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0E2"/>
    <a:srgbClr val="1A2B3C"/>
    <a:srgbClr val="00B5B2"/>
    <a:srgbClr val="00D2E0"/>
    <a:srgbClr val="007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8"/>
    <p:restoredTop sz="94609"/>
  </p:normalViewPr>
  <p:slideViewPr>
    <p:cSldViewPr snapToGrid="0">
      <p:cViewPr varScale="1">
        <p:scale>
          <a:sx n="151" d="100"/>
          <a:sy n="151" d="100"/>
        </p:scale>
        <p:origin x="9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C7AD-8F98-3260-C2A4-DDF8961F0FA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823D19-3BE4-8D5E-D294-AF9A0ECA3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04F7A63-BA1B-AC6B-D7F8-CF8340790777}"/>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5" name="Footer Placeholder 4">
            <a:extLst>
              <a:ext uri="{FF2B5EF4-FFF2-40B4-BE49-F238E27FC236}">
                <a16:creationId xmlns:a16="http://schemas.microsoft.com/office/drawing/2014/main" id="{33E1BC0F-ED7E-25A7-E26D-C5BD7C7A9A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D765DE-690C-D2EC-9CB5-6A55F9DEE54D}"/>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154814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423E-CD0A-6163-C3C0-7960BDBD65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EB406D-FA96-47DA-FFF6-9C4BCB1885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293CF3-E02C-F389-F15B-AEE0ED3A1B01}"/>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5" name="Footer Placeholder 4">
            <a:extLst>
              <a:ext uri="{FF2B5EF4-FFF2-40B4-BE49-F238E27FC236}">
                <a16:creationId xmlns:a16="http://schemas.microsoft.com/office/drawing/2014/main" id="{D14644E7-B672-3BE4-160E-F806DFFC7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AEFCC-2351-7DFE-9E21-CC60F035A392}"/>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149328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472B5-EC91-8DE8-2396-8D1610F317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DED345-665B-88F4-DDB0-840F890AC8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71CB4B-131C-97AE-4962-1C4071597876}"/>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5" name="Footer Placeholder 4">
            <a:extLst>
              <a:ext uri="{FF2B5EF4-FFF2-40B4-BE49-F238E27FC236}">
                <a16:creationId xmlns:a16="http://schemas.microsoft.com/office/drawing/2014/main" id="{E447D283-D7C4-19C4-8CB4-9011EDAC2D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5D5065-AFA3-9E5A-772D-61A280F637F3}"/>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210939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A591-950B-1A8B-2B66-2AC089EE38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E3FD2E-9DE5-F1AA-8A0D-7AA995C064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E5D7E4-D8EF-6627-C8D5-FB5E014686C0}"/>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5" name="Footer Placeholder 4">
            <a:extLst>
              <a:ext uri="{FF2B5EF4-FFF2-40B4-BE49-F238E27FC236}">
                <a16:creationId xmlns:a16="http://schemas.microsoft.com/office/drawing/2014/main" id="{74A4401D-6A4F-6BFF-9ABC-BAD788A65A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71102-B1B0-2479-2FFE-565491CA3E8F}"/>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386681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7C9B-3A98-D926-13CA-BF60CB44EA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1F5165-F6BC-89D0-266A-22F8E97253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F8EC74-FC69-AA27-BCF6-D6C007399B95}"/>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5" name="Footer Placeholder 4">
            <a:extLst>
              <a:ext uri="{FF2B5EF4-FFF2-40B4-BE49-F238E27FC236}">
                <a16:creationId xmlns:a16="http://schemas.microsoft.com/office/drawing/2014/main" id="{26F8D290-5901-3A73-D3F5-6DAC4256B4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26BF73-029E-2C31-6D12-9CA4245FD691}"/>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70530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2100-4762-9319-C98F-BAE36FC316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90E801-0663-131C-F60F-ED6D1F570A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B60E2F-B7AB-BFBB-5364-AE0CD3B307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5DB9AAE-E8AB-271E-175A-86EE4FA45B49}"/>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6" name="Footer Placeholder 5">
            <a:extLst>
              <a:ext uri="{FF2B5EF4-FFF2-40B4-BE49-F238E27FC236}">
                <a16:creationId xmlns:a16="http://schemas.microsoft.com/office/drawing/2014/main" id="{B0604E9A-17FC-B3F6-6C2A-3B481B9FBA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BAF2FD-9EF1-CA5D-80AA-1740C978FE3C}"/>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30641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082B-FE14-A1BF-6DEF-250CDEBB57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6AB9CF-2F3C-C5CE-DDB6-5097F5CF9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68BE6C-6236-9F5A-6B7A-43D5E39A01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8D104F6-9E99-33E9-ED0C-EF1A3755F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68CCCB-4F37-9622-7590-EB024CE8F2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754774-48D9-7AF8-9A16-B1435FDFD1B6}"/>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8" name="Footer Placeholder 7">
            <a:extLst>
              <a:ext uri="{FF2B5EF4-FFF2-40B4-BE49-F238E27FC236}">
                <a16:creationId xmlns:a16="http://schemas.microsoft.com/office/drawing/2014/main" id="{7CF37CED-C440-0823-281B-3272DBA0DA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CF4358-1D1D-7EDB-61DE-F380A67AC0CF}"/>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80635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80EB-2B89-E6D9-4D8E-D3288F9B55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8E14D2-99D8-0349-0484-DA5205FF074F}"/>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4" name="Footer Placeholder 3">
            <a:extLst>
              <a:ext uri="{FF2B5EF4-FFF2-40B4-BE49-F238E27FC236}">
                <a16:creationId xmlns:a16="http://schemas.microsoft.com/office/drawing/2014/main" id="{7D73F600-A7B0-3309-60CD-EA783C0A4B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19CB9C-483F-D208-C9E9-411945C55CFD}"/>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3875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9C4B9-AD21-93B2-4D6D-3BA7AD202A14}"/>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3" name="Footer Placeholder 2">
            <a:extLst>
              <a:ext uri="{FF2B5EF4-FFF2-40B4-BE49-F238E27FC236}">
                <a16:creationId xmlns:a16="http://schemas.microsoft.com/office/drawing/2014/main" id="{B5AA37D3-BAC3-C5F3-4617-D8B1B61003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CCBED7-F183-6D4C-DAEB-17AB86848CC8}"/>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306174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6308-A54D-B06B-0CFE-3F19A048E7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A04467-E60F-4204-6B8E-C6D745A38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12213C0-E4EC-9A75-CAE4-EAA8E3448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ECB28-7834-F34F-C38E-A2013BBD7BFC}"/>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6" name="Footer Placeholder 5">
            <a:extLst>
              <a:ext uri="{FF2B5EF4-FFF2-40B4-BE49-F238E27FC236}">
                <a16:creationId xmlns:a16="http://schemas.microsoft.com/office/drawing/2014/main" id="{D883E1EB-834A-A62F-DA0F-587CA5C57A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A6918F-DF65-E5F3-48BE-9DFC53831454}"/>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232617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405A-503D-2C79-777D-E3AE0B888C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7C16F33-299A-ACE9-EF78-B3DDB1D6E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D45C6A-1ED7-D3F7-D6CC-5BDBB3EFB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15B159-DDD1-430B-59C8-9284DA82A9AD}"/>
              </a:ext>
            </a:extLst>
          </p:cNvPr>
          <p:cNvSpPr>
            <a:spLocks noGrp="1"/>
          </p:cNvSpPr>
          <p:nvPr>
            <p:ph type="dt" sz="half" idx="10"/>
          </p:nvPr>
        </p:nvSpPr>
        <p:spPr/>
        <p:txBody>
          <a:bodyPr/>
          <a:lstStyle/>
          <a:p>
            <a:fld id="{1F0B2E0C-1C54-EB43-935E-DF460D6444A7}" type="datetimeFigureOut">
              <a:rPr lang="en-US" smtClean="0"/>
              <a:t>6/26/25</a:t>
            </a:fld>
            <a:endParaRPr lang="en-US" dirty="0"/>
          </a:p>
        </p:txBody>
      </p:sp>
      <p:sp>
        <p:nvSpPr>
          <p:cNvPr id="6" name="Footer Placeholder 5">
            <a:extLst>
              <a:ext uri="{FF2B5EF4-FFF2-40B4-BE49-F238E27FC236}">
                <a16:creationId xmlns:a16="http://schemas.microsoft.com/office/drawing/2014/main" id="{D99EE2B5-7312-53AA-64F0-E922781002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CC9F7C-5B75-27C5-421F-88E68FDE81A1}"/>
              </a:ext>
            </a:extLst>
          </p:cNvPr>
          <p:cNvSpPr>
            <a:spLocks noGrp="1"/>
          </p:cNvSpPr>
          <p:nvPr>
            <p:ph type="sldNum" sz="quarter" idx="12"/>
          </p:nvPr>
        </p:nvSpPr>
        <p:spPr/>
        <p:txBody>
          <a:bodyPr/>
          <a:lstStyle/>
          <a:p>
            <a:fld id="{F13CF6DB-C2F8-5E4B-A492-5FB04EC0B663}" type="slidenum">
              <a:rPr lang="en-US" smtClean="0"/>
              <a:t>‹#›</a:t>
            </a:fld>
            <a:endParaRPr lang="en-US" dirty="0"/>
          </a:p>
        </p:txBody>
      </p:sp>
    </p:spTree>
    <p:extLst>
      <p:ext uri="{BB962C8B-B14F-4D97-AF65-F5344CB8AC3E}">
        <p14:creationId xmlns:p14="http://schemas.microsoft.com/office/powerpoint/2010/main" val="22640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67818-F1FF-2E0E-D78B-B55DD2ECD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AB2445-7DFD-B078-4B38-8EC2AEBBB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9D9770-F62E-977B-DEF5-08ECDD62EE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B2E0C-1C54-EB43-935E-DF460D6444A7}" type="datetimeFigureOut">
              <a:rPr lang="en-US" smtClean="0"/>
              <a:t>6/26/25</a:t>
            </a:fld>
            <a:endParaRPr lang="en-US" dirty="0"/>
          </a:p>
        </p:txBody>
      </p:sp>
      <p:sp>
        <p:nvSpPr>
          <p:cNvPr id="5" name="Footer Placeholder 4">
            <a:extLst>
              <a:ext uri="{FF2B5EF4-FFF2-40B4-BE49-F238E27FC236}">
                <a16:creationId xmlns:a16="http://schemas.microsoft.com/office/drawing/2014/main" id="{6FA5F1F1-D686-0C57-6777-7A4FBB861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6EC3746-2E53-AD18-3E86-F73CD6ED7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3CF6DB-C2F8-5E4B-A492-5FB04EC0B663}" type="slidenum">
              <a:rPr lang="en-US" smtClean="0"/>
              <a:t>‹#›</a:t>
            </a:fld>
            <a:endParaRPr lang="en-US" dirty="0"/>
          </a:p>
        </p:txBody>
      </p:sp>
    </p:spTree>
    <p:extLst>
      <p:ext uri="{BB962C8B-B14F-4D97-AF65-F5344CB8AC3E}">
        <p14:creationId xmlns:p14="http://schemas.microsoft.com/office/powerpoint/2010/main" val="143731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compliso.i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hyperlink" Target="http://www.compliso.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compliso.ie/iso-toolkits/" TargetMode="Externa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1A2B3C"/>
            </a:gs>
            <a:gs pos="95000">
              <a:srgbClr val="00D2E0"/>
            </a:gs>
            <a:gs pos="85000">
              <a:srgbClr val="00B5B2"/>
            </a:gs>
            <a:gs pos="70000">
              <a:srgbClr val="007A78"/>
            </a:gs>
          </a:gsLst>
          <a:lin ang="5400000" scaled="1"/>
        </a:gra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498ACC6-A452-3E25-D873-53C49E5CF103}"/>
              </a:ext>
            </a:extLst>
          </p:cNvPr>
          <p:cNvSpPr>
            <a:spLocks noGrp="1"/>
          </p:cNvSpPr>
          <p:nvPr>
            <p:ph type="ctrTitle"/>
          </p:nvPr>
        </p:nvSpPr>
        <p:spPr>
          <a:xfrm>
            <a:off x="1453522" y="2191078"/>
            <a:ext cx="9284956" cy="2637770"/>
          </a:xfrm>
        </p:spPr>
        <p:txBody>
          <a:bodyPr>
            <a:normAutofit/>
          </a:bodyPr>
          <a:lstStyle/>
          <a:p>
            <a:r>
              <a:rPr lang="en-US" sz="7200" b="1" dirty="0">
                <a:solidFill>
                  <a:schemeClr val="bg1"/>
                </a:solidFill>
                <a:latin typeface="Montserrat SemiBold" pitchFamily="2" charset="77"/>
              </a:rPr>
              <a:t>The Compliso Toolkit</a:t>
            </a:r>
          </a:p>
        </p:txBody>
      </p:sp>
      <p:sp>
        <p:nvSpPr>
          <p:cNvPr id="23" name="Subtitle 22">
            <a:extLst>
              <a:ext uri="{FF2B5EF4-FFF2-40B4-BE49-F238E27FC236}">
                <a16:creationId xmlns:a16="http://schemas.microsoft.com/office/drawing/2014/main" id="{09146CA0-F976-D009-FDF2-60C1C2574EE0}"/>
              </a:ext>
            </a:extLst>
          </p:cNvPr>
          <p:cNvSpPr>
            <a:spLocks noGrp="1"/>
          </p:cNvSpPr>
          <p:nvPr>
            <p:ph type="subTitle" idx="1"/>
          </p:nvPr>
        </p:nvSpPr>
        <p:spPr>
          <a:xfrm>
            <a:off x="1524000" y="1456253"/>
            <a:ext cx="9144000" cy="1655762"/>
          </a:xfrm>
        </p:spPr>
        <p:txBody>
          <a:bodyPr>
            <a:normAutofit/>
          </a:bodyPr>
          <a:lstStyle/>
          <a:p>
            <a:pPr algn="ctr"/>
            <a:r>
              <a:rPr lang="en-US" sz="3200" dirty="0">
                <a:solidFill>
                  <a:schemeClr val="bg1"/>
                </a:solidFill>
                <a:latin typeface="Posterama" panose="020B0604020202020204" pitchFamily="34" charset="0"/>
                <a:cs typeface="Posterama" panose="020B0604020202020204" pitchFamily="34" charset="0"/>
              </a:rPr>
              <a:t>COMP</a:t>
            </a:r>
            <a:r>
              <a:rPr lang="en-US" sz="3200" dirty="0">
                <a:solidFill>
                  <a:srgbClr val="007A78"/>
                </a:solidFill>
                <a:latin typeface="Posterama" panose="020B0604020202020204" pitchFamily="34" charset="0"/>
                <a:cs typeface="Posterama" panose="020B0604020202020204" pitchFamily="34" charset="0"/>
              </a:rPr>
              <a:t>L</a:t>
            </a:r>
            <a:r>
              <a:rPr lang="en-US" sz="3200" dirty="0">
                <a:solidFill>
                  <a:srgbClr val="009C95"/>
                </a:solidFill>
                <a:latin typeface="Posterama" panose="020B0604020202020204" pitchFamily="34" charset="0"/>
                <a:cs typeface="Posterama" panose="020B0604020202020204" pitchFamily="34" charset="0"/>
              </a:rPr>
              <a:t>I</a:t>
            </a:r>
            <a:r>
              <a:rPr lang="en-US" sz="3200" dirty="0">
                <a:solidFill>
                  <a:srgbClr val="00B5B2"/>
                </a:solidFill>
                <a:latin typeface="Posterama" panose="020B0604020202020204" pitchFamily="34" charset="0"/>
                <a:cs typeface="Posterama" panose="020B0604020202020204" pitchFamily="34" charset="0"/>
              </a:rPr>
              <a:t>S</a:t>
            </a:r>
            <a:r>
              <a:rPr lang="en-US" sz="3200" dirty="0">
                <a:solidFill>
                  <a:srgbClr val="00D2E0"/>
                </a:solidFill>
                <a:latin typeface="Posterama" panose="020B0604020202020204" pitchFamily="34" charset="0"/>
                <a:cs typeface="Posterama" panose="020B0604020202020204" pitchFamily="34" charset="0"/>
              </a:rPr>
              <a:t>O</a:t>
            </a:r>
          </a:p>
          <a:p>
            <a:pPr algn="ctr"/>
            <a:r>
              <a:rPr lang="en-US" sz="2000" dirty="0">
                <a:solidFill>
                  <a:schemeClr val="bg1"/>
                </a:solidFill>
                <a:latin typeface="Montserrat" pitchFamily="2" charset="77"/>
                <a:cs typeface="Posterama" panose="020B0604020202020204" pitchFamily="34" charset="0"/>
              </a:rPr>
              <a:t>Presents</a:t>
            </a:r>
          </a:p>
        </p:txBody>
      </p:sp>
      <p:pic>
        <p:nvPicPr>
          <p:cNvPr id="25" name="Picture 24" descr="A close-up of a logo&#10;&#10;Description automatically generated">
            <a:extLst>
              <a:ext uri="{FF2B5EF4-FFF2-40B4-BE49-F238E27FC236}">
                <a16:creationId xmlns:a16="http://schemas.microsoft.com/office/drawing/2014/main" id="{9AA42038-0CA7-1BEF-10BA-205DCCE9C04A}"/>
              </a:ext>
            </a:extLst>
          </p:cNvPr>
          <p:cNvPicPr>
            <a:picLocks noChangeAspect="1"/>
          </p:cNvPicPr>
          <p:nvPr/>
        </p:nvPicPr>
        <p:blipFill>
          <a:blip r:embed="rId2"/>
          <a:stretch>
            <a:fillRect/>
          </a:stretch>
        </p:blipFill>
        <p:spPr>
          <a:xfrm>
            <a:off x="0" y="9978"/>
            <a:ext cx="3144982" cy="1048327"/>
          </a:xfrm>
          <a:prstGeom prst="rect">
            <a:avLst/>
          </a:prstGeom>
        </p:spPr>
      </p:pic>
      <p:pic>
        <p:nvPicPr>
          <p:cNvPr id="37" name="Picture 36" descr="A cartoon of a robot waving&#10;&#10;Description automatically generated">
            <a:extLst>
              <a:ext uri="{FF2B5EF4-FFF2-40B4-BE49-F238E27FC236}">
                <a16:creationId xmlns:a16="http://schemas.microsoft.com/office/drawing/2014/main" id="{79F24591-E186-9A11-2AB2-37715E22AA5D}"/>
              </a:ext>
            </a:extLst>
          </p:cNvPr>
          <p:cNvPicPr>
            <a:picLocks noChangeAspect="1"/>
          </p:cNvPicPr>
          <p:nvPr/>
        </p:nvPicPr>
        <p:blipFill>
          <a:blip r:embed="rId3"/>
          <a:stretch>
            <a:fillRect/>
          </a:stretch>
        </p:blipFill>
        <p:spPr>
          <a:xfrm>
            <a:off x="0" y="3691562"/>
            <a:ext cx="2228423" cy="3156460"/>
          </a:xfrm>
          <a:prstGeom prst="rect">
            <a:avLst/>
          </a:prstGeom>
        </p:spPr>
      </p:pic>
    </p:spTree>
    <p:extLst>
      <p:ext uri="{BB962C8B-B14F-4D97-AF65-F5344CB8AC3E}">
        <p14:creationId xmlns:p14="http://schemas.microsoft.com/office/powerpoint/2010/main" val="5686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EEB7F-4A9F-34DB-DE29-E84080E91B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F1AD781-C205-40AA-99AF-C61991962E28}"/>
              </a:ext>
            </a:extLst>
          </p:cNvPr>
          <p:cNvSpPr>
            <a:spLocks noGrp="1"/>
          </p:cNvSpPr>
          <p:nvPr>
            <p:ph type="title"/>
          </p:nvPr>
        </p:nvSpPr>
        <p:spPr/>
        <p:txBody>
          <a:bodyPr>
            <a:normAutofit/>
          </a:bodyPr>
          <a:lstStyle/>
          <a:p>
            <a:r>
              <a:rPr lang="en-US" dirty="0">
                <a:solidFill>
                  <a:srgbClr val="007A78"/>
                </a:solidFill>
                <a:latin typeface="Montserrat SemiBold" pitchFamily="2" charset="77"/>
              </a:rPr>
              <a:t>Contact Us</a:t>
            </a:r>
          </a:p>
        </p:txBody>
      </p:sp>
      <p:sp>
        <p:nvSpPr>
          <p:cNvPr id="11" name="Rectangle 10">
            <a:extLst>
              <a:ext uri="{FF2B5EF4-FFF2-40B4-BE49-F238E27FC236}">
                <a16:creationId xmlns:a16="http://schemas.microsoft.com/office/drawing/2014/main" id="{C665AB98-13B8-D9EF-B4FD-AA345F17DF49}"/>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0F0D6854-2B25-272D-5B40-32043FAD8429}"/>
              </a:ext>
            </a:extLst>
          </p:cNvPr>
          <p:cNvSpPr/>
          <p:nvPr/>
        </p:nvSpPr>
        <p:spPr>
          <a:xfrm>
            <a:off x="110066" y="4584305"/>
            <a:ext cx="12192000" cy="2315593"/>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92342409-DD25-6B28-8CE0-75165D1CBF1B}"/>
              </a:ext>
            </a:extLst>
          </p:cNvPr>
          <p:cNvPicPr>
            <a:picLocks noChangeAspect="1"/>
          </p:cNvPicPr>
          <p:nvPr/>
        </p:nvPicPr>
        <p:blipFill>
          <a:blip r:embed="rId2"/>
          <a:stretch>
            <a:fillRect/>
          </a:stretch>
        </p:blipFill>
        <p:spPr>
          <a:xfrm>
            <a:off x="5032663" y="4584305"/>
            <a:ext cx="1724976" cy="574991"/>
          </a:xfrm>
          <a:prstGeom prst="rect">
            <a:avLst/>
          </a:prstGeom>
          <a:effectLst/>
        </p:spPr>
      </p:pic>
      <p:sp>
        <p:nvSpPr>
          <p:cNvPr id="3" name="Content Placeholder 2">
            <a:extLst>
              <a:ext uri="{FF2B5EF4-FFF2-40B4-BE49-F238E27FC236}">
                <a16:creationId xmlns:a16="http://schemas.microsoft.com/office/drawing/2014/main" id="{F2D846D4-7087-11E2-7BDF-74EC58B8ADE4}"/>
              </a:ext>
            </a:extLst>
          </p:cNvPr>
          <p:cNvSpPr>
            <a:spLocks noGrp="1"/>
          </p:cNvSpPr>
          <p:nvPr>
            <p:ph idx="1"/>
          </p:nvPr>
        </p:nvSpPr>
        <p:spPr>
          <a:xfrm>
            <a:off x="838200" y="1825625"/>
            <a:ext cx="8388927" cy="4351338"/>
          </a:xfrm>
        </p:spPr>
        <p:txBody>
          <a:bodyPr>
            <a:normAutofit/>
          </a:bodyPr>
          <a:lstStyle/>
          <a:p>
            <a:pPr marL="0" indent="0">
              <a:buNone/>
            </a:pPr>
            <a:r>
              <a:rPr lang="en-US" dirty="0">
                <a:solidFill>
                  <a:srgbClr val="1A2B3C"/>
                </a:solidFill>
                <a:latin typeface="Montserrat" pitchFamily="2" charset="77"/>
              </a:rPr>
              <a:t>Have a question? Curious about the toolkit?</a:t>
            </a:r>
          </a:p>
          <a:p>
            <a:pPr marL="0" indent="0">
              <a:buNone/>
            </a:pPr>
            <a:endParaRPr lang="en-US" dirty="0">
              <a:solidFill>
                <a:srgbClr val="1A2B3C"/>
              </a:solidFill>
              <a:latin typeface="Montserrat" pitchFamily="2" charset="77"/>
            </a:endParaRPr>
          </a:p>
          <a:p>
            <a:pPr marL="0" indent="0">
              <a:buNone/>
            </a:pPr>
            <a:r>
              <a:rPr lang="en-IE" sz="2400" dirty="0">
                <a:solidFill>
                  <a:srgbClr val="1A2B3C"/>
                </a:solidFill>
                <a:latin typeface="Montserrat" pitchFamily="2" charset="77"/>
              </a:rPr>
              <a:t>📧 Email: </a:t>
            </a:r>
            <a:r>
              <a:rPr lang="en-IE" sz="2400" dirty="0">
                <a:solidFill>
                  <a:srgbClr val="1A2B3C"/>
                </a:solidFill>
                <a:latin typeface="Montserrat" pitchFamily="2" charset="77"/>
                <a:hlinkClick r:id="rId3">
                  <a:extLst>
                    <a:ext uri="{A12FA001-AC4F-418D-AE19-62706E023703}">
                      <ahyp:hlinkClr xmlns:ahyp="http://schemas.microsoft.com/office/drawing/2018/hyperlinkcolor" val="tx"/>
                    </a:ext>
                  </a:extLst>
                </a:hlinkClick>
              </a:rPr>
              <a:t>info@compliso.ie</a:t>
            </a:r>
            <a:endParaRPr lang="en-IE" sz="2400" dirty="0">
              <a:solidFill>
                <a:srgbClr val="1A2B3C"/>
              </a:solidFill>
              <a:latin typeface="Montserrat" pitchFamily="2" charset="77"/>
            </a:endParaRPr>
          </a:p>
          <a:p>
            <a:pPr marL="0" indent="0">
              <a:buNone/>
            </a:pPr>
            <a:r>
              <a:rPr lang="en-IE" sz="2400" dirty="0">
                <a:solidFill>
                  <a:srgbClr val="1A2B3C"/>
                </a:solidFill>
                <a:latin typeface="Montserrat" pitchFamily="2" charset="77"/>
              </a:rPr>
              <a:t>🌐 Website: </a:t>
            </a:r>
            <a:r>
              <a:rPr lang="en-IE" sz="2400" dirty="0">
                <a:solidFill>
                  <a:srgbClr val="1A2B3C"/>
                </a:solidFill>
                <a:latin typeface="Montserrat" pitchFamily="2" charset="77"/>
                <a:hlinkClick r:id="rId4">
                  <a:extLst>
                    <a:ext uri="{A12FA001-AC4F-418D-AE19-62706E023703}">
                      <ahyp:hlinkClr xmlns:ahyp="http://schemas.microsoft.com/office/drawing/2018/hyperlinkcolor" val="tx"/>
                    </a:ext>
                  </a:extLst>
                </a:hlinkClick>
              </a:rPr>
              <a:t>www.compliso.ie</a:t>
            </a:r>
            <a:endParaRPr lang="en-IE" sz="2400" dirty="0">
              <a:solidFill>
                <a:srgbClr val="1A2B3C"/>
              </a:solidFill>
              <a:latin typeface="Montserrat" pitchFamily="2" charset="77"/>
            </a:endParaRPr>
          </a:p>
          <a:p>
            <a:pPr marL="0" indent="0">
              <a:buNone/>
            </a:pPr>
            <a:r>
              <a:rPr lang="en-IE" sz="2400" dirty="0">
                <a:solidFill>
                  <a:srgbClr val="1A2B3C"/>
                </a:solidFill>
                <a:latin typeface="Montserrat" pitchFamily="2" charset="77"/>
              </a:rPr>
              <a:t>📍 Based in Ireland - supporting small businesses       everywhere.</a:t>
            </a:r>
          </a:p>
          <a:p>
            <a:pPr marL="0" indent="0">
              <a:buNone/>
            </a:pPr>
            <a:endParaRPr lang="en-US" dirty="0">
              <a:latin typeface="Montserrat" pitchFamily="2" charset="77"/>
            </a:endParaRPr>
          </a:p>
        </p:txBody>
      </p:sp>
      <p:pic>
        <p:nvPicPr>
          <p:cNvPr id="2" name="Picture 1" descr="A cartoon of a robot holding a white sign&#10;&#10;Description automatically generated">
            <a:extLst>
              <a:ext uri="{FF2B5EF4-FFF2-40B4-BE49-F238E27FC236}">
                <a16:creationId xmlns:a16="http://schemas.microsoft.com/office/drawing/2014/main" id="{73135146-6DE0-D1C2-B850-0F8B82DB987E}"/>
              </a:ext>
            </a:extLst>
          </p:cNvPr>
          <p:cNvPicPr>
            <a:picLocks noChangeAspect="1"/>
          </p:cNvPicPr>
          <p:nvPr/>
        </p:nvPicPr>
        <p:blipFill>
          <a:blip r:embed="rId5"/>
          <a:stretch>
            <a:fillRect/>
          </a:stretch>
        </p:blipFill>
        <p:spPr>
          <a:xfrm>
            <a:off x="9082876" y="631896"/>
            <a:ext cx="2825106" cy="4237660"/>
          </a:xfrm>
          <a:prstGeom prst="rect">
            <a:avLst/>
          </a:prstGeom>
          <a:effectLst/>
        </p:spPr>
      </p:pic>
      <p:pic>
        <p:nvPicPr>
          <p:cNvPr id="4" name="Picture 3" descr="A qr code with a white background&#10;&#10;Description automatically generated">
            <a:extLst>
              <a:ext uri="{FF2B5EF4-FFF2-40B4-BE49-F238E27FC236}">
                <a16:creationId xmlns:a16="http://schemas.microsoft.com/office/drawing/2014/main" id="{25C8CB0F-01EA-0F28-F63F-B828190CFA24}"/>
              </a:ext>
            </a:extLst>
          </p:cNvPr>
          <p:cNvPicPr>
            <a:picLocks noChangeAspect="1"/>
          </p:cNvPicPr>
          <p:nvPr/>
        </p:nvPicPr>
        <p:blipFill>
          <a:blip r:embed="rId6"/>
          <a:stretch>
            <a:fillRect/>
          </a:stretch>
        </p:blipFill>
        <p:spPr>
          <a:xfrm rot="165494">
            <a:off x="9537703" y="2588054"/>
            <a:ext cx="1056988" cy="1056988"/>
          </a:xfrm>
          <a:prstGeom prst="rect">
            <a:avLst/>
          </a:prstGeom>
        </p:spPr>
      </p:pic>
    </p:spTree>
    <p:extLst>
      <p:ext uri="{BB962C8B-B14F-4D97-AF65-F5344CB8AC3E}">
        <p14:creationId xmlns:p14="http://schemas.microsoft.com/office/powerpoint/2010/main" val="83371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CB8FDEB-C84E-076A-981F-1B242439612E}"/>
              </a:ext>
            </a:extLst>
          </p:cNvPr>
          <p:cNvSpPr>
            <a:spLocks noGrp="1"/>
          </p:cNvSpPr>
          <p:nvPr>
            <p:ph sz="half" idx="1"/>
          </p:nvPr>
        </p:nvSpPr>
        <p:spPr>
          <a:xfrm>
            <a:off x="838200" y="1682880"/>
            <a:ext cx="5181600" cy="4351338"/>
          </a:xfrm>
        </p:spPr>
        <p:txBody>
          <a:bodyPr>
            <a:normAutofit fontScale="92500"/>
          </a:bodyPr>
          <a:lstStyle/>
          <a:p>
            <a:pPr marL="0" indent="0">
              <a:buNone/>
            </a:pPr>
            <a:r>
              <a:rPr lang="en-US" sz="2400" dirty="0">
                <a:solidFill>
                  <a:srgbClr val="1A2B3C"/>
                </a:solidFill>
                <a:latin typeface="Montserrat" pitchFamily="2" charset="77"/>
              </a:rPr>
              <a:t>Hi, I’m Liso – your quality sidekick. </a:t>
            </a:r>
          </a:p>
          <a:p>
            <a:pPr marL="0" indent="0">
              <a:buNone/>
            </a:pPr>
            <a:r>
              <a:rPr lang="en-US" sz="2400" dirty="0">
                <a:solidFill>
                  <a:srgbClr val="1A2B3C"/>
                </a:solidFill>
                <a:latin typeface="Montserrat" pitchFamily="2" charset="77"/>
              </a:rPr>
              <a:t>Whether you’re new to ISO or just tired of overcomplicated systems, you’re in the right place.</a:t>
            </a:r>
          </a:p>
          <a:p>
            <a:pPr marL="0" indent="0">
              <a:buNone/>
            </a:pPr>
            <a:endParaRPr lang="en-US" sz="2400" dirty="0">
              <a:solidFill>
                <a:srgbClr val="1A2B3C"/>
              </a:solidFill>
              <a:latin typeface="Montserrat" pitchFamily="2" charset="77"/>
            </a:endParaRPr>
          </a:p>
          <a:p>
            <a:pPr marL="0" indent="0">
              <a:buNone/>
            </a:pPr>
            <a:r>
              <a:rPr lang="en-US" sz="2400" dirty="0">
                <a:solidFill>
                  <a:srgbClr val="1A2B3C"/>
                </a:solidFill>
                <a:latin typeface="Montserrat" pitchFamily="2" charset="77"/>
              </a:rPr>
              <a:t>The Compliso Toolkit gives you:</a:t>
            </a:r>
          </a:p>
          <a:p>
            <a:r>
              <a:rPr lang="en-US" sz="2400" dirty="0">
                <a:solidFill>
                  <a:srgbClr val="1A2B3C"/>
                </a:solidFill>
                <a:latin typeface="Montserrat" pitchFamily="2" charset="77"/>
              </a:rPr>
              <a:t>Everything you need to build a compliant QMS</a:t>
            </a:r>
          </a:p>
          <a:p>
            <a:r>
              <a:rPr lang="en-US" sz="2400" dirty="0">
                <a:solidFill>
                  <a:srgbClr val="1A2B3C"/>
                </a:solidFill>
                <a:latin typeface="Montserrat" pitchFamily="2" charset="77"/>
              </a:rPr>
              <a:t>Templates and guides that actually make sense</a:t>
            </a:r>
          </a:p>
          <a:p>
            <a:r>
              <a:rPr lang="en-US" sz="2400" dirty="0">
                <a:solidFill>
                  <a:srgbClr val="1A2B3C"/>
                </a:solidFill>
                <a:latin typeface="Montserrat" pitchFamily="2" charset="77"/>
              </a:rPr>
              <a:t>No jargon, no filler – just real help.</a:t>
            </a:r>
          </a:p>
        </p:txBody>
      </p:sp>
      <p:sp>
        <p:nvSpPr>
          <p:cNvPr id="10" name="Content Placeholder 9">
            <a:extLst>
              <a:ext uri="{FF2B5EF4-FFF2-40B4-BE49-F238E27FC236}">
                <a16:creationId xmlns:a16="http://schemas.microsoft.com/office/drawing/2014/main" id="{845280B0-6DB1-08F9-E56F-B9689D41D4A4}"/>
              </a:ext>
            </a:extLst>
          </p:cNvPr>
          <p:cNvSpPr>
            <a:spLocks noGrp="1"/>
          </p:cNvSpPr>
          <p:nvPr>
            <p:ph sz="half" idx="2"/>
          </p:nvPr>
        </p:nvSpPr>
        <p:spPr/>
        <p:txBody>
          <a:bodyPr>
            <a:normAutofit fontScale="92500"/>
          </a:bodyPr>
          <a:lstStyle/>
          <a:p>
            <a:endParaRPr lang="en-US" dirty="0"/>
          </a:p>
        </p:txBody>
      </p:sp>
      <p:sp>
        <p:nvSpPr>
          <p:cNvPr id="11" name="Rectangle 10">
            <a:extLst>
              <a:ext uri="{FF2B5EF4-FFF2-40B4-BE49-F238E27FC236}">
                <a16:creationId xmlns:a16="http://schemas.microsoft.com/office/drawing/2014/main" id="{F2AFC1DA-5512-709B-9AF0-0F5C7A8F45DE}"/>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D2A402-1093-A4E3-8A5B-02C8B9FAD91C}"/>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up of a logo&#10;&#10;Description automatically generated">
            <a:extLst>
              <a:ext uri="{FF2B5EF4-FFF2-40B4-BE49-F238E27FC236}">
                <a16:creationId xmlns:a16="http://schemas.microsoft.com/office/drawing/2014/main" id="{9118435F-F0AF-9993-E28B-2E8A93A1F32B}"/>
              </a:ext>
            </a:extLst>
          </p:cNvPr>
          <p:cNvPicPr>
            <a:picLocks noChangeAspect="1"/>
          </p:cNvPicPr>
          <p:nvPr/>
        </p:nvPicPr>
        <p:blipFill>
          <a:blip r:embed="rId2"/>
          <a:stretch>
            <a:fillRect/>
          </a:stretch>
        </p:blipFill>
        <p:spPr>
          <a:xfrm>
            <a:off x="0" y="6368473"/>
            <a:ext cx="1468582" cy="489527"/>
          </a:xfrm>
          <a:prstGeom prst="rect">
            <a:avLst/>
          </a:prstGeom>
          <a:effectLst/>
        </p:spPr>
      </p:pic>
      <p:sp>
        <p:nvSpPr>
          <p:cNvPr id="14" name="Title 5">
            <a:extLst>
              <a:ext uri="{FF2B5EF4-FFF2-40B4-BE49-F238E27FC236}">
                <a16:creationId xmlns:a16="http://schemas.microsoft.com/office/drawing/2014/main" id="{B3E4BF62-4DEE-449B-2CEE-1A70398368E3}"/>
              </a:ext>
            </a:extLst>
          </p:cNvPr>
          <p:cNvSpPr>
            <a:spLocks noGrp="1"/>
          </p:cNvSpPr>
          <p:nvPr>
            <p:ph type="title"/>
          </p:nvPr>
        </p:nvSpPr>
        <p:spPr/>
        <p:txBody>
          <a:bodyPr/>
          <a:lstStyle/>
          <a:p>
            <a:r>
              <a:rPr lang="en-US" dirty="0">
                <a:solidFill>
                  <a:srgbClr val="007A78"/>
                </a:solidFill>
                <a:latin typeface="Montserrat SemiBold" pitchFamily="2" charset="77"/>
              </a:rPr>
              <a:t>Welcome to the Compliso Toolkit</a:t>
            </a:r>
          </a:p>
        </p:txBody>
      </p:sp>
      <p:pic>
        <p:nvPicPr>
          <p:cNvPr id="15" name="Picture 14" descr="A cartoon of a robot holding a white sign&#10;&#10;Description automatically generated">
            <a:extLst>
              <a:ext uri="{FF2B5EF4-FFF2-40B4-BE49-F238E27FC236}">
                <a16:creationId xmlns:a16="http://schemas.microsoft.com/office/drawing/2014/main" id="{FE16F0E2-F2F5-A7E9-A3DF-ADEF112BEDF3}"/>
              </a:ext>
            </a:extLst>
          </p:cNvPr>
          <p:cNvPicPr>
            <a:picLocks noChangeAspect="1"/>
          </p:cNvPicPr>
          <p:nvPr/>
        </p:nvPicPr>
        <p:blipFill>
          <a:blip r:embed="rId3"/>
          <a:stretch>
            <a:fillRect/>
          </a:stretch>
        </p:blipFill>
        <p:spPr>
          <a:xfrm>
            <a:off x="7438680" y="1135477"/>
            <a:ext cx="3734843" cy="5602265"/>
          </a:xfrm>
          <a:prstGeom prst="rect">
            <a:avLst/>
          </a:prstGeom>
          <a:effectLst/>
        </p:spPr>
      </p:pic>
      <p:sp>
        <p:nvSpPr>
          <p:cNvPr id="16" name="TextBox 15">
            <a:extLst>
              <a:ext uri="{FF2B5EF4-FFF2-40B4-BE49-F238E27FC236}">
                <a16:creationId xmlns:a16="http://schemas.microsoft.com/office/drawing/2014/main" id="{1C58CA0B-74CB-DB80-12EC-7A7CE17D38E1}"/>
              </a:ext>
            </a:extLst>
          </p:cNvPr>
          <p:cNvSpPr txBox="1"/>
          <p:nvPr/>
        </p:nvSpPr>
        <p:spPr>
          <a:xfrm rot="188714">
            <a:off x="7880342" y="3906260"/>
            <a:ext cx="1765316" cy="954107"/>
          </a:xfrm>
          <a:prstGeom prst="rect">
            <a:avLst/>
          </a:prstGeom>
          <a:noFill/>
        </p:spPr>
        <p:txBody>
          <a:bodyPr wrap="square" rtlCol="0">
            <a:spAutoFit/>
          </a:bodyPr>
          <a:lstStyle/>
          <a:p>
            <a:pPr algn="ctr"/>
            <a:r>
              <a:rPr lang="en-US" sz="2800" b="1" dirty="0">
                <a:solidFill>
                  <a:srgbClr val="1A2B3C"/>
                </a:solidFill>
                <a:latin typeface="Chalkboard SE" panose="03050602040202020205" pitchFamily="66" charset="77"/>
              </a:rPr>
              <a:t>Welcome. I’m Liso</a:t>
            </a:r>
          </a:p>
        </p:txBody>
      </p:sp>
    </p:spTree>
    <p:extLst>
      <p:ext uri="{BB962C8B-B14F-4D97-AF65-F5344CB8AC3E}">
        <p14:creationId xmlns:p14="http://schemas.microsoft.com/office/powerpoint/2010/main" val="303802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D0EB1-C517-2533-F8B0-761C1D67649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C3E7C9C-E316-A5C7-DD4D-5D689757FBFB}"/>
              </a:ext>
            </a:extLst>
          </p:cNvPr>
          <p:cNvSpPr>
            <a:spLocks noGrp="1"/>
          </p:cNvSpPr>
          <p:nvPr>
            <p:ph type="title"/>
          </p:nvPr>
        </p:nvSpPr>
        <p:spPr/>
        <p:txBody>
          <a:bodyPr>
            <a:normAutofit/>
          </a:bodyPr>
          <a:lstStyle/>
          <a:p>
            <a:r>
              <a:rPr lang="en-US" dirty="0">
                <a:solidFill>
                  <a:srgbClr val="007A78"/>
                </a:solidFill>
                <a:latin typeface="Montserrat SemiBold" pitchFamily="2" charset="77"/>
              </a:rPr>
              <a:t>The Stress of ISO Certification</a:t>
            </a:r>
          </a:p>
        </p:txBody>
      </p:sp>
      <p:sp>
        <p:nvSpPr>
          <p:cNvPr id="2" name="Content Placeholder 1">
            <a:extLst>
              <a:ext uri="{FF2B5EF4-FFF2-40B4-BE49-F238E27FC236}">
                <a16:creationId xmlns:a16="http://schemas.microsoft.com/office/drawing/2014/main" id="{5A3974F2-6EF4-1D59-B93D-9A6EA2EE44B6}"/>
              </a:ext>
            </a:extLst>
          </p:cNvPr>
          <p:cNvSpPr>
            <a:spLocks noGrp="1"/>
          </p:cNvSpPr>
          <p:nvPr>
            <p:ph idx="1"/>
          </p:nvPr>
        </p:nvSpPr>
        <p:spPr/>
        <p:txBody>
          <a:bodyPr>
            <a:normAutofit fontScale="62500" lnSpcReduction="20000"/>
          </a:bodyPr>
          <a:lstStyle/>
          <a:p>
            <a:pPr marL="0" indent="0">
              <a:buNone/>
            </a:pPr>
            <a:r>
              <a:rPr lang="en-US" dirty="0">
                <a:solidFill>
                  <a:srgbClr val="1A2B3C"/>
                </a:solidFill>
                <a:latin typeface="Montserrat" pitchFamily="2" charset="77"/>
              </a:rPr>
              <a:t>If you’re a small company trying to get ISO 9001 certified, you’ve probably felt this:</a:t>
            </a:r>
          </a:p>
          <a:p>
            <a:pPr marL="0" indent="0">
              <a:buNone/>
            </a:pPr>
            <a:endParaRPr lang="en-US" dirty="0">
              <a:solidFill>
                <a:srgbClr val="1A2B3C"/>
              </a:solidFill>
              <a:latin typeface="Montserrat" pitchFamily="2" charset="77"/>
            </a:endParaRPr>
          </a:p>
          <a:p>
            <a:r>
              <a:rPr lang="en-US" dirty="0">
                <a:solidFill>
                  <a:srgbClr val="1A2B3C"/>
                </a:solidFill>
                <a:latin typeface="Montserrat" pitchFamily="2" charset="77"/>
              </a:rPr>
              <a:t>You don’t know where to start</a:t>
            </a:r>
          </a:p>
          <a:p>
            <a:r>
              <a:rPr lang="en-US" dirty="0">
                <a:solidFill>
                  <a:srgbClr val="1A2B3C"/>
                </a:solidFill>
                <a:latin typeface="Montserrat" pitchFamily="2" charset="77"/>
              </a:rPr>
              <a:t>You’re not sure if you’re doing it right</a:t>
            </a:r>
          </a:p>
          <a:p>
            <a:r>
              <a:rPr lang="en-US" dirty="0">
                <a:solidFill>
                  <a:srgbClr val="1A2B3C"/>
                </a:solidFill>
                <a:latin typeface="Montserrat" pitchFamily="2" charset="77"/>
              </a:rPr>
              <a:t>You’ve downloaded “free templates” that just made things worse</a:t>
            </a:r>
          </a:p>
          <a:p>
            <a:r>
              <a:rPr lang="en-US" dirty="0">
                <a:solidFill>
                  <a:srgbClr val="1A2B3C"/>
                </a:solidFill>
                <a:latin typeface="Montserrat" pitchFamily="2" charset="77"/>
              </a:rPr>
              <a:t>You’re spinning your wheels, second-guessing every step</a:t>
            </a:r>
          </a:p>
          <a:p>
            <a:r>
              <a:rPr lang="en-US" dirty="0">
                <a:solidFill>
                  <a:srgbClr val="1A2B3C"/>
                </a:solidFill>
                <a:latin typeface="Montserrat" pitchFamily="2" charset="77"/>
              </a:rPr>
              <a:t>You’re stressing about the audit itself</a:t>
            </a:r>
          </a:p>
          <a:p>
            <a:endParaRPr lang="en-US" dirty="0">
              <a:solidFill>
                <a:srgbClr val="1A2B3C"/>
              </a:solidFill>
              <a:latin typeface="Montserrat" pitchFamily="2" charset="77"/>
            </a:endParaRPr>
          </a:p>
          <a:p>
            <a:pPr marL="0" indent="0">
              <a:buNone/>
            </a:pPr>
            <a:r>
              <a:rPr lang="en-US" dirty="0">
                <a:solidFill>
                  <a:srgbClr val="1A2B3C"/>
                </a:solidFill>
                <a:latin typeface="Montserrat" pitchFamily="2" charset="77"/>
              </a:rPr>
              <a:t>You don’t have a dedicated quality team. </a:t>
            </a:r>
          </a:p>
          <a:p>
            <a:endParaRPr lang="en-US" dirty="0">
              <a:solidFill>
                <a:srgbClr val="1A2B3C"/>
              </a:solidFill>
              <a:latin typeface="Montserrat" pitchFamily="2" charset="77"/>
            </a:endParaRPr>
          </a:p>
          <a:p>
            <a:pPr marL="0" indent="0">
              <a:buNone/>
            </a:pPr>
            <a:r>
              <a:rPr lang="en-US" dirty="0">
                <a:solidFill>
                  <a:srgbClr val="1A2B3C"/>
                </a:solidFill>
                <a:latin typeface="Montserrat" pitchFamily="2" charset="77"/>
              </a:rPr>
              <a:t>You don’t have time to read through standards line by line and try to interpret what they actually expect from you.</a:t>
            </a:r>
          </a:p>
          <a:p>
            <a:endParaRPr lang="en-US" dirty="0">
              <a:solidFill>
                <a:srgbClr val="1A2B3C"/>
              </a:solidFill>
              <a:latin typeface="Montserrat" pitchFamily="2" charset="77"/>
            </a:endParaRPr>
          </a:p>
          <a:p>
            <a:pPr marL="0" indent="0">
              <a:buNone/>
            </a:pPr>
            <a:r>
              <a:rPr lang="en-US" dirty="0">
                <a:solidFill>
                  <a:srgbClr val="1A2B3C"/>
                </a:solidFill>
                <a:latin typeface="Montserrat" pitchFamily="2" charset="77"/>
              </a:rPr>
              <a:t>And you definitely don’t have the budget for an expensive consultant.</a:t>
            </a:r>
          </a:p>
          <a:p>
            <a:pPr marL="0" indent="0">
              <a:buNone/>
            </a:pPr>
            <a:endParaRPr lang="en-US" dirty="0">
              <a:latin typeface="Montserrat" pitchFamily="2" charset="77"/>
            </a:endParaRPr>
          </a:p>
        </p:txBody>
      </p:sp>
      <p:sp>
        <p:nvSpPr>
          <p:cNvPr id="11" name="Rectangle 10">
            <a:extLst>
              <a:ext uri="{FF2B5EF4-FFF2-40B4-BE49-F238E27FC236}">
                <a16:creationId xmlns:a16="http://schemas.microsoft.com/office/drawing/2014/main" id="{482BAA7D-2DF5-A73F-F3E0-C8CCD0241079}"/>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13D10155-83D2-4D0A-6186-EC61F79BC051}"/>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02EE5418-3AB4-3DEB-DB39-A06D472274BA}"/>
              </a:ext>
            </a:extLst>
          </p:cNvPr>
          <p:cNvPicPr>
            <a:picLocks noChangeAspect="1"/>
          </p:cNvPicPr>
          <p:nvPr/>
        </p:nvPicPr>
        <p:blipFill>
          <a:blip r:embed="rId2"/>
          <a:stretch>
            <a:fillRect/>
          </a:stretch>
        </p:blipFill>
        <p:spPr>
          <a:xfrm>
            <a:off x="0" y="6368473"/>
            <a:ext cx="1468582" cy="489527"/>
          </a:xfrm>
          <a:prstGeom prst="rect">
            <a:avLst/>
          </a:prstGeom>
          <a:effectLst/>
        </p:spPr>
      </p:pic>
    </p:spTree>
    <p:extLst>
      <p:ext uri="{BB962C8B-B14F-4D97-AF65-F5344CB8AC3E}">
        <p14:creationId xmlns:p14="http://schemas.microsoft.com/office/powerpoint/2010/main" val="80122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2B41-244F-12DE-5083-50E59A73A18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C755A23-016A-89B7-EFDC-8191D2A168A0}"/>
              </a:ext>
            </a:extLst>
          </p:cNvPr>
          <p:cNvSpPr>
            <a:spLocks noGrp="1"/>
          </p:cNvSpPr>
          <p:nvPr>
            <p:ph type="title"/>
          </p:nvPr>
        </p:nvSpPr>
        <p:spPr>
          <a:xfrm>
            <a:off x="838200" y="455493"/>
            <a:ext cx="10515599" cy="1278093"/>
          </a:xfrm>
        </p:spPr>
        <p:txBody>
          <a:bodyPr>
            <a:normAutofit fontScale="90000"/>
          </a:bodyPr>
          <a:lstStyle/>
          <a:p>
            <a:r>
              <a:rPr lang="en-US" dirty="0">
                <a:solidFill>
                  <a:srgbClr val="007A78"/>
                </a:solidFill>
                <a:latin typeface="Montserrat SemiBold" pitchFamily="2" charset="77"/>
              </a:rPr>
              <a:t>Interpreting the Standard is Half the Battle</a:t>
            </a:r>
          </a:p>
        </p:txBody>
      </p:sp>
      <p:sp>
        <p:nvSpPr>
          <p:cNvPr id="9" name="Content Placeholder 8">
            <a:extLst>
              <a:ext uri="{FF2B5EF4-FFF2-40B4-BE49-F238E27FC236}">
                <a16:creationId xmlns:a16="http://schemas.microsoft.com/office/drawing/2014/main" id="{5F2E9DD3-D86A-43A6-8741-FECDB60E5B96}"/>
              </a:ext>
            </a:extLst>
          </p:cNvPr>
          <p:cNvSpPr>
            <a:spLocks noGrp="1"/>
          </p:cNvSpPr>
          <p:nvPr>
            <p:ph sz="half" idx="1"/>
          </p:nvPr>
        </p:nvSpPr>
        <p:spPr>
          <a:xfrm>
            <a:off x="838199" y="2531406"/>
            <a:ext cx="5181600" cy="2593008"/>
          </a:xfrm>
        </p:spPr>
        <p:txBody>
          <a:bodyPr>
            <a:normAutofit/>
          </a:bodyPr>
          <a:lstStyle/>
          <a:p>
            <a:pPr marL="0" indent="0">
              <a:buNone/>
            </a:pPr>
            <a:r>
              <a:rPr lang="en-US" sz="1900" b="1" dirty="0">
                <a:solidFill>
                  <a:srgbClr val="1A2B3C"/>
                </a:solidFill>
                <a:latin typeface="Montserrat" pitchFamily="2" charset="77"/>
              </a:rPr>
              <a:t>What the standard says</a:t>
            </a:r>
          </a:p>
          <a:p>
            <a:pPr marL="0" indent="0">
              <a:buNone/>
            </a:pPr>
            <a:r>
              <a:rPr lang="en-US" sz="1400" i="1" dirty="0">
                <a:solidFill>
                  <a:srgbClr val="1A2B3C"/>
                </a:solidFill>
                <a:latin typeface="Montserrat" pitchFamily="2" charset="77"/>
              </a:rPr>
              <a:t>“The organization shall determine external and internal issues that are relevant to its purpose and its strategic direction and that affect its ability to achieve the intended result(s) of its quality management system.</a:t>
            </a:r>
          </a:p>
          <a:p>
            <a:pPr marL="0" indent="0">
              <a:buNone/>
            </a:pPr>
            <a:r>
              <a:rPr lang="en-US" sz="1400" i="1" dirty="0">
                <a:solidFill>
                  <a:srgbClr val="1A2B3C"/>
                </a:solidFill>
                <a:latin typeface="Montserrat" pitchFamily="2" charset="77"/>
              </a:rPr>
              <a:t>The organization shall monitor and review information about these external and internal issues” </a:t>
            </a:r>
          </a:p>
          <a:p>
            <a:pPr marL="0" indent="0">
              <a:buNone/>
            </a:pPr>
            <a:r>
              <a:rPr lang="en-US" sz="1400" i="1" dirty="0">
                <a:solidFill>
                  <a:srgbClr val="1A2B3C"/>
                </a:solidFill>
                <a:latin typeface="Montserrat" pitchFamily="2" charset="77"/>
              </a:rPr>
              <a:t>(ISO 9001:2015 Clause 4.1)</a:t>
            </a:r>
          </a:p>
        </p:txBody>
      </p:sp>
      <p:sp>
        <p:nvSpPr>
          <p:cNvPr id="10" name="Content Placeholder 9">
            <a:extLst>
              <a:ext uri="{FF2B5EF4-FFF2-40B4-BE49-F238E27FC236}">
                <a16:creationId xmlns:a16="http://schemas.microsoft.com/office/drawing/2014/main" id="{3CD81A92-DEC0-9359-40C8-307BCCDF5905}"/>
              </a:ext>
            </a:extLst>
          </p:cNvPr>
          <p:cNvSpPr>
            <a:spLocks noGrp="1"/>
          </p:cNvSpPr>
          <p:nvPr>
            <p:ph sz="half" idx="2"/>
          </p:nvPr>
        </p:nvSpPr>
        <p:spPr>
          <a:xfrm>
            <a:off x="6172199" y="2531406"/>
            <a:ext cx="5181600" cy="2593008"/>
          </a:xfrm>
        </p:spPr>
        <p:txBody>
          <a:bodyPr>
            <a:normAutofit/>
          </a:bodyPr>
          <a:lstStyle/>
          <a:p>
            <a:pPr marL="0" indent="0">
              <a:buNone/>
            </a:pPr>
            <a:r>
              <a:rPr lang="en-US" sz="1800" b="1" dirty="0">
                <a:solidFill>
                  <a:srgbClr val="1A2B3C"/>
                </a:solidFill>
                <a:latin typeface="Montserrat" pitchFamily="2" charset="77"/>
              </a:rPr>
              <a:t>What it actually means</a:t>
            </a:r>
          </a:p>
          <a:p>
            <a:r>
              <a:rPr lang="en-US" sz="1400" dirty="0">
                <a:solidFill>
                  <a:srgbClr val="1A2B3C"/>
                </a:solidFill>
                <a:latin typeface="Montserrat" pitchFamily="2" charset="77"/>
              </a:rPr>
              <a:t>Think about what’s going on inside and outside your company</a:t>
            </a:r>
          </a:p>
          <a:p>
            <a:r>
              <a:rPr lang="en-US" sz="1400" dirty="0">
                <a:solidFill>
                  <a:srgbClr val="1A2B3C"/>
                </a:solidFill>
                <a:latin typeface="Montserrat" pitchFamily="2" charset="77"/>
              </a:rPr>
              <a:t>Identify anything that could impact how you meet quality goals</a:t>
            </a:r>
          </a:p>
          <a:p>
            <a:r>
              <a:rPr lang="en-US" sz="1400" dirty="0">
                <a:solidFill>
                  <a:srgbClr val="1A2B3C"/>
                </a:solidFill>
                <a:latin typeface="Montserrat" pitchFamily="2" charset="77"/>
              </a:rPr>
              <a:t>Turn that into a tidy document an auditor will understand</a:t>
            </a:r>
          </a:p>
          <a:p>
            <a:r>
              <a:rPr lang="en-US" sz="1400" dirty="0">
                <a:solidFill>
                  <a:srgbClr val="1A2B3C"/>
                </a:solidFill>
                <a:latin typeface="Montserrat" pitchFamily="2" charset="77"/>
              </a:rPr>
              <a:t>Keep it updated even if you’re a two-person team juggling everything</a:t>
            </a:r>
          </a:p>
          <a:p>
            <a:endParaRPr lang="en-US" dirty="0">
              <a:latin typeface="Montserrat" pitchFamily="2" charset="77"/>
            </a:endParaRPr>
          </a:p>
        </p:txBody>
      </p:sp>
      <p:sp>
        <p:nvSpPr>
          <p:cNvPr id="11" name="Rectangle 10">
            <a:extLst>
              <a:ext uri="{FF2B5EF4-FFF2-40B4-BE49-F238E27FC236}">
                <a16:creationId xmlns:a16="http://schemas.microsoft.com/office/drawing/2014/main" id="{D22160FB-0805-FE3C-2F4B-1954EE105B81}"/>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6C32FA0-C8AC-40F4-B1DF-DD2E2E3CE5CA}"/>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up of a logo&#10;&#10;Description automatically generated">
            <a:extLst>
              <a:ext uri="{FF2B5EF4-FFF2-40B4-BE49-F238E27FC236}">
                <a16:creationId xmlns:a16="http://schemas.microsoft.com/office/drawing/2014/main" id="{46852BDD-5A91-56FC-E218-8DD66F571906}"/>
              </a:ext>
            </a:extLst>
          </p:cNvPr>
          <p:cNvPicPr>
            <a:picLocks noChangeAspect="1"/>
          </p:cNvPicPr>
          <p:nvPr/>
        </p:nvPicPr>
        <p:blipFill>
          <a:blip r:embed="rId2"/>
          <a:stretch>
            <a:fillRect/>
          </a:stretch>
        </p:blipFill>
        <p:spPr>
          <a:xfrm>
            <a:off x="0" y="6368473"/>
            <a:ext cx="1468582" cy="489527"/>
          </a:xfrm>
          <a:prstGeom prst="rect">
            <a:avLst/>
          </a:prstGeom>
          <a:effectLst/>
        </p:spPr>
      </p:pic>
      <p:sp>
        <p:nvSpPr>
          <p:cNvPr id="2" name="TextBox 1">
            <a:extLst>
              <a:ext uri="{FF2B5EF4-FFF2-40B4-BE49-F238E27FC236}">
                <a16:creationId xmlns:a16="http://schemas.microsoft.com/office/drawing/2014/main" id="{E08F4895-905E-6211-ED71-865CCC5E0005}"/>
              </a:ext>
            </a:extLst>
          </p:cNvPr>
          <p:cNvSpPr txBox="1"/>
          <p:nvPr/>
        </p:nvSpPr>
        <p:spPr>
          <a:xfrm>
            <a:off x="838199" y="1605283"/>
            <a:ext cx="10515600" cy="707886"/>
          </a:xfrm>
          <a:prstGeom prst="rect">
            <a:avLst/>
          </a:prstGeom>
          <a:noFill/>
        </p:spPr>
        <p:txBody>
          <a:bodyPr wrap="square" rtlCol="0">
            <a:spAutoFit/>
          </a:bodyPr>
          <a:lstStyle/>
          <a:p>
            <a:pPr marL="0" indent="0">
              <a:buNone/>
            </a:pPr>
            <a:r>
              <a:rPr lang="en-US" sz="2000" dirty="0">
                <a:solidFill>
                  <a:srgbClr val="1A2B3C"/>
                </a:solidFill>
                <a:latin typeface="Montserrat" pitchFamily="2" charset="77"/>
              </a:rPr>
              <a:t>Trying to interpret the standard? </a:t>
            </a:r>
          </a:p>
          <a:p>
            <a:pPr marL="0" indent="0">
              <a:buNone/>
            </a:pPr>
            <a:r>
              <a:rPr lang="en-US" sz="2000" dirty="0">
                <a:solidFill>
                  <a:srgbClr val="1A2B3C"/>
                </a:solidFill>
                <a:latin typeface="Montserrat" pitchFamily="2" charset="77"/>
              </a:rPr>
              <a:t>Good luck with that…</a:t>
            </a:r>
          </a:p>
        </p:txBody>
      </p:sp>
      <p:sp>
        <p:nvSpPr>
          <p:cNvPr id="3" name="TextBox 2">
            <a:extLst>
              <a:ext uri="{FF2B5EF4-FFF2-40B4-BE49-F238E27FC236}">
                <a16:creationId xmlns:a16="http://schemas.microsoft.com/office/drawing/2014/main" id="{DC209856-279A-28A7-5072-D77F4E80139C}"/>
              </a:ext>
            </a:extLst>
          </p:cNvPr>
          <p:cNvSpPr txBox="1"/>
          <p:nvPr/>
        </p:nvSpPr>
        <p:spPr>
          <a:xfrm>
            <a:off x="838199" y="5302928"/>
            <a:ext cx="10515600" cy="707886"/>
          </a:xfrm>
          <a:prstGeom prst="rect">
            <a:avLst/>
          </a:prstGeom>
          <a:noFill/>
        </p:spPr>
        <p:txBody>
          <a:bodyPr wrap="square" rtlCol="0">
            <a:spAutoFit/>
          </a:bodyPr>
          <a:lstStyle/>
          <a:p>
            <a:pPr marL="0" indent="0">
              <a:buNone/>
            </a:pPr>
            <a:r>
              <a:rPr lang="en-US" sz="2000" dirty="0">
                <a:solidFill>
                  <a:srgbClr val="1A2B3C"/>
                </a:solidFill>
                <a:latin typeface="Montserrat" pitchFamily="2" charset="77"/>
              </a:rPr>
              <a:t>The Compliso Toolkit explains every clause – in plain English – and shows you how to meet it.</a:t>
            </a:r>
          </a:p>
        </p:txBody>
      </p:sp>
    </p:spTree>
    <p:extLst>
      <p:ext uri="{BB962C8B-B14F-4D97-AF65-F5344CB8AC3E}">
        <p14:creationId xmlns:p14="http://schemas.microsoft.com/office/powerpoint/2010/main" val="384634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A1F48-E21D-6BD5-CAB5-4BFB3989424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F874FF6-9A7D-7924-3BE5-E8AA1D81336E}"/>
              </a:ext>
            </a:extLst>
          </p:cNvPr>
          <p:cNvSpPr>
            <a:spLocks noGrp="1"/>
          </p:cNvSpPr>
          <p:nvPr>
            <p:ph type="title"/>
          </p:nvPr>
        </p:nvSpPr>
        <p:spPr/>
        <p:txBody>
          <a:bodyPr/>
          <a:lstStyle/>
          <a:p>
            <a:r>
              <a:rPr lang="en-US" sz="4000" dirty="0">
                <a:solidFill>
                  <a:srgbClr val="007A78"/>
                </a:solidFill>
                <a:latin typeface="Montserrat SemiBold" pitchFamily="2" charset="77"/>
              </a:rPr>
              <a:t>Introducing the Compliso Toolkit</a:t>
            </a:r>
          </a:p>
        </p:txBody>
      </p:sp>
      <p:sp>
        <p:nvSpPr>
          <p:cNvPr id="9" name="Content Placeholder 8">
            <a:extLst>
              <a:ext uri="{FF2B5EF4-FFF2-40B4-BE49-F238E27FC236}">
                <a16:creationId xmlns:a16="http://schemas.microsoft.com/office/drawing/2014/main" id="{1528C74B-A15E-5CBC-DEE7-E164173B3282}"/>
              </a:ext>
            </a:extLst>
          </p:cNvPr>
          <p:cNvSpPr>
            <a:spLocks noGrp="1"/>
          </p:cNvSpPr>
          <p:nvPr>
            <p:ph sz="half" idx="1"/>
          </p:nvPr>
        </p:nvSpPr>
        <p:spPr>
          <a:xfrm>
            <a:off x="838198" y="1460810"/>
            <a:ext cx="8976733" cy="4900231"/>
          </a:xfrm>
        </p:spPr>
        <p:txBody>
          <a:bodyPr>
            <a:normAutofit fontScale="25000" lnSpcReduction="20000"/>
          </a:bodyPr>
          <a:lstStyle/>
          <a:p>
            <a:pPr marL="0" indent="0">
              <a:buNone/>
            </a:pPr>
            <a:r>
              <a:rPr lang="en-US" sz="5600" dirty="0">
                <a:solidFill>
                  <a:srgbClr val="1A2B3C"/>
                </a:solidFill>
                <a:latin typeface="Montserrat" pitchFamily="2" charset="77"/>
              </a:rPr>
              <a:t>The Compliso Toolkit takes the stress, confusion, and guesswork out of getting certified.</a:t>
            </a:r>
          </a:p>
          <a:p>
            <a:pPr marL="0" indent="0">
              <a:buNone/>
            </a:pPr>
            <a:endParaRPr lang="en-US" sz="5600" dirty="0">
              <a:solidFill>
                <a:srgbClr val="1A2B3C"/>
              </a:solidFill>
              <a:latin typeface="Montserrat" pitchFamily="2" charset="77"/>
            </a:endParaRPr>
          </a:p>
          <a:p>
            <a:pPr marL="0" indent="0">
              <a:buNone/>
            </a:pPr>
            <a:r>
              <a:rPr lang="en-US" sz="5600" dirty="0">
                <a:solidFill>
                  <a:srgbClr val="1A2B3C"/>
                </a:solidFill>
                <a:latin typeface="Montserrat" pitchFamily="2" charset="77"/>
              </a:rPr>
              <a:t>Here’s what you get:</a:t>
            </a:r>
          </a:p>
          <a:p>
            <a:pPr marL="0" indent="0">
              <a:lnSpc>
                <a:spcPct val="170000"/>
              </a:lnSpc>
              <a:buNone/>
            </a:pPr>
            <a:r>
              <a:rPr lang="en-IE" sz="5600" dirty="0">
                <a:solidFill>
                  <a:srgbClr val="1A2B3C"/>
                </a:solidFill>
                <a:latin typeface="Montserrat" pitchFamily="2" charset="77"/>
              </a:rPr>
              <a:t>📘  </a:t>
            </a:r>
            <a:r>
              <a:rPr lang="en-US" sz="5600" b="1" dirty="0">
                <a:solidFill>
                  <a:srgbClr val="1A2B3C"/>
                </a:solidFill>
                <a:latin typeface="Montserrat" pitchFamily="2" charset="77"/>
              </a:rPr>
              <a:t>Clause-by-clause guidebooks </a:t>
            </a:r>
            <a:r>
              <a:rPr lang="en-US" sz="5600" dirty="0">
                <a:solidFill>
                  <a:srgbClr val="1A2B3C"/>
                </a:solidFill>
                <a:latin typeface="Montserrat" pitchFamily="2" charset="77"/>
              </a:rPr>
              <a:t>– each clause broken down into plain English explanations  </a:t>
            </a:r>
          </a:p>
          <a:p>
            <a:pPr marL="0" indent="0">
              <a:lnSpc>
                <a:spcPct val="170000"/>
              </a:lnSpc>
              <a:buNone/>
            </a:pPr>
            <a:r>
              <a:rPr lang="en-IE" sz="5600" dirty="0">
                <a:solidFill>
                  <a:srgbClr val="1A2B3C"/>
                </a:solidFill>
                <a:latin typeface="Montserrat" pitchFamily="2" charset="77"/>
              </a:rPr>
              <a:t>📂  </a:t>
            </a:r>
            <a:r>
              <a:rPr lang="en-US" sz="5600" b="1" dirty="0">
                <a:solidFill>
                  <a:srgbClr val="1A2B3C"/>
                </a:solidFill>
                <a:latin typeface="Montserrat" pitchFamily="2" charset="77"/>
              </a:rPr>
              <a:t>Editable templates </a:t>
            </a:r>
            <a:r>
              <a:rPr lang="en-US" sz="5600" dirty="0">
                <a:solidFill>
                  <a:srgbClr val="1A2B3C"/>
                </a:solidFill>
                <a:latin typeface="Montserrat" pitchFamily="2" charset="77"/>
              </a:rPr>
              <a:t>– built to match what auditors actually want to see</a:t>
            </a:r>
          </a:p>
          <a:p>
            <a:pPr marL="0" indent="0">
              <a:lnSpc>
                <a:spcPct val="170000"/>
              </a:lnSpc>
              <a:buNone/>
            </a:pPr>
            <a:r>
              <a:rPr lang="en-IE" sz="5600" dirty="0">
                <a:solidFill>
                  <a:srgbClr val="1A2B3C"/>
                </a:solidFill>
                <a:latin typeface="Montserrat" pitchFamily="2" charset="77"/>
              </a:rPr>
              <a:t>📖   </a:t>
            </a:r>
            <a:r>
              <a:rPr lang="en-US" sz="5600" b="1" dirty="0">
                <a:solidFill>
                  <a:srgbClr val="1A2B3C"/>
                </a:solidFill>
                <a:latin typeface="Montserrat" pitchFamily="2" charset="77"/>
              </a:rPr>
              <a:t>Template guidebooks </a:t>
            </a:r>
            <a:r>
              <a:rPr lang="en-US" sz="5600" dirty="0">
                <a:solidFill>
                  <a:srgbClr val="1A2B3C"/>
                </a:solidFill>
                <a:latin typeface="Montserrat" pitchFamily="2" charset="77"/>
              </a:rPr>
              <a:t>– walkthroughs for each template so you know how to complete them correctly</a:t>
            </a:r>
          </a:p>
          <a:p>
            <a:pPr marL="0" indent="0">
              <a:lnSpc>
                <a:spcPct val="170000"/>
              </a:lnSpc>
              <a:buNone/>
            </a:pPr>
            <a:r>
              <a:rPr lang="en-IE" sz="5600" dirty="0">
                <a:solidFill>
                  <a:srgbClr val="1A2B3C"/>
                </a:solidFill>
                <a:latin typeface="Montserrat" pitchFamily="2" charset="77"/>
              </a:rPr>
              <a:t>📝   </a:t>
            </a:r>
            <a:r>
              <a:rPr lang="en-US" sz="5600" b="1" dirty="0">
                <a:solidFill>
                  <a:srgbClr val="1A2B3C"/>
                </a:solidFill>
                <a:latin typeface="Montserrat" pitchFamily="2" charset="77"/>
              </a:rPr>
              <a:t>Completed examples </a:t>
            </a:r>
            <a:r>
              <a:rPr lang="en-US" sz="5600" dirty="0">
                <a:solidFill>
                  <a:srgbClr val="1A2B3C"/>
                </a:solidFill>
                <a:latin typeface="Montserrat" pitchFamily="2" charset="77"/>
              </a:rPr>
              <a:t>– so you never have to guess what “right” looks like</a:t>
            </a:r>
            <a:endParaRPr lang="en-US" sz="5600" b="1" dirty="0">
              <a:solidFill>
                <a:srgbClr val="1A2B3C"/>
              </a:solidFill>
              <a:latin typeface="Montserrat" pitchFamily="2" charset="77"/>
            </a:endParaRPr>
          </a:p>
          <a:p>
            <a:pPr marL="0" indent="0">
              <a:lnSpc>
                <a:spcPct val="170000"/>
              </a:lnSpc>
              <a:buNone/>
            </a:pPr>
            <a:r>
              <a:rPr lang="en-IE" sz="5600" dirty="0">
                <a:solidFill>
                  <a:srgbClr val="1A2B3C"/>
                </a:solidFill>
                <a:latin typeface="Montserrat" pitchFamily="2" charset="77"/>
              </a:rPr>
              <a:t>🎓   </a:t>
            </a:r>
            <a:r>
              <a:rPr lang="en-US" sz="5600" b="1" dirty="0">
                <a:solidFill>
                  <a:srgbClr val="1A2B3C"/>
                </a:solidFill>
                <a:latin typeface="Montserrat" pitchFamily="2" charset="77"/>
              </a:rPr>
              <a:t>Additional training material </a:t>
            </a:r>
            <a:r>
              <a:rPr lang="en-US" sz="5600" dirty="0">
                <a:solidFill>
                  <a:srgbClr val="1A2B3C"/>
                </a:solidFill>
                <a:latin typeface="Montserrat" pitchFamily="2" charset="77"/>
              </a:rPr>
              <a:t>– to help get your whole team on board</a:t>
            </a:r>
          </a:p>
          <a:p>
            <a:pPr marL="0" indent="0">
              <a:lnSpc>
                <a:spcPct val="170000"/>
              </a:lnSpc>
              <a:buNone/>
            </a:pPr>
            <a:r>
              <a:rPr lang="en-IE" sz="5600" dirty="0">
                <a:solidFill>
                  <a:srgbClr val="1A2B3C"/>
                </a:solidFill>
                <a:latin typeface="Montserrat" pitchFamily="2" charset="77"/>
              </a:rPr>
              <a:t>📦   </a:t>
            </a:r>
            <a:r>
              <a:rPr lang="en-US" sz="5600" b="1" dirty="0">
                <a:solidFill>
                  <a:srgbClr val="1A2B3C"/>
                </a:solidFill>
                <a:latin typeface="Montserrat" pitchFamily="2" charset="77"/>
              </a:rPr>
              <a:t>Delivered through a clean, user-friendly app </a:t>
            </a:r>
            <a:r>
              <a:rPr lang="en-US" sz="5600" dirty="0">
                <a:solidFill>
                  <a:srgbClr val="1A2B3C"/>
                </a:solidFill>
                <a:latin typeface="Montserrat" pitchFamily="2" charset="77"/>
              </a:rPr>
              <a:t>– giving you structured access to everything you need, all in one place.</a:t>
            </a:r>
          </a:p>
          <a:p>
            <a:pPr marL="0" indent="0">
              <a:buNone/>
            </a:pPr>
            <a:endParaRPr lang="en-US" dirty="0">
              <a:solidFill>
                <a:srgbClr val="1A2B3C"/>
              </a:solidFill>
              <a:latin typeface="Montserrat" pitchFamily="2" charset="77"/>
            </a:endParaRPr>
          </a:p>
          <a:p>
            <a:pPr marL="0" indent="0">
              <a:buNone/>
            </a:pPr>
            <a:r>
              <a:rPr lang="en-US" sz="5600" b="1" dirty="0">
                <a:solidFill>
                  <a:srgbClr val="1A2B3C"/>
                </a:solidFill>
                <a:latin typeface="Montserrat" pitchFamily="2" charset="77"/>
              </a:rPr>
              <a:t>Everything you need to build your QMS – clearly explained, easy to follow, and ready to go.</a:t>
            </a:r>
          </a:p>
          <a:p>
            <a:pPr marL="0" indent="0">
              <a:buNone/>
            </a:pPr>
            <a:r>
              <a:rPr lang="en-US" sz="5600" b="1" dirty="0">
                <a:solidFill>
                  <a:srgbClr val="1A2B3C"/>
                </a:solidFill>
                <a:latin typeface="Montserrat" pitchFamily="2" charset="77"/>
              </a:rPr>
              <a:t>All delivered in a way that makes sense.</a:t>
            </a:r>
          </a:p>
          <a:p>
            <a:endParaRPr lang="en-US" dirty="0">
              <a:latin typeface="Montserrat" pitchFamily="2" charset="77"/>
            </a:endParaRPr>
          </a:p>
        </p:txBody>
      </p:sp>
      <p:sp>
        <p:nvSpPr>
          <p:cNvPr id="11" name="Rectangle 10">
            <a:extLst>
              <a:ext uri="{FF2B5EF4-FFF2-40B4-BE49-F238E27FC236}">
                <a16:creationId xmlns:a16="http://schemas.microsoft.com/office/drawing/2014/main" id="{D8EA56F6-6D10-2CD0-1505-DC3EF9208399}"/>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8A9005B2-D5B9-39DA-6ABA-C9759A3005B6}"/>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16F5997C-5FAA-F44F-3CDC-40E891E0CFF4}"/>
              </a:ext>
            </a:extLst>
          </p:cNvPr>
          <p:cNvPicPr>
            <a:picLocks noChangeAspect="1"/>
          </p:cNvPicPr>
          <p:nvPr/>
        </p:nvPicPr>
        <p:blipFill>
          <a:blip r:embed="rId2"/>
          <a:stretch>
            <a:fillRect/>
          </a:stretch>
        </p:blipFill>
        <p:spPr>
          <a:xfrm>
            <a:off x="0" y="6368473"/>
            <a:ext cx="1468582" cy="489527"/>
          </a:xfrm>
          <a:prstGeom prst="rect">
            <a:avLst/>
          </a:prstGeom>
          <a:effectLst/>
        </p:spPr>
      </p:pic>
      <p:pic>
        <p:nvPicPr>
          <p:cNvPr id="4" name="Picture 3" descr="A cartoon of a robot waving&#10;&#10;Description automatically generated">
            <a:extLst>
              <a:ext uri="{FF2B5EF4-FFF2-40B4-BE49-F238E27FC236}">
                <a16:creationId xmlns:a16="http://schemas.microsoft.com/office/drawing/2014/main" id="{164AA0C9-E41B-9A4F-DA9B-A730808B4F3C}"/>
              </a:ext>
            </a:extLst>
          </p:cNvPr>
          <p:cNvPicPr>
            <a:picLocks noChangeAspect="1"/>
          </p:cNvPicPr>
          <p:nvPr/>
        </p:nvPicPr>
        <p:blipFill>
          <a:blip r:embed="rId3"/>
          <a:stretch>
            <a:fillRect/>
          </a:stretch>
        </p:blipFill>
        <p:spPr>
          <a:xfrm>
            <a:off x="9814932" y="3319910"/>
            <a:ext cx="2193073" cy="3289610"/>
          </a:xfrm>
          <a:prstGeom prst="rect">
            <a:avLst/>
          </a:prstGeom>
        </p:spPr>
      </p:pic>
    </p:spTree>
    <p:extLst>
      <p:ext uri="{BB962C8B-B14F-4D97-AF65-F5344CB8AC3E}">
        <p14:creationId xmlns:p14="http://schemas.microsoft.com/office/powerpoint/2010/main" val="51668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1E5B-B37D-3169-7F69-2C3786DBED6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7E03C98-8DC0-D61A-A293-2707E4FCB0E7}"/>
              </a:ext>
            </a:extLst>
          </p:cNvPr>
          <p:cNvSpPr>
            <a:spLocks noGrp="1"/>
          </p:cNvSpPr>
          <p:nvPr>
            <p:ph type="title"/>
          </p:nvPr>
        </p:nvSpPr>
        <p:spPr/>
        <p:txBody>
          <a:bodyPr>
            <a:normAutofit/>
          </a:bodyPr>
          <a:lstStyle/>
          <a:p>
            <a:r>
              <a:rPr lang="en-US" dirty="0">
                <a:solidFill>
                  <a:srgbClr val="007A78"/>
                </a:solidFill>
                <a:latin typeface="Montserrat SemiBold" pitchFamily="2" charset="77"/>
              </a:rPr>
              <a:t>A Peek Inside the Toolkit </a:t>
            </a:r>
            <a:r>
              <a:rPr lang="en-US" sz="3600" dirty="0">
                <a:solidFill>
                  <a:srgbClr val="007A78"/>
                </a:solidFill>
                <a:latin typeface="Montserrat SemiBold" pitchFamily="2" charset="77"/>
              </a:rPr>
              <a:t>👀</a:t>
            </a:r>
            <a:endParaRPr lang="en-US" dirty="0">
              <a:solidFill>
                <a:srgbClr val="007A78"/>
              </a:solidFill>
              <a:latin typeface="Montserrat SemiBold" pitchFamily="2" charset="77"/>
            </a:endParaRPr>
          </a:p>
        </p:txBody>
      </p:sp>
      <p:pic>
        <p:nvPicPr>
          <p:cNvPr id="4" name="Content Placeholder 3" descr="A screenshot of a computer&#10;&#10;Description automatically generated">
            <a:extLst>
              <a:ext uri="{FF2B5EF4-FFF2-40B4-BE49-F238E27FC236}">
                <a16:creationId xmlns:a16="http://schemas.microsoft.com/office/drawing/2014/main" id="{A0387102-D45B-E1D6-EFD7-DB2AAED2E648}"/>
              </a:ext>
            </a:extLst>
          </p:cNvPr>
          <p:cNvPicPr>
            <a:picLocks noGrp="1" noChangeAspect="1"/>
          </p:cNvPicPr>
          <p:nvPr>
            <p:ph idx="1"/>
          </p:nvPr>
        </p:nvPicPr>
        <p:blipFill>
          <a:blip r:embed="rId2"/>
          <a:stretch>
            <a:fillRect/>
          </a:stretch>
        </p:blipFill>
        <p:spPr>
          <a:xfrm>
            <a:off x="227317" y="1320309"/>
            <a:ext cx="5861455" cy="4981465"/>
          </a:xfrm>
        </p:spPr>
      </p:pic>
      <p:sp>
        <p:nvSpPr>
          <p:cNvPr id="11" name="Rectangle 10">
            <a:extLst>
              <a:ext uri="{FF2B5EF4-FFF2-40B4-BE49-F238E27FC236}">
                <a16:creationId xmlns:a16="http://schemas.microsoft.com/office/drawing/2014/main" id="{C7E82401-0CF1-01FF-8E08-70D7C3964BD8}"/>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FC0B60D7-1B8F-D817-B51A-19524FA6FC14}"/>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D78D836C-210E-365B-267F-7DB56E4CD278}"/>
              </a:ext>
            </a:extLst>
          </p:cNvPr>
          <p:cNvPicPr>
            <a:picLocks noChangeAspect="1"/>
          </p:cNvPicPr>
          <p:nvPr/>
        </p:nvPicPr>
        <p:blipFill>
          <a:blip r:embed="rId3"/>
          <a:stretch>
            <a:fillRect/>
          </a:stretch>
        </p:blipFill>
        <p:spPr>
          <a:xfrm>
            <a:off x="0" y="6368473"/>
            <a:ext cx="1468582" cy="489527"/>
          </a:xfrm>
          <a:prstGeom prst="rect">
            <a:avLst/>
          </a:prstGeom>
          <a:effectLst/>
        </p:spPr>
      </p:pic>
      <p:pic>
        <p:nvPicPr>
          <p:cNvPr id="6" name="Picture 5" descr="A close-up of a document&#10;&#10;Description automatically generated">
            <a:extLst>
              <a:ext uri="{FF2B5EF4-FFF2-40B4-BE49-F238E27FC236}">
                <a16:creationId xmlns:a16="http://schemas.microsoft.com/office/drawing/2014/main" id="{047C6CFB-D08E-80C3-4FFF-6EB8BA83A55E}"/>
              </a:ext>
            </a:extLst>
          </p:cNvPr>
          <p:cNvPicPr>
            <a:picLocks noChangeAspect="1"/>
          </p:cNvPicPr>
          <p:nvPr/>
        </p:nvPicPr>
        <p:blipFill>
          <a:blip r:embed="rId4"/>
          <a:stretch>
            <a:fillRect/>
          </a:stretch>
        </p:blipFill>
        <p:spPr>
          <a:xfrm>
            <a:off x="6415500" y="1350341"/>
            <a:ext cx="5450533" cy="1744171"/>
          </a:xfrm>
          <a:prstGeom prst="rect">
            <a:avLst/>
          </a:prstGeom>
        </p:spPr>
      </p:pic>
      <p:pic>
        <p:nvPicPr>
          <p:cNvPr id="9" name="Picture 8" descr="A table with words and a list of information&#10;&#10;Description automatically generated with medium confidence">
            <a:extLst>
              <a:ext uri="{FF2B5EF4-FFF2-40B4-BE49-F238E27FC236}">
                <a16:creationId xmlns:a16="http://schemas.microsoft.com/office/drawing/2014/main" id="{2DBF7633-6479-EF68-2BF0-DA01D8E47402}"/>
              </a:ext>
            </a:extLst>
          </p:cNvPr>
          <p:cNvPicPr>
            <a:picLocks noChangeAspect="1"/>
          </p:cNvPicPr>
          <p:nvPr/>
        </p:nvPicPr>
        <p:blipFill>
          <a:blip r:embed="rId5"/>
          <a:stretch>
            <a:fillRect/>
          </a:stretch>
        </p:blipFill>
        <p:spPr>
          <a:xfrm>
            <a:off x="6711681" y="3217894"/>
            <a:ext cx="4950542" cy="2960497"/>
          </a:xfrm>
          <a:prstGeom prst="rect">
            <a:avLst/>
          </a:prstGeom>
        </p:spPr>
      </p:pic>
    </p:spTree>
    <p:extLst>
      <p:ext uri="{BB962C8B-B14F-4D97-AF65-F5344CB8AC3E}">
        <p14:creationId xmlns:p14="http://schemas.microsoft.com/office/powerpoint/2010/main" val="426755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7DD6-1B95-BB8B-58E0-66DD457EBC6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28680C5-BE7E-738B-15F9-82F0D83AE980}"/>
              </a:ext>
            </a:extLst>
          </p:cNvPr>
          <p:cNvSpPr>
            <a:spLocks noGrp="1"/>
          </p:cNvSpPr>
          <p:nvPr>
            <p:ph type="title"/>
          </p:nvPr>
        </p:nvSpPr>
        <p:spPr/>
        <p:txBody>
          <a:bodyPr>
            <a:normAutofit/>
          </a:bodyPr>
          <a:lstStyle/>
          <a:p>
            <a:r>
              <a:rPr lang="en-US" dirty="0">
                <a:solidFill>
                  <a:srgbClr val="007A78"/>
                </a:solidFill>
                <a:latin typeface="Montserrat SemiBold" pitchFamily="2" charset="77"/>
              </a:rPr>
              <a:t>A Peek Inside the Guidebooks </a:t>
            </a:r>
            <a:r>
              <a:rPr lang="en-US" sz="3600" dirty="0">
                <a:solidFill>
                  <a:srgbClr val="007A78"/>
                </a:solidFill>
                <a:latin typeface="Montserrat SemiBold" pitchFamily="2" charset="77"/>
              </a:rPr>
              <a:t>👀</a:t>
            </a:r>
            <a:endParaRPr lang="en-US" dirty="0">
              <a:solidFill>
                <a:srgbClr val="007A78"/>
              </a:solidFill>
              <a:latin typeface="Montserrat SemiBold" pitchFamily="2" charset="77"/>
            </a:endParaRPr>
          </a:p>
        </p:txBody>
      </p:sp>
      <p:sp>
        <p:nvSpPr>
          <p:cNvPr id="11" name="Rectangle 10">
            <a:extLst>
              <a:ext uri="{FF2B5EF4-FFF2-40B4-BE49-F238E27FC236}">
                <a16:creationId xmlns:a16="http://schemas.microsoft.com/office/drawing/2014/main" id="{35A1F118-47A6-1F3F-C272-521047C85585}"/>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29A79DE3-DB5D-5B0F-75D9-2DCA9F7407A4}"/>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95AFFFF4-756F-156F-1F6F-8AE0DAB4EA7D}"/>
              </a:ext>
            </a:extLst>
          </p:cNvPr>
          <p:cNvPicPr>
            <a:picLocks noChangeAspect="1"/>
          </p:cNvPicPr>
          <p:nvPr/>
        </p:nvPicPr>
        <p:blipFill>
          <a:blip r:embed="rId2"/>
          <a:stretch>
            <a:fillRect/>
          </a:stretch>
        </p:blipFill>
        <p:spPr>
          <a:xfrm>
            <a:off x="0" y="6368473"/>
            <a:ext cx="1468582" cy="489527"/>
          </a:xfrm>
          <a:prstGeom prst="rect">
            <a:avLst/>
          </a:prstGeom>
          <a:effectLst/>
        </p:spPr>
      </p:pic>
      <p:pic>
        <p:nvPicPr>
          <p:cNvPr id="7" name="Content Placeholder 6" descr="A screenshot of a computer&#10;&#10;Description automatically generated">
            <a:extLst>
              <a:ext uri="{FF2B5EF4-FFF2-40B4-BE49-F238E27FC236}">
                <a16:creationId xmlns:a16="http://schemas.microsoft.com/office/drawing/2014/main" id="{13CC6743-8FCF-0A0C-177B-365D87303393}"/>
              </a:ext>
            </a:extLst>
          </p:cNvPr>
          <p:cNvPicPr>
            <a:picLocks noGrp="1" noChangeAspect="1"/>
          </p:cNvPicPr>
          <p:nvPr>
            <p:ph idx="1"/>
          </p:nvPr>
        </p:nvPicPr>
        <p:blipFill>
          <a:blip r:embed="rId3"/>
          <a:srcRect r="50077"/>
          <a:stretch/>
        </p:blipFill>
        <p:spPr>
          <a:xfrm>
            <a:off x="719666" y="1351979"/>
            <a:ext cx="3445064" cy="4863058"/>
          </a:xfrm>
        </p:spPr>
      </p:pic>
      <p:pic>
        <p:nvPicPr>
          <p:cNvPr id="14" name="Picture 13" descr="A screenshot of a computer&#10;&#10;Description automatically generated">
            <a:extLst>
              <a:ext uri="{FF2B5EF4-FFF2-40B4-BE49-F238E27FC236}">
                <a16:creationId xmlns:a16="http://schemas.microsoft.com/office/drawing/2014/main" id="{FD1F53D7-5C99-1FC3-75DA-86188DBB852B}"/>
              </a:ext>
            </a:extLst>
          </p:cNvPr>
          <p:cNvPicPr>
            <a:picLocks noChangeAspect="1"/>
          </p:cNvPicPr>
          <p:nvPr/>
        </p:nvPicPr>
        <p:blipFill>
          <a:blip r:embed="rId4"/>
          <a:srcRect r="49832"/>
          <a:stretch/>
        </p:blipFill>
        <p:spPr>
          <a:xfrm>
            <a:off x="7977239" y="1351979"/>
            <a:ext cx="3445063" cy="4850292"/>
          </a:xfrm>
          <a:prstGeom prst="rect">
            <a:avLst/>
          </a:prstGeom>
        </p:spPr>
      </p:pic>
      <p:pic>
        <p:nvPicPr>
          <p:cNvPr id="15" name="Content Placeholder 6" descr="A screenshot of a computer&#10;&#10;Description automatically generated">
            <a:extLst>
              <a:ext uri="{FF2B5EF4-FFF2-40B4-BE49-F238E27FC236}">
                <a16:creationId xmlns:a16="http://schemas.microsoft.com/office/drawing/2014/main" id="{058FB8C3-7EA8-9DB5-6AE3-111A9DAE88DB}"/>
              </a:ext>
            </a:extLst>
          </p:cNvPr>
          <p:cNvPicPr>
            <a:picLocks noChangeAspect="1"/>
          </p:cNvPicPr>
          <p:nvPr/>
        </p:nvPicPr>
        <p:blipFill>
          <a:blip r:embed="rId3"/>
          <a:srcRect l="48782" r="488"/>
          <a:stretch/>
        </p:blipFill>
        <p:spPr>
          <a:xfrm>
            <a:off x="4320593" y="1351979"/>
            <a:ext cx="3500783" cy="4863058"/>
          </a:xfrm>
          <a:prstGeom prst="rect">
            <a:avLst/>
          </a:prstGeom>
        </p:spPr>
      </p:pic>
    </p:spTree>
    <p:extLst>
      <p:ext uri="{BB962C8B-B14F-4D97-AF65-F5344CB8AC3E}">
        <p14:creationId xmlns:p14="http://schemas.microsoft.com/office/powerpoint/2010/main" val="99801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4B23B-BC5D-D675-FE5E-D417C42F06E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038BCE0-644B-45FA-E580-08B20FB69B2B}"/>
              </a:ext>
            </a:extLst>
          </p:cNvPr>
          <p:cNvSpPr>
            <a:spLocks noGrp="1"/>
          </p:cNvSpPr>
          <p:nvPr>
            <p:ph type="title"/>
          </p:nvPr>
        </p:nvSpPr>
        <p:spPr/>
        <p:txBody>
          <a:bodyPr>
            <a:normAutofit/>
          </a:bodyPr>
          <a:lstStyle/>
          <a:p>
            <a:r>
              <a:rPr lang="en-US" dirty="0">
                <a:solidFill>
                  <a:srgbClr val="007A78"/>
                </a:solidFill>
                <a:latin typeface="Montserrat SemiBold" pitchFamily="2" charset="77"/>
              </a:rPr>
              <a:t>Who’s the Compliso Toolkit For?</a:t>
            </a:r>
          </a:p>
        </p:txBody>
      </p:sp>
      <p:sp>
        <p:nvSpPr>
          <p:cNvPr id="11" name="Rectangle 10">
            <a:extLst>
              <a:ext uri="{FF2B5EF4-FFF2-40B4-BE49-F238E27FC236}">
                <a16:creationId xmlns:a16="http://schemas.microsoft.com/office/drawing/2014/main" id="{45BC6A2E-7FC8-C2D5-3A58-14E997AF5C81}"/>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0AF0A982-5D52-B4D9-FA98-BC2D131B752F}"/>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1659A959-4515-92DC-FABC-D3692A70CE0B}"/>
              </a:ext>
            </a:extLst>
          </p:cNvPr>
          <p:cNvPicPr>
            <a:picLocks noChangeAspect="1"/>
          </p:cNvPicPr>
          <p:nvPr/>
        </p:nvPicPr>
        <p:blipFill>
          <a:blip r:embed="rId2"/>
          <a:stretch>
            <a:fillRect/>
          </a:stretch>
        </p:blipFill>
        <p:spPr>
          <a:xfrm>
            <a:off x="0" y="6368473"/>
            <a:ext cx="1468582" cy="489527"/>
          </a:xfrm>
          <a:prstGeom prst="rect">
            <a:avLst/>
          </a:prstGeom>
          <a:effectLst/>
        </p:spPr>
      </p:pic>
      <p:sp>
        <p:nvSpPr>
          <p:cNvPr id="3" name="Content Placeholder 2">
            <a:extLst>
              <a:ext uri="{FF2B5EF4-FFF2-40B4-BE49-F238E27FC236}">
                <a16:creationId xmlns:a16="http://schemas.microsoft.com/office/drawing/2014/main" id="{679A3661-C93C-4EC1-1786-82450CEE93EC}"/>
              </a:ext>
            </a:extLst>
          </p:cNvPr>
          <p:cNvSpPr>
            <a:spLocks noGrp="1"/>
          </p:cNvSpPr>
          <p:nvPr>
            <p:ph idx="1"/>
          </p:nvPr>
        </p:nvSpPr>
        <p:spPr/>
        <p:txBody>
          <a:bodyPr>
            <a:normAutofit fontScale="92500" lnSpcReduction="10000"/>
          </a:bodyPr>
          <a:lstStyle/>
          <a:p>
            <a:pPr marL="0" indent="0">
              <a:buNone/>
            </a:pPr>
            <a:r>
              <a:rPr lang="en-US" dirty="0">
                <a:solidFill>
                  <a:srgbClr val="1A2B3C"/>
                </a:solidFill>
                <a:latin typeface="Montserrat" pitchFamily="2" charset="77"/>
              </a:rPr>
              <a:t>This toolkit is perfect for:</a:t>
            </a:r>
          </a:p>
          <a:p>
            <a:pPr marL="0" indent="0">
              <a:buNone/>
            </a:pPr>
            <a:endParaRPr lang="en-US" dirty="0">
              <a:solidFill>
                <a:srgbClr val="1A2B3C"/>
              </a:solidFill>
              <a:latin typeface="Montserrat" pitchFamily="2" charset="77"/>
            </a:endParaRPr>
          </a:p>
          <a:p>
            <a:r>
              <a:rPr lang="en-US" dirty="0">
                <a:solidFill>
                  <a:srgbClr val="1A2B3C"/>
                </a:solidFill>
                <a:latin typeface="Montserrat" pitchFamily="2" charset="77"/>
              </a:rPr>
              <a:t>Small businesses working towards ISO 9001 for the first time</a:t>
            </a:r>
          </a:p>
          <a:p>
            <a:r>
              <a:rPr lang="en-US" dirty="0">
                <a:solidFill>
                  <a:srgbClr val="1A2B3C"/>
                </a:solidFill>
                <a:latin typeface="Montserrat" pitchFamily="2" charset="77"/>
              </a:rPr>
              <a:t>Quality managers building a system with limited time</a:t>
            </a:r>
          </a:p>
          <a:p>
            <a:r>
              <a:rPr lang="en-US" dirty="0">
                <a:solidFill>
                  <a:srgbClr val="1A2B3C"/>
                </a:solidFill>
                <a:latin typeface="Montserrat" pitchFamily="2" charset="77"/>
              </a:rPr>
              <a:t>Business owners who want to avoid expensive consultants</a:t>
            </a:r>
          </a:p>
          <a:p>
            <a:r>
              <a:rPr lang="en-US" dirty="0">
                <a:solidFill>
                  <a:srgbClr val="1A2B3C"/>
                </a:solidFill>
                <a:latin typeface="Montserrat" pitchFamily="2" charset="77"/>
              </a:rPr>
              <a:t>Teams with no formal quality training but big audit goals</a:t>
            </a:r>
          </a:p>
          <a:p>
            <a:r>
              <a:rPr lang="en-US" dirty="0">
                <a:solidFill>
                  <a:srgbClr val="1A2B3C"/>
                </a:solidFill>
                <a:latin typeface="Montserrat" pitchFamily="2" charset="77"/>
              </a:rPr>
              <a:t>Anyone who just wants ISO to make sense</a:t>
            </a:r>
          </a:p>
          <a:p>
            <a:endParaRPr lang="en-US" dirty="0">
              <a:solidFill>
                <a:srgbClr val="1A2B3C"/>
              </a:solidFill>
              <a:latin typeface="Montserrat" pitchFamily="2" charset="77"/>
            </a:endParaRPr>
          </a:p>
          <a:p>
            <a:pPr marL="0" indent="0">
              <a:buNone/>
            </a:pPr>
            <a:r>
              <a:rPr lang="en-US" dirty="0">
                <a:solidFill>
                  <a:srgbClr val="1A2B3C"/>
                </a:solidFill>
                <a:latin typeface="Montserrat" pitchFamily="2" charset="77"/>
              </a:rPr>
              <a:t>If ISO feels like a second language – this toolkit was built for you.</a:t>
            </a:r>
          </a:p>
        </p:txBody>
      </p:sp>
    </p:spTree>
    <p:extLst>
      <p:ext uri="{BB962C8B-B14F-4D97-AF65-F5344CB8AC3E}">
        <p14:creationId xmlns:p14="http://schemas.microsoft.com/office/powerpoint/2010/main" val="296580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0A33-DEBA-1AFB-8F7C-4DED864D80E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D54667A-F0D0-14BE-5D59-0A609F8207AA}"/>
              </a:ext>
            </a:extLst>
          </p:cNvPr>
          <p:cNvSpPr>
            <a:spLocks noGrp="1"/>
          </p:cNvSpPr>
          <p:nvPr>
            <p:ph type="title"/>
          </p:nvPr>
        </p:nvSpPr>
        <p:spPr/>
        <p:txBody>
          <a:bodyPr>
            <a:normAutofit/>
          </a:bodyPr>
          <a:lstStyle/>
          <a:p>
            <a:r>
              <a:rPr lang="en-US" dirty="0">
                <a:solidFill>
                  <a:srgbClr val="007A78"/>
                </a:solidFill>
                <a:latin typeface="Montserrat SemiBold" pitchFamily="2" charset="77"/>
              </a:rPr>
              <a:t>Ready to Make ISO Simple?</a:t>
            </a:r>
          </a:p>
        </p:txBody>
      </p:sp>
      <p:sp>
        <p:nvSpPr>
          <p:cNvPr id="11" name="Rectangle 10">
            <a:extLst>
              <a:ext uri="{FF2B5EF4-FFF2-40B4-BE49-F238E27FC236}">
                <a16:creationId xmlns:a16="http://schemas.microsoft.com/office/drawing/2014/main" id="{1BDF66EA-49D4-7B0A-BA85-3F32BF850DF7}"/>
              </a:ext>
            </a:extLst>
          </p:cNvPr>
          <p:cNvSpPr/>
          <p:nvPr/>
        </p:nvSpPr>
        <p:spPr>
          <a:xfrm>
            <a:off x="0" y="0"/>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2" name="Rectangle 11">
            <a:extLst>
              <a:ext uri="{FF2B5EF4-FFF2-40B4-BE49-F238E27FC236}">
                <a16:creationId xmlns:a16="http://schemas.microsoft.com/office/drawing/2014/main" id="{A7EBF4EC-1642-F66E-DD75-F75B8A0A8411}"/>
              </a:ext>
            </a:extLst>
          </p:cNvPr>
          <p:cNvSpPr/>
          <p:nvPr/>
        </p:nvSpPr>
        <p:spPr>
          <a:xfrm>
            <a:off x="0" y="6361041"/>
            <a:ext cx="12192000" cy="496959"/>
          </a:xfrm>
          <a:prstGeom prst="rect">
            <a:avLst/>
          </a:prstGeom>
          <a:gradFill>
            <a:gsLst>
              <a:gs pos="25000">
                <a:srgbClr val="1A2B3C"/>
              </a:gs>
              <a:gs pos="95000">
                <a:srgbClr val="00D2E0"/>
              </a:gs>
              <a:gs pos="75000">
                <a:srgbClr val="00B5B2"/>
              </a:gs>
              <a:gs pos="50000">
                <a:srgbClr val="007A7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pic>
        <p:nvPicPr>
          <p:cNvPr id="13" name="Picture 12" descr="A close-up of a logo&#10;&#10;Description automatically generated">
            <a:extLst>
              <a:ext uri="{FF2B5EF4-FFF2-40B4-BE49-F238E27FC236}">
                <a16:creationId xmlns:a16="http://schemas.microsoft.com/office/drawing/2014/main" id="{09639E19-18C8-F96E-D190-BAF1D1ADDE12}"/>
              </a:ext>
            </a:extLst>
          </p:cNvPr>
          <p:cNvPicPr>
            <a:picLocks noChangeAspect="1"/>
          </p:cNvPicPr>
          <p:nvPr/>
        </p:nvPicPr>
        <p:blipFill>
          <a:blip r:embed="rId2"/>
          <a:stretch>
            <a:fillRect/>
          </a:stretch>
        </p:blipFill>
        <p:spPr>
          <a:xfrm>
            <a:off x="0" y="6368473"/>
            <a:ext cx="1468582" cy="489527"/>
          </a:xfrm>
          <a:prstGeom prst="rect">
            <a:avLst/>
          </a:prstGeom>
          <a:effectLst/>
        </p:spPr>
      </p:pic>
      <p:sp>
        <p:nvSpPr>
          <p:cNvPr id="3" name="Content Placeholder 2">
            <a:extLst>
              <a:ext uri="{FF2B5EF4-FFF2-40B4-BE49-F238E27FC236}">
                <a16:creationId xmlns:a16="http://schemas.microsoft.com/office/drawing/2014/main" id="{F6232335-84D5-49D7-B36B-C35A9E9CBDC9}"/>
              </a:ext>
            </a:extLst>
          </p:cNvPr>
          <p:cNvSpPr>
            <a:spLocks noGrp="1"/>
          </p:cNvSpPr>
          <p:nvPr>
            <p:ph idx="1"/>
          </p:nvPr>
        </p:nvSpPr>
        <p:spPr>
          <a:xfrm>
            <a:off x="838200" y="1825625"/>
            <a:ext cx="8388927" cy="4351338"/>
          </a:xfrm>
        </p:spPr>
        <p:txBody>
          <a:bodyPr>
            <a:normAutofit/>
          </a:bodyPr>
          <a:lstStyle/>
          <a:p>
            <a:pPr marL="0" indent="0">
              <a:buNone/>
            </a:pPr>
            <a:r>
              <a:rPr lang="en-US" sz="2000" dirty="0">
                <a:solidFill>
                  <a:srgbClr val="1A2B3C"/>
                </a:solidFill>
                <a:latin typeface="Montserrat" pitchFamily="2" charset="77"/>
              </a:rPr>
              <a:t>The Compliso Toolkit was built to take you from </a:t>
            </a:r>
          </a:p>
          <a:p>
            <a:pPr marL="0" indent="0">
              <a:buNone/>
            </a:pPr>
            <a:r>
              <a:rPr lang="en-US" sz="2000" b="1" dirty="0">
                <a:solidFill>
                  <a:srgbClr val="1A2B3C"/>
                </a:solidFill>
                <a:latin typeface="Montserrat" pitchFamily="2" charset="77"/>
              </a:rPr>
              <a:t>“I have no idea where to start”  </a:t>
            </a:r>
            <a:r>
              <a:rPr lang="en-US" sz="2000" dirty="0">
                <a:solidFill>
                  <a:srgbClr val="1A2B3C"/>
                </a:solidFill>
                <a:latin typeface="Montserrat" pitchFamily="2" charset="77"/>
              </a:rPr>
              <a:t>to  </a:t>
            </a:r>
            <a:r>
              <a:rPr lang="en-US" sz="2000" b="1" dirty="0">
                <a:solidFill>
                  <a:srgbClr val="1A2B3C"/>
                </a:solidFill>
                <a:latin typeface="Montserrat" pitchFamily="2" charset="77"/>
              </a:rPr>
              <a:t>“We’re ready for the audit.”</a:t>
            </a:r>
          </a:p>
          <a:p>
            <a:pPr marL="0" indent="0">
              <a:buNone/>
            </a:pPr>
            <a:r>
              <a:rPr lang="en-US" sz="2000" dirty="0">
                <a:solidFill>
                  <a:srgbClr val="1A2B3C"/>
                </a:solidFill>
                <a:latin typeface="Montserrat" pitchFamily="2" charset="77"/>
              </a:rPr>
              <a:t>Everything you need – guidebooks, templates, examples, and training – delivered in one tidy, easy-to-use platform.</a:t>
            </a:r>
          </a:p>
          <a:p>
            <a:pPr marL="0" indent="0">
              <a:buNone/>
            </a:pPr>
            <a:endParaRPr lang="en-US" sz="2000" dirty="0">
              <a:solidFill>
                <a:srgbClr val="1A2B3C"/>
              </a:solidFill>
              <a:latin typeface="Montserrat" pitchFamily="2" charset="77"/>
            </a:endParaRPr>
          </a:p>
          <a:p>
            <a:pPr marL="0" indent="0">
              <a:buNone/>
            </a:pPr>
            <a:r>
              <a:rPr lang="en-US" sz="1800" dirty="0">
                <a:solidFill>
                  <a:srgbClr val="1A2B3C"/>
                </a:solidFill>
                <a:latin typeface="Montserrat" pitchFamily="2" charset="77"/>
              </a:rPr>
              <a:t>And this is just the start…there’s much more to come…</a:t>
            </a:r>
          </a:p>
          <a:p>
            <a:pPr marL="0" indent="0">
              <a:buNone/>
            </a:pPr>
            <a:endParaRPr lang="en-US" dirty="0">
              <a:latin typeface="Montserrat" pitchFamily="2" charset="77"/>
            </a:endParaRPr>
          </a:p>
          <a:p>
            <a:pPr marL="0" indent="0">
              <a:buNone/>
            </a:pPr>
            <a:r>
              <a:rPr lang="en-US" sz="2400" dirty="0">
                <a:solidFill>
                  <a:srgbClr val="1A2B3C"/>
                </a:solidFill>
                <a:latin typeface="Montserrat" pitchFamily="2" charset="77"/>
              </a:rPr>
              <a:t>Want the Toolkit? </a:t>
            </a:r>
          </a:p>
          <a:p>
            <a:pPr marL="0" indent="0">
              <a:buNone/>
            </a:pPr>
            <a:r>
              <a:rPr lang="en-US" sz="2400" dirty="0">
                <a:solidFill>
                  <a:srgbClr val="1A2B3C"/>
                </a:solidFill>
                <a:latin typeface="Montserrat" pitchFamily="2" charset="77"/>
              </a:rPr>
              <a:t>Liso’s ready - just press that </a:t>
            </a:r>
            <a:r>
              <a:rPr lang="en-US" sz="2400" b="1" dirty="0">
                <a:solidFill>
                  <a:srgbClr val="FF0000"/>
                </a:solidFill>
                <a:latin typeface="Montserrat" pitchFamily="2" charset="77"/>
              </a:rPr>
              <a:t>Big Red Button </a:t>
            </a:r>
          </a:p>
          <a:p>
            <a:pPr marL="0" indent="0">
              <a:buNone/>
            </a:pPr>
            <a:r>
              <a:rPr lang="en-US" sz="2400" dirty="0">
                <a:solidFill>
                  <a:srgbClr val="1A2B3C"/>
                </a:solidFill>
                <a:latin typeface="Montserrat" pitchFamily="2" charset="77"/>
              </a:rPr>
              <a:t>or visit </a:t>
            </a:r>
            <a:r>
              <a:rPr lang="en-US" sz="2400" b="1" u="sng" dirty="0">
                <a:solidFill>
                  <a:srgbClr val="00B5B2"/>
                </a:solidFill>
                <a:latin typeface="Montserrat" pitchFamily="2" charset="77"/>
              </a:rPr>
              <a:t>www.compliso.ie</a:t>
            </a:r>
          </a:p>
          <a:p>
            <a:pPr marL="0" indent="0">
              <a:buNone/>
            </a:pPr>
            <a:endParaRPr lang="en-US" dirty="0">
              <a:latin typeface="Montserrat" pitchFamily="2" charset="77"/>
            </a:endParaRPr>
          </a:p>
        </p:txBody>
      </p:sp>
      <p:pic>
        <p:nvPicPr>
          <p:cNvPr id="15" name="Picture 14" descr="A cartoon of a robot pushing a red button&#10;&#10;Description automatically generated">
            <a:extLst>
              <a:ext uri="{FF2B5EF4-FFF2-40B4-BE49-F238E27FC236}">
                <a16:creationId xmlns:a16="http://schemas.microsoft.com/office/drawing/2014/main" id="{4798775E-10E3-1159-8A05-1CDAB954A1E8}"/>
              </a:ext>
            </a:extLst>
          </p:cNvPr>
          <p:cNvPicPr>
            <a:picLocks noChangeAspect="1"/>
          </p:cNvPicPr>
          <p:nvPr/>
        </p:nvPicPr>
        <p:blipFill>
          <a:blip r:embed="rId3"/>
          <a:stretch>
            <a:fillRect/>
          </a:stretch>
        </p:blipFill>
        <p:spPr>
          <a:xfrm>
            <a:off x="8919054" y="1690689"/>
            <a:ext cx="2867891" cy="4301837"/>
          </a:xfrm>
          <a:prstGeom prst="rect">
            <a:avLst/>
          </a:prstGeom>
        </p:spPr>
      </p:pic>
      <p:pic>
        <p:nvPicPr>
          <p:cNvPr id="23" name="Graphic 22" descr="Right pointing backhand index with solid fill">
            <a:extLst>
              <a:ext uri="{FF2B5EF4-FFF2-40B4-BE49-F238E27FC236}">
                <a16:creationId xmlns:a16="http://schemas.microsoft.com/office/drawing/2014/main" id="{FBC8942A-45C0-79DD-709E-C1B02C2C6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1673" y="4850714"/>
            <a:ext cx="633195" cy="633195"/>
          </a:xfrm>
          <a:prstGeom prst="rect">
            <a:avLst/>
          </a:prstGeom>
        </p:spPr>
      </p:pic>
      <p:pic>
        <p:nvPicPr>
          <p:cNvPr id="24" name="Picture 23" descr="A cartoon of a robot pushing a red button&#10;&#10;Description automatically generated">
            <a:hlinkClick r:id="rId6"/>
            <a:extLst>
              <a:ext uri="{FF2B5EF4-FFF2-40B4-BE49-F238E27FC236}">
                <a16:creationId xmlns:a16="http://schemas.microsoft.com/office/drawing/2014/main" id="{8FEE4B62-B2A0-A32A-064B-E773BDCA4C4E}"/>
              </a:ext>
            </a:extLst>
          </p:cNvPr>
          <p:cNvPicPr>
            <a:picLocks noChangeAspect="1"/>
          </p:cNvPicPr>
          <p:nvPr/>
        </p:nvPicPr>
        <p:blipFill>
          <a:blip r:embed="rId3"/>
          <a:srcRect l="5234" t="67637" r="57273" b="9336"/>
          <a:stretch/>
        </p:blipFill>
        <p:spPr>
          <a:xfrm>
            <a:off x="9073682" y="4609835"/>
            <a:ext cx="1075268" cy="990600"/>
          </a:xfrm>
          <a:prstGeom prst="rect">
            <a:avLst/>
          </a:prstGeom>
        </p:spPr>
      </p:pic>
      <p:sp>
        <p:nvSpPr>
          <p:cNvPr id="25" name="TextBox 24">
            <a:extLst>
              <a:ext uri="{FF2B5EF4-FFF2-40B4-BE49-F238E27FC236}">
                <a16:creationId xmlns:a16="http://schemas.microsoft.com/office/drawing/2014/main" id="{99069F15-A62B-AC6F-0B58-DC1772574488}"/>
              </a:ext>
            </a:extLst>
          </p:cNvPr>
          <p:cNvSpPr txBox="1"/>
          <p:nvPr/>
        </p:nvSpPr>
        <p:spPr>
          <a:xfrm rot="15231990">
            <a:off x="9350161" y="4645396"/>
            <a:ext cx="486413" cy="338554"/>
          </a:xfrm>
          <a:prstGeom prst="rect">
            <a:avLst/>
          </a:prstGeom>
          <a:noFill/>
        </p:spPr>
        <p:txBody>
          <a:bodyPr wrap="square" rtlCol="0">
            <a:spAutoFit/>
          </a:bodyPr>
          <a:lstStyle/>
          <a:p>
            <a:pPr algn="ctr"/>
            <a:r>
              <a:rPr lang="en-US" sz="800" b="1" dirty="0">
                <a:solidFill>
                  <a:schemeClr val="bg1"/>
                </a:solidFill>
                <a:latin typeface="Rockwell" panose="02060603020205020403" pitchFamily="18" charset="77"/>
                <a:ea typeface="ADLaM Display" panose="02010000000000000000" pitchFamily="2" charset="77"/>
                <a:cs typeface="Snap ITC" panose="020F0502020204030204" pitchFamily="34" charset="0"/>
              </a:rPr>
              <a:t>Buy Now</a:t>
            </a:r>
          </a:p>
        </p:txBody>
      </p:sp>
    </p:spTree>
    <p:extLst>
      <p:ext uri="{BB962C8B-B14F-4D97-AF65-F5344CB8AC3E}">
        <p14:creationId xmlns:p14="http://schemas.microsoft.com/office/powerpoint/2010/main" val="4147486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3300</TotalTime>
  <Words>674</Words>
  <Application>Microsoft Macintosh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Arial</vt:lpstr>
      <vt:lpstr>Chalkboard SE</vt:lpstr>
      <vt:lpstr>Montserrat</vt:lpstr>
      <vt:lpstr>Montserrat SemiBold</vt:lpstr>
      <vt:lpstr>Posterama</vt:lpstr>
      <vt:lpstr>Rockwell</vt:lpstr>
      <vt:lpstr>Office Theme</vt:lpstr>
      <vt:lpstr>The Compliso Toolkit</vt:lpstr>
      <vt:lpstr>Welcome to the Compliso Toolkit</vt:lpstr>
      <vt:lpstr>The Stress of ISO Certification</vt:lpstr>
      <vt:lpstr>Interpreting the Standard is Half the Battle</vt:lpstr>
      <vt:lpstr>Introducing the Compliso Toolkit</vt:lpstr>
      <vt:lpstr>A Peek Inside the Toolkit 👀</vt:lpstr>
      <vt:lpstr>A Peek Inside the Guidebooks 👀</vt:lpstr>
      <vt:lpstr>Who’s the Compliso Toolkit For?</vt:lpstr>
      <vt:lpstr>Ready to Make ISO Simple?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aislingk161@gmail.com</dc:creator>
  <cp:lastModifiedBy>aislingk161@gmail.com</cp:lastModifiedBy>
  <cp:revision>16</cp:revision>
  <dcterms:created xsi:type="dcterms:W3CDTF">2025-06-26T16:24:00Z</dcterms:created>
  <dcterms:modified xsi:type="dcterms:W3CDTF">2025-06-28T23:24:34Z</dcterms:modified>
</cp:coreProperties>
</file>