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6"/>
  </p:sldMasterIdLst>
  <p:notesMasterIdLst>
    <p:notesMasterId r:id="rId26"/>
  </p:notesMasterIdLst>
  <p:sldIdLst>
    <p:sldId id="3452" r:id="rId7"/>
    <p:sldId id="3454" r:id="rId8"/>
    <p:sldId id="3456" r:id="rId9"/>
    <p:sldId id="3455" r:id="rId10"/>
    <p:sldId id="3441" r:id="rId11"/>
    <p:sldId id="3457" r:id="rId12"/>
    <p:sldId id="3459" r:id="rId13"/>
    <p:sldId id="3458" r:id="rId14"/>
    <p:sldId id="3460" r:id="rId15"/>
    <p:sldId id="3461" r:id="rId16"/>
    <p:sldId id="3462" r:id="rId17"/>
    <p:sldId id="3453" r:id="rId18"/>
    <p:sldId id="752" r:id="rId19"/>
    <p:sldId id="756" r:id="rId20"/>
    <p:sldId id="751" r:id="rId21"/>
    <p:sldId id="3443" r:id="rId22"/>
    <p:sldId id="3445" r:id="rId23"/>
    <p:sldId id="740" r:id="rId24"/>
    <p:sldId id="265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425B408-FEAA-4615-B257-770FAFAC0AF9}">
          <p14:sldIdLst>
            <p14:sldId id="3452"/>
            <p14:sldId id="3454"/>
            <p14:sldId id="3456"/>
            <p14:sldId id="3455"/>
            <p14:sldId id="3441"/>
            <p14:sldId id="3457"/>
            <p14:sldId id="3459"/>
            <p14:sldId id="3458"/>
            <p14:sldId id="3460"/>
            <p14:sldId id="3461"/>
            <p14:sldId id="3462"/>
          </p14:sldIdLst>
        </p14:section>
        <p14:section name="Samen de zorg vergroenen" id="{E4EF65CB-4B94-422B-AA16-006B71C4FA5C}">
          <p14:sldIdLst>
            <p14:sldId id="3453"/>
            <p14:sldId id="752"/>
            <p14:sldId id="756"/>
            <p14:sldId id="751"/>
            <p14:sldId id="3443"/>
            <p14:sldId id="3445"/>
            <p14:sldId id="74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79000"/>
    <a:srgbClr val="D7E426"/>
    <a:srgbClr val="000000"/>
    <a:srgbClr val="DFEA54"/>
    <a:srgbClr val="D5F5FB"/>
    <a:srgbClr val="F3F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18A637-2A2A-4721-8560-C54FE625F40A}" v="51" dt="2026-01-15T12:25:11.1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8814" autoAdjust="0"/>
  </p:normalViewPr>
  <p:slideViewPr>
    <p:cSldViewPr snapToGrid="0">
      <p:cViewPr>
        <p:scale>
          <a:sx n="75" d="100"/>
          <a:sy n="75" d="100"/>
        </p:scale>
        <p:origin x="13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3592-8EEE-4BAC-8894-78CD31B5B86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1411-B107-466D-98BD-BD9A3E7B5B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5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51411-B107-466D-98BD-BD9A3E7B5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165CB-78CF-E0FF-D3D3-63E2B5E3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8EF2CCC-C5D0-681F-33AA-0464F70FA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B802140-A412-2BFC-F940-EA6048BB5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DF4B81-8CA4-3CDE-822D-BD7A50F08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176B4-2F3E-4542-A88B-B482618D0CA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3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1AA1-ECD7-3397-A042-6CEAE90A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657B83-50D3-9E5A-A85E-78DA90BE9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C08B9D-78B2-E0C2-1C8E-C6328B664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E62022-767F-4DB3-E90E-CC91D17EA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4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60A0-DB21-A24B-4250-E774BF6B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AB85D-35C5-F70A-BBD8-30B043881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460F5-A9A4-1855-8A04-3A70D13E7B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F99EE6-7BAF-2805-08CF-F2221E563A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EACF58-7269-0519-2909-FE7DC5154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2D33B-5C79-0D1C-0853-580D73E4E7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13805-B017-B7D1-699E-736C73789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6347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55A4B6F8-8EF8-705D-A1BC-6654EB903A75}"/>
              </a:ext>
            </a:extLst>
          </p:cNvPr>
          <p:cNvSpPr/>
          <p:nvPr userDrawn="1"/>
        </p:nvSpPr>
        <p:spPr>
          <a:xfrm>
            <a:off x="6286859" y="0"/>
            <a:ext cx="5926238" cy="6215449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Tijdelijke aanduiding voor afbeelding 2">
            <a:extLst>
              <a:ext uri="{FF2B5EF4-FFF2-40B4-BE49-F238E27FC236}">
                <a16:creationId xmlns:a16="http://schemas.microsoft.com/office/drawing/2014/main" id="{C2EFFC4E-B74F-7226-EB8E-0F3D9B627B7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94575" y="-1"/>
            <a:ext cx="5918522" cy="620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7EFE8F0-B2CC-ADD4-A334-E9CB11BEA249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C365FE87-9161-577C-5404-FEB75DA1F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34" name="Tijdelijke aanduiding voor tekst 3">
            <a:extLst>
              <a:ext uri="{FF2B5EF4-FFF2-40B4-BE49-F238E27FC236}">
                <a16:creationId xmlns:a16="http://schemas.microsoft.com/office/drawing/2014/main" id="{8ABF0EE8-11CD-B295-AA13-CA783337BF8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5" name="Tijdelijke aanduiding voor tekst 3">
            <a:extLst>
              <a:ext uri="{FF2B5EF4-FFF2-40B4-BE49-F238E27FC236}">
                <a16:creationId xmlns:a16="http://schemas.microsoft.com/office/drawing/2014/main" id="{7E215577-C34D-5AE3-9F2D-FC4B985AC91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5E410AD8-83FB-4DE3-7951-7011CF4C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659003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7" name="Tijdelijke aanduiding voor tekst 3">
            <a:extLst>
              <a:ext uri="{FF2B5EF4-FFF2-40B4-BE49-F238E27FC236}">
                <a16:creationId xmlns:a16="http://schemas.microsoft.com/office/drawing/2014/main" id="{DEDE1611-E4DD-9D5D-2056-AFC0CED4E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1" y="5301554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419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6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61D3E06-459E-69DD-4FCC-8BC1E0D82A60}"/>
              </a:ext>
            </a:extLst>
          </p:cNvPr>
          <p:cNvSpPr/>
          <p:nvPr userDrawn="1"/>
        </p:nvSpPr>
        <p:spPr>
          <a:xfrm>
            <a:off x="6286859" y="3103019"/>
            <a:ext cx="5926238" cy="311243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753185E-D0CC-1DC5-1E84-E7304C3E974E}"/>
              </a:ext>
            </a:extLst>
          </p:cNvPr>
          <p:cNvSpPr/>
          <p:nvPr userDrawn="1"/>
        </p:nvSpPr>
        <p:spPr>
          <a:xfrm>
            <a:off x="9253835" y="-10571"/>
            <a:ext cx="2959261" cy="3112430"/>
          </a:xfrm>
          <a:prstGeom prst="rect">
            <a:avLst/>
          </a:prstGeom>
          <a:solidFill>
            <a:srgbClr val="F3FF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BBD48337-D7D0-A2FB-E44D-D5A75C5DEA1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249978" y="-11731"/>
            <a:ext cx="2959261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A7A7EF56-59BF-B841-D1A2-71C56FFAEC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94574" y="3117232"/>
            <a:ext cx="5918522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2959261" cy="31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EB4ACEF4-E4CC-D00E-A94E-8BE4BA5573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90878" y="19015"/>
            <a:ext cx="2959261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7461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6 met illustraties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61D3E06-459E-69DD-4FCC-8BC1E0D82A60}"/>
              </a:ext>
            </a:extLst>
          </p:cNvPr>
          <p:cNvSpPr/>
          <p:nvPr userDrawn="1"/>
        </p:nvSpPr>
        <p:spPr>
          <a:xfrm>
            <a:off x="6286859" y="-11120"/>
            <a:ext cx="5926238" cy="31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753185E-D0CC-1DC5-1E84-E7304C3E974E}"/>
              </a:ext>
            </a:extLst>
          </p:cNvPr>
          <p:cNvSpPr/>
          <p:nvPr userDrawn="1"/>
        </p:nvSpPr>
        <p:spPr>
          <a:xfrm>
            <a:off x="6286858" y="3100935"/>
            <a:ext cx="2959261" cy="3112430"/>
          </a:xfrm>
          <a:prstGeom prst="rect">
            <a:avLst/>
          </a:prstGeom>
          <a:solidFill>
            <a:srgbClr val="F3FF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9253835" y="3100935"/>
            <a:ext cx="2959261" cy="311243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clipart, illustratie, hand, ontwerp&#10;&#10;Door AI gegenereerde inhoud is mogelijk onjuist.">
            <a:extLst>
              <a:ext uri="{FF2B5EF4-FFF2-40B4-BE49-F238E27FC236}">
                <a16:creationId xmlns:a16="http://schemas.microsoft.com/office/drawing/2014/main" id="{3B010687-0CDF-0583-D717-D9BF6C0C6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778" t="2043" r="2036" b="1476"/>
          <a:stretch>
            <a:fillRect/>
          </a:stretch>
        </p:blipFill>
        <p:spPr>
          <a:xfrm>
            <a:off x="9359987" y="3428999"/>
            <a:ext cx="2746955" cy="2784365"/>
          </a:xfrm>
          <a:prstGeom prst="rect">
            <a:avLst/>
          </a:prstGeom>
        </p:spPr>
      </p:pic>
      <p:pic>
        <p:nvPicPr>
          <p:cNvPr id="27" name="Afbeelding 26" descr="Afbeelding met kleding, tekenfilm, persoon&#10;&#10;Door AI gegenereerde inhoud is mogelijk onjuist.">
            <a:extLst>
              <a:ext uri="{FF2B5EF4-FFF2-40B4-BE49-F238E27FC236}">
                <a16:creationId xmlns:a16="http://schemas.microsoft.com/office/drawing/2014/main" id="{69E99263-D05C-1D56-EF73-4D4392D545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4336" b="50279"/>
          <a:stretch>
            <a:fillRect/>
          </a:stretch>
        </p:blipFill>
        <p:spPr>
          <a:xfrm>
            <a:off x="8428002" y="-13581"/>
            <a:ext cx="3429000" cy="3112431"/>
          </a:xfrm>
          <a:prstGeom prst="rect">
            <a:avLst/>
          </a:prstGeom>
        </p:spPr>
      </p:pic>
      <p:pic>
        <p:nvPicPr>
          <p:cNvPr id="23" name="Afbeelding 22" descr="Afbeelding met tekenfilm&#10;&#10;Door AI gegenereerde inhoud is mogelijk onjuist.">
            <a:extLst>
              <a:ext uri="{FF2B5EF4-FFF2-40B4-BE49-F238E27FC236}">
                <a16:creationId xmlns:a16="http://schemas.microsoft.com/office/drawing/2014/main" id="{4D25795F-FAD3-3CC8-2F27-0623FF747D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225" b="51954"/>
          <a:stretch>
            <a:fillRect/>
          </a:stretch>
        </p:blipFill>
        <p:spPr>
          <a:xfrm>
            <a:off x="6667675" y="-16042"/>
            <a:ext cx="3399020" cy="31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7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D7E4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EB4ACEF4-E4CC-D00E-A94E-8BE4BA5573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86859" y="24235"/>
            <a:ext cx="5905141" cy="6191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8692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7 met illustratie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D7E4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tekenfilm, tekening, clipart&#10;&#10;Door AI gegenereerde inhoud is mogelijk onjuist.">
            <a:extLst>
              <a:ext uri="{FF2B5EF4-FFF2-40B4-BE49-F238E27FC236}">
                <a16:creationId xmlns:a16="http://schemas.microsoft.com/office/drawing/2014/main" id="{86FBFDB3-2EA8-9281-DB0D-F6DF765FE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075" b="25155"/>
          <a:stretch>
            <a:fillRect/>
          </a:stretch>
        </p:blipFill>
        <p:spPr>
          <a:xfrm>
            <a:off x="6286858" y="0"/>
            <a:ext cx="3900003" cy="6215449"/>
          </a:xfrm>
          <a:prstGeom prst="rect">
            <a:avLst/>
          </a:prstGeom>
        </p:spPr>
      </p:pic>
      <p:pic>
        <p:nvPicPr>
          <p:cNvPr id="11" name="Afbeelding 10" descr="Afbeelding met kleding, Elleboog, staan, joint&#10;&#10;Door AI gegenereerde inhoud is mogelijk onjuist.">
            <a:extLst>
              <a:ext uri="{FF2B5EF4-FFF2-40B4-BE49-F238E27FC236}">
                <a16:creationId xmlns:a16="http://schemas.microsoft.com/office/drawing/2014/main" id="{DD63087D-0458-217B-A569-FE2C2F825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3419" b="26691"/>
          <a:stretch>
            <a:fillRect/>
          </a:stretch>
        </p:blipFill>
        <p:spPr>
          <a:xfrm>
            <a:off x="8181723" y="127564"/>
            <a:ext cx="4010277" cy="60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8 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EB4ACEF4-E4CC-D00E-A94E-8BE4BA5573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86859" y="6832"/>
            <a:ext cx="5905141" cy="6191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043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8 met illustratie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Medische apparatuur, verbruiksartikelen voor kantoor, ontwerp&#10;&#10;Door AI gegenereerde inhoud is mogelijk onjuist.">
            <a:extLst>
              <a:ext uri="{FF2B5EF4-FFF2-40B4-BE49-F238E27FC236}">
                <a16:creationId xmlns:a16="http://schemas.microsoft.com/office/drawing/2014/main" id="{3B3A4E84-3230-DE58-A867-C4F42AF61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940" t="2591" r="17283" b="16148"/>
          <a:stretch>
            <a:fillRect/>
          </a:stretch>
        </p:blipFill>
        <p:spPr>
          <a:xfrm>
            <a:off x="6302290" y="282584"/>
            <a:ext cx="5897426" cy="59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9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EB4ACEF4-E4CC-D00E-A94E-8BE4BA55733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86859" y="6832"/>
            <a:ext cx="5905141" cy="6191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3539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9 met illustratie"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09714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F6B59C5-ED63-998F-E24C-14ED18BB2F43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schermopname, kabel&#10;&#10;Door AI gegenereerde inhoud is mogelijk onjuist.">
            <a:extLst>
              <a:ext uri="{FF2B5EF4-FFF2-40B4-BE49-F238E27FC236}">
                <a16:creationId xmlns:a16="http://schemas.microsoft.com/office/drawing/2014/main" id="{C5AB25C1-78EE-261E-C69A-27E33BBED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925" t="1501" r="5385" b="2838"/>
          <a:stretch>
            <a:fillRect/>
          </a:stretch>
        </p:blipFill>
        <p:spPr>
          <a:xfrm>
            <a:off x="6286859" y="-13439"/>
            <a:ext cx="5905141" cy="62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84049D-D6CF-8AC2-A137-A6514EB84C15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C87A3BA2-79F5-E51D-EE90-F50C69FE935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42E780B-4F23-1D7B-FDAD-4195DF38C3A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98791B3C-68D4-B13F-F289-80C51FA30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7BB3AC59-A0D9-0F0D-7A7D-42DB97647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41196" y="2245994"/>
            <a:ext cx="5709607" cy="304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D7E426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6066A5C-FD21-E515-27EE-4E4D0CF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72" y="12322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6917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84049D-D6CF-8AC2-A137-A6514EB84C15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C87A3BA2-79F5-E51D-EE90-F50C69FE935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42E780B-4F23-1D7B-FDAD-4195DF38C3A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1" name="Afbeelding 10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98791B3C-68D4-B13F-F289-80C51FA30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F6066A5C-FD21-E515-27EE-4E4D0CF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72" y="12322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CAEEBF3-C932-EDDF-BF7E-F2F8D8444BC8}"/>
              </a:ext>
            </a:extLst>
          </p:cNvPr>
          <p:cNvSpPr/>
          <p:nvPr userDrawn="1"/>
        </p:nvSpPr>
        <p:spPr>
          <a:xfrm>
            <a:off x="6294574" y="-10571"/>
            <a:ext cx="5897426" cy="622602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8BFE58C5-D2EE-3088-9795-0EA20744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3" y="2072272"/>
            <a:ext cx="3932650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7E426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illustratie, clipart, ontwerp&#10;&#10;Door AI gegenereerde inhoud is mogelijk onjuist.">
            <a:extLst>
              <a:ext uri="{FF2B5EF4-FFF2-40B4-BE49-F238E27FC236}">
                <a16:creationId xmlns:a16="http://schemas.microsoft.com/office/drawing/2014/main" id="{D7B2E764-2D86-BF0C-8625-3FD286120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335" t="3230" r="11672" b="13003"/>
          <a:stretch>
            <a:fillRect/>
          </a:stretch>
        </p:blipFill>
        <p:spPr>
          <a:xfrm>
            <a:off x="6294574" y="468169"/>
            <a:ext cx="5897426" cy="57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01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55A4B6F8-8EF8-705D-A1BC-6654EB903A75}"/>
              </a:ext>
            </a:extLst>
          </p:cNvPr>
          <p:cNvSpPr/>
          <p:nvPr userDrawn="1"/>
        </p:nvSpPr>
        <p:spPr>
          <a:xfrm>
            <a:off x="6286859" y="0"/>
            <a:ext cx="5926238" cy="6215449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7EFE8F0-B2CC-ADD4-A334-E9CB11BEA249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" name="Afbeelding 23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C365FE87-9161-577C-5404-FEB75DA1F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34" name="Tijdelijke aanduiding voor tekst 3">
            <a:extLst>
              <a:ext uri="{FF2B5EF4-FFF2-40B4-BE49-F238E27FC236}">
                <a16:creationId xmlns:a16="http://schemas.microsoft.com/office/drawing/2014/main" id="{8ABF0EE8-11CD-B295-AA13-CA783337BF8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5" name="Tijdelijke aanduiding voor tekst 3">
            <a:extLst>
              <a:ext uri="{FF2B5EF4-FFF2-40B4-BE49-F238E27FC236}">
                <a16:creationId xmlns:a16="http://schemas.microsoft.com/office/drawing/2014/main" id="{7E215577-C34D-5AE3-9F2D-FC4B985AC91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3" name="Afbeelding 2" descr="Afbeelding met kleding, staan, persoon, Broek&#10;&#10;Door AI gegenereerde inhoud is mogelijk onjuist.">
            <a:extLst>
              <a:ext uri="{FF2B5EF4-FFF2-40B4-BE49-F238E27FC236}">
                <a16:creationId xmlns:a16="http://schemas.microsoft.com/office/drawing/2014/main" id="{63F65AA4-4484-6E6D-D137-18462A4D0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333" t="2307" r="9633" b="34415"/>
          <a:stretch>
            <a:fillRect/>
          </a:stretch>
        </p:blipFill>
        <p:spPr>
          <a:xfrm>
            <a:off x="6286856" y="389468"/>
            <a:ext cx="3960524" cy="5825982"/>
          </a:xfrm>
          <a:prstGeom prst="rect">
            <a:avLst/>
          </a:prstGeom>
        </p:spPr>
      </p:pic>
      <p:pic>
        <p:nvPicPr>
          <p:cNvPr id="5" name="Afbeelding 4" descr="Afbeelding met kleding, tekenfilm, tekening, mouw&#10;&#10;Door AI gegenereerde inhoud is mogelijk onjuist.">
            <a:extLst>
              <a:ext uri="{FF2B5EF4-FFF2-40B4-BE49-F238E27FC236}">
                <a16:creationId xmlns:a16="http://schemas.microsoft.com/office/drawing/2014/main" id="{0903D4DC-BF85-FC1B-D2D5-02E6C3D2FA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965" t="2307" r="5880" b="34415"/>
          <a:stretch>
            <a:fillRect/>
          </a:stretch>
        </p:blipFill>
        <p:spPr>
          <a:xfrm>
            <a:off x="8331200" y="642550"/>
            <a:ext cx="3881897" cy="557289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8B2D6C-4CC0-0A3D-A6A6-D1B0E313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659003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7DAC7AA7-4546-694E-F661-02250FC6A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1" y="5301554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035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7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DDEA71-C00C-6C4D-C750-D449EEA6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951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CF9DE2A6-0C5B-B0C6-87F3-349FADC2F999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A7C80556-7091-DC57-EDBD-F3990520830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87C8D8EC-E9F7-0E32-A8F2-D890412315C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29BDD1-BE9E-FE48-A54A-2991DA3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659003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3" name="Afbeelding 12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5C348388-8F9E-8FDD-1287-E39CBF1FB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6FE3C8C-3629-C035-69DC-D062BEA76BF2}"/>
              </a:ext>
            </a:extLst>
          </p:cNvPr>
          <p:cNvSpPr/>
          <p:nvPr userDrawn="1"/>
        </p:nvSpPr>
        <p:spPr>
          <a:xfrm>
            <a:off x="6290196" y="3103019"/>
            <a:ext cx="5926238" cy="311243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55B9E7E-470E-DDC7-7BF9-9265BB2C6A08}"/>
              </a:ext>
            </a:extLst>
          </p:cNvPr>
          <p:cNvSpPr/>
          <p:nvPr userDrawn="1"/>
        </p:nvSpPr>
        <p:spPr>
          <a:xfrm>
            <a:off x="9253835" y="-10571"/>
            <a:ext cx="2959261" cy="3112430"/>
          </a:xfrm>
          <a:prstGeom prst="rect">
            <a:avLst/>
          </a:prstGeom>
          <a:solidFill>
            <a:srgbClr val="F3FF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A2EE7E-96A2-B5C0-20AA-DC5517FD17EE}"/>
              </a:ext>
            </a:extLst>
          </p:cNvPr>
          <p:cNvSpPr/>
          <p:nvPr userDrawn="1"/>
        </p:nvSpPr>
        <p:spPr>
          <a:xfrm>
            <a:off x="6290716" y="-10571"/>
            <a:ext cx="2959261" cy="31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afbeelding 2">
            <a:extLst>
              <a:ext uri="{FF2B5EF4-FFF2-40B4-BE49-F238E27FC236}">
                <a16:creationId xmlns:a16="http://schemas.microsoft.com/office/drawing/2014/main" id="{A8A71875-F53F-5CFC-2A39-C333ABE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94574" y="19015"/>
            <a:ext cx="2959261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1" name="Tijdelijke aanduiding voor afbeelding 2">
            <a:extLst>
              <a:ext uri="{FF2B5EF4-FFF2-40B4-BE49-F238E27FC236}">
                <a16:creationId xmlns:a16="http://schemas.microsoft.com/office/drawing/2014/main" id="{7A7C758B-1B3D-D6CD-04C3-91FBC8C655F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253835" y="14809"/>
            <a:ext cx="2959261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2" name="Tijdelijke aanduiding voor afbeelding 2">
            <a:extLst>
              <a:ext uri="{FF2B5EF4-FFF2-40B4-BE49-F238E27FC236}">
                <a16:creationId xmlns:a16="http://schemas.microsoft.com/office/drawing/2014/main" id="{7294F957-0308-5399-5CFE-496F8D74F91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94574" y="3117232"/>
            <a:ext cx="5918522" cy="3078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DFBA2771-47A0-79C4-51FF-468B54006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1" y="5301554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605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dia 02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CF9DE2A6-0C5B-B0C6-87F3-349FADC2F999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ijdelijke aanduiding voor tekst 3">
            <a:extLst>
              <a:ext uri="{FF2B5EF4-FFF2-40B4-BE49-F238E27FC236}">
                <a16:creationId xmlns:a16="http://schemas.microsoft.com/office/drawing/2014/main" id="{A7C80556-7091-DC57-EDBD-F3990520830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87C8D8EC-E9F7-0E32-A8F2-D890412315C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29BDD1-BE9E-FE48-A54A-2991DA3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659003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3" name="Afbeelding 12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5C348388-8F9E-8FDD-1287-E39CBF1FB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6FE3C8C-3629-C035-69DC-D062BEA76BF2}"/>
              </a:ext>
            </a:extLst>
          </p:cNvPr>
          <p:cNvSpPr/>
          <p:nvPr userDrawn="1"/>
        </p:nvSpPr>
        <p:spPr>
          <a:xfrm>
            <a:off x="6290196" y="3103019"/>
            <a:ext cx="5926238" cy="3112430"/>
          </a:xfrm>
          <a:prstGeom prst="rect">
            <a:avLst/>
          </a:prstGeom>
          <a:solidFill>
            <a:srgbClr val="D5F5F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55B9E7E-470E-DDC7-7BF9-9265BB2C6A08}"/>
              </a:ext>
            </a:extLst>
          </p:cNvPr>
          <p:cNvSpPr/>
          <p:nvPr userDrawn="1"/>
        </p:nvSpPr>
        <p:spPr>
          <a:xfrm>
            <a:off x="9253835" y="-10571"/>
            <a:ext cx="2959261" cy="3112430"/>
          </a:xfrm>
          <a:prstGeom prst="rect">
            <a:avLst/>
          </a:prstGeom>
          <a:solidFill>
            <a:srgbClr val="F3FF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A2EE7E-96A2-B5C0-20AA-DC5517FD17EE}"/>
              </a:ext>
            </a:extLst>
          </p:cNvPr>
          <p:cNvSpPr/>
          <p:nvPr userDrawn="1"/>
        </p:nvSpPr>
        <p:spPr>
          <a:xfrm>
            <a:off x="6290716" y="-10571"/>
            <a:ext cx="2959261" cy="31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DFBA2771-47A0-79C4-51FF-468B54006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1" y="5301554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" name="Afbeelding 4" descr="Afbeelding met tekst, Graphics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28043CAE-6CF9-D041-C315-A149E3A59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4761" t="4145" r="4921" b="7102"/>
          <a:stretch>
            <a:fillRect/>
          </a:stretch>
        </p:blipFill>
        <p:spPr>
          <a:xfrm>
            <a:off x="6364799" y="164461"/>
            <a:ext cx="2811093" cy="2762365"/>
          </a:xfrm>
          <a:prstGeom prst="rect">
            <a:avLst/>
          </a:prstGeom>
        </p:spPr>
      </p:pic>
      <p:pic>
        <p:nvPicPr>
          <p:cNvPr id="8" name="Afbeelding 7" descr="Afbeelding met kleding, mouw, persoon, staan&#10;&#10;Door AI gegenereerde inhoud is mogelijk onjuist.">
            <a:extLst>
              <a:ext uri="{FF2B5EF4-FFF2-40B4-BE49-F238E27FC236}">
                <a16:creationId xmlns:a16="http://schemas.microsoft.com/office/drawing/2014/main" id="{4BE96410-6A28-9692-1A72-FEF710915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b="52177"/>
          <a:stretch>
            <a:fillRect/>
          </a:stretch>
        </p:blipFill>
        <p:spPr>
          <a:xfrm>
            <a:off x="6548188" y="2934599"/>
            <a:ext cx="3429000" cy="3279690"/>
          </a:xfrm>
          <a:prstGeom prst="rect">
            <a:avLst/>
          </a:prstGeom>
        </p:spPr>
      </p:pic>
      <p:pic>
        <p:nvPicPr>
          <p:cNvPr id="10" name="Afbeelding 9" descr="Afbeelding met kleding, tekening, tekenfilm&#10;&#10;Door AI gegenereerde inhoud is mogelijk onjuist.">
            <a:extLst>
              <a:ext uri="{FF2B5EF4-FFF2-40B4-BE49-F238E27FC236}">
                <a16:creationId xmlns:a16="http://schemas.microsoft.com/office/drawing/2014/main" id="{316F9BFD-5A9B-2289-08F0-D1CF1483C8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8649" t="2553" r="9618" b="53575"/>
          <a:stretch>
            <a:fillRect/>
          </a:stretch>
        </p:blipFill>
        <p:spPr>
          <a:xfrm>
            <a:off x="8460454" y="3205534"/>
            <a:ext cx="2802640" cy="30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4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>
            <a:extLst>
              <a:ext uri="{FF2B5EF4-FFF2-40B4-BE49-F238E27FC236}">
                <a16:creationId xmlns:a16="http://schemas.microsoft.com/office/drawing/2014/main" id="{B2990ED9-6368-F26D-603E-20D15E86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0" name="Tijdelijke aanduiding voor tekst 3">
            <a:extLst>
              <a:ext uri="{FF2B5EF4-FFF2-40B4-BE49-F238E27FC236}">
                <a16:creationId xmlns:a16="http://schemas.microsoft.com/office/drawing/2014/main" id="{F97300B0-975D-029F-71DA-C96DB2FFB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7" y="2119070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1" name="Tijdelijke aanduiding voor tekst 3">
            <a:extLst>
              <a:ext uri="{FF2B5EF4-FFF2-40B4-BE49-F238E27FC236}">
                <a16:creationId xmlns:a16="http://schemas.microsoft.com/office/drawing/2014/main" id="{A6374B96-86E8-2034-F3A4-89D860E7D39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75245" y="2119070"/>
            <a:ext cx="5426269" cy="465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2" name="Tijdelijke aanduiding voor tekst 3">
            <a:extLst>
              <a:ext uri="{FF2B5EF4-FFF2-40B4-BE49-F238E27FC236}">
                <a16:creationId xmlns:a16="http://schemas.microsoft.com/office/drawing/2014/main" id="{94097AB7-5224-FA5C-20C2-AD06F8529ED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34667" y="2811401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3" name="Tijdelijke aanduiding voor tekst 3">
            <a:extLst>
              <a:ext uri="{FF2B5EF4-FFF2-40B4-BE49-F238E27FC236}">
                <a16:creationId xmlns:a16="http://schemas.microsoft.com/office/drawing/2014/main" id="{FB4CC0BB-0118-94D4-D364-1AD501659E9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75245" y="2811401"/>
            <a:ext cx="5426269" cy="465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4" name="Tijdelijke aanduiding voor tekst 3">
            <a:extLst>
              <a:ext uri="{FF2B5EF4-FFF2-40B4-BE49-F238E27FC236}">
                <a16:creationId xmlns:a16="http://schemas.microsoft.com/office/drawing/2014/main" id="{EE547696-F749-DEC9-DA75-65FF38F562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34667" y="3503733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5" name="Tijdelijke aanduiding voor tekst 3">
            <a:extLst>
              <a:ext uri="{FF2B5EF4-FFF2-40B4-BE49-F238E27FC236}">
                <a16:creationId xmlns:a16="http://schemas.microsoft.com/office/drawing/2014/main" id="{CD7293AA-6497-E5DE-409C-1CDB6ABD5DC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75245" y="3503733"/>
            <a:ext cx="5426269" cy="465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6" name="Tijdelijke aanduiding voor tekst 3">
            <a:extLst>
              <a:ext uri="{FF2B5EF4-FFF2-40B4-BE49-F238E27FC236}">
                <a16:creationId xmlns:a16="http://schemas.microsoft.com/office/drawing/2014/main" id="{C86D6568-1C88-F4F5-D675-5C52BA8619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434667" y="4196064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7" name="Tijdelijke aanduiding voor tekst 3">
            <a:extLst>
              <a:ext uri="{FF2B5EF4-FFF2-40B4-BE49-F238E27FC236}">
                <a16:creationId xmlns:a16="http://schemas.microsoft.com/office/drawing/2014/main" id="{EA539F99-5C70-CB97-78DB-B5E9E91D826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75245" y="4196064"/>
            <a:ext cx="5426269" cy="465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9DA0BF15-4DCC-C3D7-220C-DFB3EA4574DC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Tijdelijke aanduiding voor tekst 3">
            <a:extLst>
              <a:ext uri="{FF2B5EF4-FFF2-40B4-BE49-F238E27FC236}">
                <a16:creationId xmlns:a16="http://schemas.microsoft.com/office/drawing/2014/main" id="{9F2A41A5-6549-2D04-7127-7153C364A0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0" name="Tijdelijke aanduiding voor tekst 3">
            <a:extLst>
              <a:ext uri="{FF2B5EF4-FFF2-40B4-BE49-F238E27FC236}">
                <a16:creationId xmlns:a16="http://schemas.microsoft.com/office/drawing/2014/main" id="{5CB2634A-7800-3FA6-7D55-7C235547F1F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51" name="Afbeelding 50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C42E136-0282-9EB8-301E-355A0BC96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52" name="Tijdelijke aanduiding voor tekst 3">
            <a:extLst>
              <a:ext uri="{FF2B5EF4-FFF2-40B4-BE49-F238E27FC236}">
                <a16:creationId xmlns:a16="http://schemas.microsoft.com/office/drawing/2014/main" id="{F95BEE53-6304-24F2-BC72-E13FA53D61F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34667" y="4888396"/>
            <a:ext cx="5426269" cy="4652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3" name="Tijdelijke aanduiding voor tekst 3">
            <a:extLst>
              <a:ext uri="{FF2B5EF4-FFF2-40B4-BE49-F238E27FC236}">
                <a16:creationId xmlns:a16="http://schemas.microsoft.com/office/drawing/2014/main" id="{5D3F57A9-DE6E-5D33-A28B-7E279B746D95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75245" y="4888396"/>
            <a:ext cx="5426269" cy="4652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53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1">
    <p:bg>
      <p:bgPr>
        <a:solidFill>
          <a:srgbClr val="D7E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04D0207B-9BF8-03E6-E07F-28EE3507210C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F430A543-E030-FBBF-D757-4CE0F768E2D2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2D825DD3-C3C1-6479-7E52-54C90D7A4A0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26" name="Afbeelding 25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B872068D-7FE1-080B-73DB-FFD25A619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8A9EC876-44FE-3939-7DEF-122BF07AB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2" y="2009714"/>
            <a:ext cx="8866515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508B5461-EB62-982E-DAEC-8266D381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747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2">
    <p:bg>
      <p:bgPr>
        <a:solidFill>
          <a:srgbClr val="D7E4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FCC853-2A9C-DDEB-0E90-5DCECF23BF55}"/>
              </a:ext>
            </a:extLst>
          </p:cNvPr>
          <p:cNvSpPr/>
          <p:nvPr userDrawn="1"/>
        </p:nvSpPr>
        <p:spPr>
          <a:xfrm>
            <a:off x="0" y="0"/>
            <a:ext cx="12213097" cy="6858000"/>
          </a:xfrm>
          <a:prstGeom prst="rect">
            <a:avLst/>
          </a:prstGeom>
          <a:solidFill>
            <a:srgbClr val="479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B16861-3C93-6EE9-2C2F-CA29DA9BD9BA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4B800B5-6279-629E-C815-A82F118A65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0114A2AB-6EC0-5516-3858-13C6E790DD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384EDCBF-404F-AAFC-9531-2B4198061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3AAAC7E-42F8-C2E3-2745-2E4CA8C3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2492" y="2009714"/>
            <a:ext cx="8866515" cy="376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07E9791-D3C3-92A3-7162-22EA87FF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299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229BDD1-BE9E-FE48-A54A-2991DA3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978538"/>
            <a:ext cx="5426270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D7E426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6FE3C8C-3629-C035-69DC-D062BEA76BF2}"/>
              </a:ext>
            </a:extLst>
          </p:cNvPr>
          <p:cNvSpPr/>
          <p:nvPr userDrawn="1"/>
        </p:nvSpPr>
        <p:spPr>
          <a:xfrm>
            <a:off x="6265762" y="0"/>
            <a:ext cx="5926238" cy="6215449"/>
          </a:xfrm>
          <a:prstGeom prst="rect">
            <a:avLst/>
          </a:prstGeom>
          <a:solidFill>
            <a:srgbClr val="D7E4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2D5188A-1A39-B071-58C0-CAFF81977B5C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9E5CCFF3-E2D6-34ED-6117-C2F2515E21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A91F74D-B6AE-6E74-8B74-23085A85C97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27" name="Afbeelding 2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A10ED283-C40C-10D9-84AA-524FCD0A7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B12C2360-69AE-AC06-B469-DFEF69F6B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6551" y="1378423"/>
            <a:ext cx="4280362" cy="4410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32A0F69D-BE6A-B23F-B318-3F6DD6EC3D5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92984" y="398709"/>
            <a:ext cx="4871793" cy="736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equenz" panose="020B0804040204030804" pitchFamily="34" charset="77"/>
                <a:ea typeface="Frequenz" panose="020B0804040204030804" pitchFamily="34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3114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66FE3C8C-3629-C035-69DC-D062BEA76BF2}"/>
              </a:ext>
            </a:extLst>
          </p:cNvPr>
          <p:cNvSpPr/>
          <p:nvPr userDrawn="1"/>
        </p:nvSpPr>
        <p:spPr>
          <a:xfrm>
            <a:off x="-1" y="0"/>
            <a:ext cx="6265761" cy="6215449"/>
          </a:xfrm>
          <a:prstGeom prst="rect">
            <a:avLst/>
          </a:prstGeom>
          <a:solidFill>
            <a:srgbClr val="D7E4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29BDD1-BE9E-FE48-A54A-2991DA3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4978538"/>
            <a:ext cx="5373288" cy="64255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2D5188A-1A39-B071-58C0-CAFF81977B5C}"/>
              </a:ext>
            </a:extLst>
          </p:cNvPr>
          <p:cNvSpPr/>
          <p:nvPr userDrawn="1"/>
        </p:nvSpPr>
        <p:spPr>
          <a:xfrm>
            <a:off x="0" y="6215449"/>
            <a:ext cx="12192000" cy="642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9E5CCFF3-E2D6-34ED-6117-C2F2515E21C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A91F74D-B6AE-6E74-8B74-23085A85C97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27" name="Afbeelding 26" descr="Afbeelding met Lettertype, Graphics, grafische vormgeving, logo&#10;&#10;Door AI gegenereerde inhoud is mogelijk onjuist.">
            <a:extLst>
              <a:ext uri="{FF2B5EF4-FFF2-40B4-BE49-F238E27FC236}">
                <a16:creationId xmlns:a16="http://schemas.microsoft.com/office/drawing/2014/main" id="{A10ED283-C40C-10D9-84AA-524FCD0A7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9007" y="6363599"/>
            <a:ext cx="874121" cy="366837"/>
          </a:xfrm>
          <a:prstGeom prst="rect">
            <a:avLst/>
          </a:prstGeom>
        </p:spPr>
      </p:pic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B12C2360-69AE-AC06-B469-DFEF69F6B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6551" y="1378423"/>
            <a:ext cx="4280362" cy="4410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Hind Madurai" panose="02000000000000000000" pitchFamily="2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32A0F69D-BE6A-B23F-B318-3F6DD6EC3D5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792984" y="398709"/>
            <a:ext cx="4871793" cy="736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Frequenz" panose="020B0804040204030804" pitchFamily="34" charset="77"/>
                <a:ea typeface="Frequenz" panose="020B0804040204030804" pitchFamily="34" charset="77"/>
                <a:cs typeface="Hind Madurai" panose="02000000000000000000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757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55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66" r:id="rId2"/>
    <p:sldLayoutId id="2147483756" r:id="rId3"/>
    <p:sldLayoutId id="2147483765" r:id="rId4"/>
    <p:sldLayoutId id="2147483735" r:id="rId5"/>
    <p:sldLayoutId id="2147483734" r:id="rId6"/>
    <p:sldLayoutId id="2147483757" r:id="rId7"/>
    <p:sldLayoutId id="2147483758" r:id="rId8"/>
    <p:sldLayoutId id="2147483759" r:id="rId9"/>
    <p:sldLayoutId id="2147483762" r:id="rId10"/>
    <p:sldLayoutId id="2147483760" r:id="rId11"/>
    <p:sldLayoutId id="2147483761" r:id="rId12"/>
    <p:sldLayoutId id="2147483767" r:id="rId13"/>
    <p:sldLayoutId id="2147483763" r:id="rId14"/>
    <p:sldLayoutId id="2147483769" r:id="rId15"/>
    <p:sldLayoutId id="2147483764" r:id="rId16"/>
    <p:sldLayoutId id="2147483768" r:id="rId17"/>
    <p:sldLayoutId id="2147483736" r:id="rId18"/>
    <p:sldLayoutId id="2147483770" r:id="rId19"/>
    <p:sldLayoutId id="2147483771" r:id="rId20"/>
    <p:sldLayoutId id="214748377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quenz" panose="020B0804040204030804" pitchFamily="34" charset="77"/>
          <a:ea typeface="Frequenz" panose="020B08040402040308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dl.nl/sites/www.mdl.nl/files/files/MAGMA%203-2024_Duurzaam%20PPI-gebruik.pdf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dl.nl/sites/www.mdl.nl/files/files/MAGMA%203-2024_Duurzaam%20PPI-gebruik.pdf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2582047A-86E8-9F76-CAD6-F21DAA6F04A8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4586D436-5CFF-5F6F-0DDF-05C7F057D62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F913DB4C-1336-3F95-A65D-8C56B6E2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352437"/>
            <a:ext cx="5426270" cy="4153126"/>
          </a:xfrm>
        </p:spPr>
        <p:txBody>
          <a:bodyPr/>
          <a:lstStyle/>
          <a:p>
            <a:r>
              <a:rPr lang="nl-NL" sz="4800" b="1" dirty="0"/>
              <a:t>Staken van protonpomp-remmers (</a:t>
            </a:r>
            <a:r>
              <a:rPr lang="nl-NL" sz="4800" b="1" dirty="0" err="1"/>
              <a:t>PPIs</a:t>
            </a:r>
            <a:r>
              <a:rPr lang="nl-NL" sz="4800" b="1" dirty="0"/>
              <a:t>) zonder actuele indicatie</a:t>
            </a:r>
            <a:endParaRPr lang="nl-NL" sz="4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A20A07-6683-3DA4-CB56-F6D916D747BB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2308"/>
          <a:stretch/>
        </p:blipFill>
        <p:spPr bwMode="auto">
          <a:xfrm>
            <a:off x="6477359" y="215900"/>
            <a:ext cx="5905141" cy="61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8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0753FF0-2BC6-9542-717A-6A69386AAD4D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317AB77-04D4-E8DA-908D-0127D1B6D69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B350E48-45CA-425D-DDD7-886B1CD1D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1" y="2327214"/>
            <a:ext cx="5426271" cy="37684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904475-CF7C-5715-F1D1-4F35CA8A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762386"/>
            <a:ext cx="5426270" cy="465209"/>
          </a:xfrm>
        </p:spPr>
        <p:txBody>
          <a:bodyPr/>
          <a:lstStyle/>
          <a:p>
            <a:r>
              <a:rPr lang="nl-NL" dirty="0"/>
              <a:t>Ruimte voor toelichting interne opzet/afspraken</a:t>
            </a:r>
          </a:p>
        </p:txBody>
      </p:sp>
    </p:spTree>
    <p:extLst>
      <p:ext uri="{BB962C8B-B14F-4D97-AF65-F5344CB8AC3E}">
        <p14:creationId xmlns:p14="http://schemas.microsoft.com/office/powerpoint/2010/main" val="112454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2EE84-B2A6-5AEF-3AE2-6AFE37D4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61F0F58-4E25-018F-BE07-F55E8AD0604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1493620" cy="46520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DCFB8AD-5851-41E5-21C5-1457413A6A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58540" y="6300464"/>
            <a:ext cx="1493620" cy="46520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CF998D5-CA66-E67A-B592-02B9BB40C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2" y="2009714"/>
            <a:ext cx="5426271" cy="376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85E859-90EE-6B7B-2726-14CCE802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3" y="614677"/>
            <a:ext cx="5426270" cy="465209"/>
          </a:xfrm>
        </p:spPr>
        <p:txBody>
          <a:bodyPr anchor="t">
            <a:noAutofit/>
          </a:bodyPr>
          <a:lstStyle/>
          <a:p>
            <a:r>
              <a:rPr lang="nl-NL" dirty="0"/>
              <a:t>Ruimte voor toelichting interne opzet/afspraken</a:t>
            </a:r>
          </a:p>
        </p:txBody>
      </p:sp>
    </p:spTree>
    <p:extLst>
      <p:ext uri="{BB962C8B-B14F-4D97-AF65-F5344CB8AC3E}">
        <p14:creationId xmlns:p14="http://schemas.microsoft.com/office/powerpoint/2010/main" val="70180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CE36184-B7C3-E13F-B556-C0738357092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0639C2-C4C8-85E2-C0BE-690FDB0A156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C67DA7-2ED4-1104-2653-8E94D800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90" y="1640382"/>
            <a:ext cx="5426270" cy="642551"/>
          </a:xfrm>
        </p:spPr>
        <p:txBody>
          <a:bodyPr/>
          <a:lstStyle/>
          <a:p>
            <a:r>
              <a:rPr lang="nl-NL" dirty="0"/>
              <a:t>Op deze slides volgt meer informatie over het implementatieprogramma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AEC247-79C8-F74E-005D-DB6D1787C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2" y="3196395"/>
            <a:ext cx="5373288" cy="465209"/>
          </a:xfrm>
        </p:spPr>
        <p:txBody>
          <a:bodyPr/>
          <a:lstStyle/>
          <a:p>
            <a:r>
              <a:rPr lang="nl-NL" sz="2400" b="1" i="1" dirty="0"/>
              <a:t>Samen de zorg </a:t>
            </a:r>
            <a:r>
              <a:rPr lang="nl-NL" sz="2400" b="1" i="1" dirty="0" err="1"/>
              <a:t>vergroenen</a:t>
            </a:r>
            <a:endParaRPr lang="nl-NL" sz="2400" b="1" i="1" dirty="0"/>
          </a:p>
        </p:txBody>
      </p:sp>
    </p:spTree>
    <p:extLst>
      <p:ext uri="{BB962C8B-B14F-4D97-AF65-F5344CB8AC3E}">
        <p14:creationId xmlns:p14="http://schemas.microsoft.com/office/powerpoint/2010/main" val="378698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C05F5D-2669-BC5B-A533-6C30C33F436D}"/>
              </a:ext>
            </a:extLst>
          </p:cNvPr>
          <p:cNvSpPr/>
          <p:nvPr/>
        </p:nvSpPr>
        <p:spPr>
          <a:xfrm>
            <a:off x="0" y="0"/>
            <a:ext cx="6858000" cy="63004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CC5686-2084-97BF-1F94-E6737E9300B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7F9E87-2091-2BBD-B41E-D8A326D543E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975BA06-5BF0-EE70-516B-D79F6DE87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450" y="2125715"/>
            <a:ext cx="5530270" cy="2141541"/>
          </a:xfrm>
        </p:spPr>
        <p:txBody>
          <a:bodyPr/>
          <a:lstStyle/>
          <a:p>
            <a:r>
              <a:rPr lang="nl-NL" sz="2000" dirty="0">
                <a:latin typeface="Frequenz" panose="020B0804040204030804"/>
                <a:ea typeface="Frequenz Bold" panose="020B0604020202020204" charset="0"/>
              </a:rPr>
              <a:t>Nationaal implementatieprogramma (2024 – 2028)</a:t>
            </a:r>
          </a:p>
          <a:p>
            <a:endParaRPr lang="nl-NL" sz="2000" dirty="0">
              <a:latin typeface="Frequenz" panose="020B0804040204030804"/>
              <a:ea typeface="Frequenz Bol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Verlaging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 van de milieu-impact van </a:t>
            </a: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ziekenhuiszorg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C1C39"/>
              </a:solidFill>
              <a:latin typeface="Frequenz" panose="020B0804040204030804"/>
              <a:ea typeface="Helvetica World Italics"/>
              <a:cs typeface="Hind Medium" panose="02000000000000000000" pitchFamily="2" charset="0"/>
              <a:sym typeface="Helvetica World Itali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Bewustwording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 </a:t>
            </a: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en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 </a:t>
            </a: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gedragsverandering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 van </a:t>
            </a:r>
            <a:r>
              <a:rPr lang="en-US" sz="2000" dirty="0" err="1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zorgverleners</a:t>
            </a:r>
            <a:r>
              <a:rPr lang="en-US" sz="2000" dirty="0">
                <a:solidFill>
                  <a:srgbClr val="1C1C39"/>
                </a:solidFill>
                <a:latin typeface="Frequenz" panose="020B0804040204030804"/>
                <a:ea typeface="Helvetica World Italics"/>
                <a:cs typeface="Hind Medium" panose="02000000000000000000" pitchFamily="2" charset="0"/>
                <a:sym typeface="Helvetica World Italics"/>
              </a:rPr>
              <a:t>.</a:t>
            </a:r>
            <a:endParaRPr lang="en-US" sz="2000" dirty="0">
              <a:solidFill>
                <a:srgbClr val="1C1C39"/>
              </a:solidFill>
              <a:latin typeface="Frequenz" panose="020B0804040204030804"/>
              <a:ea typeface="Helvetica World Italics"/>
              <a:cs typeface="Hind Medium" panose="02000000000000000000" pitchFamily="2" charset="0"/>
            </a:endParaRPr>
          </a:p>
          <a:p>
            <a:endParaRPr lang="en-US" sz="2000" dirty="0">
              <a:latin typeface="Frequenz" panose="020B0804040204030804"/>
              <a:ea typeface="Frequenz Bold" panose="020B0604020202020204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1247119-97DF-F5EF-466B-44A5887A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73" y="1473836"/>
            <a:ext cx="5426270" cy="465209"/>
          </a:xfrm>
        </p:spPr>
        <p:txBody>
          <a:bodyPr/>
          <a:lstStyle/>
          <a:p>
            <a:r>
              <a:rPr lang="nl-NL" b="1" dirty="0">
                <a:solidFill>
                  <a:srgbClr val="479000"/>
                </a:solidFill>
                <a:latin typeface="Frequenz Bold" panose="020B0604020202020204" charset="0"/>
                <a:ea typeface="Frequenz Bold" panose="020B0604020202020204" charset="0"/>
              </a:rPr>
              <a:t>Samen de zorg </a:t>
            </a:r>
            <a:r>
              <a:rPr lang="nl-NL" b="1" dirty="0" err="1">
                <a:solidFill>
                  <a:srgbClr val="479000"/>
                </a:solidFill>
                <a:latin typeface="Frequenz Bold" panose="020B0604020202020204" charset="0"/>
                <a:ea typeface="Frequenz Bold" panose="020B0604020202020204" charset="0"/>
              </a:rPr>
              <a:t>vergroenen</a:t>
            </a:r>
            <a:endParaRPr lang="en-US" b="1" dirty="0">
              <a:solidFill>
                <a:srgbClr val="479000"/>
              </a:solidFill>
              <a:latin typeface="Frequenz Bold" panose="020B0604020202020204" charset="0"/>
              <a:ea typeface="Frequenz Bold" panose="020B0604020202020204" charset="0"/>
            </a:endParaRPr>
          </a:p>
        </p:txBody>
      </p:sp>
      <p:pic>
        <p:nvPicPr>
          <p:cNvPr id="24" name="Picture 23" descr="A cartoon of a person in a white coat&#10;&#10;AI-generated content may be incorrect.">
            <a:extLst>
              <a:ext uri="{FF2B5EF4-FFF2-40B4-BE49-F238E27FC236}">
                <a16:creationId xmlns:a16="http://schemas.microsoft.com/office/drawing/2014/main" id="{47D894F5-D7C8-B0BC-4026-1B5283BF0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042" y="-229627"/>
            <a:ext cx="3429000" cy="6858000"/>
          </a:xfrm>
          <a:prstGeom prst="rect">
            <a:avLst/>
          </a:prstGeom>
        </p:spPr>
      </p:pic>
      <p:pic>
        <p:nvPicPr>
          <p:cNvPr id="26" name="Picture 25" descr="A person sitting at a desk with a computer&#10;&#10;AI-generated content may be incorrect.">
            <a:extLst>
              <a:ext uri="{FF2B5EF4-FFF2-40B4-BE49-F238E27FC236}">
                <a16:creationId xmlns:a16="http://schemas.microsoft.com/office/drawing/2014/main" id="{6EADA17B-C543-CE1D-AFED-724A6BBC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27" y="88900"/>
            <a:ext cx="6858000" cy="6858000"/>
          </a:xfrm>
          <a:prstGeom prst="rect">
            <a:avLst/>
          </a:prstGeom>
        </p:spPr>
      </p:pic>
      <p:pic>
        <p:nvPicPr>
          <p:cNvPr id="27" name="Graphic 26" descr="Logo Het Citrienfonds">
            <a:extLst>
              <a:ext uri="{FF2B5EF4-FFF2-40B4-BE49-F238E27FC236}">
                <a16:creationId xmlns:a16="http://schemas.microsoft.com/office/drawing/2014/main" id="{B6B1E346-F4F5-A056-050E-68D77D21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973" y="335354"/>
            <a:ext cx="1146502" cy="692332"/>
          </a:xfrm>
          <a:prstGeom prst="rect">
            <a:avLst/>
          </a:prstGeom>
        </p:spPr>
      </p:pic>
      <p:grpSp>
        <p:nvGrpSpPr>
          <p:cNvPr id="29" name="Group 5">
            <a:extLst>
              <a:ext uri="{FF2B5EF4-FFF2-40B4-BE49-F238E27FC236}">
                <a16:creationId xmlns:a16="http://schemas.microsoft.com/office/drawing/2014/main" id="{BD903415-DC90-C973-2DF9-58F03B91F139}"/>
              </a:ext>
            </a:extLst>
          </p:cNvPr>
          <p:cNvGrpSpPr/>
          <p:nvPr/>
        </p:nvGrpSpPr>
        <p:grpSpPr>
          <a:xfrm>
            <a:off x="751922" y="5069100"/>
            <a:ext cx="5238172" cy="630128"/>
            <a:chOff x="0" y="-38100"/>
            <a:chExt cx="1806618" cy="578220"/>
          </a:xfrm>
          <a:solidFill>
            <a:srgbClr val="D7E426"/>
          </a:solidFill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88AF642-3059-08C9-0185-BC3D9FFC08F0}"/>
                </a:ext>
              </a:extLst>
            </p:cNvPr>
            <p:cNvSpPr/>
            <p:nvPr/>
          </p:nvSpPr>
          <p:spPr>
            <a:xfrm>
              <a:off x="0" y="0"/>
              <a:ext cx="1702198" cy="540120"/>
            </a:xfrm>
            <a:prstGeom prst="roundRect">
              <a:avLst/>
            </a:prstGeom>
            <a:grpFill/>
          </p:spPr>
          <p:txBody>
            <a:bodyPr/>
            <a:lstStyle/>
            <a:p>
              <a:endParaRPr lang="nl-NL">
                <a:latin typeface="Hind Medium" panose="02000000000000000000" pitchFamily="2" charset="0"/>
                <a:cs typeface="Hind Medium" panose="02000000000000000000" pitchFamily="2" charset="0"/>
              </a:endParaRP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BB2E0132-227C-8215-1CB2-38C9EC2E60B7}"/>
                </a:ext>
              </a:extLst>
            </p:cNvPr>
            <p:cNvSpPr txBox="1"/>
            <p:nvPr/>
          </p:nvSpPr>
          <p:spPr>
            <a:xfrm>
              <a:off x="0" y="-38100"/>
              <a:ext cx="1806618" cy="578219"/>
            </a:xfrm>
            <a:prstGeom prst="roundRect">
              <a:avLst/>
            </a:prstGeom>
            <a:solidFill>
              <a:srgbClr val="47900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nl-NL" b="1" dirty="0">
                  <a:solidFill>
                    <a:schemeClr val="bg1"/>
                  </a:solidFill>
                  <a:latin typeface="Hind Medium" panose="02000000000000000000" pitchFamily="2" charset="0"/>
                  <a:cs typeface="Hind Medium" panose="02000000000000000000" pitchFamily="2" charset="0"/>
                </a:rPr>
                <a:t>Bijna 70 ziekenhuizen doen mee!</a:t>
              </a:r>
              <a:endParaRPr b="1" dirty="0">
                <a:solidFill>
                  <a:schemeClr val="bg1"/>
                </a:solidFill>
                <a:latin typeface="Hind Medium" panose="02000000000000000000" pitchFamily="2" charset="0"/>
                <a:cs typeface="Hind Mediu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66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24DFA-AE7C-39AA-7F8F-A038BF77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C2DA3E-4F7D-CDB0-EE23-B61AD1F6C17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ABBE0C0-A075-A832-8F2C-B34F808A803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549232-EC04-3EEB-A328-D0940066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572" y="2154857"/>
            <a:ext cx="4627886" cy="3768400"/>
          </a:xfrm>
        </p:spPr>
        <p:txBody>
          <a:bodyPr/>
          <a:lstStyle/>
          <a:p>
            <a:r>
              <a:rPr lang="nl-NL" sz="2000" dirty="0">
                <a:latin typeface="Frequenz" panose="020B0804040204030804"/>
                <a:ea typeface="Frequenz Bold" panose="020B0604020202020204" charset="0"/>
              </a:rPr>
              <a:t>Focus op </a:t>
            </a:r>
            <a:r>
              <a:rPr lang="nl-NL" sz="2000" b="1" dirty="0">
                <a:latin typeface="Frequenz" panose="020B0804040204030804"/>
                <a:ea typeface="Frequenz Bold" panose="020B0604020202020204" charset="0"/>
              </a:rPr>
              <a:t>implementatie</a:t>
            </a:r>
            <a:r>
              <a:rPr lang="nl-NL" sz="2000" dirty="0">
                <a:latin typeface="Frequenz" panose="020B0804040204030804"/>
                <a:ea typeface="Frequenz Bold" panose="020B0604020202020204" charset="0"/>
              </a:rPr>
              <a:t> en opschaling van bestaande verduurzamingsinterventies</a:t>
            </a:r>
          </a:p>
          <a:p>
            <a:endParaRPr lang="nl-NL" sz="2000" dirty="0">
              <a:latin typeface="Frequenz" panose="020B0804040204030804"/>
              <a:ea typeface="Frequenz Bold" panose="020B0604020202020204" charset="0"/>
            </a:endParaRPr>
          </a:p>
          <a:p>
            <a:r>
              <a:rPr lang="nl-NL" sz="2000" i="1" dirty="0">
                <a:latin typeface="Frequenz" panose="020B0804040204030804"/>
                <a:ea typeface="Frequenz Bold" panose="020B0604020202020204" charset="0"/>
              </a:rPr>
              <a:t>“</a:t>
            </a:r>
            <a:r>
              <a:rPr lang="nl-NL" sz="2000" i="1" dirty="0" err="1">
                <a:latin typeface="Frequenz" panose="020B0804040204030804"/>
                <a:ea typeface="Frequenz Bold" panose="020B0604020202020204" charset="0"/>
              </a:rPr>
              <a:t>proudly</a:t>
            </a:r>
            <a:r>
              <a:rPr lang="nl-NL" sz="2000" i="1" dirty="0">
                <a:latin typeface="Frequenz" panose="020B0804040204030804"/>
                <a:ea typeface="Frequenz Bold" panose="020B0604020202020204" charset="0"/>
              </a:rPr>
              <a:t> </a:t>
            </a:r>
            <a:r>
              <a:rPr lang="nl-NL" sz="2000" i="1" dirty="0" err="1">
                <a:latin typeface="Frequenz" panose="020B0804040204030804"/>
                <a:ea typeface="Frequenz Bold" panose="020B0604020202020204" charset="0"/>
              </a:rPr>
              <a:t>copied</a:t>
            </a:r>
            <a:r>
              <a:rPr lang="nl-NL" sz="2000" i="1" dirty="0">
                <a:latin typeface="Frequenz" panose="020B0804040204030804"/>
                <a:ea typeface="Frequenz Bold" panose="020B0604020202020204" charset="0"/>
              </a:rPr>
              <a:t> </a:t>
            </a:r>
            <a:r>
              <a:rPr lang="nl-NL" sz="2000" i="1" dirty="0" err="1">
                <a:latin typeface="Frequenz" panose="020B0804040204030804"/>
                <a:ea typeface="Frequenz Bold" panose="020B0604020202020204" charset="0"/>
              </a:rPr>
              <a:t>from</a:t>
            </a:r>
            <a:r>
              <a:rPr lang="nl-NL" sz="2000" i="1" dirty="0">
                <a:latin typeface="Frequenz" panose="020B0804040204030804"/>
                <a:ea typeface="Frequenz Bold" panose="020B0604020202020204" charset="0"/>
              </a:rPr>
              <a:t>”</a:t>
            </a:r>
            <a:endParaRPr lang="en-US" sz="2000" i="1" dirty="0">
              <a:latin typeface="Frequenz" panose="020B0804040204030804"/>
              <a:ea typeface="Frequenz Bold" panose="020B0604020202020204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2504245-7214-2978-8BA1-E998297C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Frequenz Bold" panose="020B0604020202020204" charset="0"/>
                <a:ea typeface="Frequenz Bold" panose="020B0604020202020204" charset="0"/>
              </a:rPr>
              <a:t>Samen de zorg </a:t>
            </a:r>
            <a:r>
              <a:rPr lang="nl-NL" b="1" dirty="0" err="1">
                <a:latin typeface="Frequenz Bold" panose="020B0604020202020204" charset="0"/>
                <a:ea typeface="Frequenz Bold" panose="020B0604020202020204" charset="0"/>
              </a:rPr>
              <a:t>vergroenen</a:t>
            </a:r>
            <a:endParaRPr lang="en-US" b="1" dirty="0">
              <a:latin typeface="Frequenz Bold" panose="020B0604020202020204" charset="0"/>
              <a:ea typeface="Frequenz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8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2F84-AE3B-D93A-20FB-3FC71BB6D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>
            <a:extLst>
              <a:ext uri="{FF2B5EF4-FFF2-40B4-BE49-F238E27FC236}">
                <a16:creationId xmlns:a16="http://schemas.microsoft.com/office/drawing/2014/main" id="{B270182B-008F-876B-9593-FD473951875D}"/>
              </a:ext>
            </a:extLst>
          </p:cNvPr>
          <p:cNvSpPr/>
          <p:nvPr/>
        </p:nvSpPr>
        <p:spPr>
          <a:xfrm>
            <a:off x="789482" y="685800"/>
            <a:ext cx="2521448" cy="639177"/>
          </a:xfrm>
          <a:custGeom>
            <a:avLst/>
            <a:gdLst/>
            <a:ahLst/>
            <a:cxnLst/>
            <a:rect l="l" t="t" r="r" b="b"/>
            <a:pathLst>
              <a:path w="447886" h="113537">
                <a:moveTo>
                  <a:pt x="20470" y="0"/>
                </a:moveTo>
                <a:lnTo>
                  <a:pt x="427416" y="0"/>
                </a:lnTo>
                <a:cubicBezTo>
                  <a:pt x="438721" y="0"/>
                  <a:pt x="447886" y="9165"/>
                  <a:pt x="447886" y="20470"/>
                </a:cubicBezTo>
                <a:lnTo>
                  <a:pt x="447886" y="93068"/>
                </a:lnTo>
                <a:cubicBezTo>
                  <a:pt x="447886" y="104373"/>
                  <a:pt x="438721" y="113537"/>
                  <a:pt x="427416" y="113537"/>
                </a:cubicBezTo>
                <a:lnTo>
                  <a:pt x="20470" y="113537"/>
                </a:lnTo>
                <a:cubicBezTo>
                  <a:pt x="9165" y="113537"/>
                  <a:pt x="0" y="104373"/>
                  <a:pt x="0" y="93068"/>
                </a:cubicBezTo>
                <a:lnTo>
                  <a:pt x="0" y="20470"/>
                </a:lnTo>
                <a:cubicBezTo>
                  <a:pt x="0" y="9165"/>
                  <a:pt x="9165" y="0"/>
                  <a:pt x="2047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nl-NL" sz="1200"/>
          </a:p>
        </p:txBody>
      </p:sp>
      <p:pic>
        <p:nvPicPr>
          <p:cNvPr id="5" name="Picture 4" descr="A group of people in scrubs&#10;&#10;AI-generated content may be incorrect.">
            <a:extLst>
              <a:ext uri="{FF2B5EF4-FFF2-40B4-BE49-F238E27FC236}">
                <a16:creationId xmlns:a16="http://schemas.microsoft.com/office/drawing/2014/main" id="{EF1C4AD1-E6F7-7ECC-E5EC-4118B251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3229708"/>
            <a:ext cx="4651619" cy="3628293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8DC799D7-6795-F23E-8FC6-48B17A8A316F}"/>
              </a:ext>
            </a:extLst>
          </p:cNvPr>
          <p:cNvSpPr txBox="1"/>
          <p:nvPr/>
        </p:nvSpPr>
        <p:spPr>
          <a:xfrm>
            <a:off x="789482" y="1005388"/>
            <a:ext cx="5126189" cy="1639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nl-NL" sz="4800" b="1" dirty="0">
                <a:solidFill>
                  <a:schemeClr val="bg1"/>
                </a:solidFill>
                <a:latin typeface="Frequenz Bold"/>
                <a:ea typeface="Helvetica World Italics"/>
                <a:cs typeface="Helvetica World Italics"/>
              </a:rPr>
              <a:t>8 verduurzamings-interventies voor geneesmiddelen</a:t>
            </a:r>
            <a:endParaRPr lang="en-US" sz="48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Rechthoek: afgeronde bovenhoeken 27">
            <a:extLst>
              <a:ext uri="{FF2B5EF4-FFF2-40B4-BE49-F238E27FC236}">
                <a16:creationId xmlns:a16="http://schemas.microsoft.com/office/drawing/2014/main" id="{20646967-C849-148A-7CC7-ABA3E27FDA9F}"/>
              </a:ext>
            </a:extLst>
          </p:cNvPr>
          <p:cNvSpPr/>
          <p:nvPr/>
        </p:nvSpPr>
        <p:spPr>
          <a:xfrm>
            <a:off x="6528918" y="528966"/>
            <a:ext cx="5126190" cy="5915377"/>
          </a:xfrm>
          <a:prstGeom prst="round2SameRect">
            <a:avLst>
              <a:gd name="adj1" fmla="val 1035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 defTabSz="914446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nl-NL" sz="1600" dirty="0">
              <a:solidFill>
                <a:srgbClr val="FFFFFF"/>
              </a:solidFill>
            </a:endParaRPr>
          </a:p>
        </p:txBody>
      </p:sp>
      <p:sp>
        <p:nvSpPr>
          <p:cNvPr id="6" name="Tekstvak 31">
            <a:extLst>
              <a:ext uri="{FF2B5EF4-FFF2-40B4-BE49-F238E27FC236}">
                <a16:creationId xmlns:a16="http://schemas.microsoft.com/office/drawing/2014/main" id="{84A449F3-6D2B-85DB-AB60-6B69BA6938AD}"/>
              </a:ext>
            </a:extLst>
          </p:cNvPr>
          <p:cNvSpPr txBox="1"/>
          <p:nvPr/>
        </p:nvSpPr>
        <p:spPr>
          <a:xfrm>
            <a:off x="6932145" y="2054890"/>
            <a:ext cx="4404399" cy="35403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Geneesmiddelen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minder </a:t>
            </a:r>
            <a:r>
              <a:rPr lang="en-US" sz="2000" b="1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en</a:t>
            </a:r>
            <a:r>
              <a:rPr lang="en-US" sz="2000" b="1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duurzamer</a:t>
            </a:r>
            <a:r>
              <a:rPr lang="en-US" sz="2000" b="1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voorschrijven</a:t>
            </a:r>
            <a:r>
              <a:rPr lang="en-US" sz="2000" b="1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in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Nederlandse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ziekenhuizen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om de milieu-impact van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geneesmiddelen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te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Poppins SemiBold"/>
              </a:rPr>
              <a:t>verkleinen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Poppins SemiBold"/>
              </a:rPr>
              <a:t> 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Frequenz" panose="020B0804040204030804"/>
              <a:ea typeface="Poppins SemiBold"/>
              <a:cs typeface="Poppins SemiBold"/>
              <a:sym typeface="Poppins SemiBold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Frequenz" panose="020B0804040204030804"/>
              <a:ea typeface="Poppins SemiBold"/>
              <a:cs typeface="Poppins SemiBold"/>
              <a:sym typeface="Poppins SemiBold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Groene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gedragsverandering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onder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artsen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en</a:t>
            </a:r>
            <a:r>
              <a:rPr lang="en-US" sz="2000" dirty="0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Frequenz" panose="020B0804040204030804"/>
                <a:ea typeface="Poppins SemiBold"/>
                <a:cs typeface="Poppins SemiBold"/>
                <a:sym typeface="Wingdings" panose="05000000000000000000" pitchFamily="2" charset="2"/>
              </a:rPr>
              <a:t>apothekers</a:t>
            </a:r>
            <a:endParaRPr lang="en-US" sz="2000" dirty="0">
              <a:latin typeface="Frequenz" panose="020B0804040204030804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6235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AFA276-C6ED-C9C3-E51F-8F480DAC5639}"/>
              </a:ext>
            </a:extLst>
          </p:cNvPr>
          <p:cNvSpPr/>
          <p:nvPr/>
        </p:nvSpPr>
        <p:spPr>
          <a:xfrm>
            <a:off x="0" y="0"/>
            <a:ext cx="12192000" cy="630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A1BC49-5A50-D148-E673-65DC6CCFB497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52879C-7958-6251-11C2-0C3A81A18D5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48BF0D5-D73F-B0E6-0780-CF0FC44D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2" y="262001"/>
            <a:ext cx="8587682" cy="60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0398A-0F8B-6F27-2347-92F80779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F71BB1-574E-A921-AFB9-A75E38A25C3B}"/>
              </a:ext>
            </a:extLst>
          </p:cNvPr>
          <p:cNvSpPr/>
          <p:nvPr/>
        </p:nvSpPr>
        <p:spPr>
          <a:xfrm>
            <a:off x="0" y="0"/>
            <a:ext cx="12192000" cy="630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C4CB5-4FB0-7AC8-3483-48192687075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95EC51-6679-3653-C8AD-3A6BF60826C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-up of a few informational posters&#10;&#10;AI-generated content may be incorrect.">
            <a:extLst>
              <a:ext uri="{FF2B5EF4-FFF2-40B4-BE49-F238E27FC236}">
                <a16:creationId xmlns:a16="http://schemas.microsoft.com/office/drawing/2014/main" id="{3012C946-4BDE-2F46-A6AC-8C02B94D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67" y="315471"/>
            <a:ext cx="9115065" cy="62270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81C078-16EF-C999-00F2-09A740B1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5346059"/>
            <a:ext cx="1075437" cy="10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53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D5CB-FEDD-3C29-3461-D01A2A49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AB94E2-F5F6-C601-A5AA-9708424EA20E}"/>
              </a:ext>
            </a:extLst>
          </p:cNvPr>
          <p:cNvSpPr/>
          <p:nvPr/>
        </p:nvSpPr>
        <p:spPr>
          <a:xfrm>
            <a:off x="-43344" y="-188686"/>
            <a:ext cx="7905750" cy="649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D17296E-662F-CD64-990A-243F292A53FA}"/>
              </a:ext>
            </a:extLst>
          </p:cNvPr>
          <p:cNvSpPr txBox="1"/>
          <p:nvPr/>
        </p:nvSpPr>
        <p:spPr>
          <a:xfrm>
            <a:off x="929749" y="765644"/>
            <a:ext cx="10870383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b="1" dirty="0" err="1">
                <a:solidFill>
                  <a:srgbClr val="479000"/>
                </a:solidFill>
                <a:latin typeface="Frequenz Bold"/>
                <a:ea typeface="Frequenz Bold"/>
                <a:sym typeface="Coco Gothic Bold"/>
              </a:rPr>
              <a:t>Uitvoering</a:t>
            </a:r>
            <a:endParaRPr lang="en-US" sz="1200" dirty="0">
              <a:solidFill>
                <a:srgbClr val="479000"/>
              </a:solidFill>
              <a:latin typeface="Frequenz Bold" panose="020B0804040204030804" pitchFamily="34" charset="0"/>
              <a:ea typeface="Frequenz Bold" panose="020B0804040204030804" pitchFamily="34" charset="0"/>
            </a:endParaRPr>
          </a:p>
        </p:txBody>
      </p:sp>
      <p:sp>
        <p:nvSpPr>
          <p:cNvPr id="17" name="Tekstvak 3">
            <a:extLst>
              <a:ext uri="{FF2B5EF4-FFF2-40B4-BE49-F238E27FC236}">
                <a16:creationId xmlns:a16="http://schemas.microsoft.com/office/drawing/2014/main" id="{89EA8069-C80F-3EF5-3271-6518F76B6258}"/>
              </a:ext>
            </a:extLst>
          </p:cNvPr>
          <p:cNvSpPr txBox="1"/>
          <p:nvPr/>
        </p:nvSpPr>
        <p:spPr>
          <a:xfrm>
            <a:off x="4541833" y="1339535"/>
            <a:ext cx="3497267" cy="38978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nl-NL" sz="2133" dirty="0">
                <a:solidFill>
                  <a:schemeClr val="bg1"/>
                </a:solidFill>
                <a:latin typeface="Hind Medium" panose="02000000000000000000" pitchFamily="2" charset="0"/>
                <a:cs typeface="Hind Medium" panose="02000000000000000000" pitchFamily="2" charset="0"/>
              </a:rPr>
              <a:t>Onderzoek eerste periode</a:t>
            </a:r>
            <a:endParaRPr lang="en-US" sz="2133" dirty="0">
              <a:solidFill>
                <a:schemeClr val="bg1"/>
              </a:solidFill>
              <a:latin typeface="Hind Medium" panose="02000000000000000000" pitchFamily="2" charset="0"/>
              <a:ea typeface="Calibri"/>
              <a:cs typeface="Hind Medium" panose="02000000000000000000" pitchFamily="2" charset="0"/>
            </a:endParaRP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E41637CF-416B-308A-94FB-8101E6C68144}"/>
              </a:ext>
            </a:extLst>
          </p:cNvPr>
          <p:cNvSpPr txBox="1"/>
          <p:nvPr/>
        </p:nvSpPr>
        <p:spPr>
          <a:xfrm>
            <a:off x="929748" y="1630091"/>
            <a:ext cx="676645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Projectteam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,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tenminste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bestaande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uit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een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arts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en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apotheker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, per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interventie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per 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ziekenhuis</a:t>
            </a: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Helvetica World"/>
                <a:cs typeface="Hind Medium"/>
              </a:rPr>
              <a:t> </a:t>
            </a:r>
          </a:p>
          <a:p>
            <a:endParaRPr lang="en-US" sz="2400" dirty="0">
              <a:solidFill>
                <a:srgbClr val="1C1C39"/>
              </a:solidFill>
              <a:latin typeface="Frequenz" panose="020B0804040204030804"/>
              <a:ea typeface="Helvetica World"/>
              <a:cs typeface="Hind Medium" panose="02000000000000000000" pitchFamily="2" charset="0"/>
            </a:endParaRPr>
          </a:p>
          <a:p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Ondersteuning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 door 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regionale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implementatiebegeleiders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 (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programma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) 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en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duurzaamheidcoördinatoren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 (</a:t>
            </a:r>
            <a:r>
              <a:rPr lang="en-US" sz="2400" b="1" dirty="0" err="1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ziekenhuis</a:t>
            </a:r>
            <a:r>
              <a:rPr lang="en-US" sz="2400" b="1" dirty="0">
                <a:solidFill>
                  <a:srgbClr val="479000"/>
                </a:solidFill>
                <a:latin typeface="Frequenz" panose="020B0804040204030804"/>
                <a:ea typeface="+mn-lt"/>
                <a:cs typeface="+mn-lt"/>
              </a:rPr>
              <a:t>)</a:t>
            </a:r>
          </a:p>
          <a:p>
            <a:endParaRPr lang="en-US" sz="2400" b="1" dirty="0">
              <a:solidFill>
                <a:srgbClr val="479000"/>
              </a:solidFill>
              <a:latin typeface="Frequenz" panose="020B0804040204030804"/>
              <a:ea typeface="Calibri"/>
              <a:cs typeface="Calibri"/>
            </a:endParaRPr>
          </a:p>
          <a:p>
            <a:pPr marL="457223" indent="-457223">
              <a:buFont typeface="Arial"/>
              <a:buChar char="•"/>
            </a:pP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Calibri"/>
                <a:cs typeface="Calibri"/>
              </a:rPr>
              <a:t>Opzetten</a:t>
            </a:r>
            <a:endParaRPr lang="en-US" sz="2400" dirty="0">
              <a:solidFill>
                <a:srgbClr val="1C1C39"/>
              </a:solidFill>
              <a:latin typeface="Frequenz" panose="020B0804040204030804"/>
              <a:ea typeface="Calibri"/>
              <a:cs typeface="Calibri"/>
            </a:endParaRPr>
          </a:p>
          <a:p>
            <a:pPr marL="457223" indent="-457223">
              <a:buFont typeface="Arial"/>
              <a:buChar char="•"/>
            </a:pP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Calibri"/>
                <a:cs typeface="Calibri"/>
              </a:rPr>
              <a:t>Monitoring/</a:t>
            </a:r>
            <a:r>
              <a:rPr lang="en-US" sz="2400" dirty="0" err="1">
                <a:solidFill>
                  <a:srgbClr val="1C1C39"/>
                </a:solidFill>
                <a:latin typeface="Frequenz" panose="020B0804040204030804"/>
                <a:ea typeface="Calibri"/>
                <a:cs typeface="Calibri"/>
              </a:rPr>
              <a:t>evaluatie</a:t>
            </a:r>
            <a:endParaRPr lang="en-US" sz="2400" dirty="0">
              <a:solidFill>
                <a:srgbClr val="1C1C39"/>
              </a:solidFill>
              <a:latin typeface="Frequenz" panose="020B0804040204030804"/>
              <a:ea typeface="Calibri"/>
              <a:cs typeface="Calibri"/>
            </a:endParaRPr>
          </a:p>
          <a:p>
            <a:pPr marL="457223" indent="-457223">
              <a:buFont typeface="Arial"/>
              <a:buChar char="•"/>
            </a:pPr>
            <a:r>
              <a:rPr lang="en-US" sz="2400" dirty="0">
                <a:solidFill>
                  <a:srgbClr val="1C1C39"/>
                </a:solidFill>
                <a:latin typeface="Frequenz" panose="020B0804040204030804"/>
                <a:ea typeface="Calibri"/>
                <a:cs typeface="Calibri"/>
              </a:rPr>
              <a:t>Borgen</a:t>
            </a:r>
            <a:endParaRPr lang="en-US" sz="2400" dirty="0">
              <a:solidFill>
                <a:srgbClr val="1C1C39"/>
              </a:solidFill>
              <a:latin typeface="Frequenz" panose="020B0804040204030804"/>
              <a:ea typeface="Helvetica World"/>
              <a:cs typeface="Hind Medium" panose="02000000000000000000" pitchFamily="2" charset="0"/>
            </a:endParaRPr>
          </a:p>
          <a:p>
            <a:endParaRPr lang="en-US" sz="2400" dirty="0">
              <a:solidFill>
                <a:srgbClr val="1C1C39"/>
              </a:solidFill>
              <a:latin typeface="Frequenz" panose="020B0804040204030804"/>
              <a:ea typeface="Helvetica World"/>
              <a:cs typeface="Hind Medium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36D6D4-E5F8-E3A7-CA89-9BEEC79FC32B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C585BC-06DB-3E6A-9B52-46EA59CAA1E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 descr="A cartoon of a doctor holding a book&#10;&#10;AI-generated content may be incorrect.">
            <a:extLst>
              <a:ext uri="{FF2B5EF4-FFF2-40B4-BE49-F238E27FC236}">
                <a16:creationId xmlns:a16="http://schemas.microsoft.com/office/drawing/2014/main" id="{E5006B9B-38F6-6508-029F-DF8B6332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261" y="1183129"/>
            <a:ext cx="2245871" cy="4491741"/>
          </a:xfrm>
          <a:prstGeom prst="rect">
            <a:avLst/>
          </a:prstGeom>
        </p:spPr>
      </p:pic>
      <p:pic>
        <p:nvPicPr>
          <p:cNvPr id="22" name="Picture 21" descr="A cartoon of a doctor&#10;&#10;AI-generated content may be incorrect.">
            <a:extLst>
              <a:ext uri="{FF2B5EF4-FFF2-40B4-BE49-F238E27FC236}">
                <a16:creationId xmlns:a16="http://schemas.microsoft.com/office/drawing/2014/main" id="{C541D0C9-DA21-87C0-8BA3-EC2778A99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430" y="1121974"/>
            <a:ext cx="2308324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10F562-F8E2-9E8A-73DA-607DAC63F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2" y="2390714"/>
            <a:ext cx="4103575" cy="3768400"/>
          </a:xfrm>
        </p:spPr>
        <p:txBody>
          <a:bodyPr/>
          <a:lstStyle/>
          <a:p>
            <a:r>
              <a:rPr lang="nl-NL" sz="1600" dirty="0">
                <a:solidFill>
                  <a:srgbClr val="FFFFFF"/>
                </a:solidFill>
              </a:rPr>
              <a:t>Heb je vragen over het programma? </a:t>
            </a:r>
          </a:p>
          <a:p>
            <a:endParaRPr lang="nl-NL" sz="1600" dirty="0"/>
          </a:p>
          <a:p>
            <a:r>
              <a:rPr lang="nl-NL" sz="1600" dirty="0">
                <a:solidFill>
                  <a:srgbClr val="FFFFFF"/>
                </a:solidFill>
              </a:rPr>
              <a:t>Kijk op: samendezorgvergroenen.nl </a:t>
            </a:r>
          </a:p>
          <a:p>
            <a:endParaRPr lang="nl-NL" sz="1600" dirty="0">
              <a:solidFill>
                <a:srgbClr val="FFFFFF"/>
              </a:solidFill>
            </a:endParaRPr>
          </a:p>
          <a:p>
            <a:r>
              <a:rPr lang="nl-NL" sz="1600" dirty="0">
                <a:solidFill>
                  <a:srgbClr val="FFFFFF"/>
                </a:solidFill>
              </a:rPr>
              <a:t>Of stuur een e-mail naar contact@samendezorgvergroenen.nl. </a:t>
            </a:r>
            <a:endParaRPr lang="nl-NL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1BB89-F81E-CC31-41DC-FCDC401A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Frequenz Bold" panose="020B0604020202020204" charset="0"/>
                <a:ea typeface="Frequenz Bold" panose="020B0604020202020204" charset="0"/>
              </a:rPr>
              <a:t>Contact</a:t>
            </a:r>
            <a:br>
              <a:rPr lang="nl-NL" b="1" dirty="0">
                <a:latin typeface="Frequenz Bold" panose="020B0604020202020204" charset="0"/>
                <a:ea typeface="Frequenz Bold" panose="020B0604020202020204" charset="0"/>
              </a:rPr>
            </a:br>
            <a:r>
              <a:rPr lang="nl-NL" b="1" dirty="0">
                <a:solidFill>
                  <a:srgbClr val="FFFFFF"/>
                </a:solidFill>
                <a:latin typeface="Frequenz Bold" panose="020B0604020202020204" charset="0"/>
                <a:ea typeface="Frequenz Bold" panose="020B0604020202020204" charset="0"/>
              </a:rPr>
              <a:t>informatie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62B8743-9AA6-92D5-17B7-1F7308AA1068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AE2B63D-EA69-F4CC-D122-8F64C219947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9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96C047-87EA-C17F-E2E6-0C83DA531E8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nl-NL" dirty="0">
                <a:solidFill>
                  <a:srgbClr val="479000"/>
                </a:solidFill>
                <a:latin typeface="Frequenz" panose="020B0804040204030804"/>
              </a:rPr>
              <a:t>SFK 2023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C0BB72B-DD9E-59A8-EC83-8DB0A20EBEA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3A2684-BE7E-18A0-CA9F-C0C46FE0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0" y="1021068"/>
            <a:ext cx="5426270" cy="642551"/>
          </a:xfrm>
        </p:spPr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PPIs</a:t>
            </a:r>
            <a:r>
              <a:rPr lang="nl-NL" b="1" dirty="0">
                <a:solidFill>
                  <a:schemeClr val="bg1"/>
                </a:solidFill>
              </a:rPr>
              <a:t> worden veelvuldig voorgeschreven in Nederland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5AF545-DBF0-6EBD-A351-83AEB5A23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891" y="2518410"/>
            <a:ext cx="5426269" cy="2672716"/>
          </a:xfrm>
        </p:spPr>
        <p:txBody>
          <a:bodyPr/>
          <a:lstStyle/>
          <a:p>
            <a:r>
              <a:rPr lang="nl-NL" sz="1800" dirty="0" err="1"/>
              <a:t>Pantoprazol</a:t>
            </a:r>
            <a:r>
              <a:rPr lang="nl-NL" sz="1800" dirty="0"/>
              <a:t>: 1,3 miljoen gebruikers</a:t>
            </a:r>
          </a:p>
          <a:p>
            <a:r>
              <a:rPr lang="nl-NL" sz="1800" dirty="0"/>
              <a:t>Omeprazol: 1,2 miljoen gebruikers</a:t>
            </a:r>
          </a:p>
          <a:p>
            <a:endParaRPr lang="nl-NL" sz="1800" dirty="0"/>
          </a:p>
          <a:p>
            <a:r>
              <a:rPr lang="nl-NL" sz="1800" b="1" dirty="0"/>
              <a:t>Met bijna 3 miljoen gebruikers behoren </a:t>
            </a:r>
            <a:r>
              <a:rPr lang="nl-NL" sz="1800" b="1" dirty="0" err="1"/>
              <a:t>PPIs</a:t>
            </a:r>
            <a:r>
              <a:rPr lang="nl-NL" sz="1800" b="1" dirty="0"/>
              <a:t> tot de meest voorgeschreven geneesmiddelen in Nederland </a:t>
            </a:r>
          </a:p>
        </p:txBody>
      </p:sp>
    </p:spTree>
    <p:extLst>
      <p:ext uri="{BB962C8B-B14F-4D97-AF65-F5344CB8AC3E}">
        <p14:creationId xmlns:p14="http://schemas.microsoft.com/office/powerpoint/2010/main" val="15137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A08BCC21-DF76-7574-3D61-61508D46CBA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1" y="6300464"/>
            <a:ext cx="12755347" cy="465209"/>
          </a:xfrm>
        </p:spPr>
        <p:txBody>
          <a:bodyPr/>
          <a:lstStyle/>
          <a:p>
            <a:r>
              <a:rPr lang="nl-NL" dirty="0" err="1">
                <a:solidFill>
                  <a:srgbClr val="479000"/>
                </a:solidFill>
                <a:latin typeface="Frequenz" panose="020B0804040204030804"/>
              </a:rPr>
              <a:t>Müskens</a:t>
            </a:r>
            <a:r>
              <a:rPr lang="nl-NL" dirty="0">
                <a:solidFill>
                  <a:srgbClr val="479000"/>
                </a:solidFill>
                <a:latin typeface="Frequenz" panose="020B0804040204030804"/>
              </a:rPr>
              <a:t>, et al. </a:t>
            </a:r>
            <a:r>
              <a:rPr lang="en-US" dirty="0">
                <a:solidFill>
                  <a:srgbClr val="479000"/>
                </a:solidFill>
                <a:latin typeface="Frequenz" panose="020B0804040204030804"/>
              </a:rPr>
              <a:t>study. Br J Gen </a:t>
            </a:r>
            <a:r>
              <a:rPr lang="en-US" dirty="0" err="1">
                <a:solidFill>
                  <a:srgbClr val="479000"/>
                </a:solidFill>
                <a:latin typeface="Frequenz" panose="020B0804040204030804"/>
              </a:rPr>
              <a:t>Pract</a:t>
            </a:r>
            <a:r>
              <a:rPr lang="en-US" dirty="0">
                <a:solidFill>
                  <a:srgbClr val="479000"/>
                </a:solidFill>
                <a:latin typeface="Frequenz" panose="020B0804040204030804"/>
              </a:rPr>
              <a:t>. 2022 Apr 28;72(718)</a:t>
            </a:r>
            <a:endParaRPr lang="nl-NL" dirty="0">
              <a:solidFill>
                <a:srgbClr val="479000"/>
              </a:solidFill>
              <a:latin typeface="Frequenz" panose="020B0804040204030804"/>
            </a:endParaRP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9059518-49BE-4FAD-4DC5-E8464377FF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9BA013F1-A249-FE13-FDCF-9C293518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69" y="2500955"/>
            <a:ext cx="10055778" cy="2806314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Uit Nederlands onderzoek blijkt dat het merendeel (88%) van de chronische PPI gebruikers hier geen indicatie (meer) voor had </a:t>
            </a:r>
          </a:p>
        </p:txBody>
      </p:sp>
    </p:spTree>
    <p:extLst>
      <p:ext uri="{BB962C8B-B14F-4D97-AF65-F5344CB8AC3E}">
        <p14:creationId xmlns:p14="http://schemas.microsoft.com/office/powerpoint/2010/main" val="66910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0108F7E-392D-8A00-3102-A7A193AE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22" y="2757874"/>
            <a:ext cx="4169328" cy="207130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Onnodig PPI-gebruik heeft nadelige effecten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0ADE08C-424C-5B3D-6D9D-3233F4547A6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00464"/>
            <a:ext cx="7617378" cy="465209"/>
          </a:xfrm>
        </p:spPr>
        <p:txBody>
          <a:bodyPr/>
          <a:lstStyle/>
          <a:p>
            <a:r>
              <a:rPr lang="nl-NL" b="1" dirty="0"/>
              <a:t>Richtlijn GORZ – bijwerkingen lange termijn gebruik PPI</a:t>
            </a:r>
            <a:br>
              <a:rPr lang="nl-NL" b="1" dirty="0"/>
            </a:br>
            <a:r>
              <a:rPr lang="nl-NL" dirty="0"/>
              <a:t>https://richtlijnendatabase.nl/richtlijn/gastro-oesofageale_refluxziekte/bijwerkingen_lange_termijn_gebruik_ppi.html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458D7FE-168A-82BF-B00A-8F7E6830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2984" y="530943"/>
            <a:ext cx="4753929" cy="5258432"/>
          </a:xfrm>
        </p:spPr>
        <p:txBody>
          <a:bodyPr/>
          <a:lstStyle/>
          <a:p>
            <a:r>
              <a:rPr lang="nl-NL" b="1" dirty="0"/>
              <a:t>Voor de patiënt:</a:t>
            </a:r>
          </a:p>
          <a:p>
            <a:pPr>
              <a:lnSpc>
                <a:spcPct val="100000"/>
              </a:lnSpc>
            </a:pPr>
            <a:r>
              <a:rPr lang="nl-NL" dirty="0"/>
              <a:t>(Gering) risico op het ontstaan van (lange termijn) bijwerkingen, zoals: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Maag-darminfecties</a:t>
            </a:r>
            <a:endParaRPr lang="nl-NL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Vitamine B12-deficiëntie en/of </a:t>
            </a:r>
            <a:r>
              <a:rPr lang="nl-NL" dirty="0" err="1"/>
              <a:t>hypomagnesiëmie</a:t>
            </a:r>
            <a:endParaRPr lang="nl-NL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Nierschade</a:t>
            </a:r>
            <a:endParaRPr lang="nl-NL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Osteoporotische</a:t>
            </a:r>
            <a:r>
              <a:rPr lang="nl-NL" dirty="0"/>
              <a:t> fracturen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Patiënten betalen bovendien de eerste 6 maanden hun PPI (alleen chronisch gebruik van </a:t>
            </a:r>
            <a:r>
              <a:rPr lang="nl-NL" dirty="0" err="1"/>
              <a:t>PPIs</a:t>
            </a:r>
            <a:r>
              <a:rPr lang="nl-NL" dirty="0"/>
              <a:t> wordt vergoed). 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r>
              <a:rPr lang="nl-NL" b="1" dirty="0"/>
              <a:t>Voor het milieu:</a:t>
            </a:r>
          </a:p>
          <a:p>
            <a:pPr>
              <a:lnSpc>
                <a:spcPct val="100000"/>
              </a:lnSpc>
            </a:pPr>
            <a:r>
              <a:rPr lang="nl-NL" dirty="0"/>
              <a:t>Onnodig gebruik van geneesmiddelen draagt bij aan milieu-impact. </a:t>
            </a:r>
          </a:p>
          <a:p>
            <a:pPr>
              <a:lnSpc>
                <a:spcPct val="100000"/>
              </a:lnSpc>
            </a:pPr>
            <a:r>
              <a:rPr lang="nl-NL" dirty="0"/>
              <a:t>Het reduceren van onnodig gebruik kan dus leiden tot verduurzaming. Zeker voor </a:t>
            </a:r>
            <a:r>
              <a:rPr lang="nl-NL" dirty="0" err="1"/>
              <a:t>PPIs</a:t>
            </a:r>
            <a:r>
              <a:rPr lang="nl-NL" dirty="0"/>
              <a:t>, gezien deze zo frequent (zonder indicatie) worden gebruikt. </a:t>
            </a:r>
          </a:p>
        </p:txBody>
      </p:sp>
    </p:spTree>
    <p:extLst>
      <p:ext uri="{BB962C8B-B14F-4D97-AF65-F5344CB8AC3E}">
        <p14:creationId xmlns:p14="http://schemas.microsoft.com/office/powerpoint/2010/main" val="168873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CCCD-023B-679B-EA17-B599BDBCC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Tall Is the Tallest Tree in the World?">
            <a:extLst>
              <a:ext uri="{FF2B5EF4-FFF2-40B4-BE49-F238E27FC236}">
                <a16:creationId xmlns:a16="http://schemas.microsoft.com/office/drawing/2014/main" id="{6C25FB8D-F30D-6806-7D17-F0768E81E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r="23640"/>
          <a:stretch>
            <a:fillRect/>
          </a:stretch>
        </p:blipFill>
        <p:spPr bwMode="auto">
          <a:xfrm flipH="1">
            <a:off x="6294575" y="-1"/>
            <a:ext cx="5918522" cy="620990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itle 4">
            <a:extLst>
              <a:ext uri="{FF2B5EF4-FFF2-40B4-BE49-F238E27FC236}">
                <a16:creationId xmlns:a16="http://schemas.microsoft.com/office/drawing/2014/main" id="{CC1CF877-FF06-B6D6-7646-8B9C45CA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1" y="448686"/>
            <a:ext cx="5426270" cy="642551"/>
          </a:xfrm>
        </p:spPr>
        <p:txBody>
          <a:bodyPr/>
          <a:lstStyle/>
          <a:p>
            <a:r>
              <a:rPr lang="en-US" dirty="0" err="1"/>
              <a:t>Vergroenen</a:t>
            </a:r>
            <a:r>
              <a:rPr lang="en-US" dirty="0"/>
              <a:t> door deprescribing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92F37DD-F582-3A04-EBB4-9E369D544E03}"/>
              </a:ext>
            </a:extLst>
          </p:cNvPr>
          <p:cNvSpPr txBox="1"/>
          <p:nvPr/>
        </p:nvSpPr>
        <p:spPr>
          <a:xfrm>
            <a:off x="478871" y="6409314"/>
            <a:ext cx="5426269" cy="4652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nl-NL" sz="1000" b="0" i="0" kern="1200" dirty="0">
                <a:solidFill>
                  <a:schemeClr val="accent6"/>
                </a:solidFill>
                <a:latin typeface="Hind Madurai" panose="02000000000000000000" pitchFamily="2" charset="77"/>
                <a:ea typeface="Frequenz" panose="020B0804040204030804" pitchFamily="34" charset="77"/>
                <a:cs typeface="Hind Madurai" panose="02000000000000000000" pitchFamily="2" charset="77"/>
              </a:rPr>
              <a:t>1 Taylor, et al. BJCP 2024: 90 (11).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0E8F47-5301-6CE9-AA9E-2B0FA61F048D}"/>
              </a:ext>
            </a:extLst>
          </p:cNvPr>
          <p:cNvSpPr txBox="1"/>
          <p:nvPr/>
        </p:nvSpPr>
        <p:spPr>
          <a:xfrm>
            <a:off x="567771" y="1190842"/>
            <a:ext cx="4715429" cy="5019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Een omeprazol 20 mg capsule heeft een uitstoot van 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</a:rPr>
              <a:t>circa 15 g CO2 eq.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  <a:cs typeface="Calibri" panose="020F0502020204030204" pitchFamily="34" charset="0"/>
              </a:rPr>
              <a:t> 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</a:rPr>
              <a:t>per dosis</a:t>
            </a: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  <a:latin typeface="Frequenz" panose="020B0804040204030804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Uitgaande van 20 mg 1dd leidt dit tot 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</a:rPr>
              <a:t>5,5 kg CO2 </a:t>
            </a:r>
            <a:r>
              <a:rPr lang="nl-NL" sz="2000" b="1" dirty="0" err="1">
                <a:solidFill>
                  <a:schemeClr val="bg1"/>
                </a:solidFill>
                <a:latin typeface="Frequenz" panose="020B0804040204030804"/>
              </a:rPr>
              <a:t>eq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</a:rPr>
              <a:t>. per jaar</a:t>
            </a: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.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  <a:latin typeface="Frequenz" panose="020B0804040204030804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  <a:cs typeface="Calibri" panose="020F0502020204030204" pitchFamily="34" charset="0"/>
                <a:sym typeface="Wingdings" panose="05000000000000000000" pitchFamily="2" charset="2"/>
              </a:rPr>
              <a:t>Als 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  <a:cs typeface="Calibri" panose="020F0502020204030204" pitchFamily="34" charset="0"/>
                <a:sym typeface="Wingdings" panose="05000000000000000000" pitchFamily="2" charset="2"/>
              </a:rPr>
              <a:t>400 patiënten één jaar stoppen </a:t>
            </a:r>
            <a:r>
              <a:rPr lang="nl-NL" sz="2000" dirty="0">
                <a:solidFill>
                  <a:schemeClr val="bg1"/>
                </a:solidFill>
                <a:latin typeface="Frequenz" panose="020B0804040204030804"/>
                <a:cs typeface="Calibri" panose="020F0502020204030204" pitchFamily="34" charset="0"/>
                <a:sym typeface="Wingdings" panose="05000000000000000000" pitchFamily="2" charset="2"/>
              </a:rPr>
              <a:t>(of niet starten) heeft dit  een vergelijkbaar effect aan de </a:t>
            </a:r>
            <a:r>
              <a:rPr lang="nl-NL" sz="2000" b="1" dirty="0">
                <a:solidFill>
                  <a:schemeClr val="bg1"/>
                </a:solidFill>
                <a:latin typeface="Frequenz" panose="020B0804040204030804"/>
                <a:cs typeface="Calibri" panose="020F0502020204030204" pitchFamily="34" charset="0"/>
                <a:sym typeface="Wingdings" panose="05000000000000000000" pitchFamily="2" charset="2"/>
              </a:rPr>
              <a:t>CO2 opname door 100 bomen.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nl-NL" sz="2000" dirty="0">
              <a:solidFill>
                <a:schemeClr val="bg1"/>
              </a:solidFill>
              <a:latin typeface="Frequenz" panose="020B0804040204030804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2101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38A2A59-9193-3AA2-F2C8-86F7E10E090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92791"/>
            <a:ext cx="9922428" cy="465209"/>
          </a:xfrm>
        </p:spPr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Duurzaam voorschrijven van protonpompremmers (NVMDL): </a:t>
            </a:r>
            <a:r>
              <a:rPr lang="nl-NL" u="sng" dirty="0">
                <a:hlinkClick r:id="rId2"/>
              </a:rPr>
              <a:t>https://www.mdl.nl/sites/www.mdl.nl/files/files/MAGMA%203-2024_Duurzaam%20PPI-gebruik.pdf</a:t>
            </a:r>
            <a:r>
              <a:rPr lang="nl-NL" dirty="0"/>
              <a:t> </a:t>
            </a:r>
          </a:p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CD90F76-E9E2-5F07-A222-C9B18C565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529" y="1806514"/>
            <a:ext cx="5426271" cy="3768400"/>
          </a:xfrm>
        </p:spPr>
        <p:txBody>
          <a:bodyPr/>
          <a:lstStyle/>
          <a:p>
            <a:r>
              <a:rPr lang="en-US" sz="2000" dirty="0" err="1"/>
              <a:t>Indicaties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tijdelijk</a:t>
            </a:r>
            <a:r>
              <a:rPr lang="en-US" sz="2000" dirty="0"/>
              <a:t> PPI </a:t>
            </a:r>
            <a:r>
              <a:rPr lang="en-US" sz="2000" dirty="0" err="1"/>
              <a:t>gebruik</a:t>
            </a:r>
            <a:endParaRPr lang="en-US" sz="2000" dirty="0"/>
          </a:p>
          <a:p>
            <a:endParaRPr lang="en-US" sz="24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br>
              <a:rPr lang="en-US" sz="1200" dirty="0"/>
            </a:br>
            <a:br>
              <a:rPr lang="en-US" sz="1200" dirty="0"/>
            </a:br>
            <a:r>
              <a:rPr lang="nl-NL" sz="1200" dirty="0"/>
              <a:t>1 Niet-selectieve </a:t>
            </a:r>
            <a:r>
              <a:rPr lang="nl-NL" sz="1200" dirty="0" err="1"/>
              <a:t>NSAIDs</a:t>
            </a:r>
            <a:r>
              <a:rPr lang="nl-NL" sz="1200" dirty="0"/>
              <a:t> zijn de ‘klassieke’ </a:t>
            </a:r>
            <a:r>
              <a:rPr lang="nl-NL" sz="1200" dirty="0" err="1"/>
              <a:t>NSAIDs</a:t>
            </a:r>
            <a:r>
              <a:rPr lang="nl-NL" sz="1200" dirty="0"/>
              <a:t> zoals </a:t>
            </a:r>
            <a:r>
              <a:rPr lang="nl-NL" sz="1200" dirty="0" err="1"/>
              <a:t>naproxen</a:t>
            </a:r>
            <a:r>
              <a:rPr lang="nl-NL" sz="1200" dirty="0"/>
              <a:t>, ibuprofen, etc. 2 Selectieve </a:t>
            </a:r>
            <a:r>
              <a:rPr lang="nl-NL" sz="1200" dirty="0" err="1"/>
              <a:t>NSAIDs</a:t>
            </a:r>
            <a:r>
              <a:rPr lang="nl-NL" sz="1200" dirty="0"/>
              <a:t> zijn -</a:t>
            </a:r>
            <a:r>
              <a:rPr lang="nl-NL" sz="1200" dirty="0" err="1"/>
              <a:t>coxibs</a:t>
            </a:r>
            <a:r>
              <a:rPr lang="nl-NL" sz="1200" dirty="0"/>
              <a:t> zoals </a:t>
            </a:r>
            <a:r>
              <a:rPr lang="nl-NL" sz="1200" dirty="0" err="1"/>
              <a:t>celecoxib</a:t>
            </a:r>
            <a:r>
              <a:rPr lang="nl-NL" sz="1200" dirty="0"/>
              <a:t> en trombocytenaggregatieremmers zoals salicylzuur en carbasalaatcalcium. 3 Comedicatie: vitamine K-antagonist, DOAC, heparine, P2Y12-remmer, salicylzuurderivaat, systemisch </a:t>
            </a:r>
            <a:r>
              <a:rPr lang="nl-NL" sz="1200" dirty="0" err="1"/>
              <a:t>glucocorticoid</a:t>
            </a:r>
            <a:r>
              <a:rPr lang="nl-NL" sz="1200" dirty="0"/>
              <a:t>, SSRI, </a:t>
            </a:r>
            <a:r>
              <a:rPr lang="nl-NL" sz="1200" dirty="0" err="1"/>
              <a:t>venlafaxine</a:t>
            </a:r>
            <a:r>
              <a:rPr lang="nl-NL" sz="1200" dirty="0"/>
              <a:t>, </a:t>
            </a:r>
            <a:r>
              <a:rPr lang="nl-NL" sz="1200" dirty="0" err="1"/>
              <a:t>duloxetine</a:t>
            </a:r>
            <a:r>
              <a:rPr lang="nl-NL" sz="1200" dirty="0"/>
              <a:t>, trazodon, of spironolacton. 4 Risicofactoren: ulcus in de voorgeschiedenis, hoge leeftijd, ernstige artritis, ernstig hartfalen, of ernstig diabetes. Afkortingen: PPI protonpompremmer, NSAID non-</a:t>
            </a:r>
            <a:r>
              <a:rPr lang="nl-NL" sz="1200" dirty="0" err="1"/>
              <a:t>steroidal</a:t>
            </a:r>
            <a:r>
              <a:rPr lang="nl-NL" sz="1200" dirty="0"/>
              <a:t> anti-</a:t>
            </a:r>
            <a:r>
              <a:rPr lang="nl-NL" sz="1200" dirty="0" err="1"/>
              <a:t>inflammatory</a:t>
            </a:r>
            <a:r>
              <a:rPr lang="nl-NL" sz="1200" dirty="0"/>
              <a:t> drug, DDD </a:t>
            </a:r>
            <a:r>
              <a:rPr lang="nl-NL" sz="1200" dirty="0" err="1"/>
              <a:t>defined</a:t>
            </a:r>
            <a:r>
              <a:rPr lang="nl-NL" sz="1200" dirty="0"/>
              <a:t> </a:t>
            </a:r>
            <a:r>
              <a:rPr lang="nl-NL" sz="1200" dirty="0" err="1"/>
              <a:t>daily</a:t>
            </a:r>
            <a:r>
              <a:rPr lang="nl-NL" sz="1200" dirty="0"/>
              <a:t> </a:t>
            </a:r>
            <a:r>
              <a:rPr lang="nl-NL" sz="1200" dirty="0" err="1"/>
              <a:t>dose</a:t>
            </a:r>
            <a:r>
              <a:rPr lang="nl-NL" sz="1200" dirty="0"/>
              <a:t>, COX </a:t>
            </a:r>
            <a:r>
              <a:rPr lang="nl-NL" sz="1200" dirty="0" err="1"/>
              <a:t>cyclo-oxygenase</a:t>
            </a:r>
            <a:endParaRPr lang="en-US" sz="1200" dirty="0"/>
          </a:p>
          <a:p>
            <a:endParaRPr lang="en-US" sz="120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EFF6DA-9025-53AE-A355-56575364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</p:spPr>
        <p:txBody>
          <a:bodyPr anchor="t">
            <a:normAutofit/>
          </a:bodyPr>
          <a:lstStyle/>
          <a:p>
            <a:r>
              <a:rPr lang="nl-NL" sz="2700" b="1" dirty="0"/>
              <a:t>Wanneer voorschrijven? </a:t>
            </a:r>
          </a:p>
        </p:txBody>
      </p:sp>
      <p:pic>
        <p:nvPicPr>
          <p:cNvPr id="16" name="Afbeelding 15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AE181AD1-0F5B-9E23-1364-4A21C66D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59" y="231064"/>
            <a:ext cx="5905141" cy="5742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11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5714E-3C35-0F9B-0A7F-88D1B6DE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9696D1A-0282-D212-B718-565944FEBB32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78872" y="6392791"/>
            <a:ext cx="9922428" cy="465209"/>
          </a:xfrm>
        </p:spPr>
        <p:txBody>
          <a:bodyPr/>
          <a:lstStyle/>
          <a:p>
            <a:r>
              <a:rPr lang="nl-NL" b="1" dirty="0">
                <a:solidFill>
                  <a:schemeClr val="accent6"/>
                </a:solidFill>
              </a:rPr>
              <a:t>Duurzaam voorschrijven van protonpompremmers (NVMDL): </a:t>
            </a:r>
            <a:r>
              <a:rPr lang="nl-NL" u="sng" dirty="0">
                <a:hlinkClick r:id="rId2"/>
              </a:rPr>
              <a:t>https://www.mdl.nl/sites/www.mdl.nl/files/files/MAGMA%203-2024_Duurzaam%20PPI-gebruik.pdf</a:t>
            </a:r>
            <a:r>
              <a:rPr lang="nl-NL" dirty="0"/>
              <a:t> </a:t>
            </a:r>
          </a:p>
          <a:p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01D82EC-3390-7367-B4DD-964A62FF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529" y="1806514"/>
            <a:ext cx="5426271" cy="3768400"/>
          </a:xfrm>
        </p:spPr>
        <p:txBody>
          <a:bodyPr/>
          <a:lstStyle/>
          <a:p>
            <a:r>
              <a:rPr lang="en-US" sz="2000" dirty="0" err="1"/>
              <a:t>Indicaties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chronisch</a:t>
            </a:r>
            <a:r>
              <a:rPr lang="en-US" sz="2000" dirty="0"/>
              <a:t> PPI </a:t>
            </a:r>
            <a:r>
              <a:rPr lang="en-US" sz="2000" dirty="0" err="1"/>
              <a:t>gebruik</a:t>
            </a:r>
            <a:endParaRPr lang="en-US" sz="2000" dirty="0"/>
          </a:p>
          <a:p>
            <a:endParaRPr lang="en-US" sz="24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3C028F-6C06-C5A3-69F4-7238B548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72" y="1079886"/>
            <a:ext cx="5426270" cy="465209"/>
          </a:xfrm>
        </p:spPr>
        <p:txBody>
          <a:bodyPr anchor="t">
            <a:normAutofit/>
          </a:bodyPr>
          <a:lstStyle/>
          <a:p>
            <a:r>
              <a:rPr lang="nl-NL" sz="2700" b="1" dirty="0"/>
              <a:t>Wanneer voorschrijven? </a:t>
            </a:r>
          </a:p>
        </p:txBody>
      </p:sp>
      <p:pic>
        <p:nvPicPr>
          <p:cNvPr id="3" name="Afbeelding 2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A9705D8D-F821-21C2-5128-CE0C1AD4E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89" y="2035114"/>
            <a:ext cx="5364168" cy="30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2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621D7-49EC-7070-8CC7-734AFF39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390D37C-2F7A-6BE2-0AAA-2ED777C2AC5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E91783-1464-D113-ADD8-91F0A4DB61A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8B503C-CE6B-F074-8A81-BBC1B94A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769961"/>
            <a:ext cx="5229860" cy="64255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Hulp bij afbouwen</a:t>
            </a:r>
          </a:p>
        </p:txBody>
      </p:sp>
      <p:pic>
        <p:nvPicPr>
          <p:cNvPr id="11" name="Afbeelding 10" descr="Afbeelding met tekst, elektronica, schermopname, Webpagina&#10;&#10;Door AI gegenereerde inhoud is mogelijk onjuist.">
            <a:extLst>
              <a:ext uri="{FF2B5EF4-FFF2-40B4-BE49-F238E27FC236}">
                <a16:creationId xmlns:a16="http://schemas.microsoft.com/office/drawing/2014/main" id="{EDAB9E93-D4A7-A5C8-6772-A4B63EA9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042"/>
          <a:stretch>
            <a:fillRect/>
          </a:stretch>
        </p:blipFill>
        <p:spPr>
          <a:xfrm>
            <a:off x="6286862" y="0"/>
            <a:ext cx="5905138" cy="5766763"/>
          </a:xfrm>
          <a:prstGeom prst="rect">
            <a:avLst/>
          </a:prstGeom>
        </p:spPr>
      </p:pic>
      <p:pic>
        <p:nvPicPr>
          <p:cNvPr id="13" name="Afbeelding 12" descr="Afbeelding met tekst, elektronica, schermopname, Webpagina&#10;&#10;Door AI gegenereerde inhoud is mogelijk onjuist.">
            <a:extLst>
              <a:ext uri="{FF2B5EF4-FFF2-40B4-BE49-F238E27FC236}">
                <a16:creationId xmlns:a16="http://schemas.microsoft.com/office/drawing/2014/main" id="{6DE22754-8409-758C-5E55-181B0771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03"/>
          <a:stretch>
            <a:fillRect/>
          </a:stretch>
        </p:blipFill>
        <p:spPr>
          <a:xfrm>
            <a:off x="6286862" y="5354497"/>
            <a:ext cx="5905138" cy="8443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11D9301-0F5F-2B09-CEE7-ABF7DC2B6A0D}"/>
              </a:ext>
            </a:extLst>
          </p:cNvPr>
          <p:cNvSpPr txBox="1"/>
          <p:nvPr/>
        </p:nvSpPr>
        <p:spPr>
          <a:xfrm>
            <a:off x="622300" y="1609942"/>
            <a:ext cx="4715429" cy="244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Kennisdocument Protonpompremmers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Thuisarts.nl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nl-NL" sz="2000" dirty="0">
              <a:solidFill>
                <a:schemeClr val="bg1"/>
              </a:solidFill>
              <a:latin typeface="Frequenz" panose="020B0804040204030804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bg1"/>
              </a:solidFill>
              <a:latin typeface="Frequenz" panose="020B0804040204030804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solidFill>
                  <a:schemeClr val="bg1"/>
                </a:solidFill>
                <a:latin typeface="Frequenz" panose="020B08040402040308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13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53407-C3A2-9AF0-93D4-0634F7C75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73BE09-03B8-B750-583A-681813EF468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BFC50F8-2BBC-7B3F-8204-BBD7F16453C0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A3DEDE-97B7-D6BD-C0BE-627E0549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90" y="769961"/>
            <a:ext cx="5426270" cy="64255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Nog beter? Niet onnodig starten!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884D55-7CC3-5160-D16C-7052FF910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70" y="2317054"/>
            <a:ext cx="5426269" cy="465209"/>
          </a:xfrm>
        </p:spPr>
        <p:txBody>
          <a:bodyPr/>
          <a:lstStyle/>
          <a:p>
            <a:r>
              <a:rPr lang="nl-NL" sz="1800" dirty="0"/>
              <a:t>Wees bewust van de indicaties voor PPI-gebruik</a:t>
            </a:r>
          </a:p>
        </p:txBody>
      </p:sp>
    </p:spTree>
    <p:extLst>
      <p:ext uri="{BB962C8B-B14F-4D97-AF65-F5344CB8AC3E}">
        <p14:creationId xmlns:p14="http://schemas.microsoft.com/office/powerpoint/2010/main" val="1323406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Thema1">
  <a:themeElements>
    <a:clrScheme name="Teylingereind">
      <a:dk1>
        <a:srgbClr val="000000"/>
      </a:dk1>
      <a:lt1>
        <a:srgbClr val="FFFFFF"/>
      </a:lt1>
      <a:dk2>
        <a:srgbClr val="F9F9F9"/>
      </a:dk2>
      <a:lt2>
        <a:srgbClr val="E8E8E8"/>
      </a:lt2>
      <a:accent1>
        <a:srgbClr val="140D4D"/>
      </a:accent1>
      <a:accent2>
        <a:srgbClr val="ED4B00"/>
      </a:accent2>
      <a:accent3>
        <a:srgbClr val="3E5EFC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a1" id="{3A9DF057-38D2-7345-BBEF-FD43942EA946}" vid="{554F16B6-FCE8-F04D-8D85-211034BF2B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c4df1e-23f1-4e38-a3af-fb3a6115bf49">
      <Terms xmlns="http://schemas.microsoft.com/office/infopath/2007/PartnerControls"/>
    </lcf76f155ced4ddcb4097134ff3c332f>
    <TaxCatchAll xmlns="65850644-89ff-4ea7-a818-e10bacb6ba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SlideTemplateConfiguration><![CDATA[{"slideVersion":1,"isValidatorEnabled":false,"isLocked":false,"elementsMetadata":[],"slideId":"1210725219834527754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414198252484E86405D0E6A4A94D3" ma:contentTypeVersion="11" ma:contentTypeDescription="Een nieuw document maken." ma:contentTypeScope="" ma:versionID="74ed3e803a8fd511ed116c8d617060fc">
  <xsd:schema xmlns:xsd="http://www.w3.org/2001/XMLSchema" xmlns:xs="http://www.w3.org/2001/XMLSchema" xmlns:p="http://schemas.microsoft.com/office/2006/metadata/properties" xmlns:ns2="44c4df1e-23f1-4e38-a3af-fb3a6115bf49" xmlns:ns3="65850644-89ff-4ea7-a818-e10bacb6ba23" targetNamespace="http://schemas.microsoft.com/office/2006/metadata/properties" ma:root="true" ma:fieldsID="513593024e320108c5e0354338c0a646" ns2:_="" ns3:_="">
    <xsd:import namespace="44c4df1e-23f1-4e38-a3af-fb3a6115bf49"/>
    <xsd:import namespace="65850644-89ff-4ea7-a818-e10bacb6b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4df1e-23f1-4e38-a3af-fb3a6115b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63458cd-ce2d-47d3-a8fb-aba961f6e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50644-89ff-4ea7-a818-e10bacb6ba2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0d042e3-0593-4dc4-83e2-a1e53a887173}" ma:internalName="TaxCatchAll" ma:showField="CatchAllData" ma:web="65850644-89ff-4ea7-a818-e10bacb6b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47E2A2-5DB2-48E3-AC9A-F35D1D55927D}">
  <ds:schemaRefs>
    <ds:schemaRef ds:uri="44c4df1e-23f1-4e38-a3af-fb3a6115bf49"/>
    <ds:schemaRef ds:uri="65850644-89ff-4ea7-a818-e10bacb6ba2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F0E006-EBA0-4E00-B349-0DC4623C0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147A5-0A87-42A1-8F82-DE57E58F33B9}">
  <ds:schemaRefs/>
</ds:datastoreItem>
</file>

<file path=customXml/itemProps4.xml><?xml version="1.0" encoding="utf-8"?>
<ds:datastoreItem xmlns:ds="http://schemas.openxmlformats.org/officeDocument/2006/customXml" ds:itemID="{B541B300-41DA-4DA2-95F0-480F1A93095A}">
  <ds:schemaRefs/>
</ds:datastoreItem>
</file>

<file path=customXml/itemProps5.xml><?xml version="1.0" encoding="utf-8"?>
<ds:datastoreItem xmlns:ds="http://schemas.openxmlformats.org/officeDocument/2006/customXml" ds:itemID="{D0C4DA0D-A272-4654-A0C6-74BFCA3F7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c4df1e-23f1-4e38-a3af-fb3a6115bf49"/>
    <ds:schemaRef ds:uri="65850644-89ff-4ea7-a818-e10bacb6b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0</TotalTime>
  <Words>654</Words>
  <Application>Microsoft Office PowerPoint</Application>
  <PresentationFormat>Breedbeeld</PresentationFormat>
  <Paragraphs>92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Frequenz</vt:lpstr>
      <vt:lpstr>Frequenz Bold</vt:lpstr>
      <vt:lpstr>Hind Madurai</vt:lpstr>
      <vt:lpstr>Hind Medium</vt:lpstr>
      <vt:lpstr>Thema1</vt:lpstr>
      <vt:lpstr>Staken van protonpomp-remmers (PPIs) zonder actuele indicatie</vt:lpstr>
      <vt:lpstr>PPIs worden veelvuldig voorgeschreven in Nederland</vt:lpstr>
      <vt:lpstr>Uit Nederlands onderzoek blijkt dat het merendeel (88%) van de chronische PPI gebruikers hier geen indicatie (meer) voor had </vt:lpstr>
      <vt:lpstr>Onnodig PPI-gebruik heeft nadelige effecten</vt:lpstr>
      <vt:lpstr>Vergroenen door deprescribing</vt:lpstr>
      <vt:lpstr>Wanneer voorschrijven? </vt:lpstr>
      <vt:lpstr>Wanneer voorschrijven? </vt:lpstr>
      <vt:lpstr>Hulp bij afbouwen</vt:lpstr>
      <vt:lpstr>Nog beter? Niet onnodig starten! </vt:lpstr>
      <vt:lpstr>Ruimte voor toelichting interne opzet/afspraken</vt:lpstr>
      <vt:lpstr>Ruimte voor toelichting interne opzet/afspraken</vt:lpstr>
      <vt:lpstr>Op deze slides volgt meer informatie over het implementatieprogramma</vt:lpstr>
      <vt:lpstr>Samen de zorg vergroenen</vt:lpstr>
      <vt:lpstr>Samen de zorg vergroenen</vt:lpstr>
      <vt:lpstr>PowerPoint-presentatie</vt:lpstr>
      <vt:lpstr>PowerPoint-presentatie</vt:lpstr>
      <vt:lpstr>PowerPoint-presentatie</vt:lpstr>
      <vt:lpstr>PowerPoint-presentatie</vt:lpstr>
      <vt:lpstr>Contact informatie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Gold Fizh</dc:creator>
  <cp:lastModifiedBy>Lisa Marie Smale</cp:lastModifiedBy>
  <cp:revision>8</cp:revision>
  <dcterms:created xsi:type="dcterms:W3CDTF">2025-10-27T12:51:36Z</dcterms:created>
  <dcterms:modified xsi:type="dcterms:W3CDTF">2026-01-15T12:26:26Z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0x0101002D4414198252484E86405D0E6A4A94D3</vt:lpwstr>
  </property>
  <property fmtid="{D5CDD505-2E9C-101B-9397-08002B2CF9AE}" pid="3" name="MediaServiceImageTags">
    <vt:lpwstr/>
  </property>
</Properties>
</file>