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Lst>
  <p:notesMasterIdLst>
    <p:notesMasterId r:id="rId35"/>
  </p:notesMasterIdLst>
  <p:sldIdLst>
    <p:sldId id="2147470863" r:id="rId5"/>
    <p:sldId id="2147470864" r:id="rId6"/>
    <p:sldId id="2147470875" r:id="rId7"/>
    <p:sldId id="2147470876" r:id="rId8"/>
    <p:sldId id="2147470865" r:id="rId9"/>
    <p:sldId id="296" r:id="rId10"/>
    <p:sldId id="305" r:id="rId11"/>
    <p:sldId id="307" r:id="rId12"/>
    <p:sldId id="261" r:id="rId13"/>
    <p:sldId id="2147470869" r:id="rId14"/>
    <p:sldId id="2147470866" r:id="rId15"/>
    <p:sldId id="2147470870" r:id="rId16"/>
    <p:sldId id="2147470868" r:id="rId17"/>
    <p:sldId id="2147470867" r:id="rId18"/>
    <p:sldId id="2076137364" r:id="rId19"/>
    <p:sldId id="2076137365" r:id="rId20"/>
    <p:sldId id="2076137366" r:id="rId21"/>
    <p:sldId id="2147470859" r:id="rId22"/>
    <p:sldId id="309" r:id="rId23"/>
    <p:sldId id="2147470849" r:id="rId24"/>
    <p:sldId id="2147470854" r:id="rId25"/>
    <p:sldId id="319" r:id="rId26"/>
    <p:sldId id="2147470879" r:id="rId27"/>
    <p:sldId id="2147470878" r:id="rId28"/>
    <p:sldId id="2147470862" r:id="rId29"/>
    <p:sldId id="2147470860" r:id="rId30"/>
    <p:sldId id="311" r:id="rId31"/>
    <p:sldId id="312" r:id="rId32"/>
    <p:sldId id="317" r:id="rId33"/>
    <p:sldId id="31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8AF410-7C4D-7F39-217C-5A4AF89A5374}" name="Helen Curtis" initials="HC" userId="S::helen.curtis@coterie.global::a3d2a271-5ca6-4d95-8a24-fa93ea7ad618" providerId="AD"/>
  <p188:author id="{6A4E4246-0167-2926-EC7D-2BB32B0288BA}" name="Shelley Hutton" initials="SH" userId="S::shelley.hutton@coterie.global::bc788618-c540-43ed-ba3f-067dd9d337eb" providerId="AD"/>
  <p188:author id="{F96DBA58-B3B8-3096-9435-EB715FF5111D}" name="Gillian Clark" initials="GC" userId="S::gillian.clark@coterie.global::0f61eb65-987e-4426-9da1-1495297a78fa" providerId="AD"/>
  <p188:author id="{C5ED6BD5-4F8A-E468-8F9B-3A1A4305DC95}" name="Noah Mizrahi" initials="NM" userId="S::noah.mizrahi@coterie.global::501924b8-abaa-4065-9687-b18b9780a711" providerId="AD"/>
  <p188:author id="{D808D1F4-97E2-5E7B-563E-D126B505642F}" name="Shelley Hutton" initials="SH" userId="9524ec1160375f72" providerId="Windows Live"/>
  <p188:author id="{47D902FD-FFE0-F9D4-CCB4-242ED93246F9}" name="Lenique Potgieter" initials="LP" userId="S::lenique.potgieter@coterie.global::d7aa9b68-e4bc-4e4b-bf41-60262a8b5272" providerId="AD"/>
  <p188:author id="{3FE892FD-8763-5DED-9C54-84B57E2741CD}" name="Rynne, Fernando" initials="RF" userId="S::fernando.rynne_hpe.com#ext#@coteriemarketing.com::238c63df-a39a-4360-a5f3-537b9324bb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v Chander" initials="NC" lastIdx="2" clrIdx="0">
    <p:extLst>
      <p:ext uri="{19B8F6BF-5375-455C-9EA6-DF929625EA0E}">
        <p15:presenceInfo xmlns:p15="http://schemas.microsoft.com/office/powerpoint/2012/main" userId="S::nchander@silver-peak.com::25ba563a-5354-4290-985e-9a9b4f7c35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CB6DA-F8FA-FE21-1565-3C2B8DE69372}" v="1" dt="2025-10-13T20:30:53.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38"/>
    <p:restoredTop sz="94898"/>
  </p:normalViewPr>
  <p:slideViewPr>
    <p:cSldViewPr snapToGrid="0">
      <p:cViewPr varScale="1">
        <p:scale>
          <a:sx n="117" d="100"/>
          <a:sy n="117" d="100"/>
        </p:scale>
        <p:origin x="264"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5EACE-8634-A749-B9FA-4F34F232E06E}"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DC914-165E-EE4A-A6E3-4AF0DFFA97A4}" type="slidenum">
              <a:rPr lang="en-US" smtClean="0"/>
              <a:t>‹#›</a:t>
            </a:fld>
            <a:endParaRPr lang="en-US"/>
          </a:p>
        </p:txBody>
      </p:sp>
    </p:spTree>
    <p:extLst>
      <p:ext uri="{BB962C8B-B14F-4D97-AF65-F5344CB8AC3E}">
        <p14:creationId xmlns:p14="http://schemas.microsoft.com/office/powerpoint/2010/main" val="185963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ng.com/search?q=ai+networking+HPE+Aruba+networking+perspectiv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hannele2e.com/news/hpe-aruba-networking-invests-in-ai-solutions-to-ease-pressure-on-it-team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E72DC914-165E-EE4A-A6E3-4AF0DFFA97A4}" type="slidenum">
              <a:rPr lang="en-US" smtClean="0"/>
              <a:t>1</a:t>
            </a:fld>
            <a:endParaRPr lang="en-US"/>
          </a:p>
        </p:txBody>
      </p:sp>
    </p:spTree>
    <p:extLst>
      <p:ext uri="{BB962C8B-B14F-4D97-AF65-F5344CB8AC3E}">
        <p14:creationId xmlns:p14="http://schemas.microsoft.com/office/powerpoint/2010/main" val="199698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E72DC914-165E-EE4A-A6E3-4AF0DFFA97A4}" type="slidenum">
              <a:rPr lang="en-US" smtClean="0"/>
              <a:t>30</a:t>
            </a:fld>
            <a:endParaRPr lang="en-US"/>
          </a:p>
        </p:txBody>
      </p:sp>
    </p:spTree>
    <p:extLst>
      <p:ext uri="{BB962C8B-B14F-4D97-AF65-F5344CB8AC3E}">
        <p14:creationId xmlns:p14="http://schemas.microsoft.com/office/powerpoint/2010/main" val="46821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a:solidFill>
                  <a:srgbClr val="111111"/>
                </a:solidFill>
                <a:effectLst/>
                <a:latin typeface="-apple-system"/>
              </a:rPr>
              <a:t> </a:t>
            </a:r>
            <a:r>
              <a:rPr lang="en-GB" b="0" i="0">
                <a:solidFill>
                  <a:srgbClr val="111111"/>
                </a:solidFill>
                <a:effectLst/>
                <a:latin typeface="-apple-system"/>
                <a:hlinkClick r:id="rId3"/>
              </a:rPr>
              <a:t>To power distinctive experiences and innovative business results without compromising cybersecurity protection</a:t>
            </a:r>
            <a:r>
              <a:rPr lang="en-GB" b="0" i="0" baseline="30000">
                <a:solidFill>
                  <a:srgbClr val="111111"/>
                </a:solidFill>
                <a:effectLst/>
                <a:latin typeface="-apple-system"/>
                <a:hlinkClick r:id="rId3"/>
              </a:rPr>
              <a:t>1</a:t>
            </a:r>
            <a:r>
              <a:rPr lang="en-GB" b="0" i="0">
                <a:solidFill>
                  <a:srgbClr val="111111"/>
                </a:solidFill>
                <a:effectLst/>
                <a:latin typeface="-apple-system"/>
              </a:rPr>
              <a:t>.</a:t>
            </a:r>
          </a:p>
          <a:p>
            <a:pPr algn="l">
              <a:buFont typeface="Arial" panose="020B0604020202020204" pitchFamily="34" charset="0"/>
              <a:buChar char="•"/>
            </a:pPr>
            <a:r>
              <a:rPr lang="en-GB" b="1" i="0">
                <a:solidFill>
                  <a:srgbClr val="111111"/>
                </a:solidFill>
                <a:effectLst/>
                <a:latin typeface="-apple-system"/>
                <a:hlinkClick r:id="rId4"/>
              </a:rPr>
              <a:t>AIOps-driven</a:t>
            </a:r>
            <a:r>
              <a:rPr lang="en-GB" b="0" i="0">
                <a:solidFill>
                  <a:srgbClr val="111111"/>
                </a:solidFill>
                <a:effectLst/>
                <a:latin typeface="-apple-system"/>
                <a:hlinkClick r:id="rId4"/>
              </a:rPr>
              <a:t> and security-first, it simplifies IT operations, allowing teams to focus on strategic projects</a:t>
            </a:r>
            <a:r>
              <a:rPr lang="en-GB" b="0" i="0" baseline="30000">
                <a:solidFill>
                  <a:srgbClr val="111111"/>
                </a:solidFill>
                <a:effectLst/>
                <a:latin typeface="-apple-system"/>
                <a:hlinkClick r:id="rId4"/>
              </a:rPr>
              <a:t>2</a:t>
            </a:r>
            <a:r>
              <a:rPr lang="en-GB" b="0" i="0">
                <a:solidFill>
                  <a:srgbClr val="111111"/>
                </a:solidFill>
                <a:effectLst/>
                <a:latin typeface="-apple-system"/>
              </a:rPr>
              <a:t>.</a:t>
            </a:r>
          </a:p>
          <a:p>
            <a:endParaRPr lang="en-GB"/>
          </a:p>
        </p:txBody>
      </p:sp>
      <p:sp>
        <p:nvSpPr>
          <p:cNvPr id="4" name="Slide Number Placeholder 3"/>
          <p:cNvSpPr>
            <a:spLocks noGrp="1"/>
          </p:cNvSpPr>
          <p:nvPr>
            <p:ph type="sldNum" sz="quarter" idx="5"/>
          </p:nvPr>
        </p:nvSpPr>
        <p:spPr/>
        <p:txBody>
          <a:bodyPr/>
          <a:lstStyle/>
          <a:p>
            <a:fld id="{E72DC914-165E-EE4A-A6E3-4AF0DFFA97A4}" type="slidenum">
              <a:rPr lang="en-US" smtClean="0"/>
              <a:t>5</a:t>
            </a:fld>
            <a:endParaRPr lang="en-US"/>
          </a:p>
        </p:txBody>
      </p:sp>
    </p:spTree>
    <p:extLst>
      <p:ext uri="{BB962C8B-B14F-4D97-AF65-F5344CB8AC3E}">
        <p14:creationId xmlns:p14="http://schemas.microsoft.com/office/powerpoint/2010/main" val="418182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1" i="0" u="none" strike="noStrike">
                <a:solidFill>
                  <a:srgbClr val="232D5A"/>
                </a:solidFill>
                <a:effectLst/>
                <a:latin typeface="AvenirNext LT Pro Bold" panose="020B0504020202020204" pitchFamily="34" charset="0"/>
              </a:rPr>
              <a:t>Contract renewal reviews, network technologies at EOL</a:t>
            </a:r>
            <a:r>
              <a:rPr lang="en-US" b="0" i="0" u="none" strike="noStrike">
                <a:solidFill>
                  <a:srgbClr val="232D5A"/>
                </a:solidFill>
                <a:effectLst/>
                <a:latin typeface="AvenirNext LT Pro Bold" panose="020B0504020202020204" pitchFamily="34" charset="0"/>
              </a:rPr>
              <a:t>, are triggering conversations around value and what kind of modern ‘infrastructure’ the organization needs which “IT” must respond to.</a:t>
            </a:r>
            <a:r>
              <a:rPr lang="en-US" b="0" i="0">
                <a:solidFill>
                  <a:srgbClr val="000000"/>
                </a:solidFill>
                <a:effectLst/>
                <a:latin typeface="AvenirNext LT Pro Bold" panose="020B05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232D5A"/>
                </a:solidFill>
                <a:effectLst/>
                <a:latin typeface="AvenirNext LT Pro Bold" panose="020B0504020202020204" pitchFamily="34" charset="0"/>
              </a:rPr>
              <a:t>Need to </a:t>
            </a:r>
            <a:r>
              <a:rPr lang="en-US" b="1" i="0" u="none" strike="noStrike">
                <a:solidFill>
                  <a:srgbClr val="232D5A"/>
                </a:solidFill>
                <a:effectLst/>
                <a:latin typeface="AvenirNext LT Pro Bold" panose="020B0504020202020204" pitchFamily="34" charset="0"/>
              </a:rPr>
              <a:t>address complaints of “poor Wi-Fi” </a:t>
            </a:r>
            <a:r>
              <a:rPr lang="en-US" b="0" i="0" u="none" strike="noStrike">
                <a:solidFill>
                  <a:srgbClr val="232D5A"/>
                </a:solidFill>
                <a:effectLst/>
                <a:latin typeface="AvenirNext LT Pro Bold" panose="020B0504020202020204" pitchFamily="34" charset="0"/>
              </a:rPr>
              <a:t>which is leading to poor employee and customer experience.</a:t>
            </a:r>
            <a:r>
              <a:rPr lang="en-US" b="0" i="0">
                <a:solidFill>
                  <a:srgbClr val="000000"/>
                </a:solidFill>
                <a:effectLst/>
                <a:latin typeface="AvenirNext LT Pro Bold" panose="020B05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none" strike="noStrike">
                <a:solidFill>
                  <a:srgbClr val="232D5A"/>
                </a:solidFill>
                <a:effectLst/>
                <a:latin typeface="AvenirNext LT Pro Bold" panose="020B0504020202020204" pitchFamily="34" charset="0"/>
              </a:rPr>
              <a:t>Changes in business strategy and operational models, and adoption of new technologies (IoT, AR/VR, AI, ML, etc.), </a:t>
            </a:r>
            <a:r>
              <a:rPr lang="en-US" b="0" i="0" u="none" strike="noStrike">
                <a:solidFill>
                  <a:srgbClr val="232D5A"/>
                </a:solidFill>
                <a:effectLst/>
                <a:latin typeface="AvenirNext LT Pro Bold" panose="020B0504020202020204" pitchFamily="34" charset="0"/>
              </a:rPr>
              <a:t>are highlighting weaknesses and/or lack of capability/functionality in current network infrastructures that “IT” must respond to.</a:t>
            </a:r>
            <a:r>
              <a:rPr lang="en-US" b="0" i="0">
                <a:solidFill>
                  <a:srgbClr val="000000"/>
                </a:solidFill>
                <a:effectLst/>
                <a:latin typeface="AvenirNext LT Pro Bold" panose="020B05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232D5A"/>
                </a:solidFill>
                <a:effectLst/>
                <a:latin typeface="AvenirNext LT Pro Bold" panose="020B0504020202020204" pitchFamily="34" charset="0"/>
              </a:rPr>
              <a:t>Conversations about the “network” requirement are highlighting the potentially high costs of adopting a modern or next-generation infrastructure, that includes cloud and edge connectivity. </a:t>
            </a:r>
            <a:r>
              <a:rPr lang="en-US" b="1" i="0" u="none" strike="noStrike">
                <a:solidFill>
                  <a:srgbClr val="232D5A"/>
                </a:solidFill>
                <a:effectLst/>
                <a:latin typeface="AvenirNext LT Pro Bold" panose="020B0504020202020204" pitchFamily="34" charset="0"/>
              </a:rPr>
              <a:t>Businesses need to find ways to make any change cost effective </a:t>
            </a:r>
            <a:r>
              <a:rPr lang="en-US" b="0" i="0" u="none" strike="noStrike">
                <a:solidFill>
                  <a:srgbClr val="232D5A"/>
                </a:solidFill>
                <a:effectLst/>
                <a:latin typeface="AvenirNext LT Pro Bold" panose="020B0504020202020204" pitchFamily="34" charset="0"/>
              </a:rPr>
              <a:t>through cost savings, improved performance and delivery of new services/digital products and are looking to shift to OpEx-based payment plans to remove the need to cover considerable upfront costs.</a:t>
            </a:r>
            <a:r>
              <a:rPr lang="en-US" b="0" i="0">
                <a:solidFill>
                  <a:srgbClr val="000000"/>
                </a:solidFill>
                <a:effectLst/>
                <a:latin typeface="AvenirNext LT Pro Bold" panose="020B05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232D5A"/>
                </a:solidFill>
                <a:effectLst/>
                <a:latin typeface="AvenirNext LT Pro Bold" panose="020B0504020202020204" pitchFamily="34" charset="0"/>
              </a:rPr>
              <a:t>Organizations need to </a:t>
            </a:r>
            <a:r>
              <a:rPr lang="en-US" b="1" i="0" u="none" strike="noStrike">
                <a:solidFill>
                  <a:srgbClr val="232D5A"/>
                </a:solidFill>
                <a:effectLst/>
                <a:latin typeface="AvenirNext LT Pro Bold" panose="020B0504020202020204" pitchFamily="34" charset="0"/>
              </a:rPr>
              <a:t>adapt quickly to the shift in working models </a:t>
            </a:r>
            <a:r>
              <a:rPr lang="en-US" b="0" i="0" u="none" strike="noStrike">
                <a:solidFill>
                  <a:srgbClr val="232D5A"/>
                </a:solidFill>
                <a:effectLst/>
                <a:latin typeface="AvenirNext LT Pro Bold" panose="020B0504020202020204" pitchFamily="34" charset="0"/>
              </a:rPr>
              <a:t>towards more hybrid working, gig-workers, and contractors to ensure performance, communication, and collaboration, and deliver a positive, effective working experience while managing security and access policies across more divergent and disparate workforces.</a:t>
            </a:r>
            <a:r>
              <a:rPr lang="en-US" b="0" i="0">
                <a:solidFill>
                  <a:srgbClr val="000000"/>
                </a:solidFill>
                <a:effectLst/>
                <a:latin typeface="AvenirNext LT Pro Bold" panose="020B05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232D5A"/>
                </a:solidFill>
                <a:effectLst/>
                <a:latin typeface="AvenirNext LT Pro Bold" panose="020B0504020202020204" pitchFamily="34" charset="0"/>
              </a:rPr>
              <a:t>The changing demands being placed on the network raise issues and challenges with regards to </a:t>
            </a:r>
            <a:r>
              <a:rPr lang="en-US" b="1" i="0" u="none" strike="noStrike">
                <a:solidFill>
                  <a:srgbClr val="232D5A"/>
                </a:solidFill>
                <a:effectLst/>
                <a:latin typeface="AvenirNext LT Pro Bold" panose="020B0504020202020204" pitchFamily="34" charset="0"/>
              </a:rPr>
              <a:t>visibility of devices, traffic, users, and ensuring system security </a:t>
            </a:r>
            <a:r>
              <a:rPr lang="en-US" b="0" i="0" u="none" strike="noStrike">
                <a:solidFill>
                  <a:srgbClr val="232D5A"/>
                </a:solidFill>
                <a:effectLst/>
                <a:latin typeface="AvenirNext LT Pro Bold" panose="020B0504020202020204" pitchFamily="34" charset="0"/>
              </a:rPr>
              <a:t>and secure connections.</a:t>
            </a:r>
            <a:r>
              <a:rPr lang="en-US" b="0" i="0">
                <a:solidFill>
                  <a:srgbClr val="000000"/>
                </a:solidFill>
                <a:effectLst/>
                <a:latin typeface="AvenirNext LT Pro Bold" panose="020B0504020202020204" pitchFamily="34" charset="0"/>
              </a:rPr>
              <a:t>​</a:t>
            </a:r>
            <a:endParaRPr lang="en-US" b="0" i="0">
              <a:solidFill>
                <a:srgbClr val="000000"/>
              </a:solidFill>
              <a:effectLst/>
              <a:latin typeface="Arial" panose="020B0604020202020204" pitchFamily="34" charset="0"/>
            </a:endParaRPr>
          </a:p>
          <a:p>
            <a:pPr algn="l" rtl="0" fontAlgn="base"/>
            <a:r>
              <a:rPr lang="en-US" b="0" i="0">
                <a:solidFill>
                  <a:srgbClr val="000000"/>
                </a:solidFill>
                <a:effectLst/>
                <a:latin typeface="AvenirNext LT Pro Bold" panose="020B0504020202020204" pitchFamily="34" charset="0"/>
              </a:rPr>
              <a:t>​</a:t>
            </a:r>
            <a:endParaRPr lang="en-US" b="0" i="0">
              <a:solidFill>
                <a:srgbClr val="000000"/>
              </a:solidFill>
              <a:effectLst/>
              <a:latin typeface="Segoe UI" panose="020B0502040204020203" pitchFamily="34" charset="0"/>
            </a:endParaRPr>
          </a:p>
          <a:p>
            <a:endParaRPr lang="en-ZA"/>
          </a:p>
        </p:txBody>
      </p:sp>
      <p:sp>
        <p:nvSpPr>
          <p:cNvPr id="4" name="Slide Number Placeholder 3"/>
          <p:cNvSpPr>
            <a:spLocks noGrp="1"/>
          </p:cNvSpPr>
          <p:nvPr>
            <p:ph type="sldNum" sz="quarter" idx="5"/>
          </p:nvPr>
        </p:nvSpPr>
        <p:spPr/>
        <p:txBody>
          <a:bodyPr/>
          <a:lstStyle/>
          <a:p>
            <a:fld id="{E72DC914-165E-EE4A-A6E3-4AF0DFFA97A4}" type="slidenum">
              <a:rPr lang="en-US" smtClean="0"/>
              <a:t>7</a:t>
            </a:fld>
            <a:endParaRPr lang="en-US"/>
          </a:p>
        </p:txBody>
      </p:sp>
    </p:spTree>
    <p:extLst>
      <p:ext uri="{BB962C8B-B14F-4D97-AF65-F5344CB8AC3E}">
        <p14:creationId xmlns:p14="http://schemas.microsoft.com/office/powerpoint/2010/main" val="228006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47507"/>
          </a:xfrm>
        </p:spPr>
        <p:txBody>
          <a:bodyPr/>
          <a:lstStyle/>
          <a:p>
            <a:pPr>
              <a:spcAft>
                <a:spcPts val="800"/>
              </a:spcAft>
            </a:pPr>
            <a:endParaRPr lang="en-Z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ZA" sz="1800" b="1">
                <a:effectLst/>
                <a:latin typeface="Calibri" panose="020F0502020204030204" pitchFamily="34" charset="0"/>
                <a:ea typeface="Calibri" panose="020F0502020204030204" pitchFamily="34" charset="0"/>
                <a:cs typeface="Times New Roman" panose="02020603050405020304" pitchFamily="18" charset="0"/>
              </a:rPr>
            </a:br>
            <a:r>
              <a:rPr lang="en-ZA" sz="1800" b="1">
                <a:effectLst/>
                <a:latin typeface="Calibri" panose="020F0502020204030204" pitchFamily="34" charset="0"/>
                <a:ea typeface="Calibri" panose="020F0502020204030204" pitchFamily="34" charset="0"/>
                <a:cs typeface="Times New Roman" panose="02020603050405020304" pitchFamily="18" charset="0"/>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sz="1000"/>
          </a:p>
        </p:txBody>
      </p:sp>
      <p:sp>
        <p:nvSpPr>
          <p:cNvPr id="4" name="Slide Number Placeholder 3"/>
          <p:cNvSpPr>
            <a:spLocks noGrp="1"/>
          </p:cNvSpPr>
          <p:nvPr>
            <p:ph type="sldNum" sz="quarter" idx="5"/>
          </p:nvPr>
        </p:nvSpPr>
        <p:spPr/>
        <p:txBody>
          <a:bodyPr/>
          <a:lstStyle/>
          <a:p>
            <a:fld id="{E72DC914-165E-EE4A-A6E3-4AF0DFFA97A4}" type="slidenum">
              <a:rPr lang="en-US" smtClean="0"/>
              <a:t>15</a:t>
            </a:fld>
            <a:endParaRPr lang="en-US"/>
          </a:p>
        </p:txBody>
      </p:sp>
    </p:spTree>
    <p:extLst>
      <p:ext uri="{BB962C8B-B14F-4D97-AF65-F5344CB8AC3E}">
        <p14:creationId xmlns:p14="http://schemas.microsoft.com/office/powerpoint/2010/main" val="415032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47507"/>
          </a:xfrm>
        </p:spPr>
        <p:txBody>
          <a:bodyPr/>
          <a:lstStyle/>
          <a:p>
            <a:pPr>
              <a:lnSpc>
                <a:spcPct val="107000"/>
              </a:lnSpc>
              <a:spcAft>
                <a:spcPts val="800"/>
              </a:spcAft>
            </a:pPr>
            <a:br>
              <a:rPr lang="en-ZA" sz="1800" b="1">
                <a:effectLst/>
                <a:latin typeface="Calibri" panose="020F0502020204030204" pitchFamily="34" charset="0"/>
                <a:ea typeface="Calibri" panose="020F0502020204030204" pitchFamily="34" charset="0"/>
                <a:cs typeface="Times New Roman" panose="02020603050405020304" pitchFamily="18" charset="0"/>
              </a:rPr>
            </a:br>
            <a:r>
              <a:rPr lang="en-ZA" sz="1800" b="1">
                <a:effectLst/>
                <a:latin typeface="Calibri" panose="020F0502020204030204" pitchFamily="34" charset="0"/>
                <a:ea typeface="Calibri" panose="020F0502020204030204" pitchFamily="34" charset="0"/>
                <a:cs typeface="Times New Roman" panose="02020603050405020304" pitchFamily="18" charset="0"/>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sz="1000"/>
          </a:p>
        </p:txBody>
      </p:sp>
      <p:sp>
        <p:nvSpPr>
          <p:cNvPr id="4" name="Slide Number Placeholder 3"/>
          <p:cNvSpPr>
            <a:spLocks noGrp="1"/>
          </p:cNvSpPr>
          <p:nvPr>
            <p:ph type="sldNum" sz="quarter" idx="5"/>
          </p:nvPr>
        </p:nvSpPr>
        <p:spPr/>
        <p:txBody>
          <a:bodyPr/>
          <a:lstStyle/>
          <a:p>
            <a:fld id="{E72DC914-165E-EE4A-A6E3-4AF0DFFA97A4}" type="slidenum">
              <a:rPr lang="en-US" smtClean="0"/>
              <a:t>16</a:t>
            </a:fld>
            <a:endParaRPr lang="en-US"/>
          </a:p>
        </p:txBody>
      </p:sp>
    </p:spTree>
    <p:extLst>
      <p:ext uri="{BB962C8B-B14F-4D97-AF65-F5344CB8AC3E}">
        <p14:creationId xmlns:p14="http://schemas.microsoft.com/office/powerpoint/2010/main" val="230154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47507"/>
          </a:xfrm>
        </p:spPr>
        <p:txBody>
          <a:bodyPr/>
          <a:lstStyle/>
          <a:p>
            <a:pPr>
              <a:spcAft>
                <a:spcPts val="800"/>
              </a:spcAft>
            </a:pPr>
            <a:endParaRPr lang="en-ZA"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2DC914-165E-EE4A-A6E3-4AF0DFFA97A4}" type="slidenum">
              <a:rPr lang="en-US" smtClean="0"/>
              <a:t>17</a:t>
            </a:fld>
            <a:endParaRPr lang="en-US"/>
          </a:p>
        </p:txBody>
      </p:sp>
    </p:spTree>
    <p:extLst>
      <p:ext uri="{BB962C8B-B14F-4D97-AF65-F5344CB8AC3E}">
        <p14:creationId xmlns:p14="http://schemas.microsoft.com/office/powerpoint/2010/main" val="138182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47507"/>
          </a:xfrm>
        </p:spPr>
        <p:txBody>
          <a:bodyPr/>
          <a:lstStyle/>
          <a:p>
            <a:pPr>
              <a:spcAft>
                <a:spcPts val="800"/>
              </a:spcAft>
            </a:pPr>
            <a:endParaRPr lang="en-ZA"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2DC914-165E-EE4A-A6E3-4AF0DFFA97A4}" type="slidenum">
              <a:rPr lang="en-US" smtClean="0"/>
              <a:t>18</a:t>
            </a:fld>
            <a:endParaRPr lang="en-US"/>
          </a:p>
        </p:txBody>
      </p:sp>
    </p:spTree>
    <p:extLst>
      <p:ext uri="{BB962C8B-B14F-4D97-AF65-F5344CB8AC3E}">
        <p14:creationId xmlns:p14="http://schemas.microsoft.com/office/powerpoint/2010/main" val="145690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Sustainability is a key topic for many organizations, including Aruba. We are committed not only as a company to be sustainable, but to help organizations with their sustainability efforts. We focus on 3 areas: how it is made/lives, how it works, and how it is used</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CB94D-6495-F641-B103-1FB567C1D0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209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E72DC914-165E-EE4A-A6E3-4AF0DFFA97A4}" type="slidenum">
              <a:rPr lang="en-US" smtClean="0"/>
              <a:t>29</a:t>
            </a:fld>
            <a:endParaRPr lang="en-US"/>
          </a:p>
        </p:txBody>
      </p:sp>
    </p:spTree>
    <p:extLst>
      <p:ext uri="{BB962C8B-B14F-4D97-AF65-F5344CB8AC3E}">
        <p14:creationId xmlns:p14="http://schemas.microsoft.com/office/powerpoint/2010/main" val="891368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656967" y="2685168"/>
            <a:ext cx="10515600" cy="743832"/>
          </a:xfrm>
          <a:prstGeom prst="rect">
            <a:avLst/>
          </a:prstGeom>
        </p:spPr>
        <p:txBody>
          <a:bodyPr anchor="ctr"/>
          <a:lstStyle>
            <a:lvl1pPr algn="l">
              <a:defRPr sz="4800" b="1">
                <a:solidFill>
                  <a:schemeClr val="bg1"/>
                </a:solidFill>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656965" y="3523476"/>
            <a:ext cx="10515600" cy="547733"/>
          </a:xfrm>
          <a:prstGeom prst="rect">
            <a:avLst/>
          </a:prstGeom>
        </p:spPr>
        <p:txBody>
          <a:bodyPr anchor="ctr"/>
          <a:lstStyle>
            <a:lvl1pPr marL="0" indent="0" algn="l">
              <a:buNone/>
              <a:defRPr>
                <a:solidFill>
                  <a:schemeClr val="bg1"/>
                </a:solidFill>
              </a:defRPr>
            </a:lvl1pPr>
          </a:lstStyle>
          <a:p>
            <a:pPr lvl="0"/>
            <a:r>
              <a:rPr lang="en-US"/>
              <a:t>Sub-title / Presenter Name</a:t>
            </a:r>
            <a:endParaRPr lang="en-GB"/>
          </a:p>
        </p:txBody>
      </p:sp>
      <p:pic>
        <p:nvPicPr>
          <p:cNvPr id="2" name="Graphic 1">
            <a:extLst>
              <a:ext uri="{FF2B5EF4-FFF2-40B4-BE49-F238E27FC236}">
                <a16:creationId xmlns:a16="http://schemas.microsoft.com/office/drawing/2014/main" id="{9D644E98-F965-F410-10BB-4A289068B73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242" t="-6024"/>
          <a:stretch/>
        </p:blipFill>
        <p:spPr>
          <a:xfrm>
            <a:off x="9761561" y="369020"/>
            <a:ext cx="1988048" cy="471605"/>
          </a:xfrm>
          <a:prstGeom prst="rect">
            <a:avLst/>
          </a:prstGeom>
        </p:spPr>
      </p:pic>
      <p:pic>
        <p:nvPicPr>
          <p:cNvPr id="11" name="Graphic 10">
            <a:extLst>
              <a:ext uri="{FF2B5EF4-FFF2-40B4-BE49-F238E27FC236}">
                <a16:creationId xmlns:a16="http://schemas.microsoft.com/office/drawing/2014/main" id="{2C7AD7EA-F8E7-52A5-630C-B1C48F58E71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47700" y="5486400"/>
            <a:ext cx="3156085" cy="927100"/>
          </a:xfrm>
          <a:prstGeom prst="rect">
            <a:avLst/>
          </a:prstGeom>
        </p:spPr>
      </p:pic>
    </p:spTree>
    <p:extLst>
      <p:ext uri="{BB962C8B-B14F-4D97-AF65-F5344CB8AC3E}">
        <p14:creationId xmlns:p14="http://schemas.microsoft.com/office/powerpoint/2010/main" val="12202849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8">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334433" y="631253"/>
            <a:ext cx="10515600" cy="743832"/>
          </a:xfrm>
          <a:prstGeom prst="rect">
            <a:avLst/>
          </a:prstGeom>
        </p:spPr>
        <p:txBody>
          <a:bodyPr anchor="ctr"/>
          <a:lstStyle>
            <a:lvl1pPr algn="l">
              <a:defRPr sz="4800" b="1">
                <a:solidFill>
                  <a:schemeClr val="bg1"/>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BB2C716A-D707-DE58-62D2-E900DBA5C311}"/>
              </a:ext>
            </a:extLst>
          </p:cNvPr>
          <p:cNvPicPr>
            <a:picLocks noChangeAspect="1"/>
          </p:cNvPicPr>
          <p:nvPr userDrawn="1"/>
        </p:nvPicPr>
        <p:blipFill>
          <a:blip r:embed="rId2"/>
          <a:stretch>
            <a:fillRect/>
          </a:stretch>
        </p:blipFill>
        <p:spPr>
          <a:xfrm>
            <a:off x="334433" y="4071209"/>
            <a:ext cx="3657600" cy="2493819"/>
          </a:xfrm>
          <a:prstGeom prst="rect">
            <a:avLst/>
          </a:prstGeom>
        </p:spPr>
      </p:pic>
    </p:spTree>
    <p:extLst>
      <p:ext uri="{BB962C8B-B14F-4D97-AF65-F5344CB8AC3E}">
        <p14:creationId xmlns:p14="http://schemas.microsoft.com/office/powerpoint/2010/main" val="16471670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_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B7216B-ECB3-0DE2-3E9E-2E41AA911654}"/>
              </a:ext>
            </a:extLst>
          </p:cNvPr>
          <p:cNvSpPr/>
          <p:nvPr userDrawn="1"/>
        </p:nvSpPr>
        <p:spPr>
          <a:xfrm>
            <a:off x="250825" y="389466"/>
            <a:ext cx="11776075" cy="5668434"/>
          </a:xfrm>
          <a:prstGeom prst="rect">
            <a:avLst/>
          </a:prstGeom>
          <a:solidFill>
            <a:schemeClr val="accent2">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fontAlgn="auto">
              <a:lnSpc>
                <a:spcPct val="110000"/>
              </a:lnSpc>
              <a:spcBef>
                <a:spcPts val="267"/>
              </a:spcBef>
              <a:spcAft>
                <a:spcPts val="267"/>
              </a:spcAft>
            </a:pPr>
            <a:endParaRPr lang="en-US" sz="2133"/>
          </a:p>
        </p:txBody>
      </p:sp>
      <p:sp>
        <p:nvSpPr>
          <p:cNvPr id="6" name="Slide Number Placeholder 3">
            <a:extLst>
              <a:ext uri="{FF2B5EF4-FFF2-40B4-BE49-F238E27FC236}">
                <a16:creationId xmlns:a16="http://schemas.microsoft.com/office/drawing/2014/main" id="{32D373E3-ECF0-22FD-54EA-09EC7BBB3920}"/>
              </a:ext>
            </a:extLst>
          </p:cNvPr>
          <p:cNvSpPr>
            <a:spLocks noGrp="1"/>
          </p:cNvSpPr>
          <p:nvPr>
            <p:ph type="sldNum" sz="quarter" idx="4"/>
          </p:nvPr>
        </p:nvSpPr>
        <p:spPr>
          <a:xfrm>
            <a:off x="9287933" y="6374634"/>
            <a:ext cx="2743200" cy="366183"/>
          </a:xfrm>
          <a:prstGeom prst="rect">
            <a:avLst/>
          </a:prstGeom>
        </p:spPr>
        <p:txBody>
          <a:bodyPr vert="horz" lIns="91440" tIns="45720" rIns="91440" bIns="45720" rtlCol="0" anchor="ctr"/>
          <a:lstStyle>
            <a:lvl1pPr algn="r">
              <a:defRPr sz="1200" b="1">
                <a:solidFill>
                  <a:schemeClr val="tx2"/>
                </a:solidFill>
              </a:defRPr>
            </a:lvl1pPr>
          </a:lstStyle>
          <a:p>
            <a:fld id="{DC66D335-3749-BC49-941B-47E24587B1C7}" type="slidenum">
              <a:rPr lang="en-US" smtClean="0"/>
              <a:pPr/>
              <a:t>‹#›</a:t>
            </a:fld>
            <a:endParaRPr lang="en-US"/>
          </a:p>
        </p:txBody>
      </p:sp>
      <p:pic>
        <p:nvPicPr>
          <p:cNvPr id="5" name="Graphic 4">
            <a:extLst>
              <a:ext uri="{FF2B5EF4-FFF2-40B4-BE49-F238E27FC236}">
                <a16:creationId xmlns:a16="http://schemas.microsoft.com/office/drawing/2014/main" id="{E3FDCAED-1135-4735-3BE1-AF1A13EC231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0825" y="6274930"/>
            <a:ext cx="1552575" cy="456068"/>
          </a:xfrm>
          <a:prstGeom prst="rect">
            <a:avLst/>
          </a:prstGeom>
        </p:spPr>
      </p:pic>
    </p:spTree>
    <p:extLst>
      <p:ext uri="{BB962C8B-B14F-4D97-AF65-F5344CB8AC3E}">
        <p14:creationId xmlns:p14="http://schemas.microsoft.com/office/powerpoint/2010/main" val="77005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AAE65148-FDC7-4ACD-BC2C-70267F8E2497}"/>
              </a:ext>
            </a:extLst>
          </p:cNvPr>
          <p:cNvSpPr>
            <a:spLocks noGrp="1"/>
          </p:cNvSpPr>
          <p:nvPr>
            <p:ph type="title"/>
          </p:nvPr>
        </p:nvSpPr>
        <p:spPr>
          <a:xfrm>
            <a:off x="838200" y="2685168"/>
            <a:ext cx="10515600" cy="743832"/>
          </a:xfrm>
          <a:prstGeom prst="rect">
            <a:avLst/>
          </a:prstGeom>
        </p:spPr>
        <p:txBody>
          <a:bodyPr anchor="ctr"/>
          <a:lstStyle>
            <a:lvl1pPr algn="l">
              <a:defRPr sz="4800" b="1">
                <a:solidFill>
                  <a:schemeClr val="accent2"/>
                </a:solidFill>
              </a:defRPr>
            </a:lvl1pPr>
          </a:lstStyle>
          <a:p>
            <a:r>
              <a:rPr lang="en-US"/>
              <a:t>Click to edit Master title style</a:t>
            </a:r>
            <a:endParaRPr lang="en-GB"/>
          </a:p>
        </p:txBody>
      </p:sp>
      <p:sp>
        <p:nvSpPr>
          <p:cNvPr id="4" name="Text Placeholder 9">
            <a:extLst>
              <a:ext uri="{FF2B5EF4-FFF2-40B4-BE49-F238E27FC236}">
                <a16:creationId xmlns:a16="http://schemas.microsoft.com/office/drawing/2014/main" id="{10E6012D-9F24-4549-A0DA-C3FE30C2EB9F}"/>
              </a:ext>
            </a:extLst>
          </p:cNvPr>
          <p:cNvSpPr>
            <a:spLocks noGrp="1"/>
          </p:cNvSpPr>
          <p:nvPr>
            <p:ph type="body" sz="quarter" idx="10" hasCustomPrompt="1"/>
          </p:nvPr>
        </p:nvSpPr>
        <p:spPr>
          <a:xfrm>
            <a:off x="838199" y="3523476"/>
            <a:ext cx="10515600" cy="547733"/>
          </a:xfrm>
          <a:prstGeom prst="rect">
            <a:avLst/>
          </a:prstGeom>
        </p:spPr>
        <p:txBody>
          <a:bodyPr anchor="ctr"/>
          <a:lstStyle>
            <a:lvl1pPr marL="0" indent="0" algn="l">
              <a:buNone/>
              <a:defRPr>
                <a:solidFill>
                  <a:schemeClr val="accent2"/>
                </a:solidFill>
              </a:defRPr>
            </a:lvl1pPr>
          </a:lstStyle>
          <a:p>
            <a:pPr lvl="0"/>
            <a:r>
              <a:rPr lang="en-US"/>
              <a:t>Sub-title / Presenter Name</a:t>
            </a:r>
            <a:endParaRPr lang="en-GB"/>
          </a:p>
        </p:txBody>
      </p:sp>
      <p:pic>
        <p:nvPicPr>
          <p:cNvPr id="6" name="Graphic 5">
            <a:extLst>
              <a:ext uri="{FF2B5EF4-FFF2-40B4-BE49-F238E27FC236}">
                <a16:creationId xmlns:a16="http://schemas.microsoft.com/office/drawing/2014/main" id="{2A42840F-CBA0-9BA1-3084-600DC7A1669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473" t="-13880"/>
          <a:stretch/>
        </p:blipFill>
        <p:spPr>
          <a:xfrm>
            <a:off x="9720806" y="334433"/>
            <a:ext cx="2023338" cy="503677"/>
          </a:xfrm>
          <a:prstGeom prst="rect">
            <a:avLst/>
          </a:prstGeom>
        </p:spPr>
      </p:pic>
      <p:pic>
        <p:nvPicPr>
          <p:cNvPr id="7" name="Graphic 6">
            <a:extLst>
              <a:ext uri="{FF2B5EF4-FFF2-40B4-BE49-F238E27FC236}">
                <a16:creationId xmlns:a16="http://schemas.microsoft.com/office/drawing/2014/main" id="{9841EAE2-D375-2CBC-2A9E-0350549A6E9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47700" y="5486400"/>
            <a:ext cx="3156085" cy="927100"/>
          </a:xfrm>
          <a:prstGeom prst="rect">
            <a:avLst/>
          </a:prstGeom>
        </p:spPr>
      </p:pic>
    </p:spTree>
    <p:extLst>
      <p:ext uri="{BB962C8B-B14F-4D97-AF65-F5344CB8AC3E}">
        <p14:creationId xmlns:p14="http://schemas.microsoft.com/office/powerpoint/2010/main" val="743739410"/>
      </p:ext>
    </p:extLst>
  </p:cSld>
  <p:clrMapOvr>
    <a:masterClrMapping/>
  </p:clrMapOvr>
  <p:extLst>
    <p:ext uri="{DCECCB84-F9BA-43D5-87BE-67443E8EF086}">
      <p15:sldGuideLst xmlns:p15="http://schemas.microsoft.com/office/powerpoint/2012/main">
        <p15:guide id="1" orient="horz" pos="1620">
          <p15:clr>
            <a:srgbClr val="FBAE40"/>
          </p15:clr>
        </p15:guide>
        <p15:guide id="2" pos="4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656967" y="2685168"/>
            <a:ext cx="10515600" cy="743832"/>
          </a:xfrm>
          <a:prstGeom prst="rect">
            <a:avLst/>
          </a:prstGeom>
        </p:spPr>
        <p:txBody>
          <a:bodyPr anchor="ctr"/>
          <a:lstStyle>
            <a:lvl1pPr algn="l">
              <a:defRPr sz="4800" b="1">
                <a:solidFill>
                  <a:schemeClr val="bg1"/>
                </a:solidFill>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656965" y="3523476"/>
            <a:ext cx="10515600" cy="547733"/>
          </a:xfrm>
          <a:prstGeom prst="rect">
            <a:avLst/>
          </a:prstGeom>
        </p:spPr>
        <p:txBody>
          <a:bodyPr anchor="ctr"/>
          <a:lstStyle>
            <a:lvl1pPr marL="0" indent="0" algn="l">
              <a:buNone/>
              <a:defRPr>
                <a:solidFill>
                  <a:schemeClr val="bg1"/>
                </a:solidFill>
              </a:defRPr>
            </a:lvl1pPr>
          </a:lstStyle>
          <a:p>
            <a:pPr lvl="0"/>
            <a:r>
              <a:rPr lang="en-US"/>
              <a:t>Sub-title / Presenter Name</a:t>
            </a:r>
            <a:endParaRPr lang="en-GB"/>
          </a:p>
        </p:txBody>
      </p:sp>
      <p:pic>
        <p:nvPicPr>
          <p:cNvPr id="2" name="Graphic 1">
            <a:extLst>
              <a:ext uri="{FF2B5EF4-FFF2-40B4-BE49-F238E27FC236}">
                <a16:creationId xmlns:a16="http://schemas.microsoft.com/office/drawing/2014/main" id="{9B6C9697-9BAF-F829-A6CB-DE11D7564D1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242" t="-6024"/>
          <a:stretch/>
        </p:blipFill>
        <p:spPr>
          <a:xfrm>
            <a:off x="9761561" y="369020"/>
            <a:ext cx="1988048" cy="471605"/>
          </a:xfrm>
          <a:prstGeom prst="rect">
            <a:avLst/>
          </a:prstGeom>
        </p:spPr>
      </p:pic>
      <p:pic>
        <p:nvPicPr>
          <p:cNvPr id="5" name="Graphic 4">
            <a:extLst>
              <a:ext uri="{FF2B5EF4-FFF2-40B4-BE49-F238E27FC236}">
                <a16:creationId xmlns:a16="http://schemas.microsoft.com/office/drawing/2014/main" id="{D11BE53A-F847-E678-5B97-0C7A17D2D3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700" y="5486400"/>
            <a:ext cx="3156086" cy="927100"/>
          </a:xfrm>
          <a:prstGeom prst="rect">
            <a:avLst/>
          </a:prstGeom>
        </p:spPr>
      </p:pic>
    </p:spTree>
    <p:extLst>
      <p:ext uri="{BB962C8B-B14F-4D97-AF65-F5344CB8AC3E}">
        <p14:creationId xmlns:p14="http://schemas.microsoft.com/office/powerpoint/2010/main" val="21993320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_1">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E54090-B6D9-3E67-B785-05806BCCC223}"/>
              </a:ext>
            </a:extLst>
          </p:cNvPr>
          <p:cNvSpPr>
            <a:spLocks noGrp="1"/>
          </p:cNvSpPr>
          <p:nvPr>
            <p:ph type="title"/>
          </p:nvPr>
        </p:nvSpPr>
        <p:spPr>
          <a:xfrm>
            <a:off x="391599" y="474862"/>
            <a:ext cx="10147447" cy="631775"/>
          </a:xfrm>
          <a:prstGeom prst="rect">
            <a:avLst/>
          </a:prstGeom>
        </p:spPr>
        <p:txBody>
          <a:bodyPr anchor="ctr"/>
          <a:lstStyle>
            <a:lvl1pPr algn="l">
              <a:defRPr sz="3733" b="0">
                <a:solidFill>
                  <a:schemeClr val="bg1"/>
                </a:solidFill>
              </a:defRPr>
            </a:lvl1pPr>
          </a:lstStyle>
          <a:p>
            <a:r>
              <a:rPr lang="en-US"/>
              <a:t>Click to edit Master title style</a:t>
            </a:r>
            <a:endParaRPr lang="en-GB"/>
          </a:p>
        </p:txBody>
      </p:sp>
      <p:sp>
        <p:nvSpPr>
          <p:cNvPr id="6" name="Text Placeholder 6">
            <a:extLst>
              <a:ext uri="{FF2B5EF4-FFF2-40B4-BE49-F238E27FC236}">
                <a16:creationId xmlns:a16="http://schemas.microsoft.com/office/drawing/2014/main" id="{CEDCFE8C-3138-8C75-5B28-C54D3D458914}"/>
              </a:ext>
            </a:extLst>
          </p:cNvPr>
          <p:cNvSpPr>
            <a:spLocks noGrp="1"/>
          </p:cNvSpPr>
          <p:nvPr>
            <p:ph type="body" sz="quarter" idx="16" hasCustomPrompt="1"/>
          </p:nvPr>
        </p:nvSpPr>
        <p:spPr>
          <a:xfrm>
            <a:off x="391599" y="1152207"/>
            <a:ext cx="10147447" cy="530055"/>
          </a:xfrm>
          <a:prstGeom prst="rect">
            <a:avLst/>
          </a:prstGeom>
        </p:spPr>
        <p:txBody>
          <a:bodyPr anchor="ctr"/>
          <a:lstStyle>
            <a:lvl1pPr marL="0" indent="0" algn="l">
              <a:buNone/>
              <a:defRPr sz="2400" b="0">
                <a:solidFill>
                  <a:schemeClr val="tx2"/>
                </a:solidFill>
              </a:defRPr>
            </a:lvl1pPr>
            <a:lvl2pPr>
              <a:defRPr sz="1333"/>
            </a:lvl2pPr>
            <a:lvl3pPr>
              <a:defRPr sz="1333"/>
            </a:lvl3pPr>
            <a:lvl4pPr>
              <a:defRPr sz="1333"/>
            </a:lvl4pPr>
            <a:lvl5pPr>
              <a:defRPr sz="1333"/>
            </a:lvl5pPr>
          </a:lstStyle>
          <a:p>
            <a:pPr lvl="0"/>
            <a:r>
              <a:rPr lang="en-US"/>
              <a:t>Click to edit Master title slide</a:t>
            </a:r>
            <a:endParaRPr lang="en-GB"/>
          </a:p>
        </p:txBody>
      </p:sp>
      <p:sp>
        <p:nvSpPr>
          <p:cNvPr id="12" name="Slide Number Placeholder 3">
            <a:extLst>
              <a:ext uri="{FF2B5EF4-FFF2-40B4-BE49-F238E27FC236}">
                <a16:creationId xmlns:a16="http://schemas.microsoft.com/office/drawing/2014/main" id="{5EFD469B-F01B-0DBD-913A-36995CE72A5C}"/>
              </a:ext>
            </a:extLst>
          </p:cNvPr>
          <p:cNvSpPr>
            <a:spLocks noGrp="1"/>
          </p:cNvSpPr>
          <p:nvPr>
            <p:ph type="sldNum" sz="quarter" idx="4"/>
          </p:nvPr>
        </p:nvSpPr>
        <p:spPr>
          <a:xfrm>
            <a:off x="9287933" y="6374634"/>
            <a:ext cx="2743200" cy="366183"/>
          </a:xfrm>
          <a:prstGeom prst="rect">
            <a:avLst/>
          </a:prstGeom>
        </p:spPr>
        <p:txBody>
          <a:bodyPr vert="horz" lIns="91440" tIns="45720" rIns="91440" bIns="45720" rtlCol="0" anchor="ctr"/>
          <a:lstStyle>
            <a:lvl1pPr algn="r">
              <a:defRPr sz="1200" b="1">
                <a:solidFill>
                  <a:schemeClr val="tx2"/>
                </a:solidFill>
              </a:defRPr>
            </a:lvl1pPr>
          </a:lstStyle>
          <a:p>
            <a:fld id="{DC66D335-3749-BC49-941B-47E24587B1C7}" type="slidenum">
              <a:rPr lang="en-US" smtClean="0"/>
              <a:pPr/>
              <a:t>‹#›</a:t>
            </a:fld>
            <a:endParaRPr lang="en-US"/>
          </a:p>
        </p:txBody>
      </p:sp>
      <p:pic>
        <p:nvPicPr>
          <p:cNvPr id="2" name="Graphic 1">
            <a:extLst>
              <a:ext uri="{FF2B5EF4-FFF2-40B4-BE49-F238E27FC236}">
                <a16:creationId xmlns:a16="http://schemas.microsoft.com/office/drawing/2014/main" id="{F6CBFBED-5DC8-7C7C-C2EB-4E5104B1823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1778" b="-9495"/>
          <a:stretch/>
        </p:blipFill>
        <p:spPr>
          <a:xfrm>
            <a:off x="10721591" y="406400"/>
            <a:ext cx="1087573" cy="266840"/>
          </a:xfrm>
          <a:prstGeom prst="rect">
            <a:avLst/>
          </a:prstGeom>
        </p:spPr>
      </p:pic>
      <p:pic>
        <p:nvPicPr>
          <p:cNvPr id="4" name="Graphic 3">
            <a:extLst>
              <a:ext uri="{FF2B5EF4-FFF2-40B4-BE49-F238E27FC236}">
                <a16:creationId xmlns:a16="http://schemas.microsoft.com/office/drawing/2014/main" id="{9A6CF8D9-F0E0-F9C2-F032-9555BB325FD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0825" y="6274930"/>
            <a:ext cx="1552575" cy="456069"/>
          </a:xfrm>
          <a:prstGeom prst="rect">
            <a:avLst/>
          </a:prstGeom>
        </p:spPr>
      </p:pic>
    </p:spTree>
    <p:extLst>
      <p:ext uri="{BB962C8B-B14F-4D97-AF65-F5344CB8AC3E}">
        <p14:creationId xmlns:p14="http://schemas.microsoft.com/office/powerpoint/2010/main" val="362159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2">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E54090-B6D9-3E67-B785-05806BCCC223}"/>
              </a:ext>
            </a:extLst>
          </p:cNvPr>
          <p:cNvSpPr>
            <a:spLocks noGrp="1"/>
          </p:cNvSpPr>
          <p:nvPr>
            <p:ph type="title"/>
          </p:nvPr>
        </p:nvSpPr>
        <p:spPr>
          <a:xfrm>
            <a:off x="391599" y="474862"/>
            <a:ext cx="9877816" cy="631775"/>
          </a:xfrm>
          <a:prstGeom prst="rect">
            <a:avLst/>
          </a:prstGeom>
        </p:spPr>
        <p:txBody>
          <a:bodyPr anchor="ctr"/>
          <a:lstStyle>
            <a:lvl1pPr algn="l">
              <a:defRPr sz="3733" b="0">
                <a:solidFill>
                  <a:schemeClr val="bg1"/>
                </a:solidFill>
              </a:defRPr>
            </a:lvl1pPr>
          </a:lstStyle>
          <a:p>
            <a:r>
              <a:rPr lang="en-US"/>
              <a:t>Click to edit Master title style</a:t>
            </a:r>
            <a:endParaRPr lang="en-GB"/>
          </a:p>
        </p:txBody>
      </p:sp>
      <p:sp>
        <p:nvSpPr>
          <p:cNvPr id="6" name="Text Placeholder 6">
            <a:extLst>
              <a:ext uri="{FF2B5EF4-FFF2-40B4-BE49-F238E27FC236}">
                <a16:creationId xmlns:a16="http://schemas.microsoft.com/office/drawing/2014/main" id="{CEDCFE8C-3138-8C75-5B28-C54D3D458914}"/>
              </a:ext>
            </a:extLst>
          </p:cNvPr>
          <p:cNvSpPr>
            <a:spLocks noGrp="1"/>
          </p:cNvSpPr>
          <p:nvPr>
            <p:ph type="body" sz="quarter" idx="16" hasCustomPrompt="1"/>
          </p:nvPr>
        </p:nvSpPr>
        <p:spPr>
          <a:xfrm>
            <a:off x="391599" y="1152207"/>
            <a:ext cx="9877816" cy="530055"/>
          </a:xfrm>
          <a:prstGeom prst="rect">
            <a:avLst/>
          </a:prstGeom>
        </p:spPr>
        <p:txBody>
          <a:bodyPr anchor="ctr"/>
          <a:lstStyle>
            <a:lvl1pPr marL="0" indent="0" algn="l">
              <a:buNone/>
              <a:defRPr sz="2400" b="0">
                <a:solidFill>
                  <a:schemeClr val="tx2"/>
                </a:solidFill>
              </a:defRPr>
            </a:lvl1pPr>
            <a:lvl2pPr>
              <a:defRPr sz="1333"/>
            </a:lvl2pPr>
            <a:lvl3pPr>
              <a:defRPr sz="1333"/>
            </a:lvl3pPr>
            <a:lvl4pPr>
              <a:defRPr sz="1333"/>
            </a:lvl4pPr>
            <a:lvl5pPr>
              <a:defRPr sz="1333"/>
            </a:lvl5pPr>
          </a:lstStyle>
          <a:p>
            <a:pPr lvl="0"/>
            <a:r>
              <a:rPr lang="en-US"/>
              <a:t>Click to edit Master title slide</a:t>
            </a:r>
            <a:endParaRPr lang="en-GB"/>
          </a:p>
        </p:txBody>
      </p:sp>
      <p:sp>
        <p:nvSpPr>
          <p:cNvPr id="12" name="Slide Number Placeholder 3">
            <a:extLst>
              <a:ext uri="{FF2B5EF4-FFF2-40B4-BE49-F238E27FC236}">
                <a16:creationId xmlns:a16="http://schemas.microsoft.com/office/drawing/2014/main" id="{5EFD469B-F01B-0DBD-913A-36995CE72A5C}"/>
              </a:ext>
            </a:extLst>
          </p:cNvPr>
          <p:cNvSpPr>
            <a:spLocks noGrp="1"/>
          </p:cNvSpPr>
          <p:nvPr>
            <p:ph type="sldNum" sz="quarter" idx="4"/>
          </p:nvPr>
        </p:nvSpPr>
        <p:spPr>
          <a:xfrm>
            <a:off x="9287933" y="6374634"/>
            <a:ext cx="2743200" cy="366183"/>
          </a:xfrm>
          <a:prstGeom prst="rect">
            <a:avLst/>
          </a:prstGeom>
        </p:spPr>
        <p:txBody>
          <a:bodyPr vert="horz" lIns="91440" tIns="45720" rIns="91440" bIns="45720" rtlCol="0" anchor="ctr"/>
          <a:lstStyle>
            <a:lvl1pPr algn="r">
              <a:defRPr sz="1200" b="1">
                <a:solidFill>
                  <a:schemeClr val="bg1"/>
                </a:solidFill>
              </a:defRPr>
            </a:lvl1pPr>
          </a:lstStyle>
          <a:p>
            <a:fld id="{DC66D335-3749-BC49-941B-47E24587B1C7}" type="slidenum">
              <a:rPr lang="en-US" smtClean="0"/>
              <a:pPr/>
              <a:t>‹#›</a:t>
            </a:fld>
            <a:endParaRPr lang="en-US"/>
          </a:p>
        </p:txBody>
      </p:sp>
      <p:pic>
        <p:nvPicPr>
          <p:cNvPr id="2" name="Graphic 1">
            <a:extLst>
              <a:ext uri="{FF2B5EF4-FFF2-40B4-BE49-F238E27FC236}">
                <a16:creationId xmlns:a16="http://schemas.microsoft.com/office/drawing/2014/main" id="{AED8477F-1E15-FA36-923B-AF4402A32F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1778" b="-9495"/>
          <a:stretch/>
        </p:blipFill>
        <p:spPr>
          <a:xfrm>
            <a:off x="10721591" y="406400"/>
            <a:ext cx="1087573" cy="266840"/>
          </a:xfrm>
          <a:prstGeom prst="rect">
            <a:avLst/>
          </a:prstGeom>
        </p:spPr>
      </p:pic>
      <p:pic>
        <p:nvPicPr>
          <p:cNvPr id="7" name="Graphic 6">
            <a:extLst>
              <a:ext uri="{FF2B5EF4-FFF2-40B4-BE49-F238E27FC236}">
                <a16:creationId xmlns:a16="http://schemas.microsoft.com/office/drawing/2014/main" id="{E3F602A4-C707-D577-4F95-47B5D5CF8E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50825" y="6274930"/>
            <a:ext cx="1552575" cy="456068"/>
          </a:xfrm>
          <a:prstGeom prst="rect">
            <a:avLst/>
          </a:prstGeom>
        </p:spPr>
      </p:pic>
    </p:spTree>
    <p:extLst>
      <p:ext uri="{BB962C8B-B14F-4D97-AF65-F5344CB8AC3E}">
        <p14:creationId xmlns:p14="http://schemas.microsoft.com/office/powerpoint/2010/main" val="87124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_3">
    <p:bg>
      <p:bgPr>
        <a:solidFill>
          <a:schemeClr val="bg1"/>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391599" y="474862"/>
            <a:ext cx="11408804" cy="631775"/>
          </a:xfrm>
          <a:prstGeom prst="rect">
            <a:avLst/>
          </a:prstGeom>
        </p:spPr>
        <p:txBody>
          <a:bodyPr anchor="ctr"/>
          <a:lstStyle>
            <a:lvl1pPr algn="l">
              <a:defRPr sz="3733" b="0">
                <a:solidFill>
                  <a:schemeClr val="tx1"/>
                </a:solidFill>
              </a:defRPr>
            </a:lvl1pPr>
          </a:lstStyle>
          <a:p>
            <a:r>
              <a:rPr lang="en-US"/>
              <a:t>Click to edit Master title style</a:t>
            </a:r>
            <a:endParaRPr lang="en-GB"/>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391599" y="1152207"/>
            <a:ext cx="11408804" cy="530055"/>
          </a:xfrm>
          <a:prstGeom prst="rect">
            <a:avLst/>
          </a:prstGeom>
        </p:spPr>
        <p:txBody>
          <a:bodyPr anchor="ctr"/>
          <a:lstStyle>
            <a:lvl1pPr marL="0" indent="0" algn="l">
              <a:buNone/>
              <a:defRPr sz="2400" b="0">
                <a:solidFill>
                  <a:schemeClr val="tx2"/>
                </a:solidFill>
              </a:defRPr>
            </a:lvl1pPr>
            <a:lvl2pPr>
              <a:defRPr sz="1333"/>
            </a:lvl2pPr>
            <a:lvl3pPr>
              <a:defRPr sz="1333"/>
            </a:lvl3pPr>
            <a:lvl4pPr>
              <a:defRPr sz="1333"/>
            </a:lvl4pPr>
            <a:lvl5pPr>
              <a:defRPr sz="1333"/>
            </a:lvl5pPr>
          </a:lstStyle>
          <a:p>
            <a:pPr lvl="0"/>
            <a:r>
              <a:rPr lang="en-US"/>
              <a:t>Click to edit Master title slide</a:t>
            </a:r>
            <a:endParaRPr lang="en-GB"/>
          </a:p>
        </p:txBody>
      </p:sp>
      <p:sp>
        <p:nvSpPr>
          <p:cNvPr id="5" name="Slide Number Placeholder 3">
            <a:extLst>
              <a:ext uri="{FF2B5EF4-FFF2-40B4-BE49-F238E27FC236}">
                <a16:creationId xmlns:a16="http://schemas.microsoft.com/office/drawing/2014/main" id="{F51F3771-C71C-0386-A2E4-4A69E2A8CF77}"/>
              </a:ext>
            </a:extLst>
          </p:cNvPr>
          <p:cNvSpPr>
            <a:spLocks noGrp="1"/>
          </p:cNvSpPr>
          <p:nvPr>
            <p:ph type="sldNum" sz="quarter" idx="4"/>
          </p:nvPr>
        </p:nvSpPr>
        <p:spPr>
          <a:xfrm>
            <a:off x="9287933" y="6374634"/>
            <a:ext cx="2743200" cy="366183"/>
          </a:xfrm>
          <a:prstGeom prst="rect">
            <a:avLst/>
          </a:prstGeom>
        </p:spPr>
        <p:txBody>
          <a:bodyPr vert="horz" lIns="91440" tIns="45720" rIns="91440" bIns="45720" rtlCol="0" anchor="ctr"/>
          <a:lstStyle>
            <a:lvl1pPr algn="r">
              <a:defRPr sz="1200" b="1">
                <a:solidFill>
                  <a:schemeClr val="tx2"/>
                </a:solidFill>
              </a:defRPr>
            </a:lvl1pPr>
          </a:lstStyle>
          <a:p>
            <a:fld id="{DC66D335-3749-BC49-941B-47E24587B1C7}" type="slidenum">
              <a:rPr lang="en-US" smtClean="0"/>
              <a:pPr/>
              <a:t>‹#›</a:t>
            </a:fld>
            <a:endParaRPr lang="en-US"/>
          </a:p>
        </p:txBody>
      </p:sp>
      <p:pic>
        <p:nvPicPr>
          <p:cNvPr id="4" name="Graphic 3">
            <a:extLst>
              <a:ext uri="{FF2B5EF4-FFF2-40B4-BE49-F238E27FC236}">
                <a16:creationId xmlns:a16="http://schemas.microsoft.com/office/drawing/2014/main" id="{E52C4C8D-B038-0EB2-60E7-D1FE426CE95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731"/>
          <a:stretch/>
        </p:blipFill>
        <p:spPr>
          <a:xfrm>
            <a:off x="10697817" y="407249"/>
            <a:ext cx="1109063" cy="243703"/>
          </a:xfrm>
          <a:prstGeom prst="rect">
            <a:avLst/>
          </a:prstGeom>
        </p:spPr>
      </p:pic>
      <p:pic>
        <p:nvPicPr>
          <p:cNvPr id="2" name="Graphic 1">
            <a:extLst>
              <a:ext uri="{FF2B5EF4-FFF2-40B4-BE49-F238E27FC236}">
                <a16:creationId xmlns:a16="http://schemas.microsoft.com/office/drawing/2014/main" id="{AC878D01-A8E5-A480-4E19-261B1FB800E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50825" y="6274930"/>
            <a:ext cx="1552575" cy="456068"/>
          </a:xfrm>
          <a:prstGeom prst="rect">
            <a:avLst/>
          </a:prstGeom>
        </p:spPr>
      </p:pic>
    </p:spTree>
    <p:extLst>
      <p:ext uri="{BB962C8B-B14F-4D97-AF65-F5344CB8AC3E}">
        <p14:creationId xmlns:p14="http://schemas.microsoft.com/office/powerpoint/2010/main" val="356139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_5">
    <p:bg>
      <p:bgPr>
        <a:solidFill>
          <a:schemeClr val="bg1"/>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391599" y="474862"/>
            <a:ext cx="11408804" cy="631775"/>
          </a:xfrm>
          <a:prstGeom prst="rect">
            <a:avLst/>
          </a:prstGeom>
        </p:spPr>
        <p:txBody>
          <a:bodyPr anchor="ctr"/>
          <a:lstStyle>
            <a:lvl1pPr algn="l">
              <a:defRPr sz="3733" b="0">
                <a:solidFill>
                  <a:schemeClr val="tx1"/>
                </a:solidFill>
              </a:defRPr>
            </a:lvl1pPr>
          </a:lstStyle>
          <a:p>
            <a:r>
              <a:rPr lang="en-US"/>
              <a:t>Click to edit Master title style</a:t>
            </a:r>
            <a:endParaRPr lang="en-GB"/>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391599" y="1152207"/>
            <a:ext cx="11408804" cy="530055"/>
          </a:xfrm>
          <a:prstGeom prst="rect">
            <a:avLst/>
          </a:prstGeom>
        </p:spPr>
        <p:txBody>
          <a:bodyPr anchor="ctr"/>
          <a:lstStyle>
            <a:lvl1pPr marL="0" indent="0" algn="l">
              <a:buNone/>
              <a:defRPr sz="2400" b="0">
                <a:solidFill>
                  <a:schemeClr val="tx2"/>
                </a:solidFill>
              </a:defRPr>
            </a:lvl1pPr>
            <a:lvl2pPr>
              <a:defRPr sz="1333"/>
            </a:lvl2pPr>
            <a:lvl3pPr>
              <a:defRPr sz="1333"/>
            </a:lvl3pPr>
            <a:lvl4pPr>
              <a:defRPr sz="1333"/>
            </a:lvl4pPr>
            <a:lvl5pPr>
              <a:defRPr sz="1333"/>
            </a:lvl5pPr>
          </a:lstStyle>
          <a:p>
            <a:pPr lvl="0"/>
            <a:r>
              <a:rPr lang="en-US"/>
              <a:t>Click to edit Master title slide</a:t>
            </a:r>
            <a:endParaRPr lang="en-GB"/>
          </a:p>
        </p:txBody>
      </p:sp>
      <p:sp>
        <p:nvSpPr>
          <p:cNvPr id="3" name="Content Placeholder 2">
            <a:extLst>
              <a:ext uri="{FF2B5EF4-FFF2-40B4-BE49-F238E27FC236}">
                <a16:creationId xmlns:a16="http://schemas.microsoft.com/office/drawing/2014/main" id="{1C1B7A4B-B925-B9AD-3A5C-FC5914220D27}"/>
              </a:ext>
            </a:extLst>
          </p:cNvPr>
          <p:cNvSpPr>
            <a:spLocks noGrp="1"/>
          </p:cNvSpPr>
          <p:nvPr>
            <p:ph idx="1"/>
          </p:nvPr>
        </p:nvSpPr>
        <p:spPr>
          <a:xfrm>
            <a:off x="396694" y="2032001"/>
            <a:ext cx="11376207" cy="3911600"/>
          </a:xfrm>
          <a:prstGeom prst="rect">
            <a:avLst/>
          </a:prstGeom>
        </p:spPr>
        <p:txBody>
          <a:bodyPr/>
          <a:lstStyle>
            <a:lvl1pPr algn="l">
              <a:defRPr sz="2400">
                <a:solidFill>
                  <a:schemeClr val="tx2"/>
                </a:solidFill>
                <a:latin typeface="Arial"/>
                <a:cs typeface="Arial"/>
              </a:defRPr>
            </a:lvl1pPr>
            <a:lvl2pPr algn="l">
              <a:defRPr sz="1867">
                <a:solidFill>
                  <a:schemeClr val="tx2"/>
                </a:solidFill>
                <a:latin typeface="Arial"/>
                <a:cs typeface="Arial"/>
              </a:defRPr>
            </a:lvl2pPr>
            <a:lvl3pPr algn="l">
              <a:defRPr sz="1600">
                <a:solidFill>
                  <a:schemeClr val="tx2"/>
                </a:solidFill>
                <a:latin typeface="Arial"/>
                <a:cs typeface="Arial"/>
              </a:defRPr>
            </a:lvl3pPr>
            <a:lvl4pPr algn="l">
              <a:defRPr sz="1467">
                <a:solidFill>
                  <a:schemeClr val="tx2"/>
                </a:solidFill>
                <a:latin typeface="Arial"/>
                <a:cs typeface="Arial"/>
              </a:defRPr>
            </a:lvl4pPr>
            <a:lvl5pPr algn="l">
              <a:defRPr sz="1467">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3">
            <a:extLst>
              <a:ext uri="{FF2B5EF4-FFF2-40B4-BE49-F238E27FC236}">
                <a16:creationId xmlns:a16="http://schemas.microsoft.com/office/drawing/2014/main" id="{CBC0D566-1FDE-105C-7AE0-B66C469D1FB8}"/>
              </a:ext>
            </a:extLst>
          </p:cNvPr>
          <p:cNvSpPr>
            <a:spLocks noGrp="1"/>
          </p:cNvSpPr>
          <p:nvPr>
            <p:ph type="sldNum" sz="quarter" idx="4"/>
          </p:nvPr>
        </p:nvSpPr>
        <p:spPr>
          <a:xfrm>
            <a:off x="9287933" y="6374634"/>
            <a:ext cx="2743200" cy="366183"/>
          </a:xfrm>
          <a:prstGeom prst="rect">
            <a:avLst/>
          </a:prstGeom>
        </p:spPr>
        <p:txBody>
          <a:bodyPr vert="horz" lIns="91440" tIns="45720" rIns="91440" bIns="45720" rtlCol="0" anchor="ctr"/>
          <a:lstStyle>
            <a:lvl1pPr algn="r">
              <a:defRPr sz="1200" b="1">
                <a:solidFill>
                  <a:schemeClr val="tx2"/>
                </a:solidFill>
              </a:defRPr>
            </a:lvl1pPr>
          </a:lstStyle>
          <a:p>
            <a:fld id="{DC66D335-3749-BC49-941B-47E24587B1C7}" type="slidenum">
              <a:rPr lang="en-US" smtClean="0"/>
              <a:pPr/>
              <a:t>‹#›</a:t>
            </a:fld>
            <a:endParaRPr lang="en-US"/>
          </a:p>
        </p:txBody>
      </p:sp>
      <p:pic>
        <p:nvPicPr>
          <p:cNvPr id="2" name="Graphic 1">
            <a:extLst>
              <a:ext uri="{FF2B5EF4-FFF2-40B4-BE49-F238E27FC236}">
                <a16:creationId xmlns:a16="http://schemas.microsoft.com/office/drawing/2014/main" id="{EC0EC675-0148-966B-B60C-915272BDC55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731"/>
          <a:stretch/>
        </p:blipFill>
        <p:spPr>
          <a:xfrm>
            <a:off x="10697817" y="407249"/>
            <a:ext cx="1109063" cy="243703"/>
          </a:xfrm>
          <a:prstGeom prst="rect">
            <a:avLst/>
          </a:prstGeom>
        </p:spPr>
      </p:pic>
      <p:pic>
        <p:nvPicPr>
          <p:cNvPr id="8" name="Graphic 7">
            <a:extLst>
              <a:ext uri="{FF2B5EF4-FFF2-40B4-BE49-F238E27FC236}">
                <a16:creationId xmlns:a16="http://schemas.microsoft.com/office/drawing/2014/main" id="{99E78E48-E552-C672-63C7-415831F0742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50825" y="6274930"/>
            <a:ext cx="1552575" cy="456068"/>
          </a:xfrm>
          <a:prstGeom prst="rect">
            <a:avLst/>
          </a:prstGeom>
        </p:spPr>
      </p:pic>
    </p:spTree>
    <p:extLst>
      <p:ext uri="{BB962C8B-B14F-4D97-AF65-F5344CB8AC3E}">
        <p14:creationId xmlns:p14="http://schemas.microsoft.com/office/powerpoint/2010/main" val="159561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_6">
    <p:bg>
      <p:bgPr>
        <a:solidFill>
          <a:schemeClr val="bg1"/>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391599" y="474862"/>
            <a:ext cx="11408804" cy="631775"/>
          </a:xfrm>
          <a:prstGeom prst="rect">
            <a:avLst/>
          </a:prstGeom>
        </p:spPr>
        <p:txBody>
          <a:bodyPr anchor="ctr"/>
          <a:lstStyle>
            <a:lvl1pPr algn="l">
              <a:defRPr sz="3733" b="0">
                <a:solidFill>
                  <a:schemeClr val="tx1"/>
                </a:solidFill>
              </a:defRPr>
            </a:lvl1pPr>
          </a:lstStyle>
          <a:p>
            <a:r>
              <a:rPr lang="en-US"/>
              <a:t>Click to edit Master title style</a:t>
            </a:r>
            <a:endParaRPr lang="en-GB"/>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391599" y="1152207"/>
            <a:ext cx="11408804" cy="530055"/>
          </a:xfrm>
          <a:prstGeom prst="rect">
            <a:avLst/>
          </a:prstGeom>
        </p:spPr>
        <p:txBody>
          <a:bodyPr anchor="ctr"/>
          <a:lstStyle>
            <a:lvl1pPr marL="0" indent="0" algn="l">
              <a:buNone/>
              <a:defRPr sz="2400" b="0">
                <a:solidFill>
                  <a:schemeClr val="tx2"/>
                </a:solidFill>
              </a:defRPr>
            </a:lvl1pPr>
            <a:lvl2pPr>
              <a:defRPr sz="1333"/>
            </a:lvl2pPr>
            <a:lvl3pPr>
              <a:defRPr sz="1333"/>
            </a:lvl3pPr>
            <a:lvl4pPr>
              <a:defRPr sz="1333"/>
            </a:lvl4pPr>
            <a:lvl5pPr>
              <a:defRPr sz="1333"/>
            </a:lvl5pPr>
          </a:lstStyle>
          <a:p>
            <a:pPr lvl="0"/>
            <a:r>
              <a:rPr lang="en-US"/>
              <a:t>Click to edit Master title slide</a:t>
            </a:r>
            <a:endParaRPr lang="en-GB"/>
          </a:p>
        </p:txBody>
      </p:sp>
      <p:sp>
        <p:nvSpPr>
          <p:cNvPr id="4" name="Content Placeholder 2">
            <a:extLst>
              <a:ext uri="{FF2B5EF4-FFF2-40B4-BE49-F238E27FC236}">
                <a16:creationId xmlns:a16="http://schemas.microsoft.com/office/drawing/2014/main" id="{16811596-0F10-C228-BCF6-F56CBC1DFCE6}"/>
              </a:ext>
            </a:extLst>
          </p:cNvPr>
          <p:cNvSpPr>
            <a:spLocks noGrp="1"/>
          </p:cNvSpPr>
          <p:nvPr>
            <p:ph idx="1"/>
          </p:nvPr>
        </p:nvSpPr>
        <p:spPr>
          <a:xfrm>
            <a:off x="396693" y="1869884"/>
            <a:ext cx="5495760" cy="4186080"/>
          </a:xfrm>
          <a:prstGeom prst="rect">
            <a:avLst/>
          </a:prstGeom>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5">
            <a:extLst>
              <a:ext uri="{FF2B5EF4-FFF2-40B4-BE49-F238E27FC236}">
                <a16:creationId xmlns:a16="http://schemas.microsoft.com/office/drawing/2014/main" id="{C5E8BD54-5D05-A67D-0A53-56145D5321B4}"/>
              </a:ext>
            </a:extLst>
          </p:cNvPr>
          <p:cNvSpPr>
            <a:spLocks noGrp="1"/>
          </p:cNvSpPr>
          <p:nvPr>
            <p:ph type="body" sz="quarter" idx="12"/>
          </p:nvPr>
        </p:nvSpPr>
        <p:spPr>
          <a:xfrm>
            <a:off x="6298669" y="1870350"/>
            <a:ext cx="5497515" cy="4186207"/>
          </a:xfrm>
          <a:prstGeom prst="rect">
            <a:avLst/>
          </a:prstGeom>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Slide Number Placeholder 3">
            <a:extLst>
              <a:ext uri="{FF2B5EF4-FFF2-40B4-BE49-F238E27FC236}">
                <a16:creationId xmlns:a16="http://schemas.microsoft.com/office/drawing/2014/main" id="{6B5A6D16-C07D-E24E-773D-749767DCF3A9}"/>
              </a:ext>
            </a:extLst>
          </p:cNvPr>
          <p:cNvSpPr>
            <a:spLocks noGrp="1"/>
          </p:cNvSpPr>
          <p:nvPr>
            <p:ph type="sldNum" sz="quarter" idx="4"/>
          </p:nvPr>
        </p:nvSpPr>
        <p:spPr>
          <a:xfrm>
            <a:off x="9287933" y="6374634"/>
            <a:ext cx="2743200" cy="366183"/>
          </a:xfrm>
          <a:prstGeom prst="rect">
            <a:avLst/>
          </a:prstGeom>
        </p:spPr>
        <p:txBody>
          <a:bodyPr vert="horz" lIns="91440" tIns="45720" rIns="91440" bIns="45720" rtlCol="0" anchor="ctr"/>
          <a:lstStyle>
            <a:lvl1pPr algn="r">
              <a:defRPr sz="1200" b="1">
                <a:solidFill>
                  <a:schemeClr val="tx2"/>
                </a:solidFill>
              </a:defRPr>
            </a:lvl1pPr>
          </a:lstStyle>
          <a:p>
            <a:fld id="{DC66D335-3749-BC49-941B-47E24587B1C7}" type="slidenum">
              <a:rPr lang="en-US" smtClean="0"/>
              <a:pPr/>
              <a:t>‹#›</a:t>
            </a:fld>
            <a:endParaRPr lang="en-US"/>
          </a:p>
        </p:txBody>
      </p:sp>
      <p:pic>
        <p:nvPicPr>
          <p:cNvPr id="2" name="Graphic 1">
            <a:extLst>
              <a:ext uri="{FF2B5EF4-FFF2-40B4-BE49-F238E27FC236}">
                <a16:creationId xmlns:a16="http://schemas.microsoft.com/office/drawing/2014/main" id="{A6CF906C-3AB1-E4E0-1F7C-6419C89E3B1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731"/>
          <a:stretch/>
        </p:blipFill>
        <p:spPr>
          <a:xfrm>
            <a:off x="10697817" y="407249"/>
            <a:ext cx="1109063" cy="243703"/>
          </a:xfrm>
          <a:prstGeom prst="rect">
            <a:avLst/>
          </a:prstGeom>
        </p:spPr>
      </p:pic>
      <p:pic>
        <p:nvPicPr>
          <p:cNvPr id="11" name="Graphic 10">
            <a:extLst>
              <a:ext uri="{FF2B5EF4-FFF2-40B4-BE49-F238E27FC236}">
                <a16:creationId xmlns:a16="http://schemas.microsoft.com/office/drawing/2014/main" id="{6BDEE93A-6C37-B0FF-6BB9-6D692BD3069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50825" y="6274930"/>
            <a:ext cx="1552575" cy="456068"/>
          </a:xfrm>
          <a:prstGeom prst="rect">
            <a:avLst/>
          </a:prstGeom>
        </p:spPr>
      </p:pic>
    </p:spTree>
    <p:extLst>
      <p:ext uri="{BB962C8B-B14F-4D97-AF65-F5344CB8AC3E}">
        <p14:creationId xmlns:p14="http://schemas.microsoft.com/office/powerpoint/2010/main" val="121214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7">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656967" y="2042959"/>
            <a:ext cx="10515600" cy="743832"/>
          </a:xfrm>
          <a:prstGeom prst="rect">
            <a:avLst/>
          </a:prstGeom>
        </p:spPr>
        <p:txBody>
          <a:bodyPr anchor="ctr"/>
          <a:lstStyle>
            <a:lvl1pPr algn="l">
              <a:defRPr sz="4800" b="1">
                <a:solidFill>
                  <a:schemeClr val="bg1"/>
                </a:solidFill>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656965" y="2881267"/>
            <a:ext cx="10515600" cy="547733"/>
          </a:xfrm>
          <a:prstGeom prst="rect">
            <a:avLst/>
          </a:prstGeom>
        </p:spPr>
        <p:txBody>
          <a:bodyPr anchor="ctr"/>
          <a:lstStyle>
            <a:lvl1pPr marL="0" indent="0" algn="l">
              <a:buNone/>
              <a:defRPr>
                <a:solidFill>
                  <a:schemeClr val="bg1"/>
                </a:solidFill>
              </a:defRPr>
            </a:lvl1pPr>
          </a:lstStyle>
          <a:p>
            <a:pPr lvl="0"/>
            <a:r>
              <a:rPr lang="en-US"/>
              <a:t>Sub-title / Presenter Name</a:t>
            </a:r>
            <a:endParaRPr lang="en-GB"/>
          </a:p>
        </p:txBody>
      </p:sp>
      <p:pic>
        <p:nvPicPr>
          <p:cNvPr id="7" name="Picture 6">
            <a:extLst>
              <a:ext uri="{FF2B5EF4-FFF2-40B4-BE49-F238E27FC236}">
                <a16:creationId xmlns:a16="http://schemas.microsoft.com/office/drawing/2014/main" id="{BB2C716A-D707-DE58-62D2-E900DBA5C311}"/>
              </a:ext>
            </a:extLst>
          </p:cNvPr>
          <p:cNvPicPr>
            <a:picLocks noChangeAspect="1"/>
          </p:cNvPicPr>
          <p:nvPr userDrawn="1"/>
        </p:nvPicPr>
        <p:blipFill>
          <a:blip r:embed="rId2"/>
          <a:stretch>
            <a:fillRect/>
          </a:stretch>
        </p:blipFill>
        <p:spPr>
          <a:xfrm>
            <a:off x="334433" y="4071209"/>
            <a:ext cx="3657600" cy="2493819"/>
          </a:xfrm>
          <a:prstGeom prst="rect">
            <a:avLst/>
          </a:prstGeom>
        </p:spPr>
      </p:pic>
      <p:pic>
        <p:nvPicPr>
          <p:cNvPr id="2" name="Graphic 1">
            <a:extLst>
              <a:ext uri="{FF2B5EF4-FFF2-40B4-BE49-F238E27FC236}">
                <a16:creationId xmlns:a16="http://schemas.microsoft.com/office/drawing/2014/main" id="{6269A19F-C033-89EF-C3AE-9D866434B3EE}"/>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0731"/>
          <a:stretch/>
        </p:blipFill>
        <p:spPr>
          <a:xfrm>
            <a:off x="10697817" y="407249"/>
            <a:ext cx="1109063" cy="243703"/>
          </a:xfrm>
          <a:prstGeom prst="rect">
            <a:avLst/>
          </a:prstGeom>
        </p:spPr>
      </p:pic>
      <p:pic>
        <p:nvPicPr>
          <p:cNvPr id="4" name="Graphic 3">
            <a:extLst>
              <a:ext uri="{FF2B5EF4-FFF2-40B4-BE49-F238E27FC236}">
                <a16:creationId xmlns:a16="http://schemas.microsoft.com/office/drawing/2014/main" id="{2F7BFE65-F4FF-A1D9-7C98-DA2AFB23582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250827" y="293230"/>
            <a:ext cx="1552571" cy="456068"/>
          </a:xfrm>
          <a:prstGeom prst="rect">
            <a:avLst/>
          </a:prstGeom>
        </p:spPr>
      </p:pic>
    </p:spTree>
    <p:extLst>
      <p:ext uri="{BB962C8B-B14F-4D97-AF65-F5344CB8AC3E}">
        <p14:creationId xmlns:p14="http://schemas.microsoft.com/office/powerpoint/2010/main" val="1932967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67D3BB-1E31-E9DB-F07A-28DA8AEBB099}"/>
              </a:ext>
            </a:extLst>
          </p:cNvPr>
          <p:cNvSpPr>
            <a:spLocks noGrp="1"/>
          </p:cNvSpPr>
          <p:nvPr>
            <p:ph type="sldNum" sz="quarter" idx="4"/>
          </p:nvPr>
        </p:nvSpPr>
        <p:spPr>
          <a:xfrm>
            <a:off x="9287933" y="6356351"/>
            <a:ext cx="2743200" cy="366183"/>
          </a:xfrm>
          <a:prstGeom prst="rect">
            <a:avLst/>
          </a:prstGeom>
        </p:spPr>
        <p:txBody>
          <a:bodyPr vert="horz" lIns="91440" tIns="45720" rIns="91440" bIns="45720" rtlCol="0" anchor="ctr"/>
          <a:lstStyle>
            <a:lvl1pPr algn="r">
              <a:defRPr sz="1200" b="1">
                <a:solidFill>
                  <a:schemeClr val="tx2"/>
                </a:solidFill>
              </a:defRPr>
            </a:lvl1pPr>
          </a:lstStyle>
          <a:p>
            <a:fld id="{DC66D335-3749-BC49-941B-47E24587B1C7}" type="slidenum">
              <a:rPr lang="en-US" smtClean="0"/>
              <a:pPr/>
              <a:t>‹#›</a:t>
            </a:fld>
            <a:endParaRPr lang="en-US"/>
          </a:p>
        </p:txBody>
      </p:sp>
    </p:spTree>
    <p:extLst>
      <p:ext uri="{BB962C8B-B14F-4D97-AF65-F5344CB8AC3E}">
        <p14:creationId xmlns:p14="http://schemas.microsoft.com/office/powerpoint/2010/main" val="11838608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3" r:id="rId7"/>
    <p:sldLayoutId id="2147483704" r:id="rId8"/>
    <p:sldLayoutId id="2147483705" r:id="rId9"/>
    <p:sldLayoutId id="2147483706" r:id="rId10"/>
    <p:sldLayoutId id="2147483707" r:id="rId11"/>
  </p:sldLayoutIdLst>
  <p:hf sldNum="0" hdr="0" ftr="0"/>
  <p:txStyles>
    <p:titleStyle>
      <a:lvl1pPr algn="l" defTabSz="1219170" rtl="0" eaLnBrk="1" latinLnBrk="0" hangingPunct="1">
        <a:lnSpc>
          <a:spcPct val="120000"/>
        </a:lnSpc>
        <a:spcBef>
          <a:spcPts val="267"/>
        </a:spcBef>
        <a:spcAft>
          <a:spcPts val="267"/>
        </a:spcAft>
        <a:buNone/>
        <a:defRPr sz="2667" kern="1200" baseline="0">
          <a:solidFill>
            <a:schemeClr val="bg1"/>
          </a:solidFill>
          <a:latin typeface="+mj-lt"/>
          <a:ea typeface="+mj-ea"/>
          <a:cs typeface="+mj-cs"/>
        </a:defRPr>
      </a:lvl1pPr>
    </p:titleStyle>
    <p:body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185">
          <p15:clr>
            <a:srgbClr val="F26B43"/>
          </p15:clr>
        </p15:guide>
        <p15:guide id="4" pos="1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hyperlink" Target="https://www.hpe.com/us/en/newsroom/press-release/2023/10/dubai-islamic-bank-enhances-customer-experience-and-modernizes-core-banking-platform-with-hpe-greenlake.html" TargetMode="External"/><Relationship Id="rId2" Type="http://schemas.openxmlformats.org/officeDocument/2006/relationships/hyperlink" Target="https://www.arubanetworks.com/resources/case-studies/ikyu/" TargetMode="External"/><Relationship Id="rId1" Type="http://schemas.openxmlformats.org/officeDocument/2006/relationships/slideLayout" Target="../slideLayouts/slideLayout6.xml"/><Relationship Id="rId6" Type="http://schemas.openxmlformats.org/officeDocument/2006/relationships/image" Target="../media/image32.emf"/><Relationship Id="rId5" Type="http://schemas.openxmlformats.org/officeDocument/2006/relationships/image" Target="../media/image31.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www.hpe.com/us/en/newsroom/press-release/2024/01/grossmont-union-high-school-district-digitally-transforms-educational-experience-for-17000-students-with-hpe-greenlake.html" TargetMode="External"/><Relationship Id="rId2" Type="http://schemas.openxmlformats.org/officeDocument/2006/relationships/hyperlink" Target="https://www.arubanetworks.com/en-gb/resources/case-studies/flemings-hotels/" TargetMode="External"/><Relationship Id="rId1" Type="http://schemas.openxmlformats.org/officeDocument/2006/relationships/slideLayout" Target="../slideLayouts/slideLayout8.xml"/><Relationship Id="rId5" Type="http://schemas.openxmlformats.org/officeDocument/2006/relationships/image" Target="../media/image34.emf"/><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hyperlink" Target="https://www.hpe.com/psnow/doc/a00137878enw" TargetMode="External"/><Relationship Id="rId1" Type="http://schemas.openxmlformats.org/officeDocument/2006/relationships/slideLayout" Target="../slideLayouts/slideLayout8.xml"/><Relationship Id="rId5" Type="http://schemas.openxmlformats.org/officeDocument/2006/relationships/hyperlink" Target="https://www.hpe.com/psnow/doc/a00135846enw" TargetMode="Externa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8.jpeg"/><Relationship Id="rId7"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9.emf"/><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4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biztechmagazine.com/article/2023/12/three-corporate-it-network-trends-watch" TargetMode="External"/><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arubanetworks.com/solutions/unified-infrastructu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DDC982-87DE-A750-F30A-E7AB92CDD163}"/>
              </a:ext>
            </a:extLst>
          </p:cNvPr>
          <p:cNvSpPr txBox="1">
            <a:spLocks/>
          </p:cNvSpPr>
          <p:nvPr/>
        </p:nvSpPr>
        <p:spPr>
          <a:xfrm>
            <a:off x="4572000" y="2263140"/>
            <a:ext cx="6158133" cy="2331720"/>
          </a:xfrm>
          <a:prstGeom prst="rect">
            <a:avLst/>
          </a:prstGeom>
        </p:spPr>
        <p:txBody>
          <a:bodyPr anchor="ctr"/>
          <a:lstStyle>
            <a:lvl1pPr algn="l" defTabSz="1219170" rtl="0" eaLnBrk="1" latinLnBrk="0" hangingPunct="1">
              <a:lnSpc>
                <a:spcPct val="120000"/>
              </a:lnSpc>
              <a:spcBef>
                <a:spcPts val="267"/>
              </a:spcBef>
              <a:spcAft>
                <a:spcPts val="267"/>
              </a:spcAft>
              <a:buNone/>
              <a:defRPr sz="4800" b="1" kern="1200" baseline="0">
                <a:solidFill>
                  <a:schemeClr val="bg1"/>
                </a:solidFill>
                <a:latin typeface="+mj-lt"/>
                <a:ea typeface="+mj-ea"/>
                <a:cs typeface="+mj-cs"/>
              </a:defRPr>
            </a:lvl1pPr>
          </a:lstStyle>
          <a:p>
            <a:pPr>
              <a:lnSpc>
                <a:spcPct val="100000"/>
              </a:lnSpc>
            </a:pPr>
            <a:r>
              <a:rPr lang="en-GB" sz="4400"/>
              <a:t>Experience the future of Networking Managed Services: sustainable, Al-driven and secure</a:t>
            </a:r>
            <a:endParaRPr lang="en-ZA" sz="4400"/>
          </a:p>
        </p:txBody>
      </p:sp>
      <p:sp>
        <p:nvSpPr>
          <p:cNvPr id="10" name="Subtitle 2">
            <a:extLst>
              <a:ext uri="{FF2B5EF4-FFF2-40B4-BE49-F238E27FC236}">
                <a16:creationId xmlns:a16="http://schemas.microsoft.com/office/drawing/2014/main" id="{525D361B-F988-05F4-EB56-A8D64B6E0AA5}"/>
              </a:ext>
            </a:extLst>
          </p:cNvPr>
          <p:cNvSpPr txBox="1">
            <a:spLocks/>
          </p:cNvSpPr>
          <p:nvPr/>
        </p:nvSpPr>
        <p:spPr>
          <a:xfrm>
            <a:off x="4572000" y="5266352"/>
            <a:ext cx="10515600" cy="547733"/>
          </a:xfrm>
          <a:prstGeom prst="rect">
            <a:avLst/>
          </a:prstGeom>
        </p:spPr>
        <p:txBody>
          <a:bodyPr/>
          <a:lst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400">
                <a:solidFill>
                  <a:schemeClr val="bg1"/>
                </a:solidFill>
              </a:rPr>
              <a:t>HPE Aruba Networking and e&amp;</a:t>
            </a:r>
            <a:endParaRPr lang="en-ZA" sz="2400">
              <a:solidFill>
                <a:schemeClr val="bg1"/>
              </a:solidFill>
            </a:endParaRPr>
          </a:p>
        </p:txBody>
      </p:sp>
    </p:spTree>
    <p:extLst>
      <p:ext uri="{BB962C8B-B14F-4D97-AF65-F5344CB8AC3E}">
        <p14:creationId xmlns:p14="http://schemas.microsoft.com/office/powerpoint/2010/main" val="154779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0CD088-A628-F2D9-D96A-E8440862E3FD}"/>
              </a:ext>
            </a:extLst>
          </p:cNvPr>
          <p:cNvSpPr>
            <a:spLocks noGrp="1"/>
          </p:cNvSpPr>
          <p:nvPr>
            <p:ph type="title"/>
          </p:nvPr>
        </p:nvSpPr>
        <p:spPr>
          <a:xfrm>
            <a:off x="264893" y="474862"/>
            <a:ext cx="11408804" cy="631775"/>
          </a:xfrm>
        </p:spPr>
        <p:txBody>
          <a:bodyPr lIns="91440" tIns="45720" rIns="91440" bIns="45720" anchor="ctr"/>
          <a:lstStyle/>
          <a:p>
            <a:r>
              <a:rPr lang="en-US" sz="3200" b="1"/>
              <a:t>Unlocking the power of next-generation networking</a:t>
            </a:r>
          </a:p>
        </p:txBody>
      </p:sp>
      <p:sp>
        <p:nvSpPr>
          <p:cNvPr id="8" name="Text Placeholder 7">
            <a:extLst>
              <a:ext uri="{FF2B5EF4-FFF2-40B4-BE49-F238E27FC236}">
                <a16:creationId xmlns:a16="http://schemas.microsoft.com/office/drawing/2014/main" id="{F75CF13B-2CF0-1B8F-642A-2CF69C589915}"/>
              </a:ext>
            </a:extLst>
          </p:cNvPr>
          <p:cNvSpPr>
            <a:spLocks noGrp="1"/>
          </p:cNvSpPr>
          <p:nvPr>
            <p:ph type="body" sz="quarter" idx="16"/>
          </p:nvPr>
        </p:nvSpPr>
        <p:spPr>
          <a:xfrm>
            <a:off x="264893" y="1152207"/>
            <a:ext cx="10185785" cy="530055"/>
          </a:xfrm>
        </p:spPr>
        <p:txBody>
          <a:bodyPr anchor="t"/>
          <a:lstStyle/>
          <a:p>
            <a:r>
              <a:rPr lang="en-US" sz="1800"/>
              <a:t>The perfect partnership to deliver the future of networking in the UAE, with unified solutions and AI-driven managed services:</a:t>
            </a:r>
          </a:p>
        </p:txBody>
      </p:sp>
      <p:graphicFrame>
        <p:nvGraphicFramePr>
          <p:cNvPr id="11" name="Table 10">
            <a:extLst>
              <a:ext uri="{FF2B5EF4-FFF2-40B4-BE49-F238E27FC236}">
                <a16:creationId xmlns:a16="http://schemas.microsoft.com/office/drawing/2014/main" id="{1B7AB6BF-A90C-EE5F-1D2D-E26670F1DC08}"/>
              </a:ext>
            </a:extLst>
          </p:cNvPr>
          <p:cNvGraphicFramePr>
            <a:graphicFrameLocks noGrp="1"/>
          </p:cNvGraphicFramePr>
          <p:nvPr>
            <p:extLst>
              <p:ext uri="{D42A27DB-BD31-4B8C-83A1-F6EECF244321}">
                <p14:modId xmlns:p14="http://schemas.microsoft.com/office/powerpoint/2010/main" val="732562356"/>
              </p:ext>
            </p:extLst>
          </p:nvPr>
        </p:nvGraphicFramePr>
        <p:xfrm>
          <a:off x="335233" y="2074451"/>
          <a:ext cx="11364972" cy="3974656"/>
        </p:xfrm>
        <a:graphic>
          <a:graphicData uri="http://schemas.openxmlformats.org/drawingml/2006/table">
            <a:tbl>
              <a:tblPr firstRow="1" bandRow="1">
                <a:tableStyleId>{5C22544A-7EE6-4342-B048-85BDC9FD1C3A}</a:tableStyleId>
              </a:tblPr>
              <a:tblGrid>
                <a:gridCol w="1606543">
                  <a:extLst>
                    <a:ext uri="{9D8B030D-6E8A-4147-A177-3AD203B41FA5}">
                      <a16:colId xmlns:a16="http://schemas.microsoft.com/office/drawing/2014/main" val="478068432"/>
                    </a:ext>
                  </a:extLst>
                </a:gridCol>
                <a:gridCol w="9758429">
                  <a:extLst>
                    <a:ext uri="{9D8B030D-6E8A-4147-A177-3AD203B41FA5}">
                      <a16:colId xmlns:a16="http://schemas.microsoft.com/office/drawing/2014/main" val="105917074"/>
                    </a:ext>
                  </a:extLst>
                </a:gridCol>
              </a:tblGrid>
              <a:tr h="511191">
                <a:tc>
                  <a:txBody>
                    <a:bodyPr/>
                    <a:lstStyle/>
                    <a:p>
                      <a:pPr>
                        <a:spcAft>
                          <a:spcPts val="600"/>
                        </a:spcAft>
                      </a:pPr>
                      <a:r>
                        <a:rPr lang="en-GB" sz="1200" b="1" dirty="0">
                          <a:solidFill>
                            <a:schemeClr val="tx1"/>
                          </a:solidFill>
                          <a:latin typeface="+mj-lt"/>
                        </a:rPr>
                        <a:t>Customised </a:t>
                      </a:r>
                      <a:br>
                        <a:rPr lang="en-GB" sz="1200" b="1" dirty="0">
                          <a:solidFill>
                            <a:srgbClr val="DF0900"/>
                          </a:solidFill>
                          <a:latin typeface="+mj-lt"/>
                        </a:rPr>
                      </a:br>
                      <a:r>
                        <a:rPr lang="en-GB" sz="1200" b="1" dirty="0">
                          <a:solidFill>
                            <a:schemeClr val="tx1"/>
                          </a:solidFill>
                          <a:latin typeface="+mj-lt"/>
                        </a:rPr>
                        <a:t>solutions</a:t>
                      </a:r>
                      <a:endParaRPr lang="en-US" sz="12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lang="en-GB" sz="1200" b="0" dirty="0">
                          <a:solidFill>
                            <a:schemeClr val="tx2"/>
                          </a:solidFill>
                          <a:latin typeface="+mj-lt"/>
                        </a:rPr>
                        <a:t>Benefit from HPE Aruba Networking and </a:t>
                      </a:r>
                      <a:r>
                        <a:rPr lang="en-GB" sz="1200" b="0" dirty="0" err="1">
                          <a:solidFill>
                            <a:schemeClr val="tx2"/>
                          </a:solidFill>
                          <a:latin typeface="+mj-lt"/>
                        </a:rPr>
                        <a:t>e&amp;'s</a:t>
                      </a:r>
                      <a:r>
                        <a:rPr lang="en-GB" sz="1200" b="0" dirty="0">
                          <a:solidFill>
                            <a:schemeClr val="tx2"/>
                          </a:solidFill>
                          <a:latin typeface="+mj-lt"/>
                        </a:rPr>
                        <a:t> local expertise to tailor managed network services for UAE's diverse sectors.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6139054"/>
                  </a:ext>
                </a:extLst>
              </a:tr>
              <a:tr h="511191">
                <a:tc>
                  <a:txBody>
                    <a:bodyPr/>
                    <a:lstStyle/>
                    <a:p>
                      <a:pPr>
                        <a:spcAft>
                          <a:spcPts val="600"/>
                        </a:spcAft>
                      </a:pPr>
                      <a:r>
                        <a:rPr lang="en-GB" sz="1200" b="1" dirty="0">
                          <a:solidFill>
                            <a:schemeClr val="tx1"/>
                          </a:solidFill>
                          <a:latin typeface="+mj-lt"/>
                          <a:ea typeface="Open Sans Light"/>
                          <a:cs typeface="Open Sans Light"/>
                        </a:rPr>
                        <a:t>Simplified </a:t>
                      </a:r>
                      <a:br>
                        <a:rPr lang="en-GB" sz="1200" b="1" dirty="0">
                          <a:solidFill>
                            <a:srgbClr val="DF0900"/>
                          </a:solidFill>
                          <a:latin typeface="+mj-lt"/>
                          <a:ea typeface="Open Sans Light"/>
                          <a:cs typeface="Open Sans Light"/>
                        </a:rPr>
                      </a:br>
                      <a:r>
                        <a:rPr lang="en-GB" sz="1200" b="1" dirty="0">
                          <a:solidFill>
                            <a:schemeClr val="tx1"/>
                          </a:solidFill>
                          <a:latin typeface="+mj-lt"/>
                          <a:ea typeface="Open Sans Light"/>
                          <a:cs typeface="Open Sans Light"/>
                        </a:rPr>
                        <a:t>integration</a:t>
                      </a:r>
                      <a:endParaRPr lang="en-US" sz="12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200" b="0" dirty="0">
                          <a:solidFill>
                            <a:schemeClr val="tx2"/>
                          </a:solidFill>
                          <a:latin typeface="+mj-lt"/>
                          <a:ea typeface="Open Sans Light"/>
                          <a:cs typeface="Open Sans Light"/>
                        </a:rPr>
                        <a:t>Enjoy seamless network management with our collaborative, all-in-one service, minimising complexities often associated with multiple providers.</a:t>
                      </a:r>
                      <a:endParaRPr lang="en-US" sz="1200" b="0" dirty="0">
                        <a:solidFill>
                          <a:schemeClr val="tx2"/>
                        </a:solidFill>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399831"/>
                  </a:ext>
                </a:extLst>
              </a:tr>
              <a:tr h="511191">
                <a:tc>
                  <a:txBody>
                    <a:bodyPr/>
                    <a:lstStyle/>
                    <a:p>
                      <a:pPr>
                        <a:spcAft>
                          <a:spcPts val="600"/>
                        </a:spcAft>
                      </a:pPr>
                      <a:r>
                        <a:rPr lang="en-GB" sz="1200" b="1" dirty="0">
                          <a:solidFill>
                            <a:schemeClr val="tx1"/>
                          </a:solidFill>
                          <a:latin typeface="+mj-lt"/>
                        </a:rPr>
                        <a:t>Comprehensive coverage</a:t>
                      </a:r>
                      <a:endParaRPr lang="en-US" sz="12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lang="en-GB" sz="1200" b="0" dirty="0">
                          <a:solidFill>
                            <a:schemeClr val="tx2"/>
                          </a:solidFill>
                          <a:latin typeface="+mj-lt"/>
                        </a:rPr>
                        <a:t>From infrastructure to connectivity, our joint offering ensures a holistic approach to network management, enhancing efficiency and reliability.</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1465730"/>
                  </a:ext>
                </a:extLst>
              </a:tr>
              <a:tr h="511191">
                <a:tc>
                  <a:txBody>
                    <a:bodyPr/>
                    <a:lstStyle/>
                    <a:p>
                      <a:pPr>
                        <a:spcAft>
                          <a:spcPts val="600"/>
                        </a:spcAft>
                      </a:pPr>
                      <a:r>
                        <a:rPr lang="en-GB" sz="1200" b="1" dirty="0">
                          <a:solidFill>
                            <a:schemeClr val="tx1"/>
                          </a:solidFill>
                          <a:latin typeface="+mj-lt"/>
                          <a:ea typeface="Open Sans Light"/>
                          <a:cs typeface="Open Sans Light"/>
                        </a:rPr>
                        <a:t>Unified </a:t>
                      </a:r>
                      <a:br>
                        <a:rPr lang="en-GB" sz="1200" b="1" dirty="0">
                          <a:solidFill>
                            <a:srgbClr val="DF0900"/>
                          </a:solidFill>
                          <a:latin typeface="+mj-lt"/>
                          <a:ea typeface="Open Sans Light"/>
                          <a:cs typeface="Open Sans Light"/>
                        </a:rPr>
                      </a:br>
                      <a:r>
                        <a:rPr lang="en-GB" sz="1200" b="1" dirty="0">
                          <a:solidFill>
                            <a:schemeClr val="tx1"/>
                          </a:solidFill>
                          <a:latin typeface="+mj-lt"/>
                          <a:ea typeface="Open Sans Light"/>
                          <a:cs typeface="Open Sans Light"/>
                        </a:rPr>
                        <a:t>connectivity</a:t>
                      </a:r>
                      <a:endParaRPr lang="en-US" sz="12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lang="en-GB" sz="1200" b="0" dirty="0">
                          <a:solidFill>
                            <a:schemeClr val="tx2"/>
                          </a:solidFill>
                          <a:latin typeface="+mj-lt"/>
                          <a:ea typeface="Open Sans Light"/>
                          <a:cs typeface="Open Sans Light"/>
                        </a:rPr>
                        <a:t>Seamlessly manage your network infrastructure across various platforms and locations with our edge-to-cloud solution, optimising resource utilisation.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776385"/>
                  </a:ext>
                </a:extLst>
              </a:tr>
              <a:tr h="511191">
                <a:tc>
                  <a: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lang="en-GB" sz="1200" b="1" kern="1200" dirty="0">
                          <a:solidFill>
                            <a:schemeClr val="dk1"/>
                          </a:solidFill>
                          <a:effectLst/>
                          <a:latin typeface="+mj-lt"/>
                          <a:ea typeface="+mn-ea"/>
                          <a:cs typeface="+mn-cs"/>
                        </a:rPr>
                        <a:t>Interconnected B2B Services</a:t>
                      </a:r>
                      <a:endParaRPr lang="en-GB" sz="1200" kern="1200" dirty="0">
                        <a:solidFill>
                          <a:schemeClr val="dk1"/>
                        </a:solidFill>
                        <a:effectLst/>
                        <a:latin typeface="+mj-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GB" sz="1200" b="0" dirty="0">
                          <a:solidFill>
                            <a:schemeClr val="tx2"/>
                          </a:solidFill>
                          <a:latin typeface="+mj-lt"/>
                        </a:rPr>
                        <a:t>Our portfolio tells a story of services linked together. From initial consultancy to full-fledged managed services, we cover the entire spectrum. Benefit from a seamless transition as you needs evolve, supported by Etisalat’s localized expertise.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2700728"/>
                  </a:ext>
                </a:extLst>
              </a:tr>
              <a:tr h="511191">
                <a:tc>
                  <a:txBody>
                    <a:bodyPr/>
                    <a:lstStyle/>
                    <a:p>
                      <a:pPr>
                        <a:spcAft>
                          <a:spcPts val="600"/>
                        </a:spcAft>
                      </a:pPr>
                      <a:r>
                        <a:rPr lang="en-GB" sz="1200" b="1" dirty="0">
                          <a:solidFill>
                            <a:schemeClr val="tx1"/>
                          </a:solidFill>
                          <a:latin typeface="+mj-lt"/>
                        </a:rPr>
                        <a:t>Efficient </a:t>
                      </a:r>
                      <a:br>
                        <a:rPr lang="en-GB" sz="1200" b="1" dirty="0">
                          <a:solidFill>
                            <a:srgbClr val="DF0900"/>
                          </a:solidFill>
                          <a:latin typeface="+mj-lt"/>
                        </a:rPr>
                      </a:br>
                      <a:r>
                        <a:rPr lang="en-GB" sz="1200" b="1" dirty="0">
                          <a:solidFill>
                            <a:schemeClr val="tx1"/>
                          </a:solidFill>
                          <a:latin typeface="+mj-lt"/>
                        </a:rPr>
                        <a:t>support</a:t>
                      </a:r>
                      <a:endParaRPr lang="en-US" sz="12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200" b="0" dirty="0">
                          <a:solidFill>
                            <a:schemeClr val="tx2"/>
                          </a:solidFill>
                          <a:latin typeface="+mj-lt"/>
                        </a:rPr>
                        <a:t>Experience streamlined communication and faster issue resolution with a single point of contact for support, ensuring a seamless customer experience.</a:t>
                      </a:r>
                      <a:endParaRPr lang="en-US" sz="1200" b="0" dirty="0">
                        <a:solidFill>
                          <a:schemeClr val="tx2"/>
                        </a:solidFill>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8658008"/>
                  </a:ext>
                </a:extLst>
              </a:tr>
              <a:tr h="907510">
                <a:tc>
                  <a:txBody>
                    <a:bodyPr/>
                    <a:lstStyle/>
                    <a:p>
                      <a:pPr>
                        <a:spcAft>
                          <a:spcPts val="600"/>
                        </a:spcAft>
                      </a:pPr>
                      <a:r>
                        <a:rPr lang="en-GB" sz="1200" b="1" dirty="0">
                          <a:solidFill>
                            <a:schemeClr val="tx1"/>
                          </a:solidFill>
                          <a:latin typeface="+mj-lt"/>
                          <a:ea typeface="Open Sans Light"/>
                          <a:cs typeface="Open Sans Light"/>
                        </a:rPr>
                        <a:t>Sustainability </a:t>
                      </a:r>
                      <a:br>
                        <a:rPr lang="en-GB" sz="1200" b="1" dirty="0">
                          <a:solidFill>
                            <a:srgbClr val="DF0900"/>
                          </a:solidFill>
                          <a:latin typeface="+mj-lt"/>
                          <a:ea typeface="Open Sans Light"/>
                          <a:cs typeface="Open Sans Light"/>
                        </a:rPr>
                      </a:br>
                      <a:r>
                        <a:rPr lang="en-GB" sz="1200" b="1" dirty="0">
                          <a:solidFill>
                            <a:schemeClr val="tx1"/>
                          </a:solidFill>
                          <a:latin typeface="+mj-lt"/>
                          <a:ea typeface="Open Sans Light"/>
                          <a:cs typeface="Open Sans Light"/>
                        </a:rPr>
                        <a:t>prioritized</a:t>
                      </a:r>
                      <a:r>
                        <a:rPr lang="en-GB" sz="1200" dirty="0">
                          <a:solidFill>
                            <a:schemeClr val="tx1"/>
                          </a:solidFill>
                          <a:latin typeface="+mj-lt"/>
                          <a:ea typeface="Open Sans Light"/>
                          <a:cs typeface="Open Sans Light"/>
                        </a:rPr>
                        <a:t> </a:t>
                      </a:r>
                      <a:endParaRPr lang="en-US" sz="12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200" b="0" dirty="0">
                          <a:solidFill>
                            <a:schemeClr val="tx2"/>
                          </a:solidFill>
                          <a:latin typeface="+mj-lt"/>
                          <a:ea typeface="Open Sans Light"/>
                          <a:cs typeface="Open Sans Light"/>
                        </a:rPr>
                        <a:t>Invest in digital transformation that minimizes environmental impact. Our end-of-use management programs ensure secure disposal of IT assets, promoting a circular economy through refurbishment and recycling, Benefit from proactive asset recovery strategies, optimizing IT retirement both physically and financially. Additionally, safe recycling options reintroduce valuable equipment, aligning with sustainability objectives.</a:t>
                      </a:r>
                      <a:endParaRPr lang="en-US" sz="1200" b="0" dirty="0">
                        <a:solidFill>
                          <a:schemeClr val="tx2"/>
                        </a:solidFill>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5429079"/>
                  </a:ext>
                </a:extLst>
              </a:tr>
            </a:tbl>
          </a:graphicData>
        </a:graphic>
      </p:graphicFrame>
    </p:spTree>
    <p:extLst>
      <p:ext uri="{BB962C8B-B14F-4D97-AF65-F5344CB8AC3E}">
        <p14:creationId xmlns:p14="http://schemas.microsoft.com/office/powerpoint/2010/main" val="18550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475584-8069-D003-0FFE-205AA08632EC}"/>
              </a:ext>
            </a:extLst>
          </p:cNvPr>
          <p:cNvSpPr>
            <a:spLocks noGrp="1"/>
          </p:cNvSpPr>
          <p:nvPr>
            <p:ph type="title"/>
          </p:nvPr>
        </p:nvSpPr>
        <p:spPr>
          <a:xfrm>
            <a:off x="375379" y="519821"/>
            <a:ext cx="8576892" cy="631775"/>
          </a:xfrm>
        </p:spPr>
        <p:txBody>
          <a:bodyPr lIns="91440" tIns="45720" rIns="91440" bIns="45720" anchor="ctr"/>
          <a:lstStyle/>
          <a:p>
            <a:pPr>
              <a:lnSpc>
                <a:spcPct val="100000"/>
              </a:lnSpc>
            </a:pPr>
            <a:r>
              <a:rPr lang="en-US" sz="3200" b="1"/>
              <a:t>e&amp; managed services equip your business to be more competitive</a:t>
            </a:r>
          </a:p>
        </p:txBody>
      </p:sp>
      <p:sp>
        <p:nvSpPr>
          <p:cNvPr id="7" name="Text Placeholder 6">
            <a:extLst>
              <a:ext uri="{FF2B5EF4-FFF2-40B4-BE49-F238E27FC236}">
                <a16:creationId xmlns:a16="http://schemas.microsoft.com/office/drawing/2014/main" id="{8A3B3306-FD06-2EBD-7DD6-E2C82C04BF9F}"/>
              </a:ext>
            </a:extLst>
          </p:cNvPr>
          <p:cNvSpPr>
            <a:spLocks noGrp="1"/>
          </p:cNvSpPr>
          <p:nvPr>
            <p:ph type="body" sz="quarter" idx="16"/>
          </p:nvPr>
        </p:nvSpPr>
        <p:spPr>
          <a:xfrm>
            <a:off x="397663" y="1535041"/>
            <a:ext cx="11264466" cy="530055"/>
          </a:xfrm>
        </p:spPr>
        <p:txBody>
          <a:bodyPr lIns="91440" tIns="45720" rIns="91440" bIns="45720" anchor="ctr"/>
          <a:lstStyle/>
          <a:p>
            <a:pPr>
              <a:lnSpc>
                <a:spcPct val="100000"/>
              </a:lnSpc>
            </a:pPr>
            <a:r>
              <a:rPr lang="en-GB" sz="1800"/>
              <a:t>Significantly enhance your organization’s operational efficiency, security, and overall business performance through managed services that lean into a deep, broad experience, now augmented by AI</a:t>
            </a:r>
            <a:endParaRPr lang="en-US" sz="1800" err="1"/>
          </a:p>
        </p:txBody>
      </p:sp>
      <p:grpSp>
        <p:nvGrpSpPr>
          <p:cNvPr id="6" name="Group 5">
            <a:extLst>
              <a:ext uri="{FF2B5EF4-FFF2-40B4-BE49-F238E27FC236}">
                <a16:creationId xmlns:a16="http://schemas.microsoft.com/office/drawing/2014/main" id="{2186FC90-C7F5-8B7D-DFAB-40D24AF89C26}"/>
              </a:ext>
            </a:extLst>
          </p:cNvPr>
          <p:cNvGrpSpPr/>
          <p:nvPr/>
        </p:nvGrpSpPr>
        <p:grpSpPr>
          <a:xfrm>
            <a:off x="407988" y="2278966"/>
            <a:ext cx="11393488" cy="3680963"/>
            <a:chOff x="250825" y="2278966"/>
            <a:chExt cx="11353267" cy="3680963"/>
          </a:xfrm>
        </p:grpSpPr>
        <p:grpSp>
          <p:nvGrpSpPr>
            <p:cNvPr id="10" name="Group 9">
              <a:extLst>
                <a:ext uri="{FF2B5EF4-FFF2-40B4-BE49-F238E27FC236}">
                  <a16:creationId xmlns:a16="http://schemas.microsoft.com/office/drawing/2014/main" id="{870B4A8D-1187-70C6-E480-673E39047812}"/>
                </a:ext>
              </a:extLst>
            </p:cNvPr>
            <p:cNvGrpSpPr/>
            <p:nvPr/>
          </p:nvGrpSpPr>
          <p:grpSpPr>
            <a:xfrm>
              <a:off x="250825" y="2278966"/>
              <a:ext cx="11353267" cy="3680963"/>
              <a:chOff x="379188" y="2828260"/>
              <a:chExt cx="11040990" cy="3131669"/>
            </a:xfrm>
            <a:noFill/>
          </p:grpSpPr>
          <p:sp>
            <p:nvSpPr>
              <p:cNvPr id="15" name="Rectangle: Rounded Corners 14">
                <a:extLst>
                  <a:ext uri="{FF2B5EF4-FFF2-40B4-BE49-F238E27FC236}">
                    <a16:creationId xmlns:a16="http://schemas.microsoft.com/office/drawing/2014/main" id="{9976E4F6-F607-4BA2-8032-196FC42948FE}"/>
                  </a:ext>
                </a:extLst>
              </p:cNvPr>
              <p:cNvSpPr/>
              <p:nvPr/>
            </p:nvSpPr>
            <p:spPr>
              <a:xfrm>
                <a:off x="379189" y="2846552"/>
                <a:ext cx="3529361" cy="1449002"/>
              </a:xfrm>
              <a:prstGeom prst="roundRect">
                <a:avLst>
                  <a:gd name="adj" fmla="val 0"/>
                </a:avLst>
              </a:prstGeom>
              <a:grpFill/>
              <a:ln w="19050">
                <a:gradFill>
                  <a:gsLst>
                    <a:gs pos="0">
                      <a:schemeClr val="tx2"/>
                    </a:gs>
                    <a:gs pos="99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a:solidFill>
                    <a:schemeClr val="tx2"/>
                  </a:solidFill>
                  <a:effectLst/>
                  <a:latin typeface="+mj-lt"/>
                  <a:ea typeface="Times New Roman" panose="02020603050405020304" pitchFamily="18" charset="0"/>
                </a:endParaRPr>
              </a:p>
            </p:txBody>
          </p:sp>
          <p:sp>
            <p:nvSpPr>
              <p:cNvPr id="16" name="Rectangle: Rounded Corners 15">
                <a:extLst>
                  <a:ext uri="{FF2B5EF4-FFF2-40B4-BE49-F238E27FC236}">
                    <a16:creationId xmlns:a16="http://schemas.microsoft.com/office/drawing/2014/main" id="{E1B93686-7186-4D5F-A580-CD511F468F71}"/>
                  </a:ext>
                </a:extLst>
              </p:cNvPr>
              <p:cNvSpPr/>
              <p:nvPr/>
            </p:nvSpPr>
            <p:spPr>
              <a:xfrm>
                <a:off x="4148309" y="2840486"/>
                <a:ext cx="3529361" cy="1449002"/>
              </a:xfrm>
              <a:prstGeom prst="roundRect">
                <a:avLst>
                  <a:gd name="adj" fmla="val 0"/>
                </a:avLst>
              </a:prstGeom>
              <a:grpFill/>
              <a:ln w="19050">
                <a:gradFill>
                  <a:gsLst>
                    <a:gs pos="0">
                      <a:schemeClr val="tx2"/>
                    </a:gs>
                    <a:gs pos="99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GB" sz="1600">
                  <a:solidFill>
                    <a:schemeClr val="tx2"/>
                  </a:solidFill>
                  <a:effectLst/>
                  <a:latin typeface="+mj-lt"/>
                  <a:ea typeface="Times New Roman" panose="02020603050405020304" pitchFamily="18" charset="0"/>
                </a:endParaRPr>
              </a:p>
            </p:txBody>
          </p:sp>
          <p:sp>
            <p:nvSpPr>
              <p:cNvPr id="17" name="Rectangle: Rounded Corners 16">
                <a:extLst>
                  <a:ext uri="{FF2B5EF4-FFF2-40B4-BE49-F238E27FC236}">
                    <a16:creationId xmlns:a16="http://schemas.microsoft.com/office/drawing/2014/main" id="{3C77E56C-BAD2-4C4D-82D4-2D43C5A47266}"/>
                  </a:ext>
                </a:extLst>
              </p:cNvPr>
              <p:cNvSpPr/>
              <p:nvPr/>
            </p:nvSpPr>
            <p:spPr>
              <a:xfrm>
                <a:off x="7889934" y="2828260"/>
                <a:ext cx="3530244" cy="1469237"/>
              </a:xfrm>
              <a:prstGeom prst="roundRect">
                <a:avLst>
                  <a:gd name="adj" fmla="val 0"/>
                </a:avLst>
              </a:prstGeom>
              <a:grpFill/>
              <a:ln w="19050">
                <a:gradFill>
                  <a:gsLst>
                    <a:gs pos="0">
                      <a:schemeClr val="tx2"/>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chemeClr val="tx2"/>
                  </a:solidFill>
                  <a:effectLst/>
                  <a:uLnTx/>
                  <a:uFillTx/>
                  <a:latin typeface="+mj-lt"/>
                  <a:ea typeface="+mn-ea"/>
                  <a:cs typeface="+mn-cs"/>
                </a:endParaRPr>
              </a:p>
            </p:txBody>
          </p:sp>
          <p:sp>
            <p:nvSpPr>
              <p:cNvPr id="2" name="Rectangle: Rounded Corners 1">
                <a:extLst>
                  <a:ext uri="{FF2B5EF4-FFF2-40B4-BE49-F238E27FC236}">
                    <a16:creationId xmlns:a16="http://schemas.microsoft.com/office/drawing/2014/main" id="{5147CB13-3DA7-DA78-2C8C-BC06E1EAFB52}"/>
                  </a:ext>
                </a:extLst>
              </p:cNvPr>
              <p:cNvSpPr/>
              <p:nvPr/>
            </p:nvSpPr>
            <p:spPr>
              <a:xfrm>
                <a:off x="379188" y="4510927"/>
                <a:ext cx="3529361" cy="1449002"/>
              </a:xfrm>
              <a:prstGeom prst="roundRect">
                <a:avLst>
                  <a:gd name="adj" fmla="val 0"/>
                </a:avLst>
              </a:prstGeom>
              <a:grpFill/>
              <a:ln w="19050">
                <a:gradFill>
                  <a:gsLst>
                    <a:gs pos="0">
                      <a:schemeClr val="tx2"/>
                    </a:gs>
                    <a:gs pos="99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a:solidFill>
                    <a:schemeClr val="tx2"/>
                  </a:solidFill>
                  <a:effectLst/>
                  <a:latin typeface="+mj-lt"/>
                  <a:ea typeface="Times New Roman" panose="02020603050405020304" pitchFamily="18" charset="0"/>
                </a:endParaRPr>
              </a:p>
            </p:txBody>
          </p:sp>
          <p:sp>
            <p:nvSpPr>
              <p:cNvPr id="3" name="Rectangle: Rounded Corners 2">
                <a:extLst>
                  <a:ext uri="{FF2B5EF4-FFF2-40B4-BE49-F238E27FC236}">
                    <a16:creationId xmlns:a16="http://schemas.microsoft.com/office/drawing/2014/main" id="{DD30C274-6CFE-30F0-1A00-1127802BE088}"/>
                  </a:ext>
                </a:extLst>
              </p:cNvPr>
              <p:cNvSpPr/>
              <p:nvPr/>
            </p:nvSpPr>
            <p:spPr>
              <a:xfrm>
                <a:off x="4148309" y="4502918"/>
                <a:ext cx="3529361" cy="1449002"/>
              </a:xfrm>
              <a:prstGeom prst="roundRect">
                <a:avLst>
                  <a:gd name="adj" fmla="val 0"/>
                </a:avLst>
              </a:prstGeom>
              <a:grpFill/>
              <a:ln w="19050">
                <a:gradFill>
                  <a:gsLst>
                    <a:gs pos="0">
                      <a:schemeClr val="tx2"/>
                    </a:gs>
                    <a:gs pos="99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GB" sz="1600">
                  <a:solidFill>
                    <a:schemeClr val="tx2"/>
                  </a:solidFill>
                  <a:effectLst/>
                  <a:latin typeface="+mj-lt"/>
                  <a:ea typeface="Times New Roman" panose="02020603050405020304" pitchFamily="18" charset="0"/>
                </a:endParaRPr>
              </a:p>
            </p:txBody>
          </p:sp>
          <p:sp>
            <p:nvSpPr>
              <p:cNvPr id="4" name="Rectangle: Rounded Corners 3">
                <a:extLst>
                  <a:ext uri="{FF2B5EF4-FFF2-40B4-BE49-F238E27FC236}">
                    <a16:creationId xmlns:a16="http://schemas.microsoft.com/office/drawing/2014/main" id="{74A1C2E3-925F-8B4A-814F-CE9EA63E0ACF}"/>
                  </a:ext>
                </a:extLst>
              </p:cNvPr>
              <p:cNvSpPr/>
              <p:nvPr/>
            </p:nvSpPr>
            <p:spPr>
              <a:xfrm>
                <a:off x="7889934" y="4490692"/>
                <a:ext cx="3530244" cy="1469237"/>
              </a:xfrm>
              <a:prstGeom prst="roundRect">
                <a:avLst>
                  <a:gd name="adj" fmla="val 0"/>
                </a:avLst>
              </a:prstGeom>
              <a:grpFill/>
              <a:ln w="19050">
                <a:gradFill>
                  <a:gsLst>
                    <a:gs pos="0">
                      <a:schemeClr val="tx2"/>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a:ln>
                    <a:noFill/>
                  </a:ln>
                  <a:solidFill>
                    <a:schemeClr val="tx2"/>
                  </a:solidFill>
                  <a:effectLst/>
                  <a:uLnTx/>
                  <a:uFillTx/>
                  <a:latin typeface="+mj-lt"/>
                  <a:ea typeface="+mn-ea"/>
                  <a:cs typeface="+mn-cs"/>
                </a:endParaRPr>
              </a:p>
            </p:txBody>
          </p:sp>
        </p:grpSp>
        <p:sp>
          <p:nvSpPr>
            <p:cNvPr id="12" name="TextBox 11">
              <a:extLst>
                <a:ext uri="{FF2B5EF4-FFF2-40B4-BE49-F238E27FC236}">
                  <a16:creationId xmlns:a16="http://schemas.microsoft.com/office/drawing/2014/main" id="{907426AA-0E9F-BEFE-3A62-11DF1CE8C783}"/>
                </a:ext>
              </a:extLst>
            </p:cNvPr>
            <p:cNvSpPr txBox="1"/>
            <p:nvPr/>
          </p:nvSpPr>
          <p:spPr>
            <a:xfrm>
              <a:off x="444894" y="4439899"/>
              <a:ext cx="3267223" cy="1354217"/>
            </a:xfrm>
            <a:prstGeom prst="rect">
              <a:avLst/>
            </a:prstGeom>
            <a:noFill/>
          </p:spPr>
          <p:txBody>
            <a:bodyPr wrap="square">
              <a:spAutoFit/>
            </a:bodyPr>
            <a:lstStyle/>
            <a:p>
              <a:r>
                <a:rPr lang="en-GB" sz="1800" b="1">
                  <a:latin typeface="+mj-lt"/>
                  <a:ea typeface="Times New Roman" panose="02020603050405020304" pitchFamily="18" charset="0"/>
                </a:rPr>
                <a:t>Security</a:t>
              </a:r>
            </a:p>
            <a:p>
              <a:r>
                <a:rPr lang="en-GB" sz="1600">
                  <a:solidFill>
                    <a:schemeClr val="tx2"/>
                  </a:solidFill>
                  <a:latin typeface="+mj-lt"/>
                  <a:ea typeface="Times New Roman" panose="02020603050405020304" pitchFamily="18" charset="0"/>
                </a:rPr>
                <a:t>Enhance your network security, detecting and responding to threats in real-time for proactive threat mitigation.</a:t>
              </a:r>
              <a:endParaRPr lang="en-GB" sz="1600">
                <a:solidFill>
                  <a:schemeClr val="tx2"/>
                </a:solidFill>
                <a:effectLst/>
                <a:latin typeface="+mj-lt"/>
                <a:ea typeface="Times New Roman" panose="02020603050405020304" pitchFamily="18" charset="0"/>
              </a:endParaRPr>
            </a:p>
          </p:txBody>
        </p:sp>
        <p:sp>
          <p:nvSpPr>
            <p:cNvPr id="18" name="TextBox 17">
              <a:extLst>
                <a:ext uri="{FF2B5EF4-FFF2-40B4-BE49-F238E27FC236}">
                  <a16:creationId xmlns:a16="http://schemas.microsoft.com/office/drawing/2014/main" id="{AA8D0132-0927-CEBF-7E8C-8ABE54AC14B3}"/>
                </a:ext>
              </a:extLst>
            </p:cNvPr>
            <p:cNvSpPr txBox="1"/>
            <p:nvPr/>
          </p:nvSpPr>
          <p:spPr>
            <a:xfrm>
              <a:off x="4299444" y="4435053"/>
              <a:ext cx="3239086" cy="1354217"/>
            </a:xfrm>
            <a:prstGeom prst="rect">
              <a:avLst/>
            </a:prstGeom>
            <a:noFill/>
          </p:spPr>
          <p:txBody>
            <a:bodyPr wrap="square">
              <a:spAutoFit/>
            </a:bodyPr>
            <a:lstStyle/>
            <a:p>
              <a:pPr>
                <a:defRPr/>
              </a:pPr>
              <a:r>
                <a:rPr kumimoji="0" lang="en-GB" sz="1800" b="1" i="0" u="none" strike="noStrike" kern="1200" cap="none" spc="0" normalizeH="0" baseline="0" noProof="0" dirty="0">
                  <a:ln>
                    <a:noFill/>
                  </a:ln>
                  <a:effectLst/>
                  <a:uLnTx/>
                  <a:uFillTx/>
                  <a:latin typeface="+mj-lt"/>
                  <a:ea typeface="+mn-ea"/>
                  <a:cs typeface="+mn-cs"/>
                </a:rPr>
                <a:t>Reliability</a:t>
              </a:r>
            </a:p>
            <a:p>
              <a:pPr>
                <a:defRPr/>
              </a:pPr>
              <a:r>
                <a:rPr kumimoji="0" lang="en-GB" sz="1600" i="0" u="none" strike="noStrike" kern="1200" cap="none" spc="0" normalizeH="0" baseline="0" noProof="0" dirty="0">
                  <a:ln>
                    <a:noFill/>
                  </a:ln>
                  <a:solidFill>
                    <a:schemeClr val="tx2"/>
                  </a:solidFill>
                  <a:effectLst/>
                  <a:uLnTx/>
                  <a:uFillTx/>
                  <a:latin typeface="+mj-lt"/>
                  <a:ea typeface="+mn-ea"/>
                  <a:cs typeface="+mn-cs"/>
                </a:rPr>
                <a:t>By </a:t>
              </a:r>
              <a:r>
                <a:rPr lang="en-GB" sz="1600" dirty="0">
                  <a:solidFill>
                    <a:schemeClr val="tx2"/>
                  </a:solidFill>
                  <a:latin typeface="+mj-lt"/>
                </a:rPr>
                <a:t>automatically addressing network issues before they impact users, MSPs help  </a:t>
              </a:r>
              <a:r>
                <a:rPr kumimoji="0" lang="en-GB" sz="1600" i="0" u="none" strike="noStrike" kern="1200" cap="none" spc="0" normalizeH="0" baseline="0" noProof="0" dirty="0">
                  <a:ln>
                    <a:noFill/>
                  </a:ln>
                  <a:solidFill>
                    <a:schemeClr val="tx2"/>
                  </a:solidFill>
                  <a:effectLst/>
                  <a:uLnTx/>
                  <a:uFillTx/>
                  <a:latin typeface="+mj-lt"/>
                  <a:ea typeface="+mn-ea"/>
                  <a:cs typeface="+mn-cs"/>
                </a:rPr>
                <a:t>ensure high </a:t>
              </a:r>
              <a:r>
                <a:rPr kumimoji="0" lang="en-GB" sz="1600" b="0" i="0" u="none" strike="noStrike" kern="1200" cap="none" spc="0" normalizeH="0" baseline="0" noProof="0" dirty="0">
                  <a:ln>
                    <a:noFill/>
                  </a:ln>
                  <a:solidFill>
                    <a:schemeClr val="tx2"/>
                  </a:solidFill>
                  <a:effectLst/>
                  <a:uLnTx/>
                  <a:uFillTx/>
                  <a:latin typeface="+mj-lt"/>
                  <a:ea typeface="+mn-ea"/>
                  <a:cs typeface="+mn-cs"/>
                </a:rPr>
                <a:t>availability and uptime.</a:t>
              </a:r>
              <a:endParaRPr lang="en-GB" sz="1600" dirty="0">
                <a:solidFill>
                  <a:schemeClr val="tx2"/>
                </a:solidFill>
                <a:effectLst/>
                <a:latin typeface="+mj-lt"/>
                <a:ea typeface="Times New Roman" panose="02020603050405020304" pitchFamily="18" charset="0"/>
              </a:endParaRPr>
            </a:p>
          </p:txBody>
        </p:sp>
        <p:sp>
          <p:nvSpPr>
            <p:cNvPr id="20" name="TextBox 19">
              <a:extLst>
                <a:ext uri="{FF2B5EF4-FFF2-40B4-BE49-F238E27FC236}">
                  <a16:creationId xmlns:a16="http://schemas.microsoft.com/office/drawing/2014/main" id="{1326C915-040B-12D9-5123-26DC3E9DC9B2}"/>
                </a:ext>
              </a:extLst>
            </p:cNvPr>
            <p:cNvSpPr txBox="1"/>
            <p:nvPr/>
          </p:nvSpPr>
          <p:spPr>
            <a:xfrm>
              <a:off x="8124383" y="4435053"/>
              <a:ext cx="3226492" cy="110799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dirty="0">
                  <a:effectLst/>
                  <a:latin typeface="+mj-lt"/>
                  <a:ea typeface="Calibri" panose="020F0502020204030204" pitchFamily="34" charset="0"/>
                </a:rPr>
                <a:t>Competitive advantage </a:t>
              </a:r>
            </a:p>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schemeClr val="tx2"/>
                  </a:solidFill>
                  <a:latin typeface="+mj-lt"/>
                  <a:ea typeface="Calibri" panose="020F0502020204030204" pitchFamily="34" charset="0"/>
                </a:rPr>
                <a:t>MSPs helps you </a:t>
              </a:r>
              <a:r>
                <a:rPr lang="en-GB" sz="1600" dirty="0">
                  <a:solidFill>
                    <a:schemeClr val="tx2"/>
                  </a:solidFill>
                  <a:effectLst/>
                  <a:latin typeface="+mj-lt"/>
                  <a:ea typeface="Calibri" panose="020F0502020204030204" pitchFamily="34" charset="0"/>
                </a:rPr>
                <a:t>respond effectively to market demands and capitalise on opportunities.</a:t>
              </a:r>
              <a:endParaRPr kumimoji="0" lang="en-US" sz="1600" i="0" u="none" strike="noStrike" kern="1200" cap="none" spc="0" normalizeH="0" baseline="0" noProof="0" dirty="0">
                <a:ln>
                  <a:noFill/>
                </a:ln>
                <a:solidFill>
                  <a:schemeClr val="tx2"/>
                </a:solidFill>
                <a:effectLst/>
                <a:uLnTx/>
                <a:uFillTx/>
                <a:latin typeface="+mj-lt"/>
                <a:ea typeface="+mn-ea"/>
                <a:cs typeface="+mn-cs"/>
              </a:endParaRPr>
            </a:p>
          </p:txBody>
        </p:sp>
        <p:sp>
          <p:nvSpPr>
            <p:cNvPr id="21" name="TextBox 20">
              <a:extLst>
                <a:ext uri="{FF2B5EF4-FFF2-40B4-BE49-F238E27FC236}">
                  <a16:creationId xmlns:a16="http://schemas.microsoft.com/office/drawing/2014/main" id="{EFF3DF55-CE5F-6522-B67B-5D3786BA6171}"/>
                </a:ext>
              </a:extLst>
            </p:cNvPr>
            <p:cNvSpPr txBox="1"/>
            <p:nvPr/>
          </p:nvSpPr>
          <p:spPr>
            <a:xfrm>
              <a:off x="444893" y="2512625"/>
              <a:ext cx="3217423" cy="1354217"/>
            </a:xfrm>
            <a:prstGeom prst="rect">
              <a:avLst/>
            </a:prstGeom>
            <a:noFill/>
          </p:spPr>
          <p:txBody>
            <a:bodyPr wrap="square" lIns="91440" tIns="45720" rIns="91440" bIns="45720" anchor="t">
              <a:spAutoFit/>
            </a:bodyPr>
            <a:lstStyle/>
            <a:p>
              <a:r>
                <a:rPr lang="en-GB" sz="1800" b="1" dirty="0">
                  <a:latin typeface="+mj-lt"/>
                  <a:ea typeface="Times New Roman" panose="02020603050405020304" pitchFamily="18" charset="0"/>
                </a:rPr>
                <a:t>Efficiency</a:t>
              </a:r>
            </a:p>
            <a:p>
              <a:r>
                <a:rPr lang="en-GB" sz="1600" dirty="0">
                  <a:solidFill>
                    <a:schemeClr val="tx2"/>
                  </a:solidFill>
                  <a:latin typeface="+mj-lt"/>
                  <a:ea typeface="Times New Roman" panose="02020603050405020304" pitchFamily="18" charset="0"/>
                </a:rPr>
                <a:t>MSPs Automate and take over more tasks, saving time for strategic initiatives, saving cost s and improving productivity</a:t>
              </a:r>
              <a:endParaRPr lang="en-GB" sz="1600" dirty="0">
                <a:solidFill>
                  <a:schemeClr val="tx2"/>
                </a:solidFill>
                <a:effectLst/>
                <a:latin typeface="+mj-lt"/>
                <a:ea typeface="Times New Roman" panose="02020603050405020304" pitchFamily="18" charset="0"/>
                <a:cs typeface="Arial"/>
              </a:endParaRPr>
            </a:p>
          </p:txBody>
        </p:sp>
        <p:sp>
          <p:nvSpPr>
            <p:cNvPr id="22" name="TextBox 21">
              <a:extLst>
                <a:ext uri="{FF2B5EF4-FFF2-40B4-BE49-F238E27FC236}">
                  <a16:creationId xmlns:a16="http://schemas.microsoft.com/office/drawing/2014/main" id="{DA37DDEB-3666-7FA2-4848-BF557265F6EB}"/>
                </a:ext>
              </a:extLst>
            </p:cNvPr>
            <p:cNvSpPr txBox="1"/>
            <p:nvPr/>
          </p:nvSpPr>
          <p:spPr>
            <a:xfrm>
              <a:off x="4260594" y="2512625"/>
              <a:ext cx="3414088" cy="1354217"/>
            </a:xfrm>
            <a:prstGeom prst="rect">
              <a:avLst/>
            </a:prstGeom>
            <a:noFill/>
          </p:spPr>
          <p:txBody>
            <a:bodyPr wrap="square">
              <a:spAutoFit/>
            </a:bodyPr>
            <a:lstStyle/>
            <a:p>
              <a:pPr>
                <a:defRPr/>
              </a:pPr>
              <a:r>
                <a:rPr lang="en-GB" sz="1800" b="1">
                  <a:effectLst/>
                  <a:latin typeface="+mj-lt"/>
                  <a:ea typeface="Aptos" panose="020B0004020202020204" pitchFamily="34" charset="0"/>
                </a:rPr>
                <a:t>Innovation</a:t>
              </a:r>
            </a:p>
            <a:p>
              <a:pPr>
                <a:defRPr/>
              </a:pPr>
              <a:r>
                <a:rPr lang="en-GB" sz="1600">
                  <a:solidFill>
                    <a:schemeClr val="tx2"/>
                  </a:solidFill>
                  <a:latin typeface="+mj-lt"/>
                  <a:ea typeface="Aptos" panose="020B0004020202020204" pitchFamily="34" charset="0"/>
                </a:rPr>
                <a:t>MSPs a</a:t>
              </a:r>
              <a:r>
                <a:rPr lang="en-GB" sz="1600">
                  <a:solidFill>
                    <a:schemeClr val="tx2"/>
                  </a:solidFill>
                  <a:effectLst/>
                  <a:latin typeface="+mj-lt"/>
                  <a:ea typeface="Aptos" panose="020B0004020202020204" pitchFamily="34" charset="0"/>
                </a:rPr>
                <a:t>ccelerate innovation by leveraging insights from data analytics, driving business growth and competitive advantage. </a:t>
              </a:r>
              <a:endParaRPr lang="en-GB" sz="1600">
                <a:solidFill>
                  <a:schemeClr val="tx2"/>
                </a:solidFill>
                <a:effectLst/>
                <a:latin typeface="+mj-lt"/>
                <a:ea typeface="Times New Roman" panose="02020603050405020304" pitchFamily="18" charset="0"/>
              </a:endParaRPr>
            </a:p>
          </p:txBody>
        </p:sp>
        <p:sp>
          <p:nvSpPr>
            <p:cNvPr id="23" name="TextBox 22">
              <a:extLst>
                <a:ext uri="{FF2B5EF4-FFF2-40B4-BE49-F238E27FC236}">
                  <a16:creationId xmlns:a16="http://schemas.microsoft.com/office/drawing/2014/main" id="{D3AEF2BC-F6E8-B0A8-2A76-7BFCE3884D13}"/>
                </a:ext>
              </a:extLst>
            </p:cNvPr>
            <p:cNvSpPr txBox="1"/>
            <p:nvPr/>
          </p:nvSpPr>
          <p:spPr>
            <a:xfrm>
              <a:off x="8171411" y="2512625"/>
              <a:ext cx="3179463" cy="135421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a:effectLst/>
                  <a:latin typeface="+mj-lt"/>
                  <a:ea typeface="Calibri" panose="020F0502020204030204" pitchFamily="34" charset="0"/>
                </a:rPr>
                <a:t>Scalability</a:t>
              </a:r>
            </a:p>
            <a:p>
              <a:pPr marL="0" marR="0" lvl="0" indent="0" defTabSz="914400" rtl="0" eaLnBrk="1" fontAlgn="auto" latinLnBrk="0" hangingPunct="1">
                <a:lnSpc>
                  <a:spcPct val="100000"/>
                </a:lnSpc>
                <a:spcBef>
                  <a:spcPts val="0"/>
                </a:spcBef>
                <a:spcAft>
                  <a:spcPts val="0"/>
                </a:spcAft>
                <a:buClrTx/>
                <a:buSzTx/>
                <a:buFontTx/>
                <a:buNone/>
                <a:tabLst/>
                <a:defRPr/>
              </a:pPr>
              <a:r>
                <a:rPr lang="en-GB" sz="1600">
                  <a:solidFill>
                    <a:schemeClr val="tx2"/>
                  </a:solidFill>
                  <a:latin typeface="+mj-lt"/>
                  <a:ea typeface="Calibri" panose="020F0502020204030204" pitchFamily="34" charset="0"/>
                </a:rPr>
                <a:t>Help you a</a:t>
              </a:r>
              <a:r>
                <a:rPr lang="en-GB" sz="1600">
                  <a:solidFill>
                    <a:schemeClr val="tx2"/>
                  </a:solidFill>
                  <a:effectLst/>
                  <a:latin typeface="+mj-lt"/>
                  <a:ea typeface="Calibri" panose="020F0502020204030204" pitchFamily="34" charset="0"/>
                </a:rPr>
                <a:t>dapt quickly to changing needs, accommodating growth without sacrificing performance or security. </a:t>
              </a:r>
              <a:endParaRPr kumimoji="0" lang="en-US" sz="1600" b="0" i="0" u="none" strike="noStrike" kern="1200" cap="none" spc="0" normalizeH="0" baseline="0" noProof="0">
                <a:ln>
                  <a:noFill/>
                </a:ln>
                <a:solidFill>
                  <a:schemeClr val="tx2"/>
                </a:solidFill>
                <a:effectLst/>
                <a:uLnTx/>
                <a:uFillTx/>
                <a:latin typeface="+mj-lt"/>
                <a:ea typeface="+mn-ea"/>
                <a:cs typeface="+mn-cs"/>
              </a:endParaRPr>
            </a:p>
          </p:txBody>
        </p:sp>
      </p:grpSp>
    </p:spTree>
    <p:extLst>
      <p:ext uri="{BB962C8B-B14F-4D97-AF65-F5344CB8AC3E}">
        <p14:creationId xmlns:p14="http://schemas.microsoft.com/office/powerpoint/2010/main" val="374095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sitting in a circle&#10;&#10;Description automatically generated">
            <a:extLst>
              <a:ext uri="{FF2B5EF4-FFF2-40B4-BE49-F238E27FC236}">
                <a16:creationId xmlns:a16="http://schemas.microsoft.com/office/drawing/2014/main" id="{8C069829-01B3-3B5C-E676-1FAAE49662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518"/>
            <a:ext cx="4572000" cy="6878517"/>
          </a:xfrm>
          <a:prstGeom prst="rect">
            <a:avLst/>
          </a:prstGeom>
        </p:spPr>
      </p:pic>
      <p:sp>
        <p:nvSpPr>
          <p:cNvPr id="6" name="Text Placeholder 5">
            <a:extLst>
              <a:ext uri="{FF2B5EF4-FFF2-40B4-BE49-F238E27FC236}">
                <a16:creationId xmlns:a16="http://schemas.microsoft.com/office/drawing/2014/main" id="{02425DA4-CE30-4D47-DFBE-6A321E5B53B8}"/>
              </a:ext>
            </a:extLst>
          </p:cNvPr>
          <p:cNvSpPr>
            <a:spLocks noGrp="1"/>
          </p:cNvSpPr>
          <p:nvPr>
            <p:ph type="body" sz="quarter" idx="16"/>
          </p:nvPr>
        </p:nvSpPr>
        <p:spPr>
          <a:xfrm>
            <a:off x="4888996" y="955817"/>
            <a:ext cx="6043463" cy="530055"/>
          </a:xfrm>
        </p:spPr>
        <p:txBody>
          <a:bodyPr/>
          <a:lstStyle/>
          <a:p>
            <a:r>
              <a:rPr lang="en-GB" sz="1800"/>
              <a:t>We offer flexibility, expert support, and comprehensive management of your IT services, all designed to optimize your business operations</a:t>
            </a:r>
          </a:p>
        </p:txBody>
      </p:sp>
      <p:sp>
        <p:nvSpPr>
          <p:cNvPr id="3" name="Rectangle 2">
            <a:extLst>
              <a:ext uri="{FF2B5EF4-FFF2-40B4-BE49-F238E27FC236}">
                <a16:creationId xmlns:a16="http://schemas.microsoft.com/office/drawing/2014/main" id="{D2565836-C552-58BB-B335-D11A307F50E8}"/>
              </a:ext>
            </a:extLst>
          </p:cNvPr>
          <p:cNvSpPr/>
          <p:nvPr/>
        </p:nvSpPr>
        <p:spPr>
          <a:xfrm>
            <a:off x="0" y="0"/>
            <a:ext cx="4572000" cy="6858000"/>
          </a:xfrm>
          <a:prstGeom prst="rect">
            <a:avLst/>
          </a:prstGeom>
          <a:solidFill>
            <a:schemeClr val="tx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endParaRPr>
          </a:p>
        </p:txBody>
      </p:sp>
      <p:sp>
        <p:nvSpPr>
          <p:cNvPr id="8" name="Title 7">
            <a:extLst>
              <a:ext uri="{FF2B5EF4-FFF2-40B4-BE49-F238E27FC236}">
                <a16:creationId xmlns:a16="http://schemas.microsoft.com/office/drawing/2014/main" id="{8B3EAD92-B984-F624-5D7B-27622BE336F8}"/>
              </a:ext>
            </a:extLst>
          </p:cNvPr>
          <p:cNvSpPr txBox="1">
            <a:spLocks/>
          </p:cNvSpPr>
          <p:nvPr/>
        </p:nvSpPr>
        <p:spPr>
          <a:xfrm>
            <a:off x="391599" y="3009741"/>
            <a:ext cx="3940915" cy="631775"/>
          </a:xfrm>
          <a:prstGeom prst="rect">
            <a:avLst/>
          </a:prstGeom>
        </p:spPr>
        <p:txBody>
          <a:bodyPr anchor="ctr"/>
          <a:lstStyle>
            <a:lvl1pPr algn="l" defTabSz="1219170" rtl="0" eaLnBrk="1" latinLnBrk="0" hangingPunct="1">
              <a:lnSpc>
                <a:spcPct val="120000"/>
              </a:lnSpc>
              <a:spcBef>
                <a:spcPts val="267"/>
              </a:spcBef>
              <a:spcAft>
                <a:spcPts val="267"/>
              </a:spcAft>
              <a:buNone/>
              <a:defRPr sz="3733" b="0" kern="1200" baseline="0">
                <a:solidFill>
                  <a:schemeClr val="tx1"/>
                </a:solidFill>
                <a:latin typeface="+mj-lt"/>
                <a:ea typeface="+mj-ea"/>
                <a:cs typeface="+mj-cs"/>
              </a:defRPr>
            </a:lvl1pPr>
          </a:lstStyle>
          <a:p>
            <a:r>
              <a:rPr lang="en-GB" sz="3200" b="1" kern="100">
                <a:solidFill>
                  <a:schemeClr val="bg1"/>
                </a:solidFill>
                <a:latin typeface="+mn-lt"/>
                <a:ea typeface="Aptos" panose="020B0004020202020204" pitchFamily="34" charset="0"/>
                <a:cs typeface="Times New Roman" panose="02020603050405020304" pitchFamily="18" charset="0"/>
              </a:rPr>
              <a:t>e&amp;:</a:t>
            </a:r>
            <a:r>
              <a:rPr lang="en-GB" sz="3200" b="1" kern="100">
                <a:solidFill>
                  <a:schemeClr val="bg1"/>
                </a:solidFill>
                <a:effectLst/>
                <a:latin typeface="+mn-lt"/>
                <a:ea typeface="Aptos" panose="020B0004020202020204" pitchFamily="34" charset="0"/>
                <a:cs typeface="Times New Roman" panose="02020603050405020304" pitchFamily="18" charset="0"/>
              </a:rPr>
              <a:t> your trusted partner for managed IT services</a:t>
            </a:r>
            <a:endParaRPr lang="en-ZA" sz="3200" b="1">
              <a:solidFill>
                <a:schemeClr val="bg1"/>
              </a:solidFill>
              <a:latin typeface="+mn-lt"/>
            </a:endParaRPr>
          </a:p>
        </p:txBody>
      </p:sp>
      <p:pic>
        <p:nvPicPr>
          <p:cNvPr id="9" name="Graphic 8">
            <a:extLst>
              <a:ext uri="{FF2B5EF4-FFF2-40B4-BE49-F238E27FC236}">
                <a16:creationId xmlns:a16="http://schemas.microsoft.com/office/drawing/2014/main" id="{4CA9026E-C111-C9DF-9A13-1761B05B4D5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0825" y="6274930"/>
            <a:ext cx="1552575" cy="456068"/>
          </a:xfrm>
          <a:prstGeom prst="rect">
            <a:avLst/>
          </a:prstGeom>
        </p:spPr>
      </p:pic>
      <p:graphicFrame>
        <p:nvGraphicFramePr>
          <p:cNvPr id="10" name="Table 9">
            <a:extLst>
              <a:ext uri="{FF2B5EF4-FFF2-40B4-BE49-F238E27FC236}">
                <a16:creationId xmlns:a16="http://schemas.microsoft.com/office/drawing/2014/main" id="{3B042447-2165-85D2-82DF-6611E2FB204A}"/>
              </a:ext>
            </a:extLst>
          </p:cNvPr>
          <p:cNvGraphicFramePr>
            <a:graphicFrameLocks noGrp="1"/>
          </p:cNvGraphicFramePr>
          <p:nvPr>
            <p:extLst>
              <p:ext uri="{D42A27DB-BD31-4B8C-83A1-F6EECF244321}">
                <p14:modId xmlns:p14="http://schemas.microsoft.com/office/powerpoint/2010/main" val="897718473"/>
              </p:ext>
            </p:extLst>
          </p:nvPr>
        </p:nvGraphicFramePr>
        <p:xfrm>
          <a:off x="4963104" y="1899499"/>
          <a:ext cx="6572690" cy="4498044"/>
        </p:xfrm>
        <a:graphic>
          <a:graphicData uri="http://schemas.openxmlformats.org/drawingml/2006/table">
            <a:tbl>
              <a:tblPr firstRow="1" bandRow="1">
                <a:tableStyleId>{5C22544A-7EE6-4342-B048-85BDC9FD1C3A}</a:tableStyleId>
              </a:tblPr>
              <a:tblGrid>
                <a:gridCol w="1997849">
                  <a:extLst>
                    <a:ext uri="{9D8B030D-6E8A-4147-A177-3AD203B41FA5}">
                      <a16:colId xmlns:a16="http://schemas.microsoft.com/office/drawing/2014/main" val="4182022463"/>
                    </a:ext>
                  </a:extLst>
                </a:gridCol>
                <a:gridCol w="208280">
                  <a:extLst>
                    <a:ext uri="{9D8B030D-6E8A-4147-A177-3AD203B41FA5}">
                      <a16:colId xmlns:a16="http://schemas.microsoft.com/office/drawing/2014/main" val="3374661798"/>
                    </a:ext>
                  </a:extLst>
                </a:gridCol>
                <a:gridCol w="2043611">
                  <a:extLst>
                    <a:ext uri="{9D8B030D-6E8A-4147-A177-3AD203B41FA5}">
                      <a16:colId xmlns:a16="http://schemas.microsoft.com/office/drawing/2014/main" val="3661932472"/>
                    </a:ext>
                  </a:extLst>
                </a:gridCol>
                <a:gridCol w="208280">
                  <a:extLst>
                    <a:ext uri="{9D8B030D-6E8A-4147-A177-3AD203B41FA5}">
                      <a16:colId xmlns:a16="http://schemas.microsoft.com/office/drawing/2014/main" val="517980227"/>
                    </a:ext>
                  </a:extLst>
                </a:gridCol>
                <a:gridCol w="2114670">
                  <a:extLst>
                    <a:ext uri="{9D8B030D-6E8A-4147-A177-3AD203B41FA5}">
                      <a16:colId xmlns:a16="http://schemas.microsoft.com/office/drawing/2014/main" val="3191695935"/>
                    </a:ext>
                  </a:extLst>
                </a:gridCol>
              </a:tblGrid>
              <a:tr h="1093227">
                <a:tc>
                  <a:txBody>
                    <a:bodyPr/>
                    <a:lstStyle/>
                    <a:p>
                      <a:pPr marL="0" marR="0" lvl="0" indent="0" algn="ctr" rtl="0" eaLnBrk="1" fontAlgn="auto" latinLnBrk="0" hangingPunct="1">
                        <a:lnSpc>
                          <a:spcPct val="115000"/>
                        </a:lnSpc>
                        <a:spcBef>
                          <a:spcPts val="800"/>
                        </a:spcBef>
                        <a:spcAft>
                          <a:spcPts val="800"/>
                        </a:spcAft>
                        <a:buClrTx/>
                        <a:buSzTx/>
                        <a:buFont typeface="Arial" pitchFamily="34" charset="0"/>
                        <a:buNone/>
                      </a:pPr>
                      <a:r>
                        <a:rPr kumimoji="0" lang="en-GB" sz="1400" b="1"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a:rPr>
                        <a:t>Adaptable, integrative approach:</a:t>
                      </a:r>
                      <a:r>
                        <a:rPr lang="en-GB" sz="14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a:rPr>
                        <a:t> </a:t>
                      </a:r>
                      <a:endParaRPr kumimoji="0" lang="en-GB" sz="14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1219170" rtl="0" eaLnBrk="1" fontAlgn="auto" latinLnBrk="0" hangingPunct="1">
                        <a:lnSpc>
                          <a:spcPct val="115000"/>
                        </a:lnSpc>
                        <a:spcBef>
                          <a:spcPts val="800"/>
                        </a:spcBef>
                        <a:spcAft>
                          <a:spcPts val="800"/>
                        </a:spcAft>
                        <a:buClrTx/>
                        <a:buSzTx/>
                        <a:buFont typeface="Arial" pitchFamily="34" charset="0"/>
                        <a:buNone/>
                        <a:tabLst/>
                        <a:defRPr/>
                      </a:pPr>
                      <a:endParaRPr kumimoji="0" lang="en-GB" sz="1400" b="1" i="0" u="none" strike="noStrike" kern="100" cap="none" spc="0" normalizeH="0" baseline="0" noProof="0">
                        <a:ln>
                          <a:noFill/>
                        </a:ln>
                        <a:solidFill>
                          <a:schemeClr val="bg1"/>
                        </a:solidFill>
                        <a:effectLst/>
                        <a:uLnTx/>
                        <a:uFillTx/>
                        <a:latin typeface="Arial"/>
                        <a:ea typeface="Aptos" panose="020B00040202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15000"/>
                        </a:lnSpc>
                        <a:spcBef>
                          <a:spcPts val="800"/>
                        </a:spcBef>
                        <a:spcAft>
                          <a:spcPts val="800"/>
                        </a:spcAft>
                        <a:buClrTx/>
                        <a:buSzTx/>
                        <a:buFont typeface="Arial" pitchFamily="34" charset="0"/>
                        <a:buNone/>
                        <a:tabLst/>
                        <a:defRPr/>
                      </a:pPr>
                      <a:r>
                        <a:rPr kumimoji="0" lang="en-GB" sz="1400" b="1"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a:rPr>
                        <a:t>Comprehensive skillsets: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1219170" rtl="0" eaLnBrk="1" fontAlgn="auto" latinLnBrk="0" hangingPunct="1">
                        <a:lnSpc>
                          <a:spcPct val="115000"/>
                        </a:lnSpc>
                        <a:spcBef>
                          <a:spcPts val="800"/>
                        </a:spcBef>
                        <a:spcAft>
                          <a:spcPts val="800"/>
                        </a:spcAft>
                        <a:buClrTx/>
                        <a:buSzTx/>
                        <a:buFont typeface="Arial" pitchFamily="34" charset="0"/>
                        <a:buNone/>
                        <a:tabLst/>
                        <a:defRPr/>
                      </a:pPr>
                      <a:endParaRPr kumimoji="0" lang="en-GB" sz="1400" b="1" i="0" u="none" strike="noStrike" kern="100" cap="none" spc="0" normalizeH="0" baseline="0" noProof="0">
                        <a:ln>
                          <a:noFill/>
                        </a:ln>
                        <a:solidFill>
                          <a:schemeClr val="bg1"/>
                        </a:solidFill>
                        <a:effectLst/>
                        <a:uLnTx/>
                        <a:uFillTx/>
                        <a:latin typeface="Arial"/>
                        <a:ea typeface="Aptos" panose="020B00040202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15000"/>
                        </a:lnSpc>
                        <a:spcBef>
                          <a:spcPts val="800"/>
                        </a:spcBef>
                        <a:spcAft>
                          <a:spcPts val="800"/>
                        </a:spcAft>
                        <a:buClrTx/>
                        <a:buSzTx/>
                        <a:buFont typeface="Arial" pitchFamily="34" charset="0"/>
                        <a:buNone/>
                      </a:pPr>
                      <a:r>
                        <a:rPr kumimoji="0" lang="en-GB" sz="1400" b="1"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a:rPr>
                        <a:t>Total managed base:</a:t>
                      </a:r>
                      <a:r>
                        <a:rPr lang="en-GB" sz="1400" b="1"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a:rPr>
                        <a:t> </a:t>
                      </a:r>
                      <a:endParaRPr kumimoji="0" lang="en-GB" sz="1400" b="1"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552846330"/>
                  </a:ext>
                </a:extLst>
              </a:tr>
              <a:tr h="1353095">
                <a:tc>
                  <a:txBody>
                    <a:bodyPr/>
                    <a:lstStyle/>
                    <a:p>
                      <a:pPr marL="0" marR="0" lvl="0" indent="0" algn="ctr" rtl="0" eaLnBrk="1" fontAlgn="auto" latinLnBrk="0" hangingPunct="1">
                        <a:lnSpc>
                          <a:spcPct val="115000"/>
                        </a:lnSpc>
                        <a:spcBef>
                          <a:spcPts val="800"/>
                        </a:spcBef>
                        <a:spcAft>
                          <a:spcPts val="800"/>
                        </a:spcAft>
                        <a:buClrTx/>
                        <a:buSzTx/>
                        <a:buFont typeface="Arial" pitchFamily="34" charset="0"/>
                        <a:buNone/>
                      </a:pPr>
                      <a:r>
                        <a:rPr kumimoji="0" lang="en-GB" sz="1200" b="0" i="0" u="none" strike="noStrike" kern="100" cap="none" spc="0" normalizeH="0" baseline="0" noProof="0" dirty="0">
                          <a:ln>
                            <a:noFill/>
                          </a:ln>
                          <a:solidFill>
                            <a:srgbClr val="191229"/>
                          </a:solidFill>
                          <a:effectLst/>
                          <a:uLnTx/>
                          <a:uFillTx/>
                          <a:latin typeface="+mn-lt"/>
                          <a:ea typeface="Aptos" panose="020B0004020202020204" pitchFamily="34" charset="0"/>
                          <a:cs typeface="Times New Roman"/>
                        </a:rPr>
                        <a:t>Etisalat  had the skills and expertise to offer adaptable managed services to seamlessly integrate your legacy equipment with the latest, leading technology</a:t>
                      </a:r>
                      <a:endParaRPr kumimoji="0" lang="en-GB" sz="1200" b="0" i="0" u="none" strike="noStrike" kern="100" cap="none" spc="0" normalizeH="0" baseline="0" noProof="0" dirty="0">
                        <a:ln>
                          <a:noFill/>
                        </a:ln>
                        <a:solidFill>
                          <a:srgbClr val="191229"/>
                        </a:solidFill>
                        <a:effectLst/>
                        <a:uLnTx/>
                        <a:uFillTx/>
                        <a:latin typeface="Arial"/>
                        <a:ea typeface="Aptos" panose="020B00040202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15000"/>
                        </a:lnSpc>
                        <a:spcBef>
                          <a:spcPts val="800"/>
                        </a:spcBef>
                        <a:spcAft>
                          <a:spcPts val="800"/>
                        </a:spcAft>
                        <a:buClrTx/>
                        <a:buSzTx/>
                        <a:buFont typeface="Arial" pitchFamily="34" charset="0"/>
                        <a:buNone/>
                        <a:tabLst/>
                        <a:defRPr/>
                      </a:pPr>
                      <a:endParaRPr kumimoji="0" lang="en-GB" sz="1200" b="0" i="0" u="none" strike="noStrike" kern="100" cap="none" spc="0" normalizeH="0" baseline="0" noProof="0">
                        <a:ln>
                          <a:noFill/>
                        </a:ln>
                        <a:solidFill>
                          <a:srgbClr val="191229"/>
                        </a:solidFill>
                        <a:effectLst/>
                        <a:uLnTx/>
                        <a:uFillTx/>
                        <a:latin typeface="Arial"/>
                        <a:ea typeface="Aptos" panose="020B00040202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15000"/>
                        </a:lnSpc>
                        <a:spcBef>
                          <a:spcPts val="800"/>
                        </a:spcBef>
                        <a:spcAft>
                          <a:spcPts val="800"/>
                        </a:spcAft>
                        <a:buClrTx/>
                        <a:buSzTx/>
                        <a:buFont typeface="Arial" pitchFamily="34" charset="0"/>
                        <a:buNone/>
                      </a:pPr>
                      <a:r>
                        <a:rPr kumimoji="0" lang="en-GB" sz="1200" b="0" i="0" u="none" strike="noStrike" kern="100" cap="none" spc="0" normalizeH="0" baseline="0" noProof="0" dirty="0">
                          <a:ln>
                            <a:noFill/>
                          </a:ln>
                          <a:solidFill>
                            <a:srgbClr val="191229"/>
                          </a:solidFill>
                          <a:effectLst/>
                          <a:uLnTx/>
                          <a:uFillTx/>
                          <a:latin typeface="Arial"/>
                          <a:ea typeface="Aptos" panose="020B0004020202020204" pitchFamily="34" charset="0"/>
                          <a:cs typeface="Times New Roman"/>
                        </a:rPr>
                        <a:t>Etisalat’s team has expertise across a wide range of technologies.</a:t>
                      </a:r>
                      <a:r>
                        <a:rPr lang="en-GB" sz="1200" b="0" i="0" u="none" strike="noStrike" kern="100" cap="none" spc="0" normalizeH="0" baseline="0" noProof="0" dirty="0">
                          <a:ln>
                            <a:noFill/>
                          </a:ln>
                          <a:solidFill>
                            <a:srgbClr val="191229"/>
                          </a:solidFill>
                          <a:effectLst/>
                          <a:uLnTx/>
                          <a:uFillTx/>
                          <a:latin typeface="Arial"/>
                          <a:ea typeface="Aptos" panose="020B0004020202020204" pitchFamily="34" charset="0"/>
                          <a:cs typeface="Times New Roman"/>
                        </a:rPr>
                        <a:t> </a:t>
                      </a:r>
                      <a:endParaRPr kumimoji="0" lang="en-GB" sz="1200" b="0" i="0" u="none" strike="noStrike" kern="100" cap="none" spc="0" normalizeH="0" baseline="0" noProof="0">
                        <a:ln>
                          <a:noFill/>
                        </a:ln>
                        <a:solidFill>
                          <a:srgbClr val="191229"/>
                        </a:solidFill>
                        <a:effectLst/>
                        <a:uLnTx/>
                        <a:uFillTx/>
                        <a:latin typeface="Arial"/>
                        <a:ea typeface="Aptos" panose="020B00040202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15000"/>
                        </a:lnSpc>
                        <a:spcBef>
                          <a:spcPts val="800"/>
                        </a:spcBef>
                        <a:spcAft>
                          <a:spcPts val="800"/>
                        </a:spcAft>
                        <a:buClrTx/>
                        <a:buSzTx/>
                        <a:buFont typeface="Arial" pitchFamily="34" charset="0"/>
                        <a:buNone/>
                        <a:tabLst/>
                        <a:defRPr/>
                      </a:pPr>
                      <a:endParaRPr kumimoji="0" lang="en-GB" sz="1200" b="0" i="0" u="none" strike="noStrike" kern="100" cap="none" spc="0" normalizeH="0" baseline="0" noProof="0">
                        <a:ln>
                          <a:noFill/>
                        </a:ln>
                        <a:solidFill>
                          <a:srgbClr val="191229"/>
                        </a:solidFill>
                        <a:effectLst/>
                        <a:uLnTx/>
                        <a:uFillTx/>
                        <a:latin typeface="Arial"/>
                        <a:ea typeface="Aptos" panose="020B00040202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15000"/>
                        </a:lnSpc>
                        <a:spcBef>
                          <a:spcPts val="800"/>
                        </a:spcBef>
                        <a:spcAft>
                          <a:spcPts val="800"/>
                        </a:spcAft>
                        <a:buClrTx/>
                        <a:buSzTx/>
                        <a:buFont typeface="Arial" pitchFamily="34" charset="0"/>
                        <a:buNone/>
                      </a:pPr>
                      <a:r>
                        <a:rPr kumimoji="0" lang="en-GB" sz="1200" b="0" i="0" u="none" strike="noStrike" kern="100" cap="none" spc="0" normalizeH="0" baseline="0" noProof="0" dirty="0">
                          <a:ln>
                            <a:noFill/>
                          </a:ln>
                          <a:solidFill>
                            <a:srgbClr val="191229"/>
                          </a:solidFill>
                          <a:effectLst/>
                          <a:uLnTx/>
                          <a:uFillTx/>
                          <a:latin typeface="Arial"/>
                          <a:ea typeface="Aptos" panose="020B0004020202020204" pitchFamily="34" charset="0"/>
                          <a:cs typeface="Times New Roman"/>
                        </a:rPr>
                        <a:t>Etisalat offers end-to-end services, which means they handle everything from initial consultancy to full-fledged managed solutions.</a:t>
                      </a:r>
                      <a:r>
                        <a:rPr lang="en-GB" sz="1200" b="0" i="0" u="none" strike="noStrike" kern="100" cap="none" spc="0" normalizeH="0" baseline="0" noProof="0" dirty="0">
                          <a:ln>
                            <a:noFill/>
                          </a:ln>
                          <a:solidFill>
                            <a:srgbClr val="191229"/>
                          </a:solidFill>
                          <a:effectLst/>
                          <a:uLnTx/>
                          <a:uFillTx/>
                          <a:latin typeface="Arial"/>
                          <a:ea typeface="Aptos" panose="020B0004020202020204" pitchFamily="34" charset="0"/>
                          <a:cs typeface="Times New Roman"/>
                        </a:rPr>
                        <a:t> </a:t>
                      </a:r>
                      <a:endParaRPr kumimoji="0" lang="en-GB" sz="1200" b="0" i="0" u="none" strike="noStrike" kern="100" cap="none" spc="0" normalizeH="0" baseline="0" noProof="0">
                        <a:ln>
                          <a:noFill/>
                        </a:ln>
                        <a:solidFill>
                          <a:srgbClr val="191229"/>
                        </a:solidFill>
                        <a:effectLst/>
                        <a:uLnTx/>
                        <a:uFillTx/>
                        <a:latin typeface="Arial"/>
                        <a:ea typeface="Aptos" panose="020B00040202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972571"/>
                  </a:ext>
                </a:extLst>
              </a:tr>
              <a:tr h="1859036">
                <a:tc>
                  <a:txBody>
                    <a:bodyPr/>
                    <a:lstStyle/>
                    <a:p>
                      <a:pPr marL="0" marR="0" lvl="0" indent="0" algn="ctr" defTabSz="1219170" rtl="0" eaLnBrk="1" fontAlgn="auto" latinLnBrk="0" hangingPunct="1">
                        <a:lnSpc>
                          <a:spcPct val="115000"/>
                        </a:lnSpc>
                        <a:spcBef>
                          <a:spcPts val="800"/>
                        </a:spcBef>
                        <a:spcAft>
                          <a:spcPts val="800"/>
                        </a:spcAft>
                        <a:buClrTx/>
                        <a:buSzTx/>
                        <a:buFont typeface="Arial" pitchFamily="34" charset="0"/>
                        <a:buNone/>
                        <a:tabLst/>
                        <a:defRPr/>
                      </a:pPr>
                      <a:r>
                        <a:rPr kumimoji="0" lang="en-GB" sz="1200" b="0" i="1" u="none" strike="noStrike" kern="100" cap="none" spc="0" normalizeH="0" baseline="0" noProof="0" dirty="0">
                          <a:ln>
                            <a:noFill/>
                          </a:ln>
                          <a:solidFill>
                            <a:srgbClr val="191229"/>
                          </a:solidFill>
                          <a:effectLst/>
                          <a:uLnTx/>
                          <a:uFillTx/>
                          <a:latin typeface="+mj-lt"/>
                          <a:ea typeface="Aptos" panose="020B0004020202020204" pitchFamily="34" charset="0"/>
                          <a:cs typeface="Times New Roman"/>
                        </a:rPr>
                        <a:t>This helps you ensure your systems work together harmoniously, empowering you to focus on business growth with confidence in your IT infrastructure.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15000"/>
                        </a:lnSpc>
                        <a:spcBef>
                          <a:spcPts val="800"/>
                        </a:spcBef>
                        <a:spcAft>
                          <a:spcPts val="800"/>
                        </a:spcAft>
                        <a:buClrTx/>
                        <a:buSzTx/>
                        <a:buFont typeface="Arial" pitchFamily="34" charset="0"/>
                        <a:buNone/>
                        <a:tabLst/>
                        <a:defRPr/>
                      </a:pPr>
                      <a:endParaRPr kumimoji="0" lang="en-GB" sz="1200" b="0" i="0" u="none" strike="noStrike" kern="100" cap="none" spc="0" normalizeH="0" baseline="0" noProof="0">
                        <a:ln>
                          <a:noFill/>
                        </a:ln>
                        <a:solidFill>
                          <a:srgbClr val="191229"/>
                        </a:solidFill>
                        <a:effectLst/>
                        <a:uLnTx/>
                        <a:uFillTx/>
                        <a:latin typeface="+mj-lt"/>
                        <a:ea typeface="Aptos" panose="020B00040202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15000"/>
                        </a:lnSpc>
                        <a:spcBef>
                          <a:spcPts val="800"/>
                        </a:spcBef>
                        <a:spcAft>
                          <a:spcPts val="800"/>
                        </a:spcAft>
                        <a:buClrTx/>
                        <a:buSzTx/>
                        <a:buFont typeface="Arial" pitchFamily="34" charset="0"/>
                        <a:buNone/>
                        <a:tabLst/>
                        <a:defRPr/>
                      </a:pPr>
                      <a:r>
                        <a:rPr kumimoji="0" lang="en-GB" sz="1200" b="0" i="1" u="none" strike="noStrike" kern="100" cap="none" spc="0" normalizeH="0" baseline="0" noProof="0" dirty="0">
                          <a:ln>
                            <a:noFill/>
                          </a:ln>
                          <a:solidFill>
                            <a:srgbClr val="191229"/>
                          </a:solidFill>
                          <a:effectLst/>
                          <a:uLnTx/>
                          <a:uFillTx/>
                          <a:latin typeface="+mj-lt"/>
                          <a:ea typeface="Aptos" panose="020B0004020202020204" pitchFamily="34" charset="0"/>
                          <a:cs typeface="Times New Roman"/>
                        </a:rPr>
                        <a:t>This ensures that you receive holistic support for your entire IT environment, covering all aspects from various technology domains</a:t>
                      </a:r>
                      <a:r>
                        <a:rPr lang="en-GB" sz="1200" b="0" i="1" u="none" strike="noStrike" kern="100" cap="none" spc="0" normalizeH="0" baseline="0" noProof="0" dirty="0">
                          <a:ln>
                            <a:noFill/>
                          </a:ln>
                          <a:solidFill>
                            <a:srgbClr val="191229"/>
                          </a:solidFill>
                          <a:effectLst/>
                          <a:uLnTx/>
                          <a:uFillTx/>
                          <a:latin typeface="+mj-lt"/>
                          <a:ea typeface="Aptos" panose="020B0004020202020204" pitchFamily="34" charset="0"/>
                          <a:cs typeface="Times New Roman"/>
                        </a:rPr>
                        <a:t>.</a:t>
                      </a:r>
                      <a:endParaRPr kumimoji="0" lang="en-GB" sz="1200" b="0" i="0" u="none" strike="noStrike" kern="100" cap="none" spc="0" normalizeH="0" baseline="0" noProof="0" dirty="0">
                        <a:ln>
                          <a:noFill/>
                        </a:ln>
                        <a:solidFill>
                          <a:srgbClr val="191229"/>
                        </a:solidFill>
                        <a:effectLst/>
                        <a:uLnTx/>
                        <a:uFillTx/>
                        <a:latin typeface="+mj-lt"/>
                        <a:ea typeface="Aptos" panose="020B0004020202020204" pitchFamily="34" charset="0"/>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15000"/>
                        </a:lnSpc>
                        <a:spcBef>
                          <a:spcPts val="800"/>
                        </a:spcBef>
                        <a:spcAft>
                          <a:spcPts val="800"/>
                        </a:spcAft>
                        <a:buClrTx/>
                        <a:buSzTx/>
                        <a:buFont typeface="Arial" pitchFamily="34" charset="0"/>
                        <a:buNone/>
                        <a:tabLst/>
                        <a:defRPr/>
                      </a:pPr>
                      <a:endParaRPr kumimoji="0" lang="en-GB" sz="1200" b="0" i="1" u="none" strike="noStrike" kern="100" cap="none" spc="0" normalizeH="0" baseline="0" noProof="0">
                        <a:ln>
                          <a:noFill/>
                        </a:ln>
                        <a:solidFill>
                          <a:srgbClr val="191229"/>
                        </a:solidFill>
                        <a:effectLst/>
                        <a:uLnTx/>
                        <a:uFillTx/>
                        <a:latin typeface="+mj-lt"/>
                        <a:ea typeface="Aptos" panose="020B00040202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15000"/>
                        </a:lnSpc>
                        <a:spcBef>
                          <a:spcPts val="800"/>
                        </a:spcBef>
                        <a:spcAft>
                          <a:spcPts val="800"/>
                        </a:spcAft>
                        <a:buClrTx/>
                        <a:buSzTx/>
                        <a:buFont typeface="Arial" pitchFamily="34" charset="0"/>
                        <a:buNone/>
                        <a:tabLst/>
                        <a:defRPr/>
                      </a:pPr>
                      <a:r>
                        <a:rPr kumimoji="0" lang="en-GB" sz="1200" b="0" i="1" u="none" strike="noStrike" kern="100" cap="none" spc="0" normalizeH="0" baseline="0" noProof="0" dirty="0">
                          <a:ln>
                            <a:noFill/>
                          </a:ln>
                          <a:solidFill>
                            <a:srgbClr val="191229"/>
                          </a:solidFill>
                          <a:effectLst/>
                          <a:uLnTx/>
                          <a:uFillTx/>
                          <a:latin typeface="+mj-lt"/>
                          <a:ea typeface="Aptos" panose="020B0004020202020204" pitchFamily="34" charset="0"/>
                          <a:cs typeface="Times New Roman"/>
                        </a:rPr>
                        <a:t>You benefit from a seamless experience as all your IT service needs are managed by a single provider, ensuring continuity and reliability.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983380"/>
                  </a:ext>
                </a:extLst>
              </a:tr>
            </a:tbl>
          </a:graphicData>
        </a:graphic>
      </p:graphicFrame>
      <p:sp>
        <p:nvSpPr>
          <p:cNvPr id="11" name="Content Placeholder 4">
            <a:extLst>
              <a:ext uri="{FF2B5EF4-FFF2-40B4-BE49-F238E27FC236}">
                <a16:creationId xmlns:a16="http://schemas.microsoft.com/office/drawing/2014/main" id="{847978EE-7983-BA42-CC3B-BF8BC6B31907}"/>
              </a:ext>
            </a:extLst>
          </p:cNvPr>
          <p:cNvSpPr txBox="1">
            <a:spLocks/>
          </p:cNvSpPr>
          <p:nvPr/>
        </p:nvSpPr>
        <p:spPr>
          <a:xfrm>
            <a:off x="12432704" y="-2979712"/>
            <a:ext cx="11390089" cy="3911600"/>
          </a:xfrm>
          <a:prstGeom prst="rect">
            <a:avLst/>
          </a:prstGeom>
        </p:spPr>
        <p:txBody>
          <a:bodyPr numCol="3"/>
          <a:lstStyle>
            <a:lvl1pPr marL="0" indent="0" algn="l" defTabSz="1219170" rtl="0" eaLnBrk="1" latinLnBrk="0" hangingPunct="1">
              <a:lnSpc>
                <a:spcPct val="114000"/>
              </a:lnSpc>
              <a:spcBef>
                <a:spcPts val="800"/>
              </a:spcBef>
              <a:spcAft>
                <a:spcPts val="133"/>
              </a:spcAft>
              <a:buFont typeface="Arial" pitchFamily="34" charset="0"/>
              <a:buNone/>
              <a:defRPr sz="2400" kern="1200">
                <a:solidFill>
                  <a:schemeClr val="tx2"/>
                </a:solidFill>
                <a:latin typeface="Arial"/>
                <a:ea typeface="+mn-ea"/>
                <a:cs typeface="Arial"/>
              </a:defRPr>
            </a:lvl1pPr>
            <a:lvl2pPr marL="357708" indent="-237061" algn="l" defTabSz="1219170" rtl="0" eaLnBrk="1" latinLnBrk="0" hangingPunct="1">
              <a:lnSpc>
                <a:spcPct val="114000"/>
              </a:lnSpc>
              <a:spcBef>
                <a:spcPts val="267"/>
              </a:spcBef>
              <a:spcAft>
                <a:spcPts val="533"/>
              </a:spcAft>
              <a:buFont typeface="Arial" pitchFamily="34" charset="0"/>
              <a:buChar char="•"/>
              <a:defRPr sz="1867" kern="1200">
                <a:solidFill>
                  <a:schemeClr val="tx2"/>
                </a:solidFill>
                <a:latin typeface="Arial"/>
                <a:ea typeface="+mn-ea"/>
                <a:cs typeface="Arial"/>
              </a:defRPr>
            </a:lvl2pPr>
            <a:lvl3pPr marL="713300" indent="-251878" algn="l" defTabSz="1219170" rtl="0" eaLnBrk="1" latinLnBrk="0" hangingPunct="1">
              <a:lnSpc>
                <a:spcPct val="114000"/>
              </a:lnSpc>
              <a:spcBef>
                <a:spcPts val="133"/>
              </a:spcBef>
              <a:spcAft>
                <a:spcPts val="267"/>
              </a:spcAft>
              <a:buFont typeface="Arial" pitchFamily="34" charset="0"/>
              <a:buChar char="›"/>
              <a:defRPr sz="1600" kern="1200">
                <a:solidFill>
                  <a:schemeClr val="tx2"/>
                </a:solidFill>
                <a:latin typeface="Arial"/>
                <a:ea typeface="+mn-ea"/>
                <a:cs typeface="Arial"/>
              </a:defRPr>
            </a:lvl3pPr>
            <a:lvl4pPr marL="1447764" indent="-304792" algn="l" defTabSz="1219170" rtl="0" eaLnBrk="1" latinLnBrk="0" hangingPunct="1">
              <a:lnSpc>
                <a:spcPct val="114000"/>
              </a:lnSpc>
              <a:spcBef>
                <a:spcPts val="133"/>
              </a:spcBef>
              <a:spcAft>
                <a:spcPts val="533"/>
              </a:spcAft>
              <a:buFont typeface="Arial" pitchFamily="34" charset="0"/>
              <a:buChar char="»"/>
              <a:defRPr sz="1467" kern="1200">
                <a:solidFill>
                  <a:schemeClr val="tx2"/>
                </a:solidFill>
                <a:latin typeface="Arial"/>
                <a:ea typeface="+mn-ea"/>
                <a:cs typeface="Arial"/>
              </a:defRPr>
            </a:lvl4pPr>
            <a:lvl5pPr marL="1924003" indent="-230712" algn="l" defTabSz="1219170" rtl="0" eaLnBrk="1" latinLnBrk="0" hangingPunct="1">
              <a:lnSpc>
                <a:spcPct val="114000"/>
              </a:lnSpc>
              <a:spcBef>
                <a:spcPts val="133"/>
              </a:spcBef>
              <a:spcAft>
                <a:spcPts val="800"/>
              </a:spcAft>
              <a:buFont typeface="Arial" pitchFamily="34" charset="0"/>
              <a:buChar char="-"/>
              <a:defRPr sz="1467" kern="1200">
                <a:solidFill>
                  <a:schemeClr val="tx2"/>
                </a:solidFill>
                <a:latin typeface="Arial"/>
                <a:ea typeface="+mn-ea"/>
                <a:cs typeface="Arial"/>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lnSpc>
                <a:spcPct val="115000"/>
              </a:lnSpc>
              <a:spcAft>
                <a:spcPts val="800"/>
              </a:spcAft>
            </a:pPr>
            <a:r>
              <a:rPr lang="en-GB" sz="1400" b="1" kern="100">
                <a:latin typeface="+mn-lt"/>
                <a:ea typeface="Aptos" panose="020B0004020202020204" pitchFamily="34" charset="0"/>
                <a:cs typeface="Times New Roman" panose="02020603050405020304" pitchFamily="18" charset="0"/>
              </a:rPr>
              <a:t>Vendor-agnostic approach:</a:t>
            </a:r>
            <a:r>
              <a:rPr lang="en-GB" sz="1400" kern="100">
                <a:latin typeface="+mn-lt"/>
                <a:ea typeface="Aptos" panose="020B0004020202020204" pitchFamily="34" charset="0"/>
                <a:cs typeface="Times New Roman" panose="02020603050405020304" pitchFamily="18" charset="0"/>
              </a:rPr>
              <a:t> </a:t>
            </a:r>
          </a:p>
          <a:p>
            <a:pPr algn="ctr">
              <a:lnSpc>
                <a:spcPct val="115000"/>
              </a:lnSpc>
              <a:spcAft>
                <a:spcPts val="800"/>
              </a:spcAft>
            </a:pPr>
            <a:r>
              <a:rPr lang="en-GB" sz="1400" kern="100">
                <a:latin typeface="+mn-lt"/>
                <a:ea typeface="Aptos" panose="020B0004020202020204" pitchFamily="34" charset="0"/>
                <a:cs typeface="Times New Roman" panose="02020603050405020304" pitchFamily="18" charset="0"/>
              </a:rPr>
              <a:t>Etisalat’s managed services are flexible and not tied to specific vendors. </a:t>
            </a:r>
          </a:p>
          <a:p>
            <a:pPr algn="ctr">
              <a:lnSpc>
                <a:spcPct val="115000"/>
              </a:lnSpc>
              <a:spcAft>
                <a:spcPts val="800"/>
              </a:spcAft>
            </a:pPr>
            <a:r>
              <a:rPr lang="en-GB" sz="1400" i="1" kern="100">
                <a:latin typeface="+mn-lt"/>
                <a:ea typeface="Aptos" panose="020B0004020202020204" pitchFamily="34" charset="0"/>
                <a:cs typeface="Times New Roman" panose="02020603050405020304" pitchFamily="18" charset="0"/>
              </a:rPr>
              <a:t>This means you get unbiased recommendations that are tailored to your unique needs, rather than being limited to a specific set of products or solutions.</a:t>
            </a:r>
          </a:p>
          <a:p>
            <a:pPr algn="ctr">
              <a:lnSpc>
                <a:spcPct val="115000"/>
              </a:lnSpc>
              <a:spcAft>
                <a:spcPts val="800"/>
              </a:spcAft>
            </a:pPr>
            <a:endParaRPr lang="en-GB" sz="1400" b="1" kern="100">
              <a:latin typeface="+mn-lt"/>
              <a:ea typeface="Aptos" panose="020B0004020202020204" pitchFamily="34" charset="0"/>
              <a:cs typeface="Times New Roman" panose="02020603050405020304" pitchFamily="18" charset="0"/>
            </a:endParaRPr>
          </a:p>
          <a:p>
            <a:pPr algn="ctr">
              <a:lnSpc>
                <a:spcPct val="115000"/>
              </a:lnSpc>
              <a:spcAft>
                <a:spcPts val="800"/>
              </a:spcAft>
            </a:pPr>
            <a:endParaRPr lang="en-GB" sz="1400" b="1" kern="100">
              <a:latin typeface="+mn-lt"/>
              <a:ea typeface="Aptos" panose="020B0004020202020204" pitchFamily="34" charset="0"/>
              <a:cs typeface="Times New Roman" panose="02020603050405020304" pitchFamily="18" charset="0"/>
            </a:endParaRPr>
          </a:p>
          <a:p>
            <a:pPr algn="ctr">
              <a:lnSpc>
                <a:spcPct val="115000"/>
              </a:lnSpc>
              <a:spcAft>
                <a:spcPts val="800"/>
              </a:spcAft>
            </a:pPr>
            <a:endParaRPr lang="en-GB" sz="1400" b="1" kern="100">
              <a:latin typeface="+mn-lt"/>
              <a:ea typeface="Aptos" panose="020B0004020202020204" pitchFamily="34" charset="0"/>
              <a:cs typeface="Times New Roman" panose="02020603050405020304" pitchFamily="18" charset="0"/>
            </a:endParaRPr>
          </a:p>
          <a:p>
            <a:pPr algn="ctr">
              <a:lnSpc>
                <a:spcPct val="115000"/>
              </a:lnSpc>
              <a:spcAft>
                <a:spcPts val="800"/>
              </a:spcAft>
            </a:pPr>
            <a:r>
              <a:rPr lang="en-GB" sz="1400" b="1" kern="100">
                <a:latin typeface="+mn-lt"/>
                <a:ea typeface="Aptos" panose="020B0004020202020204" pitchFamily="34" charset="0"/>
                <a:cs typeface="Times New Roman" panose="02020603050405020304" pitchFamily="18" charset="0"/>
              </a:rPr>
              <a:t>Comprehensive skillsets:</a:t>
            </a:r>
          </a:p>
          <a:p>
            <a:pPr algn="ctr">
              <a:lnSpc>
                <a:spcPct val="115000"/>
              </a:lnSpc>
              <a:spcAft>
                <a:spcPts val="800"/>
              </a:spcAft>
            </a:pPr>
            <a:r>
              <a:rPr lang="en-GB" sz="1400" kern="100">
                <a:latin typeface="+mn-lt"/>
                <a:ea typeface="Aptos" panose="020B0004020202020204" pitchFamily="34" charset="0"/>
                <a:cs typeface="Times New Roman" panose="02020603050405020304" pitchFamily="18" charset="0"/>
              </a:rPr>
              <a:t> Etisalat’s team has expertise across a wide range of technologies. </a:t>
            </a:r>
          </a:p>
          <a:p>
            <a:pPr algn="ctr">
              <a:lnSpc>
                <a:spcPct val="115000"/>
              </a:lnSpc>
              <a:spcAft>
                <a:spcPts val="800"/>
              </a:spcAft>
            </a:pPr>
            <a:r>
              <a:rPr lang="en-GB" sz="1400" i="1" kern="100">
                <a:latin typeface="+mn-lt"/>
                <a:ea typeface="Aptos" panose="020B0004020202020204" pitchFamily="34" charset="0"/>
                <a:cs typeface="Times New Roman" panose="02020603050405020304" pitchFamily="18" charset="0"/>
              </a:rPr>
              <a:t>This ensures that you receive holistic support for your entire IT environment, covering all aspects from various technology domains.</a:t>
            </a:r>
          </a:p>
          <a:p>
            <a:pPr algn="ctr">
              <a:lnSpc>
                <a:spcPct val="115000"/>
              </a:lnSpc>
              <a:spcAft>
                <a:spcPts val="800"/>
              </a:spcAft>
            </a:pPr>
            <a:r>
              <a:rPr lang="en-GB" sz="1400" kern="100">
                <a:latin typeface="+mn-lt"/>
                <a:ea typeface="Aptos" panose="020B0004020202020204" pitchFamily="34" charset="0"/>
                <a:cs typeface="Times New Roman" panose="02020603050405020304" pitchFamily="18" charset="0"/>
              </a:rPr>
              <a:t> </a:t>
            </a:r>
          </a:p>
          <a:p>
            <a:pPr algn="ctr">
              <a:lnSpc>
                <a:spcPct val="115000"/>
              </a:lnSpc>
              <a:spcAft>
                <a:spcPts val="800"/>
              </a:spcAft>
            </a:pPr>
            <a:endParaRPr lang="en-GB" sz="1400" kern="100">
              <a:latin typeface="+mn-lt"/>
              <a:ea typeface="Aptos" panose="020B0004020202020204" pitchFamily="34" charset="0"/>
              <a:cs typeface="Times New Roman" panose="02020603050405020304" pitchFamily="18" charset="0"/>
            </a:endParaRPr>
          </a:p>
          <a:p>
            <a:pPr algn="ctr">
              <a:lnSpc>
                <a:spcPct val="115000"/>
              </a:lnSpc>
              <a:spcAft>
                <a:spcPts val="800"/>
              </a:spcAft>
            </a:pPr>
            <a:endParaRPr lang="en-GB" sz="1400" kern="100">
              <a:latin typeface="+mn-lt"/>
              <a:ea typeface="Aptos" panose="020B0004020202020204" pitchFamily="34" charset="0"/>
              <a:cs typeface="Times New Roman" panose="02020603050405020304" pitchFamily="18" charset="0"/>
            </a:endParaRPr>
          </a:p>
          <a:p>
            <a:pPr algn="ctr">
              <a:lnSpc>
                <a:spcPct val="115000"/>
              </a:lnSpc>
              <a:spcAft>
                <a:spcPts val="800"/>
              </a:spcAft>
            </a:pPr>
            <a:endParaRPr lang="en-GB" sz="1400" kern="100">
              <a:latin typeface="+mn-lt"/>
              <a:ea typeface="Aptos" panose="020B0004020202020204" pitchFamily="34" charset="0"/>
              <a:cs typeface="Times New Roman" panose="02020603050405020304" pitchFamily="18" charset="0"/>
            </a:endParaRPr>
          </a:p>
          <a:p>
            <a:pPr algn="ctr">
              <a:lnSpc>
                <a:spcPct val="115000"/>
              </a:lnSpc>
              <a:spcAft>
                <a:spcPts val="800"/>
              </a:spcAft>
            </a:pPr>
            <a:r>
              <a:rPr lang="en-GB" sz="1400" kern="100">
                <a:latin typeface="+mn-lt"/>
                <a:ea typeface="Aptos" panose="020B0004020202020204" pitchFamily="34" charset="0"/>
                <a:cs typeface="Times New Roman" panose="02020603050405020304" pitchFamily="18" charset="0"/>
              </a:rPr>
              <a:t>T</a:t>
            </a:r>
            <a:r>
              <a:rPr lang="en-GB" sz="1400" b="1" kern="100">
                <a:latin typeface="+mn-lt"/>
                <a:ea typeface="Aptos" panose="020B0004020202020204" pitchFamily="34" charset="0"/>
                <a:cs typeface="Times New Roman" panose="02020603050405020304" pitchFamily="18" charset="0"/>
              </a:rPr>
              <a:t>otal managed base:</a:t>
            </a:r>
            <a:r>
              <a:rPr lang="en-GB" sz="1400" kern="100">
                <a:latin typeface="+mn-lt"/>
                <a:ea typeface="Aptos" panose="020B0004020202020204" pitchFamily="34" charset="0"/>
                <a:cs typeface="Times New Roman" panose="02020603050405020304" pitchFamily="18" charset="0"/>
              </a:rPr>
              <a:t> </a:t>
            </a:r>
          </a:p>
          <a:p>
            <a:pPr algn="ctr">
              <a:lnSpc>
                <a:spcPct val="115000"/>
              </a:lnSpc>
              <a:spcAft>
                <a:spcPts val="800"/>
              </a:spcAft>
            </a:pPr>
            <a:r>
              <a:rPr lang="en-GB" sz="1400" kern="100">
                <a:latin typeface="+mn-lt"/>
                <a:ea typeface="Aptos" panose="020B0004020202020204" pitchFamily="34" charset="0"/>
                <a:cs typeface="Times New Roman" panose="02020603050405020304" pitchFamily="18" charset="0"/>
              </a:rPr>
              <a:t>Etisalat offers end-to-end services, which means they handle everything from initial consultancy to full-fledged managed solutions. </a:t>
            </a:r>
          </a:p>
          <a:p>
            <a:pPr algn="ctr">
              <a:lnSpc>
                <a:spcPct val="115000"/>
              </a:lnSpc>
              <a:spcAft>
                <a:spcPts val="800"/>
              </a:spcAft>
            </a:pPr>
            <a:r>
              <a:rPr lang="en-GB" sz="1400" i="1" kern="100">
                <a:latin typeface="+mn-lt"/>
                <a:ea typeface="Aptos" panose="020B0004020202020204" pitchFamily="34" charset="0"/>
                <a:cs typeface="Times New Roman" panose="02020603050405020304" pitchFamily="18" charset="0"/>
              </a:rPr>
              <a:t>You benefit from a seamless experience as all your IT service needs are managed by a single provider, ensuring continuity and reliability.</a:t>
            </a:r>
          </a:p>
          <a:p>
            <a:endParaRPr lang="en-GB"/>
          </a:p>
        </p:txBody>
      </p:sp>
    </p:spTree>
    <p:extLst>
      <p:ext uri="{BB962C8B-B14F-4D97-AF65-F5344CB8AC3E}">
        <p14:creationId xmlns:p14="http://schemas.microsoft.com/office/powerpoint/2010/main" val="189863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se-up of a group of people using their phones&#10;&#10;Description automatically generated">
            <a:extLst>
              <a:ext uri="{FF2B5EF4-FFF2-40B4-BE49-F238E27FC236}">
                <a16:creationId xmlns:a16="http://schemas.microsoft.com/office/drawing/2014/main" id="{2E3036B7-61C5-4782-B6DD-A5C77D8AA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3285641" cy="6858000"/>
          </a:xfrm>
          <a:prstGeom prst="rect">
            <a:avLst/>
          </a:prstGeom>
        </p:spPr>
      </p:pic>
      <p:sp>
        <p:nvSpPr>
          <p:cNvPr id="6" name="Rectangle 5">
            <a:extLst>
              <a:ext uri="{FF2B5EF4-FFF2-40B4-BE49-F238E27FC236}">
                <a16:creationId xmlns:a16="http://schemas.microsoft.com/office/drawing/2014/main" id="{2BA9B62B-EC0F-B907-A543-EE1DD4D87592}"/>
              </a:ext>
            </a:extLst>
          </p:cNvPr>
          <p:cNvSpPr/>
          <p:nvPr/>
        </p:nvSpPr>
        <p:spPr>
          <a:xfrm>
            <a:off x="0" y="0"/>
            <a:ext cx="3285460" cy="6858000"/>
          </a:xfrm>
          <a:prstGeom prst="rect">
            <a:avLst/>
          </a:prstGeom>
          <a:solidFill>
            <a:schemeClr val="tx2">
              <a:alpha val="78241"/>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endParaRPr>
          </a:p>
        </p:txBody>
      </p:sp>
      <p:sp>
        <p:nvSpPr>
          <p:cNvPr id="8" name="Title 7">
            <a:extLst>
              <a:ext uri="{FF2B5EF4-FFF2-40B4-BE49-F238E27FC236}">
                <a16:creationId xmlns:a16="http://schemas.microsoft.com/office/drawing/2014/main" id="{73A880F7-4D90-A577-11CA-D73AD4147C28}"/>
              </a:ext>
            </a:extLst>
          </p:cNvPr>
          <p:cNvSpPr>
            <a:spLocks noGrp="1"/>
          </p:cNvSpPr>
          <p:nvPr>
            <p:ph type="title"/>
          </p:nvPr>
        </p:nvSpPr>
        <p:spPr>
          <a:xfrm>
            <a:off x="391600" y="2693854"/>
            <a:ext cx="3130534" cy="631775"/>
          </a:xfrm>
        </p:spPr>
        <p:txBody>
          <a:bodyPr/>
          <a:lstStyle/>
          <a:p>
            <a:r>
              <a:rPr lang="en-GB" sz="3200" b="1">
                <a:solidFill>
                  <a:schemeClr val="bg1"/>
                </a:solidFill>
              </a:rPr>
              <a:t>What does </a:t>
            </a:r>
            <a:br>
              <a:rPr lang="en-GB" sz="3200" b="1">
                <a:solidFill>
                  <a:schemeClr val="bg1"/>
                </a:solidFill>
              </a:rPr>
            </a:br>
            <a:r>
              <a:rPr lang="en-GB" sz="3200" b="1">
                <a:solidFill>
                  <a:schemeClr val="bg1"/>
                </a:solidFill>
              </a:rPr>
              <a:t>our offering consist of? </a:t>
            </a:r>
            <a:endParaRPr lang="en-ZA" sz="3200" b="1">
              <a:solidFill>
                <a:schemeClr val="bg1"/>
              </a:solidFill>
            </a:endParaRPr>
          </a:p>
        </p:txBody>
      </p:sp>
      <p:sp>
        <p:nvSpPr>
          <p:cNvPr id="5" name="Text Placeholder 4">
            <a:extLst>
              <a:ext uri="{FF2B5EF4-FFF2-40B4-BE49-F238E27FC236}">
                <a16:creationId xmlns:a16="http://schemas.microsoft.com/office/drawing/2014/main" id="{6F1F346A-5665-67D6-DBD3-7B9B4F1A713D}"/>
              </a:ext>
            </a:extLst>
          </p:cNvPr>
          <p:cNvSpPr>
            <a:spLocks noGrp="1"/>
          </p:cNvSpPr>
          <p:nvPr>
            <p:ph type="body" sz="quarter" idx="16"/>
          </p:nvPr>
        </p:nvSpPr>
        <p:spPr>
          <a:xfrm>
            <a:off x="391599" y="1570661"/>
            <a:ext cx="2119126" cy="530055"/>
          </a:xfrm>
        </p:spPr>
        <p:txBody>
          <a:bodyPr/>
          <a:lstStyle/>
          <a:p>
            <a:r>
              <a:rPr lang="en-ZA" sz="2000" b="1">
                <a:solidFill>
                  <a:schemeClr val="tx1"/>
                </a:solidFill>
              </a:rPr>
              <a:t>Credentials</a:t>
            </a:r>
          </a:p>
        </p:txBody>
      </p:sp>
      <p:sp>
        <p:nvSpPr>
          <p:cNvPr id="3" name="TextBox 2">
            <a:extLst>
              <a:ext uri="{FF2B5EF4-FFF2-40B4-BE49-F238E27FC236}">
                <a16:creationId xmlns:a16="http://schemas.microsoft.com/office/drawing/2014/main" id="{7BCE8A0D-87E9-14BF-C7D5-11E8D41A0282}"/>
              </a:ext>
            </a:extLst>
          </p:cNvPr>
          <p:cNvSpPr txBox="1"/>
          <p:nvPr/>
        </p:nvSpPr>
        <p:spPr>
          <a:xfrm>
            <a:off x="3522135" y="662291"/>
            <a:ext cx="8532266" cy="5827236"/>
          </a:xfrm>
          <a:prstGeom prst="rect">
            <a:avLst/>
          </a:prstGeom>
          <a:noFill/>
        </p:spPr>
        <p:txBody>
          <a:bodyPr wrap="square" lIns="91440" tIns="45720" rIns="91440" bIns="45720" anchor="t">
            <a:spAutoFit/>
          </a:bodyPr>
          <a:lstStyle/>
          <a:p>
            <a:pPr marL="285750" indent="-285750">
              <a:spcAft>
                <a:spcPts val="400"/>
              </a:spcAft>
              <a:buFont typeface="Arial" panose="020B0604020202020204" pitchFamily="34" charset="0"/>
              <a:buChar char="•"/>
            </a:pPr>
            <a:r>
              <a:rPr lang="en-GB" sz="1400" b="1" dirty="0">
                <a:ea typeface="Open Sans Light"/>
                <a:cs typeface="Arial"/>
              </a:rPr>
              <a:t>SD-WAN &amp; SASE</a:t>
            </a:r>
            <a:r>
              <a:rPr lang="en-GB" sz="1400" dirty="0">
                <a:ea typeface="Open Sans Light"/>
                <a:cs typeface="Arial"/>
              </a:rPr>
              <a:t>, </a:t>
            </a:r>
            <a:r>
              <a:rPr lang="en-GB" sz="1400" dirty="0">
                <a:solidFill>
                  <a:schemeClr val="tx2"/>
                </a:solidFill>
                <a:ea typeface="Open Sans Light"/>
                <a:cs typeface="Arial"/>
              </a:rPr>
              <a:t>combining secure wide area networking with integrated security features</a:t>
            </a:r>
            <a:r>
              <a:rPr lang="en-GB" sz="1400" dirty="0">
                <a:solidFill>
                  <a:schemeClr val="tx2"/>
                </a:solidFill>
                <a:ea typeface="Open Sans Light"/>
                <a:cs typeface="Open Sans Light"/>
              </a:rPr>
              <a:t>.</a:t>
            </a:r>
          </a:p>
          <a:p>
            <a:pPr marL="285750" indent="-285750">
              <a:spcAft>
                <a:spcPts val="400"/>
              </a:spcAft>
              <a:buFont typeface="Arial" panose="020B0604020202020204" pitchFamily="34" charset="0"/>
              <a:buChar char="•"/>
            </a:pPr>
            <a:r>
              <a:rPr lang="en-GB" sz="1400" dirty="0">
                <a:solidFill>
                  <a:schemeClr val="tx2"/>
                </a:solidFill>
                <a:ea typeface="Open Sans Light"/>
                <a:cs typeface="Open Sans Light"/>
              </a:rPr>
              <a:t>High-performance </a:t>
            </a:r>
            <a:r>
              <a:rPr lang="en-GB" sz="1400" b="1" dirty="0">
                <a:ea typeface="Open Sans Light"/>
                <a:cs typeface="Open Sans Light"/>
              </a:rPr>
              <a:t>wireless solutions</a:t>
            </a:r>
            <a:r>
              <a:rPr lang="en-GB" sz="1400" dirty="0">
                <a:solidFill>
                  <a:schemeClr val="tx2"/>
                </a:solidFill>
                <a:ea typeface="Open Sans Light"/>
                <a:cs typeface="Open Sans Light"/>
              </a:rPr>
              <a:t>, including access points and controllers for seamless connectivity.</a:t>
            </a:r>
          </a:p>
          <a:p>
            <a:pPr marL="285750" indent="-285750">
              <a:spcAft>
                <a:spcPts val="400"/>
              </a:spcAft>
              <a:buFont typeface="Arial" panose="020B0604020202020204" pitchFamily="34" charset="0"/>
              <a:buChar char="•"/>
            </a:pPr>
            <a:r>
              <a:rPr lang="en-GB" sz="1400" dirty="0">
                <a:solidFill>
                  <a:schemeClr val="tx2"/>
                </a:solidFill>
                <a:ea typeface="Open Sans Light"/>
                <a:cs typeface="Arial"/>
              </a:rPr>
              <a:t>Etisalat’s </a:t>
            </a:r>
            <a:r>
              <a:rPr lang="en-GB" sz="1400" b="1" dirty="0">
                <a:ea typeface="Open Sans Light"/>
                <a:cs typeface="Arial"/>
              </a:rPr>
              <a:t>Managed Campus </a:t>
            </a:r>
            <a:r>
              <a:rPr lang="en-GB" sz="1400" dirty="0">
                <a:solidFill>
                  <a:schemeClr val="tx2"/>
                </a:solidFill>
                <a:ea typeface="Open Sans Light"/>
                <a:cs typeface="Arial"/>
              </a:rPr>
              <a:t>solution ensures seamless connectivity, security, and efficient management for campus networks.</a:t>
            </a:r>
            <a:endParaRPr lang="en-US" sz="1400" dirty="0">
              <a:solidFill>
                <a:schemeClr val="tx2"/>
              </a:solidFill>
              <a:ea typeface="Open Sans Light"/>
              <a:cs typeface="Arial"/>
            </a:endParaRPr>
          </a:p>
          <a:p>
            <a:pPr marL="285750" indent="-285750">
              <a:spcAft>
                <a:spcPts val="400"/>
              </a:spcAft>
              <a:buFont typeface="Arial" panose="020B0604020202020204" pitchFamily="34" charset="0"/>
              <a:buChar char="•"/>
            </a:pPr>
            <a:r>
              <a:rPr lang="en-GB" sz="1400" dirty="0" err="1">
                <a:solidFill>
                  <a:schemeClr val="tx2"/>
                </a:solidFill>
                <a:ea typeface="Open Sans Light"/>
                <a:cs typeface="Arial"/>
              </a:rPr>
              <a:t>e&amp;'s</a:t>
            </a:r>
            <a:r>
              <a:rPr lang="en-GB" sz="1400" dirty="0">
                <a:solidFill>
                  <a:schemeClr val="tx2"/>
                </a:solidFill>
                <a:ea typeface="Open Sans Light"/>
                <a:cs typeface="Arial"/>
              </a:rPr>
              <a:t> </a:t>
            </a:r>
            <a:r>
              <a:rPr lang="en-GB" sz="1400" b="1" dirty="0">
                <a:ea typeface="Open Sans Light"/>
                <a:cs typeface="Arial"/>
              </a:rPr>
              <a:t>local knowledge </a:t>
            </a:r>
            <a:r>
              <a:rPr lang="en-GB" sz="1400" dirty="0">
                <a:solidFill>
                  <a:schemeClr val="tx2"/>
                </a:solidFill>
                <a:ea typeface="Open Sans Light"/>
                <a:cs typeface="Arial"/>
              </a:rPr>
              <a:t>combined with HPE Aruba Networking's </a:t>
            </a:r>
            <a:r>
              <a:rPr lang="en-GB" sz="1400" b="1" dirty="0">
                <a:ea typeface="Open Sans Light"/>
                <a:cs typeface="Arial"/>
              </a:rPr>
              <a:t>global best practices,</a:t>
            </a:r>
            <a:r>
              <a:rPr lang="en-GB" sz="1400" dirty="0">
                <a:ea typeface="Open Sans Light"/>
                <a:cs typeface="Arial"/>
              </a:rPr>
              <a:t> </a:t>
            </a:r>
            <a:r>
              <a:rPr lang="en-GB" sz="1400" dirty="0">
                <a:solidFill>
                  <a:schemeClr val="tx2"/>
                </a:solidFill>
                <a:ea typeface="Open Sans Light"/>
                <a:cs typeface="Arial"/>
              </a:rPr>
              <a:t>ensures  tailored solutions that address the specific needs of industries like hospitality, education, and government.</a:t>
            </a:r>
          </a:p>
          <a:p>
            <a:pPr marL="285750" indent="-285750">
              <a:spcAft>
                <a:spcPts val="400"/>
              </a:spcAft>
              <a:buFont typeface="Arial" panose="020B0604020202020204" pitchFamily="34" charset="0"/>
              <a:buChar char="•"/>
            </a:pPr>
            <a:r>
              <a:rPr lang="en-GB" sz="1400" dirty="0" err="1">
                <a:solidFill>
                  <a:schemeClr val="tx2"/>
                </a:solidFill>
                <a:ea typeface="Open Sans Light"/>
                <a:cs typeface="Arial"/>
              </a:rPr>
              <a:t>e&amp;’s</a:t>
            </a:r>
            <a:r>
              <a:rPr lang="en-GB" sz="1400" dirty="0">
                <a:solidFill>
                  <a:schemeClr val="tx2"/>
                </a:solidFill>
                <a:ea typeface="Open Sans Light"/>
                <a:cs typeface="Arial"/>
              </a:rPr>
              <a:t> </a:t>
            </a:r>
            <a:r>
              <a:rPr lang="en-GB" sz="1400" b="1" dirty="0">
                <a:solidFill>
                  <a:srgbClr val="FF0000"/>
                </a:solidFill>
                <a:ea typeface="Open Sans Light"/>
                <a:cs typeface="Arial"/>
              </a:rPr>
              <a:t>E-care program </a:t>
            </a:r>
            <a:r>
              <a:rPr lang="en-GB" sz="1400" dirty="0">
                <a:solidFill>
                  <a:schemeClr val="tx2"/>
                </a:solidFill>
                <a:ea typeface="Open Sans Light"/>
                <a:cs typeface="Arial"/>
              </a:rPr>
              <a:t>covers infrastructure comprehensively, from hardware to software. This bespoke approach ensures seamless operations and support for customers. By minimizing IT involvement, businesses can focus on their core activities.</a:t>
            </a:r>
          </a:p>
          <a:p>
            <a:pPr marL="285750" indent="-285750">
              <a:spcAft>
                <a:spcPts val="400"/>
              </a:spcAft>
              <a:buFont typeface="Arial" panose="020B0604020202020204" pitchFamily="34" charset="0"/>
              <a:buChar char="•"/>
            </a:pPr>
            <a:r>
              <a:rPr lang="en-GB" sz="1400" b="1" dirty="0">
                <a:ea typeface="Open Sans Light"/>
                <a:cs typeface="Arial"/>
              </a:rPr>
              <a:t>24/7 Managed Service Team</a:t>
            </a:r>
            <a:r>
              <a:rPr lang="en-GB" sz="1400" dirty="0">
                <a:ea typeface="Open Sans Light"/>
                <a:cs typeface="Arial"/>
              </a:rPr>
              <a:t> </a:t>
            </a:r>
            <a:r>
              <a:rPr lang="en-GB" sz="1400" dirty="0">
                <a:solidFill>
                  <a:schemeClr val="tx2"/>
                </a:solidFill>
                <a:ea typeface="Open Sans Light"/>
                <a:cs typeface="Arial"/>
              </a:rPr>
              <a:t>helps you navigate network management challenges with confidence.</a:t>
            </a:r>
            <a:endParaRPr lang="en-GB" sz="1400" dirty="0">
              <a:solidFill>
                <a:schemeClr val="tx2"/>
              </a:solidFill>
            </a:endParaRPr>
          </a:p>
          <a:p>
            <a:pPr marL="285750" indent="-285750">
              <a:spcAft>
                <a:spcPts val="400"/>
              </a:spcAft>
              <a:buFont typeface="Arial" panose="020B0604020202020204" pitchFamily="34" charset="0"/>
              <a:buChar char="•"/>
            </a:pPr>
            <a:r>
              <a:rPr lang="en-GB" sz="1400" dirty="0">
                <a:solidFill>
                  <a:schemeClr val="tx2"/>
                </a:solidFill>
                <a:ea typeface="Open Sans Light"/>
                <a:cs typeface="Arial"/>
              </a:rPr>
              <a:t>HPE Aruba Networking’s tools simplify </a:t>
            </a:r>
            <a:r>
              <a:rPr lang="en-GB" sz="1400" b="1" dirty="0">
                <a:ea typeface="Open Sans Light"/>
                <a:cs typeface="Arial"/>
              </a:rPr>
              <a:t>Management &amp; Operations, </a:t>
            </a:r>
            <a:r>
              <a:rPr lang="en-GB" sz="1400" dirty="0">
                <a:solidFill>
                  <a:schemeClr val="tx2"/>
                </a:solidFill>
                <a:ea typeface="Open Sans Light"/>
                <a:cs typeface="Arial"/>
              </a:rPr>
              <a:t>enhancing efficiency and reducing downtime.</a:t>
            </a:r>
          </a:p>
          <a:p>
            <a:pPr marL="285750" indent="-285750">
              <a:spcAft>
                <a:spcPts val="400"/>
              </a:spcAft>
              <a:buFont typeface="Arial" panose="020B0604020202020204" pitchFamily="34" charset="0"/>
              <a:buChar char="•"/>
            </a:pPr>
            <a:r>
              <a:rPr lang="en-GB" sz="1400" dirty="0">
                <a:solidFill>
                  <a:schemeClr val="tx2"/>
                </a:solidFill>
                <a:ea typeface="Open Sans Light"/>
                <a:cs typeface="Arial"/>
              </a:rPr>
              <a:t>With </a:t>
            </a:r>
            <a:r>
              <a:rPr lang="en-GB" sz="1400" b="1" dirty="0">
                <a:ea typeface="Open Sans Light"/>
                <a:cs typeface="Arial"/>
              </a:rPr>
              <a:t>Cloud Collaboration</a:t>
            </a:r>
            <a:r>
              <a:rPr lang="en-GB" sz="1400" dirty="0">
                <a:ea typeface="Open Sans Light"/>
                <a:cs typeface="Arial"/>
              </a:rPr>
              <a:t>, </a:t>
            </a:r>
            <a:r>
              <a:rPr lang="en-GB" sz="1400" dirty="0">
                <a:solidFill>
                  <a:schemeClr val="tx2"/>
                </a:solidFill>
                <a:ea typeface="Open Sans Light"/>
                <a:cs typeface="Arial"/>
              </a:rPr>
              <a:t>Etisalat facilitates efficient communication and teamwork through cloud-based tools.</a:t>
            </a:r>
            <a:endParaRPr lang="en-US" sz="1400" dirty="0">
              <a:solidFill>
                <a:schemeClr val="tx2"/>
              </a:solidFill>
              <a:ea typeface="Open Sans Light"/>
              <a:cs typeface="Arial"/>
            </a:endParaRPr>
          </a:p>
          <a:p>
            <a:pPr marL="285750" indent="-285750">
              <a:spcAft>
                <a:spcPts val="400"/>
              </a:spcAft>
              <a:buFont typeface="Arial" panose="020B0604020202020204" pitchFamily="34" charset="0"/>
              <a:buChar char="•"/>
            </a:pPr>
            <a:r>
              <a:rPr lang="en-GB" sz="1400" b="1" dirty="0">
                <a:ea typeface="Open Sans Light"/>
                <a:cs typeface="Arial"/>
              </a:rPr>
              <a:t>Managed Network and Infrastructure: </a:t>
            </a:r>
            <a:r>
              <a:rPr lang="en-GB" sz="1400" dirty="0">
                <a:solidFill>
                  <a:schemeClr val="tx2"/>
                </a:solidFill>
                <a:ea typeface="Open Sans Light"/>
                <a:cs typeface="Arial"/>
              </a:rPr>
              <a:t>Etisalat manages your entire network infrastructure, from routers to servers, ensuring reliability and proactive maintenance.</a:t>
            </a:r>
          </a:p>
          <a:p>
            <a:pPr marL="285750" indent="-285750">
              <a:spcAft>
                <a:spcPts val="400"/>
              </a:spcAft>
              <a:buFont typeface="Arial" panose="020B0604020202020204" pitchFamily="34" charset="0"/>
              <a:buChar char="•"/>
            </a:pPr>
            <a:r>
              <a:rPr lang="en-GB" sz="1400" b="1" dirty="0">
                <a:ea typeface="Open Sans Light"/>
                <a:cs typeface="Open Sans Light"/>
              </a:rPr>
              <a:t>Security (SSE 7 ClearPass)</a:t>
            </a:r>
            <a:r>
              <a:rPr lang="en-GB" sz="1400" dirty="0">
                <a:solidFill>
                  <a:schemeClr val="tx2"/>
                </a:solidFill>
                <a:ea typeface="Open Sans Light"/>
                <a:cs typeface="Open Sans Light"/>
              </a:rPr>
              <a:t> to ensure robust network security, authentication, and access control.</a:t>
            </a:r>
          </a:p>
          <a:p>
            <a:pPr marL="285750" indent="-285750">
              <a:spcAft>
                <a:spcPts val="400"/>
              </a:spcAft>
              <a:buFont typeface="Arial" panose="020B0604020202020204" pitchFamily="34" charset="0"/>
              <a:buChar char="•"/>
            </a:pPr>
            <a:r>
              <a:rPr lang="en-GB" sz="1400" b="1" dirty="0">
                <a:ea typeface="Open Sans Light"/>
                <a:cs typeface="Open Sans Light"/>
              </a:rPr>
              <a:t>Location Services </a:t>
            </a:r>
            <a:r>
              <a:rPr lang="en-GB" sz="1400" dirty="0">
                <a:solidFill>
                  <a:schemeClr val="tx2"/>
                </a:solidFill>
                <a:ea typeface="Open Sans Light"/>
                <a:cs typeface="Open Sans Light"/>
              </a:rPr>
              <a:t>to enhance user experiences, offering features like indoor navigation and personalised notifications</a:t>
            </a:r>
            <a:r>
              <a:rPr lang="en-GB" sz="1400" b="1" dirty="0">
                <a:solidFill>
                  <a:schemeClr val="tx2"/>
                </a:solidFill>
                <a:ea typeface="Open Sans Light"/>
                <a:cs typeface="Open Sans Light"/>
              </a:rPr>
              <a:t>.</a:t>
            </a:r>
          </a:p>
          <a:p>
            <a:pPr marL="285750" indent="-285750">
              <a:spcAft>
                <a:spcPts val="400"/>
              </a:spcAft>
              <a:buFont typeface="Arial" panose="020B0604020202020204" pitchFamily="34" charset="0"/>
              <a:buChar char="•"/>
            </a:pPr>
            <a:r>
              <a:rPr lang="en-GB" sz="1400" dirty="0">
                <a:solidFill>
                  <a:srgbClr val="242424"/>
                </a:solidFill>
                <a:effectLst/>
                <a:latin typeface="+mj-lt"/>
                <a:ea typeface="Aptos" panose="020B0004020202020204" pitchFamily="34" charset="0"/>
              </a:rPr>
              <a:t>Etisalat leverages </a:t>
            </a:r>
            <a:r>
              <a:rPr lang="en-GB" sz="1400" b="1" dirty="0">
                <a:solidFill>
                  <a:srgbClr val="FF0000"/>
                </a:solidFill>
                <a:effectLst/>
                <a:latin typeface="+mj-lt"/>
                <a:ea typeface="Aptos" panose="020B0004020202020204" pitchFamily="34" charset="0"/>
              </a:rPr>
              <a:t>AI and robotics </a:t>
            </a:r>
            <a:r>
              <a:rPr lang="en-GB" sz="1400" dirty="0">
                <a:solidFill>
                  <a:srgbClr val="242424"/>
                </a:solidFill>
                <a:effectLst/>
                <a:latin typeface="+mj-lt"/>
                <a:ea typeface="Aptos" panose="020B0004020202020204" pitchFamily="34" charset="0"/>
              </a:rPr>
              <a:t>to enhance service quality. Automation streamlines operations, improves efficiency, and enhances customer experience. From predictive maintenance to chatbots, we embrace technology for better outcomes</a:t>
            </a:r>
            <a:r>
              <a:rPr lang="en-GB" sz="1400" dirty="0">
                <a:solidFill>
                  <a:srgbClr val="242424"/>
                </a:solidFill>
                <a:latin typeface="+mj-lt"/>
                <a:ea typeface="Aptos" panose="020B0004020202020204" pitchFamily="34" charset="0"/>
              </a:rPr>
              <a:t>.</a:t>
            </a:r>
            <a:endParaRPr lang="en-GB" sz="1400" dirty="0">
              <a:solidFill>
                <a:schemeClr val="tx2"/>
              </a:solidFill>
              <a:latin typeface="+mj-lt"/>
              <a:ea typeface="Open Sans Light"/>
              <a:cs typeface="Open Sans Light"/>
            </a:endParaRPr>
          </a:p>
        </p:txBody>
      </p:sp>
      <p:pic>
        <p:nvPicPr>
          <p:cNvPr id="2" name="Graphic 1">
            <a:extLst>
              <a:ext uri="{FF2B5EF4-FFF2-40B4-BE49-F238E27FC236}">
                <a16:creationId xmlns:a16="http://schemas.microsoft.com/office/drawing/2014/main" id="{44E7462B-C68B-853C-936B-710EBE5639E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0825" y="6274930"/>
            <a:ext cx="1552575" cy="456068"/>
          </a:xfrm>
          <a:prstGeom prst="rect">
            <a:avLst/>
          </a:prstGeom>
        </p:spPr>
      </p:pic>
    </p:spTree>
    <p:extLst>
      <p:ext uri="{BB962C8B-B14F-4D97-AF65-F5344CB8AC3E}">
        <p14:creationId xmlns:p14="http://schemas.microsoft.com/office/powerpoint/2010/main" val="4292724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a:extLst>
              <a:ext uri="{FF2B5EF4-FFF2-40B4-BE49-F238E27FC236}">
                <a16:creationId xmlns:a16="http://schemas.microsoft.com/office/drawing/2014/main" id="{8E5659CC-9DE4-A118-60B1-99162FC738A8}"/>
              </a:ext>
            </a:extLst>
          </p:cNvPr>
          <p:cNvSpPr>
            <a:spLocks noGrp="1"/>
          </p:cNvSpPr>
          <p:nvPr>
            <p:ph type="title"/>
          </p:nvPr>
        </p:nvSpPr>
        <p:spPr>
          <a:xfrm>
            <a:off x="250825" y="474862"/>
            <a:ext cx="11408804" cy="631775"/>
          </a:xfrm>
        </p:spPr>
        <p:txBody>
          <a:bodyPr/>
          <a:lstStyle/>
          <a:p>
            <a:r>
              <a:rPr lang="en-GB" sz="2800" b="1">
                <a:ea typeface="Open Sans Light"/>
                <a:cs typeface="Open Sans Light"/>
              </a:rPr>
              <a:t>Unlock sustainable innovation for your business</a:t>
            </a:r>
            <a:endParaRPr lang="en-ZA" sz="2800" b="1">
              <a:ea typeface="Open Sans Light"/>
              <a:cs typeface="Open Sans Light"/>
            </a:endParaRPr>
          </a:p>
        </p:txBody>
      </p:sp>
      <p:sp>
        <p:nvSpPr>
          <p:cNvPr id="9" name="Content Placeholder 13">
            <a:extLst>
              <a:ext uri="{FF2B5EF4-FFF2-40B4-BE49-F238E27FC236}">
                <a16:creationId xmlns:a16="http://schemas.microsoft.com/office/drawing/2014/main" id="{E58AD6F0-F36D-273F-7FC4-86C666CCA3B8}"/>
              </a:ext>
            </a:extLst>
          </p:cNvPr>
          <p:cNvSpPr txBox="1">
            <a:spLocks/>
          </p:cNvSpPr>
          <p:nvPr/>
        </p:nvSpPr>
        <p:spPr>
          <a:xfrm>
            <a:off x="357684" y="2593539"/>
            <a:ext cx="3866586" cy="3114645"/>
          </a:xfrm>
          <a:prstGeom prst="rect">
            <a:avLst/>
          </a:prstGeom>
        </p:spPr>
        <p:txBody>
          <a:bodyPr vert="horz" lIns="0" tIns="0" rIns="0" bIns="0" rtlCol="0" anchor="t">
            <a:normAutofit/>
          </a:bodyPr>
          <a:lst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nSpc>
                <a:spcPct val="100000"/>
              </a:lnSpc>
              <a:spcBef>
                <a:spcPts val="0"/>
              </a:spcBef>
              <a:spcAft>
                <a:spcPts val="600"/>
              </a:spcAft>
              <a:buFont typeface="Symbol" panose="05050102010706020507" pitchFamily="18" charset="2"/>
              <a:buChar char=""/>
            </a:pPr>
            <a:r>
              <a:rPr lang="en-GB" sz="1600">
                <a:solidFill>
                  <a:schemeClr val="tx2"/>
                </a:solidFill>
                <a:latin typeface="+mj-lt"/>
                <a:ea typeface="Avenir Next LT Pro Light" panose="020B0304020202020204" pitchFamily="34" charset="0"/>
                <a:cs typeface="Times New Roman"/>
              </a:rPr>
              <a:t>Less resource-intensive solutions</a:t>
            </a:r>
          </a:p>
          <a:p>
            <a:pPr marL="342900" indent="-342900">
              <a:lnSpc>
                <a:spcPct val="100000"/>
              </a:lnSpc>
              <a:spcBef>
                <a:spcPts val="0"/>
              </a:spcBef>
              <a:spcAft>
                <a:spcPts val="600"/>
              </a:spcAft>
              <a:buFont typeface="Symbol" panose="05050102010706020507" pitchFamily="18" charset="2"/>
              <a:buChar char=""/>
            </a:pPr>
            <a:r>
              <a:rPr lang="en-GB" sz="1600">
                <a:solidFill>
                  <a:schemeClr val="tx2"/>
                </a:solidFill>
                <a:latin typeface="+mj-lt"/>
                <a:ea typeface="Avenir Next LT Pro Light" panose="020B0304020202020204" pitchFamily="34" charset="0"/>
                <a:cs typeface="Times New Roman"/>
              </a:rPr>
              <a:t>Faster service delivery</a:t>
            </a:r>
          </a:p>
          <a:p>
            <a:pPr marL="342900" indent="-342900">
              <a:lnSpc>
                <a:spcPct val="100000"/>
              </a:lnSpc>
              <a:spcBef>
                <a:spcPts val="0"/>
              </a:spcBef>
              <a:spcAft>
                <a:spcPts val="600"/>
              </a:spcAft>
              <a:buFont typeface="Symbol" panose="05050102010706020507" pitchFamily="18" charset="2"/>
              <a:buChar char=""/>
            </a:pPr>
            <a:r>
              <a:rPr lang="en-GB" sz="1600">
                <a:solidFill>
                  <a:schemeClr val="tx2"/>
                </a:solidFill>
                <a:latin typeface="+mj-lt"/>
                <a:ea typeface="Avenir Next LT Pro Light" panose="020B0304020202020204" pitchFamily="34" charset="0"/>
                <a:cs typeface="Times New Roman"/>
              </a:rPr>
              <a:t>Technical expertise for efficient network management</a:t>
            </a:r>
          </a:p>
          <a:p>
            <a:pPr marL="342900" indent="-342900">
              <a:lnSpc>
                <a:spcPct val="100000"/>
              </a:lnSpc>
              <a:spcBef>
                <a:spcPts val="0"/>
              </a:spcBef>
              <a:spcAft>
                <a:spcPts val="600"/>
              </a:spcAft>
              <a:buFont typeface="Symbol" panose="05050102010706020507" pitchFamily="18" charset="2"/>
              <a:buChar char=""/>
            </a:pPr>
            <a:r>
              <a:rPr lang="en-GB" sz="1600">
                <a:solidFill>
                  <a:schemeClr val="tx2"/>
                </a:solidFill>
                <a:latin typeface="+mj-lt"/>
                <a:ea typeface="Avenir Next LT Pro Light" panose="020B0304020202020204" pitchFamily="34" charset="0"/>
                <a:cs typeface="Times New Roman"/>
              </a:rPr>
              <a:t>Time-efficient management alongside other responsibilities</a:t>
            </a:r>
          </a:p>
          <a:p>
            <a:pPr marL="342900" indent="-342900">
              <a:lnSpc>
                <a:spcPct val="100000"/>
              </a:lnSpc>
              <a:spcBef>
                <a:spcPts val="0"/>
              </a:spcBef>
              <a:spcAft>
                <a:spcPts val="600"/>
              </a:spcAft>
              <a:buFont typeface="Symbol" panose="05050102010706020507" pitchFamily="18" charset="2"/>
              <a:buChar char=""/>
            </a:pPr>
            <a:r>
              <a:rPr lang="en-GB" sz="1600">
                <a:solidFill>
                  <a:schemeClr val="tx2"/>
                </a:solidFill>
                <a:latin typeface="+mj-lt"/>
                <a:ea typeface="Avenir Next LT Pro Light" panose="020B0304020202020204" pitchFamily="34" charset="0"/>
                <a:cs typeface="Times New Roman"/>
              </a:rPr>
              <a:t>Cost-effective network management solutions</a:t>
            </a:r>
          </a:p>
          <a:p>
            <a:pPr marL="342900" indent="-342900">
              <a:lnSpc>
                <a:spcPct val="100000"/>
              </a:lnSpc>
              <a:spcBef>
                <a:spcPts val="0"/>
              </a:spcBef>
              <a:spcAft>
                <a:spcPts val="600"/>
              </a:spcAft>
              <a:buFont typeface="Symbol" panose="05050102010706020507" pitchFamily="18" charset="2"/>
              <a:buChar char=""/>
            </a:pPr>
            <a:r>
              <a:rPr lang="en-GB" sz="1600">
                <a:solidFill>
                  <a:schemeClr val="tx2"/>
                </a:solidFill>
                <a:latin typeface="+mj-lt"/>
                <a:ea typeface="Avenir Next LT Pro Light" panose="020B0304020202020204" pitchFamily="34" charset="0"/>
                <a:cs typeface="Times New Roman"/>
              </a:rPr>
              <a:t>Mitigation of security risks</a:t>
            </a:r>
            <a:endParaRPr lang="en-US" sz="1600">
              <a:solidFill>
                <a:schemeClr val="tx2"/>
              </a:solidFill>
              <a:latin typeface="+mj-lt"/>
              <a:ea typeface="Avenir Next LT Pro Light" panose="020B0304020202020204" pitchFamily="34" charset="0"/>
              <a:cs typeface="Times New Roman"/>
            </a:endParaRPr>
          </a:p>
        </p:txBody>
      </p:sp>
      <p:sp>
        <p:nvSpPr>
          <p:cNvPr id="10" name="Rectangle 9">
            <a:extLst>
              <a:ext uri="{FF2B5EF4-FFF2-40B4-BE49-F238E27FC236}">
                <a16:creationId xmlns:a16="http://schemas.microsoft.com/office/drawing/2014/main" id="{4D84D168-D93B-397F-4DAE-193BF6B0D6C6}"/>
              </a:ext>
            </a:extLst>
          </p:cNvPr>
          <p:cNvSpPr/>
          <p:nvPr/>
        </p:nvSpPr>
        <p:spPr>
          <a:xfrm>
            <a:off x="1098721" y="1733587"/>
            <a:ext cx="1206292" cy="369332"/>
          </a:xfrm>
          <a:prstGeom prst="rect">
            <a:avLst/>
          </a:prstGeom>
        </p:spPr>
        <p:txBody>
          <a:bodyPr wrap="none">
            <a:spAutoFit/>
          </a:bodyPr>
          <a:lstStyle/>
          <a:p>
            <a:r>
              <a:rPr lang="en-US" b="1">
                <a:latin typeface="+mj-lt"/>
              </a:rPr>
              <a:t>You need</a:t>
            </a:r>
          </a:p>
        </p:txBody>
      </p:sp>
      <p:sp>
        <p:nvSpPr>
          <p:cNvPr id="15" name="Rectangle 14">
            <a:extLst>
              <a:ext uri="{FF2B5EF4-FFF2-40B4-BE49-F238E27FC236}">
                <a16:creationId xmlns:a16="http://schemas.microsoft.com/office/drawing/2014/main" id="{7319E47F-9AC4-4023-C643-110F9E7429A5}"/>
              </a:ext>
            </a:extLst>
          </p:cNvPr>
          <p:cNvSpPr/>
          <p:nvPr/>
        </p:nvSpPr>
        <p:spPr>
          <a:xfrm>
            <a:off x="4881093" y="1853143"/>
            <a:ext cx="7310907" cy="48347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51999" tIns="684000" rIns="648000" bIns="251999" rtlCol="0" anchor="t"/>
          <a:lstStyle/>
          <a:p>
            <a:pPr>
              <a:lnSpc>
                <a:spcPct val="107000"/>
              </a:lnSpc>
              <a:spcAft>
                <a:spcPts val="800"/>
              </a:spcAft>
            </a:pPr>
            <a:endParaRPr lang="en-ZA" sz="1100">
              <a:solidFill>
                <a:schemeClr val="bg1"/>
              </a:solidFill>
              <a:latin typeface="+mj-lt"/>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FAE80DE0-018D-E353-B514-F4C1FBD99627}"/>
              </a:ext>
            </a:extLst>
          </p:cNvPr>
          <p:cNvSpPr txBox="1"/>
          <p:nvPr/>
        </p:nvSpPr>
        <p:spPr>
          <a:xfrm>
            <a:off x="5325558" y="2153196"/>
            <a:ext cx="6508758" cy="4553747"/>
          </a:xfrm>
          <a:prstGeom prst="rect">
            <a:avLst/>
          </a:prstGeom>
          <a:noFill/>
        </p:spPr>
        <p:txBody>
          <a:bodyPr wrap="square" lIns="91440" tIns="45720" rIns="91440" bIns="45720" anchor="t">
            <a:spAutoFit/>
          </a:bodyPr>
          <a:lstStyle/>
          <a:p>
            <a:pPr lvl="0"/>
            <a:r>
              <a:rPr lang="en-GB" b="1">
                <a:latin typeface="+mj-lt"/>
                <a:ea typeface="Avenir Next LT Pro Light" panose="020B0304020202020204" pitchFamily="34" charset="0"/>
                <a:cs typeface="Times New Roman" panose="02020603050405020304" pitchFamily="18" charset="0"/>
              </a:rPr>
              <a:t>O</a:t>
            </a:r>
            <a:r>
              <a:rPr lang="en-GB" b="1">
                <a:effectLst/>
                <a:latin typeface="+mj-lt"/>
                <a:ea typeface="Avenir Next LT Pro Light" panose="020B0304020202020204" pitchFamily="34" charset="0"/>
                <a:cs typeface="Times New Roman" panose="02020603050405020304" pitchFamily="18" charset="0"/>
              </a:rPr>
              <a:t>ur AI-driven managed services are designed to transform your operations and future-proof your success. We deliver:</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Comprehensive support through collaborative AI-managed service</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Guidance throughout the network management journey</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Smooth deployment with streamlined approach</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panose="02020603050405020304" pitchFamily="18" charset="0"/>
              </a:rPr>
              <a:t>Local SLAs ensuring needs are met within agreed service standards</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panose="02020603050405020304" pitchFamily="18" charset="0"/>
              </a:rPr>
              <a:t>Network Operation Centre (NOC) and helpdesk as single points of contact</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Effective problem-solving and proactive monitoring services</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panose="02020603050405020304" pitchFamily="18" charset="0"/>
              </a:rPr>
              <a:t>Integration of HPE Aruba Networking's AI features for invaluable insights</a:t>
            </a:r>
          </a:p>
          <a:p>
            <a:pPr marL="342900" lvl="0" indent="-342900">
              <a:buFont typeface="Symbol" panose="05050102010706020507" pitchFamily="18" charset="2"/>
              <a:buChar char=""/>
            </a:pPr>
            <a:r>
              <a:rPr lang="en-GB" sz="1600">
                <a:solidFill>
                  <a:schemeClr val="bg1"/>
                </a:solidFill>
                <a:latin typeface="+mj-lt"/>
                <a:ea typeface="Open Sans Light"/>
                <a:cs typeface="Open Sans Light"/>
              </a:rPr>
              <a:t>Strategic Approach &amp; Engagement Model: our engagement model spans discovery, delivery, and ongoing operations. This ensures a seamless transition and continuous support, from kick-off to long-term partnership</a:t>
            </a:r>
          </a:p>
          <a:p>
            <a:pPr>
              <a:lnSpc>
                <a:spcPct val="107000"/>
              </a:lnSpc>
              <a:spcAft>
                <a:spcPts val="800"/>
              </a:spcAft>
            </a:pPr>
            <a:endParaRPr lang="en-ZA" sz="1200">
              <a:solidFill>
                <a:schemeClr val="bg1"/>
              </a:solidFill>
              <a:latin typeface="+mj-lt"/>
              <a:ea typeface="Calibri" panose="020F0502020204030204" pitchFamily="34" charset="0"/>
              <a:cs typeface="Times New Roman" panose="02020603050405020304" pitchFamily="18" charset="0"/>
            </a:endParaRPr>
          </a:p>
        </p:txBody>
      </p:sp>
      <p:sp>
        <p:nvSpPr>
          <p:cNvPr id="25" name="Oval 24">
            <a:extLst>
              <a:ext uri="{FF2B5EF4-FFF2-40B4-BE49-F238E27FC236}">
                <a16:creationId xmlns:a16="http://schemas.microsoft.com/office/drawing/2014/main" id="{7E51D96F-2060-EE04-1EC1-3C49DAEE830F}"/>
              </a:ext>
            </a:extLst>
          </p:cNvPr>
          <p:cNvSpPr/>
          <p:nvPr/>
        </p:nvSpPr>
        <p:spPr>
          <a:xfrm>
            <a:off x="357684" y="1597257"/>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nvGrpSpPr>
          <p:cNvPr id="27" name="Group 26">
            <a:extLst>
              <a:ext uri="{FF2B5EF4-FFF2-40B4-BE49-F238E27FC236}">
                <a16:creationId xmlns:a16="http://schemas.microsoft.com/office/drawing/2014/main" id="{B5757C7C-3E10-BA61-AF22-5D9A7CEBE214}"/>
              </a:ext>
            </a:extLst>
          </p:cNvPr>
          <p:cNvGrpSpPr/>
          <p:nvPr/>
        </p:nvGrpSpPr>
        <p:grpSpPr>
          <a:xfrm>
            <a:off x="4393406" y="1452177"/>
            <a:ext cx="932152" cy="932152"/>
            <a:chOff x="4393406" y="1452177"/>
            <a:chExt cx="932152" cy="932152"/>
          </a:xfrm>
        </p:grpSpPr>
        <p:sp>
          <p:nvSpPr>
            <p:cNvPr id="19" name="Oval 18">
              <a:extLst>
                <a:ext uri="{FF2B5EF4-FFF2-40B4-BE49-F238E27FC236}">
                  <a16:creationId xmlns:a16="http://schemas.microsoft.com/office/drawing/2014/main" id="{777A7B76-33BE-F6D6-ADF1-06DF16070C7D}"/>
                </a:ext>
              </a:extLst>
            </p:cNvPr>
            <p:cNvSpPr/>
            <p:nvPr/>
          </p:nvSpPr>
          <p:spPr>
            <a:xfrm>
              <a:off x="4393406" y="1452177"/>
              <a:ext cx="932152" cy="932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latin typeface="+mj-lt"/>
              </a:endParaRPr>
            </a:p>
          </p:txBody>
        </p:sp>
        <p:sp>
          <p:nvSpPr>
            <p:cNvPr id="26" name="Oval 25">
              <a:extLst>
                <a:ext uri="{FF2B5EF4-FFF2-40B4-BE49-F238E27FC236}">
                  <a16:creationId xmlns:a16="http://schemas.microsoft.com/office/drawing/2014/main" id="{F91D389D-CFC0-7185-964E-206C0481DB6B}"/>
                </a:ext>
              </a:extLst>
            </p:cNvPr>
            <p:cNvSpPr/>
            <p:nvPr/>
          </p:nvSpPr>
          <p:spPr>
            <a:xfrm>
              <a:off x="4528860" y="1587631"/>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pic>
        <p:nvPicPr>
          <p:cNvPr id="4" name="Picture 3">
            <a:extLst>
              <a:ext uri="{FF2B5EF4-FFF2-40B4-BE49-F238E27FC236}">
                <a16:creationId xmlns:a16="http://schemas.microsoft.com/office/drawing/2014/main" id="{6D7734CA-A0D5-00A0-12CC-B13415091CCE}"/>
              </a:ext>
            </a:extLst>
          </p:cNvPr>
          <p:cNvPicPr>
            <a:picLocks noChangeAspect="1"/>
          </p:cNvPicPr>
          <p:nvPr/>
        </p:nvPicPr>
        <p:blipFill>
          <a:blip r:embed="rId2"/>
          <a:stretch>
            <a:fillRect/>
          </a:stretch>
        </p:blipFill>
        <p:spPr>
          <a:xfrm>
            <a:off x="520144" y="1746134"/>
            <a:ext cx="359982" cy="359982"/>
          </a:xfrm>
          <a:prstGeom prst="rect">
            <a:avLst/>
          </a:prstGeom>
        </p:spPr>
      </p:pic>
      <p:pic>
        <p:nvPicPr>
          <p:cNvPr id="5" name="Picture 4">
            <a:extLst>
              <a:ext uri="{FF2B5EF4-FFF2-40B4-BE49-F238E27FC236}">
                <a16:creationId xmlns:a16="http://schemas.microsoft.com/office/drawing/2014/main" id="{2FE191BA-FBE9-7120-E72B-33CB0B90971F}"/>
              </a:ext>
            </a:extLst>
          </p:cNvPr>
          <p:cNvPicPr>
            <a:picLocks noChangeAspect="1"/>
          </p:cNvPicPr>
          <p:nvPr/>
        </p:nvPicPr>
        <p:blipFill>
          <a:blip r:embed="rId3"/>
          <a:stretch>
            <a:fillRect/>
          </a:stretch>
        </p:blipFill>
        <p:spPr>
          <a:xfrm>
            <a:off x="4653185" y="1723637"/>
            <a:ext cx="404979" cy="404979"/>
          </a:xfrm>
          <a:prstGeom prst="rect">
            <a:avLst/>
          </a:prstGeom>
        </p:spPr>
      </p:pic>
    </p:spTree>
    <p:extLst>
      <p:ext uri="{BB962C8B-B14F-4D97-AF65-F5344CB8AC3E}">
        <p14:creationId xmlns:p14="http://schemas.microsoft.com/office/powerpoint/2010/main" val="73063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4DACE7-8242-155D-47F1-88A153F6FB9A}"/>
              </a:ext>
            </a:extLst>
          </p:cNvPr>
          <p:cNvSpPr/>
          <p:nvPr/>
        </p:nvSpPr>
        <p:spPr>
          <a:xfrm>
            <a:off x="1098721" y="1733587"/>
            <a:ext cx="1206292" cy="369332"/>
          </a:xfrm>
          <a:prstGeom prst="rect">
            <a:avLst/>
          </a:prstGeom>
        </p:spPr>
        <p:txBody>
          <a:bodyPr wrap="none">
            <a:spAutoFit/>
          </a:bodyPr>
          <a:lstStyle/>
          <a:p>
            <a:r>
              <a:rPr lang="en-US" b="1">
                <a:latin typeface="+mj-lt"/>
              </a:rPr>
              <a:t>You need</a:t>
            </a:r>
          </a:p>
        </p:txBody>
      </p:sp>
      <p:sp>
        <p:nvSpPr>
          <p:cNvPr id="18" name="Rectangle 17">
            <a:extLst>
              <a:ext uri="{FF2B5EF4-FFF2-40B4-BE49-F238E27FC236}">
                <a16:creationId xmlns:a16="http://schemas.microsoft.com/office/drawing/2014/main" id="{A536D6D7-63D3-BA82-5EF1-5D617331DCAE}"/>
              </a:ext>
            </a:extLst>
          </p:cNvPr>
          <p:cNvSpPr/>
          <p:nvPr/>
        </p:nvSpPr>
        <p:spPr>
          <a:xfrm>
            <a:off x="4881093" y="1853143"/>
            <a:ext cx="7310907" cy="4418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51999" tIns="684000" rIns="648000" bIns="251999" rtlCol="0" anchor="t"/>
          <a:lstStyle/>
          <a:p>
            <a:pPr>
              <a:lnSpc>
                <a:spcPct val="107000"/>
              </a:lnSpc>
              <a:spcAft>
                <a:spcPts val="800"/>
              </a:spcAft>
            </a:pPr>
            <a:endParaRPr lang="en-ZA" sz="1100">
              <a:solidFill>
                <a:schemeClr val="bg1"/>
              </a:solidFill>
              <a:latin typeface="+mj-lt"/>
              <a:ea typeface="Calibri" panose="020F0502020204030204" pitchFamily="34" charset="0"/>
              <a:cs typeface="Times New Roman" panose="02020603050405020304" pitchFamily="18" charset="0"/>
            </a:endParaRPr>
          </a:p>
        </p:txBody>
      </p:sp>
      <p:sp>
        <p:nvSpPr>
          <p:cNvPr id="23" name="Oval 22">
            <a:extLst>
              <a:ext uri="{FF2B5EF4-FFF2-40B4-BE49-F238E27FC236}">
                <a16:creationId xmlns:a16="http://schemas.microsoft.com/office/drawing/2014/main" id="{BAB12522-1380-2107-FDAA-99F9B66DDBA2}"/>
              </a:ext>
            </a:extLst>
          </p:cNvPr>
          <p:cNvSpPr/>
          <p:nvPr/>
        </p:nvSpPr>
        <p:spPr>
          <a:xfrm>
            <a:off x="357684" y="1597257"/>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nvGrpSpPr>
          <p:cNvPr id="24" name="Group 23">
            <a:extLst>
              <a:ext uri="{FF2B5EF4-FFF2-40B4-BE49-F238E27FC236}">
                <a16:creationId xmlns:a16="http://schemas.microsoft.com/office/drawing/2014/main" id="{970B6D50-FCF9-45A3-1BFC-7BC06792EABA}"/>
              </a:ext>
            </a:extLst>
          </p:cNvPr>
          <p:cNvGrpSpPr/>
          <p:nvPr/>
        </p:nvGrpSpPr>
        <p:grpSpPr>
          <a:xfrm>
            <a:off x="4393406" y="1452177"/>
            <a:ext cx="932152" cy="932152"/>
            <a:chOff x="4393406" y="1452177"/>
            <a:chExt cx="932152" cy="932152"/>
          </a:xfrm>
        </p:grpSpPr>
        <p:sp>
          <p:nvSpPr>
            <p:cNvPr id="25" name="Oval 24">
              <a:extLst>
                <a:ext uri="{FF2B5EF4-FFF2-40B4-BE49-F238E27FC236}">
                  <a16:creationId xmlns:a16="http://schemas.microsoft.com/office/drawing/2014/main" id="{C342F523-4970-EF14-9D6F-97F4ABBFAE1A}"/>
                </a:ext>
              </a:extLst>
            </p:cNvPr>
            <p:cNvSpPr/>
            <p:nvPr/>
          </p:nvSpPr>
          <p:spPr>
            <a:xfrm>
              <a:off x="4393406" y="1452177"/>
              <a:ext cx="932152" cy="932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latin typeface="+mj-lt"/>
              </a:endParaRPr>
            </a:p>
          </p:txBody>
        </p:sp>
        <p:sp>
          <p:nvSpPr>
            <p:cNvPr id="26" name="Oval 25">
              <a:extLst>
                <a:ext uri="{FF2B5EF4-FFF2-40B4-BE49-F238E27FC236}">
                  <a16:creationId xmlns:a16="http://schemas.microsoft.com/office/drawing/2014/main" id="{0BBC5E07-734A-05D7-A341-2ECB30C476B6}"/>
                </a:ext>
              </a:extLst>
            </p:cNvPr>
            <p:cNvSpPr/>
            <p:nvPr/>
          </p:nvSpPr>
          <p:spPr>
            <a:xfrm>
              <a:off x="4528860" y="1587631"/>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sp>
        <p:nvSpPr>
          <p:cNvPr id="13" name="Title 12">
            <a:extLst>
              <a:ext uri="{FF2B5EF4-FFF2-40B4-BE49-F238E27FC236}">
                <a16:creationId xmlns:a16="http://schemas.microsoft.com/office/drawing/2014/main" id="{1348D15D-8530-4517-9224-8A2EDB88DC13}"/>
              </a:ext>
            </a:extLst>
          </p:cNvPr>
          <p:cNvSpPr>
            <a:spLocks noGrp="1"/>
          </p:cNvSpPr>
          <p:nvPr>
            <p:ph type="title"/>
          </p:nvPr>
        </p:nvSpPr>
        <p:spPr>
          <a:xfrm>
            <a:off x="268026" y="474862"/>
            <a:ext cx="10310745" cy="631775"/>
          </a:xfrm>
        </p:spPr>
        <p:txBody>
          <a:bodyPr anchor="t"/>
          <a:lstStyle/>
          <a:p>
            <a:pPr>
              <a:lnSpc>
                <a:spcPct val="100000"/>
              </a:lnSpc>
            </a:pPr>
            <a:r>
              <a:rPr lang="en-GB" sz="2800" b="1">
                <a:ea typeface="Open Sans Light"/>
                <a:cs typeface="Open Sans Light"/>
              </a:rPr>
              <a:t>Simplify your multi-vendor ecosystem and deliver an exceptional user experience</a:t>
            </a:r>
            <a:endParaRPr lang="en-ZA" sz="2800" b="1"/>
          </a:p>
        </p:txBody>
      </p:sp>
      <p:sp>
        <p:nvSpPr>
          <p:cNvPr id="14" name="Content Placeholder 13">
            <a:extLst>
              <a:ext uri="{FF2B5EF4-FFF2-40B4-BE49-F238E27FC236}">
                <a16:creationId xmlns:a16="http://schemas.microsoft.com/office/drawing/2014/main" id="{EB34525F-E3C3-4ED5-845A-3ADE83BED8F4}"/>
              </a:ext>
            </a:extLst>
          </p:cNvPr>
          <p:cNvSpPr>
            <a:spLocks noGrp="1"/>
          </p:cNvSpPr>
          <p:nvPr>
            <p:ph idx="1"/>
          </p:nvPr>
        </p:nvSpPr>
        <p:spPr>
          <a:xfrm>
            <a:off x="396693" y="2573933"/>
            <a:ext cx="3996713" cy="4186080"/>
          </a:xfrm>
        </p:spPr>
        <p:txBody>
          <a:bodyPr vert="horz" lIns="0" tIns="0" rIns="0" bIns="0" rtlCol="0" anchor="t">
            <a:normAutofit/>
          </a:bodyPr>
          <a:lstStyle/>
          <a:p>
            <a:pPr marL="342900" lvl="0" indent="-342900">
              <a:lnSpc>
                <a:spcPct val="100000"/>
              </a:lnSpc>
              <a:spcBef>
                <a:spcPts val="0"/>
              </a:spcBef>
              <a:spcAft>
                <a:spcPts val="600"/>
              </a:spcAft>
              <a:buFont typeface="Symbol" panose="05050102010706020507" pitchFamily="18" charset="2"/>
              <a:buChar char=""/>
            </a:pPr>
            <a:r>
              <a:rPr lang="en-GB" sz="1600">
                <a:effectLst/>
                <a:ea typeface="Avenir Next LT Pro Light" panose="020B0304020202020204" pitchFamily="34" charset="0"/>
                <a:cs typeface="Times New Roman"/>
              </a:rPr>
              <a:t>Seamless integration of solutions for improved performance</a:t>
            </a:r>
          </a:p>
          <a:p>
            <a:pPr marL="342900" indent="-342900">
              <a:lnSpc>
                <a:spcPct val="100000"/>
              </a:lnSpc>
              <a:spcBef>
                <a:spcPts val="0"/>
              </a:spcBef>
              <a:spcAft>
                <a:spcPts val="600"/>
              </a:spcAft>
              <a:buFont typeface="Symbol" panose="05050102010706020507" pitchFamily="18" charset="2"/>
              <a:buChar char=""/>
            </a:pPr>
            <a:r>
              <a:rPr lang="en-GB" sz="1600">
                <a:effectLst/>
                <a:ea typeface="Avenir Next LT Pro Light" panose="020B0304020202020204" pitchFamily="34" charset="0"/>
                <a:cs typeface="Times New Roman"/>
              </a:rPr>
              <a:t>Technical expertise to streamline networks effectively</a:t>
            </a:r>
            <a:endParaRPr lang="en-GB" sz="1600">
              <a:ea typeface="Avenir Next LT Pro Light" panose="020B0304020202020204" pitchFamily="34" charset="0"/>
              <a:cs typeface="Times New Roman"/>
            </a:endParaRPr>
          </a:p>
          <a:p>
            <a:pPr marL="342900" lvl="0" indent="-342900">
              <a:lnSpc>
                <a:spcPct val="100000"/>
              </a:lnSpc>
              <a:spcBef>
                <a:spcPts val="0"/>
              </a:spcBef>
              <a:spcAft>
                <a:spcPts val="600"/>
              </a:spcAft>
              <a:buFont typeface="Symbol" panose="05050102010706020507" pitchFamily="18" charset="2"/>
              <a:buChar char=""/>
            </a:pPr>
            <a:r>
              <a:rPr lang="en-GB" sz="1600">
                <a:effectLst/>
                <a:ea typeface="Avenir Next LT Pro Light" panose="020B0304020202020204" pitchFamily="34" charset="0"/>
                <a:cs typeface="Times New Roman"/>
              </a:rPr>
              <a:t>To overcome constraints on time, manpower, and budget for complex tasks</a:t>
            </a:r>
          </a:p>
          <a:p>
            <a:pPr marL="342900" lvl="0" indent="-342900">
              <a:lnSpc>
                <a:spcPct val="100000"/>
              </a:lnSpc>
              <a:spcBef>
                <a:spcPts val="0"/>
              </a:spcBef>
              <a:spcAft>
                <a:spcPts val="600"/>
              </a:spcAft>
              <a:buFont typeface="Symbol" panose="05050102010706020507" pitchFamily="18" charset="2"/>
              <a:buChar char=""/>
            </a:pPr>
            <a:r>
              <a:rPr lang="en-GB" sz="1600">
                <a:effectLst/>
                <a:ea typeface="Avenir Next LT Pro Light" panose="020B0304020202020204" pitchFamily="34" charset="0"/>
                <a:cs typeface="Times New Roman"/>
              </a:rPr>
              <a:t>To address compatibility issues between different vendors and systems</a:t>
            </a:r>
          </a:p>
          <a:p>
            <a:pPr marL="342900" lvl="0" indent="-342900">
              <a:lnSpc>
                <a:spcPct val="100000"/>
              </a:lnSpc>
              <a:spcBef>
                <a:spcPts val="0"/>
              </a:spcBef>
              <a:spcAft>
                <a:spcPts val="600"/>
              </a:spcAft>
              <a:buFont typeface="Symbol" panose="05050102010706020507" pitchFamily="18" charset="2"/>
              <a:buChar char=""/>
            </a:pPr>
            <a:r>
              <a:rPr lang="en-GB" sz="1600">
                <a:effectLst/>
                <a:ea typeface="Avenir Next LT Pro Light" panose="020B0304020202020204" pitchFamily="34" charset="0"/>
                <a:cs typeface="Times New Roman"/>
              </a:rPr>
              <a:t>Specialised knowledge for configuring complex networks and systems</a:t>
            </a:r>
            <a:endParaRPr lang="en-US" sz="1600">
              <a:cs typeface="Times New Roman"/>
            </a:endParaRPr>
          </a:p>
          <a:p>
            <a:pPr marL="0" indent="0">
              <a:buNone/>
            </a:pPr>
            <a:endParaRPr lang="en-US" sz="1600" b="1">
              <a:solidFill>
                <a:srgbClr val="002060"/>
              </a:solidFill>
            </a:endParaRPr>
          </a:p>
          <a:p>
            <a:pPr marL="0" indent="0">
              <a:buNone/>
            </a:pPr>
            <a:endParaRPr lang="en-ZA" sz="1600" b="1">
              <a:solidFill>
                <a:srgbClr val="002060"/>
              </a:solidFill>
            </a:endParaRPr>
          </a:p>
        </p:txBody>
      </p:sp>
      <p:sp>
        <p:nvSpPr>
          <p:cNvPr id="5" name="Rectangle 4">
            <a:extLst>
              <a:ext uri="{FF2B5EF4-FFF2-40B4-BE49-F238E27FC236}">
                <a16:creationId xmlns:a16="http://schemas.microsoft.com/office/drawing/2014/main" id="{7DD4CE8E-CC90-2444-94AA-03EF65C6414C}"/>
              </a:ext>
            </a:extLst>
          </p:cNvPr>
          <p:cNvSpPr/>
          <p:nvPr/>
        </p:nvSpPr>
        <p:spPr>
          <a:xfrm>
            <a:off x="5264331" y="1853144"/>
            <a:ext cx="6927669" cy="3949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51999" tIns="684000" rIns="648000" bIns="251999" rtlCol="0" anchor="t"/>
          <a:lstStyle/>
          <a:p>
            <a:pPr>
              <a:lnSpc>
                <a:spcPct val="107000"/>
              </a:lnSpc>
              <a:spcAft>
                <a:spcPts val="800"/>
              </a:spcAft>
            </a:pPr>
            <a:endParaRPr lang="en-ZA"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1E57B6D0-A22C-BD9C-DF1C-FD04C14BCFDB}"/>
              </a:ext>
            </a:extLst>
          </p:cNvPr>
          <p:cNvSpPr txBox="1"/>
          <p:nvPr/>
        </p:nvSpPr>
        <p:spPr>
          <a:xfrm>
            <a:off x="5325558" y="2153196"/>
            <a:ext cx="5930578" cy="3569888"/>
          </a:xfrm>
          <a:prstGeom prst="rect">
            <a:avLst/>
          </a:prstGeom>
          <a:noFill/>
        </p:spPr>
        <p:txBody>
          <a:bodyPr wrap="square" lIns="91440" tIns="45720" rIns="91440" bIns="45720" anchor="t">
            <a:spAutoFit/>
          </a:bodyPr>
          <a:lstStyle/>
          <a:p>
            <a:pPr lvl="0">
              <a:lnSpc>
                <a:spcPct val="107000"/>
              </a:lnSpc>
            </a:pPr>
            <a:r>
              <a:rPr lang="en-GB" b="1">
                <a:effectLst/>
                <a:latin typeface="Arial" panose="020B0604020202020204" pitchFamily="34" charset="0"/>
                <a:ea typeface="Avenir Next LT Pro Light" panose="020B0304020202020204" pitchFamily="34" charset="0"/>
                <a:cs typeface="Times New Roman" panose="02020603050405020304" pitchFamily="18" charset="0"/>
              </a:rPr>
              <a:t>Our seamless integration solutions, designed for superior performance and ease of use.  We deliver:</a:t>
            </a:r>
          </a:p>
          <a:p>
            <a:pPr marL="342900" indent="-342900">
              <a:lnSpc>
                <a:spcPct val="107000"/>
              </a:lnSpc>
              <a:buFont typeface="Symbol" panose="05050102010706020507" pitchFamily="18" charset="2"/>
              <a:buChar char=""/>
            </a:pPr>
            <a:r>
              <a:rPr lang="en-GB" sz="1600">
                <a:solidFill>
                  <a:schemeClr val="bg1"/>
                </a:solidFill>
                <a:effectLst/>
                <a:latin typeface="Arial"/>
                <a:ea typeface="Avenir Next LT Pro Light" panose="020B0304020202020204" pitchFamily="34" charset="0"/>
                <a:cs typeface="Times New Roman"/>
              </a:rPr>
              <a:t>Simplification of multi-vendor ecosystems and superior user experience</a:t>
            </a:r>
            <a:endParaRPr lang="en-GB" sz="1600">
              <a:solidFill>
                <a:schemeClr val="bg1"/>
              </a:solidFill>
              <a:latin typeface="Arial"/>
              <a:ea typeface="Avenir Next LT Pro Light" panose="020B0304020202020204" pitchFamily="34" charset="0"/>
              <a:cs typeface="Times New Roman"/>
            </a:endParaRPr>
          </a:p>
          <a:p>
            <a:pPr marL="342900" lvl="0" indent="-342900">
              <a:lnSpc>
                <a:spcPct val="107000"/>
              </a:lnSpc>
              <a:buFont typeface="Symbol" panose="05050102010706020507" pitchFamily="18" charset="2"/>
              <a:buChar char=""/>
            </a:pPr>
            <a:r>
              <a:rPr lang="en-GB" sz="1600">
                <a:solidFill>
                  <a:schemeClr val="bg1"/>
                </a:solidFill>
                <a:effectLst/>
                <a:latin typeface="Arial"/>
                <a:ea typeface="Avenir Next LT Pro Light" panose="020B0304020202020204" pitchFamily="34" charset="0"/>
                <a:cs typeface="Times New Roman"/>
              </a:rPr>
              <a:t>Seamless integration solutions designed for performance and ease of use</a:t>
            </a:r>
          </a:p>
          <a:p>
            <a:pPr marL="342900" lvl="0" indent="-342900">
              <a:lnSpc>
                <a:spcPct val="107000"/>
              </a:lnSpc>
              <a:buFont typeface="Symbol" panose="05050102010706020507" pitchFamily="18" charset="2"/>
              <a:buChar char=""/>
            </a:pPr>
            <a:r>
              <a:rPr lang="en-GB" sz="1600">
                <a:solidFill>
                  <a:schemeClr val="bg1"/>
                </a:solidFill>
                <a:effectLst/>
                <a:latin typeface="Arial"/>
                <a:ea typeface="Avenir Next LT Pro Light" panose="020B0304020202020204" pitchFamily="34" charset="0"/>
                <a:cs typeface="Times New Roman"/>
              </a:rPr>
              <a:t>Efficient deployment and management of networking solutions</a:t>
            </a:r>
          </a:p>
          <a:p>
            <a:pPr marL="342900" lvl="0" indent="-342900">
              <a:lnSpc>
                <a:spcPct val="107000"/>
              </a:lnSpc>
              <a:buFont typeface="Symbol" panose="05050102010706020507" pitchFamily="18" charset="2"/>
              <a:buChar char=""/>
            </a:pPr>
            <a:r>
              <a:rPr lang="en-GB" sz="1600">
                <a:solidFill>
                  <a:schemeClr val="bg1"/>
                </a:solidFill>
                <a:effectLst/>
                <a:latin typeface="Arial"/>
                <a:ea typeface="Avenir Next LT Pro Light" panose="020B0304020202020204" pitchFamily="34" charset="0"/>
                <a:cs typeface="Times New Roman"/>
              </a:rPr>
              <a:t>Automated policy enforcement and network access control</a:t>
            </a:r>
          </a:p>
          <a:p>
            <a:pPr marL="342900" lvl="0" indent="-342900">
              <a:lnSpc>
                <a:spcPct val="107000"/>
              </a:lnSpc>
              <a:buFont typeface="Symbol" panose="05050102010706020507" pitchFamily="18" charset="2"/>
              <a:buChar char=""/>
            </a:pPr>
            <a:r>
              <a:rPr lang="en-GB" sz="1600">
                <a:solidFill>
                  <a:schemeClr val="bg1"/>
                </a:solidFill>
                <a:effectLst/>
                <a:latin typeface="Arial"/>
                <a:ea typeface="Avenir Next LT Pro Light" panose="020B0304020202020204" pitchFamily="34" charset="0"/>
                <a:cs typeface="Times New Roman"/>
              </a:rPr>
              <a:t>Centralized management and monitoring of wireless networks</a:t>
            </a:r>
          </a:p>
          <a:p>
            <a:pPr marL="342900" lvl="0" indent="-342900">
              <a:lnSpc>
                <a:spcPct val="107000"/>
              </a:lnSpc>
              <a:buFont typeface="Symbol" panose="05050102010706020507" pitchFamily="18" charset="2"/>
              <a:buChar char=""/>
            </a:pPr>
            <a:r>
              <a:rPr lang="en-GB" sz="1600">
                <a:solidFill>
                  <a:schemeClr val="bg1"/>
                </a:solidFill>
                <a:effectLst/>
                <a:latin typeface="Arial"/>
                <a:ea typeface="Avenir Next LT Pro Light" panose="020B0304020202020204" pitchFamily="34" charset="0"/>
                <a:cs typeface="Times New Roman"/>
              </a:rPr>
              <a:t>Comprehensive managed solution optimizing network ecosystem and operational efficiency</a:t>
            </a:r>
            <a:endParaRPr lang="en-ZA" sz="1600">
              <a:solidFill>
                <a:schemeClr val="bg1"/>
              </a:solidFill>
              <a:effectLst/>
              <a:latin typeface="Arial"/>
              <a:ea typeface="Avenir Next LT Pro Light" panose="020B0304020202020204" pitchFamily="34" charset="0"/>
              <a:cs typeface="Times New Roman"/>
            </a:endParaRPr>
          </a:p>
        </p:txBody>
      </p:sp>
      <p:pic>
        <p:nvPicPr>
          <p:cNvPr id="4" name="Picture 3">
            <a:extLst>
              <a:ext uri="{FF2B5EF4-FFF2-40B4-BE49-F238E27FC236}">
                <a16:creationId xmlns:a16="http://schemas.microsoft.com/office/drawing/2014/main" id="{4E5DC329-6AA3-C6A3-1B56-494A6FA16115}"/>
              </a:ext>
            </a:extLst>
          </p:cNvPr>
          <p:cNvPicPr>
            <a:picLocks noChangeAspect="1"/>
          </p:cNvPicPr>
          <p:nvPr/>
        </p:nvPicPr>
        <p:blipFill>
          <a:blip r:embed="rId3"/>
          <a:stretch>
            <a:fillRect/>
          </a:stretch>
        </p:blipFill>
        <p:spPr>
          <a:xfrm>
            <a:off x="520144" y="1746134"/>
            <a:ext cx="359982" cy="359982"/>
          </a:xfrm>
          <a:prstGeom prst="rect">
            <a:avLst/>
          </a:prstGeom>
        </p:spPr>
      </p:pic>
      <p:pic>
        <p:nvPicPr>
          <p:cNvPr id="6" name="Picture 5">
            <a:extLst>
              <a:ext uri="{FF2B5EF4-FFF2-40B4-BE49-F238E27FC236}">
                <a16:creationId xmlns:a16="http://schemas.microsoft.com/office/drawing/2014/main" id="{54BEBC0A-7103-B022-341B-31D6A62E5AC3}"/>
              </a:ext>
            </a:extLst>
          </p:cNvPr>
          <p:cNvPicPr>
            <a:picLocks noChangeAspect="1"/>
          </p:cNvPicPr>
          <p:nvPr/>
        </p:nvPicPr>
        <p:blipFill>
          <a:blip r:embed="rId4"/>
          <a:stretch>
            <a:fillRect/>
          </a:stretch>
        </p:blipFill>
        <p:spPr>
          <a:xfrm>
            <a:off x="4653185" y="1723637"/>
            <a:ext cx="404979" cy="404979"/>
          </a:xfrm>
          <a:prstGeom prst="rect">
            <a:avLst/>
          </a:prstGeom>
        </p:spPr>
      </p:pic>
    </p:spTree>
    <p:extLst>
      <p:ext uri="{BB962C8B-B14F-4D97-AF65-F5344CB8AC3E}">
        <p14:creationId xmlns:p14="http://schemas.microsoft.com/office/powerpoint/2010/main" val="207163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6349480-E8B4-7FDD-7D70-66AA75989554}"/>
              </a:ext>
            </a:extLst>
          </p:cNvPr>
          <p:cNvGrpSpPr/>
          <p:nvPr/>
        </p:nvGrpSpPr>
        <p:grpSpPr>
          <a:xfrm>
            <a:off x="357684" y="1452177"/>
            <a:ext cx="11834316" cy="4819834"/>
            <a:chOff x="357684" y="1452177"/>
            <a:chExt cx="11834316" cy="4819834"/>
          </a:xfrm>
        </p:grpSpPr>
        <p:sp>
          <p:nvSpPr>
            <p:cNvPr id="19" name="Rectangle 18">
              <a:extLst>
                <a:ext uri="{FF2B5EF4-FFF2-40B4-BE49-F238E27FC236}">
                  <a16:creationId xmlns:a16="http://schemas.microsoft.com/office/drawing/2014/main" id="{C13A21A3-87A8-20B6-1B4A-C65D3888BFF4}"/>
                </a:ext>
              </a:extLst>
            </p:cNvPr>
            <p:cNvSpPr/>
            <p:nvPr/>
          </p:nvSpPr>
          <p:spPr>
            <a:xfrm>
              <a:off x="1098721" y="1733587"/>
              <a:ext cx="1206292" cy="369332"/>
            </a:xfrm>
            <a:prstGeom prst="rect">
              <a:avLst/>
            </a:prstGeom>
          </p:spPr>
          <p:txBody>
            <a:bodyPr wrap="none">
              <a:spAutoFit/>
            </a:bodyPr>
            <a:lstStyle/>
            <a:p>
              <a:r>
                <a:rPr lang="en-US" b="1">
                  <a:latin typeface="+mj-lt"/>
                </a:rPr>
                <a:t>You need</a:t>
              </a:r>
            </a:p>
          </p:txBody>
        </p:sp>
        <p:sp>
          <p:nvSpPr>
            <p:cNvPr id="21" name="Rectangle 20">
              <a:extLst>
                <a:ext uri="{FF2B5EF4-FFF2-40B4-BE49-F238E27FC236}">
                  <a16:creationId xmlns:a16="http://schemas.microsoft.com/office/drawing/2014/main" id="{C4DB2F76-2F29-086F-1F75-F4503FEA36A4}"/>
                </a:ext>
              </a:extLst>
            </p:cNvPr>
            <p:cNvSpPr/>
            <p:nvPr/>
          </p:nvSpPr>
          <p:spPr>
            <a:xfrm>
              <a:off x="4881093" y="1853143"/>
              <a:ext cx="7310907" cy="4418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51999" tIns="684000" rIns="648000" bIns="251999" rtlCol="0" anchor="t"/>
            <a:lstStyle/>
            <a:p>
              <a:pPr>
                <a:lnSpc>
                  <a:spcPct val="107000"/>
                </a:lnSpc>
                <a:spcAft>
                  <a:spcPts val="800"/>
                </a:spcAft>
              </a:pPr>
              <a:endParaRPr lang="en-ZA" sz="1100">
                <a:solidFill>
                  <a:schemeClr val="bg1"/>
                </a:solidFill>
                <a:latin typeface="+mj-lt"/>
                <a:ea typeface="Calibri" panose="020F0502020204030204"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3D101FB5-BE75-F356-1C7C-47A8B82D57E2}"/>
                </a:ext>
              </a:extLst>
            </p:cNvPr>
            <p:cNvSpPr/>
            <p:nvPr/>
          </p:nvSpPr>
          <p:spPr>
            <a:xfrm>
              <a:off x="357684" y="1597257"/>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nvGrpSpPr>
            <p:cNvPr id="23" name="Group 22">
              <a:extLst>
                <a:ext uri="{FF2B5EF4-FFF2-40B4-BE49-F238E27FC236}">
                  <a16:creationId xmlns:a16="http://schemas.microsoft.com/office/drawing/2014/main" id="{EE051E7A-E5C3-D3D2-D6AB-B17218BFDBD2}"/>
                </a:ext>
              </a:extLst>
            </p:cNvPr>
            <p:cNvGrpSpPr/>
            <p:nvPr/>
          </p:nvGrpSpPr>
          <p:grpSpPr>
            <a:xfrm>
              <a:off x="4393406" y="1452177"/>
              <a:ext cx="932152" cy="932152"/>
              <a:chOff x="4393406" y="1452177"/>
              <a:chExt cx="932152" cy="932152"/>
            </a:xfrm>
          </p:grpSpPr>
          <p:sp>
            <p:nvSpPr>
              <p:cNvPr id="24" name="Oval 23">
                <a:extLst>
                  <a:ext uri="{FF2B5EF4-FFF2-40B4-BE49-F238E27FC236}">
                    <a16:creationId xmlns:a16="http://schemas.microsoft.com/office/drawing/2014/main" id="{6D7B15EA-5DAC-18CE-572D-6A73FBB3E1CD}"/>
                  </a:ext>
                </a:extLst>
              </p:cNvPr>
              <p:cNvSpPr/>
              <p:nvPr/>
            </p:nvSpPr>
            <p:spPr>
              <a:xfrm>
                <a:off x="4393406" y="1452177"/>
                <a:ext cx="932152" cy="932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latin typeface="+mj-lt"/>
                </a:endParaRPr>
              </a:p>
            </p:txBody>
          </p:sp>
          <p:sp>
            <p:nvSpPr>
              <p:cNvPr id="25" name="Oval 24">
                <a:extLst>
                  <a:ext uri="{FF2B5EF4-FFF2-40B4-BE49-F238E27FC236}">
                    <a16:creationId xmlns:a16="http://schemas.microsoft.com/office/drawing/2014/main" id="{55C2B90C-D87D-8434-71C0-5E845F3C5FC4}"/>
                  </a:ext>
                </a:extLst>
              </p:cNvPr>
              <p:cNvSpPr/>
              <p:nvPr/>
            </p:nvSpPr>
            <p:spPr>
              <a:xfrm>
                <a:off x="4528860" y="1587631"/>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grpSp>
      <p:sp>
        <p:nvSpPr>
          <p:cNvPr id="13" name="Title 12">
            <a:extLst>
              <a:ext uri="{FF2B5EF4-FFF2-40B4-BE49-F238E27FC236}">
                <a16:creationId xmlns:a16="http://schemas.microsoft.com/office/drawing/2014/main" id="{1348D15D-8530-4517-9224-8A2EDB88DC13}"/>
              </a:ext>
            </a:extLst>
          </p:cNvPr>
          <p:cNvSpPr>
            <a:spLocks noGrp="1"/>
          </p:cNvSpPr>
          <p:nvPr>
            <p:ph type="title"/>
          </p:nvPr>
        </p:nvSpPr>
        <p:spPr>
          <a:xfrm>
            <a:off x="250825" y="474862"/>
            <a:ext cx="7700480" cy="631775"/>
          </a:xfrm>
        </p:spPr>
        <p:txBody>
          <a:bodyPr anchor="t"/>
          <a:lstStyle/>
          <a:p>
            <a:pPr>
              <a:lnSpc>
                <a:spcPct val="100000"/>
              </a:lnSpc>
            </a:pPr>
            <a:r>
              <a:rPr lang="en-GB" sz="2800" b="1">
                <a:ea typeface="Open Sans Light"/>
                <a:cs typeface="Open Sans Light"/>
              </a:rPr>
              <a:t>Empower your network with SASE and security automation</a:t>
            </a:r>
            <a:endParaRPr lang="en-ZA" sz="2800" b="1">
              <a:ea typeface="Open Sans Light"/>
              <a:cs typeface="Open Sans Light"/>
            </a:endParaRPr>
          </a:p>
        </p:txBody>
      </p:sp>
      <p:sp>
        <p:nvSpPr>
          <p:cNvPr id="14" name="Content Placeholder 13">
            <a:extLst>
              <a:ext uri="{FF2B5EF4-FFF2-40B4-BE49-F238E27FC236}">
                <a16:creationId xmlns:a16="http://schemas.microsoft.com/office/drawing/2014/main" id="{EB34525F-E3C3-4ED5-845A-3ADE83BED8F4}"/>
              </a:ext>
            </a:extLst>
          </p:cNvPr>
          <p:cNvSpPr>
            <a:spLocks noGrp="1"/>
          </p:cNvSpPr>
          <p:nvPr>
            <p:ph idx="1"/>
          </p:nvPr>
        </p:nvSpPr>
        <p:spPr>
          <a:xfrm>
            <a:off x="391599" y="2585191"/>
            <a:ext cx="4137261" cy="4186080"/>
          </a:xfrm>
        </p:spPr>
        <p:txBody>
          <a:bodyPr vert="horz" lIns="0" tIns="0" rIns="0" bIns="0" rtlCol="0" anchor="t">
            <a:normAutofit/>
          </a:bodyPr>
          <a:lstStyle/>
          <a:p>
            <a:pPr marL="342900" lvl="0" indent="-342900">
              <a:lnSpc>
                <a:spcPct val="100000"/>
              </a:lnSpc>
              <a:spcBef>
                <a:spcPts val="0"/>
              </a:spcBef>
              <a:spcAft>
                <a:spcPts val="600"/>
              </a:spcAft>
              <a:buFont typeface="Symbol" panose="05050102010706020507" pitchFamily="18" charset="2"/>
              <a:buChar char=""/>
            </a:pPr>
            <a:r>
              <a:rPr lang="en-GB" sz="1600">
                <a:effectLst/>
                <a:ea typeface="Avenir Next LT Pro Light" panose="020B0304020202020204" pitchFamily="34" charset="0"/>
                <a:cs typeface="Times New Roman"/>
              </a:rPr>
              <a:t>Robust protection and streamlined operations for a safer digital environment</a:t>
            </a:r>
          </a:p>
          <a:p>
            <a:pPr marL="342900" lvl="0" indent="-342900">
              <a:lnSpc>
                <a:spcPct val="100000"/>
              </a:lnSpc>
              <a:spcBef>
                <a:spcPts val="0"/>
              </a:spcBef>
              <a:spcAft>
                <a:spcPts val="600"/>
              </a:spcAft>
              <a:buFont typeface="Symbol" panose="05050102010706020507" pitchFamily="18" charset="2"/>
              <a:buChar char=""/>
            </a:pPr>
            <a:r>
              <a:rPr lang="en-GB" sz="1600">
                <a:effectLst/>
                <a:ea typeface="Avenir Next LT Pro Light" panose="020B0304020202020204" pitchFamily="34" charset="0"/>
                <a:cs typeface="Times New Roman"/>
              </a:rPr>
              <a:t>Integration of various networking and security technologies</a:t>
            </a:r>
          </a:p>
          <a:p>
            <a:pPr marL="342900" lvl="0" indent="-342900">
              <a:lnSpc>
                <a:spcPct val="100000"/>
              </a:lnSpc>
              <a:spcBef>
                <a:spcPts val="0"/>
              </a:spcBef>
              <a:spcAft>
                <a:spcPts val="600"/>
              </a:spcAft>
              <a:buFont typeface="Symbol" panose="05050102010706020507" pitchFamily="18" charset="2"/>
              <a:buChar char=""/>
            </a:pPr>
            <a:r>
              <a:rPr lang="en-GB" sz="1600">
                <a:effectLst/>
                <a:ea typeface="Avenir Next LT Pro Light" panose="020B0304020202020204" pitchFamily="34" charset="0"/>
                <a:cs typeface="Times New Roman"/>
              </a:rPr>
              <a:t>Scalability as networks grow</a:t>
            </a:r>
          </a:p>
          <a:p>
            <a:pPr marL="342900" lvl="0" indent="-342900">
              <a:lnSpc>
                <a:spcPct val="100000"/>
              </a:lnSpc>
              <a:spcBef>
                <a:spcPts val="0"/>
              </a:spcBef>
              <a:spcAft>
                <a:spcPts val="600"/>
              </a:spcAft>
              <a:buFont typeface="Symbol" panose="05050102010706020507" pitchFamily="18" charset="2"/>
              <a:buChar char=""/>
            </a:pPr>
            <a:r>
              <a:rPr lang="en-GB" sz="1600">
                <a:effectLst/>
                <a:ea typeface="Avenir Next LT Pro Light" panose="020B0304020202020204" pitchFamily="34" charset="0"/>
                <a:cs typeface="Times New Roman"/>
              </a:rPr>
              <a:t>Security measures balanced with quality user experience</a:t>
            </a:r>
          </a:p>
          <a:p>
            <a:pPr marL="342900" lvl="0" indent="-342900">
              <a:lnSpc>
                <a:spcPct val="100000"/>
              </a:lnSpc>
              <a:spcBef>
                <a:spcPts val="0"/>
              </a:spcBef>
              <a:spcAft>
                <a:spcPts val="600"/>
              </a:spcAft>
              <a:buFont typeface="Symbol" panose="05050102010706020507" pitchFamily="18" charset="2"/>
              <a:buChar char=""/>
            </a:pPr>
            <a:r>
              <a:rPr lang="en-GB" sz="1600">
                <a:effectLst/>
                <a:ea typeface="Avenir Next LT Pro Light" panose="020B0304020202020204" pitchFamily="34" charset="0"/>
                <a:cs typeface="Times New Roman"/>
              </a:rPr>
              <a:t>Expertise and resources for deploying and managing SASE solutions</a:t>
            </a:r>
          </a:p>
          <a:p>
            <a:pPr marL="342900" lvl="0" indent="-342900">
              <a:lnSpc>
                <a:spcPct val="100000"/>
              </a:lnSpc>
              <a:spcBef>
                <a:spcPts val="0"/>
              </a:spcBef>
              <a:spcAft>
                <a:spcPts val="600"/>
              </a:spcAft>
              <a:buFont typeface="Symbol" panose="05050102010706020507" pitchFamily="18" charset="2"/>
              <a:buChar char=""/>
            </a:pPr>
            <a:r>
              <a:rPr lang="en-GB" sz="1600">
                <a:effectLst/>
                <a:ea typeface="Avenir Next LT Pro Light" panose="020B0304020202020204" pitchFamily="34" charset="0"/>
                <a:cs typeface="Times New Roman"/>
              </a:rPr>
              <a:t>Compatibility with legacy IT systems</a:t>
            </a:r>
            <a:endParaRPr lang="en-US" sz="1600" b="1">
              <a:solidFill>
                <a:srgbClr val="002060"/>
              </a:solidFill>
              <a:cs typeface="Times New Roman"/>
            </a:endParaRPr>
          </a:p>
        </p:txBody>
      </p:sp>
      <p:sp>
        <p:nvSpPr>
          <p:cNvPr id="5" name="Rectangle 4">
            <a:extLst>
              <a:ext uri="{FF2B5EF4-FFF2-40B4-BE49-F238E27FC236}">
                <a16:creationId xmlns:a16="http://schemas.microsoft.com/office/drawing/2014/main" id="{7DD4CE8E-CC90-2444-94AA-03EF65C6414C}"/>
              </a:ext>
            </a:extLst>
          </p:cNvPr>
          <p:cNvSpPr/>
          <p:nvPr/>
        </p:nvSpPr>
        <p:spPr>
          <a:xfrm>
            <a:off x="5264331" y="1853144"/>
            <a:ext cx="6927669" cy="3949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51999" tIns="684000" rIns="648000" bIns="251999" rtlCol="0" anchor="t"/>
          <a:lstStyle/>
          <a:p>
            <a:pPr>
              <a:spcAft>
                <a:spcPts val="600"/>
              </a:spcAft>
            </a:pPr>
            <a:endParaRPr lang="en-ZA" sz="1600">
              <a:solidFill>
                <a:schemeClr val="bg1"/>
              </a:solidFill>
              <a:latin typeface="+mj-lt"/>
              <a:ea typeface="Open Sans Light"/>
              <a:cs typeface="Open Sans Light"/>
            </a:endParaRPr>
          </a:p>
          <a:p>
            <a:pPr>
              <a:lnSpc>
                <a:spcPct val="107000"/>
              </a:lnSpc>
              <a:spcAft>
                <a:spcPts val="800"/>
              </a:spcAft>
            </a:pPr>
            <a:endParaRPr lang="en-ZA"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C104953-F283-F98A-AE2B-07509E675BC3}"/>
              </a:ext>
            </a:extLst>
          </p:cNvPr>
          <p:cNvSpPr txBox="1"/>
          <p:nvPr/>
        </p:nvSpPr>
        <p:spPr>
          <a:xfrm>
            <a:off x="5325558" y="2179709"/>
            <a:ext cx="6508758" cy="3827523"/>
          </a:xfrm>
          <a:prstGeom prst="rect">
            <a:avLst/>
          </a:prstGeom>
          <a:noFill/>
        </p:spPr>
        <p:txBody>
          <a:bodyPr wrap="square" lIns="91440" tIns="45720" rIns="91440" bIns="45720" anchor="t">
            <a:spAutoFit/>
          </a:bodyPr>
          <a:lstStyle/>
          <a:p>
            <a:pPr lvl="0">
              <a:lnSpc>
                <a:spcPct val="107000"/>
              </a:lnSpc>
            </a:pPr>
            <a:r>
              <a:rPr lang="en-US" b="1">
                <a:effectLst/>
                <a:latin typeface="+mj-lt"/>
                <a:ea typeface="Avenir Next LT Pro Light" panose="020B0304020202020204" pitchFamily="34" charset="0"/>
                <a:cs typeface="Times New Roman" panose="02020603050405020304" pitchFamily="18" charset="0"/>
              </a:rPr>
              <a:t>We </a:t>
            </a:r>
            <a:r>
              <a:rPr lang="en-GB" b="1">
                <a:latin typeface="+mj-lt"/>
              </a:rPr>
              <a:t>ensure robust protection and streamlined operations for a safer, more efficient digital environment. We deliver:</a:t>
            </a:r>
          </a:p>
          <a:p>
            <a:pPr marL="342900" indent="-342900">
              <a:lnSpc>
                <a:spcPct val="107000"/>
              </a:lnSpc>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Enhanced network security and streamlined operations with SASE and security automation</a:t>
            </a:r>
            <a:endParaRPr lang="en-GB" sz="1600">
              <a:solidFill>
                <a:schemeClr val="bg1"/>
              </a:solidFill>
              <a:latin typeface="+mj-lt"/>
              <a:ea typeface="Avenir Next LT Pro Light" panose="020B0304020202020204" pitchFamily="34" charset="0"/>
              <a:cs typeface="Times New Roman"/>
            </a:endParaRPr>
          </a:p>
          <a:p>
            <a:pPr marL="342900" lvl="0" indent="-342900">
              <a:lnSpc>
                <a:spcPct val="107000"/>
              </a:lnSpc>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Comprehensive security and network solutions tailored to industry needs</a:t>
            </a:r>
          </a:p>
          <a:p>
            <a:pPr marL="342900" lvl="0" indent="-342900">
              <a:lnSpc>
                <a:spcPct val="107000"/>
              </a:lnSpc>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Access to global best practices from HPE Aruba to address specific requirements effectively</a:t>
            </a:r>
          </a:p>
          <a:p>
            <a:pPr marL="342900" lvl="0" indent="-342900">
              <a:lnSpc>
                <a:spcPct val="107000"/>
              </a:lnSpc>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Unified solution encompassing security at the SD-WAN edge, CASB, </a:t>
            </a:r>
            <a:r>
              <a:rPr lang="en-GB" sz="1600">
                <a:solidFill>
                  <a:schemeClr val="bg1"/>
                </a:solidFill>
                <a:latin typeface="+mj-lt"/>
                <a:ea typeface="Avenir Next LT Pro Light" panose="020B0304020202020204" pitchFamily="34" charset="0"/>
                <a:cs typeface="Times New Roman"/>
              </a:rPr>
              <a:t>SWG</a:t>
            </a:r>
            <a:r>
              <a:rPr lang="en-GB" sz="1600">
                <a:solidFill>
                  <a:schemeClr val="bg1"/>
                </a:solidFill>
                <a:effectLst/>
                <a:latin typeface="+mj-lt"/>
                <a:ea typeface="Avenir Next LT Pro Light" panose="020B0304020202020204" pitchFamily="34" charset="0"/>
                <a:cs typeface="Times New Roman"/>
              </a:rPr>
              <a:t>, and ZTNA</a:t>
            </a:r>
          </a:p>
          <a:p>
            <a:pPr marL="342900" lvl="0" indent="-342900">
              <a:lnSpc>
                <a:spcPct val="107000"/>
              </a:lnSpc>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Flexibility to adopt components gradually, beginning with ZTNA and progressing to CASB and </a:t>
            </a:r>
            <a:r>
              <a:rPr lang="en-GB" sz="1600">
                <a:solidFill>
                  <a:schemeClr val="bg1"/>
                </a:solidFill>
                <a:latin typeface="+mj-lt"/>
                <a:ea typeface="Avenir Next LT Pro Light" panose="020B0304020202020204" pitchFamily="34" charset="0"/>
                <a:cs typeface="Times New Roman"/>
              </a:rPr>
              <a:t>SWG</a:t>
            </a:r>
            <a:endParaRPr lang="en-GB" sz="1600">
              <a:solidFill>
                <a:schemeClr val="bg1"/>
              </a:solidFill>
              <a:effectLst/>
              <a:latin typeface="+mj-lt"/>
              <a:ea typeface="Avenir Next LT Pro Light" panose="020B0304020202020204" pitchFamily="34" charset="0"/>
              <a:cs typeface="Times New Roman"/>
            </a:endParaRPr>
          </a:p>
          <a:p>
            <a:pPr marL="342900" lvl="0" indent="-342900">
              <a:lnSpc>
                <a:spcPct val="107000"/>
              </a:lnSpc>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Automated policies for enhanced network management and security with HPE Aruba Networking ClearPass</a:t>
            </a:r>
            <a:endParaRPr lang="en-ZA" sz="1600">
              <a:solidFill>
                <a:schemeClr val="bg1"/>
              </a:solidFill>
              <a:latin typeface="+mj-lt"/>
              <a:ea typeface="Open Sans Light"/>
              <a:cs typeface="Times New Roman"/>
            </a:endParaRPr>
          </a:p>
        </p:txBody>
      </p:sp>
      <p:pic>
        <p:nvPicPr>
          <p:cNvPr id="4" name="Picture 3">
            <a:extLst>
              <a:ext uri="{FF2B5EF4-FFF2-40B4-BE49-F238E27FC236}">
                <a16:creationId xmlns:a16="http://schemas.microsoft.com/office/drawing/2014/main" id="{5804839C-3749-0A8A-4C8B-F2C50E85BDC2}"/>
              </a:ext>
            </a:extLst>
          </p:cNvPr>
          <p:cNvPicPr>
            <a:picLocks noChangeAspect="1"/>
          </p:cNvPicPr>
          <p:nvPr/>
        </p:nvPicPr>
        <p:blipFill>
          <a:blip r:embed="rId3"/>
          <a:stretch>
            <a:fillRect/>
          </a:stretch>
        </p:blipFill>
        <p:spPr>
          <a:xfrm>
            <a:off x="520144" y="1746134"/>
            <a:ext cx="359982" cy="359982"/>
          </a:xfrm>
          <a:prstGeom prst="rect">
            <a:avLst/>
          </a:prstGeom>
        </p:spPr>
      </p:pic>
      <p:pic>
        <p:nvPicPr>
          <p:cNvPr id="6" name="Picture 5">
            <a:extLst>
              <a:ext uri="{FF2B5EF4-FFF2-40B4-BE49-F238E27FC236}">
                <a16:creationId xmlns:a16="http://schemas.microsoft.com/office/drawing/2014/main" id="{7349C08E-60C1-D906-D4B3-6F490CDFE2E8}"/>
              </a:ext>
            </a:extLst>
          </p:cNvPr>
          <p:cNvPicPr>
            <a:picLocks noChangeAspect="1"/>
          </p:cNvPicPr>
          <p:nvPr/>
        </p:nvPicPr>
        <p:blipFill>
          <a:blip r:embed="rId4"/>
          <a:stretch>
            <a:fillRect/>
          </a:stretch>
        </p:blipFill>
        <p:spPr>
          <a:xfrm>
            <a:off x="4653185" y="1723637"/>
            <a:ext cx="404979" cy="404979"/>
          </a:xfrm>
          <a:prstGeom prst="rect">
            <a:avLst/>
          </a:prstGeom>
        </p:spPr>
      </p:pic>
    </p:spTree>
    <p:extLst>
      <p:ext uri="{BB962C8B-B14F-4D97-AF65-F5344CB8AC3E}">
        <p14:creationId xmlns:p14="http://schemas.microsoft.com/office/powerpoint/2010/main" val="314716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348D15D-8530-4517-9224-8A2EDB88DC13}"/>
              </a:ext>
            </a:extLst>
          </p:cNvPr>
          <p:cNvSpPr>
            <a:spLocks noGrp="1"/>
          </p:cNvSpPr>
          <p:nvPr>
            <p:ph type="title"/>
          </p:nvPr>
        </p:nvSpPr>
        <p:spPr>
          <a:xfrm>
            <a:off x="250825" y="474862"/>
            <a:ext cx="10483436" cy="631775"/>
          </a:xfrm>
        </p:spPr>
        <p:txBody>
          <a:bodyPr lIns="91440" tIns="45720" rIns="91440" bIns="45720" anchor="t"/>
          <a:lstStyle/>
          <a:p>
            <a:pPr>
              <a:lnSpc>
                <a:spcPct val="100000"/>
              </a:lnSpc>
              <a:spcBef>
                <a:spcPts val="0"/>
              </a:spcBef>
              <a:spcAft>
                <a:spcPts val="0"/>
              </a:spcAft>
            </a:pPr>
            <a:r>
              <a:rPr lang="en-GB" sz="2400" b="1">
                <a:ea typeface="Open Sans Light"/>
                <a:cs typeface="Open Sans Light"/>
              </a:rPr>
              <a:t>Round-the-clock support, rapid deployment, uninterrupted business operations, and a dependable infrastructure, all backed by a flexible pricing model</a:t>
            </a:r>
            <a:endParaRPr lang="en-ZA" sz="2400" b="1">
              <a:cs typeface="Arial"/>
            </a:endParaRPr>
          </a:p>
        </p:txBody>
      </p:sp>
      <p:sp>
        <p:nvSpPr>
          <p:cNvPr id="14" name="Content Placeholder 13">
            <a:extLst>
              <a:ext uri="{FF2B5EF4-FFF2-40B4-BE49-F238E27FC236}">
                <a16:creationId xmlns:a16="http://schemas.microsoft.com/office/drawing/2014/main" id="{EB34525F-E3C3-4ED5-845A-3ADE83BED8F4}"/>
              </a:ext>
            </a:extLst>
          </p:cNvPr>
          <p:cNvSpPr>
            <a:spLocks noGrp="1"/>
          </p:cNvSpPr>
          <p:nvPr>
            <p:ph idx="1"/>
          </p:nvPr>
        </p:nvSpPr>
        <p:spPr>
          <a:xfrm>
            <a:off x="345807" y="2750062"/>
            <a:ext cx="4143690" cy="4186080"/>
          </a:xfrm>
        </p:spPr>
        <p:txBody>
          <a:bodyPr vert="horz" lIns="0" tIns="0" rIns="0" bIns="0" rtlCol="0" anchor="t">
            <a:normAutofit/>
          </a:bodyPr>
          <a:lstStyle/>
          <a:p>
            <a:pPr marL="285750" indent="-285750">
              <a:lnSpc>
                <a:spcPct val="100000"/>
              </a:lnSpc>
              <a:spcBef>
                <a:spcPts val="0"/>
              </a:spcBef>
              <a:spcAft>
                <a:spcPts val="600"/>
              </a:spcAft>
              <a:buFont typeface="Arial" panose="020B0604020202020204" pitchFamily="34" charset="0"/>
              <a:buChar char="•"/>
            </a:pPr>
            <a:r>
              <a:rPr lang="en-GB" sz="1600">
                <a:latin typeface="+mj-lt"/>
                <a:ea typeface="Open Sans Light"/>
                <a:cs typeface="Open Sans Light"/>
              </a:rPr>
              <a:t>To overcome network management challenges due to limited budgets</a:t>
            </a:r>
            <a:endParaRPr lang="en-US" sz="1600">
              <a:latin typeface="+mj-lt"/>
            </a:endParaRPr>
          </a:p>
          <a:p>
            <a:pPr marL="285750" indent="-285750">
              <a:lnSpc>
                <a:spcPct val="100000"/>
              </a:lnSpc>
              <a:spcBef>
                <a:spcPts val="0"/>
              </a:spcBef>
              <a:spcAft>
                <a:spcPts val="600"/>
              </a:spcAft>
              <a:buFont typeface="Arial" panose="020B0604020202020204" pitchFamily="34" charset="0"/>
              <a:buChar char="•"/>
            </a:pPr>
            <a:r>
              <a:rPr lang="en-GB" sz="1600">
                <a:latin typeface="+mj-lt"/>
                <a:ea typeface="Open Sans Light"/>
                <a:cs typeface="Open Sans Light"/>
              </a:rPr>
              <a:t>Access to specialised skills in order to effectively implement, manage, and optimise your network services</a:t>
            </a:r>
          </a:p>
          <a:p>
            <a:pPr marL="285750" indent="-285750">
              <a:lnSpc>
                <a:spcPct val="100000"/>
              </a:lnSpc>
              <a:spcBef>
                <a:spcPts val="0"/>
              </a:spcBef>
              <a:spcAft>
                <a:spcPts val="600"/>
              </a:spcAft>
              <a:buFont typeface="Arial" panose="020B0604020202020204" pitchFamily="34" charset="0"/>
              <a:buChar char="•"/>
            </a:pPr>
            <a:r>
              <a:rPr lang="en-GB" sz="1600">
                <a:latin typeface="+mj-lt"/>
                <a:ea typeface="Open Sans Light"/>
                <a:cs typeface="Open Sans Light"/>
              </a:rPr>
              <a:t>To ensure uninterrupted service delivery and maintain business continuity</a:t>
            </a:r>
          </a:p>
          <a:p>
            <a:pPr marL="285750" indent="-285750">
              <a:lnSpc>
                <a:spcPct val="100000"/>
              </a:lnSpc>
              <a:spcBef>
                <a:spcPts val="0"/>
              </a:spcBef>
              <a:spcAft>
                <a:spcPts val="600"/>
              </a:spcAft>
              <a:buFont typeface="Arial" panose="020B0604020202020204" pitchFamily="34" charset="0"/>
              <a:buChar char="•"/>
            </a:pPr>
            <a:r>
              <a:rPr lang="en-GB" sz="1600">
                <a:latin typeface="+mj-lt"/>
                <a:ea typeface="Open Sans Light"/>
                <a:cs typeface="Open Sans Light"/>
              </a:rPr>
              <a:t>To address disruptions and maintain resilient solutions</a:t>
            </a:r>
            <a:endParaRPr lang="en-US" sz="1600">
              <a:latin typeface="+mj-lt"/>
            </a:endParaRPr>
          </a:p>
        </p:txBody>
      </p:sp>
      <p:grpSp>
        <p:nvGrpSpPr>
          <p:cNvPr id="17" name="Group 16">
            <a:extLst>
              <a:ext uri="{FF2B5EF4-FFF2-40B4-BE49-F238E27FC236}">
                <a16:creationId xmlns:a16="http://schemas.microsoft.com/office/drawing/2014/main" id="{D43E65E7-F91F-0C29-AAB4-3D752BD2B7D5}"/>
              </a:ext>
            </a:extLst>
          </p:cNvPr>
          <p:cNvGrpSpPr/>
          <p:nvPr/>
        </p:nvGrpSpPr>
        <p:grpSpPr>
          <a:xfrm>
            <a:off x="357684" y="1452176"/>
            <a:ext cx="11834316" cy="5320763"/>
            <a:chOff x="357684" y="1452177"/>
            <a:chExt cx="11834316" cy="4819834"/>
          </a:xfrm>
        </p:grpSpPr>
        <p:sp>
          <p:nvSpPr>
            <p:cNvPr id="18" name="Rectangle 17">
              <a:extLst>
                <a:ext uri="{FF2B5EF4-FFF2-40B4-BE49-F238E27FC236}">
                  <a16:creationId xmlns:a16="http://schemas.microsoft.com/office/drawing/2014/main" id="{A32B19B6-C6D7-CC4D-7B0E-F12920BCD152}"/>
                </a:ext>
              </a:extLst>
            </p:cNvPr>
            <p:cNvSpPr/>
            <p:nvPr/>
          </p:nvSpPr>
          <p:spPr>
            <a:xfrm>
              <a:off x="1098721" y="1733587"/>
              <a:ext cx="1206292" cy="369332"/>
            </a:xfrm>
            <a:prstGeom prst="rect">
              <a:avLst/>
            </a:prstGeom>
          </p:spPr>
          <p:txBody>
            <a:bodyPr wrap="none">
              <a:spAutoFit/>
            </a:bodyPr>
            <a:lstStyle/>
            <a:p>
              <a:r>
                <a:rPr lang="en-US" b="1">
                  <a:latin typeface="+mj-lt"/>
                </a:rPr>
                <a:t>You need</a:t>
              </a:r>
            </a:p>
          </p:txBody>
        </p:sp>
        <p:sp>
          <p:nvSpPr>
            <p:cNvPr id="22" name="Rectangle 21">
              <a:extLst>
                <a:ext uri="{FF2B5EF4-FFF2-40B4-BE49-F238E27FC236}">
                  <a16:creationId xmlns:a16="http://schemas.microsoft.com/office/drawing/2014/main" id="{FEA9824D-61F2-B17E-2557-419C9A46508D}"/>
                </a:ext>
              </a:extLst>
            </p:cNvPr>
            <p:cNvSpPr/>
            <p:nvPr/>
          </p:nvSpPr>
          <p:spPr>
            <a:xfrm>
              <a:off x="4881093" y="1853143"/>
              <a:ext cx="7310907" cy="4418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51999" tIns="684000" rIns="648000" bIns="251999" rtlCol="0" anchor="t"/>
            <a:lstStyle/>
            <a:p>
              <a:pPr>
                <a:lnSpc>
                  <a:spcPct val="107000"/>
                </a:lnSpc>
                <a:spcAft>
                  <a:spcPts val="800"/>
                </a:spcAft>
              </a:pPr>
              <a:endParaRPr lang="en-ZA" sz="1100">
                <a:solidFill>
                  <a:schemeClr val="bg1"/>
                </a:solidFill>
                <a:latin typeface="+mj-lt"/>
                <a:ea typeface="Calibri" panose="020F0502020204030204" pitchFamily="34" charset="0"/>
                <a:cs typeface="Times New Roman" panose="02020603050405020304" pitchFamily="18" charset="0"/>
              </a:endParaRPr>
            </a:p>
          </p:txBody>
        </p:sp>
        <p:sp>
          <p:nvSpPr>
            <p:cNvPr id="23" name="Oval 22">
              <a:extLst>
                <a:ext uri="{FF2B5EF4-FFF2-40B4-BE49-F238E27FC236}">
                  <a16:creationId xmlns:a16="http://schemas.microsoft.com/office/drawing/2014/main" id="{30EF6E32-E476-30DA-1D78-CF13F3487073}"/>
                </a:ext>
              </a:extLst>
            </p:cNvPr>
            <p:cNvSpPr/>
            <p:nvPr/>
          </p:nvSpPr>
          <p:spPr>
            <a:xfrm>
              <a:off x="357684" y="1597257"/>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nvGrpSpPr>
            <p:cNvPr id="24" name="Group 23">
              <a:extLst>
                <a:ext uri="{FF2B5EF4-FFF2-40B4-BE49-F238E27FC236}">
                  <a16:creationId xmlns:a16="http://schemas.microsoft.com/office/drawing/2014/main" id="{18EC860C-525D-A75B-CABE-55FD93C5C02B}"/>
                </a:ext>
              </a:extLst>
            </p:cNvPr>
            <p:cNvGrpSpPr/>
            <p:nvPr/>
          </p:nvGrpSpPr>
          <p:grpSpPr>
            <a:xfrm>
              <a:off x="4393406" y="1452177"/>
              <a:ext cx="932152" cy="932152"/>
              <a:chOff x="4393406" y="1452177"/>
              <a:chExt cx="932152" cy="932152"/>
            </a:xfrm>
          </p:grpSpPr>
          <p:sp>
            <p:nvSpPr>
              <p:cNvPr id="25" name="Oval 24">
                <a:extLst>
                  <a:ext uri="{FF2B5EF4-FFF2-40B4-BE49-F238E27FC236}">
                    <a16:creationId xmlns:a16="http://schemas.microsoft.com/office/drawing/2014/main" id="{E0C244FA-D3FC-5174-80BE-466D1FC84392}"/>
                  </a:ext>
                </a:extLst>
              </p:cNvPr>
              <p:cNvSpPr/>
              <p:nvPr/>
            </p:nvSpPr>
            <p:spPr>
              <a:xfrm>
                <a:off x="4393406" y="1452177"/>
                <a:ext cx="932152" cy="932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latin typeface="+mj-lt"/>
                </a:endParaRPr>
              </a:p>
            </p:txBody>
          </p:sp>
          <p:sp>
            <p:nvSpPr>
              <p:cNvPr id="26" name="Oval 25">
                <a:extLst>
                  <a:ext uri="{FF2B5EF4-FFF2-40B4-BE49-F238E27FC236}">
                    <a16:creationId xmlns:a16="http://schemas.microsoft.com/office/drawing/2014/main" id="{7C982AB7-C7DC-FDD5-7ADC-F79FB277F611}"/>
                  </a:ext>
                </a:extLst>
              </p:cNvPr>
              <p:cNvSpPr/>
              <p:nvPr/>
            </p:nvSpPr>
            <p:spPr>
              <a:xfrm>
                <a:off x="4528860" y="1587631"/>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grpSp>
      <p:sp>
        <p:nvSpPr>
          <p:cNvPr id="30" name="TextBox 29">
            <a:extLst>
              <a:ext uri="{FF2B5EF4-FFF2-40B4-BE49-F238E27FC236}">
                <a16:creationId xmlns:a16="http://schemas.microsoft.com/office/drawing/2014/main" id="{2029A430-1D57-035B-D5AB-B0705E8A3AD7}"/>
              </a:ext>
            </a:extLst>
          </p:cNvPr>
          <p:cNvSpPr txBox="1"/>
          <p:nvPr/>
        </p:nvSpPr>
        <p:spPr>
          <a:xfrm>
            <a:off x="5461012" y="2099783"/>
            <a:ext cx="6339392" cy="4428520"/>
          </a:xfrm>
          <a:prstGeom prst="rect">
            <a:avLst/>
          </a:prstGeom>
          <a:noFill/>
        </p:spPr>
        <p:txBody>
          <a:bodyPr wrap="square" lIns="91440" tIns="45720" rIns="91440" bIns="45720" anchor="t">
            <a:spAutoFit/>
          </a:bodyPr>
          <a:lstStyle/>
          <a:p>
            <a:pPr lvl="0">
              <a:lnSpc>
                <a:spcPct val="107000"/>
              </a:lnSpc>
            </a:pPr>
            <a:r>
              <a:rPr lang="en-GB" b="1">
                <a:effectLst/>
                <a:latin typeface="+mj-lt"/>
                <a:ea typeface="Avenir Next LT Pro Light" panose="020B0304020202020204" pitchFamily="34" charset="0"/>
                <a:cs typeface="Times New Roman" panose="02020603050405020304" pitchFamily="18" charset="0"/>
              </a:rPr>
              <a:t>We deliver comprehensive support from HPE Aruba Networking and e&amp; to help you overcome network management challenges, including:</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Expert resources and 24/7 support ensuring a highly resilient environment</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panose="02020603050405020304" pitchFamily="18" charset="0"/>
              </a:rPr>
              <a:t>Our flexibility is showcased through our diverse delivery models, offering dedicated, onshore, and offshore services, ranging from standalone solutions to comprehensive end-to-end managed services</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Solutions like Aruba Central for simplified management of wireless networks and reliable connectivity</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HPE Aruba Networking’s campus switching solution providing secure connectivity and operational efficiency</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Service assurance for optimal network performance and user experience</a:t>
            </a:r>
          </a:p>
          <a:p>
            <a:pPr marL="342900" lvl="0" indent="-342900">
              <a:buFont typeface="Symbol" panose="05050102010706020507" pitchFamily="18" charset="2"/>
              <a:buChar char=""/>
            </a:pPr>
            <a:r>
              <a:rPr lang="en-GB" sz="1600">
                <a:solidFill>
                  <a:schemeClr val="bg1"/>
                </a:solidFill>
                <a:effectLst/>
                <a:latin typeface="+mj-lt"/>
                <a:ea typeface="Avenir Next LT Pro Light" panose="020B0304020202020204" pitchFamily="34" charset="0"/>
                <a:cs typeface="Times New Roman"/>
              </a:rPr>
              <a:t>EdgeConnect SD-Branch solution addressing all network and security needs within a branch</a:t>
            </a:r>
          </a:p>
        </p:txBody>
      </p:sp>
      <p:pic>
        <p:nvPicPr>
          <p:cNvPr id="4" name="Picture 3">
            <a:extLst>
              <a:ext uri="{FF2B5EF4-FFF2-40B4-BE49-F238E27FC236}">
                <a16:creationId xmlns:a16="http://schemas.microsoft.com/office/drawing/2014/main" id="{ED66C7CE-298C-CE86-F5A5-41E9AF191EAA}"/>
              </a:ext>
            </a:extLst>
          </p:cNvPr>
          <p:cNvPicPr>
            <a:picLocks noChangeAspect="1"/>
          </p:cNvPicPr>
          <p:nvPr/>
        </p:nvPicPr>
        <p:blipFill>
          <a:blip r:embed="rId3"/>
          <a:stretch>
            <a:fillRect/>
          </a:stretch>
        </p:blipFill>
        <p:spPr>
          <a:xfrm>
            <a:off x="520144" y="1746134"/>
            <a:ext cx="359982" cy="359982"/>
          </a:xfrm>
          <a:prstGeom prst="rect">
            <a:avLst/>
          </a:prstGeom>
        </p:spPr>
      </p:pic>
      <p:pic>
        <p:nvPicPr>
          <p:cNvPr id="5" name="Picture 4">
            <a:extLst>
              <a:ext uri="{FF2B5EF4-FFF2-40B4-BE49-F238E27FC236}">
                <a16:creationId xmlns:a16="http://schemas.microsoft.com/office/drawing/2014/main" id="{47E7D8D1-87FA-CF76-9102-D6C443683E82}"/>
              </a:ext>
            </a:extLst>
          </p:cNvPr>
          <p:cNvPicPr>
            <a:picLocks noChangeAspect="1"/>
          </p:cNvPicPr>
          <p:nvPr/>
        </p:nvPicPr>
        <p:blipFill>
          <a:blip r:embed="rId4"/>
          <a:stretch>
            <a:fillRect/>
          </a:stretch>
        </p:blipFill>
        <p:spPr>
          <a:xfrm>
            <a:off x="4653185" y="1723637"/>
            <a:ext cx="404979" cy="404979"/>
          </a:xfrm>
          <a:prstGeom prst="rect">
            <a:avLst/>
          </a:prstGeom>
        </p:spPr>
      </p:pic>
    </p:spTree>
    <p:extLst>
      <p:ext uri="{BB962C8B-B14F-4D97-AF65-F5344CB8AC3E}">
        <p14:creationId xmlns:p14="http://schemas.microsoft.com/office/powerpoint/2010/main" val="2773054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F65FB08-3E66-69D6-C429-120DFB36D6A8}"/>
              </a:ext>
            </a:extLst>
          </p:cNvPr>
          <p:cNvGrpSpPr/>
          <p:nvPr/>
        </p:nvGrpSpPr>
        <p:grpSpPr>
          <a:xfrm>
            <a:off x="357684" y="1452177"/>
            <a:ext cx="11834316" cy="4819834"/>
            <a:chOff x="357684" y="1452177"/>
            <a:chExt cx="11834316" cy="4819834"/>
          </a:xfrm>
        </p:grpSpPr>
        <p:sp>
          <p:nvSpPr>
            <p:cNvPr id="18" name="Rectangle 17">
              <a:extLst>
                <a:ext uri="{FF2B5EF4-FFF2-40B4-BE49-F238E27FC236}">
                  <a16:creationId xmlns:a16="http://schemas.microsoft.com/office/drawing/2014/main" id="{1F72C3CB-6AFC-CB24-1A9E-230230433889}"/>
                </a:ext>
              </a:extLst>
            </p:cNvPr>
            <p:cNvSpPr/>
            <p:nvPr/>
          </p:nvSpPr>
          <p:spPr>
            <a:xfrm>
              <a:off x="1098721" y="1733587"/>
              <a:ext cx="1206292" cy="369332"/>
            </a:xfrm>
            <a:prstGeom prst="rect">
              <a:avLst/>
            </a:prstGeom>
          </p:spPr>
          <p:txBody>
            <a:bodyPr wrap="none">
              <a:spAutoFit/>
            </a:bodyPr>
            <a:lstStyle/>
            <a:p>
              <a:r>
                <a:rPr lang="en-US" b="1">
                  <a:latin typeface="+mj-lt"/>
                </a:rPr>
                <a:t>You need</a:t>
              </a:r>
            </a:p>
          </p:txBody>
        </p:sp>
        <p:sp>
          <p:nvSpPr>
            <p:cNvPr id="22" name="Rectangle 21">
              <a:extLst>
                <a:ext uri="{FF2B5EF4-FFF2-40B4-BE49-F238E27FC236}">
                  <a16:creationId xmlns:a16="http://schemas.microsoft.com/office/drawing/2014/main" id="{7D2D0200-895A-E0AD-08CE-B8495E27CAAD}"/>
                </a:ext>
              </a:extLst>
            </p:cNvPr>
            <p:cNvSpPr/>
            <p:nvPr/>
          </p:nvSpPr>
          <p:spPr>
            <a:xfrm>
              <a:off x="4881093" y="1853143"/>
              <a:ext cx="7310907" cy="4418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51999" tIns="684000" rIns="648000" bIns="251999" rtlCol="0" anchor="t"/>
            <a:lstStyle/>
            <a:p>
              <a:pPr>
                <a:lnSpc>
                  <a:spcPct val="107000"/>
                </a:lnSpc>
                <a:spcAft>
                  <a:spcPts val="800"/>
                </a:spcAft>
              </a:pPr>
              <a:endParaRPr lang="en-ZA" sz="1100">
                <a:solidFill>
                  <a:schemeClr val="bg1"/>
                </a:solidFill>
                <a:latin typeface="+mj-lt"/>
                <a:ea typeface="Calibri" panose="020F0502020204030204" pitchFamily="34" charset="0"/>
                <a:cs typeface="Times New Roman" panose="02020603050405020304" pitchFamily="18" charset="0"/>
              </a:endParaRPr>
            </a:p>
          </p:txBody>
        </p:sp>
        <p:sp>
          <p:nvSpPr>
            <p:cNvPr id="23" name="Oval 22">
              <a:extLst>
                <a:ext uri="{FF2B5EF4-FFF2-40B4-BE49-F238E27FC236}">
                  <a16:creationId xmlns:a16="http://schemas.microsoft.com/office/drawing/2014/main" id="{031D1933-20BF-3DD8-E1A0-EF3A8C5F86C9}"/>
                </a:ext>
              </a:extLst>
            </p:cNvPr>
            <p:cNvSpPr/>
            <p:nvPr/>
          </p:nvSpPr>
          <p:spPr>
            <a:xfrm>
              <a:off x="357684" y="1597257"/>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nvGrpSpPr>
            <p:cNvPr id="24" name="Group 23">
              <a:extLst>
                <a:ext uri="{FF2B5EF4-FFF2-40B4-BE49-F238E27FC236}">
                  <a16:creationId xmlns:a16="http://schemas.microsoft.com/office/drawing/2014/main" id="{273A6586-07F0-E6D1-E282-E3B2843872C7}"/>
                </a:ext>
              </a:extLst>
            </p:cNvPr>
            <p:cNvGrpSpPr/>
            <p:nvPr/>
          </p:nvGrpSpPr>
          <p:grpSpPr>
            <a:xfrm>
              <a:off x="4393406" y="1452177"/>
              <a:ext cx="932152" cy="932152"/>
              <a:chOff x="4393406" y="1452177"/>
              <a:chExt cx="932152" cy="932152"/>
            </a:xfrm>
          </p:grpSpPr>
          <p:sp>
            <p:nvSpPr>
              <p:cNvPr id="25" name="Oval 24">
                <a:extLst>
                  <a:ext uri="{FF2B5EF4-FFF2-40B4-BE49-F238E27FC236}">
                    <a16:creationId xmlns:a16="http://schemas.microsoft.com/office/drawing/2014/main" id="{C23861E9-1731-854C-85BC-BB9ACEB88E07}"/>
                  </a:ext>
                </a:extLst>
              </p:cNvPr>
              <p:cNvSpPr/>
              <p:nvPr/>
            </p:nvSpPr>
            <p:spPr>
              <a:xfrm>
                <a:off x="4393406" y="1452177"/>
                <a:ext cx="932152" cy="932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latin typeface="+mj-lt"/>
                </a:endParaRPr>
              </a:p>
            </p:txBody>
          </p:sp>
          <p:sp>
            <p:nvSpPr>
              <p:cNvPr id="26" name="Oval 25">
                <a:extLst>
                  <a:ext uri="{FF2B5EF4-FFF2-40B4-BE49-F238E27FC236}">
                    <a16:creationId xmlns:a16="http://schemas.microsoft.com/office/drawing/2014/main" id="{F1CFD33D-D5DF-8183-379A-51D4453CB765}"/>
                  </a:ext>
                </a:extLst>
              </p:cNvPr>
              <p:cNvSpPr/>
              <p:nvPr/>
            </p:nvSpPr>
            <p:spPr>
              <a:xfrm>
                <a:off x="4528860" y="1587631"/>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grpSp>
      <p:sp>
        <p:nvSpPr>
          <p:cNvPr id="13" name="Title 12">
            <a:extLst>
              <a:ext uri="{FF2B5EF4-FFF2-40B4-BE49-F238E27FC236}">
                <a16:creationId xmlns:a16="http://schemas.microsoft.com/office/drawing/2014/main" id="{1348D15D-8530-4517-9224-8A2EDB88DC13}"/>
              </a:ext>
            </a:extLst>
          </p:cNvPr>
          <p:cNvSpPr>
            <a:spLocks noGrp="1"/>
          </p:cNvSpPr>
          <p:nvPr>
            <p:ph type="title"/>
          </p:nvPr>
        </p:nvSpPr>
        <p:spPr>
          <a:xfrm>
            <a:off x="250825" y="474862"/>
            <a:ext cx="10251522" cy="631775"/>
          </a:xfrm>
        </p:spPr>
        <p:txBody>
          <a:bodyPr lIns="91440" tIns="45720" rIns="91440" bIns="45720" anchor="t"/>
          <a:lstStyle/>
          <a:p>
            <a:pPr>
              <a:lnSpc>
                <a:spcPct val="100000"/>
              </a:lnSpc>
            </a:pPr>
            <a:r>
              <a:rPr lang="en-GB" sz="2600" b="1">
                <a:ea typeface="+mj-lt"/>
                <a:cs typeface="+mj-lt"/>
              </a:rPr>
              <a:t>Drive sustainability forwards with solution designed to address your entire asset lifecycle and offer measurable results</a:t>
            </a:r>
          </a:p>
        </p:txBody>
      </p:sp>
      <p:sp>
        <p:nvSpPr>
          <p:cNvPr id="14" name="Content Placeholder 13">
            <a:extLst>
              <a:ext uri="{FF2B5EF4-FFF2-40B4-BE49-F238E27FC236}">
                <a16:creationId xmlns:a16="http://schemas.microsoft.com/office/drawing/2014/main" id="{EB34525F-E3C3-4ED5-845A-3ADE83BED8F4}"/>
              </a:ext>
            </a:extLst>
          </p:cNvPr>
          <p:cNvSpPr>
            <a:spLocks noGrp="1"/>
          </p:cNvSpPr>
          <p:nvPr>
            <p:ph idx="1"/>
          </p:nvPr>
        </p:nvSpPr>
        <p:spPr>
          <a:xfrm>
            <a:off x="396693" y="2582026"/>
            <a:ext cx="3996713" cy="2823797"/>
          </a:xfrm>
        </p:spPr>
        <p:txBody>
          <a:bodyPr vert="horz" lIns="0" tIns="0" rIns="0" bIns="0" rtlCol="0" anchor="t">
            <a:noAutofit/>
          </a:bodyPr>
          <a:lstStyle/>
          <a:p>
            <a:pPr marL="285750" indent="-285750">
              <a:lnSpc>
                <a:spcPct val="100000"/>
              </a:lnSpc>
              <a:spcBef>
                <a:spcPts val="0"/>
              </a:spcBef>
              <a:spcAft>
                <a:spcPts val="600"/>
              </a:spcAft>
              <a:buFont typeface="Arial" panose="020B0604020202020204" pitchFamily="34" charset="0"/>
              <a:buChar char="•"/>
            </a:pPr>
            <a:r>
              <a:rPr lang="en-GB" sz="1500">
                <a:latin typeface="+mj-lt"/>
                <a:ea typeface="Open Sans Light"/>
                <a:cs typeface="Open Sans Light"/>
              </a:rPr>
              <a:t>To integrate sustainability into your organizational objectives</a:t>
            </a:r>
          </a:p>
          <a:p>
            <a:pPr marL="285750" indent="-285750">
              <a:lnSpc>
                <a:spcPct val="100000"/>
              </a:lnSpc>
              <a:spcBef>
                <a:spcPts val="0"/>
              </a:spcBef>
              <a:spcAft>
                <a:spcPts val="600"/>
              </a:spcAft>
              <a:buFont typeface="Arial" panose="020B0604020202020204" pitchFamily="34" charset="0"/>
              <a:buChar char="•"/>
            </a:pPr>
            <a:r>
              <a:rPr lang="en-GB" sz="1500">
                <a:latin typeface="+mj-lt"/>
                <a:ea typeface="+mj-lt"/>
                <a:cs typeface="+mj-lt"/>
              </a:rPr>
              <a:t>To effectively manage the environmental, economic, and social dimensions of sustainability</a:t>
            </a:r>
            <a:endParaRPr lang="en-GB" sz="1500">
              <a:latin typeface="+mj-lt"/>
            </a:endParaRPr>
          </a:p>
          <a:p>
            <a:pPr marL="285750" indent="-285750">
              <a:lnSpc>
                <a:spcPct val="100000"/>
              </a:lnSpc>
              <a:spcBef>
                <a:spcPts val="0"/>
              </a:spcBef>
              <a:spcAft>
                <a:spcPts val="600"/>
              </a:spcAft>
              <a:buFont typeface="Arial" panose="020B0604020202020204" pitchFamily="34" charset="0"/>
              <a:buChar char="•"/>
            </a:pPr>
            <a:r>
              <a:rPr lang="en-GB" sz="1500">
                <a:latin typeface="+mj-lt"/>
                <a:ea typeface="+mj-lt"/>
                <a:cs typeface="+mj-lt"/>
              </a:rPr>
              <a:t>To  address sustainability challenges such as investment requirements and regulatory compliance</a:t>
            </a:r>
            <a:endParaRPr lang="en-GB" sz="1500">
              <a:latin typeface="+mj-lt"/>
            </a:endParaRPr>
          </a:p>
          <a:p>
            <a:pPr marL="285750" indent="-285750">
              <a:lnSpc>
                <a:spcPct val="100000"/>
              </a:lnSpc>
              <a:spcBef>
                <a:spcPts val="0"/>
              </a:spcBef>
              <a:spcAft>
                <a:spcPts val="600"/>
              </a:spcAft>
              <a:buFont typeface="Arial" panose="020B0604020202020204" pitchFamily="34" charset="0"/>
              <a:buChar char="•"/>
            </a:pPr>
            <a:r>
              <a:rPr lang="en-GB" sz="1500">
                <a:latin typeface="+mj-lt"/>
                <a:ea typeface="+mj-lt"/>
                <a:cs typeface="+mj-lt"/>
              </a:rPr>
              <a:t>Collaboration to achieve sustainability goals</a:t>
            </a:r>
            <a:endParaRPr lang="en-US" sz="1500">
              <a:latin typeface="+mj-lt"/>
            </a:endParaRPr>
          </a:p>
          <a:p>
            <a:pPr marL="285750" indent="-285750">
              <a:lnSpc>
                <a:spcPct val="100000"/>
              </a:lnSpc>
              <a:spcBef>
                <a:spcPts val="0"/>
              </a:spcBef>
              <a:spcAft>
                <a:spcPts val="600"/>
              </a:spcAft>
              <a:buFont typeface="Arial" panose="020B0604020202020204" pitchFamily="34" charset="0"/>
              <a:buChar char="•"/>
            </a:pPr>
            <a:r>
              <a:rPr lang="en-GB" sz="1500">
                <a:latin typeface="+mj-lt"/>
                <a:ea typeface="+mj-lt"/>
                <a:cs typeface="+mj-lt"/>
              </a:rPr>
              <a:t>To consider environmental impact of your networking infrastructure, including energy consumption and electronic waste management</a:t>
            </a:r>
            <a:endParaRPr lang="en-US" sz="1500">
              <a:latin typeface="+mj-lt"/>
            </a:endParaRPr>
          </a:p>
        </p:txBody>
      </p:sp>
      <p:sp>
        <p:nvSpPr>
          <p:cNvPr id="5" name="Rectangle 4">
            <a:extLst>
              <a:ext uri="{FF2B5EF4-FFF2-40B4-BE49-F238E27FC236}">
                <a16:creationId xmlns:a16="http://schemas.microsoft.com/office/drawing/2014/main" id="{7DD4CE8E-CC90-2444-94AA-03EF65C6414C}"/>
              </a:ext>
            </a:extLst>
          </p:cNvPr>
          <p:cNvSpPr/>
          <p:nvPr/>
        </p:nvSpPr>
        <p:spPr>
          <a:xfrm>
            <a:off x="5264331" y="1853144"/>
            <a:ext cx="6927669" cy="3949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51999" tIns="684000" rIns="648000" bIns="251999" rtlCol="0" anchor="t"/>
          <a:lstStyle/>
          <a:p>
            <a:pPr>
              <a:spcAft>
                <a:spcPts val="600"/>
              </a:spcAft>
            </a:pPr>
            <a:endParaRPr lang="en-ZA" sz="1600">
              <a:solidFill>
                <a:schemeClr val="bg1"/>
              </a:solidFill>
              <a:latin typeface="+mj-lt"/>
              <a:ea typeface="Open Sans Light"/>
              <a:cs typeface="Open Sans Light"/>
            </a:endParaRPr>
          </a:p>
          <a:p>
            <a:pPr marL="182880" indent="-182880">
              <a:spcAft>
                <a:spcPts val="600"/>
              </a:spcAft>
              <a:buFont typeface="Arial" panose="020B0604020202020204" pitchFamily="34" charset="0"/>
              <a:buChar char="–"/>
            </a:pPr>
            <a:endParaRPr lang="en-ZA" sz="1600">
              <a:solidFill>
                <a:schemeClr val="bg1"/>
              </a:solidFill>
              <a:latin typeface="Arial"/>
              <a:ea typeface="Open Sans Light"/>
              <a:cs typeface="Open Sans Light"/>
            </a:endParaRPr>
          </a:p>
          <a:p>
            <a:pPr>
              <a:lnSpc>
                <a:spcPct val="107000"/>
              </a:lnSpc>
              <a:spcAft>
                <a:spcPts val="800"/>
              </a:spcAft>
            </a:pPr>
            <a:endParaRPr lang="en-ZA"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B3FE2042-0262-22C0-DB88-8D5233938DEA}"/>
              </a:ext>
            </a:extLst>
          </p:cNvPr>
          <p:cNvSpPr txBox="1"/>
          <p:nvPr/>
        </p:nvSpPr>
        <p:spPr>
          <a:xfrm>
            <a:off x="5325557" y="2248876"/>
            <a:ext cx="6334071" cy="4764959"/>
          </a:xfrm>
          <a:prstGeom prst="rect">
            <a:avLst/>
          </a:prstGeom>
          <a:noFill/>
        </p:spPr>
        <p:txBody>
          <a:bodyPr wrap="square" lIns="91440" tIns="45720" rIns="91440" bIns="45720" anchor="t">
            <a:spAutoFit/>
          </a:bodyPr>
          <a:lstStyle/>
          <a:p>
            <a:pPr>
              <a:lnSpc>
                <a:spcPct val="107000"/>
              </a:lnSpc>
            </a:pPr>
            <a:r>
              <a:rPr lang="en-GB" b="1" dirty="0">
                <a:effectLst/>
                <a:ea typeface="Avenir Next LT Pro Light" panose="020B0304020202020204" pitchFamily="34" charset="0"/>
                <a:cs typeface="Times New Roman"/>
              </a:rPr>
              <a:t>We </a:t>
            </a:r>
            <a:r>
              <a:rPr lang="en-GB" b="1" dirty="0">
                <a:ea typeface="Avenir Next LT Pro Light" panose="020B0304020202020204" pitchFamily="34" charset="0"/>
                <a:cs typeface="Times New Roman"/>
              </a:rPr>
              <a:t>are committed</a:t>
            </a:r>
            <a:r>
              <a:rPr lang="en-GB" b="1" dirty="0">
                <a:ea typeface="+mn-lt"/>
                <a:cs typeface="Times New Roman"/>
              </a:rPr>
              <a:t> to sustainability, offering solutions that support our customers' digital transformation while reducing environmental impact through:</a:t>
            </a:r>
            <a:endParaRPr lang="en-GB" b="1" dirty="0">
              <a:effectLst/>
              <a:ea typeface="+mn-lt"/>
              <a:cs typeface="Times New Roman"/>
            </a:endParaRPr>
          </a:p>
          <a:p>
            <a:pPr marL="285750" indent="-285750">
              <a:buFont typeface="Arial"/>
              <a:buChar char="•"/>
            </a:pPr>
            <a:r>
              <a:rPr lang="en-GB" sz="1600" dirty="0">
                <a:solidFill>
                  <a:schemeClr val="bg1"/>
                </a:solidFill>
                <a:ea typeface="+mn-lt"/>
                <a:cs typeface="+mn-lt"/>
              </a:rPr>
              <a:t>Integrated energy-efficient practices, renewable energy, and technologies like Intelligent Power Management</a:t>
            </a:r>
          </a:p>
          <a:p>
            <a:pPr marL="285750" indent="-285750">
              <a:buFont typeface="Arial"/>
              <a:buChar char="•"/>
            </a:pPr>
            <a:r>
              <a:rPr lang="en-GB" sz="1600" dirty="0">
                <a:solidFill>
                  <a:schemeClr val="bg1"/>
                </a:solidFill>
                <a:ea typeface="+mn-lt"/>
                <a:cs typeface="+mn-lt"/>
              </a:rPr>
              <a:t>Efficient energy usage: HPE Aruba Networking's Green AP initiative </a:t>
            </a:r>
            <a:r>
              <a:rPr lang="en-GB" sz="1600" dirty="0">
                <a:solidFill>
                  <a:schemeClr val="bg1"/>
                </a:solidFill>
                <a:effectLst/>
                <a:ea typeface="+mn-lt"/>
                <a:cs typeface="+mn-lt"/>
              </a:rPr>
              <a:t>and </a:t>
            </a:r>
            <a:r>
              <a:rPr lang="en-GB" sz="1600" dirty="0">
                <a:solidFill>
                  <a:schemeClr val="bg1"/>
                </a:solidFill>
                <a:ea typeface="+mn-lt"/>
                <a:cs typeface="+mn-lt"/>
              </a:rPr>
              <a:t>engineered solutions optimize power consumption for energy savings</a:t>
            </a:r>
          </a:p>
          <a:p>
            <a:pPr marL="285750" indent="-285750">
              <a:buFont typeface="Arial"/>
              <a:buChar char="•"/>
            </a:pPr>
            <a:r>
              <a:rPr lang="en-GB" sz="1600" dirty="0">
                <a:solidFill>
                  <a:schemeClr val="bg1"/>
                </a:solidFill>
                <a:ea typeface="+mn-lt"/>
                <a:cs typeface="+mn-lt"/>
              </a:rPr>
              <a:t>Green initiatives: </a:t>
            </a:r>
            <a:r>
              <a:rPr lang="en-GB" sz="1600" dirty="0">
                <a:solidFill>
                  <a:schemeClr val="bg1"/>
                </a:solidFill>
                <a:effectLst/>
                <a:ea typeface="+mn-lt"/>
                <a:cs typeface="+mn-lt"/>
              </a:rPr>
              <a:t>HPE Aruba Networking’s </a:t>
            </a:r>
            <a:r>
              <a:rPr lang="en-GB" sz="1600" dirty="0" err="1">
                <a:solidFill>
                  <a:schemeClr val="bg1"/>
                </a:solidFill>
                <a:ea typeface="+mn-lt"/>
                <a:cs typeface="+mn-lt"/>
              </a:rPr>
              <a:t>GreenLake</a:t>
            </a:r>
            <a:r>
              <a:rPr lang="en-GB" sz="1600" dirty="0">
                <a:solidFill>
                  <a:schemeClr val="bg1"/>
                </a:solidFill>
                <a:ea typeface="+mn-lt"/>
                <a:cs typeface="+mn-lt"/>
              </a:rPr>
              <a:t> facilitates sustainable refresh cycles </a:t>
            </a:r>
            <a:r>
              <a:rPr lang="en-GB" sz="1600" dirty="0">
                <a:solidFill>
                  <a:schemeClr val="bg1"/>
                </a:solidFill>
                <a:effectLst/>
                <a:ea typeface="+mn-lt"/>
                <a:cs typeface="+mn-lt"/>
              </a:rPr>
              <a:t>and </a:t>
            </a:r>
            <a:r>
              <a:rPr lang="en-GB" sz="1600" dirty="0">
                <a:solidFill>
                  <a:schemeClr val="bg1"/>
                </a:solidFill>
                <a:ea typeface="+mn-lt"/>
                <a:cs typeface="+mn-lt"/>
              </a:rPr>
              <a:t>updates</a:t>
            </a:r>
          </a:p>
          <a:p>
            <a:pPr marL="285750" indent="-285750">
              <a:buFont typeface="Arial"/>
              <a:buChar char="•"/>
            </a:pPr>
            <a:r>
              <a:rPr lang="en-GB" sz="1600" dirty="0">
                <a:solidFill>
                  <a:schemeClr val="bg1"/>
                </a:solidFill>
                <a:ea typeface="+mn-lt"/>
                <a:cs typeface="+mn-lt"/>
              </a:rPr>
              <a:t>Lifecycle management: we emphasize resource optimization, lower power usage, and circular economy contributions through recycling </a:t>
            </a:r>
            <a:r>
              <a:rPr lang="en-GB" sz="1600" dirty="0">
                <a:solidFill>
                  <a:schemeClr val="bg1"/>
                </a:solidFill>
                <a:effectLst/>
                <a:ea typeface="+mn-lt"/>
                <a:cs typeface="+mn-lt"/>
              </a:rPr>
              <a:t>and </a:t>
            </a:r>
            <a:r>
              <a:rPr lang="en-GB" sz="1600" dirty="0">
                <a:solidFill>
                  <a:schemeClr val="bg1"/>
                </a:solidFill>
                <a:ea typeface="+mn-lt"/>
                <a:cs typeface="+mn-lt"/>
              </a:rPr>
              <a:t>upcycling services. </a:t>
            </a:r>
          </a:p>
          <a:p>
            <a:pPr marL="285750" indent="-285750">
              <a:buFont typeface="Arial"/>
              <a:buChar char="•"/>
            </a:pPr>
            <a:r>
              <a:rPr lang="en-GB" sz="1600" dirty="0">
                <a:solidFill>
                  <a:schemeClr val="bg1"/>
                </a:solidFill>
                <a:ea typeface="+mn-lt"/>
                <a:cs typeface="+mn-lt"/>
              </a:rPr>
              <a:t>Unlock sunk costs from existing IT assets: upcycle and recycle assets, to create new opportunities within the circular economy.</a:t>
            </a:r>
          </a:p>
          <a:p>
            <a:pPr>
              <a:buFont typeface="Arial" panose="05050102010706020507" pitchFamily="18" charset="2"/>
              <a:buChar char="•"/>
            </a:pPr>
            <a:endParaRPr lang="en-GB" dirty="0"/>
          </a:p>
          <a:p>
            <a:pPr>
              <a:buFont typeface="Arial" panose="05050102010706020507" pitchFamily="18" charset="2"/>
              <a:buChar char="•"/>
            </a:pPr>
            <a:endParaRPr lang="en-GB" dirty="0"/>
          </a:p>
          <a:p>
            <a:pPr marL="342900" lvl="0" indent="-342900">
              <a:lnSpc>
                <a:spcPct val="107000"/>
              </a:lnSpc>
              <a:buFont typeface="Arial" panose="05050102010706020507" pitchFamily="18" charset="2"/>
              <a:buChar char="•"/>
            </a:pPr>
            <a:endParaRPr lang="en-GB" dirty="0">
              <a:solidFill>
                <a:schemeClr val="bg1"/>
              </a:solidFill>
              <a:latin typeface="Arial"/>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8E2462A-DD9D-C90C-E947-46D83A3A746F}"/>
              </a:ext>
            </a:extLst>
          </p:cNvPr>
          <p:cNvPicPr>
            <a:picLocks noChangeAspect="1"/>
          </p:cNvPicPr>
          <p:nvPr/>
        </p:nvPicPr>
        <p:blipFill>
          <a:blip r:embed="rId3"/>
          <a:stretch>
            <a:fillRect/>
          </a:stretch>
        </p:blipFill>
        <p:spPr>
          <a:xfrm>
            <a:off x="520144" y="1746134"/>
            <a:ext cx="359982" cy="359982"/>
          </a:xfrm>
          <a:prstGeom prst="rect">
            <a:avLst/>
          </a:prstGeom>
        </p:spPr>
      </p:pic>
      <p:pic>
        <p:nvPicPr>
          <p:cNvPr id="6" name="Picture 5">
            <a:extLst>
              <a:ext uri="{FF2B5EF4-FFF2-40B4-BE49-F238E27FC236}">
                <a16:creationId xmlns:a16="http://schemas.microsoft.com/office/drawing/2014/main" id="{8197560F-11A6-2C5C-299A-AB5F30004068}"/>
              </a:ext>
            </a:extLst>
          </p:cNvPr>
          <p:cNvPicPr>
            <a:picLocks noChangeAspect="1"/>
          </p:cNvPicPr>
          <p:nvPr/>
        </p:nvPicPr>
        <p:blipFill>
          <a:blip r:embed="rId4"/>
          <a:stretch>
            <a:fillRect/>
          </a:stretch>
        </p:blipFill>
        <p:spPr>
          <a:xfrm>
            <a:off x="4653185" y="1723637"/>
            <a:ext cx="404979" cy="404979"/>
          </a:xfrm>
          <a:prstGeom prst="rect">
            <a:avLst/>
          </a:prstGeom>
        </p:spPr>
      </p:pic>
    </p:spTree>
    <p:extLst>
      <p:ext uri="{BB962C8B-B14F-4D97-AF65-F5344CB8AC3E}">
        <p14:creationId xmlns:p14="http://schemas.microsoft.com/office/powerpoint/2010/main" val="209146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riting on a glass wall&#10;&#10;Description automatically generated">
            <a:extLst>
              <a:ext uri="{FF2B5EF4-FFF2-40B4-BE49-F238E27FC236}">
                <a16:creationId xmlns:a16="http://schemas.microsoft.com/office/drawing/2014/main" id="{E1C3D557-4650-DDF5-AFA4-2E87733175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0"/>
            <a:ext cx="12192001" cy="6858000"/>
          </a:xfrm>
          <a:prstGeom prst="rect">
            <a:avLst/>
          </a:prstGeom>
        </p:spPr>
      </p:pic>
      <p:sp>
        <p:nvSpPr>
          <p:cNvPr id="7" name="Rectangle 6">
            <a:extLst>
              <a:ext uri="{FF2B5EF4-FFF2-40B4-BE49-F238E27FC236}">
                <a16:creationId xmlns:a16="http://schemas.microsoft.com/office/drawing/2014/main" id="{F518BE29-DFCC-9AFC-F11B-6B38D9E87013}"/>
              </a:ext>
            </a:extLst>
          </p:cNvPr>
          <p:cNvSpPr/>
          <p:nvPr/>
        </p:nvSpPr>
        <p:spPr>
          <a:xfrm>
            <a:off x="0" y="0"/>
            <a:ext cx="12192000" cy="6858000"/>
          </a:xfrm>
          <a:prstGeom prst="rect">
            <a:avLst/>
          </a:prstGeom>
          <a:solidFill>
            <a:schemeClr val="tx2">
              <a:alpha val="53386"/>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endParaRPr>
          </a:p>
        </p:txBody>
      </p:sp>
      <p:pic>
        <p:nvPicPr>
          <p:cNvPr id="8" name="Graphic 7">
            <a:extLst>
              <a:ext uri="{FF2B5EF4-FFF2-40B4-BE49-F238E27FC236}">
                <a16:creationId xmlns:a16="http://schemas.microsoft.com/office/drawing/2014/main" id="{D0875AF9-9E99-253D-DA05-69A214EA73E0}"/>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0242" t="-6024"/>
          <a:stretch/>
        </p:blipFill>
        <p:spPr>
          <a:xfrm>
            <a:off x="9761561" y="369020"/>
            <a:ext cx="1988048" cy="471605"/>
          </a:xfrm>
          <a:prstGeom prst="rect">
            <a:avLst/>
          </a:prstGeom>
        </p:spPr>
      </p:pic>
      <p:pic>
        <p:nvPicPr>
          <p:cNvPr id="9" name="Graphic 8">
            <a:extLst>
              <a:ext uri="{FF2B5EF4-FFF2-40B4-BE49-F238E27FC236}">
                <a16:creationId xmlns:a16="http://schemas.microsoft.com/office/drawing/2014/main" id="{A3C52AB4-6004-4879-3F1F-1761CF0B00C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7700" y="5486400"/>
            <a:ext cx="3156085" cy="927100"/>
          </a:xfrm>
          <a:prstGeom prst="rect">
            <a:avLst/>
          </a:prstGeom>
        </p:spPr>
      </p:pic>
      <p:sp>
        <p:nvSpPr>
          <p:cNvPr id="5" name="Title 4">
            <a:extLst>
              <a:ext uri="{FF2B5EF4-FFF2-40B4-BE49-F238E27FC236}">
                <a16:creationId xmlns:a16="http://schemas.microsoft.com/office/drawing/2014/main" id="{576987C4-C0F2-4D01-9104-22A617D683B7}"/>
              </a:ext>
            </a:extLst>
          </p:cNvPr>
          <p:cNvSpPr>
            <a:spLocks noGrp="1"/>
          </p:cNvSpPr>
          <p:nvPr>
            <p:ph type="title"/>
          </p:nvPr>
        </p:nvSpPr>
        <p:spPr>
          <a:xfrm>
            <a:off x="656967" y="2066189"/>
            <a:ext cx="5701630" cy="743832"/>
          </a:xfrm>
        </p:spPr>
        <p:txBody>
          <a:bodyPr lIns="91440" tIns="45720" rIns="91440" bIns="45720" anchor="ctr"/>
          <a:lstStyle/>
          <a:p>
            <a:r>
              <a:rPr lang="en-US"/>
              <a:t>Where have we done this before?</a:t>
            </a:r>
            <a:endParaRPr lang="en-ZA"/>
          </a:p>
        </p:txBody>
      </p:sp>
      <p:sp>
        <p:nvSpPr>
          <p:cNvPr id="6" name="Subtitle 5">
            <a:extLst>
              <a:ext uri="{FF2B5EF4-FFF2-40B4-BE49-F238E27FC236}">
                <a16:creationId xmlns:a16="http://schemas.microsoft.com/office/drawing/2014/main" id="{EA98860D-7604-49F0-9C99-77953999683A}"/>
              </a:ext>
            </a:extLst>
          </p:cNvPr>
          <p:cNvSpPr>
            <a:spLocks noGrp="1"/>
          </p:cNvSpPr>
          <p:nvPr>
            <p:ph type="body" sz="quarter" idx="10"/>
          </p:nvPr>
        </p:nvSpPr>
        <p:spPr/>
        <p:txBody>
          <a:bodyPr/>
          <a:lstStyle/>
          <a:p>
            <a:r>
              <a:rPr lang="en-GB"/>
              <a:t>Customer case studies</a:t>
            </a:r>
            <a:endParaRPr lang="en-ZA"/>
          </a:p>
        </p:txBody>
      </p:sp>
      <p:sp>
        <p:nvSpPr>
          <p:cNvPr id="2" name="Footer Placeholder 3">
            <a:extLst>
              <a:ext uri="{FF2B5EF4-FFF2-40B4-BE49-F238E27FC236}">
                <a16:creationId xmlns:a16="http://schemas.microsoft.com/office/drawing/2014/main" id="{73FEE74D-53FE-F81D-BFF4-035A5C53D99B}"/>
              </a:ext>
            </a:extLst>
          </p:cNvPr>
          <p:cNvSpPr txBox="1">
            <a:spLocks/>
          </p:cNvSpPr>
          <p:nvPr/>
        </p:nvSpPr>
        <p:spPr>
          <a:xfrm>
            <a:off x="250825" y="6499225"/>
            <a:ext cx="10296525" cy="358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t>Footer content</a:t>
            </a:r>
          </a:p>
        </p:txBody>
      </p:sp>
    </p:spTree>
    <p:extLst>
      <p:ext uri="{BB962C8B-B14F-4D97-AF65-F5344CB8AC3E}">
        <p14:creationId xmlns:p14="http://schemas.microsoft.com/office/powerpoint/2010/main" val="34453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couch using a computer&#10;&#10;Description automatically generated">
            <a:extLst>
              <a:ext uri="{FF2B5EF4-FFF2-40B4-BE49-F238E27FC236}">
                <a16:creationId xmlns:a16="http://schemas.microsoft.com/office/drawing/2014/main" id="{B94FDBBE-1BFE-D2F9-CF7A-F218042D88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2867"/>
          </a:xfrm>
          <a:prstGeom prst="rect">
            <a:avLst/>
          </a:prstGeom>
        </p:spPr>
      </p:pic>
      <p:sp>
        <p:nvSpPr>
          <p:cNvPr id="7" name="Rectangle 6">
            <a:extLst>
              <a:ext uri="{FF2B5EF4-FFF2-40B4-BE49-F238E27FC236}">
                <a16:creationId xmlns:a16="http://schemas.microsoft.com/office/drawing/2014/main" id="{9E2FE9EF-0914-249E-3727-6B0FF1848FB7}"/>
              </a:ext>
            </a:extLst>
          </p:cNvPr>
          <p:cNvSpPr/>
          <p:nvPr/>
        </p:nvSpPr>
        <p:spPr>
          <a:xfrm>
            <a:off x="0" y="0"/>
            <a:ext cx="12192000" cy="6858000"/>
          </a:xfrm>
          <a:prstGeom prst="rect">
            <a:avLst/>
          </a:prstGeom>
          <a:solidFill>
            <a:schemeClr val="tx2">
              <a:alpha val="53386"/>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endParaRPr>
          </a:p>
        </p:txBody>
      </p:sp>
      <p:sp>
        <p:nvSpPr>
          <p:cNvPr id="5" name="Title 4">
            <a:extLst>
              <a:ext uri="{FF2B5EF4-FFF2-40B4-BE49-F238E27FC236}">
                <a16:creationId xmlns:a16="http://schemas.microsoft.com/office/drawing/2014/main" id="{576987C4-C0F2-4D01-9104-22A617D683B7}"/>
              </a:ext>
            </a:extLst>
          </p:cNvPr>
          <p:cNvSpPr>
            <a:spLocks noGrp="1"/>
          </p:cNvSpPr>
          <p:nvPr>
            <p:ph type="title"/>
          </p:nvPr>
        </p:nvSpPr>
        <p:spPr/>
        <p:txBody>
          <a:bodyPr/>
          <a:lstStyle/>
          <a:p>
            <a:r>
              <a:rPr lang="en-US"/>
              <a:t>Trends</a:t>
            </a:r>
            <a:endParaRPr lang="en-ZA"/>
          </a:p>
        </p:txBody>
      </p:sp>
      <p:sp>
        <p:nvSpPr>
          <p:cNvPr id="3" name="Text Placeholder 2">
            <a:extLst>
              <a:ext uri="{FF2B5EF4-FFF2-40B4-BE49-F238E27FC236}">
                <a16:creationId xmlns:a16="http://schemas.microsoft.com/office/drawing/2014/main" id="{08FDBBFE-EE33-1CFA-FB98-82DE0F5B2CBE}"/>
              </a:ext>
            </a:extLst>
          </p:cNvPr>
          <p:cNvSpPr>
            <a:spLocks noGrp="1"/>
          </p:cNvSpPr>
          <p:nvPr>
            <p:ph type="body" sz="quarter" idx="10"/>
          </p:nvPr>
        </p:nvSpPr>
        <p:spPr/>
        <p:txBody>
          <a:bodyPr/>
          <a:lstStyle/>
          <a:p>
            <a:endParaRPr lang="en-US"/>
          </a:p>
        </p:txBody>
      </p:sp>
      <p:pic>
        <p:nvPicPr>
          <p:cNvPr id="8" name="Graphic 7">
            <a:extLst>
              <a:ext uri="{FF2B5EF4-FFF2-40B4-BE49-F238E27FC236}">
                <a16:creationId xmlns:a16="http://schemas.microsoft.com/office/drawing/2014/main" id="{8FDA95B1-55F2-2F72-4438-A99E362B1A56}"/>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0242" t="-6024"/>
          <a:stretch/>
        </p:blipFill>
        <p:spPr>
          <a:xfrm>
            <a:off x="9761561" y="369020"/>
            <a:ext cx="1988048" cy="471605"/>
          </a:xfrm>
          <a:prstGeom prst="rect">
            <a:avLst/>
          </a:prstGeom>
        </p:spPr>
      </p:pic>
      <p:pic>
        <p:nvPicPr>
          <p:cNvPr id="9" name="Graphic 8">
            <a:extLst>
              <a:ext uri="{FF2B5EF4-FFF2-40B4-BE49-F238E27FC236}">
                <a16:creationId xmlns:a16="http://schemas.microsoft.com/office/drawing/2014/main" id="{DBCF91D0-2918-6134-38E2-B072D32F710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7700" y="5486400"/>
            <a:ext cx="3156085" cy="927100"/>
          </a:xfrm>
          <a:prstGeom prst="rect">
            <a:avLst/>
          </a:prstGeom>
        </p:spPr>
      </p:pic>
    </p:spTree>
    <p:extLst>
      <p:ext uri="{BB962C8B-B14F-4D97-AF65-F5344CB8AC3E}">
        <p14:creationId xmlns:p14="http://schemas.microsoft.com/office/powerpoint/2010/main" val="2303329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3B79AF4-2BCC-AFAA-0BC4-5EDEDE2E1DA8}"/>
              </a:ext>
            </a:extLst>
          </p:cNvPr>
          <p:cNvSpPr>
            <a:spLocks noGrp="1"/>
          </p:cNvSpPr>
          <p:nvPr>
            <p:ph type="title"/>
          </p:nvPr>
        </p:nvSpPr>
        <p:spPr/>
        <p:txBody>
          <a:bodyPr/>
          <a:lstStyle/>
          <a:p>
            <a:r>
              <a:rPr lang="en-GB" sz="2800" b="1"/>
              <a:t>Case studies</a:t>
            </a:r>
            <a:endParaRPr lang="en-US" sz="2800" b="1"/>
          </a:p>
        </p:txBody>
      </p:sp>
      <p:sp>
        <p:nvSpPr>
          <p:cNvPr id="13" name="Content Placeholder 2">
            <a:extLst>
              <a:ext uri="{FF2B5EF4-FFF2-40B4-BE49-F238E27FC236}">
                <a16:creationId xmlns:a16="http://schemas.microsoft.com/office/drawing/2014/main" id="{0388DD30-3EDF-3A71-4D6E-AAE01E15573C}"/>
              </a:ext>
            </a:extLst>
          </p:cNvPr>
          <p:cNvSpPr txBox="1">
            <a:spLocks/>
          </p:cNvSpPr>
          <p:nvPr/>
        </p:nvSpPr>
        <p:spPr>
          <a:xfrm>
            <a:off x="496706" y="2607450"/>
            <a:ext cx="4450857" cy="3440055"/>
          </a:xfrm>
          <a:prstGeom prst="rect">
            <a:avLst/>
          </a:prstGeom>
        </p:spPr>
        <p:txBody>
          <a:bodyPr lIns="91440" tIns="45720" rIns="91440" bIns="45720" anchor="t">
            <a:normAutofit/>
          </a:bodyPr>
          <a:lst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00000"/>
              </a:lnSpc>
              <a:spcBef>
                <a:spcPts val="0"/>
              </a:spcBef>
              <a:spcAft>
                <a:spcPts val="600"/>
              </a:spcAft>
            </a:pPr>
            <a:r>
              <a:rPr lang="en-GB" b="1" dirty="0" err="1"/>
              <a:t>Ikyu</a:t>
            </a:r>
            <a:r>
              <a:rPr lang="en-GB" b="1" dirty="0"/>
              <a:t> Corporation, an online travel reservation company </a:t>
            </a:r>
          </a:p>
          <a:p>
            <a:pPr marL="285750" indent="-285750">
              <a:lnSpc>
                <a:spcPct val="100000"/>
              </a:lnSpc>
              <a:spcBef>
                <a:spcPts val="0"/>
              </a:spcBef>
              <a:spcAft>
                <a:spcPts val="600"/>
              </a:spcAft>
              <a:buFont typeface="Arial" panose="020B0604020202020204" pitchFamily="34" charset="0"/>
              <a:buChar char="•"/>
            </a:pPr>
            <a:r>
              <a:rPr lang="en-GB" sz="1600" dirty="0">
                <a:solidFill>
                  <a:schemeClr val="tx2"/>
                </a:solidFill>
              </a:rPr>
              <a:t>Optimised its network with HPE </a:t>
            </a:r>
            <a:r>
              <a:rPr lang="en-GB" sz="1600" dirty="0" err="1">
                <a:solidFill>
                  <a:schemeClr val="tx2"/>
                </a:solidFill>
              </a:rPr>
              <a:t>GreenLake</a:t>
            </a:r>
            <a:r>
              <a:rPr lang="en-GB" sz="1600" dirty="0">
                <a:solidFill>
                  <a:schemeClr val="tx2"/>
                </a:solidFill>
              </a:rPr>
              <a:t> for Networking as a Service, enhancing performance and reducing costs. </a:t>
            </a:r>
          </a:p>
          <a:p>
            <a:pPr marL="285750" indent="-285750">
              <a:lnSpc>
                <a:spcPct val="100000"/>
              </a:lnSpc>
              <a:spcBef>
                <a:spcPts val="0"/>
              </a:spcBef>
              <a:spcAft>
                <a:spcPts val="600"/>
              </a:spcAft>
              <a:buFont typeface="Arial" panose="020B0604020202020204" pitchFamily="34" charset="0"/>
              <a:buChar char="•"/>
            </a:pPr>
            <a:r>
              <a:rPr lang="en-GB" sz="1600" dirty="0">
                <a:solidFill>
                  <a:schemeClr val="tx2"/>
                </a:solidFill>
              </a:rPr>
              <a:t>They achieved a flexible network environment that allowed for rapid deployment, efficient monitoring, and scalability without increasing staff hours, thereby accelerating business development.</a:t>
            </a:r>
          </a:p>
          <a:p>
            <a:pPr>
              <a:lnSpc>
                <a:spcPct val="100000"/>
              </a:lnSpc>
              <a:spcBef>
                <a:spcPts val="0"/>
              </a:spcBef>
              <a:spcAft>
                <a:spcPts val="600"/>
              </a:spcAft>
            </a:pPr>
            <a:r>
              <a:rPr lang="en-GB" sz="1200" dirty="0">
                <a:hlinkClick r:id="rId2"/>
              </a:rPr>
              <a:t>Ikyu Corporation | HPE Aruba Networking (arubanetworks.com)</a:t>
            </a:r>
            <a:endParaRPr lang="en-GB" sz="1600" dirty="0">
              <a:solidFill>
                <a:schemeClr val="tx2"/>
              </a:solidFill>
            </a:endParaRPr>
          </a:p>
        </p:txBody>
      </p:sp>
      <p:sp>
        <p:nvSpPr>
          <p:cNvPr id="14" name="Content Placeholder 3">
            <a:extLst>
              <a:ext uri="{FF2B5EF4-FFF2-40B4-BE49-F238E27FC236}">
                <a16:creationId xmlns:a16="http://schemas.microsoft.com/office/drawing/2014/main" id="{BD6EC0C1-9F71-524C-8D6A-B3CB4858FE54}"/>
              </a:ext>
            </a:extLst>
          </p:cNvPr>
          <p:cNvSpPr txBox="1">
            <a:spLocks/>
          </p:cNvSpPr>
          <p:nvPr/>
        </p:nvSpPr>
        <p:spPr>
          <a:xfrm>
            <a:off x="6211558" y="2571423"/>
            <a:ext cx="5149939" cy="3449371"/>
          </a:xfrm>
          <a:prstGeom prst="rect">
            <a:avLst/>
          </a:prstGeom>
        </p:spPr>
        <p:txBody>
          <a:bodyPr lIns="91440" tIns="45720" rIns="91440" bIns="45720" anchor="t"/>
          <a:lst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00000"/>
              </a:lnSpc>
              <a:spcBef>
                <a:spcPts val="0"/>
              </a:spcBef>
              <a:spcAft>
                <a:spcPts val="600"/>
              </a:spcAft>
            </a:pPr>
            <a:r>
              <a:rPr lang="en-GB" sz="2100" b="1" dirty="0"/>
              <a:t>Dubai Islamic Bank, UAE’s largest financial service provider, selects HPE </a:t>
            </a:r>
            <a:r>
              <a:rPr lang="en-GB" sz="2100" b="1" dirty="0" err="1"/>
              <a:t>GreenLake</a:t>
            </a:r>
            <a:r>
              <a:rPr lang="en-GB" sz="2100" b="1" dirty="0"/>
              <a:t> and HPE Aruba Networking</a:t>
            </a:r>
            <a:endParaRPr lang="en-GB" b="1" dirty="0"/>
          </a:p>
          <a:p>
            <a:pPr marL="342900" indent="-342900">
              <a:lnSpc>
                <a:spcPct val="100000"/>
              </a:lnSpc>
              <a:spcBef>
                <a:spcPts val="0"/>
              </a:spcBef>
              <a:spcAft>
                <a:spcPts val="600"/>
              </a:spcAft>
              <a:buFont typeface="Arial" panose="020B0604020202020204" pitchFamily="34" charset="0"/>
              <a:buChar char="•"/>
            </a:pPr>
            <a:r>
              <a:rPr lang="en-GB" sz="1600" dirty="0">
                <a:solidFill>
                  <a:schemeClr val="tx2"/>
                </a:solidFill>
              </a:rPr>
              <a:t>To deliver unified user experience, simplified operations, seamless scalability, and comprehensive network security throughout the business.</a:t>
            </a:r>
            <a:endParaRPr lang="en-GB" sz="1600" dirty="0">
              <a:solidFill>
                <a:schemeClr val="tx2"/>
              </a:solidFill>
              <a:cs typeface="Arial"/>
            </a:endParaRPr>
          </a:p>
          <a:p>
            <a:pPr>
              <a:lnSpc>
                <a:spcPct val="100000"/>
              </a:lnSpc>
              <a:spcBef>
                <a:spcPts val="0"/>
              </a:spcBef>
              <a:spcAft>
                <a:spcPts val="600"/>
              </a:spcAft>
            </a:pPr>
            <a:r>
              <a:rPr lang="en-GB" sz="1100" dirty="0">
                <a:ea typeface="+mn-lt"/>
                <a:cs typeface="+mn-lt"/>
                <a:hlinkClick r:id="rId3"/>
              </a:rPr>
              <a:t>https://www.hpe.com/us/en/newsroom/press-release/2023/10/dubai-islamic-bank-enhances-customer-experience-and-modernizes-core-banking-platform-with-hpe-greenlake.html</a:t>
            </a:r>
            <a:r>
              <a:rPr lang="en-GB" sz="1100" dirty="0">
                <a:ea typeface="+mn-lt"/>
                <a:cs typeface="+mn-lt"/>
              </a:rPr>
              <a:t> </a:t>
            </a:r>
            <a:endParaRPr lang="en-GB">
              <a:ea typeface="+mn-lt"/>
              <a:cs typeface="+mn-lt"/>
            </a:endParaRPr>
          </a:p>
        </p:txBody>
      </p:sp>
      <p:sp>
        <p:nvSpPr>
          <p:cNvPr id="17" name="Rectangle: Rounded Corners 14">
            <a:extLst>
              <a:ext uri="{FF2B5EF4-FFF2-40B4-BE49-F238E27FC236}">
                <a16:creationId xmlns:a16="http://schemas.microsoft.com/office/drawing/2014/main" id="{22AE32C0-509C-EC0C-DCD6-AB1E78230E09}"/>
              </a:ext>
            </a:extLst>
          </p:cNvPr>
          <p:cNvSpPr/>
          <p:nvPr/>
        </p:nvSpPr>
        <p:spPr>
          <a:xfrm>
            <a:off x="379188" y="1437581"/>
            <a:ext cx="5315931" cy="4572000"/>
          </a:xfrm>
          <a:prstGeom prst="roundRect">
            <a:avLst>
              <a:gd name="adj" fmla="val 0"/>
            </a:avLst>
          </a:prstGeom>
          <a:noFill/>
          <a:ln w="25400">
            <a:gradFill>
              <a:gsLst>
                <a:gs pos="0">
                  <a:schemeClr val="tx2"/>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a:solidFill>
                <a:schemeClr val="tx2"/>
              </a:solidFill>
              <a:effectLst/>
              <a:latin typeface="+mj-lt"/>
              <a:ea typeface="Times New Roman" panose="02020603050405020304" pitchFamily="18" charset="0"/>
            </a:endParaRPr>
          </a:p>
        </p:txBody>
      </p:sp>
      <p:sp>
        <p:nvSpPr>
          <p:cNvPr id="18" name="Rectangle: Rounded Corners 14">
            <a:extLst>
              <a:ext uri="{FF2B5EF4-FFF2-40B4-BE49-F238E27FC236}">
                <a16:creationId xmlns:a16="http://schemas.microsoft.com/office/drawing/2014/main" id="{C32367B6-54E3-2509-973C-8AD736CAF3EB}"/>
              </a:ext>
            </a:extLst>
          </p:cNvPr>
          <p:cNvSpPr/>
          <p:nvPr/>
        </p:nvSpPr>
        <p:spPr>
          <a:xfrm>
            <a:off x="6123165" y="1437581"/>
            <a:ext cx="5315931" cy="4572000"/>
          </a:xfrm>
          <a:prstGeom prst="roundRect">
            <a:avLst>
              <a:gd name="adj" fmla="val 0"/>
            </a:avLst>
          </a:prstGeom>
          <a:noFill/>
          <a:ln w="25400">
            <a:gradFill>
              <a:gsLst>
                <a:gs pos="0">
                  <a:schemeClr val="tx2"/>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a:solidFill>
                <a:schemeClr val="tx2"/>
              </a:solidFill>
              <a:effectLst/>
              <a:latin typeface="+mj-lt"/>
              <a:ea typeface="Times New Roman" panose="02020603050405020304" pitchFamily="18" charset="0"/>
            </a:endParaRPr>
          </a:p>
        </p:txBody>
      </p:sp>
      <p:sp>
        <p:nvSpPr>
          <p:cNvPr id="19" name="Oval 18">
            <a:extLst>
              <a:ext uri="{FF2B5EF4-FFF2-40B4-BE49-F238E27FC236}">
                <a16:creationId xmlns:a16="http://schemas.microsoft.com/office/drawing/2014/main" id="{93019D7A-E46E-77C0-C2FB-30017AE9287E}"/>
              </a:ext>
            </a:extLst>
          </p:cNvPr>
          <p:cNvSpPr/>
          <p:nvPr/>
        </p:nvSpPr>
        <p:spPr>
          <a:xfrm>
            <a:off x="612616" y="1681665"/>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sp>
        <p:nvSpPr>
          <p:cNvPr id="20" name="Oval 19">
            <a:extLst>
              <a:ext uri="{FF2B5EF4-FFF2-40B4-BE49-F238E27FC236}">
                <a16:creationId xmlns:a16="http://schemas.microsoft.com/office/drawing/2014/main" id="{4138E589-F8D5-6116-49C9-5482A11B409C}"/>
              </a:ext>
            </a:extLst>
          </p:cNvPr>
          <p:cNvSpPr/>
          <p:nvPr/>
        </p:nvSpPr>
        <p:spPr>
          <a:xfrm>
            <a:off x="6382351" y="1681665"/>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pic>
        <p:nvPicPr>
          <p:cNvPr id="8" name="Graphic 7">
            <a:extLst>
              <a:ext uri="{FF2B5EF4-FFF2-40B4-BE49-F238E27FC236}">
                <a16:creationId xmlns:a16="http://schemas.microsoft.com/office/drawing/2014/main" id="{F58ECB23-AB67-BACC-DF61-6BA69CFABE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94271" y="1763759"/>
            <a:ext cx="445477" cy="445477"/>
          </a:xfrm>
          <a:prstGeom prst="rect">
            <a:avLst/>
          </a:prstGeom>
        </p:spPr>
      </p:pic>
      <p:pic>
        <p:nvPicPr>
          <p:cNvPr id="9" name="Picture 8">
            <a:extLst>
              <a:ext uri="{FF2B5EF4-FFF2-40B4-BE49-F238E27FC236}">
                <a16:creationId xmlns:a16="http://schemas.microsoft.com/office/drawing/2014/main" id="{8C314D3D-3543-305C-80F1-8A3DE3B0552D}"/>
              </a:ext>
            </a:extLst>
          </p:cNvPr>
          <p:cNvPicPr>
            <a:picLocks noChangeAspect="1"/>
          </p:cNvPicPr>
          <p:nvPr/>
        </p:nvPicPr>
        <p:blipFill>
          <a:blip r:embed="rId6"/>
          <a:stretch>
            <a:fillRect/>
          </a:stretch>
        </p:blipFill>
        <p:spPr>
          <a:xfrm>
            <a:off x="758637" y="1867908"/>
            <a:ext cx="371881" cy="297505"/>
          </a:xfrm>
          <a:prstGeom prst="rect">
            <a:avLst/>
          </a:prstGeom>
        </p:spPr>
      </p:pic>
    </p:spTree>
    <p:extLst>
      <p:ext uri="{BB962C8B-B14F-4D97-AF65-F5344CB8AC3E}">
        <p14:creationId xmlns:p14="http://schemas.microsoft.com/office/powerpoint/2010/main" val="3762760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213A-7A65-E83D-B4F6-0EC8CEED1B24}"/>
              </a:ext>
            </a:extLst>
          </p:cNvPr>
          <p:cNvSpPr>
            <a:spLocks noGrp="1"/>
          </p:cNvSpPr>
          <p:nvPr>
            <p:ph type="title"/>
          </p:nvPr>
        </p:nvSpPr>
        <p:spPr/>
        <p:txBody>
          <a:bodyPr/>
          <a:lstStyle/>
          <a:p>
            <a:r>
              <a:rPr lang="en-GB" sz="2800" b="1"/>
              <a:t>Case studies</a:t>
            </a:r>
            <a:endParaRPr lang="en-ZA" sz="2800" b="1"/>
          </a:p>
        </p:txBody>
      </p:sp>
      <p:sp>
        <p:nvSpPr>
          <p:cNvPr id="3" name="Content Placeholder 2">
            <a:extLst>
              <a:ext uri="{FF2B5EF4-FFF2-40B4-BE49-F238E27FC236}">
                <a16:creationId xmlns:a16="http://schemas.microsoft.com/office/drawing/2014/main" id="{C14C1587-38F2-EFE5-1C37-44DBED5FA444}"/>
              </a:ext>
            </a:extLst>
          </p:cNvPr>
          <p:cNvSpPr>
            <a:spLocks noGrp="1"/>
          </p:cNvSpPr>
          <p:nvPr>
            <p:ph idx="1"/>
          </p:nvPr>
        </p:nvSpPr>
        <p:spPr>
          <a:xfrm>
            <a:off x="539653" y="2671920"/>
            <a:ext cx="4972505" cy="4186080"/>
          </a:xfrm>
        </p:spPr>
        <p:txBody>
          <a:bodyPr lIns="91440" tIns="45720" rIns="91440" bIns="45720" anchor="t">
            <a:normAutofit/>
          </a:bodyPr>
          <a:lstStyle/>
          <a:p>
            <a:pPr>
              <a:lnSpc>
                <a:spcPct val="100000"/>
              </a:lnSpc>
              <a:spcBef>
                <a:spcPts val="0"/>
              </a:spcBef>
              <a:spcAft>
                <a:spcPts val="600"/>
              </a:spcAft>
            </a:pPr>
            <a:r>
              <a:rPr lang="en-GB" sz="2000" b="1" dirty="0">
                <a:solidFill>
                  <a:schemeClr val="tx1"/>
                </a:solidFill>
                <a:effectLst/>
                <a:latin typeface="+mn-lt"/>
                <a:ea typeface="Calibri" panose="020F0502020204030204" pitchFamily="34" charset="0"/>
              </a:rPr>
              <a:t>Flemings Hotels</a:t>
            </a:r>
            <a:r>
              <a:rPr lang="en-GB" sz="2000" b="1" dirty="0">
                <a:solidFill>
                  <a:schemeClr val="tx1"/>
                </a:solidFill>
                <a:latin typeface="+mn-lt"/>
                <a:ea typeface="Calibri" panose="020F0502020204030204" pitchFamily="34" charset="0"/>
              </a:rPr>
              <a:t> - Germany</a:t>
            </a:r>
            <a:endParaRPr lang="en-GB" sz="2000" b="1" dirty="0">
              <a:solidFill>
                <a:schemeClr val="tx1"/>
              </a:solidFill>
              <a:effectLst/>
              <a:latin typeface="+mn-lt"/>
              <a:ea typeface="Calibri" panose="020F0502020204030204" pitchFamily="34" charset="0"/>
            </a:endParaRPr>
          </a:p>
          <a:p>
            <a:pPr>
              <a:lnSpc>
                <a:spcPct val="100000"/>
              </a:lnSpc>
              <a:spcBef>
                <a:spcPts val="0"/>
              </a:spcBef>
              <a:spcAft>
                <a:spcPts val="600"/>
              </a:spcAft>
            </a:pPr>
            <a:r>
              <a:rPr lang="en-GB" sz="1600" dirty="0">
                <a:effectLst/>
                <a:latin typeface="+mn-lt"/>
                <a:ea typeface="Calibri" panose="020F0502020204030204" pitchFamily="34" charset="0"/>
              </a:rPr>
              <a:t>Significantly and securely upgraded its network infrastructure with HPE Aruba Networking solutions, enhancing personalized guest experiences and operational efficiency across its properties in Germany and Austria. This network transformation resulted in a 25% reduction in service issues and streamlined network configuration, enabling a small team to efficiently manage 10 hotels.</a:t>
            </a:r>
            <a:r>
              <a:rPr lang="en-GB" sz="1600" dirty="0">
                <a:latin typeface="+mn-lt"/>
                <a:ea typeface="Calibri" panose="020F0502020204030204" pitchFamily="34" charset="0"/>
              </a:rPr>
              <a:t> </a:t>
            </a:r>
            <a:endParaRPr lang="en-GB" sz="1600" dirty="0">
              <a:effectLst/>
              <a:latin typeface="+mn-lt"/>
              <a:ea typeface="Calibri" panose="020F0502020204030204" pitchFamily="34" charset="0"/>
            </a:endParaRPr>
          </a:p>
          <a:p>
            <a:pPr marL="0" indent="0">
              <a:lnSpc>
                <a:spcPct val="100000"/>
              </a:lnSpc>
              <a:spcBef>
                <a:spcPts val="0"/>
              </a:spcBef>
              <a:spcAft>
                <a:spcPts val="600"/>
              </a:spcAft>
              <a:buNone/>
            </a:pPr>
            <a:r>
              <a:rPr lang="en-GB" sz="1100" u="sng" dirty="0">
                <a:solidFill>
                  <a:srgbClr val="00B0F0"/>
                </a:solidFill>
                <a:effectLst/>
                <a:latin typeface="+mn-lt"/>
                <a:ea typeface="Calibri" panose="020F0502020204030204" pitchFamily="34" charset="0"/>
                <a:hlinkClick r:id="rId2">
                  <a:extLst>
                    <a:ext uri="{A12FA001-AC4F-418D-AE19-62706E023703}">
                      <ahyp:hlinkClr xmlns:ahyp="http://schemas.microsoft.com/office/drawing/2018/hyperlinkcolor" val="tx"/>
                    </a:ext>
                  </a:extLst>
                </a:hlinkClick>
              </a:rPr>
              <a:t>https://www.arubanetworks.com/en-gb/resources/case-studies/flemings-hotels/</a:t>
            </a:r>
            <a:endParaRPr lang="en-GB" sz="1100" u="sng" dirty="0">
              <a:solidFill>
                <a:srgbClr val="00B0F0"/>
              </a:solidFill>
              <a:effectLst/>
              <a:latin typeface="+mn-lt"/>
              <a:ea typeface="Calibri" panose="020F0502020204030204" pitchFamily="34" charset="0"/>
            </a:endParaRPr>
          </a:p>
          <a:p>
            <a:pPr marL="0" indent="0">
              <a:lnSpc>
                <a:spcPct val="100000"/>
              </a:lnSpc>
              <a:spcBef>
                <a:spcPts val="0"/>
              </a:spcBef>
              <a:spcAft>
                <a:spcPts val="600"/>
              </a:spcAft>
              <a:buNone/>
            </a:pPr>
            <a:endParaRPr lang="en-GB" sz="1800" dirty="0">
              <a:effectLst/>
              <a:latin typeface="+mn-lt"/>
              <a:ea typeface="Calibri" panose="020F0502020204030204" pitchFamily="34" charset="0"/>
            </a:endParaRPr>
          </a:p>
          <a:p>
            <a:pPr>
              <a:lnSpc>
                <a:spcPct val="100000"/>
              </a:lnSpc>
              <a:spcBef>
                <a:spcPts val="0"/>
              </a:spcBef>
              <a:spcAft>
                <a:spcPts val="600"/>
              </a:spcAft>
            </a:pPr>
            <a:endParaRPr lang="en-ZA" dirty="0"/>
          </a:p>
        </p:txBody>
      </p:sp>
      <p:sp>
        <p:nvSpPr>
          <p:cNvPr id="4" name="Content Placeholder 3">
            <a:extLst>
              <a:ext uri="{FF2B5EF4-FFF2-40B4-BE49-F238E27FC236}">
                <a16:creationId xmlns:a16="http://schemas.microsoft.com/office/drawing/2014/main" id="{CC246F54-874E-FDA4-2112-D4F62265FDBE}"/>
              </a:ext>
            </a:extLst>
          </p:cNvPr>
          <p:cNvSpPr>
            <a:spLocks noGrp="1"/>
          </p:cNvSpPr>
          <p:nvPr>
            <p:ph type="body" sz="quarter" idx="12"/>
          </p:nvPr>
        </p:nvSpPr>
        <p:spPr>
          <a:xfrm>
            <a:off x="6298670" y="2731467"/>
            <a:ext cx="4841556" cy="2914024"/>
          </a:xfrm>
        </p:spPr>
        <p:txBody>
          <a:bodyPr lIns="91440" tIns="45720" rIns="91440" bIns="45720" anchor="t">
            <a:normAutofit/>
          </a:bodyPr>
          <a:lstStyle/>
          <a:p>
            <a:pPr>
              <a:lnSpc>
                <a:spcPct val="100000"/>
              </a:lnSpc>
              <a:spcBef>
                <a:spcPts val="0"/>
              </a:spcBef>
              <a:spcAft>
                <a:spcPts val="600"/>
              </a:spcAft>
            </a:pPr>
            <a:r>
              <a:rPr lang="en-GB" sz="2200" b="1" dirty="0">
                <a:solidFill>
                  <a:schemeClr val="tx1"/>
                </a:solidFill>
                <a:latin typeface="+mn-lt"/>
              </a:rPr>
              <a:t>Grossmont Union High School District</a:t>
            </a:r>
          </a:p>
          <a:p>
            <a:pPr>
              <a:lnSpc>
                <a:spcPct val="100000"/>
              </a:lnSpc>
              <a:spcBef>
                <a:spcPts val="0"/>
              </a:spcBef>
              <a:spcAft>
                <a:spcPts val="600"/>
              </a:spcAft>
            </a:pPr>
            <a:r>
              <a:rPr lang="en-GB" sz="1700" dirty="0">
                <a:effectLst/>
                <a:latin typeface="+mn-lt"/>
                <a:ea typeface="Calibri"/>
              </a:rPr>
              <a:t>San Diego-area district enables teachers and administrators to deliver advanced digital educational experiences through a flexible, scalable private cloud at a predictable cost.</a:t>
            </a:r>
            <a:r>
              <a:rPr lang="en-GB" sz="1700" dirty="0">
                <a:latin typeface="+mn-lt"/>
                <a:ea typeface="Calibri"/>
              </a:rPr>
              <a:t> </a:t>
            </a:r>
            <a:endParaRPr lang="en-GB" sz="1800" dirty="0">
              <a:effectLst/>
              <a:latin typeface="+mn-lt"/>
              <a:ea typeface="Calibri" panose="020F0502020204030204" pitchFamily="34" charset="0"/>
            </a:endParaRPr>
          </a:p>
          <a:p>
            <a:pPr>
              <a:lnSpc>
                <a:spcPct val="100000"/>
              </a:lnSpc>
              <a:spcBef>
                <a:spcPts val="0"/>
              </a:spcBef>
              <a:spcAft>
                <a:spcPts val="600"/>
              </a:spcAft>
            </a:pPr>
            <a:r>
              <a:rPr lang="en-GB" sz="1100" dirty="0">
                <a:solidFill>
                  <a:srgbClr val="00B0F0"/>
                </a:solidFill>
                <a:hlinkClick r:id="rId3"/>
              </a:rPr>
              <a:t>https://www.hpe.com/us/en/newsroom/press-release/2024/01/grossmont-union-high-school-district-digitally-transforms-educational-experience-for-17000-students-with-hpe-greenlake.html</a:t>
            </a:r>
            <a:endParaRPr lang="en-GB" sz="1100" dirty="0">
              <a:solidFill>
                <a:srgbClr val="00B0F0"/>
              </a:solidFill>
            </a:endParaRPr>
          </a:p>
          <a:p>
            <a:pPr>
              <a:lnSpc>
                <a:spcPct val="100000"/>
              </a:lnSpc>
              <a:spcBef>
                <a:spcPts val="0"/>
              </a:spcBef>
              <a:spcAft>
                <a:spcPts val="600"/>
              </a:spcAft>
            </a:pPr>
            <a:endParaRPr lang="en-GB" sz="1100" dirty="0">
              <a:solidFill>
                <a:srgbClr val="00B0F0"/>
              </a:solidFill>
            </a:endParaRPr>
          </a:p>
          <a:p>
            <a:pPr>
              <a:lnSpc>
                <a:spcPct val="100000"/>
              </a:lnSpc>
              <a:spcBef>
                <a:spcPts val="0"/>
              </a:spcBef>
              <a:spcAft>
                <a:spcPts val="600"/>
              </a:spcAft>
            </a:pPr>
            <a:endParaRPr lang="en-ZA" dirty="0"/>
          </a:p>
        </p:txBody>
      </p:sp>
      <p:sp>
        <p:nvSpPr>
          <p:cNvPr id="6" name="Rectangle: Rounded Corners 14">
            <a:extLst>
              <a:ext uri="{FF2B5EF4-FFF2-40B4-BE49-F238E27FC236}">
                <a16:creationId xmlns:a16="http://schemas.microsoft.com/office/drawing/2014/main" id="{2B7B78CF-5665-E5C3-3ECA-6BF1DB979AC1}"/>
              </a:ext>
            </a:extLst>
          </p:cNvPr>
          <p:cNvSpPr/>
          <p:nvPr/>
        </p:nvSpPr>
        <p:spPr>
          <a:xfrm>
            <a:off x="379188" y="1437581"/>
            <a:ext cx="5315931" cy="4572000"/>
          </a:xfrm>
          <a:prstGeom prst="roundRect">
            <a:avLst>
              <a:gd name="adj" fmla="val 0"/>
            </a:avLst>
          </a:prstGeom>
          <a:noFill/>
          <a:ln w="25400">
            <a:gradFill>
              <a:gsLst>
                <a:gs pos="0">
                  <a:schemeClr val="tx2"/>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a:solidFill>
                <a:schemeClr val="tx2"/>
              </a:solidFill>
              <a:effectLst/>
              <a:latin typeface="+mj-lt"/>
              <a:ea typeface="Times New Roman" panose="02020603050405020304" pitchFamily="18" charset="0"/>
            </a:endParaRPr>
          </a:p>
        </p:txBody>
      </p:sp>
      <p:sp>
        <p:nvSpPr>
          <p:cNvPr id="7" name="Rectangle: Rounded Corners 14">
            <a:extLst>
              <a:ext uri="{FF2B5EF4-FFF2-40B4-BE49-F238E27FC236}">
                <a16:creationId xmlns:a16="http://schemas.microsoft.com/office/drawing/2014/main" id="{52284304-D29C-82FC-0283-310C23F7256D}"/>
              </a:ext>
            </a:extLst>
          </p:cNvPr>
          <p:cNvSpPr/>
          <p:nvPr/>
        </p:nvSpPr>
        <p:spPr>
          <a:xfrm>
            <a:off x="6123165" y="1437581"/>
            <a:ext cx="5315931" cy="4572000"/>
          </a:xfrm>
          <a:prstGeom prst="roundRect">
            <a:avLst>
              <a:gd name="adj" fmla="val 0"/>
            </a:avLst>
          </a:prstGeom>
          <a:noFill/>
          <a:ln w="25400">
            <a:gradFill>
              <a:gsLst>
                <a:gs pos="0">
                  <a:schemeClr val="tx2"/>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a:solidFill>
                <a:schemeClr val="tx2"/>
              </a:solidFill>
              <a:effectLst/>
              <a:latin typeface="+mj-lt"/>
              <a:ea typeface="Times New Roman" panose="02020603050405020304" pitchFamily="18" charset="0"/>
            </a:endParaRPr>
          </a:p>
        </p:txBody>
      </p:sp>
      <p:sp>
        <p:nvSpPr>
          <p:cNvPr id="8" name="Oval 7">
            <a:extLst>
              <a:ext uri="{FF2B5EF4-FFF2-40B4-BE49-F238E27FC236}">
                <a16:creationId xmlns:a16="http://schemas.microsoft.com/office/drawing/2014/main" id="{EC68F88F-55E6-6D79-17AA-0826529550DC}"/>
              </a:ext>
            </a:extLst>
          </p:cNvPr>
          <p:cNvSpPr/>
          <p:nvPr/>
        </p:nvSpPr>
        <p:spPr>
          <a:xfrm>
            <a:off x="612616" y="1723869"/>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sp>
        <p:nvSpPr>
          <p:cNvPr id="9" name="Oval 8">
            <a:extLst>
              <a:ext uri="{FF2B5EF4-FFF2-40B4-BE49-F238E27FC236}">
                <a16:creationId xmlns:a16="http://schemas.microsoft.com/office/drawing/2014/main" id="{231E14BD-7510-0AA9-FE97-541D8E3EBAA1}"/>
              </a:ext>
            </a:extLst>
          </p:cNvPr>
          <p:cNvSpPr/>
          <p:nvPr/>
        </p:nvSpPr>
        <p:spPr>
          <a:xfrm>
            <a:off x="6382351" y="1723869"/>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pic>
        <p:nvPicPr>
          <p:cNvPr id="5" name="Picture 4">
            <a:extLst>
              <a:ext uri="{FF2B5EF4-FFF2-40B4-BE49-F238E27FC236}">
                <a16:creationId xmlns:a16="http://schemas.microsoft.com/office/drawing/2014/main" id="{DC6C6EB8-DE24-53F4-C0D3-F8352F58E0EC}"/>
              </a:ext>
            </a:extLst>
          </p:cNvPr>
          <p:cNvPicPr>
            <a:picLocks noChangeAspect="1"/>
          </p:cNvPicPr>
          <p:nvPr/>
        </p:nvPicPr>
        <p:blipFill>
          <a:blip r:embed="rId4"/>
          <a:stretch>
            <a:fillRect/>
          </a:stretch>
        </p:blipFill>
        <p:spPr>
          <a:xfrm>
            <a:off x="6529449" y="1821027"/>
            <a:ext cx="382480" cy="427478"/>
          </a:xfrm>
          <a:prstGeom prst="rect">
            <a:avLst/>
          </a:prstGeom>
        </p:spPr>
      </p:pic>
      <p:pic>
        <p:nvPicPr>
          <p:cNvPr id="10" name="Picture 9">
            <a:extLst>
              <a:ext uri="{FF2B5EF4-FFF2-40B4-BE49-F238E27FC236}">
                <a16:creationId xmlns:a16="http://schemas.microsoft.com/office/drawing/2014/main" id="{5FA48C56-0E75-A503-EE52-DA57F0F75B22}"/>
              </a:ext>
            </a:extLst>
          </p:cNvPr>
          <p:cNvPicPr>
            <a:picLocks noChangeAspect="1"/>
          </p:cNvPicPr>
          <p:nvPr/>
        </p:nvPicPr>
        <p:blipFill>
          <a:blip r:embed="rId5"/>
          <a:stretch>
            <a:fillRect/>
          </a:stretch>
        </p:blipFill>
        <p:spPr>
          <a:xfrm>
            <a:off x="796139" y="1830081"/>
            <a:ext cx="314984" cy="427478"/>
          </a:xfrm>
          <a:prstGeom prst="rect">
            <a:avLst/>
          </a:prstGeom>
        </p:spPr>
      </p:pic>
    </p:spTree>
    <p:extLst>
      <p:ext uri="{BB962C8B-B14F-4D97-AF65-F5344CB8AC3E}">
        <p14:creationId xmlns:p14="http://schemas.microsoft.com/office/powerpoint/2010/main" val="1537393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haking hands&#10;&#10;Description automatically generated">
            <a:extLst>
              <a:ext uri="{FF2B5EF4-FFF2-40B4-BE49-F238E27FC236}">
                <a16:creationId xmlns:a16="http://schemas.microsoft.com/office/drawing/2014/main" id="{CD00F381-A3C7-87DC-8E53-4CD3289D08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854"/>
            <a:ext cx="4572000" cy="6877854"/>
          </a:xfrm>
          <a:prstGeom prst="rect">
            <a:avLst/>
          </a:prstGeom>
        </p:spPr>
      </p:pic>
      <p:sp>
        <p:nvSpPr>
          <p:cNvPr id="6" name="Rectangle 5">
            <a:extLst>
              <a:ext uri="{FF2B5EF4-FFF2-40B4-BE49-F238E27FC236}">
                <a16:creationId xmlns:a16="http://schemas.microsoft.com/office/drawing/2014/main" id="{2BA9B62B-EC0F-B907-A543-EE1DD4D87592}"/>
              </a:ext>
            </a:extLst>
          </p:cNvPr>
          <p:cNvSpPr/>
          <p:nvPr/>
        </p:nvSpPr>
        <p:spPr>
          <a:xfrm>
            <a:off x="0" y="-62144"/>
            <a:ext cx="4572000" cy="6920144"/>
          </a:xfrm>
          <a:prstGeom prst="rect">
            <a:avLst/>
          </a:prstGeom>
          <a:solidFill>
            <a:schemeClr val="tx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endParaRPr>
          </a:p>
        </p:txBody>
      </p:sp>
      <p:sp>
        <p:nvSpPr>
          <p:cNvPr id="5" name="Text Placeholder 4">
            <a:extLst>
              <a:ext uri="{FF2B5EF4-FFF2-40B4-BE49-F238E27FC236}">
                <a16:creationId xmlns:a16="http://schemas.microsoft.com/office/drawing/2014/main" id="{6F1F346A-5665-67D6-DBD3-7B9B4F1A713D}"/>
              </a:ext>
            </a:extLst>
          </p:cNvPr>
          <p:cNvSpPr>
            <a:spLocks noGrp="1"/>
          </p:cNvSpPr>
          <p:nvPr>
            <p:ph type="body" sz="quarter" idx="16"/>
          </p:nvPr>
        </p:nvSpPr>
        <p:spPr>
          <a:xfrm>
            <a:off x="391599" y="1491420"/>
            <a:ext cx="2086130" cy="530055"/>
          </a:xfrm>
        </p:spPr>
        <p:txBody>
          <a:bodyPr/>
          <a:lstStyle/>
          <a:p>
            <a:r>
              <a:rPr lang="en-ZA" sz="1800" b="1">
                <a:solidFill>
                  <a:schemeClr val="tx1"/>
                </a:solidFill>
              </a:rPr>
              <a:t>Credentials</a:t>
            </a:r>
          </a:p>
        </p:txBody>
      </p:sp>
      <p:sp>
        <p:nvSpPr>
          <p:cNvPr id="3" name="TextBox 2">
            <a:extLst>
              <a:ext uri="{FF2B5EF4-FFF2-40B4-BE49-F238E27FC236}">
                <a16:creationId xmlns:a16="http://schemas.microsoft.com/office/drawing/2014/main" id="{7BCE8A0D-87E9-14BF-C7D5-11E8D41A0282}"/>
              </a:ext>
            </a:extLst>
          </p:cNvPr>
          <p:cNvSpPr txBox="1"/>
          <p:nvPr/>
        </p:nvSpPr>
        <p:spPr>
          <a:xfrm>
            <a:off x="4811772" y="1682262"/>
            <a:ext cx="6988629" cy="4316566"/>
          </a:xfrm>
          <a:prstGeom prst="rect">
            <a:avLst/>
          </a:prstGeom>
          <a:noFill/>
        </p:spPr>
        <p:txBody>
          <a:bodyPr wrap="square" lIns="91440" tIns="45720" rIns="91440" bIns="45720" anchor="t">
            <a:spAutoFit/>
          </a:bodyPr>
          <a:lstStyle/>
          <a:p>
            <a:pPr marL="285750" indent="-285750">
              <a:lnSpc>
                <a:spcPct val="120000"/>
              </a:lnSpc>
              <a:spcBef>
                <a:spcPts val="0"/>
              </a:spcBef>
              <a:spcAft>
                <a:spcPts val="800"/>
              </a:spcAft>
              <a:buFont typeface="Arial" panose="020B0604020202020204" pitchFamily="34" charset="0"/>
              <a:buChar char="•"/>
            </a:pPr>
            <a:r>
              <a:rPr lang="en-GB" sz="1600" b="1" dirty="0">
                <a:latin typeface="+mn-lt"/>
                <a:ea typeface="Avenir Next LT Pro Light" panose="020B0304020202020204" pitchFamily="34" charset="0"/>
                <a:cs typeface="Times New Roman"/>
              </a:rPr>
              <a:t>Best Middle Eastern </a:t>
            </a:r>
            <a:r>
              <a:rPr lang="en-GB" sz="1600" b="1" dirty="0">
                <a:ea typeface="Avenir Next LT Pro Light" panose="020B0304020202020204" pitchFamily="34" charset="0"/>
                <a:cs typeface="Times New Roman"/>
              </a:rPr>
              <a:t>operator</a:t>
            </a:r>
            <a:r>
              <a:rPr lang="en-GB" sz="1600" b="1" dirty="0">
                <a:latin typeface="+mn-lt"/>
                <a:ea typeface="Avenir Next LT Pro Light" panose="020B0304020202020204" pitchFamily="34" charset="0"/>
                <a:cs typeface="Times New Roman"/>
              </a:rPr>
              <a:t>: </a:t>
            </a:r>
            <a:r>
              <a:rPr lang="en-GB" sz="1600" dirty="0">
                <a:solidFill>
                  <a:schemeClr val="tx2"/>
                </a:solidFill>
                <a:latin typeface="+mn-lt"/>
                <a:ea typeface="Avenir Next LT Pro Light" panose="020B0304020202020204" pitchFamily="34" charset="0"/>
                <a:cs typeface="Times New Roman"/>
              </a:rPr>
              <a:t>e&amp; received the prestigious title of 'Best Middle Eastern Operator' at the Telecom Review Summit.</a:t>
            </a:r>
          </a:p>
          <a:p>
            <a:pPr marL="285750" indent="-285750">
              <a:lnSpc>
                <a:spcPct val="120000"/>
              </a:lnSpc>
              <a:spcBef>
                <a:spcPts val="0"/>
              </a:spcBef>
              <a:spcAft>
                <a:spcPts val="800"/>
              </a:spcAft>
              <a:buFont typeface="Arial" panose="020B0604020202020204" pitchFamily="34" charset="0"/>
              <a:buChar char="•"/>
            </a:pPr>
            <a:r>
              <a:rPr lang="en-GB" sz="1600" b="1" dirty="0">
                <a:latin typeface="+mn-lt"/>
                <a:ea typeface="Avenir Next LT Pro Light" panose="020B0304020202020204" pitchFamily="34" charset="0"/>
                <a:cs typeface="Arial"/>
              </a:rPr>
              <a:t>Leading </a:t>
            </a:r>
            <a:r>
              <a:rPr lang="en-GB" sz="1600" b="1" dirty="0">
                <a:ea typeface="Avenir Next LT Pro Light" panose="020B0304020202020204" pitchFamily="34" charset="0"/>
                <a:cs typeface="Arial"/>
              </a:rPr>
              <a:t>partner</a:t>
            </a:r>
            <a:r>
              <a:rPr lang="en-GB" sz="1600" b="1" dirty="0">
                <a:latin typeface="+mn-lt"/>
                <a:ea typeface="Avenir Next LT Pro Light" panose="020B0304020202020204" pitchFamily="34" charset="0"/>
                <a:cs typeface="Arial"/>
              </a:rPr>
              <a:t>:</a:t>
            </a:r>
            <a:r>
              <a:rPr lang="en-GB" sz="1600" dirty="0">
                <a:latin typeface="+mn-lt"/>
                <a:ea typeface="Avenir Next LT Pro Light" panose="020B0304020202020204" pitchFamily="34" charset="0"/>
                <a:cs typeface="Arial"/>
              </a:rPr>
              <a:t> </a:t>
            </a:r>
            <a:r>
              <a:rPr lang="en-GB" sz="1600" dirty="0">
                <a:solidFill>
                  <a:schemeClr val="tx2"/>
                </a:solidFill>
                <a:latin typeface="+mn-lt"/>
                <a:ea typeface="Avenir Next LT Pro Light" panose="020B0304020202020204" pitchFamily="34" charset="0"/>
                <a:cs typeface="Arial"/>
              </a:rPr>
              <a:t>e&amp; was awarded HPE Aruba Networking Partner of the Year 2023 – UAE.</a:t>
            </a:r>
            <a:endParaRPr lang="en-GB" sz="1600" dirty="0">
              <a:solidFill>
                <a:schemeClr val="tx2"/>
              </a:solidFill>
              <a:latin typeface="+mn-lt"/>
              <a:ea typeface="Avenir Next LT Pro Light" panose="020B0304020202020204" pitchFamily="34" charset="0"/>
              <a:cs typeface="Times New Roman"/>
            </a:endParaRPr>
          </a:p>
          <a:p>
            <a:pPr marL="285750" indent="-285750">
              <a:lnSpc>
                <a:spcPct val="120000"/>
              </a:lnSpc>
              <a:spcAft>
                <a:spcPts val="800"/>
              </a:spcAft>
              <a:buFont typeface="Arial" panose="020B0604020202020204" pitchFamily="34" charset="0"/>
              <a:buChar char="•"/>
            </a:pPr>
            <a:r>
              <a:rPr lang="en-GB" sz="1600" b="1" dirty="0">
                <a:effectLst/>
                <a:latin typeface="+mn-lt"/>
                <a:ea typeface="Avenir Next LT Pro Light" panose="020B0304020202020204" pitchFamily="34" charset="0"/>
                <a:cs typeface="Times New Roman"/>
              </a:rPr>
              <a:t>Sustainable </a:t>
            </a:r>
            <a:r>
              <a:rPr lang="en-GB" sz="1600" b="1" dirty="0">
                <a:ea typeface="Avenir Next LT Pro Light" panose="020B0304020202020204" pitchFamily="34" charset="0"/>
                <a:cs typeface="Times New Roman"/>
              </a:rPr>
              <a:t>leader</a:t>
            </a:r>
            <a:r>
              <a:rPr lang="en-GB" sz="1600" b="1" dirty="0">
                <a:effectLst/>
                <a:latin typeface="+mn-lt"/>
                <a:ea typeface="Avenir Next LT Pro Light" panose="020B0304020202020204" pitchFamily="34" charset="0"/>
                <a:cs typeface="Times New Roman"/>
              </a:rPr>
              <a:t>: </a:t>
            </a:r>
            <a:r>
              <a:rPr lang="en-GB" sz="1600" dirty="0">
                <a:solidFill>
                  <a:schemeClr val="tx2"/>
                </a:solidFill>
                <a:effectLst/>
                <a:latin typeface="+mn-lt"/>
                <a:ea typeface="Avenir Next LT Pro Light" panose="020B0304020202020204" pitchFamily="34" charset="0"/>
                <a:cs typeface="Times New Roman"/>
              </a:rPr>
              <a:t>HPE </a:t>
            </a:r>
            <a:r>
              <a:rPr lang="en-GB" sz="1600" dirty="0">
                <a:solidFill>
                  <a:schemeClr val="tx2"/>
                </a:solidFill>
                <a:ea typeface="Avenir Next LT Pro Light" panose="020B0304020202020204" pitchFamily="34" charset="0"/>
                <a:cs typeface="Times New Roman"/>
              </a:rPr>
              <a:t>Aruba Networking boasts</a:t>
            </a:r>
            <a:r>
              <a:rPr lang="en-GB" sz="1600" dirty="0">
                <a:solidFill>
                  <a:schemeClr val="tx2"/>
                </a:solidFill>
                <a:effectLst/>
                <a:latin typeface="+mn-lt"/>
                <a:ea typeface="Avenir Next LT Pro Light" panose="020B0304020202020204" pitchFamily="34" charset="0"/>
                <a:cs typeface="Times New Roman"/>
              </a:rPr>
              <a:t> over 30 years of proven leadership in sustainability.</a:t>
            </a:r>
          </a:p>
          <a:p>
            <a:pPr marL="285750" indent="-285750">
              <a:lnSpc>
                <a:spcPct val="120000"/>
              </a:lnSpc>
              <a:spcAft>
                <a:spcPts val="800"/>
              </a:spcAft>
              <a:buFont typeface="Arial" panose="020B0604020202020204" pitchFamily="34" charset="0"/>
              <a:buChar char="•"/>
            </a:pPr>
            <a:r>
              <a:rPr lang="en-GB" sz="1600" b="1" dirty="0">
                <a:effectLst/>
                <a:latin typeface="+mn-lt"/>
                <a:ea typeface="Avenir Next LT Pro Light" panose="020B0304020202020204" pitchFamily="34" charset="0"/>
                <a:cs typeface="Times New Roman"/>
              </a:rPr>
              <a:t>Market </a:t>
            </a:r>
            <a:r>
              <a:rPr lang="en-GB" sz="1600" b="1" dirty="0">
                <a:ea typeface="Avenir Next LT Pro Light" panose="020B0304020202020204" pitchFamily="34" charset="0"/>
                <a:cs typeface="Times New Roman"/>
              </a:rPr>
              <a:t>leader</a:t>
            </a:r>
            <a:r>
              <a:rPr lang="en-GB" sz="1600" b="1" dirty="0">
                <a:effectLst/>
                <a:latin typeface="+mn-lt"/>
                <a:ea typeface="Avenir Next LT Pro Light" panose="020B0304020202020204" pitchFamily="34" charset="0"/>
                <a:cs typeface="Times New Roman"/>
              </a:rPr>
              <a:t>: </a:t>
            </a:r>
            <a:r>
              <a:rPr lang="en-GB" sz="1600" dirty="0">
                <a:solidFill>
                  <a:schemeClr val="tx2"/>
                </a:solidFill>
                <a:effectLst/>
                <a:latin typeface="+mn-lt"/>
                <a:ea typeface="Avenir Next LT Pro Light" panose="020B0304020202020204" pitchFamily="34" charset="0"/>
                <a:cs typeface="Times New Roman"/>
              </a:rPr>
              <a:t>HPE Aruba Networking has been positioned as a Leader for six consecutive years in the Gartner Magic Quadrant for SD-WAN</a:t>
            </a:r>
            <a:r>
              <a:rPr lang="en-GB" sz="1600" dirty="0">
                <a:solidFill>
                  <a:schemeClr val="tx2"/>
                </a:solidFill>
                <a:latin typeface="+mn-lt"/>
                <a:ea typeface="Avenir Next LT Pro Light" panose="020B0304020202020204" pitchFamily="34" charset="0"/>
                <a:cs typeface="Times New Roman"/>
              </a:rPr>
              <a:t>, </a:t>
            </a:r>
            <a:r>
              <a:rPr lang="en-US" sz="1600" dirty="0">
                <a:solidFill>
                  <a:schemeClr val="tx2"/>
                </a:solidFill>
                <a:effectLst/>
                <a:latin typeface="+mn-lt"/>
                <a:ea typeface="Avenir Next LT Pro Light" panose="020B0304020202020204" pitchFamily="34" charset="0"/>
                <a:cs typeface="Times New Roman"/>
              </a:rPr>
              <a:t>Magic Quadrant Wired and Wireless LAN Access Leader for 16 years​</a:t>
            </a:r>
            <a:r>
              <a:rPr lang="en-US" sz="1600" dirty="0">
                <a:solidFill>
                  <a:schemeClr val="tx2"/>
                </a:solidFill>
                <a:ea typeface="Avenir Next LT Pro Light" panose="020B0304020202020204" pitchFamily="34" charset="0"/>
                <a:cs typeface="Times New Roman"/>
              </a:rPr>
              <a:t> </a:t>
            </a:r>
            <a:r>
              <a:rPr lang="en-US" sz="1600" dirty="0">
                <a:solidFill>
                  <a:schemeClr val="tx2"/>
                </a:solidFill>
                <a:effectLst/>
                <a:latin typeface="+mn-lt"/>
                <a:ea typeface="Avenir Next LT Pro Light" panose="020B0304020202020204" pitchFamily="34" charset="0"/>
                <a:cs typeface="Arial"/>
              </a:rPr>
              <a:t>and was</a:t>
            </a:r>
            <a:r>
              <a:rPr lang="en-US" sz="1600" dirty="0">
                <a:solidFill>
                  <a:schemeClr val="tx2"/>
                </a:solidFill>
                <a:latin typeface="+mn-lt"/>
                <a:ea typeface="Avenir Next LT Pro Light" panose="020B0304020202020204" pitchFamily="34" charset="0"/>
                <a:cs typeface="Arial"/>
              </a:rPr>
              <a:t> </a:t>
            </a:r>
            <a:r>
              <a:rPr lang="en-US" sz="1600" dirty="0">
                <a:solidFill>
                  <a:schemeClr val="tx2"/>
                </a:solidFill>
                <a:effectLst/>
                <a:latin typeface="+mn-lt"/>
                <a:ea typeface="Avenir Next LT Pro Light" panose="020B0304020202020204" pitchFamily="34" charset="0"/>
                <a:cs typeface="Arial"/>
              </a:rPr>
              <a:t>recognized as a</a:t>
            </a:r>
            <a:r>
              <a:rPr lang="en-US" sz="1600" dirty="0">
                <a:solidFill>
                  <a:schemeClr val="tx2"/>
                </a:solidFill>
                <a:effectLst/>
                <a:latin typeface="+mn-lt"/>
                <a:ea typeface="Avenir Next LT Pro Light" panose="020B0304020202020204" pitchFamily="34" charset="0"/>
                <a:cs typeface="Times New Roman"/>
              </a:rPr>
              <a:t> Gartner Magic Quadrant WAN Edge Infrastructure Leader in 2021 for the fourth time​</a:t>
            </a:r>
            <a:r>
              <a:rPr lang="en-US" sz="1600" dirty="0">
                <a:solidFill>
                  <a:schemeClr val="tx2"/>
                </a:solidFill>
                <a:ea typeface="Avenir Next LT Pro Light" panose="020B0304020202020204" pitchFamily="34" charset="0"/>
                <a:cs typeface="Times New Roman"/>
              </a:rPr>
              <a:t>.</a:t>
            </a:r>
            <a:endParaRPr lang="en-US" sz="1600" dirty="0">
              <a:solidFill>
                <a:schemeClr val="tx2"/>
              </a:solidFill>
              <a:highlight>
                <a:srgbClr val="FFFF00"/>
              </a:highlight>
              <a:latin typeface="+mn-lt"/>
              <a:ea typeface="Avenir Next LT Pro Light" panose="020B0304020202020204" pitchFamily="34" charset="0"/>
              <a:cs typeface="Times New Roman"/>
            </a:endParaRPr>
          </a:p>
          <a:p>
            <a:pPr marL="285750" indent="-285750">
              <a:lnSpc>
                <a:spcPct val="120000"/>
              </a:lnSpc>
              <a:spcAft>
                <a:spcPts val="800"/>
              </a:spcAft>
              <a:buFont typeface="Arial" panose="020B0604020202020204" pitchFamily="34" charset="0"/>
              <a:buChar char="•"/>
            </a:pPr>
            <a:r>
              <a:rPr lang="en-GB" sz="1600" b="1" dirty="0">
                <a:solidFill>
                  <a:srgbClr val="FF0000"/>
                </a:solidFill>
                <a:latin typeface="+mn-lt"/>
                <a:ea typeface="Avenir Next LT Pro Light" panose="020B0304020202020204" pitchFamily="34" charset="0"/>
                <a:cs typeface="Times New Roman"/>
              </a:rPr>
              <a:t>Preferred providers: </a:t>
            </a:r>
            <a:r>
              <a:rPr lang="en-GB" sz="1600" dirty="0">
                <a:solidFill>
                  <a:schemeClr val="tx2"/>
                </a:solidFill>
                <a:latin typeface="+mn-lt"/>
                <a:ea typeface="Avenir Next LT Pro Light" panose="020B0304020202020204" pitchFamily="34" charset="0"/>
                <a:cs typeface="Times New Roman"/>
              </a:rPr>
              <a:t>3,000 SD-WAN customers, including 300 in the Fortune</a:t>
            </a:r>
            <a:r>
              <a:rPr lang="en-GB" sz="1600" baseline="30000" dirty="0">
                <a:solidFill>
                  <a:schemeClr val="tx2"/>
                </a:solidFill>
                <a:latin typeface="+mn-lt"/>
                <a:ea typeface="Avenir Next LT Pro Light" panose="020B0304020202020204" pitchFamily="34" charset="0"/>
                <a:cs typeface="Times New Roman"/>
              </a:rPr>
              <a:t>®</a:t>
            </a:r>
            <a:r>
              <a:rPr lang="en-GB" sz="1600" dirty="0">
                <a:solidFill>
                  <a:schemeClr val="tx2"/>
                </a:solidFill>
                <a:latin typeface="+mn-lt"/>
                <a:ea typeface="Avenir Next LT Pro Light" panose="020B0304020202020204" pitchFamily="34" charset="0"/>
                <a:cs typeface="Times New Roman"/>
              </a:rPr>
              <a:t> 500</a:t>
            </a:r>
            <a:r>
              <a:rPr lang="en-GB" sz="1600" dirty="0">
                <a:solidFill>
                  <a:schemeClr val="tx2"/>
                </a:solidFill>
                <a:ea typeface="Avenir Next LT Pro Light" panose="020B0304020202020204" pitchFamily="34" charset="0"/>
                <a:cs typeface="Times New Roman"/>
              </a:rPr>
              <a:t>.</a:t>
            </a:r>
            <a:endParaRPr lang="en-US" sz="1600" dirty="0">
              <a:solidFill>
                <a:schemeClr val="tx2"/>
              </a:solidFill>
              <a:latin typeface="+mn-lt"/>
              <a:ea typeface="Avenir Next LT Pro Light" panose="020B0304020202020204" pitchFamily="34" charset="0"/>
              <a:cs typeface="Times New Roman"/>
            </a:endParaRPr>
          </a:p>
        </p:txBody>
      </p:sp>
      <p:sp>
        <p:nvSpPr>
          <p:cNvPr id="8" name="Title 7">
            <a:extLst>
              <a:ext uri="{FF2B5EF4-FFF2-40B4-BE49-F238E27FC236}">
                <a16:creationId xmlns:a16="http://schemas.microsoft.com/office/drawing/2014/main" id="{73A880F7-4D90-A577-11CA-D73AD4147C28}"/>
              </a:ext>
            </a:extLst>
          </p:cNvPr>
          <p:cNvSpPr>
            <a:spLocks noGrp="1"/>
          </p:cNvSpPr>
          <p:nvPr>
            <p:ph type="title"/>
          </p:nvPr>
        </p:nvSpPr>
        <p:spPr>
          <a:xfrm>
            <a:off x="391599" y="3009741"/>
            <a:ext cx="3940915" cy="631775"/>
          </a:xfrm>
        </p:spPr>
        <p:txBody>
          <a:bodyPr/>
          <a:lstStyle/>
          <a:p>
            <a:r>
              <a:rPr lang="en-GB" sz="3200" b="1">
                <a:solidFill>
                  <a:schemeClr val="bg1"/>
                </a:solidFill>
              </a:rPr>
              <a:t>HPE Aruba Networking and e&amp;: A proven partnership</a:t>
            </a:r>
            <a:endParaRPr lang="en-ZA" sz="3200" b="1">
              <a:solidFill>
                <a:schemeClr val="bg1"/>
              </a:solidFill>
            </a:endParaRPr>
          </a:p>
        </p:txBody>
      </p:sp>
      <p:pic>
        <p:nvPicPr>
          <p:cNvPr id="11" name="Graphic 10">
            <a:extLst>
              <a:ext uri="{FF2B5EF4-FFF2-40B4-BE49-F238E27FC236}">
                <a16:creationId xmlns:a16="http://schemas.microsoft.com/office/drawing/2014/main" id="{E9A01FD1-0D3B-5F50-DE50-6163CD79664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0825" y="6274930"/>
            <a:ext cx="1552575" cy="456068"/>
          </a:xfrm>
          <a:prstGeom prst="rect">
            <a:avLst/>
          </a:prstGeom>
        </p:spPr>
      </p:pic>
    </p:spTree>
    <p:extLst>
      <p:ext uri="{BB962C8B-B14F-4D97-AF65-F5344CB8AC3E}">
        <p14:creationId xmlns:p14="http://schemas.microsoft.com/office/powerpoint/2010/main" val="188048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213A-7A65-E83D-B4F6-0EC8CEED1B24}"/>
              </a:ext>
            </a:extLst>
          </p:cNvPr>
          <p:cNvSpPr>
            <a:spLocks noGrp="1"/>
          </p:cNvSpPr>
          <p:nvPr>
            <p:ph type="title"/>
          </p:nvPr>
        </p:nvSpPr>
        <p:spPr/>
        <p:txBody>
          <a:bodyPr/>
          <a:lstStyle/>
          <a:p>
            <a:r>
              <a:rPr lang="en-GB" sz="2800" b="1" dirty="0"/>
              <a:t>HPE Aruba Networking Case Studies</a:t>
            </a:r>
            <a:endParaRPr lang="en-ZA" sz="2800" b="1" dirty="0"/>
          </a:p>
        </p:txBody>
      </p:sp>
      <p:sp>
        <p:nvSpPr>
          <p:cNvPr id="3" name="Content Placeholder 2">
            <a:extLst>
              <a:ext uri="{FF2B5EF4-FFF2-40B4-BE49-F238E27FC236}">
                <a16:creationId xmlns:a16="http://schemas.microsoft.com/office/drawing/2014/main" id="{C14C1587-38F2-EFE5-1C37-44DBED5FA444}"/>
              </a:ext>
            </a:extLst>
          </p:cNvPr>
          <p:cNvSpPr>
            <a:spLocks noGrp="1"/>
          </p:cNvSpPr>
          <p:nvPr>
            <p:ph idx="1"/>
          </p:nvPr>
        </p:nvSpPr>
        <p:spPr>
          <a:xfrm>
            <a:off x="489811" y="2357073"/>
            <a:ext cx="5413125" cy="3786551"/>
          </a:xfrm>
        </p:spPr>
        <p:txBody>
          <a:bodyPr lIns="91440" tIns="45720" rIns="91440" bIns="45720" anchor="t">
            <a:normAutofit fontScale="92500" lnSpcReduction="20000"/>
          </a:bodyPr>
          <a:lstStyle/>
          <a:p>
            <a:r>
              <a:rPr lang="en-GB" sz="1700" b="1" dirty="0" err="1">
                <a:solidFill>
                  <a:schemeClr val="tx1"/>
                </a:solidFill>
                <a:latin typeface="+mn-lt"/>
              </a:rPr>
              <a:t>Ishraq</a:t>
            </a:r>
            <a:r>
              <a:rPr lang="en-GB" sz="1700" b="1" dirty="0">
                <a:solidFill>
                  <a:schemeClr val="tx1"/>
                </a:solidFill>
                <a:latin typeface="+mn-lt"/>
              </a:rPr>
              <a:t> Hospitality</a:t>
            </a:r>
            <a:endParaRPr lang="en-GB" sz="1700" b="1" i="0" dirty="0">
              <a:solidFill>
                <a:schemeClr val="tx1"/>
              </a:solidFill>
              <a:effectLst/>
              <a:latin typeface="+mn-lt"/>
            </a:endParaRPr>
          </a:p>
          <a:p>
            <a:pPr>
              <a:lnSpc>
                <a:spcPct val="120000"/>
              </a:lnSpc>
              <a:spcBef>
                <a:spcPts val="0"/>
              </a:spcBef>
              <a:spcAft>
                <a:spcPts val="0"/>
              </a:spcAft>
            </a:pPr>
            <a:r>
              <a:rPr lang="en-GB" sz="1400" b="1" kern="100" dirty="0">
                <a:effectLst/>
                <a:latin typeface="+mn-lt"/>
                <a:ea typeface="Aptos" panose="020B0004020202020204" pitchFamily="34" charset="0"/>
                <a:cs typeface="Times New Roman" panose="02020603050405020304" pitchFamily="18" charset="0"/>
              </a:rPr>
              <a:t>Challenge</a:t>
            </a:r>
            <a:endParaRPr lang="en-GB" sz="1400" kern="100" dirty="0">
              <a:effectLst/>
              <a:latin typeface="+mn-lt"/>
              <a:ea typeface="Aptos" panose="020B0004020202020204" pitchFamily="34" charset="0"/>
              <a:cs typeface="Times New Roman" panose="02020603050405020304" pitchFamily="18" charset="0"/>
            </a:endParaRPr>
          </a:p>
          <a:p>
            <a:pPr marL="342900" lvl="0" indent="-342900">
              <a:lnSpc>
                <a:spcPct val="120000"/>
              </a:lnSpc>
              <a:spcBef>
                <a:spcPts val="0"/>
              </a:spcBef>
              <a:spcAft>
                <a:spcPts val="0"/>
              </a:spcAft>
              <a:buSzPts val="1000"/>
              <a:buFont typeface="Symbol" panose="05050102010706020507" pitchFamily="18" charset="2"/>
              <a:buChar char=""/>
              <a:tabLst>
                <a:tab pos="457200" algn="l"/>
              </a:tabLst>
            </a:pPr>
            <a:r>
              <a:rPr lang="en-GB" sz="1400" kern="100" dirty="0" err="1">
                <a:effectLst/>
                <a:latin typeface="+mn-lt"/>
                <a:ea typeface="Aptos" panose="020B0004020202020204" pitchFamily="34" charset="0"/>
                <a:cs typeface="Times New Roman" panose="02020603050405020304" pitchFamily="18" charset="0"/>
              </a:rPr>
              <a:t>Ishraq</a:t>
            </a:r>
            <a:r>
              <a:rPr lang="en-GB" sz="1400" kern="100" dirty="0">
                <a:effectLst/>
                <a:latin typeface="+mn-lt"/>
                <a:ea typeface="Aptos" panose="020B0004020202020204" pitchFamily="34" charset="0"/>
                <a:cs typeface="Times New Roman" panose="02020603050405020304" pitchFamily="18" charset="0"/>
              </a:rPr>
              <a:t> Hospitality needed to optimize its digital network for better guest insights and services.</a:t>
            </a:r>
          </a:p>
          <a:p>
            <a:pPr>
              <a:lnSpc>
                <a:spcPct val="120000"/>
              </a:lnSpc>
              <a:spcBef>
                <a:spcPts val="0"/>
              </a:spcBef>
              <a:spcAft>
                <a:spcPts val="0"/>
              </a:spcAft>
            </a:pPr>
            <a:r>
              <a:rPr lang="en-GB" sz="1400" b="1" kern="100" dirty="0">
                <a:effectLst/>
                <a:latin typeface="+mn-lt"/>
                <a:ea typeface="Aptos" panose="020B0004020202020204" pitchFamily="34" charset="0"/>
                <a:cs typeface="Times New Roman" panose="02020603050405020304" pitchFamily="18" charset="0"/>
              </a:rPr>
              <a:t>Solution</a:t>
            </a:r>
            <a:endParaRPr lang="en-GB" sz="1400" kern="100" dirty="0">
              <a:effectLst/>
              <a:latin typeface="+mn-lt"/>
              <a:ea typeface="Aptos" panose="020B0004020202020204" pitchFamily="34" charset="0"/>
              <a:cs typeface="Times New Roman" panose="02020603050405020304" pitchFamily="18" charset="0"/>
            </a:endParaRPr>
          </a:p>
          <a:p>
            <a:pPr marL="342900" lvl="0" indent="-342900">
              <a:lnSpc>
                <a:spcPct val="120000"/>
              </a:lnSpc>
              <a:spcBef>
                <a:spcPts val="0"/>
              </a:spcBef>
              <a:spcAft>
                <a:spcPts val="0"/>
              </a:spcAft>
              <a:buSzPts val="1000"/>
              <a:buFont typeface="Symbol" panose="05050102010706020507" pitchFamily="18" charset="2"/>
              <a:buChar char=""/>
              <a:tabLst>
                <a:tab pos="457200" algn="l"/>
              </a:tabLst>
            </a:pPr>
            <a:r>
              <a:rPr lang="en-GB" sz="1400" kern="100" dirty="0">
                <a:effectLst/>
                <a:latin typeface="+mn-lt"/>
                <a:ea typeface="Aptos" panose="020B0004020202020204" pitchFamily="34" charset="0"/>
                <a:cs typeface="Times New Roman" panose="02020603050405020304" pitchFamily="18" charset="0"/>
              </a:rPr>
              <a:t>Partnered with HPE Aruba Networking for a high-performance, centralized network.</a:t>
            </a:r>
          </a:p>
          <a:p>
            <a:pPr marL="342900" lvl="0" indent="-342900">
              <a:lnSpc>
                <a:spcPct val="120000"/>
              </a:lnSpc>
              <a:spcBef>
                <a:spcPts val="0"/>
              </a:spcBef>
              <a:spcAft>
                <a:spcPts val="0"/>
              </a:spcAft>
              <a:buSzPts val="1000"/>
              <a:buFont typeface="Symbol" panose="05050102010706020507" pitchFamily="18" charset="2"/>
              <a:buChar char=""/>
              <a:tabLst>
                <a:tab pos="457200" algn="l"/>
              </a:tabLst>
            </a:pPr>
            <a:r>
              <a:rPr lang="en-GB" sz="1400" kern="100" dirty="0">
                <a:effectLst/>
                <a:latin typeface="+mn-lt"/>
                <a:ea typeface="Aptos" panose="020B0004020202020204" pitchFamily="34" charset="0"/>
                <a:cs typeface="Times New Roman" panose="02020603050405020304" pitchFamily="18" charset="0"/>
              </a:rPr>
              <a:t>Implemented Wi-Fi 6 access points, IPTV, digital check-ins, and app-based room service.</a:t>
            </a:r>
          </a:p>
          <a:p>
            <a:pPr>
              <a:lnSpc>
                <a:spcPct val="120000"/>
              </a:lnSpc>
              <a:spcBef>
                <a:spcPts val="0"/>
              </a:spcBef>
              <a:spcAft>
                <a:spcPts val="0"/>
              </a:spcAft>
            </a:pPr>
            <a:r>
              <a:rPr lang="en-GB" sz="1400" b="1" kern="100" dirty="0">
                <a:effectLst/>
                <a:latin typeface="+mn-lt"/>
                <a:ea typeface="Aptos" panose="020B0004020202020204" pitchFamily="34" charset="0"/>
                <a:cs typeface="Times New Roman" panose="02020603050405020304" pitchFamily="18" charset="0"/>
              </a:rPr>
              <a:t>Outcome</a:t>
            </a:r>
            <a:endParaRPr lang="en-GB" sz="1400" kern="100" dirty="0">
              <a:effectLst/>
              <a:latin typeface="+mn-lt"/>
              <a:ea typeface="Aptos" panose="020B0004020202020204" pitchFamily="34" charset="0"/>
              <a:cs typeface="Times New Roman" panose="02020603050405020304" pitchFamily="18" charset="0"/>
            </a:endParaRPr>
          </a:p>
          <a:p>
            <a:pPr marL="342900" lvl="0" indent="-342900">
              <a:lnSpc>
                <a:spcPct val="120000"/>
              </a:lnSpc>
              <a:spcBef>
                <a:spcPts val="0"/>
              </a:spcBef>
              <a:spcAft>
                <a:spcPts val="0"/>
              </a:spcAft>
              <a:buSzPts val="1000"/>
              <a:buFont typeface="Symbol" panose="05050102010706020507" pitchFamily="18" charset="2"/>
              <a:buChar char=""/>
              <a:tabLst>
                <a:tab pos="457200" algn="l"/>
              </a:tabLst>
            </a:pPr>
            <a:r>
              <a:rPr lang="en-GB" sz="1400" kern="100" dirty="0">
                <a:effectLst/>
                <a:latin typeface="+mn-lt"/>
                <a:ea typeface="Aptos" panose="020B0004020202020204" pitchFamily="34" charset="0"/>
                <a:cs typeface="Times New Roman" panose="02020603050405020304" pitchFamily="18" charset="0"/>
              </a:rPr>
              <a:t>Consistent connectivity across properties and faster network deployment.</a:t>
            </a:r>
          </a:p>
          <a:p>
            <a:pPr marL="342900" lvl="0" indent="-342900">
              <a:lnSpc>
                <a:spcPct val="120000"/>
              </a:lnSpc>
              <a:spcBef>
                <a:spcPts val="0"/>
              </a:spcBef>
              <a:spcAft>
                <a:spcPts val="0"/>
              </a:spcAft>
              <a:buSzPts val="1000"/>
              <a:buFont typeface="Symbol" panose="05050102010706020507" pitchFamily="18" charset="2"/>
              <a:buChar char=""/>
              <a:tabLst>
                <a:tab pos="457200" algn="l"/>
              </a:tabLst>
            </a:pPr>
            <a:r>
              <a:rPr lang="en-GB" sz="1400" kern="100" dirty="0">
                <a:effectLst/>
                <a:latin typeface="+mn-lt"/>
                <a:ea typeface="Aptos" panose="020B0004020202020204" pitchFamily="34" charset="0"/>
                <a:cs typeface="Times New Roman" panose="02020603050405020304" pitchFamily="18" charset="0"/>
              </a:rPr>
              <a:t>Enhanced guest experiences and new revenue opportunities through personalized services.</a:t>
            </a:r>
          </a:p>
          <a:p>
            <a:pPr lvl="0">
              <a:lnSpc>
                <a:spcPct val="120000"/>
              </a:lnSpc>
              <a:spcBef>
                <a:spcPts val="0"/>
              </a:spcBef>
              <a:spcAft>
                <a:spcPts val="0"/>
              </a:spcAft>
              <a:buSzPts val="1000"/>
              <a:tabLst>
                <a:tab pos="457200" algn="l"/>
              </a:tabLst>
            </a:pPr>
            <a:endParaRPr lang="en-GB" sz="1400" kern="100" dirty="0">
              <a:latin typeface="+mn-lt"/>
              <a:ea typeface="Aptos" panose="020B0004020202020204" pitchFamily="34" charset="0"/>
              <a:cs typeface="Times New Roman" panose="02020603050405020304" pitchFamily="18" charset="0"/>
            </a:endParaRPr>
          </a:p>
          <a:p>
            <a:pPr lvl="0">
              <a:lnSpc>
                <a:spcPct val="120000"/>
              </a:lnSpc>
              <a:spcBef>
                <a:spcPts val="0"/>
              </a:spcBef>
              <a:spcAft>
                <a:spcPts val="0"/>
              </a:spcAft>
              <a:buSzPts val="1000"/>
              <a:tabLst>
                <a:tab pos="457200" algn="l"/>
              </a:tabLst>
            </a:pPr>
            <a:endParaRPr lang="en-GB" sz="1400" kern="100" dirty="0">
              <a:latin typeface="+mn-lt"/>
              <a:ea typeface="Aptos" panose="020B0004020202020204" pitchFamily="34" charset="0"/>
              <a:cs typeface="Times New Roman" panose="02020603050405020304" pitchFamily="18" charset="0"/>
            </a:endParaRPr>
          </a:p>
          <a:p>
            <a:pPr lvl="0">
              <a:lnSpc>
                <a:spcPct val="120000"/>
              </a:lnSpc>
              <a:spcBef>
                <a:spcPts val="0"/>
              </a:spcBef>
              <a:spcAft>
                <a:spcPts val="0"/>
              </a:spcAft>
              <a:buSzPts val="1000"/>
              <a:tabLst>
                <a:tab pos="457200" algn="l"/>
              </a:tabLst>
            </a:pPr>
            <a:endParaRPr lang="en-GB" sz="1400" kern="100" dirty="0">
              <a:latin typeface="+mn-lt"/>
              <a:ea typeface="Aptos" panose="020B0004020202020204" pitchFamily="34" charset="0"/>
              <a:cs typeface="Times New Roman" panose="02020603050405020304" pitchFamily="18" charset="0"/>
            </a:endParaRPr>
          </a:p>
          <a:p>
            <a:pPr lvl="0">
              <a:lnSpc>
                <a:spcPct val="120000"/>
              </a:lnSpc>
              <a:spcBef>
                <a:spcPts val="0"/>
              </a:spcBef>
              <a:spcAft>
                <a:spcPts val="0"/>
              </a:spcAft>
              <a:buSzPts val="1000"/>
              <a:tabLst>
                <a:tab pos="457200" algn="l"/>
              </a:tabLst>
            </a:pPr>
            <a:r>
              <a:rPr lang="en-GB" sz="1200" kern="100" dirty="0">
                <a:effectLst/>
                <a:latin typeface="+mn-lt"/>
                <a:ea typeface="Aptos" panose="020B0004020202020204" pitchFamily="34" charset="0"/>
                <a:cs typeface="Times New Roman" panose="02020603050405020304" pitchFamily="18" charset="0"/>
                <a:hlinkClick r:id="rId2"/>
              </a:rPr>
              <a:t>https://www.hpe.com/psnow/doc/a00137878enw</a:t>
            </a:r>
            <a:r>
              <a:rPr lang="en-GB" sz="1200" kern="100" dirty="0">
                <a:effectLst/>
                <a:latin typeface="+mn-lt"/>
                <a:ea typeface="Aptos" panose="020B0004020202020204" pitchFamily="34" charset="0"/>
                <a:cs typeface="Times New Roman" panose="02020603050405020304" pitchFamily="18" charset="0"/>
              </a:rPr>
              <a:t> </a:t>
            </a:r>
          </a:p>
          <a:p>
            <a:pPr marL="0" indent="0">
              <a:lnSpc>
                <a:spcPct val="100000"/>
              </a:lnSpc>
              <a:spcBef>
                <a:spcPts val="0"/>
              </a:spcBef>
              <a:spcAft>
                <a:spcPts val="600"/>
              </a:spcAft>
              <a:buNone/>
            </a:pPr>
            <a:endParaRPr lang="en-GB" sz="1800" dirty="0">
              <a:effectLst/>
              <a:latin typeface="+mn-lt"/>
              <a:ea typeface="Calibri" panose="020F0502020204030204" pitchFamily="34" charset="0"/>
            </a:endParaRPr>
          </a:p>
          <a:p>
            <a:pPr>
              <a:lnSpc>
                <a:spcPct val="100000"/>
              </a:lnSpc>
              <a:spcBef>
                <a:spcPts val="0"/>
              </a:spcBef>
              <a:spcAft>
                <a:spcPts val="600"/>
              </a:spcAft>
            </a:pPr>
            <a:endParaRPr lang="en-ZA" dirty="0"/>
          </a:p>
        </p:txBody>
      </p:sp>
      <p:sp>
        <p:nvSpPr>
          <p:cNvPr id="6" name="Rectangle: Rounded Corners 14">
            <a:extLst>
              <a:ext uri="{FF2B5EF4-FFF2-40B4-BE49-F238E27FC236}">
                <a16:creationId xmlns:a16="http://schemas.microsoft.com/office/drawing/2014/main" id="{2B7B78CF-5665-E5C3-3ECA-6BF1DB979AC1}"/>
              </a:ext>
            </a:extLst>
          </p:cNvPr>
          <p:cNvSpPr/>
          <p:nvPr/>
        </p:nvSpPr>
        <p:spPr>
          <a:xfrm>
            <a:off x="379188" y="1380429"/>
            <a:ext cx="5523748" cy="4763195"/>
          </a:xfrm>
          <a:prstGeom prst="roundRect">
            <a:avLst>
              <a:gd name="adj" fmla="val 0"/>
            </a:avLst>
          </a:prstGeom>
          <a:noFill/>
          <a:ln w="25400">
            <a:gradFill>
              <a:gsLst>
                <a:gs pos="0">
                  <a:schemeClr val="tx2"/>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a:solidFill>
                <a:schemeClr val="tx2"/>
              </a:solidFill>
              <a:effectLst/>
              <a:latin typeface="+mj-lt"/>
              <a:ea typeface="Times New Roman" panose="02020603050405020304" pitchFamily="18" charset="0"/>
            </a:endParaRPr>
          </a:p>
        </p:txBody>
      </p:sp>
      <p:sp>
        <p:nvSpPr>
          <p:cNvPr id="7" name="Rectangle: Rounded Corners 14">
            <a:extLst>
              <a:ext uri="{FF2B5EF4-FFF2-40B4-BE49-F238E27FC236}">
                <a16:creationId xmlns:a16="http://schemas.microsoft.com/office/drawing/2014/main" id="{52284304-D29C-82FC-0283-310C23F7256D}"/>
              </a:ext>
            </a:extLst>
          </p:cNvPr>
          <p:cNvSpPr/>
          <p:nvPr/>
        </p:nvSpPr>
        <p:spPr>
          <a:xfrm>
            <a:off x="6123165" y="1380429"/>
            <a:ext cx="5523748" cy="4763195"/>
          </a:xfrm>
          <a:prstGeom prst="roundRect">
            <a:avLst>
              <a:gd name="adj" fmla="val 0"/>
            </a:avLst>
          </a:prstGeom>
          <a:noFill/>
          <a:ln w="25400">
            <a:gradFill>
              <a:gsLst>
                <a:gs pos="0">
                  <a:schemeClr val="tx2"/>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a:solidFill>
                <a:schemeClr val="tx2"/>
              </a:solidFill>
              <a:effectLst/>
              <a:latin typeface="+mj-lt"/>
              <a:ea typeface="Times New Roman" panose="02020603050405020304" pitchFamily="18" charset="0"/>
            </a:endParaRPr>
          </a:p>
        </p:txBody>
      </p:sp>
      <p:sp>
        <p:nvSpPr>
          <p:cNvPr id="8" name="Oval 7">
            <a:extLst>
              <a:ext uri="{FF2B5EF4-FFF2-40B4-BE49-F238E27FC236}">
                <a16:creationId xmlns:a16="http://schemas.microsoft.com/office/drawing/2014/main" id="{EC68F88F-55E6-6D79-17AA-0826529550DC}"/>
              </a:ext>
            </a:extLst>
          </p:cNvPr>
          <p:cNvSpPr/>
          <p:nvPr/>
        </p:nvSpPr>
        <p:spPr>
          <a:xfrm>
            <a:off x="612616" y="1595280"/>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sp>
        <p:nvSpPr>
          <p:cNvPr id="9" name="Oval 8">
            <a:extLst>
              <a:ext uri="{FF2B5EF4-FFF2-40B4-BE49-F238E27FC236}">
                <a16:creationId xmlns:a16="http://schemas.microsoft.com/office/drawing/2014/main" id="{231E14BD-7510-0AA9-FE97-541D8E3EBAA1}"/>
              </a:ext>
            </a:extLst>
          </p:cNvPr>
          <p:cNvSpPr/>
          <p:nvPr/>
        </p:nvSpPr>
        <p:spPr>
          <a:xfrm>
            <a:off x="6382351" y="1595280"/>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pic>
        <p:nvPicPr>
          <p:cNvPr id="11" name="Picture 10">
            <a:extLst>
              <a:ext uri="{FF2B5EF4-FFF2-40B4-BE49-F238E27FC236}">
                <a16:creationId xmlns:a16="http://schemas.microsoft.com/office/drawing/2014/main" id="{1F74FFDD-308B-4656-F103-E88CEDD014C9}"/>
              </a:ext>
            </a:extLst>
          </p:cNvPr>
          <p:cNvPicPr>
            <a:picLocks noChangeAspect="1"/>
          </p:cNvPicPr>
          <p:nvPr/>
        </p:nvPicPr>
        <p:blipFill>
          <a:blip r:embed="rId3"/>
          <a:stretch>
            <a:fillRect/>
          </a:stretch>
        </p:blipFill>
        <p:spPr>
          <a:xfrm>
            <a:off x="759156" y="1723507"/>
            <a:ext cx="368163" cy="388616"/>
          </a:xfrm>
          <a:prstGeom prst="rect">
            <a:avLst/>
          </a:prstGeom>
        </p:spPr>
      </p:pic>
      <p:pic>
        <p:nvPicPr>
          <p:cNvPr id="12" name="Picture 11">
            <a:extLst>
              <a:ext uri="{FF2B5EF4-FFF2-40B4-BE49-F238E27FC236}">
                <a16:creationId xmlns:a16="http://schemas.microsoft.com/office/drawing/2014/main" id="{B68B6C19-09BB-2BE7-46F3-9F362A509C81}"/>
              </a:ext>
            </a:extLst>
          </p:cNvPr>
          <p:cNvPicPr>
            <a:picLocks noChangeAspect="1"/>
          </p:cNvPicPr>
          <p:nvPr/>
        </p:nvPicPr>
        <p:blipFill>
          <a:blip r:embed="rId4"/>
          <a:stretch>
            <a:fillRect/>
          </a:stretch>
        </p:blipFill>
        <p:spPr>
          <a:xfrm>
            <a:off x="6532953" y="1731594"/>
            <a:ext cx="388616" cy="388616"/>
          </a:xfrm>
          <a:prstGeom prst="rect">
            <a:avLst/>
          </a:prstGeom>
        </p:spPr>
      </p:pic>
      <p:sp>
        <p:nvSpPr>
          <p:cNvPr id="16" name="Content Placeholder 2">
            <a:extLst>
              <a:ext uri="{FF2B5EF4-FFF2-40B4-BE49-F238E27FC236}">
                <a16:creationId xmlns:a16="http://schemas.microsoft.com/office/drawing/2014/main" id="{5F507392-AF5D-59FA-01E2-D01215095011}"/>
              </a:ext>
            </a:extLst>
          </p:cNvPr>
          <p:cNvSpPr txBox="1">
            <a:spLocks/>
          </p:cNvSpPr>
          <p:nvPr/>
        </p:nvSpPr>
        <p:spPr>
          <a:xfrm>
            <a:off x="6233788" y="2357073"/>
            <a:ext cx="5413125" cy="3786560"/>
          </a:xfrm>
          <a:prstGeom prst="rect">
            <a:avLst/>
          </a:prstGeom>
        </p:spPr>
        <p:txBody>
          <a:bodyPr lIns="91440" tIns="45720" rIns="91440" bIns="45720" anchor="t">
            <a:normAutofit fontScale="92500" lnSpcReduction="20000"/>
          </a:bodyPr>
          <a:lst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2"/>
                </a:solidFill>
                <a:latin typeface="Arial"/>
                <a:ea typeface="+mn-ea"/>
                <a:cs typeface="Arial"/>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2"/>
                </a:solidFill>
                <a:latin typeface="Arial"/>
                <a:ea typeface="+mn-ea"/>
                <a:cs typeface="Arial"/>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2"/>
                </a:solidFill>
                <a:latin typeface="Arial"/>
                <a:ea typeface="+mn-ea"/>
                <a:cs typeface="Arial"/>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2"/>
                </a:solidFill>
                <a:latin typeface="Arial"/>
                <a:ea typeface="+mn-ea"/>
                <a:cs typeface="Arial"/>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2"/>
                </a:solidFill>
                <a:latin typeface="Arial"/>
                <a:ea typeface="+mn-ea"/>
                <a:cs typeface="Arial"/>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800" b="1" dirty="0">
                <a:solidFill>
                  <a:schemeClr val="tx1"/>
                </a:solidFill>
                <a:latin typeface="+mn-lt"/>
              </a:rPr>
              <a:t>Royal </a:t>
            </a:r>
            <a:r>
              <a:rPr lang="en-GB" sz="1800" b="1" dirty="0" err="1">
                <a:solidFill>
                  <a:schemeClr val="tx1"/>
                </a:solidFill>
                <a:latin typeface="+mn-lt"/>
              </a:rPr>
              <a:t>Jaarbeurs</a:t>
            </a:r>
            <a:endParaRPr lang="en-GB" sz="1800" b="1" dirty="0">
              <a:solidFill>
                <a:schemeClr val="tx1"/>
              </a:solidFill>
              <a:latin typeface="+mn-lt"/>
            </a:endParaRPr>
          </a:p>
          <a:p>
            <a:pPr>
              <a:lnSpc>
                <a:spcPct val="120000"/>
              </a:lnSpc>
              <a:spcBef>
                <a:spcPts val="0"/>
              </a:spcBef>
              <a:spcAft>
                <a:spcPts val="0"/>
              </a:spcAft>
            </a:pPr>
            <a:r>
              <a:rPr lang="en-GB" sz="1400" b="1" kern="100" dirty="0">
                <a:latin typeface="+mn-lt"/>
                <a:ea typeface="Aptos" panose="020B0004020202020204" pitchFamily="34" charset="0"/>
                <a:cs typeface="Times New Roman" panose="02020603050405020304" pitchFamily="18" charset="0"/>
              </a:rPr>
              <a:t>Challenge</a:t>
            </a:r>
            <a:endParaRPr lang="en-GB" sz="1400" kern="100" dirty="0">
              <a:latin typeface="+mn-lt"/>
              <a:ea typeface="Aptos" panose="020B0004020202020204" pitchFamily="34" charset="0"/>
              <a:cs typeface="Times New Roman" panose="02020603050405020304" pitchFamily="18" charset="0"/>
            </a:endParaRPr>
          </a:p>
          <a:p>
            <a:pPr marL="342900" indent="-342900">
              <a:lnSpc>
                <a:spcPct val="120000"/>
              </a:lnSpc>
              <a:spcBef>
                <a:spcPts val="0"/>
              </a:spcBef>
              <a:spcAft>
                <a:spcPts val="0"/>
              </a:spcAft>
              <a:buSzPts val="1000"/>
              <a:buFont typeface="Symbol" panose="05050102010706020507" pitchFamily="18" charset="2"/>
              <a:buChar char=""/>
              <a:tabLst>
                <a:tab pos="457200" algn="l"/>
              </a:tabLst>
            </a:pPr>
            <a:r>
              <a:rPr lang="en-GB" sz="1400" kern="100" dirty="0">
                <a:latin typeface="+mn-lt"/>
                <a:ea typeface="Aptos" panose="020B0004020202020204" pitchFamily="34" charset="0"/>
                <a:cs typeface="Times New Roman" panose="02020603050405020304" pitchFamily="18" charset="0"/>
              </a:rPr>
              <a:t>Royal </a:t>
            </a:r>
            <a:r>
              <a:rPr lang="en-GB" sz="1400" kern="100" dirty="0" err="1">
                <a:latin typeface="+mn-lt"/>
                <a:ea typeface="Aptos" panose="020B0004020202020204" pitchFamily="34" charset="0"/>
                <a:cs typeface="Times New Roman" panose="02020603050405020304" pitchFamily="18" charset="0"/>
              </a:rPr>
              <a:t>Jaarbeurs</a:t>
            </a:r>
            <a:r>
              <a:rPr lang="en-GB" sz="1400" kern="100" dirty="0">
                <a:latin typeface="+mn-lt"/>
                <a:ea typeface="Aptos" panose="020B0004020202020204" pitchFamily="34" charset="0"/>
                <a:cs typeface="Times New Roman" panose="02020603050405020304" pitchFamily="18" charset="0"/>
              </a:rPr>
              <a:t> needed to modernize its live event experience to become Europe’s smartest and most sustainable event organizer. </a:t>
            </a:r>
          </a:p>
          <a:p>
            <a:pPr marL="342900" indent="-342900">
              <a:lnSpc>
                <a:spcPct val="120000"/>
              </a:lnSpc>
              <a:spcBef>
                <a:spcPts val="0"/>
              </a:spcBef>
              <a:spcAft>
                <a:spcPts val="0"/>
              </a:spcAft>
              <a:buSzPts val="1000"/>
              <a:buFont typeface="Symbol" panose="05050102010706020507" pitchFamily="18" charset="2"/>
              <a:buChar char=""/>
              <a:tabLst>
                <a:tab pos="457200" algn="l"/>
              </a:tabLst>
            </a:pPr>
            <a:r>
              <a:rPr lang="en-GB" sz="1400" kern="100" dirty="0">
                <a:latin typeface="+mn-lt"/>
                <a:ea typeface="Aptos" panose="020B0004020202020204" pitchFamily="34" charset="0"/>
                <a:cs typeface="Times New Roman" panose="02020603050405020304" pitchFamily="18" charset="0"/>
              </a:rPr>
              <a:t>It required innovative solutions to meet diverse event needs post-pandemic. </a:t>
            </a:r>
          </a:p>
          <a:p>
            <a:pPr>
              <a:lnSpc>
                <a:spcPct val="120000"/>
              </a:lnSpc>
              <a:spcBef>
                <a:spcPts val="0"/>
              </a:spcBef>
              <a:spcAft>
                <a:spcPts val="0"/>
              </a:spcAft>
            </a:pPr>
            <a:r>
              <a:rPr lang="en-GB" sz="1400" b="1" kern="100" dirty="0">
                <a:latin typeface="+mn-lt"/>
                <a:ea typeface="Aptos" panose="020B0004020202020204" pitchFamily="34" charset="0"/>
                <a:cs typeface="Times New Roman" panose="02020603050405020304" pitchFamily="18" charset="0"/>
              </a:rPr>
              <a:t>Solution</a:t>
            </a:r>
            <a:endParaRPr lang="en-GB" sz="1400" kern="100" dirty="0">
              <a:latin typeface="+mn-lt"/>
              <a:ea typeface="Aptos" panose="020B0004020202020204" pitchFamily="34" charset="0"/>
              <a:cs typeface="Times New Roman" panose="02020603050405020304" pitchFamily="18" charset="0"/>
            </a:endParaRPr>
          </a:p>
          <a:p>
            <a:pPr marL="342900" indent="-342900">
              <a:lnSpc>
                <a:spcPct val="120000"/>
              </a:lnSpc>
              <a:spcBef>
                <a:spcPts val="0"/>
              </a:spcBef>
              <a:spcAft>
                <a:spcPts val="0"/>
              </a:spcAft>
              <a:buSzPts val="1000"/>
              <a:buFont typeface="Symbol" panose="05050102010706020507" pitchFamily="18" charset="2"/>
              <a:buChar char=""/>
              <a:tabLst>
                <a:tab pos="457200" algn="l"/>
              </a:tabLst>
            </a:pPr>
            <a:r>
              <a:rPr lang="en-GB" sz="1400" kern="100" dirty="0">
                <a:latin typeface="+mn-lt"/>
                <a:ea typeface="Aptos" panose="020B0004020202020204" pitchFamily="34" charset="0"/>
                <a:cs typeface="Times New Roman" panose="02020603050405020304" pitchFamily="18" charset="0"/>
              </a:rPr>
              <a:t>Partnered with HPE Aruba Networking to establish a flexible Network-as-a-Service with centralized management. </a:t>
            </a:r>
          </a:p>
          <a:p>
            <a:pPr marL="342900" indent="-342900">
              <a:lnSpc>
                <a:spcPct val="120000"/>
              </a:lnSpc>
              <a:spcBef>
                <a:spcPts val="0"/>
              </a:spcBef>
              <a:spcAft>
                <a:spcPts val="0"/>
              </a:spcAft>
              <a:buSzPts val="1000"/>
              <a:buFont typeface="Symbol" panose="05050102010706020507" pitchFamily="18" charset="2"/>
              <a:buChar char=""/>
              <a:tabLst>
                <a:tab pos="457200" algn="l"/>
              </a:tabLst>
            </a:pPr>
            <a:r>
              <a:rPr lang="en-GB" sz="1400" kern="100" dirty="0">
                <a:latin typeface="+mn-lt"/>
                <a:ea typeface="Aptos" panose="020B0004020202020204" pitchFamily="34" charset="0"/>
                <a:cs typeface="Times New Roman" panose="02020603050405020304" pitchFamily="18" charset="0"/>
              </a:rPr>
              <a:t>Implemented digital ticketing, IoT, indoor navigation, and AI-powered network management for enhanced event operations. </a:t>
            </a:r>
          </a:p>
          <a:p>
            <a:pPr>
              <a:lnSpc>
                <a:spcPct val="120000"/>
              </a:lnSpc>
              <a:spcBef>
                <a:spcPts val="0"/>
              </a:spcBef>
              <a:spcAft>
                <a:spcPts val="0"/>
              </a:spcAft>
            </a:pPr>
            <a:r>
              <a:rPr lang="en-GB" sz="1400" b="1" kern="100" dirty="0">
                <a:latin typeface="+mn-lt"/>
                <a:ea typeface="Aptos" panose="020B0004020202020204" pitchFamily="34" charset="0"/>
                <a:cs typeface="Times New Roman" panose="02020603050405020304" pitchFamily="18" charset="0"/>
              </a:rPr>
              <a:t>Outcome</a:t>
            </a:r>
            <a:endParaRPr lang="en-GB" sz="1400" kern="100" dirty="0">
              <a:latin typeface="+mn-lt"/>
              <a:ea typeface="Aptos" panose="020B0004020202020204" pitchFamily="34" charset="0"/>
              <a:cs typeface="Times New Roman" panose="02020603050405020304" pitchFamily="18" charset="0"/>
            </a:endParaRPr>
          </a:p>
          <a:p>
            <a:pPr marL="342900" indent="-342900">
              <a:lnSpc>
                <a:spcPct val="120000"/>
              </a:lnSpc>
              <a:spcBef>
                <a:spcPts val="0"/>
              </a:spcBef>
              <a:spcAft>
                <a:spcPts val="0"/>
              </a:spcAft>
              <a:buSzPts val="1000"/>
              <a:buFont typeface="Symbol" panose="05050102010706020507" pitchFamily="18" charset="2"/>
              <a:buChar char=""/>
              <a:tabLst>
                <a:tab pos="457200" algn="l"/>
              </a:tabLst>
            </a:pPr>
            <a:r>
              <a:rPr lang="en-GB" sz="1400" kern="100" dirty="0">
                <a:latin typeface="+mn-lt"/>
                <a:ea typeface="Aptos" panose="020B0004020202020204" pitchFamily="34" charset="0"/>
                <a:cs typeface="Times New Roman" panose="02020603050405020304" pitchFamily="18" charset="0"/>
              </a:rPr>
              <a:t>Achieved granular performance analytics and sustainable event operations while conserving </a:t>
            </a:r>
            <a:r>
              <a:rPr lang="en-GB" sz="1400" kern="100" dirty="0" err="1">
                <a:latin typeface="+mn-lt"/>
                <a:ea typeface="Aptos" panose="020B0004020202020204" pitchFamily="34" charset="0"/>
                <a:cs typeface="Times New Roman" panose="02020603050405020304" pitchFamily="18" charset="0"/>
              </a:rPr>
              <a:t>CapEx</a:t>
            </a:r>
            <a:r>
              <a:rPr lang="en-GB" sz="1400" kern="100" dirty="0">
                <a:latin typeface="+mn-lt"/>
                <a:ea typeface="Aptos" panose="020B0004020202020204" pitchFamily="34" charset="0"/>
                <a:cs typeface="Times New Roman" panose="02020603050405020304" pitchFamily="18" charset="0"/>
              </a:rPr>
              <a:t>. </a:t>
            </a:r>
          </a:p>
          <a:p>
            <a:pPr marL="342900" indent="-342900">
              <a:lnSpc>
                <a:spcPct val="120000"/>
              </a:lnSpc>
              <a:spcBef>
                <a:spcPts val="0"/>
              </a:spcBef>
              <a:spcAft>
                <a:spcPts val="0"/>
              </a:spcAft>
              <a:buSzPts val="1000"/>
              <a:buFont typeface="Symbol" panose="05050102010706020507" pitchFamily="18" charset="2"/>
              <a:buChar char=""/>
              <a:tabLst>
                <a:tab pos="457200" algn="l"/>
              </a:tabLst>
            </a:pPr>
            <a:r>
              <a:rPr lang="en-GB" sz="1400" kern="100" dirty="0">
                <a:latin typeface="+mn-lt"/>
                <a:ea typeface="Aptos" panose="020B0004020202020204" pitchFamily="34" charset="0"/>
                <a:cs typeface="Times New Roman" panose="02020603050405020304" pitchFamily="18" charset="0"/>
              </a:rPr>
              <a:t>Enhances customer service, asset tracking, and created a scalable network to support future growth and diverse events. </a:t>
            </a:r>
          </a:p>
          <a:p>
            <a:pPr marL="342900" indent="-342900">
              <a:lnSpc>
                <a:spcPct val="120000"/>
              </a:lnSpc>
              <a:spcBef>
                <a:spcPts val="0"/>
              </a:spcBef>
              <a:spcAft>
                <a:spcPts val="0"/>
              </a:spcAft>
              <a:buSzPts val="1000"/>
              <a:buFont typeface="Symbol" panose="05050102010706020507" pitchFamily="18" charset="2"/>
              <a:buChar char=""/>
              <a:tabLst>
                <a:tab pos="457200" algn="l"/>
              </a:tabLst>
            </a:pPr>
            <a:endParaRPr lang="en-GB" sz="1400" kern="100" dirty="0">
              <a:latin typeface="+mn-lt"/>
              <a:ea typeface="Aptos" panose="020B0004020202020204" pitchFamily="34" charset="0"/>
              <a:cs typeface="Times New Roman" panose="02020603050405020304" pitchFamily="18" charset="0"/>
            </a:endParaRPr>
          </a:p>
          <a:p>
            <a:pPr>
              <a:lnSpc>
                <a:spcPct val="120000"/>
              </a:lnSpc>
              <a:spcBef>
                <a:spcPts val="0"/>
              </a:spcBef>
              <a:spcAft>
                <a:spcPts val="0"/>
              </a:spcAft>
              <a:buSzPts val="1000"/>
              <a:tabLst>
                <a:tab pos="457200" algn="l"/>
              </a:tabLst>
            </a:pPr>
            <a:r>
              <a:rPr lang="en-GB" sz="1200" kern="100" dirty="0">
                <a:latin typeface="+mn-lt"/>
                <a:ea typeface="Aptos" panose="020B0004020202020204" pitchFamily="34" charset="0"/>
                <a:cs typeface="Times New Roman" panose="02020603050405020304" pitchFamily="18" charset="0"/>
                <a:hlinkClick r:id="rId5"/>
              </a:rPr>
              <a:t>https://www.hpe.com/psnow/doc/a00135846enw</a:t>
            </a:r>
            <a:r>
              <a:rPr lang="en-GB" sz="1200" kern="100" dirty="0">
                <a:latin typeface="+mn-lt"/>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491777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213A-7A65-E83D-B4F6-0EC8CEED1B24}"/>
              </a:ext>
            </a:extLst>
          </p:cNvPr>
          <p:cNvSpPr>
            <a:spLocks noGrp="1"/>
          </p:cNvSpPr>
          <p:nvPr>
            <p:ph type="title"/>
          </p:nvPr>
        </p:nvSpPr>
        <p:spPr/>
        <p:txBody>
          <a:bodyPr lIns="91440" tIns="45720" rIns="91440" bIns="45720" anchor="ctr"/>
          <a:lstStyle/>
          <a:p>
            <a:r>
              <a:rPr lang="en-GB" sz="2800" b="1" dirty="0"/>
              <a:t>HPE Aruba Networking Testimonials</a:t>
            </a:r>
            <a:endParaRPr lang="en-ZA" sz="2800" b="1" dirty="0"/>
          </a:p>
        </p:txBody>
      </p:sp>
      <p:sp>
        <p:nvSpPr>
          <p:cNvPr id="3" name="Content Placeholder 2">
            <a:extLst>
              <a:ext uri="{FF2B5EF4-FFF2-40B4-BE49-F238E27FC236}">
                <a16:creationId xmlns:a16="http://schemas.microsoft.com/office/drawing/2014/main" id="{C14C1587-38F2-EFE5-1C37-44DBED5FA444}"/>
              </a:ext>
            </a:extLst>
          </p:cNvPr>
          <p:cNvSpPr>
            <a:spLocks noGrp="1"/>
          </p:cNvSpPr>
          <p:nvPr>
            <p:ph idx="1"/>
          </p:nvPr>
        </p:nvSpPr>
        <p:spPr>
          <a:xfrm>
            <a:off x="492299" y="2328842"/>
            <a:ext cx="5089707" cy="4186080"/>
          </a:xfrm>
        </p:spPr>
        <p:txBody>
          <a:bodyPr lIns="91440" tIns="45720" rIns="91440" bIns="45720" anchor="t">
            <a:normAutofit/>
          </a:bodyPr>
          <a:lstStyle/>
          <a:p>
            <a:r>
              <a:rPr lang="en-GB" sz="2100" b="1" dirty="0">
                <a:solidFill>
                  <a:schemeClr val="tx1"/>
                </a:solidFill>
                <a:latin typeface="+mn-lt"/>
              </a:rPr>
              <a:t>Tamer</a:t>
            </a:r>
          </a:p>
          <a:p>
            <a:endParaRPr lang="en-GB" sz="2100" b="1" i="0" dirty="0">
              <a:solidFill>
                <a:schemeClr val="tx1"/>
              </a:solidFill>
              <a:effectLst/>
              <a:latin typeface="+mn-lt"/>
            </a:endParaRPr>
          </a:p>
          <a:p>
            <a:pPr algn="ctr">
              <a:lnSpc>
                <a:spcPct val="100000"/>
              </a:lnSpc>
              <a:spcBef>
                <a:spcPts val="0"/>
              </a:spcBef>
              <a:spcAft>
                <a:spcPts val="600"/>
              </a:spcAft>
            </a:pPr>
            <a:r>
              <a:rPr lang="en-GB" sz="1600" i="1" dirty="0">
                <a:latin typeface="+mn-lt"/>
              </a:rPr>
              <a:t>“</a:t>
            </a:r>
            <a:r>
              <a:rPr lang="en-GB" sz="1600" b="0" i="1" dirty="0">
                <a:effectLst/>
                <a:latin typeface="+mn-lt"/>
              </a:rPr>
              <a:t>When comparing to two other major global providers, we found that Aruba offered the best architecture and resulting experiences, while enabling a 25% lower total cost of ownership. This value was simply mind-blowing, and we had to explain to the management that we were in fact selecting the most advanced solution.”</a:t>
            </a:r>
          </a:p>
          <a:p>
            <a:pPr algn="ctr">
              <a:lnSpc>
                <a:spcPct val="100000"/>
              </a:lnSpc>
              <a:spcBef>
                <a:spcPts val="0"/>
              </a:spcBef>
              <a:spcAft>
                <a:spcPts val="600"/>
              </a:spcAft>
            </a:pPr>
            <a:endParaRPr lang="en-GB" sz="1600" b="0" i="0" dirty="0">
              <a:effectLst/>
              <a:latin typeface="+mn-lt"/>
            </a:endParaRPr>
          </a:p>
          <a:p>
            <a:pPr algn="ctr">
              <a:lnSpc>
                <a:spcPct val="100000"/>
              </a:lnSpc>
              <a:spcBef>
                <a:spcPts val="0"/>
              </a:spcBef>
              <a:spcAft>
                <a:spcPts val="600"/>
              </a:spcAft>
            </a:pPr>
            <a:r>
              <a:rPr lang="en-GB" sz="1600" b="0" i="0" dirty="0" err="1">
                <a:solidFill>
                  <a:srgbClr val="FF0000"/>
                </a:solidFill>
                <a:effectLst/>
                <a:latin typeface="+mn-lt"/>
              </a:rPr>
              <a:t>Qutaybah</a:t>
            </a:r>
            <a:r>
              <a:rPr lang="en-GB" sz="1600" b="0" i="0" dirty="0">
                <a:solidFill>
                  <a:srgbClr val="FF0000"/>
                </a:solidFill>
                <a:effectLst/>
                <a:latin typeface="+mn-lt"/>
              </a:rPr>
              <a:t> Ghunaim, </a:t>
            </a:r>
          </a:p>
          <a:p>
            <a:pPr algn="ctr">
              <a:lnSpc>
                <a:spcPct val="100000"/>
              </a:lnSpc>
              <a:spcBef>
                <a:spcPts val="0"/>
              </a:spcBef>
              <a:spcAft>
                <a:spcPts val="600"/>
              </a:spcAft>
            </a:pPr>
            <a:r>
              <a:rPr lang="en-GB" sz="1600" b="0" i="0" dirty="0">
                <a:solidFill>
                  <a:srgbClr val="FF0000"/>
                </a:solidFill>
                <a:effectLst/>
                <a:latin typeface="+mn-lt"/>
              </a:rPr>
              <a:t>IT Operations Manager at Tamer Group</a:t>
            </a:r>
            <a:endParaRPr lang="en-ZA" dirty="0">
              <a:solidFill>
                <a:srgbClr val="FF0000"/>
              </a:solidFill>
            </a:endParaRPr>
          </a:p>
        </p:txBody>
      </p:sp>
      <p:sp>
        <p:nvSpPr>
          <p:cNvPr id="4" name="Content Placeholder 3">
            <a:extLst>
              <a:ext uri="{FF2B5EF4-FFF2-40B4-BE49-F238E27FC236}">
                <a16:creationId xmlns:a16="http://schemas.microsoft.com/office/drawing/2014/main" id="{CC246F54-874E-FDA4-2112-D4F62265FDBE}"/>
              </a:ext>
            </a:extLst>
          </p:cNvPr>
          <p:cNvSpPr>
            <a:spLocks noGrp="1"/>
          </p:cNvSpPr>
          <p:nvPr>
            <p:ph type="body" sz="quarter" idx="12"/>
          </p:nvPr>
        </p:nvSpPr>
        <p:spPr>
          <a:xfrm>
            <a:off x="6382351" y="2328842"/>
            <a:ext cx="4786673" cy="4186207"/>
          </a:xfrm>
        </p:spPr>
        <p:txBody>
          <a:bodyPr lIns="91440" tIns="45720" rIns="91440" bIns="45720" anchor="t"/>
          <a:lstStyle/>
          <a:p>
            <a:r>
              <a:rPr lang="en-GB" sz="2000" b="1" dirty="0">
                <a:solidFill>
                  <a:schemeClr val="tx1"/>
                </a:solidFill>
                <a:latin typeface="+mn-lt"/>
              </a:rPr>
              <a:t>Royal </a:t>
            </a:r>
            <a:r>
              <a:rPr lang="en-GB" sz="2000" b="1" dirty="0" err="1">
                <a:solidFill>
                  <a:schemeClr val="tx1"/>
                </a:solidFill>
                <a:latin typeface="+mn-lt"/>
              </a:rPr>
              <a:t>Jaarbeurs</a:t>
            </a:r>
            <a:endParaRPr lang="en-GB" sz="2000" b="1" dirty="0">
              <a:solidFill>
                <a:schemeClr val="tx1"/>
              </a:solidFill>
              <a:latin typeface="+mn-lt"/>
            </a:endParaRPr>
          </a:p>
          <a:p>
            <a:endParaRPr lang="en-GB" sz="2000" b="1" dirty="0">
              <a:solidFill>
                <a:schemeClr val="tx1"/>
              </a:solidFill>
              <a:latin typeface="+mn-lt"/>
            </a:endParaRPr>
          </a:p>
          <a:p>
            <a:pPr algn="ctr">
              <a:lnSpc>
                <a:spcPct val="100000"/>
              </a:lnSpc>
              <a:spcBef>
                <a:spcPts val="0"/>
              </a:spcBef>
              <a:spcAft>
                <a:spcPts val="0"/>
              </a:spcAft>
            </a:pPr>
            <a:r>
              <a:rPr lang="en-GB" sz="1600" b="1" i="1" dirty="0">
                <a:solidFill>
                  <a:srgbClr val="000000"/>
                </a:solidFill>
                <a:latin typeface="+mj-lt"/>
              </a:rPr>
              <a:t>“</a:t>
            </a:r>
            <a:r>
              <a:rPr lang="en-GB" sz="1600" i="1" dirty="0">
                <a:solidFill>
                  <a:srgbClr val="000000"/>
                </a:solidFill>
                <a:latin typeface="+mj-lt"/>
              </a:rPr>
              <a:t>The Network-as-a-Service concept provides Royal </a:t>
            </a:r>
            <a:r>
              <a:rPr lang="en-GB" sz="1600" i="1" dirty="0" err="1">
                <a:solidFill>
                  <a:srgbClr val="000000"/>
                </a:solidFill>
                <a:latin typeface="+mj-lt"/>
              </a:rPr>
              <a:t>Jaarbeurs</a:t>
            </a:r>
            <a:r>
              <a:rPr lang="en-GB" sz="1600" i="1" dirty="0">
                <a:solidFill>
                  <a:srgbClr val="000000"/>
                </a:solidFill>
                <a:latin typeface="+mj-lt"/>
              </a:rPr>
              <a:t> with great business agility. The HPE Aruba Networking architecture allows us to scale network services up or down as required.”</a:t>
            </a:r>
          </a:p>
          <a:p>
            <a:pPr algn="ctr">
              <a:lnSpc>
                <a:spcPct val="100000"/>
              </a:lnSpc>
              <a:spcBef>
                <a:spcPts val="0"/>
              </a:spcBef>
              <a:spcAft>
                <a:spcPts val="0"/>
              </a:spcAft>
            </a:pPr>
            <a:endParaRPr lang="en-GB" sz="1600" dirty="0">
              <a:latin typeface="+mj-lt"/>
            </a:endParaRPr>
          </a:p>
          <a:p>
            <a:pPr algn="ctr">
              <a:lnSpc>
                <a:spcPct val="100000"/>
              </a:lnSpc>
              <a:spcBef>
                <a:spcPts val="0"/>
              </a:spcBef>
              <a:spcAft>
                <a:spcPts val="0"/>
              </a:spcAft>
            </a:pPr>
            <a:r>
              <a:rPr lang="en-GB" sz="1600" dirty="0">
                <a:solidFill>
                  <a:srgbClr val="FF0000"/>
                </a:solidFill>
                <a:latin typeface="+mj-lt"/>
              </a:rPr>
              <a:t>Teun Schermerhorn, General IT Manager</a:t>
            </a:r>
          </a:p>
          <a:p>
            <a:pPr algn="ctr">
              <a:lnSpc>
                <a:spcPct val="100000"/>
              </a:lnSpc>
              <a:spcBef>
                <a:spcPts val="0"/>
              </a:spcBef>
              <a:spcAft>
                <a:spcPts val="0"/>
              </a:spcAft>
            </a:pPr>
            <a:r>
              <a:rPr lang="en-GB" sz="1600" dirty="0">
                <a:solidFill>
                  <a:srgbClr val="FF0000"/>
                </a:solidFill>
                <a:latin typeface="+mj-lt"/>
              </a:rPr>
              <a:t>Royal </a:t>
            </a:r>
            <a:r>
              <a:rPr lang="en-GB" sz="1600" dirty="0" err="1">
                <a:solidFill>
                  <a:srgbClr val="FF0000"/>
                </a:solidFill>
                <a:latin typeface="+mj-lt"/>
              </a:rPr>
              <a:t>Jaarbeurs</a:t>
            </a:r>
            <a:endParaRPr lang="en-ZA" sz="1600" dirty="0">
              <a:solidFill>
                <a:srgbClr val="FF0000"/>
              </a:solidFill>
              <a:latin typeface="+mj-lt"/>
            </a:endParaRPr>
          </a:p>
        </p:txBody>
      </p:sp>
      <p:sp>
        <p:nvSpPr>
          <p:cNvPr id="6" name="Rectangle: Rounded Corners 14">
            <a:extLst>
              <a:ext uri="{FF2B5EF4-FFF2-40B4-BE49-F238E27FC236}">
                <a16:creationId xmlns:a16="http://schemas.microsoft.com/office/drawing/2014/main" id="{B3928803-7F7E-EF4E-CCFC-DCC263A06805}"/>
              </a:ext>
            </a:extLst>
          </p:cNvPr>
          <p:cNvSpPr/>
          <p:nvPr/>
        </p:nvSpPr>
        <p:spPr>
          <a:xfrm>
            <a:off x="379188" y="1437581"/>
            <a:ext cx="5315931" cy="4572000"/>
          </a:xfrm>
          <a:prstGeom prst="roundRect">
            <a:avLst>
              <a:gd name="adj" fmla="val 0"/>
            </a:avLst>
          </a:prstGeom>
          <a:noFill/>
          <a:ln w="25400">
            <a:gradFill>
              <a:gsLst>
                <a:gs pos="0">
                  <a:schemeClr val="tx2"/>
                </a:gs>
                <a:gs pos="99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a:solidFill>
                <a:schemeClr val="tx2"/>
              </a:solidFill>
              <a:effectLst/>
              <a:latin typeface="+mj-lt"/>
              <a:ea typeface="Times New Roman" panose="02020603050405020304" pitchFamily="18" charset="0"/>
            </a:endParaRPr>
          </a:p>
        </p:txBody>
      </p:sp>
      <p:sp>
        <p:nvSpPr>
          <p:cNvPr id="7" name="Rectangle: Rounded Corners 14">
            <a:extLst>
              <a:ext uri="{FF2B5EF4-FFF2-40B4-BE49-F238E27FC236}">
                <a16:creationId xmlns:a16="http://schemas.microsoft.com/office/drawing/2014/main" id="{3EE3E2EE-480C-5222-89B9-5A0467F489B7}"/>
              </a:ext>
            </a:extLst>
          </p:cNvPr>
          <p:cNvSpPr/>
          <p:nvPr/>
        </p:nvSpPr>
        <p:spPr>
          <a:xfrm>
            <a:off x="6123165" y="1437581"/>
            <a:ext cx="5315931" cy="4572000"/>
          </a:xfrm>
          <a:prstGeom prst="roundRect">
            <a:avLst>
              <a:gd name="adj" fmla="val 0"/>
            </a:avLst>
          </a:prstGeom>
          <a:noFill/>
          <a:ln w="25400">
            <a:gradFill>
              <a:gsLst>
                <a:gs pos="0">
                  <a:schemeClr val="tx2"/>
                </a:gs>
                <a:gs pos="99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a:solidFill>
                <a:schemeClr val="tx2"/>
              </a:solidFill>
              <a:effectLst/>
              <a:latin typeface="+mj-lt"/>
              <a:ea typeface="Times New Roman" panose="02020603050405020304" pitchFamily="18" charset="0"/>
            </a:endParaRPr>
          </a:p>
        </p:txBody>
      </p:sp>
      <p:sp>
        <p:nvSpPr>
          <p:cNvPr id="8" name="Oval 7">
            <a:extLst>
              <a:ext uri="{FF2B5EF4-FFF2-40B4-BE49-F238E27FC236}">
                <a16:creationId xmlns:a16="http://schemas.microsoft.com/office/drawing/2014/main" id="{69B66D0C-96B3-D263-C0D7-81F163A48DC4}"/>
              </a:ext>
            </a:extLst>
          </p:cNvPr>
          <p:cNvSpPr/>
          <p:nvPr/>
        </p:nvSpPr>
        <p:spPr>
          <a:xfrm>
            <a:off x="612616" y="1667597"/>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sp>
        <p:nvSpPr>
          <p:cNvPr id="9" name="Oval 8">
            <a:extLst>
              <a:ext uri="{FF2B5EF4-FFF2-40B4-BE49-F238E27FC236}">
                <a16:creationId xmlns:a16="http://schemas.microsoft.com/office/drawing/2014/main" id="{EB443FC3-FAA7-8140-E646-85E41FF7918C}"/>
              </a:ext>
            </a:extLst>
          </p:cNvPr>
          <p:cNvSpPr/>
          <p:nvPr/>
        </p:nvSpPr>
        <p:spPr>
          <a:xfrm>
            <a:off x="6382351" y="1667597"/>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pic>
        <p:nvPicPr>
          <p:cNvPr id="10" name="Picture 9">
            <a:extLst>
              <a:ext uri="{FF2B5EF4-FFF2-40B4-BE49-F238E27FC236}">
                <a16:creationId xmlns:a16="http://schemas.microsoft.com/office/drawing/2014/main" id="{2099352F-C98C-65AA-FE76-852C5FBF606D}"/>
              </a:ext>
            </a:extLst>
          </p:cNvPr>
          <p:cNvPicPr>
            <a:picLocks noChangeAspect="1"/>
          </p:cNvPicPr>
          <p:nvPr/>
        </p:nvPicPr>
        <p:blipFill>
          <a:blip r:embed="rId2"/>
          <a:stretch>
            <a:fillRect/>
          </a:stretch>
        </p:blipFill>
        <p:spPr>
          <a:xfrm>
            <a:off x="763722" y="1794198"/>
            <a:ext cx="368163" cy="388616"/>
          </a:xfrm>
          <a:prstGeom prst="rect">
            <a:avLst/>
          </a:prstGeom>
        </p:spPr>
      </p:pic>
      <p:pic>
        <p:nvPicPr>
          <p:cNvPr id="11" name="Picture 10">
            <a:extLst>
              <a:ext uri="{FF2B5EF4-FFF2-40B4-BE49-F238E27FC236}">
                <a16:creationId xmlns:a16="http://schemas.microsoft.com/office/drawing/2014/main" id="{1DA20C9F-79BB-7E0C-5987-5E0B6DB388FD}"/>
              </a:ext>
            </a:extLst>
          </p:cNvPr>
          <p:cNvPicPr>
            <a:picLocks noChangeAspect="1"/>
          </p:cNvPicPr>
          <p:nvPr/>
        </p:nvPicPr>
        <p:blipFill>
          <a:blip r:embed="rId3"/>
          <a:stretch>
            <a:fillRect/>
          </a:stretch>
        </p:blipFill>
        <p:spPr>
          <a:xfrm>
            <a:off x="6527994" y="1794199"/>
            <a:ext cx="388616" cy="388616"/>
          </a:xfrm>
          <a:prstGeom prst="rect">
            <a:avLst/>
          </a:prstGeom>
        </p:spPr>
      </p:pic>
    </p:spTree>
    <p:extLst>
      <p:ext uri="{BB962C8B-B14F-4D97-AF65-F5344CB8AC3E}">
        <p14:creationId xmlns:p14="http://schemas.microsoft.com/office/powerpoint/2010/main" val="3675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using a tablet&#10;&#10;Description automatically generated">
            <a:extLst>
              <a:ext uri="{FF2B5EF4-FFF2-40B4-BE49-F238E27FC236}">
                <a16:creationId xmlns:a16="http://schemas.microsoft.com/office/drawing/2014/main" id="{DA0F4987-3683-89C0-B4BE-697979952F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19312"/>
          </a:xfrm>
          <a:prstGeom prst="rect">
            <a:avLst/>
          </a:prstGeom>
        </p:spPr>
      </p:pic>
      <p:sp>
        <p:nvSpPr>
          <p:cNvPr id="10" name="Rectangle 9">
            <a:extLst>
              <a:ext uri="{FF2B5EF4-FFF2-40B4-BE49-F238E27FC236}">
                <a16:creationId xmlns:a16="http://schemas.microsoft.com/office/drawing/2014/main" id="{976905D8-35E0-4CAE-C785-B017E1D065C5}"/>
              </a:ext>
            </a:extLst>
          </p:cNvPr>
          <p:cNvSpPr/>
          <p:nvPr/>
        </p:nvSpPr>
        <p:spPr>
          <a:xfrm>
            <a:off x="371469" y="1730829"/>
            <a:ext cx="11449063" cy="9726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latin typeface="+mj-lt"/>
            </a:endParaRPr>
          </a:p>
        </p:txBody>
      </p:sp>
      <p:sp>
        <p:nvSpPr>
          <p:cNvPr id="134" name="TextBox 133">
            <a:extLst>
              <a:ext uri="{FF2B5EF4-FFF2-40B4-BE49-F238E27FC236}">
                <a16:creationId xmlns:a16="http://schemas.microsoft.com/office/drawing/2014/main" id="{909141ED-1E63-4EBF-A9AE-BFB58D5AF3A4}"/>
              </a:ext>
            </a:extLst>
          </p:cNvPr>
          <p:cNvSpPr txBox="1"/>
          <p:nvPr/>
        </p:nvSpPr>
        <p:spPr>
          <a:xfrm>
            <a:off x="4406929" y="3853358"/>
            <a:ext cx="3189487" cy="1477328"/>
          </a:xfrm>
          <a:prstGeom prst="rect">
            <a:avLst/>
          </a:prstGeom>
          <a:noFill/>
        </p:spPr>
        <p:txBody>
          <a:bodyPr wrap="square" lIns="91440" tIns="45720" rIns="91440" bIns="45720" rtlCol="0" anchor="t">
            <a:spAutoFit/>
          </a:bodyPr>
          <a:lstStyle/>
          <a:p>
            <a:pPr defTabSz="914377">
              <a:defRPr/>
            </a:pPr>
            <a:r>
              <a:rPr kumimoji="0" lang="en-US" altLang="ko-KR" i="0" u="none" strike="noStrike" kern="1200" cap="none" spc="0" normalizeH="0" baseline="0" noProof="0">
                <a:ln>
                  <a:noFill/>
                </a:ln>
                <a:solidFill>
                  <a:srgbClr val="000000"/>
                </a:solidFill>
                <a:effectLst/>
                <a:uLnTx/>
                <a:uFillTx/>
                <a:latin typeface="+mj-lt"/>
                <a:ea typeface="Helvetica Neue Medium"/>
                <a:cs typeface="Arial"/>
              </a:rPr>
              <a:t>HPE Aruba </a:t>
            </a:r>
            <a:r>
              <a:rPr lang="en-US" altLang="ko-KR">
                <a:solidFill>
                  <a:srgbClr val="000000"/>
                </a:solidFill>
                <a:latin typeface="+mj-lt"/>
                <a:ea typeface="Helvetica Neue Medium"/>
                <a:cs typeface="Arial"/>
              </a:rPr>
              <a:t>Networking </a:t>
            </a:r>
            <a:r>
              <a:rPr kumimoji="0" lang="en-US" altLang="ko-KR" i="0" u="none" strike="noStrike" kern="1200" cap="none" spc="0" normalizeH="0" baseline="0" noProof="0">
                <a:ln>
                  <a:noFill/>
                </a:ln>
                <a:solidFill>
                  <a:srgbClr val="000000"/>
                </a:solidFill>
                <a:effectLst/>
                <a:uLnTx/>
                <a:uFillTx/>
                <a:latin typeface="+mj-lt"/>
                <a:ea typeface="Helvetica Neue Medium"/>
                <a:cs typeface="Arial"/>
              </a:rPr>
              <a:t>is focused on lowering </a:t>
            </a:r>
            <a:r>
              <a:rPr lang="en-US" altLang="ko-KR">
                <a:solidFill>
                  <a:srgbClr val="000000"/>
                </a:solidFill>
                <a:latin typeface="+mj-lt"/>
                <a:ea typeface="Helvetica Neue Medium"/>
                <a:cs typeface="Arial"/>
              </a:rPr>
              <a:t>our own</a:t>
            </a:r>
            <a:r>
              <a:rPr kumimoji="0" lang="en-US" altLang="ko-KR" i="0" u="none" strike="noStrike" kern="1200" cap="none" spc="0" normalizeH="0" baseline="0" noProof="0">
                <a:ln>
                  <a:noFill/>
                </a:ln>
                <a:solidFill>
                  <a:srgbClr val="000000"/>
                </a:solidFill>
                <a:effectLst/>
                <a:uLnTx/>
                <a:uFillTx/>
                <a:latin typeface="+mj-lt"/>
                <a:ea typeface="Helvetica Neue Medium"/>
                <a:cs typeface="Arial"/>
              </a:rPr>
              <a:t> Scope 3 emissions by </a:t>
            </a:r>
            <a:r>
              <a:rPr kumimoji="0" lang="en-US" altLang="ko-KR" b="1" i="0" u="none" strike="noStrike" kern="1200" cap="none" spc="0" normalizeH="0" baseline="0" noProof="0">
                <a:ln>
                  <a:noFill/>
                </a:ln>
                <a:effectLst/>
                <a:uLnTx/>
                <a:uFillTx/>
                <a:latin typeface="+mj-lt"/>
                <a:ea typeface="Helvetica Neue Medium"/>
                <a:cs typeface="Arial"/>
              </a:rPr>
              <a:t>42% </a:t>
            </a:r>
            <a:r>
              <a:rPr kumimoji="0" lang="en-US" altLang="ko-KR" i="0" u="none" strike="noStrike" kern="1200" cap="none" spc="0" normalizeH="0" baseline="0" noProof="0">
                <a:ln>
                  <a:noFill/>
                </a:ln>
                <a:solidFill>
                  <a:srgbClr val="000000"/>
                </a:solidFill>
                <a:effectLst/>
                <a:uLnTx/>
                <a:uFillTx/>
                <a:latin typeface="+mj-lt"/>
                <a:ea typeface="Helvetica Neue Medium"/>
                <a:cs typeface="Arial"/>
              </a:rPr>
              <a:t>by 2030 and becoming net zero by 2040</a:t>
            </a:r>
            <a:endParaRPr kumimoji="0" lang="ko-KR" altLang="en-US" i="0" u="none" strike="noStrike" kern="1200" cap="none" spc="0" normalizeH="0" baseline="0" noProof="0">
              <a:ln>
                <a:noFill/>
              </a:ln>
              <a:solidFill>
                <a:srgbClr val="000000"/>
              </a:solidFill>
              <a:effectLst/>
              <a:uLnTx/>
              <a:uFillTx/>
              <a:latin typeface="+mj-lt"/>
              <a:cs typeface="Arial"/>
            </a:endParaRPr>
          </a:p>
        </p:txBody>
      </p:sp>
      <p:sp>
        <p:nvSpPr>
          <p:cNvPr id="136" name="TextBox 135">
            <a:extLst>
              <a:ext uri="{FF2B5EF4-FFF2-40B4-BE49-F238E27FC236}">
                <a16:creationId xmlns:a16="http://schemas.microsoft.com/office/drawing/2014/main" id="{F375E29C-7B6A-4EC7-B115-5676E5AE803A}"/>
              </a:ext>
            </a:extLst>
          </p:cNvPr>
          <p:cNvSpPr txBox="1"/>
          <p:nvPr/>
        </p:nvSpPr>
        <p:spPr>
          <a:xfrm>
            <a:off x="602767" y="3947980"/>
            <a:ext cx="3348739" cy="1477328"/>
          </a:xfrm>
          <a:prstGeom prst="rect">
            <a:avLst/>
          </a:prstGeom>
          <a:noFill/>
        </p:spPr>
        <p:txBody>
          <a:bodyPr wrap="square" lIns="91440" tIns="45720" rIns="91440" bIns="45720" rtlCol="0" anchor="t">
            <a:spAutoFit/>
          </a:bodyPr>
          <a:lstStyle/>
          <a:p>
            <a:pPr defTabSz="914377">
              <a:defRPr/>
            </a:pPr>
            <a:r>
              <a:rPr kumimoji="0" lang="en-US" altLang="ko-KR" i="0" u="none" strike="noStrike" kern="1200" cap="none" spc="0" normalizeH="0" baseline="0" noProof="0" dirty="0">
                <a:ln>
                  <a:noFill/>
                </a:ln>
                <a:solidFill>
                  <a:srgbClr val="000000"/>
                </a:solidFill>
                <a:effectLst/>
                <a:uLnTx/>
                <a:uFillTx/>
                <a:latin typeface="+mj-lt"/>
                <a:ea typeface="Helvetica Neue Medium"/>
                <a:cs typeface="Arial"/>
              </a:rPr>
              <a:t>HPE Aruba </a:t>
            </a:r>
            <a:r>
              <a:rPr lang="en-US" altLang="ko-KR" dirty="0">
                <a:solidFill>
                  <a:srgbClr val="000000"/>
                </a:solidFill>
                <a:latin typeface="+mj-lt"/>
                <a:ea typeface="Helvetica Neue Medium"/>
                <a:cs typeface="Arial"/>
              </a:rPr>
              <a:t>Networking is</a:t>
            </a:r>
            <a:r>
              <a:rPr kumimoji="0" lang="en-US" altLang="ko-KR" i="0" u="none" strike="noStrike" kern="1200" cap="none" spc="0" normalizeH="0" baseline="0" noProof="0" dirty="0">
                <a:ln>
                  <a:noFill/>
                </a:ln>
                <a:solidFill>
                  <a:srgbClr val="000000"/>
                </a:solidFill>
                <a:effectLst/>
                <a:uLnTx/>
                <a:uFillTx/>
                <a:latin typeface="+mj-lt"/>
                <a:ea typeface="Helvetica Neue Medium"/>
                <a:cs typeface="Arial"/>
              </a:rPr>
              <a:t> committed to helping organizations </a:t>
            </a:r>
            <a:r>
              <a:rPr kumimoji="0" lang="en-US" altLang="ko-KR" b="1" i="0" u="none" strike="noStrike" kern="1200" cap="none" spc="0" normalizeH="0" baseline="0" noProof="0" dirty="0">
                <a:ln>
                  <a:noFill/>
                </a:ln>
                <a:effectLst/>
                <a:uLnTx/>
                <a:uFillTx/>
                <a:latin typeface="+mj-lt"/>
                <a:ea typeface="Helvetica Neue Medium"/>
                <a:cs typeface="Arial"/>
              </a:rPr>
              <a:t>improve </a:t>
            </a:r>
            <a:r>
              <a:rPr lang="en-US" altLang="ko-KR" b="1" dirty="0">
                <a:latin typeface="+mj-lt"/>
                <a:ea typeface="Helvetica Neue Medium"/>
                <a:cs typeface="Arial"/>
              </a:rPr>
              <a:t>and achieve their</a:t>
            </a:r>
            <a:r>
              <a:rPr kumimoji="0" lang="en-US" altLang="ko-KR" b="1" i="0" u="none" strike="noStrike" kern="1200" cap="none" spc="0" normalizeH="0" baseline="0" noProof="0" dirty="0">
                <a:ln>
                  <a:noFill/>
                </a:ln>
                <a:effectLst/>
                <a:uLnTx/>
                <a:uFillTx/>
                <a:latin typeface="+mj-lt"/>
                <a:ea typeface="Helvetica Neue Medium"/>
                <a:cs typeface="Arial"/>
              </a:rPr>
              <a:t> sustainability </a:t>
            </a:r>
            <a:r>
              <a:rPr lang="en-US" altLang="ko-KR" b="1" dirty="0">
                <a:latin typeface="+mj-lt"/>
                <a:ea typeface="Helvetica Neue Medium"/>
                <a:cs typeface="Arial"/>
              </a:rPr>
              <a:t>goals</a:t>
            </a:r>
            <a:endParaRPr kumimoji="0" lang="ko-KR" altLang="en-US" b="1" i="0" u="none" strike="noStrike" kern="1200" cap="none" spc="0" normalizeH="0" baseline="0" noProof="0" dirty="0">
              <a:ln>
                <a:noFill/>
              </a:ln>
              <a:effectLst/>
              <a:uLnTx/>
              <a:uFillTx/>
              <a:latin typeface="+mj-lt"/>
              <a:cs typeface="Arial"/>
            </a:endParaRPr>
          </a:p>
        </p:txBody>
      </p:sp>
      <p:sp>
        <p:nvSpPr>
          <p:cNvPr id="137" name="TextBox 136">
            <a:extLst>
              <a:ext uri="{FF2B5EF4-FFF2-40B4-BE49-F238E27FC236}">
                <a16:creationId xmlns:a16="http://schemas.microsoft.com/office/drawing/2014/main" id="{567CF719-0BBE-4FDB-B0B1-52DE6E4A75D8}"/>
              </a:ext>
            </a:extLst>
          </p:cNvPr>
          <p:cNvSpPr txBox="1"/>
          <p:nvPr/>
        </p:nvSpPr>
        <p:spPr>
          <a:xfrm>
            <a:off x="8110756" y="3853358"/>
            <a:ext cx="3395444" cy="1754326"/>
          </a:xfrm>
          <a:prstGeom prst="rect">
            <a:avLst/>
          </a:prstGeom>
          <a:noFill/>
        </p:spPr>
        <p:txBody>
          <a:bodyPr wrap="square" lIns="91440" tIns="45720" rIns="91440" bIns="45720" rtlCol="0" anchor="t">
            <a:spAutoFit/>
          </a:bodyPr>
          <a:lstStyle/>
          <a:p>
            <a:pPr defTabSz="914377">
              <a:defRPr/>
            </a:pPr>
            <a:r>
              <a:rPr kumimoji="0" lang="en-US" altLang="ko-KR" i="0" u="none" strike="noStrike" kern="1200" cap="none" spc="0" normalizeH="0" baseline="0" noProof="0">
                <a:ln>
                  <a:noFill/>
                </a:ln>
                <a:solidFill>
                  <a:srgbClr val="000000"/>
                </a:solidFill>
                <a:effectLst/>
                <a:uLnTx/>
                <a:uFillTx/>
                <a:latin typeface="+mj-lt"/>
                <a:ea typeface="Helvetica Neue Medium"/>
                <a:cs typeface="Arial"/>
              </a:rPr>
              <a:t>HPE </a:t>
            </a:r>
            <a:r>
              <a:rPr lang="en-US" altLang="ko-KR">
                <a:solidFill>
                  <a:srgbClr val="000000"/>
                </a:solidFill>
                <a:latin typeface="+mj-lt"/>
                <a:ea typeface="Helvetica Neue Medium"/>
                <a:cs typeface="Arial"/>
              </a:rPr>
              <a:t>Aruba Networking’s</a:t>
            </a:r>
            <a:r>
              <a:rPr kumimoji="0" lang="en-US" altLang="ko-KR" i="0" u="none" strike="noStrike" kern="1200" cap="none" spc="0" normalizeH="0" baseline="0" noProof="0">
                <a:ln>
                  <a:noFill/>
                </a:ln>
                <a:solidFill>
                  <a:srgbClr val="000000"/>
                </a:solidFill>
                <a:effectLst/>
                <a:uLnTx/>
                <a:uFillTx/>
                <a:latin typeface="+mj-lt"/>
                <a:ea typeface="Helvetica Neue Medium"/>
                <a:cs typeface="Arial"/>
              </a:rPr>
              <a:t> modern network approach has a positive impact on sustainability in three key areas</a:t>
            </a:r>
            <a:r>
              <a:rPr lang="en-US" altLang="ko-KR">
                <a:solidFill>
                  <a:srgbClr val="000000"/>
                </a:solidFill>
                <a:latin typeface="+mj-lt"/>
                <a:ea typeface="Helvetica Neue Medium"/>
                <a:cs typeface="Arial"/>
              </a:rPr>
              <a:t> </a:t>
            </a:r>
            <a:endParaRPr kumimoji="0" lang="en-US" altLang="ko-KR" i="0" u="none" strike="noStrike" kern="1200" cap="none" spc="0" normalizeH="0" baseline="0" noProof="0">
              <a:ln>
                <a:noFill/>
              </a:ln>
              <a:solidFill>
                <a:srgbClr val="000000"/>
              </a:solidFill>
              <a:effectLst/>
              <a:uLnTx/>
              <a:uFillTx/>
              <a:latin typeface="+mj-lt"/>
              <a:ea typeface="Helvetica Neue Medium"/>
              <a:cs typeface="Arial" pitchFamily="34" charset="0"/>
            </a:endParaRPr>
          </a:p>
          <a:p>
            <a:pPr lvl="0" defTabSz="914377">
              <a:defRPr/>
            </a:pPr>
            <a:r>
              <a:rPr lang="en-US" altLang="ko-KR" b="1">
                <a:latin typeface="+mj-lt"/>
                <a:ea typeface="굴림"/>
                <a:cs typeface="Arial"/>
              </a:rPr>
              <a:t>How it’s made/lives | How it works | How it’s used</a:t>
            </a:r>
          </a:p>
        </p:txBody>
      </p:sp>
      <p:sp>
        <p:nvSpPr>
          <p:cNvPr id="3" name="Rectangle 2">
            <a:extLst>
              <a:ext uri="{FF2B5EF4-FFF2-40B4-BE49-F238E27FC236}">
                <a16:creationId xmlns:a16="http://schemas.microsoft.com/office/drawing/2014/main" id="{6DCC1AFE-B616-E09B-442F-3AC5A6B1A0FF}"/>
              </a:ext>
            </a:extLst>
          </p:cNvPr>
          <p:cNvSpPr/>
          <p:nvPr/>
        </p:nvSpPr>
        <p:spPr>
          <a:xfrm>
            <a:off x="0" y="0"/>
            <a:ext cx="12192000" cy="1524000"/>
          </a:xfrm>
          <a:prstGeom prst="rect">
            <a:avLst/>
          </a:prstGeom>
          <a:solidFill>
            <a:schemeClr val="tx2">
              <a:alpha val="73075"/>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latin typeface="+mj-lt"/>
            </a:endParaRPr>
          </a:p>
        </p:txBody>
      </p:sp>
      <p:sp>
        <p:nvSpPr>
          <p:cNvPr id="5" name="Title 4">
            <a:extLst>
              <a:ext uri="{FF2B5EF4-FFF2-40B4-BE49-F238E27FC236}">
                <a16:creationId xmlns:a16="http://schemas.microsoft.com/office/drawing/2014/main" id="{1E07DC51-F60F-28C6-0D06-59F1BF6D5477}"/>
              </a:ext>
            </a:extLst>
          </p:cNvPr>
          <p:cNvSpPr>
            <a:spLocks noGrp="1"/>
          </p:cNvSpPr>
          <p:nvPr>
            <p:ph type="title"/>
          </p:nvPr>
        </p:nvSpPr>
        <p:spPr>
          <a:xfrm>
            <a:off x="391599" y="474862"/>
            <a:ext cx="11537382" cy="631775"/>
          </a:xfrm>
        </p:spPr>
        <p:txBody>
          <a:bodyPr lIns="91440" tIns="45720" rIns="91440" bIns="45720" anchor="ctr"/>
          <a:lstStyle/>
          <a:p>
            <a:pPr algn="ctr">
              <a:lnSpc>
                <a:spcPct val="100000"/>
              </a:lnSpc>
            </a:pPr>
            <a:r>
              <a:rPr lang="en-US" sz="3200" b="1">
                <a:solidFill>
                  <a:schemeClr val="bg1"/>
                </a:solidFill>
              </a:rPr>
              <a:t>A modern network supports </a:t>
            </a:r>
            <a:br>
              <a:rPr lang="en-US" sz="3200" b="1"/>
            </a:br>
            <a:r>
              <a:rPr lang="en-US" sz="3200" b="1">
                <a:solidFill>
                  <a:schemeClr val="bg1"/>
                </a:solidFill>
              </a:rPr>
              <a:t>your green initiatives</a:t>
            </a:r>
          </a:p>
        </p:txBody>
      </p:sp>
      <p:grpSp>
        <p:nvGrpSpPr>
          <p:cNvPr id="12" name="Group 11">
            <a:extLst>
              <a:ext uri="{FF2B5EF4-FFF2-40B4-BE49-F238E27FC236}">
                <a16:creationId xmlns:a16="http://schemas.microsoft.com/office/drawing/2014/main" id="{D740C433-3022-1475-A60B-2FADAFA9EC75}"/>
              </a:ext>
            </a:extLst>
          </p:cNvPr>
          <p:cNvGrpSpPr/>
          <p:nvPr/>
        </p:nvGrpSpPr>
        <p:grpSpPr>
          <a:xfrm>
            <a:off x="2465614" y="1910159"/>
            <a:ext cx="7260772" cy="661245"/>
            <a:chOff x="2198914" y="1910159"/>
            <a:chExt cx="7260772" cy="661245"/>
          </a:xfrm>
        </p:grpSpPr>
        <p:sp>
          <p:nvSpPr>
            <p:cNvPr id="8" name="TextBox 7">
              <a:extLst>
                <a:ext uri="{FF2B5EF4-FFF2-40B4-BE49-F238E27FC236}">
                  <a16:creationId xmlns:a16="http://schemas.microsoft.com/office/drawing/2014/main" id="{3CF20721-91CB-E744-145F-A6DAB438E114}"/>
                </a:ext>
              </a:extLst>
            </p:cNvPr>
            <p:cNvSpPr txBox="1"/>
            <p:nvPr/>
          </p:nvSpPr>
          <p:spPr>
            <a:xfrm>
              <a:off x="3055374" y="2050953"/>
              <a:ext cx="6404312" cy="379656"/>
            </a:xfrm>
            <a:prstGeom prst="rect">
              <a:avLst/>
            </a:prstGeom>
            <a:no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altLang="ko-KR" sz="1867" b="1" i="0" u="none" strike="noStrike" kern="1200" cap="none" spc="0" normalizeH="0" baseline="0" noProof="0">
                  <a:ln>
                    <a:noFill/>
                  </a:ln>
                  <a:solidFill>
                    <a:schemeClr val="bg1"/>
                  </a:solidFill>
                  <a:effectLst/>
                  <a:uLnTx/>
                  <a:uFillTx/>
                  <a:latin typeface="+mj-lt"/>
                  <a:ea typeface="Helvetica Neue Medium"/>
                  <a:cs typeface="Arial" pitchFamily="34" charset="0"/>
                </a:rPr>
                <a:t>Sustainability is a journey of innovation and dedication</a:t>
              </a:r>
              <a:endParaRPr kumimoji="0" lang="ko-KR" altLang="en-US" sz="1867" b="1" i="0" u="none" strike="noStrike" kern="1200" cap="none" spc="0" normalizeH="0" baseline="0" noProof="0">
                <a:ln>
                  <a:noFill/>
                </a:ln>
                <a:solidFill>
                  <a:schemeClr val="bg1"/>
                </a:solidFill>
                <a:effectLst/>
                <a:uLnTx/>
                <a:uFillTx/>
                <a:latin typeface="+mj-lt"/>
                <a:cs typeface="Arial" pitchFamily="34" charset="0"/>
              </a:endParaRPr>
            </a:p>
          </p:txBody>
        </p:sp>
        <p:sp>
          <p:nvSpPr>
            <p:cNvPr id="11" name="Oval 10">
              <a:extLst>
                <a:ext uri="{FF2B5EF4-FFF2-40B4-BE49-F238E27FC236}">
                  <a16:creationId xmlns:a16="http://schemas.microsoft.com/office/drawing/2014/main" id="{EA5DB9B6-03F0-F10E-5830-0B645FA1B59D}"/>
                </a:ext>
              </a:extLst>
            </p:cNvPr>
            <p:cNvSpPr/>
            <p:nvPr/>
          </p:nvSpPr>
          <p:spPr>
            <a:xfrm>
              <a:off x="2198914" y="1910159"/>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cxnSp>
        <p:nvCxnSpPr>
          <p:cNvPr id="14" name="Straight Connector 13">
            <a:extLst>
              <a:ext uri="{FF2B5EF4-FFF2-40B4-BE49-F238E27FC236}">
                <a16:creationId xmlns:a16="http://schemas.microsoft.com/office/drawing/2014/main" id="{3133F78C-679A-3B72-056A-D52885A971B5}"/>
              </a:ext>
            </a:extLst>
          </p:cNvPr>
          <p:cNvCxnSpPr/>
          <p:nvPr/>
        </p:nvCxnSpPr>
        <p:spPr>
          <a:xfrm>
            <a:off x="4179217" y="3129914"/>
            <a:ext cx="0" cy="265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F8959-032C-860E-62D7-49D2EAA8367A}"/>
              </a:ext>
            </a:extLst>
          </p:cNvPr>
          <p:cNvCxnSpPr/>
          <p:nvPr/>
        </p:nvCxnSpPr>
        <p:spPr>
          <a:xfrm>
            <a:off x="7967445" y="3129914"/>
            <a:ext cx="0" cy="265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516D9C7-B039-4EBC-516D-174F9A491115}"/>
              </a:ext>
            </a:extLst>
          </p:cNvPr>
          <p:cNvSpPr/>
          <p:nvPr/>
        </p:nvSpPr>
        <p:spPr>
          <a:xfrm>
            <a:off x="603263" y="3053367"/>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sp>
        <p:nvSpPr>
          <p:cNvPr id="20" name="Oval 19">
            <a:extLst>
              <a:ext uri="{FF2B5EF4-FFF2-40B4-BE49-F238E27FC236}">
                <a16:creationId xmlns:a16="http://schemas.microsoft.com/office/drawing/2014/main" id="{27EF4D3E-AB6D-271B-55B8-735D7B4C2544}"/>
              </a:ext>
            </a:extLst>
          </p:cNvPr>
          <p:cNvSpPr/>
          <p:nvPr/>
        </p:nvSpPr>
        <p:spPr>
          <a:xfrm>
            <a:off x="4424148" y="3053367"/>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sp>
        <p:nvSpPr>
          <p:cNvPr id="21" name="Oval 20">
            <a:extLst>
              <a:ext uri="{FF2B5EF4-FFF2-40B4-BE49-F238E27FC236}">
                <a16:creationId xmlns:a16="http://schemas.microsoft.com/office/drawing/2014/main" id="{22CC99AF-5628-E57D-3C53-97F72762F5E1}"/>
              </a:ext>
            </a:extLst>
          </p:cNvPr>
          <p:cNvSpPr/>
          <p:nvPr/>
        </p:nvSpPr>
        <p:spPr>
          <a:xfrm>
            <a:off x="8168834" y="3053367"/>
            <a:ext cx="661245" cy="6612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pic>
        <p:nvPicPr>
          <p:cNvPr id="2" name="Graphic 1">
            <a:extLst>
              <a:ext uri="{FF2B5EF4-FFF2-40B4-BE49-F238E27FC236}">
                <a16:creationId xmlns:a16="http://schemas.microsoft.com/office/drawing/2014/main" id="{ECBDE088-324F-F3A6-845B-3C0B530183EC}"/>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0731"/>
          <a:stretch/>
        </p:blipFill>
        <p:spPr>
          <a:xfrm>
            <a:off x="10697817" y="407249"/>
            <a:ext cx="1109063" cy="243703"/>
          </a:xfrm>
          <a:prstGeom prst="rect">
            <a:avLst/>
          </a:prstGeom>
        </p:spPr>
      </p:pic>
      <p:pic>
        <p:nvPicPr>
          <p:cNvPr id="4" name="Picture 3">
            <a:extLst>
              <a:ext uri="{FF2B5EF4-FFF2-40B4-BE49-F238E27FC236}">
                <a16:creationId xmlns:a16="http://schemas.microsoft.com/office/drawing/2014/main" id="{A648EF39-6343-137A-681E-CCB25F82D342}"/>
              </a:ext>
            </a:extLst>
          </p:cNvPr>
          <p:cNvPicPr>
            <a:picLocks noChangeAspect="1"/>
          </p:cNvPicPr>
          <p:nvPr/>
        </p:nvPicPr>
        <p:blipFill>
          <a:blip r:embed="rId6"/>
          <a:stretch>
            <a:fillRect/>
          </a:stretch>
        </p:blipFill>
        <p:spPr>
          <a:xfrm>
            <a:off x="739811" y="3189485"/>
            <a:ext cx="395478" cy="395478"/>
          </a:xfrm>
          <a:prstGeom prst="rect">
            <a:avLst/>
          </a:prstGeom>
        </p:spPr>
      </p:pic>
      <p:pic>
        <p:nvPicPr>
          <p:cNvPr id="7" name="Picture 6">
            <a:extLst>
              <a:ext uri="{FF2B5EF4-FFF2-40B4-BE49-F238E27FC236}">
                <a16:creationId xmlns:a16="http://schemas.microsoft.com/office/drawing/2014/main" id="{94BD68A3-2020-55B2-D185-CFE1294C70AD}"/>
              </a:ext>
            </a:extLst>
          </p:cNvPr>
          <p:cNvPicPr>
            <a:picLocks noChangeAspect="1"/>
          </p:cNvPicPr>
          <p:nvPr/>
        </p:nvPicPr>
        <p:blipFill>
          <a:blip r:embed="rId7"/>
          <a:stretch>
            <a:fillRect/>
          </a:stretch>
        </p:blipFill>
        <p:spPr>
          <a:xfrm>
            <a:off x="8335107" y="3219939"/>
            <a:ext cx="355600" cy="330200"/>
          </a:xfrm>
          <a:prstGeom prst="rect">
            <a:avLst/>
          </a:prstGeom>
        </p:spPr>
      </p:pic>
      <p:pic>
        <p:nvPicPr>
          <p:cNvPr id="9" name="Picture 8">
            <a:extLst>
              <a:ext uri="{FF2B5EF4-FFF2-40B4-BE49-F238E27FC236}">
                <a16:creationId xmlns:a16="http://schemas.microsoft.com/office/drawing/2014/main" id="{263FF3FE-DF00-4EB2-C935-6CB34DD1688F}"/>
              </a:ext>
            </a:extLst>
          </p:cNvPr>
          <p:cNvPicPr>
            <a:picLocks noChangeAspect="1"/>
          </p:cNvPicPr>
          <p:nvPr/>
        </p:nvPicPr>
        <p:blipFill>
          <a:blip r:embed="rId8"/>
          <a:stretch>
            <a:fillRect/>
          </a:stretch>
        </p:blipFill>
        <p:spPr>
          <a:xfrm>
            <a:off x="2624384" y="2035685"/>
            <a:ext cx="349250" cy="391160"/>
          </a:xfrm>
          <a:prstGeom prst="rect">
            <a:avLst/>
          </a:prstGeom>
        </p:spPr>
      </p:pic>
      <p:pic>
        <p:nvPicPr>
          <p:cNvPr id="16" name="Picture 15">
            <a:extLst>
              <a:ext uri="{FF2B5EF4-FFF2-40B4-BE49-F238E27FC236}">
                <a16:creationId xmlns:a16="http://schemas.microsoft.com/office/drawing/2014/main" id="{684A1038-8BD0-00F8-1A02-5BF3A157053E}"/>
              </a:ext>
            </a:extLst>
          </p:cNvPr>
          <p:cNvPicPr>
            <a:picLocks noChangeAspect="1"/>
          </p:cNvPicPr>
          <p:nvPr/>
        </p:nvPicPr>
        <p:blipFill>
          <a:blip r:embed="rId9"/>
          <a:stretch>
            <a:fillRect/>
          </a:stretch>
        </p:blipFill>
        <p:spPr>
          <a:xfrm>
            <a:off x="4566395" y="3202253"/>
            <a:ext cx="353287" cy="353287"/>
          </a:xfrm>
          <a:prstGeom prst="rect">
            <a:avLst/>
          </a:prstGeom>
        </p:spPr>
      </p:pic>
    </p:spTree>
    <p:extLst>
      <p:ext uri="{BB962C8B-B14F-4D97-AF65-F5344CB8AC3E}">
        <p14:creationId xmlns:p14="http://schemas.microsoft.com/office/powerpoint/2010/main" val="255555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5BFA-CFAE-DBE6-3831-6F1982F20BAB}"/>
              </a:ext>
            </a:extLst>
          </p:cNvPr>
          <p:cNvSpPr>
            <a:spLocks noGrp="1"/>
          </p:cNvSpPr>
          <p:nvPr>
            <p:ph type="title"/>
          </p:nvPr>
        </p:nvSpPr>
        <p:spPr>
          <a:xfrm>
            <a:off x="391599" y="511225"/>
            <a:ext cx="11408804" cy="631775"/>
          </a:xfrm>
        </p:spPr>
        <p:txBody>
          <a:bodyPr/>
          <a:lstStyle/>
          <a:p>
            <a:pPr algn="ctr"/>
            <a:r>
              <a:rPr lang="en-GB" sz="3200" b="1">
                <a:ea typeface="Open Sans Light"/>
                <a:cs typeface="Open Sans Light"/>
              </a:rPr>
              <a:t>e&amp; | Sustainability Initiatives</a:t>
            </a:r>
            <a:endParaRPr lang="en-US" sz="3200" b="1"/>
          </a:p>
        </p:txBody>
      </p:sp>
      <p:sp>
        <p:nvSpPr>
          <p:cNvPr id="17" name="TextBox 16">
            <a:extLst>
              <a:ext uri="{FF2B5EF4-FFF2-40B4-BE49-F238E27FC236}">
                <a16:creationId xmlns:a16="http://schemas.microsoft.com/office/drawing/2014/main" id="{997C8572-E72A-81E6-BE7B-C3EDA962C0FA}"/>
              </a:ext>
            </a:extLst>
          </p:cNvPr>
          <p:cNvSpPr txBox="1"/>
          <p:nvPr/>
        </p:nvSpPr>
        <p:spPr>
          <a:xfrm>
            <a:off x="435141" y="3290518"/>
            <a:ext cx="2476225" cy="22436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90000"/>
              </a:lnSpc>
            </a:pPr>
            <a:r>
              <a:rPr lang="en-US" b="1">
                <a:latin typeface="Arial"/>
                <a:cs typeface="Arial"/>
              </a:rPr>
              <a:t>Reduced emission</a:t>
            </a:r>
          </a:p>
          <a:p>
            <a:pPr algn="ctr">
              <a:lnSpc>
                <a:spcPct val="90000"/>
              </a:lnSpc>
            </a:pPr>
            <a:endParaRPr lang="en-US" b="1">
              <a:solidFill>
                <a:schemeClr val="tx2"/>
              </a:solidFill>
              <a:latin typeface="Arial"/>
              <a:cs typeface="Arial"/>
            </a:endParaRPr>
          </a:p>
          <a:p>
            <a:pPr algn="ctr">
              <a:lnSpc>
                <a:spcPct val="90000"/>
              </a:lnSpc>
            </a:pPr>
            <a:r>
              <a:rPr lang="en-US">
                <a:solidFill>
                  <a:schemeClr val="tx2"/>
                </a:solidFill>
                <a:latin typeface="Arial"/>
                <a:cs typeface="Arial"/>
              </a:rPr>
              <a:t>Indirect emissions </a:t>
            </a:r>
          </a:p>
          <a:p>
            <a:pPr algn="ctr">
              <a:lnSpc>
                <a:spcPct val="90000"/>
              </a:lnSpc>
            </a:pPr>
            <a:r>
              <a:rPr lang="en-US">
                <a:solidFill>
                  <a:schemeClr val="tx2"/>
                </a:solidFill>
                <a:latin typeface="Arial"/>
                <a:cs typeface="Arial"/>
              </a:rPr>
              <a:t>dropped by 36% compared to the previous year</a:t>
            </a:r>
            <a:endParaRPr lang="en-US">
              <a:solidFill>
                <a:schemeClr val="tx2"/>
              </a:solidFill>
            </a:endParaRPr>
          </a:p>
          <a:p>
            <a:pPr algn="ctr">
              <a:lnSpc>
                <a:spcPct val="90000"/>
              </a:lnSpc>
            </a:pPr>
            <a:endParaRPr lang="en-US">
              <a:solidFill>
                <a:schemeClr val="tx2"/>
              </a:solidFill>
              <a:latin typeface="suiss"/>
            </a:endParaRPr>
          </a:p>
          <a:p>
            <a:pPr algn="ctr">
              <a:lnSpc>
                <a:spcPct val="90000"/>
              </a:lnSpc>
            </a:pPr>
            <a:endParaRPr lang="en-US">
              <a:solidFill>
                <a:schemeClr val="tx2"/>
              </a:solidFill>
              <a:latin typeface="suiss"/>
            </a:endParaRPr>
          </a:p>
          <a:p>
            <a:pPr algn="ctr">
              <a:lnSpc>
                <a:spcPct val="90000"/>
              </a:lnSpc>
            </a:pPr>
            <a:endParaRPr lang="en-US">
              <a:solidFill>
                <a:schemeClr val="tx2"/>
              </a:solidFill>
              <a:latin typeface="suiss"/>
            </a:endParaRPr>
          </a:p>
        </p:txBody>
      </p:sp>
      <p:sp>
        <p:nvSpPr>
          <p:cNvPr id="18" name="TextBox 17">
            <a:extLst>
              <a:ext uri="{FF2B5EF4-FFF2-40B4-BE49-F238E27FC236}">
                <a16:creationId xmlns:a16="http://schemas.microsoft.com/office/drawing/2014/main" id="{8C345D7F-C1FC-8557-5E19-08BD876F89B1}"/>
              </a:ext>
            </a:extLst>
          </p:cNvPr>
          <p:cNvSpPr txBox="1"/>
          <p:nvPr/>
        </p:nvSpPr>
        <p:spPr>
          <a:xfrm>
            <a:off x="6259805" y="3293775"/>
            <a:ext cx="2413864" cy="24929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90000"/>
              </a:lnSpc>
            </a:pPr>
            <a:r>
              <a:rPr lang="en-US" b="1">
                <a:latin typeface="Arial"/>
                <a:cs typeface="Arial"/>
              </a:rPr>
              <a:t>Energy savings</a:t>
            </a:r>
          </a:p>
          <a:p>
            <a:pPr algn="ctr">
              <a:lnSpc>
                <a:spcPct val="90000"/>
              </a:lnSpc>
            </a:pPr>
            <a:endParaRPr lang="en-US">
              <a:solidFill>
                <a:schemeClr val="tx2"/>
              </a:solidFill>
              <a:latin typeface="Arial"/>
              <a:cs typeface="Arial"/>
            </a:endParaRPr>
          </a:p>
          <a:p>
            <a:pPr algn="ctr">
              <a:lnSpc>
                <a:spcPct val="90000"/>
              </a:lnSpc>
            </a:pPr>
            <a:r>
              <a:rPr lang="en-US">
                <a:solidFill>
                  <a:schemeClr val="tx2"/>
                </a:solidFill>
                <a:latin typeface="Arial"/>
                <a:cs typeface="Arial"/>
              </a:rPr>
              <a:t>Deployed free cooling systems and hybrid solutions at more than 898 sites; achieved over 4 million (KWH) energy savings</a:t>
            </a:r>
          </a:p>
          <a:p>
            <a:pPr algn="ctr">
              <a:lnSpc>
                <a:spcPct val="90000"/>
              </a:lnSpc>
            </a:pPr>
            <a:endParaRPr lang="en-US">
              <a:solidFill>
                <a:schemeClr val="tx2"/>
              </a:solidFill>
              <a:latin typeface="suiss"/>
            </a:endParaRPr>
          </a:p>
          <a:p>
            <a:pPr algn="ctr">
              <a:lnSpc>
                <a:spcPct val="90000"/>
              </a:lnSpc>
            </a:pPr>
            <a:endParaRPr lang="en-US">
              <a:solidFill>
                <a:schemeClr val="tx2"/>
              </a:solidFill>
              <a:latin typeface="suiss"/>
            </a:endParaRPr>
          </a:p>
        </p:txBody>
      </p:sp>
      <p:sp>
        <p:nvSpPr>
          <p:cNvPr id="19" name="TextBox 18">
            <a:extLst>
              <a:ext uri="{FF2B5EF4-FFF2-40B4-BE49-F238E27FC236}">
                <a16:creationId xmlns:a16="http://schemas.microsoft.com/office/drawing/2014/main" id="{D35D7459-0459-0A7F-782A-FCEE0C3F9E99}"/>
              </a:ext>
            </a:extLst>
          </p:cNvPr>
          <p:cNvSpPr txBox="1"/>
          <p:nvPr/>
        </p:nvSpPr>
        <p:spPr>
          <a:xfrm>
            <a:off x="9162144" y="3293776"/>
            <a:ext cx="2527857" cy="24929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90000"/>
              </a:lnSpc>
            </a:pPr>
            <a:r>
              <a:rPr lang="en-US" b="1">
                <a:latin typeface="Arial"/>
                <a:cs typeface="Arial"/>
              </a:rPr>
              <a:t>Zero paper billing</a:t>
            </a:r>
          </a:p>
          <a:p>
            <a:pPr algn="ctr">
              <a:lnSpc>
                <a:spcPct val="90000"/>
              </a:lnSpc>
            </a:pPr>
            <a:endParaRPr lang="en-US">
              <a:solidFill>
                <a:schemeClr val="tx2"/>
              </a:solidFill>
              <a:latin typeface="Arial"/>
              <a:cs typeface="Arial"/>
            </a:endParaRPr>
          </a:p>
          <a:p>
            <a:pPr algn="ctr">
              <a:lnSpc>
                <a:spcPct val="90000"/>
              </a:lnSpc>
            </a:pPr>
            <a:r>
              <a:rPr lang="en-US">
                <a:solidFill>
                  <a:schemeClr val="tx2"/>
                </a:solidFill>
                <a:latin typeface="Arial"/>
                <a:cs typeface="Arial"/>
              </a:rPr>
              <a:t>Continued 100 percent e-billing to our customers; paper consumption was significantly reduced by 71%</a:t>
            </a:r>
          </a:p>
          <a:p>
            <a:pPr algn="ctr">
              <a:lnSpc>
                <a:spcPct val="90000"/>
              </a:lnSpc>
            </a:pPr>
            <a:endParaRPr lang="en-US">
              <a:solidFill>
                <a:schemeClr val="tx2"/>
              </a:solidFill>
              <a:latin typeface="suiss"/>
            </a:endParaRPr>
          </a:p>
          <a:p>
            <a:pPr algn="ctr">
              <a:lnSpc>
                <a:spcPct val="90000"/>
              </a:lnSpc>
            </a:pPr>
            <a:endParaRPr lang="en-US">
              <a:solidFill>
                <a:schemeClr val="tx2"/>
              </a:solidFill>
              <a:latin typeface="suiss"/>
            </a:endParaRPr>
          </a:p>
        </p:txBody>
      </p:sp>
      <p:sp>
        <p:nvSpPr>
          <p:cNvPr id="20" name="TextBox 19">
            <a:extLst>
              <a:ext uri="{FF2B5EF4-FFF2-40B4-BE49-F238E27FC236}">
                <a16:creationId xmlns:a16="http://schemas.microsoft.com/office/drawing/2014/main" id="{144F43BC-4B26-CC35-A7AD-76D642FC8CDB}"/>
              </a:ext>
            </a:extLst>
          </p:cNvPr>
          <p:cNvSpPr txBox="1"/>
          <p:nvPr/>
        </p:nvSpPr>
        <p:spPr>
          <a:xfrm>
            <a:off x="3357465" y="3290517"/>
            <a:ext cx="2413864" cy="324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90000"/>
              </a:lnSpc>
            </a:pPr>
            <a:r>
              <a:rPr lang="en-US" b="1">
                <a:latin typeface="Arial"/>
                <a:cs typeface="Arial"/>
              </a:rPr>
              <a:t>Renewable energy sources</a:t>
            </a:r>
          </a:p>
          <a:p>
            <a:pPr algn="ctr">
              <a:lnSpc>
                <a:spcPct val="90000"/>
              </a:lnSpc>
            </a:pPr>
            <a:endParaRPr lang="en-US">
              <a:solidFill>
                <a:schemeClr val="tx2"/>
              </a:solidFill>
              <a:latin typeface="Arial"/>
              <a:cs typeface="Arial"/>
            </a:endParaRPr>
          </a:p>
          <a:p>
            <a:pPr algn="ctr">
              <a:lnSpc>
                <a:spcPct val="90000"/>
              </a:lnSpc>
            </a:pPr>
            <a:r>
              <a:rPr lang="en-US">
                <a:solidFill>
                  <a:schemeClr val="tx2"/>
                </a:solidFill>
                <a:latin typeface="Arial"/>
                <a:cs typeface="Arial"/>
              </a:rPr>
              <a:t>Diesel generators were replaced across 114 GSM sites with renewable energy sources from solar power</a:t>
            </a:r>
          </a:p>
          <a:p>
            <a:pPr algn="ctr">
              <a:lnSpc>
                <a:spcPct val="90000"/>
              </a:lnSpc>
            </a:pPr>
            <a:endParaRPr lang="en-US">
              <a:solidFill>
                <a:schemeClr val="tx2"/>
              </a:solidFill>
              <a:latin typeface="suiss"/>
            </a:endParaRPr>
          </a:p>
          <a:p>
            <a:pPr algn="ctr">
              <a:lnSpc>
                <a:spcPct val="90000"/>
              </a:lnSpc>
            </a:pPr>
            <a:endParaRPr lang="en-US">
              <a:solidFill>
                <a:schemeClr val="tx2"/>
              </a:solidFill>
              <a:latin typeface="suiss"/>
            </a:endParaRPr>
          </a:p>
          <a:p>
            <a:pPr algn="ctr">
              <a:lnSpc>
                <a:spcPct val="90000"/>
              </a:lnSpc>
            </a:pPr>
            <a:endParaRPr lang="en-US">
              <a:solidFill>
                <a:schemeClr val="tx2"/>
              </a:solidFill>
              <a:latin typeface="suiss"/>
            </a:endParaRPr>
          </a:p>
          <a:p>
            <a:pPr algn="ctr">
              <a:lnSpc>
                <a:spcPct val="90000"/>
              </a:lnSpc>
            </a:pPr>
            <a:endParaRPr lang="en-US">
              <a:solidFill>
                <a:schemeClr val="tx2"/>
              </a:solidFill>
              <a:latin typeface="suiss"/>
            </a:endParaRPr>
          </a:p>
        </p:txBody>
      </p:sp>
      <p:grpSp>
        <p:nvGrpSpPr>
          <p:cNvPr id="27" name="Group 26">
            <a:extLst>
              <a:ext uri="{FF2B5EF4-FFF2-40B4-BE49-F238E27FC236}">
                <a16:creationId xmlns:a16="http://schemas.microsoft.com/office/drawing/2014/main" id="{375A1462-80E4-99DB-3F03-B77990FB9D15}"/>
              </a:ext>
            </a:extLst>
          </p:cNvPr>
          <p:cNvGrpSpPr/>
          <p:nvPr/>
        </p:nvGrpSpPr>
        <p:grpSpPr>
          <a:xfrm>
            <a:off x="334916" y="1583697"/>
            <a:ext cx="11408806" cy="4532029"/>
            <a:chOff x="511629" y="1937166"/>
            <a:chExt cx="10940142" cy="3777834"/>
          </a:xfrm>
          <a:noFill/>
        </p:grpSpPr>
        <p:sp>
          <p:nvSpPr>
            <p:cNvPr id="23" name="Rectangle 22">
              <a:extLst>
                <a:ext uri="{FF2B5EF4-FFF2-40B4-BE49-F238E27FC236}">
                  <a16:creationId xmlns:a16="http://schemas.microsoft.com/office/drawing/2014/main" id="{BD237DA3-2629-6C15-B932-B882EE16E8F1}"/>
                </a:ext>
              </a:extLst>
            </p:cNvPr>
            <p:cNvSpPr/>
            <p:nvPr/>
          </p:nvSpPr>
          <p:spPr>
            <a:xfrm>
              <a:off x="511629" y="1937166"/>
              <a:ext cx="2590800" cy="3777834"/>
            </a:xfrm>
            <a:prstGeom prst="rect">
              <a:avLst/>
            </a:prstGeom>
            <a:grpFill/>
            <a:ln w="25400">
              <a:gradFill>
                <a:gsLst>
                  <a:gs pos="0">
                    <a:schemeClr val="tx2"/>
                  </a:gs>
                  <a:gs pos="100000">
                    <a:schemeClr val="tx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cs typeface="Arial"/>
              </a:endParaRPr>
            </a:p>
          </p:txBody>
        </p:sp>
        <p:sp>
          <p:nvSpPr>
            <p:cNvPr id="24" name="Rectangle 23">
              <a:extLst>
                <a:ext uri="{FF2B5EF4-FFF2-40B4-BE49-F238E27FC236}">
                  <a16:creationId xmlns:a16="http://schemas.microsoft.com/office/drawing/2014/main" id="{490A7C31-10E9-EA1E-4F3B-237B3AB1A144}"/>
                </a:ext>
              </a:extLst>
            </p:cNvPr>
            <p:cNvSpPr/>
            <p:nvPr/>
          </p:nvSpPr>
          <p:spPr>
            <a:xfrm>
              <a:off x="3294743" y="1937166"/>
              <a:ext cx="2590800" cy="3777834"/>
            </a:xfrm>
            <a:prstGeom prst="rect">
              <a:avLst/>
            </a:prstGeom>
            <a:grpFill/>
            <a:ln w="25400">
              <a:gradFill>
                <a:gsLst>
                  <a:gs pos="0">
                    <a:schemeClr val="tx2"/>
                  </a:gs>
                  <a:gs pos="100000">
                    <a:schemeClr val="tx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sp>
          <p:nvSpPr>
            <p:cNvPr id="25" name="Rectangle 24">
              <a:extLst>
                <a:ext uri="{FF2B5EF4-FFF2-40B4-BE49-F238E27FC236}">
                  <a16:creationId xmlns:a16="http://schemas.microsoft.com/office/drawing/2014/main" id="{A77724B0-3CA1-2FFE-F677-0794C2F85717}"/>
                </a:ext>
              </a:extLst>
            </p:cNvPr>
            <p:cNvSpPr/>
            <p:nvPr/>
          </p:nvSpPr>
          <p:spPr>
            <a:xfrm>
              <a:off x="6077857" y="1937166"/>
              <a:ext cx="2590800" cy="3777834"/>
            </a:xfrm>
            <a:prstGeom prst="rect">
              <a:avLst/>
            </a:prstGeom>
            <a:grpFill/>
            <a:ln w="25400">
              <a:gradFill>
                <a:gsLst>
                  <a:gs pos="0">
                    <a:schemeClr val="tx2"/>
                  </a:gs>
                  <a:gs pos="100000">
                    <a:schemeClr val="tx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sp>
          <p:nvSpPr>
            <p:cNvPr id="26" name="Rectangle 25">
              <a:extLst>
                <a:ext uri="{FF2B5EF4-FFF2-40B4-BE49-F238E27FC236}">
                  <a16:creationId xmlns:a16="http://schemas.microsoft.com/office/drawing/2014/main" id="{D6EA549C-C09E-A087-172E-A5F5D898152E}"/>
                </a:ext>
              </a:extLst>
            </p:cNvPr>
            <p:cNvSpPr/>
            <p:nvPr/>
          </p:nvSpPr>
          <p:spPr>
            <a:xfrm>
              <a:off x="8860971" y="1937166"/>
              <a:ext cx="2590800" cy="3777834"/>
            </a:xfrm>
            <a:prstGeom prst="rect">
              <a:avLst/>
            </a:prstGeom>
            <a:grpFill/>
            <a:ln w="25400">
              <a:gradFill>
                <a:gsLst>
                  <a:gs pos="0">
                    <a:schemeClr val="tx2"/>
                  </a:gs>
                  <a:gs pos="100000">
                    <a:schemeClr val="tx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sp>
        <p:nvSpPr>
          <p:cNvPr id="30" name="Oval 29">
            <a:extLst>
              <a:ext uri="{FF2B5EF4-FFF2-40B4-BE49-F238E27FC236}">
                <a16:creationId xmlns:a16="http://schemas.microsoft.com/office/drawing/2014/main" id="{A93179A2-6336-C6BD-672F-7D5D41AF42D3}"/>
              </a:ext>
            </a:extLst>
          </p:cNvPr>
          <p:cNvSpPr/>
          <p:nvPr/>
        </p:nvSpPr>
        <p:spPr>
          <a:xfrm>
            <a:off x="4050326" y="1818559"/>
            <a:ext cx="1083814" cy="1083814"/>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3200" b="1">
                <a:solidFill>
                  <a:schemeClr val="bg1"/>
                </a:solidFill>
              </a:rPr>
              <a:t>02</a:t>
            </a:r>
          </a:p>
        </p:txBody>
      </p:sp>
      <p:sp>
        <p:nvSpPr>
          <p:cNvPr id="33" name="Oval 32">
            <a:extLst>
              <a:ext uri="{FF2B5EF4-FFF2-40B4-BE49-F238E27FC236}">
                <a16:creationId xmlns:a16="http://schemas.microsoft.com/office/drawing/2014/main" id="{992780B8-9A1D-A767-CEC4-E260DD3407CE}"/>
              </a:ext>
            </a:extLst>
          </p:cNvPr>
          <p:cNvSpPr/>
          <p:nvPr/>
        </p:nvSpPr>
        <p:spPr>
          <a:xfrm>
            <a:off x="6920135" y="1818559"/>
            <a:ext cx="1083814" cy="1083814"/>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3200" b="1">
                <a:solidFill>
                  <a:schemeClr val="bg1"/>
                </a:solidFill>
              </a:rPr>
              <a:t>03</a:t>
            </a:r>
          </a:p>
        </p:txBody>
      </p:sp>
      <p:sp>
        <p:nvSpPr>
          <p:cNvPr id="34" name="Oval 33">
            <a:extLst>
              <a:ext uri="{FF2B5EF4-FFF2-40B4-BE49-F238E27FC236}">
                <a16:creationId xmlns:a16="http://schemas.microsoft.com/office/drawing/2014/main" id="{5D72706E-733D-7A78-659B-233F6AEB6AF8}"/>
              </a:ext>
            </a:extLst>
          </p:cNvPr>
          <p:cNvSpPr/>
          <p:nvPr/>
        </p:nvSpPr>
        <p:spPr>
          <a:xfrm>
            <a:off x="9846215" y="1818559"/>
            <a:ext cx="1083814" cy="1083814"/>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3200" b="1">
                <a:solidFill>
                  <a:schemeClr val="bg1"/>
                </a:solidFill>
              </a:rPr>
              <a:t>04</a:t>
            </a:r>
          </a:p>
        </p:txBody>
      </p:sp>
      <p:sp>
        <p:nvSpPr>
          <p:cNvPr id="35" name="Oval 34">
            <a:extLst>
              <a:ext uri="{FF2B5EF4-FFF2-40B4-BE49-F238E27FC236}">
                <a16:creationId xmlns:a16="http://schemas.microsoft.com/office/drawing/2014/main" id="{BA3ED0EE-525C-C3F6-213C-5923A9544327}"/>
              </a:ext>
            </a:extLst>
          </p:cNvPr>
          <p:cNvSpPr/>
          <p:nvPr/>
        </p:nvSpPr>
        <p:spPr>
          <a:xfrm>
            <a:off x="1110178" y="1818559"/>
            <a:ext cx="1083814" cy="1083814"/>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3200" b="1">
                <a:solidFill>
                  <a:schemeClr val="bg1"/>
                </a:solidFill>
              </a:rPr>
              <a:t>01</a:t>
            </a:r>
          </a:p>
        </p:txBody>
      </p:sp>
    </p:spTree>
    <p:extLst>
      <p:ext uri="{BB962C8B-B14F-4D97-AF65-F5344CB8AC3E}">
        <p14:creationId xmlns:p14="http://schemas.microsoft.com/office/powerpoint/2010/main" val="1911160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computer&#10;&#10;Description automatically generated">
            <a:extLst>
              <a:ext uri="{FF2B5EF4-FFF2-40B4-BE49-F238E27FC236}">
                <a16:creationId xmlns:a16="http://schemas.microsoft.com/office/drawing/2014/main" id="{F9BA33E0-A42B-7C1A-C263-2D9533904D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34425"/>
          </a:xfrm>
          <a:prstGeom prst="rect">
            <a:avLst/>
          </a:prstGeom>
        </p:spPr>
      </p:pic>
      <p:sp>
        <p:nvSpPr>
          <p:cNvPr id="4" name="Rectangle 3">
            <a:extLst>
              <a:ext uri="{FF2B5EF4-FFF2-40B4-BE49-F238E27FC236}">
                <a16:creationId xmlns:a16="http://schemas.microsoft.com/office/drawing/2014/main" id="{1A6CB912-9974-FAA1-51E6-EF663D0D63FD}"/>
              </a:ext>
            </a:extLst>
          </p:cNvPr>
          <p:cNvSpPr/>
          <p:nvPr/>
        </p:nvSpPr>
        <p:spPr>
          <a:xfrm>
            <a:off x="0" y="0"/>
            <a:ext cx="12192000" cy="6858000"/>
          </a:xfrm>
          <a:prstGeom prst="rect">
            <a:avLst/>
          </a:prstGeom>
          <a:solidFill>
            <a:schemeClr val="tx2">
              <a:alpha val="53386"/>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endParaRPr>
          </a:p>
        </p:txBody>
      </p:sp>
      <p:pic>
        <p:nvPicPr>
          <p:cNvPr id="7" name="Graphic 6">
            <a:extLst>
              <a:ext uri="{FF2B5EF4-FFF2-40B4-BE49-F238E27FC236}">
                <a16:creationId xmlns:a16="http://schemas.microsoft.com/office/drawing/2014/main" id="{95941213-5D76-E95E-1E32-7D8CEC432660}"/>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0242" t="-6024"/>
          <a:stretch/>
        </p:blipFill>
        <p:spPr>
          <a:xfrm>
            <a:off x="9761561" y="369020"/>
            <a:ext cx="1988048" cy="471605"/>
          </a:xfrm>
          <a:prstGeom prst="rect">
            <a:avLst/>
          </a:prstGeom>
        </p:spPr>
      </p:pic>
      <p:pic>
        <p:nvPicPr>
          <p:cNvPr id="8" name="Graphic 7">
            <a:extLst>
              <a:ext uri="{FF2B5EF4-FFF2-40B4-BE49-F238E27FC236}">
                <a16:creationId xmlns:a16="http://schemas.microsoft.com/office/drawing/2014/main" id="{04C882BD-8714-D21E-5BF1-527FF90066C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7700" y="5486400"/>
            <a:ext cx="3156085" cy="927100"/>
          </a:xfrm>
          <a:prstGeom prst="rect">
            <a:avLst/>
          </a:prstGeom>
        </p:spPr>
      </p:pic>
      <p:sp>
        <p:nvSpPr>
          <p:cNvPr id="5" name="Title 4">
            <a:extLst>
              <a:ext uri="{FF2B5EF4-FFF2-40B4-BE49-F238E27FC236}">
                <a16:creationId xmlns:a16="http://schemas.microsoft.com/office/drawing/2014/main" id="{6861CF17-8CA9-459E-8D33-A09885F9F784}"/>
              </a:ext>
            </a:extLst>
          </p:cNvPr>
          <p:cNvSpPr>
            <a:spLocks noGrp="1"/>
          </p:cNvSpPr>
          <p:nvPr>
            <p:ph type="title"/>
          </p:nvPr>
        </p:nvSpPr>
        <p:spPr/>
        <p:txBody>
          <a:bodyPr/>
          <a:lstStyle/>
          <a:p>
            <a:r>
              <a:rPr lang="en-US"/>
              <a:t>Questions</a:t>
            </a:r>
            <a:endParaRPr lang="en-ZA"/>
          </a:p>
        </p:txBody>
      </p:sp>
      <p:sp>
        <p:nvSpPr>
          <p:cNvPr id="6" name="Subtitle 5">
            <a:extLst>
              <a:ext uri="{FF2B5EF4-FFF2-40B4-BE49-F238E27FC236}">
                <a16:creationId xmlns:a16="http://schemas.microsoft.com/office/drawing/2014/main" id="{A4924D93-9DC5-404E-9B74-F0999CFF1062}"/>
              </a:ext>
            </a:extLst>
          </p:cNvPr>
          <p:cNvSpPr>
            <a:spLocks noGrp="1"/>
          </p:cNvSpPr>
          <p:nvPr>
            <p:ph type="body" sz="quarter" idx="10"/>
          </p:nvPr>
        </p:nvSpPr>
        <p:spPr/>
        <p:txBody>
          <a:bodyPr/>
          <a:lstStyle/>
          <a:p>
            <a:r>
              <a:rPr lang="en-US"/>
              <a:t>What further information do you need?</a:t>
            </a:r>
            <a:endParaRPr lang="en-ZA"/>
          </a:p>
        </p:txBody>
      </p:sp>
    </p:spTree>
    <p:extLst>
      <p:ext uri="{BB962C8B-B14F-4D97-AF65-F5344CB8AC3E}">
        <p14:creationId xmlns:p14="http://schemas.microsoft.com/office/powerpoint/2010/main" val="14318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looking at a blueprint&#10;&#10;Description automatically generated">
            <a:extLst>
              <a:ext uri="{FF2B5EF4-FFF2-40B4-BE49-F238E27FC236}">
                <a16:creationId xmlns:a16="http://schemas.microsoft.com/office/drawing/2014/main" id="{699EA709-D051-0B7D-CF95-EA3CA58EBA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80E7A0F-98EC-9EBF-9C71-31BE080869BE}"/>
              </a:ext>
            </a:extLst>
          </p:cNvPr>
          <p:cNvSpPr/>
          <p:nvPr/>
        </p:nvSpPr>
        <p:spPr>
          <a:xfrm>
            <a:off x="0" y="0"/>
            <a:ext cx="12192000" cy="6858000"/>
          </a:xfrm>
          <a:prstGeom prst="rect">
            <a:avLst/>
          </a:prstGeom>
          <a:solidFill>
            <a:schemeClr val="tx2">
              <a:alpha val="53386"/>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endParaRPr>
          </a:p>
        </p:txBody>
      </p:sp>
      <p:pic>
        <p:nvPicPr>
          <p:cNvPr id="7" name="Graphic 6">
            <a:extLst>
              <a:ext uri="{FF2B5EF4-FFF2-40B4-BE49-F238E27FC236}">
                <a16:creationId xmlns:a16="http://schemas.microsoft.com/office/drawing/2014/main" id="{634263FF-05C9-558B-14D2-0F3D3DD927DA}"/>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0242" t="-6024"/>
          <a:stretch/>
        </p:blipFill>
        <p:spPr>
          <a:xfrm>
            <a:off x="9761561" y="369020"/>
            <a:ext cx="1988048" cy="471605"/>
          </a:xfrm>
          <a:prstGeom prst="rect">
            <a:avLst/>
          </a:prstGeom>
        </p:spPr>
      </p:pic>
      <p:pic>
        <p:nvPicPr>
          <p:cNvPr id="8" name="Graphic 7">
            <a:extLst>
              <a:ext uri="{FF2B5EF4-FFF2-40B4-BE49-F238E27FC236}">
                <a16:creationId xmlns:a16="http://schemas.microsoft.com/office/drawing/2014/main" id="{A04F2AAF-48C4-2DB5-5145-3EA98D66C63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7700" y="5486400"/>
            <a:ext cx="3156085" cy="927100"/>
          </a:xfrm>
          <a:prstGeom prst="rect">
            <a:avLst/>
          </a:prstGeom>
        </p:spPr>
      </p:pic>
      <p:sp>
        <p:nvSpPr>
          <p:cNvPr id="9" name="Title 4">
            <a:extLst>
              <a:ext uri="{FF2B5EF4-FFF2-40B4-BE49-F238E27FC236}">
                <a16:creationId xmlns:a16="http://schemas.microsoft.com/office/drawing/2014/main" id="{4F7CCE9F-C1F8-B280-A30E-8781F0DAF3DB}"/>
              </a:ext>
            </a:extLst>
          </p:cNvPr>
          <p:cNvSpPr txBox="1">
            <a:spLocks/>
          </p:cNvSpPr>
          <p:nvPr/>
        </p:nvSpPr>
        <p:spPr>
          <a:xfrm>
            <a:off x="656967" y="2685168"/>
            <a:ext cx="10515600" cy="743832"/>
          </a:xfrm>
          <a:prstGeom prst="rect">
            <a:avLst/>
          </a:prstGeom>
        </p:spPr>
        <p:txBody>
          <a:bodyPr anchor="ctr"/>
          <a:lstStyle>
            <a:lvl1pPr algn="l" defTabSz="1219170" rtl="0" eaLnBrk="1" latinLnBrk="0" hangingPunct="1">
              <a:lnSpc>
                <a:spcPct val="120000"/>
              </a:lnSpc>
              <a:spcBef>
                <a:spcPts val="267"/>
              </a:spcBef>
              <a:spcAft>
                <a:spcPts val="267"/>
              </a:spcAft>
              <a:buNone/>
              <a:defRPr sz="4800" b="1" kern="1200" baseline="0">
                <a:solidFill>
                  <a:schemeClr val="bg1"/>
                </a:solidFill>
                <a:latin typeface="+mj-lt"/>
                <a:ea typeface="+mj-ea"/>
                <a:cs typeface="+mj-cs"/>
              </a:defRPr>
            </a:lvl1pPr>
          </a:lstStyle>
          <a:p>
            <a:r>
              <a:rPr lang="en-US"/>
              <a:t>Questions</a:t>
            </a:r>
            <a:endParaRPr lang="en-ZA"/>
          </a:p>
        </p:txBody>
      </p:sp>
      <p:sp>
        <p:nvSpPr>
          <p:cNvPr id="3" name="Subtitle 2">
            <a:extLst>
              <a:ext uri="{FF2B5EF4-FFF2-40B4-BE49-F238E27FC236}">
                <a16:creationId xmlns:a16="http://schemas.microsoft.com/office/drawing/2014/main" id="{39689759-E794-44C9-B255-897D58B2A36D}"/>
              </a:ext>
            </a:extLst>
          </p:cNvPr>
          <p:cNvSpPr>
            <a:spLocks noGrp="1"/>
          </p:cNvSpPr>
          <p:nvPr>
            <p:ph type="body" sz="quarter" idx="10"/>
          </p:nvPr>
        </p:nvSpPr>
        <p:spPr>
          <a:xfrm>
            <a:off x="656965" y="3675876"/>
            <a:ext cx="10515600" cy="907010"/>
          </a:xfrm>
        </p:spPr>
        <p:txBody>
          <a:bodyPr/>
          <a:lstStyle/>
          <a:p>
            <a:r>
              <a:rPr lang="en-US"/>
              <a:t>Let’s get started…</a:t>
            </a:r>
          </a:p>
          <a:p>
            <a:r>
              <a:rPr lang="en-US"/>
              <a:t>Where to from here?</a:t>
            </a:r>
            <a:endParaRPr lang="en-ZA"/>
          </a:p>
        </p:txBody>
      </p:sp>
    </p:spTree>
    <p:extLst>
      <p:ext uri="{BB962C8B-B14F-4D97-AF65-F5344CB8AC3E}">
        <p14:creationId xmlns:p14="http://schemas.microsoft.com/office/powerpoint/2010/main" val="2134303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66A0-B348-44EA-BFF6-67A804412DD5}"/>
              </a:ext>
            </a:extLst>
          </p:cNvPr>
          <p:cNvSpPr>
            <a:spLocks noGrp="1"/>
          </p:cNvSpPr>
          <p:nvPr>
            <p:ph type="title"/>
          </p:nvPr>
        </p:nvSpPr>
        <p:spPr/>
        <p:txBody>
          <a:bodyPr lIns="91440" tIns="45720" rIns="91440" bIns="45720" anchor="ctr"/>
          <a:lstStyle/>
          <a:p>
            <a:r>
              <a:rPr lang="en-US"/>
              <a:t>Key contacts</a:t>
            </a:r>
            <a:endParaRPr lang="en-ZA"/>
          </a:p>
        </p:txBody>
      </p:sp>
      <p:sp>
        <p:nvSpPr>
          <p:cNvPr id="3" name="Subtitle 2">
            <a:extLst>
              <a:ext uri="{FF2B5EF4-FFF2-40B4-BE49-F238E27FC236}">
                <a16:creationId xmlns:a16="http://schemas.microsoft.com/office/drawing/2014/main" id="{19544C88-BD10-4E6D-A108-F463530450D4}"/>
              </a:ext>
            </a:extLst>
          </p:cNvPr>
          <p:cNvSpPr>
            <a:spLocks noGrp="1"/>
          </p:cNvSpPr>
          <p:nvPr>
            <p:ph type="body" sz="quarter" idx="10"/>
          </p:nvPr>
        </p:nvSpPr>
        <p:spPr/>
        <p:txBody>
          <a:bodyPr/>
          <a:lstStyle/>
          <a:p>
            <a:r>
              <a:rPr lang="en-US"/>
              <a:t>For more information, contact &lt;</a:t>
            </a:r>
            <a:r>
              <a:rPr lang="en-US">
                <a:highlight>
                  <a:srgbClr val="FFFF00"/>
                </a:highlight>
              </a:rPr>
              <a:t>insert contact details</a:t>
            </a:r>
            <a:r>
              <a:rPr lang="en-US"/>
              <a:t>&gt;</a:t>
            </a:r>
            <a:endParaRPr lang="en-ZA"/>
          </a:p>
        </p:txBody>
      </p:sp>
    </p:spTree>
    <p:extLst>
      <p:ext uri="{BB962C8B-B14F-4D97-AF65-F5344CB8AC3E}">
        <p14:creationId xmlns:p14="http://schemas.microsoft.com/office/powerpoint/2010/main" val="419685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erson holding a cell phone&#10;&#10;Description automatically generated">
            <a:extLst>
              <a:ext uri="{FF2B5EF4-FFF2-40B4-BE49-F238E27FC236}">
                <a16:creationId xmlns:a16="http://schemas.microsoft.com/office/drawing/2014/main" id="{452E04D0-0AAD-2849-ED95-C3ADC56F06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2571750"/>
          </a:xfrm>
          <a:prstGeom prst="rect">
            <a:avLst/>
          </a:prstGeom>
        </p:spPr>
      </p:pic>
      <p:sp>
        <p:nvSpPr>
          <p:cNvPr id="2" name="Title 1">
            <a:extLst>
              <a:ext uri="{FF2B5EF4-FFF2-40B4-BE49-F238E27FC236}">
                <a16:creationId xmlns:a16="http://schemas.microsoft.com/office/drawing/2014/main" id="{C17AF98D-2D68-20DC-A796-B254EBEA8AEE}"/>
              </a:ext>
            </a:extLst>
          </p:cNvPr>
          <p:cNvSpPr>
            <a:spLocks noGrp="1"/>
          </p:cNvSpPr>
          <p:nvPr>
            <p:ph type="title"/>
          </p:nvPr>
        </p:nvSpPr>
        <p:spPr>
          <a:xfrm>
            <a:off x="391599" y="2215172"/>
            <a:ext cx="3059524" cy="3875912"/>
          </a:xfrm>
        </p:spPr>
        <p:txBody>
          <a:bodyPr lIns="91440" tIns="45720" rIns="91440" bIns="45720" anchor="ctr"/>
          <a:lstStyle/>
          <a:p>
            <a:pPr>
              <a:lnSpc>
                <a:spcPct val="100000"/>
              </a:lnSpc>
            </a:pPr>
            <a:r>
              <a:rPr lang="en-US" sz="3200" b="1">
                <a:solidFill>
                  <a:srgbClr val="FF0000"/>
                </a:solidFill>
                <a:cs typeface="Arial"/>
              </a:rPr>
              <a:t>What IT trends are impacting the corporate network? </a:t>
            </a:r>
            <a:endParaRPr lang="en-US" sz="3200" b="1">
              <a:solidFill>
                <a:srgbClr val="FF0000"/>
              </a:solidFill>
            </a:endParaRPr>
          </a:p>
        </p:txBody>
      </p:sp>
      <p:grpSp>
        <p:nvGrpSpPr>
          <p:cNvPr id="10" name="Group 9">
            <a:extLst>
              <a:ext uri="{FF2B5EF4-FFF2-40B4-BE49-F238E27FC236}">
                <a16:creationId xmlns:a16="http://schemas.microsoft.com/office/drawing/2014/main" id="{590322A9-A66F-F623-6B94-F8E3905AE75D}"/>
              </a:ext>
            </a:extLst>
          </p:cNvPr>
          <p:cNvGrpSpPr/>
          <p:nvPr/>
        </p:nvGrpSpPr>
        <p:grpSpPr>
          <a:xfrm>
            <a:off x="4185414" y="2942812"/>
            <a:ext cx="7467061" cy="3351972"/>
            <a:chOff x="4384197" y="2571750"/>
            <a:chExt cx="7467061" cy="3844425"/>
          </a:xfrm>
          <a:effectLst/>
        </p:grpSpPr>
        <p:sp>
          <p:nvSpPr>
            <p:cNvPr id="8" name="Content Placeholder 3">
              <a:extLst>
                <a:ext uri="{FF2B5EF4-FFF2-40B4-BE49-F238E27FC236}">
                  <a16:creationId xmlns:a16="http://schemas.microsoft.com/office/drawing/2014/main" id="{7B8242BD-73F6-013D-8192-6880FDD0E7AA}"/>
                </a:ext>
              </a:extLst>
            </p:cNvPr>
            <p:cNvSpPr txBox="1">
              <a:spLocks/>
            </p:cNvSpPr>
            <p:nvPr/>
          </p:nvSpPr>
          <p:spPr>
            <a:xfrm>
              <a:off x="4396553" y="2571752"/>
              <a:ext cx="3600000" cy="1800000"/>
            </a:xfrm>
            <a:prstGeom prst="rect">
              <a:avLst/>
            </a:prstGeom>
            <a:solidFill>
              <a:schemeClr val="tx1"/>
            </a:solidFill>
            <a:ln w="19050">
              <a:solidFill>
                <a:schemeClr val="tx1"/>
              </a:solidFill>
            </a:ln>
            <a:effectLst/>
          </p:spPr>
          <p:style>
            <a:lnRef idx="1">
              <a:schemeClr val="accent1"/>
            </a:lnRef>
            <a:fillRef idx="2">
              <a:schemeClr val="accent1"/>
            </a:fillRef>
            <a:effectRef idx="1">
              <a:schemeClr val="accent1"/>
            </a:effectRef>
            <a:fontRef idx="minor">
              <a:schemeClr val="dk1"/>
            </a:fontRef>
          </p:style>
          <p:txBody>
            <a:bodyPr lIns="91440" tIns="45720" rIns="91440" bIns="45720" anchor="ctr"/>
            <a:lst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lnSpc>
                  <a:spcPct val="115000"/>
                </a:lnSpc>
                <a:spcAft>
                  <a:spcPts val="800"/>
                </a:spcAft>
                <a:tabLst>
                  <a:tab pos="457200" algn="l"/>
                </a:tabLst>
                <a:defRPr/>
              </a:pPr>
              <a:r>
                <a:rPr lang="en-GB" sz="1400" kern="100">
                  <a:solidFill>
                    <a:schemeClr val="bg1"/>
                  </a:solidFill>
                  <a:ea typeface="Aptos" panose="020B0004020202020204" pitchFamily="34" charset="0"/>
                  <a:cs typeface="Times New Roman"/>
                </a:rPr>
                <a:t>The rapid growth of</a:t>
              </a:r>
              <a:r>
                <a:rPr lang="en-GB" sz="1400" b="1" kern="100">
                  <a:solidFill>
                    <a:schemeClr val="bg1"/>
                  </a:solidFill>
                  <a:ea typeface="Aptos" panose="020B0004020202020204" pitchFamily="34" charset="0"/>
                  <a:cs typeface="Times New Roman"/>
                </a:rPr>
                <a:t> IoT</a:t>
              </a:r>
              <a:r>
                <a:rPr lang="en-GB" sz="1400" kern="100">
                  <a:solidFill>
                    <a:schemeClr val="bg1"/>
                  </a:solidFill>
                  <a:ea typeface="Aptos" panose="020B0004020202020204" pitchFamily="34" charset="0"/>
                  <a:cs typeface="Times New Roman"/>
                </a:rPr>
                <a:t> devices is straining corporate networks.</a:t>
              </a:r>
              <a:endParaRPr lang="en-US" sz="1800">
                <a:solidFill>
                  <a:schemeClr val="bg1"/>
                </a:solidFill>
                <a:cs typeface="Times New Roman"/>
              </a:endParaRPr>
            </a:p>
            <a:p>
              <a:pPr algn="ctr">
                <a:lnSpc>
                  <a:spcPct val="115000"/>
                </a:lnSpc>
                <a:spcAft>
                  <a:spcPts val="800"/>
                </a:spcAft>
                <a:tabLst>
                  <a:tab pos="457200" algn="l"/>
                </a:tabLst>
                <a:defRPr/>
              </a:pPr>
              <a:r>
                <a:rPr lang="en-GB" sz="1000" kern="100">
                  <a:solidFill>
                    <a:schemeClr val="bg1"/>
                  </a:solidFill>
                  <a:ea typeface="Aptos" panose="020B0004020202020204" pitchFamily="34" charset="0"/>
                  <a:cs typeface="Times New Roman"/>
                </a:rPr>
                <a:t> </a:t>
              </a:r>
              <a:r>
                <a:rPr lang="en-GB" sz="1000" u="sng" kern="100">
                  <a:solidFill>
                    <a:schemeClr val="bg1"/>
                  </a:solidFill>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There are currently over 14.3 billion active IoT endpoints worldwide, with a predicted 16% market growth in 2023</a:t>
              </a:r>
              <a:r>
                <a:rPr lang="en-GB" sz="1000" u="sng" kern="100" baseline="30000">
                  <a:solidFill>
                    <a:schemeClr val="bg1"/>
                  </a:solidFill>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1</a:t>
              </a:r>
              <a:endParaRPr lang="en-GB" sz="1000" kern="100">
                <a:solidFill>
                  <a:schemeClr val="bg1"/>
                </a:solidFill>
                <a:ea typeface="Aptos" panose="020B0004020202020204" pitchFamily="34" charset="0"/>
                <a:cs typeface="Times New Roman"/>
              </a:endParaRPr>
            </a:p>
          </p:txBody>
        </p:sp>
        <p:sp>
          <p:nvSpPr>
            <p:cNvPr id="14" name="Content Placeholder 3">
              <a:extLst>
                <a:ext uri="{FF2B5EF4-FFF2-40B4-BE49-F238E27FC236}">
                  <a16:creationId xmlns:a16="http://schemas.microsoft.com/office/drawing/2014/main" id="{96A7A1B4-1E65-AEE3-F51C-799076548E60}"/>
                </a:ext>
              </a:extLst>
            </p:cNvPr>
            <p:cNvSpPr txBox="1">
              <a:spLocks/>
            </p:cNvSpPr>
            <p:nvPr/>
          </p:nvSpPr>
          <p:spPr>
            <a:xfrm>
              <a:off x="8251258" y="2571750"/>
              <a:ext cx="3600000" cy="1800000"/>
            </a:xfrm>
            <a:prstGeom prst="rect">
              <a:avLst/>
            </a:prstGeom>
            <a:solidFill>
              <a:schemeClr val="tx1"/>
            </a:solidFill>
            <a:ln w="19050">
              <a:solidFill>
                <a:schemeClr val="tx1"/>
              </a:solidFill>
            </a:ln>
            <a:effectLst/>
          </p:spPr>
          <p:style>
            <a:lnRef idx="1">
              <a:schemeClr val="accent1"/>
            </a:lnRef>
            <a:fillRef idx="2">
              <a:schemeClr val="accent1"/>
            </a:fillRef>
            <a:effectRef idx="1">
              <a:schemeClr val="accent1"/>
            </a:effectRef>
            <a:fontRef idx="minor">
              <a:schemeClr val="dk1"/>
            </a:fontRef>
          </p:style>
          <p:txBody>
            <a:bodyPr lIns="91440" tIns="45720" rIns="91440" bIns="45720" anchor="ctr"/>
            <a:lst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lnSpc>
                  <a:spcPct val="114999"/>
                </a:lnSpc>
                <a:spcAft>
                  <a:spcPts val="800"/>
                </a:spcAft>
                <a:tabLst>
                  <a:tab pos="457200" algn="l"/>
                </a:tabLst>
                <a:defRPr/>
              </a:pPr>
              <a:r>
                <a:rPr lang="en-GB" sz="1400" kern="100">
                  <a:solidFill>
                    <a:schemeClr val="bg1"/>
                  </a:solidFill>
                  <a:ea typeface="Aptos" panose="020B0004020202020204" pitchFamily="34" charset="0"/>
                  <a:cs typeface="Times New Roman"/>
                </a:rPr>
                <a:t>The shift toward</a:t>
              </a:r>
              <a:r>
                <a:rPr lang="en-GB" sz="1400" b="1" kern="100">
                  <a:solidFill>
                    <a:schemeClr val="bg1"/>
                  </a:solidFill>
                  <a:ea typeface="Aptos" panose="020B0004020202020204" pitchFamily="34" charset="0"/>
                  <a:cs typeface="Times New Roman"/>
                </a:rPr>
                <a:t> edge computing</a:t>
              </a:r>
              <a:r>
                <a:rPr lang="en-GB" sz="1400" kern="100">
                  <a:solidFill>
                    <a:schemeClr val="bg1"/>
                  </a:solidFill>
                  <a:ea typeface="Aptos" panose="020B0004020202020204" pitchFamily="34" charset="0"/>
                  <a:cs typeface="Times New Roman"/>
                </a:rPr>
                <a:t> (processing data closer to the source) and cloud computing (centralized data processing) impacts network architecture.</a:t>
              </a:r>
              <a:endParaRPr lang="en-US" sz="1800">
                <a:solidFill>
                  <a:schemeClr val="bg1"/>
                </a:solidFill>
                <a:cs typeface="Times New Roman"/>
              </a:endParaRPr>
            </a:p>
          </p:txBody>
        </p:sp>
        <p:sp>
          <p:nvSpPr>
            <p:cNvPr id="17" name="Content Placeholder 4">
              <a:extLst>
                <a:ext uri="{FF2B5EF4-FFF2-40B4-BE49-F238E27FC236}">
                  <a16:creationId xmlns:a16="http://schemas.microsoft.com/office/drawing/2014/main" id="{313917BB-780D-14D8-6890-E63CEB270B4D}"/>
                </a:ext>
              </a:extLst>
            </p:cNvPr>
            <p:cNvSpPr txBox="1">
              <a:spLocks/>
            </p:cNvSpPr>
            <p:nvPr/>
          </p:nvSpPr>
          <p:spPr>
            <a:xfrm>
              <a:off x="4384197" y="4616175"/>
              <a:ext cx="3600000" cy="1800000"/>
            </a:xfrm>
            <a:prstGeom prst="rect">
              <a:avLst/>
            </a:prstGeom>
            <a:solidFill>
              <a:schemeClr val="tx1"/>
            </a:solidFill>
            <a:ln w="19050">
              <a:solidFill>
                <a:schemeClr val="tx1"/>
              </a:solidFill>
            </a:ln>
            <a:effectLst/>
          </p:spPr>
          <p:style>
            <a:lnRef idx="1">
              <a:schemeClr val="accent1"/>
            </a:lnRef>
            <a:fillRef idx="2">
              <a:schemeClr val="accent1"/>
            </a:fillRef>
            <a:effectRef idx="1">
              <a:schemeClr val="accent1"/>
            </a:effectRef>
            <a:fontRef idx="minor">
              <a:schemeClr val="dk1"/>
            </a:fontRef>
          </p:style>
          <p:txBody>
            <a:bodyPr lIns="91440" tIns="45720" rIns="91440" bIns="45720" anchor="ctr"/>
            <a:lst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lnSpc>
                  <a:spcPct val="115000"/>
                </a:lnSpc>
                <a:spcAft>
                  <a:spcPts val="800"/>
                </a:spcAft>
                <a:tabLst>
                  <a:tab pos="457200" algn="l"/>
                </a:tabLst>
              </a:pPr>
              <a:r>
                <a:rPr lang="en-GB" sz="1400" b="1" kern="100">
                  <a:solidFill>
                    <a:schemeClr val="bg1"/>
                  </a:solidFill>
                  <a:ea typeface="Aptos" panose="020B0004020202020204" pitchFamily="34" charset="0"/>
                  <a:cs typeface="Times New Roman"/>
                </a:rPr>
                <a:t>AI integration</a:t>
              </a:r>
              <a:r>
                <a:rPr lang="en-GB" sz="1400" kern="100">
                  <a:solidFill>
                    <a:schemeClr val="bg1"/>
                  </a:solidFill>
                  <a:cs typeface="Times New Roman"/>
                </a:rPr>
                <a:t> into n</a:t>
              </a:r>
              <a:r>
                <a:rPr lang="en-GB" sz="1400" kern="100">
                  <a:solidFill>
                    <a:schemeClr val="bg1"/>
                  </a:solidFill>
                  <a:ea typeface="Aptos" panose="020B0004020202020204" pitchFamily="34" charset="0"/>
                  <a:cs typeface="Times New Roman"/>
                </a:rPr>
                <a:t>etworking solutions is transforming corporate infrastructure.</a:t>
              </a:r>
              <a:endParaRPr lang="en-US" sz="1800">
                <a:solidFill>
                  <a:schemeClr val="bg1"/>
                </a:solidFill>
                <a:cs typeface="Times New Roman"/>
              </a:endParaRPr>
            </a:p>
            <a:p>
              <a:pPr algn="ctr">
                <a:lnSpc>
                  <a:spcPct val="115000"/>
                </a:lnSpc>
                <a:spcAft>
                  <a:spcPts val="800"/>
                </a:spcAft>
                <a:tabLst>
                  <a:tab pos="457200" algn="l"/>
                </a:tabLst>
              </a:pPr>
              <a:r>
                <a:rPr lang="en-GB" sz="1000" kern="100">
                  <a:solidFill>
                    <a:schemeClr val="bg1"/>
                  </a:solidFill>
                  <a:ea typeface="Aptos" panose="020B0004020202020204" pitchFamily="34" charset="0"/>
                  <a:cs typeface="Times New Roman"/>
                </a:rPr>
                <a:t> </a:t>
              </a:r>
              <a:r>
                <a:rPr lang="en-GB" sz="1000" u="sng" kern="100">
                  <a:solidFill>
                    <a:schemeClr val="bg1"/>
                  </a:solidFill>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AI can detect and resolve issues across on-premises, private, and public IT infrastructures</a:t>
              </a:r>
              <a:r>
                <a:rPr lang="en-GB" sz="1000" u="sng" kern="100" baseline="30000">
                  <a:solidFill>
                    <a:schemeClr val="bg1"/>
                  </a:solidFill>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1</a:t>
              </a:r>
              <a:endParaRPr lang="en-GB" sz="1000" u="sng" kern="100" baseline="30000">
                <a:solidFill>
                  <a:schemeClr val="bg1"/>
                </a:solidFill>
                <a:ea typeface="Aptos" panose="020B000402020202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7572E8F4-8CE8-A170-E12E-66C6C79D616B}"/>
                </a:ext>
              </a:extLst>
            </p:cNvPr>
            <p:cNvSpPr txBox="1">
              <a:spLocks/>
            </p:cNvSpPr>
            <p:nvPr/>
          </p:nvSpPr>
          <p:spPr>
            <a:xfrm>
              <a:off x="8251258" y="4598892"/>
              <a:ext cx="3600000" cy="1800000"/>
            </a:xfrm>
            <a:prstGeom prst="rect">
              <a:avLst/>
            </a:prstGeom>
            <a:solidFill>
              <a:schemeClr val="tx1"/>
            </a:solidFill>
            <a:ln w="19050">
              <a:solidFill>
                <a:schemeClr val="tx1"/>
              </a:solidFill>
            </a:ln>
            <a:effectLst/>
          </p:spPr>
          <p:style>
            <a:lnRef idx="1">
              <a:schemeClr val="accent1"/>
            </a:lnRef>
            <a:fillRef idx="2">
              <a:schemeClr val="accent1"/>
            </a:fillRef>
            <a:effectRef idx="1">
              <a:schemeClr val="accent1"/>
            </a:effectRef>
            <a:fontRef idx="minor">
              <a:schemeClr val="dk1"/>
            </a:fontRef>
          </p:style>
          <p:txBody>
            <a:bodyPr lIns="91440" tIns="45720" rIns="91440" bIns="45720" anchor="ctr"/>
            <a:lst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lnSpc>
                  <a:spcPct val="115000"/>
                </a:lnSpc>
                <a:spcAft>
                  <a:spcPts val="800"/>
                </a:spcAft>
              </a:pPr>
              <a:r>
                <a:rPr lang="en-GB" sz="1400" kern="100" err="1">
                  <a:solidFill>
                    <a:schemeClr val="bg1"/>
                  </a:solidFill>
                  <a:latin typeface="Arial"/>
                  <a:ea typeface="Aptos" panose="020B0004020202020204" pitchFamily="34" charset="0"/>
                  <a:cs typeface="Times New Roman"/>
                </a:rPr>
                <a:t>NaaS</a:t>
              </a:r>
              <a:r>
                <a:rPr lang="en-GB" sz="1400" kern="100">
                  <a:solidFill>
                    <a:schemeClr val="bg1"/>
                  </a:solidFill>
                  <a:latin typeface="Arial"/>
                  <a:ea typeface="Aptos" panose="020B0004020202020204" pitchFamily="34" charset="0"/>
                  <a:cs typeface="Times New Roman"/>
                </a:rPr>
                <a:t> is offering more flexible, subscription-based network services...simplifying network management.</a:t>
              </a:r>
              <a:endParaRPr lang="en-US" sz="1400">
                <a:solidFill>
                  <a:schemeClr val="bg1"/>
                </a:solidFill>
                <a:latin typeface="Arial"/>
                <a:cs typeface="Arial"/>
              </a:endParaRPr>
            </a:p>
          </p:txBody>
        </p:sp>
      </p:grpSp>
    </p:spTree>
    <p:extLst>
      <p:ext uri="{BB962C8B-B14F-4D97-AF65-F5344CB8AC3E}">
        <p14:creationId xmlns:p14="http://schemas.microsoft.com/office/powerpoint/2010/main" val="4112631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66A0-B348-44EA-BFF6-67A804412DD5}"/>
              </a:ext>
            </a:extLst>
          </p:cNvPr>
          <p:cNvSpPr>
            <a:spLocks noGrp="1"/>
          </p:cNvSpPr>
          <p:nvPr>
            <p:ph type="title"/>
          </p:nvPr>
        </p:nvSpPr>
        <p:spPr/>
        <p:txBody>
          <a:bodyPr/>
          <a:lstStyle/>
          <a:p>
            <a:r>
              <a:rPr lang="en-US"/>
              <a:t>Thank you</a:t>
            </a:r>
            <a:endParaRPr lang="en-ZA"/>
          </a:p>
        </p:txBody>
      </p:sp>
    </p:spTree>
    <p:extLst>
      <p:ext uri="{BB962C8B-B14F-4D97-AF65-F5344CB8AC3E}">
        <p14:creationId xmlns:p14="http://schemas.microsoft.com/office/powerpoint/2010/main" val="87928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blue glasses&#10;&#10;Description automatically generated">
            <a:extLst>
              <a:ext uri="{FF2B5EF4-FFF2-40B4-BE49-F238E27FC236}">
                <a16:creationId xmlns:a16="http://schemas.microsoft.com/office/drawing/2014/main" id="{E56B3641-C096-8A25-F78A-91AE25F1EA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3578087" cy="6858000"/>
          </a:xfrm>
          <a:prstGeom prst="rect">
            <a:avLst/>
          </a:prstGeom>
        </p:spPr>
      </p:pic>
      <p:sp>
        <p:nvSpPr>
          <p:cNvPr id="11" name="Rectangle 10">
            <a:extLst>
              <a:ext uri="{FF2B5EF4-FFF2-40B4-BE49-F238E27FC236}">
                <a16:creationId xmlns:a16="http://schemas.microsoft.com/office/drawing/2014/main" id="{D8314BCF-F566-FE05-8049-89A50F9B2AB1}"/>
              </a:ext>
            </a:extLst>
          </p:cNvPr>
          <p:cNvSpPr/>
          <p:nvPr/>
        </p:nvSpPr>
        <p:spPr>
          <a:xfrm>
            <a:off x="0" y="-62144"/>
            <a:ext cx="3571875" cy="6920144"/>
          </a:xfrm>
          <a:prstGeom prst="rect">
            <a:avLst/>
          </a:prstGeom>
          <a:solidFill>
            <a:schemeClr val="tx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endParaRPr>
          </a:p>
        </p:txBody>
      </p:sp>
      <p:sp>
        <p:nvSpPr>
          <p:cNvPr id="2" name="Title 1">
            <a:extLst>
              <a:ext uri="{FF2B5EF4-FFF2-40B4-BE49-F238E27FC236}">
                <a16:creationId xmlns:a16="http://schemas.microsoft.com/office/drawing/2014/main" id="{CBECE2E6-8B94-4B0C-8A84-403DC8C84B4C}"/>
              </a:ext>
            </a:extLst>
          </p:cNvPr>
          <p:cNvSpPr>
            <a:spLocks noGrp="1"/>
          </p:cNvSpPr>
          <p:nvPr>
            <p:ph type="title"/>
          </p:nvPr>
        </p:nvSpPr>
        <p:spPr>
          <a:xfrm>
            <a:off x="4022695" y="991697"/>
            <a:ext cx="6247740" cy="631775"/>
          </a:xfrm>
        </p:spPr>
        <p:txBody>
          <a:bodyPr lIns="91440" tIns="45720" rIns="91440" bIns="45720" anchor="ctr"/>
          <a:lstStyle/>
          <a:p>
            <a:pPr>
              <a:lnSpc>
                <a:spcPct val="100000"/>
              </a:lnSpc>
            </a:pPr>
            <a:r>
              <a:rPr lang="en-US" sz="3200" b="1">
                <a:cs typeface="Arial"/>
              </a:rPr>
              <a:t>Managed services are making it easier to adapt </a:t>
            </a:r>
          </a:p>
        </p:txBody>
      </p:sp>
      <p:sp>
        <p:nvSpPr>
          <p:cNvPr id="4" name="Content Placeholder 3">
            <a:extLst>
              <a:ext uri="{FF2B5EF4-FFF2-40B4-BE49-F238E27FC236}">
                <a16:creationId xmlns:a16="http://schemas.microsoft.com/office/drawing/2014/main" id="{32121C20-4A93-7A21-D465-35D21541C3EB}"/>
              </a:ext>
            </a:extLst>
          </p:cNvPr>
          <p:cNvSpPr>
            <a:spLocks noGrp="1"/>
          </p:cNvSpPr>
          <p:nvPr>
            <p:ph idx="1"/>
          </p:nvPr>
        </p:nvSpPr>
        <p:spPr>
          <a:xfrm>
            <a:off x="4726005" y="2190310"/>
            <a:ext cx="7036904" cy="3911600"/>
          </a:xfrm>
        </p:spPr>
        <p:txBody>
          <a:bodyPr lIns="91440" tIns="45720" rIns="91440" bIns="45720" anchor="t"/>
          <a:lstStyle/>
          <a:p>
            <a:pPr>
              <a:lnSpc>
                <a:spcPct val="100000"/>
              </a:lnSpc>
            </a:pPr>
            <a:r>
              <a:rPr lang="en-US" sz="1400" b="1" dirty="0">
                <a:solidFill>
                  <a:srgbClr val="FF0000"/>
                </a:solidFill>
              </a:rPr>
              <a:t>Cloud Connectivity and Multi-Cloud Management:</a:t>
            </a:r>
            <a:endParaRPr lang="en-US" sz="1400" dirty="0">
              <a:solidFill>
                <a:srgbClr val="FF0000"/>
              </a:solidFill>
            </a:endParaRPr>
          </a:p>
          <a:p>
            <a:pPr marL="643255" lvl="1" indent="-285750">
              <a:lnSpc>
                <a:spcPct val="100000"/>
              </a:lnSpc>
              <a:buFont typeface="Arial"/>
              <a:buChar char="•"/>
            </a:pPr>
            <a:r>
              <a:rPr lang="en-US" sz="1200" dirty="0"/>
              <a:t>Cloud adoption demands seamless connectivity between on-premises infrastructure and public, private, and hybrid clouds.</a:t>
            </a:r>
          </a:p>
          <a:p>
            <a:pPr marL="643255" lvl="1" indent="-285750">
              <a:lnSpc>
                <a:spcPct val="100000"/>
              </a:lnSpc>
              <a:buFont typeface="Arial"/>
              <a:buChar char="•"/>
            </a:pPr>
            <a:r>
              <a:rPr lang="en-US" sz="1200" b="1" dirty="0"/>
              <a:t>With a managed service provider,</a:t>
            </a:r>
            <a:r>
              <a:rPr lang="en-US" sz="1200" dirty="0"/>
              <a:t> you can access solutions for cloud connectivity and multi-cloud management to support diverse cloud strategies.</a:t>
            </a:r>
            <a:endParaRPr lang="en-US" sz="1200" baseline="30000" dirty="0"/>
          </a:p>
          <a:p>
            <a:pPr>
              <a:lnSpc>
                <a:spcPct val="100000"/>
              </a:lnSpc>
            </a:pPr>
            <a:r>
              <a:rPr lang="en-US" sz="1400" b="1" dirty="0">
                <a:solidFill>
                  <a:srgbClr val="FF0000"/>
                </a:solidFill>
              </a:rPr>
              <a:t>Network Security Integration:</a:t>
            </a:r>
            <a:endParaRPr lang="en-US" sz="1400" dirty="0">
              <a:solidFill>
                <a:srgbClr val="FF0000"/>
              </a:solidFill>
            </a:endParaRPr>
          </a:p>
          <a:p>
            <a:pPr marL="643255" lvl="1" indent="-285750">
              <a:lnSpc>
                <a:spcPct val="100000"/>
              </a:lnSpc>
              <a:buFont typeface="Arial"/>
              <a:buChar char="•"/>
            </a:pPr>
            <a:r>
              <a:rPr lang="en-US" sz="1200" dirty="0"/>
              <a:t>Security is critical, and MSPs integrate advanced security features into their offerings.</a:t>
            </a:r>
          </a:p>
          <a:p>
            <a:pPr marL="643255" lvl="1" indent="-285750">
              <a:lnSpc>
                <a:spcPct val="100000"/>
              </a:lnSpc>
              <a:buFont typeface="Arial"/>
              <a:buChar char="•"/>
            </a:pPr>
            <a:r>
              <a:rPr lang="en-US" sz="1200" b="1" dirty="0"/>
              <a:t>Managed security services</a:t>
            </a:r>
            <a:r>
              <a:rPr lang="en-US" sz="1200" dirty="0"/>
              <a:t> are integral components of managed network solutions.</a:t>
            </a:r>
            <a:endParaRPr lang="en-US" sz="1200" baseline="30000" dirty="0"/>
          </a:p>
          <a:p>
            <a:pPr>
              <a:lnSpc>
                <a:spcPct val="100000"/>
              </a:lnSpc>
            </a:pPr>
            <a:r>
              <a:rPr lang="en-US" sz="1400" b="1" dirty="0">
                <a:solidFill>
                  <a:srgbClr val="FF0000"/>
                </a:solidFill>
              </a:rPr>
              <a:t>IoT Network Management:</a:t>
            </a:r>
            <a:endParaRPr lang="en-US" sz="1400" dirty="0">
              <a:solidFill>
                <a:srgbClr val="FF0000"/>
              </a:solidFill>
            </a:endParaRPr>
          </a:p>
          <a:p>
            <a:pPr marL="643255" lvl="1" indent="-285750">
              <a:lnSpc>
                <a:spcPct val="100000"/>
              </a:lnSpc>
              <a:buFont typeface="Arial"/>
              <a:buChar char="•"/>
            </a:pPr>
            <a:r>
              <a:rPr lang="en-US" sz="1200" dirty="0"/>
              <a:t>Proliferation of IoT devices requires robust network services.</a:t>
            </a:r>
          </a:p>
          <a:p>
            <a:pPr marL="643255" lvl="1" indent="-285750">
              <a:lnSpc>
                <a:spcPct val="100000"/>
              </a:lnSpc>
              <a:buFont typeface="Arial"/>
              <a:buChar char="•"/>
            </a:pPr>
            <a:r>
              <a:rPr lang="en-US" sz="1200" b="1" dirty="0"/>
              <a:t>With a managed service provider</a:t>
            </a:r>
            <a:r>
              <a:rPr lang="en-US" sz="1200" dirty="0"/>
              <a:t>, you have access to solutions for IoT connectivity, device management, data analytics, and security while ensuring reliability</a:t>
            </a:r>
            <a:r>
              <a:rPr lang="en-US" sz="1200" baseline="30000" dirty="0"/>
              <a:t>1</a:t>
            </a:r>
            <a:r>
              <a:rPr lang="en-US" sz="1200" dirty="0"/>
              <a:t>.</a:t>
            </a:r>
          </a:p>
          <a:p>
            <a:pPr>
              <a:lnSpc>
                <a:spcPct val="100000"/>
              </a:lnSpc>
            </a:pPr>
            <a:r>
              <a:rPr lang="en-US" sz="1400" b="1" dirty="0">
                <a:solidFill>
                  <a:srgbClr val="FF0000"/>
                </a:solidFill>
              </a:rPr>
              <a:t>Edge Computing and Edge Networking:</a:t>
            </a:r>
            <a:endParaRPr lang="en-US" sz="1400" dirty="0">
              <a:solidFill>
                <a:srgbClr val="FF0000"/>
              </a:solidFill>
            </a:endParaRPr>
          </a:p>
          <a:p>
            <a:pPr marL="643255" lvl="1" indent="-285750">
              <a:lnSpc>
                <a:spcPct val="100000"/>
              </a:lnSpc>
              <a:buFont typeface="Arial"/>
              <a:buChar char="•"/>
            </a:pPr>
            <a:r>
              <a:rPr lang="en-US" sz="1200" dirty="0"/>
              <a:t>Edge computing brings compute resources closer to data generation points.</a:t>
            </a:r>
          </a:p>
          <a:p>
            <a:pPr marL="643255" lvl="1" indent="-285750">
              <a:lnSpc>
                <a:spcPct val="100000"/>
              </a:lnSpc>
              <a:buFont typeface="Arial"/>
              <a:buChar char="•"/>
            </a:pPr>
            <a:r>
              <a:rPr lang="en-US" sz="1200" b="1" dirty="0"/>
              <a:t>Managed service providers can help you</a:t>
            </a:r>
            <a:r>
              <a:rPr lang="en-US" sz="1200" dirty="0"/>
              <a:t> adapt to edge computing needs, supporting real-time applications and efficient data processing</a:t>
            </a:r>
            <a:r>
              <a:rPr lang="en-US" sz="1200" baseline="30000" dirty="0"/>
              <a:t>1</a:t>
            </a:r>
            <a:r>
              <a:rPr lang="en-US" sz="1200" dirty="0"/>
              <a:t>.</a:t>
            </a:r>
          </a:p>
        </p:txBody>
      </p:sp>
      <p:sp>
        <p:nvSpPr>
          <p:cNvPr id="6" name="Oval 5">
            <a:extLst>
              <a:ext uri="{FF2B5EF4-FFF2-40B4-BE49-F238E27FC236}">
                <a16:creationId xmlns:a16="http://schemas.microsoft.com/office/drawing/2014/main" id="{9893F398-6EB5-06D3-7CFD-3D8D9C3E7834}"/>
              </a:ext>
            </a:extLst>
          </p:cNvPr>
          <p:cNvSpPr/>
          <p:nvPr/>
        </p:nvSpPr>
        <p:spPr>
          <a:xfrm>
            <a:off x="4129238" y="2128988"/>
            <a:ext cx="442762" cy="442762"/>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1600"/>
              <a:t>1</a:t>
            </a:r>
          </a:p>
        </p:txBody>
      </p:sp>
      <p:sp>
        <p:nvSpPr>
          <p:cNvPr id="7" name="Oval 6">
            <a:extLst>
              <a:ext uri="{FF2B5EF4-FFF2-40B4-BE49-F238E27FC236}">
                <a16:creationId xmlns:a16="http://schemas.microsoft.com/office/drawing/2014/main" id="{389FD20E-C19D-D241-0BF2-F7139940A7A0}"/>
              </a:ext>
            </a:extLst>
          </p:cNvPr>
          <p:cNvSpPr/>
          <p:nvPr/>
        </p:nvSpPr>
        <p:spPr>
          <a:xfrm>
            <a:off x="4129238" y="3429000"/>
            <a:ext cx="442762" cy="442762"/>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1600"/>
              <a:t>2</a:t>
            </a:r>
          </a:p>
        </p:txBody>
      </p:sp>
      <p:sp>
        <p:nvSpPr>
          <p:cNvPr id="8" name="Oval 7">
            <a:extLst>
              <a:ext uri="{FF2B5EF4-FFF2-40B4-BE49-F238E27FC236}">
                <a16:creationId xmlns:a16="http://schemas.microsoft.com/office/drawing/2014/main" id="{A490871C-6242-2F4D-584A-57E5EA88933A}"/>
              </a:ext>
            </a:extLst>
          </p:cNvPr>
          <p:cNvSpPr/>
          <p:nvPr/>
        </p:nvSpPr>
        <p:spPr>
          <a:xfrm>
            <a:off x="4129238" y="4293096"/>
            <a:ext cx="442762" cy="442762"/>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1600"/>
              <a:t>3</a:t>
            </a:r>
          </a:p>
        </p:txBody>
      </p:sp>
      <p:sp>
        <p:nvSpPr>
          <p:cNvPr id="9" name="Oval 8">
            <a:extLst>
              <a:ext uri="{FF2B5EF4-FFF2-40B4-BE49-F238E27FC236}">
                <a16:creationId xmlns:a16="http://schemas.microsoft.com/office/drawing/2014/main" id="{3BE00FB0-8BB6-7F4B-EE63-1852C982132A}"/>
              </a:ext>
            </a:extLst>
          </p:cNvPr>
          <p:cNvSpPr/>
          <p:nvPr/>
        </p:nvSpPr>
        <p:spPr>
          <a:xfrm>
            <a:off x="4129238" y="5373216"/>
            <a:ext cx="442762" cy="442762"/>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1600"/>
              <a:t>4</a:t>
            </a:r>
          </a:p>
        </p:txBody>
      </p:sp>
      <p:pic>
        <p:nvPicPr>
          <p:cNvPr id="10" name="Graphic 9">
            <a:extLst>
              <a:ext uri="{FF2B5EF4-FFF2-40B4-BE49-F238E27FC236}">
                <a16:creationId xmlns:a16="http://schemas.microsoft.com/office/drawing/2014/main" id="{005E6EFB-3BBC-6513-362A-A3DAB49B86D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0825" y="6274930"/>
            <a:ext cx="1552575" cy="456068"/>
          </a:xfrm>
          <a:prstGeom prst="rect">
            <a:avLst/>
          </a:prstGeom>
        </p:spPr>
      </p:pic>
    </p:spTree>
    <p:extLst>
      <p:ext uri="{BB962C8B-B14F-4D97-AF65-F5344CB8AC3E}">
        <p14:creationId xmlns:p14="http://schemas.microsoft.com/office/powerpoint/2010/main" val="317924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holding a tablet&#10;&#10;Description automatically generated">
            <a:extLst>
              <a:ext uri="{FF2B5EF4-FFF2-40B4-BE49-F238E27FC236}">
                <a16:creationId xmlns:a16="http://schemas.microsoft.com/office/drawing/2014/main" id="{81DB2E21-C5B0-F9DB-27E7-B8C61C2A05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936376"/>
          </a:xfrm>
          <a:prstGeom prst="rect">
            <a:avLst/>
          </a:prstGeom>
        </p:spPr>
      </p:pic>
      <p:sp>
        <p:nvSpPr>
          <p:cNvPr id="11" name="Rectangle 10">
            <a:extLst>
              <a:ext uri="{FF2B5EF4-FFF2-40B4-BE49-F238E27FC236}">
                <a16:creationId xmlns:a16="http://schemas.microsoft.com/office/drawing/2014/main" id="{533F3396-76D4-29E0-15DE-4E84475B7D8E}"/>
              </a:ext>
            </a:extLst>
          </p:cNvPr>
          <p:cNvSpPr/>
          <p:nvPr/>
        </p:nvSpPr>
        <p:spPr>
          <a:xfrm>
            <a:off x="0" y="0"/>
            <a:ext cx="12192000" cy="1922929"/>
          </a:xfrm>
          <a:prstGeom prst="rect">
            <a:avLst/>
          </a:prstGeom>
          <a:solidFill>
            <a:schemeClr val="tx2">
              <a:alpha val="53386"/>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endParaRPr>
          </a:p>
        </p:txBody>
      </p:sp>
      <p:sp>
        <p:nvSpPr>
          <p:cNvPr id="4" name="Title 3">
            <a:extLst>
              <a:ext uri="{FF2B5EF4-FFF2-40B4-BE49-F238E27FC236}">
                <a16:creationId xmlns:a16="http://schemas.microsoft.com/office/drawing/2014/main" id="{11F1C73E-DCD3-D582-A5A4-86F1C6F20E6B}"/>
              </a:ext>
            </a:extLst>
          </p:cNvPr>
          <p:cNvSpPr>
            <a:spLocks noGrp="1"/>
          </p:cNvSpPr>
          <p:nvPr>
            <p:ph type="title"/>
          </p:nvPr>
        </p:nvSpPr>
        <p:spPr>
          <a:xfrm>
            <a:off x="391600" y="474862"/>
            <a:ext cx="4012450" cy="1241396"/>
          </a:xfrm>
        </p:spPr>
        <p:txBody>
          <a:bodyPr lIns="91440" tIns="45720" rIns="91440" bIns="45720" anchor="ctr"/>
          <a:lstStyle/>
          <a:p>
            <a:r>
              <a:rPr lang="en-GB" sz="3200" b="1">
                <a:solidFill>
                  <a:schemeClr val="bg1"/>
                </a:solidFill>
              </a:rPr>
              <a:t>AI Networking is making an impact</a:t>
            </a:r>
          </a:p>
        </p:txBody>
      </p:sp>
      <p:grpSp>
        <p:nvGrpSpPr>
          <p:cNvPr id="15" name="Group 14">
            <a:extLst>
              <a:ext uri="{FF2B5EF4-FFF2-40B4-BE49-F238E27FC236}">
                <a16:creationId xmlns:a16="http://schemas.microsoft.com/office/drawing/2014/main" id="{3003999E-898C-EFC9-B96D-C0E473CE0978}"/>
              </a:ext>
            </a:extLst>
          </p:cNvPr>
          <p:cNvGrpSpPr/>
          <p:nvPr/>
        </p:nvGrpSpPr>
        <p:grpSpPr>
          <a:xfrm>
            <a:off x="391599" y="2096062"/>
            <a:ext cx="8174452" cy="3657624"/>
            <a:chOff x="391599" y="1716258"/>
            <a:chExt cx="6276487" cy="4037428"/>
          </a:xfrm>
        </p:grpSpPr>
        <p:sp>
          <p:nvSpPr>
            <p:cNvPr id="3" name="Rectangle 2">
              <a:extLst>
                <a:ext uri="{FF2B5EF4-FFF2-40B4-BE49-F238E27FC236}">
                  <a16:creationId xmlns:a16="http://schemas.microsoft.com/office/drawing/2014/main" id="{D940C235-1D02-60CA-4266-456E6A60CB7E}"/>
                </a:ext>
              </a:extLst>
            </p:cNvPr>
            <p:cNvSpPr/>
            <p:nvPr/>
          </p:nvSpPr>
          <p:spPr>
            <a:xfrm>
              <a:off x="391599" y="1716258"/>
              <a:ext cx="3083121" cy="4037428"/>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sp>
          <p:nvSpPr>
            <p:cNvPr id="6" name="Rectangle 5">
              <a:extLst>
                <a:ext uri="{FF2B5EF4-FFF2-40B4-BE49-F238E27FC236}">
                  <a16:creationId xmlns:a16="http://schemas.microsoft.com/office/drawing/2014/main" id="{1420790A-EB16-F8DE-AC0D-F2BE83E18DEA}"/>
                </a:ext>
              </a:extLst>
            </p:cNvPr>
            <p:cNvSpPr/>
            <p:nvPr/>
          </p:nvSpPr>
          <p:spPr>
            <a:xfrm>
              <a:off x="3584965" y="1716258"/>
              <a:ext cx="3083121" cy="4037428"/>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grpSp>
      <p:sp>
        <p:nvSpPr>
          <p:cNvPr id="10" name="TextBox 9">
            <a:extLst>
              <a:ext uri="{FF2B5EF4-FFF2-40B4-BE49-F238E27FC236}">
                <a16:creationId xmlns:a16="http://schemas.microsoft.com/office/drawing/2014/main" id="{2EB7AF57-E926-985A-49A4-D7A32A1BD134}"/>
              </a:ext>
            </a:extLst>
          </p:cNvPr>
          <p:cNvSpPr txBox="1"/>
          <p:nvPr/>
        </p:nvSpPr>
        <p:spPr>
          <a:xfrm>
            <a:off x="553383" y="2445138"/>
            <a:ext cx="3568452" cy="2893100"/>
          </a:xfrm>
          <a:prstGeom prst="rect">
            <a:avLst/>
          </a:prstGeom>
          <a:noFill/>
        </p:spPr>
        <p:txBody>
          <a:bodyPr wrap="square">
            <a:spAutoFit/>
          </a:bodyPr>
          <a:lstStyle/>
          <a:p>
            <a:pPr>
              <a:lnSpc>
                <a:spcPct val="100000"/>
              </a:lnSpc>
              <a:spcBef>
                <a:spcPts val="0"/>
              </a:spcBef>
              <a:defRPr/>
            </a:pPr>
            <a:r>
              <a:rPr lang="en-GB" sz="2000" b="1">
                <a:solidFill>
                  <a:schemeClr val="bg1"/>
                </a:solidFill>
                <a:latin typeface="+mn-lt"/>
              </a:rPr>
              <a:t>What is it?</a:t>
            </a:r>
          </a:p>
          <a:p>
            <a:pPr>
              <a:lnSpc>
                <a:spcPct val="100000"/>
              </a:lnSpc>
              <a:spcBef>
                <a:spcPts val="0"/>
              </a:spcBef>
              <a:defRPr/>
            </a:pPr>
            <a:endParaRPr lang="en-GB" b="1">
              <a:solidFill>
                <a:schemeClr val="bg1"/>
              </a:solidFill>
              <a:latin typeface="+mn-lt"/>
            </a:endParaRPr>
          </a:p>
          <a:p>
            <a:pPr>
              <a:lnSpc>
                <a:spcPct val="100000"/>
              </a:lnSpc>
              <a:spcBef>
                <a:spcPts val="0"/>
              </a:spcBef>
              <a:defRPr/>
            </a:pPr>
            <a:r>
              <a:rPr lang="en-GB" sz="1600" b="1">
                <a:solidFill>
                  <a:schemeClr val="bg1"/>
                </a:solidFill>
                <a:latin typeface="+mn-lt"/>
              </a:rPr>
              <a:t>AI networking</a:t>
            </a:r>
            <a:r>
              <a:rPr lang="en-GB" sz="1600">
                <a:solidFill>
                  <a:schemeClr val="bg1"/>
                </a:solidFill>
                <a:latin typeface="+mn-lt"/>
              </a:rPr>
              <a:t>, an evolution of </a:t>
            </a:r>
            <a:r>
              <a:rPr lang="en-GB" sz="1600" b="1">
                <a:solidFill>
                  <a:schemeClr val="bg1"/>
                </a:solidFill>
                <a:latin typeface="+mn-lt"/>
              </a:rPr>
              <a:t>AIOps (AI for IT operations)</a:t>
            </a:r>
            <a:r>
              <a:rPr lang="en-GB" sz="1600">
                <a:solidFill>
                  <a:schemeClr val="bg1"/>
                </a:solidFill>
                <a:latin typeface="+mn-lt"/>
              </a:rPr>
              <a:t>, focuses on ongoing “day 2” management, maintenance, and optimization of networks. Specifically, it combines </a:t>
            </a:r>
            <a:r>
              <a:rPr lang="en-GB" sz="1600" b="1">
                <a:solidFill>
                  <a:schemeClr val="bg1"/>
                </a:solidFill>
                <a:latin typeface="+mn-lt"/>
              </a:rPr>
              <a:t>artificial intelligence (AI)</a:t>
            </a:r>
            <a:r>
              <a:rPr lang="en-GB" sz="1600">
                <a:solidFill>
                  <a:schemeClr val="bg1"/>
                </a:solidFill>
                <a:latin typeface="+mn-lt"/>
              </a:rPr>
              <a:t> with networking infrastructure to automate and enhance IT operations within the networking domain. </a:t>
            </a:r>
          </a:p>
        </p:txBody>
      </p:sp>
      <p:sp>
        <p:nvSpPr>
          <p:cNvPr id="12" name="TextBox 11">
            <a:extLst>
              <a:ext uri="{FF2B5EF4-FFF2-40B4-BE49-F238E27FC236}">
                <a16:creationId xmlns:a16="http://schemas.microsoft.com/office/drawing/2014/main" id="{9BCDDC75-8B01-5E85-5BEA-5412F2833F66}"/>
              </a:ext>
            </a:extLst>
          </p:cNvPr>
          <p:cNvSpPr txBox="1"/>
          <p:nvPr/>
        </p:nvSpPr>
        <p:spPr>
          <a:xfrm>
            <a:off x="4755566" y="2445138"/>
            <a:ext cx="3642847" cy="2646878"/>
          </a:xfrm>
          <a:prstGeom prst="rect">
            <a:avLst/>
          </a:prstGeom>
          <a:noFill/>
        </p:spPr>
        <p:txBody>
          <a:bodyPr wrap="square">
            <a:spAutoFit/>
          </a:bodyPr>
          <a:lstStyle/>
          <a:p>
            <a:pPr>
              <a:lnSpc>
                <a:spcPct val="100000"/>
              </a:lnSpc>
              <a:spcBef>
                <a:spcPts val="0"/>
              </a:spcBef>
              <a:defRPr/>
            </a:pPr>
            <a:r>
              <a:rPr lang="en-GB" sz="2000" b="1">
                <a:solidFill>
                  <a:schemeClr val="bg1"/>
                </a:solidFill>
                <a:latin typeface="+mn-lt"/>
              </a:rPr>
              <a:t>Which means</a:t>
            </a:r>
          </a:p>
          <a:p>
            <a:pPr>
              <a:lnSpc>
                <a:spcPct val="100000"/>
              </a:lnSpc>
              <a:spcBef>
                <a:spcPts val="0"/>
              </a:spcBef>
              <a:defRPr/>
            </a:pPr>
            <a:endParaRPr lang="en-GB">
              <a:solidFill>
                <a:schemeClr val="bg1"/>
              </a:solidFill>
              <a:latin typeface="+mn-lt"/>
            </a:endParaRPr>
          </a:p>
          <a:p>
            <a:pPr>
              <a:lnSpc>
                <a:spcPct val="100000"/>
              </a:lnSpc>
              <a:spcBef>
                <a:spcPts val="0"/>
              </a:spcBef>
              <a:defRPr/>
            </a:pPr>
            <a:r>
              <a:rPr lang="en-GB" sz="1600">
                <a:solidFill>
                  <a:schemeClr val="bg1"/>
                </a:solidFill>
                <a:latin typeface="+mn-lt"/>
              </a:rPr>
              <a:t>AI networking is transforming traditional IT operations, making networks more intelligent, self-adaptive, efficient, and reliable.</a:t>
            </a:r>
            <a:r>
              <a:rPr lang="en-GB" sz="1600">
                <a:solidFill>
                  <a:schemeClr val="bg1"/>
                </a:solidFill>
                <a:latin typeface="+mn-lt"/>
                <a:ea typeface="Calibri" panose="020F0502020204030204" pitchFamily="34" charset="0"/>
              </a:rPr>
              <a:t> AI networking offers great potential to disrupt long-standing traditional networking operations and create a massive productivity increase.</a:t>
            </a:r>
          </a:p>
        </p:txBody>
      </p:sp>
      <p:grpSp>
        <p:nvGrpSpPr>
          <p:cNvPr id="16" name="Group 15">
            <a:extLst>
              <a:ext uri="{FF2B5EF4-FFF2-40B4-BE49-F238E27FC236}">
                <a16:creationId xmlns:a16="http://schemas.microsoft.com/office/drawing/2014/main" id="{999B0765-448D-C426-C242-15A61CDD11D9}"/>
              </a:ext>
            </a:extLst>
          </p:cNvPr>
          <p:cNvGrpSpPr/>
          <p:nvPr/>
        </p:nvGrpSpPr>
        <p:grpSpPr>
          <a:xfrm>
            <a:off x="8764172" y="2096060"/>
            <a:ext cx="2757268" cy="3657625"/>
            <a:chOff x="8764172" y="2096060"/>
            <a:chExt cx="2757268" cy="3657625"/>
          </a:xfrm>
        </p:grpSpPr>
        <p:sp>
          <p:nvSpPr>
            <p:cNvPr id="7" name="Rectangle 6">
              <a:extLst>
                <a:ext uri="{FF2B5EF4-FFF2-40B4-BE49-F238E27FC236}">
                  <a16:creationId xmlns:a16="http://schemas.microsoft.com/office/drawing/2014/main" id="{4B31B758-0087-B3DC-EC19-5F8C88253D88}"/>
                </a:ext>
              </a:extLst>
            </p:cNvPr>
            <p:cNvSpPr/>
            <p:nvPr/>
          </p:nvSpPr>
          <p:spPr>
            <a:xfrm>
              <a:off x="8764172" y="2096060"/>
              <a:ext cx="2757268" cy="3657625"/>
            </a:xfrm>
            <a:prstGeom prst="rect">
              <a:avLst/>
            </a:prstGeom>
            <a:noFill/>
            <a:ln w="19050">
              <a:gradFill>
                <a:gsLst>
                  <a:gs pos="0">
                    <a:schemeClr val="tx1"/>
                  </a:gs>
                  <a:gs pos="100000">
                    <a:schemeClr val="tx2"/>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sp>
          <p:nvSpPr>
            <p:cNvPr id="14" name="TextBox 13">
              <a:extLst>
                <a:ext uri="{FF2B5EF4-FFF2-40B4-BE49-F238E27FC236}">
                  <a16:creationId xmlns:a16="http://schemas.microsoft.com/office/drawing/2014/main" id="{59980944-4E1A-A6DB-7AEA-0437DE480313}"/>
                </a:ext>
              </a:extLst>
            </p:cNvPr>
            <p:cNvSpPr txBox="1"/>
            <p:nvPr/>
          </p:nvSpPr>
          <p:spPr>
            <a:xfrm>
              <a:off x="8962293" y="2285962"/>
              <a:ext cx="2361026" cy="3277820"/>
            </a:xfrm>
            <a:prstGeom prst="rect">
              <a:avLst/>
            </a:prstGeom>
            <a:noFill/>
          </p:spPr>
          <p:txBody>
            <a:bodyPr wrap="square">
              <a:spAutoFit/>
            </a:bodyPr>
            <a:lstStyle/>
            <a:p>
              <a:pPr>
                <a:lnSpc>
                  <a:spcPct val="100000"/>
                </a:lnSpc>
                <a:spcBef>
                  <a:spcPts val="0"/>
                </a:spcBef>
                <a:defRPr/>
              </a:pPr>
              <a:r>
                <a:rPr lang="en-GB" sz="1800">
                  <a:solidFill>
                    <a:schemeClr val="tx1"/>
                  </a:solidFill>
                  <a:latin typeface="+mn-lt"/>
                  <a:ea typeface="Calibri" panose="020F0502020204030204" pitchFamily="34" charset="0"/>
                </a:rPr>
                <a:t>“</a:t>
              </a:r>
              <a:r>
                <a:rPr lang="en-GB" sz="1800" b="1">
                  <a:solidFill>
                    <a:schemeClr val="tx1"/>
                  </a:solidFill>
                  <a:latin typeface="+mn-lt"/>
                  <a:ea typeface="Calibri" panose="020F0502020204030204" pitchFamily="34" charset="0"/>
                </a:rPr>
                <a:t>By 2027, 90% of enterprises will use some AI functions to automate Day 2 network operations, compared with fewer than 10% in 2023.” </a:t>
              </a:r>
            </a:p>
            <a:p>
              <a:pPr>
                <a:lnSpc>
                  <a:spcPct val="100000"/>
                </a:lnSpc>
                <a:spcBef>
                  <a:spcPts val="0"/>
                </a:spcBef>
                <a:defRPr/>
              </a:pPr>
              <a:endParaRPr lang="en-GB" sz="1800">
                <a:solidFill>
                  <a:schemeClr val="tx1"/>
                </a:solidFill>
                <a:latin typeface="+mn-lt"/>
                <a:ea typeface="Calibri" panose="020F0502020204030204" pitchFamily="34" charset="0"/>
                <a:hlinkClick r:id="rId4"/>
              </a:endParaRPr>
            </a:p>
            <a:p>
              <a:pPr>
                <a:lnSpc>
                  <a:spcPct val="100000"/>
                </a:lnSpc>
                <a:spcBef>
                  <a:spcPts val="0"/>
                </a:spcBef>
                <a:defRPr/>
              </a:pPr>
              <a:r>
                <a:rPr lang="en-GB" sz="1500">
                  <a:solidFill>
                    <a:schemeClr val="tx1"/>
                  </a:solidFill>
                  <a:latin typeface="+mn-lt"/>
                  <a:ea typeface="Calibri" panose="020F0502020204030204" pitchFamily="34" charset="0"/>
                  <a:hlinkClick r:id="rId4"/>
                </a:rPr>
                <a:t>https://www.arubanetworks.com/solutions/unified-infrastructure</a:t>
              </a:r>
              <a:endParaRPr lang="en-GB" sz="1500">
                <a:solidFill>
                  <a:schemeClr val="tx1"/>
                </a:solidFill>
                <a:latin typeface="+mn-lt"/>
                <a:ea typeface="Calibri" panose="020F0502020204030204" pitchFamily="34" charset="0"/>
              </a:endParaRPr>
            </a:p>
          </p:txBody>
        </p:sp>
      </p:grpSp>
    </p:spTree>
    <p:extLst>
      <p:ext uri="{BB962C8B-B14F-4D97-AF65-F5344CB8AC3E}">
        <p14:creationId xmlns:p14="http://schemas.microsoft.com/office/powerpoint/2010/main" val="67516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phone&#10;&#10;Description automatically generated">
            <a:extLst>
              <a:ext uri="{FF2B5EF4-FFF2-40B4-BE49-F238E27FC236}">
                <a16:creationId xmlns:a16="http://schemas.microsoft.com/office/drawing/2014/main" id="{42EF0AB6-BE10-D11F-22DC-C6D336C126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6" name="Rectangle 5">
            <a:extLst>
              <a:ext uri="{FF2B5EF4-FFF2-40B4-BE49-F238E27FC236}">
                <a16:creationId xmlns:a16="http://schemas.microsoft.com/office/drawing/2014/main" id="{B50687AC-6776-8871-29ED-68B9F2172D88}"/>
              </a:ext>
            </a:extLst>
          </p:cNvPr>
          <p:cNvSpPr/>
          <p:nvPr/>
        </p:nvSpPr>
        <p:spPr>
          <a:xfrm>
            <a:off x="0" y="0"/>
            <a:ext cx="12192000" cy="6858000"/>
          </a:xfrm>
          <a:prstGeom prst="rect">
            <a:avLst/>
          </a:prstGeom>
          <a:solidFill>
            <a:schemeClr val="tx2">
              <a:alpha val="53386"/>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endParaRPr>
          </a:p>
        </p:txBody>
      </p:sp>
      <p:pic>
        <p:nvPicPr>
          <p:cNvPr id="7" name="Graphic 6">
            <a:extLst>
              <a:ext uri="{FF2B5EF4-FFF2-40B4-BE49-F238E27FC236}">
                <a16:creationId xmlns:a16="http://schemas.microsoft.com/office/drawing/2014/main" id="{E401FB68-C96D-B529-5698-5E7D75AE5840}"/>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0242" t="-6024"/>
          <a:stretch/>
        </p:blipFill>
        <p:spPr>
          <a:xfrm>
            <a:off x="9761561" y="369020"/>
            <a:ext cx="1988048" cy="471605"/>
          </a:xfrm>
          <a:prstGeom prst="rect">
            <a:avLst/>
          </a:prstGeom>
        </p:spPr>
      </p:pic>
      <p:pic>
        <p:nvPicPr>
          <p:cNvPr id="8" name="Graphic 7">
            <a:extLst>
              <a:ext uri="{FF2B5EF4-FFF2-40B4-BE49-F238E27FC236}">
                <a16:creationId xmlns:a16="http://schemas.microsoft.com/office/drawing/2014/main" id="{CAA8D6B2-9C83-B046-638A-DC030D006C2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7700" y="5486400"/>
            <a:ext cx="3156085" cy="927100"/>
          </a:xfrm>
          <a:prstGeom prst="rect">
            <a:avLst/>
          </a:prstGeom>
        </p:spPr>
      </p:pic>
      <p:sp>
        <p:nvSpPr>
          <p:cNvPr id="5" name="Title 4">
            <a:extLst>
              <a:ext uri="{FF2B5EF4-FFF2-40B4-BE49-F238E27FC236}">
                <a16:creationId xmlns:a16="http://schemas.microsoft.com/office/drawing/2014/main" id="{6861CF17-8CA9-459E-8D33-A09885F9F784}"/>
              </a:ext>
            </a:extLst>
          </p:cNvPr>
          <p:cNvSpPr>
            <a:spLocks noGrp="1"/>
          </p:cNvSpPr>
          <p:nvPr>
            <p:ph type="title"/>
          </p:nvPr>
        </p:nvSpPr>
        <p:spPr/>
        <p:txBody>
          <a:bodyPr/>
          <a:lstStyle/>
          <a:p>
            <a:r>
              <a:rPr lang="en-US"/>
              <a:t>Challenges</a:t>
            </a:r>
            <a:endParaRPr lang="en-ZA"/>
          </a:p>
        </p:txBody>
      </p:sp>
      <p:sp>
        <p:nvSpPr>
          <p:cNvPr id="4" name="Footer Placeholder 3">
            <a:extLst>
              <a:ext uri="{FF2B5EF4-FFF2-40B4-BE49-F238E27FC236}">
                <a16:creationId xmlns:a16="http://schemas.microsoft.com/office/drawing/2014/main" id="{9DC92C75-F9C6-493E-8735-E8ECAA1716C0}"/>
              </a:ext>
            </a:extLst>
          </p:cNvPr>
          <p:cNvSpPr>
            <a:spLocks noGrp="1"/>
          </p:cNvSpPr>
          <p:nvPr>
            <p:ph type="ftr" sz="quarter" idx="4294967295"/>
          </p:nvPr>
        </p:nvSpPr>
        <p:spPr>
          <a:xfrm>
            <a:off x="250825" y="6499225"/>
            <a:ext cx="10296525" cy="358775"/>
          </a:xfrm>
          <a:prstGeom prst="rect">
            <a:avLst/>
          </a:prstGeom>
        </p:spPr>
        <p:txBody>
          <a:bodyPr/>
          <a:lstStyle/>
          <a:p>
            <a:r>
              <a:rPr lang="en-US" sz="800"/>
              <a:t>Footer content</a:t>
            </a:r>
          </a:p>
        </p:txBody>
      </p:sp>
    </p:spTree>
    <p:extLst>
      <p:ext uri="{BB962C8B-B14F-4D97-AF65-F5344CB8AC3E}">
        <p14:creationId xmlns:p14="http://schemas.microsoft.com/office/powerpoint/2010/main" val="2563743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7229C6D-6D60-13FD-645E-142625968156}"/>
              </a:ext>
            </a:extLst>
          </p:cNvPr>
          <p:cNvSpPr>
            <a:spLocks noGrp="1"/>
          </p:cNvSpPr>
          <p:nvPr>
            <p:ph type="title"/>
          </p:nvPr>
        </p:nvSpPr>
        <p:spPr>
          <a:xfrm>
            <a:off x="391599" y="474862"/>
            <a:ext cx="10200201" cy="631775"/>
          </a:xfrm>
        </p:spPr>
        <p:txBody>
          <a:bodyPr lIns="91440" tIns="45720" rIns="91440" bIns="45720" anchor="t"/>
          <a:lstStyle/>
          <a:p>
            <a:pPr>
              <a:lnSpc>
                <a:spcPct val="100000"/>
              </a:lnSpc>
            </a:pPr>
            <a:r>
              <a:rPr lang="en-US" sz="2800" b="1"/>
              <a:t>Networking managed services can help solve many of today’s networking challenges, including​…</a:t>
            </a:r>
          </a:p>
        </p:txBody>
      </p:sp>
      <p:graphicFrame>
        <p:nvGraphicFramePr>
          <p:cNvPr id="9" name="Table 8">
            <a:extLst>
              <a:ext uri="{FF2B5EF4-FFF2-40B4-BE49-F238E27FC236}">
                <a16:creationId xmlns:a16="http://schemas.microsoft.com/office/drawing/2014/main" id="{83AB8DAE-9927-0D49-03C9-02FCCBBD3256}"/>
              </a:ext>
            </a:extLst>
          </p:cNvPr>
          <p:cNvGraphicFramePr>
            <a:graphicFrameLocks noGrp="1"/>
          </p:cNvGraphicFramePr>
          <p:nvPr>
            <p:extLst>
              <p:ext uri="{D42A27DB-BD31-4B8C-83A1-F6EECF244321}">
                <p14:modId xmlns:p14="http://schemas.microsoft.com/office/powerpoint/2010/main" val="1961691594"/>
              </p:ext>
            </p:extLst>
          </p:nvPr>
        </p:nvGraphicFramePr>
        <p:xfrm>
          <a:off x="391599" y="1765769"/>
          <a:ext cx="11274884" cy="3962370"/>
        </p:xfrm>
        <a:graphic>
          <a:graphicData uri="http://schemas.openxmlformats.org/drawingml/2006/table">
            <a:tbl>
              <a:tblPr firstRow="1" bandRow="1">
                <a:tableStyleId>{5C22544A-7EE6-4342-B048-85BDC9FD1C3A}</a:tableStyleId>
              </a:tblPr>
              <a:tblGrid>
                <a:gridCol w="712144">
                  <a:extLst>
                    <a:ext uri="{9D8B030D-6E8A-4147-A177-3AD203B41FA5}">
                      <a16:colId xmlns:a16="http://schemas.microsoft.com/office/drawing/2014/main" val="2044191270"/>
                    </a:ext>
                  </a:extLst>
                </a:gridCol>
                <a:gridCol w="2297395">
                  <a:extLst>
                    <a:ext uri="{9D8B030D-6E8A-4147-A177-3AD203B41FA5}">
                      <a16:colId xmlns:a16="http://schemas.microsoft.com/office/drawing/2014/main" val="478068432"/>
                    </a:ext>
                  </a:extLst>
                </a:gridCol>
                <a:gridCol w="8265345">
                  <a:extLst>
                    <a:ext uri="{9D8B030D-6E8A-4147-A177-3AD203B41FA5}">
                      <a16:colId xmlns:a16="http://schemas.microsoft.com/office/drawing/2014/main" val="105917074"/>
                    </a:ext>
                  </a:extLst>
                </a:gridCol>
              </a:tblGrid>
              <a:tr h="717910">
                <a:tc>
                  <a:txBody>
                    <a:bodyPr/>
                    <a:lstStyle/>
                    <a:p>
                      <a:pPr>
                        <a:spcAft>
                          <a:spcPts val="600"/>
                        </a:spcAft>
                      </a:pPr>
                      <a:endParaRPr lang="en-US" sz="140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400" b="1" i="0" u="none" strike="noStrike" dirty="0">
                          <a:solidFill>
                            <a:schemeClr val="tx1"/>
                          </a:solidFill>
                          <a:effectLst/>
                          <a:latin typeface="+mn-lt"/>
                          <a:ea typeface="Open Sans Light"/>
                          <a:cs typeface="Open Sans Light"/>
                        </a:rPr>
                        <a:t>Future-proofing </a:t>
                      </a:r>
                      <a:r>
                        <a:rPr lang="en-GB" sz="1400" b="1" dirty="0">
                          <a:solidFill>
                            <a:schemeClr val="tx1"/>
                          </a:solidFill>
                          <a:latin typeface="+mn-lt"/>
                          <a:ea typeface="Open Sans Light"/>
                          <a:cs typeface="Open Sans Light"/>
                        </a:rPr>
                        <a:t>o</a:t>
                      </a:r>
                      <a:r>
                        <a:rPr lang="en-GB" sz="1400" b="1" i="0" u="none" strike="noStrike" dirty="0">
                          <a:solidFill>
                            <a:schemeClr val="tx1"/>
                          </a:solidFill>
                          <a:effectLst/>
                          <a:latin typeface="+mn-lt"/>
                          <a:ea typeface="Open Sans Light"/>
                          <a:cs typeface="Open Sans Light"/>
                        </a:rPr>
                        <a:t>perations </a:t>
                      </a:r>
                      <a:r>
                        <a:rPr lang="en-GB" sz="1400" b="1" dirty="0">
                          <a:solidFill>
                            <a:schemeClr val="tx1"/>
                          </a:solidFill>
                          <a:latin typeface="+mn-lt"/>
                          <a:ea typeface="Open Sans Light"/>
                          <a:cs typeface="Open Sans Light"/>
                        </a:rPr>
                        <a:t>     </a:t>
                      </a:r>
                      <a:endParaRPr lang="en-US" sz="14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fontAlgn="base">
                        <a:buNone/>
                      </a:pPr>
                      <a:r>
                        <a:rPr lang="en-GB" sz="1400" b="0" i="0" u="none" strike="noStrike" dirty="0">
                          <a:solidFill>
                            <a:schemeClr val="tx2"/>
                          </a:solidFill>
                          <a:effectLst/>
                          <a:latin typeface="+mn-lt"/>
                          <a:ea typeface="Open Sans Light"/>
                          <a:cs typeface="Open Sans Light"/>
                        </a:rPr>
                        <a:t>Keeping up with evolving technologies and market.</a:t>
                      </a:r>
                    </a:p>
                    <a:p>
                      <a:pPr marL="0" indent="0" fontAlgn="base">
                        <a:buNone/>
                      </a:pPr>
                      <a:r>
                        <a:rPr lang="en-GB" sz="1400" i="1" u="none" strike="noStrike" dirty="0">
                          <a:solidFill>
                            <a:schemeClr val="tx2"/>
                          </a:solidFill>
                          <a:effectLst/>
                          <a:latin typeface="+mn-lt"/>
                          <a:ea typeface="Open Sans Light"/>
                          <a:cs typeface="Open Sans Light"/>
                        </a:rPr>
                        <a:t>“How do I unlock efficiency, sustainability, and innovation?”</a:t>
                      </a:r>
                      <a:r>
                        <a:rPr lang="en-GB" sz="1400" i="1" dirty="0">
                          <a:solidFill>
                            <a:schemeClr val="tx2"/>
                          </a:solidFill>
                          <a:latin typeface="+mn-lt"/>
                          <a:ea typeface="Open Sans Light"/>
                          <a:cs typeface="Open Sans Light"/>
                        </a:rPr>
                        <a:t> </a:t>
                      </a:r>
                      <a:endParaRPr lang="en-GB" sz="1400" i="1" u="none" strike="noStrike" dirty="0">
                        <a:solidFill>
                          <a:schemeClr val="tx2"/>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6139054"/>
                  </a:ext>
                </a:extLst>
              </a:tr>
              <a:tr h="904320">
                <a:tc>
                  <a:txBody>
                    <a:bodyPr/>
                    <a:lstStyle/>
                    <a:p>
                      <a:pPr>
                        <a:spcAft>
                          <a:spcPts val="600"/>
                        </a:spcAft>
                      </a:pPr>
                      <a:endParaRPr lang="en-US" sz="140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400" b="1" i="0" u="none" strike="noStrike" dirty="0">
                          <a:solidFill>
                            <a:schemeClr val="tx1"/>
                          </a:solidFill>
                          <a:effectLst/>
                          <a:latin typeface="+mn-lt"/>
                          <a:ea typeface="Open Sans Light"/>
                          <a:cs typeface="Open Sans Light"/>
                        </a:rPr>
                        <a:t>Managing </a:t>
                      </a:r>
                      <a:r>
                        <a:rPr lang="en-GB" sz="1400" b="1" dirty="0">
                          <a:solidFill>
                            <a:schemeClr val="tx1"/>
                          </a:solidFill>
                          <a:latin typeface="+mn-lt"/>
                          <a:ea typeface="Open Sans Light"/>
                          <a:cs typeface="Open Sans Light"/>
                        </a:rPr>
                        <a:t>m</a:t>
                      </a:r>
                      <a:r>
                        <a:rPr lang="en-GB" sz="1400" b="1" i="0" u="none" strike="noStrike" dirty="0">
                          <a:solidFill>
                            <a:schemeClr val="tx1"/>
                          </a:solidFill>
                          <a:effectLst/>
                          <a:latin typeface="+mn-lt"/>
                          <a:ea typeface="Open Sans Light"/>
                          <a:cs typeface="Open Sans Light"/>
                        </a:rPr>
                        <a:t>ulti-vendor ecosystems</a:t>
                      </a:r>
                      <a:endParaRPr lang="en-US" sz="14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fontAlgn="base">
                        <a:buNone/>
                      </a:pPr>
                      <a:r>
                        <a:rPr lang="en-GB" sz="1400" i="0" u="none" strike="noStrike" dirty="0">
                          <a:solidFill>
                            <a:schemeClr val="tx2"/>
                          </a:solidFill>
                          <a:effectLst/>
                          <a:latin typeface="+mn-lt"/>
                          <a:ea typeface="Open Sans Light"/>
                          <a:cs typeface="Open Sans Light"/>
                        </a:rPr>
                        <a:t>Dealing with the complexities of multi-vendor ecosystems, makes </a:t>
                      </a:r>
                      <a:r>
                        <a:rPr lang="en-GB" sz="1400" dirty="0">
                          <a:solidFill>
                            <a:schemeClr val="tx2"/>
                          </a:solidFill>
                          <a:latin typeface="+mn-lt"/>
                          <a:ea typeface="Open Sans Light"/>
                          <a:cs typeface="Open Sans Light"/>
                        </a:rPr>
                        <a:t>it challenging </a:t>
                      </a:r>
                      <a:r>
                        <a:rPr lang="en-GB" sz="1400" i="0" u="none" strike="noStrike" dirty="0">
                          <a:solidFill>
                            <a:schemeClr val="tx2"/>
                          </a:solidFill>
                          <a:effectLst/>
                          <a:latin typeface="+mn-lt"/>
                          <a:ea typeface="Open Sans Light"/>
                          <a:cs typeface="Open Sans Light"/>
                        </a:rPr>
                        <a:t>to deliver a seamless user experience. </a:t>
                      </a:r>
                    </a:p>
                    <a:p>
                      <a:pPr marL="0" indent="0" algn="l" rtl="0" fontAlgn="base">
                        <a:buNone/>
                      </a:pPr>
                      <a:r>
                        <a:rPr lang="en-GB" sz="1400" b="1" dirty="0">
                          <a:solidFill>
                            <a:schemeClr val="tx2"/>
                          </a:solidFill>
                          <a:latin typeface="+mn-lt"/>
                        </a:rPr>
                        <a:t>“</a:t>
                      </a:r>
                      <a:r>
                        <a:rPr lang="en-GB" sz="1400" b="1" i="1" u="none" strike="noStrike" dirty="0">
                          <a:solidFill>
                            <a:schemeClr val="tx2"/>
                          </a:solidFill>
                          <a:effectLst/>
                          <a:latin typeface="+mn-lt"/>
                        </a:rPr>
                        <a:t>How do I simplify operations and enhance performance across platforms?”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399831"/>
                  </a:ext>
                </a:extLst>
              </a:tr>
              <a:tr h="717910">
                <a:tc>
                  <a:txBody>
                    <a:bodyPr/>
                    <a:lstStyle/>
                    <a:p>
                      <a:pPr>
                        <a:spcAft>
                          <a:spcPts val="600"/>
                        </a:spcAft>
                      </a:pPr>
                      <a:endParaRPr lang="en-US" sz="140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400" b="1" i="0" u="none" strike="noStrike" dirty="0">
                          <a:solidFill>
                            <a:schemeClr val="tx1"/>
                          </a:solidFill>
                          <a:effectLst/>
                          <a:latin typeface="+mn-lt"/>
                          <a:ea typeface="Open Sans Light"/>
                          <a:cs typeface="Open Sans Light"/>
                        </a:rPr>
                        <a:t>Enhancing security</a:t>
                      </a:r>
                      <a:endParaRPr lang="en-US" sz="14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fontAlgn="base">
                        <a:buNone/>
                      </a:pPr>
                      <a:r>
                        <a:rPr lang="en-GB" sz="1400" i="0" u="none" strike="noStrike" dirty="0">
                          <a:solidFill>
                            <a:schemeClr val="tx2"/>
                          </a:solidFill>
                          <a:effectLst/>
                          <a:latin typeface="+mn-lt"/>
                          <a:ea typeface="Open Sans Light"/>
                          <a:cs typeface="Open Sans Light"/>
                        </a:rPr>
                        <a:t>Protect networks and data from increasing cybersecurity threats.</a:t>
                      </a:r>
                    </a:p>
                    <a:p>
                      <a:pPr marL="0" indent="0" algn="l" rtl="0" fontAlgn="base">
                        <a:buNone/>
                      </a:pPr>
                      <a:r>
                        <a:rPr lang="en-GB" sz="1400" b="1" i="0" u="none" strike="noStrike" dirty="0">
                          <a:solidFill>
                            <a:schemeClr val="tx2"/>
                          </a:solidFill>
                          <a:effectLst/>
                          <a:latin typeface="+mn-lt"/>
                        </a:rPr>
                        <a:t>‘</a:t>
                      </a:r>
                      <a:r>
                        <a:rPr lang="en-GB" sz="1400" b="1" i="1" u="none" strike="noStrike" dirty="0">
                          <a:solidFill>
                            <a:schemeClr val="tx2"/>
                          </a:solidFill>
                          <a:effectLst/>
                          <a:latin typeface="+mn-lt"/>
                        </a:rPr>
                        <a:t>How do I ensure robust protection and streamlined security operations?”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1465730"/>
                  </a:ext>
                </a:extLst>
              </a:tr>
              <a:tr h="904320">
                <a:tc>
                  <a:txBody>
                    <a:bodyPr/>
                    <a:lstStyle/>
                    <a:p>
                      <a:pPr>
                        <a:spcAft>
                          <a:spcPts val="600"/>
                        </a:spcAft>
                      </a:pPr>
                      <a:endParaRPr lang="en-US" sz="140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400" b="1" i="0" u="none" strike="noStrike" dirty="0">
                          <a:solidFill>
                            <a:schemeClr val="tx1"/>
                          </a:solidFill>
                          <a:effectLst/>
                          <a:latin typeface="+mn-lt"/>
                          <a:ea typeface="Open Sans Light"/>
                          <a:cs typeface="Open Sans Light"/>
                        </a:rPr>
                        <a:t>Ensuring reliable </a:t>
                      </a:r>
                      <a:r>
                        <a:rPr lang="en-GB" sz="1400" b="1" dirty="0">
                          <a:solidFill>
                            <a:schemeClr val="tx1"/>
                          </a:solidFill>
                          <a:latin typeface="+mn-lt"/>
                          <a:ea typeface="Open Sans Light"/>
                          <a:cs typeface="Open Sans Light"/>
                        </a:rPr>
                        <a:t>s</a:t>
                      </a:r>
                      <a:r>
                        <a:rPr lang="en-GB" sz="1400" b="1" i="0" u="none" strike="noStrike" dirty="0">
                          <a:solidFill>
                            <a:schemeClr val="tx1"/>
                          </a:solidFill>
                          <a:effectLst/>
                          <a:latin typeface="+mn-lt"/>
                          <a:ea typeface="Open Sans Light"/>
                          <a:cs typeface="Open Sans Light"/>
                        </a:rPr>
                        <a:t>ervice</a:t>
                      </a:r>
                      <a:r>
                        <a:rPr lang="en-GB" sz="1400" b="1" dirty="0">
                          <a:solidFill>
                            <a:schemeClr val="tx1"/>
                          </a:solidFill>
                          <a:latin typeface="+mn-lt"/>
                          <a:ea typeface="Open Sans Light"/>
                          <a:cs typeface="Open Sans Light"/>
                        </a:rPr>
                        <a:t>       </a:t>
                      </a:r>
                      <a:endParaRPr lang="en-US" sz="14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fontAlgn="base">
                        <a:buNone/>
                      </a:pPr>
                      <a:r>
                        <a:rPr lang="en-GB" sz="1400" i="0" u="none" strike="noStrike" dirty="0">
                          <a:solidFill>
                            <a:schemeClr val="tx2"/>
                          </a:solidFill>
                          <a:effectLst/>
                          <a:latin typeface="+mn-lt"/>
                          <a:ea typeface="Open Sans Light"/>
                          <a:cs typeface="Open Sans Light"/>
                        </a:rPr>
                        <a:t>Balancing the need for high-quality, continuous services with cost </a:t>
                      </a:r>
                      <a:r>
                        <a:rPr lang="en-GB" sz="1400" dirty="0">
                          <a:solidFill>
                            <a:schemeClr val="tx2"/>
                          </a:solidFill>
                          <a:latin typeface="+mn-lt"/>
                          <a:ea typeface="Open Sans Light"/>
                          <a:cs typeface="Open Sans Light"/>
                        </a:rPr>
                        <a:t>e</a:t>
                      </a:r>
                      <a:r>
                        <a:rPr lang="en-GB" sz="1400" i="0" u="none" strike="noStrike" dirty="0">
                          <a:solidFill>
                            <a:schemeClr val="tx2"/>
                          </a:solidFill>
                          <a:effectLst/>
                          <a:latin typeface="+mn-lt"/>
                          <a:ea typeface="Open Sans Light"/>
                          <a:cs typeface="Open Sans Light"/>
                        </a:rPr>
                        <a:t>fficiency and scalability.</a:t>
                      </a:r>
                      <a:endParaRPr lang="en-GB" sz="1400" dirty="0">
                        <a:solidFill>
                          <a:schemeClr val="tx2"/>
                        </a:solidFill>
                        <a:latin typeface="+mn-lt"/>
                        <a:ea typeface="Open Sans Light"/>
                        <a:cs typeface="Open Sans Light"/>
                      </a:endParaRPr>
                    </a:p>
                    <a:p>
                      <a:pPr marL="0" indent="0" fontAlgn="base">
                        <a:buNone/>
                      </a:pPr>
                      <a:r>
                        <a:rPr lang="en-GB" sz="1400" b="1" dirty="0">
                          <a:solidFill>
                            <a:schemeClr val="tx2"/>
                          </a:solidFill>
                          <a:latin typeface="+mn-lt"/>
                          <a:ea typeface="Open Sans Light"/>
                          <a:cs typeface="Open Sans Light"/>
                        </a:rPr>
                        <a:t>“</a:t>
                      </a:r>
                      <a:r>
                        <a:rPr lang="en-GB" sz="1400" b="1" i="1" dirty="0">
                          <a:solidFill>
                            <a:schemeClr val="tx2"/>
                          </a:solidFill>
                          <a:latin typeface="+mn-lt"/>
                          <a:ea typeface="Open Sans Light"/>
                          <a:cs typeface="Open Sans Light"/>
                        </a:rPr>
                        <a:t>How do I maintain reliable services while optimising my resources to meet my business goals?”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776385"/>
                  </a:ext>
                </a:extLst>
              </a:tr>
              <a:tr h="717910">
                <a:tc>
                  <a:txBody>
                    <a:bodyPr/>
                    <a:lstStyle/>
                    <a:p>
                      <a:pPr>
                        <a:spcAft>
                          <a:spcPts val="600"/>
                        </a:spcAft>
                      </a:pPr>
                      <a:endParaRPr lang="en-US" sz="140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GB" sz="1400" b="1" dirty="0">
                          <a:solidFill>
                            <a:schemeClr val="tx1"/>
                          </a:solidFill>
                          <a:latin typeface="+mn-lt"/>
                          <a:ea typeface="Open Sans Light"/>
                          <a:cs typeface="Open Sans Light"/>
                        </a:rPr>
                        <a:t>Driving sustainability initiatives</a:t>
                      </a:r>
                      <a:endParaRPr lang="en-US" sz="14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GB" sz="1400" dirty="0">
                          <a:solidFill>
                            <a:schemeClr val="tx2"/>
                          </a:solidFill>
                          <a:ea typeface="Open Sans Light"/>
                          <a:cs typeface="Open Sans Light"/>
                        </a:rPr>
                        <a:t>Driving sustainability throughout the asset lifecycle with measurable results.</a:t>
                      </a:r>
                    </a:p>
                    <a:p>
                      <a:pPr marL="0" indent="0">
                        <a:buNone/>
                      </a:pPr>
                      <a:r>
                        <a:rPr lang="en-GB" sz="1400" b="1" i="1" dirty="0">
                          <a:solidFill>
                            <a:schemeClr val="tx2"/>
                          </a:solidFill>
                          <a:ea typeface="Open Sans Light"/>
                          <a:cs typeface="Open Sans Light"/>
                        </a:rPr>
                        <a:t>"How do I maximize energy efficiency and sustainability across my networking solutions?"</a:t>
                      </a:r>
                      <a:endParaRPr lang="en-GB" sz="1400" b="1" i="1" dirty="0">
                        <a:solidFill>
                          <a:schemeClr val="tx2"/>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8658008"/>
                  </a:ext>
                </a:extLst>
              </a:tr>
            </a:tbl>
          </a:graphicData>
        </a:graphic>
      </p:graphicFrame>
      <p:sp>
        <p:nvSpPr>
          <p:cNvPr id="10" name="Oval 9">
            <a:extLst>
              <a:ext uri="{FF2B5EF4-FFF2-40B4-BE49-F238E27FC236}">
                <a16:creationId xmlns:a16="http://schemas.microsoft.com/office/drawing/2014/main" id="{60E3E6DE-9773-438D-74AA-5A14F6D811A7}"/>
              </a:ext>
            </a:extLst>
          </p:cNvPr>
          <p:cNvSpPr>
            <a:spLocks noChangeAspect="1"/>
          </p:cNvSpPr>
          <p:nvPr/>
        </p:nvSpPr>
        <p:spPr>
          <a:xfrm>
            <a:off x="417960" y="1863435"/>
            <a:ext cx="518745" cy="5187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1600"/>
              <a:t>01</a:t>
            </a:r>
          </a:p>
        </p:txBody>
      </p:sp>
      <p:sp>
        <p:nvSpPr>
          <p:cNvPr id="11" name="Oval 10">
            <a:extLst>
              <a:ext uri="{FF2B5EF4-FFF2-40B4-BE49-F238E27FC236}">
                <a16:creationId xmlns:a16="http://schemas.microsoft.com/office/drawing/2014/main" id="{219484FF-0921-1549-6B5C-DC2E22F8E38C}"/>
              </a:ext>
            </a:extLst>
          </p:cNvPr>
          <p:cNvSpPr>
            <a:spLocks noChangeAspect="1"/>
          </p:cNvSpPr>
          <p:nvPr/>
        </p:nvSpPr>
        <p:spPr>
          <a:xfrm>
            <a:off x="417960" y="2661175"/>
            <a:ext cx="518745" cy="5187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1600"/>
              <a:t>02</a:t>
            </a:r>
          </a:p>
        </p:txBody>
      </p:sp>
      <p:sp>
        <p:nvSpPr>
          <p:cNvPr id="12" name="Oval 11">
            <a:extLst>
              <a:ext uri="{FF2B5EF4-FFF2-40B4-BE49-F238E27FC236}">
                <a16:creationId xmlns:a16="http://schemas.microsoft.com/office/drawing/2014/main" id="{8A701928-3DE9-1783-5377-8D88F56E5772}"/>
              </a:ext>
            </a:extLst>
          </p:cNvPr>
          <p:cNvSpPr>
            <a:spLocks noChangeAspect="1"/>
          </p:cNvSpPr>
          <p:nvPr/>
        </p:nvSpPr>
        <p:spPr>
          <a:xfrm>
            <a:off x="417960" y="3487581"/>
            <a:ext cx="518745" cy="5187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1600"/>
              <a:t>03</a:t>
            </a:r>
          </a:p>
        </p:txBody>
      </p:sp>
      <p:sp>
        <p:nvSpPr>
          <p:cNvPr id="13" name="Oval 12">
            <a:extLst>
              <a:ext uri="{FF2B5EF4-FFF2-40B4-BE49-F238E27FC236}">
                <a16:creationId xmlns:a16="http://schemas.microsoft.com/office/drawing/2014/main" id="{0A91EFB8-286F-2573-8370-02CE9C71F687}"/>
              </a:ext>
            </a:extLst>
          </p:cNvPr>
          <p:cNvSpPr>
            <a:spLocks noChangeAspect="1"/>
          </p:cNvSpPr>
          <p:nvPr/>
        </p:nvSpPr>
        <p:spPr>
          <a:xfrm>
            <a:off x="417960" y="4310790"/>
            <a:ext cx="518745" cy="5187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1600"/>
              <a:t>04</a:t>
            </a:r>
          </a:p>
        </p:txBody>
      </p:sp>
      <p:sp>
        <p:nvSpPr>
          <p:cNvPr id="14" name="Oval 13">
            <a:extLst>
              <a:ext uri="{FF2B5EF4-FFF2-40B4-BE49-F238E27FC236}">
                <a16:creationId xmlns:a16="http://schemas.microsoft.com/office/drawing/2014/main" id="{175C823A-0B22-8D83-3A7C-C986B253512A}"/>
              </a:ext>
            </a:extLst>
          </p:cNvPr>
          <p:cNvSpPr>
            <a:spLocks noChangeAspect="1"/>
          </p:cNvSpPr>
          <p:nvPr/>
        </p:nvSpPr>
        <p:spPr>
          <a:xfrm>
            <a:off x="417960" y="5106928"/>
            <a:ext cx="518745" cy="518745"/>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sz="1600"/>
              <a:t>05</a:t>
            </a:r>
          </a:p>
        </p:txBody>
      </p:sp>
    </p:spTree>
    <p:extLst>
      <p:ext uri="{BB962C8B-B14F-4D97-AF65-F5344CB8AC3E}">
        <p14:creationId xmlns:p14="http://schemas.microsoft.com/office/powerpoint/2010/main" val="335861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headphones and using a computer&#10;&#10;Description automatically generated">
            <a:extLst>
              <a:ext uri="{FF2B5EF4-FFF2-40B4-BE49-F238E27FC236}">
                <a16:creationId xmlns:a16="http://schemas.microsoft.com/office/drawing/2014/main" id="{AEA015CD-9379-AD99-8B5E-B3A68F3D78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5" name="Rectangle 4">
            <a:extLst>
              <a:ext uri="{FF2B5EF4-FFF2-40B4-BE49-F238E27FC236}">
                <a16:creationId xmlns:a16="http://schemas.microsoft.com/office/drawing/2014/main" id="{47A4D17A-82BF-13F8-2CDF-44D3C993BAA6}"/>
              </a:ext>
            </a:extLst>
          </p:cNvPr>
          <p:cNvSpPr/>
          <p:nvPr/>
        </p:nvSpPr>
        <p:spPr>
          <a:xfrm>
            <a:off x="0" y="0"/>
            <a:ext cx="12192000" cy="6858000"/>
          </a:xfrm>
          <a:prstGeom prst="rect">
            <a:avLst/>
          </a:prstGeom>
          <a:solidFill>
            <a:schemeClr val="tx2">
              <a:alpha val="58544"/>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endParaRPr>
          </a:p>
        </p:txBody>
      </p:sp>
      <p:pic>
        <p:nvPicPr>
          <p:cNvPr id="8" name="Graphic 7">
            <a:extLst>
              <a:ext uri="{FF2B5EF4-FFF2-40B4-BE49-F238E27FC236}">
                <a16:creationId xmlns:a16="http://schemas.microsoft.com/office/drawing/2014/main" id="{65C26F2A-5A27-F382-16EE-B7C9918B9268}"/>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0242" t="-6024"/>
          <a:stretch/>
        </p:blipFill>
        <p:spPr>
          <a:xfrm>
            <a:off x="9761561" y="369020"/>
            <a:ext cx="1988048" cy="471605"/>
          </a:xfrm>
          <a:prstGeom prst="rect">
            <a:avLst/>
          </a:prstGeom>
        </p:spPr>
      </p:pic>
      <p:pic>
        <p:nvPicPr>
          <p:cNvPr id="9" name="Graphic 8">
            <a:extLst>
              <a:ext uri="{FF2B5EF4-FFF2-40B4-BE49-F238E27FC236}">
                <a16:creationId xmlns:a16="http://schemas.microsoft.com/office/drawing/2014/main" id="{0987B0E4-44B4-6AAB-85CE-040B7F7D8BC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7700" y="5486400"/>
            <a:ext cx="3156085" cy="927100"/>
          </a:xfrm>
          <a:prstGeom prst="rect">
            <a:avLst/>
          </a:prstGeom>
        </p:spPr>
      </p:pic>
      <p:sp>
        <p:nvSpPr>
          <p:cNvPr id="6" name="Title 5">
            <a:extLst>
              <a:ext uri="{FF2B5EF4-FFF2-40B4-BE49-F238E27FC236}">
                <a16:creationId xmlns:a16="http://schemas.microsoft.com/office/drawing/2014/main" id="{8552C8BD-DF4B-4A3B-B5DB-FE13FF05C1FB}"/>
              </a:ext>
            </a:extLst>
          </p:cNvPr>
          <p:cNvSpPr>
            <a:spLocks noGrp="1"/>
          </p:cNvSpPr>
          <p:nvPr>
            <p:ph type="title"/>
          </p:nvPr>
        </p:nvSpPr>
        <p:spPr>
          <a:xfrm>
            <a:off x="656967" y="2256543"/>
            <a:ext cx="6501072" cy="743832"/>
          </a:xfrm>
        </p:spPr>
        <p:txBody>
          <a:bodyPr/>
          <a:lstStyle/>
          <a:p>
            <a:r>
              <a:rPr lang="en-US"/>
              <a:t>Why HPE Aruba Networking and e&amp;? </a:t>
            </a:r>
            <a:endParaRPr lang="en-ZA"/>
          </a:p>
        </p:txBody>
      </p:sp>
      <p:sp>
        <p:nvSpPr>
          <p:cNvPr id="7" name="Subtitle 6">
            <a:extLst>
              <a:ext uri="{FF2B5EF4-FFF2-40B4-BE49-F238E27FC236}">
                <a16:creationId xmlns:a16="http://schemas.microsoft.com/office/drawing/2014/main" id="{A9E9A10C-07A2-4F23-B585-E783CA2731A3}"/>
              </a:ext>
            </a:extLst>
          </p:cNvPr>
          <p:cNvSpPr>
            <a:spLocks noGrp="1"/>
          </p:cNvSpPr>
          <p:nvPr>
            <p:ph type="body" sz="quarter" idx="10"/>
          </p:nvPr>
        </p:nvSpPr>
        <p:spPr>
          <a:xfrm>
            <a:off x="656965" y="3780651"/>
            <a:ext cx="5315210" cy="547733"/>
          </a:xfrm>
        </p:spPr>
        <p:txBody>
          <a:bodyPr/>
          <a:lstStyle/>
          <a:p>
            <a:r>
              <a:rPr lang="en-GB" b="0" i="0" u="none" strike="noStrike">
                <a:solidFill>
                  <a:srgbClr val="FFFFFF"/>
                </a:solidFill>
                <a:effectLst/>
                <a:latin typeface="Arial" panose="020B0604020202020204" pitchFamily="34" charset="0"/>
              </a:rPr>
              <a:t>Here’s why this is the perfect partnership for your business</a:t>
            </a:r>
            <a:endParaRPr lang="en-ZA">
              <a:highlight>
                <a:srgbClr val="FFFF00"/>
              </a:highlight>
            </a:endParaRPr>
          </a:p>
        </p:txBody>
      </p:sp>
      <p:sp>
        <p:nvSpPr>
          <p:cNvPr id="2" name="Footer Placeholder 3">
            <a:extLst>
              <a:ext uri="{FF2B5EF4-FFF2-40B4-BE49-F238E27FC236}">
                <a16:creationId xmlns:a16="http://schemas.microsoft.com/office/drawing/2014/main" id="{D1F3DD6A-EF69-5A1D-74D0-B0FB732811C2}"/>
              </a:ext>
            </a:extLst>
          </p:cNvPr>
          <p:cNvSpPr txBox="1">
            <a:spLocks/>
          </p:cNvSpPr>
          <p:nvPr/>
        </p:nvSpPr>
        <p:spPr>
          <a:xfrm>
            <a:off x="250825" y="6499225"/>
            <a:ext cx="10296525" cy="358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t>Footer content</a:t>
            </a:r>
          </a:p>
        </p:txBody>
      </p:sp>
    </p:spTree>
    <p:extLst>
      <p:ext uri="{BB962C8B-B14F-4D97-AF65-F5344CB8AC3E}">
        <p14:creationId xmlns:p14="http://schemas.microsoft.com/office/powerpoint/2010/main" val="369205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cellphone&#10;&#10;Description automatically generated">
            <a:extLst>
              <a:ext uri="{FF2B5EF4-FFF2-40B4-BE49-F238E27FC236}">
                <a16:creationId xmlns:a16="http://schemas.microsoft.com/office/drawing/2014/main" id="{49FAC03D-D8D7-A5BA-C5C1-610D37B91D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28764"/>
          </a:xfrm>
          <a:prstGeom prst="rect">
            <a:avLst/>
          </a:prstGeom>
        </p:spPr>
      </p:pic>
      <p:sp>
        <p:nvSpPr>
          <p:cNvPr id="13" name="Rectangle 12">
            <a:extLst>
              <a:ext uri="{FF2B5EF4-FFF2-40B4-BE49-F238E27FC236}">
                <a16:creationId xmlns:a16="http://schemas.microsoft.com/office/drawing/2014/main" id="{8AE7E300-5CE5-43B6-16B2-66572D0D7E86}"/>
              </a:ext>
            </a:extLst>
          </p:cNvPr>
          <p:cNvSpPr/>
          <p:nvPr/>
        </p:nvSpPr>
        <p:spPr>
          <a:xfrm>
            <a:off x="0" y="0"/>
            <a:ext cx="12192000" cy="1524000"/>
          </a:xfrm>
          <a:prstGeom prst="rect">
            <a:avLst/>
          </a:prstGeom>
          <a:solidFill>
            <a:schemeClr val="tx2">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latin typeface="+mj-lt"/>
            </a:endParaRPr>
          </a:p>
        </p:txBody>
      </p:sp>
      <p:sp>
        <p:nvSpPr>
          <p:cNvPr id="11" name="Title 3">
            <a:extLst>
              <a:ext uri="{FF2B5EF4-FFF2-40B4-BE49-F238E27FC236}">
                <a16:creationId xmlns:a16="http://schemas.microsoft.com/office/drawing/2014/main" id="{0AF36583-76AA-B316-67AC-6ED85991B3CA}"/>
              </a:ext>
            </a:extLst>
          </p:cNvPr>
          <p:cNvSpPr>
            <a:spLocks noGrp="1"/>
          </p:cNvSpPr>
          <p:nvPr>
            <p:ph type="title"/>
          </p:nvPr>
        </p:nvSpPr>
        <p:spPr>
          <a:xfrm>
            <a:off x="609441" y="519236"/>
            <a:ext cx="10969943" cy="852364"/>
          </a:xfrm>
        </p:spPr>
        <p:txBody>
          <a:bodyPr lIns="91440" tIns="45720" rIns="91440" bIns="45720" anchor="ctr"/>
          <a:lstStyle/>
          <a:p>
            <a:pPr algn="ctr"/>
            <a:r>
              <a:rPr lang="en-GB" sz="3200" b="1">
                <a:solidFill>
                  <a:schemeClr val="bg1"/>
                </a:solidFill>
              </a:rPr>
              <a:t>HPE Aruba Networking and e&amp; Managed Services</a:t>
            </a:r>
            <a:endParaRPr lang="en-ZA" sz="3200" b="1">
              <a:solidFill>
                <a:schemeClr val="bg1"/>
              </a:solidFill>
            </a:endParaRPr>
          </a:p>
        </p:txBody>
      </p:sp>
      <p:sp>
        <p:nvSpPr>
          <p:cNvPr id="14" name="Rectangle 13">
            <a:extLst>
              <a:ext uri="{FF2B5EF4-FFF2-40B4-BE49-F238E27FC236}">
                <a16:creationId xmlns:a16="http://schemas.microsoft.com/office/drawing/2014/main" id="{CE6B213C-8A76-6185-2D6F-8299689DF50F}"/>
              </a:ext>
            </a:extLst>
          </p:cNvPr>
          <p:cNvSpPr/>
          <p:nvPr/>
        </p:nvSpPr>
        <p:spPr>
          <a:xfrm>
            <a:off x="371469" y="1730828"/>
            <a:ext cx="4200531" cy="423748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608860"/>
            <a:endParaRPr lang="en-US" sz="2400" b="1">
              <a:solidFill>
                <a:schemeClr val="tx1"/>
              </a:solidFill>
              <a:latin typeface="+mj-lt"/>
            </a:endParaRPr>
          </a:p>
        </p:txBody>
      </p:sp>
      <p:sp>
        <p:nvSpPr>
          <p:cNvPr id="16" name="TextBox 15">
            <a:extLst>
              <a:ext uri="{FF2B5EF4-FFF2-40B4-BE49-F238E27FC236}">
                <a16:creationId xmlns:a16="http://schemas.microsoft.com/office/drawing/2014/main" id="{AF0F73F7-2ACB-3E9B-DFAD-511476658214}"/>
              </a:ext>
            </a:extLst>
          </p:cNvPr>
          <p:cNvSpPr txBox="1"/>
          <p:nvPr/>
        </p:nvSpPr>
        <p:spPr>
          <a:xfrm>
            <a:off x="806598" y="2295298"/>
            <a:ext cx="2912786" cy="3108543"/>
          </a:xfrm>
          <a:prstGeom prst="rect">
            <a:avLst/>
          </a:prstGeom>
          <a:noFill/>
        </p:spPr>
        <p:txBody>
          <a:bodyPr wrap="square">
            <a:spAutoFit/>
          </a:bodyPr>
          <a:lstStyle/>
          <a:p>
            <a:r>
              <a:rPr lang="en-GB" sz="2800" b="1">
                <a:solidFill>
                  <a:schemeClr val="bg1"/>
                </a:solidFill>
                <a:latin typeface="Arial"/>
                <a:ea typeface="Open Sans Light"/>
                <a:cs typeface="Open Sans Light"/>
              </a:rPr>
              <a:t>HPE Aruba Networking and Etisalat by e&amp; offer </a:t>
            </a:r>
            <a:r>
              <a:rPr lang="en-GB" sz="2800" b="1">
                <a:solidFill>
                  <a:schemeClr val="bg1"/>
                </a:solidFill>
                <a:latin typeface="Arial"/>
                <a:ea typeface="Open Sans Light"/>
                <a:cs typeface="Arial"/>
              </a:rPr>
              <a:t>Next generation AI and security-first networking</a:t>
            </a:r>
            <a:endParaRPr lang="en-GB" sz="2800" b="1">
              <a:solidFill>
                <a:schemeClr val="bg1"/>
              </a:solidFill>
            </a:endParaRPr>
          </a:p>
        </p:txBody>
      </p:sp>
      <p:sp>
        <p:nvSpPr>
          <p:cNvPr id="18" name="TextBox 17">
            <a:extLst>
              <a:ext uri="{FF2B5EF4-FFF2-40B4-BE49-F238E27FC236}">
                <a16:creationId xmlns:a16="http://schemas.microsoft.com/office/drawing/2014/main" id="{44A2538B-E6ED-CABD-3D6D-1A354E601BF5}"/>
              </a:ext>
            </a:extLst>
          </p:cNvPr>
          <p:cNvSpPr txBox="1"/>
          <p:nvPr/>
        </p:nvSpPr>
        <p:spPr>
          <a:xfrm>
            <a:off x="5287344" y="3169162"/>
            <a:ext cx="6098058" cy="2246769"/>
          </a:xfrm>
          <a:prstGeom prst="rect">
            <a:avLst/>
          </a:prstGeom>
          <a:noFill/>
        </p:spPr>
        <p:txBody>
          <a:bodyPr wrap="square">
            <a:spAutoFit/>
          </a:bodyPr>
          <a:lstStyle/>
          <a:p>
            <a:r>
              <a:rPr lang="en-GB" sz="2800">
                <a:latin typeface="Arial"/>
                <a:ea typeface="Open Sans Light"/>
                <a:cs typeface="Open Sans Light"/>
              </a:rPr>
              <a:t>Streamlined operations and comprehensive support ensure optimal performance, empowering our clients to thrive in the ever-evolving UAE market. </a:t>
            </a:r>
            <a:endParaRPr lang="en-US" sz="2800">
              <a:latin typeface="Arial"/>
              <a:ea typeface="Open Sans Light"/>
              <a:cs typeface="Open Sans Light"/>
            </a:endParaRPr>
          </a:p>
        </p:txBody>
      </p:sp>
      <p:sp>
        <p:nvSpPr>
          <p:cNvPr id="19" name="Oval 18">
            <a:extLst>
              <a:ext uri="{FF2B5EF4-FFF2-40B4-BE49-F238E27FC236}">
                <a16:creationId xmlns:a16="http://schemas.microsoft.com/office/drawing/2014/main" id="{1BAD949F-CC4B-1ADE-AD90-D6789B0A755E}"/>
              </a:ext>
            </a:extLst>
          </p:cNvPr>
          <p:cNvSpPr/>
          <p:nvPr/>
        </p:nvSpPr>
        <p:spPr>
          <a:xfrm>
            <a:off x="5287344" y="2043236"/>
            <a:ext cx="988561" cy="988561"/>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pic>
        <p:nvPicPr>
          <p:cNvPr id="2" name="Graphic 1">
            <a:extLst>
              <a:ext uri="{FF2B5EF4-FFF2-40B4-BE49-F238E27FC236}">
                <a16:creationId xmlns:a16="http://schemas.microsoft.com/office/drawing/2014/main" id="{AC588B35-8B63-2B38-31A7-7AF45AD35FA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0731"/>
          <a:stretch/>
        </p:blipFill>
        <p:spPr>
          <a:xfrm>
            <a:off x="10697817" y="407249"/>
            <a:ext cx="1109063" cy="243703"/>
          </a:xfrm>
          <a:prstGeom prst="rect">
            <a:avLst/>
          </a:prstGeom>
        </p:spPr>
      </p:pic>
      <p:pic>
        <p:nvPicPr>
          <p:cNvPr id="6" name="Graphic 5">
            <a:extLst>
              <a:ext uri="{FF2B5EF4-FFF2-40B4-BE49-F238E27FC236}">
                <a16:creationId xmlns:a16="http://schemas.microsoft.com/office/drawing/2014/main" id="{AB5D1363-499F-1CE9-5D37-B68184CD49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7660" y="2268289"/>
            <a:ext cx="606922" cy="606922"/>
          </a:xfrm>
          <a:prstGeom prst="rect">
            <a:avLst/>
          </a:prstGeom>
        </p:spPr>
      </p:pic>
    </p:spTree>
    <p:extLst>
      <p:ext uri="{BB962C8B-B14F-4D97-AF65-F5344CB8AC3E}">
        <p14:creationId xmlns:p14="http://schemas.microsoft.com/office/powerpoint/2010/main" val="3451616888"/>
      </p:ext>
    </p:extLst>
  </p:cSld>
  <p:clrMapOvr>
    <a:masterClrMapping/>
  </p:clrMapOvr>
</p:sld>
</file>

<file path=ppt/theme/theme1.xml><?xml version="1.0" encoding="utf-8"?>
<a:theme xmlns:a="http://schemas.openxmlformats.org/drawingml/2006/main" name="Template">
  <a:themeElements>
    <a:clrScheme name="E&amp;">
      <a:dk1>
        <a:srgbClr val="DF0900"/>
      </a:dk1>
      <a:lt1>
        <a:srgbClr val="FFFFFF"/>
      </a:lt1>
      <a:dk2>
        <a:srgbClr val="191229"/>
      </a:dk2>
      <a:lt2>
        <a:srgbClr val="4C0E23"/>
      </a:lt2>
      <a:accent1>
        <a:srgbClr val="173537"/>
      </a:accent1>
      <a:accent2>
        <a:srgbClr val="71706D"/>
      </a:accent2>
      <a:accent3>
        <a:srgbClr val="9B9D97"/>
      </a:accent3>
      <a:accent4>
        <a:srgbClr val="811D0A"/>
      </a:accent4>
      <a:accent5>
        <a:srgbClr val="47CA6D"/>
      </a:accent5>
      <a:accent6>
        <a:srgbClr val="D08A87"/>
      </a:accent6>
      <a:hlink>
        <a:srgbClr val="00B2FF"/>
      </a:hlink>
      <a:folHlink>
        <a:srgbClr val="00B2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TT Template full V2.0" id="{2A9E9C06-E0B2-9941-B704-D8ECB7603099}" vid="{0A90215D-3063-044F-8FA3-956B36CE16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78E0C64C61141970FF72B417EA596" ma:contentTypeVersion="13" ma:contentTypeDescription="Create a new document." ma:contentTypeScope="" ma:versionID="91eff3f5c2032038b157cb265595636a">
  <xsd:schema xmlns:xsd="http://www.w3.org/2001/XMLSchema" xmlns:xs="http://www.w3.org/2001/XMLSchema" xmlns:p="http://schemas.microsoft.com/office/2006/metadata/properties" xmlns:ns2="a7b07a4e-44d6-4e19-82a0-7517870bd038" xmlns:ns3="1585612e-2f5b-4659-8277-67049f97f01d" targetNamespace="http://schemas.microsoft.com/office/2006/metadata/properties" ma:root="true" ma:fieldsID="de4c042fa63e3e72b7ed162ab16bea50" ns2:_="" ns3:_="">
    <xsd:import namespace="a7b07a4e-44d6-4e19-82a0-7517870bd038"/>
    <xsd:import namespace="1585612e-2f5b-4659-8277-67049f97f0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07a4e-44d6-4e19-82a0-7517870bd0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b9b4953-9bd5-4ba3-ab2f-24bff196f88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85612e-2f5b-4659-8277-67049f97f01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1d59cd9-b5a6-441d-8b84-b39597129e9d}" ma:internalName="TaxCatchAll" ma:showField="CatchAllData" ma:web="1585612e-2f5b-4659-8277-67049f97f0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a7b07a4e-44d6-4e19-82a0-7517870bd038" xsi:nil="true"/>
    <lcf76f155ced4ddcb4097134ff3c332f xmlns="a7b07a4e-44d6-4e19-82a0-7517870bd038">
      <Terms xmlns="http://schemas.microsoft.com/office/infopath/2007/PartnerControls"/>
    </lcf76f155ced4ddcb4097134ff3c332f>
    <TaxCatchAll xmlns="1585612e-2f5b-4659-8277-67049f97f01d" xsi:nil="true"/>
  </documentManagement>
</p:properties>
</file>

<file path=customXml/itemProps1.xml><?xml version="1.0" encoding="utf-8"?>
<ds:datastoreItem xmlns:ds="http://schemas.openxmlformats.org/officeDocument/2006/customXml" ds:itemID="{727454BB-2006-4447-8910-8546D39F9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07a4e-44d6-4e19-82a0-7517870bd038"/>
    <ds:schemaRef ds:uri="1585612e-2f5b-4659-8277-67049f97f0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10AF04-EC5A-4ABE-A49A-1F4CD447BC29}">
  <ds:schemaRefs>
    <ds:schemaRef ds:uri="http://schemas.microsoft.com/sharepoint/v3/contenttype/forms"/>
  </ds:schemaRefs>
</ds:datastoreItem>
</file>

<file path=customXml/itemProps3.xml><?xml version="1.0" encoding="utf-8"?>
<ds:datastoreItem xmlns:ds="http://schemas.openxmlformats.org/officeDocument/2006/customXml" ds:itemID="{74FB096F-042B-493B-BB3D-6921BDF8FAA4}">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134e9bba-2e98-46b4-b8c5-e7040144886b"/>
    <ds:schemaRef ds:uri="25a003b8-2868-4196-b3d7-69e0f68c6b80"/>
    <ds:schemaRef ds:uri="a7b07a4e-44d6-4e19-82a0-7517870bd038"/>
    <ds:schemaRef ds:uri="1585612e-2f5b-4659-8277-67049f97f01d"/>
  </ds:schemaRefs>
</ds:datastoreItem>
</file>

<file path=docProps/app.xml><?xml version="1.0" encoding="utf-8"?>
<Properties xmlns="http://schemas.openxmlformats.org/officeDocument/2006/extended-properties" xmlns:vt="http://schemas.openxmlformats.org/officeDocument/2006/docPropsVTypes">
  <TotalTime>17</TotalTime>
  <Words>3617</Words>
  <Application>Microsoft Office PowerPoint</Application>
  <PresentationFormat>Widescreen</PresentationFormat>
  <Paragraphs>335</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Template</vt:lpstr>
      <vt:lpstr>PowerPoint Presentation</vt:lpstr>
      <vt:lpstr>Trends</vt:lpstr>
      <vt:lpstr>What IT trends are impacting the corporate network? </vt:lpstr>
      <vt:lpstr>Managed services are making it easier to adapt </vt:lpstr>
      <vt:lpstr>AI Networking is making an impact</vt:lpstr>
      <vt:lpstr>Challenges</vt:lpstr>
      <vt:lpstr>Networking managed services can help solve many of today’s networking challenges, including​…</vt:lpstr>
      <vt:lpstr>Why HPE Aruba Networking and e&amp;? </vt:lpstr>
      <vt:lpstr>HPE Aruba Networking and e&amp; Managed Services</vt:lpstr>
      <vt:lpstr>Unlocking the power of next-generation networking</vt:lpstr>
      <vt:lpstr>e&amp; managed services equip your business to be more competitive</vt:lpstr>
      <vt:lpstr>PowerPoint Presentation</vt:lpstr>
      <vt:lpstr>What does  our offering consist of? </vt:lpstr>
      <vt:lpstr>Unlock sustainable innovation for your business</vt:lpstr>
      <vt:lpstr>Simplify your multi-vendor ecosystem and deliver an exceptional user experience</vt:lpstr>
      <vt:lpstr>Empower your network with SASE and security automation</vt:lpstr>
      <vt:lpstr>Round-the-clock support, rapid deployment, uninterrupted business operations, and a dependable infrastructure, all backed by a flexible pricing model</vt:lpstr>
      <vt:lpstr>Drive sustainability forwards with solution designed to address your entire asset lifecycle and offer measurable results</vt:lpstr>
      <vt:lpstr>Where have we done this before?</vt:lpstr>
      <vt:lpstr>Case studies</vt:lpstr>
      <vt:lpstr>Case studies</vt:lpstr>
      <vt:lpstr>HPE Aruba Networking and e&amp;: A proven partnership</vt:lpstr>
      <vt:lpstr>HPE Aruba Networking Case Studies</vt:lpstr>
      <vt:lpstr>HPE Aruba Networking Testimonials</vt:lpstr>
      <vt:lpstr>A modern network supports  your green initiatives</vt:lpstr>
      <vt:lpstr>e&amp; | Sustainability Initiatives</vt:lpstr>
      <vt:lpstr>Questions</vt:lpstr>
      <vt:lpstr>PowerPoint Presentation</vt:lpstr>
      <vt:lpstr>Key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GSP GTM Brief</dc:title>
  <dc:creator>Martin, Cherie</dc:creator>
  <cp:lastModifiedBy>Lenique Potgieter</cp:lastModifiedBy>
  <cp:revision>89</cp:revision>
  <dcterms:created xsi:type="dcterms:W3CDTF">2021-06-29T18:39:03Z</dcterms:created>
  <dcterms:modified xsi:type="dcterms:W3CDTF">2025-10-14T17:51:09Z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0x010100E1D78E0C64C61141970FF72B417EA596</vt:lpwstr>
  </property>
  <property fmtid="{D5CDD505-2E9C-101B-9397-08002B2CF9AE}" pid="3" name="Order">
    <vt:lpwstr>2000.00000000000</vt:lpwstr>
  </property>
  <property fmtid="{D5CDD505-2E9C-101B-9397-08002B2CF9AE}" pid="4" name="xd_Signature">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TaxKeyword">
    <vt:lpwstr/>
  </property>
</Properties>
</file>