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</p:sldIdLst>
  <p:sldSz cx="7559675" cy="1069181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90CF4E-C468-5E76-D84C-AC4B9B7EF9B9}" v="181" dt="2026-04-21T12:34:45.678"/>
    <p1510:client id="{38161CF7-0B60-BE77-B014-03DE68200E8C}" v="1" dt="2026-04-23T07:24:53.494"/>
    <p1510:client id="{CA56D500-1DB1-5790-63B4-8D2E65C71F28}" v="68" dt="2026-04-21T12:40:15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F536784E-6871-A72F-27AF-E7AC91DB2E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199"/>
            <a:ext cx="3785227" cy="1071844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26170908-2D3E-53B6-86D8-D0DA35EE4B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785228" y="-1"/>
            <a:ext cx="3774442" cy="1068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3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F536784E-6871-A72F-27AF-E7AC91DB2E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199"/>
            <a:ext cx="3785227" cy="10718440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C4908BAA-6049-30A7-663B-73D616D850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74448" y="0"/>
            <a:ext cx="3785227" cy="1071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92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2C4C2-E787-3C4D-AC70-BC28B54ABF02}" type="datetimeFigureOut">
              <a:rPr lang="fi-FI" smtClean="0"/>
              <a:t>23.4.2026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6F6346-3767-E34A-8090-0281D092A9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660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iruutu 10">
            <a:extLst>
              <a:ext uri="{FF2B5EF4-FFF2-40B4-BE49-F238E27FC236}">
                <a16:creationId xmlns:a16="http://schemas.microsoft.com/office/drawing/2014/main" id="{C9A05797-244F-CFB7-0FD4-260CB031403C}"/>
              </a:ext>
            </a:extLst>
          </p:cNvPr>
          <p:cNvSpPr txBox="1"/>
          <p:nvPr/>
        </p:nvSpPr>
        <p:spPr>
          <a:xfrm>
            <a:off x="3642874" y="3799677"/>
            <a:ext cx="3864934" cy="4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sz="1500" b="1" kern="0" spc="10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BAKERY BRUNCH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B0014A10-4029-7553-3E46-00843A7BA6BF}"/>
              </a:ext>
            </a:extLst>
          </p:cNvPr>
          <p:cNvSpPr txBox="1"/>
          <p:nvPr/>
        </p:nvSpPr>
        <p:spPr>
          <a:xfrm>
            <a:off x="3687285" y="4199369"/>
            <a:ext cx="3779874" cy="799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ts val="1400"/>
              </a:lnSpc>
            </a:pPr>
            <a:r>
              <a:rPr lang="en-US" sz="1000" kern="0" err="1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Aikuiset</a:t>
            </a:r>
            <a:r>
              <a:rPr lang="en-US" sz="1000" kern="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 / </a:t>
            </a:r>
            <a:r>
              <a:rPr lang="en-US" sz="1000" kern="0" err="1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Vuxen</a:t>
            </a:r>
            <a:r>
              <a:rPr lang="en-US" sz="1000" kern="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 / Adults …………………… </a:t>
            </a:r>
            <a:r>
              <a:rPr lang="en-US" sz="1000" kern="0"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49</a:t>
            </a:r>
            <a:r>
              <a:rPr lang="en-US" sz="1000" kern="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€*</a:t>
            </a:r>
            <a:endParaRPr lang="fi-FI" sz="10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ctr">
              <a:lnSpc>
                <a:spcPts val="1400"/>
              </a:lnSpc>
            </a:pPr>
            <a:r>
              <a:rPr lang="en-US" sz="1000" kern="0" err="1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Lapset</a:t>
            </a:r>
            <a:r>
              <a:rPr lang="en-US" sz="1000" kern="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 / Barn / Kids 4–12 ………………17,50€ </a:t>
            </a:r>
            <a:endParaRPr lang="fi-FI" sz="10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ctr">
              <a:lnSpc>
                <a:spcPts val="1400"/>
              </a:lnSpc>
            </a:pPr>
            <a:r>
              <a:rPr lang="en-US" sz="1000" kern="0" err="1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Lapset</a:t>
            </a:r>
            <a:r>
              <a:rPr lang="en-US" sz="1000" kern="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 / Barn / Kids 0–3 …………………Free</a:t>
            </a:r>
          </a:p>
          <a:p>
            <a:pPr marL="180340">
              <a:lnSpc>
                <a:spcPts val="1400"/>
              </a:lnSpc>
            </a:pPr>
            <a:r>
              <a:rPr lang="en-US" sz="900" kern="0">
                <a:latin typeface="Cochin" panose="020006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*incl. Glass of wine, beer or a </a:t>
            </a:r>
            <a:r>
              <a:rPr lang="en-US" sz="900" kern="0" err="1">
                <a:latin typeface="Cochin" panose="020006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minosa</a:t>
            </a:r>
            <a:endParaRPr lang="fi-FI" sz="9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A7D5CC62-B16A-138B-C4D4-FB3A154DAC21}"/>
              </a:ext>
            </a:extLst>
          </p:cNvPr>
          <p:cNvSpPr txBox="1"/>
          <p:nvPr/>
        </p:nvSpPr>
        <p:spPr>
          <a:xfrm>
            <a:off x="3619725" y="5384503"/>
            <a:ext cx="3864934" cy="4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sz="1500" b="1" kern="0" spc="100">
                <a:effectLst/>
                <a:latin typeface="Cochin" panose="02000603020000020003" pitchFamily="2" charset="0"/>
                <a:ea typeface="Times New Roman" panose="02020603050405020304" pitchFamily="18" charset="0"/>
                <a:cs typeface="Helvetica" pitchFamily="2" charset="0"/>
              </a:rPr>
              <a:t>DRINKS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41766D2-514A-46AF-FAC2-3FBB5C9F7868}"/>
              </a:ext>
            </a:extLst>
          </p:cNvPr>
          <p:cNvSpPr txBox="1"/>
          <p:nvPr/>
        </p:nvSpPr>
        <p:spPr>
          <a:xfrm>
            <a:off x="3727934" y="5794826"/>
            <a:ext cx="377987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ctr">
              <a:lnSpc>
                <a:spcPts val="1200"/>
              </a:lnSpc>
            </a:pPr>
            <a:r>
              <a:rPr lang="fi-FI" sz="1000" kern="0" err="1">
                <a:latin typeface="Cochin" panose="02000603020000020003" pitchFamily="2" charset="0"/>
              </a:rPr>
              <a:t>The</a:t>
            </a:r>
            <a:r>
              <a:rPr lang="fi-FI" sz="1000" kern="0">
                <a:latin typeface="Cochin" panose="02000603020000020003" pitchFamily="2" charset="0"/>
              </a:rPr>
              <a:t> brunch </a:t>
            </a:r>
            <a:r>
              <a:rPr lang="fi-FI" sz="1000" kern="0" err="1">
                <a:latin typeface="Cochin" panose="02000603020000020003" pitchFamily="2" charset="0"/>
              </a:rPr>
              <a:t>price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includes</a:t>
            </a:r>
            <a:r>
              <a:rPr lang="fi-FI" sz="1000" kern="0">
                <a:latin typeface="Cochin" panose="02000603020000020003" pitchFamily="2" charset="0"/>
              </a:rPr>
              <a:t> a </a:t>
            </a:r>
            <a:r>
              <a:rPr lang="fi-FI" sz="1000" kern="0" err="1">
                <a:latin typeface="Cochin" panose="02000603020000020003" pitchFamily="2" charset="0"/>
              </a:rPr>
              <a:t>glass</a:t>
            </a:r>
            <a:r>
              <a:rPr lang="fi-FI" sz="1000" kern="0">
                <a:latin typeface="Cochin" panose="02000603020000020003" pitchFamily="2" charset="0"/>
              </a:rPr>
              <a:t> of house </a:t>
            </a:r>
            <a:r>
              <a:rPr lang="fi-FI" sz="1000" kern="0" err="1">
                <a:latin typeface="Cochin" panose="02000603020000020003" pitchFamily="2" charset="0"/>
              </a:rPr>
              <a:t>wine</a:t>
            </a:r>
            <a:r>
              <a:rPr lang="fi-FI" sz="1000" kern="0">
                <a:latin typeface="Cochin" panose="02000603020000020003" pitchFamily="2" charset="0"/>
              </a:rPr>
              <a:t>, </a:t>
            </a:r>
          </a:p>
          <a:p>
            <a:pPr marL="180340" algn="ctr">
              <a:lnSpc>
                <a:spcPts val="1200"/>
              </a:lnSpc>
            </a:pPr>
            <a:r>
              <a:rPr lang="fi-FI" sz="1000" kern="0" err="1">
                <a:latin typeface="Cochin" panose="02000603020000020003" pitchFamily="2" charset="0"/>
              </a:rPr>
              <a:t>beer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or</a:t>
            </a:r>
            <a:r>
              <a:rPr lang="fi-FI" sz="1000" kern="0">
                <a:latin typeface="Cochin" panose="02000603020000020003" pitchFamily="2" charset="0"/>
              </a:rPr>
              <a:t> a </a:t>
            </a:r>
            <a:r>
              <a:rPr lang="fi-FI" sz="1000" kern="0" err="1">
                <a:latin typeface="Cochin" panose="02000603020000020003" pitchFamily="2" charset="0"/>
              </a:rPr>
              <a:t>mimosa</a:t>
            </a:r>
            <a:r>
              <a:rPr lang="fi-FI" sz="1000" kern="0">
                <a:latin typeface="Cochin" panose="02000603020000020003" pitchFamily="2" charset="0"/>
              </a:rPr>
              <a:t>. </a:t>
            </a:r>
            <a:r>
              <a:rPr lang="fi-FI" sz="1000" kern="0" err="1">
                <a:latin typeface="Cochin" panose="02000603020000020003" pitchFamily="2" charset="0"/>
              </a:rPr>
              <a:t>Also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available</a:t>
            </a:r>
            <a:r>
              <a:rPr lang="fi-FI" sz="1000" kern="0">
                <a:latin typeface="Cochin" panose="02000603020000020003" pitchFamily="2" charset="0"/>
              </a:rPr>
              <a:t> as non-</a:t>
            </a:r>
            <a:r>
              <a:rPr lang="fi-FI" sz="1000" kern="0" err="1">
                <a:latin typeface="Cochin" panose="02000603020000020003" pitchFamily="2" charset="0"/>
              </a:rPr>
              <a:t>alcoholic</a:t>
            </a:r>
            <a:r>
              <a:rPr lang="fi-FI" sz="1000" kern="0">
                <a:latin typeface="Cochin" panose="02000603020000020003" pitchFamily="2" charset="0"/>
              </a:rPr>
              <a:t>. </a:t>
            </a:r>
          </a:p>
          <a:p>
            <a:pPr marL="180340" algn="ctr">
              <a:lnSpc>
                <a:spcPts val="1200"/>
              </a:lnSpc>
            </a:pPr>
            <a:r>
              <a:rPr lang="fi-FI" sz="1000" kern="0" err="1">
                <a:latin typeface="Cochin" panose="02000603020000020003" pitchFamily="2" charset="0"/>
              </a:rPr>
              <a:t>Drinks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can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be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picked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up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from</a:t>
            </a:r>
            <a:r>
              <a:rPr lang="fi-FI" sz="1000" kern="0">
                <a:latin typeface="Cochin" panose="02000603020000020003" pitchFamily="2" charset="0"/>
              </a:rPr>
              <a:t> </a:t>
            </a:r>
            <a:r>
              <a:rPr lang="fi-FI" sz="1000" kern="0" err="1">
                <a:latin typeface="Cochin" panose="02000603020000020003" pitchFamily="2" charset="0"/>
              </a:rPr>
              <a:t>the</a:t>
            </a:r>
            <a:r>
              <a:rPr lang="fi-FI" sz="1000" kern="0">
                <a:latin typeface="Cochin" panose="02000603020000020003" pitchFamily="2" charset="0"/>
              </a:rPr>
              <a:t> bar.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1A220333-F750-93E4-2765-382F48BA6749}"/>
              </a:ext>
            </a:extLst>
          </p:cNvPr>
          <p:cNvSpPr txBox="1"/>
          <p:nvPr/>
        </p:nvSpPr>
        <p:spPr>
          <a:xfrm>
            <a:off x="3779431" y="6750152"/>
            <a:ext cx="3779874" cy="130567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ts val="1600"/>
              </a:lnSpc>
            </a:pPr>
            <a:r>
              <a:rPr lang="fi-FI" sz="1000">
                <a:latin typeface="Cochin" panose="02000603020000020003" pitchFamily="2" charset="0"/>
              </a:rPr>
              <a:t>Mimosa 12,50€</a:t>
            </a:r>
          </a:p>
          <a:p>
            <a:pPr algn="ctr">
              <a:lnSpc>
                <a:spcPts val="1600"/>
              </a:lnSpc>
            </a:pPr>
            <a:r>
              <a:rPr lang="fi-FI" sz="1000">
                <a:latin typeface="Cochin"/>
              </a:rPr>
              <a:t>House </a:t>
            </a:r>
            <a:r>
              <a:rPr lang="fi-FI" sz="1000" err="1">
                <a:latin typeface="Cochin"/>
              </a:rPr>
              <a:t>Sparkling</a:t>
            </a:r>
            <a:r>
              <a:rPr lang="fi-FI" sz="1000">
                <a:latin typeface="Cochin"/>
              </a:rPr>
              <a:t> 12cl 8€</a:t>
            </a:r>
          </a:p>
          <a:p>
            <a:pPr algn="ctr">
              <a:lnSpc>
                <a:spcPts val="1600"/>
              </a:lnSpc>
            </a:pPr>
            <a:r>
              <a:rPr lang="fi-FI" sz="1000">
                <a:latin typeface="Cochin"/>
              </a:rPr>
              <a:t>House </a:t>
            </a:r>
            <a:r>
              <a:rPr lang="fi-FI" sz="1000" err="1">
                <a:latin typeface="Cochin"/>
              </a:rPr>
              <a:t>Wines</a:t>
            </a:r>
            <a:r>
              <a:rPr lang="fi-FI" sz="1000">
                <a:latin typeface="Cochin"/>
              </a:rPr>
              <a:t> 12cl 8€</a:t>
            </a:r>
          </a:p>
          <a:p>
            <a:pPr algn="ctr">
              <a:lnSpc>
                <a:spcPts val="1600"/>
              </a:lnSpc>
            </a:pPr>
            <a:r>
              <a:rPr lang="fi-FI" sz="1000">
                <a:latin typeface="Cochin"/>
              </a:rPr>
              <a:t>House </a:t>
            </a:r>
            <a:r>
              <a:rPr lang="fi-FI" sz="1000" err="1">
                <a:latin typeface="Cochin"/>
              </a:rPr>
              <a:t>Beer</a:t>
            </a:r>
            <a:r>
              <a:rPr lang="fi-FI" sz="1000">
                <a:latin typeface="Cochin"/>
              </a:rPr>
              <a:t> 0,4 10€</a:t>
            </a:r>
          </a:p>
          <a:p>
            <a:pPr algn="ctr">
              <a:lnSpc>
                <a:spcPts val="1600"/>
              </a:lnSpc>
            </a:pPr>
            <a:r>
              <a:rPr lang="fi-FI" sz="1000">
                <a:latin typeface="Cochin"/>
              </a:rPr>
              <a:t>Soft </a:t>
            </a:r>
            <a:r>
              <a:rPr lang="fi-FI" sz="1000" err="1">
                <a:latin typeface="Cochin"/>
              </a:rPr>
              <a:t>Drinks</a:t>
            </a:r>
            <a:r>
              <a:rPr lang="fi-FI" sz="1000">
                <a:latin typeface="Cochin"/>
              </a:rPr>
              <a:t> 5€</a:t>
            </a:r>
          </a:p>
          <a:p>
            <a:pPr algn="ctr">
              <a:lnSpc>
                <a:spcPts val="1600"/>
              </a:lnSpc>
            </a:pPr>
            <a:r>
              <a:rPr lang="fi-FI" sz="1000" err="1">
                <a:latin typeface="Cochin"/>
              </a:rPr>
              <a:t>Orange</a:t>
            </a:r>
            <a:r>
              <a:rPr lang="fi-FI" sz="1000">
                <a:latin typeface="Cochin"/>
              </a:rPr>
              <a:t> Juice &amp; Apple Juice 5€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9F4E0E19-1EF9-5D70-5087-70BF5C23D50B}"/>
              </a:ext>
            </a:extLst>
          </p:cNvPr>
          <p:cNvSpPr txBox="1"/>
          <p:nvPr/>
        </p:nvSpPr>
        <p:spPr>
          <a:xfrm>
            <a:off x="3805142" y="6375478"/>
            <a:ext cx="37835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>
                <a:latin typeface="Cochin" panose="02000603020000020003" pitchFamily="2" charset="0"/>
              </a:rPr>
              <a:t>ADDITIONAL BEVERAGES </a:t>
            </a:r>
          </a:p>
          <a:p>
            <a:pPr algn="ctr"/>
            <a:r>
              <a:rPr lang="fi-FI" sz="1200">
                <a:latin typeface="Cochin" panose="02000603020000020003" pitchFamily="2" charset="0"/>
              </a:rPr>
              <a:t>PER GLASS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88F6144-3981-26B9-1531-718FEA7BC16D}"/>
              </a:ext>
            </a:extLst>
          </p:cNvPr>
          <p:cNvSpPr txBox="1"/>
          <p:nvPr/>
        </p:nvSpPr>
        <p:spPr>
          <a:xfrm>
            <a:off x="-237192" y="319135"/>
            <a:ext cx="4118339" cy="81788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80010" indent="180340" algn="ctr">
              <a:lnSpc>
                <a:spcPts val="150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COLD AND FRESH</a:t>
            </a: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>
                <a:latin typeface="Cochin"/>
              </a:rPr>
              <a:t> Citrus fennel salad with goat cheese &amp; pistachios *</a:t>
            </a:r>
          </a:p>
          <a:p>
            <a:pPr algn="ctr"/>
            <a:r>
              <a:rPr lang="fi-FI" sz="900">
                <a:latin typeface="Cochin"/>
              </a:rPr>
              <a:t> Traditional RUNO Skagen M, *</a:t>
            </a:r>
          </a:p>
          <a:p>
            <a:pPr algn="ctr"/>
            <a:r>
              <a:rPr lang="fi-FI" sz="900">
                <a:latin typeface="Cochin"/>
              </a:rPr>
              <a:t> Smoked tofu “Skagen” V, *</a:t>
            </a:r>
          </a:p>
          <a:p>
            <a:pPr algn="ctr"/>
            <a:r>
              <a:rPr lang="fi-FI" sz="900">
                <a:latin typeface="Cochin"/>
              </a:rPr>
              <a:t> Cold cuts from Tyysteri Smokehouse &amp; Porvoo mustard</a:t>
            </a:r>
          </a:p>
          <a:p>
            <a:pPr algn="ctr"/>
            <a:r>
              <a:rPr lang="fi-FI" sz="900">
                <a:latin typeface="Cochin"/>
              </a:rPr>
              <a:t> Selection of cheeses L, *</a:t>
            </a:r>
          </a:p>
          <a:p>
            <a:pPr algn="ctr"/>
            <a:r>
              <a:rPr lang="fi-FI" sz="900">
                <a:latin typeface="Cochin"/>
              </a:rPr>
              <a:t> New potato and asparagus salad V, *</a:t>
            </a:r>
          </a:p>
          <a:p>
            <a:pPr algn="ctr"/>
            <a:r>
              <a:rPr lang="fi-FI" sz="900">
                <a:latin typeface="Cochin"/>
              </a:rPr>
              <a:t> Couscous tabbouleh V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1400" b="1" kern="0" spc="50">
                <a:latin typeface="Cochin" panose="02000603020000020003" pitchFamily="2" charset="0"/>
              </a:rPr>
              <a:t>BREAD OF THE DAY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>
                <a:latin typeface="Cochin"/>
              </a:rPr>
              <a:t> Focaccia V</a:t>
            </a:r>
          </a:p>
          <a:p>
            <a:pPr algn="ctr"/>
            <a:r>
              <a:rPr lang="fi-FI" sz="900">
                <a:latin typeface="Cochin"/>
              </a:rPr>
              <a:t> Archipelago bread L</a:t>
            </a:r>
          </a:p>
          <a:p>
            <a:pPr algn="ctr"/>
            <a:r>
              <a:rPr lang="fi-FI" sz="900">
                <a:latin typeface="Cochin"/>
              </a:rPr>
              <a:t> Sourdough bread V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1400" b="1" kern="0" spc="50">
                <a:latin typeface="Cochin" panose="02000603020000020003" pitchFamily="2" charset="0"/>
              </a:rPr>
              <a:t>BREADS BEST FRIENDS 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en-US" sz="1400" b="1" kern="0" spc="5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 Lactose-free butter L *</a:t>
            </a:r>
          </a:p>
          <a:p>
            <a:pPr algn="ctr"/>
            <a:r>
              <a:rPr lang="fi-FI" sz="900" kern="0" spc="40">
                <a:latin typeface="Cochin"/>
              </a:rPr>
              <a:t> Peltola churned butter *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 Tzatziki L, *</a:t>
            </a:r>
          </a:p>
          <a:p>
            <a:pPr algn="ctr"/>
            <a:r>
              <a:rPr lang="fi-FI" sz="900" kern="0" spc="40">
                <a:latin typeface="Cochin"/>
              </a:rPr>
              <a:t> Hummus V, *</a:t>
            </a:r>
          </a:p>
          <a:p>
            <a:pPr algn="ctr"/>
            <a:r>
              <a:rPr lang="fi-FI" sz="900" kern="0" spc="40">
                <a:latin typeface="Cochin"/>
              </a:rPr>
              <a:t> Olive oil &amp; balsamic vinegar V, *</a:t>
            </a:r>
            <a:endParaRPr lang="fi-FI">
              <a:latin typeface="Cochin"/>
            </a:endParaRPr>
          </a:p>
          <a:p>
            <a:pPr algn="ctr">
              <a:lnSpc>
                <a:spcPts val="1180"/>
              </a:lnSpc>
            </a:pPr>
            <a:endParaRPr lang="fi-FI" sz="900" b="1" kern="100" spc="50">
              <a:latin typeface="Cochin" panose="02000603020000020003" pitchFamily="2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100" spc="50">
              <a:latin typeface="Cochin" panose="02000603020000020003" pitchFamily="2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HOT CORNER</a:t>
            </a:r>
            <a:endParaRPr lang="fi-FI" sz="6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>
                <a:latin typeface="Cochin"/>
              </a:rPr>
              <a:t> Karelian pies with egg butter L</a:t>
            </a:r>
          </a:p>
          <a:p>
            <a:pPr algn="ctr"/>
            <a:r>
              <a:rPr lang="fi-FI" sz="900">
                <a:latin typeface="Cochin"/>
              </a:rPr>
              <a:t> Traditional salmon pie &amp; dill butter </a:t>
            </a:r>
          </a:p>
          <a:p>
            <a:pPr algn="ctr"/>
            <a:r>
              <a:rPr lang="fi-FI" sz="900">
                <a:latin typeface="Cochin"/>
              </a:rPr>
              <a:t> Chicken and vegetable pie L</a:t>
            </a:r>
            <a:endParaRPr lang="en-US" sz="900">
              <a:latin typeface="Cochin"/>
            </a:endParaRPr>
          </a:p>
          <a:p>
            <a:pPr algn="ctr"/>
            <a:r>
              <a:rPr lang="fi-FI" sz="900">
                <a:latin typeface="Cochin"/>
              </a:rPr>
              <a:t> Parmesan omelette L *</a:t>
            </a:r>
            <a:endParaRPr lang="en-US" sz="900">
              <a:latin typeface="Cochin"/>
            </a:endParaRPr>
          </a:p>
          <a:p>
            <a:pPr algn="ctr"/>
            <a:r>
              <a:rPr lang="fi-FI" sz="900">
                <a:latin typeface="Cochin"/>
              </a:rPr>
              <a:t> Vegan and gluten-free pies available </a:t>
            </a:r>
            <a:endParaRPr lang="en-US" sz="900">
              <a:latin typeface="Cochin"/>
            </a:endParaRPr>
          </a:p>
          <a:p>
            <a:pPr algn="ctr"/>
            <a:r>
              <a:rPr lang="fi-FI" sz="900">
                <a:latin typeface="Cochin"/>
              </a:rPr>
              <a:t> from the kitchen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4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4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SWEET AND GOODIES 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>
                <a:latin typeface="Cochin"/>
              </a:rPr>
              <a:t> Citrus Boston cake L</a:t>
            </a:r>
          </a:p>
          <a:p>
            <a:pPr algn="ctr"/>
            <a:r>
              <a:rPr lang="fi-FI" sz="900">
                <a:latin typeface="Cochin"/>
              </a:rPr>
              <a:t> Long stewed rhubarb almond crumble</a:t>
            </a:r>
          </a:p>
          <a:p>
            <a:pPr algn="ctr"/>
            <a:r>
              <a:rPr lang="fi-FI" sz="900">
                <a:latin typeface="Cochin"/>
              </a:rPr>
              <a:t> with Vanilla ice cream L, *</a:t>
            </a:r>
            <a:endParaRPr lang="en-US" sz="900">
              <a:latin typeface="Cochin"/>
            </a:endParaRPr>
          </a:p>
          <a:p>
            <a:pPr algn="ctr"/>
            <a:r>
              <a:rPr lang="fi-FI" sz="900">
                <a:latin typeface="Cochin"/>
              </a:rPr>
              <a:t> Brie cheese &amp; apricot marmelade </a:t>
            </a:r>
          </a:p>
          <a:p>
            <a:pPr algn="ctr"/>
            <a:r>
              <a:rPr lang="fi-FI" sz="900">
                <a:latin typeface="Cochin"/>
              </a:rPr>
              <a:t> Fruit selection V, M *</a:t>
            </a:r>
          </a:p>
          <a:p>
            <a:pPr algn="ctr"/>
            <a:r>
              <a:rPr lang="fi-FI" sz="900">
                <a:latin typeface="Cochin"/>
                <a:cs typeface="Helvetica"/>
              </a:rPr>
              <a:t> Vegan ice cream available from the kitchen</a:t>
            </a:r>
            <a:endParaRPr lang="fi-FI">
              <a:latin typeface="Cochin"/>
              <a:cs typeface="Helvetica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5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5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DRINKING NOT </a:t>
            </a:r>
          </a:p>
          <a:p>
            <a:pPr marR="80010" indent="180340" algn="ctr">
              <a:lnSpc>
                <a:spcPts val="150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OVERTHINKING </a:t>
            </a:r>
          </a:p>
          <a:p>
            <a:pPr marR="80010" indent="180340" algn="ctr">
              <a:lnSpc>
                <a:spcPct val="150000"/>
              </a:lnSpc>
            </a:pP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900">
                <a:latin typeface="Cochin"/>
              </a:rPr>
              <a:t>Medium roasted RUNO coffee from </a:t>
            </a:r>
          </a:p>
          <a:p>
            <a:pPr marR="80010" indent="180340" algn="ctr">
              <a:lnSpc>
                <a:spcPts val="1180"/>
              </a:lnSpc>
            </a:pPr>
            <a:r>
              <a:rPr lang="en-US" sz="900" err="1">
                <a:latin typeface="Cochin"/>
              </a:rPr>
              <a:t>Paulig’s</a:t>
            </a:r>
            <a:r>
              <a:rPr lang="en-US" sz="900">
                <a:latin typeface="Cochin"/>
              </a:rPr>
              <a:t> roastery in </a:t>
            </a:r>
            <a:r>
              <a:rPr lang="en-US" sz="900" err="1">
                <a:latin typeface="Cochin"/>
              </a:rPr>
              <a:t>Tolkkinen</a:t>
            </a:r>
            <a:r>
              <a:rPr lang="en-US" sz="900">
                <a:latin typeface="Cochin"/>
              </a:rPr>
              <a:t> </a:t>
            </a:r>
            <a:endParaRPr lang="fi-FI" sz="90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900">
                <a:latin typeface="Cochin"/>
              </a:rPr>
              <a:t>Black Assam tea | Green Sencha 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>
                <a:latin typeface="Cochin"/>
              </a:rPr>
              <a:t>RUNO Juices</a:t>
            </a:r>
            <a:endParaRPr lang="fi-FI">
              <a:latin typeface="Cochin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24E50118-57F9-7C45-9FF4-25B01F96740C}"/>
              </a:ext>
            </a:extLst>
          </p:cNvPr>
          <p:cNvSpPr txBox="1"/>
          <p:nvPr/>
        </p:nvSpPr>
        <p:spPr>
          <a:xfrm>
            <a:off x="-731240" y="8766631"/>
            <a:ext cx="5113174" cy="123110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fi-FI" sz="1000">
              <a:latin typeface="Cochin" panose="02000603020000020003" pitchFamily="2" charset="0"/>
            </a:endParaRPr>
          </a:p>
          <a:p>
            <a:pPr algn="ctr"/>
            <a:r>
              <a:rPr lang="fi-FI" sz="800" err="1">
                <a:latin typeface="Cochin"/>
              </a:rPr>
              <a:t>You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can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ask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the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staff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about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allergens</a:t>
            </a:r>
            <a:r>
              <a:rPr lang="fi-FI" sz="800">
                <a:latin typeface="Cochin"/>
              </a:rPr>
              <a:t>. </a:t>
            </a:r>
          </a:p>
          <a:p>
            <a:pPr algn="ctr"/>
            <a:endParaRPr lang="fi-FI" sz="800">
              <a:latin typeface="Cochin"/>
            </a:endParaRPr>
          </a:p>
          <a:p>
            <a:pPr algn="ctr"/>
            <a:r>
              <a:rPr lang="fi-FI" sz="800">
                <a:latin typeface="Cochin"/>
              </a:rPr>
              <a:t>V-Vegan, L-</a:t>
            </a:r>
            <a:r>
              <a:rPr lang="fi-FI" sz="800" err="1">
                <a:latin typeface="Cochin"/>
              </a:rPr>
              <a:t>Lactose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free</a:t>
            </a:r>
            <a:r>
              <a:rPr lang="fi-FI" sz="800">
                <a:latin typeface="Cochin"/>
              </a:rPr>
              <a:t>, VL-</a:t>
            </a:r>
            <a:r>
              <a:rPr lang="fi-FI" sz="800" err="1">
                <a:latin typeface="Cochin"/>
              </a:rPr>
              <a:t>Low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lactose</a:t>
            </a:r>
            <a:r>
              <a:rPr lang="fi-FI" sz="800">
                <a:latin typeface="Cochin"/>
              </a:rPr>
              <a:t>, M-Milk </a:t>
            </a:r>
            <a:r>
              <a:rPr lang="fi-FI" sz="800" err="1">
                <a:latin typeface="Cochin"/>
              </a:rPr>
              <a:t>less</a:t>
            </a:r>
            <a:r>
              <a:rPr lang="fi-FI" sz="800">
                <a:latin typeface="Cochin"/>
              </a:rPr>
              <a:t>, </a:t>
            </a:r>
          </a:p>
          <a:p>
            <a:pPr algn="ctr"/>
            <a:r>
              <a:rPr lang="fi-FI" sz="800">
                <a:latin typeface="Cochin"/>
              </a:rPr>
              <a:t>G-</a:t>
            </a:r>
            <a:r>
              <a:rPr lang="fi-FI" sz="800" err="1">
                <a:latin typeface="Cochin"/>
              </a:rPr>
              <a:t>Gluten</a:t>
            </a:r>
            <a:r>
              <a:rPr lang="fi-FI" sz="800">
                <a:latin typeface="Cochin"/>
              </a:rPr>
              <a:t>-</a:t>
            </a:r>
            <a:r>
              <a:rPr lang="fi-FI" sz="800" err="1">
                <a:latin typeface="Cochin"/>
              </a:rPr>
              <a:t>free</a:t>
            </a:r>
            <a:r>
              <a:rPr lang="fi-FI" sz="800">
                <a:latin typeface="Cochin"/>
              </a:rPr>
              <a:t>, </a:t>
            </a:r>
            <a:r>
              <a:rPr lang="fi-FI" sz="800" err="1">
                <a:latin typeface="Cochin"/>
              </a:rPr>
              <a:t>but</a:t>
            </a:r>
            <a:r>
              <a:rPr lang="fi-FI" sz="800">
                <a:latin typeface="Cochin"/>
              </a:rPr>
              <a:t> </a:t>
            </a:r>
            <a:r>
              <a:rPr lang="fi-FI" sz="800" err="1">
                <a:latin typeface="Cochin"/>
              </a:rPr>
              <a:t>with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risk</a:t>
            </a:r>
            <a:r>
              <a:rPr lang="fi-FI" sz="800">
                <a:latin typeface="Cochin"/>
              </a:rPr>
              <a:t> of </a:t>
            </a:r>
            <a:r>
              <a:rPr lang="fi-FI" sz="800" err="1">
                <a:latin typeface="Cochin"/>
              </a:rPr>
              <a:t>contamination</a:t>
            </a:r>
            <a:r>
              <a:rPr lang="fi-FI" sz="800">
                <a:latin typeface="Cochin"/>
              </a:rPr>
              <a:t>, </a:t>
            </a:r>
            <a:r>
              <a:rPr lang="fi-FI" sz="800" err="1">
                <a:latin typeface="Cochin"/>
              </a:rPr>
              <a:t>since</a:t>
            </a:r>
            <a:r>
              <a:rPr lang="fi-FI" sz="800">
                <a:latin typeface="Cochin"/>
              </a:rPr>
              <a:t> products </a:t>
            </a:r>
          </a:p>
          <a:p>
            <a:pPr algn="ctr"/>
            <a:r>
              <a:rPr lang="fi-FI" sz="800" err="1">
                <a:latin typeface="Cochin"/>
              </a:rPr>
              <a:t>containing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gluten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are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handled</a:t>
            </a:r>
            <a:r>
              <a:rPr lang="fi-FI" sz="800">
                <a:latin typeface="Cochin"/>
              </a:rPr>
              <a:t> on </a:t>
            </a:r>
            <a:r>
              <a:rPr lang="fi-FI" sz="800" err="1">
                <a:latin typeface="Cochin"/>
              </a:rPr>
              <a:t>the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same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premises</a:t>
            </a:r>
            <a:r>
              <a:rPr lang="fi-FI" sz="800">
                <a:latin typeface="Cochin"/>
              </a:rPr>
              <a:t>. </a:t>
            </a:r>
          </a:p>
          <a:p>
            <a:pPr algn="ctr"/>
            <a:endParaRPr lang="fi-FI" sz="800">
              <a:latin typeface="Cochin"/>
            </a:endParaRPr>
          </a:p>
          <a:p>
            <a:pPr algn="ctr"/>
            <a:r>
              <a:rPr lang="fi-FI" sz="800" err="1">
                <a:latin typeface="Cochin"/>
              </a:rPr>
              <a:t>The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meat</a:t>
            </a:r>
            <a:r>
              <a:rPr lang="fi-FI" sz="800">
                <a:latin typeface="Cochin"/>
              </a:rPr>
              <a:t>-, </a:t>
            </a:r>
            <a:r>
              <a:rPr lang="fi-FI" sz="800" err="1">
                <a:latin typeface="Cochin"/>
              </a:rPr>
              <a:t>fish</a:t>
            </a:r>
            <a:r>
              <a:rPr lang="fi-FI" sz="800">
                <a:latin typeface="Cochin"/>
              </a:rPr>
              <a:t> and </a:t>
            </a:r>
            <a:r>
              <a:rPr lang="fi-FI" sz="800" err="1">
                <a:latin typeface="Cochin"/>
              </a:rPr>
              <a:t>poultry</a:t>
            </a:r>
            <a:r>
              <a:rPr lang="fi-FI" sz="800">
                <a:latin typeface="Cochin"/>
              </a:rPr>
              <a:t> products </a:t>
            </a:r>
            <a:r>
              <a:rPr lang="fi-FI" sz="800" err="1">
                <a:latin typeface="Cochin"/>
              </a:rPr>
              <a:t>used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are</a:t>
            </a:r>
            <a:r>
              <a:rPr lang="fi-FI" sz="800">
                <a:latin typeface="Cochin"/>
              </a:rPr>
              <a:t> </a:t>
            </a:r>
          </a:p>
          <a:p>
            <a:pPr algn="ctr"/>
            <a:r>
              <a:rPr lang="fi-FI" sz="800">
                <a:latin typeface="Cochin"/>
              </a:rPr>
              <a:t>of </a:t>
            </a:r>
            <a:r>
              <a:rPr lang="fi-FI" sz="800" err="1">
                <a:latin typeface="Cochin"/>
              </a:rPr>
              <a:t>Finnish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origin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unless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otherwise</a:t>
            </a:r>
            <a:r>
              <a:rPr lang="fi-FI" sz="800">
                <a:latin typeface="Cochin"/>
              </a:rPr>
              <a:t> </a:t>
            </a:r>
            <a:r>
              <a:rPr lang="fi-FI" sz="800" err="1">
                <a:latin typeface="Cochin"/>
              </a:rPr>
              <a:t>stated</a:t>
            </a:r>
            <a:r>
              <a:rPr lang="fi-FI" sz="800">
                <a:latin typeface="Cochi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983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47F7E-F9E9-327B-BCB8-EF8822EF3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0E9D92F5-0E27-A53A-420A-AA66787F9D41}"/>
              </a:ext>
            </a:extLst>
          </p:cNvPr>
          <p:cNvSpPr txBox="1"/>
          <p:nvPr/>
        </p:nvSpPr>
        <p:spPr>
          <a:xfrm>
            <a:off x="-175735" y="372706"/>
            <a:ext cx="4118339" cy="89075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80010" indent="180340" algn="ctr">
              <a:lnSpc>
                <a:spcPts val="150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COLD AND FRESH</a:t>
            </a: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Sitruksinen fenkolisalaatti, vuohenjuustoa &amp; pistaasia *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Perinteinen RUNO Skagen M, *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Savutofu "Skagen" V, *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Tyysterin savustamon leikkelettä &amp; Porvoon sinappia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Valikoima juustoja L, *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Varhaisperuna-parsasalaattia V, *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Couscous-tabbouleh V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1400" b="1" kern="0" spc="50">
                <a:latin typeface="Cochin" panose="02000603020000020003" pitchFamily="2" charset="0"/>
              </a:rPr>
              <a:t>BREAD OF THE DAY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ct val="150000"/>
              </a:lnSpc>
            </a:pPr>
            <a:r>
              <a:rPr lang="fi-FI" sz="900" kern="0" spc="40">
                <a:latin typeface="Cochin"/>
              </a:rPr>
              <a:t>Foccacia V</a:t>
            </a:r>
          </a:p>
          <a:p>
            <a:pPr marR="80010" indent="180340" algn="ctr">
              <a:lnSpc>
                <a:spcPts val="1180"/>
              </a:lnSpc>
            </a:pPr>
            <a:r>
              <a:rPr lang="en-US" sz="900" kern="0" spc="40" err="1">
                <a:latin typeface="Cochin"/>
              </a:rPr>
              <a:t>Saaristolaisleipää</a:t>
            </a:r>
            <a:r>
              <a:rPr lang="en-US" sz="900" kern="0" spc="40">
                <a:latin typeface="Cochin"/>
              </a:rPr>
              <a:t> L </a:t>
            </a:r>
            <a:endParaRPr lang="fi-FI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900" kern="0" spc="40" err="1">
                <a:latin typeface="Cochin"/>
              </a:rPr>
              <a:t>Hapanjuurileipää</a:t>
            </a:r>
            <a:r>
              <a:rPr lang="en-US" sz="900" kern="0" spc="40">
                <a:latin typeface="Cochin"/>
              </a:rPr>
              <a:t> V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1400" b="1" kern="0" spc="50">
                <a:latin typeface="Cochin" panose="02000603020000020003" pitchFamily="2" charset="0"/>
              </a:rPr>
              <a:t>BREADS BEST FRIENDS 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Laktoositonta voita L *</a:t>
            </a:r>
          </a:p>
          <a:p>
            <a:pPr marR="80010" indent="180340" algn="ctr"/>
            <a:r>
              <a:rPr lang="fi-FI" sz="900" kern="0" spc="40">
                <a:latin typeface="Cochin"/>
              </a:rPr>
              <a:t>Peltolan kirnuvoita *</a:t>
            </a:r>
            <a:endParaRPr lang="en-US" sz="900" kern="0" spc="40">
              <a:latin typeface="Cochin"/>
            </a:endParaRPr>
          </a:p>
          <a:p>
            <a:pPr marR="80010" indent="180340" algn="ctr"/>
            <a:r>
              <a:rPr lang="fi-FI" sz="900" kern="0" spc="40">
                <a:latin typeface="Cochin"/>
              </a:rPr>
              <a:t>Tzatziki L, *</a:t>
            </a:r>
          </a:p>
          <a:p>
            <a:pPr marR="80010" indent="180340" algn="ctr"/>
            <a:r>
              <a:rPr lang="fi-FI" sz="900" kern="0" spc="40">
                <a:latin typeface="Cochin"/>
              </a:rPr>
              <a:t>Hummus V, *</a:t>
            </a:r>
          </a:p>
          <a:p>
            <a:pPr marR="80010" indent="180340" algn="ctr"/>
            <a:r>
              <a:rPr lang="fi-FI" sz="900" kern="0" spc="40">
                <a:latin typeface="Cochin"/>
              </a:rPr>
              <a:t>Oliiviöljyä &amp; balsamicoa V, *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100" spc="50">
              <a:latin typeface="Cochin" panose="02000603020000020003" pitchFamily="2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100" spc="50">
              <a:latin typeface="Cochin" panose="02000603020000020003" pitchFamily="2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HOT CORNER</a:t>
            </a:r>
            <a:endParaRPr lang="fi-FI" sz="6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Karjalanpiirakoita &amp; munavoita L  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Vanhanajan lohipiirasta &amp; tillivoita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Broileri-kasvispiirakka L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Parmesaanimunakas L *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Vegaaniset &amp; Gluteenittomat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Piirakat saatavilla keittiöstä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4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4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SWEET AND GOODIES 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Sitruksinen bostonpulla L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Haudutettua raparperi-mantelicrumblea &amp;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Vanilijajäätelöä L, *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Briejuustoa &amp; aprikoosimarmeladia 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Lajitelma hedelmiä V, M *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Vegaaniset jäätelöt</a:t>
            </a:r>
            <a:r>
              <a:rPr lang="fi-FI" sz="900" kern="0" spc="40">
                <a:latin typeface="Cochin"/>
                <a:cs typeface="Helvetica"/>
              </a:rPr>
              <a:t> saatavilla keittiöstä</a:t>
            </a:r>
            <a:endParaRPr lang="fi-FI">
              <a:latin typeface="Cochin"/>
              <a:cs typeface="Helvetica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5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5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DRINKING NOT </a:t>
            </a:r>
          </a:p>
          <a:p>
            <a:pPr marR="80010" indent="180340" algn="ctr">
              <a:lnSpc>
                <a:spcPts val="130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OVERTHINKING </a:t>
            </a:r>
          </a:p>
          <a:p>
            <a:pPr marR="80010" indent="180340" algn="ctr">
              <a:lnSpc>
                <a:spcPct val="150000"/>
              </a:lnSpc>
            </a:pP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Keskipaahtoinen RUNO-kahvi 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Pauligin paahtimolta Tolkkisista 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Bradley´s ja Kusmi teet haudutettuna </a:t>
            </a:r>
          </a:p>
          <a:p>
            <a:pPr marR="80010" indent="180340" algn="ctr">
              <a:lnSpc>
                <a:spcPts val="1180"/>
              </a:lnSpc>
            </a:pPr>
            <a:r>
              <a:rPr lang="fi-FI" sz="900" kern="0" spc="40">
                <a:latin typeface="Cochin"/>
              </a:rPr>
              <a:t>Runo mehut</a:t>
            </a:r>
          </a:p>
          <a:p>
            <a:pPr marR="80010" indent="180340">
              <a:lnSpc>
                <a:spcPts val="1180"/>
              </a:lnSpc>
            </a:pPr>
            <a:endParaRPr lang="fi-FI" sz="900" kern="0" spc="40">
              <a:latin typeface="Josefin Sans SemiBold"/>
            </a:endParaRPr>
          </a:p>
          <a:p>
            <a:pPr marR="80010" indent="180340" algn="ctr"/>
            <a:endParaRPr lang="fi-FI" sz="900" kern="0" spc="40">
              <a:latin typeface="Cochin" panose="02000603020000020003" pitchFamily="2" charset="0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B6E6448-B981-430B-6A0C-AAC67C0EC10F}"/>
              </a:ext>
            </a:extLst>
          </p:cNvPr>
          <p:cNvSpPr txBox="1"/>
          <p:nvPr/>
        </p:nvSpPr>
        <p:spPr>
          <a:xfrm>
            <a:off x="233198" y="8912195"/>
            <a:ext cx="3318593" cy="13388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i-FI" sz="900">
                <a:latin typeface="Cochin"/>
              </a:rPr>
              <a:t>Kysy allergeeneista henkilökunnalta </a:t>
            </a:r>
            <a:endParaRPr lang="en-US" sz="900">
              <a:latin typeface="Cochin"/>
            </a:endParaRPr>
          </a:p>
          <a:p>
            <a:pPr marL="180340" marR="80010" algn="ctr"/>
            <a:endParaRPr lang="fi-FI" sz="900">
              <a:latin typeface="Cochin"/>
            </a:endParaRPr>
          </a:p>
          <a:p>
            <a:pPr marL="180340" marR="80010" algn="ctr"/>
            <a:r>
              <a:rPr lang="fi-FI" sz="900">
                <a:latin typeface="Cochin"/>
              </a:rPr>
              <a:t>V-Vegaaninen, L-Laktoositon, </a:t>
            </a:r>
            <a:endParaRPr lang="en-US" sz="900">
              <a:latin typeface="Cochin"/>
            </a:endParaRPr>
          </a:p>
          <a:p>
            <a:pPr marL="180340" marR="80010" algn="ctr"/>
            <a:r>
              <a:rPr lang="fi-FI" sz="900">
                <a:latin typeface="Cochin"/>
              </a:rPr>
              <a:t>VL-Vähä laktoosinen, M-Maidoton, *-Gluteeniton, </a:t>
            </a:r>
            <a:endParaRPr lang="en-US" sz="900">
              <a:latin typeface="Cochin"/>
            </a:endParaRPr>
          </a:p>
          <a:p>
            <a:pPr marL="180340" marR="80010" algn="ctr"/>
            <a:r>
              <a:rPr lang="fi-FI" sz="900">
                <a:latin typeface="Cochin"/>
              </a:rPr>
              <a:t>mutta valmistettu sellaisissa olosuhteissa, </a:t>
            </a:r>
          </a:p>
          <a:p>
            <a:pPr marL="180340" marR="80010" algn="ctr"/>
            <a:r>
              <a:rPr lang="fi-FI" sz="900">
                <a:latin typeface="Cochin"/>
              </a:rPr>
              <a:t>että gluteenittomuutta ei voi taata kontaminaatioriskin takia.</a:t>
            </a:r>
            <a:endParaRPr lang="en-US" sz="900">
              <a:latin typeface="Cochin"/>
            </a:endParaRPr>
          </a:p>
          <a:p>
            <a:pPr marL="180340" marR="80010" algn="ctr"/>
            <a:endParaRPr lang="fi-FI" sz="900">
              <a:latin typeface="Cochin"/>
            </a:endParaRPr>
          </a:p>
          <a:p>
            <a:pPr marL="180340" marR="80010" algn="ctr"/>
            <a:r>
              <a:rPr lang="en-US" sz="900" err="1">
                <a:latin typeface="Cochin"/>
              </a:rPr>
              <a:t>Käyttämämme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liha</a:t>
            </a:r>
            <a:r>
              <a:rPr lang="en-US" sz="900">
                <a:latin typeface="Cochin"/>
              </a:rPr>
              <a:t>-, kala- ja </a:t>
            </a:r>
            <a:r>
              <a:rPr lang="en-US" sz="900" err="1">
                <a:latin typeface="Cochin"/>
              </a:rPr>
              <a:t>siipikarjatuotteet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ovat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suomalaisia</a:t>
            </a:r>
            <a:r>
              <a:rPr lang="en-US" sz="900">
                <a:latin typeface="Cochin"/>
              </a:rPr>
              <a:t> </a:t>
            </a:r>
            <a:r>
              <a:rPr lang="en-US" sz="900" err="1">
                <a:latin typeface="Cochin"/>
              </a:rPr>
              <a:t>jollei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muuta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mainita</a:t>
            </a:r>
            <a:r>
              <a:rPr lang="en-US" sz="900">
                <a:latin typeface="Cochin"/>
              </a:rPr>
              <a:t>.</a:t>
            </a:r>
            <a:endParaRPr lang="fi-FI">
              <a:latin typeface="Cochin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EDC3C6-A83F-76BB-6CD7-DA01CB390E72}"/>
              </a:ext>
            </a:extLst>
          </p:cNvPr>
          <p:cNvSpPr txBox="1"/>
          <p:nvPr/>
        </p:nvSpPr>
        <p:spPr>
          <a:xfrm>
            <a:off x="3542646" y="372706"/>
            <a:ext cx="4118339" cy="83840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80010" indent="180340" algn="ctr">
              <a:lnSpc>
                <a:spcPts val="150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COLD AND FRESH</a:t>
            </a: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 kern="0" spc="40">
                <a:latin typeface="Cochin"/>
              </a:rPr>
              <a:t> Citrussallad på fänkål, getost &amp; pistagenötter * </a:t>
            </a:r>
          </a:p>
          <a:p>
            <a:pPr algn="ctr"/>
            <a:r>
              <a:rPr lang="fi-FI" sz="900" kern="0" spc="40">
                <a:latin typeface="Cochin"/>
              </a:rPr>
              <a:t> Traditionell RUNO Skagenröra M, *</a:t>
            </a:r>
          </a:p>
          <a:p>
            <a:pPr algn="ctr"/>
            <a:r>
              <a:rPr lang="fi-FI" sz="900" kern="0" spc="40">
                <a:latin typeface="Cochin"/>
              </a:rPr>
              <a:t> Rökt tofu ”Skagen” V, *</a:t>
            </a:r>
          </a:p>
          <a:p>
            <a:pPr algn="ctr"/>
            <a:r>
              <a:rPr lang="fi-FI" sz="900" kern="0" spc="40">
                <a:latin typeface="Cochin"/>
              </a:rPr>
              <a:t> Kallskuret från Tjusterby &amp; Borgå senap</a:t>
            </a:r>
          </a:p>
          <a:p>
            <a:pPr algn="ctr"/>
            <a:r>
              <a:rPr lang="fi-FI" sz="900" kern="0" spc="40">
                <a:latin typeface="Cochin"/>
              </a:rPr>
              <a:t> Ostsortiment L, *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 Sallad på färskpotatis &amp; sparris V, *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 Couscous-tabbouleh  V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1400" b="1" kern="0" spc="50">
                <a:latin typeface="Cochin" panose="02000603020000020003" pitchFamily="2" charset="0"/>
              </a:rPr>
              <a:t>BREAD OF THE DAY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 kern="0" spc="40">
                <a:latin typeface="Cochin"/>
              </a:rPr>
              <a:t>Focaccia V</a:t>
            </a:r>
          </a:p>
          <a:p>
            <a:pPr algn="ctr"/>
            <a:r>
              <a:rPr lang="fi-FI" sz="900" kern="0" spc="40">
                <a:latin typeface="Cochin"/>
              </a:rPr>
              <a:t> Skärgårdsbröd L</a:t>
            </a:r>
          </a:p>
          <a:p>
            <a:pPr algn="ctr"/>
            <a:r>
              <a:rPr lang="fi-FI" sz="900" kern="0" spc="40">
                <a:latin typeface="Cochin"/>
              </a:rPr>
              <a:t> Surdegsbröd V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1400" b="1" kern="0" spc="50">
                <a:latin typeface="Cochin" panose="02000603020000020003" pitchFamily="2" charset="0"/>
              </a:rPr>
              <a:t>BREADS BEST FRIENDS 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 kern="0" spc="40">
                <a:latin typeface="Cochin"/>
              </a:rPr>
              <a:t>Laktosfritt smör L *</a:t>
            </a:r>
          </a:p>
          <a:p>
            <a:pPr algn="ctr"/>
            <a:r>
              <a:rPr lang="fi-FI" sz="900" kern="0" spc="40">
                <a:latin typeface="Cochin"/>
              </a:rPr>
              <a:t> Peltolas kärnade smör *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 Tzatziki L, *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 Hummus V, *</a:t>
            </a:r>
          </a:p>
          <a:p>
            <a:pPr algn="ctr"/>
            <a:r>
              <a:rPr lang="fi-FI" sz="900" kern="0" spc="40">
                <a:latin typeface="Cochin"/>
              </a:rPr>
              <a:t> Olivolja &amp; balsamico V, *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100" spc="50">
              <a:latin typeface="Cochin" panose="02000603020000020003" pitchFamily="2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100" spc="50">
              <a:latin typeface="Cochin" panose="02000603020000020003" pitchFamily="2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HOT CORNER</a:t>
            </a:r>
            <a:endParaRPr lang="fi-FI" sz="6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 kern="0" spc="40">
                <a:latin typeface="Cochin"/>
              </a:rPr>
              <a:t> Karelsk pirog med äggsmör L</a:t>
            </a:r>
          </a:p>
          <a:p>
            <a:pPr algn="ctr"/>
            <a:r>
              <a:rPr lang="fi-FI" sz="900" kern="0" spc="40">
                <a:latin typeface="Cochin"/>
              </a:rPr>
              <a:t> Laxpaj i gammaldags stil &amp; dill-smör </a:t>
            </a:r>
          </a:p>
          <a:p>
            <a:pPr algn="ctr"/>
            <a:r>
              <a:rPr lang="fi-FI" sz="900" kern="0" spc="40">
                <a:latin typeface="Cochin"/>
              </a:rPr>
              <a:t> Kyckling- och grönsakspaj L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 Parmesan omelette L *</a:t>
            </a:r>
            <a:endParaRPr lang="en-US" sz="900" kern="0" spc="40">
              <a:latin typeface="Cochin"/>
            </a:endParaRPr>
          </a:p>
          <a:p>
            <a:pPr algn="ctr"/>
            <a:endParaRPr lang="fi-FI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 Veganska och glutenfria pajer finns</a:t>
            </a:r>
          </a:p>
          <a:p>
            <a:pPr algn="ctr"/>
            <a:r>
              <a:rPr lang="fi-FI" sz="900" kern="0" spc="40">
                <a:latin typeface="Cochin"/>
              </a:rPr>
              <a:t> tillgängliga från köket</a:t>
            </a:r>
            <a:endParaRPr lang="fi-FI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endParaRPr lang="fi-FI" sz="400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400" b="1" kern="0" spc="4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SWEET AND GOODIES </a:t>
            </a: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kern="0" spc="40">
              <a:latin typeface="Cochin" panose="02000603020000020003" pitchFamily="2" charset="0"/>
            </a:endParaRPr>
          </a:p>
          <a:p>
            <a:pPr algn="ctr"/>
            <a:r>
              <a:rPr lang="fi-FI" sz="900" kern="0" spc="40">
                <a:latin typeface="Cochin"/>
              </a:rPr>
              <a:t> Bostonkaka med citron L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 Långkokt rabarber med mandelcrumble &amp;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 Vaniljglass L, *</a:t>
            </a:r>
            <a:endParaRPr lang="en-US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</a:rPr>
              <a:t> Brieost &amp; aprikosmarmelad </a:t>
            </a:r>
          </a:p>
          <a:p>
            <a:pPr algn="ctr"/>
            <a:r>
              <a:rPr lang="fi-FI" sz="900" kern="0" spc="40">
                <a:latin typeface="Cochin"/>
              </a:rPr>
              <a:t> Frukturval V, M *</a:t>
            </a:r>
          </a:p>
          <a:p>
            <a:pPr algn="ctr"/>
            <a:endParaRPr lang="fi-FI" sz="900" kern="0" spc="40">
              <a:latin typeface="Cochin"/>
            </a:endParaRPr>
          </a:p>
          <a:p>
            <a:pPr algn="ctr"/>
            <a:r>
              <a:rPr lang="fi-FI" sz="900" kern="0" spc="40">
                <a:latin typeface="Cochin"/>
                <a:cs typeface="Helvetica"/>
              </a:rPr>
              <a:t> Vegansk glass finns tillgänglig från köket</a:t>
            </a:r>
            <a:endParaRPr lang="fi-FI">
              <a:latin typeface="Cochin"/>
              <a:cs typeface="Helvetica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5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endParaRPr lang="fi-FI" sz="900" b="1" kern="0" spc="50">
              <a:latin typeface="Cochin" panose="02000603020000020003" pitchFamily="2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DRINKING NOT </a:t>
            </a:r>
          </a:p>
          <a:p>
            <a:pPr marR="80010" indent="180340" algn="ctr">
              <a:lnSpc>
                <a:spcPts val="1300"/>
              </a:lnSpc>
            </a:pPr>
            <a:r>
              <a:rPr lang="fi-FI" sz="1400" b="1" kern="0" spc="50">
                <a:latin typeface="Cochin" panose="02000603020000020003" pitchFamily="2" charset="0"/>
              </a:rPr>
              <a:t>OVERTHINKING </a:t>
            </a:r>
          </a:p>
          <a:p>
            <a:pPr marR="80010" indent="180340" algn="ctr">
              <a:lnSpc>
                <a:spcPct val="150000"/>
              </a:lnSpc>
            </a:pPr>
            <a:endParaRPr lang="fi-FI" sz="600" kern="100">
              <a:effectLst/>
              <a:latin typeface="Cochin" panose="02000603020000020003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900" kern="0" spc="40" err="1">
                <a:latin typeface="Cochin"/>
              </a:rPr>
              <a:t>Mellanrostat</a:t>
            </a:r>
            <a:r>
              <a:rPr lang="en-US" sz="900" kern="0" spc="40">
                <a:latin typeface="Cochin"/>
              </a:rPr>
              <a:t> RUNO </a:t>
            </a:r>
            <a:r>
              <a:rPr lang="en-US" sz="900" kern="0" spc="40" err="1">
                <a:latin typeface="Cochin"/>
              </a:rPr>
              <a:t>kaffe</a:t>
            </a:r>
            <a:r>
              <a:rPr lang="en-US" sz="900" kern="0" spc="40">
                <a:latin typeface="Cochin"/>
              </a:rPr>
              <a:t> </a:t>
            </a:r>
            <a:r>
              <a:rPr lang="en-US" sz="900" kern="0" spc="40" err="1">
                <a:latin typeface="Cochin"/>
              </a:rPr>
              <a:t>från</a:t>
            </a:r>
            <a:r>
              <a:rPr lang="en-US" sz="900" kern="0" spc="40">
                <a:latin typeface="Cochin"/>
              </a:rPr>
              <a:t> </a:t>
            </a:r>
          </a:p>
          <a:p>
            <a:pPr marR="80010" indent="180340" algn="ctr">
              <a:lnSpc>
                <a:spcPts val="1180"/>
              </a:lnSpc>
            </a:pPr>
            <a:r>
              <a:rPr lang="en-US" sz="900" kern="0" spc="40">
                <a:latin typeface="Cochin"/>
              </a:rPr>
              <a:t>Robert </a:t>
            </a:r>
            <a:r>
              <a:rPr lang="en-US" sz="900" kern="0" spc="40" err="1">
                <a:latin typeface="Cochin"/>
              </a:rPr>
              <a:t>Pauligs</a:t>
            </a:r>
            <a:r>
              <a:rPr lang="en-US" sz="900" kern="0" spc="40">
                <a:latin typeface="Cochin"/>
              </a:rPr>
              <a:t> </a:t>
            </a:r>
            <a:r>
              <a:rPr lang="en-US" sz="900" kern="0" spc="40" err="1">
                <a:latin typeface="Cochin"/>
              </a:rPr>
              <a:t>rosteri</a:t>
            </a:r>
            <a:r>
              <a:rPr lang="en-US" sz="900" kern="0" spc="40">
                <a:latin typeface="Cochin"/>
              </a:rPr>
              <a:t> </a:t>
            </a:r>
            <a:r>
              <a:rPr lang="en-US" sz="900" kern="0" spc="40" err="1">
                <a:latin typeface="Cochin"/>
              </a:rPr>
              <a:t>i</a:t>
            </a:r>
            <a:r>
              <a:rPr lang="en-US" sz="900" kern="0" spc="40">
                <a:latin typeface="Cochin"/>
              </a:rPr>
              <a:t> </a:t>
            </a:r>
            <a:r>
              <a:rPr lang="en-US" sz="900" kern="0" spc="40" err="1">
                <a:latin typeface="Cochin"/>
              </a:rPr>
              <a:t>Tolkis</a:t>
            </a:r>
            <a:r>
              <a:rPr lang="en-US" sz="900" kern="0" spc="40">
                <a:latin typeface="Cochin"/>
              </a:rPr>
              <a:t> </a:t>
            </a:r>
            <a:endParaRPr lang="fi-FI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900" kern="0" spc="40" err="1">
                <a:latin typeface="Cochin"/>
              </a:rPr>
              <a:t>Nybryggt</a:t>
            </a:r>
            <a:r>
              <a:rPr lang="en-US" sz="900" kern="0" spc="40">
                <a:latin typeface="Cochin"/>
              </a:rPr>
              <a:t> Bradley´s </a:t>
            </a:r>
            <a:r>
              <a:rPr lang="en-US" sz="900" kern="0" spc="40" err="1">
                <a:latin typeface="Cochin"/>
              </a:rPr>
              <a:t>te</a:t>
            </a:r>
            <a:r>
              <a:rPr lang="en-US" sz="900" kern="0" spc="40">
                <a:latin typeface="Cochin"/>
              </a:rPr>
              <a:t> och </a:t>
            </a:r>
            <a:r>
              <a:rPr lang="en-US" sz="900" kern="0" spc="40" err="1">
                <a:latin typeface="Cochin"/>
              </a:rPr>
              <a:t>Kusmi</a:t>
            </a:r>
            <a:r>
              <a:rPr lang="en-US" sz="900" kern="0" spc="40">
                <a:latin typeface="Cochin"/>
              </a:rPr>
              <a:t> </a:t>
            </a:r>
            <a:r>
              <a:rPr lang="en-US" sz="900" kern="0" spc="40" err="1">
                <a:latin typeface="Cochin"/>
              </a:rPr>
              <a:t>te</a:t>
            </a:r>
            <a:endParaRPr lang="en-US" sz="900" kern="0" spc="40">
              <a:latin typeface="Cochin"/>
            </a:endParaRPr>
          </a:p>
          <a:p>
            <a:pPr marR="80010" indent="180340" algn="ctr">
              <a:lnSpc>
                <a:spcPts val="1180"/>
              </a:lnSpc>
            </a:pPr>
            <a:r>
              <a:rPr lang="en-US" sz="900" kern="0" spc="40">
                <a:latin typeface="Cochin"/>
              </a:rPr>
              <a:t>Runo saft</a:t>
            </a:r>
            <a:endParaRPr lang="fi-FI">
              <a:latin typeface="Cochin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5BBAB46-2A9D-33EA-5DCE-0F47F1B804A0}"/>
              </a:ext>
            </a:extLst>
          </p:cNvPr>
          <p:cNvSpPr txBox="1"/>
          <p:nvPr/>
        </p:nvSpPr>
        <p:spPr>
          <a:xfrm>
            <a:off x="3950081" y="8789527"/>
            <a:ext cx="3296161" cy="13439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fi-FI" sz="1000">
              <a:latin typeface="Cochin" panose="02000603020000020003" pitchFamily="2" charset="0"/>
            </a:endParaRPr>
          </a:p>
          <a:p>
            <a:pPr marR="80010" indent="180340" algn="ctr"/>
            <a:r>
              <a:rPr lang="en-US" sz="900" err="1">
                <a:latin typeface="Cochin"/>
              </a:rPr>
              <a:t>Fråga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gärna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personalen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angående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allergener</a:t>
            </a:r>
            <a:r>
              <a:rPr lang="en-US" sz="900">
                <a:latin typeface="Cochin"/>
              </a:rPr>
              <a:t>. </a:t>
            </a:r>
          </a:p>
          <a:p>
            <a:pPr marR="80010" indent="180340" algn="ctr"/>
            <a:endParaRPr lang="en-US" sz="900">
              <a:latin typeface="Cochin"/>
            </a:endParaRPr>
          </a:p>
          <a:p>
            <a:pPr algn="ctr">
              <a:lnSpc>
                <a:spcPts val="960"/>
              </a:lnSpc>
            </a:pPr>
            <a:r>
              <a:rPr lang="en-US" sz="900">
                <a:latin typeface="Cochin"/>
              </a:rPr>
              <a:t>V-</a:t>
            </a:r>
            <a:r>
              <a:rPr lang="en-US" sz="900" err="1">
                <a:latin typeface="Cochin"/>
              </a:rPr>
              <a:t>Veganskt</a:t>
            </a:r>
            <a:r>
              <a:rPr lang="en-US" sz="900">
                <a:latin typeface="Cochin"/>
              </a:rPr>
              <a:t>, L-</a:t>
            </a:r>
            <a:r>
              <a:rPr lang="en-US" sz="900" err="1">
                <a:latin typeface="Cochin"/>
              </a:rPr>
              <a:t>Laktosfritt</a:t>
            </a:r>
            <a:r>
              <a:rPr lang="en-US" sz="900">
                <a:latin typeface="Cochin"/>
              </a:rPr>
              <a:t>, VL- </a:t>
            </a:r>
            <a:r>
              <a:rPr lang="en-US" sz="900" err="1">
                <a:latin typeface="Cochin"/>
              </a:rPr>
              <a:t>Låglaktos</a:t>
            </a:r>
            <a:r>
              <a:rPr lang="en-US" sz="900">
                <a:latin typeface="Cochin"/>
              </a:rPr>
              <a:t>, M-Mjölkfri, </a:t>
            </a:r>
          </a:p>
          <a:p>
            <a:pPr marL="180340" marR="80010" algn="ctr"/>
            <a:r>
              <a:rPr lang="en-US" sz="900">
                <a:latin typeface="Cochin"/>
              </a:rPr>
              <a:t>*-</a:t>
            </a:r>
            <a:r>
              <a:rPr lang="en-US" sz="900" err="1">
                <a:latin typeface="Cochin"/>
              </a:rPr>
              <a:t>Produkten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är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glutenfri</a:t>
            </a:r>
            <a:r>
              <a:rPr lang="en-US" sz="900">
                <a:latin typeface="Cochin"/>
              </a:rPr>
              <a:t> men </a:t>
            </a:r>
            <a:r>
              <a:rPr lang="en-US" sz="900" err="1">
                <a:latin typeface="Cochin"/>
              </a:rPr>
              <a:t>tillverkas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i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lokaliteter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där</a:t>
            </a:r>
            <a:r>
              <a:rPr lang="en-US" sz="900">
                <a:latin typeface="Cochin"/>
              </a:rPr>
              <a:t> det </a:t>
            </a:r>
            <a:r>
              <a:rPr lang="en-US" sz="900" err="1">
                <a:latin typeface="Cochin"/>
              </a:rPr>
              <a:t>kan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förekomma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spår</a:t>
            </a:r>
            <a:r>
              <a:rPr lang="en-US" sz="900">
                <a:latin typeface="Cochin"/>
              </a:rPr>
              <a:t> av gluten. </a:t>
            </a:r>
          </a:p>
          <a:p>
            <a:pPr marL="180340" marR="80010" algn="ctr"/>
            <a:endParaRPr lang="en-US" sz="900">
              <a:latin typeface="Cochin"/>
            </a:endParaRPr>
          </a:p>
          <a:p>
            <a:pPr marL="180340" marR="80010" algn="ctr"/>
            <a:r>
              <a:rPr lang="en-US" sz="900" err="1">
                <a:latin typeface="Cochin"/>
              </a:rPr>
              <a:t>Våra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kött</a:t>
            </a:r>
            <a:r>
              <a:rPr lang="en-US" sz="900">
                <a:latin typeface="Cochin"/>
              </a:rPr>
              <a:t>-, </a:t>
            </a:r>
            <a:r>
              <a:rPr lang="en-US" sz="900" err="1">
                <a:latin typeface="Cochin"/>
              </a:rPr>
              <a:t>fisk</a:t>
            </a:r>
            <a:r>
              <a:rPr lang="en-US" sz="900">
                <a:latin typeface="Cochin"/>
              </a:rPr>
              <a:t>-, och </a:t>
            </a:r>
            <a:r>
              <a:rPr lang="en-US" sz="900" err="1">
                <a:latin typeface="Cochin"/>
              </a:rPr>
              <a:t>broilerprodukter</a:t>
            </a:r>
            <a:endParaRPr lang="en-US" sz="900">
              <a:latin typeface="Cochin"/>
            </a:endParaRPr>
          </a:p>
          <a:p>
            <a:pPr marL="180340" marR="80010" algn="ctr"/>
            <a:r>
              <a:rPr lang="en-US" sz="900" err="1">
                <a:latin typeface="Cochin"/>
              </a:rPr>
              <a:t>är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inhemska</a:t>
            </a:r>
            <a:r>
              <a:rPr lang="en-US" sz="900">
                <a:latin typeface="Cochin"/>
              </a:rPr>
              <a:t> om </a:t>
            </a:r>
            <a:r>
              <a:rPr lang="en-US" sz="900" err="1">
                <a:latin typeface="Cochin"/>
              </a:rPr>
              <a:t>ej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annat</a:t>
            </a:r>
            <a:r>
              <a:rPr lang="en-US" sz="900">
                <a:latin typeface="Cochin"/>
              </a:rPr>
              <a:t> </a:t>
            </a:r>
            <a:r>
              <a:rPr lang="en-US" sz="900" err="1">
                <a:latin typeface="Cochin"/>
              </a:rPr>
              <a:t>näms</a:t>
            </a:r>
            <a:r>
              <a:rPr lang="en-US" sz="900">
                <a:latin typeface="Cochin"/>
              </a:rPr>
              <a:t>. </a:t>
            </a:r>
            <a:endParaRPr lang="fi-FI">
              <a:latin typeface="Cochin"/>
            </a:endParaRPr>
          </a:p>
        </p:txBody>
      </p:sp>
    </p:spTree>
    <p:extLst>
      <p:ext uri="{BB962C8B-B14F-4D97-AF65-F5344CB8AC3E}">
        <p14:creationId xmlns:p14="http://schemas.microsoft.com/office/powerpoint/2010/main" val="3712711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03A861911C3774DA8643B8CE99CE45C" ma:contentTypeVersion="18" ma:contentTypeDescription="Luo uusi asiakirja." ma:contentTypeScope="" ma:versionID="58ac404645cec50d8666ebc86f9df79f">
  <xsd:schema xmlns:xsd="http://www.w3.org/2001/XMLSchema" xmlns:xs="http://www.w3.org/2001/XMLSchema" xmlns:p="http://schemas.microsoft.com/office/2006/metadata/properties" xmlns:ns2="3672b572-7d2f-4232-93fb-808fc28c8557" xmlns:ns3="cbd75b29-08b2-4eae-8e5b-341d001c186b" targetNamespace="http://schemas.microsoft.com/office/2006/metadata/properties" ma:root="true" ma:fieldsID="9571313d2d8e2f654bad4878f811eff0" ns2:_="" ns3:_="">
    <xsd:import namespace="3672b572-7d2f-4232-93fb-808fc28c8557"/>
    <xsd:import namespace="cbd75b29-08b2-4eae-8e5b-341d001c18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2b572-7d2f-4232-93fb-808fc28c8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b483da44-6882-4cd6-bf71-d2e0b54e02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d75b29-08b2-4eae-8e5b-341d001c186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7efe5f4-f7de-4307-b744-838540fc2a18}" ma:internalName="TaxCatchAll" ma:showField="CatchAllData" ma:web="cbd75b29-08b2-4eae-8e5b-341d001c1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d75b29-08b2-4eae-8e5b-341d001c186b" xsi:nil="true"/>
    <lcf76f155ced4ddcb4097134ff3c332f xmlns="3672b572-7d2f-4232-93fb-808fc28c85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BFBC29-AC5D-4C6F-98BD-74132CBD1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72b572-7d2f-4232-93fb-808fc28c8557"/>
    <ds:schemaRef ds:uri="cbd75b29-08b2-4eae-8e5b-341d001c18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2B5562-AD83-467F-BA6B-66D7F80C2F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2081FC-4251-474F-B7C3-A0B83D3A5B72}">
  <ds:schemaRefs>
    <ds:schemaRef ds:uri="3672b572-7d2f-4232-93fb-808fc28c8557"/>
    <ds:schemaRef ds:uri="cbd75b29-08b2-4eae-8e5b-341d001c186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Mukautettu</PresentationFormat>
  <Slides>2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AdBand IleSuni</dc:creator>
  <cp:revision>3</cp:revision>
  <cp:lastPrinted>2024-12-26T17:47:00Z</cp:lastPrinted>
  <dcterms:created xsi:type="dcterms:W3CDTF">2024-11-26T12:50:39Z</dcterms:created>
  <dcterms:modified xsi:type="dcterms:W3CDTF">2026-04-23T07:25:31Z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0x010100203A861911C3774DA8643B8CE99CE45C</vt:lpwstr>
  </property>
  <property fmtid="{D5CDD505-2E9C-101B-9397-08002B2CF9AE}" pid="3" name="MediaServiceImageTags">
    <vt:lpwstr/>
  </property>
</Properties>
</file>