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2"/>
  </p:notesMasterIdLst>
  <p:sldIdLst>
    <p:sldId id="256" r:id="rId5"/>
    <p:sldId id="257" r:id="rId6"/>
    <p:sldId id="377" r:id="rId7"/>
    <p:sldId id="378" r:id="rId8"/>
    <p:sldId id="379" r:id="rId9"/>
    <p:sldId id="369" r:id="rId10"/>
    <p:sldId id="368" r:id="rId11"/>
    <p:sldId id="370" r:id="rId12"/>
    <p:sldId id="371" r:id="rId13"/>
    <p:sldId id="372" r:id="rId14"/>
    <p:sldId id="375" r:id="rId15"/>
    <p:sldId id="380" r:id="rId16"/>
    <p:sldId id="374" r:id="rId17"/>
    <p:sldId id="373" r:id="rId18"/>
    <p:sldId id="376" r:id="rId19"/>
    <p:sldId id="330" r:id="rId20"/>
    <p:sldId id="361" r:id="rId2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айнеко Олег Михайлович" initials="ДОМ" lastIdx="3" clrIdx="0">
    <p:extLst>
      <p:ext uri="{19B8F6BF-5375-455C-9EA6-DF929625EA0E}">
        <p15:presenceInfo xmlns:p15="http://schemas.microsoft.com/office/powerpoint/2012/main" userId="Дайнеко Олег Михайлови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0" autoAdjust="0"/>
    <p:restoredTop sz="95407" autoAdjust="0"/>
  </p:normalViewPr>
  <p:slideViewPr>
    <p:cSldViewPr snapToGrid="0">
      <p:cViewPr varScale="1">
        <p:scale>
          <a:sx n="115" d="100"/>
          <a:sy n="115" d="100"/>
        </p:scale>
        <p:origin x="648" y="114"/>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45F6423-B312-4952-9F20-7D868AA5812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Symbol zastępczy daty 2">
            <a:extLst>
              <a:ext uri="{FF2B5EF4-FFF2-40B4-BE49-F238E27FC236}">
                <a16:creationId xmlns:a16="http://schemas.microsoft.com/office/drawing/2014/main" id="{8A566E71-B240-4B0E-9E85-3741884FC52C}"/>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93DBE704-A085-46FF-AE69-BF342226039B}" type="datetimeFigureOut">
              <a:rPr lang="en-US"/>
              <a:pPr>
                <a:defRPr/>
              </a:pPr>
              <a:t>5/19/2026</a:t>
            </a:fld>
            <a:endParaRPr lang="en-US"/>
          </a:p>
        </p:txBody>
      </p:sp>
      <p:sp>
        <p:nvSpPr>
          <p:cNvPr id="4" name="Symbol zastępczy obrazu slajdu 3">
            <a:extLst>
              <a:ext uri="{FF2B5EF4-FFF2-40B4-BE49-F238E27FC236}">
                <a16:creationId xmlns:a16="http://schemas.microsoft.com/office/drawing/2014/main" id="{558C4D61-0CFA-4EED-8B0A-8C297BB55B40}"/>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Symbol zastępczy notatek 4">
            <a:extLst>
              <a:ext uri="{FF2B5EF4-FFF2-40B4-BE49-F238E27FC236}">
                <a16:creationId xmlns:a16="http://schemas.microsoft.com/office/drawing/2014/main" id="{A9238D70-510B-45C6-9892-234E5BBA5ADC}"/>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endParaRPr lang="en-US" noProof="0"/>
          </a:p>
        </p:txBody>
      </p:sp>
      <p:sp>
        <p:nvSpPr>
          <p:cNvPr id="6" name="Symbol zastępczy stopki 5">
            <a:extLst>
              <a:ext uri="{FF2B5EF4-FFF2-40B4-BE49-F238E27FC236}">
                <a16:creationId xmlns:a16="http://schemas.microsoft.com/office/drawing/2014/main" id="{12AA13AB-6903-4103-97E8-AA3C82205B5C}"/>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ymbol zastępczy numeru slajdu 6">
            <a:extLst>
              <a:ext uri="{FF2B5EF4-FFF2-40B4-BE49-F238E27FC236}">
                <a16:creationId xmlns:a16="http://schemas.microsoft.com/office/drawing/2014/main" id="{966F40C4-DCDE-4E60-AEEE-EB31AE091463}"/>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FD6CA206-18B8-493C-9E2E-D8C60CA6E0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obrazu slajdu 1">
            <a:extLst>
              <a:ext uri="{FF2B5EF4-FFF2-40B4-BE49-F238E27FC236}">
                <a16:creationId xmlns:a16="http://schemas.microsoft.com/office/drawing/2014/main" id="{478CC772-F4F1-4C9C-A7D0-EC877179FC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ymbol zastępczy notatek 2">
            <a:extLst>
              <a:ext uri="{FF2B5EF4-FFF2-40B4-BE49-F238E27FC236}">
                <a16:creationId xmlns:a16="http://schemas.microsoft.com/office/drawing/2014/main" id="{B2CF47C0-3FBC-4D0D-8E4F-9889115379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l-PL" altLang="pl-PL" dirty="0"/>
          </a:p>
        </p:txBody>
      </p:sp>
      <p:sp>
        <p:nvSpPr>
          <p:cNvPr id="14340" name="Symbol zastępczy numeru slajdu 3">
            <a:extLst>
              <a:ext uri="{FF2B5EF4-FFF2-40B4-BE49-F238E27FC236}">
                <a16:creationId xmlns:a16="http://schemas.microsoft.com/office/drawing/2014/main" id="{87D14588-1E2B-4FEF-A5C1-98246B6825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EC90E9-3991-4CAD-86FC-207F92BC4C4E}" type="slidenum">
              <a:rPr lang="en-US" altLang="pl-PL"/>
              <a:pPr fontAlgn="base">
                <a:spcBef>
                  <a:spcPct val="0"/>
                </a:spcBef>
                <a:spcAft>
                  <a:spcPct val="0"/>
                </a:spcAft>
              </a:pPr>
              <a:t>1</a:t>
            </a:fld>
            <a:endParaRPr lang="en-US" alt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BAB5B-47FF-4AB1-ADAA-452AEC80227E}"/>
            </a:ext>
          </a:extLst>
        </p:cNvPr>
        <p:cNvGrpSpPr/>
        <p:nvPr/>
      </p:nvGrpSpPr>
      <p:grpSpPr>
        <a:xfrm>
          <a:off x="0" y="0"/>
          <a:ext cx="0" cy="0"/>
          <a:chOff x="0" y="0"/>
          <a:chExt cx="0" cy="0"/>
        </a:xfrm>
      </p:grpSpPr>
      <p:sp>
        <p:nvSpPr>
          <p:cNvPr id="17410" name="Symbol zastępczy obrazu slajdu 1">
            <a:extLst>
              <a:ext uri="{FF2B5EF4-FFF2-40B4-BE49-F238E27FC236}">
                <a16:creationId xmlns:a16="http://schemas.microsoft.com/office/drawing/2014/main" id="{768777F5-8584-EB21-6A86-B710D30729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ymbol zastępczy notatek 2">
            <a:extLst>
              <a:ext uri="{FF2B5EF4-FFF2-40B4-BE49-F238E27FC236}">
                <a16:creationId xmlns:a16="http://schemas.microsoft.com/office/drawing/2014/main" id="{88C9CC65-83E9-F0DF-2C28-490A0CE9C9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Monitoring has 2 modules: backend and frontend. </a:t>
            </a:r>
            <a:endParaRPr lang="ru-RU" dirty="0"/>
          </a:p>
          <a:p>
            <a:r>
              <a:rPr lang="en-US" dirty="0"/>
              <a:t>Frontend is developed as a web-based application. </a:t>
            </a:r>
          </a:p>
          <a:p>
            <a:r>
              <a:rPr lang="en-US" u="sng" dirty="0"/>
              <a:t>Brief algorithm of monitoring operation</a:t>
            </a:r>
            <a:r>
              <a:rPr lang="en-US" dirty="0"/>
              <a:t>: The source of information is SMF LOG STREAMS, which are fill</a:t>
            </a:r>
            <a:r>
              <a:rPr lang="ru-RU" dirty="0"/>
              <a:t> </a:t>
            </a:r>
            <a:r>
              <a:rPr lang="en-US" dirty="0"/>
              <a:t>up thanks to the work of activated STAT&amp;ACCT traces and IFCIDs in DB2 (stream 1). Then IBM Omegamone for DB2 processes SMF LOG STREAMS (stream 2) and uploads to the PDB database (stream 3). Next night, the BACK-END application is launched, takes data from the PDB (stream 5) as well as additional data by executing STATEMENTS and DB2 COMMANDS (stream 4), aggregates them and writes to the archive database on Linux. Then the DB2 administrators enter the web-application (stream 8) and build various charts. The source of information for the web-application is the archive database (stream 7).</a:t>
            </a:r>
          </a:p>
          <a:p>
            <a:r>
              <a:rPr lang="en-US" dirty="0"/>
              <a:t>Information for the web application is available during the previous day. There are 297 charts in total.</a:t>
            </a:r>
          </a:p>
        </p:txBody>
      </p:sp>
      <p:sp>
        <p:nvSpPr>
          <p:cNvPr id="17412" name="Symbol zastępczy numeru slajdu 3">
            <a:extLst>
              <a:ext uri="{FF2B5EF4-FFF2-40B4-BE49-F238E27FC236}">
                <a16:creationId xmlns:a16="http://schemas.microsoft.com/office/drawing/2014/main" id="{073CABB4-8F1E-CFBA-57CD-1A6F9C6CC6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6EB058-946A-4C1D-98A6-DEDAB92BBD8F}" type="slidenum">
              <a:rPr lang="en-US" altLang="pl-PL"/>
              <a:pPr fontAlgn="base">
                <a:spcBef>
                  <a:spcPct val="0"/>
                </a:spcBef>
                <a:spcAft>
                  <a:spcPct val="0"/>
                </a:spcAft>
              </a:pPr>
              <a:t>10</a:t>
            </a:fld>
            <a:endParaRPr lang="en-US" altLang="pl-PL"/>
          </a:p>
        </p:txBody>
      </p:sp>
    </p:spTree>
    <p:extLst>
      <p:ext uri="{BB962C8B-B14F-4D97-AF65-F5344CB8AC3E}">
        <p14:creationId xmlns:p14="http://schemas.microsoft.com/office/powerpoint/2010/main" val="4096608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53A37-B1D4-A953-A619-CD00596FBCC9}"/>
            </a:ext>
          </a:extLst>
        </p:cNvPr>
        <p:cNvGrpSpPr/>
        <p:nvPr/>
      </p:nvGrpSpPr>
      <p:grpSpPr>
        <a:xfrm>
          <a:off x="0" y="0"/>
          <a:ext cx="0" cy="0"/>
          <a:chOff x="0" y="0"/>
          <a:chExt cx="0" cy="0"/>
        </a:xfrm>
      </p:grpSpPr>
      <p:sp>
        <p:nvSpPr>
          <p:cNvPr id="17410" name="Symbol zastępczy obrazu slajdu 1">
            <a:extLst>
              <a:ext uri="{FF2B5EF4-FFF2-40B4-BE49-F238E27FC236}">
                <a16:creationId xmlns:a16="http://schemas.microsoft.com/office/drawing/2014/main" id="{AAB8E68D-7DCC-8158-4538-499343C509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ymbol zastępczy notatek 2">
            <a:extLst>
              <a:ext uri="{FF2B5EF4-FFF2-40B4-BE49-F238E27FC236}">
                <a16:creationId xmlns:a16="http://schemas.microsoft.com/office/drawing/2014/main" id="{3D99D5F3-038B-5E62-38AA-CD2348005C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Monitoring has 2 modules: backend and frontend. </a:t>
            </a:r>
            <a:endParaRPr lang="ru-RU" dirty="0"/>
          </a:p>
          <a:p>
            <a:r>
              <a:rPr lang="en-US" dirty="0"/>
              <a:t>Frontend is developed as a web-based application. </a:t>
            </a:r>
          </a:p>
          <a:p>
            <a:r>
              <a:rPr lang="en-US" u="sng" dirty="0"/>
              <a:t>Brief algorithm of monitoring operation</a:t>
            </a:r>
            <a:r>
              <a:rPr lang="en-US" dirty="0"/>
              <a:t>: The source of information is SMF LOG STREAMS, which are fill</a:t>
            </a:r>
            <a:r>
              <a:rPr lang="ru-RU" dirty="0"/>
              <a:t> </a:t>
            </a:r>
            <a:r>
              <a:rPr lang="en-US" dirty="0"/>
              <a:t>up thanks to the work of activated STAT&amp;ACCT traces and IFCIDs in DB2 (stream 1). Then IBM Omegamone for DB2 processes SMF LOG STREAMS (stream 2) and uploads to the PDB database (stream 3). Next night, the BACK-END application is launched, takes data from the PDB (stream 5) as well as additional data by executing STATEMENTS and DB2 COMMANDS (stream 4), aggregates them and writes to the archive database on Linux. Then the DB2 administrators enter the web-application (stream 8) and build various charts. The source of information for the web-application is the archive database (stream 7).</a:t>
            </a:r>
          </a:p>
          <a:p>
            <a:r>
              <a:rPr lang="en-US" dirty="0"/>
              <a:t>Information for the web application is available during the previous day. There are 297 charts in total.</a:t>
            </a:r>
          </a:p>
        </p:txBody>
      </p:sp>
      <p:sp>
        <p:nvSpPr>
          <p:cNvPr id="17412" name="Symbol zastępczy numeru slajdu 3">
            <a:extLst>
              <a:ext uri="{FF2B5EF4-FFF2-40B4-BE49-F238E27FC236}">
                <a16:creationId xmlns:a16="http://schemas.microsoft.com/office/drawing/2014/main" id="{6FCD83AE-BF46-D3C8-F429-6BC1641438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6EB058-946A-4C1D-98A6-DEDAB92BBD8F}" type="slidenum">
              <a:rPr lang="en-US" altLang="pl-PL"/>
              <a:pPr fontAlgn="base">
                <a:spcBef>
                  <a:spcPct val="0"/>
                </a:spcBef>
                <a:spcAft>
                  <a:spcPct val="0"/>
                </a:spcAft>
              </a:pPr>
              <a:t>11</a:t>
            </a:fld>
            <a:endParaRPr lang="en-US" altLang="pl-PL"/>
          </a:p>
        </p:txBody>
      </p:sp>
    </p:spTree>
    <p:extLst>
      <p:ext uri="{BB962C8B-B14F-4D97-AF65-F5344CB8AC3E}">
        <p14:creationId xmlns:p14="http://schemas.microsoft.com/office/powerpoint/2010/main" val="159089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53A37-B1D4-A953-A619-CD00596FBCC9}"/>
            </a:ext>
          </a:extLst>
        </p:cNvPr>
        <p:cNvGrpSpPr/>
        <p:nvPr/>
      </p:nvGrpSpPr>
      <p:grpSpPr>
        <a:xfrm>
          <a:off x="0" y="0"/>
          <a:ext cx="0" cy="0"/>
          <a:chOff x="0" y="0"/>
          <a:chExt cx="0" cy="0"/>
        </a:xfrm>
      </p:grpSpPr>
      <p:sp>
        <p:nvSpPr>
          <p:cNvPr id="17410" name="Symbol zastępczy obrazu slajdu 1">
            <a:extLst>
              <a:ext uri="{FF2B5EF4-FFF2-40B4-BE49-F238E27FC236}">
                <a16:creationId xmlns:a16="http://schemas.microsoft.com/office/drawing/2014/main" id="{AAB8E68D-7DCC-8158-4538-499343C509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ymbol zastępczy notatek 2">
            <a:extLst>
              <a:ext uri="{FF2B5EF4-FFF2-40B4-BE49-F238E27FC236}">
                <a16:creationId xmlns:a16="http://schemas.microsoft.com/office/drawing/2014/main" id="{3D99D5F3-038B-5E62-38AA-CD2348005C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Monitoring has 2 modules: backend and frontend. </a:t>
            </a:r>
            <a:endParaRPr lang="ru-RU" dirty="0"/>
          </a:p>
          <a:p>
            <a:r>
              <a:rPr lang="en-US" dirty="0"/>
              <a:t>Frontend is developed as a web-based application. </a:t>
            </a:r>
          </a:p>
          <a:p>
            <a:r>
              <a:rPr lang="en-US" u="sng" dirty="0"/>
              <a:t>Brief algorithm of monitoring operation</a:t>
            </a:r>
            <a:r>
              <a:rPr lang="en-US" dirty="0"/>
              <a:t>: The source of information is SMF LOG STREAMS, which are fill</a:t>
            </a:r>
            <a:r>
              <a:rPr lang="ru-RU" dirty="0"/>
              <a:t> </a:t>
            </a:r>
            <a:r>
              <a:rPr lang="en-US" dirty="0"/>
              <a:t>up thanks to the work of activated STAT&amp;ACCT traces and IFCIDs in DB2 (stream 1). Then IBM Omegamone for DB2 processes SMF LOG STREAMS (stream 2) and uploads to the PDB database (stream 3). Next night, the BACK-END application is launched, takes data from the PDB (stream 5) as well as additional data by executing STATEMENTS and DB2 COMMANDS (stream 4), aggregates them and writes to the archive database on Linux. Then the DB2 administrators enter the web-application (stream 8) and build various charts. The source of information for the web-application is the archive database (stream 7).</a:t>
            </a:r>
          </a:p>
          <a:p>
            <a:r>
              <a:rPr lang="en-US" dirty="0"/>
              <a:t>Information for the web application is available during the previous day. There are 297 charts in total.</a:t>
            </a:r>
          </a:p>
        </p:txBody>
      </p:sp>
      <p:sp>
        <p:nvSpPr>
          <p:cNvPr id="17412" name="Symbol zastępczy numeru slajdu 3">
            <a:extLst>
              <a:ext uri="{FF2B5EF4-FFF2-40B4-BE49-F238E27FC236}">
                <a16:creationId xmlns:a16="http://schemas.microsoft.com/office/drawing/2014/main" id="{6FCD83AE-BF46-D3C8-F429-6BC1641438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6EB058-946A-4C1D-98A6-DEDAB92BBD8F}" type="slidenum">
              <a:rPr lang="en-US" altLang="pl-PL"/>
              <a:pPr fontAlgn="base">
                <a:spcBef>
                  <a:spcPct val="0"/>
                </a:spcBef>
                <a:spcAft>
                  <a:spcPct val="0"/>
                </a:spcAft>
              </a:pPr>
              <a:t>12</a:t>
            </a:fld>
            <a:endParaRPr lang="en-US" altLang="pl-PL"/>
          </a:p>
        </p:txBody>
      </p:sp>
    </p:spTree>
    <p:extLst>
      <p:ext uri="{BB962C8B-B14F-4D97-AF65-F5344CB8AC3E}">
        <p14:creationId xmlns:p14="http://schemas.microsoft.com/office/powerpoint/2010/main" val="351543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7E820-8C94-7C88-0012-12FBF97DB9D5}"/>
            </a:ext>
          </a:extLst>
        </p:cNvPr>
        <p:cNvGrpSpPr/>
        <p:nvPr/>
      </p:nvGrpSpPr>
      <p:grpSpPr>
        <a:xfrm>
          <a:off x="0" y="0"/>
          <a:ext cx="0" cy="0"/>
          <a:chOff x="0" y="0"/>
          <a:chExt cx="0" cy="0"/>
        </a:xfrm>
      </p:grpSpPr>
      <p:sp>
        <p:nvSpPr>
          <p:cNvPr id="17410" name="Symbol zastępczy obrazu slajdu 1">
            <a:extLst>
              <a:ext uri="{FF2B5EF4-FFF2-40B4-BE49-F238E27FC236}">
                <a16:creationId xmlns:a16="http://schemas.microsoft.com/office/drawing/2014/main" id="{9E9BF4D7-0F75-E1CA-92F4-2CD283A76F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ymbol zastępczy notatek 2">
            <a:extLst>
              <a:ext uri="{FF2B5EF4-FFF2-40B4-BE49-F238E27FC236}">
                <a16:creationId xmlns:a16="http://schemas.microsoft.com/office/drawing/2014/main" id="{DCDF91DB-B112-D1CC-2EE5-52F1F65489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Monitoring has 2 modules: backend and frontend. </a:t>
            </a:r>
            <a:endParaRPr lang="ru-RU" dirty="0"/>
          </a:p>
          <a:p>
            <a:r>
              <a:rPr lang="en-US" dirty="0"/>
              <a:t>Frontend is developed as a web-based application. </a:t>
            </a:r>
          </a:p>
          <a:p>
            <a:r>
              <a:rPr lang="en-US" u="sng" dirty="0"/>
              <a:t>Brief algorithm of monitoring operation</a:t>
            </a:r>
            <a:r>
              <a:rPr lang="en-US" dirty="0"/>
              <a:t>: The source of information is SMF LOG STREAMS, which are fill</a:t>
            </a:r>
            <a:r>
              <a:rPr lang="ru-RU" dirty="0"/>
              <a:t> </a:t>
            </a:r>
            <a:r>
              <a:rPr lang="en-US" dirty="0"/>
              <a:t>up thanks to the work of activated STAT&amp;ACCT traces and IFCIDs in DB2 (stream 1). Then IBM Omegamone for DB2 processes SMF LOG STREAMS (stream 2) and uploads to the PDB database (stream 3). Next night, the BACK-END application is launched, takes data from the PDB (stream 5) as well as additional data by executing STATEMENTS and DB2 COMMANDS (stream 4), aggregates them and writes to the archive database on Linux. Then the DB2 administrators enter the web-application (stream 8) and build various charts. The source of information for the web-application is the archive database (stream 7).</a:t>
            </a:r>
          </a:p>
          <a:p>
            <a:r>
              <a:rPr lang="en-US" dirty="0"/>
              <a:t>Information for the web application is available during the previous day. There are 297 charts in total.</a:t>
            </a:r>
          </a:p>
        </p:txBody>
      </p:sp>
      <p:sp>
        <p:nvSpPr>
          <p:cNvPr id="17412" name="Symbol zastępczy numeru slajdu 3">
            <a:extLst>
              <a:ext uri="{FF2B5EF4-FFF2-40B4-BE49-F238E27FC236}">
                <a16:creationId xmlns:a16="http://schemas.microsoft.com/office/drawing/2014/main" id="{908B3B56-4246-BE89-6D34-4562725F55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6EB058-946A-4C1D-98A6-DEDAB92BBD8F}" type="slidenum">
              <a:rPr lang="en-US" altLang="pl-PL"/>
              <a:pPr fontAlgn="base">
                <a:spcBef>
                  <a:spcPct val="0"/>
                </a:spcBef>
                <a:spcAft>
                  <a:spcPct val="0"/>
                </a:spcAft>
              </a:pPr>
              <a:t>13</a:t>
            </a:fld>
            <a:endParaRPr lang="en-US" altLang="pl-PL"/>
          </a:p>
        </p:txBody>
      </p:sp>
    </p:spTree>
    <p:extLst>
      <p:ext uri="{BB962C8B-B14F-4D97-AF65-F5344CB8AC3E}">
        <p14:creationId xmlns:p14="http://schemas.microsoft.com/office/powerpoint/2010/main" val="3761454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98224-FECE-7802-9281-70C6E78CBE8E}"/>
            </a:ext>
          </a:extLst>
        </p:cNvPr>
        <p:cNvGrpSpPr/>
        <p:nvPr/>
      </p:nvGrpSpPr>
      <p:grpSpPr>
        <a:xfrm>
          <a:off x="0" y="0"/>
          <a:ext cx="0" cy="0"/>
          <a:chOff x="0" y="0"/>
          <a:chExt cx="0" cy="0"/>
        </a:xfrm>
      </p:grpSpPr>
      <p:sp>
        <p:nvSpPr>
          <p:cNvPr id="17410" name="Symbol zastępczy obrazu slajdu 1">
            <a:extLst>
              <a:ext uri="{FF2B5EF4-FFF2-40B4-BE49-F238E27FC236}">
                <a16:creationId xmlns:a16="http://schemas.microsoft.com/office/drawing/2014/main" id="{4C02DEAA-1CD2-D8FD-BD1D-10C5F34A51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ymbol zastępczy notatek 2">
            <a:extLst>
              <a:ext uri="{FF2B5EF4-FFF2-40B4-BE49-F238E27FC236}">
                <a16:creationId xmlns:a16="http://schemas.microsoft.com/office/drawing/2014/main" id="{DE191AD1-3EC2-5545-4265-1386550CD4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Monitoring has 2 modules: backend and frontend. </a:t>
            </a:r>
            <a:endParaRPr lang="ru-RU" dirty="0"/>
          </a:p>
          <a:p>
            <a:r>
              <a:rPr lang="en-US" dirty="0"/>
              <a:t>Frontend is developed as a web-based application. </a:t>
            </a:r>
          </a:p>
          <a:p>
            <a:r>
              <a:rPr lang="en-US" u="sng" dirty="0"/>
              <a:t>Brief algorithm of monitoring operation</a:t>
            </a:r>
            <a:r>
              <a:rPr lang="en-US" dirty="0"/>
              <a:t>: The source of information is SMF LOG STREAMS, which are fill</a:t>
            </a:r>
            <a:r>
              <a:rPr lang="ru-RU" dirty="0"/>
              <a:t> </a:t>
            </a:r>
            <a:r>
              <a:rPr lang="en-US" dirty="0"/>
              <a:t>up thanks to the work of activated STAT&amp;ACCT traces and IFCIDs in DB2 (stream 1). Then IBM Omegamone for DB2 processes SMF LOG STREAMS (stream 2) and uploads to the PDB database (stream 3). Next night, the BACK-END application is launched, takes data from the PDB (stream 5) as well as additional data by executing STATEMENTS and DB2 COMMANDS (stream 4), aggregates them and writes to the archive database on Linux. Then the DB2 administrators enter the web-application (stream 8) and build various charts. The source of information for the web-application is the archive database (stream 7).</a:t>
            </a:r>
          </a:p>
          <a:p>
            <a:r>
              <a:rPr lang="en-US" dirty="0"/>
              <a:t>Information for the web application is available during the previous day. There are 297 charts in total.</a:t>
            </a:r>
          </a:p>
        </p:txBody>
      </p:sp>
      <p:sp>
        <p:nvSpPr>
          <p:cNvPr id="17412" name="Symbol zastępczy numeru slajdu 3">
            <a:extLst>
              <a:ext uri="{FF2B5EF4-FFF2-40B4-BE49-F238E27FC236}">
                <a16:creationId xmlns:a16="http://schemas.microsoft.com/office/drawing/2014/main" id="{ECB31B57-F347-6D74-521F-69DDE52530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6EB058-946A-4C1D-98A6-DEDAB92BBD8F}" type="slidenum">
              <a:rPr lang="en-US" altLang="pl-PL"/>
              <a:pPr fontAlgn="base">
                <a:spcBef>
                  <a:spcPct val="0"/>
                </a:spcBef>
                <a:spcAft>
                  <a:spcPct val="0"/>
                </a:spcAft>
              </a:pPr>
              <a:t>14</a:t>
            </a:fld>
            <a:endParaRPr lang="en-US" altLang="pl-PL"/>
          </a:p>
        </p:txBody>
      </p:sp>
    </p:spTree>
    <p:extLst>
      <p:ext uri="{BB962C8B-B14F-4D97-AF65-F5344CB8AC3E}">
        <p14:creationId xmlns:p14="http://schemas.microsoft.com/office/powerpoint/2010/main" val="2599643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4EBC2-DDA5-6237-9043-CF4DFB14902F}"/>
            </a:ext>
          </a:extLst>
        </p:cNvPr>
        <p:cNvGrpSpPr/>
        <p:nvPr/>
      </p:nvGrpSpPr>
      <p:grpSpPr>
        <a:xfrm>
          <a:off x="0" y="0"/>
          <a:ext cx="0" cy="0"/>
          <a:chOff x="0" y="0"/>
          <a:chExt cx="0" cy="0"/>
        </a:xfrm>
      </p:grpSpPr>
      <p:sp>
        <p:nvSpPr>
          <p:cNvPr id="17410" name="Symbol zastępczy obrazu slajdu 1">
            <a:extLst>
              <a:ext uri="{FF2B5EF4-FFF2-40B4-BE49-F238E27FC236}">
                <a16:creationId xmlns:a16="http://schemas.microsoft.com/office/drawing/2014/main" id="{0C984D65-A8E7-534D-F1E0-ADC6920D2C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ymbol zastępczy notatek 2">
            <a:extLst>
              <a:ext uri="{FF2B5EF4-FFF2-40B4-BE49-F238E27FC236}">
                <a16:creationId xmlns:a16="http://schemas.microsoft.com/office/drawing/2014/main" id="{141CBD66-DDAC-CB47-74AA-41BB0DC630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Monitoring has 2 modules: backend and frontend. </a:t>
            </a:r>
            <a:endParaRPr lang="ru-RU" dirty="0"/>
          </a:p>
          <a:p>
            <a:r>
              <a:rPr lang="en-US" dirty="0"/>
              <a:t>Frontend is developed as a web-based application. </a:t>
            </a:r>
          </a:p>
          <a:p>
            <a:r>
              <a:rPr lang="en-US" u="sng" dirty="0"/>
              <a:t>Brief algorithm of monitoring operation</a:t>
            </a:r>
            <a:r>
              <a:rPr lang="en-US" dirty="0"/>
              <a:t>: The source of information is SMF LOG STREAMS, which are fill</a:t>
            </a:r>
            <a:r>
              <a:rPr lang="ru-RU" dirty="0"/>
              <a:t> </a:t>
            </a:r>
            <a:r>
              <a:rPr lang="en-US" dirty="0"/>
              <a:t>up thanks to the work of activated STAT&amp;ACCT traces and IFCIDs in DB2 (stream 1). Then IBM Omegamone for DB2 processes SMF LOG STREAMS (stream 2) and uploads to the PDB database (stream 3). Next night, the BACK-END application is launched, takes data from the PDB (stream 5) as well as additional data by executing STATEMENTS and DB2 COMMANDS (stream 4), aggregates them and writes to the archive database on Linux. Then the DB2 administrators enter the web-application (stream 8) and build various charts. The source of information for the web-application is the archive database (stream 7).</a:t>
            </a:r>
          </a:p>
          <a:p>
            <a:r>
              <a:rPr lang="en-US" dirty="0"/>
              <a:t>Information for the web application is available during the previous day. There are 297 charts in total.</a:t>
            </a:r>
          </a:p>
        </p:txBody>
      </p:sp>
      <p:sp>
        <p:nvSpPr>
          <p:cNvPr id="17412" name="Symbol zastępczy numeru slajdu 3">
            <a:extLst>
              <a:ext uri="{FF2B5EF4-FFF2-40B4-BE49-F238E27FC236}">
                <a16:creationId xmlns:a16="http://schemas.microsoft.com/office/drawing/2014/main" id="{DA504F32-C044-E5B5-AF14-3FDABA1F44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6EB058-946A-4C1D-98A6-DEDAB92BBD8F}" type="slidenum">
              <a:rPr lang="en-US" altLang="pl-PL"/>
              <a:pPr fontAlgn="base">
                <a:spcBef>
                  <a:spcPct val="0"/>
                </a:spcBef>
                <a:spcAft>
                  <a:spcPct val="0"/>
                </a:spcAft>
              </a:pPr>
              <a:t>15</a:t>
            </a:fld>
            <a:endParaRPr lang="en-US" altLang="pl-PL"/>
          </a:p>
        </p:txBody>
      </p:sp>
    </p:spTree>
    <p:extLst>
      <p:ext uri="{BB962C8B-B14F-4D97-AF65-F5344CB8AC3E}">
        <p14:creationId xmlns:p14="http://schemas.microsoft.com/office/powerpoint/2010/main" val="2448003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db2mon back-end module to use STATISTICS &amp; ACCOUNTING save-file data set &amp; AUDIT file data set for further</a:t>
            </a:r>
            <a:r>
              <a:rPr lang="en-US" baseline="0" dirty="0"/>
              <a:t> load into tables and data processing.</a:t>
            </a:r>
            <a:endParaRPr lang="en-US" dirty="0"/>
          </a:p>
        </p:txBody>
      </p:sp>
      <p:sp>
        <p:nvSpPr>
          <p:cNvPr id="4" name="Slide Number Placeholder 3"/>
          <p:cNvSpPr>
            <a:spLocks noGrp="1"/>
          </p:cNvSpPr>
          <p:nvPr>
            <p:ph type="sldNum" sz="quarter" idx="10"/>
          </p:nvPr>
        </p:nvSpPr>
        <p:spPr/>
        <p:txBody>
          <a:bodyPr/>
          <a:lstStyle/>
          <a:p>
            <a:pPr>
              <a:defRPr/>
            </a:pPr>
            <a:fld id="{FD6CA206-18B8-493C-9E2E-D8C60CA6E084}" type="slidenum">
              <a:rPr lang="en-US" smtClean="0"/>
              <a:pPr>
                <a:defRPr/>
              </a:pPr>
              <a:t>16</a:t>
            </a:fld>
            <a:endParaRPr lang="en-US"/>
          </a:p>
        </p:txBody>
      </p:sp>
    </p:spTree>
    <p:extLst>
      <p:ext uri="{BB962C8B-B14F-4D97-AF65-F5344CB8AC3E}">
        <p14:creationId xmlns:p14="http://schemas.microsoft.com/office/powerpoint/2010/main" val="3844847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6CA206-18B8-493C-9E2E-D8C60CA6E084}" type="slidenum">
              <a:rPr lang="en-US" smtClean="0"/>
              <a:pPr>
                <a:defRPr/>
              </a:pPr>
              <a:t>17</a:t>
            </a:fld>
            <a:endParaRPr lang="en-US"/>
          </a:p>
        </p:txBody>
      </p:sp>
    </p:spTree>
    <p:extLst>
      <p:ext uri="{BB962C8B-B14F-4D97-AF65-F5344CB8AC3E}">
        <p14:creationId xmlns:p14="http://schemas.microsoft.com/office/powerpoint/2010/main" val="261624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obrazu slajdu 1">
            <a:extLst>
              <a:ext uri="{FF2B5EF4-FFF2-40B4-BE49-F238E27FC236}">
                <a16:creationId xmlns:a16="http://schemas.microsoft.com/office/drawing/2014/main" id="{78FF2B5C-3250-490F-B511-F01F32F7E6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ymbol zastępczy notatek 2">
            <a:extLst>
              <a:ext uri="{FF2B5EF4-FFF2-40B4-BE49-F238E27FC236}">
                <a16:creationId xmlns:a16="http://schemas.microsoft.com/office/drawing/2014/main" id="{0C03A3D5-E1B5-4905-A1BC-0AA73791B0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Bef>
                <a:spcPts val="0"/>
              </a:spcBef>
              <a:spcAft>
                <a:spcPts val="815"/>
              </a:spcAft>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17412" name="Symbol zastępczy numeru slajdu 3">
            <a:extLst>
              <a:ext uri="{FF2B5EF4-FFF2-40B4-BE49-F238E27FC236}">
                <a16:creationId xmlns:a16="http://schemas.microsoft.com/office/drawing/2014/main" id="{FA73B064-3390-4DA1-AA69-9874B1AEA8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6EB058-946A-4C1D-98A6-DEDAB92BBD8F}" type="slidenum">
              <a:rPr lang="en-US" altLang="pl-PL"/>
              <a:pPr fontAlgn="base">
                <a:spcBef>
                  <a:spcPct val="0"/>
                </a:spcBef>
                <a:spcAft>
                  <a:spcPct val="0"/>
                </a:spcAft>
              </a:pPr>
              <a:t>2</a:t>
            </a:fld>
            <a:endParaRPr lang="en-US"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6CA206-18B8-493C-9E2E-D8C60CA6E084}" type="slidenum">
              <a:rPr lang="en-US" smtClean="0"/>
              <a:pPr>
                <a:defRPr/>
              </a:pPr>
              <a:t>3</a:t>
            </a:fld>
            <a:endParaRPr lang="en-US"/>
          </a:p>
        </p:txBody>
      </p:sp>
    </p:spTree>
    <p:extLst>
      <p:ext uri="{BB962C8B-B14F-4D97-AF65-F5344CB8AC3E}">
        <p14:creationId xmlns:p14="http://schemas.microsoft.com/office/powerpoint/2010/main" val="301154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obrazu slajdu 1">
            <a:extLst>
              <a:ext uri="{FF2B5EF4-FFF2-40B4-BE49-F238E27FC236}">
                <a16:creationId xmlns:a16="http://schemas.microsoft.com/office/drawing/2014/main" id="{78FF2B5C-3250-490F-B511-F01F32F7E6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ymbol zastępczy notatek 2">
            <a:extLst>
              <a:ext uri="{FF2B5EF4-FFF2-40B4-BE49-F238E27FC236}">
                <a16:creationId xmlns:a16="http://schemas.microsoft.com/office/drawing/2014/main" id="{0C03A3D5-E1B5-4905-A1BC-0AA73791B0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Monitoring has 2 modules: backend and frontend. </a:t>
            </a:r>
            <a:endParaRPr lang="ru-RU" dirty="0"/>
          </a:p>
          <a:p>
            <a:r>
              <a:rPr lang="en-US" dirty="0"/>
              <a:t>Frontend is developed as a web-based application. </a:t>
            </a:r>
          </a:p>
          <a:p>
            <a:r>
              <a:rPr lang="en-US" u="sng" dirty="0"/>
              <a:t>Brief algorithm of monitoring operation</a:t>
            </a:r>
            <a:r>
              <a:rPr lang="en-US" dirty="0"/>
              <a:t>: The source of information is SMF LOG STREAMS, which are fill</a:t>
            </a:r>
            <a:r>
              <a:rPr lang="ru-RU" dirty="0"/>
              <a:t> </a:t>
            </a:r>
            <a:r>
              <a:rPr lang="en-US" dirty="0"/>
              <a:t>up thanks to the work of activated STAT&amp;ACCT traces and IFCIDs in DB2 (stream 1). Then IBM Omegamone for DB2 processes SMF LOG STREAMS (stream 2) and uploads to the PDB database (stream 3). Next night, the BACK-END application is launched, takes data from the PDB (stream 5) as well as additional data by executing STATEMENTS and DB2 COMMANDS (stream 4), aggregates them and writes to the archive database on Linux. Then the DB2 administrators enter the web-application (stream 8) and build various charts. The source of information for the web-application is the archive database (stream 7).</a:t>
            </a:r>
          </a:p>
          <a:p>
            <a:r>
              <a:rPr lang="en-US" dirty="0"/>
              <a:t>Information for the web application is available during the previous day. There are 297 charts in total.</a:t>
            </a:r>
          </a:p>
        </p:txBody>
      </p:sp>
      <p:sp>
        <p:nvSpPr>
          <p:cNvPr id="17412" name="Symbol zastępczy numeru slajdu 3">
            <a:extLst>
              <a:ext uri="{FF2B5EF4-FFF2-40B4-BE49-F238E27FC236}">
                <a16:creationId xmlns:a16="http://schemas.microsoft.com/office/drawing/2014/main" id="{FA73B064-3390-4DA1-AA69-9874B1AEA8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6EB058-946A-4C1D-98A6-DEDAB92BBD8F}" type="slidenum">
              <a:rPr lang="en-US" altLang="pl-PL"/>
              <a:pPr fontAlgn="base">
                <a:spcBef>
                  <a:spcPct val="0"/>
                </a:spcBef>
                <a:spcAft>
                  <a:spcPct val="0"/>
                </a:spcAft>
              </a:pPr>
              <a:t>4</a:t>
            </a:fld>
            <a:endParaRPr lang="en-US" altLang="pl-PL"/>
          </a:p>
        </p:txBody>
      </p:sp>
    </p:spTree>
    <p:extLst>
      <p:ext uri="{BB962C8B-B14F-4D97-AF65-F5344CB8AC3E}">
        <p14:creationId xmlns:p14="http://schemas.microsoft.com/office/powerpoint/2010/main" val="215857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73B4D-A3A0-B35D-4D12-0190E1098020}"/>
            </a:ext>
          </a:extLst>
        </p:cNvPr>
        <p:cNvGrpSpPr/>
        <p:nvPr/>
      </p:nvGrpSpPr>
      <p:grpSpPr>
        <a:xfrm>
          <a:off x="0" y="0"/>
          <a:ext cx="0" cy="0"/>
          <a:chOff x="0" y="0"/>
          <a:chExt cx="0" cy="0"/>
        </a:xfrm>
      </p:grpSpPr>
      <p:sp>
        <p:nvSpPr>
          <p:cNvPr id="17410" name="Symbol zastępczy obrazu slajdu 1">
            <a:extLst>
              <a:ext uri="{FF2B5EF4-FFF2-40B4-BE49-F238E27FC236}">
                <a16:creationId xmlns:a16="http://schemas.microsoft.com/office/drawing/2014/main" id="{96618DAD-E4B3-292B-2564-84DD050313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ymbol zastępczy notatek 2">
            <a:extLst>
              <a:ext uri="{FF2B5EF4-FFF2-40B4-BE49-F238E27FC236}">
                <a16:creationId xmlns:a16="http://schemas.microsoft.com/office/drawing/2014/main" id="{8D65CE4F-C6A3-C45D-C08D-549E16CF85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Monitoring has 2 modules: backend and frontend. </a:t>
            </a:r>
            <a:endParaRPr lang="ru-RU" dirty="0"/>
          </a:p>
          <a:p>
            <a:r>
              <a:rPr lang="en-US" dirty="0"/>
              <a:t>Frontend is developed as a web-based application. </a:t>
            </a:r>
          </a:p>
          <a:p>
            <a:r>
              <a:rPr lang="en-US" u="sng" dirty="0"/>
              <a:t>Brief algorithm of monitoring operation</a:t>
            </a:r>
            <a:r>
              <a:rPr lang="en-US" dirty="0"/>
              <a:t>: The source of information is SMF LOG STREAMS, which are fill</a:t>
            </a:r>
            <a:r>
              <a:rPr lang="ru-RU" dirty="0"/>
              <a:t> </a:t>
            </a:r>
            <a:r>
              <a:rPr lang="en-US" dirty="0"/>
              <a:t>up thanks to the work of activated STAT&amp;ACCT traces and IFCIDs in DB2 (stream 1). Then IBM Omegamone for DB2 processes SMF LOG STREAMS (stream 2) and uploads to the PDB database (stream 3). Next night, the BACK-END application is launched, takes data from the PDB (stream 5) as well as additional data by executing STATEMENTS and DB2 COMMANDS (stream 4), aggregates them and writes to the archive database on Linux. Then the DB2 administrators enter the web-application (stream 8) and build various charts. The source of information for the web-application is the archive database (stream 7).</a:t>
            </a:r>
          </a:p>
          <a:p>
            <a:r>
              <a:rPr lang="en-US" dirty="0"/>
              <a:t>Information for the web application is available during the previous day. There are 297 charts in total.</a:t>
            </a:r>
          </a:p>
        </p:txBody>
      </p:sp>
      <p:sp>
        <p:nvSpPr>
          <p:cNvPr id="17412" name="Symbol zastępczy numeru slajdu 3">
            <a:extLst>
              <a:ext uri="{FF2B5EF4-FFF2-40B4-BE49-F238E27FC236}">
                <a16:creationId xmlns:a16="http://schemas.microsoft.com/office/drawing/2014/main" id="{9FC9C237-1169-EFD3-8769-DFAC821A26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6EB058-946A-4C1D-98A6-DEDAB92BBD8F}" type="slidenum">
              <a:rPr lang="en-US" altLang="pl-PL"/>
              <a:pPr fontAlgn="base">
                <a:spcBef>
                  <a:spcPct val="0"/>
                </a:spcBef>
                <a:spcAft>
                  <a:spcPct val="0"/>
                </a:spcAft>
              </a:pPr>
              <a:t>5</a:t>
            </a:fld>
            <a:endParaRPr lang="en-US" altLang="pl-PL"/>
          </a:p>
        </p:txBody>
      </p:sp>
    </p:spTree>
    <p:extLst>
      <p:ext uri="{BB962C8B-B14F-4D97-AF65-F5344CB8AC3E}">
        <p14:creationId xmlns:p14="http://schemas.microsoft.com/office/powerpoint/2010/main" val="1097782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BF094-433A-D813-B764-919F064BAD26}"/>
            </a:ext>
          </a:extLst>
        </p:cNvPr>
        <p:cNvGrpSpPr/>
        <p:nvPr/>
      </p:nvGrpSpPr>
      <p:grpSpPr>
        <a:xfrm>
          <a:off x="0" y="0"/>
          <a:ext cx="0" cy="0"/>
          <a:chOff x="0" y="0"/>
          <a:chExt cx="0" cy="0"/>
        </a:xfrm>
      </p:grpSpPr>
      <p:sp>
        <p:nvSpPr>
          <p:cNvPr id="17410" name="Symbol zastępczy obrazu slajdu 1">
            <a:extLst>
              <a:ext uri="{FF2B5EF4-FFF2-40B4-BE49-F238E27FC236}">
                <a16:creationId xmlns:a16="http://schemas.microsoft.com/office/drawing/2014/main" id="{D283C1D5-F3EF-4C90-1A52-24A3C345E5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ymbol zastępczy notatek 2">
            <a:extLst>
              <a:ext uri="{FF2B5EF4-FFF2-40B4-BE49-F238E27FC236}">
                <a16:creationId xmlns:a16="http://schemas.microsoft.com/office/drawing/2014/main" id="{085346E1-2CE7-BA53-1B64-B04E727529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Monitoring has 2 modules: backend and frontend. </a:t>
            </a:r>
            <a:endParaRPr lang="ru-RU" dirty="0"/>
          </a:p>
          <a:p>
            <a:r>
              <a:rPr lang="en-US" dirty="0"/>
              <a:t>Frontend is developed as a web-based application. </a:t>
            </a:r>
          </a:p>
          <a:p>
            <a:r>
              <a:rPr lang="en-US" u="sng" dirty="0"/>
              <a:t>Brief algorithm of monitoring operation</a:t>
            </a:r>
            <a:r>
              <a:rPr lang="en-US" dirty="0"/>
              <a:t>: The source of information is SMF LOG STREAMS, which are fill</a:t>
            </a:r>
            <a:r>
              <a:rPr lang="ru-RU" dirty="0"/>
              <a:t> </a:t>
            </a:r>
            <a:r>
              <a:rPr lang="en-US" dirty="0"/>
              <a:t>up thanks to the work of activated STAT&amp;ACCT traces and IFCIDs in DB2 (stream 1). Then IBM Omegamone for DB2 processes SMF LOG STREAMS (stream 2) and uploads to the PDB database (stream 3). Next night, the BACK-END application is launched, takes data from the PDB (stream 5) as well as additional data by executing STATEMENTS and DB2 COMMANDS (stream 4), aggregates them and writes to the archive database on Linux. Then the DB2 administrators enter the web-application (stream 8) and build various charts. The source of information for the web-application is the archive database (stream 7).</a:t>
            </a:r>
          </a:p>
          <a:p>
            <a:r>
              <a:rPr lang="en-US" dirty="0"/>
              <a:t>Information for the web application is available during the previous day. There are 297 charts in total.</a:t>
            </a:r>
          </a:p>
        </p:txBody>
      </p:sp>
      <p:sp>
        <p:nvSpPr>
          <p:cNvPr id="17412" name="Symbol zastępczy numeru slajdu 3">
            <a:extLst>
              <a:ext uri="{FF2B5EF4-FFF2-40B4-BE49-F238E27FC236}">
                <a16:creationId xmlns:a16="http://schemas.microsoft.com/office/drawing/2014/main" id="{06D1DE9A-58B0-55F6-47DC-62FBB3EF47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6EB058-946A-4C1D-98A6-DEDAB92BBD8F}" type="slidenum">
              <a:rPr lang="en-US" altLang="pl-PL"/>
              <a:pPr fontAlgn="base">
                <a:spcBef>
                  <a:spcPct val="0"/>
                </a:spcBef>
                <a:spcAft>
                  <a:spcPct val="0"/>
                </a:spcAft>
              </a:pPr>
              <a:t>6</a:t>
            </a:fld>
            <a:endParaRPr lang="en-US" altLang="pl-PL"/>
          </a:p>
        </p:txBody>
      </p:sp>
    </p:spTree>
    <p:extLst>
      <p:ext uri="{BB962C8B-B14F-4D97-AF65-F5344CB8AC3E}">
        <p14:creationId xmlns:p14="http://schemas.microsoft.com/office/powerpoint/2010/main" val="2689126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61F7E-6CAF-CE94-D876-AF5988A15B47}"/>
            </a:ext>
          </a:extLst>
        </p:cNvPr>
        <p:cNvGrpSpPr/>
        <p:nvPr/>
      </p:nvGrpSpPr>
      <p:grpSpPr>
        <a:xfrm>
          <a:off x="0" y="0"/>
          <a:ext cx="0" cy="0"/>
          <a:chOff x="0" y="0"/>
          <a:chExt cx="0" cy="0"/>
        </a:xfrm>
      </p:grpSpPr>
      <p:sp>
        <p:nvSpPr>
          <p:cNvPr id="17410" name="Symbol zastępczy obrazu slajdu 1">
            <a:extLst>
              <a:ext uri="{FF2B5EF4-FFF2-40B4-BE49-F238E27FC236}">
                <a16:creationId xmlns:a16="http://schemas.microsoft.com/office/drawing/2014/main" id="{7FC74AE6-B221-45D6-95E5-1BB762BAA5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ymbol zastępczy notatek 2">
            <a:extLst>
              <a:ext uri="{FF2B5EF4-FFF2-40B4-BE49-F238E27FC236}">
                <a16:creationId xmlns:a16="http://schemas.microsoft.com/office/drawing/2014/main" id="{A244F0EC-9CC0-B5A1-B0D5-C120D515A7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Monitoring has 2 modules: backend and frontend. </a:t>
            </a:r>
            <a:endParaRPr lang="ru-RU" dirty="0"/>
          </a:p>
          <a:p>
            <a:r>
              <a:rPr lang="en-US" dirty="0"/>
              <a:t>Frontend is developed as a web-based application. </a:t>
            </a:r>
          </a:p>
          <a:p>
            <a:r>
              <a:rPr lang="en-US" u="sng" dirty="0"/>
              <a:t>Brief algorithm of monitoring operation</a:t>
            </a:r>
            <a:r>
              <a:rPr lang="en-US" dirty="0"/>
              <a:t>: The source of information is SMF LOG STREAMS, which are fill</a:t>
            </a:r>
            <a:r>
              <a:rPr lang="ru-RU" dirty="0"/>
              <a:t> </a:t>
            </a:r>
            <a:r>
              <a:rPr lang="en-US" dirty="0"/>
              <a:t>up thanks to the work of activated STAT&amp;ACCT traces and IFCIDs in DB2 (stream 1). Then IBM Omegamone for DB2 processes SMF LOG STREAMS (stream 2) and uploads to the PDB database (stream 3). Next night, the BACK-END application is launched, takes data from the PDB (stream 5) as well as additional data by executing STATEMENTS and DB2 COMMANDS (stream 4), aggregates them and writes to the archive database on Linux. Then the DB2 administrators enter the web-application (stream 8) and build various charts. The source of information for the web-application is the archive database (stream 7).</a:t>
            </a:r>
          </a:p>
          <a:p>
            <a:r>
              <a:rPr lang="en-US" dirty="0"/>
              <a:t>Information for the web application is available during the previous day. There are 297 charts in total.</a:t>
            </a:r>
          </a:p>
        </p:txBody>
      </p:sp>
      <p:sp>
        <p:nvSpPr>
          <p:cNvPr id="17412" name="Symbol zastępczy numeru slajdu 3">
            <a:extLst>
              <a:ext uri="{FF2B5EF4-FFF2-40B4-BE49-F238E27FC236}">
                <a16:creationId xmlns:a16="http://schemas.microsoft.com/office/drawing/2014/main" id="{443EC47F-2156-FA85-982B-01C8ABEFD7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6EB058-946A-4C1D-98A6-DEDAB92BBD8F}" type="slidenum">
              <a:rPr lang="en-US" altLang="pl-PL"/>
              <a:pPr fontAlgn="base">
                <a:spcBef>
                  <a:spcPct val="0"/>
                </a:spcBef>
                <a:spcAft>
                  <a:spcPct val="0"/>
                </a:spcAft>
              </a:pPr>
              <a:t>7</a:t>
            </a:fld>
            <a:endParaRPr lang="en-US" altLang="pl-PL"/>
          </a:p>
        </p:txBody>
      </p:sp>
    </p:spTree>
    <p:extLst>
      <p:ext uri="{BB962C8B-B14F-4D97-AF65-F5344CB8AC3E}">
        <p14:creationId xmlns:p14="http://schemas.microsoft.com/office/powerpoint/2010/main" val="4195572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6498F-BD98-E3C1-2D22-38109D5A6EAF}"/>
            </a:ext>
          </a:extLst>
        </p:cNvPr>
        <p:cNvGrpSpPr/>
        <p:nvPr/>
      </p:nvGrpSpPr>
      <p:grpSpPr>
        <a:xfrm>
          <a:off x="0" y="0"/>
          <a:ext cx="0" cy="0"/>
          <a:chOff x="0" y="0"/>
          <a:chExt cx="0" cy="0"/>
        </a:xfrm>
      </p:grpSpPr>
      <p:sp>
        <p:nvSpPr>
          <p:cNvPr id="17410" name="Symbol zastępczy obrazu slajdu 1">
            <a:extLst>
              <a:ext uri="{FF2B5EF4-FFF2-40B4-BE49-F238E27FC236}">
                <a16:creationId xmlns:a16="http://schemas.microsoft.com/office/drawing/2014/main" id="{886EBE83-40C4-07DB-1713-B1F461F106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ymbol zastępczy notatek 2">
            <a:extLst>
              <a:ext uri="{FF2B5EF4-FFF2-40B4-BE49-F238E27FC236}">
                <a16:creationId xmlns:a16="http://schemas.microsoft.com/office/drawing/2014/main" id="{7FC16923-78A4-869B-D243-FB39DE67D1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Monitoring has 2 modules: backend and frontend. </a:t>
            </a:r>
            <a:endParaRPr lang="ru-RU" dirty="0"/>
          </a:p>
          <a:p>
            <a:r>
              <a:rPr lang="en-US" dirty="0"/>
              <a:t>Frontend is developed as a web-based application. </a:t>
            </a:r>
          </a:p>
          <a:p>
            <a:r>
              <a:rPr lang="en-US" u="sng" dirty="0"/>
              <a:t>Brief algorithm of monitoring operation</a:t>
            </a:r>
            <a:r>
              <a:rPr lang="en-US" dirty="0"/>
              <a:t>: The source of information is SMF LOG STREAMS, which are fill</a:t>
            </a:r>
            <a:r>
              <a:rPr lang="ru-RU" dirty="0"/>
              <a:t> </a:t>
            </a:r>
            <a:r>
              <a:rPr lang="en-US" dirty="0"/>
              <a:t>up thanks to the work of activated STAT&amp;ACCT traces and IFCIDs in DB2 (stream 1). Then IBM Omegamone for DB2 processes SMF LOG STREAMS (stream 2) and uploads to the PDB database (stream 3). Next night, the BACK-END application is launched, takes data from the PDB (stream 5) as well as additional data by executing STATEMENTS and DB2 COMMANDS (stream 4), aggregates them and writes to the archive database on Linux. Then the DB2 administrators enter the web-application (stream 8) and build various charts. The source of information for the web-application is the archive database (stream 7).</a:t>
            </a:r>
          </a:p>
          <a:p>
            <a:r>
              <a:rPr lang="en-US" dirty="0"/>
              <a:t>Information for the web application is available during the previous day. There are 297 charts in total.</a:t>
            </a:r>
          </a:p>
        </p:txBody>
      </p:sp>
      <p:sp>
        <p:nvSpPr>
          <p:cNvPr id="17412" name="Symbol zastępczy numeru slajdu 3">
            <a:extLst>
              <a:ext uri="{FF2B5EF4-FFF2-40B4-BE49-F238E27FC236}">
                <a16:creationId xmlns:a16="http://schemas.microsoft.com/office/drawing/2014/main" id="{ACDD4381-AE1F-2C81-B8C5-503DA7E0E6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6EB058-946A-4C1D-98A6-DEDAB92BBD8F}" type="slidenum">
              <a:rPr lang="en-US" altLang="pl-PL"/>
              <a:pPr fontAlgn="base">
                <a:spcBef>
                  <a:spcPct val="0"/>
                </a:spcBef>
                <a:spcAft>
                  <a:spcPct val="0"/>
                </a:spcAft>
              </a:pPr>
              <a:t>8</a:t>
            </a:fld>
            <a:endParaRPr lang="en-US" altLang="pl-PL"/>
          </a:p>
        </p:txBody>
      </p:sp>
    </p:spTree>
    <p:extLst>
      <p:ext uri="{BB962C8B-B14F-4D97-AF65-F5344CB8AC3E}">
        <p14:creationId xmlns:p14="http://schemas.microsoft.com/office/powerpoint/2010/main" val="401777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D962F-B010-F8EA-FB99-BB7FE092CB76}"/>
            </a:ext>
          </a:extLst>
        </p:cNvPr>
        <p:cNvGrpSpPr/>
        <p:nvPr/>
      </p:nvGrpSpPr>
      <p:grpSpPr>
        <a:xfrm>
          <a:off x="0" y="0"/>
          <a:ext cx="0" cy="0"/>
          <a:chOff x="0" y="0"/>
          <a:chExt cx="0" cy="0"/>
        </a:xfrm>
      </p:grpSpPr>
      <p:sp>
        <p:nvSpPr>
          <p:cNvPr id="17410" name="Symbol zastępczy obrazu slajdu 1">
            <a:extLst>
              <a:ext uri="{FF2B5EF4-FFF2-40B4-BE49-F238E27FC236}">
                <a16:creationId xmlns:a16="http://schemas.microsoft.com/office/drawing/2014/main" id="{5D05C18C-2B89-F5EF-1A4F-09684E68A8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ymbol zastępczy notatek 2">
            <a:extLst>
              <a:ext uri="{FF2B5EF4-FFF2-40B4-BE49-F238E27FC236}">
                <a16:creationId xmlns:a16="http://schemas.microsoft.com/office/drawing/2014/main" id="{A8192F8A-3E6A-B6D8-EE98-0B24EA8ABA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Monitoring has 2 modules: backend and frontend. </a:t>
            </a:r>
            <a:endParaRPr lang="ru-RU" dirty="0"/>
          </a:p>
          <a:p>
            <a:r>
              <a:rPr lang="en-US" dirty="0"/>
              <a:t>Frontend is developed as a web-based application. </a:t>
            </a:r>
          </a:p>
          <a:p>
            <a:r>
              <a:rPr lang="en-US" u="sng" dirty="0"/>
              <a:t>Brief algorithm of monitoring operation</a:t>
            </a:r>
            <a:r>
              <a:rPr lang="en-US" dirty="0"/>
              <a:t>: The source of information is SMF LOG STREAMS, which are fill</a:t>
            </a:r>
            <a:r>
              <a:rPr lang="ru-RU" dirty="0"/>
              <a:t> </a:t>
            </a:r>
            <a:r>
              <a:rPr lang="en-US" dirty="0"/>
              <a:t>up thanks to the work of activated STAT&amp;ACCT traces and IFCIDs in DB2 (stream 1). Then IBM Omegamone for DB2 processes SMF LOG STREAMS (stream 2) and uploads to the PDB database (stream 3). Next night, the BACK-END application is launched, takes data from the PDB (stream 5) as well as additional data by executing STATEMENTS and DB2 COMMANDS (stream 4), aggregates them and writes to the archive database on Linux. Then the DB2 administrators enter the web-application (stream 8) and build various charts. The source of information for the web-application is the archive database (stream 7).</a:t>
            </a:r>
          </a:p>
          <a:p>
            <a:r>
              <a:rPr lang="en-US" dirty="0"/>
              <a:t>Information for the web application is available during the previous day. There are 297 charts in total.</a:t>
            </a:r>
          </a:p>
        </p:txBody>
      </p:sp>
      <p:sp>
        <p:nvSpPr>
          <p:cNvPr id="17412" name="Symbol zastępczy numeru slajdu 3">
            <a:extLst>
              <a:ext uri="{FF2B5EF4-FFF2-40B4-BE49-F238E27FC236}">
                <a16:creationId xmlns:a16="http://schemas.microsoft.com/office/drawing/2014/main" id="{E8239F73-74D1-1A4E-1172-CE5C586A90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fontAlgn="base">
              <a:spcBef>
                <a:spcPct val="0"/>
              </a:spcBef>
              <a:spcAft>
                <a:spcPct val="0"/>
              </a:spcAft>
              <a:defRPr>
                <a:solidFill>
                  <a:schemeClr val="tx1"/>
                </a:solidFill>
                <a:latin typeface="Calibri" panose="020F0502020204030204" pitchFamily="34" charset="0"/>
              </a:defRPr>
            </a:lvl6pPr>
            <a:lvl7pPr marL="3028264" indent="-232943" fontAlgn="base">
              <a:spcBef>
                <a:spcPct val="0"/>
              </a:spcBef>
              <a:spcAft>
                <a:spcPct val="0"/>
              </a:spcAft>
              <a:defRPr>
                <a:solidFill>
                  <a:schemeClr val="tx1"/>
                </a:solidFill>
                <a:latin typeface="Calibri" panose="020F0502020204030204" pitchFamily="34" charset="0"/>
              </a:defRPr>
            </a:lvl7pPr>
            <a:lvl8pPr marL="3494151" indent="-232943" fontAlgn="base">
              <a:spcBef>
                <a:spcPct val="0"/>
              </a:spcBef>
              <a:spcAft>
                <a:spcPct val="0"/>
              </a:spcAft>
              <a:defRPr>
                <a:solidFill>
                  <a:schemeClr val="tx1"/>
                </a:solidFill>
                <a:latin typeface="Calibri" panose="020F0502020204030204" pitchFamily="34" charset="0"/>
              </a:defRPr>
            </a:lvl8pPr>
            <a:lvl9pPr marL="3960038" indent="-23294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6EB058-946A-4C1D-98A6-DEDAB92BBD8F}" type="slidenum">
              <a:rPr lang="en-US" altLang="pl-PL"/>
              <a:pPr fontAlgn="base">
                <a:spcBef>
                  <a:spcPct val="0"/>
                </a:spcBef>
                <a:spcAft>
                  <a:spcPct val="0"/>
                </a:spcAft>
              </a:pPr>
              <a:t>9</a:t>
            </a:fld>
            <a:endParaRPr lang="en-US" altLang="pl-PL"/>
          </a:p>
        </p:txBody>
      </p:sp>
    </p:spTree>
    <p:extLst>
      <p:ext uri="{BB962C8B-B14F-4D97-AF65-F5344CB8AC3E}">
        <p14:creationId xmlns:p14="http://schemas.microsoft.com/office/powerpoint/2010/main" val="1172598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solidFill>
                  <a:schemeClr val="bg1"/>
                </a:solidFill>
                <a:latin typeface="Bebas Neue Bold" panose="020B0606020202050201" pitchFamily="34" charset="-18"/>
              </a:defRPr>
            </a:lvl1pPr>
          </a:lstStyle>
          <a:p>
            <a:r>
              <a:rPr lang="en-US"/>
              <a:t>Click to edit Master title style</a:t>
            </a:r>
            <a:endParaRPr lang="en-US" dirty="0"/>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ymbol zastępczy numeru slajdu 5">
            <a:extLst>
              <a:ext uri="{FF2B5EF4-FFF2-40B4-BE49-F238E27FC236}">
                <a16:creationId xmlns:a16="http://schemas.microsoft.com/office/drawing/2014/main" id="{B999EEF3-FAF2-4F7A-8870-57EF014C43DB}"/>
              </a:ext>
            </a:extLst>
          </p:cNvPr>
          <p:cNvSpPr>
            <a:spLocks noGrp="1"/>
          </p:cNvSpPr>
          <p:nvPr>
            <p:ph type="sldNum" sz="quarter" idx="10"/>
          </p:nvPr>
        </p:nvSpPr>
        <p:spPr>
          <a:xfrm>
            <a:off x="9296400" y="6356350"/>
            <a:ext cx="2743200" cy="365125"/>
          </a:xfrm>
        </p:spPr>
        <p:txBody>
          <a:bodyPr/>
          <a:lstStyle>
            <a:lvl1pPr>
              <a:defRPr smtClean="0">
                <a:latin typeface="Bebas Neue Bold" panose="020B0606020202050201" pitchFamily="34" charset="-18"/>
              </a:defRPr>
            </a:lvl1pPr>
          </a:lstStyle>
          <a:p>
            <a:pPr>
              <a:defRPr/>
            </a:pPr>
            <a:fld id="{11A638E0-A80D-40ED-B4BE-1E16126BAEEB}" type="slidenum">
              <a:rPr lang="en-US"/>
              <a:pPr>
                <a:defRPr/>
              </a:pPr>
              <a:t>‹#›</a:t>
            </a:fld>
            <a:endParaRPr lang="en-US"/>
          </a:p>
        </p:txBody>
      </p:sp>
    </p:spTree>
    <p:extLst>
      <p:ext uri="{BB962C8B-B14F-4D97-AF65-F5344CB8AC3E}">
        <p14:creationId xmlns:p14="http://schemas.microsoft.com/office/powerpoint/2010/main" val="38589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0279464" cy="1045029"/>
          </a:xfrm>
        </p:spPr>
        <p:txBody>
          <a:bodyPr/>
          <a:lstStyle>
            <a:lvl1pPr>
              <a:defRPr>
                <a:latin typeface="Bebas Neue Bold" panose="020B0606020202050201" pitchFamily="34" charset="-18"/>
              </a:defRPr>
            </a:lvl1pPr>
          </a:lstStyle>
          <a:p>
            <a:r>
              <a:rPr lang="en-US"/>
              <a:t>Click to edit Master title style</a:t>
            </a:r>
            <a:endParaRPr lang="en-US" dirty="0"/>
          </a:p>
        </p:txBody>
      </p:sp>
      <p:sp>
        <p:nvSpPr>
          <p:cNvPr id="3" name="Symbol zastępczy tytułu pionowego 2"/>
          <p:cNvSpPr>
            <a:spLocks noGrp="1"/>
          </p:cNvSpPr>
          <p:nvPr>
            <p:ph type="body" orient="vert" idx="1"/>
          </p:nvPr>
        </p:nvSpPr>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ymbol zastępczy numeru slajdu 5">
            <a:extLst>
              <a:ext uri="{FF2B5EF4-FFF2-40B4-BE49-F238E27FC236}">
                <a16:creationId xmlns:a16="http://schemas.microsoft.com/office/drawing/2014/main" id="{CB8AB2B9-D927-41D8-A4C6-333EF891CFFF}"/>
              </a:ext>
            </a:extLst>
          </p:cNvPr>
          <p:cNvSpPr>
            <a:spLocks noGrp="1"/>
          </p:cNvSpPr>
          <p:nvPr>
            <p:ph type="sldNum" sz="quarter" idx="10"/>
          </p:nvPr>
        </p:nvSpPr>
        <p:spPr>
          <a:xfrm>
            <a:off x="9291638" y="6356350"/>
            <a:ext cx="2743200" cy="365125"/>
          </a:xfrm>
        </p:spPr>
        <p:txBody>
          <a:bodyPr/>
          <a:lstStyle>
            <a:lvl1pPr>
              <a:defRPr smtClean="0">
                <a:latin typeface="Bebas Neue Bold" panose="020B0606020202050201" pitchFamily="34" charset="-18"/>
              </a:defRPr>
            </a:lvl1pPr>
          </a:lstStyle>
          <a:p>
            <a:pPr>
              <a:defRPr/>
            </a:pPr>
            <a:fld id="{2791A841-70B9-43CA-AE35-7299FAC42B42}" type="slidenum">
              <a:rPr lang="en-US"/>
              <a:pPr>
                <a:defRPr/>
              </a:pPr>
              <a:t>‹#›</a:t>
            </a:fld>
            <a:endParaRPr lang="en-US"/>
          </a:p>
        </p:txBody>
      </p:sp>
      <p:sp>
        <p:nvSpPr>
          <p:cNvPr id="5" name="Symbol zastępczy stopki 4">
            <a:extLst>
              <a:ext uri="{FF2B5EF4-FFF2-40B4-BE49-F238E27FC236}">
                <a16:creationId xmlns:a16="http://schemas.microsoft.com/office/drawing/2014/main" id="{0D1AC097-32C7-49D9-98A0-DE839F267774}"/>
              </a:ext>
            </a:extLst>
          </p:cNvPr>
          <p:cNvSpPr>
            <a:spLocks noGrp="1"/>
          </p:cNvSpPr>
          <p:nvPr>
            <p:ph type="ftr" sz="quarter" idx="11"/>
          </p:nvPr>
        </p:nvSpPr>
        <p:spPr/>
        <p:txBody>
          <a:bodyPr/>
          <a:lstStyle>
            <a:lvl1pPr>
              <a:defRPr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Krakow, 28-29.09.2016</a:t>
            </a:r>
            <a:endParaRPr lang="pl-PL"/>
          </a:p>
        </p:txBody>
      </p:sp>
    </p:spTree>
    <p:extLst>
      <p:ext uri="{BB962C8B-B14F-4D97-AF65-F5344CB8AC3E}">
        <p14:creationId xmlns:p14="http://schemas.microsoft.com/office/powerpoint/2010/main" val="161487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0339754" cy="1034980"/>
          </a:xfrm>
        </p:spPr>
        <p:txBody>
          <a:bodyPr/>
          <a:lstStyle>
            <a:lvl1pPr>
              <a:defRPr>
                <a:latin typeface="Bebas Neue Bold" panose="020B0606020202050201" pitchFamily="34" charset="-18"/>
              </a:defRPr>
            </a:lvl1pPr>
          </a:lstStyle>
          <a:p>
            <a:r>
              <a:rPr lang="en-US"/>
              <a:t>Click to edit Master title style</a:t>
            </a:r>
            <a:endParaRPr lang="en-US" dirty="0"/>
          </a:p>
        </p:txBody>
      </p:sp>
      <p:sp>
        <p:nvSpPr>
          <p:cNvPr id="3" name="Symbol zastępczy zawartości 2"/>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ymbol zastępczy numeru slajdu 5">
            <a:extLst>
              <a:ext uri="{FF2B5EF4-FFF2-40B4-BE49-F238E27FC236}">
                <a16:creationId xmlns:a16="http://schemas.microsoft.com/office/drawing/2014/main" id="{8C2793A0-3267-4189-A6AF-00E35AA2123C}"/>
              </a:ext>
            </a:extLst>
          </p:cNvPr>
          <p:cNvSpPr>
            <a:spLocks noGrp="1"/>
          </p:cNvSpPr>
          <p:nvPr>
            <p:ph type="sldNum" sz="quarter" idx="10"/>
          </p:nvPr>
        </p:nvSpPr>
        <p:spPr>
          <a:xfrm>
            <a:off x="9291638" y="6356350"/>
            <a:ext cx="2743200" cy="365125"/>
          </a:xfrm>
        </p:spPr>
        <p:txBody>
          <a:bodyPr/>
          <a:lstStyle>
            <a:lvl1pPr>
              <a:defRPr smtClean="0">
                <a:latin typeface="Bebas Neue Bold" panose="020B0606020202050201" pitchFamily="34" charset="-18"/>
              </a:defRPr>
            </a:lvl1pPr>
          </a:lstStyle>
          <a:p>
            <a:pPr>
              <a:defRPr/>
            </a:pPr>
            <a:fld id="{24ADC8E8-8A35-46E7-9A93-50589325116F}" type="slidenum">
              <a:rPr lang="en-US"/>
              <a:pPr>
                <a:defRPr/>
              </a:pPr>
              <a:t>‹#›</a:t>
            </a:fld>
            <a:endParaRPr lang="en-US"/>
          </a:p>
        </p:txBody>
      </p:sp>
      <p:sp>
        <p:nvSpPr>
          <p:cNvPr id="5" name="Symbol zastępczy stopki 4">
            <a:extLst>
              <a:ext uri="{FF2B5EF4-FFF2-40B4-BE49-F238E27FC236}">
                <a16:creationId xmlns:a16="http://schemas.microsoft.com/office/drawing/2014/main" id="{D2E86E2C-8821-4729-9E49-7A3753D64592}"/>
              </a:ext>
            </a:extLst>
          </p:cNvPr>
          <p:cNvSpPr>
            <a:spLocks noGrp="1"/>
          </p:cNvSpPr>
          <p:nvPr>
            <p:ph type="ftr" sz="quarter" idx="11"/>
          </p:nvPr>
        </p:nvSpPr>
        <p:spPr/>
        <p:txBody>
          <a:bodyPr/>
          <a:lstStyle>
            <a:lvl1pPr>
              <a:defRPr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Krakow, 28-29.09.2016</a:t>
            </a:r>
            <a:endParaRPr lang="pl-PL"/>
          </a:p>
        </p:txBody>
      </p:sp>
    </p:spTree>
    <p:extLst>
      <p:ext uri="{BB962C8B-B14F-4D97-AF65-F5344CB8AC3E}">
        <p14:creationId xmlns:p14="http://schemas.microsoft.com/office/powerpoint/2010/main" val="24096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1850" y="1086740"/>
            <a:ext cx="10515600" cy="2852737"/>
          </a:xfrm>
        </p:spPr>
        <p:txBody>
          <a:bodyPr anchor="b"/>
          <a:lstStyle>
            <a:lvl1pPr>
              <a:defRPr sz="6000">
                <a:solidFill>
                  <a:schemeClr val="bg1"/>
                </a:solidFill>
                <a:latin typeface="Bebas Neue Bold" panose="020B0606020202050201" pitchFamily="34" charset="-18"/>
              </a:defRPr>
            </a:lvl1pPr>
          </a:lstStyle>
          <a:p>
            <a:r>
              <a:rPr lang="en-US"/>
              <a:t>Click to edit Master title style</a:t>
            </a:r>
            <a:endParaRPr lang="en-US" dirty="0"/>
          </a:p>
        </p:txBody>
      </p:sp>
      <p:sp>
        <p:nvSpPr>
          <p:cNvPr id="3" name="Symbol zastępczy tekstu 2"/>
          <p:cNvSpPr>
            <a:spLocks noGrp="1"/>
          </p:cNvSpPr>
          <p:nvPr>
            <p:ph type="body" idx="1"/>
          </p:nvPr>
        </p:nvSpPr>
        <p:spPr>
          <a:xfrm>
            <a:off x="831850" y="4016707"/>
            <a:ext cx="10515600" cy="1500187"/>
          </a:xfrm>
        </p:spPr>
        <p:txBody>
          <a:bodyPr/>
          <a:lstStyle>
            <a:lvl1pPr marL="0" indent="0">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ymbol zastępczy numeru slajdu 5">
            <a:extLst>
              <a:ext uri="{FF2B5EF4-FFF2-40B4-BE49-F238E27FC236}">
                <a16:creationId xmlns:a16="http://schemas.microsoft.com/office/drawing/2014/main" id="{CD2C7496-C891-4183-B134-5F679414EBAD}"/>
              </a:ext>
            </a:extLst>
          </p:cNvPr>
          <p:cNvSpPr>
            <a:spLocks noGrp="1"/>
          </p:cNvSpPr>
          <p:nvPr>
            <p:ph type="sldNum" sz="quarter" idx="10"/>
          </p:nvPr>
        </p:nvSpPr>
        <p:spPr/>
        <p:txBody>
          <a:bodyPr/>
          <a:lstStyle>
            <a:lvl1pPr>
              <a:defRPr smtClean="0">
                <a:latin typeface="Bebas Neue Bold" panose="020B0606020202050201" pitchFamily="34" charset="-18"/>
              </a:defRPr>
            </a:lvl1pPr>
          </a:lstStyle>
          <a:p>
            <a:pPr>
              <a:defRPr/>
            </a:pPr>
            <a:fld id="{8EDD785D-CFEF-4988-982C-13A924BF3FEA}" type="slidenum">
              <a:rPr lang="en-US"/>
              <a:pPr>
                <a:defRPr/>
              </a:pPr>
              <a:t>‹#›</a:t>
            </a:fld>
            <a:endParaRPr lang="en-US"/>
          </a:p>
        </p:txBody>
      </p:sp>
    </p:spTree>
    <p:extLst>
      <p:ext uri="{BB962C8B-B14F-4D97-AF65-F5344CB8AC3E}">
        <p14:creationId xmlns:p14="http://schemas.microsoft.com/office/powerpoint/2010/main" val="329828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0" y="1"/>
            <a:ext cx="10289512" cy="1014884"/>
          </a:xfrm>
        </p:spPr>
        <p:txBody>
          <a:bodyPr/>
          <a:lstStyle>
            <a:lvl1pPr>
              <a:defRPr>
                <a:latin typeface="Bebas Neue Bold" panose="020B0606020202050201" pitchFamily="34" charset="-18"/>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Symbol zastępczy zawartości 2"/>
          <p:cNvSpPr>
            <a:spLocks noGrp="1"/>
          </p:cNvSpPr>
          <p:nvPr>
            <p:ph sz="half" idx="1"/>
          </p:nvPr>
        </p:nvSpPr>
        <p:spPr>
          <a:xfrm>
            <a:off x="838200" y="1825625"/>
            <a:ext cx="5181600" cy="435133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ymbol zastępczy zawartości 3"/>
          <p:cNvSpPr>
            <a:spLocks noGrp="1"/>
          </p:cNvSpPr>
          <p:nvPr>
            <p:ph sz="half" idx="2"/>
          </p:nvPr>
        </p:nvSpPr>
        <p:spPr>
          <a:xfrm>
            <a:off x="6172200" y="1825625"/>
            <a:ext cx="5181600" cy="435133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ymbol zastępczy numeru slajdu 6">
            <a:extLst>
              <a:ext uri="{FF2B5EF4-FFF2-40B4-BE49-F238E27FC236}">
                <a16:creationId xmlns:a16="http://schemas.microsoft.com/office/drawing/2014/main" id="{D2195788-B6B8-49B3-818D-50D83A72C614}"/>
              </a:ext>
            </a:extLst>
          </p:cNvPr>
          <p:cNvSpPr>
            <a:spLocks noGrp="1"/>
          </p:cNvSpPr>
          <p:nvPr>
            <p:ph type="sldNum" sz="quarter" idx="10"/>
          </p:nvPr>
        </p:nvSpPr>
        <p:spPr/>
        <p:txBody>
          <a:bodyPr/>
          <a:lstStyle>
            <a:lvl1pPr>
              <a:defRPr smtClean="0">
                <a:latin typeface="Bebas Neue Bold" panose="020B0606020202050201" pitchFamily="34" charset="-18"/>
              </a:defRPr>
            </a:lvl1pPr>
          </a:lstStyle>
          <a:p>
            <a:pPr>
              <a:defRPr/>
            </a:pPr>
            <a:fld id="{91C33F56-043F-4821-A6C3-0C7CA6EF5A88}" type="slidenum">
              <a:rPr lang="en-US"/>
              <a:pPr>
                <a:defRPr/>
              </a:pPr>
              <a:t>‹#›</a:t>
            </a:fld>
            <a:endParaRPr lang="en-US"/>
          </a:p>
        </p:txBody>
      </p:sp>
      <p:sp>
        <p:nvSpPr>
          <p:cNvPr id="6" name="Symbol zastępczy stopki 4">
            <a:extLst>
              <a:ext uri="{FF2B5EF4-FFF2-40B4-BE49-F238E27FC236}">
                <a16:creationId xmlns:a16="http://schemas.microsoft.com/office/drawing/2014/main" id="{1796F237-80F3-4FF6-8002-76A80418BF58}"/>
              </a:ext>
            </a:extLst>
          </p:cNvPr>
          <p:cNvSpPr>
            <a:spLocks noGrp="1"/>
          </p:cNvSpPr>
          <p:nvPr>
            <p:ph type="ftr" sz="quarter" idx="11"/>
          </p:nvPr>
        </p:nvSpPr>
        <p:spPr/>
        <p:txBody>
          <a:bodyPr/>
          <a:lstStyle>
            <a:lvl1pPr>
              <a:defRPr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Krakow, 28-29.09.2016</a:t>
            </a:r>
            <a:endParaRPr lang="pl-PL"/>
          </a:p>
        </p:txBody>
      </p:sp>
    </p:spTree>
    <p:extLst>
      <p:ext uri="{BB962C8B-B14F-4D97-AF65-F5344CB8AC3E}">
        <p14:creationId xmlns:p14="http://schemas.microsoft.com/office/powerpoint/2010/main" val="203589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0279464" cy="1045029"/>
          </a:xfrm>
        </p:spPr>
        <p:txBody>
          <a:bodyPr/>
          <a:lstStyle>
            <a:lvl1pPr>
              <a:defRPr>
                <a:latin typeface="Bebas Neue Bold" panose="020B0606020202050201" pitchFamily="34" charset="-18"/>
              </a:defRPr>
            </a:lvl1pPr>
          </a:lstStyle>
          <a:p>
            <a:r>
              <a:rPr lang="en-US"/>
              <a:t>Click to edit Master title style</a:t>
            </a:r>
            <a:endParaRPr lang="en-US" dirty="0"/>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atin typeface="Bebas Neue Book" panose="00000500000000000000"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Symbol zastępczy zawartości 3"/>
          <p:cNvSpPr>
            <a:spLocks noGrp="1"/>
          </p:cNvSpPr>
          <p:nvPr>
            <p:ph sz="half" idx="2"/>
          </p:nvPr>
        </p:nvSpPr>
        <p:spPr>
          <a:xfrm>
            <a:off x="839788" y="2505075"/>
            <a:ext cx="5157787" cy="368458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atin typeface="Bebas Neue Book" panose="00000500000000000000" pitchFamily="2" charset="-1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ymbol zastępczy zawartości 5"/>
          <p:cNvSpPr>
            <a:spLocks noGrp="1"/>
          </p:cNvSpPr>
          <p:nvPr>
            <p:ph sz="quarter" idx="4"/>
          </p:nvPr>
        </p:nvSpPr>
        <p:spPr>
          <a:xfrm>
            <a:off x="6172200" y="2505075"/>
            <a:ext cx="5183188" cy="368458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ymbol zastępczy numeru slajdu 8">
            <a:extLst>
              <a:ext uri="{FF2B5EF4-FFF2-40B4-BE49-F238E27FC236}">
                <a16:creationId xmlns:a16="http://schemas.microsoft.com/office/drawing/2014/main" id="{EDCB2A08-8FD3-4A6A-83B0-EFC74B3D67CB}"/>
              </a:ext>
            </a:extLst>
          </p:cNvPr>
          <p:cNvSpPr>
            <a:spLocks noGrp="1"/>
          </p:cNvSpPr>
          <p:nvPr>
            <p:ph type="sldNum" sz="quarter" idx="10"/>
          </p:nvPr>
        </p:nvSpPr>
        <p:spPr>
          <a:xfrm>
            <a:off x="9301163" y="6356350"/>
            <a:ext cx="2743200" cy="365125"/>
          </a:xfrm>
        </p:spPr>
        <p:txBody>
          <a:bodyPr/>
          <a:lstStyle>
            <a:lvl1pPr>
              <a:defRPr smtClean="0">
                <a:latin typeface="Bebas Neue Bold" panose="020B0606020202050201" pitchFamily="34" charset="-18"/>
              </a:defRPr>
            </a:lvl1pPr>
          </a:lstStyle>
          <a:p>
            <a:pPr>
              <a:defRPr/>
            </a:pPr>
            <a:fld id="{7E4172B4-1B38-403B-B710-C8F3D3D219C8}" type="slidenum">
              <a:rPr lang="en-US"/>
              <a:pPr>
                <a:defRPr/>
              </a:pPr>
              <a:t>‹#›</a:t>
            </a:fld>
            <a:endParaRPr lang="en-US"/>
          </a:p>
        </p:txBody>
      </p:sp>
      <p:sp>
        <p:nvSpPr>
          <p:cNvPr id="8" name="Symbol zastępczy stopki 4">
            <a:extLst>
              <a:ext uri="{FF2B5EF4-FFF2-40B4-BE49-F238E27FC236}">
                <a16:creationId xmlns:a16="http://schemas.microsoft.com/office/drawing/2014/main" id="{041FE0B4-9836-4E01-B555-3335FC1311D5}"/>
              </a:ext>
            </a:extLst>
          </p:cNvPr>
          <p:cNvSpPr>
            <a:spLocks noGrp="1"/>
          </p:cNvSpPr>
          <p:nvPr>
            <p:ph type="ftr" sz="quarter" idx="11"/>
          </p:nvPr>
        </p:nvSpPr>
        <p:spPr/>
        <p:txBody>
          <a:bodyPr/>
          <a:lstStyle>
            <a:lvl1pPr>
              <a:defRPr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Krakow, 28-29.09.2016</a:t>
            </a:r>
            <a:endParaRPr lang="pl-PL"/>
          </a:p>
        </p:txBody>
      </p:sp>
    </p:spTree>
    <p:extLst>
      <p:ext uri="{BB962C8B-B14F-4D97-AF65-F5344CB8AC3E}">
        <p14:creationId xmlns:p14="http://schemas.microsoft.com/office/powerpoint/2010/main" val="1914293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10259367" cy="1045029"/>
          </a:xfrm>
        </p:spPr>
        <p:txBody>
          <a:bodyPr/>
          <a:lstStyle>
            <a:lvl1pPr>
              <a:defRPr>
                <a:latin typeface="Bebas Neue Bold" panose="020B0606020202050201" pitchFamily="34" charset="-18"/>
              </a:defRPr>
            </a:lvl1pPr>
          </a:lstStyle>
          <a:p>
            <a:r>
              <a:rPr lang="en-US"/>
              <a:t>Click to edit Master title style</a:t>
            </a:r>
            <a:endParaRPr lang="en-US" dirty="0"/>
          </a:p>
        </p:txBody>
      </p:sp>
      <p:sp>
        <p:nvSpPr>
          <p:cNvPr id="3" name="Symbol zastępczy numeru slajdu 4">
            <a:extLst>
              <a:ext uri="{FF2B5EF4-FFF2-40B4-BE49-F238E27FC236}">
                <a16:creationId xmlns:a16="http://schemas.microsoft.com/office/drawing/2014/main" id="{0908B636-6A76-454F-8709-B91F134107F1}"/>
              </a:ext>
            </a:extLst>
          </p:cNvPr>
          <p:cNvSpPr>
            <a:spLocks noGrp="1"/>
          </p:cNvSpPr>
          <p:nvPr>
            <p:ph type="sldNum" sz="quarter" idx="10"/>
          </p:nvPr>
        </p:nvSpPr>
        <p:spPr>
          <a:xfrm>
            <a:off x="9291638" y="6356350"/>
            <a:ext cx="2743200" cy="365125"/>
          </a:xfrm>
        </p:spPr>
        <p:txBody>
          <a:bodyPr/>
          <a:lstStyle>
            <a:lvl1pPr>
              <a:defRPr smtClean="0">
                <a:latin typeface="Bebas Neue Bold" panose="020B0606020202050201" pitchFamily="34" charset="-18"/>
              </a:defRPr>
            </a:lvl1pPr>
          </a:lstStyle>
          <a:p>
            <a:pPr>
              <a:defRPr/>
            </a:pPr>
            <a:fld id="{B26B19E1-575C-4268-B56C-655E140F10CF}" type="slidenum">
              <a:rPr lang="en-US"/>
              <a:pPr>
                <a:defRPr/>
              </a:pPr>
              <a:t>‹#›</a:t>
            </a:fld>
            <a:endParaRPr lang="en-US"/>
          </a:p>
        </p:txBody>
      </p:sp>
      <p:sp>
        <p:nvSpPr>
          <p:cNvPr id="4" name="Symbol zastępczy stopki 4">
            <a:extLst>
              <a:ext uri="{FF2B5EF4-FFF2-40B4-BE49-F238E27FC236}">
                <a16:creationId xmlns:a16="http://schemas.microsoft.com/office/drawing/2014/main" id="{09F828CF-F9B1-4961-BE20-2DA1EC55AA21}"/>
              </a:ext>
            </a:extLst>
          </p:cNvPr>
          <p:cNvSpPr>
            <a:spLocks noGrp="1"/>
          </p:cNvSpPr>
          <p:nvPr>
            <p:ph type="ftr" sz="quarter" idx="11"/>
          </p:nvPr>
        </p:nvSpPr>
        <p:spPr/>
        <p:txBody>
          <a:bodyPr/>
          <a:lstStyle>
            <a:lvl1pPr>
              <a:defRPr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Krakow, 28-29.09.2016</a:t>
            </a:r>
            <a:endParaRPr lang="pl-PL"/>
          </a:p>
        </p:txBody>
      </p:sp>
    </p:spTree>
    <p:extLst>
      <p:ext uri="{BB962C8B-B14F-4D97-AF65-F5344CB8AC3E}">
        <p14:creationId xmlns:p14="http://schemas.microsoft.com/office/powerpoint/2010/main" val="2441785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3">
            <a:extLst>
              <a:ext uri="{FF2B5EF4-FFF2-40B4-BE49-F238E27FC236}">
                <a16:creationId xmlns:a16="http://schemas.microsoft.com/office/drawing/2014/main" id="{2AB57722-84D1-4367-9E7F-2F0F68B8106D}"/>
              </a:ext>
            </a:extLst>
          </p:cNvPr>
          <p:cNvSpPr>
            <a:spLocks noGrp="1"/>
          </p:cNvSpPr>
          <p:nvPr>
            <p:ph type="sldNum" sz="quarter" idx="10"/>
          </p:nvPr>
        </p:nvSpPr>
        <p:spPr/>
        <p:txBody>
          <a:bodyPr/>
          <a:lstStyle>
            <a:lvl1pPr>
              <a:defRPr smtClean="0">
                <a:latin typeface="Bebas Neue Bold" panose="020B0606020202050201" pitchFamily="34" charset="-18"/>
              </a:defRPr>
            </a:lvl1pPr>
          </a:lstStyle>
          <a:p>
            <a:pPr>
              <a:defRPr/>
            </a:pPr>
            <a:fld id="{40236299-8D20-45D9-87DE-982C56DA6B7E}" type="slidenum">
              <a:rPr lang="en-US"/>
              <a:pPr>
                <a:defRPr/>
              </a:pPr>
              <a:t>‹#›</a:t>
            </a:fld>
            <a:endParaRPr lang="en-US"/>
          </a:p>
        </p:txBody>
      </p:sp>
      <p:sp>
        <p:nvSpPr>
          <p:cNvPr id="3" name="Symbol zastępczy stopki 4">
            <a:extLst>
              <a:ext uri="{FF2B5EF4-FFF2-40B4-BE49-F238E27FC236}">
                <a16:creationId xmlns:a16="http://schemas.microsoft.com/office/drawing/2014/main" id="{8951DAB6-B822-495F-B8E2-DC525E29F87C}"/>
              </a:ext>
            </a:extLst>
          </p:cNvPr>
          <p:cNvSpPr>
            <a:spLocks noGrp="1"/>
          </p:cNvSpPr>
          <p:nvPr>
            <p:ph type="ftr" sz="quarter" idx="11"/>
          </p:nvPr>
        </p:nvSpPr>
        <p:spPr/>
        <p:txBody>
          <a:bodyPr/>
          <a:lstStyle>
            <a:lvl1pPr>
              <a:defRPr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Krakow, 28-29.09.2016</a:t>
            </a:r>
            <a:endParaRPr lang="pl-PL"/>
          </a:p>
        </p:txBody>
      </p:sp>
    </p:spTree>
    <p:extLst>
      <p:ext uri="{BB962C8B-B14F-4D97-AF65-F5344CB8AC3E}">
        <p14:creationId xmlns:p14="http://schemas.microsoft.com/office/powerpoint/2010/main" val="353194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1018146"/>
            <a:ext cx="3932237" cy="1039254"/>
          </a:xfrm>
        </p:spPr>
        <p:txBody>
          <a:bodyPr anchor="b"/>
          <a:lstStyle>
            <a:lvl1pPr>
              <a:defRPr sz="3200">
                <a:latin typeface="Bebas Neue Book" panose="00000500000000000000" pitchFamily="2" charset="-18"/>
              </a:defRPr>
            </a:lvl1pPr>
          </a:lstStyle>
          <a:p>
            <a:r>
              <a:rPr lang="en-US"/>
              <a:t>Click to edit Master title style</a:t>
            </a:r>
            <a:endParaRPr lang="en-US" dirty="0"/>
          </a:p>
        </p:txBody>
      </p:sp>
      <p:sp>
        <p:nvSpPr>
          <p:cNvPr id="3" name="Symbol zastępczy zawartości 2"/>
          <p:cNvSpPr>
            <a:spLocks noGrp="1"/>
          </p:cNvSpPr>
          <p:nvPr>
            <p:ph idx="1"/>
          </p:nvPr>
        </p:nvSpPr>
        <p:spPr>
          <a:xfrm>
            <a:off x="5173140" y="1018146"/>
            <a:ext cx="6172200" cy="4873625"/>
          </a:xfrm>
        </p:spPr>
        <p:txBody>
          <a:bodyPr/>
          <a:lstStyle>
            <a:lvl1pPr>
              <a:defRPr sz="3200">
                <a:latin typeface="Open Sans" panose="020B0606030504020204" pitchFamily="34" charset="0"/>
                <a:ea typeface="Open Sans" panose="020B0606030504020204" pitchFamily="34" charset="0"/>
                <a:cs typeface="Open Sans" panose="020B0606030504020204" pitchFamily="34" charset="0"/>
              </a:defRPr>
            </a:lvl1pPr>
            <a:lvl2pPr>
              <a:defRPr sz="2800">
                <a:latin typeface="Open Sans" panose="020B0606030504020204" pitchFamily="34" charset="0"/>
                <a:ea typeface="Open Sans" panose="020B0606030504020204" pitchFamily="34" charset="0"/>
                <a:cs typeface="Open Sans" panose="020B0606030504020204" pitchFamily="34" charset="0"/>
              </a:defRPr>
            </a:lvl2pPr>
            <a:lvl3pPr>
              <a:defRPr sz="2400">
                <a:latin typeface="Open Sans" panose="020B0606030504020204" pitchFamily="34" charset="0"/>
                <a:ea typeface="Open Sans" panose="020B0606030504020204" pitchFamily="34" charset="0"/>
                <a:cs typeface="Open Sans" panose="020B0606030504020204" pitchFamily="34" charset="0"/>
              </a:defRPr>
            </a:lvl3pPr>
            <a:lvl4pPr>
              <a:defRPr sz="2000">
                <a:latin typeface="Open Sans" panose="020B0606030504020204" pitchFamily="34" charset="0"/>
                <a:ea typeface="Open Sans" panose="020B0606030504020204" pitchFamily="34" charset="0"/>
                <a:cs typeface="Open Sans" panose="020B0606030504020204" pitchFamily="34" charset="0"/>
              </a:defRPr>
            </a:lvl4pPr>
            <a:lvl5pPr>
              <a:defRPr sz="200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ymbol zastępczy numeru slajdu 6">
            <a:extLst>
              <a:ext uri="{FF2B5EF4-FFF2-40B4-BE49-F238E27FC236}">
                <a16:creationId xmlns:a16="http://schemas.microsoft.com/office/drawing/2014/main" id="{3F70BC0B-C11B-4E9D-ABA5-FE03953C0D98}"/>
              </a:ext>
            </a:extLst>
          </p:cNvPr>
          <p:cNvSpPr>
            <a:spLocks noGrp="1"/>
          </p:cNvSpPr>
          <p:nvPr>
            <p:ph type="sldNum" sz="quarter" idx="10"/>
          </p:nvPr>
        </p:nvSpPr>
        <p:spPr>
          <a:xfrm>
            <a:off x="9309100" y="6356350"/>
            <a:ext cx="2743200" cy="365125"/>
          </a:xfrm>
        </p:spPr>
        <p:txBody>
          <a:bodyPr/>
          <a:lstStyle>
            <a:lvl1pPr>
              <a:defRPr smtClean="0">
                <a:latin typeface="Bebas Neue Bold" panose="020B0606020202050201" pitchFamily="34" charset="-18"/>
              </a:defRPr>
            </a:lvl1pPr>
          </a:lstStyle>
          <a:p>
            <a:pPr>
              <a:defRPr/>
            </a:pPr>
            <a:fld id="{D6C7AE9C-3EE7-4E95-B5FE-69041B295683}" type="slidenum">
              <a:rPr lang="en-US"/>
              <a:pPr>
                <a:defRPr/>
              </a:pPr>
              <a:t>‹#›</a:t>
            </a:fld>
            <a:endParaRPr lang="en-US"/>
          </a:p>
        </p:txBody>
      </p:sp>
      <p:sp>
        <p:nvSpPr>
          <p:cNvPr id="6" name="Symbol zastępczy stopki 4">
            <a:extLst>
              <a:ext uri="{FF2B5EF4-FFF2-40B4-BE49-F238E27FC236}">
                <a16:creationId xmlns:a16="http://schemas.microsoft.com/office/drawing/2014/main" id="{C124A938-7E4E-462E-9BD6-C97AAB17A119}"/>
              </a:ext>
            </a:extLst>
          </p:cNvPr>
          <p:cNvSpPr>
            <a:spLocks noGrp="1"/>
          </p:cNvSpPr>
          <p:nvPr>
            <p:ph type="ftr" sz="quarter" idx="11"/>
          </p:nvPr>
        </p:nvSpPr>
        <p:spPr/>
        <p:txBody>
          <a:bodyPr/>
          <a:lstStyle>
            <a:lvl1pPr>
              <a:defRPr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Krakow, 28-29.09.2016</a:t>
            </a:r>
            <a:endParaRPr lang="pl-PL"/>
          </a:p>
        </p:txBody>
      </p:sp>
    </p:spTree>
    <p:extLst>
      <p:ext uri="{BB962C8B-B14F-4D97-AF65-F5344CB8AC3E}">
        <p14:creationId xmlns:p14="http://schemas.microsoft.com/office/powerpoint/2010/main" val="95434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7" y="1028194"/>
            <a:ext cx="3932237" cy="1026693"/>
          </a:xfrm>
        </p:spPr>
        <p:txBody>
          <a:bodyPr anchor="b"/>
          <a:lstStyle>
            <a:lvl1pPr>
              <a:defRPr sz="3200">
                <a:latin typeface="Bebas Neue Book" panose="00000500000000000000" pitchFamily="2" charset="-18"/>
                <a:ea typeface="Open Sans" panose="020B0606030504020204" pitchFamily="34" charset="0"/>
                <a:cs typeface="Open Sans" panose="020B0606030504020204" pitchFamily="34" charset="0"/>
              </a:defRPr>
            </a:lvl1pPr>
          </a:lstStyle>
          <a:p>
            <a:r>
              <a:rPr lang="en-US"/>
              <a:t>Click to edit Master title style</a:t>
            </a:r>
          </a:p>
        </p:txBody>
      </p:sp>
      <p:sp>
        <p:nvSpPr>
          <p:cNvPr id="3" name="Symbol zastępczy obrazu 2"/>
          <p:cNvSpPr>
            <a:spLocks noGrp="1"/>
          </p:cNvSpPr>
          <p:nvPr>
            <p:ph type="pic" idx="1"/>
          </p:nvPr>
        </p:nvSpPr>
        <p:spPr>
          <a:xfrm>
            <a:off x="5173139" y="1028195"/>
            <a:ext cx="6172200" cy="4873625"/>
          </a:xfrm>
        </p:spPr>
        <p:txBody>
          <a:bodyPr rtlCol="0">
            <a:normAutofit/>
          </a:bodyPr>
          <a:lstStyle>
            <a:lvl1pPr marL="0" indent="0">
              <a:buNone/>
              <a:defRPr sz="3200">
                <a:latin typeface="Bebas Neue Book" panose="00000500000000000000" pitchFamily="2" charset="-1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Symbol zastępczy tekstu 3"/>
          <p:cNvSpPr>
            <a:spLocks noGrp="1"/>
          </p:cNvSpPr>
          <p:nvPr>
            <p:ph type="body" sz="half" idx="2"/>
          </p:nvPr>
        </p:nvSpPr>
        <p:spPr>
          <a:xfrm>
            <a:off x="839786" y="2090232"/>
            <a:ext cx="3932237" cy="3811588"/>
          </a:xfr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ymbol zastępczy numeru slajdu 6">
            <a:extLst>
              <a:ext uri="{FF2B5EF4-FFF2-40B4-BE49-F238E27FC236}">
                <a16:creationId xmlns:a16="http://schemas.microsoft.com/office/drawing/2014/main" id="{441DDDF2-7019-4343-91BD-75411D31D665}"/>
              </a:ext>
            </a:extLst>
          </p:cNvPr>
          <p:cNvSpPr>
            <a:spLocks noGrp="1"/>
          </p:cNvSpPr>
          <p:nvPr>
            <p:ph type="sldNum" sz="quarter" idx="10"/>
          </p:nvPr>
        </p:nvSpPr>
        <p:spPr>
          <a:xfrm>
            <a:off x="9291638" y="6356350"/>
            <a:ext cx="2743200" cy="365125"/>
          </a:xfrm>
        </p:spPr>
        <p:txBody>
          <a:bodyPr/>
          <a:lstStyle>
            <a:lvl1pPr>
              <a:defRPr smtClean="0">
                <a:latin typeface="Bebas Neue Bold" panose="020B0606020202050201" pitchFamily="34" charset="-18"/>
              </a:defRPr>
            </a:lvl1pPr>
          </a:lstStyle>
          <a:p>
            <a:pPr>
              <a:defRPr/>
            </a:pPr>
            <a:fld id="{A7845069-C915-42E9-9063-2C164C0380BC}" type="slidenum">
              <a:rPr lang="en-US"/>
              <a:pPr>
                <a:defRPr/>
              </a:pPr>
              <a:t>‹#›</a:t>
            </a:fld>
            <a:endParaRPr lang="en-US"/>
          </a:p>
        </p:txBody>
      </p:sp>
      <p:sp>
        <p:nvSpPr>
          <p:cNvPr id="6" name="Symbol zastępczy stopki 4">
            <a:extLst>
              <a:ext uri="{FF2B5EF4-FFF2-40B4-BE49-F238E27FC236}">
                <a16:creationId xmlns:a16="http://schemas.microsoft.com/office/drawing/2014/main" id="{79017D39-37B8-45E9-A050-0670E1F1212F}"/>
              </a:ext>
            </a:extLst>
          </p:cNvPr>
          <p:cNvSpPr>
            <a:spLocks noGrp="1"/>
          </p:cNvSpPr>
          <p:nvPr>
            <p:ph type="ftr" sz="quarter" idx="11"/>
          </p:nvPr>
        </p:nvSpPr>
        <p:spPr/>
        <p:txBody>
          <a:bodyPr/>
          <a:lstStyle>
            <a:lvl1pPr>
              <a:defRPr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Krakow, 28-29.09.2016</a:t>
            </a:r>
            <a:endParaRPr lang="pl-PL"/>
          </a:p>
        </p:txBody>
      </p:sp>
    </p:spTree>
    <p:extLst>
      <p:ext uri="{BB962C8B-B14F-4D97-AF65-F5344CB8AC3E}">
        <p14:creationId xmlns:p14="http://schemas.microsoft.com/office/powerpoint/2010/main" val="2277681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Symbol zastępczy tytułu 1">
            <a:extLst>
              <a:ext uri="{FF2B5EF4-FFF2-40B4-BE49-F238E27FC236}">
                <a16:creationId xmlns:a16="http://schemas.microsoft.com/office/drawing/2014/main" id="{D92EFCEF-8DAA-411A-8A3D-FDFEE0482C2B}"/>
              </a:ext>
            </a:extLst>
          </p:cNvPr>
          <p:cNvSpPr>
            <a:spLocks noGrp="1" noChangeArrowheads="1"/>
          </p:cNvSpPr>
          <p:nvPr>
            <p:ph type="title"/>
          </p:nvPr>
        </p:nvSpPr>
        <p:spPr bwMode="auto">
          <a:xfrm>
            <a:off x="0" y="0"/>
            <a:ext cx="1026001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endParaRPr lang="en-US" altLang="pl-PL"/>
          </a:p>
        </p:txBody>
      </p:sp>
      <p:sp>
        <p:nvSpPr>
          <p:cNvPr id="1027" name="Symbol zastępczy tekstu 2">
            <a:extLst>
              <a:ext uri="{FF2B5EF4-FFF2-40B4-BE49-F238E27FC236}">
                <a16:creationId xmlns:a16="http://schemas.microsoft.com/office/drawing/2014/main" id="{BB386221-5DE0-491F-97EA-43E825AA81A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6" name="Symbol zastępczy numeru slajdu 5">
            <a:extLst>
              <a:ext uri="{FF2B5EF4-FFF2-40B4-BE49-F238E27FC236}">
                <a16:creationId xmlns:a16="http://schemas.microsoft.com/office/drawing/2014/main" id="{D9F5DA3C-9CBA-47C9-8799-A757C48C8860}"/>
              </a:ext>
            </a:extLst>
          </p:cNvPr>
          <p:cNvSpPr>
            <a:spLocks noGrp="1"/>
          </p:cNvSpPr>
          <p:nvPr>
            <p:ph type="sldNum" sz="quarter" idx="4"/>
          </p:nvPr>
        </p:nvSpPr>
        <p:spPr>
          <a:xfrm>
            <a:off x="92837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Bebas Neue Bold" panose="020B0606020202050201" pitchFamily="34" charset="-18"/>
              </a:defRPr>
            </a:lvl1pPr>
          </a:lstStyle>
          <a:p>
            <a:pPr>
              <a:defRPr/>
            </a:pPr>
            <a:fld id="{112574DF-5316-40C1-8F3F-F9474EEE1AE7}" type="slidenum">
              <a:rPr lang="en-US"/>
              <a:pPr>
                <a:defRPr/>
              </a:pPr>
              <a:t>‹#›</a:t>
            </a:fld>
            <a:endParaRPr lang="en-US"/>
          </a:p>
        </p:txBody>
      </p:sp>
      <p:sp>
        <p:nvSpPr>
          <p:cNvPr id="7" name="Symbol zastępczy stopki 4">
            <a:extLst>
              <a:ext uri="{FF2B5EF4-FFF2-40B4-BE49-F238E27FC236}">
                <a16:creationId xmlns:a16="http://schemas.microsoft.com/office/drawing/2014/main" id="{4CC94791-09DE-489E-8E4B-8CCC6E0903F7}"/>
              </a:ext>
            </a:extLst>
          </p:cNvPr>
          <p:cNvSpPr>
            <a:spLocks noGrp="1"/>
          </p:cNvSpPr>
          <p:nvPr>
            <p:ph type="ftr" sz="quarter" idx="3"/>
          </p:nvPr>
        </p:nvSpPr>
        <p:spPr>
          <a:xfrm>
            <a:off x="144463" y="6356350"/>
            <a:ext cx="3241675" cy="365125"/>
          </a:xfrm>
          <a:prstGeom prst="rect">
            <a:avLst/>
          </a:prstGeom>
        </p:spPr>
        <p:txBody>
          <a:bodyPr/>
          <a:lstStyle>
            <a:lvl1pPr eaLnBrk="1" fontAlgn="auto" hangingPunct="1">
              <a:spcBef>
                <a:spcPts val="0"/>
              </a:spcBef>
              <a:spcAft>
                <a:spcPts val="0"/>
              </a:spcAft>
              <a:defRPr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Krakow, 28-29.09.2016</a:t>
            </a:r>
            <a:endParaRPr lang="pl-PL"/>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hdr="0" dt="0"/>
  <p:txStyles>
    <p:titleStyle>
      <a:lvl1pPr algn="l" rtl="0" eaLnBrk="1" fontAlgn="base" hangingPunct="1">
        <a:lnSpc>
          <a:spcPct val="90000"/>
        </a:lnSpc>
        <a:spcBef>
          <a:spcPct val="0"/>
        </a:spcBef>
        <a:spcAft>
          <a:spcPct val="0"/>
        </a:spcAft>
        <a:defRPr sz="4400" kern="1200">
          <a:solidFill>
            <a:schemeClr val="tx1"/>
          </a:solidFill>
          <a:latin typeface="Bebas Neue Bold" panose="020B0606020202050201" pitchFamily="34" charset="-18"/>
          <a:ea typeface="+mj-ea"/>
          <a:cs typeface="+mj-cs"/>
        </a:defRPr>
      </a:lvl1pPr>
      <a:lvl2pPr algn="l" rtl="0" eaLnBrk="1" fontAlgn="base" hangingPunct="1">
        <a:lnSpc>
          <a:spcPct val="90000"/>
        </a:lnSpc>
        <a:spcBef>
          <a:spcPct val="0"/>
        </a:spcBef>
        <a:spcAft>
          <a:spcPct val="0"/>
        </a:spcAft>
        <a:defRPr sz="4400">
          <a:solidFill>
            <a:schemeClr val="tx1"/>
          </a:solidFill>
          <a:latin typeface="Bebas Neue Bold"/>
        </a:defRPr>
      </a:lvl2pPr>
      <a:lvl3pPr algn="l" rtl="0" eaLnBrk="1" fontAlgn="base" hangingPunct="1">
        <a:lnSpc>
          <a:spcPct val="90000"/>
        </a:lnSpc>
        <a:spcBef>
          <a:spcPct val="0"/>
        </a:spcBef>
        <a:spcAft>
          <a:spcPct val="0"/>
        </a:spcAft>
        <a:defRPr sz="4400">
          <a:solidFill>
            <a:schemeClr val="tx1"/>
          </a:solidFill>
          <a:latin typeface="Bebas Neue Bold"/>
        </a:defRPr>
      </a:lvl3pPr>
      <a:lvl4pPr algn="l" rtl="0" eaLnBrk="1" fontAlgn="base" hangingPunct="1">
        <a:lnSpc>
          <a:spcPct val="90000"/>
        </a:lnSpc>
        <a:spcBef>
          <a:spcPct val="0"/>
        </a:spcBef>
        <a:spcAft>
          <a:spcPct val="0"/>
        </a:spcAft>
        <a:defRPr sz="4400">
          <a:solidFill>
            <a:schemeClr val="tx1"/>
          </a:solidFill>
          <a:latin typeface="Bebas Neue Bold"/>
        </a:defRPr>
      </a:lvl4pPr>
      <a:lvl5pPr algn="l" rtl="0" eaLnBrk="1" fontAlgn="base" hangingPunct="1">
        <a:lnSpc>
          <a:spcPct val="90000"/>
        </a:lnSpc>
        <a:spcBef>
          <a:spcPct val="0"/>
        </a:spcBef>
        <a:spcAft>
          <a:spcPct val="0"/>
        </a:spcAft>
        <a:defRPr sz="4400">
          <a:solidFill>
            <a:schemeClr val="tx1"/>
          </a:solidFill>
          <a:latin typeface="Bebas Neue Bold"/>
        </a:defRPr>
      </a:lvl5pPr>
      <a:lvl6pPr marL="457200" algn="l" rtl="0" eaLnBrk="1" fontAlgn="base" hangingPunct="1">
        <a:lnSpc>
          <a:spcPct val="90000"/>
        </a:lnSpc>
        <a:spcBef>
          <a:spcPct val="0"/>
        </a:spcBef>
        <a:spcAft>
          <a:spcPct val="0"/>
        </a:spcAft>
        <a:defRPr sz="4400">
          <a:solidFill>
            <a:schemeClr val="tx1"/>
          </a:solidFill>
          <a:latin typeface="Bebas Neue Bold"/>
        </a:defRPr>
      </a:lvl6pPr>
      <a:lvl7pPr marL="914400" algn="l" rtl="0" eaLnBrk="1" fontAlgn="base" hangingPunct="1">
        <a:lnSpc>
          <a:spcPct val="90000"/>
        </a:lnSpc>
        <a:spcBef>
          <a:spcPct val="0"/>
        </a:spcBef>
        <a:spcAft>
          <a:spcPct val="0"/>
        </a:spcAft>
        <a:defRPr sz="4400">
          <a:solidFill>
            <a:schemeClr val="tx1"/>
          </a:solidFill>
          <a:latin typeface="Bebas Neue Bold"/>
        </a:defRPr>
      </a:lvl7pPr>
      <a:lvl8pPr marL="1371600" algn="l" rtl="0" eaLnBrk="1" fontAlgn="base" hangingPunct="1">
        <a:lnSpc>
          <a:spcPct val="90000"/>
        </a:lnSpc>
        <a:spcBef>
          <a:spcPct val="0"/>
        </a:spcBef>
        <a:spcAft>
          <a:spcPct val="0"/>
        </a:spcAft>
        <a:defRPr sz="4400">
          <a:solidFill>
            <a:schemeClr val="tx1"/>
          </a:solidFill>
          <a:latin typeface="Bebas Neue Bold"/>
        </a:defRPr>
      </a:lvl8pPr>
      <a:lvl9pPr marL="1828800" algn="l" rtl="0" eaLnBrk="1" fontAlgn="base" hangingPunct="1">
        <a:lnSpc>
          <a:spcPct val="90000"/>
        </a:lnSpc>
        <a:spcBef>
          <a:spcPct val="0"/>
        </a:spcBef>
        <a:spcAft>
          <a:spcPct val="0"/>
        </a:spcAft>
        <a:defRPr sz="4400">
          <a:solidFill>
            <a:schemeClr val="tx1"/>
          </a:solidFill>
          <a:latin typeface="Bebas Neue Bold"/>
        </a:defRPr>
      </a:lvl9pPr>
    </p:titleStyle>
    <p:bodyStyle>
      <a:lvl1pPr marL="228600" indent="-228600" algn="l" rtl="0" eaLnBrk="1" fontAlgn="base" hangingPunct="1">
        <a:lnSpc>
          <a:spcPct val="90000"/>
        </a:lnSpc>
        <a:spcBef>
          <a:spcPts val="1000"/>
        </a:spcBef>
        <a:spcAft>
          <a:spcPct val="0"/>
        </a:spcAft>
        <a:buClr>
          <a:srgbClr val="C00000"/>
        </a:buClr>
        <a:buFont typeface="Agency FB" panose="020B0503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1" fontAlgn="base" hangingPunct="1">
        <a:lnSpc>
          <a:spcPct val="90000"/>
        </a:lnSpc>
        <a:spcBef>
          <a:spcPts val="500"/>
        </a:spcBef>
        <a:spcAft>
          <a:spcPct val="0"/>
        </a:spcAft>
        <a:buClr>
          <a:srgbClr val="C00000"/>
        </a:buClr>
        <a:buFont typeface="Agency FB" panose="020B0503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1" fontAlgn="base" hangingPunct="1">
        <a:lnSpc>
          <a:spcPct val="90000"/>
        </a:lnSpc>
        <a:spcBef>
          <a:spcPts val="500"/>
        </a:spcBef>
        <a:spcAft>
          <a:spcPct val="0"/>
        </a:spcAft>
        <a:buClr>
          <a:srgbClr val="C00000"/>
        </a:buClr>
        <a:buFont typeface="Agency FB" panose="020B0503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1" fontAlgn="base" hangingPunct="1">
        <a:lnSpc>
          <a:spcPct val="90000"/>
        </a:lnSpc>
        <a:spcBef>
          <a:spcPts val="500"/>
        </a:spcBef>
        <a:spcAft>
          <a:spcPct val="0"/>
        </a:spcAft>
        <a:buClr>
          <a:srgbClr val="C00000"/>
        </a:buClr>
        <a:buFont typeface="Agency FB" panose="020B0503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1" fontAlgn="base" hangingPunct="1">
        <a:lnSpc>
          <a:spcPct val="90000"/>
        </a:lnSpc>
        <a:spcBef>
          <a:spcPts val="500"/>
        </a:spcBef>
        <a:spcAft>
          <a:spcPct val="0"/>
        </a:spcAft>
        <a:buClr>
          <a:srgbClr val="C00000"/>
        </a:buClr>
        <a:buFont typeface="Agency FB" panose="020B0503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a:extLst>
              <a:ext uri="{FF2B5EF4-FFF2-40B4-BE49-F238E27FC236}">
                <a16:creationId xmlns:a16="http://schemas.microsoft.com/office/drawing/2014/main" id="{D22492A4-82C0-4C48-944D-DC5BB22FF0F8}"/>
              </a:ext>
            </a:extLst>
          </p:cNvPr>
          <p:cNvSpPr>
            <a:spLocks noGrp="1" noChangeArrowheads="1"/>
          </p:cNvSpPr>
          <p:nvPr>
            <p:ph type="ctrTitle"/>
          </p:nvPr>
        </p:nvSpPr>
        <p:spPr>
          <a:xfrm>
            <a:off x="1119352" y="1122363"/>
            <a:ext cx="10689020" cy="2387600"/>
          </a:xfrm>
        </p:spPr>
        <p:txBody>
          <a:bodyPr/>
          <a:lstStyle/>
          <a:p>
            <a:r>
              <a:rPr lang="en-US" altLang="pl-PL" dirty="0">
                <a:latin typeface="Bebas Neue Bold"/>
              </a:rPr>
              <a:t>EXPIERIENCES WITH COLLECTING DB2 Z/OS SECURITY EVENTS</a:t>
            </a:r>
          </a:p>
        </p:txBody>
      </p:sp>
      <p:sp>
        <p:nvSpPr>
          <p:cNvPr id="13315" name="Podtytuł 2">
            <a:extLst>
              <a:ext uri="{FF2B5EF4-FFF2-40B4-BE49-F238E27FC236}">
                <a16:creationId xmlns:a16="http://schemas.microsoft.com/office/drawing/2014/main" id="{C73A6899-0B3D-43BA-B61D-BC5B48232E67}"/>
              </a:ext>
            </a:extLst>
          </p:cNvPr>
          <p:cNvSpPr>
            <a:spLocks noGrp="1" noChangeArrowheads="1"/>
          </p:cNvSpPr>
          <p:nvPr>
            <p:ph type="subTitle" idx="1"/>
          </p:nvPr>
        </p:nvSpPr>
        <p:spPr/>
        <p:txBody>
          <a:bodyPr/>
          <a:lstStyle/>
          <a:p>
            <a:r>
              <a:rPr lang="en-US" dirty="0"/>
              <a:t>How simple it </a:t>
            </a:r>
            <a:r>
              <a:rPr lang="en-US" dirty="0" smtClean="0"/>
              <a:t>is to accomplish </a:t>
            </a:r>
            <a:r>
              <a:rPr lang="en-US" dirty="0"/>
              <a:t>with enterprise solutions</a:t>
            </a:r>
            <a:endParaRPr lang="en-US" altLang="pl-PL" dirty="0">
              <a:latin typeface="Open Sans" charset="0"/>
              <a:cs typeface="Open Sans" charset="0"/>
            </a:endParaRPr>
          </a:p>
        </p:txBody>
      </p:sp>
      <p:sp>
        <p:nvSpPr>
          <p:cNvPr id="13316" name="pole tekstowe 3">
            <a:extLst>
              <a:ext uri="{FF2B5EF4-FFF2-40B4-BE49-F238E27FC236}">
                <a16:creationId xmlns:a16="http://schemas.microsoft.com/office/drawing/2014/main" id="{451D10D0-7CA0-4332-8A83-D4775FB0DF08}"/>
              </a:ext>
            </a:extLst>
          </p:cNvPr>
          <p:cNvSpPr txBox="1">
            <a:spLocks noChangeArrowheads="1"/>
          </p:cNvSpPr>
          <p:nvPr/>
        </p:nvSpPr>
        <p:spPr bwMode="auto">
          <a:xfrm>
            <a:off x="625475" y="5057775"/>
            <a:ext cx="78922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pl-PL" sz="3200" dirty="0">
                <a:solidFill>
                  <a:schemeClr val="bg1"/>
                </a:solidFill>
                <a:latin typeface="Open Sans" charset="0"/>
                <a:cs typeface="Open Sans" charset="0"/>
              </a:rPr>
              <a:t>Oleg Dayneko</a:t>
            </a:r>
            <a:endParaRPr lang="pl-PL" altLang="pl-PL" sz="3200" dirty="0">
              <a:solidFill>
                <a:schemeClr val="bg1"/>
              </a:solidFill>
              <a:latin typeface="Open Sans" charset="0"/>
              <a:cs typeface="Open Sans" charset="0"/>
            </a:endParaRPr>
          </a:p>
        </p:txBody>
      </p:sp>
      <p:sp>
        <p:nvSpPr>
          <p:cNvPr id="13317" name="pole tekstowe 4">
            <a:extLst>
              <a:ext uri="{FF2B5EF4-FFF2-40B4-BE49-F238E27FC236}">
                <a16:creationId xmlns:a16="http://schemas.microsoft.com/office/drawing/2014/main" id="{FE376AFC-79D3-4A0E-B22E-0F52241B48EE}"/>
              </a:ext>
            </a:extLst>
          </p:cNvPr>
          <p:cNvSpPr txBox="1">
            <a:spLocks noChangeArrowheads="1"/>
          </p:cNvSpPr>
          <p:nvPr/>
        </p:nvSpPr>
        <p:spPr bwMode="auto">
          <a:xfrm>
            <a:off x="625475" y="5699125"/>
            <a:ext cx="314762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pl-PL" sz="2000" dirty="0">
                <a:solidFill>
                  <a:schemeClr val="bg1"/>
                </a:solidFill>
                <a:latin typeface="Open Sans" charset="0"/>
                <a:cs typeface="Open Sans" charset="0"/>
              </a:rPr>
              <a:t>System DBA</a:t>
            </a:r>
          </a:p>
        </p:txBody>
      </p:sp>
      <p:sp>
        <p:nvSpPr>
          <p:cNvPr id="13318" name="Podtytuł 2">
            <a:extLst>
              <a:ext uri="{FF2B5EF4-FFF2-40B4-BE49-F238E27FC236}">
                <a16:creationId xmlns:a16="http://schemas.microsoft.com/office/drawing/2014/main" id="{7C9C0A9D-EA4B-425C-AA4D-42E75C1A7E26}"/>
              </a:ext>
            </a:extLst>
          </p:cNvPr>
          <p:cNvSpPr txBox="1">
            <a:spLocks noChangeArrowheads="1"/>
          </p:cNvSpPr>
          <p:nvPr/>
        </p:nvSpPr>
        <p:spPr bwMode="auto">
          <a:xfrm>
            <a:off x="5227638" y="295275"/>
            <a:ext cx="914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C00000"/>
              </a:buClr>
              <a:buFont typeface="Agency FB" panose="020B0503020202020204" pitchFamily="34" charset="0"/>
              <a:buChar char="»"/>
              <a:defRPr sz="2800">
                <a:solidFill>
                  <a:schemeClr val="tx1"/>
                </a:solidFill>
                <a:latin typeface="Open Sans" charset="0"/>
                <a:cs typeface="Open Sans" charset="0"/>
              </a:defRPr>
            </a:lvl1pPr>
            <a:lvl2pPr>
              <a:lnSpc>
                <a:spcPct val="90000"/>
              </a:lnSpc>
              <a:spcBef>
                <a:spcPts val="500"/>
              </a:spcBef>
              <a:buClr>
                <a:srgbClr val="C00000"/>
              </a:buClr>
              <a:buFont typeface="Agency FB" panose="020B0503020202020204" pitchFamily="34" charset="0"/>
              <a:buChar char="»"/>
              <a:defRPr sz="2400">
                <a:solidFill>
                  <a:schemeClr val="tx1"/>
                </a:solidFill>
                <a:latin typeface="Open Sans" charset="0"/>
                <a:cs typeface="Open Sans" charset="0"/>
              </a:defRPr>
            </a:lvl2pPr>
            <a:lvl3pPr>
              <a:lnSpc>
                <a:spcPct val="90000"/>
              </a:lnSpc>
              <a:spcBef>
                <a:spcPts val="500"/>
              </a:spcBef>
              <a:buClr>
                <a:srgbClr val="C00000"/>
              </a:buClr>
              <a:buFont typeface="Agency FB" panose="020B0503020202020204" pitchFamily="34" charset="0"/>
              <a:buChar char="»"/>
              <a:defRPr sz="2000">
                <a:solidFill>
                  <a:schemeClr val="tx1"/>
                </a:solidFill>
                <a:latin typeface="Open Sans" charset="0"/>
                <a:cs typeface="Open Sans" charset="0"/>
              </a:defRPr>
            </a:lvl3pPr>
            <a:lvl4pPr>
              <a:lnSpc>
                <a:spcPct val="90000"/>
              </a:lnSpc>
              <a:spcBef>
                <a:spcPts val="500"/>
              </a:spcBef>
              <a:buClr>
                <a:srgbClr val="C00000"/>
              </a:buClr>
              <a:buFont typeface="Agency FB" panose="020B0503020202020204" pitchFamily="34" charset="0"/>
              <a:buChar char="»"/>
              <a:defRPr>
                <a:solidFill>
                  <a:schemeClr val="tx1"/>
                </a:solidFill>
                <a:latin typeface="Open Sans" charset="0"/>
                <a:cs typeface="Open Sans" charset="0"/>
              </a:defRPr>
            </a:lvl4pPr>
            <a:lvl5pPr>
              <a:lnSpc>
                <a:spcPct val="90000"/>
              </a:lnSpc>
              <a:spcBef>
                <a:spcPts val="500"/>
              </a:spcBef>
              <a:buClr>
                <a:srgbClr val="C00000"/>
              </a:buClr>
              <a:buFont typeface="Agency FB" panose="020B0503020202020204" pitchFamily="34" charset="0"/>
              <a:buChar char="»"/>
              <a:defRPr>
                <a:solidFill>
                  <a:schemeClr val="tx1"/>
                </a:solidFill>
                <a:latin typeface="Open Sans" charset="0"/>
                <a:cs typeface="Open Sans" charset="0"/>
              </a:defRPr>
            </a:lvl5pPr>
            <a:lvl6pPr fontAlgn="base">
              <a:lnSpc>
                <a:spcPct val="90000"/>
              </a:lnSpc>
              <a:spcBef>
                <a:spcPts val="500"/>
              </a:spcBef>
              <a:spcAft>
                <a:spcPct val="0"/>
              </a:spcAft>
              <a:buClr>
                <a:srgbClr val="C00000"/>
              </a:buClr>
              <a:buFont typeface="Agency FB" panose="020B0503020202020204" pitchFamily="34" charset="0"/>
              <a:buChar char="»"/>
              <a:defRPr>
                <a:solidFill>
                  <a:schemeClr val="tx1"/>
                </a:solidFill>
                <a:latin typeface="Open Sans" charset="0"/>
                <a:cs typeface="Open Sans" charset="0"/>
              </a:defRPr>
            </a:lvl6pPr>
            <a:lvl7pPr fontAlgn="base">
              <a:lnSpc>
                <a:spcPct val="90000"/>
              </a:lnSpc>
              <a:spcBef>
                <a:spcPts val="500"/>
              </a:spcBef>
              <a:spcAft>
                <a:spcPct val="0"/>
              </a:spcAft>
              <a:buClr>
                <a:srgbClr val="C00000"/>
              </a:buClr>
              <a:buFont typeface="Agency FB" panose="020B0503020202020204" pitchFamily="34" charset="0"/>
              <a:buChar char="»"/>
              <a:defRPr>
                <a:solidFill>
                  <a:schemeClr val="tx1"/>
                </a:solidFill>
                <a:latin typeface="Open Sans" charset="0"/>
                <a:cs typeface="Open Sans" charset="0"/>
              </a:defRPr>
            </a:lvl7pPr>
            <a:lvl8pPr fontAlgn="base">
              <a:lnSpc>
                <a:spcPct val="90000"/>
              </a:lnSpc>
              <a:spcBef>
                <a:spcPts val="500"/>
              </a:spcBef>
              <a:spcAft>
                <a:spcPct val="0"/>
              </a:spcAft>
              <a:buClr>
                <a:srgbClr val="C00000"/>
              </a:buClr>
              <a:buFont typeface="Agency FB" panose="020B0503020202020204" pitchFamily="34" charset="0"/>
              <a:buChar char="»"/>
              <a:defRPr>
                <a:solidFill>
                  <a:schemeClr val="tx1"/>
                </a:solidFill>
                <a:latin typeface="Open Sans" charset="0"/>
                <a:cs typeface="Open Sans" charset="0"/>
              </a:defRPr>
            </a:lvl8pPr>
            <a:lvl9pPr fontAlgn="base">
              <a:lnSpc>
                <a:spcPct val="90000"/>
              </a:lnSpc>
              <a:spcBef>
                <a:spcPts val="500"/>
              </a:spcBef>
              <a:spcAft>
                <a:spcPct val="0"/>
              </a:spcAft>
              <a:buClr>
                <a:srgbClr val="C00000"/>
              </a:buClr>
              <a:buFont typeface="Agency FB" panose="020B0503020202020204" pitchFamily="34" charset="0"/>
              <a:buChar char="»"/>
              <a:defRPr>
                <a:solidFill>
                  <a:schemeClr val="tx1"/>
                </a:solidFill>
                <a:latin typeface="Open Sans" charset="0"/>
                <a:cs typeface="Open Sans" charset="0"/>
              </a:defRPr>
            </a:lvl9pPr>
          </a:lstStyle>
          <a:p>
            <a:pPr algn="ctr" eaLnBrk="1" hangingPunct="1">
              <a:buFont typeface="Agency FB" panose="020B0503020202020204" pitchFamily="34" charset="0"/>
              <a:buNone/>
            </a:pPr>
            <a:r>
              <a:rPr lang="en-US" altLang="pl-PL" sz="2400" dirty="0" smtClean="0">
                <a:solidFill>
                  <a:schemeClr val="bg1"/>
                </a:solidFill>
              </a:rPr>
              <a:t>Gdansk</a:t>
            </a:r>
            <a:r>
              <a:rPr lang="en-US" altLang="pl-PL" sz="2400" dirty="0" smtClean="0">
                <a:solidFill>
                  <a:schemeClr val="bg1"/>
                </a:solidFill>
              </a:rPr>
              <a:t> </a:t>
            </a:r>
            <a:r>
              <a:rPr lang="ru-RU" altLang="pl-PL" sz="2400" dirty="0">
                <a:solidFill>
                  <a:schemeClr val="bg1"/>
                </a:solidFill>
              </a:rPr>
              <a:t>2</a:t>
            </a:r>
            <a:r>
              <a:rPr lang="en-US" altLang="pl-PL" sz="2400" dirty="0">
                <a:solidFill>
                  <a:schemeClr val="bg1"/>
                </a:solidFill>
              </a:rPr>
              <a:t>-</a:t>
            </a:r>
            <a:r>
              <a:rPr lang="ru-RU" altLang="pl-PL" sz="2400" dirty="0">
                <a:solidFill>
                  <a:schemeClr val="bg1"/>
                </a:solidFill>
              </a:rPr>
              <a:t>3</a:t>
            </a:r>
            <a:r>
              <a:rPr lang="en-US" altLang="pl-PL" sz="2400" dirty="0">
                <a:solidFill>
                  <a:schemeClr val="bg1"/>
                </a:solidFill>
              </a:rPr>
              <a:t> June</a:t>
            </a:r>
            <a:r>
              <a:rPr lang="pl-PL" altLang="pl-PL" sz="2400" dirty="0">
                <a:solidFill>
                  <a:schemeClr val="bg1"/>
                </a:solidFill>
              </a:rPr>
              <a:t> 202</a:t>
            </a:r>
            <a:r>
              <a:rPr lang="en-US" altLang="pl-PL" sz="2400" dirty="0">
                <a:solidFill>
                  <a:schemeClr val="bg1"/>
                </a:solidFill>
              </a:rPr>
              <a:t>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AA662-7C62-D5ED-8927-7DDFF1905EA9}"/>
            </a:ext>
          </a:extLst>
        </p:cNvPr>
        <p:cNvGrpSpPr/>
        <p:nvPr/>
      </p:nvGrpSpPr>
      <p:grpSpPr>
        <a:xfrm>
          <a:off x="0" y="0"/>
          <a:ext cx="0" cy="0"/>
          <a:chOff x="0" y="0"/>
          <a:chExt cx="0" cy="0"/>
        </a:xfrm>
      </p:grpSpPr>
      <p:sp>
        <p:nvSpPr>
          <p:cNvPr id="16386" name="Tytuł 1">
            <a:extLst>
              <a:ext uri="{FF2B5EF4-FFF2-40B4-BE49-F238E27FC236}">
                <a16:creationId xmlns:a16="http://schemas.microsoft.com/office/drawing/2014/main" id="{DD615374-8B69-6A58-0E86-D05E93D8D77A}"/>
              </a:ext>
            </a:extLst>
          </p:cNvPr>
          <p:cNvSpPr>
            <a:spLocks noGrp="1" noChangeArrowheads="1"/>
          </p:cNvSpPr>
          <p:nvPr>
            <p:ph type="title"/>
          </p:nvPr>
        </p:nvSpPr>
        <p:spPr>
          <a:xfrm>
            <a:off x="-1" y="0"/>
            <a:ext cx="10626291" cy="1035050"/>
          </a:xfrm>
        </p:spPr>
        <p:txBody>
          <a:bodyPr/>
          <a:lstStyle/>
          <a:p>
            <a:pPr lvl="1"/>
            <a:r>
              <a:rPr lang="en-US" altLang="pl-PL" sz="2400" dirty="0"/>
              <a:t>About </a:t>
            </a:r>
            <a:r>
              <a:rPr lang="en-US" altLang="pl-PL" sz="2400" dirty="0" smtClean="0"/>
              <a:t>self-developed </a:t>
            </a:r>
            <a:r>
              <a:rPr lang="en-US" altLang="pl-PL" sz="2400" dirty="0"/>
              <a:t>methods to get security events</a:t>
            </a:r>
            <a:r>
              <a:rPr lang="en-US" sz="2400" dirty="0"/>
              <a:t>:</a:t>
            </a:r>
            <a:r>
              <a:rPr lang="ru-RU" sz="2400" dirty="0"/>
              <a:t/>
            </a:r>
            <a:br>
              <a:rPr lang="ru-RU" sz="2400" dirty="0"/>
            </a:br>
            <a:r>
              <a:rPr lang="en-US" sz="2400" dirty="0" smtClean="0"/>
              <a:t>On how </a:t>
            </a:r>
            <a:r>
              <a:rPr lang="en-US" sz="2400" dirty="0"/>
              <a:t>to get and </a:t>
            </a:r>
            <a:r>
              <a:rPr lang="en-US" sz="2400" dirty="0" smtClean="0"/>
              <a:t>process </a:t>
            </a:r>
            <a:r>
              <a:rPr lang="en-US" sz="2400" dirty="0"/>
              <a:t>z/OS,RACF,FTP,TN3270 security events</a:t>
            </a:r>
            <a:endParaRPr lang="en-US" altLang="pl-PL" sz="2400" dirty="0">
              <a:latin typeface="Open Sans" charset="0"/>
              <a:cs typeface="Open Sans" charset="0"/>
            </a:endParaRPr>
          </a:p>
        </p:txBody>
      </p:sp>
      <p:sp>
        <p:nvSpPr>
          <p:cNvPr id="5" name="Symbol zastępczy numeru slajdu 4">
            <a:extLst>
              <a:ext uri="{FF2B5EF4-FFF2-40B4-BE49-F238E27FC236}">
                <a16:creationId xmlns:a16="http://schemas.microsoft.com/office/drawing/2014/main" id="{1634B1F4-7E06-0378-483F-D24DD8E923B2}"/>
              </a:ext>
            </a:extLst>
          </p:cNvPr>
          <p:cNvSpPr>
            <a:spLocks noGrp="1"/>
          </p:cNvSpPr>
          <p:nvPr>
            <p:ph type="sldNum" sz="quarter" idx="10"/>
          </p:nvPr>
        </p:nvSpPr>
        <p:spPr/>
        <p:txBody>
          <a:bodyPr/>
          <a:lstStyle/>
          <a:p>
            <a:pPr>
              <a:defRPr/>
            </a:pPr>
            <a:fld id="{C3B0082C-2318-44AC-8C80-BFEFC2044EAD}" type="slidenum">
              <a:rPr lang="en-US"/>
              <a:pPr>
                <a:defRPr/>
              </a:pPr>
              <a:t>10</a:t>
            </a:fld>
            <a:endParaRPr lang="en-US" dirty="0"/>
          </a:p>
        </p:txBody>
      </p:sp>
      <p:sp>
        <p:nvSpPr>
          <p:cNvPr id="4" name="Symbol zastępczy stopki 3">
            <a:extLst>
              <a:ext uri="{FF2B5EF4-FFF2-40B4-BE49-F238E27FC236}">
                <a16:creationId xmlns:a16="http://schemas.microsoft.com/office/drawing/2014/main" id="{6938483F-48B3-4D75-1AF3-0F53927D6785}"/>
              </a:ext>
            </a:extLst>
          </p:cNvPr>
          <p:cNvSpPr>
            <a:spLocks noGrp="1"/>
          </p:cNvSpPr>
          <p:nvPr>
            <p:ph type="ftr" sz="quarter" idx="11"/>
          </p:nvPr>
        </p:nvSpPr>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dirty="0">
                <a:solidFill>
                  <a:srgbClr val="7F7F7F"/>
                </a:solidFill>
                <a:latin typeface="Open Sans" charset="0"/>
                <a:cs typeface="Open Sans" charset="0"/>
              </a:rPr>
              <a:t>Gdansk</a:t>
            </a:r>
            <a:r>
              <a:rPr lang="en-US" altLang="pl-PL" dirty="0">
                <a:solidFill>
                  <a:srgbClr val="7F7F7F"/>
                </a:solidFill>
                <a:latin typeface="Open Sans" charset="0"/>
                <a:cs typeface="Open Sans" charset="0"/>
              </a:rPr>
              <a:t> 2-3 June 2026</a:t>
            </a:r>
          </a:p>
        </p:txBody>
      </p:sp>
      <p:sp>
        <p:nvSpPr>
          <p:cNvPr id="8" name="TextBox 7">
            <a:extLst>
              <a:ext uri="{FF2B5EF4-FFF2-40B4-BE49-F238E27FC236}">
                <a16:creationId xmlns:a16="http://schemas.microsoft.com/office/drawing/2014/main" id="{0DE30F85-980D-C436-F48F-F4E844BC6C07}"/>
              </a:ext>
            </a:extLst>
          </p:cNvPr>
          <p:cNvSpPr txBox="1"/>
          <p:nvPr/>
        </p:nvSpPr>
        <p:spPr>
          <a:xfrm>
            <a:off x="471008" y="1075407"/>
            <a:ext cx="10626291" cy="2246769"/>
          </a:xfrm>
          <a:prstGeom prst="rect">
            <a:avLst/>
          </a:prstGeom>
          <a:noFill/>
        </p:spPr>
        <p:txBody>
          <a:bodyPr wrap="square" rtlCol="0">
            <a:spAutoFit/>
          </a:bodyPr>
          <a:lstStyle/>
          <a:p>
            <a:r>
              <a:rPr lang="en-US" sz="2000" dirty="0"/>
              <a:t>1.Like in </a:t>
            </a:r>
            <a:r>
              <a:rPr lang="en-US" sz="2000" dirty="0" err="1"/>
              <a:t>CARLa</a:t>
            </a:r>
            <a:r>
              <a:rPr lang="en-US" sz="2000" dirty="0"/>
              <a:t>, first you must setup needed parameters, settings in z/OS,RACF,FTP,TN3270. In addition, for RACF to include exits IRRADU00,IRRADU86.</a:t>
            </a:r>
          </a:p>
          <a:p>
            <a:endParaRPr lang="en-US" sz="2000" dirty="0"/>
          </a:p>
          <a:p>
            <a:r>
              <a:rPr lang="en-US" sz="2000" dirty="0"/>
              <a:t>2.Create DB2 tables for RACF security events.</a:t>
            </a:r>
          </a:p>
          <a:p>
            <a:endParaRPr lang="en-US" sz="2000" dirty="0"/>
          </a:p>
          <a:p>
            <a:r>
              <a:rPr lang="en-US" sz="2000" dirty="0"/>
              <a:t>3.Write </a:t>
            </a:r>
            <a:r>
              <a:rPr lang="en-US" sz="2000" dirty="0" err="1"/>
              <a:t>applications,JCL,REXX</a:t>
            </a:r>
            <a:r>
              <a:rPr lang="en-US" sz="2000" dirty="0"/>
              <a:t> scripts which read data from SMF </a:t>
            </a:r>
            <a:r>
              <a:rPr lang="en-US" sz="2000" dirty="0" err="1"/>
              <a:t>Logstreams</a:t>
            </a:r>
            <a:r>
              <a:rPr lang="en-US" sz="2000" dirty="0"/>
              <a:t> directly or via different datasets, which created after sorts like this: </a:t>
            </a:r>
          </a:p>
        </p:txBody>
      </p:sp>
      <p:sp>
        <p:nvSpPr>
          <p:cNvPr id="2" name="Прямоугольник 1">
            <a:extLst>
              <a:ext uri="{FF2B5EF4-FFF2-40B4-BE49-F238E27FC236}">
                <a16:creationId xmlns:a16="http://schemas.microsoft.com/office/drawing/2014/main" id="{246A2722-C0D9-B90C-ECFB-655B66555629}"/>
              </a:ext>
            </a:extLst>
          </p:cNvPr>
          <p:cNvSpPr/>
          <p:nvPr/>
        </p:nvSpPr>
        <p:spPr>
          <a:xfrm>
            <a:off x="570982" y="3629952"/>
            <a:ext cx="3692674" cy="2462504"/>
          </a:xfrm>
          <a:prstGeom prst="rect">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rgbClr val="00B050"/>
                </a:solidFill>
              </a:rPr>
              <a:t>//STEP1    EXEC PGM=ICETOOL                                    </a:t>
            </a:r>
          </a:p>
          <a:p>
            <a:r>
              <a:rPr lang="en-US" sz="1000" dirty="0">
                <a:solidFill>
                  <a:srgbClr val="00B050"/>
                </a:solidFill>
              </a:rPr>
              <a:t>//DFSMSG   DD SYSOUT=*                                         </a:t>
            </a:r>
          </a:p>
          <a:p>
            <a:r>
              <a:rPr lang="en-US" sz="1000" dirty="0">
                <a:solidFill>
                  <a:srgbClr val="00B050"/>
                </a:solidFill>
              </a:rPr>
              <a:t>//RAWSMF   DD DSN=SORTSMFX.DATA.G0121V00,DISP=SHR              </a:t>
            </a:r>
          </a:p>
          <a:p>
            <a:r>
              <a:rPr lang="en-US" sz="1000" dirty="0">
                <a:solidFill>
                  <a:srgbClr val="00B050"/>
                </a:solidFill>
              </a:rPr>
              <a:t>//CONSMF   DD DSN=</a:t>
            </a:r>
            <a:r>
              <a:rPr lang="en-US" sz="1000" dirty="0">
                <a:solidFill>
                  <a:srgbClr val="FFFF00"/>
                </a:solidFill>
              </a:rPr>
              <a:t>SORTSMFX.DATA2.V1</a:t>
            </a:r>
            <a:r>
              <a:rPr lang="en-US" sz="1000" dirty="0">
                <a:solidFill>
                  <a:srgbClr val="00B050"/>
                </a:solidFill>
              </a:rPr>
              <a:t>,DISP=(NEW,PASS),           </a:t>
            </a:r>
          </a:p>
          <a:p>
            <a:r>
              <a:rPr lang="en-US" sz="1000" dirty="0">
                <a:solidFill>
                  <a:srgbClr val="00B050"/>
                </a:solidFill>
              </a:rPr>
              <a:t>//            DCB=(RECFM=VB,LRECL=32756,BLKSIZE=0),UNIT=SYSDA, </a:t>
            </a:r>
          </a:p>
          <a:p>
            <a:r>
              <a:rPr lang="en-US" sz="1000" dirty="0">
                <a:solidFill>
                  <a:srgbClr val="00B050"/>
                </a:solidFill>
              </a:rPr>
              <a:t>//            SPACE=(CYL,(10,10),RLSE)                         </a:t>
            </a:r>
          </a:p>
          <a:p>
            <a:r>
              <a:rPr lang="en-US" sz="1000" dirty="0">
                <a:solidFill>
                  <a:srgbClr val="00B050"/>
                </a:solidFill>
              </a:rPr>
              <a:t>//</a:t>
            </a:r>
            <a:r>
              <a:rPr lang="en-US" sz="1000" dirty="0">
                <a:solidFill>
                  <a:srgbClr val="FFFF00"/>
                </a:solidFill>
              </a:rPr>
              <a:t>CON1</a:t>
            </a:r>
            <a:r>
              <a:rPr lang="en-US" sz="1000" dirty="0">
                <a:solidFill>
                  <a:srgbClr val="00B050"/>
                </a:solidFill>
              </a:rPr>
              <a:t>CNTL DD *                                                </a:t>
            </a:r>
          </a:p>
          <a:p>
            <a:r>
              <a:rPr lang="en-US" sz="1000" dirty="0">
                <a:solidFill>
                  <a:srgbClr val="00B050"/>
                </a:solidFill>
              </a:rPr>
              <a:t>              OPTION DYNALLOC,VLSHRT,SPANINC=RC4               </a:t>
            </a:r>
          </a:p>
          <a:p>
            <a:r>
              <a:rPr lang="en-US" sz="1000" dirty="0">
                <a:solidFill>
                  <a:srgbClr val="00B050"/>
                </a:solidFill>
              </a:rPr>
              <a:t>              INCLUDE COND=(6,1,BI,</a:t>
            </a:r>
            <a:r>
              <a:rPr lang="en-US" sz="1000" dirty="0">
                <a:solidFill>
                  <a:srgbClr val="FFFF00"/>
                </a:solidFill>
              </a:rPr>
              <a:t>EQ,119</a:t>
            </a:r>
            <a:r>
              <a:rPr lang="en-US" sz="1000" dirty="0">
                <a:solidFill>
                  <a:srgbClr val="00B050"/>
                </a:solidFill>
              </a:rPr>
              <a:t>,AND,23,2,BI,</a:t>
            </a:r>
            <a:r>
              <a:rPr lang="en-US" sz="1000" dirty="0">
                <a:solidFill>
                  <a:srgbClr val="FFFF00"/>
                </a:solidFill>
              </a:rPr>
              <a:t>EQ,2</a:t>
            </a:r>
            <a:r>
              <a:rPr lang="en-US" sz="1000" dirty="0">
                <a:solidFill>
                  <a:srgbClr val="00B050"/>
                </a:solidFill>
              </a:rPr>
              <a:t>)    </a:t>
            </a:r>
          </a:p>
          <a:p>
            <a:r>
              <a:rPr lang="en-US" sz="1000" dirty="0">
                <a:solidFill>
                  <a:srgbClr val="00B050"/>
                </a:solidFill>
              </a:rPr>
              <a:t>              SORT FIELDS=(11,4,PD,A,7,4,BI,A)                 </a:t>
            </a:r>
          </a:p>
          <a:p>
            <a:r>
              <a:rPr lang="en-US" sz="1000" dirty="0">
                <a:solidFill>
                  <a:srgbClr val="00B050"/>
                </a:solidFill>
              </a:rPr>
              <a:t>/*                                                             </a:t>
            </a:r>
          </a:p>
          <a:p>
            <a:r>
              <a:rPr lang="en-US" sz="1000" dirty="0">
                <a:solidFill>
                  <a:srgbClr val="00B050"/>
                </a:solidFill>
              </a:rPr>
              <a:t>//TOOLMSG  DD SYSOUT=*                                         </a:t>
            </a:r>
          </a:p>
          <a:p>
            <a:r>
              <a:rPr lang="en-US" sz="1000" dirty="0">
                <a:solidFill>
                  <a:srgbClr val="00B050"/>
                </a:solidFill>
              </a:rPr>
              <a:t>//REPORT   DD SYSOUT=*                                         </a:t>
            </a:r>
          </a:p>
          <a:p>
            <a:r>
              <a:rPr lang="en-US" sz="1000" dirty="0">
                <a:solidFill>
                  <a:srgbClr val="00B050"/>
                </a:solidFill>
              </a:rPr>
              <a:t>//TOOLIN   DD *                                                </a:t>
            </a:r>
          </a:p>
          <a:p>
            <a:r>
              <a:rPr lang="en-US" sz="1000" dirty="0">
                <a:solidFill>
                  <a:srgbClr val="00B050"/>
                </a:solidFill>
              </a:rPr>
              <a:t>              SORT FROM(RAWSMF) TO(CONSMF) USING(</a:t>
            </a:r>
            <a:r>
              <a:rPr lang="en-US" sz="1000" dirty="0">
                <a:solidFill>
                  <a:srgbClr val="FFFF00"/>
                </a:solidFill>
              </a:rPr>
              <a:t>CON1</a:t>
            </a:r>
            <a:r>
              <a:rPr lang="en-US" sz="1000" dirty="0">
                <a:solidFill>
                  <a:srgbClr val="00B050"/>
                </a:solidFill>
              </a:rPr>
              <a:t>)         </a:t>
            </a:r>
          </a:p>
          <a:p>
            <a:r>
              <a:rPr lang="en-US" sz="1000" dirty="0">
                <a:solidFill>
                  <a:srgbClr val="00B050"/>
                </a:solidFill>
              </a:rPr>
              <a:t>/* </a:t>
            </a:r>
          </a:p>
        </p:txBody>
      </p:sp>
      <p:sp>
        <p:nvSpPr>
          <p:cNvPr id="3" name="Прямоугольник 2">
            <a:extLst>
              <a:ext uri="{FF2B5EF4-FFF2-40B4-BE49-F238E27FC236}">
                <a16:creationId xmlns:a16="http://schemas.microsoft.com/office/drawing/2014/main" id="{15D45DC6-98D6-31A2-2759-71419D70367F}"/>
              </a:ext>
            </a:extLst>
          </p:cNvPr>
          <p:cNvSpPr/>
          <p:nvPr/>
        </p:nvSpPr>
        <p:spPr>
          <a:xfrm>
            <a:off x="570981" y="3369454"/>
            <a:ext cx="3692673" cy="260498"/>
          </a:xfrm>
          <a:prstGeom prst="rect">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Prepare SORTSMFX.DATA2.V1 for SMF 119 sub 2(): </a:t>
            </a:r>
          </a:p>
        </p:txBody>
      </p:sp>
      <p:pic>
        <p:nvPicPr>
          <p:cNvPr id="12" name="Рисунок 11">
            <a:extLst>
              <a:ext uri="{FF2B5EF4-FFF2-40B4-BE49-F238E27FC236}">
                <a16:creationId xmlns:a16="http://schemas.microsoft.com/office/drawing/2014/main" id="{06DA64AB-C423-D1E4-B8AF-738B47F7E706}"/>
              </a:ext>
            </a:extLst>
          </p:cNvPr>
          <p:cNvPicPr>
            <a:picLocks noChangeAspect="1"/>
          </p:cNvPicPr>
          <p:nvPr/>
        </p:nvPicPr>
        <p:blipFill>
          <a:blip r:embed="rId3"/>
          <a:stretch>
            <a:fillRect/>
          </a:stretch>
        </p:blipFill>
        <p:spPr>
          <a:xfrm>
            <a:off x="4506582" y="5214104"/>
            <a:ext cx="7528256" cy="839704"/>
          </a:xfrm>
          <a:prstGeom prst="rect">
            <a:avLst/>
          </a:prstGeom>
        </p:spPr>
      </p:pic>
      <p:sp>
        <p:nvSpPr>
          <p:cNvPr id="16" name="Облачко с текстом: прямоугольное со скругленными углами 15">
            <a:extLst>
              <a:ext uri="{FF2B5EF4-FFF2-40B4-BE49-F238E27FC236}">
                <a16:creationId xmlns:a16="http://schemas.microsoft.com/office/drawing/2014/main" id="{53E5CA48-0C12-D4DE-6769-5983FFB5403E}"/>
              </a:ext>
            </a:extLst>
          </p:cNvPr>
          <p:cNvSpPr/>
          <p:nvPr/>
        </p:nvSpPr>
        <p:spPr>
          <a:xfrm>
            <a:off x="4450457" y="3565936"/>
            <a:ext cx="2970766" cy="74734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1.Only SORTSMFX.DATA2.V1 you could be able to use for further REXX processing</a:t>
            </a:r>
          </a:p>
          <a:p>
            <a:r>
              <a:rPr lang="en-US" sz="1200" dirty="0">
                <a:solidFill>
                  <a:schemeClr val="tx1"/>
                </a:solidFill>
              </a:rPr>
              <a:t>2.Need to create many JCL steps for different SMF types, subtypes.</a:t>
            </a:r>
          </a:p>
        </p:txBody>
      </p:sp>
      <p:cxnSp>
        <p:nvCxnSpPr>
          <p:cNvPr id="17" name="Прямая со стрелкой 16">
            <a:extLst>
              <a:ext uri="{FF2B5EF4-FFF2-40B4-BE49-F238E27FC236}">
                <a16:creationId xmlns:a16="http://schemas.microsoft.com/office/drawing/2014/main" id="{5211A794-55C5-CBF2-4FF2-4DD88D98D4E5}"/>
              </a:ext>
            </a:extLst>
          </p:cNvPr>
          <p:cNvCxnSpPr>
            <a:cxnSpLocks/>
          </p:cNvCxnSpPr>
          <p:nvPr/>
        </p:nvCxnSpPr>
        <p:spPr>
          <a:xfrm flipH="1">
            <a:off x="2881502" y="3979494"/>
            <a:ext cx="1588397" cy="167204"/>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pic>
        <p:nvPicPr>
          <p:cNvPr id="34" name="Рисунок 33">
            <a:extLst>
              <a:ext uri="{FF2B5EF4-FFF2-40B4-BE49-F238E27FC236}">
                <a16:creationId xmlns:a16="http://schemas.microsoft.com/office/drawing/2014/main" id="{ED3FE2B4-E1A8-A99C-1B20-2A3AA8723ADE}"/>
              </a:ext>
            </a:extLst>
          </p:cNvPr>
          <p:cNvPicPr>
            <a:picLocks noChangeAspect="1"/>
          </p:cNvPicPr>
          <p:nvPr/>
        </p:nvPicPr>
        <p:blipFill>
          <a:blip r:embed="rId4"/>
          <a:stretch>
            <a:fillRect/>
          </a:stretch>
        </p:blipFill>
        <p:spPr>
          <a:xfrm>
            <a:off x="7608029" y="3863335"/>
            <a:ext cx="4426809" cy="1063623"/>
          </a:xfrm>
          <a:prstGeom prst="rect">
            <a:avLst/>
          </a:prstGeom>
        </p:spPr>
      </p:pic>
      <p:sp>
        <p:nvSpPr>
          <p:cNvPr id="27" name="TextBox 26">
            <a:extLst>
              <a:ext uri="{FF2B5EF4-FFF2-40B4-BE49-F238E27FC236}">
                <a16:creationId xmlns:a16="http://schemas.microsoft.com/office/drawing/2014/main" id="{3878F872-4D9A-2156-709F-A61CE600D51E}"/>
              </a:ext>
            </a:extLst>
          </p:cNvPr>
          <p:cNvSpPr txBox="1"/>
          <p:nvPr/>
        </p:nvSpPr>
        <p:spPr>
          <a:xfrm>
            <a:off x="7608027" y="3459567"/>
            <a:ext cx="3307131" cy="369332"/>
          </a:xfrm>
          <a:prstGeom prst="rect">
            <a:avLst/>
          </a:prstGeom>
          <a:noFill/>
        </p:spPr>
        <p:txBody>
          <a:bodyPr wrap="square">
            <a:spAutoFit/>
          </a:bodyPr>
          <a:lstStyle/>
          <a:p>
            <a:r>
              <a:rPr lang="en-US" sz="1800" dirty="0"/>
              <a:t>RACF SMF stream for monitoring:</a:t>
            </a:r>
          </a:p>
        </p:txBody>
      </p:sp>
      <p:sp>
        <p:nvSpPr>
          <p:cNvPr id="28" name="TextBox 27">
            <a:extLst>
              <a:ext uri="{FF2B5EF4-FFF2-40B4-BE49-F238E27FC236}">
                <a16:creationId xmlns:a16="http://schemas.microsoft.com/office/drawing/2014/main" id="{39E83623-C097-D56A-93D5-7ED14F6FA92B}"/>
              </a:ext>
            </a:extLst>
          </p:cNvPr>
          <p:cNvSpPr txBox="1"/>
          <p:nvPr/>
        </p:nvSpPr>
        <p:spPr>
          <a:xfrm>
            <a:off x="4401474" y="4810336"/>
            <a:ext cx="6145618" cy="369332"/>
          </a:xfrm>
          <a:prstGeom prst="rect">
            <a:avLst/>
          </a:prstGeom>
          <a:noFill/>
        </p:spPr>
        <p:txBody>
          <a:bodyPr wrap="square">
            <a:spAutoFit/>
          </a:bodyPr>
          <a:lstStyle/>
          <a:p>
            <a:r>
              <a:rPr lang="en-US" sz="1800" dirty="0"/>
              <a:t>SMF 119 subtype descriptions:</a:t>
            </a:r>
          </a:p>
        </p:txBody>
      </p:sp>
    </p:spTree>
    <p:extLst>
      <p:ext uri="{BB962C8B-B14F-4D97-AF65-F5344CB8AC3E}">
        <p14:creationId xmlns:p14="http://schemas.microsoft.com/office/powerpoint/2010/main" val="113318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ECEAA-4F66-F847-EDB8-36B2B60BD656}"/>
            </a:ext>
          </a:extLst>
        </p:cNvPr>
        <p:cNvGrpSpPr/>
        <p:nvPr/>
      </p:nvGrpSpPr>
      <p:grpSpPr>
        <a:xfrm>
          <a:off x="0" y="0"/>
          <a:ext cx="0" cy="0"/>
          <a:chOff x="0" y="0"/>
          <a:chExt cx="0" cy="0"/>
        </a:xfrm>
      </p:grpSpPr>
      <p:sp>
        <p:nvSpPr>
          <p:cNvPr id="16386" name="Tytuł 1">
            <a:extLst>
              <a:ext uri="{FF2B5EF4-FFF2-40B4-BE49-F238E27FC236}">
                <a16:creationId xmlns:a16="http://schemas.microsoft.com/office/drawing/2014/main" id="{BFE94872-B760-3B21-3604-FA50F4E06E2F}"/>
              </a:ext>
            </a:extLst>
          </p:cNvPr>
          <p:cNvSpPr>
            <a:spLocks noGrp="1" noChangeArrowheads="1"/>
          </p:cNvSpPr>
          <p:nvPr>
            <p:ph type="title"/>
          </p:nvPr>
        </p:nvSpPr>
        <p:spPr>
          <a:xfrm>
            <a:off x="-1" y="0"/>
            <a:ext cx="10626291" cy="1035050"/>
          </a:xfrm>
        </p:spPr>
        <p:txBody>
          <a:bodyPr/>
          <a:lstStyle/>
          <a:p>
            <a:pPr lvl="1"/>
            <a:r>
              <a:rPr lang="en-US" altLang="pl-PL" sz="2400" dirty="0"/>
              <a:t>About </a:t>
            </a:r>
            <a:r>
              <a:rPr lang="en-US" altLang="pl-PL" sz="2400" dirty="0" smtClean="0"/>
              <a:t>self-developed </a:t>
            </a:r>
            <a:r>
              <a:rPr lang="en-US" altLang="pl-PL" sz="2400" dirty="0"/>
              <a:t>methods to get security events</a:t>
            </a:r>
            <a:r>
              <a:rPr lang="en-US" sz="2400" dirty="0"/>
              <a:t>:</a:t>
            </a:r>
            <a:r>
              <a:rPr lang="ru-RU" sz="2400" dirty="0"/>
              <a:t/>
            </a:r>
            <a:br>
              <a:rPr lang="ru-RU" sz="2400" dirty="0"/>
            </a:br>
            <a:r>
              <a:rPr lang="en-US" sz="2400" dirty="0" smtClean="0"/>
              <a:t>On how </a:t>
            </a:r>
            <a:r>
              <a:rPr lang="en-US" sz="2400" dirty="0"/>
              <a:t>to get and </a:t>
            </a:r>
            <a:r>
              <a:rPr lang="en-US" sz="2400" dirty="0" smtClean="0"/>
              <a:t>process </a:t>
            </a:r>
            <a:r>
              <a:rPr lang="en-US" sz="2400" dirty="0"/>
              <a:t>z/OS,RACF,FTP,TN3270 security events(CONTINUE)</a:t>
            </a:r>
            <a:endParaRPr lang="en-US" altLang="pl-PL" sz="2400" dirty="0">
              <a:latin typeface="Open Sans" charset="0"/>
              <a:cs typeface="Open Sans" charset="0"/>
            </a:endParaRPr>
          </a:p>
        </p:txBody>
      </p:sp>
      <p:sp>
        <p:nvSpPr>
          <p:cNvPr id="5" name="Symbol zastępczy numeru slajdu 4">
            <a:extLst>
              <a:ext uri="{FF2B5EF4-FFF2-40B4-BE49-F238E27FC236}">
                <a16:creationId xmlns:a16="http://schemas.microsoft.com/office/drawing/2014/main" id="{CAC03D48-D46E-2EB7-4B19-746B2B019680}"/>
              </a:ext>
            </a:extLst>
          </p:cNvPr>
          <p:cNvSpPr>
            <a:spLocks noGrp="1"/>
          </p:cNvSpPr>
          <p:nvPr>
            <p:ph type="sldNum" sz="quarter" idx="10"/>
          </p:nvPr>
        </p:nvSpPr>
        <p:spPr/>
        <p:txBody>
          <a:bodyPr/>
          <a:lstStyle/>
          <a:p>
            <a:pPr>
              <a:defRPr/>
            </a:pPr>
            <a:fld id="{C3B0082C-2318-44AC-8C80-BFEFC2044EAD}" type="slidenum">
              <a:rPr lang="en-US"/>
              <a:pPr>
                <a:defRPr/>
              </a:pPr>
              <a:t>11</a:t>
            </a:fld>
            <a:endParaRPr lang="en-US" dirty="0"/>
          </a:p>
        </p:txBody>
      </p:sp>
      <p:sp>
        <p:nvSpPr>
          <p:cNvPr id="4" name="Symbol zastępczy stopki 3">
            <a:extLst>
              <a:ext uri="{FF2B5EF4-FFF2-40B4-BE49-F238E27FC236}">
                <a16:creationId xmlns:a16="http://schemas.microsoft.com/office/drawing/2014/main" id="{652E858F-2370-9C0C-F49E-9DC5A8D47FF7}"/>
              </a:ext>
            </a:extLst>
          </p:cNvPr>
          <p:cNvSpPr>
            <a:spLocks noGrp="1"/>
          </p:cNvSpPr>
          <p:nvPr>
            <p:ph type="ftr" sz="quarter" idx="11"/>
          </p:nvPr>
        </p:nvSpPr>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dirty="0">
                <a:solidFill>
                  <a:srgbClr val="7F7F7F"/>
                </a:solidFill>
                <a:latin typeface="Open Sans" charset="0"/>
                <a:cs typeface="Open Sans" charset="0"/>
              </a:rPr>
              <a:t>Gdansk</a:t>
            </a:r>
            <a:r>
              <a:rPr lang="en-US" altLang="pl-PL" dirty="0">
                <a:solidFill>
                  <a:srgbClr val="7F7F7F"/>
                </a:solidFill>
                <a:latin typeface="Open Sans" charset="0"/>
                <a:cs typeface="Open Sans" charset="0"/>
              </a:rPr>
              <a:t> 2-3 June 2026</a:t>
            </a:r>
          </a:p>
        </p:txBody>
      </p:sp>
      <p:sp>
        <p:nvSpPr>
          <p:cNvPr id="6" name="Прямоугольник 5">
            <a:extLst>
              <a:ext uri="{FF2B5EF4-FFF2-40B4-BE49-F238E27FC236}">
                <a16:creationId xmlns:a16="http://schemas.microsoft.com/office/drawing/2014/main" id="{30AB7877-0840-37C0-0648-026B900B27B3}"/>
              </a:ext>
            </a:extLst>
          </p:cNvPr>
          <p:cNvSpPr/>
          <p:nvPr/>
        </p:nvSpPr>
        <p:spPr>
          <a:xfrm>
            <a:off x="5120500" y="1485789"/>
            <a:ext cx="3692674" cy="1221080"/>
          </a:xfrm>
          <a:prstGeom prst="rect">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rgbClr val="00B050"/>
                </a:solidFill>
              </a:rPr>
              <a:t>//STEP1    EXEC PGM=IKJEFT01,REGION=0M,DYNAMNBR=50             </a:t>
            </a:r>
          </a:p>
          <a:p>
            <a:r>
              <a:rPr lang="en-US" sz="1000" dirty="0">
                <a:solidFill>
                  <a:srgbClr val="00B050"/>
                </a:solidFill>
              </a:rPr>
              <a:t>//SYSEXEC  DD DSN=MYLIB.JCL,DISP=SHR                          </a:t>
            </a:r>
          </a:p>
          <a:p>
            <a:r>
              <a:rPr lang="en-US" sz="1000" dirty="0">
                <a:solidFill>
                  <a:srgbClr val="00B050"/>
                </a:solidFill>
              </a:rPr>
              <a:t>//</a:t>
            </a:r>
            <a:r>
              <a:rPr lang="en-US" sz="1000" dirty="0">
                <a:solidFill>
                  <a:srgbClr val="FF0000"/>
                </a:solidFill>
              </a:rPr>
              <a:t>SMFREC</a:t>
            </a:r>
            <a:r>
              <a:rPr lang="en-US" sz="1000" dirty="0">
                <a:solidFill>
                  <a:srgbClr val="00B050"/>
                </a:solidFill>
              </a:rPr>
              <a:t>   DD DSN=</a:t>
            </a:r>
            <a:r>
              <a:rPr lang="en-US" sz="1000" dirty="0">
                <a:solidFill>
                  <a:srgbClr val="FFFF00"/>
                </a:solidFill>
              </a:rPr>
              <a:t>SORTSMFX.DATA2.V1</a:t>
            </a:r>
            <a:r>
              <a:rPr lang="en-US" sz="1000" dirty="0">
                <a:solidFill>
                  <a:srgbClr val="00B050"/>
                </a:solidFill>
              </a:rPr>
              <a:t>,DISP=(OLD,DELETE)          </a:t>
            </a:r>
          </a:p>
          <a:p>
            <a:r>
              <a:rPr lang="en-US" sz="1000" dirty="0">
                <a:solidFill>
                  <a:srgbClr val="00B050"/>
                </a:solidFill>
              </a:rPr>
              <a:t>//SYSTSPRT DD SYSOUT=*                                         </a:t>
            </a:r>
          </a:p>
          <a:p>
            <a:r>
              <a:rPr lang="en-US" sz="1000" dirty="0">
                <a:solidFill>
                  <a:srgbClr val="00B050"/>
                </a:solidFill>
              </a:rPr>
              <a:t>//SYSTSIN  DD *                                                </a:t>
            </a:r>
          </a:p>
          <a:p>
            <a:r>
              <a:rPr lang="en-US" sz="1000" dirty="0">
                <a:solidFill>
                  <a:srgbClr val="00B050"/>
                </a:solidFill>
              </a:rPr>
              <a:t>prof </a:t>
            </a:r>
            <a:r>
              <a:rPr lang="en-US" sz="1000" dirty="0" err="1">
                <a:solidFill>
                  <a:srgbClr val="00B050"/>
                </a:solidFill>
              </a:rPr>
              <a:t>nopref</a:t>
            </a:r>
            <a:r>
              <a:rPr lang="en-US" sz="1000" dirty="0">
                <a:solidFill>
                  <a:srgbClr val="00B050"/>
                </a:solidFill>
              </a:rPr>
              <a:t>                                                    </a:t>
            </a:r>
          </a:p>
          <a:p>
            <a:r>
              <a:rPr lang="en-US" sz="1000" dirty="0">
                <a:solidFill>
                  <a:srgbClr val="00B050"/>
                </a:solidFill>
              </a:rPr>
              <a:t>%REXX1                                                      </a:t>
            </a:r>
          </a:p>
          <a:p>
            <a:r>
              <a:rPr lang="en-US" sz="1000" dirty="0">
                <a:solidFill>
                  <a:srgbClr val="00B050"/>
                </a:solidFill>
              </a:rPr>
              <a:t>/* </a:t>
            </a:r>
          </a:p>
        </p:txBody>
      </p:sp>
      <p:sp>
        <p:nvSpPr>
          <p:cNvPr id="7" name="Прямоугольник 6">
            <a:extLst>
              <a:ext uri="{FF2B5EF4-FFF2-40B4-BE49-F238E27FC236}">
                <a16:creationId xmlns:a16="http://schemas.microsoft.com/office/drawing/2014/main" id="{1C6C4103-A0C0-89F3-79D7-279018F8B3BA}"/>
              </a:ext>
            </a:extLst>
          </p:cNvPr>
          <p:cNvSpPr/>
          <p:nvPr/>
        </p:nvSpPr>
        <p:spPr>
          <a:xfrm>
            <a:off x="5120500" y="1035050"/>
            <a:ext cx="3692673" cy="450739"/>
          </a:xfrm>
          <a:prstGeom prst="rect">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1.Run </a:t>
            </a:r>
            <a:r>
              <a:rPr lang="en-US" sz="1200" dirty="0" smtClean="0"/>
              <a:t>REXX1 </a:t>
            </a:r>
            <a:r>
              <a:rPr lang="en-US" sz="1200" dirty="0"/>
              <a:t>with input dataset SORTSMFX.DATA2.V1:</a:t>
            </a:r>
          </a:p>
        </p:txBody>
      </p:sp>
      <p:sp>
        <p:nvSpPr>
          <p:cNvPr id="10" name="Прямоугольник 9">
            <a:extLst>
              <a:ext uri="{FF2B5EF4-FFF2-40B4-BE49-F238E27FC236}">
                <a16:creationId xmlns:a16="http://schemas.microsoft.com/office/drawing/2014/main" id="{9C3204C6-37B4-799D-9EA7-952CF1340364}"/>
              </a:ext>
            </a:extLst>
          </p:cNvPr>
          <p:cNvSpPr/>
          <p:nvPr/>
        </p:nvSpPr>
        <p:spPr>
          <a:xfrm>
            <a:off x="144463" y="1335638"/>
            <a:ext cx="4746404" cy="4965404"/>
          </a:xfrm>
          <a:prstGeom prst="rect">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dirty="0">
                <a:solidFill>
                  <a:srgbClr val="00B050"/>
                </a:solidFill>
              </a:rPr>
              <a:t>…</a:t>
            </a:r>
          </a:p>
          <a:p>
            <a:r>
              <a:rPr lang="en-US" sz="900" dirty="0">
                <a:solidFill>
                  <a:srgbClr val="00B050"/>
                </a:solidFill>
              </a:rPr>
              <a:t>DO FOREVER</a:t>
            </a:r>
          </a:p>
          <a:p>
            <a:r>
              <a:rPr lang="en-US" sz="900" dirty="0">
                <a:solidFill>
                  <a:srgbClr val="00B050"/>
                </a:solidFill>
              </a:rPr>
              <a:t>  "EXECIO 1 DISKR </a:t>
            </a:r>
            <a:r>
              <a:rPr lang="en-US" sz="900" dirty="0">
                <a:solidFill>
                  <a:srgbClr val="FF0000"/>
                </a:solidFill>
              </a:rPr>
              <a:t>SMFREC</a:t>
            </a:r>
            <a:r>
              <a:rPr lang="en-US" sz="900" dirty="0">
                <a:solidFill>
                  <a:srgbClr val="00B050"/>
                </a:solidFill>
              </a:rPr>
              <a:t>"</a:t>
            </a:r>
          </a:p>
          <a:p>
            <a:r>
              <a:rPr lang="en-US" sz="900" dirty="0">
                <a:solidFill>
                  <a:srgbClr val="00B050"/>
                </a:solidFill>
              </a:rPr>
              <a:t>  IF RC /= 0 THEN call </a:t>
            </a:r>
            <a:r>
              <a:rPr lang="en-US" sz="900" dirty="0" err="1">
                <a:solidFill>
                  <a:srgbClr val="00B050"/>
                </a:solidFill>
              </a:rPr>
              <a:t>End_of_file</a:t>
            </a:r>
            <a:endParaRPr lang="en-US" sz="900" dirty="0">
              <a:solidFill>
                <a:srgbClr val="00B050"/>
              </a:solidFill>
            </a:endParaRPr>
          </a:p>
          <a:p>
            <a:r>
              <a:rPr lang="en-US" sz="900" dirty="0">
                <a:solidFill>
                  <a:srgbClr val="00B050"/>
                </a:solidFill>
              </a:rPr>
              <a:t>  else do</a:t>
            </a:r>
          </a:p>
          <a:p>
            <a:r>
              <a:rPr lang="en-US" sz="900" dirty="0">
                <a:solidFill>
                  <a:srgbClr val="00B050"/>
                </a:solidFill>
              </a:rPr>
              <a:t>    </a:t>
            </a:r>
            <a:r>
              <a:rPr lang="en-US" sz="900" dirty="0" err="1">
                <a:solidFill>
                  <a:srgbClr val="00B050"/>
                </a:solidFill>
              </a:rPr>
              <a:t>inrec</a:t>
            </a:r>
            <a:r>
              <a:rPr lang="en-US" sz="900" dirty="0">
                <a:solidFill>
                  <a:srgbClr val="00B050"/>
                </a:solidFill>
              </a:rPr>
              <a:t> = </a:t>
            </a:r>
            <a:r>
              <a:rPr lang="en-US" sz="900" dirty="0" err="1">
                <a:solidFill>
                  <a:srgbClr val="00B050"/>
                </a:solidFill>
              </a:rPr>
              <a:t>inrec</a:t>
            </a:r>
            <a:r>
              <a:rPr lang="en-US" sz="900" dirty="0">
                <a:solidFill>
                  <a:srgbClr val="00B050"/>
                </a:solidFill>
              </a:rPr>
              <a:t> + 1</a:t>
            </a:r>
          </a:p>
          <a:p>
            <a:r>
              <a:rPr lang="en-US" sz="900" dirty="0">
                <a:solidFill>
                  <a:srgbClr val="00B050"/>
                </a:solidFill>
              </a:rPr>
              <a:t>    PARSE PULL record</a:t>
            </a:r>
          </a:p>
          <a:p>
            <a:r>
              <a:rPr lang="en-US" sz="900" dirty="0">
                <a:solidFill>
                  <a:srgbClr val="00B050"/>
                </a:solidFill>
              </a:rPr>
              <a:t>    PARSE VAR record header 41 rest</a:t>
            </a:r>
          </a:p>
          <a:p>
            <a:r>
              <a:rPr lang="en-US" sz="900" dirty="0">
                <a:solidFill>
                  <a:srgbClr val="00B050"/>
                </a:solidFill>
              </a:rPr>
              <a:t>    SMF119HDType= c2d(</a:t>
            </a:r>
            <a:r>
              <a:rPr lang="en-US" sz="900" dirty="0" err="1">
                <a:solidFill>
                  <a:srgbClr val="00B050"/>
                </a:solidFill>
              </a:rPr>
              <a:t>substr</a:t>
            </a:r>
            <a:r>
              <a:rPr lang="en-US" sz="900" dirty="0">
                <a:solidFill>
                  <a:srgbClr val="00B050"/>
                </a:solidFill>
              </a:rPr>
              <a:t>(header,2,1))                                       /* Record type */</a:t>
            </a:r>
          </a:p>
          <a:p>
            <a:r>
              <a:rPr lang="en-US" sz="900" dirty="0">
                <a:solidFill>
                  <a:srgbClr val="00B050"/>
                </a:solidFill>
              </a:rPr>
              <a:t>    call </a:t>
            </a:r>
            <a:r>
              <a:rPr lang="en-US" sz="900" dirty="0" err="1">
                <a:solidFill>
                  <a:srgbClr val="00B050"/>
                </a:solidFill>
              </a:rPr>
              <a:t>SMFREC_header</a:t>
            </a:r>
            <a:endParaRPr lang="en-US" sz="900" dirty="0">
              <a:solidFill>
                <a:srgbClr val="00B050"/>
              </a:solidFill>
            </a:endParaRPr>
          </a:p>
          <a:p>
            <a:r>
              <a:rPr lang="en-US" sz="900" dirty="0">
                <a:solidFill>
                  <a:srgbClr val="00B050"/>
                </a:solidFill>
              </a:rPr>
              <a:t>  end</a:t>
            </a:r>
          </a:p>
          <a:p>
            <a:r>
              <a:rPr lang="en-US" sz="900" dirty="0">
                <a:solidFill>
                  <a:srgbClr val="00B050"/>
                </a:solidFill>
              </a:rPr>
              <a:t>End</a:t>
            </a:r>
          </a:p>
          <a:p>
            <a:r>
              <a:rPr lang="en-US" sz="900" dirty="0">
                <a:solidFill>
                  <a:srgbClr val="00B050"/>
                </a:solidFill>
              </a:rPr>
              <a:t>…</a:t>
            </a:r>
          </a:p>
          <a:p>
            <a:r>
              <a:rPr lang="en-US" sz="900" dirty="0">
                <a:solidFill>
                  <a:srgbClr val="00B050"/>
                </a:solidFill>
              </a:rPr>
              <a:t>PARSE var res1</a:t>
            </a:r>
          </a:p>
          <a:p>
            <a:r>
              <a:rPr lang="en-US" sz="900" dirty="0">
                <a:solidFill>
                  <a:srgbClr val="00B050"/>
                </a:solidFill>
              </a:rPr>
              <a:t>off   = s119S1Off -</a:t>
            </a:r>
            <a:r>
              <a:rPr lang="en-US" sz="900" dirty="0">
                <a:solidFill>
                  <a:srgbClr val="FFFF00"/>
                </a:solidFill>
              </a:rPr>
              <a:t>43</a:t>
            </a:r>
          </a:p>
          <a:p>
            <a:r>
              <a:rPr lang="en-US" sz="900" dirty="0">
                <a:solidFill>
                  <a:srgbClr val="00B050"/>
                </a:solidFill>
              </a:rPr>
              <a:t>s119_TTRName    = </a:t>
            </a:r>
            <a:r>
              <a:rPr lang="en-US" sz="900" dirty="0" err="1">
                <a:solidFill>
                  <a:srgbClr val="00B050"/>
                </a:solidFill>
              </a:rPr>
              <a:t>substr</a:t>
            </a:r>
            <a:r>
              <a:rPr lang="en-US" sz="900" dirty="0">
                <a:solidFill>
                  <a:srgbClr val="00B050"/>
                </a:solidFill>
              </a:rPr>
              <a:t>(res1,off,8)         	          /* Socket resource name  */</a:t>
            </a:r>
          </a:p>
          <a:p>
            <a:r>
              <a:rPr lang="en-US" sz="900" dirty="0">
                <a:solidFill>
                  <a:srgbClr val="00B050"/>
                </a:solidFill>
              </a:rPr>
              <a:t>s119_TTConnID   = c2d(</a:t>
            </a:r>
            <a:r>
              <a:rPr lang="en-US" sz="900" dirty="0" err="1">
                <a:solidFill>
                  <a:srgbClr val="00B050"/>
                </a:solidFill>
              </a:rPr>
              <a:t>substr</a:t>
            </a:r>
            <a:r>
              <a:rPr lang="en-US" sz="900" dirty="0">
                <a:solidFill>
                  <a:srgbClr val="00B050"/>
                </a:solidFill>
              </a:rPr>
              <a:t>(res1,off+8,4))  	          /* TCP connection id     */</a:t>
            </a:r>
          </a:p>
          <a:p>
            <a:r>
              <a:rPr lang="en-US" sz="900" dirty="0">
                <a:solidFill>
                  <a:srgbClr val="00B050"/>
                </a:solidFill>
              </a:rPr>
              <a:t>s119_TTTTLSCS   = </a:t>
            </a:r>
            <a:r>
              <a:rPr lang="en-US" sz="900" dirty="0" err="1">
                <a:solidFill>
                  <a:srgbClr val="00B050"/>
                </a:solidFill>
              </a:rPr>
              <a:t>substr</a:t>
            </a:r>
            <a:r>
              <a:rPr lang="en-US" sz="900" dirty="0">
                <a:solidFill>
                  <a:srgbClr val="00B050"/>
                </a:solidFill>
              </a:rPr>
              <a:t>(res1,off+12,1)      	          /* AT-TLS conn status    */</a:t>
            </a:r>
          </a:p>
          <a:p>
            <a:r>
              <a:rPr lang="en-US" sz="900" dirty="0">
                <a:solidFill>
                  <a:srgbClr val="00B050"/>
                </a:solidFill>
              </a:rPr>
              <a:t>s119_TTTTLSPS   = </a:t>
            </a:r>
            <a:r>
              <a:rPr lang="en-US" sz="900" dirty="0" err="1">
                <a:solidFill>
                  <a:srgbClr val="00B050"/>
                </a:solidFill>
              </a:rPr>
              <a:t>substr</a:t>
            </a:r>
            <a:r>
              <a:rPr lang="en-US" sz="900" dirty="0">
                <a:solidFill>
                  <a:srgbClr val="00B050"/>
                </a:solidFill>
              </a:rPr>
              <a:t>(res1,off+13,1)      	          /* AT-TLS policy status  */</a:t>
            </a:r>
          </a:p>
          <a:p>
            <a:r>
              <a:rPr lang="en-US" sz="900" dirty="0">
                <a:solidFill>
                  <a:srgbClr val="00B050"/>
                </a:solidFill>
              </a:rPr>
              <a:t>s119_TTTermCode = </a:t>
            </a:r>
            <a:r>
              <a:rPr lang="en-US" sz="900" dirty="0" err="1">
                <a:solidFill>
                  <a:srgbClr val="00B050"/>
                </a:solidFill>
              </a:rPr>
              <a:t>substr</a:t>
            </a:r>
            <a:r>
              <a:rPr lang="en-US" sz="900" dirty="0">
                <a:solidFill>
                  <a:srgbClr val="00B050"/>
                </a:solidFill>
              </a:rPr>
              <a:t>(res1,off+14,1)      	          /* Conn Termination code */</a:t>
            </a:r>
          </a:p>
          <a:p>
            <a:r>
              <a:rPr lang="en-US" sz="900" dirty="0">
                <a:solidFill>
                  <a:srgbClr val="00B050"/>
                </a:solidFill>
              </a:rPr>
              <a:t>s119_TTSMCStatus= </a:t>
            </a:r>
            <a:r>
              <a:rPr lang="en-US" sz="900" dirty="0" err="1">
                <a:solidFill>
                  <a:srgbClr val="00B050"/>
                </a:solidFill>
              </a:rPr>
              <a:t>substr</a:t>
            </a:r>
            <a:r>
              <a:rPr lang="en-US" sz="900" dirty="0">
                <a:solidFill>
                  <a:srgbClr val="00B050"/>
                </a:solidFill>
              </a:rPr>
              <a:t>(res1,off+15,1)      	          /* SMC-R status          */</a:t>
            </a:r>
          </a:p>
          <a:p>
            <a:r>
              <a:rPr lang="en-US" sz="900" dirty="0">
                <a:solidFill>
                  <a:srgbClr val="00B050"/>
                </a:solidFill>
              </a:rPr>
              <a:t>s119_TTSubTask  = c2d(</a:t>
            </a:r>
            <a:r>
              <a:rPr lang="en-US" sz="900" dirty="0" err="1">
                <a:solidFill>
                  <a:srgbClr val="00B050"/>
                </a:solidFill>
              </a:rPr>
              <a:t>substr</a:t>
            </a:r>
            <a:r>
              <a:rPr lang="en-US" sz="900" dirty="0">
                <a:solidFill>
                  <a:srgbClr val="00B050"/>
                </a:solidFill>
              </a:rPr>
              <a:t>(res1,off+16,4)) 	          /* Subtask name: address */</a:t>
            </a:r>
          </a:p>
          <a:p>
            <a:r>
              <a:rPr lang="en-US" sz="900" dirty="0">
                <a:solidFill>
                  <a:srgbClr val="00B050"/>
                </a:solidFill>
              </a:rPr>
              <a:t>s119_TTSTime    = </a:t>
            </a:r>
            <a:r>
              <a:rPr lang="en-US" sz="900" dirty="0" err="1">
                <a:solidFill>
                  <a:srgbClr val="00B050"/>
                </a:solidFill>
              </a:rPr>
              <a:t>smf</a:t>
            </a:r>
            <a:r>
              <a:rPr lang="en-US" sz="900" dirty="0">
                <a:solidFill>
                  <a:srgbClr val="00B050"/>
                </a:solidFill>
              </a:rPr>
              <a:t>(c2d(</a:t>
            </a:r>
            <a:r>
              <a:rPr lang="en-US" sz="900" dirty="0" err="1">
                <a:solidFill>
                  <a:srgbClr val="00B050"/>
                </a:solidFill>
              </a:rPr>
              <a:t>substr</a:t>
            </a:r>
            <a:r>
              <a:rPr lang="en-US" sz="900" dirty="0">
                <a:solidFill>
                  <a:srgbClr val="00B050"/>
                </a:solidFill>
              </a:rPr>
              <a:t>(res1,off+20,4)))                                      	</a:t>
            </a:r>
          </a:p>
          <a:p>
            <a:r>
              <a:rPr lang="en-US" sz="900" dirty="0">
                <a:solidFill>
                  <a:srgbClr val="00B050"/>
                </a:solidFill>
              </a:rPr>
              <a:t>s119_TTSDate    = </a:t>
            </a:r>
            <a:r>
              <a:rPr lang="en-US" sz="900" dirty="0" err="1">
                <a:solidFill>
                  <a:srgbClr val="00B050"/>
                </a:solidFill>
              </a:rPr>
              <a:t>substr</a:t>
            </a:r>
            <a:r>
              <a:rPr lang="en-US" sz="900" dirty="0">
                <a:solidFill>
                  <a:srgbClr val="00B050"/>
                </a:solidFill>
              </a:rPr>
              <a:t>(c2x(</a:t>
            </a:r>
            <a:r>
              <a:rPr lang="en-US" sz="900" dirty="0" err="1">
                <a:solidFill>
                  <a:srgbClr val="00B050"/>
                </a:solidFill>
              </a:rPr>
              <a:t>substr</a:t>
            </a:r>
            <a:r>
              <a:rPr lang="en-US" sz="900" dirty="0">
                <a:solidFill>
                  <a:srgbClr val="00B050"/>
                </a:solidFill>
              </a:rPr>
              <a:t>(res1,off+24,4)),3,5)                 /* Connection start date */</a:t>
            </a:r>
          </a:p>
          <a:p>
            <a:r>
              <a:rPr lang="en-US" sz="900" dirty="0">
                <a:solidFill>
                  <a:srgbClr val="00B050"/>
                </a:solidFill>
              </a:rPr>
              <a:t>s119_TTETime=</a:t>
            </a:r>
            <a:r>
              <a:rPr lang="en-US" sz="900" dirty="0" err="1">
                <a:solidFill>
                  <a:srgbClr val="00B050"/>
                </a:solidFill>
              </a:rPr>
              <a:t>smf</a:t>
            </a:r>
            <a:r>
              <a:rPr lang="en-US" sz="900" dirty="0">
                <a:solidFill>
                  <a:srgbClr val="00B050"/>
                </a:solidFill>
              </a:rPr>
              <a:t>(c2d(</a:t>
            </a:r>
            <a:r>
              <a:rPr lang="en-US" sz="900" dirty="0" err="1">
                <a:solidFill>
                  <a:srgbClr val="00B050"/>
                </a:solidFill>
              </a:rPr>
              <a:t>substr</a:t>
            </a:r>
            <a:r>
              <a:rPr lang="en-US" sz="900" dirty="0">
                <a:solidFill>
                  <a:srgbClr val="00B050"/>
                </a:solidFill>
              </a:rPr>
              <a:t>(res1,off+28,4))) 	          /* Connection end time   */</a:t>
            </a:r>
          </a:p>
          <a:p>
            <a:r>
              <a:rPr lang="en-US" sz="900" dirty="0">
                <a:solidFill>
                  <a:srgbClr val="00B050"/>
                </a:solidFill>
              </a:rPr>
              <a:t>s119_TTEDate = ,                                                                                      /* Connection end date   */</a:t>
            </a:r>
          </a:p>
          <a:p>
            <a:r>
              <a:rPr lang="en-US" sz="900" dirty="0" err="1">
                <a:solidFill>
                  <a:srgbClr val="00B050"/>
                </a:solidFill>
              </a:rPr>
              <a:t>substr</a:t>
            </a:r>
            <a:r>
              <a:rPr lang="en-US" sz="900" dirty="0">
                <a:solidFill>
                  <a:srgbClr val="00B050"/>
                </a:solidFill>
              </a:rPr>
              <a:t>(c2x(</a:t>
            </a:r>
            <a:r>
              <a:rPr lang="en-US" sz="900" dirty="0" err="1">
                <a:solidFill>
                  <a:srgbClr val="00B050"/>
                </a:solidFill>
              </a:rPr>
              <a:t>substr</a:t>
            </a:r>
            <a:r>
              <a:rPr lang="en-US" sz="900" dirty="0">
                <a:solidFill>
                  <a:srgbClr val="00B050"/>
                </a:solidFill>
              </a:rPr>
              <a:t>(res1,off+32,4)),3,5)</a:t>
            </a:r>
          </a:p>
          <a:p>
            <a:r>
              <a:rPr lang="en-US" sz="900" dirty="0" err="1">
                <a:solidFill>
                  <a:srgbClr val="00B050"/>
                </a:solidFill>
              </a:rPr>
              <a:t>condate</a:t>
            </a:r>
            <a:r>
              <a:rPr lang="en-US" sz="900" dirty="0">
                <a:solidFill>
                  <a:srgbClr val="00B050"/>
                </a:solidFill>
              </a:rPr>
              <a:t> = left(Date('N',s119_TTSDate,'J'),11)</a:t>
            </a:r>
          </a:p>
          <a:p>
            <a:r>
              <a:rPr lang="en-US" sz="900" dirty="0" err="1">
                <a:solidFill>
                  <a:srgbClr val="00B050"/>
                </a:solidFill>
              </a:rPr>
              <a:t>enddate</a:t>
            </a:r>
            <a:r>
              <a:rPr lang="en-US" sz="900" dirty="0">
                <a:solidFill>
                  <a:srgbClr val="00B050"/>
                </a:solidFill>
              </a:rPr>
              <a:t> = left(Date('N',s119_TTEDate,'J'),11)</a:t>
            </a:r>
          </a:p>
          <a:p>
            <a:r>
              <a:rPr lang="en-US" sz="900" dirty="0">
                <a:solidFill>
                  <a:srgbClr val="00B050"/>
                </a:solidFill>
              </a:rPr>
              <a:t>start    =     c2d(</a:t>
            </a:r>
            <a:r>
              <a:rPr lang="en-US" sz="900" dirty="0" err="1">
                <a:solidFill>
                  <a:srgbClr val="00B050"/>
                </a:solidFill>
              </a:rPr>
              <a:t>substr</a:t>
            </a:r>
            <a:r>
              <a:rPr lang="en-US" sz="900" dirty="0">
                <a:solidFill>
                  <a:srgbClr val="00B050"/>
                </a:solidFill>
              </a:rPr>
              <a:t>(res1,off+20,4))                                                  /* Connection start time */</a:t>
            </a:r>
          </a:p>
          <a:p>
            <a:r>
              <a:rPr lang="en-US" sz="900" dirty="0" err="1">
                <a:solidFill>
                  <a:srgbClr val="00B050"/>
                </a:solidFill>
              </a:rPr>
              <a:t>endt</a:t>
            </a:r>
            <a:r>
              <a:rPr lang="en-US" sz="900" dirty="0">
                <a:solidFill>
                  <a:srgbClr val="00B050"/>
                </a:solidFill>
              </a:rPr>
              <a:t>     =     c2d(</a:t>
            </a:r>
            <a:r>
              <a:rPr lang="en-US" sz="900" dirty="0" err="1">
                <a:solidFill>
                  <a:srgbClr val="00B050"/>
                </a:solidFill>
              </a:rPr>
              <a:t>substr</a:t>
            </a:r>
            <a:r>
              <a:rPr lang="en-US" sz="900" dirty="0">
                <a:solidFill>
                  <a:srgbClr val="00B050"/>
                </a:solidFill>
              </a:rPr>
              <a:t>(res1,off+28,4))                                                 /* Connection end time   */</a:t>
            </a:r>
          </a:p>
          <a:p>
            <a:r>
              <a:rPr lang="en-US" sz="900" dirty="0" err="1">
                <a:solidFill>
                  <a:srgbClr val="00B050"/>
                </a:solidFill>
              </a:rPr>
              <a:t>elap</a:t>
            </a:r>
            <a:r>
              <a:rPr lang="en-US" sz="900" dirty="0">
                <a:solidFill>
                  <a:srgbClr val="00B050"/>
                </a:solidFill>
              </a:rPr>
              <a:t>     = cross(</a:t>
            </a:r>
            <a:r>
              <a:rPr lang="en-US" sz="900" dirty="0" err="1">
                <a:solidFill>
                  <a:srgbClr val="00B050"/>
                </a:solidFill>
              </a:rPr>
              <a:t>endt,start</a:t>
            </a:r>
            <a:r>
              <a:rPr lang="en-US" sz="900" dirty="0">
                <a:solidFill>
                  <a:srgbClr val="00B050"/>
                </a:solidFill>
              </a:rPr>
              <a:t>)</a:t>
            </a:r>
          </a:p>
          <a:p>
            <a:r>
              <a:rPr lang="en-US" sz="900" dirty="0" err="1">
                <a:solidFill>
                  <a:srgbClr val="00B050"/>
                </a:solidFill>
              </a:rPr>
              <a:t>Tot_elap</a:t>
            </a:r>
            <a:r>
              <a:rPr lang="en-US" sz="900" dirty="0">
                <a:solidFill>
                  <a:srgbClr val="00B050"/>
                </a:solidFill>
              </a:rPr>
              <a:t> = </a:t>
            </a:r>
            <a:r>
              <a:rPr lang="en-US" sz="900" dirty="0" err="1">
                <a:solidFill>
                  <a:srgbClr val="00B050"/>
                </a:solidFill>
              </a:rPr>
              <a:t>Tot_elap</a:t>
            </a:r>
            <a:r>
              <a:rPr lang="en-US" sz="900" dirty="0">
                <a:solidFill>
                  <a:srgbClr val="00B050"/>
                </a:solidFill>
              </a:rPr>
              <a:t> + </a:t>
            </a:r>
            <a:r>
              <a:rPr lang="en-US" sz="900" dirty="0" err="1">
                <a:solidFill>
                  <a:srgbClr val="00B050"/>
                </a:solidFill>
              </a:rPr>
              <a:t>elap</a:t>
            </a:r>
            <a:endParaRPr lang="en-US" sz="900" dirty="0">
              <a:solidFill>
                <a:srgbClr val="00B050"/>
              </a:solidFill>
            </a:endParaRPr>
          </a:p>
          <a:p>
            <a:r>
              <a:rPr lang="en-US" sz="900" dirty="0" err="1">
                <a:solidFill>
                  <a:srgbClr val="00B050"/>
                </a:solidFill>
              </a:rPr>
              <a:t>elaps</a:t>
            </a:r>
            <a:r>
              <a:rPr lang="en-US" sz="900" dirty="0">
                <a:solidFill>
                  <a:srgbClr val="00B050"/>
                </a:solidFill>
              </a:rPr>
              <a:t>    = </a:t>
            </a:r>
            <a:r>
              <a:rPr lang="en-US" sz="900" dirty="0" err="1">
                <a:solidFill>
                  <a:srgbClr val="00B050"/>
                </a:solidFill>
              </a:rPr>
              <a:t>smf</a:t>
            </a:r>
            <a:r>
              <a:rPr lang="en-US" sz="900" dirty="0">
                <a:solidFill>
                  <a:srgbClr val="00B050"/>
                </a:solidFill>
              </a:rPr>
              <a:t>(</a:t>
            </a:r>
            <a:r>
              <a:rPr lang="en-US" sz="900" dirty="0" err="1">
                <a:solidFill>
                  <a:srgbClr val="00B050"/>
                </a:solidFill>
              </a:rPr>
              <a:t>elap</a:t>
            </a:r>
            <a:r>
              <a:rPr lang="en-US" sz="900" dirty="0">
                <a:solidFill>
                  <a:srgbClr val="00B050"/>
                </a:solidFill>
              </a:rPr>
              <a:t>)</a:t>
            </a:r>
          </a:p>
          <a:p>
            <a:r>
              <a:rPr lang="en-US" sz="900" dirty="0">
                <a:solidFill>
                  <a:srgbClr val="00B050"/>
                </a:solidFill>
              </a:rPr>
              <a:t>s119_TTRIP =     </a:t>
            </a:r>
            <a:r>
              <a:rPr lang="en-US" sz="900" dirty="0" err="1">
                <a:solidFill>
                  <a:srgbClr val="00B050"/>
                </a:solidFill>
              </a:rPr>
              <a:t>substr</a:t>
            </a:r>
            <a:r>
              <a:rPr lang="en-US" sz="900" dirty="0">
                <a:solidFill>
                  <a:srgbClr val="00B050"/>
                </a:solidFill>
              </a:rPr>
              <a:t>(res1,off+36,16)                                               /* Remote IPv6 */</a:t>
            </a:r>
          </a:p>
          <a:p>
            <a:r>
              <a:rPr lang="en-US" sz="900" dirty="0">
                <a:solidFill>
                  <a:srgbClr val="00B050"/>
                </a:solidFill>
              </a:rPr>
              <a:t>…</a:t>
            </a:r>
          </a:p>
        </p:txBody>
      </p:sp>
      <p:sp>
        <p:nvSpPr>
          <p:cNvPr id="11" name="Прямоугольник 10">
            <a:extLst>
              <a:ext uri="{FF2B5EF4-FFF2-40B4-BE49-F238E27FC236}">
                <a16:creationId xmlns:a16="http://schemas.microsoft.com/office/drawing/2014/main" id="{4B6C29B4-DD7D-2F57-07A3-DD747E47438C}"/>
              </a:ext>
            </a:extLst>
          </p:cNvPr>
          <p:cNvSpPr/>
          <p:nvPr/>
        </p:nvSpPr>
        <p:spPr>
          <a:xfrm>
            <a:off x="144463" y="1035050"/>
            <a:ext cx="4746404" cy="300587"/>
          </a:xfrm>
          <a:prstGeom prst="rect">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2.REXX1 </a:t>
            </a:r>
            <a:r>
              <a:rPr lang="en-US" sz="1200" dirty="0" smtClean="0"/>
              <a:t>is a part </a:t>
            </a:r>
            <a:r>
              <a:rPr lang="en-US" sz="1200" dirty="0"/>
              <a:t>of code example:</a:t>
            </a:r>
          </a:p>
        </p:txBody>
      </p:sp>
      <p:pic>
        <p:nvPicPr>
          <p:cNvPr id="20" name="Рисунок 19">
            <a:extLst>
              <a:ext uri="{FF2B5EF4-FFF2-40B4-BE49-F238E27FC236}">
                <a16:creationId xmlns:a16="http://schemas.microsoft.com/office/drawing/2014/main" id="{3EBB1788-C0A9-CCB9-4587-7129957FB9ED}"/>
              </a:ext>
            </a:extLst>
          </p:cNvPr>
          <p:cNvPicPr>
            <a:picLocks noChangeAspect="1"/>
          </p:cNvPicPr>
          <p:nvPr/>
        </p:nvPicPr>
        <p:blipFill>
          <a:blip r:embed="rId3"/>
          <a:stretch>
            <a:fillRect/>
          </a:stretch>
        </p:blipFill>
        <p:spPr>
          <a:xfrm>
            <a:off x="5120500" y="3322647"/>
            <a:ext cx="6458356" cy="2978396"/>
          </a:xfrm>
          <a:prstGeom prst="rect">
            <a:avLst/>
          </a:prstGeom>
        </p:spPr>
      </p:pic>
      <p:sp>
        <p:nvSpPr>
          <p:cNvPr id="23" name="Прямоугольник 22">
            <a:extLst>
              <a:ext uri="{FF2B5EF4-FFF2-40B4-BE49-F238E27FC236}">
                <a16:creationId xmlns:a16="http://schemas.microsoft.com/office/drawing/2014/main" id="{B4C6F943-B4F7-6A1D-5A26-F196338B83D9}"/>
              </a:ext>
            </a:extLst>
          </p:cNvPr>
          <p:cNvSpPr/>
          <p:nvPr/>
        </p:nvSpPr>
        <p:spPr>
          <a:xfrm>
            <a:off x="5120501" y="2871907"/>
            <a:ext cx="6458355" cy="450739"/>
          </a:xfrm>
          <a:prstGeom prst="rect">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3.Output dataset after parse SORTSMFX.DATA2.V1:</a:t>
            </a:r>
          </a:p>
        </p:txBody>
      </p:sp>
    </p:spTree>
    <p:extLst>
      <p:ext uri="{BB962C8B-B14F-4D97-AF65-F5344CB8AC3E}">
        <p14:creationId xmlns:p14="http://schemas.microsoft.com/office/powerpoint/2010/main" val="339784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ECEAA-4F66-F847-EDB8-36B2B60BD656}"/>
            </a:ext>
          </a:extLst>
        </p:cNvPr>
        <p:cNvGrpSpPr/>
        <p:nvPr/>
      </p:nvGrpSpPr>
      <p:grpSpPr>
        <a:xfrm>
          <a:off x="0" y="0"/>
          <a:ext cx="0" cy="0"/>
          <a:chOff x="0" y="0"/>
          <a:chExt cx="0" cy="0"/>
        </a:xfrm>
      </p:grpSpPr>
      <p:sp>
        <p:nvSpPr>
          <p:cNvPr id="16386" name="Tytuł 1">
            <a:extLst>
              <a:ext uri="{FF2B5EF4-FFF2-40B4-BE49-F238E27FC236}">
                <a16:creationId xmlns:a16="http://schemas.microsoft.com/office/drawing/2014/main" id="{BFE94872-B760-3B21-3604-FA50F4E06E2F}"/>
              </a:ext>
            </a:extLst>
          </p:cNvPr>
          <p:cNvSpPr>
            <a:spLocks noGrp="1" noChangeArrowheads="1"/>
          </p:cNvSpPr>
          <p:nvPr>
            <p:ph type="title"/>
          </p:nvPr>
        </p:nvSpPr>
        <p:spPr>
          <a:xfrm>
            <a:off x="-1" y="0"/>
            <a:ext cx="10626291" cy="1035050"/>
          </a:xfrm>
        </p:spPr>
        <p:txBody>
          <a:bodyPr/>
          <a:lstStyle/>
          <a:p>
            <a:pPr lvl="1"/>
            <a:r>
              <a:rPr lang="en-US" altLang="pl-PL" sz="2400" dirty="0"/>
              <a:t>About </a:t>
            </a:r>
            <a:r>
              <a:rPr lang="en-US" altLang="pl-PL" sz="2400" dirty="0" smtClean="0"/>
              <a:t>self-developed </a:t>
            </a:r>
            <a:r>
              <a:rPr lang="en-US" altLang="pl-PL" sz="2400" dirty="0"/>
              <a:t>methods to get security events</a:t>
            </a:r>
            <a:r>
              <a:rPr lang="en-US" sz="2400" dirty="0"/>
              <a:t>:</a:t>
            </a:r>
            <a:r>
              <a:rPr lang="ru-RU" sz="2400" dirty="0"/>
              <a:t/>
            </a:r>
            <a:br>
              <a:rPr lang="ru-RU" sz="2400" dirty="0"/>
            </a:br>
            <a:r>
              <a:rPr lang="en-US" sz="2400" dirty="0" smtClean="0"/>
              <a:t>On how </a:t>
            </a:r>
            <a:r>
              <a:rPr lang="en-US" sz="2400" dirty="0"/>
              <a:t>to get and </a:t>
            </a:r>
            <a:r>
              <a:rPr lang="en-US" sz="2400" dirty="0" smtClean="0"/>
              <a:t>process </a:t>
            </a:r>
            <a:r>
              <a:rPr lang="en-US" sz="2400" dirty="0"/>
              <a:t>z/OS,RACF,FTP,TN3270 security events(CONTINUE)</a:t>
            </a:r>
            <a:endParaRPr lang="en-US" altLang="pl-PL" sz="2400" dirty="0">
              <a:latin typeface="Open Sans" charset="0"/>
              <a:cs typeface="Open Sans" charset="0"/>
            </a:endParaRPr>
          </a:p>
        </p:txBody>
      </p:sp>
      <p:sp>
        <p:nvSpPr>
          <p:cNvPr id="5" name="Symbol zastępczy numeru slajdu 4">
            <a:extLst>
              <a:ext uri="{FF2B5EF4-FFF2-40B4-BE49-F238E27FC236}">
                <a16:creationId xmlns:a16="http://schemas.microsoft.com/office/drawing/2014/main" id="{CAC03D48-D46E-2EB7-4B19-746B2B019680}"/>
              </a:ext>
            </a:extLst>
          </p:cNvPr>
          <p:cNvSpPr>
            <a:spLocks noGrp="1"/>
          </p:cNvSpPr>
          <p:nvPr>
            <p:ph type="sldNum" sz="quarter" idx="10"/>
          </p:nvPr>
        </p:nvSpPr>
        <p:spPr/>
        <p:txBody>
          <a:bodyPr/>
          <a:lstStyle/>
          <a:p>
            <a:pPr>
              <a:defRPr/>
            </a:pPr>
            <a:fld id="{C3B0082C-2318-44AC-8C80-BFEFC2044EAD}" type="slidenum">
              <a:rPr lang="en-US"/>
              <a:pPr>
                <a:defRPr/>
              </a:pPr>
              <a:t>12</a:t>
            </a:fld>
            <a:endParaRPr lang="en-US" dirty="0"/>
          </a:p>
        </p:txBody>
      </p:sp>
      <p:sp>
        <p:nvSpPr>
          <p:cNvPr id="4" name="Symbol zastępczy stopki 3">
            <a:extLst>
              <a:ext uri="{FF2B5EF4-FFF2-40B4-BE49-F238E27FC236}">
                <a16:creationId xmlns:a16="http://schemas.microsoft.com/office/drawing/2014/main" id="{652E858F-2370-9C0C-F49E-9DC5A8D47FF7}"/>
              </a:ext>
            </a:extLst>
          </p:cNvPr>
          <p:cNvSpPr>
            <a:spLocks noGrp="1"/>
          </p:cNvSpPr>
          <p:nvPr>
            <p:ph type="ftr" sz="quarter" idx="11"/>
          </p:nvPr>
        </p:nvSpPr>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dirty="0">
                <a:solidFill>
                  <a:srgbClr val="7F7F7F"/>
                </a:solidFill>
                <a:latin typeface="Open Sans" charset="0"/>
                <a:cs typeface="Open Sans" charset="0"/>
              </a:rPr>
              <a:t>Gdansk</a:t>
            </a:r>
            <a:r>
              <a:rPr lang="en-US" altLang="pl-PL" dirty="0">
                <a:solidFill>
                  <a:srgbClr val="7F7F7F"/>
                </a:solidFill>
                <a:latin typeface="Open Sans" charset="0"/>
                <a:cs typeface="Open Sans" charset="0"/>
              </a:rPr>
              <a:t> 2-3 June 2026</a:t>
            </a:r>
          </a:p>
        </p:txBody>
      </p:sp>
      <p:sp>
        <p:nvSpPr>
          <p:cNvPr id="11" name="Прямоугольник 10">
            <a:extLst>
              <a:ext uri="{FF2B5EF4-FFF2-40B4-BE49-F238E27FC236}">
                <a16:creationId xmlns:a16="http://schemas.microsoft.com/office/drawing/2014/main" id="{4B6C29B4-DD7D-2F57-07A3-DD747E47438C}"/>
              </a:ext>
            </a:extLst>
          </p:cNvPr>
          <p:cNvSpPr/>
          <p:nvPr/>
        </p:nvSpPr>
        <p:spPr>
          <a:xfrm>
            <a:off x="144463" y="1035050"/>
            <a:ext cx="4746404" cy="395429"/>
          </a:xfrm>
          <a:prstGeom prst="rect">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smtClean="0"/>
              <a:t>1.REXX2 is a part </a:t>
            </a:r>
            <a:r>
              <a:rPr lang="en-US" sz="1200" dirty="0"/>
              <a:t>of code </a:t>
            </a:r>
            <a:r>
              <a:rPr lang="en-US" sz="1200" dirty="0" smtClean="0"/>
              <a:t>example(get return codes for each address space:</a:t>
            </a:r>
            <a:endParaRPr lang="en-US" sz="1200" dirty="0"/>
          </a:p>
        </p:txBody>
      </p:sp>
      <p:sp>
        <p:nvSpPr>
          <p:cNvPr id="23" name="Прямоугольник 22">
            <a:extLst>
              <a:ext uri="{FF2B5EF4-FFF2-40B4-BE49-F238E27FC236}">
                <a16:creationId xmlns:a16="http://schemas.microsoft.com/office/drawing/2014/main" id="{B4C6F943-B4F7-6A1D-5A26-F196338B83D9}"/>
              </a:ext>
            </a:extLst>
          </p:cNvPr>
          <p:cNvSpPr/>
          <p:nvPr/>
        </p:nvSpPr>
        <p:spPr>
          <a:xfrm>
            <a:off x="5225276" y="1035050"/>
            <a:ext cx="6458355" cy="450739"/>
          </a:xfrm>
          <a:prstGeom prst="rect">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3</a:t>
            </a:r>
            <a:r>
              <a:rPr lang="en-US" sz="1200" dirty="0" smtClean="0"/>
              <a:t>.Output </a:t>
            </a:r>
            <a:r>
              <a:rPr lang="en-US" sz="1200" dirty="0"/>
              <a:t>dataset after parse </a:t>
            </a:r>
            <a:r>
              <a:rPr lang="en-US" sz="1200" dirty="0" smtClean="0"/>
              <a:t>SMF DATASET:</a:t>
            </a:r>
            <a:endParaRPr lang="en-US" sz="1200" dirty="0"/>
          </a:p>
        </p:txBody>
      </p:sp>
      <p:pic>
        <p:nvPicPr>
          <p:cNvPr id="2" name="Picture 1"/>
          <p:cNvPicPr>
            <a:picLocks noChangeAspect="1"/>
          </p:cNvPicPr>
          <p:nvPr/>
        </p:nvPicPr>
        <p:blipFill>
          <a:blip r:embed="rId3"/>
          <a:stretch>
            <a:fillRect/>
          </a:stretch>
        </p:blipFill>
        <p:spPr>
          <a:xfrm>
            <a:off x="144462" y="1430479"/>
            <a:ext cx="4746405" cy="3165225"/>
          </a:xfrm>
          <a:prstGeom prst="rect">
            <a:avLst/>
          </a:prstGeom>
        </p:spPr>
      </p:pic>
      <p:pic>
        <p:nvPicPr>
          <p:cNvPr id="3" name="Picture 2"/>
          <p:cNvPicPr>
            <a:picLocks noChangeAspect="1"/>
          </p:cNvPicPr>
          <p:nvPr/>
        </p:nvPicPr>
        <p:blipFill>
          <a:blip r:embed="rId4"/>
          <a:stretch>
            <a:fillRect/>
          </a:stretch>
        </p:blipFill>
        <p:spPr>
          <a:xfrm>
            <a:off x="5225275" y="1485789"/>
            <a:ext cx="6457555" cy="3109916"/>
          </a:xfrm>
          <a:prstGeom prst="rect">
            <a:avLst/>
          </a:prstGeom>
        </p:spPr>
      </p:pic>
      <p:sp>
        <p:nvSpPr>
          <p:cNvPr id="8" name="Rectangle 7"/>
          <p:cNvSpPr/>
          <p:nvPr/>
        </p:nvSpPr>
        <p:spPr>
          <a:xfrm>
            <a:off x="5225275" y="4803741"/>
            <a:ext cx="6147575" cy="369332"/>
          </a:xfrm>
          <a:prstGeom prst="rect">
            <a:avLst/>
          </a:prstGeom>
        </p:spPr>
        <p:txBody>
          <a:bodyPr wrap="square">
            <a:spAutoFit/>
          </a:bodyPr>
          <a:lstStyle/>
          <a:p>
            <a:endParaRPr lang="en-US" dirty="0"/>
          </a:p>
        </p:txBody>
      </p:sp>
      <p:sp>
        <p:nvSpPr>
          <p:cNvPr id="14" name="Прямоугольник 5">
            <a:extLst>
              <a:ext uri="{FF2B5EF4-FFF2-40B4-BE49-F238E27FC236}">
                <a16:creationId xmlns:a16="http://schemas.microsoft.com/office/drawing/2014/main" id="{30AB7877-0840-37C0-0648-026B900B27B3}"/>
              </a:ext>
            </a:extLst>
          </p:cNvPr>
          <p:cNvSpPr/>
          <p:nvPr/>
        </p:nvSpPr>
        <p:spPr>
          <a:xfrm>
            <a:off x="157051" y="5090856"/>
            <a:ext cx="4733816" cy="1221080"/>
          </a:xfrm>
          <a:prstGeom prst="rect">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smtClean="0">
                <a:solidFill>
                  <a:srgbClr val="00B050"/>
                </a:solidFill>
              </a:rPr>
              <a:t>//</a:t>
            </a:r>
            <a:r>
              <a:rPr lang="en-US" sz="1000" dirty="0">
                <a:solidFill>
                  <a:srgbClr val="00B050"/>
                </a:solidFill>
              </a:rPr>
              <a:t>STEP1  EXEC  PGM=IRXJCL,PARM</a:t>
            </a:r>
            <a:r>
              <a:rPr lang="en-US" sz="1000" dirty="0" smtClean="0">
                <a:solidFill>
                  <a:srgbClr val="00B050"/>
                </a:solidFill>
              </a:rPr>
              <a:t>=‘REXX2'              </a:t>
            </a:r>
            <a:endParaRPr lang="en-US" sz="1000" dirty="0">
              <a:solidFill>
                <a:srgbClr val="00B050"/>
              </a:solidFill>
            </a:endParaRPr>
          </a:p>
          <a:p>
            <a:r>
              <a:rPr lang="en-US" sz="1000" dirty="0">
                <a:solidFill>
                  <a:srgbClr val="00B050"/>
                </a:solidFill>
              </a:rPr>
              <a:t>//SYSTSIN  DD  DUMMY                                 </a:t>
            </a:r>
          </a:p>
          <a:p>
            <a:r>
              <a:rPr lang="en-US" sz="1000" dirty="0">
                <a:solidFill>
                  <a:srgbClr val="00B050"/>
                </a:solidFill>
              </a:rPr>
              <a:t>//SYSTSPRT DD  SYSOUT=*                              </a:t>
            </a:r>
          </a:p>
          <a:p>
            <a:r>
              <a:rPr lang="en-US" sz="1000" dirty="0">
                <a:solidFill>
                  <a:srgbClr val="00B050"/>
                </a:solidFill>
              </a:rPr>
              <a:t>//SYSEXEC  DD  </a:t>
            </a:r>
            <a:r>
              <a:rPr lang="en-US" sz="1000" dirty="0" smtClean="0">
                <a:solidFill>
                  <a:srgbClr val="00B050"/>
                </a:solidFill>
              </a:rPr>
              <a:t>DSN=MYLIB.JCL,DISP=SHR               </a:t>
            </a:r>
            <a:endParaRPr lang="en-US" sz="1000" dirty="0">
              <a:solidFill>
                <a:srgbClr val="00B050"/>
              </a:solidFill>
            </a:endParaRPr>
          </a:p>
          <a:p>
            <a:r>
              <a:rPr lang="en-US" sz="1000" dirty="0">
                <a:solidFill>
                  <a:srgbClr val="00B050"/>
                </a:solidFill>
              </a:rPr>
              <a:t>//SMF      DD  DSN=SORTSMFX.SMF30.INPUT,DISP=SHR     </a:t>
            </a:r>
          </a:p>
          <a:p>
            <a:r>
              <a:rPr lang="en-US" sz="1000" dirty="0">
                <a:solidFill>
                  <a:srgbClr val="00B050"/>
                </a:solidFill>
              </a:rPr>
              <a:t>//RPT      DD  SYSOUT=*,                             </a:t>
            </a:r>
          </a:p>
          <a:p>
            <a:r>
              <a:rPr lang="en-US" sz="1000" dirty="0">
                <a:solidFill>
                  <a:srgbClr val="00B050"/>
                </a:solidFill>
              </a:rPr>
              <a:t>//             DCB=(LRECL=133,BLKSIZE=3990,RECFM=FBA)/* </a:t>
            </a:r>
          </a:p>
        </p:txBody>
      </p:sp>
      <p:sp>
        <p:nvSpPr>
          <p:cNvPr id="15" name="Прямоугольник 6">
            <a:extLst>
              <a:ext uri="{FF2B5EF4-FFF2-40B4-BE49-F238E27FC236}">
                <a16:creationId xmlns:a16="http://schemas.microsoft.com/office/drawing/2014/main" id="{1C6C4103-A0C0-89F3-79D7-279018F8B3BA}"/>
              </a:ext>
            </a:extLst>
          </p:cNvPr>
          <p:cNvSpPr/>
          <p:nvPr/>
        </p:nvSpPr>
        <p:spPr>
          <a:xfrm>
            <a:off x="157051" y="4640117"/>
            <a:ext cx="4733816" cy="450739"/>
          </a:xfrm>
          <a:prstGeom prst="rect">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2</a:t>
            </a:r>
            <a:r>
              <a:rPr lang="en-US" sz="1200" dirty="0" smtClean="0"/>
              <a:t>.Run REXX1 </a:t>
            </a:r>
            <a:r>
              <a:rPr lang="en-US" sz="1200" dirty="0"/>
              <a:t>with input dataset </a:t>
            </a:r>
            <a:r>
              <a:rPr lang="en-US" sz="1200" dirty="0" smtClean="0"/>
              <a:t>SORTSMFX.SMF30.INPUT(SMF30 subtype 4 knows as </a:t>
            </a:r>
            <a:r>
              <a:rPr lang="en-US" sz="1200" dirty="0"/>
              <a:t>Step Termination record</a:t>
            </a:r>
            <a:r>
              <a:rPr lang="en-US" sz="1200" dirty="0" smtClean="0"/>
              <a:t>):</a:t>
            </a:r>
            <a:endParaRPr lang="en-US" sz="1200" dirty="0"/>
          </a:p>
        </p:txBody>
      </p:sp>
    </p:spTree>
    <p:extLst>
      <p:ext uri="{BB962C8B-B14F-4D97-AF65-F5344CB8AC3E}">
        <p14:creationId xmlns:p14="http://schemas.microsoft.com/office/powerpoint/2010/main" val="46593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83307-94B0-81CC-36CF-3D15A9FB635D}"/>
            </a:ext>
          </a:extLst>
        </p:cNvPr>
        <p:cNvGrpSpPr/>
        <p:nvPr/>
      </p:nvGrpSpPr>
      <p:grpSpPr>
        <a:xfrm>
          <a:off x="0" y="0"/>
          <a:ext cx="0" cy="0"/>
          <a:chOff x="0" y="0"/>
          <a:chExt cx="0" cy="0"/>
        </a:xfrm>
      </p:grpSpPr>
      <p:sp>
        <p:nvSpPr>
          <p:cNvPr id="16386" name="Tytuł 1">
            <a:extLst>
              <a:ext uri="{FF2B5EF4-FFF2-40B4-BE49-F238E27FC236}">
                <a16:creationId xmlns:a16="http://schemas.microsoft.com/office/drawing/2014/main" id="{29B502C4-0CB9-298B-DE8A-F0DF4DD089A5}"/>
              </a:ext>
            </a:extLst>
          </p:cNvPr>
          <p:cNvSpPr>
            <a:spLocks noGrp="1" noChangeArrowheads="1"/>
          </p:cNvSpPr>
          <p:nvPr>
            <p:ph type="title"/>
          </p:nvPr>
        </p:nvSpPr>
        <p:spPr>
          <a:xfrm>
            <a:off x="-1" y="0"/>
            <a:ext cx="10626291" cy="1035050"/>
          </a:xfrm>
        </p:spPr>
        <p:txBody>
          <a:bodyPr/>
          <a:lstStyle/>
          <a:p>
            <a:pPr lvl="1"/>
            <a:r>
              <a:rPr lang="en-US" altLang="pl-PL" sz="2400" dirty="0"/>
              <a:t>About </a:t>
            </a:r>
            <a:r>
              <a:rPr lang="en-US" altLang="pl-PL" sz="2400" dirty="0" smtClean="0"/>
              <a:t>self-developed </a:t>
            </a:r>
            <a:r>
              <a:rPr lang="en-US" altLang="pl-PL" sz="2400" dirty="0"/>
              <a:t>methods to get security events</a:t>
            </a:r>
            <a:r>
              <a:rPr lang="en-US" sz="2400" dirty="0"/>
              <a:t>:</a:t>
            </a:r>
            <a:r>
              <a:rPr lang="ru-RU" sz="2400" dirty="0"/>
              <a:t/>
            </a:r>
            <a:br>
              <a:rPr lang="ru-RU" sz="2400" dirty="0"/>
            </a:br>
            <a:r>
              <a:rPr lang="en-US" sz="2400" dirty="0" smtClean="0"/>
              <a:t>On how </a:t>
            </a:r>
            <a:r>
              <a:rPr lang="en-US" sz="2400" dirty="0"/>
              <a:t>to get and </a:t>
            </a:r>
            <a:r>
              <a:rPr lang="en-US" sz="2400" dirty="0" smtClean="0"/>
              <a:t>process </a:t>
            </a:r>
            <a:r>
              <a:rPr lang="en-US" sz="2400" dirty="0"/>
              <a:t>z/OS,RACF,FTP,TN3270 security events(CONTINUE)</a:t>
            </a:r>
            <a:endParaRPr lang="en-US" altLang="pl-PL" sz="2400" dirty="0">
              <a:latin typeface="Open Sans" charset="0"/>
              <a:cs typeface="Open Sans" charset="0"/>
            </a:endParaRPr>
          </a:p>
        </p:txBody>
      </p:sp>
      <p:sp>
        <p:nvSpPr>
          <p:cNvPr id="5" name="Symbol zastępczy numeru slajdu 4">
            <a:extLst>
              <a:ext uri="{FF2B5EF4-FFF2-40B4-BE49-F238E27FC236}">
                <a16:creationId xmlns:a16="http://schemas.microsoft.com/office/drawing/2014/main" id="{700F6887-83D6-C9D2-4B18-6F2AB0F81444}"/>
              </a:ext>
            </a:extLst>
          </p:cNvPr>
          <p:cNvSpPr>
            <a:spLocks noGrp="1"/>
          </p:cNvSpPr>
          <p:nvPr>
            <p:ph type="sldNum" sz="quarter" idx="10"/>
          </p:nvPr>
        </p:nvSpPr>
        <p:spPr/>
        <p:txBody>
          <a:bodyPr/>
          <a:lstStyle/>
          <a:p>
            <a:pPr>
              <a:defRPr/>
            </a:pPr>
            <a:fld id="{C3B0082C-2318-44AC-8C80-BFEFC2044EAD}" type="slidenum">
              <a:rPr lang="en-US"/>
              <a:pPr>
                <a:defRPr/>
              </a:pPr>
              <a:t>13</a:t>
            </a:fld>
            <a:endParaRPr lang="en-US" dirty="0"/>
          </a:p>
        </p:txBody>
      </p:sp>
      <p:sp>
        <p:nvSpPr>
          <p:cNvPr id="4" name="Symbol zastępczy stopki 3">
            <a:extLst>
              <a:ext uri="{FF2B5EF4-FFF2-40B4-BE49-F238E27FC236}">
                <a16:creationId xmlns:a16="http://schemas.microsoft.com/office/drawing/2014/main" id="{142E7BD0-F5C2-E205-1643-1A651D10A534}"/>
              </a:ext>
            </a:extLst>
          </p:cNvPr>
          <p:cNvSpPr>
            <a:spLocks noGrp="1"/>
          </p:cNvSpPr>
          <p:nvPr>
            <p:ph type="ftr" sz="quarter" idx="11"/>
          </p:nvPr>
        </p:nvSpPr>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dirty="0">
                <a:solidFill>
                  <a:srgbClr val="7F7F7F"/>
                </a:solidFill>
                <a:latin typeface="Open Sans" charset="0"/>
                <a:cs typeface="Open Sans" charset="0"/>
              </a:rPr>
              <a:t>Gdansk</a:t>
            </a:r>
            <a:r>
              <a:rPr lang="en-US" altLang="pl-PL" dirty="0">
                <a:solidFill>
                  <a:srgbClr val="7F7F7F"/>
                </a:solidFill>
                <a:latin typeface="Open Sans" charset="0"/>
                <a:cs typeface="Open Sans" charset="0"/>
              </a:rPr>
              <a:t> 2-3 June 2026</a:t>
            </a:r>
          </a:p>
        </p:txBody>
      </p:sp>
      <p:sp>
        <p:nvSpPr>
          <p:cNvPr id="25" name="TextBox 24">
            <a:extLst>
              <a:ext uri="{FF2B5EF4-FFF2-40B4-BE49-F238E27FC236}">
                <a16:creationId xmlns:a16="http://schemas.microsoft.com/office/drawing/2014/main" id="{36195141-D3F4-F75C-24E4-5263CE6DFEA8}"/>
              </a:ext>
            </a:extLst>
          </p:cNvPr>
          <p:cNvSpPr txBox="1"/>
          <p:nvPr/>
        </p:nvSpPr>
        <p:spPr>
          <a:xfrm>
            <a:off x="144463" y="1035050"/>
            <a:ext cx="11455658" cy="923330"/>
          </a:xfrm>
          <a:prstGeom prst="rect">
            <a:avLst/>
          </a:prstGeom>
          <a:noFill/>
        </p:spPr>
        <p:txBody>
          <a:bodyPr wrap="square">
            <a:spAutoFit/>
          </a:bodyPr>
          <a:lstStyle/>
          <a:p>
            <a:r>
              <a:rPr lang="en-US" dirty="0"/>
              <a:t>You </a:t>
            </a:r>
            <a:r>
              <a:rPr lang="en-US" dirty="0" smtClean="0"/>
              <a:t>are able </a:t>
            </a:r>
            <a:r>
              <a:rPr lang="en-US" dirty="0"/>
              <a:t>to get data from RACF: </a:t>
            </a:r>
            <a:r>
              <a:rPr lang="en-US" dirty="0" smtClean="0"/>
              <a:t>turn </a:t>
            </a:r>
            <a:r>
              <a:rPr lang="en-US" dirty="0"/>
              <a:t>on </a:t>
            </a:r>
            <a:r>
              <a:rPr lang="en-US" sz="1800" dirty="0"/>
              <a:t>exits IRRADU00,IRRADU86</a:t>
            </a:r>
            <a:r>
              <a:rPr lang="en-US" dirty="0" smtClean="0"/>
              <a:t>, </a:t>
            </a:r>
            <a:r>
              <a:rPr lang="en-US" sz="1800" dirty="0" smtClean="0"/>
              <a:t>create necessary </a:t>
            </a:r>
            <a:r>
              <a:rPr lang="en-US" sz="1800" dirty="0"/>
              <a:t>DB2 objects </a:t>
            </a:r>
          </a:p>
          <a:p>
            <a:r>
              <a:rPr lang="en-US" dirty="0"/>
              <a:t>from SYS1.SAMPLIB(RACDB*),</a:t>
            </a:r>
            <a:r>
              <a:rPr lang="en-US" dirty="0" smtClean="0"/>
              <a:t>create specific </a:t>
            </a:r>
            <a:r>
              <a:rPr lang="en-US" dirty="0"/>
              <a:t>DB2 load job, turn on audit for specific RACF objects. In result RACF security events </a:t>
            </a:r>
            <a:r>
              <a:rPr lang="en-US" dirty="0" smtClean="0"/>
              <a:t>w</a:t>
            </a:r>
            <a:r>
              <a:rPr lang="en-US" sz="1800" dirty="0" smtClean="0"/>
              <a:t>ill </a:t>
            </a:r>
            <a:r>
              <a:rPr lang="en-US" sz="1800" dirty="0"/>
              <a:t>be </a:t>
            </a:r>
            <a:r>
              <a:rPr lang="en-US" sz="1800" dirty="0" smtClean="0"/>
              <a:t>loaded </a:t>
            </a:r>
            <a:r>
              <a:rPr lang="en-US" sz="1800" dirty="0"/>
              <a:t>in DB2 tables </a:t>
            </a:r>
            <a:r>
              <a:rPr lang="en-US" dirty="0"/>
              <a:t>for further transfer into SIEM. Some examples from tables:</a:t>
            </a:r>
            <a:endParaRPr lang="en-US" sz="1800" dirty="0"/>
          </a:p>
        </p:txBody>
      </p:sp>
      <p:pic>
        <p:nvPicPr>
          <p:cNvPr id="27" name="Рисунок 26">
            <a:extLst>
              <a:ext uri="{FF2B5EF4-FFF2-40B4-BE49-F238E27FC236}">
                <a16:creationId xmlns:a16="http://schemas.microsoft.com/office/drawing/2014/main" id="{98B46BFB-60CF-33D4-D3D0-B0E370127F5A}"/>
              </a:ext>
            </a:extLst>
          </p:cNvPr>
          <p:cNvPicPr>
            <a:picLocks noChangeAspect="1"/>
          </p:cNvPicPr>
          <p:nvPr/>
        </p:nvPicPr>
        <p:blipFill>
          <a:blip r:embed="rId3"/>
          <a:stretch>
            <a:fillRect/>
          </a:stretch>
        </p:blipFill>
        <p:spPr>
          <a:xfrm>
            <a:off x="240156" y="2388892"/>
            <a:ext cx="10913397" cy="1268708"/>
          </a:xfrm>
          <a:prstGeom prst="rect">
            <a:avLst/>
          </a:prstGeom>
        </p:spPr>
      </p:pic>
      <p:sp>
        <p:nvSpPr>
          <p:cNvPr id="29" name="TextBox 28">
            <a:extLst>
              <a:ext uri="{FF2B5EF4-FFF2-40B4-BE49-F238E27FC236}">
                <a16:creationId xmlns:a16="http://schemas.microsoft.com/office/drawing/2014/main" id="{183DF545-D4E8-9869-C719-9C8502891947}"/>
              </a:ext>
            </a:extLst>
          </p:cNvPr>
          <p:cNvSpPr txBox="1"/>
          <p:nvPr/>
        </p:nvSpPr>
        <p:spPr>
          <a:xfrm>
            <a:off x="144463" y="2060115"/>
            <a:ext cx="2999545" cy="369332"/>
          </a:xfrm>
          <a:prstGeom prst="rect">
            <a:avLst/>
          </a:prstGeom>
          <a:noFill/>
        </p:spPr>
        <p:txBody>
          <a:bodyPr wrap="square">
            <a:spAutoFit/>
          </a:bodyPr>
          <a:lstStyle/>
          <a:p>
            <a:r>
              <a:rPr lang="en-US" sz="1800" dirty="0"/>
              <a:t>Who </a:t>
            </a:r>
            <a:r>
              <a:rPr lang="en-US" sz="1800" dirty="0" smtClean="0"/>
              <a:t>opens </a:t>
            </a:r>
            <a:r>
              <a:rPr lang="en-US" sz="1800" dirty="0"/>
              <a:t>file/folder in USS:</a:t>
            </a:r>
            <a:endParaRPr lang="en-US" dirty="0"/>
          </a:p>
        </p:txBody>
      </p:sp>
      <p:pic>
        <p:nvPicPr>
          <p:cNvPr id="31" name="Рисунок 30">
            <a:extLst>
              <a:ext uri="{FF2B5EF4-FFF2-40B4-BE49-F238E27FC236}">
                <a16:creationId xmlns:a16="http://schemas.microsoft.com/office/drawing/2014/main" id="{370FBA4C-C173-8D2E-329A-44938F9B077A}"/>
              </a:ext>
            </a:extLst>
          </p:cNvPr>
          <p:cNvPicPr>
            <a:picLocks noChangeAspect="1"/>
          </p:cNvPicPr>
          <p:nvPr/>
        </p:nvPicPr>
        <p:blipFill>
          <a:blip r:embed="rId4"/>
          <a:stretch>
            <a:fillRect/>
          </a:stretch>
        </p:blipFill>
        <p:spPr>
          <a:xfrm>
            <a:off x="240156" y="3945822"/>
            <a:ext cx="10913397" cy="1980016"/>
          </a:xfrm>
          <a:prstGeom prst="rect">
            <a:avLst/>
          </a:prstGeom>
        </p:spPr>
      </p:pic>
      <p:sp>
        <p:nvSpPr>
          <p:cNvPr id="32" name="TextBox 31">
            <a:extLst>
              <a:ext uri="{FF2B5EF4-FFF2-40B4-BE49-F238E27FC236}">
                <a16:creationId xmlns:a16="http://schemas.microsoft.com/office/drawing/2014/main" id="{3E7EC9B3-8795-E19F-0DB6-AAEC8302281A}"/>
              </a:ext>
            </a:extLst>
          </p:cNvPr>
          <p:cNvSpPr txBox="1"/>
          <p:nvPr/>
        </p:nvSpPr>
        <p:spPr>
          <a:xfrm>
            <a:off x="144463" y="3657599"/>
            <a:ext cx="3748029" cy="377505"/>
          </a:xfrm>
          <a:prstGeom prst="rect">
            <a:avLst/>
          </a:prstGeom>
          <a:noFill/>
        </p:spPr>
        <p:txBody>
          <a:bodyPr wrap="square">
            <a:spAutoFit/>
          </a:bodyPr>
          <a:lstStyle/>
          <a:p>
            <a:r>
              <a:rPr lang="en-US" sz="1800" dirty="0"/>
              <a:t>Who </a:t>
            </a:r>
            <a:r>
              <a:rPr lang="en-US" dirty="0"/>
              <a:t>runs </a:t>
            </a:r>
            <a:r>
              <a:rPr lang="en-US" dirty="0" smtClean="0"/>
              <a:t>F,I,P </a:t>
            </a:r>
            <a:r>
              <a:rPr lang="en-US" dirty="0"/>
              <a:t>commands</a:t>
            </a:r>
            <a:r>
              <a:rPr lang="en-US" dirty="0" smtClean="0"/>
              <a:t> via </a:t>
            </a:r>
            <a:r>
              <a:rPr lang="en-US" sz="1800" dirty="0" smtClean="0"/>
              <a:t>MVS :</a:t>
            </a:r>
            <a:endParaRPr lang="en-US" dirty="0"/>
          </a:p>
        </p:txBody>
      </p:sp>
    </p:spTree>
    <p:extLst>
      <p:ext uri="{BB962C8B-B14F-4D97-AF65-F5344CB8AC3E}">
        <p14:creationId xmlns:p14="http://schemas.microsoft.com/office/powerpoint/2010/main" val="119341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5C220-3757-BCAC-567B-63CE8D786853}"/>
            </a:ext>
          </a:extLst>
        </p:cNvPr>
        <p:cNvGrpSpPr/>
        <p:nvPr/>
      </p:nvGrpSpPr>
      <p:grpSpPr>
        <a:xfrm>
          <a:off x="0" y="0"/>
          <a:ext cx="0" cy="0"/>
          <a:chOff x="0" y="0"/>
          <a:chExt cx="0" cy="0"/>
        </a:xfrm>
      </p:grpSpPr>
      <p:sp>
        <p:nvSpPr>
          <p:cNvPr id="16386" name="Tytuł 1">
            <a:extLst>
              <a:ext uri="{FF2B5EF4-FFF2-40B4-BE49-F238E27FC236}">
                <a16:creationId xmlns:a16="http://schemas.microsoft.com/office/drawing/2014/main" id="{F328D6EA-53B4-D4A0-B820-80A1D1A2BDCE}"/>
              </a:ext>
            </a:extLst>
          </p:cNvPr>
          <p:cNvSpPr>
            <a:spLocks noGrp="1" noChangeArrowheads="1"/>
          </p:cNvSpPr>
          <p:nvPr>
            <p:ph type="title"/>
          </p:nvPr>
        </p:nvSpPr>
        <p:spPr>
          <a:xfrm>
            <a:off x="-1" y="0"/>
            <a:ext cx="10626291" cy="1035050"/>
          </a:xfrm>
        </p:spPr>
        <p:txBody>
          <a:bodyPr/>
          <a:lstStyle/>
          <a:p>
            <a:pPr lvl="1"/>
            <a:r>
              <a:rPr lang="en-US" altLang="pl-PL" sz="2400" dirty="0"/>
              <a:t>About </a:t>
            </a:r>
            <a:r>
              <a:rPr lang="en-US" altLang="pl-PL" sz="2400" dirty="0" smtClean="0"/>
              <a:t>self-developed </a:t>
            </a:r>
            <a:r>
              <a:rPr lang="en-US" altLang="pl-PL" sz="2400" dirty="0"/>
              <a:t>methods to get security events</a:t>
            </a:r>
            <a:r>
              <a:rPr lang="en-US" sz="2400" dirty="0"/>
              <a:t>:</a:t>
            </a:r>
            <a:r>
              <a:rPr lang="ru-RU" sz="2400" dirty="0"/>
              <a:t/>
            </a:r>
            <a:br>
              <a:rPr lang="ru-RU" sz="2400" dirty="0"/>
            </a:br>
            <a:r>
              <a:rPr lang="en-US" sz="2400" dirty="0" smtClean="0"/>
              <a:t>On how </a:t>
            </a:r>
            <a:r>
              <a:rPr lang="en-US" sz="2400" dirty="0"/>
              <a:t>to get and </a:t>
            </a:r>
            <a:r>
              <a:rPr lang="en-US" sz="2400" dirty="0" smtClean="0"/>
              <a:t>process </a:t>
            </a:r>
            <a:r>
              <a:rPr lang="en-US" sz="2400" dirty="0"/>
              <a:t>DB2 security </a:t>
            </a:r>
            <a:r>
              <a:rPr lang="en-US" sz="2400" dirty="0" smtClean="0"/>
              <a:t>events</a:t>
            </a:r>
            <a:endParaRPr lang="en-US" altLang="pl-PL" sz="2400" dirty="0">
              <a:latin typeface="Open Sans" charset="0"/>
              <a:cs typeface="Open Sans" charset="0"/>
            </a:endParaRPr>
          </a:p>
        </p:txBody>
      </p:sp>
      <p:sp>
        <p:nvSpPr>
          <p:cNvPr id="5" name="Symbol zastępczy numeru slajdu 4">
            <a:extLst>
              <a:ext uri="{FF2B5EF4-FFF2-40B4-BE49-F238E27FC236}">
                <a16:creationId xmlns:a16="http://schemas.microsoft.com/office/drawing/2014/main" id="{AB7BEE1C-E793-BA72-F752-78FFA6A345A3}"/>
              </a:ext>
            </a:extLst>
          </p:cNvPr>
          <p:cNvSpPr>
            <a:spLocks noGrp="1"/>
          </p:cNvSpPr>
          <p:nvPr>
            <p:ph type="sldNum" sz="quarter" idx="10"/>
          </p:nvPr>
        </p:nvSpPr>
        <p:spPr/>
        <p:txBody>
          <a:bodyPr/>
          <a:lstStyle/>
          <a:p>
            <a:pPr>
              <a:defRPr/>
            </a:pPr>
            <a:fld id="{C3B0082C-2318-44AC-8C80-BFEFC2044EAD}" type="slidenum">
              <a:rPr lang="en-US"/>
              <a:pPr>
                <a:defRPr/>
              </a:pPr>
              <a:t>14</a:t>
            </a:fld>
            <a:endParaRPr lang="en-US" dirty="0"/>
          </a:p>
        </p:txBody>
      </p:sp>
      <p:sp>
        <p:nvSpPr>
          <p:cNvPr id="4" name="Symbol zastępczy stopki 3">
            <a:extLst>
              <a:ext uri="{FF2B5EF4-FFF2-40B4-BE49-F238E27FC236}">
                <a16:creationId xmlns:a16="http://schemas.microsoft.com/office/drawing/2014/main" id="{E82ACDB2-A06A-7E79-DC9A-CD927B970F0D}"/>
              </a:ext>
            </a:extLst>
          </p:cNvPr>
          <p:cNvSpPr>
            <a:spLocks noGrp="1"/>
          </p:cNvSpPr>
          <p:nvPr>
            <p:ph type="ftr" sz="quarter" idx="11"/>
          </p:nvPr>
        </p:nvSpPr>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dirty="0">
                <a:solidFill>
                  <a:srgbClr val="7F7F7F"/>
                </a:solidFill>
                <a:latin typeface="Open Sans" charset="0"/>
                <a:cs typeface="Open Sans" charset="0"/>
              </a:rPr>
              <a:t>Gdansk</a:t>
            </a:r>
            <a:r>
              <a:rPr lang="en-US" altLang="pl-PL" dirty="0">
                <a:solidFill>
                  <a:srgbClr val="7F7F7F"/>
                </a:solidFill>
                <a:latin typeface="Open Sans" charset="0"/>
                <a:cs typeface="Open Sans" charset="0"/>
              </a:rPr>
              <a:t> 2-3 June 2026</a:t>
            </a:r>
          </a:p>
        </p:txBody>
      </p:sp>
      <p:sp>
        <p:nvSpPr>
          <p:cNvPr id="3" name="TextBox 2">
            <a:extLst>
              <a:ext uri="{FF2B5EF4-FFF2-40B4-BE49-F238E27FC236}">
                <a16:creationId xmlns:a16="http://schemas.microsoft.com/office/drawing/2014/main" id="{15E1A2EA-94CF-BD7C-443D-5FADE9CAE246}"/>
              </a:ext>
            </a:extLst>
          </p:cNvPr>
          <p:cNvSpPr txBox="1"/>
          <p:nvPr/>
        </p:nvSpPr>
        <p:spPr>
          <a:xfrm>
            <a:off x="144462" y="1035050"/>
            <a:ext cx="11200477" cy="923330"/>
          </a:xfrm>
          <a:prstGeom prst="rect">
            <a:avLst/>
          </a:prstGeom>
          <a:noFill/>
        </p:spPr>
        <p:txBody>
          <a:bodyPr wrap="square">
            <a:spAutoFit/>
          </a:bodyPr>
          <a:lstStyle/>
          <a:p>
            <a:r>
              <a:rPr lang="en-US" dirty="0"/>
              <a:t>You </a:t>
            </a:r>
            <a:r>
              <a:rPr lang="en-US" dirty="0" smtClean="0"/>
              <a:t>are able </a:t>
            </a:r>
            <a:r>
              <a:rPr lang="en-US" dirty="0"/>
              <a:t>to get data from DB2: </a:t>
            </a:r>
            <a:r>
              <a:rPr lang="en-US" sz="1800" dirty="0" smtClean="0"/>
              <a:t>such as CARLA. </a:t>
            </a:r>
            <a:r>
              <a:rPr lang="en-US" dirty="0" smtClean="0"/>
              <a:t>F</a:t>
            </a:r>
            <a:r>
              <a:rPr lang="en-US" sz="1800" dirty="0" smtClean="0"/>
              <a:t>irst, </a:t>
            </a:r>
            <a:r>
              <a:rPr lang="en-US" sz="1800" dirty="0"/>
              <a:t>you must find and turn on  specific </a:t>
            </a:r>
            <a:r>
              <a:rPr lang="en-US" dirty="0" smtClean="0"/>
              <a:t>t</a:t>
            </a:r>
            <a:r>
              <a:rPr lang="en-US" sz="1800" dirty="0" smtClean="0"/>
              <a:t>races </a:t>
            </a:r>
            <a:r>
              <a:rPr lang="en-US" sz="1800" dirty="0"/>
              <a:t>types, </a:t>
            </a:r>
            <a:r>
              <a:rPr lang="en-US" dirty="0"/>
              <a:t>c</a:t>
            </a:r>
            <a:r>
              <a:rPr lang="en-US" sz="1800" dirty="0"/>
              <a:t>lasses, IFCIDS. Turn on audit traces for DB2 objects. Create JCL with OMEGAMONE commands to generate Audit File data set for further</a:t>
            </a:r>
            <a:r>
              <a:rPr lang="en-US" dirty="0"/>
              <a:t> load into DB2 audit tables and transfer to SIEM.</a:t>
            </a:r>
            <a:endParaRPr lang="en-US" sz="1800" dirty="0"/>
          </a:p>
        </p:txBody>
      </p:sp>
      <p:pic>
        <p:nvPicPr>
          <p:cNvPr id="7" name="Рисунок 6">
            <a:extLst>
              <a:ext uri="{FF2B5EF4-FFF2-40B4-BE49-F238E27FC236}">
                <a16:creationId xmlns:a16="http://schemas.microsoft.com/office/drawing/2014/main" id="{F4A41798-DA19-3361-ED22-FC3556190ABA}"/>
              </a:ext>
            </a:extLst>
          </p:cNvPr>
          <p:cNvPicPr>
            <a:picLocks noChangeAspect="1"/>
          </p:cNvPicPr>
          <p:nvPr/>
        </p:nvPicPr>
        <p:blipFill>
          <a:blip r:embed="rId3"/>
          <a:stretch>
            <a:fillRect/>
          </a:stretch>
        </p:blipFill>
        <p:spPr>
          <a:xfrm>
            <a:off x="144462" y="2307265"/>
            <a:ext cx="4906116" cy="2064545"/>
          </a:xfrm>
          <a:prstGeom prst="rect">
            <a:avLst/>
          </a:prstGeom>
        </p:spPr>
      </p:pic>
      <p:pic>
        <p:nvPicPr>
          <p:cNvPr id="10" name="Рисунок 9">
            <a:extLst>
              <a:ext uri="{FF2B5EF4-FFF2-40B4-BE49-F238E27FC236}">
                <a16:creationId xmlns:a16="http://schemas.microsoft.com/office/drawing/2014/main" id="{BEAD2240-899E-42FF-A891-6C234F4E51AE}"/>
              </a:ext>
            </a:extLst>
          </p:cNvPr>
          <p:cNvPicPr>
            <a:picLocks noChangeAspect="1"/>
          </p:cNvPicPr>
          <p:nvPr/>
        </p:nvPicPr>
        <p:blipFill>
          <a:blip r:embed="rId4"/>
          <a:stretch>
            <a:fillRect/>
          </a:stretch>
        </p:blipFill>
        <p:spPr>
          <a:xfrm>
            <a:off x="5208499" y="2307265"/>
            <a:ext cx="5009389" cy="4005304"/>
          </a:xfrm>
          <a:prstGeom prst="rect">
            <a:avLst/>
          </a:prstGeom>
        </p:spPr>
      </p:pic>
      <p:sp>
        <p:nvSpPr>
          <p:cNvPr id="12" name="TextBox 11">
            <a:extLst>
              <a:ext uri="{FF2B5EF4-FFF2-40B4-BE49-F238E27FC236}">
                <a16:creationId xmlns:a16="http://schemas.microsoft.com/office/drawing/2014/main" id="{4B9F5BC7-A722-1BBF-A9AC-4C74E6F52CCF}"/>
              </a:ext>
            </a:extLst>
          </p:cNvPr>
          <p:cNvSpPr txBox="1"/>
          <p:nvPr/>
        </p:nvSpPr>
        <p:spPr>
          <a:xfrm>
            <a:off x="41189" y="1937933"/>
            <a:ext cx="5009389" cy="369332"/>
          </a:xfrm>
          <a:prstGeom prst="rect">
            <a:avLst/>
          </a:prstGeom>
          <a:noFill/>
        </p:spPr>
        <p:txBody>
          <a:bodyPr wrap="square">
            <a:spAutoFit/>
          </a:bodyPr>
          <a:lstStyle/>
          <a:p>
            <a:r>
              <a:rPr lang="en-US" sz="1800" dirty="0"/>
              <a:t>1.Schema how to LOAD audit events into tables.</a:t>
            </a:r>
            <a:endParaRPr lang="en-US" dirty="0"/>
          </a:p>
        </p:txBody>
      </p:sp>
      <p:sp>
        <p:nvSpPr>
          <p:cNvPr id="13" name="TextBox 12">
            <a:extLst>
              <a:ext uri="{FF2B5EF4-FFF2-40B4-BE49-F238E27FC236}">
                <a16:creationId xmlns:a16="http://schemas.microsoft.com/office/drawing/2014/main" id="{4F5D862A-0973-91A0-C9F1-C01E35461FD1}"/>
              </a:ext>
            </a:extLst>
          </p:cNvPr>
          <p:cNvSpPr txBox="1"/>
          <p:nvPr/>
        </p:nvSpPr>
        <p:spPr>
          <a:xfrm>
            <a:off x="5153851" y="1916043"/>
            <a:ext cx="4403334" cy="369332"/>
          </a:xfrm>
          <a:prstGeom prst="rect">
            <a:avLst/>
          </a:prstGeom>
          <a:noFill/>
        </p:spPr>
        <p:txBody>
          <a:bodyPr wrap="square">
            <a:spAutoFit/>
          </a:bodyPr>
          <a:lstStyle/>
          <a:p>
            <a:r>
              <a:rPr lang="en-US" dirty="0"/>
              <a:t>2</a:t>
            </a:r>
            <a:r>
              <a:rPr lang="en-US" sz="1800" dirty="0"/>
              <a:t>.Descriptions </a:t>
            </a:r>
            <a:r>
              <a:rPr lang="en-US" sz="1800" dirty="0" smtClean="0"/>
              <a:t>of </a:t>
            </a:r>
            <a:r>
              <a:rPr lang="en-US" sz="1800" dirty="0"/>
              <a:t>each audit tables.</a:t>
            </a:r>
            <a:endParaRPr lang="en-US" dirty="0"/>
          </a:p>
        </p:txBody>
      </p:sp>
      <p:sp>
        <p:nvSpPr>
          <p:cNvPr id="14" name="Прямоугольник 13">
            <a:extLst>
              <a:ext uri="{FF2B5EF4-FFF2-40B4-BE49-F238E27FC236}">
                <a16:creationId xmlns:a16="http://schemas.microsoft.com/office/drawing/2014/main" id="{F02F788D-A14B-97C1-8E44-94992D881D96}"/>
              </a:ext>
            </a:extLst>
          </p:cNvPr>
          <p:cNvSpPr/>
          <p:nvPr/>
        </p:nvSpPr>
        <p:spPr>
          <a:xfrm>
            <a:off x="217033" y="4946063"/>
            <a:ext cx="4735966" cy="136650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//SYSIN    DD  *</a:t>
            </a:r>
          </a:p>
          <a:p>
            <a:r>
              <a:rPr lang="en-US" sz="1000" dirty="0">
                <a:solidFill>
                  <a:schemeClr val="tx1"/>
                </a:solidFill>
              </a:rPr>
              <a:t>…                                        </a:t>
            </a:r>
          </a:p>
          <a:p>
            <a:r>
              <a:rPr lang="en-US" sz="1000" dirty="0">
                <a:solidFill>
                  <a:schemeClr val="tx1"/>
                </a:solidFill>
              </a:rPr>
              <a:t>AUDIT                                                 </a:t>
            </a:r>
          </a:p>
          <a:p>
            <a:r>
              <a:rPr lang="en-US" sz="1000" dirty="0">
                <a:solidFill>
                  <a:schemeClr val="tx1"/>
                </a:solidFill>
              </a:rPr>
              <a:t>            TRACE                                       </a:t>
            </a:r>
          </a:p>
          <a:p>
            <a:r>
              <a:rPr lang="en-US" sz="1000" dirty="0">
                <a:solidFill>
                  <a:schemeClr val="tx1"/>
                </a:solidFill>
              </a:rPr>
              <a:t>                     TYPE(ALL)                          </a:t>
            </a:r>
          </a:p>
          <a:p>
            <a:r>
              <a:rPr lang="en-US" sz="1000" dirty="0">
                <a:solidFill>
                  <a:schemeClr val="tx1"/>
                </a:solidFill>
              </a:rPr>
              <a:t>            FILE                                        </a:t>
            </a:r>
          </a:p>
          <a:p>
            <a:r>
              <a:rPr lang="en-US" sz="1000" dirty="0">
                <a:solidFill>
                  <a:schemeClr val="tx1"/>
                </a:solidFill>
              </a:rPr>
              <a:t>                     DDNAME(AUFILDD1) </a:t>
            </a:r>
          </a:p>
          <a:p>
            <a:r>
              <a:rPr lang="en-US" sz="1000" dirty="0">
                <a:solidFill>
                  <a:schemeClr val="tx1"/>
                </a:solidFill>
              </a:rPr>
              <a:t>…</a:t>
            </a:r>
          </a:p>
        </p:txBody>
      </p:sp>
      <p:sp>
        <p:nvSpPr>
          <p:cNvPr id="15" name="Прямоугольник 14">
            <a:extLst>
              <a:ext uri="{FF2B5EF4-FFF2-40B4-BE49-F238E27FC236}">
                <a16:creationId xmlns:a16="http://schemas.microsoft.com/office/drawing/2014/main" id="{655AF29A-1A6A-AA4F-384E-0E3E94C81BD4}"/>
              </a:ext>
            </a:extLst>
          </p:cNvPr>
          <p:cNvSpPr/>
          <p:nvPr/>
        </p:nvSpPr>
        <p:spPr>
          <a:xfrm>
            <a:off x="217033" y="4495325"/>
            <a:ext cx="4735967" cy="450739"/>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3.How to get audit file data set:</a:t>
            </a:r>
          </a:p>
        </p:txBody>
      </p:sp>
    </p:spTree>
    <p:extLst>
      <p:ext uri="{BB962C8B-B14F-4D97-AF65-F5344CB8AC3E}">
        <p14:creationId xmlns:p14="http://schemas.microsoft.com/office/powerpoint/2010/main" val="492838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4602B-9DD9-7107-7A94-33EC2BBAC9E6}"/>
            </a:ext>
          </a:extLst>
        </p:cNvPr>
        <p:cNvGrpSpPr/>
        <p:nvPr/>
      </p:nvGrpSpPr>
      <p:grpSpPr>
        <a:xfrm>
          <a:off x="0" y="0"/>
          <a:ext cx="0" cy="0"/>
          <a:chOff x="0" y="0"/>
          <a:chExt cx="0" cy="0"/>
        </a:xfrm>
      </p:grpSpPr>
      <p:sp>
        <p:nvSpPr>
          <p:cNvPr id="16386" name="Tytuł 1">
            <a:extLst>
              <a:ext uri="{FF2B5EF4-FFF2-40B4-BE49-F238E27FC236}">
                <a16:creationId xmlns:a16="http://schemas.microsoft.com/office/drawing/2014/main" id="{7E7E082C-FE81-65AA-151A-A8E12D53F278}"/>
              </a:ext>
            </a:extLst>
          </p:cNvPr>
          <p:cNvSpPr>
            <a:spLocks noGrp="1" noChangeArrowheads="1"/>
          </p:cNvSpPr>
          <p:nvPr>
            <p:ph type="title"/>
          </p:nvPr>
        </p:nvSpPr>
        <p:spPr>
          <a:xfrm>
            <a:off x="-1" y="0"/>
            <a:ext cx="10626291" cy="1035050"/>
          </a:xfrm>
        </p:spPr>
        <p:txBody>
          <a:bodyPr/>
          <a:lstStyle/>
          <a:p>
            <a:pPr lvl="1"/>
            <a:r>
              <a:rPr lang="en-US" altLang="pl-PL" sz="2400" dirty="0"/>
              <a:t>About </a:t>
            </a:r>
            <a:r>
              <a:rPr lang="en-US" altLang="pl-PL" sz="2400" dirty="0" smtClean="0"/>
              <a:t>self-developed </a:t>
            </a:r>
            <a:r>
              <a:rPr lang="en-US" altLang="pl-PL" sz="2400" dirty="0"/>
              <a:t>methods to get security events</a:t>
            </a:r>
            <a:r>
              <a:rPr lang="en-US" sz="2400" dirty="0"/>
              <a:t>:</a:t>
            </a:r>
            <a:r>
              <a:rPr lang="ru-RU" sz="2400" dirty="0"/>
              <a:t/>
            </a:r>
            <a:br>
              <a:rPr lang="ru-RU" sz="2400" dirty="0"/>
            </a:br>
            <a:r>
              <a:rPr lang="en-US" sz="2400" dirty="0" smtClean="0"/>
              <a:t>On how </a:t>
            </a:r>
            <a:r>
              <a:rPr lang="en-US" sz="2400" dirty="0"/>
              <a:t>to get and </a:t>
            </a:r>
            <a:r>
              <a:rPr lang="en-US" sz="2400" dirty="0" smtClean="0"/>
              <a:t>process </a:t>
            </a:r>
            <a:r>
              <a:rPr lang="en-US" sz="2400" dirty="0"/>
              <a:t>DB2 security </a:t>
            </a:r>
            <a:r>
              <a:rPr lang="en-US" sz="2400" dirty="0" smtClean="0"/>
              <a:t>events(CONTINUE)</a:t>
            </a:r>
            <a:endParaRPr lang="en-US" altLang="pl-PL" sz="2400" dirty="0">
              <a:latin typeface="Open Sans" charset="0"/>
              <a:cs typeface="Open Sans" charset="0"/>
            </a:endParaRPr>
          </a:p>
        </p:txBody>
      </p:sp>
      <p:sp>
        <p:nvSpPr>
          <p:cNvPr id="5" name="Symbol zastępczy numeru slajdu 4">
            <a:extLst>
              <a:ext uri="{FF2B5EF4-FFF2-40B4-BE49-F238E27FC236}">
                <a16:creationId xmlns:a16="http://schemas.microsoft.com/office/drawing/2014/main" id="{A07DA1E8-FD8C-9264-0040-839DCB717303}"/>
              </a:ext>
            </a:extLst>
          </p:cNvPr>
          <p:cNvSpPr>
            <a:spLocks noGrp="1"/>
          </p:cNvSpPr>
          <p:nvPr>
            <p:ph type="sldNum" sz="quarter" idx="10"/>
          </p:nvPr>
        </p:nvSpPr>
        <p:spPr/>
        <p:txBody>
          <a:bodyPr/>
          <a:lstStyle/>
          <a:p>
            <a:pPr>
              <a:defRPr/>
            </a:pPr>
            <a:fld id="{C3B0082C-2318-44AC-8C80-BFEFC2044EAD}" type="slidenum">
              <a:rPr lang="en-US"/>
              <a:pPr>
                <a:defRPr/>
              </a:pPr>
              <a:t>15</a:t>
            </a:fld>
            <a:endParaRPr lang="en-US" dirty="0"/>
          </a:p>
        </p:txBody>
      </p:sp>
      <p:sp>
        <p:nvSpPr>
          <p:cNvPr id="4" name="Symbol zastępczy stopki 3">
            <a:extLst>
              <a:ext uri="{FF2B5EF4-FFF2-40B4-BE49-F238E27FC236}">
                <a16:creationId xmlns:a16="http://schemas.microsoft.com/office/drawing/2014/main" id="{24743725-567F-32BF-41DD-AAC04CCB4920}"/>
              </a:ext>
            </a:extLst>
          </p:cNvPr>
          <p:cNvSpPr>
            <a:spLocks noGrp="1"/>
          </p:cNvSpPr>
          <p:nvPr>
            <p:ph type="ftr" sz="quarter" idx="11"/>
          </p:nvPr>
        </p:nvSpPr>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dirty="0">
                <a:solidFill>
                  <a:srgbClr val="7F7F7F"/>
                </a:solidFill>
                <a:latin typeface="Open Sans" charset="0"/>
                <a:cs typeface="Open Sans" charset="0"/>
              </a:rPr>
              <a:t>Gdansk</a:t>
            </a:r>
            <a:r>
              <a:rPr lang="en-US" altLang="pl-PL" dirty="0">
                <a:solidFill>
                  <a:srgbClr val="7F7F7F"/>
                </a:solidFill>
                <a:latin typeface="Open Sans" charset="0"/>
                <a:cs typeface="Open Sans" charset="0"/>
              </a:rPr>
              <a:t> 2-3 June 2026</a:t>
            </a:r>
          </a:p>
        </p:txBody>
      </p:sp>
      <p:sp>
        <p:nvSpPr>
          <p:cNvPr id="3" name="TextBox 2">
            <a:extLst>
              <a:ext uri="{FF2B5EF4-FFF2-40B4-BE49-F238E27FC236}">
                <a16:creationId xmlns:a16="http://schemas.microsoft.com/office/drawing/2014/main" id="{86893918-FD1B-366F-4927-09CD3CA3C572}"/>
              </a:ext>
            </a:extLst>
          </p:cNvPr>
          <p:cNvSpPr txBox="1"/>
          <p:nvPr/>
        </p:nvSpPr>
        <p:spPr>
          <a:xfrm>
            <a:off x="144462" y="1035050"/>
            <a:ext cx="11200477" cy="369332"/>
          </a:xfrm>
          <a:prstGeom prst="rect">
            <a:avLst/>
          </a:prstGeom>
          <a:noFill/>
        </p:spPr>
        <p:txBody>
          <a:bodyPr wrap="square">
            <a:spAutoFit/>
          </a:bodyPr>
          <a:lstStyle/>
          <a:p>
            <a:r>
              <a:rPr lang="en-US" dirty="0"/>
              <a:t>Some </a:t>
            </a:r>
            <a:r>
              <a:rPr lang="en-US" dirty="0" smtClean="0"/>
              <a:t>examples </a:t>
            </a:r>
            <a:r>
              <a:rPr lang="en-US" dirty="0"/>
              <a:t>from db2 audit tables:</a:t>
            </a:r>
            <a:endParaRPr lang="en-US" sz="1800" dirty="0"/>
          </a:p>
        </p:txBody>
      </p:sp>
      <p:pic>
        <p:nvPicPr>
          <p:cNvPr id="6" name="Рисунок 5">
            <a:extLst>
              <a:ext uri="{FF2B5EF4-FFF2-40B4-BE49-F238E27FC236}">
                <a16:creationId xmlns:a16="http://schemas.microsoft.com/office/drawing/2014/main" id="{6C23EE04-FA81-7E81-A4B8-4E997B5240A8}"/>
              </a:ext>
            </a:extLst>
          </p:cNvPr>
          <p:cNvPicPr>
            <a:picLocks noChangeAspect="1"/>
          </p:cNvPicPr>
          <p:nvPr/>
        </p:nvPicPr>
        <p:blipFill>
          <a:blip r:embed="rId3"/>
          <a:stretch>
            <a:fillRect/>
          </a:stretch>
        </p:blipFill>
        <p:spPr>
          <a:xfrm>
            <a:off x="295965" y="1404382"/>
            <a:ext cx="11193437" cy="4418568"/>
          </a:xfrm>
          <a:prstGeom prst="rect">
            <a:avLst/>
          </a:prstGeom>
        </p:spPr>
      </p:pic>
    </p:spTree>
    <p:extLst>
      <p:ext uri="{BB962C8B-B14F-4D97-AF65-F5344CB8AC3E}">
        <p14:creationId xmlns:p14="http://schemas.microsoft.com/office/powerpoint/2010/main" val="624508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2400" dirty="0"/>
              <a:t>Conclusion</a:t>
            </a:r>
          </a:p>
        </p:txBody>
      </p:sp>
      <p:sp>
        <p:nvSpPr>
          <p:cNvPr id="4" name="Slide Number Placeholder 3"/>
          <p:cNvSpPr>
            <a:spLocks noGrp="1"/>
          </p:cNvSpPr>
          <p:nvPr>
            <p:ph type="sldNum" sz="quarter" idx="10"/>
          </p:nvPr>
        </p:nvSpPr>
        <p:spPr/>
        <p:txBody>
          <a:bodyPr/>
          <a:lstStyle/>
          <a:p>
            <a:pPr>
              <a:defRPr/>
            </a:pPr>
            <a:fld id="{24ADC8E8-8A35-46E7-9A93-50589325116F}" type="slidenum">
              <a:rPr lang="en-US" smtClean="0"/>
              <a:pPr>
                <a:defRPr/>
              </a:pPr>
              <a:t>16</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pPr>
            <a:r>
              <a:rPr lang="en-US" dirty="0">
                <a:solidFill>
                  <a:srgbClr val="7F7F7F"/>
                </a:solidFill>
                <a:latin typeface="Open Sans" charset="0"/>
                <a:cs typeface="Open Sans" charset="0"/>
              </a:rPr>
              <a:t>Gdansk</a:t>
            </a:r>
            <a:r>
              <a:rPr lang="en-US" altLang="pl-PL" dirty="0">
                <a:solidFill>
                  <a:srgbClr val="7F7F7F"/>
                </a:solidFill>
                <a:latin typeface="Open Sans" charset="0"/>
                <a:cs typeface="Open Sans" charset="0"/>
              </a:rPr>
              <a:t> 2-3 June 2026</a:t>
            </a:r>
          </a:p>
        </p:txBody>
      </p:sp>
      <p:sp>
        <p:nvSpPr>
          <p:cNvPr id="19" name="TextBox 18"/>
          <p:cNvSpPr txBox="1"/>
          <p:nvPr/>
        </p:nvSpPr>
        <p:spPr>
          <a:xfrm>
            <a:off x="144463" y="1206737"/>
            <a:ext cx="10012579" cy="2308324"/>
          </a:xfrm>
          <a:prstGeom prst="rect">
            <a:avLst/>
          </a:prstGeom>
          <a:noFill/>
        </p:spPr>
        <p:txBody>
          <a:bodyPr wrap="square" rtlCol="0">
            <a:spAutoFit/>
          </a:bodyPr>
          <a:lstStyle/>
          <a:p>
            <a:r>
              <a:rPr lang="en-US" dirty="0"/>
              <a:t>The educational goal was to explore ways of obtaining security events using various settings in the </a:t>
            </a:r>
            <a:r>
              <a:rPr lang="en-US" dirty="0" smtClean="0"/>
              <a:t>z/OS </a:t>
            </a:r>
            <a:r>
              <a:rPr lang="en-US" dirty="0"/>
              <a:t>and build JCL tasks.</a:t>
            </a:r>
          </a:p>
          <a:p>
            <a:endParaRPr lang="en-US" dirty="0"/>
          </a:p>
          <a:p>
            <a:r>
              <a:rPr lang="en-US" dirty="0"/>
              <a:t>As you've already realized, attempting to collect security events manually is </a:t>
            </a:r>
            <a:r>
              <a:rPr lang="en-US" dirty="0" smtClean="0"/>
              <a:t>infested with </a:t>
            </a:r>
            <a:r>
              <a:rPr lang="en-US" dirty="0"/>
              <a:t>problems and unexpected surprises, requiring significant time for implementation.</a:t>
            </a:r>
            <a:r>
              <a:rPr lang="ru-RU" dirty="0"/>
              <a:t> </a:t>
            </a:r>
            <a:r>
              <a:rPr lang="en-US" dirty="0"/>
              <a:t>The end result can be a limited, poorly scalable, resource-intensive solution with numerous hidden bugs.</a:t>
            </a:r>
            <a:endParaRPr lang="ru-RU" dirty="0"/>
          </a:p>
          <a:p>
            <a:endParaRPr lang="ru-RU" dirty="0"/>
          </a:p>
          <a:p>
            <a:r>
              <a:rPr lang="en-US" dirty="0"/>
              <a:t>Tip: Choose enterprise software to transmit security events to</a:t>
            </a:r>
            <a:r>
              <a:rPr lang="ru-RU" dirty="0"/>
              <a:t> </a:t>
            </a:r>
            <a:r>
              <a:rPr lang="en-US" dirty="0" smtClean="0"/>
              <a:t>SIEM.</a:t>
            </a:r>
            <a:endParaRPr lang="en-US" dirty="0"/>
          </a:p>
        </p:txBody>
      </p:sp>
    </p:spTree>
    <p:extLst>
      <p:ext uri="{BB962C8B-B14F-4D97-AF65-F5344CB8AC3E}">
        <p14:creationId xmlns:p14="http://schemas.microsoft.com/office/powerpoint/2010/main" val="1109828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a:extLst>
              <a:ext uri="{FF2B5EF4-FFF2-40B4-BE49-F238E27FC236}">
                <a16:creationId xmlns:a16="http://schemas.microsoft.com/office/drawing/2014/main" id="{C69BC5E3-DF84-4FCD-8467-FB1F19E10D92}"/>
              </a:ext>
            </a:extLst>
          </p:cNvPr>
          <p:cNvSpPr>
            <a:spLocks noGrp="1" noChangeArrowheads="1"/>
          </p:cNvSpPr>
          <p:nvPr>
            <p:ph type="title"/>
          </p:nvPr>
        </p:nvSpPr>
        <p:spPr>
          <a:xfrm>
            <a:off x="4404550" y="3741549"/>
            <a:ext cx="3654879" cy="944562"/>
          </a:xfrm>
        </p:spPr>
        <p:txBody>
          <a:bodyPr/>
          <a:lstStyle/>
          <a:p>
            <a:r>
              <a:rPr lang="en-US" altLang="pl-PL" sz="5400" dirty="0">
                <a:effectLst>
                  <a:outerShdw blurRad="38100" dist="38100" dir="2700000" algn="tl">
                    <a:srgbClr val="000000">
                      <a:alpha val="43137"/>
                    </a:srgbClr>
                  </a:outerShdw>
                </a:effectLst>
                <a:latin typeface="Bebas Neue Bold"/>
              </a:rPr>
              <a:t>Thank </a:t>
            </a:r>
            <a:r>
              <a:rPr lang="en-US" altLang="pl-PL" sz="5400" dirty="0" smtClean="0">
                <a:effectLst>
                  <a:outerShdw blurRad="38100" dist="38100" dir="2700000" algn="tl">
                    <a:srgbClr val="000000">
                      <a:alpha val="43137"/>
                    </a:srgbClr>
                  </a:outerShdw>
                </a:effectLst>
                <a:latin typeface="Bebas Neue Bold"/>
              </a:rPr>
              <a:t>you!</a:t>
            </a:r>
            <a:endParaRPr lang="en-US" altLang="pl-PL" sz="5400" dirty="0">
              <a:effectLst>
                <a:outerShdw blurRad="38100" dist="38100" dir="2700000" algn="tl">
                  <a:srgbClr val="000000">
                    <a:alpha val="43137"/>
                  </a:srgbClr>
                </a:outerShdw>
              </a:effectLst>
              <a:latin typeface="Bebas Neue Bold"/>
            </a:endParaRPr>
          </a:p>
        </p:txBody>
      </p:sp>
      <p:sp>
        <p:nvSpPr>
          <p:cNvPr id="15363" name="Symbol zastępczy tekstu 2">
            <a:extLst>
              <a:ext uri="{FF2B5EF4-FFF2-40B4-BE49-F238E27FC236}">
                <a16:creationId xmlns:a16="http://schemas.microsoft.com/office/drawing/2014/main" id="{3BCAA355-91AA-42B0-876C-0B7E02FF3272}"/>
              </a:ext>
            </a:extLst>
          </p:cNvPr>
          <p:cNvSpPr>
            <a:spLocks noGrp="1" noChangeArrowheads="1"/>
          </p:cNvSpPr>
          <p:nvPr>
            <p:ph type="body" idx="1"/>
          </p:nvPr>
        </p:nvSpPr>
        <p:spPr>
          <a:xfrm>
            <a:off x="4191849" y="2913062"/>
            <a:ext cx="4080282" cy="1031875"/>
          </a:xfrm>
        </p:spPr>
        <p:txBody>
          <a:bodyPr/>
          <a:lstStyle/>
          <a:p>
            <a:r>
              <a:rPr lang="en-US" altLang="pl-PL" sz="5400" dirty="0" smtClean="0">
                <a:effectLst>
                  <a:outerShdw blurRad="38100" dist="38100" dir="2700000" algn="tl">
                    <a:srgbClr val="000000">
                      <a:alpha val="43137"/>
                    </a:srgbClr>
                  </a:outerShdw>
                </a:effectLst>
                <a:latin typeface="Open Sans" charset="0"/>
                <a:cs typeface="Open Sans" charset="0"/>
              </a:rPr>
              <a:t>Any </a:t>
            </a:r>
            <a:r>
              <a:rPr lang="en-US" altLang="pl-PL" sz="5400" dirty="0">
                <a:effectLst>
                  <a:outerShdw blurRad="38100" dist="38100" dir="2700000" algn="tl">
                    <a:srgbClr val="000000">
                      <a:alpha val="43137"/>
                    </a:srgbClr>
                  </a:outerShdw>
                </a:effectLst>
                <a:latin typeface="Open Sans" charset="0"/>
                <a:cs typeface="Open Sans" charset="0"/>
              </a:rPr>
              <a:t>q</a:t>
            </a:r>
            <a:r>
              <a:rPr lang="pl-PL" altLang="pl-PL" sz="5400" dirty="0" smtClean="0">
                <a:effectLst>
                  <a:outerShdw blurRad="38100" dist="38100" dir="2700000" algn="tl">
                    <a:srgbClr val="000000">
                      <a:alpha val="43137"/>
                    </a:srgbClr>
                  </a:outerShdw>
                </a:effectLst>
                <a:latin typeface="Open Sans" charset="0"/>
                <a:cs typeface="Open Sans" charset="0"/>
              </a:rPr>
              <a:t>uestions?</a:t>
            </a:r>
            <a:endParaRPr lang="en-US" altLang="pl-PL" sz="5400" dirty="0">
              <a:effectLst>
                <a:outerShdw blurRad="38100" dist="38100" dir="2700000" algn="tl">
                  <a:srgbClr val="000000">
                    <a:alpha val="43137"/>
                  </a:srgbClr>
                </a:outerShdw>
              </a:effectLst>
              <a:latin typeface="Open Sans" charset="0"/>
              <a:cs typeface="Open Sans" charset="0"/>
            </a:endParaRPr>
          </a:p>
        </p:txBody>
      </p:sp>
      <p:sp>
        <p:nvSpPr>
          <p:cNvPr id="5" name="Symbol zastępczy numeru slajdu 4">
            <a:extLst>
              <a:ext uri="{FF2B5EF4-FFF2-40B4-BE49-F238E27FC236}">
                <a16:creationId xmlns:a16="http://schemas.microsoft.com/office/drawing/2014/main" id="{D7D03471-A3E8-48C8-B4C4-3E4D8BFE3A7D}"/>
              </a:ext>
            </a:extLst>
          </p:cNvPr>
          <p:cNvSpPr>
            <a:spLocks noGrp="1"/>
          </p:cNvSpPr>
          <p:nvPr>
            <p:ph type="sldNum" sz="quarter" idx="10"/>
          </p:nvPr>
        </p:nvSpPr>
        <p:spPr>
          <a:xfrm>
            <a:off x="9301163" y="6356350"/>
            <a:ext cx="2743200" cy="365125"/>
          </a:xfrm>
        </p:spPr>
        <p:txBody>
          <a:bodyPr/>
          <a:lstStyle/>
          <a:p>
            <a:pPr>
              <a:defRPr/>
            </a:pPr>
            <a:fld id="{832556C2-317F-4B03-B65C-0DD51CE293E3}" type="slidenum">
              <a:rPr lang="en-US"/>
              <a:pPr>
                <a:defRPr/>
              </a:pPr>
              <a:t>17</a:t>
            </a:fld>
            <a:endParaRPr lang="en-US" dirty="0"/>
          </a:p>
        </p:txBody>
      </p:sp>
      <p:sp>
        <p:nvSpPr>
          <p:cNvPr id="2" name="TextBox 1"/>
          <p:cNvSpPr txBox="1"/>
          <p:nvPr/>
        </p:nvSpPr>
        <p:spPr>
          <a:xfrm>
            <a:off x="4191849" y="4756646"/>
            <a:ext cx="3743325" cy="461665"/>
          </a:xfrm>
          <a:prstGeom prst="rect">
            <a:avLst/>
          </a:prstGeom>
          <a:noFill/>
        </p:spPr>
        <p:txBody>
          <a:bodyPr wrap="square" rtlCol="0">
            <a:spAutoFit/>
          </a:bodyPr>
          <a:lstStyle/>
          <a:p>
            <a:r>
              <a:rPr lang="en-US" sz="2400" u="sng" dirty="0">
                <a:solidFill>
                  <a:srgbClr val="00B0F0"/>
                </a:solidFill>
              </a:rPr>
              <a:t>resumedb2zos@yahoo.com</a:t>
            </a:r>
          </a:p>
        </p:txBody>
      </p:sp>
    </p:spTree>
    <p:extLst>
      <p:ext uri="{BB962C8B-B14F-4D97-AF65-F5344CB8AC3E}">
        <p14:creationId xmlns:p14="http://schemas.microsoft.com/office/powerpoint/2010/main" val="208435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a:extLst>
              <a:ext uri="{FF2B5EF4-FFF2-40B4-BE49-F238E27FC236}">
                <a16:creationId xmlns:a16="http://schemas.microsoft.com/office/drawing/2014/main" id="{D148BABE-B1B3-412B-ADCB-C8FB563F73AB}"/>
              </a:ext>
            </a:extLst>
          </p:cNvPr>
          <p:cNvSpPr>
            <a:spLocks noGrp="1" noChangeArrowheads="1"/>
          </p:cNvSpPr>
          <p:nvPr>
            <p:ph type="title"/>
          </p:nvPr>
        </p:nvSpPr>
        <p:spPr>
          <a:xfrm>
            <a:off x="0" y="0"/>
            <a:ext cx="10339388" cy="1035050"/>
          </a:xfrm>
        </p:spPr>
        <p:txBody>
          <a:bodyPr/>
          <a:lstStyle/>
          <a:p>
            <a:r>
              <a:rPr lang="en-US" altLang="pl-PL" dirty="0">
                <a:latin typeface="Bebas Neue Bold"/>
              </a:rPr>
              <a:t>Agenda</a:t>
            </a:r>
            <a:r>
              <a:rPr lang="pl-PL" altLang="pl-PL" dirty="0">
                <a:latin typeface="Bebas Neue Bold"/>
              </a:rPr>
              <a:t>		</a:t>
            </a:r>
            <a:endParaRPr lang="en-US" altLang="pl-PL" dirty="0">
              <a:latin typeface="Bebas Neue Bold"/>
            </a:endParaRPr>
          </a:p>
        </p:txBody>
      </p:sp>
      <p:sp>
        <p:nvSpPr>
          <p:cNvPr id="16387" name="Symbol zastępczy zawartości 2">
            <a:extLst>
              <a:ext uri="{FF2B5EF4-FFF2-40B4-BE49-F238E27FC236}">
                <a16:creationId xmlns:a16="http://schemas.microsoft.com/office/drawing/2014/main" id="{34E53C4B-A99B-4385-A7D5-D4694AC51295}"/>
              </a:ext>
            </a:extLst>
          </p:cNvPr>
          <p:cNvSpPr>
            <a:spLocks noGrp="1" noChangeArrowheads="1"/>
          </p:cNvSpPr>
          <p:nvPr>
            <p:ph idx="1"/>
          </p:nvPr>
        </p:nvSpPr>
        <p:spPr>
          <a:xfrm>
            <a:off x="756462" y="1115107"/>
            <a:ext cx="10515600" cy="5241243"/>
          </a:xfrm>
        </p:spPr>
        <p:txBody>
          <a:bodyPr/>
          <a:lstStyle/>
          <a:p>
            <a:r>
              <a:rPr lang="en-US" altLang="pl-PL" dirty="0">
                <a:latin typeface="Open Sans" charset="0"/>
                <a:cs typeface="Open Sans" charset="0"/>
              </a:rPr>
              <a:t>Agenda</a:t>
            </a:r>
            <a:endParaRPr lang="pl-PL" altLang="pl-PL" dirty="0">
              <a:latin typeface="Open Sans" charset="0"/>
              <a:cs typeface="Open Sans" charset="0"/>
            </a:endParaRPr>
          </a:p>
          <a:p>
            <a:pPr lvl="1"/>
            <a:r>
              <a:rPr lang="en-US" dirty="0"/>
              <a:t>Introduction.</a:t>
            </a:r>
          </a:p>
          <a:p>
            <a:pPr lvl="1"/>
            <a:r>
              <a:rPr lang="en-US" dirty="0"/>
              <a:t>About IBM </a:t>
            </a:r>
            <a:r>
              <a:rPr lang="en-US" dirty="0" err="1"/>
              <a:t>zSecure</a:t>
            </a:r>
            <a:r>
              <a:rPr lang="en-US" dirty="0"/>
              <a:t> Carla</a:t>
            </a:r>
            <a:endParaRPr lang="en-US" altLang="pl-PL" dirty="0">
              <a:latin typeface="Open Sans" charset="0"/>
              <a:cs typeface="Open Sans" charset="0"/>
            </a:endParaRPr>
          </a:p>
          <a:p>
            <a:pPr lvl="3"/>
            <a:r>
              <a:rPr lang="en-US" dirty="0" smtClean="0"/>
              <a:t>On how </a:t>
            </a:r>
            <a:r>
              <a:rPr lang="en-US" dirty="0"/>
              <a:t>to collect and transfer events via batch task</a:t>
            </a:r>
          </a:p>
          <a:p>
            <a:pPr lvl="3"/>
            <a:r>
              <a:rPr lang="en-US" dirty="0" smtClean="0"/>
              <a:t>On how </a:t>
            </a:r>
            <a:r>
              <a:rPr lang="en-US" dirty="0"/>
              <a:t>to collect and transfer events directly to SIEM</a:t>
            </a:r>
          </a:p>
          <a:p>
            <a:pPr lvl="3"/>
            <a:r>
              <a:rPr lang="en-US" dirty="0"/>
              <a:t>z/OS, </a:t>
            </a:r>
            <a:r>
              <a:rPr lang="en-US" dirty="0" err="1"/>
              <a:t>CARLa</a:t>
            </a:r>
            <a:r>
              <a:rPr lang="en-US" dirty="0"/>
              <a:t> settings for SIEM</a:t>
            </a:r>
          </a:p>
          <a:p>
            <a:pPr lvl="3"/>
            <a:r>
              <a:rPr lang="en-US" dirty="0"/>
              <a:t>DB2 settings for SIEM</a:t>
            </a:r>
          </a:p>
          <a:p>
            <a:pPr lvl="3"/>
            <a:r>
              <a:rPr lang="en-US" dirty="0"/>
              <a:t>Result of output in LEEF format</a:t>
            </a:r>
          </a:p>
          <a:p>
            <a:pPr lvl="1"/>
            <a:r>
              <a:rPr lang="en-US" altLang="pl-PL" dirty="0">
                <a:latin typeface="Open Sans" charset="0"/>
                <a:cs typeface="Open Sans" charset="0"/>
              </a:rPr>
              <a:t>About </a:t>
            </a:r>
            <a:r>
              <a:rPr lang="en-US" altLang="pl-PL" dirty="0" smtClean="0">
                <a:latin typeface="Open Sans" charset="0"/>
                <a:cs typeface="Open Sans" charset="0"/>
              </a:rPr>
              <a:t>self-developed </a:t>
            </a:r>
            <a:r>
              <a:rPr lang="en-US" altLang="pl-PL" dirty="0">
                <a:latin typeface="Open Sans" charset="0"/>
                <a:cs typeface="Open Sans" charset="0"/>
              </a:rPr>
              <a:t>methods </a:t>
            </a:r>
            <a:r>
              <a:rPr lang="en-US" altLang="pl-PL" dirty="0" smtClean="0">
                <a:latin typeface="Open Sans" charset="0"/>
                <a:cs typeface="Open Sans" charset="0"/>
              </a:rPr>
              <a:t>to get security </a:t>
            </a:r>
            <a:r>
              <a:rPr lang="en-US" altLang="pl-PL" dirty="0">
                <a:latin typeface="Open Sans" charset="0"/>
                <a:cs typeface="Open Sans" charset="0"/>
              </a:rPr>
              <a:t>events </a:t>
            </a:r>
          </a:p>
          <a:p>
            <a:pPr lvl="3"/>
            <a:r>
              <a:rPr lang="en-US" dirty="0"/>
              <a:t>General schema </a:t>
            </a:r>
            <a:r>
              <a:rPr lang="en-US" dirty="0" smtClean="0"/>
              <a:t>on how </a:t>
            </a:r>
            <a:r>
              <a:rPr lang="en-US" dirty="0"/>
              <a:t>to extract security events</a:t>
            </a:r>
          </a:p>
          <a:p>
            <a:pPr lvl="3"/>
            <a:r>
              <a:rPr lang="en-US" dirty="0" smtClean="0"/>
              <a:t>On how </a:t>
            </a:r>
            <a:r>
              <a:rPr lang="en-US" dirty="0"/>
              <a:t>to get and </a:t>
            </a:r>
            <a:r>
              <a:rPr lang="en-US" dirty="0" smtClean="0"/>
              <a:t>process </a:t>
            </a:r>
            <a:r>
              <a:rPr lang="en-US" dirty="0"/>
              <a:t>z/OS,RACF,FTP,TN3270 security events</a:t>
            </a:r>
          </a:p>
          <a:p>
            <a:pPr lvl="3"/>
            <a:r>
              <a:rPr lang="en-US" dirty="0" smtClean="0"/>
              <a:t>On how </a:t>
            </a:r>
            <a:r>
              <a:rPr lang="en-US" dirty="0"/>
              <a:t>to get and process </a:t>
            </a:r>
            <a:r>
              <a:rPr lang="en-US" dirty="0" smtClean="0"/>
              <a:t>DB2 </a:t>
            </a:r>
            <a:r>
              <a:rPr lang="en-US" dirty="0"/>
              <a:t>security events</a:t>
            </a:r>
          </a:p>
          <a:p>
            <a:pPr lvl="1"/>
            <a:r>
              <a:rPr lang="en-US" dirty="0"/>
              <a:t>Conclusion</a:t>
            </a:r>
          </a:p>
          <a:p>
            <a:pPr lvl="3"/>
            <a:endParaRPr lang="en-US" dirty="0"/>
          </a:p>
          <a:p>
            <a:pPr lvl="3"/>
            <a:endParaRPr lang="en-US" dirty="0"/>
          </a:p>
          <a:p>
            <a:pPr lvl="1"/>
            <a:endParaRPr lang="pl-PL" altLang="pl-PL" dirty="0">
              <a:latin typeface="Open Sans" charset="0"/>
              <a:cs typeface="Open Sans" charset="0"/>
            </a:endParaRPr>
          </a:p>
          <a:p>
            <a:pPr lvl="1"/>
            <a:endParaRPr lang="pl-PL" altLang="pl-PL" dirty="0">
              <a:latin typeface="Bebas Neue Book"/>
              <a:cs typeface="Open Sans" charset="0"/>
            </a:endParaRPr>
          </a:p>
          <a:p>
            <a:pPr lvl="1"/>
            <a:endParaRPr lang="pl-PL" altLang="pl-PL" dirty="0">
              <a:latin typeface="Bebas Neue Book"/>
              <a:cs typeface="Open Sans" charset="0"/>
            </a:endParaRPr>
          </a:p>
          <a:p>
            <a:pPr lvl="1"/>
            <a:endParaRPr lang="pl-PL" altLang="pl-PL" dirty="0">
              <a:latin typeface="Open Sans" charset="0"/>
              <a:cs typeface="Open Sans" charset="0"/>
            </a:endParaRPr>
          </a:p>
          <a:p>
            <a:pPr lvl="1"/>
            <a:endParaRPr lang="pl-PL" altLang="pl-PL" dirty="0">
              <a:latin typeface="Open Sans" charset="0"/>
              <a:cs typeface="Open Sans" charset="0"/>
            </a:endParaRPr>
          </a:p>
        </p:txBody>
      </p:sp>
      <p:sp>
        <p:nvSpPr>
          <p:cNvPr id="5" name="Symbol zastępczy numeru slajdu 4">
            <a:extLst>
              <a:ext uri="{FF2B5EF4-FFF2-40B4-BE49-F238E27FC236}">
                <a16:creationId xmlns:a16="http://schemas.microsoft.com/office/drawing/2014/main" id="{2B18600E-BB2A-4675-BA39-17B1557081F0}"/>
              </a:ext>
            </a:extLst>
          </p:cNvPr>
          <p:cNvSpPr>
            <a:spLocks noGrp="1"/>
          </p:cNvSpPr>
          <p:nvPr>
            <p:ph type="sldNum" sz="quarter" idx="10"/>
          </p:nvPr>
        </p:nvSpPr>
        <p:spPr/>
        <p:txBody>
          <a:bodyPr/>
          <a:lstStyle/>
          <a:p>
            <a:pPr>
              <a:defRPr/>
            </a:pPr>
            <a:fld id="{C3B0082C-2318-44AC-8C80-BFEFC2044EAD}" type="slidenum">
              <a:rPr lang="en-US"/>
              <a:pPr>
                <a:defRPr/>
              </a:pPr>
              <a:t>2</a:t>
            </a:fld>
            <a:endParaRPr lang="en-US" dirty="0"/>
          </a:p>
        </p:txBody>
      </p:sp>
      <p:sp>
        <p:nvSpPr>
          <p:cNvPr id="4" name="Symbol zastępczy stopki 3">
            <a:extLst>
              <a:ext uri="{FF2B5EF4-FFF2-40B4-BE49-F238E27FC236}">
                <a16:creationId xmlns:a16="http://schemas.microsoft.com/office/drawing/2014/main" id="{F32753EE-9049-4538-9C2D-ACAC4EE6C85D}"/>
              </a:ext>
            </a:extLst>
          </p:cNvPr>
          <p:cNvSpPr>
            <a:spLocks noGrp="1"/>
          </p:cNvSpPr>
          <p:nvPr>
            <p:ph type="ftr" sz="quarter" idx="11"/>
          </p:nvPr>
        </p:nvSpPr>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dirty="0">
                <a:solidFill>
                  <a:srgbClr val="7F7F7F"/>
                </a:solidFill>
                <a:latin typeface="Open Sans" charset="0"/>
                <a:cs typeface="Open Sans" charset="0"/>
              </a:rPr>
              <a:t>Gdansk</a:t>
            </a:r>
            <a:r>
              <a:rPr lang="en-US" altLang="pl-PL" dirty="0">
                <a:solidFill>
                  <a:srgbClr val="7F7F7F"/>
                </a:solidFill>
                <a:latin typeface="Open Sans" charset="0"/>
                <a:cs typeface="Open Sans" charset="0"/>
              </a:rPr>
              <a:t> 2-3 June 2026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Introduction</a:t>
            </a:r>
            <a:r>
              <a:rPr lang="en-US" sz="2400" dirty="0"/>
              <a:t>: z/OS SECURITY PRODUCTS FOR SIEM.</a:t>
            </a:r>
          </a:p>
        </p:txBody>
      </p:sp>
      <p:sp>
        <p:nvSpPr>
          <p:cNvPr id="4" name="Slide Number Placeholder 3"/>
          <p:cNvSpPr>
            <a:spLocks noGrp="1"/>
          </p:cNvSpPr>
          <p:nvPr>
            <p:ph type="sldNum" sz="quarter" idx="10"/>
          </p:nvPr>
        </p:nvSpPr>
        <p:spPr/>
        <p:txBody>
          <a:bodyPr/>
          <a:lstStyle/>
          <a:p>
            <a:pPr>
              <a:defRPr/>
            </a:pPr>
            <a:fld id="{24ADC8E8-8A35-46E7-9A93-50589325116F}" type="slidenum">
              <a:rPr lang="en-US" smtClean="0"/>
              <a:pPr>
                <a:defRPr/>
              </a:pPr>
              <a:t>3</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pPr>
            <a:r>
              <a:rPr lang="en-US" dirty="0">
                <a:solidFill>
                  <a:srgbClr val="7F7F7F"/>
                </a:solidFill>
                <a:latin typeface="Open Sans" charset="0"/>
                <a:cs typeface="Open Sans" charset="0"/>
              </a:rPr>
              <a:t>Gdansk</a:t>
            </a:r>
            <a:r>
              <a:rPr lang="en-US" altLang="pl-PL" dirty="0">
                <a:solidFill>
                  <a:srgbClr val="7F7F7F"/>
                </a:solidFill>
                <a:latin typeface="Open Sans" charset="0"/>
                <a:cs typeface="Open Sans" charset="0"/>
              </a:rPr>
              <a:t> 2-3 June 2026</a:t>
            </a:r>
          </a:p>
        </p:txBody>
      </p:sp>
      <p:sp>
        <p:nvSpPr>
          <p:cNvPr id="15" name="AutoShape 2" descr="blob:https://web.telegram.org/a6d8c674-c98f-4939-ab5c-3e7e84c28ac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blob:https://web.telegram.org/a6d8c674-c98f-4939-ab5c-3e7e84c28ac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16F37102-021B-1703-E2B0-D8EB0E7FE57F}"/>
              </a:ext>
            </a:extLst>
          </p:cNvPr>
          <p:cNvSpPr txBox="1"/>
          <p:nvPr/>
        </p:nvSpPr>
        <p:spPr>
          <a:xfrm>
            <a:off x="460375" y="4497394"/>
            <a:ext cx="10626291" cy="1015663"/>
          </a:xfrm>
          <a:prstGeom prst="rect">
            <a:avLst/>
          </a:prstGeom>
          <a:noFill/>
        </p:spPr>
        <p:txBody>
          <a:bodyPr wrap="square" rtlCol="0">
            <a:spAutoFit/>
          </a:bodyPr>
          <a:lstStyle/>
          <a:p>
            <a:r>
              <a:rPr lang="en-US" sz="2000" dirty="0"/>
              <a:t>This Enterprise security </a:t>
            </a:r>
            <a:r>
              <a:rPr lang="en-US" sz="2000" dirty="0" smtClean="0"/>
              <a:t>products</a:t>
            </a:r>
            <a:r>
              <a:rPr lang="ru-RU" sz="2000" dirty="0" smtClean="0"/>
              <a:t>(</a:t>
            </a:r>
            <a:r>
              <a:rPr lang="en-US" sz="2000" dirty="0"/>
              <a:t>h</a:t>
            </a:r>
            <a:r>
              <a:rPr lang="en-US" sz="2000" dirty="0" smtClean="0"/>
              <a:t>ighlighted </a:t>
            </a:r>
            <a:r>
              <a:rPr lang="en-US" sz="2000" dirty="0"/>
              <a:t>in red</a:t>
            </a:r>
            <a:r>
              <a:rPr lang="ru-RU" sz="2000" dirty="0" smtClean="0"/>
              <a:t>)</a:t>
            </a:r>
            <a:r>
              <a:rPr lang="en-US" sz="2000" dirty="0" smtClean="0"/>
              <a:t> </a:t>
            </a:r>
            <a:r>
              <a:rPr lang="en-US" sz="2000" dirty="0"/>
              <a:t>collect z/OS,RACF,DB2 etc. security events from SMF </a:t>
            </a:r>
            <a:r>
              <a:rPr lang="en-US" sz="2000" dirty="0" err="1" smtClean="0"/>
              <a:t>logstreams</a:t>
            </a:r>
            <a:r>
              <a:rPr lang="en-US" sz="2000" dirty="0" smtClean="0"/>
              <a:t>, process </a:t>
            </a:r>
            <a:r>
              <a:rPr lang="en-US" sz="2000" dirty="0"/>
              <a:t>and </a:t>
            </a:r>
            <a:r>
              <a:rPr lang="en-US" sz="2000" dirty="0" smtClean="0"/>
              <a:t>transmit </a:t>
            </a:r>
            <a:r>
              <a:rPr lang="en-US" sz="2000" dirty="0"/>
              <a:t>data </a:t>
            </a:r>
            <a:r>
              <a:rPr lang="en-US" sz="2000" dirty="0" smtClean="0"/>
              <a:t>via </a:t>
            </a:r>
            <a:r>
              <a:rPr lang="en-US" sz="2000" dirty="0"/>
              <a:t>standard protocols (such as TCP/UDP Syslog, HTTP, or MQTT) </a:t>
            </a:r>
            <a:r>
              <a:rPr lang="en-US" sz="2000" dirty="0" smtClean="0"/>
              <a:t>in </a:t>
            </a:r>
            <a:r>
              <a:rPr lang="en-US" sz="2000" dirty="0"/>
              <a:t>a format the SIEM </a:t>
            </a:r>
            <a:r>
              <a:rPr lang="en-US" sz="2000" dirty="0" smtClean="0"/>
              <a:t>such as </a:t>
            </a:r>
            <a:r>
              <a:rPr lang="en-US" sz="2000" dirty="0"/>
              <a:t>JSON,CEF or </a:t>
            </a:r>
            <a:r>
              <a:rPr lang="en-US" sz="2000" dirty="0" smtClean="0"/>
              <a:t>LEEF. </a:t>
            </a:r>
            <a:endParaRPr lang="en-US" sz="2000" dirty="0"/>
          </a:p>
        </p:txBody>
      </p:sp>
      <p:sp>
        <p:nvSpPr>
          <p:cNvPr id="3" name="Rectangle 2"/>
          <p:cNvSpPr/>
          <p:nvPr/>
        </p:nvSpPr>
        <p:spPr>
          <a:xfrm>
            <a:off x="690761" y="1267107"/>
            <a:ext cx="2454621" cy="23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FFFF00"/>
                </a:solidFill>
              </a:rPr>
              <a:t>IBM Security </a:t>
            </a:r>
            <a:r>
              <a:rPr lang="en-US" sz="1200" dirty="0" err="1" smtClean="0">
                <a:solidFill>
                  <a:srgbClr val="FFFF00"/>
                </a:solidFill>
              </a:rPr>
              <a:t>zSecure</a:t>
            </a:r>
            <a:r>
              <a:rPr lang="en-US" sz="1200" dirty="0" smtClean="0">
                <a:solidFill>
                  <a:srgbClr val="FFFF00"/>
                </a:solidFill>
              </a:rPr>
              <a:t> components:</a:t>
            </a:r>
            <a:endParaRPr lang="en-US" sz="1200" dirty="0">
              <a:solidFill>
                <a:srgbClr val="FFFF00"/>
              </a:solidFill>
            </a:endParaRPr>
          </a:p>
        </p:txBody>
      </p:sp>
      <p:sp>
        <p:nvSpPr>
          <p:cNvPr id="10" name="Rectangle 9"/>
          <p:cNvSpPr/>
          <p:nvPr/>
        </p:nvSpPr>
        <p:spPr>
          <a:xfrm>
            <a:off x="690761" y="1499234"/>
            <a:ext cx="2454620" cy="828328"/>
          </a:xfrm>
          <a:prstGeom prst="rect">
            <a:avLst/>
          </a:prstGeom>
          <a:solidFill>
            <a:schemeClr val="bg1">
              <a:lumMod val="8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Admin</a:t>
            </a:r>
          </a:p>
          <a:p>
            <a:r>
              <a:rPr lang="en-US" sz="1000" dirty="0" smtClean="0">
                <a:solidFill>
                  <a:schemeClr val="tx1"/>
                </a:solidFill>
              </a:rPr>
              <a:t>Audit(RACF,ACD2,TopSecret)</a:t>
            </a:r>
          </a:p>
          <a:p>
            <a:r>
              <a:rPr lang="en-US" sz="1000" dirty="0" smtClean="0">
                <a:solidFill>
                  <a:schemeClr val="tx1"/>
                </a:solidFill>
              </a:rPr>
              <a:t>Alert(RACF,ACF2)</a:t>
            </a:r>
          </a:p>
          <a:p>
            <a:r>
              <a:rPr lang="en-US" sz="1000" dirty="0" smtClean="0">
                <a:solidFill>
                  <a:schemeClr val="tx1"/>
                </a:solidFill>
              </a:rPr>
              <a:t>Visual</a:t>
            </a:r>
          </a:p>
          <a:p>
            <a:r>
              <a:rPr lang="en-US" sz="1000" dirty="0" smtClean="0">
                <a:solidFill>
                  <a:srgbClr val="FF0000"/>
                </a:solidFill>
              </a:rPr>
              <a:t>Adapters for SIEM(RACF,ACF2,TopSecret)</a:t>
            </a:r>
          </a:p>
        </p:txBody>
      </p:sp>
      <p:sp>
        <p:nvSpPr>
          <p:cNvPr id="6" name="Rounded Rectangle 5"/>
          <p:cNvSpPr/>
          <p:nvPr/>
        </p:nvSpPr>
        <p:spPr>
          <a:xfrm>
            <a:off x="3897885" y="1650537"/>
            <a:ext cx="2776450" cy="2021862"/>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READ FROM:</a:t>
            </a:r>
          </a:p>
          <a:p>
            <a:r>
              <a:rPr lang="en-US" dirty="0" smtClean="0"/>
              <a:t>z/OS SMF STREAMS</a:t>
            </a:r>
          </a:p>
          <a:p>
            <a:endParaRPr lang="en-US" dirty="0"/>
          </a:p>
          <a:p>
            <a:r>
              <a:rPr lang="en-US" dirty="0" smtClean="0"/>
              <a:t>TRANSFER TO:</a:t>
            </a:r>
          </a:p>
          <a:p>
            <a:r>
              <a:rPr lang="en-US" dirty="0" smtClean="0"/>
              <a:t>SIEM</a:t>
            </a:r>
            <a:endParaRPr lang="en-US" dirty="0"/>
          </a:p>
        </p:txBody>
      </p:sp>
      <p:sp>
        <p:nvSpPr>
          <p:cNvPr id="31" name="Rectangle 30"/>
          <p:cNvSpPr/>
          <p:nvPr/>
        </p:nvSpPr>
        <p:spPr>
          <a:xfrm>
            <a:off x="690761" y="3263485"/>
            <a:ext cx="2454621" cy="23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solidFill>
                  <a:srgbClr val="FFFF00"/>
                </a:solidFill>
              </a:rPr>
              <a:t>CorreLog</a:t>
            </a:r>
            <a:r>
              <a:rPr lang="en-US" sz="1200" dirty="0" smtClean="0">
                <a:solidFill>
                  <a:srgbClr val="FFFF00"/>
                </a:solidFill>
              </a:rPr>
              <a:t>:</a:t>
            </a:r>
            <a:endParaRPr lang="en-US" sz="1200" dirty="0">
              <a:solidFill>
                <a:srgbClr val="FFFF00"/>
              </a:solidFill>
            </a:endParaRPr>
          </a:p>
        </p:txBody>
      </p:sp>
      <p:sp>
        <p:nvSpPr>
          <p:cNvPr id="32" name="Rectangle 31"/>
          <p:cNvSpPr/>
          <p:nvPr/>
        </p:nvSpPr>
        <p:spPr>
          <a:xfrm>
            <a:off x="690761" y="3495611"/>
            <a:ext cx="2454620" cy="596201"/>
          </a:xfrm>
          <a:prstGeom prst="rect">
            <a:avLst/>
          </a:prstGeom>
          <a:solidFill>
            <a:schemeClr val="bg1">
              <a:lumMod val="8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FF0000"/>
                </a:solidFill>
              </a:rPr>
              <a:t>SIEM Agent for IBM z/OS</a:t>
            </a:r>
          </a:p>
          <a:p>
            <a:r>
              <a:rPr lang="en-US" sz="1000" dirty="0" smtClean="0">
                <a:solidFill>
                  <a:schemeClr val="tx1"/>
                </a:solidFill>
              </a:rPr>
              <a:t>Visualizer for IBM z/OS</a:t>
            </a:r>
          </a:p>
          <a:p>
            <a:r>
              <a:rPr lang="en-US" sz="1000" dirty="0" smtClean="0">
                <a:solidFill>
                  <a:schemeClr val="tx1"/>
                </a:solidFill>
              </a:rPr>
              <a:t>SIEM Correlation Server</a:t>
            </a:r>
          </a:p>
        </p:txBody>
      </p:sp>
      <p:sp>
        <p:nvSpPr>
          <p:cNvPr id="33" name="Rectangle 32"/>
          <p:cNvSpPr/>
          <p:nvPr/>
        </p:nvSpPr>
        <p:spPr>
          <a:xfrm>
            <a:off x="7426841" y="1267107"/>
            <a:ext cx="2481930" cy="383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FFFF00"/>
                </a:solidFill>
              </a:rPr>
              <a:t>BROADCOM Mainframe Security Suite:</a:t>
            </a:r>
            <a:endParaRPr lang="en-US" sz="1200" dirty="0">
              <a:solidFill>
                <a:srgbClr val="FFFF00"/>
              </a:solidFill>
            </a:endParaRPr>
          </a:p>
        </p:txBody>
      </p:sp>
      <p:sp>
        <p:nvSpPr>
          <p:cNvPr id="34" name="Rectangle 33"/>
          <p:cNvSpPr/>
          <p:nvPr/>
        </p:nvSpPr>
        <p:spPr>
          <a:xfrm>
            <a:off x="7426841" y="1650537"/>
            <a:ext cx="2454620" cy="1016749"/>
          </a:xfrm>
          <a:prstGeom prst="rect">
            <a:avLst/>
          </a:prstGeom>
          <a:solidFill>
            <a:schemeClr val="bg1">
              <a:lumMod val="8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Multi-factor Authentication</a:t>
            </a:r>
          </a:p>
          <a:p>
            <a:r>
              <a:rPr lang="en-US" sz="1000" dirty="0" smtClean="0">
                <a:solidFill>
                  <a:schemeClr val="tx1"/>
                </a:solidFill>
              </a:rPr>
              <a:t>Auditor for z/OS</a:t>
            </a:r>
          </a:p>
          <a:p>
            <a:r>
              <a:rPr lang="en-US" sz="1000" dirty="0" smtClean="0">
                <a:solidFill>
                  <a:schemeClr val="tx1"/>
                </a:solidFill>
              </a:rPr>
              <a:t>Cleanup</a:t>
            </a:r>
          </a:p>
          <a:p>
            <a:r>
              <a:rPr lang="en-US" sz="1000" dirty="0" smtClean="0">
                <a:solidFill>
                  <a:srgbClr val="FF0000"/>
                </a:solidFill>
              </a:rPr>
              <a:t>Compliance Event Manager</a:t>
            </a:r>
          </a:p>
          <a:p>
            <a:r>
              <a:rPr lang="en-US" sz="1000" dirty="0" smtClean="0">
                <a:solidFill>
                  <a:schemeClr val="tx1"/>
                </a:solidFill>
              </a:rPr>
              <a:t>Trusted Access Manager for Z</a:t>
            </a:r>
          </a:p>
          <a:p>
            <a:r>
              <a:rPr lang="en-US" sz="1000" dirty="0" smtClean="0">
                <a:solidFill>
                  <a:schemeClr val="tx1"/>
                </a:solidFill>
              </a:rPr>
              <a:t>Mainframe Security Insights Platform</a:t>
            </a:r>
          </a:p>
        </p:txBody>
      </p:sp>
      <p:sp>
        <p:nvSpPr>
          <p:cNvPr id="35" name="Rectangle 34"/>
          <p:cNvSpPr/>
          <p:nvPr/>
        </p:nvSpPr>
        <p:spPr>
          <a:xfrm>
            <a:off x="7426841" y="3263485"/>
            <a:ext cx="2454621" cy="23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FFFF00"/>
                </a:solidFill>
              </a:rPr>
              <a:t>BMC AMI:</a:t>
            </a:r>
            <a:endParaRPr lang="en-US" sz="1200" dirty="0">
              <a:solidFill>
                <a:srgbClr val="FFFF00"/>
              </a:solidFill>
            </a:endParaRPr>
          </a:p>
        </p:txBody>
      </p:sp>
      <p:sp>
        <p:nvSpPr>
          <p:cNvPr id="36" name="Rectangle 35"/>
          <p:cNvSpPr/>
          <p:nvPr/>
        </p:nvSpPr>
        <p:spPr>
          <a:xfrm>
            <a:off x="7426841" y="3495611"/>
            <a:ext cx="2454620" cy="596201"/>
          </a:xfrm>
          <a:prstGeom prst="rect">
            <a:avLst/>
          </a:prstGeom>
          <a:solidFill>
            <a:schemeClr val="bg1">
              <a:lumMod val="8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err="1" smtClean="0">
                <a:solidFill>
                  <a:srgbClr val="FF0000"/>
                </a:solidFill>
              </a:rPr>
              <a:t>Datastream</a:t>
            </a:r>
            <a:endParaRPr lang="en-US" sz="1000" dirty="0" smtClean="0">
              <a:solidFill>
                <a:srgbClr val="FF0000"/>
              </a:solidFill>
            </a:endParaRPr>
          </a:p>
          <a:p>
            <a:r>
              <a:rPr lang="en-US" sz="1000" dirty="0" smtClean="0">
                <a:solidFill>
                  <a:schemeClr val="tx1"/>
                </a:solidFill>
              </a:rPr>
              <a:t>Command Center for Security</a:t>
            </a:r>
          </a:p>
          <a:p>
            <a:r>
              <a:rPr lang="en-US" sz="1000" dirty="0" smtClean="0">
                <a:solidFill>
                  <a:schemeClr val="tx1"/>
                </a:solidFill>
              </a:rPr>
              <a:t>Resident Security Server</a:t>
            </a:r>
          </a:p>
        </p:txBody>
      </p:sp>
      <p:cxnSp>
        <p:nvCxnSpPr>
          <p:cNvPr id="8" name="Straight Arrow Connector 7"/>
          <p:cNvCxnSpPr/>
          <p:nvPr/>
        </p:nvCxnSpPr>
        <p:spPr>
          <a:xfrm flipH="1" flipV="1">
            <a:off x="2934393" y="2244436"/>
            <a:ext cx="963492" cy="8312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7" name="Straight Arrow Connector 36"/>
          <p:cNvCxnSpPr/>
          <p:nvPr/>
        </p:nvCxnSpPr>
        <p:spPr>
          <a:xfrm flipH="1">
            <a:off x="2103120" y="3092472"/>
            <a:ext cx="1794765" cy="56163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8" name="Straight Arrow Connector 37"/>
          <p:cNvCxnSpPr/>
          <p:nvPr/>
        </p:nvCxnSpPr>
        <p:spPr>
          <a:xfrm>
            <a:off x="6656143" y="2244436"/>
            <a:ext cx="866875"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0" name="Straight Arrow Connector 39"/>
          <p:cNvCxnSpPr/>
          <p:nvPr/>
        </p:nvCxnSpPr>
        <p:spPr>
          <a:xfrm>
            <a:off x="6674335" y="3103555"/>
            <a:ext cx="848683" cy="55054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5710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a:extLst>
              <a:ext uri="{FF2B5EF4-FFF2-40B4-BE49-F238E27FC236}">
                <a16:creationId xmlns:a16="http://schemas.microsoft.com/office/drawing/2014/main" id="{D148BABE-B1B3-412B-ADCB-C8FB563F73AB}"/>
              </a:ext>
            </a:extLst>
          </p:cNvPr>
          <p:cNvSpPr>
            <a:spLocks noGrp="1" noChangeArrowheads="1"/>
          </p:cNvSpPr>
          <p:nvPr>
            <p:ph type="title"/>
          </p:nvPr>
        </p:nvSpPr>
        <p:spPr>
          <a:xfrm>
            <a:off x="0" y="0"/>
            <a:ext cx="10339388" cy="1035050"/>
          </a:xfrm>
        </p:spPr>
        <p:txBody>
          <a:bodyPr/>
          <a:lstStyle/>
          <a:p>
            <a:pPr lvl="1"/>
            <a:r>
              <a:rPr lang="en-US" sz="2400" dirty="0"/>
              <a:t>About IBM </a:t>
            </a:r>
            <a:r>
              <a:rPr lang="en-US" sz="2400" dirty="0" err="1"/>
              <a:t>zSecure</a:t>
            </a:r>
            <a:r>
              <a:rPr lang="en-US" sz="2400" dirty="0"/>
              <a:t> Carla</a:t>
            </a:r>
            <a:r>
              <a:rPr lang="en-US" sz="2400" dirty="0" smtClean="0"/>
              <a:t>: on how </a:t>
            </a:r>
            <a:r>
              <a:rPr lang="en-US" sz="2400" dirty="0"/>
              <a:t>to collect and transfer events via batch task</a:t>
            </a:r>
            <a:endParaRPr lang="en-US" altLang="pl-PL" sz="2400" dirty="0">
              <a:latin typeface="Open Sans" charset="0"/>
              <a:cs typeface="Open Sans" charset="0"/>
            </a:endParaRPr>
          </a:p>
        </p:txBody>
      </p:sp>
      <p:sp>
        <p:nvSpPr>
          <p:cNvPr id="5" name="Symbol zastępczy numeru slajdu 4">
            <a:extLst>
              <a:ext uri="{FF2B5EF4-FFF2-40B4-BE49-F238E27FC236}">
                <a16:creationId xmlns:a16="http://schemas.microsoft.com/office/drawing/2014/main" id="{2B18600E-BB2A-4675-BA39-17B1557081F0}"/>
              </a:ext>
            </a:extLst>
          </p:cNvPr>
          <p:cNvSpPr>
            <a:spLocks noGrp="1"/>
          </p:cNvSpPr>
          <p:nvPr>
            <p:ph type="sldNum" sz="quarter" idx="10"/>
          </p:nvPr>
        </p:nvSpPr>
        <p:spPr/>
        <p:txBody>
          <a:bodyPr/>
          <a:lstStyle/>
          <a:p>
            <a:pPr>
              <a:defRPr/>
            </a:pPr>
            <a:fld id="{C3B0082C-2318-44AC-8C80-BFEFC2044EAD}" type="slidenum">
              <a:rPr lang="en-US"/>
              <a:pPr>
                <a:defRPr/>
              </a:pPr>
              <a:t>4</a:t>
            </a:fld>
            <a:endParaRPr lang="en-US" dirty="0"/>
          </a:p>
        </p:txBody>
      </p:sp>
      <p:sp>
        <p:nvSpPr>
          <p:cNvPr id="4" name="Symbol zastępczy stopki 3">
            <a:extLst>
              <a:ext uri="{FF2B5EF4-FFF2-40B4-BE49-F238E27FC236}">
                <a16:creationId xmlns:a16="http://schemas.microsoft.com/office/drawing/2014/main" id="{F32753EE-9049-4538-9C2D-ACAC4EE6C85D}"/>
              </a:ext>
            </a:extLst>
          </p:cNvPr>
          <p:cNvSpPr>
            <a:spLocks noGrp="1"/>
          </p:cNvSpPr>
          <p:nvPr>
            <p:ph type="ftr" sz="quarter" idx="11"/>
          </p:nvPr>
        </p:nvSpPr>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dirty="0">
                <a:solidFill>
                  <a:srgbClr val="7F7F7F"/>
                </a:solidFill>
                <a:latin typeface="Open Sans" charset="0"/>
                <a:cs typeface="Open Sans" charset="0"/>
              </a:rPr>
              <a:t>Gdansk</a:t>
            </a:r>
            <a:r>
              <a:rPr lang="en-US" altLang="pl-PL" dirty="0">
                <a:solidFill>
                  <a:srgbClr val="7F7F7F"/>
                </a:solidFill>
                <a:latin typeface="Open Sans" charset="0"/>
                <a:cs typeface="Open Sans" charset="0"/>
              </a:rPr>
              <a:t> 2-3 June 2026</a:t>
            </a:r>
          </a:p>
        </p:txBody>
      </p:sp>
      <p:sp>
        <p:nvSpPr>
          <p:cNvPr id="8" name="TextBox 7">
            <a:extLst>
              <a:ext uri="{FF2B5EF4-FFF2-40B4-BE49-F238E27FC236}">
                <a16:creationId xmlns:a16="http://schemas.microsoft.com/office/drawing/2014/main" id="{30B3EDC8-4D2E-40E2-61A5-4C2AD1A6A943}"/>
              </a:ext>
            </a:extLst>
          </p:cNvPr>
          <p:cNvSpPr txBox="1"/>
          <p:nvPr/>
        </p:nvSpPr>
        <p:spPr>
          <a:xfrm>
            <a:off x="314497" y="4719592"/>
            <a:ext cx="10252366" cy="1938992"/>
          </a:xfrm>
          <a:prstGeom prst="rect">
            <a:avLst/>
          </a:prstGeom>
          <a:noFill/>
        </p:spPr>
        <p:txBody>
          <a:bodyPr wrap="square" rtlCol="0">
            <a:spAutoFit/>
          </a:bodyPr>
          <a:lstStyle/>
          <a:p>
            <a:r>
              <a:rPr lang="en-US" sz="2000" dirty="0"/>
              <a:t>Every 5 minutes z/OS submits JCL batch job to get data from SMF stream(1) and processes them according to CARLA rules.</a:t>
            </a:r>
            <a:endParaRPr lang="ru-RU" dirty="0"/>
          </a:p>
          <a:p>
            <a:r>
              <a:rPr lang="en-US" sz="2000" dirty="0"/>
              <a:t>After which CARLA creates ZOS.zip, RACF.zip, DB2.zip in LEEF format(2) in USS.</a:t>
            </a:r>
            <a:endParaRPr lang="ru-RU" dirty="0"/>
          </a:p>
          <a:p>
            <a:r>
              <a:rPr lang="en-US" sz="2000" dirty="0"/>
              <a:t>In step 2 JCL executes a specific user application which processes </a:t>
            </a:r>
            <a:r>
              <a:rPr lang="en-US" sz="2000" dirty="0" smtClean="0"/>
              <a:t>data(3) </a:t>
            </a:r>
            <a:r>
              <a:rPr lang="en-US" sz="2000" dirty="0"/>
              <a:t>according to certain rules and sends files to all SIEM systems via </a:t>
            </a:r>
            <a:r>
              <a:rPr lang="en-US" sz="2000" dirty="0" smtClean="0"/>
              <a:t>FTP(4).</a:t>
            </a:r>
            <a:endParaRPr lang="ru-RU" dirty="0"/>
          </a:p>
          <a:p>
            <a:endParaRPr lang="en-US" sz="2000" dirty="0"/>
          </a:p>
        </p:txBody>
      </p:sp>
      <p:sp>
        <p:nvSpPr>
          <p:cNvPr id="2" name="Flowchart: Magnetic Disk 1"/>
          <p:cNvSpPr/>
          <p:nvPr/>
        </p:nvSpPr>
        <p:spPr>
          <a:xfrm>
            <a:off x="1196787" y="1928553"/>
            <a:ext cx="1258528" cy="202207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SMF</a:t>
            </a:r>
            <a:endParaRPr lang="en-US" dirty="0"/>
          </a:p>
        </p:txBody>
      </p:sp>
      <p:sp>
        <p:nvSpPr>
          <p:cNvPr id="6" name="Rectangle 5"/>
          <p:cNvSpPr/>
          <p:nvPr/>
        </p:nvSpPr>
        <p:spPr>
          <a:xfrm>
            <a:off x="3167439" y="1598985"/>
            <a:ext cx="3166283" cy="122872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STEP1:CARLA</a:t>
            </a:r>
          </a:p>
          <a:p>
            <a:endParaRPr lang="en-US" dirty="0" smtClean="0">
              <a:solidFill>
                <a:schemeClr val="tx1"/>
              </a:solidFill>
            </a:endParaRPr>
          </a:p>
          <a:p>
            <a:r>
              <a:rPr lang="en-US" dirty="0" smtClean="0">
                <a:solidFill>
                  <a:schemeClr val="tx1"/>
                </a:solidFill>
              </a:rPr>
              <a:t>STEP2:USER_APPLICATION</a:t>
            </a:r>
            <a:endParaRPr lang="en-US" dirty="0">
              <a:solidFill>
                <a:schemeClr val="tx1"/>
              </a:solidFill>
            </a:endParaRPr>
          </a:p>
        </p:txBody>
      </p:sp>
      <p:sp>
        <p:nvSpPr>
          <p:cNvPr id="10" name="Rectangle 9"/>
          <p:cNvSpPr/>
          <p:nvPr/>
        </p:nvSpPr>
        <p:spPr>
          <a:xfrm>
            <a:off x="7347052" y="2046320"/>
            <a:ext cx="2227811" cy="1904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SIEM</a:t>
            </a:r>
          </a:p>
          <a:p>
            <a:pPr algn="ctr"/>
            <a:r>
              <a:rPr lang="en-US" dirty="0" smtClean="0"/>
              <a:t>Specific vendor</a:t>
            </a:r>
          </a:p>
          <a:p>
            <a:pPr algn="ctr"/>
            <a:r>
              <a:rPr lang="en-US" dirty="0" smtClean="0"/>
              <a:t>ZOS.txt</a:t>
            </a:r>
          </a:p>
          <a:p>
            <a:pPr algn="ctr"/>
            <a:r>
              <a:rPr lang="en-US" dirty="0" smtClean="0"/>
              <a:t>DB2.txt</a:t>
            </a:r>
            <a:endParaRPr lang="en-US" dirty="0"/>
          </a:p>
        </p:txBody>
      </p:sp>
      <p:cxnSp>
        <p:nvCxnSpPr>
          <p:cNvPr id="12" name="Straight Connector 11"/>
          <p:cNvCxnSpPr/>
          <p:nvPr/>
        </p:nvCxnSpPr>
        <p:spPr>
          <a:xfrm>
            <a:off x="432262" y="1130531"/>
            <a:ext cx="9907126" cy="8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2262" y="1138844"/>
            <a:ext cx="0" cy="3416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32262" y="4555375"/>
            <a:ext cx="100168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0339388" y="1130531"/>
            <a:ext cx="109710" cy="3424844"/>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92445" y="1262157"/>
            <a:ext cx="867545" cy="523220"/>
          </a:xfrm>
          <a:prstGeom prst="rect">
            <a:avLst/>
          </a:prstGeom>
        </p:spPr>
        <p:txBody>
          <a:bodyPr wrap="none">
            <a:spAutoFit/>
          </a:bodyPr>
          <a:lstStyle/>
          <a:p>
            <a:r>
              <a:rPr lang="en-US" sz="2800" dirty="0" smtClean="0"/>
              <a:t>z/OS</a:t>
            </a:r>
            <a:endParaRPr lang="en-US" sz="2800" dirty="0"/>
          </a:p>
        </p:txBody>
      </p:sp>
      <p:sp>
        <p:nvSpPr>
          <p:cNvPr id="24" name="Rectangle 23"/>
          <p:cNvSpPr/>
          <p:nvPr/>
        </p:nvSpPr>
        <p:spPr>
          <a:xfrm>
            <a:off x="3164367" y="3222855"/>
            <a:ext cx="3166283" cy="122872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/audit</a:t>
            </a:r>
          </a:p>
          <a:p>
            <a:r>
              <a:rPr lang="en-US" dirty="0" smtClean="0">
                <a:solidFill>
                  <a:schemeClr val="tx1"/>
                </a:solidFill>
              </a:rPr>
              <a:t>ZOS.zip</a:t>
            </a:r>
          </a:p>
          <a:p>
            <a:r>
              <a:rPr lang="en-US" dirty="0" smtClean="0">
                <a:solidFill>
                  <a:schemeClr val="tx1"/>
                </a:solidFill>
              </a:rPr>
              <a:t>RACF.zip</a:t>
            </a:r>
          </a:p>
          <a:p>
            <a:r>
              <a:rPr lang="en-US" dirty="0" smtClean="0">
                <a:solidFill>
                  <a:schemeClr val="tx1"/>
                </a:solidFill>
              </a:rPr>
              <a:t>DB2.zip</a:t>
            </a:r>
            <a:endParaRPr lang="en-US" dirty="0">
              <a:solidFill>
                <a:schemeClr val="tx1"/>
              </a:solidFill>
            </a:endParaRPr>
          </a:p>
        </p:txBody>
      </p:sp>
      <p:sp>
        <p:nvSpPr>
          <p:cNvPr id="25" name="Rectangle 24"/>
          <p:cNvSpPr/>
          <p:nvPr/>
        </p:nvSpPr>
        <p:spPr>
          <a:xfrm>
            <a:off x="3055587" y="1310741"/>
            <a:ext cx="3543543" cy="276999"/>
          </a:xfrm>
          <a:prstGeom prst="rect">
            <a:avLst/>
          </a:prstGeom>
        </p:spPr>
        <p:txBody>
          <a:bodyPr wrap="square">
            <a:spAutoFit/>
          </a:bodyPr>
          <a:lstStyle/>
          <a:p>
            <a:r>
              <a:rPr lang="en-US" sz="1200" dirty="0"/>
              <a:t>The CKQLEEF </a:t>
            </a:r>
            <a:r>
              <a:rPr lang="en-US" sz="1200" dirty="0" smtClean="0"/>
              <a:t>procedure </a:t>
            </a:r>
            <a:r>
              <a:rPr lang="en-US" sz="1200" dirty="0"/>
              <a:t>is launched every 5 minutes.</a:t>
            </a:r>
          </a:p>
        </p:txBody>
      </p:sp>
      <p:sp>
        <p:nvSpPr>
          <p:cNvPr id="23" name="Rectangle 22"/>
          <p:cNvSpPr/>
          <p:nvPr/>
        </p:nvSpPr>
        <p:spPr>
          <a:xfrm>
            <a:off x="3057729" y="2956984"/>
            <a:ext cx="640496" cy="307777"/>
          </a:xfrm>
          <a:prstGeom prst="rect">
            <a:avLst/>
          </a:prstGeom>
        </p:spPr>
        <p:txBody>
          <a:bodyPr wrap="none">
            <a:spAutoFit/>
          </a:bodyPr>
          <a:lstStyle/>
          <a:p>
            <a:r>
              <a:rPr lang="en-US" sz="1400" dirty="0" smtClean="0"/>
              <a:t>OMVS</a:t>
            </a:r>
            <a:endParaRPr lang="en-US" sz="1400" dirty="0"/>
          </a:p>
        </p:txBody>
      </p:sp>
      <p:cxnSp>
        <p:nvCxnSpPr>
          <p:cNvPr id="16" name="Straight Connector 15"/>
          <p:cNvCxnSpPr/>
          <p:nvPr/>
        </p:nvCxnSpPr>
        <p:spPr>
          <a:xfrm flipH="1">
            <a:off x="2701061" y="1928553"/>
            <a:ext cx="54864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6" name="Straight Connector 25"/>
          <p:cNvCxnSpPr/>
          <p:nvPr/>
        </p:nvCxnSpPr>
        <p:spPr>
          <a:xfrm flipV="1">
            <a:off x="2701061" y="1928554"/>
            <a:ext cx="0" cy="1079126"/>
          </a:xfrm>
          <a:prstGeom prst="line">
            <a:avLst/>
          </a:prstGeom>
        </p:spPr>
        <p:style>
          <a:lnRef idx="3">
            <a:schemeClr val="accent6"/>
          </a:lnRef>
          <a:fillRef idx="0">
            <a:schemeClr val="accent6"/>
          </a:fillRef>
          <a:effectRef idx="2">
            <a:schemeClr val="accent6"/>
          </a:effectRef>
          <a:fontRef idx="minor">
            <a:schemeClr val="tx1"/>
          </a:fontRef>
        </p:style>
      </p:cxnSp>
      <p:cxnSp>
        <p:nvCxnSpPr>
          <p:cNvPr id="28" name="Straight Arrow Connector 27"/>
          <p:cNvCxnSpPr/>
          <p:nvPr/>
        </p:nvCxnSpPr>
        <p:spPr>
          <a:xfrm flipH="1">
            <a:off x="2455315" y="3007680"/>
            <a:ext cx="245746"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0" name="Straight Connector 29"/>
          <p:cNvCxnSpPr/>
          <p:nvPr/>
        </p:nvCxnSpPr>
        <p:spPr>
          <a:xfrm flipV="1">
            <a:off x="2921692" y="2046320"/>
            <a:ext cx="328009" cy="8323"/>
          </a:xfrm>
          <a:prstGeom prst="line">
            <a:avLst/>
          </a:prstGeom>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2921692" y="2046320"/>
            <a:ext cx="25116" cy="1409167"/>
          </a:xfrm>
          <a:prstGeom prst="line">
            <a:avLst/>
          </a:prstGeom>
        </p:spPr>
        <p:style>
          <a:lnRef idx="3">
            <a:schemeClr val="accent6"/>
          </a:lnRef>
          <a:fillRef idx="0">
            <a:schemeClr val="accent6"/>
          </a:fillRef>
          <a:effectRef idx="2">
            <a:schemeClr val="accent6"/>
          </a:effectRef>
          <a:fontRef idx="minor">
            <a:schemeClr val="tx1"/>
          </a:fontRef>
        </p:style>
      </p:cxnSp>
      <p:cxnSp>
        <p:nvCxnSpPr>
          <p:cNvPr id="37" name="Straight Arrow Connector 36"/>
          <p:cNvCxnSpPr/>
          <p:nvPr/>
        </p:nvCxnSpPr>
        <p:spPr>
          <a:xfrm>
            <a:off x="2946807" y="3449262"/>
            <a:ext cx="21756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1" name="Straight Arrow Connector 40"/>
          <p:cNvCxnSpPr/>
          <p:nvPr/>
        </p:nvCxnSpPr>
        <p:spPr>
          <a:xfrm>
            <a:off x="4077856" y="2596775"/>
            <a:ext cx="9525" cy="62608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3" name="Straight Arrow Connector 42"/>
          <p:cNvCxnSpPr/>
          <p:nvPr/>
        </p:nvCxnSpPr>
        <p:spPr>
          <a:xfrm>
            <a:off x="5754256" y="2501294"/>
            <a:ext cx="1592796" cy="2030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4" name="Rectangle 43"/>
          <p:cNvSpPr/>
          <p:nvPr/>
        </p:nvSpPr>
        <p:spPr>
          <a:xfrm>
            <a:off x="6330650" y="2501294"/>
            <a:ext cx="977704" cy="830997"/>
          </a:xfrm>
          <a:prstGeom prst="rect">
            <a:avLst/>
          </a:prstGeom>
        </p:spPr>
        <p:txBody>
          <a:bodyPr wrap="none">
            <a:spAutoFit/>
          </a:bodyPr>
          <a:lstStyle/>
          <a:p>
            <a:r>
              <a:rPr lang="en-US" sz="1200" dirty="0" err="1" smtClean="0"/>
              <a:t>Protocol:FTP</a:t>
            </a:r>
            <a:endParaRPr lang="en-US" sz="1200" dirty="0" smtClean="0"/>
          </a:p>
          <a:p>
            <a:r>
              <a:rPr lang="en-US" sz="1200" dirty="0" err="1" smtClean="0"/>
              <a:t>Format:CSV</a:t>
            </a:r>
            <a:endParaRPr lang="en-US" sz="1200" dirty="0" smtClean="0"/>
          </a:p>
          <a:p>
            <a:r>
              <a:rPr lang="en-US" sz="1200" dirty="0"/>
              <a:t>o</a:t>
            </a:r>
            <a:r>
              <a:rPr lang="en-US" sz="1200" dirty="0" smtClean="0"/>
              <a:t>r other</a:t>
            </a:r>
            <a:endParaRPr lang="en-US" sz="1200" dirty="0" smtClean="0"/>
          </a:p>
          <a:p>
            <a:endParaRPr lang="en-US" sz="1200" dirty="0"/>
          </a:p>
        </p:txBody>
      </p:sp>
      <p:sp>
        <p:nvSpPr>
          <p:cNvPr id="46" name="Oval 45"/>
          <p:cNvSpPr/>
          <p:nvPr/>
        </p:nvSpPr>
        <p:spPr>
          <a:xfrm>
            <a:off x="2681971" y="1614135"/>
            <a:ext cx="239721" cy="266677"/>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1</a:t>
            </a:r>
          </a:p>
        </p:txBody>
      </p:sp>
      <p:sp>
        <p:nvSpPr>
          <p:cNvPr id="48" name="Oval 47"/>
          <p:cNvSpPr/>
          <p:nvPr/>
        </p:nvSpPr>
        <p:spPr>
          <a:xfrm>
            <a:off x="2642687" y="3223197"/>
            <a:ext cx="239721" cy="266677"/>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2</a:t>
            </a:r>
            <a:endParaRPr lang="en-US" dirty="0">
              <a:solidFill>
                <a:srgbClr val="00B050"/>
              </a:solidFill>
            </a:endParaRPr>
          </a:p>
        </p:txBody>
      </p:sp>
      <p:sp>
        <p:nvSpPr>
          <p:cNvPr id="49" name="Oval 48"/>
          <p:cNvSpPr/>
          <p:nvPr/>
        </p:nvSpPr>
        <p:spPr>
          <a:xfrm>
            <a:off x="4188697" y="2895386"/>
            <a:ext cx="239721" cy="266677"/>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3</a:t>
            </a:r>
          </a:p>
        </p:txBody>
      </p:sp>
      <p:sp>
        <p:nvSpPr>
          <p:cNvPr id="50" name="Oval 49"/>
          <p:cNvSpPr/>
          <p:nvPr/>
        </p:nvSpPr>
        <p:spPr>
          <a:xfrm>
            <a:off x="6599130" y="2195183"/>
            <a:ext cx="239721" cy="266677"/>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4</a:t>
            </a:r>
          </a:p>
        </p:txBody>
      </p:sp>
    </p:spTree>
    <p:extLst>
      <p:ext uri="{BB962C8B-B14F-4D97-AF65-F5344CB8AC3E}">
        <p14:creationId xmlns:p14="http://schemas.microsoft.com/office/powerpoint/2010/main" val="134667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A0DFF-FCD7-1290-AC8E-15D1AB726FE8}"/>
            </a:ext>
          </a:extLst>
        </p:cNvPr>
        <p:cNvGrpSpPr/>
        <p:nvPr/>
      </p:nvGrpSpPr>
      <p:grpSpPr>
        <a:xfrm>
          <a:off x="0" y="0"/>
          <a:ext cx="0" cy="0"/>
          <a:chOff x="0" y="0"/>
          <a:chExt cx="0" cy="0"/>
        </a:xfrm>
      </p:grpSpPr>
      <p:sp>
        <p:nvSpPr>
          <p:cNvPr id="16386" name="Tytuł 1">
            <a:extLst>
              <a:ext uri="{FF2B5EF4-FFF2-40B4-BE49-F238E27FC236}">
                <a16:creationId xmlns:a16="http://schemas.microsoft.com/office/drawing/2014/main" id="{3B113EC3-C251-3066-CCBC-229B58FA6A71}"/>
              </a:ext>
            </a:extLst>
          </p:cNvPr>
          <p:cNvSpPr>
            <a:spLocks noGrp="1" noChangeArrowheads="1"/>
          </p:cNvSpPr>
          <p:nvPr>
            <p:ph type="title"/>
          </p:nvPr>
        </p:nvSpPr>
        <p:spPr>
          <a:xfrm>
            <a:off x="0" y="0"/>
            <a:ext cx="10339388" cy="1035050"/>
          </a:xfrm>
        </p:spPr>
        <p:txBody>
          <a:bodyPr/>
          <a:lstStyle/>
          <a:p>
            <a:pPr lvl="1"/>
            <a:r>
              <a:rPr lang="en-US" sz="2400" dirty="0"/>
              <a:t>About IBM </a:t>
            </a:r>
            <a:r>
              <a:rPr lang="en-US" sz="2400" dirty="0" err="1"/>
              <a:t>zSecure</a:t>
            </a:r>
            <a:r>
              <a:rPr lang="en-US" sz="2400" dirty="0"/>
              <a:t> </a:t>
            </a:r>
            <a:r>
              <a:rPr lang="en-US" sz="2400" dirty="0" smtClean="0"/>
              <a:t>Carla: on how </a:t>
            </a:r>
            <a:r>
              <a:rPr lang="en-US" sz="2400" dirty="0"/>
              <a:t>to collect and transfer events </a:t>
            </a:r>
            <a:r>
              <a:rPr lang="en-US" sz="2400" dirty="0" smtClean="0"/>
              <a:t>directly to </a:t>
            </a:r>
            <a:r>
              <a:rPr lang="en-US" sz="2400" dirty="0"/>
              <a:t>SIEM </a:t>
            </a:r>
            <a:endParaRPr lang="en-US" altLang="pl-PL" sz="2400" dirty="0">
              <a:latin typeface="Open Sans" charset="0"/>
              <a:cs typeface="Open Sans" charset="0"/>
            </a:endParaRPr>
          </a:p>
        </p:txBody>
      </p:sp>
      <p:sp>
        <p:nvSpPr>
          <p:cNvPr id="5" name="Symbol zastępczy numeru slajdu 4">
            <a:extLst>
              <a:ext uri="{FF2B5EF4-FFF2-40B4-BE49-F238E27FC236}">
                <a16:creationId xmlns:a16="http://schemas.microsoft.com/office/drawing/2014/main" id="{11021549-1803-7B58-6707-9F0F35AC23F4}"/>
              </a:ext>
            </a:extLst>
          </p:cNvPr>
          <p:cNvSpPr>
            <a:spLocks noGrp="1"/>
          </p:cNvSpPr>
          <p:nvPr>
            <p:ph type="sldNum" sz="quarter" idx="10"/>
          </p:nvPr>
        </p:nvSpPr>
        <p:spPr/>
        <p:txBody>
          <a:bodyPr/>
          <a:lstStyle/>
          <a:p>
            <a:pPr>
              <a:defRPr/>
            </a:pPr>
            <a:fld id="{C3B0082C-2318-44AC-8C80-BFEFC2044EAD}" type="slidenum">
              <a:rPr lang="en-US"/>
              <a:pPr>
                <a:defRPr/>
              </a:pPr>
              <a:t>5</a:t>
            </a:fld>
            <a:endParaRPr lang="en-US" dirty="0"/>
          </a:p>
        </p:txBody>
      </p:sp>
      <p:sp>
        <p:nvSpPr>
          <p:cNvPr id="4" name="Symbol zastępczy stopki 3">
            <a:extLst>
              <a:ext uri="{FF2B5EF4-FFF2-40B4-BE49-F238E27FC236}">
                <a16:creationId xmlns:a16="http://schemas.microsoft.com/office/drawing/2014/main" id="{88A287DC-9341-1D82-0218-26840B8C3767}"/>
              </a:ext>
            </a:extLst>
          </p:cNvPr>
          <p:cNvSpPr>
            <a:spLocks noGrp="1"/>
          </p:cNvSpPr>
          <p:nvPr>
            <p:ph type="ftr" sz="quarter" idx="11"/>
          </p:nvPr>
        </p:nvSpPr>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dirty="0">
                <a:solidFill>
                  <a:srgbClr val="7F7F7F"/>
                </a:solidFill>
                <a:latin typeface="Open Sans" charset="0"/>
                <a:cs typeface="Open Sans" charset="0"/>
              </a:rPr>
              <a:t>Gdansk</a:t>
            </a:r>
            <a:r>
              <a:rPr lang="en-US" altLang="pl-PL" dirty="0">
                <a:solidFill>
                  <a:srgbClr val="7F7F7F"/>
                </a:solidFill>
                <a:latin typeface="Open Sans" charset="0"/>
                <a:cs typeface="Open Sans" charset="0"/>
              </a:rPr>
              <a:t> 2-3 June 2026</a:t>
            </a:r>
          </a:p>
        </p:txBody>
      </p:sp>
      <p:sp>
        <p:nvSpPr>
          <p:cNvPr id="8" name="TextBox 7">
            <a:extLst>
              <a:ext uri="{FF2B5EF4-FFF2-40B4-BE49-F238E27FC236}">
                <a16:creationId xmlns:a16="http://schemas.microsoft.com/office/drawing/2014/main" id="{B7898AA2-E3A7-8B18-16DF-CE402DE6FBAC}"/>
              </a:ext>
            </a:extLst>
          </p:cNvPr>
          <p:cNvSpPr txBox="1"/>
          <p:nvPr/>
        </p:nvSpPr>
        <p:spPr>
          <a:xfrm>
            <a:off x="345967" y="4685927"/>
            <a:ext cx="10626291" cy="1015663"/>
          </a:xfrm>
          <a:prstGeom prst="rect">
            <a:avLst/>
          </a:prstGeom>
          <a:noFill/>
        </p:spPr>
        <p:txBody>
          <a:bodyPr wrap="square" rtlCol="0">
            <a:spAutoFit/>
          </a:bodyPr>
          <a:lstStyle/>
          <a:p>
            <a:r>
              <a:rPr lang="en-US" sz="2000" dirty="0"/>
              <a:t>The best way is to read the SMF records from </a:t>
            </a:r>
            <a:r>
              <a:rPr lang="en-US" sz="2000" dirty="0" smtClean="0"/>
              <a:t>memory. In this case JCL </a:t>
            </a:r>
            <a:r>
              <a:rPr lang="en-US" sz="2000" dirty="0"/>
              <a:t>procedure works permanently and </a:t>
            </a:r>
            <a:r>
              <a:rPr lang="en-US" sz="2000" dirty="0" smtClean="0"/>
              <a:t>reads </a:t>
            </a:r>
            <a:r>
              <a:rPr lang="en-US" sz="2000" dirty="0"/>
              <a:t>SMF data from memory </a:t>
            </a:r>
            <a:r>
              <a:rPr lang="en-US" sz="2000" dirty="0" smtClean="0"/>
              <a:t>near real-time(1</a:t>
            </a:r>
            <a:r>
              <a:rPr lang="en-US" sz="2000" dirty="0"/>
              <a:t>) and </a:t>
            </a:r>
            <a:r>
              <a:rPr lang="en-US" sz="2000" dirty="0" smtClean="0"/>
              <a:t>processes </a:t>
            </a:r>
            <a:r>
              <a:rPr lang="en-US" sz="2000" dirty="0"/>
              <a:t>data </a:t>
            </a:r>
            <a:r>
              <a:rPr lang="en-US" sz="2000" dirty="0" smtClean="0"/>
              <a:t>according to CARLA </a:t>
            </a:r>
            <a:r>
              <a:rPr lang="en-US" sz="2000" dirty="0"/>
              <a:t>language. In </a:t>
            </a:r>
            <a:r>
              <a:rPr lang="en-US" sz="2000" dirty="0" smtClean="0"/>
              <a:t>CARLA sends </a:t>
            </a:r>
            <a:r>
              <a:rPr lang="en-US" sz="2000" dirty="0"/>
              <a:t>data via SYSLOG </a:t>
            </a:r>
            <a:r>
              <a:rPr lang="en-US" sz="2000" dirty="0" smtClean="0"/>
              <a:t>protocol(2) </a:t>
            </a:r>
            <a:r>
              <a:rPr lang="en-US" sz="2000" dirty="0"/>
              <a:t>in format </a:t>
            </a:r>
            <a:r>
              <a:rPr lang="en-US" sz="2000" dirty="0" smtClean="0"/>
              <a:t>CEE/LEEF.</a:t>
            </a:r>
            <a:endParaRPr lang="en-US" sz="2000" dirty="0"/>
          </a:p>
        </p:txBody>
      </p:sp>
      <p:sp>
        <p:nvSpPr>
          <p:cNvPr id="7" name="Flowchart: Magnetic Disk 6"/>
          <p:cNvSpPr/>
          <p:nvPr/>
        </p:nvSpPr>
        <p:spPr>
          <a:xfrm>
            <a:off x="1132243" y="1865242"/>
            <a:ext cx="1258528" cy="2022070"/>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SMF</a:t>
            </a:r>
            <a:endParaRPr lang="en-US" dirty="0"/>
          </a:p>
        </p:txBody>
      </p:sp>
      <p:sp>
        <p:nvSpPr>
          <p:cNvPr id="9" name="Rectangle 8"/>
          <p:cNvSpPr/>
          <p:nvPr/>
        </p:nvSpPr>
        <p:spPr>
          <a:xfrm>
            <a:off x="3231982" y="2263365"/>
            <a:ext cx="3166283" cy="122872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STEP1:CARLA</a:t>
            </a:r>
          </a:p>
        </p:txBody>
      </p:sp>
      <p:sp>
        <p:nvSpPr>
          <p:cNvPr id="10" name="Rectangle 9"/>
          <p:cNvSpPr/>
          <p:nvPr/>
        </p:nvSpPr>
        <p:spPr>
          <a:xfrm>
            <a:off x="7548526" y="1932020"/>
            <a:ext cx="2227811" cy="1904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SIEM</a:t>
            </a:r>
          </a:p>
          <a:p>
            <a:pPr algn="ctr"/>
            <a:r>
              <a:rPr lang="en-US" dirty="0" smtClean="0"/>
              <a:t>Specific vendor</a:t>
            </a:r>
          </a:p>
        </p:txBody>
      </p:sp>
      <p:cxnSp>
        <p:nvCxnSpPr>
          <p:cNvPr id="11" name="Straight Connector 10"/>
          <p:cNvCxnSpPr/>
          <p:nvPr/>
        </p:nvCxnSpPr>
        <p:spPr>
          <a:xfrm>
            <a:off x="432262" y="1130531"/>
            <a:ext cx="9907126" cy="8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32262" y="1138844"/>
            <a:ext cx="0" cy="3416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32262" y="4555375"/>
            <a:ext cx="100168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0339388" y="1130531"/>
            <a:ext cx="109710" cy="3424844"/>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92444" y="1221182"/>
            <a:ext cx="867545" cy="523220"/>
          </a:xfrm>
          <a:prstGeom prst="rect">
            <a:avLst/>
          </a:prstGeom>
        </p:spPr>
        <p:txBody>
          <a:bodyPr wrap="none">
            <a:spAutoFit/>
          </a:bodyPr>
          <a:lstStyle/>
          <a:p>
            <a:r>
              <a:rPr lang="en-US" sz="2800" dirty="0" smtClean="0"/>
              <a:t>z/OS</a:t>
            </a:r>
            <a:endParaRPr lang="en-US" sz="2800" dirty="0"/>
          </a:p>
        </p:txBody>
      </p:sp>
      <p:sp>
        <p:nvSpPr>
          <p:cNvPr id="17" name="Rectangle 16"/>
          <p:cNvSpPr/>
          <p:nvPr/>
        </p:nvSpPr>
        <p:spPr>
          <a:xfrm>
            <a:off x="3144124" y="1955261"/>
            <a:ext cx="5029979" cy="276999"/>
          </a:xfrm>
          <a:prstGeom prst="rect">
            <a:avLst/>
          </a:prstGeom>
        </p:spPr>
        <p:txBody>
          <a:bodyPr wrap="square">
            <a:spAutoFit/>
          </a:bodyPr>
          <a:lstStyle/>
          <a:p>
            <a:r>
              <a:rPr lang="en-US" sz="1200" dirty="0" smtClean="0"/>
              <a:t>JCL procedure works permanently </a:t>
            </a:r>
            <a:endParaRPr lang="en-US" sz="1200" dirty="0"/>
          </a:p>
        </p:txBody>
      </p:sp>
      <p:cxnSp>
        <p:nvCxnSpPr>
          <p:cNvPr id="21" name="Straight Arrow Connector 20"/>
          <p:cNvCxnSpPr>
            <a:stCxn id="9" idx="1"/>
            <a:endCxn id="7" idx="4"/>
          </p:cNvCxnSpPr>
          <p:nvPr/>
        </p:nvCxnSpPr>
        <p:spPr>
          <a:xfrm flipH="1" flipV="1">
            <a:off x="2390771" y="2876277"/>
            <a:ext cx="841211" cy="145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6" name="Straight Arrow Connector 25"/>
          <p:cNvCxnSpPr>
            <a:stCxn id="9" idx="3"/>
            <a:endCxn id="10" idx="1"/>
          </p:cNvCxnSpPr>
          <p:nvPr/>
        </p:nvCxnSpPr>
        <p:spPr>
          <a:xfrm>
            <a:off x="6398265" y="2877728"/>
            <a:ext cx="1150261" cy="644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7" name="Rectangle 26"/>
          <p:cNvSpPr/>
          <p:nvPr/>
        </p:nvSpPr>
        <p:spPr>
          <a:xfrm>
            <a:off x="6345967" y="2911035"/>
            <a:ext cx="1295362" cy="646331"/>
          </a:xfrm>
          <a:prstGeom prst="rect">
            <a:avLst/>
          </a:prstGeom>
        </p:spPr>
        <p:txBody>
          <a:bodyPr wrap="square">
            <a:spAutoFit/>
          </a:bodyPr>
          <a:lstStyle/>
          <a:p>
            <a:r>
              <a:rPr lang="en-US" sz="1200" dirty="0" err="1" smtClean="0"/>
              <a:t>Protocol:SYSLOG</a:t>
            </a:r>
            <a:endParaRPr lang="en-US" sz="1200" dirty="0" smtClean="0"/>
          </a:p>
          <a:p>
            <a:r>
              <a:rPr lang="en-US" sz="1200" dirty="0" err="1" smtClean="0"/>
              <a:t>Format:LEEF</a:t>
            </a:r>
            <a:endParaRPr lang="en-US" sz="1200" dirty="0" smtClean="0"/>
          </a:p>
          <a:p>
            <a:endParaRPr lang="en-US" sz="1200" dirty="0"/>
          </a:p>
        </p:txBody>
      </p:sp>
      <p:sp>
        <p:nvSpPr>
          <p:cNvPr id="28" name="Oval 27"/>
          <p:cNvSpPr/>
          <p:nvPr/>
        </p:nvSpPr>
        <p:spPr>
          <a:xfrm>
            <a:off x="2659118" y="2519328"/>
            <a:ext cx="239721" cy="266677"/>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1</a:t>
            </a:r>
          </a:p>
        </p:txBody>
      </p:sp>
      <p:sp>
        <p:nvSpPr>
          <p:cNvPr id="31" name="Oval 30"/>
          <p:cNvSpPr/>
          <p:nvPr/>
        </p:nvSpPr>
        <p:spPr>
          <a:xfrm>
            <a:off x="6753927" y="2529581"/>
            <a:ext cx="239721" cy="266677"/>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2</a:t>
            </a:r>
            <a:endParaRPr lang="en-US" dirty="0">
              <a:solidFill>
                <a:srgbClr val="00B050"/>
              </a:solidFill>
            </a:endParaRPr>
          </a:p>
        </p:txBody>
      </p:sp>
    </p:spTree>
    <p:extLst>
      <p:ext uri="{BB962C8B-B14F-4D97-AF65-F5344CB8AC3E}">
        <p14:creationId xmlns:p14="http://schemas.microsoft.com/office/powerpoint/2010/main" val="2557354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5102A-B068-9051-BB58-930F04F9C5C7}"/>
            </a:ext>
          </a:extLst>
        </p:cNvPr>
        <p:cNvGrpSpPr/>
        <p:nvPr/>
      </p:nvGrpSpPr>
      <p:grpSpPr>
        <a:xfrm>
          <a:off x="0" y="0"/>
          <a:ext cx="0" cy="0"/>
          <a:chOff x="0" y="0"/>
          <a:chExt cx="0" cy="0"/>
        </a:xfrm>
      </p:grpSpPr>
      <p:sp>
        <p:nvSpPr>
          <p:cNvPr id="16386" name="Tytuł 1">
            <a:extLst>
              <a:ext uri="{FF2B5EF4-FFF2-40B4-BE49-F238E27FC236}">
                <a16:creationId xmlns:a16="http://schemas.microsoft.com/office/drawing/2014/main" id="{CA80AB20-D8C3-D2D1-2961-EA63622A5187}"/>
              </a:ext>
            </a:extLst>
          </p:cNvPr>
          <p:cNvSpPr>
            <a:spLocks noGrp="1" noChangeArrowheads="1"/>
          </p:cNvSpPr>
          <p:nvPr>
            <p:ph type="title"/>
          </p:nvPr>
        </p:nvSpPr>
        <p:spPr>
          <a:xfrm>
            <a:off x="0" y="0"/>
            <a:ext cx="10339388" cy="1035050"/>
          </a:xfrm>
        </p:spPr>
        <p:txBody>
          <a:bodyPr/>
          <a:lstStyle/>
          <a:p>
            <a:pPr lvl="1"/>
            <a:r>
              <a:rPr lang="en-US" sz="2400" dirty="0"/>
              <a:t>About IBM </a:t>
            </a:r>
            <a:r>
              <a:rPr lang="en-US" sz="2400" dirty="0" err="1"/>
              <a:t>zSecure</a:t>
            </a:r>
            <a:r>
              <a:rPr lang="en-US" sz="2400" dirty="0"/>
              <a:t> </a:t>
            </a:r>
            <a:r>
              <a:rPr lang="en-US" sz="2400" dirty="0" err="1"/>
              <a:t>Carla:z</a:t>
            </a:r>
            <a:r>
              <a:rPr lang="en-US" sz="2400" dirty="0"/>
              <a:t>/OS,CARLA settings for SIEM.</a:t>
            </a:r>
            <a:endParaRPr lang="en-US" altLang="pl-PL" sz="2400" dirty="0">
              <a:latin typeface="Open Sans" charset="0"/>
              <a:cs typeface="Open Sans" charset="0"/>
            </a:endParaRPr>
          </a:p>
        </p:txBody>
      </p:sp>
      <p:sp>
        <p:nvSpPr>
          <p:cNvPr id="5" name="Symbol zastępczy numeru slajdu 4">
            <a:extLst>
              <a:ext uri="{FF2B5EF4-FFF2-40B4-BE49-F238E27FC236}">
                <a16:creationId xmlns:a16="http://schemas.microsoft.com/office/drawing/2014/main" id="{937E71EB-9D9D-0005-3056-39AE55BB3C49}"/>
              </a:ext>
            </a:extLst>
          </p:cNvPr>
          <p:cNvSpPr>
            <a:spLocks noGrp="1"/>
          </p:cNvSpPr>
          <p:nvPr>
            <p:ph type="sldNum" sz="quarter" idx="10"/>
          </p:nvPr>
        </p:nvSpPr>
        <p:spPr/>
        <p:txBody>
          <a:bodyPr/>
          <a:lstStyle/>
          <a:p>
            <a:pPr>
              <a:defRPr/>
            </a:pPr>
            <a:fld id="{C3B0082C-2318-44AC-8C80-BFEFC2044EAD}" type="slidenum">
              <a:rPr lang="en-US"/>
              <a:pPr>
                <a:defRPr/>
              </a:pPr>
              <a:t>6</a:t>
            </a:fld>
            <a:endParaRPr lang="en-US" dirty="0"/>
          </a:p>
        </p:txBody>
      </p:sp>
      <p:sp>
        <p:nvSpPr>
          <p:cNvPr id="4" name="Symbol zastępczy stopki 3">
            <a:extLst>
              <a:ext uri="{FF2B5EF4-FFF2-40B4-BE49-F238E27FC236}">
                <a16:creationId xmlns:a16="http://schemas.microsoft.com/office/drawing/2014/main" id="{0F9EEEB2-8FD8-07F0-805F-8705DE3EAEBF}"/>
              </a:ext>
            </a:extLst>
          </p:cNvPr>
          <p:cNvSpPr>
            <a:spLocks noGrp="1"/>
          </p:cNvSpPr>
          <p:nvPr>
            <p:ph type="ftr" sz="quarter" idx="11"/>
          </p:nvPr>
        </p:nvSpPr>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dirty="0">
                <a:solidFill>
                  <a:srgbClr val="7F7F7F"/>
                </a:solidFill>
                <a:latin typeface="Open Sans" charset="0"/>
                <a:cs typeface="Open Sans" charset="0"/>
              </a:rPr>
              <a:t>Gdansk</a:t>
            </a:r>
            <a:r>
              <a:rPr lang="en-US" altLang="pl-PL" dirty="0">
                <a:solidFill>
                  <a:srgbClr val="7F7F7F"/>
                </a:solidFill>
                <a:latin typeface="Open Sans" charset="0"/>
                <a:cs typeface="Open Sans" charset="0"/>
              </a:rPr>
              <a:t> 2-3 June 2026</a:t>
            </a:r>
          </a:p>
        </p:txBody>
      </p:sp>
      <p:sp>
        <p:nvSpPr>
          <p:cNvPr id="13" name="Прямоугольник 12">
            <a:extLst>
              <a:ext uri="{FF2B5EF4-FFF2-40B4-BE49-F238E27FC236}">
                <a16:creationId xmlns:a16="http://schemas.microsoft.com/office/drawing/2014/main" id="{D1CC5E5D-9509-F9CC-8019-7F2DA0CDD3C1}"/>
              </a:ext>
            </a:extLst>
          </p:cNvPr>
          <p:cNvSpPr/>
          <p:nvPr/>
        </p:nvSpPr>
        <p:spPr>
          <a:xfrm>
            <a:off x="279546" y="1384955"/>
            <a:ext cx="2971508" cy="1147794"/>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For SMF119 **.TCPPARMS(PROFILE) :</a:t>
            </a:r>
          </a:p>
          <a:p>
            <a:r>
              <a:rPr lang="en-US" sz="1000" dirty="0">
                <a:solidFill>
                  <a:schemeClr val="tx1"/>
                </a:solidFill>
              </a:rPr>
              <a:t>...                                                              </a:t>
            </a:r>
          </a:p>
          <a:p>
            <a:r>
              <a:rPr lang="en-US" sz="1000" dirty="0">
                <a:solidFill>
                  <a:schemeClr val="tx1"/>
                </a:solidFill>
              </a:rPr>
              <a:t>SMFCONFIG                                                              </a:t>
            </a:r>
          </a:p>
          <a:p>
            <a:r>
              <a:rPr lang="en-US" sz="1000" dirty="0">
                <a:solidFill>
                  <a:schemeClr val="tx1"/>
                </a:solidFill>
              </a:rPr>
              <a:t>TYPE119 TCPINIT TCPTERM FTPCLIENT TN3270CLIENT TCPIPSTATISTICS IFSTATISTICS PORTSTATISTICS TCPSTACK UDPTERM IPSECURITY</a:t>
            </a:r>
          </a:p>
          <a:p>
            <a:r>
              <a:rPr lang="en-US" sz="1000" dirty="0">
                <a:solidFill>
                  <a:schemeClr val="tx1"/>
                </a:solidFill>
              </a:rPr>
              <a:t> ...</a:t>
            </a:r>
          </a:p>
        </p:txBody>
      </p:sp>
      <p:sp>
        <p:nvSpPr>
          <p:cNvPr id="14" name="Прямоугольник 13">
            <a:extLst>
              <a:ext uri="{FF2B5EF4-FFF2-40B4-BE49-F238E27FC236}">
                <a16:creationId xmlns:a16="http://schemas.microsoft.com/office/drawing/2014/main" id="{AF501793-0242-8D71-8AF3-7DF17E4D3AA8}"/>
              </a:ext>
            </a:extLst>
          </p:cNvPr>
          <p:cNvSpPr/>
          <p:nvPr/>
        </p:nvSpPr>
        <p:spPr>
          <a:xfrm>
            <a:off x="279546" y="1091106"/>
            <a:ext cx="2971508" cy="3057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dirty="0">
                <a:solidFill>
                  <a:srgbClr val="FFFF00"/>
                </a:solidFill>
              </a:rPr>
              <a:t>Enabling General TCP/IP Connection Events:</a:t>
            </a:r>
          </a:p>
        </p:txBody>
      </p:sp>
      <p:sp>
        <p:nvSpPr>
          <p:cNvPr id="15" name="Прямоугольник 14">
            <a:extLst>
              <a:ext uri="{FF2B5EF4-FFF2-40B4-BE49-F238E27FC236}">
                <a16:creationId xmlns:a16="http://schemas.microsoft.com/office/drawing/2014/main" id="{54965E9E-CF3D-4310-BB96-909E61967BFA}"/>
              </a:ext>
            </a:extLst>
          </p:cNvPr>
          <p:cNvSpPr/>
          <p:nvPr/>
        </p:nvSpPr>
        <p:spPr>
          <a:xfrm>
            <a:off x="279546" y="2984798"/>
            <a:ext cx="2971508" cy="818707"/>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SYS1.PROCLIB(FTPD)</a:t>
            </a:r>
          </a:p>
          <a:p>
            <a:r>
              <a:rPr lang="en-US" sz="1000" dirty="0">
                <a:solidFill>
                  <a:schemeClr val="tx1"/>
                </a:solidFill>
              </a:rPr>
              <a:t>**.TCPPARMS(FTPSDATA,FTPWDATA):</a:t>
            </a:r>
          </a:p>
          <a:p>
            <a:r>
              <a:rPr lang="en-US" sz="1000" dirty="0">
                <a:solidFill>
                  <a:schemeClr val="tx1"/>
                </a:solidFill>
              </a:rPr>
              <a:t>...</a:t>
            </a:r>
          </a:p>
          <a:p>
            <a:r>
              <a:rPr lang="en-US" sz="1000" dirty="0">
                <a:solidFill>
                  <a:schemeClr val="tx1"/>
                </a:solidFill>
              </a:rPr>
              <a:t>SMF  TYPE119  </a:t>
            </a:r>
          </a:p>
          <a:p>
            <a:r>
              <a:rPr lang="en-US" sz="1000" dirty="0">
                <a:solidFill>
                  <a:schemeClr val="tx1"/>
                </a:solidFill>
              </a:rPr>
              <a:t>...</a:t>
            </a:r>
          </a:p>
        </p:txBody>
      </p:sp>
      <p:sp>
        <p:nvSpPr>
          <p:cNvPr id="16" name="Прямоугольник 15">
            <a:extLst>
              <a:ext uri="{FF2B5EF4-FFF2-40B4-BE49-F238E27FC236}">
                <a16:creationId xmlns:a16="http://schemas.microsoft.com/office/drawing/2014/main" id="{0D6CC8B8-DA29-9847-2A45-C988A7AB824E}"/>
              </a:ext>
            </a:extLst>
          </p:cNvPr>
          <p:cNvSpPr/>
          <p:nvPr/>
        </p:nvSpPr>
        <p:spPr>
          <a:xfrm>
            <a:off x="279546" y="2673713"/>
            <a:ext cx="2971508" cy="3057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dirty="0">
                <a:solidFill>
                  <a:srgbClr val="FFFF00"/>
                </a:solidFill>
              </a:rPr>
              <a:t>Enabling FTP Server Activity Records:</a:t>
            </a:r>
          </a:p>
        </p:txBody>
      </p:sp>
      <p:sp>
        <p:nvSpPr>
          <p:cNvPr id="19" name="Прямоугольник 18">
            <a:extLst>
              <a:ext uri="{FF2B5EF4-FFF2-40B4-BE49-F238E27FC236}">
                <a16:creationId xmlns:a16="http://schemas.microsoft.com/office/drawing/2014/main" id="{6EA0044E-FEA2-9212-DF84-B36BBEC6EEF7}"/>
              </a:ext>
            </a:extLst>
          </p:cNvPr>
          <p:cNvSpPr/>
          <p:nvPr/>
        </p:nvSpPr>
        <p:spPr>
          <a:xfrm>
            <a:off x="279546" y="4229175"/>
            <a:ext cx="2971508" cy="94312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a:t>
            </a:r>
          </a:p>
          <a:p>
            <a:r>
              <a:rPr lang="en-US" sz="1000" dirty="0" err="1">
                <a:solidFill>
                  <a:schemeClr val="tx1"/>
                </a:solidFill>
              </a:rPr>
              <a:t>TelnetGlobals</a:t>
            </a:r>
            <a:endParaRPr lang="en-US" sz="1000" dirty="0">
              <a:solidFill>
                <a:schemeClr val="tx1"/>
              </a:solidFill>
            </a:endParaRPr>
          </a:p>
          <a:p>
            <a:r>
              <a:rPr lang="en-US" sz="1000" dirty="0">
                <a:solidFill>
                  <a:schemeClr val="tx1"/>
                </a:solidFill>
              </a:rPr>
              <a:t>SMFINIT TYPE119</a:t>
            </a:r>
          </a:p>
          <a:p>
            <a:r>
              <a:rPr lang="en-US" sz="1000" dirty="0">
                <a:solidFill>
                  <a:schemeClr val="tx1"/>
                </a:solidFill>
              </a:rPr>
              <a:t>SMFTERM TYPE119</a:t>
            </a:r>
          </a:p>
          <a:p>
            <a:r>
              <a:rPr lang="en-US" sz="1000" dirty="0">
                <a:solidFill>
                  <a:schemeClr val="tx1"/>
                </a:solidFill>
              </a:rPr>
              <a:t>EndTelnetGlobals</a:t>
            </a:r>
          </a:p>
          <a:p>
            <a:r>
              <a:rPr lang="en-US" sz="1000" dirty="0">
                <a:solidFill>
                  <a:schemeClr val="tx1"/>
                </a:solidFill>
              </a:rPr>
              <a:t>...</a:t>
            </a:r>
          </a:p>
        </p:txBody>
      </p:sp>
      <p:sp>
        <p:nvSpPr>
          <p:cNvPr id="20" name="Прямоугольник 19">
            <a:extLst>
              <a:ext uri="{FF2B5EF4-FFF2-40B4-BE49-F238E27FC236}">
                <a16:creationId xmlns:a16="http://schemas.microsoft.com/office/drawing/2014/main" id="{FAFDC9E8-E2EF-0109-AD3F-7CA18E3373A0}"/>
              </a:ext>
            </a:extLst>
          </p:cNvPr>
          <p:cNvSpPr/>
          <p:nvPr/>
        </p:nvSpPr>
        <p:spPr>
          <a:xfrm>
            <a:off x="279546" y="3930082"/>
            <a:ext cx="2971508" cy="3132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dirty="0">
                <a:solidFill>
                  <a:srgbClr val="FFFF00"/>
                </a:solidFill>
              </a:rPr>
              <a:t>Enabling Telnet Client Activity Records:</a:t>
            </a:r>
          </a:p>
        </p:txBody>
      </p:sp>
      <p:sp>
        <p:nvSpPr>
          <p:cNvPr id="21" name="Прямоугольник 20">
            <a:extLst>
              <a:ext uri="{FF2B5EF4-FFF2-40B4-BE49-F238E27FC236}">
                <a16:creationId xmlns:a16="http://schemas.microsoft.com/office/drawing/2014/main" id="{3F698D68-2ED0-E90B-0122-EFDEBE9055A0}"/>
              </a:ext>
            </a:extLst>
          </p:cNvPr>
          <p:cNvSpPr/>
          <p:nvPr/>
        </p:nvSpPr>
        <p:spPr>
          <a:xfrm>
            <a:off x="8749560" y="1307989"/>
            <a:ext cx="3162894" cy="2064956"/>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800" dirty="0">
                <a:solidFill>
                  <a:schemeClr val="tx1"/>
                </a:solidFill>
              </a:rPr>
              <a:t>//MYJOB1 JOB                                       </a:t>
            </a:r>
          </a:p>
          <a:p>
            <a:r>
              <a:rPr lang="en-US" sz="800" dirty="0">
                <a:solidFill>
                  <a:schemeClr val="tx1"/>
                </a:solidFill>
              </a:rPr>
              <a:t>//STEP1    EXEC PGM=IKJEFT01                        </a:t>
            </a:r>
          </a:p>
          <a:p>
            <a:r>
              <a:rPr lang="en-US" sz="800" dirty="0">
                <a:solidFill>
                  <a:schemeClr val="tx1"/>
                </a:solidFill>
              </a:rPr>
              <a:t>//SYSPRINT DD SYSOUT=*                              </a:t>
            </a:r>
          </a:p>
          <a:p>
            <a:r>
              <a:rPr lang="en-US" sz="800" dirty="0">
                <a:solidFill>
                  <a:schemeClr val="tx1"/>
                </a:solidFill>
              </a:rPr>
              <a:t>//SYSTSPRT DD SYSOUT=*                              </a:t>
            </a:r>
          </a:p>
          <a:p>
            <a:r>
              <a:rPr lang="en-US" sz="800" dirty="0">
                <a:solidFill>
                  <a:schemeClr val="tx1"/>
                </a:solidFill>
              </a:rPr>
              <a:t>//SYSTSIN  DD DATA,DLM=@@                           </a:t>
            </a:r>
          </a:p>
          <a:p>
            <a:r>
              <a:rPr lang="en-US" sz="800" dirty="0">
                <a:solidFill>
                  <a:schemeClr val="tx1"/>
                </a:solidFill>
              </a:rPr>
              <a:t>  SETROPTS AUDIT(USER GROUP DATASET DASDVOL)        </a:t>
            </a:r>
          </a:p>
          <a:p>
            <a:r>
              <a:rPr lang="en-US" sz="800" dirty="0">
                <a:solidFill>
                  <a:schemeClr val="tx1"/>
                </a:solidFill>
              </a:rPr>
              <a:t>  SETROPTS SAUDIT                                   </a:t>
            </a:r>
          </a:p>
          <a:p>
            <a:r>
              <a:rPr lang="en-US" sz="800" dirty="0">
                <a:solidFill>
                  <a:schemeClr val="tx1"/>
                </a:solidFill>
              </a:rPr>
              <a:t>  SETROPTS CMDVIOL                                  </a:t>
            </a:r>
          </a:p>
          <a:p>
            <a:r>
              <a:rPr lang="en-US" sz="800" dirty="0">
                <a:solidFill>
                  <a:schemeClr val="tx1"/>
                </a:solidFill>
              </a:rPr>
              <a:t>  SETROPTS OPERAUDIT                                </a:t>
            </a:r>
          </a:p>
          <a:p>
            <a:r>
              <a:rPr lang="en-US" sz="800" dirty="0">
                <a:solidFill>
                  <a:schemeClr val="tx1"/>
                </a:solidFill>
              </a:rPr>
              <a:t>  SETROPTS LOGOPTIONS(ALWAYS(RACF_CLASS1 RACF_CLASS2))  </a:t>
            </a:r>
          </a:p>
          <a:p>
            <a:r>
              <a:rPr lang="en-US" sz="800" dirty="0">
                <a:solidFill>
                  <a:schemeClr val="tx1"/>
                </a:solidFill>
              </a:rPr>
              <a:t>  SETROPTS LOGOPTIONS(FAILURES(RACF_CLASS1 RACF_CLASS2))</a:t>
            </a:r>
          </a:p>
          <a:p>
            <a:r>
              <a:rPr lang="en-US" sz="800" dirty="0">
                <a:solidFill>
                  <a:schemeClr val="tx1"/>
                </a:solidFill>
              </a:rPr>
              <a:t>  ALTDSD 'DATASET_NAMES' AUDIT(SUCCESSES(READ) FAILURES(ALTER))</a:t>
            </a:r>
          </a:p>
          <a:p>
            <a:r>
              <a:rPr lang="en-US" sz="800" dirty="0">
                <a:solidFill>
                  <a:schemeClr val="tx1"/>
                </a:solidFill>
              </a:rPr>
              <a:t>  ALTGROUP RACF_GROUP_NAME AUDIT(ALL)</a:t>
            </a:r>
          </a:p>
          <a:p>
            <a:r>
              <a:rPr lang="en-US" sz="800" dirty="0">
                <a:solidFill>
                  <a:schemeClr val="tx1"/>
                </a:solidFill>
              </a:rPr>
              <a:t>  RALTER APPL TSO* GLOBALAUDIT(ALL)</a:t>
            </a:r>
          </a:p>
          <a:p>
            <a:r>
              <a:rPr lang="en-US" sz="800" dirty="0">
                <a:solidFill>
                  <a:schemeClr val="tx1"/>
                </a:solidFill>
              </a:rPr>
              <a:t>  SETROPTS CLASSACT(APPL) RACLIST(APPL)</a:t>
            </a:r>
          </a:p>
          <a:p>
            <a:r>
              <a:rPr lang="en-US" sz="800" dirty="0">
                <a:solidFill>
                  <a:schemeClr val="tx1"/>
                </a:solidFill>
              </a:rPr>
              <a:t>  ALTUSER  USER1   UAUDIT</a:t>
            </a:r>
          </a:p>
          <a:p>
            <a:r>
              <a:rPr lang="en-US" sz="800" dirty="0">
                <a:solidFill>
                  <a:schemeClr val="tx1"/>
                </a:solidFill>
              </a:rPr>
              <a:t>@@</a:t>
            </a:r>
          </a:p>
        </p:txBody>
      </p:sp>
      <p:sp>
        <p:nvSpPr>
          <p:cNvPr id="22" name="Прямоугольник 21">
            <a:extLst>
              <a:ext uri="{FF2B5EF4-FFF2-40B4-BE49-F238E27FC236}">
                <a16:creationId xmlns:a16="http://schemas.microsoft.com/office/drawing/2014/main" id="{1EAC08C5-8EA8-CD68-19C8-AD034D4A5806}"/>
              </a:ext>
            </a:extLst>
          </p:cNvPr>
          <p:cNvSpPr/>
          <p:nvPr/>
        </p:nvSpPr>
        <p:spPr>
          <a:xfrm>
            <a:off x="8749559" y="1035050"/>
            <a:ext cx="3162894" cy="2624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dirty="0">
                <a:solidFill>
                  <a:srgbClr val="FFFF00"/>
                </a:solidFill>
              </a:rPr>
              <a:t>Enabling RACF Activity Records:</a:t>
            </a:r>
          </a:p>
        </p:txBody>
      </p:sp>
      <p:sp>
        <p:nvSpPr>
          <p:cNvPr id="25" name="Прямоугольник 24">
            <a:extLst>
              <a:ext uri="{FF2B5EF4-FFF2-40B4-BE49-F238E27FC236}">
                <a16:creationId xmlns:a16="http://schemas.microsoft.com/office/drawing/2014/main" id="{925811AC-384F-D097-456E-5C8F5830CED7}"/>
              </a:ext>
            </a:extLst>
          </p:cNvPr>
          <p:cNvSpPr/>
          <p:nvPr/>
        </p:nvSpPr>
        <p:spPr>
          <a:xfrm>
            <a:off x="8757941" y="3818483"/>
            <a:ext cx="3162893" cy="2239027"/>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How to read DB2 type 102 with subtypes:           </a:t>
            </a:r>
          </a:p>
          <a:p>
            <a:r>
              <a:rPr lang="en-US" sz="1000" dirty="0">
                <a:solidFill>
                  <a:schemeClr val="tx1"/>
                </a:solidFill>
              </a:rPr>
              <a:t>Correct **.SCKRCARL(CKQLEEF)</a:t>
            </a:r>
          </a:p>
          <a:p>
            <a:r>
              <a:rPr lang="en-US" sz="1000" dirty="0">
                <a:solidFill>
                  <a:schemeClr val="tx1"/>
                </a:solidFill>
              </a:rPr>
              <a:t>...                                                              </a:t>
            </a:r>
          </a:p>
          <a:p>
            <a:r>
              <a:rPr lang="en-US" sz="1000" dirty="0">
                <a:solidFill>
                  <a:schemeClr val="tx1"/>
                </a:solidFill>
              </a:rPr>
              <a:t>Define LEEF('LEEF:1.0!IBM!DB2!2.5!',hb,22) true                     </a:t>
            </a:r>
          </a:p>
          <a:p>
            <a:r>
              <a:rPr lang="en-US" sz="1000" dirty="0">
                <a:solidFill>
                  <a:schemeClr val="tx1"/>
                </a:solidFill>
              </a:rPr>
              <a:t>select </a:t>
            </a:r>
            <a:r>
              <a:rPr lang="en-US" sz="1000" dirty="0" err="1">
                <a:solidFill>
                  <a:schemeClr val="tx1"/>
                </a:solidFill>
              </a:rPr>
              <a:t>likelist</a:t>
            </a:r>
            <a:r>
              <a:rPr lang="en-US" sz="1000" dirty="0">
                <a:solidFill>
                  <a:schemeClr val="tx1"/>
                </a:solidFill>
              </a:rPr>
              <a:t>=SMFSEL type=102(4,5,6,7,8,9,10,22,23,24,25,55,83,87, </a:t>
            </a:r>
          </a:p>
          <a:p>
            <a:r>
              <a:rPr lang="en-US" sz="1000" dirty="0">
                <a:solidFill>
                  <a:schemeClr val="tx1"/>
                </a:solidFill>
              </a:rPr>
              <a:t>90,107,140,141,142,143,144,145,169,177,219,220,258,270,314,319)  </a:t>
            </a:r>
          </a:p>
          <a:p>
            <a:r>
              <a:rPr lang="en-US" sz="1000" dirty="0">
                <a:solidFill>
                  <a:schemeClr val="tx1"/>
                </a:solidFill>
              </a:rPr>
              <a:t>...</a:t>
            </a:r>
          </a:p>
          <a:p>
            <a:r>
              <a:rPr lang="en-US" sz="1000" dirty="0">
                <a:solidFill>
                  <a:schemeClr val="tx1"/>
                </a:solidFill>
              </a:rPr>
              <a:t>The standard SMF records for SIEM described here:</a:t>
            </a:r>
          </a:p>
          <a:p>
            <a:r>
              <a:rPr lang="en-US" sz="1000" dirty="0">
                <a:solidFill>
                  <a:schemeClr val="tx1"/>
                </a:solidFill>
              </a:rPr>
              <a:t>https://www.ibm.com/docs/en/szs/2.5.0?topic=process-generating-smf-records</a:t>
            </a:r>
          </a:p>
        </p:txBody>
      </p:sp>
      <p:sp>
        <p:nvSpPr>
          <p:cNvPr id="26" name="Прямоугольник 25">
            <a:extLst>
              <a:ext uri="{FF2B5EF4-FFF2-40B4-BE49-F238E27FC236}">
                <a16:creationId xmlns:a16="http://schemas.microsoft.com/office/drawing/2014/main" id="{D829C437-5E78-1752-58BF-086F6AFE22CF}"/>
              </a:ext>
            </a:extLst>
          </p:cNvPr>
          <p:cNvSpPr/>
          <p:nvPr/>
        </p:nvSpPr>
        <p:spPr>
          <a:xfrm>
            <a:off x="8757941" y="3524635"/>
            <a:ext cx="3162893" cy="3057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dirty="0">
                <a:solidFill>
                  <a:srgbClr val="FFFF00"/>
                </a:solidFill>
              </a:rPr>
              <a:t>Enabling filters in CARLA to read SMF types-subtypes:</a:t>
            </a:r>
          </a:p>
        </p:txBody>
      </p:sp>
      <p:sp>
        <p:nvSpPr>
          <p:cNvPr id="2" name="Цилиндр 1">
            <a:extLst>
              <a:ext uri="{FF2B5EF4-FFF2-40B4-BE49-F238E27FC236}">
                <a16:creationId xmlns:a16="http://schemas.microsoft.com/office/drawing/2014/main" id="{76EDADBB-75BF-1ACC-45A0-266B3812F08D}"/>
              </a:ext>
            </a:extLst>
          </p:cNvPr>
          <p:cNvSpPr/>
          <p:nvPr/>
        </p:nvSpPr>
        <p:spPr>
          <a:xfrm>
            <a:off x="4933506" y="1695968"/>
            <a:ext cx="1828800" cy="1658680"/>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SMF</a:t>
            </a:r>
          </a:p>
        </p:txBody>
      </p:sp>
      <p:cxnSp>
        <p:nvCxnSpPr>
          <p:cNvPr id="7" name="Прямая со стрелкой 6">
            <a:extLst>
              <a:ext uri="{FF2B5EF4-FFF2-40B4-BE49-F238E27FC236}">
                <a16:creationId xmlns:a16="http://schemas.microsoft.com/office/drawing/2014/main" id="{6418B8D1-C203-B714-7EAB-6A9354548FDD}"/>
              </a:ext>
            </a:extLst>
          </p:cNvPr>
          <p:cNvCxnSpPr>
            <a:cxnSpLocks/>
            <a:stCxn id="13" idx="3"/>
          </p:cNvCxnSpPr>
          <p:nvPr/>
        </p:nvCxnSpPr>
        <p:spPr>
          <a:xfrm>
            <a:off x="3251054" y="1958852"/>
            <a:ext cx="1676399" cy="26024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9" name="Прямая со стрелкой 8">
            <a:extLst>
              <a:ext uri="{FF2B5EF4-FFF2-40B4-BE49-F238E27FC236}">
                <a16:creationId xmlns:a16="http://schemas.microsoft.com/office/drawing/2014/main" id="{581DAE9D-244F-4791-3666-056E1BE49421}"/>
              </a:ext>
            </a:extLst>
          </p:cNvPr>
          <p:cNvCxnSpPr>
            <a:cxnSpLocks/>
            <a:stCxn id="15" idx="3"/>
            <a:endCxn id="2" idx="2"/>
          </p:cNvCxnSpPr>
          <p:nvPr/>
        </p:nvCxnSpPr>
        <p:spPr>
          <a:xfrm flipV="1">
            <a:off x="3251054" y="2525308"/>
            <a:ext cx="1682452" cy="86884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 name="Прямая со стрелкой 10">
            <a:extLst>
              <a:ext uri="{FF2B5EF4-FFF2-40B4-BE49-F238E27FC236}">
                <a16:creationId xmlns:a16="http://schemas.microsoft.com/office/drawing/2014/main" id="{F606AD67-8F93-B529-E541-6199EF8A0E5A}"/>
              </a:ext>
            </a:extLst>
          </p:cNvPr>
          <p:cNvCxnSpPr>
            <a:cxnSpLocks/>
          </p:cNvCxnSpPr>
          <p:nvPr/>
        </p:nvCxnSpPr>
        <p:spPr>
          <a:xfrm flipV="1">
            <a:off x="3251054" y="2878109"/>
            <a:ext cx="1672209" cy="183393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9" name="Прямая со стрелкой 28">
            <a:extLst>
              <a:ext uri="{FF2B5EF4-FFF2-40B4-BE49-F238E27FC236}">
                <a16:creationId xmlns:a16="http://schemas.microsoft.com/office/drawing/2014/main" id="{40D2D16C-F570-46CB-52DB-EDBE361602E6}"/>
              </a:ext>
            </a:extLst>
          </p:cNvPr>
          <p:cNvCxnSpPr>
            <a:cxnSpLocks/>
            <a:stCxn id="21" idx="1"/>
          </p:cNvCxnSpPr>
          <p:nvPr/>
        </p:nvCxnSpPr>
        <p:spPr>
          <a:xfrm flipH="1" flipV="1">
            <a:off x="6772549" y="2219097"/>
            <a:ext cx="1977011" cy="12137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3" name="Прямая со стрелкой 32">
            <a:extLst>
              <a:ext uri="{FF2B5EF4-FFF2-40B4-BE49-F238E27FC236}">
                <a16:creationId xmlns:a16="http://schemas.microsoft.com/office/drawing/2014/main" id="{86279FA0-0FC7-6254-362A-E35C435FBE91}"/>
              </a:ext>
            </a:extLst>
          </p:cNvPr>
          <p:cNvCxnSpPr>
            <a:cxnSpLocks/>
          </p:cNvCxnSpPr>
          <p:nvPr/>
        </p:nvCxnSpPr>
        <p:spPr>
          <a:xfrm flipH="1" flipV="1">
            <a:off x="6762306" y="2878109"/>
            <a:ext cx="1995635" cy="117662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7" name="Куб 36">
            <a:extLst>
              <a:ext uri="{FF2B5EF4-FFF2-40B4-BE49-F238E27FC236}">
                <a16:creationId xmlns:a16="http://schemas.microsoft.com/office/drawing/2014/main" id="{1AA8CFE5-E097-84BC-7712-46572BF486A8}"/>
              </a:ext>
            </a:extLst>
          </p:cNvPr>
          <p:cNvSpPr/>
          <p:nvPr/>
        </p:nvSpPr>
        <p:spPr>
          <a:xfrm>
            <a:off x="5169694" y="3818484"/>
            <a:ext cx="1422492" cy="142120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SIEM</a:t>
            </a:r>
          </a:p>
        </p:txBody>
      </p:sp>
      <p:cxnSp>
        <p:nvCxnSpPr>
          <p:cNvPr id="38" name="Прямая со стрелкой 37">
            <a:extLst>
              <a:ext uri="{FF2B5EF4-FFF2-40B4-BE49-F238E27FC236}">
                <a16:creationId xmlns:a16="http://schemas.microsoft.com/office/drawing/2014/main" id="{9DA3DA47-1F04-4F01-803D-5B712DAC1A05}"/>
              </a:ext>
            </a:extLst>
          </p:cNvPr>
          <p:cNvCxnSpPr>
            <a:cxnSpLocks/>
            <a:endCxn id="37" idx="5"/>
          </p:cNvCxnSpPr>
          <p:nvPr/>
        </p:nvCxnSpPr>
        <p:spPr>
          <a:xfrm flipH="1" flipV="1">
            <a:off x="6592186" y="4351435"/>
            <a:ext cx="2157373" cy="5181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6" name="TextBox 45">
            <a:extLst>
              <a:ext uri="{FF2B5EF4-FFF2-40B4-BE49-F238E27FC236}">
                <a16:creationId xmlns:a16="http://schemas.microsoft.com/office/drawing/2014/main" id="{8A7B1007-87EC-24D6-1E94-86CC08DB70B9}"/>
              </a:ext>
            </a:extLst>
          </p:cNvPr>
          <p:cNvSpPr txBox="1"/>
          <p:nvPr/>
        </p:nvSpPr>
        <p:spPr>
          <a:xfrm>
            <a:off x="3942995" y="1747540"/>
            <a:ext cx="301686" cy="369332"/>
          </a:xfrm>
          <a:prstGeom prst="rect">
            <a:avLst/>
          </a:prstGeom>
          <a:noFill/>
        </p:spPr>
        <p:txBody>
          <a:bodyPr wrap="none" rtlCol="0">
            <a:spAutoFit/>
          </a:bodyPr>
          <a:lstStyle/>
          <a:p>
            <a:r>
              <a:rPr lang="en-US" dirty="0">
                <a:solidFill>
                  <a:srgbClr val="FF0000"/>
                </a:solidFill>
              </a:rPr>
              <a:t>1</a:t>
            </a:r>
          </a:p>
        </p:txBody>
      </p:sp>
      <p:sp>
        <p:nvSpPr>
          <p:cNvPr id="47" name="TextBox 46">
            <a:extLst>
              <a:ext uri="{FF2B5EF4-FFF2-40B4-BE49-F238E27FC236}">
                <a16:creationId xmlns:a16="http://schemas.microsoft.com/office/drawing/2014/main" id="{E9AC63B5-65E0-3A86-A167-CD91C4FB3E52}"/>
              </a:ext>
            </a:extLst>
          </p:cNvPr>
          <p:cNvSpPr txBox="1"/>
          <p:nvPr/>
        </p:nvSpPr>
        <p:spPr>
          <a:xfrm>
            <a:off x="3942995" y="3394151"/>
            <a:ext cx="301686" cy="369332"/>
          </a:xfrm>
          <a:prstGeom prst="rect">
            <a:avLst/>
          </a:prstGeom>
          <a:noFill/>
        </p:spPr>
        <p:txBody>
          <a:bodyPr wrap="none" rtlCol="0">
            <a:spAutoFit/>
          </a:bodyPr>
          <a:lstStyle/>
          <a:p>
            <a:r>
              <a:rPr lang="en-US" dirty="0">
                <a:solidFill>
                  <a:srgbClr val="FF0000"/>
                </a:solidFill>
              </a:rPr>
              <a:t>1</a:t>
            </a:r>
          </a:p>
        </p:txBody>
      </p:sp>
      <p:sp>
        <p:nvSpPr>
          <p:cNvPr id="48" name="TextBox 47">
            <a:extLst>
              <a:ext uri="{FF2B5EF4-FFF2-40B4-BE49-F238E27FC236}">
                <a16:creationId xmlns:a16="http://schemas.microsoft.com/office/drawing/2014/main" id="{42C648E3-9DAD-4665-4428-82C93191DDF5}"/>
              </a:ext>
            </a:extLst>
          </p:cNvPr>
          <p:cNvSpPr txBox="1"/>
          <p:nvPr/>
        </p:nvSpPr>
        <p:spPr>
          <a:xfrm>
            <a:off x="3863768" y="2647429"/>
            <a:ext cx="301686" cy="369332"/>
          </a:xfrm>
          <a:prstGeom prst="rect">
            <a:avLst/>
          </a:prstGeom>
          <a:noFill/>
        </p:spPr>
        <p:txBody>
          <a:bodyPr wrap="none" rtlCol="0">
            <a:spAutoFit/>
          </a:bodyPr>
          <a:lstStyle/>
          <a:p>
            <a:r>
              <a:rPr lang="en-US" dirty="0">
                <a:solidFill>
                  <a:srgbClr val="FF0000"/>
                </a:solidFill>
              </a:rPr>
              <a:t>1</a:t>
            </a:r>
          </a:p>
        </p:txBody>
      </p:sp>
      <p:sp>
        <p:nvSpPr>
          <p:cNvPr id="49" name="TextBox 48">
            <a:extLst>
              <a:ext uri="{FF2B5EF4-FFF2-40B4-BE49-F238E27FC236}">
                <a16:creationId xmlns:a16="http://schemas.microsoft.com/office/drawing/2014/main" id="{9BBF3CFD-D109-1D3C-7940-B53F58725DB6}"/>
              </a:ext>
            </a:extLst>
          </p:cNvPr>
          <p:cNvSpPr txBox="1"/>
          <p:nvPr/>
        </p:nvSpPr>
        <p:spPr>
          <a:xfrm>
            <a:off x="7605090" y="1942761"/>
            <a:ext cx="301686" cy="369332"/>
          </a:xfrm>
          <a:prstGeom prst="rect">
            <a:avLst/>
          </a:prstGeom>
          <a:noFill/>
        </p:spPr>
        <p:txBody>
          <a:bodyPr wrap="none" rtlCol="0">
            <a:spAutoFit/>
          </a:bodyPr>
          <a:lstStyle/>
          <a:p>
            <a:r>
              <a:rPr lang="en-US" dirty="0">
                <a:solidFill>
                  <a:srgbClr val="FF0000"/>
                </a:solidFill>
              </a:rPr>
              <a:t>1</a:t>
            </a:r>
          </a:p>
        </p:txBody>
      </p:sp>
      <p:sp>
        <p:nvSpPr>
          <p:cNvPr id="50" name="TextBox 49">
            <a:extLst>
              <a:ext uri="{FF2B5EF4-FFF2-40B4-BE49-F238E27FC236}">
                <a16:creationId xmlns:a16="http://schemas.microsoft.com/office/drawing/2014/main" id="{C556A59C-5EA7-66FF-AE1B-4A979160C961}"/>
              </a:ext>
            </a:extLst>
          </p:cNvPr>
          <p:cNvSpPr txBox="1"/>
          <p:nvPr/>
        </p:nvSpPr>
        <p:spPr>
          <a:xfrm>
            <a:off x="7762070" y="3194787"/>
            <a:ext cx="301686" cy="369332"/>
          </a:xfrm>
          <a:prstGeom prst="rect">
            <a:avLst/>
          </a:prstGeom>
          <a:noFill/>
        </p:spPr>
        <p:txBody>
          <a:bodyPr wrap="none" rtlCol="0">
            <a:spAutoFit/>
          </a:bodyPr>
          <a:lstStyle/>
          <a:p>
            <a:r>
              <a:rPr lang="en-US" dirty="0">
                <a:solidFill>
                  <a:srgbClr val="FF0000"/>
                </a:solidFill>
              </a:rPr>
              <a:t>2</a:t>
            </a:r>
          </a:p>
        </p:txBody>
      </p:sp>
      <p:sp>
        <p:nvSpPr>
          <p:cNvPr id="51" name="TextBox 50">
            <a:extLst>
              <a:ext uri="{FF2B5EF4-FFF2-40B4-BE49-F238E27FC236}">
                <a16:creationId xmlns:a16="http://schemas.microsoft.com/office/drawing/2014/main" id="{30806C40-5140-5E7E-52FC-E91110682FC9}"/>
              </a:ext>
            </a:extLst>
          </p:cNvPr>
          <p:cNvSpPr txBox="1"/>
          <p:nvPr/>
        </p:nvSpPr>
        <p:spPr>
          <a:xfrm>
            <a:off x="7593085" y="4253869"/>
            <a:ext cx="301686" cy="369332"/>
          </a:xfrm>
          <a:prstGeom prst="rect">
            <a:avLst/>
          </a:prstGeom>
          <a:noFill/>
        </p:spPr>
        <p:txBody>
          <a:bodyPr wrap="none" rtlCol="0">
            <a:spAutoFit/>
          </a:bodyPr>
          <a:lstStyle/>
          <a:p>
            <a:r>
              <a:rPr lang="en-US" dirty="0">
                <a:solidFill>
                  <a:srgbClr val="FF0000"/>
                </a:solidFill>
              </a:rPr>
              <a:t>3</a:t>
            </a:r>
          </a:p>
        </p:txBody>
      </p:sp>
    </p:spTree>
    <p:extLst>
      <p:ext uri="{BB962C8B-B14F-4D97-AF65-F5344CB8AC3E}">
        <p14:creationId xmlns:p14="http://schemas.microsoft.com/office/powerpoint/2010/main" val="194213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FEEB8-8E4C-A777-782D-98D40C2987FF}"/>
            </a:ext>
          </a:extLst>
        </p:cNvPr>
        <p:cNvGrpSpPr/>
        <p:nvPr/>
      </p:nvGrpSpPr>
      <p:grpSpPr>
        <a:xfrm>
          <a:off x="0" y="0"/>
          <a:ext cx="0" cy="0"/>
          <a:chOff x="0" y="0"/>
          <a:chExt cx="0" cy="0"/>
        </a:xfrm>
      </p:grpSpPr>
      <p:sp>
        <p:nvSpPr>
          <p:cNvPr id="16386" name="Tytuł 1">
            <a:extLst>
              <a:ext uri="{FF2B5EF4-FFF2-40B4-BE49-F238E27FC236}">
                <a16:creationId xmlns:a16="http://schemas.microsoft.com/office/drawing/2014/main" id="{E49BEACD-A719-E0CD-0416-1A579C696942}"/>
              </a:ext>
            </a:extLst>
          </p:cNvPr>
          <p:cNvSpPr>
            <a:spLocks noGrp="1" noChangeArrowheads="1"/>
          </p:cNvSpPr>
          <p:nvPr>
            <p:ph type="title"/>
          </p:nvPr>
        </p:nvSpPr>
        <p:spPr>
          <a:xfrm>
            <a:off x="0" y="0"/>
            <a:ext cx="10339388" cy="1035050"/>
          </a:xfrm>
        </p:spPr>
        <p:txBody>
          <a:bodyPr/>
          <a:lstStyle/>
          <a:p>
            <a:pPr lvl="1"/>
            <a:r>
              <a:rPr lang="en-US" sz="2400" dirty="0"/>
              <a:t>About IBM </a:t>
            </a:r>
            <a:r>
              <a:rPr lang="en-US" sz="2400" dirty="0" err="1"/>
              <a:t>zSecure</a:t>
            </a:r>
            <a:r>
              <a:rPr lang="en-US" sz="2400" dirty="0"/>
              <a:t> Carla:DB2 settings for SIEM.</a:t>
            </a:r>
            <a:endParaRPr lang="en-US" altLang="pl-PL" sz="2400" dirty="0">
              <a:latin typeface="Open Sans" charset="0"/>
              <a:cs typeface="Open Sans" charset="0"/>
            </a:endParaRPr>
          </a:p>
        </p:txBody>
      </p:sp>
      <p:sp>
        <p:nvSpPr>
          <p:cNvPr id="5" name="Symbol zastępczy numeru slajdu 4">
            <a:extLst>
              <a:ext uri="{FF2B5EF4-FFF2-40B4-BE49-F238E27FC236}">
                <a16:creationId xmlns:a16="http://schemas.microsoft.com/office/drawing/2014/main" id="{253A9662-B24A-30A3-6C3B-9EB47E27CD64}"/>
              </a:ext>
            </a:extLst>
          </p:cNvPr>
          <p:cNvSpPr>
            <a:spLocks noGrp="1"/>
          </p:cNvSpPr>
          <p:nvPr>
            <p:ph type="sldNum" sz="quarter" idx="10"/>
          </p:nvPr>
        </p:nvSpPr>
        <p:spPr/>
        <p:txBody>
          <a:bodyPr/>
          <a:lstStyle/>
          <a:p>
            <a:pPr>
              <a:defRPr/>
            </a:pPr>
            <a:fld id="{C3B0082C-2318-44AC-8C80-BFEFC2044EAD}" type="slidenum">
              <a:rPr lang="en-US"/>
              <a:pPr>
                <a:defRPr/>
              </a:pPr>
              <a:t>7</a:t>
            </a:fld>
            <a:endParaRPr lang="en-US" dirty="0"/>
          </a:p>
        </p:txBody>
      </p:sp>
      <p:sp>
        <p:nvSpPr>
          <p:cNvPr id="4" name="Symbol zastępczy stopki 3">
            <a:extLst>
              <a:ext uri="{FF2B5EF4-FFF2-40B4-BE49-F238E27FC236}">
                <a16:creationId xmlns:a16="http://schemas.microsoft.com/office/drawing/2014/main" id="{A11E8CB2-65DE-E292-8057-2CB81A0EF255}"/>
              </a:ext>
            </a:extLst>
          </p:cNvPr>
          <p:cNvSpPr>
            <a:spLocks noGrp="1"/>
          </p:cNvSpPr>
          <p:nvPr>
            <p:ph type="ftr" sz="quarter" idx="11"/>
          </p:nvPr>
        </p:nvSpPr>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dirty="0">
                <a:solidFill>
                  <a:srgbClr val="7F7F7F"/>
                </a:solidFill>
                <a:latin typeface="Open Sans" charset="0"/>
                <a:cs typeface="Open Sans" charset="0"/>
              </a:rPr>
              <a:t>Gdansk</a:t>
            </a:r>
            <a:r>
              <a:rPr lang="en-US" altLang="pl-PL" dirty="0">
                <a:solidFill>
                  <a:srgbClr val="7F7F7F"/>
                </a:solidFill>
                <a:latin typeface="Open Sans" charset="0"/>
                <a:cs typeface="Open Sans" charset="0"/>
              </a:rPr>
              <a:t> 2-3 June 2026</a:t>
            </a:r>
          </a:p>
        </p:txBody>
      </p:sp>
      <p:sp>
        <p:nvSpPr>
          <p:cNvPr id="27" name="Прямоугольник 26">
            <a:extLst>
              <a:ext uri="{FF2B5EF4-FFF2-40B4-BE49-F238E27FC236}">
                <a16:creationId xmlns:a16="http://schemas.microsoft.com/office/drawing/2014/main" id="{2F9466DB-A400-ACE5-567A-77B9747D6172}"/>
              </a:ext>
            </a:extLst>
          </p:cNvPr>
          <p:cNvSpPr/>
          <p:nvPr/>
        </p:nvSpPr>
        <p:spPr>
          <a:xfrm>
            <a:off x="7449894" y="3856200"/>
            <a:ext cx="4309712" cy="1663771"/>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Class 1: Access attempts denied due to inadequate authorization.</a:t>
            </a:r>
          </a:p>
          <a:p>
            <a:r>
              <a:rPr lang="en-US" sz="1000" dirty="0">
                <a:solidFill>
                  <a:schemeClr val="tx1"/>
                </a:solidFill>
              </a:rPr>
              <a:t>Class 2: Explicit GRANT and REVOKE operations.</a:t>
            </a:r>
          </a:p>
          <a:p>
            <a:r>
              <a:rPr lang="en-US" sz="1000" dirty="0">
                <a:solidFill>
                  <a:schemeClr val="tx1"/>
                </a:solidFill>
              </a:rPr>
              <a:t>Class 3: CREATE, ALTER, and DROP operations.</a:t>
            </a:r>
          </a:p>
          <a:p>
            <a:r>
              <a:rPr lang="en-US" sz="1000" dirty="0">
                <a:solidFill>
                  <a:schemeClr val="tx1"/>
                </a:solidFill>
              </a:rPr>
              <a:t>Class 4: First change of audited object.</a:t>
            </a:r>
          </a:p>
          <a:p>
            <a:r>
              <a:rPr lang="en-US" sz="1000" dirty="0">
                <a:solidFill>
                  <a:schemeClr val="tx1"/>
                </a:solidFill>
              </a:rPr>
              <a:t>Class 5: First read of audited object.</a:t>
            </a:r>
          </a:p>
          <a:p>
            <a:r>
              <a:rPr lang="en-US" sz="1000" dirty="0">
                <a:solidFill>
                  <a:schemeClr val="tx1"/>
                </a:solidFill>
              </a:rPr>
              <a:t>Class 7: Bind time information for SQL involving audited objects.</a:t>
            </a:r>
          </a:p>
          <a:p>
            <a:r>
              <a:rPr lang="en-US" sz="1000" dirty="0">
                <a:solidFill>
                  <a:schemeClr val="tx1"/>
                </a:solidFill>
              </a:rPr>
              <a:t>Class 8: Authorization ID changes.</a:t>
            </a:r>
          </a:p>
          <a:p>
            <a:r>
              <a:rPr lang="en-US" sz="1000" dirty="0">
                <a:solidFill>
                  <a:schemeClr val="tx1"/>
                </a:solidFill>
              </a:rPr>
              <a:t>Class 9: Utilities.</a:t>
            </a:r>
          </a:p>
          <a:p>
            <a:r>
              <a:rPr lang="en-US" sz="1000" dirty="0">
                <a:solidFill>
                  <a:schemeClr val="tx1"/>
                </a:solidFill>
              </a:rPr>
              <a:t>Class 10: Installation-defined audit record.</a:t>
            </a:r>
          </a:p>
          <a:p>
            <a:r>
              <a:rPr lang="en-US" sz="1000" dirty="0">
                <a:solidFill>
                  <a:schemeClr val="tx1"/>
                </a:solidFill>
              </a:rPr>
              <a:t>Class 11: Trusted context information. </a:t>
            </a:r>
          </a:p>
        </p:txBody>
      </p:sp>
      <p:sp>
        <p:nvSpPr>
          <p:cNvPr id="28" name="Прямоугольник 27">
            <a:extLst>
              <a:ext uri="{FF2B5EF4-FFF2-40B4-BE49-F238E27FC236}">
                <a16:creationId xmlns:a16="http://schemas.microsoft.com/office/drawing/2014/main" id="{CF0C42B4-BCCC-BEAD-DFFA-4F8C01D84A6A}"/>
              </a:ext>
            </a:extLst>
          </p:cNvPr>
          <p:cNvSpPr/>
          <p:nvPr/>
        </p:nvSpPr>
        <p:spPr>
          <a:xfrm>
            <a:off x="7449894" y="3589432"/>
            <a:ext cx="4309711" cy="3057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rgbClr val="FFFF00"/>
                </a:solidFill>
              </a:rPr>
              <a:t>DB2 audit classes description:</a:t>
            </a:r>
          </a:p>
        </p:txBody>
      </p:sp>
      <p:sp>
        <p:nvSpPr>
          <p:cNvPr id="29" name="Прямоугольник 28">
            <a:extLst>
              <a:ext uri="{FF2B5EF4-FFF2-40B4-BE49-F238E27FC236}">
                <a16:creationId xmlns:a16="http://schemas.microsoft.com/office/drawing/2014/main" id="{BCF35FEB-855F-18C6-BE6B-6E1EAD296040}"/>
              </a:ext>
            </a:extLst>
          </p:cNvPr>
          <p:cNvSpPr/>
          <p:nvPr/>
        </p:nvSpPr>
        <p:spPr>
          <a:xfrm>
            <a:off x="261068" y="1118441"/>
            <a:ext cx="3873040" cy="515451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1.Find specific </a:t>
            </a:r>
            <a:r>
              <a:rPr lang="en-US" sz="1000" dirty="0" smtClean="0">
                <a:solidFill>
                  <a:schemeClr val="tx1"/>
                </a:solidFill>
              </a:rPr>
              <a:t>IFCIDS (usually from </a:t>
            </a:r>
            <a:r>
              <a:rPr lang="en-US" sz="1000" dirty="0">
                <a:solidFill>
                  <a:schemeClr val="tx1"/>
                </a:solidFill>
              </a:rPr>
              <a:t>www.ibm.com)</a:t>
            </a:r>
          </a:p>
          <a:p>
            <a:r>
              <a:rPr lang="en-US" sz="1000" dirty="0">
                <a:solidFill>
                  <a:schemeClr val="tx1"/>
                </a:solidFill>
              </a:rPr>
              <a:t> which </a:t>
            </a:r>
            <a:r>
              <a:rPr lang="en-US" sz="1000" dirty="0" smtClean="0">
                <a:solidFill>
                  <a:schemeClr val="tx1"/>
                </a:solidFill>
              </a:rPr>
              <a:t>catch </a:t>
            </a:r>
            <a:r>
              <a:rPr lang="en-US" sz="1000" dirty="0">
                <a:solidFill>
                  <a:schemeClr val="tx1"/>
                </a:solidFill>
              </a:rPr>
              <a:t>db2 security </a:t>
            </a:r>
            <a:r>
              <a:rPr lang="en-US" sz="1000" dirty="0" smtClean="0">
                <a:solidFill>
                  <a:schemeClr val="tx1"/>
                </a:solidFill>
              </a:rPr>
              <a:t>events such as GRANT,REVOKE,DDL,DML </a:t>
            </a:r>
            <a:r>
              <a:rPr lang="en-US" sz="1000" dirty="0">
                <a:solidFill>
                  <a:schemeClr val="tx1"/>
                </a:solidFill>
              </a:rPr>
              <a:t>etc.</a:t>
            </a:r>
          </a:p>
          <a:p>
            <a:endParaRPr lang="en-US" sz="1000" dirty="0">
              <a:solidFill>
                <a:schemeClr val="tx1"/>
              </a:solidFill>
            </a:endParaRPr>
          </a:p>
          <a:p>
            <a:r>
              <a:rPr lang="en-US" sz="1000" dirty="0">
                <a:solidFill>
                  <a:schemeClr val="tx1"/>
                </a:solidFill>
              </a:rPr>
              <a:t>2.Create tables from DSNC10.SDSNIVPD(DSNWMSGS)</a:t>
            </a:r>
          </a:p>
          <a:p>
            <a:r>
              <a:rPr lang="en-US" sz="1000" dirty="0">
                <a:solidFill>
                  <a:schemeClr val="tx1"/>
                </a:solidFill>
              </a:rPr>
              <a:t>and </a:t>
            </a:r>
            <a:r>
              <a:rPr lang="en-US" sz="1000" dirty="0" smtClean="0">
                <a:solidFill>
                  <a:schemeClr val="tx1"/>
                </a:solidFill>
              </a:rPr>
              <a:t>load db2 traces </a:t>
            </a:r>
            <a:r>
              <a:rPr lang="en-US" sz="1000" dirty="0">
                <a:solidFill>
                  <a:schemeClr val="tx1"/>
                </a:solidFill>
              </a:rPr>
              <a:t>information.</a:t>
            </a:r>
          </a:p>
          <a:p>
            <a:endParaRPr lang="en-US" sz="1000" dirty="0">
              <a:solidFill>
                <a:schemeClr val="tx1"/>
              </a:solidFill>
            </a:endParaRPr>
          </a:p>
          <a:p>
            <a:r>
              <a:rPr lang="en-US" sz="1000" dirty="0">
                <a:solidFill>
                  <a:schemeClr val="tx1"/>
                </a:solidFill>
              </a:rPr>
              <a:t>3.Find </a:t>
            </a:r>
            <a:r>
              <a:rPr lang="en-US" sz="1000" dirty="0" smtClean="0">
                <a:solidFill>
                  <a:schemeClr val="tx1"/>
                </a:solidFill>
              </a:rPr>
              <a:t>db2 specific traces </a:t>
            </a:r>
            <a:r>
              <a:rPr lang="en-US" sz="1000" dirty="0">
                <a:solidFill>
                  <a:schemeClr val="tx1"/>
                </a:solidFill>
              </a:rPr>
              <a:t>types, </a:t>
            </a:r>
            <a:r>
              <a:rPr lang="en-US" sz="1000" dirty="0" smtClean="0">
                <a:solidFill>
                  <a:schemeClr val="tx1"/>
                </a:solidFill>
              </a:rPr>
              <a:t>classes, IFCIDS </a:t>
            </a:r>
            <a:r>
              <a:rPr lang="en-US" sz="1000" dirty="0">
                <a:solidFill>
                  <a:schemeClr val="tx1"/>
                </a:solidFill>
              </a:rPr>
              <a:t>using query:</a:t>
            </a:r>
          </a:p>
          <a:p>
            <a:r>
              <a:rPr lang="en-US" sz="1000" dirty="0">
                <a:solidFill>
                  <a:schemeClr val="tx1"/>
                </a:solidFill>
              </a:rPr>
              <a:t>with SEL1(A_TYPE1,A_CLASS,A_IFCID,B_DESCRIPTION,B_SEQ) as (</a:t>
            </a:r>
          </a:p>
          <a:p>
            <a:r>
              <a:rPr lang="en-US" sz="1000" dirty="0">
                <a:solidFill>
                  <a:schemeClr val="tx1"/>
                </a:solidFill>
              </a:rPr>
              <a:t>SELECT DISTINCT A.TYPE AS A_TYPE1,A.CLASS as A_CLASS, A.IFCID AS A_IFCID,B.DESCRIPTION as B_DESCRIPTION,B.SEQ AS B_SEQ</a:t>
            </a:r>
          </a:p>
          <a:p>
            <a:r>
              <a:rPr lang="en-US" sz="1000" dirty="0">
                <a:solidFill>
                  <a:schemeClr val="tx1"/>
                </a:solidFill>
              </a:rPr>
              <a:t> FROM </a:t>
            </a:r>
          </a:p>
          <a:p>
            <a:r>
              <a:rPr lang="en-US" sz="1000" dirty="0">
                <a:solidFill>
                  <a:schemeClr val="tx1"/>
                </a:solidFill>
              </a:rPr>
              <a:t> DSNAC10.TRACE_TYPES A,</a:t>
            </a:r>
          </a:p>
          <a:p>
            <a:r>
              <a:rPr lang="en-US" sz="1000" dirty="0">
                <a:solidFill>
                  <a:schemeClr val="tx1"/>
                </a:solidFill>
              </a:rPr>
              <a:t> DSNAC10.TRACE_DESCRIPTIONS  B</a:t>
            </a:r>
          </a:p>
          <a:p>
            <a:r>
              <a:rPr lang="en-US" sz="1000" dirty="0">
                <a:solidFill>
                  <a:schemeClr val="tx1"/>
                </a:solidFill>
              </a:rPr>
              <a:t> WHERE A.IFCID = B.IFCID AND</a:t>
            </a:r>
          </a:p>
          <a:p>
            <a:r>
              <a:rPr lang="en-US" sz="1000" dirty="0">
                <a:solidFill>
                  <a:schemeClr val="tx1"/>
                </a:solidFill>
              </a:rPr>
              <a:t> A.IFCID in </a:t>
            </a:r>
          </a:p>
          <a:p>
            <a:r>
              <a:rPr lang="en-US" sz="1000" dirty="0">
                <a:solidFill>
                  <a:schemeClr val="tx1"/>
                </a:solidFill>
              </a:rPr>
              <a:t> (</a:t>
            </a:r>
          </a:p>
          <a:p>
            <a:r>
              <a:rPr lang="en-US" sz="1000" dirty="0">
                <a:solidFill>
                  <a:schemeClr val="tx1"/>
                </a:solidFill>
              </a:rPr>
              <a:t>      </a:t>
            </a:r>
            <a:r>
              <a:rPr lang="en-US" sz="1000" b="1" dirty="0">
                <a:solidFill>
                  <a:schemeClr val="tx1"/>
                </a:solidFill>
                <a:effectLst>
                  <a:outerShdw blurRad="38100" dist="38100" dir="2700000" algn="tl">
                    <a:srgbClr val="000000">
                      <a:alpha val="43137"/>
                    </a:srgbClr>
                  </a:outerShdw>
                </a:effectLst>
              </a:rPr>
              <a:t>63,83,350,22,141,140,35</a:t>
            </a:r>
          </a:p>
          <a:p>
            <a:r>
              <a:rPr lang="en-US" sz="1000" dirty="0">
                <a:solidFill>
                  <a:schemeClr val="tx1"/>
                </a:solidFill>
              </a:rPr>
              <a:t> )</a:t>
            </a:r>
          </a:p>
          <a:p>
            <a:r>
              <a:rPr lang="en-US" sz="1000" dirty="0">
                <a:solidFill>
                  <a:schemeClr val="tx1"/>
                </a:solidFill>
              </a:rPr>
              <a:t> ORDER BY A.TYPE,A.CLASS)</a:t>
            </a:r>
          </a:p>
          <a:p>
            <a:r>
              <a:rPr lang="en-US" sz="1000" dirty="0">
                <a:solidFill>
                  <a:schemeClr val="tx1"/>
                </a:solidFill>
              </a:rPr>
              <a:t> select * from SEL1 order by A_IFCID,B_SEQ;</a:t>
            </a:r>
          </a:p>
          <a:p>
            <a:endParaRPr lang="en-US" sz="1000" dirty="0">
              <a:solidFill>
                <a:schemeClr val="tx1"/>
              </a:solidFill>
            </a:endParaRPr>
          </a:p>
          <a:p>
            <a:r>
              <a:rPr lang="en-US" sz="1000" dirty="0">
                <a:solidFill>
                  <a:schemeClr val="tx1"/>
                </a:solidFill>
              </a:rPr>
              <a:t>4.</a:t>
            </a:r>
          </a:p>
          <a:p>
            <a:r>
              <a:rPr lang="en-US" sz="1000" dirty="0">
                <a:solidFill>
                  <a:schemeClr val="tx1"/>
                </a:solidFill>
              </a:rPr>
              <a:t>Start </a:t>
            </a:r>
            <a:r>
              <a:rPr lang="en-US" sz="1000" dirty="0" smtClean="0">
                <a:solidFill>
                  <a:schemeClr val="tx1"/>
                </a:solidFill>
              </a:rPr>
              <a:t>db2 traces </a:t>
            </a:r>
            <a:r>
              <a:rPr lang="en-US" sz="1000" dirty="0">
                <a:solidFill>
                  <a:schemeClr val="tx1"/>
                </a:solidFill>
              </a:rPr>
              <a:t>with specific trace types, classes &amp; IFCIDS from query above:</a:t>
            </a:r>
          </a:p>
          <a:p>
            <a:r>
              <a:rPr lang="en-US" sz="1000" dirty="0">
                <a:solidFill>
                  <a:schemeClr val="tx1"/>
                </a:solidFill>
              </a:rPr>
              <a:t>-STA TRACE(A) C(1)   IFCID(106) D(SMF) BUFSIZE(1024)     </a:t>
            </a:r>
          </a:p>
          <a:p>
            <a:r>
              <a:rPr lang="en-US" sz="1000" dirty="0">
                <a:solidFill>
                  <a:schemeClr val="tx1"/>
                </a:solidFill>
              </a:rPr>
              <a:t>-STA TRACE(A) C(3)   IFCID(6,7,8,9) D(SMF) BUFSIZE(1024) </a:t>
            </a:r>
          </a:p>
          <a:p>
            <a:r>
              <a:rPr lang="en-US" sz="1000" dirty="0">
                <a:solidFill>
                  <a:schemeClr val="tx1"/>
                </a:solidFill>
              </a:rPr>
              <a:t>-STA TRACE(A) C(8)   IFCID(6,7,8,9) D(SMF) BUFSIZE(1024) </a:t>
            </a:r>
          </a:p>
          <a:p>
            <a:r>
              <a:rPr lang="en-US" sz="1000" dirty="0">
                <a:solidFill>
                  <a:schemeClr val="tx1"/>
                </a:solidFill>
              </a:rPr>
              <a:t>-STA TRACE(AU) C(1)   IFCID(140) D(SMF) BUFSIZE(1024)    </a:t>
            </a:r>
          </a:p>
          <a:p>
            <a:r>
              <a:rPr lang="en-US" sz="1000" dirty="0">
                <a:solidFill>
                  <a:schemeClr val="tx1"/>
                </a:solidFill>
              </a:rPr>
              <a:t>-STA TRACE(AU) C(5)   IFCID(144) D(SMF) BUFSIZE(1024)                   </a:t>
            </a:r>
          </a:p>
          <a:p>
            <a:r>
              <a:rPr lang="en-US" sz="1000" dirty="0">
                <a:solidFill>
                  <a:schemeClr val="tx1"/>
                </a:solidFill>
              </a:rPr>
              <a:t>-STA TRACE(AU) C(6)   IFCID(145) D(SMF) BUFSIZE(1024)                   </a:t>
            </a:r>
          </a:p>
          <a:p>
            <a:r>
              <a:rPr lang="en-US" sz="1000" dirty="0">
                <a:solidFill>
                  <a:schemeClr val="tx1"/>
                </a:solidFill>
              </a:rPr>
              <a:t>-STA TRACE(AU) C(7)   IFCID(55,83,87,169,319) D(SMF) BUFSIZE(1024)      </a:t>
            </a:r>
          </a:p>
          <a:p>
            <a:r>
              <a:rPr lang="en-US" sz="1000" dirty="0">
                <a:solidFill>
                  <a:schemeClr val="tx1"/>
                </a:solidFill>
              </a:rPr>
              <a:t>-STA TRACE(AU) C(8)   IFCID(23,24,25,219,220) D(SMF) BUFSIZE(1024)      </a:t>
            </a:r>
          </a:p>
          <a:p>
            <a:r>
              <a:rPr lang="en-US" sz="1000" dirty="0">
                <a:solidFill>
                  <a:schemeClr val="tx1"/>
                </a:solidFill>
              </a:rPr>
              <a:t>-STA TRACE(AU) C(10)   IFCID(270) D(SMF) BUFSIZE(1024)                  </a:t>
            </a:r>
          </a:p>
          <a:p>
            <a:endParaRPr lang="en-US" sz="1000" dirty="0">
              <a:solidFill>
                <a:schemeClr val="tx1"/>
              </a:solidFill>
            </a:endParaRPr>
          </a:p>
        </p:txBody>
      </p:sp>
      <p:sp>
        <p:nvSpPr>
          <p:cNvPr id="30" name="Прямоугольник 29">
            <a:extLst>
              <a:ext uri="{FF2B5EF4-FFF2-40B4-BE49-F238E27FC236}">
                <a16:creationId xmlns:a16="http://schemas.microsoft.com/office/drawing/2014/main" id="{936D9E4F-E25A-7D0D-CD11-09F1895CA8BE}"/>
              </a:ext>
            </a:extLst>
          </p:cNvPr>
          <p:cNvSpPr/>
          <p:nvPr/>
        </p:nvSpPr>
        <p:spPr>
          <a:xfrm>
            <a:off x="261068" y="812671"/>
            <a:ext cx="3873040" cy="3057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rgbClr val="FFFF00"/>
                </a:solidFill>
              </a:rPr>
              <a:t>How to enable necessary DB2 TRACES,CLASSES,IFCIDS</a:t>
            </a:r>
            <a:r>
              <a:rPr lang="en-US" sz="1000" b="1" dirty="0">
                <a:solidFill>
                  <a:srgbClr val="FFFF00"/>
                </a:solidFill>
              </a:rPr>
              <a:t>:</a:t>
            </a:r>
          </a:p>
        </p:txBody>
      </p:sp>
      <p:sp>
        <p:nvSpPr>
          <p:cNvPr id="31" name="Прямоугольник 30">
            <a:extLst>
              <a:ext uri="{FF2B5EF4-FFF2-40B4-BE49-F238E27FC236}">
                <a16:creationId xmlns:a16="http://schemas.microsoft.com/office/drawing/2014/main" id="{B18C6448-47A2-D6D6-5044-55D80F10FCD1}"/>
              </a:ext>
            </a:extLst>
          </p:cNvPr>
          <p:cNvSpPr/>
          <p:nvPr/>
        </p:nvSpPr>
        <p:spPr>
          <a:xfrm>
            <a:off x="7449894" y="1716130"/>
            <a:ext cx="4309714" cy="1663771"/>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Apply the Audit for specific table:</a:t>
            </a:r>
          </a:p>
          <a:p>
            <a:r>
              <a:rPr lang="en-US" sz="1000" dirty="0">
                <a:solidFill>
                  <a:schemeClr val="tx1"/>
                </a:solidFill>
              </a:rPr>
              <a:t>ALTER TABLE SCHEMA.MYTABLE1 AUDIT CHANGES;</a:t>
            </a:r>
          </a:p>
          <a:p>
            <a:endParaRPr lang="en-US" sz="1000" dirty="0">
              <a:solidFill>
                <a:schemeClr val="tx1"/>
              </a:solidFill>
            </a:endParaRPr>
          </a:p>
          <a:p>
            <a:r>
              <a:rPr lang="en-US" sz="1000" dirty="0">
                <a:solidFill>
                  <a:schemeClr val="tx1"/>
                </a:solidFill>
              </a:rPr>
              <a:t>Apply the Audit Policy to Specific Objects, </a:t>
            </a:r>
            <a:r>
              <a:rPr lang="en-US" sz="1000" dirty="0" err="1">
                <a:solidFill>
                  <a:schemeClr val="tx1"/>
                </a:solidFill>
              </a:rPr>
              <a:t>AuthIDs</a:t>
            </a:r>
            <a:r>
              <a:rPr lang="en-US" sz="1000" dirty="0">
                <a:solidFill>
                  <a:schemeClr val="tx1"/>
                </a:solidFill>
              </a:rPr>
              <a:t>, or Roles:</a:t>
            </a:r>
          </a:p>
          <a:p>
            <a:r>
              <a:rPr lang="en-US" sz="1000" dirty="0">
                <a:solidFill>
                  <a:schemeClr val="tx1"/>
                </a:solidFill>
              </a:rPr>
              <a:t>CREATE AUDIT POLICY POLICY_SENSITIVE_ACCESS CATEGORIES EXECUTE STATUS BOTH CHECKING STATUS BOTH SECMAINT STATUS BOTH;</a:t>
            </a:r>
          </a:p>
          <a:p>
            <a:r>
              <a:rPr lang="en-US" sz="1000" dirty="0">
                <a:solidFill>
                  <a:schemeClr val="tx1"/>
                </a:solidFill>
              </a:rPr>
              <a:t>AUDIT USER MGR_USER01 USING POLICY POLICY_SENSITIVE_ACCESS;</a:t>
            </a:r>
          </a:p>
          <a:p>
            <a:r>
              <a:rPr lang="en-US" sz="1000" dirty="0">
                <a:solidFill>
                  <a:schemeClr val="tx1"/>
                </a:solidFill>
              </a:rPr>
              <a:t>AUDIT ROLE AUDITOR_ROLE USING POLICY POLICY_SENSITIVE_ACCESS;</a:t>
            </a:r>
          </a:p>
          <a:p>
            <a:r>
              <a:rPr lang="en-US" sz="1000" dirty="0">
                <a:solidFill>
                  <a:schemeClr val="tx1"/>
                </a:solidFill>
              </a:rPr>
              <a:t>AUDIT TABLE HR_SALARY_DATA USING POLICY POLICY_SENSITIVE_ACCESS;</a:t>
            </a:r>
          </a:p>
        </p:txBody>
      </p:sp>
      <p:sp>
        <p:nvSpPr>
          <p:cNvPr id="32" name="Прямоугольник 31">
            <a:extLst>
              <a:ext uri="{FF2B5EF4-FFF2-40B4-BE49-F238E27FC236}">
                <a16:creationId xmlns:a16="http://schemas.microsoft.com/office/drawing/2014/main" id="{16A981C3-1483-A1F7-3F89-58CF15E81C7B}"/>
              </a:ext>
            </a:extLst>
          </p:cNvPr>
          <p:cNvSpPr/>
          <p:nvPr/>
        </p:nvSpPr>
        <p:spPr>
          <a:xfrm>
            <a:off x="7449894" y="1400149"/>
            <a:ext cx="4309714" cy="3057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rgbClr val="FFFF00"/>
                </a:solidFill>
              </a:rPr>
              <a:t>How to enable DB2 objects for audit:</a:t>
            </a:r>
          </a:p>
        </p:txBody>
      </p:sp>
      <p:sp>
        <p:nvSpPr>
          <p:cNvPr id="33" name="Цилиндр 32">
            <a:extLst>
              <a:ext uri="{FF2B5EF4-FFF2-40B4-BE49-F238E27FC236}">
                <a16:creationId xmlns:a16="http://schemas.microsoft.com/office/drawing/2014/main" id="{C91EDEBC-17AC-60EA-36FA-1A3687624CEE}"/>
              </a:ext>
            </a:extLst>
          </p:cNvPr>
          <p:cNvSpPr/>
          <p:nvPr/>
        </p:nvSpPr>
        <p:spPr>
          <a:xfrm>
            <a:off x="5316278" y="1128652"/>
            <a:ext cx="1180215" cy="1010175"/>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DB2</a:t>
            </a:r>
          </a:p>
        </p:txBody>
      </p:sp>
      <p:sp>
        <p:nvSpPr>
          <p:cNvPr id="34" name="Куб 33">
            <a:extLst>
              <a:ext uri="{FF2B5EF4-FFF2-40B4-BE49-F238E27FC236}">
                <a16:creationId xmlns:a16="http://schemas.microsoft.com/office/drawing/2014/main" id="{B7B335E1-8BF1-0E5D-545C-E2C72719267B}"/>
              </a:ext>
            </a:extLst>
          </p:cNvPr>
          <p:cNvSpPr/>
          <p:nvPr/>
        </p:nvSpPr>
        <p:spPr>
          <a:xfrm>
            <a:off x="5394251" y="5087609"/>
            <a:ext cx="1125473" cy="1185349"/>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SIEM</a:t>
            </a:r>
          </a:p>
        </p:txBody>
      </p:sp>
      <p:sp>
        <p:nvSpPr>
          <p:cNvPr id="35" name="Цилиндр 34">
            <a:extLst>
              <a:ext uri="{FF2B5EF4-FFF2-40B4-BE49-F238E27FC236}">
                <a16:creationId xmlns:a16="http://schemas.microsoft.com/office/drawing/2014/main" id="{A4C303F5-661B-254A-554B-AE9BAE1645FE}"/>
              </a:ext>
            </a:extLst>
          </p:cNvPr>
          <p:cNvSpPr/>
          <p:nvPr/>
        </p:nvSpPr>
        <p:spPr>
          <a:xfrm>
            <a:off x="5316278" y="2443328"/>
            <a:ext cx="1180215" cy="1010175"/>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SMF</a:t>
            </a:r>
          </a:p>
        </p:txBody>
      </p:sp>
      <p:cxnSp>
        <p:nvCxnSpPr>
          <p:cNvPr id="36" name="Прямая со стрелкой 35">
            <a:extLst>
              <a:ext uri="{FF2B5EF4-FFF2-40B4-BE49-F238E27FC236}">
                <a16:creationId xmlns:a16="http://schemas.microsoft.com/office/drawing/2014/main" id="{0BD8D7A4-EA7E-77E4-F2D8-889472F6B5AE}"/>
              </a:ext>
            </a:extLst>
          </p:cNvPr>
          <p:cNvCxnSpPr>
            <a:cxnSpLocks/>
            <a:stCxn id="29" idx="3"/>
            <a:endCxn id="33" idx="2"/>
          </p:cNvCxnSpPr>
          <p:nvPr/>
        </p:nvCxnSpPr>
        <p:spPr>
          <a:xfrm flipV="1">
            <a:off x="4134108" y="1633740"/>
            <a:ext cx="1182170" cy="206196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9" name="Прямая со стрелкой 38">
            <a:extLst>
              <a:ext uri="{FF2B5EF4-FFF2-40B4-BE49-F238E27FC236}">
                <a16:creationId xmlns:a16="http://schemas.microsoft.com/office/drawing/2014/main" id="{9BD69BD2-1FB0-736B-5DF2-E5154615C4F2}"/>
              </a:ext>
            </a:extLst>
          </p:cNvPr>
          <p:cNvCxnSpPr>
            <a:cxnSpLocks/>
            <a:stCxn id="33" idx="3"/>
            <a:endCxn id="35" idx="1"/>
          </p:cNvCxnSpPr>
          <p:nvPr/>
        </p:nvCxnSpPr>
        <p:spPr>
          <a:xfrm>
            <a:off x="5906386" y="2138827"/>
            <a:ext cx="0" cy="30450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2" name="Прямая со стрелкой 41">
            <a:extLst>
              <a:ext uri="{FF2B5EF4-FFF2-40B4-BE49-F238E27FC236}">
                <a16:creationId xmlns:a16="http://schemas.microsoft.com/office/drawing/2014/main" id="{EA7265A6-565F-7D5E-5118-8CF07272C758}"/>
              </a:ext>
            </a:extLst>
          </p:cNvPr>
          <p:cNvCxnSpPr>
            <a:cxnSpLocks/>
            <a:stCxn id="31" idx="1"/>
            <a:endCxn id="33" idx="4"/>
          </p:cNvCxnSpPr>
          <p:nvPr/>
        </p:nvCxnSpPr>
        <p:spPr>
          <a:xfrm flipH="1" flipV="1">
            <a:off x="6496493" y="1633740"/>
            <a:ext cx="953401" cy="91427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52" name="Цилиндр 51">
            <a:extLst>
              <a:ext uri="{FF2B5EF4-FFF2-40B4-BE49-F238E27FC236}">
                <a16:creationId xmlns:a16="http://schemas.microsoft.com/office/drawing/2014/main" id="{970766BD-69F7-17FC-AF08-08800892D0E8}"/>
              </a:ext>
            </a:extLst>
          </p:cNvPr>
          <p:cNvSpPr/>
          <p:nvPr/>
        </p:nvSpPr>
        <p:spPr>
          <a:xfrm>
            <a:off x="5339509" y="3758003"/>
            <a:ext cx="1180215" cy="1010175"/>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CARLA</a:t>
            </a:r>
          </a:p>
        </p:txBody>
      </p:sp>
      <p:cxnSp>
        <p:nvCxnSpPr>
          <p:cNvPr id="54" name="Прямая со стрелкой 53">
            <a:extLst>
              <a:ext uri="{FF2B5EF4-FFF2-40B4-BE49-F238E27FC236}">
                <a16:creationId xmlns:a16="http://schemas.microsoft.com/office/drawing/2014/main" id="{D357FD7F-87BD-7C2A-00A3-D2CF17C66333}"/>
              </a:ext>
            </a:extLst>
          </p:cNvPr>
          <p:cNvCxnSpPr>
            <a:cxnSpLocks/>
          </p:cNvCxnSpPr>
          <p:nvPr/>
        </p:nvCxnSpPr>
        <p:spPr>
          <a:xfrm flipV="1">
            <a:off x="5896938" y="3438044"/>
            <a:ext cx="6298" cy="31249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55" name="Прямая со стрелкой 54">
            <a:extLst>
              <a:ext uri="{FF2B5EF4-FFF2-40B4-BE49-F238E27FC236}">
                <a16:creationId xmlns:a16="http://schemas.microsoft.com/office/drawing/2014/main" id="{FD264343-7E97-F076-9595-FF1BDBAC05DE}"/>
              </a:ext>
            </a:extLst>
          </p:cNvPr>
          <p:cNvCxnSpPr>
            <a:cxnSpLocks/>
          </p:cNvCxnSpPr>
          <p:nvPr/>
        </p:nvCxnSpPr>
        <p:spPr>
          <a:xfrm>
            <a:off x="5896938" y="4783108"/>
            <a:ext cx="0" cy="30450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61" name="TextBox 60">
            <a:extLst>
              <a:ext uri="{FF2B5EF4-FFF2-40B4-BE49-F238E27FC236}">
                <a16:creationId xmlns:a16="http://schemas.microsoft.com/office/drawing/2014/main" id="{E0EA6C97-C0DC-8688-CC72-2D6342399D1B}"/>
              </a:ext>
            </a:extLst>
          </p:cNvPr>
          <p:cNvSpPr txBox="1"/>
          <p:nvPr/>
        </p:nvSpPr>
        <p:spPr>
          <a:xfrm>
            <a:off x="4498426" y="2291077"/>
            <a:ext cx="301686" cy="369332"/>
          </a:xfrm>
          <a:prstGeom prst="rect">
            <a:avLst/>
          </a:prstGeom>
          <a:noFill/>
        </p:spPr>
        <p:txBody>
          <a:bodyPr wrap="none" rtlCol="0">
            <a:spAutoFit/>
          </a:bodyPr>
          <a:lstStyle/>
          <a:p>
            <a:r>
              <a:rPr lang="en-US" dirty="0">
                <a:solidFill>
                  <a:srgbClr val="FF0000"/>
                </a:solidFill>
              </a:rPr>
              <a:t>1</a:t>
            </a:r>
          </a:p>
        </p:txBody>
      </p:sp>
      <p:sp>
        <p:nvSpPr>
          <p:cNvPr id="62" name="TextBox 61">
            <a:extLst>
              <a:ext uri="{FF2B5EF4-FFF2-40B4-BE49-F238E27FC236}">
                <a16:creationId xmlns:a16="http://schemas.microsoft.com/office/drawing/2014/main" id="{93841605-F7EA-076F-1961-12A4099F656B}"/>
              </a:ext>
            </a:extLst>
          </p:cNvPr>
          <p:cNvSpPr txBox="1"/>
          <p:nvPr/>
        </p:nvSpPr>
        <p:spPr>
          <a:xfrm>
            <a:off x="6953333" y="1769495"/>
            <a:ext cx="301686" cy="369332"/>
          </a:xfrm>
          <a:prstGeom prst="rect">
            <a:avLst/>
          </a:prstGeom>
          <a:noFill/>
        </p:spPr>
        <p:txBody>
          <a:bodyPr wrap="none" rtlCol="0">
            <a:spAutoFit/>
          </a:bodyPr>
          <a:lstStyle/>
          <a:p>
            <a:r>
              <a:rPr lang="en-US" dirty="0">
                <a:solidFill>
                  <a:srgbClr val="FF0000"/>
                </a:solidFill>
              </a:rPr>
              <a:t>1</a:t>
            </a:r>
          </a:p>
        </p:txBody>
      </p:sp>
      <p:sp>
        <p:nvSpPr>
          <p:cNvPr id="16384" name="TextBox 16383">
            <a:extLst>
              <a:ext uri="{FF2B5EF4-FFF2-40B4-BE49-F238E27FC236}">
                <a16:creationId xmlns:a16="http://schemas.microsoft.com/office/drawing/2014/main" id="{C4246E63-7B26-2DF4-7E0B-A3421034696D}"/>
              </a:ext>
            </a:extLst>
          </p:cNvPr>
          <p:cNvSpPr txBox="1"/>
          <p:nvPr/>
        </p:nvSpPr>
        <p:spPr>
          <a:xfrm>
            <a:off x="5923961" y="2098947"/>
            <a:ext cx="301686" cy="369332"/>
          </a:xfrm>
          <a:prstGeom prst="rect">
            <a:avLst/>
          </a:prstGeom>
          <a:noFill/>
        </p:spPr>
        <p:txBody>
          <a:bodyPr wrap="none" rtlCol="0">
            <a:spAutoFit/>
          </a:bodyPr>
          <a:lstStyle/>
          <a:p>
            <a:r>
              <a:rPr lang="en-US" dirty="0">
                <a:solidFill>
                  <a:srgbClr val="FF0000"/>
                </a:solidFill>
              </a:rPr>
              <a:t>2</a:t>
            </a:r>
          </a:p>
        </p:txBody>
      </p:sp>
      <p:sp>
        <p:nvSpPr>
          <p:cNvPr id="16385" name="TextBox 16384">
            <a:extLst>
              <a:ext uri="{FF2B5EF4-FFF2-40B4-BE49-F238E27FC236}">
                <a16:creationId xmlns:a16="http://schemas.microsoft.com/office/drawing/2014/main" id="{3E60DA74-1377-B419-D64B-85D8EFE33F61}"/>
              </a:ext>
            </a:extLst>
          </p:cNvPr>
          <p:cNvSpPr txBox="1"/>
          <p:nvPr/>
        </p:nvSpPr>
        <p:spPr>
          <a:xfrm>
            <a:off x="5945157" y="3409625"/>
            <a:ext cx="301686" cy="369332"/>
          </a:xfrm>
          <a:prstGeom prst="rect">
            <a:avLst/>
          </a:prstGeom>
          <a:noFill/>
        </p:spPr>
        <p:txBody>
          <a:bodyPr wrap="none" rtlCol="0">
            <a:spAutoFit/>
          </a:bodyPr>
          <a:lstStyle/>
          <a:p>
            <a:r>
              <a:rPr lang="en-US" dirty="0">
                <a:solidFill>
                  <a:srgbClr val="FF0000"/>
                </a:solidFill>
              </a:rPr>
              <a:t>3</a:t>
            </a:r>
          </a:p>
        </p:txBody>
      </p:sp>
      <p:sp>
        <p:nvSpPr>
          <p:cNvPr id="16387" name="TextBox 16386">
            <a:extLst>
              <a:ext uri="{FF2B5EF4-FFF2-40B4-BE49-F238E27FC236}">
                <a16:creationId xmlns:a16="http://schemas.microsoft.com/office/drawing/2014/main" id="{9F1A1AA0-5E5D-72DF-7235-1F5A021D0FCC}"/>
              </a:ext>
            </a:extLst>
          </p:cNvPr>
          <p:cNvSpPr txBox="1"/>
          <p:nvPr/>
        </p:nvSpPr>
        <p:spPr>
          <a:xfrm>
            <a:off x="5923961" y="4783108"/>
            <a:ext cx="301686" cy="369332"/>
          </a:xfrm>
          <a:prstGeom prst="rect">
            <a:avLst/>
          </a:prstGeom>
          <a:noFill/>
        </p:spPr>
        <p:txBody>
          <a:bodyPr wrap="none" rtlCol="0">
            <a:spAutoFit/>
          </a:bodyPr>
          <a:lstStyle/>
          <a:p>
            <a:r>
              <a:rPr lang="en-US" dirty="0">
                <a:solidFill>
                  <a:srgbClr val="FF0000"/>
                </a:solidFill>
              </a:rPr>
              <a:t>4</a:t>
            </a:r>
          </a:p>
        </p:txBody>
      </p:sp>
    </p:spTree>
    <p:extLst>
      <p:ext uri="{BB962C8B-B14F-4D97-AF65-F5344CB8AC3E}">
        <p14:creationId xmlns:p14="http://schemas.microsoft.com/office/powerpoint/2010/main" val="3568228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B030A-6BD3-DD8C-7B65-D3FFB0668C6B}"/>
            </a:ext>
          </a:extLst>
        </p:cNvPr>
        <p:cNvGrpSpPr/>
        <p:nvPr/>
      </p:nvGrpSpPr>
      <p:grpSpPr>
        <a:xfrm>
          <a:off x="0" y="0"/>
          <a:ext cx="0" cy="0"/>
          <a:chOff x="0" y="0"/>
          <a:chExt cx="0" cy="0"/>
        </a:xfrm>
      </p:grpSpPr>
      <p:sp>
        <p:nvSpPr>
          <p:cNvPr id="16386" name="Tytuł 1">
            <a:extLst>
              <a:ext uri="{FF2B5EF4-FFF2-40B4-BE49-F238E27FC236}">
                <a16:creationId xmlns:a16="http://schemas.microsoft.com/office/drawing/2014/main" id="{3C13A96E-D05E-A31C-673D-DE8AA367C029}"/>
              </a:ext>
            </a:extLst>
          </p:cNvPr>
          <p:cNvSpPr>
            <a:spLocks noGrp="1" noChangeArrowheads="1"/>
          </p:cNvSpPr>
          <p:nvPr>
            <p:ph type="title"/>
          </p:nvPr>
        </p:nvSpPr>
        <p:spPr>
          <a:xfrm>
            <a:off x="0" y="0"/>
            <a:ext cx="10339388" cy="1035050"/>
          </a:xfrm>
        </p:spPr>
        <p:txBody>
          <a:bodyPr/>
          <a:lstStyle/>
          <a:p>
            <a:pPr lvl="1"/>
            <a:r>
              <a:rPr lang="en-US" sz="2400" dirty="0"/>
              <a:t>About IBM </a:t>
            </a:r>
            <a:r>
              <a:rPr lang="en-US" sz="2400" dirty="0" err="1"/>
              <a:t>zSecure</a:t>
            </a:r>
            <a:r>
              <a:rPr lang="en-US" sz="2400" dirty="0"/>
              <a:t> </a:t>
            </a:r>
            <a:r>
              <a:rPr lang="en-US" sz="2400" dirty="0" err="1"/>
              <a:t>Carla:Result</a:t>
            </a:r>
            <a:r>
              <a:rPr lang="en-US" sz="2400" dirty="0"/>
              <a:t> of output in LEEF format.</a:t>
            </a:r>
            <a:endParaRPr lang="en-US" altLang="pl-PL" sz="2400" dirty="0">
              <a:latin typeface="Open Sans" charset="0"/>
              <a:cs typeface="Open Sans" charset="0"/>
            </a:endParaRPr>
          </a:p>
        </p:txBody>
      </p:sp>
      <p:sp>
        <p:nvSpPr>
          <p:cNvPr id="5" name="Symbol zastępczy numeru slajdu 4">
            <a:extLst>
              <a:ext uri="{FF2B5EF4-FFF2-40B4-BE49-F238E27FC236}">
                <a16:creationId xmlns:a16="http://schemas.microsoft.com/office/drawing/2014/main" id="{D9A565CC-56A3-159D-38B9-727BF2042A46}"/>
              </a:ext>
            </a:extLst>
          </p:cNvPr>
          <p:cNvSpPr>
            <a:spLocks noGrp="1"/>
          </p:cNvSpPr>
          <p:nvPr>
            <p:ph type="sldNum" sz="quarter" idx="10"/>
          </p:nvPr>
        </p:nvSpPr>
        <p:spPr/>
        <p:txBody>
          <a:bodyPr/>
          <a:lstStyle/>
          <a:p>
            <a:pPr>
              <a:defRPr/>
            </a:pPr>
            <a:fld id="{C3B0082C-2318-44AC-8C80-BFEFC2044EAD}" type="slidenum">
              <a:rPr lang="en-US"/>
              <a:pPr>
                <a:defRPr/>
              </a:pPr>
              <a:t>8</a:t>
            </a:fld>
            <a:endParaRPr lang="en-US" dirty="0"/>
          </a:p>
        </p:txBody>
      </p:sp>
      <p:sp>
        <p:nvSpPr>
          <p:cNvPr id="4" name="Symbol zastępczy stopki 3">
            <a:extLst>
              <a:ext uri="{FF2B5EF4-FFF2-40B4-BE49-F238E27FC236}">
                <a16:creationId xmlns:a16="http://schemas.microsoft.com/office/drawing/2014/main" id="{D415061A-A926-FD2B-E62C-085719A1B6B4}"/>
              </a:ext>
            </a:extLst>
          </p:cNvPr>
          <p:cNvSpPr>
            <a:spLocks noGrp="1"/>
          </p:cNvSpPr>
          <p:nvPr>
            <p:ph type="ftr" sz="quarter" idx="11"/>
          </p:nvPr>
        </p:nvSpPr>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dirty="0">
                <a:solidFill>
                  <a:srgbClr val="7F7F7F"/>
                </a:solidFill>
                <a:latin typeface="Open Sans" charset="0"/>
                <a:cs typeface="Open Sans" charset="0"/>
              </a:rPr>
              <a:t>Gdansk</a:t>
            </a:r>
            <a:r>
              <a:rPr lang="en-US" altLang="pl-PL" dirty="0">
                <a:solidFill>
                  <a:srgbClr val="7F7F7F"/>
                </a:solidFill>
                <a:latin typeface="Open Sans" charset="0"/>
                <a:cs typeface="Open Sans" charset="0"/>
              </a:rPr>
              <a:t> 2-3 June 2026</a:t>
            </a:r>
          </a:p>
        </p:txBody>
      </p:sp>
      <p:sp>
        <p:nvSpPr>
          <p:cNvPr id="3" name="Прямоугольник 2">
            <a:extLst>
              <a:ext uri="{FF2B5EF4-FFF2-40B4-BE49-F238E27FC236}">
                <a16:creationId xmlns:a16="http://schemas.microsoft.com/office/drawing/2014/main" id="{892BE3DB-4634-7339-8B17-0FFDD058CAE8}"/>
              </a:ext>
            </a:extLst>
          </p:cNvPr>
          <p:cNvSpPr/>
          <p:nvPr/>
        </p:nvSpPr>
        <p:spPr>
          <a:xfrm>
            <a:off x="144463" y="1409700"/>
            <a:ext cx="2705063" cy="15621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600" dirty="0" err="1">
                <a:solidFill>
                  <a:schemeClr val="tx1"/>
                </a:solidFill>
              </a:rPr>
              <a:t>Typ</a:t>
            </a:r>
            <a:r>
              <a:rPr lang="en-US" sz="600" dirty="0">
                <a:solidFill>
                  <a:schemeClr val="tx1"/>
                </a:solidFill>
              </a:rPr>
              <a:t> </a:t>
            </a:r>
            <a:r>
              <a:rPr lang="en-US" sz="600" dirty="0" err="1">
                <a:solidFill>
                  <a:schemeClr val="tx1"/>
                </a:solidFill>
              </a:rPr>
              <a:t>SubTp</a:t>
            </a:r>
            <a:r>
              <a:rPr lang="en-US" sz="600" dirty="0">
                <a:solidFill>
                  <a:schemeClr val="tx1"/>
                </a:solidFill>
              </a:rPr>
              <a:t>   Count     </a:t>
            </a:r>
          </a:p>
          <a:p>
            <a:r>
              <a:rPr lang="en-US" sz="600" dirty="0">
                <a:solidFill>
                  <a:schemeClr val="tx1"/>
                </a:solidFill>
              </a:rPr>
              <a:t>102    89 !        548</a:t>
            </a:r>
          </a:p>
          <a:p>
            <a:r>
              <a:rPr lang="en-US" sz="600" dirty="0">
                <a:solidFill>
                  <a:schemeClr val="tx1"/>
                </a:solidFill>
              </a:rPr>
              <a:t>102    95 !        185</a:t>
            </a:r>
          </a:p>
          <a:p>
            <a:r>
              <a:rPr lang="en-US" sz="600" dirty="0">
                <a:solidFill>
                  <a:schemeClr val="tx1"/>
                </a:solidFill>
              </a:rPr>
              <a:t>102    96 !        185</a:t>
            </a:r>
          </a:p>
          <a:p>
            <a:r>
              <a:rPr lang="en-US" sz="600" dirty="0">
                <a:solidFill>
                  <a:schemeClr val="tx1"/>
                </a:solidFill>
              </a:rPr>
              <a:t>102   105 !          8</a:t>
            </a:r>
          </a:p>
          <a:p>
            <a:r>
              <a:rPr lang="en-US" sz="600" dirty="0">
                <a:solidFill>
                  <a:schemeClr val="tx1"/>
                </a:solidFill>
              </a:rPr>
              <a:t>102   106 !          2</a:t>
            </a:r>
          </a:p>
          <a:p>
            <a:r>
              <a:rPr lang="en-US" sz="600" dirty="0">
                <a:solidFill>
                  <a:schemeClr val="tx1"/>
                </a:solidFill>
              </a:rPr>
              <a:t>102   107 !          3</a:t>
            </a:r>
          </a:p>
          <a:p>
            <a:r>
              <a:rPr lang="en-US" sz="600" dirty="0">
                <a:solidFill>
                  <a:schemeClr val="tx1"/>
                </a:solidFill>
              </a:rPr>
              <a:t>102   112 !          3</a:t>
            </a:r>
          </a:p>
          <a:p>
            <a:r>
              <a:rPr lang="en-US" sz="600" dirty="0">
                <a:solidFill>
                  <a:schemeClr val="tx1"/>
                </a:solidFill>
              </a:rPr>
              <a:t>102   119 !          4</a:t>
            </a:r>
          </a:p>
          <a:p>
            <a:r>
              <a:rPr lang="en-US" sz="600" dirty="0">
                <a:solidFill>
                  <a:schemeClr val="tx1"/>
                </a:solidFill>
              </a:rPr>
              <a:t>102   120 !          4</a:t>
            </a:r>
          </a:p>
          <a:p>
            <a:r>
              <a:rPr lang="en-US" sz="600" dirty="0">
                <a:solidFill>
                  <a:schemeClr val="tx1"/>
                </a:solidFill>
              </a:rPr>
              <a:t>102   127 !         98</a:t>
            </a:r>
          </a:p>
          <a:p>
            <a:r>
              <a:rPr lang="en-US" sz="600" dirty="0">
                <a:solidFill>
                  <a:schemeClr val="tx1"/>
                </a:solidFill>
              </a:rPr>
              <a:t>102   128 !         98</a:t>
            </a:r>
          </a:p>
          <a:p>
            <a:r>
              <a:rPr lang="en-US" sz="600" dirty="0">
                <a:solidFill>
                  <a:schemeClr val="tx1"/>
                </a:solidFill>
              </a:rPr>
              <a:t>102   177 !       1028</a:t>
            </a:r>
          </a:p>
          <a:p>
            <a:r>
              <a:rPr lang="en-US" sz="600" dirty="0">
                <a:solidFill>
                  <a:schemeClr val="tx1"/>
                </a:solidFill>
              </a:rPr>
              <a:t>102   233 !       1456</a:t>
            </a:r>
          </a:p>
          <a:p>
            <a:r>
              <a:rPr lang="en-US" sz="600" dirty="0">
                <a:solidFill>
                  <a:schemeClr val="tx1"/>
                </a:solidFill>
              </a:rPr>
              <a:t>102   350 !       1109</a:t>
            </a:r>
          </a:p>
          <a:p>
            <a:r>
              <a:rPr lang="en-US" sz="600" dirty="0">
                <a:solidFill>
                  <a:schemeClr val="tx1"/>
                </a:solidFill>
              </a:rPr>
              <a:t>119   1 !            25</a:t>
            </a:r>
          </a:p>
          <a:p>
            <a:pPr marL="228600" indent="-228600">
              <a:buAutoNum type="arabicPlain" startAt="119"/>
            </a:pPr>
            <a:r>
              <a:rPr lang="en-US" sz="600" dirty="0">
                <a:solidFill>
                  <a:schemeClr val="tx1"/>
                </a:solidFill>
              </a:rPr>
              <a:t>  2 !            25</a:t>
            </a:r>
          </a:p>
        </p:txBody>
      </p:sp>
      <p:sp>
        <p:nvSpPr>
          <p:cNvPr id="6" name="Прямоугольник 5">
            <a:extLst>
              <a:ext uri="{FF2B5EF4-FFF2-40B4-BE49-F238E27FC236}">
                <a16:creationId xmlns:a16="http://schemas.microsoft.com/office/drawing/2014/main" id="{A9F4785A-6BB4-B023-5F9A-D3106CC97D7E}"/>
              </a:ext>
            </a:extLst>
          </p:cNvPr>
          <p:cNvSpPr/>
          <p:nvPr/>
        </p:nvSpPr>
        <p:spPr>
          <a:xfrm>
            <a:off x="144463" y="1035050"/>
            <a:ext cx="2705063" cy="3746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FFFF00"/>
                </a:solidFill>
              </a:rPr>
              <a:t>CARLA collects statistics </a:t>
            </a:r>
            <a:r>
              <a:rPr lang="en-US" sz="1200" b="1" dirty="0">
                <a:solidFill>
                  <a:srgbClr val="FFFF00"/>
                </a:solidFill>
              </a:rPr>
              <a:t>about SMF type-subtype records:</a:t>
            </a:r>
          </a:p>
        </p:txBody>
      </p:sp>
      <p:sp>
        <p:nvSpPr>
          <p:cNvPr id="9" name="Свиток: горизонтальный 8">
            <a:extLst>
              <a:ext uri="{FF2B5EF4-FFF2-40B4-BE49-F238E27FC236}">
                <a16:creationId xmlns:a16="http://schemas.microsoft.com/office/drawing/2014/main" id="{56F8063E-0A93-197C-57A9-BF7CB8435280}"/>
              </a:ext>
            </a:extLst>
          </p:cNvPr>
          <p:cNvSpPr/>
          <p:nvPr/>
        </p:nvSpPr>
        <p:spPr>
          <a:xfrm>
            <a:off x="3164247" y="4041092"/>
            <a:ext cx="8580475" cy="1102952"/>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effectLst>
                  <a:outerShdw blurRad="38100" dist="38100" dir="2700000" algn="tl">
                    <a:srgbClr val="000000">
                      <a:alpha val="43137"/>
                    </a:srgbClr>
                  </a:outerShdw>
                </a:effectLst>
              </a:rPr>
              <a:t>ZOS: TCP socket </a:t>
            </a:r>
            <a:r>
              <a:rPr lang="en-US" sz="1000" b="1" dirty="0" smtClean="0">
                <a:solidFill>
                  <a:schemeClr val="tx1"/>
                </a:solidFill>
                <a:effectLst>
                  <a:outerShdw blurRad="38100" dist="38100" dir="2700000" algn="tl">
                    <a:srgbClr val="000000">
                      <a:alpha val="43137"/>
                    </a:srgbClr>
                  </a:outerShdw>
                </a:effectLst>
              </a:rPr>
              <a:t>opened successfully:</a:t>
            </a:r>
            <a:endParaRPr lang="en-US" sz="1000" b="1" dirty="0">
              <a:solidFill>
                <a:schemeClr val="tx1"/>
              </a:solidFill>
              <a:effectLst>
                <a:outerShdw blurRad="38100" dist="38100" dir="2700000" algn="tl">
                  <a:srgbClr val="000000">
                    <a:alpha val="43137"/>
                  </a:srgbClr>
                </a:outerShdw>
              </a:effectLst>
            </a:endParaRPr>
          </a:p>
          <a:p>
            <a:r>
              <a:rPr lang="en-US" sz="800" dirty="0">
                <a:solidFill>
                  <a:schemeClr val="tx1"/>
                </a:solidFill>
              </a:rPr>
              <a:t>LEEF</a:t>
            </a:r>
            <a:r>
              <a:rPr lang="ru-RU" sz="800" dirty="0">
                <a:solidFill>
                  <a:schemeClr val="tx1"/>
                </a:solidFill>
              </a:rPr>
              <a:t>:1.0!</a:t>
            </a:r>
            <a:r>
              <a:rPr lang="en-US" sz="800" dirty="0">
                <a:solidFill>
                  <a:schemeClr val="tx1"/>
                </a:solidFill>
              </a:rPr>
              <a:t>IBM</a:t>
            </a:r>
            <a:r>
              <a:rPr lang="ru-RU" sz="800" dirty="0">
                <a:solidFill>
                  <a:schemeClr val="tx1"/>
                </a:solidFill>
              </a:rPr>
              <a:t>!</a:t>
            </a:r>
            <a:r>
              <a:rPr lang="en-US" sz="800" dirty="0">
                <a:solidFill>
                  <a:srgbClr val="FFFF00"/>
                </a:solidFill>
              </a:rPr>
              <a:t>z</a:t>
            </a:r>
            <a:r>
              <a:rPr lang="ru-RU" sz="800" dirty="0">
                <a:solidFill>
                  <a:srgbClr val="FFFF00"/>
                </a:solidFill>
              </a:rPr>
              <a:t>/</a:t>
            </a:r>
            <a:r>
              <a:rPr lang="en-US" sz="800" dirty="0">
                <a:solidFill>
                  <a:srgbClr val="FFFF00"/>
                </a:solidFill>
              </a:rPr>
              <a:t>OS</a:t>
            </a:r>
            <a:r>
              <a:rPr lang="ru-RU" sz="800" dirty="0">
                <a:solidFill>
                  <a:schemeClr val="tx1"/>
                </a:solidFill>
              </a:rPr>
              <a:t>!</a:t>
            </a:r>
            <a:r>
              <a:rPr lang="en-US" sz="800" dirty="0">
                <a:solidFill>
                  <a:schemeClr val="tx1"/>
                </a:solidFill>
              </a:rPr>
              <a:t>2.5</a:t>
            </a:r>
            <a:r>
              <a:rPr lang="ru-RU" sz="800" dirty="0">
                <a:solidFill>
                  <a:schemeClr val="tx1"/>
                </a:solidFill>
              </a:rPr>
              <a:t>!</a:t>
            </a:r>
            <a:r>
              <a:rPr lang="ru-RU" sz="800" dirty="0">
                <a:solidFill>
                  <a:srgbClr val="FFFF00"/>
                </a:solidFill>
              </a:rPr>
              <a:t>119-1</a:t>
            </a:r>
            <a:r>
              <a:rPr lang="ru-RU" sz="800" dirty="0">
                <a:solidFill>
                  <a:schemeClr val="tx1"/>
                </a:solidFill>
              </a:rPr>
              <a:t>!</a:t>
            </a:r>
            <a:r>
              <a:rPr lang="en-US" sz="800" dirty="0" err="1">
                <a:solidFill>
                  <a:schemeClr val="tx1"/>
                </a:solidFill>
              </a:rPr>
              <a:t>devTimeFormat</a:t>
            </a:r>
            <a:r>
              <a:rPr lang="ru-RU" sz="800" dirty="0">
                <a:solidFill>
                  <a:schemeClr val="tx1"/>
                </a:solidFill>
              </a:rPr>
              <a:t>=</a:t>
            </a:r>
            <a:r>
              <a:rPr lang="en-US" sz="800" dirty="0" err="1">
                <a:solidFill>
                  <a:schemeClr val="tx1"/>
                </a:solidFill>
              </a:rPr>
              <a:t>yyyy</a:t>
            </a:r>
            <a:r>
              <a:rPr lang="ru-RU" sz="800" dirty="0">
                <a:solidFill>
                  <a:schemeClr val="tx1"/>
                </a:solidFill>
              </a:rPr>
              <a:t>-</a:t>
            </a:r>
            <a:r>
              <a:rPr lang="en-US" sz="800" dirty="0">
                <a:solidFill>
                  <a:schemeClr val="tx1"/>
                </a:solidFill>
              </a:rPr>
              <a:t>MM</a:t>
            </a:r>
            <a:r>
              <a:rPr lang="ru-RU" sz="800" dirty="0">
                <a:solidFill>
                  <a:schemeClr val="tx1"/>
                </a:solidFill>
              </a:rPr>
              <a:t>-</a:t>
            </a:r>
            <a:r>
              <a:rPr lang="en-US" sz="800" dirty="0">
                <a:solidFill>
                  <a:schemeClr val="tx1"/>
                </a:solidFill>
              </a:rPr>
              <a:t>dd</a:t>
            </a:r>
            <a:r>
              <a:rPr lang="ru-RU" sz="800" dirty="0">
                <a:solidFill>
                  <a:schemeClr val="tx1"/>
                </a:solidFill>
              </a:rPr>
              <a:t>'</a:t>
            </a:r>
            <a:r>
              <a:rPr lang="en-US" sz="800" dirty="0">
                <a:solidFill>
                  <a:schemeClr val="tx1"/>
                </a:solidFill>
              </a:rPr>
              <a:t>T</a:t>
            </a:r>
            <a:r>
              <a:rPr lang="ru-RU" sz="800" dirty="0">
                <a:solidFill>
                  <a:schemeClr val="tx1"/>
                </a:solidFill>
              </a:rPr>
              <a:t>'</a:t>
            </a:r>
            <a:r>
              <a:rPr lang="en-US" sz="800" dirty="0">
                <a:solidFill>
                  <a:schemeClr val="tx1"/>
                </a:solidFill>
              </a:rPr>
              <a:t>HH</a:t>
            </a:r>
            <a:r>
              <a:rPr lang="ru-RU" sz="800" dirty="0">
                <a:solidFill>
                  <a:schemeClr val="tx1"/>
                </a:solidFill>
              </a:rPr>
              <a:t>:</a:t>
            </a:r>
            <a:r>
              <a:rPr lang="en-US" sz="800" dirty="0">
                <a:solidFill>
                  <a:schemeClr val="tx1"/>
                </a:solidFill>
              </a:rPr>
              <a:t>mm</a:t>
            </a:r>
            <a:r>
              <a:rPr lang="ru-RU" sz="800" dirty="0">
                <a:solidFill>
                  <a:schemeClr val="tx1"/>
                </a:solidFill>
              </a:rPr>
              <a:t>:</a:t>
            </a:r>
            <a:r>
              <a:rPr lang="en-US" sz="800" dirty="0">
                <a:solidFill>
                  <a:schemeClr val="tx1"/>
                </a:solidFill>
              </a:rPr>
              <a:t>ss</a:t>
            </a:r>
            <a:r>
              <a:rPr lang="ru-RU" sz="800" dirty="0">
                <a:solidFill>
                  <a:schemeClr val="tx1"/>
                </a:solidFill>
              </a:rPr>
              <a:t>.</a:t>
            </a:r>
            <a:r>
              <a:rPr lang="en-US" sz="800" dirty="0">
                <a:solidFill>
                  <a:schemeClr val="tx1"/>
                </a:solidFill>
              </a:rPr>
              <a:t>SSSZ</a:t>
            </a:r>
            <a:r>
              <a:rPr lang="ru-RU" sz="800" dirty="0">
                <a:solidFill>
                  <a:schemeClr val="tx1"/>
                </a:solidFill>
              </a:rPr>
              <a:t>	</a:t>
            </a:r>
            <a:r>
              <a:rPr lang="en-US" sz="800" dirty="0" err="1">
                <a:solidFill>
                  <a:schemeClr val="tx1"/>
                </a:solidFill>
              </a:rPr>
              <a:t>devTime</a:t>
            </a:r>
            <a:r>
              <a:rPr lang="ru-RU" sz="800" dirty="0">
                <a:solidFill>
                  <a:schemeClr val="tx1"/>
                </a:solidFill>
              </a:rPr>
              <a:t>=2026-03-07</a:t>
            </a:r>
            <a:r>
              <a:rPr lang="en-US" sz="800" dirty="0">
                <a:solidFill>
                  <a:schemeClr val="tx1"/>
                </a:solidFill>
              </a:rPr>
              <a:t>T</a:t>
            </a:r>
            <a:r>
              <a:rPr lang="ru-RU" sz="800" dirty="0">
                <a:solidFill>
                  <a:schemeClr val="tx1"/>
                </a:solidFill>
              </a:rPr>
              <a:t>12:40:48.490+0300	</a:t>
            </a:r>
            <a:r>
              <a:rPr lang="en-US" sz="800" dirty="0" err="1">
                <a:solidFill>
                  <a:schemeClr val="tx1"/>
                </a:solidFill>
              </a:rPr>
              <a:t>usrName</a:t>
            </a:r>
            <a:r>
              <a:rPr lang="ru-RU" sz="800" dirty="0">
                <a:solidFill>
                  <a:schemeClr val="tx1"/>
                </a:solidFill>
              </a:rPr>
              <a:t>=…	</a:t>
            </a:r>
            <a:r>
              <a:rPr lang="en-US" sz="800" dirty="0">
                <a:solidFill>
                  <a:schemeClr val="tx1"/>
                </a:solidFill>
              </a:rPr>
              <a:t>name</a:t>
            </a:r>
            <a:r>
              <a:rPr lang="ru-RU" sz="800" dirty="0">
                <a:solidFill>
                  <a:schemeClr val="tx1"/>
                </a:solidFill>
              </a:rPr>
              <a:t>=	</a:t>
            </a:r>
            <a:r>
              <a:rPr lang="en-US" sz="800" dirty="0" err="1">
                <a:solidFill>
                  <a:schemeClr val="tx1"/>
                </a:solidFill>
              </a:rPr>
              <a:t>usrPriv</a:t>
            </a:r>
            <a:r>
              <a:rPr lang="ru-RU" sz="800" dirty="0">
                <a:solidFill>
                  <a:schemeClr val="tx1"/>
                </a:solidFill>
              </a:rPr>
              <a:t>=	</a:t>
            </a:r>
            <a:r>
              <a:rPr lang="en-US" sz="800" dirty="0" err="1">
                <a:solidFill>
                  <a:schemeClr val="tx1"/>
                </a:solidFill>
              </a:rPr>
              <a:t>usrGroups</a:t>
            </a:r>
            <a:r>
              <a:rPr lang="ru-RU" sz="800" dirty="0">
                <a:solidFill>
                  <a:schemeClr val="tx1"/>
                </a:solidFill>
              </a:rPr>
              <a:t>=	</a:t>
            </a:r>
            <a:r>
              <a:rPr lang="en-US" sz="800" dirty="0">
                <a:solidFill>
                  <a:schemeClr val="tx1"/>
                </a:solidFill>
              </a:rPr>
              <a:t>job</a:t>
            </a:r>
            <a:r>
              <a:rPr lang="ru-RU" sz="800" dirty="0">
                <a:solidFill>
                  <a:schemeClr val="tx1"/>
                </a:solidFill>
              </a:rPr>
              <a:t>=</a:t>
            </a:r>
            <a:r>
              <a:rPr lang="en-US" sz="800" dirty="0">
                <a:solidFill>
                  <a:schemeClr val="tx1"/>
                </a:solidFill>
              </a:rPr>
              <a:t>EX</a:t>
            </a:r>
            <a:r>
              <a:rPr lang="ru-RU" sz="800" dirty="0">
                <a:solidFill>
                  <a:schemeClr val="tx1"/>
                </a:solidFill>
              </a:rPr>
              <a:t>10	</a:t>
            </a:r>
            <a:r>
              <a:rPr lang="en-US" sz="800" dirty="0" err="1">
                <a:solidFill>
                  <a:schemeClr val="tx1"/>
                </a:solidFill>
              </a:rPr>
              <a:t>src</a:t>
            </a:r>
            <a:r>
              <a:rPr lang="ru-RU" sz="800" dirty="0">
                <a:solidFill>
                  <a:schemeClr val="tx1"/>
                </a:solidFill>
              </a:rPr>
              <a:t>=::</a:t>
            </a:r>
            <a:r>
              <a:rPr lang="en-US" sz="800" dirty="0">
                <a:solidFill>
                  <a:schemeClr val="tx1"/>
                </a:solidFill>
              </a:rPr>
              <a:t>FFFF</a:t>
            </a:r>
            <a:r>
              <a:rPr lang="ru-RU" sz="800" dirty="0">
                <a:solidFill>
                  <a:schemeClr val="tx1"/>
                </a:solidFill>
              </a:rPr>
              <a:t>:</a:t>
            </a:r>
            <a:r>
              <a:rPr lang="en-US" sz="800" dirty="0">
                <a:solidFill>
                  <a:srgbClr val="FFFF00"/>
                </a:solidFill>
              </a:rPr>
              <a:t>XX.XX.XX.1</a:t>
            </a:r>
            <a:r>
              <a:rPr lang="ru-RU" sz="800" dirty="0">
                <a:solidFill>
                  <a:schemeClr val="tx1"/>
                </a:solidFill>
              </a:rPr>
              <a:t>	</a:t>
            </a:r>
            <a:r>
              <a:rPr lang="en-US" sz="800" dirty="0" err="1">
                <a:solidFill>
                  <a:schemeClr val="tx1"/>
                </a:solidFill>
              </a:rPr>
              <a:t>srcPort</a:t>
            </a:r>
            <a:r>
              <a:rPr lang="ru-RU" sz="800" dirty="0">
                <a:solidFill>
                  <a:schemeClr val="tx1"/>
                </a:solidFill>
              </a:rPr>
              <a:t>=</a:t>
            </a:r>
            <a:r>
              <a:rPr lang="en-US" sz="800" dirty="0">
                <a:solidFill>
                  <a:srgbClr val="FFFF00"/>
                </a:solidFill>
              </a:rPr>
              <a:t>XXXX1</a:t>
            </a:r>
            <a:r>
              <a:rPr lang="ru-RU" sz="800" dirty="0">
                <a:solidFill>
                  <a:schemeClr val="tx1"/>
                </a:solidFill>
              </a:rPr>
              <a:t>	</a:t>
            </a:r>
            <a:r>
              <a:rPr lang="en-US" sz="800" dirty="0" err="1">
                <a:solidFill>
                  <a:schemeClr val="tx1"/>
                </a:solidFill>
              </a:rPr>
              <a:t>dst</a:t>
            </a:r>
            <a:r>
              <a:rPr lang="ru-RU" sz="800" dirty="0">
                <a:solidFill>
                  <a:schemeClr val="tx1"/>
                </a:solidFill>
              </a:rPr>
              <a:t>=::</a:t>
            </a:r>
            <a:r>
              <a:rPr lang="en-US" sz="800" dirty="0">
                <a:solidFill>
                  <a:schemeClr val="tx1"/>
                </a:solidFill>
              </a:rPr>
              <a:t>FFFF</a:t>
            </a:r>
            <a:r>
              <a:rPr lang="ru-RU" sz="800" dirty="0">
                <a:solidFill>
                  <a:schemeClr val="tx1"/>
                </a:solidFill>
              </a:rPr>
              <a:t>:</a:t>
            </a:r>
            <a:r>
              <a:rPr lang="en-US" sz="800" dirty="0">
                <a:solidFill>
                  <a:schemeClr val="tx1"/>
                </a:solidFill>
              </a:rPr>
              <a:t> </a:t>
            </a:r>
            <a:r>
              <a:rPr lang="en-US" sz="800" dirty="0">
                <a:solidFill>
                  <a:srgbClr val="FFFF00"/>
                </a:solidFill>
              </a:rPr>
              <a:t>XX.XX.XX.2</a:t>
            </a:r>
            <a:r>
              <a:rPr lang="ru-RU" sz="800" dirty="0">
                <a:solidFill>
                  <a:schemeClr val="tx1"/>
                </a:solidFill>
              </a:rPr>
              <a:t>	</a:t>
            </a:r>
            <a:r>
              <a:rPr lang="en-US" sz="800" dirty="0" err="1">
                <a:solidFill>
                  <a:schemeClr val="tx1"/>
                </a:solidFill>
              </a:rPr>
              <a:t>dstPort</a:t>
            </a:r>
            <a:r>
              <a:rPr lang="ru-RU" sz="800" dirty="0">
                <a:solidFill>
                  <a:schemeClr val="tx1"/>
                </a:solidFill>
              </a:rPr>
              <a:t>=</a:t>
            </a:r>
            <a:r>
              <a:rPr lang="en-US" sz="800" dirty="0">
                <a:solidFill>
                  <a:schemeClr val="tx1"/>
                </a:solidFill>
              </a:rPr>
              <a:t> </a:t>
            </a:r>
            <a:r>
              <a:rPr lang="en-US" sz="800" dirty="0">
                <a:solidFill>
                  <a:srgbClr val="FFFF00"/>
                </a:solidFill>
              </a:rPr>
              <a:t>XXXX2</a:t>
            </a:r>
            <a:r>
              <a:rPr lang="en-US" sz="800" dirty="0">
                <a:solidFill>
                  <a:schemeClr val="tx1"/>
                </a:solidFill>
              </a:rPr>
              <a:t> </a:t>
            </a:r>
            <a:r>
              <a:rPr lang="ru-RU" sz="800" dirty="0">
                <a:solidFill>
                  <a:schemeClr val="tx1"/>
                </a:solidFill>
              </a:rPr>
              <a:t>	</a:t>
            </a:r>
            <a:r>
              <a:rPr lang="en-US" sz="800" dirty="0">
                <a:solidFill>
                  <a:schemeClr val="tx1"/>
                </a:solidFill>
              </a:rPr>
              <a:t>cipher</a:t>
            </a:r>
            <a:r>
              <a:rPr lang="ru-RU" sz="800" dirty="0">
                <a:solidFill>
                  <a:schemeClr val="tx1"/>
                </a:solidFill>
              </a:rPr>
              <a:t>=	</a:t>
            </a:r>
            <a:r>
              <a:rPr lang="en-US" sz="800" dirty="0">
                <a:solidFill>
                  <a:schemeClr val="tx1"/>
                </a:solidFill>
              </a:rPr>
              <a:t>FIPS</a:t>
            </a:r>
            <a:r>
              <a:rPr lang="ru-RU" sz="800" dirty="0">
                <a:solidFill>
                  <a:schemeClr val="tx1"/>
                </a:solidFill>
              </a:rPr>
              <a:t>140=	</a:t>
            </a:r>
            <a:r>
              <a:rPr lang="en-US" sz="800" dirty="0" err="1">
                <a:solidFill>
                  <a:schemeClr val="tx1"/>
                </a:solidFill>
              </a:rPr>
              <a:t>TLSproto</a:t>
            </a:r>
            <a:r>
              <a:rPr lang="ru-RU" sz="800" dirty="0">
                <a:solidFill>
                  <a:schemeClr val="tx1"/>
                </a:solidFill>
              </a:rPr>
              <a:t>=	</a:t>
            </a:r>
            <a:r>
              <a:rPr lang="en-US" sz="800" dirty="0" err="1">
                <a:solidFill>
                  <a:schemeClr val="tx1"/>
                </a:solidFill>
              </a:rPr>
              <a:t>srcBytes</a:t>
            </a:r>
            <a:r>
              <a:rPr lang="ru-RU" sz="800" dirty="0">
                <a:solidFill>
                  <a:schemeClr val="tx1"/>
                </a:solidFill>
              </a:rPr>
              <a:t>=	</a:t>
            </a:r>
            <a:r>
              <a:rPr lang="en-US" sz="800" dirty="0" err="1">
                <a:solidFill>
                  <a:schemeClr val="tx1"/>
                </a:solidFill>
              </a:rPr>
              <a:t>dstBytes</a:t>
            </a:r>
            <a:r>
              <a:rPr lang="ru-RU" sz="800" dirty="0">
                <a:solidFill>
                  <a:schemeClr val="tx1"/>
                </a:solidFill>
              </a:rPr>
              <a:t>=	</a:t>
            </a:r>
            <a:r>
              <a:rPr lang="en-US" sz="800" dirty="0" err="1">
                <a:solidFill>
                  <a:schemeClr val="tx1"/>
                </a:solidFill>
              </a:rPr>
              <a:t>srcPackets</a:t>
            </a:r>
            <a:r>
              <a:rPr lang="ru-RU" sz="800" dirty="0">
                <a:solidFill>
                  <a:schemeClr val="tx1"/>
                </a:solidFill>
              </a:rPr>
              <a:t>=	</a:t>
            </a:r>
            <a:r>
              <a:rPr lang="en-US" sz="800" dirty="0" err="1">
                <a:solidFill>
                  <a:schemeClr val="tx1"/>
                </a:solidFill>
              </a:rPr>
              <a:t>dstPackets</a:t>
            </a:r>
            <a:r>
              <a:rPr lang="ru-RU" sz="800" dirty="0">
                <a:solidFill>
                  <a:schemeClr val="tx1"/>
                </a:solidFill>
              </a:rPr>
              <a:t>=	</a:t>
            </a:r>
            <a:r>
              <a:rPr lang="en-US" sz="800" dirty="0">
                <a:solidFill>
                  <a:schemeClr val="tx1"/>
                </a:solidFill>
              </a:rPr>
              <a:t>sum</a:t>
            </a:r>
            <a:r>
              <a:rPr lang="ru-RU" sz="800" dirty="0">
                <a:solidFill>
                  <a:schemeClr val="tx1"/>
                </a:solidFill>
              </a:rPr>
              <a:t>=</a:t>
            </a:r>
            <a:r>
              <a:rPr lang="en-US" sz="800" dirty="0">
                <a:solidFill>
                  <a:schemeClr val="tx1"/>
                </a:solidFill>
              </a:rPr>
              <a:t>TCP socket open </a:t>
            </a:r>
            <a:r>
              <a:rPr lang="en-US" sz="800" b="1" dirty="0">
                <a:solidFill>
                  <a:srgbClr val="FFFF00"/>
                </a:solidFill>
              </a:rPr>
              <a:t>MYAPPL1</a:t>
            </a:r>
            <a:r>
              <a:rPr lang="en-US" sz="800" dirty="0">
                <a:solidFill>
                  <a:schemeClr val="tx1"/>
                </a:solidFill>
              </a:rPr>
              <a:t> remote</a:t>
            </a:r>
            <a:r>
              <a:rPr lang="ru-RU" sz="800" dirty="0">
                <a:solidFill>
                  <a:schemeClr val="tx1"/>
                </a:solidFill>
              </a:rPr>
              <a:t> у::</a:t>
            </a:r>
            <a:r>
              <a:rPr lang="en-US" sz="800" dirty="0">
                <a:solidFill>
                  <a:schemeClr val="tx1"/>
                </a:solidFill>
              </a:rPr>
              <a:t>FFFF</a:t>
            </a:r>
            <a:r>
              <a:rPr lang="ru-RU" sz="800" dirty="0">
                <a:solidFill>
                  <a:schemeClr val="tx1"/>
                </a:solidFill>
              </a:rPr>
              <a:t>:</a:t>
            </a:r>
            <a:r>
              <a:rPr lang="en-US" sz="800" dirty="0">
                <a:solidFill>
                  <a:schemeClr val="tx1"/>
                </a:solidFill>
              </a:rPr>
              <a:t>XX.XX.XX.1</a:t>
            </a:r>
            <a:r>
              <a:rPr lang="ru-RU" sz="800" dirty="0">
                <a:solidFill>
                  <a:schemeClr val="tx1"/>
                </a:solidFill>
              </a:rPr>
              <a:t>Е:</a:t>
            </a:r>
            <a:r>
              <a:rPr lang="en-US" sz="800" dirty="0">
                <a:solidFill>
                  <a:schemeClr val="tx1"/>
                </a:solidFill>
              </a:rPr>
              <a:t>XXX1</a:t>
            </a:r>
            <a:r>
              <a:rPr lang="ru-RU" sz="800" dirty="0">
                <a:solidFill>
                  <a:schemeClr val="tx1"/>
                </a:solidFill>
              </a:rPr>
              <a:t> </a:t>
            </a:r>
            <a:r>
              <a:rPr lang="en-US" sz="800" dirty="0">
                <a:solidFill>
                  <a:schemeClr val="tx1"/>
                </a:solidFill>
              </a:rPr>
              <a:t>local</a:t>
            </a:r>
            <a:r>
              <a:rPr lang="ru-RU" sz="800" dirty="0">
                <a:solidFill>
                  <a:schemeClr val="tx1"/>
                </a:solidFill>
              </a:rPr>
              <a:t> у::</a:t>
            </a:r>
            <a:r>
              <a:rPr lang="en-US" sz="800" dirty="0">
                <a:solidFill>
                  <a:schemeClr val="tx1"/>
                </a:solidFill>
              </a:rPr>
              <a:t>FFFF</a:t>
            </a:r>
            <a:r>
              <a:rPr lang="ru-RU" sz="800" dirty="0">
                <a:solidFill>
                  <a:schemeClr val="tx1"/>
                </a:solidFill>
              </a:rPr>
              <a:t>:</a:t>
            </a:r>
            <a:r>
              <a:rPr lang="en-US" sz="800" dirty="0">
                <a:solidFill>
                  <a:schemeClr val="tx1"/>
                </a:solidFill>
              </a:rPr>
              <a:t>XX.XX.XX.2</a:t>
            </a:r>
            <a:r>
              <a:rPr lang="ru-RU" sz="800" dirty="0">
                <a:solidFill>
                  <a:schemeClr val="tx1"/>
                </a:solidFill>
              </a:rPr>
              <a:t>Е:</a:t>
            </a:r>
            <a:r>
              <a:rPr lang="en-US" sz="800" dirty="0">
                <a:solidFill>
                  <a:schemeClr val="tx1"/>
                </a:solidFill>
              </a:rPr>
              <a:t>XXX2</a:t>
            </a:r>
          </a:p>
        </p:txBody>
      </p:sp>
      <p:sp>
        <p:nvSpPr>
          <p:cNvPr id="10" name="Свиток: горизонтальный 9">
            <a:extLst>
              <a:ext uri="{FF2B5EF4-FFF2-40B4-BE49-F238E27FC236}">
                <a16:creationId xmlns:a16="http://schemas.microsoft.com/office/drawing/2014/main" id="{80552E98-2535-A74B-62AE-BF87C82F946B}"/>
              </a:ext>
            </a:extLst>
          </p:cNvPr>
          <p:cNvSpPr/>
          <p:nvPr/>
        </p:nvSpPr>
        <p:spPr>
          <a:xfrm>
            <a:off x="3164247" y="1035050"/>
            <a:ext cx="8580475" cy="3050443"/>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800" dirty="0">
              <a:solidFill>
                <a:schemeClr val="tx1"/>
              </a:solidFill>
            </a:endParaRPr>
          </a:p>
          <a:p>
            <a:endParaRPr lang="en-US" sz="800" dirty="0">
              <a:solidFill>
                <a:schemeClr val="tx1"/>
              </a:solidFill>
            </a:endParaRPr>
          </a:p>
          <a:p>
            <a:r>
              <a:rPr lang="en-US" sz="1000" b="1" dirty="0">
                <a:solidFill>
                  <a:schemeClr val="tx1"/>
                </a:solidFill>
                <a:effectLst>
                  <a:outerShdw blurRad="38100" dist="38100" dir="2700000" algn="tl">
                    <a:srgbClr val="000000">
                      <a:alpha val="43137"/>
                    </a:srgbClr>
                  </a:outerShdw>
                </a:effectLst>
              </a:rPr>
              <a:t>ZOS: USER </a:t>
            </a:r>
            <a:r>
              <a:rPr lang="en-US" sz="1000" b="1" dirty="0" smtClean="0">
                <a:solidFill>
                  <a:schemeClr val="tx1"/>
                </a:solidFill>
                <a:effectLst>
                  <a:outerShdw blurRad="38100" dist="38100" dir="2700000" algn="tl">
                    <a:srgbClr val="000000">
                      <a:alpha val="43137"/>
                    </a:srgbClr>
                  </a:outerShdw>
                </a:effectLst>
              </a:rPr>
              <a:t>starts </a:t>
            </a:r>
            <a:r>
              <a:rPr lang="en-US" sz="1000" b="1" dirty="0">
                <a:solidFill>
                  <a:schemeClr val="tx1"/>
                </a:solidFill>
                <a:effectLst>
                  <a:outerShdw blurRad="38100" dist="38100" dir="2700000" algn="tl">
                    <a:srgbClr val="000000">
                      <a:alpha val="43137"/>
                    </a:srgbClr>
                  </a:outerShdw>
                </a:effectLst>
              </a:rPr>
              <a:t>procedure /S SMFCLEAR:</a:t>
            </a:r>
          </a:p>
          <a:p>
            <a:r>
              <a:rPr lang="en-US" sz="800" dirty="0">
                <a:solidFill>
                  <a:schemeClr val="tx1"/>
                </a:solidFill>
              </a:rPr>
              <a:t>Logon to z/OS:</a:t>
            </a:r>
          </a:p>
          <a:p>
            <a:r>
              <a:rPr lang="en-US" sz="800" dirty="0">
                <a:solidFill>
                  <a:schemeClr val="tx1"/>
                </a:solidFill>
              </a:rPr>
              <a:t>LEEF</a:t>
            </a:r>
            <a:r>
              <a:rPr lang="ru-RU" sz="800" dirty="0">
                <a:solidFill>
                  <a:schemeClr val="tx1"/>
                </a:solidFill>
              </a:rPr>
              <a:t>:1.0!</a:t>
            </a:r>
            <a:r>
              <a:rPr lang="en-US" sz="800" dirty="0">
                <a:solidFill>
                  <a:schemeClr val="tx1"/>
                </a:solidFill>
              </a:rPr>
              <a:t>IBM</a:t>
            </a:r>
            <a:r>
              <a:rPr lang="ru-RU" sz="800" dirty="0">
                <a:solidFill>
                  <a:schemeClr val="tx1"/>
                </a:solidFill>
              </a:rPr>
              <a:t>!</a:t>
            </a:r>
            <a:r>
              <a:rPr lang="en-US" sz="800" dirty="0">
                <a:solidFill>
                  <a:srgbClr val="FFFF00"/>
                </a:solidFill>
              </a:rPr>
              <a:t>z</a:t>
            </a:r>
            <a:r>
              <a:rPr lang="ru-RU" sz="800" dirty="0">
                <a:solidFill>
                  <a:srgbClr val="FFFF00"/>
                </a:solidFill>
              </a:rPr>
              <a:t>/</a:t>
            </a:r>
            <a:r>
              <a:rPr lang="en-US" sz="800" dirty="0">
                <a:solidFill>
                  <a:srgbClr val="FFFF00"/>
                </a:solidFill>
              </a:rPr>
              <a:t>OS</a:t>
            </a:r>
            <a:r>
              <a:rPr lang="ru-RU" sz="800" dirty="0">
                <a:solidFill>
                  <a:schemeClr val="tx1"/>
                </a:solidFill>
              </a:rPr>
              <a:t>!</a:t>
            </a:r>
            <a:r>
              <a:rPr lang="en-US" sz="800" dirty="0">
                <a:solidFill>
                  <a:schemeClr val="tx1"/>
                </a:solidFill>
              </a:rPr>
              <a:t>2.5</a:t>
            </a:r>
            <a:r>
              <a:rPr lang="ru-RU" sz="800" dirty="0">
                <a:solidFill>
                  <a:schemeClr val="tx1"/>
                </a:solidFill>
              </a:rPr>
              <a:t>!</a:t>
            </a:r>
            <a:r>
              <a:rPr lang="ru-RU" sz="800" dirty="0">
                <a:solidFill>
                  <a:srgbClr val="FFFF00"/>
                </a:solidFill>
              </a:rPr>
              <a:t>119-20</a:t>
            </a:r>
            <a:r>
              <a:rPr lang="ru-RU" sz="800" dirty="0">
                <a:solidFill>
                  <a:schemeClr val="tx1"/>
                </a:solidFill>
              </a:rPr>
              <a:t>!</a:t>
            </a:r>
            <a:r>
              <a:rPr lang="en-US" sz="800" dirty="0" err="1">
                <a:solidFill>
                  <a:schemeClr val="tx1"/>
                </a:solidFill>
              </a:rPr>
              <a:t>devTimeFormat</a:t>
            </a:r>
            <a:r>
              <a:rPr lang="ru-RU" sz="800" dirty="0">
                <a:solidFill>
                  <a:schemeClr val="tx1"/>
                </a:solidFill>
              </a:rPr>
              <a:t>=</a:t>
            </a:r>
            <a:r>
              <a:rPr lang="en-US" sz="800" dirty="0" err="1">
                <a:solidFill>
                  <a:schemeClr val="tx1"/>
                </a:solidFill>
              </a:rPr>
              <a:t>yyyy</a:t>
            </a:r>
            <a:r>
              <a:rPr lang="ru-RU" sz="800" dirty="0">
                <a:solidFill>
                  <a:schemeClr val="tx1"/>
                </a:solidFill>
              </a:rPr>
              <a:t>-</a:t>
            </a:r>
            <a:r>
              <a:rPr lang="en-US" sz="800" dirty="0">
                <a:solidFill>
                  <a:schemeClr val="tx1"/>
                </a:solidFill>
              </a:rPr>
              <a:t>MM</a:t>
            </a:r>
            <a:r>
              <a:rPr lang="ru-RU" sz="800" dirty="0">
                <a:solidFill>
                  <a:schemeClr val="tx1"/>
                </a:solidFill>
              </a:rPr>
              <a:t>-</a:t>
            </a:r>
            <a:r>
              <a:rPr lang="en-US" sz="800" dirty="0">
                <a:solidFill>
                  <a:schemeClr val="tx1"/>
                </a:solidFill>
              </a:rPr>
              <a:t>dd</a:t>
            </a:r>
            <a:r>
              <a:rPr lang="ru-RU" sz="800" dirty="0">
                <a:solidFill>
                  <a:schemeClr val="tx1"/>
                </a:solidFill>
              </a:rPr>
              <a:t>'</a:t>
            </a:r>
            <a:r>
              <a:rPr lang="en-US" sz="800" dirty="0">
                <a:solidFill>
                  <a:schemeClr val="tx1"/>
                </a:solidFill>
              </a:rPr>
              <a:t>T</a:t>
            </a:r>
            <a:r>
              <a:rPr lang="ru-RU" sz="800" dirty="0">
                <a:solidFill>
                  <a:schemeClr val="tx1"/>
                </a:solidFill>
              </a:rPr>
              <a:t>'</a:t>
            </a:r>
            <a:r>
              <a:rPr lang="en-US" sz="800" dirty="0">
                <a:solidFill>
                  <a:schemeClr val="tx1"/>
                </a:solidFill>
              </a:rPr>
              <a:t>HH</a:t>
            </a:r>
            <a:r>
              <a:rPr lang="ru-RU" sz="800" dirty="0">
                <a:solidFill>
                  <a:schemeClr val="tx1"/>
                </a:solidFill>
              </a:rPr>
              <a:t>:</a:t>
            </a:r>
            <a:r>
              <a:rPr lang="en-US" sz="800" dirty="0">
                <a:solidFill>
                  <a:schemeClr val="tx1"/>
                </a:solidFill>
              </a:rPr>
              <a:t>mm</a:t>
            </a:r>
            <a:r>
              <a:rPr lang="ru-RU" sz="800" dirty="0">
                <a:solidFill>
                  <a:schemeClr val="tx1"/>
                </a:solidFill>
              </a:rPr>
              <a:t>:</a:t>
            </a:r>
            <a:r>
              <a:rPr lang="en-US" sz="800" dirty="0">
                <a:solidFill>
                  <a:schemeClr val="tx1"/>
                </a:solidFill>
              </a:rPr>
              <a:t>ss</a:t>
            </a:r>
            <a:r>
              <a:rPr lang="ru-RU" sz="800" dirty="0">
                <a:solidFill>
                  <a:schemeClr val="tx1"/>
                </a:solidFill>
              </a:rPr>
              <a:t>.</a:t>
            </a:r>
            <a:r>
              <a:rPr lang="en-US" sz="800" dirty="0">
                <a:solidFill>
                  <a:schemeClr val="tx1"/>
                </a:solidFill>
              </a:rPr>
              <a:t>SSSZ</a:t>
            </a:r>
            <a:r>
              <a:rPr lang="ru-RU" sz="800" dirty="0">
                <a:solidFill>
                  <a:schemeClr val="tx1"/>
                </a:solidFill>
              </a:rPr>
              <a:t>	</a:t>
            </a:r>
            <a:r>
              <a:rPr lang="en-US" sz="800" dirty="0" err="1">
                <a:solidFill>
                  <a:schemeClr val="tx1"/>
                </a:solidFill>
              </a:rPr>
              <a:t>devTime</a:t>
            </a:r>
            <a:r>
              <a:rPr lang="ru-RU" sz="800" dirty="0">
                <a:solidFill>
                  <a:schemeClr val="tx1"/>
                </a:solidFill>
              </a:rPr>
              <a:t>=2026-03-02</a:t>
            </a:r>
            <a:r>
              <a:rPr lang="en-US" sz="800" dirty="0">
                <a:solidFill>
                  <a:schemeClr val="tx1"/>
                </a:solidFill>
              </a:rPr>
              <a:t>T</a:t>
            </a:r>
            <a:r>
              <a:rPr lang="ru-RU" sz="800" dirty="0">
                <a:solidFill>
                  <a:schemeClr val="tx1"/>
                </a:solidFill>
              </a:rPr>
              <a:t>11:09:32.010+0300	</a:t>
            </a:r>
            <a:r>
              <a:rPr lang="en-US" sz="800" dirty="0" err="1">
                <a:solidFill>
                  <a:schemeClr val="tx1"/>
                </a:solidFill>
              </a:rPr>
              <a:t>usrName</a:t>
            </a:r>
            <a:r>
              <a:rPr lang="ru-RU" sz="800" dirty="0">
                <a:solidFill>
                  <a:schemeClr val="tx1"/>
                </a:solidFill>
              </a:rPr>
              <a:t>=</a:t>
            </a:r>
            <a:r>
              <a:rPr lang="en-US" sz="800" dirty="0">
                <a:solidFill>
                  <a:schemeClr val="tx1"/>
                </a:solidFill>
              </a:rPr>
              <a:t>STCUSR</a:t>
            </a:r>
            <a:r>
              <a:rPr lang="ru-RU" sz="800" dirty="0">
                <a:solidFill>
                  <a:schemeClr val="tx1"/>
                </a:solidFill>
              </a:rPr>
              <a:t>	</a:t>
            </a:r>
            <a:r>
              <a:rPr lang="en-US" sz="800" dirty="0">
                <a:solidFill>
                  <a:schemeClr val="tx1"/>
                </a:solidFill>
              </a:rPr>
              <a:t>name</a:t>
            </a:r>
            <a:r>
              <a:rPr lang="ru-RU" sz="800" dirty="0">
                <a:solidFill>
                  <a:schemeClr val="tx1"/>
                </a:solidFill>
              </a:rPr>
              <a:t>=</a:t>
            </a:r>
            <a:r>
              <a:rPr lang="en-US" sz="800" dirty="0">
                <a:solidFill>
                  <a:schemeClr val="tx1"/>
                </a:solidFill>
              </a:rPr>
              <a:t>STCUSR</a:t>
            </a:r>
            <a:r>
              <a:rPr lang="ru-RU" sz="800" dirty="0">
                <a:solidFill>
                  <a:schemeClr val="tx1"/>
                </a:solidFill>
              </a:rPr>
              <a:t>	</a:t>
            </a:r>
            <a:r>
              <a:rPr lang="en-US" sz="800" dirty="0" err="1">
                <a:solidFill>
                  <a:schemeClr val="tx1"/>
                </a:solidFill>
              </a:rPr>
              <a:t>usrPriv</a:t>
            </a:r>
            <a:r>
              <a:rPr lang="ru-RU" sz="800" dirty="0">
                <a:solidFill>
                  <a:schemeClr val="tx1"/>
                </a:solidFill>
              </a:rPr>
              <a:t>=</a:t>
            </a:r>
            <a:r>
              <a:rPr lang="en-US" sz="800" dirty="0">
                <a:solidFill>
                  <a:schemeClr val="tx1"/>
                </a:solidFill>
              </a:rPr>
              <a:t>special operations</a:t>
            </a:r>
            <a:r>
              <a:rPr lang="ru-RU" sz="800" dirty="0">
                <a:solidFill>
                  <a:schemeClr val="tx1"/>
                </a:solidFill>
              </a:rPr>
              <a:t>	</a:t>
            </a:r>
            <a:r>
              <a:rPr lang="en-US" sz="800" dirty="0" err="1">
                <a:solidFill>
                  <a:schemeClr val="tx1"/>
                </a:solidFill>
              </a:rPr>
              <a:t>usrGroups</a:t>
            </a:r>
            <a:r>
              <a:rPr lang="ru-RU" sz="800" dirty="0">
                <a:solidFill>
                  <a:schemeClr val="tx1"/>
                </a:solidFill>
              </a:rPr>
              <a:t>=</a:t>
            </a:r>
            <a:r>
              <a:rPr lang="en-US" sz="800" dirty="0">
                <a:solidFill>
                  <a:schemeClr val="tx1"/>
                </a:solidFill>
              </a:rPr>
              <a:t>SYS</a:t>
            </a:r>
            <a:r>
              <a:rPr lang="ru-RU" sz="800" dirty="0">
                <a:solidFill>
                  <a:schemeClr val="tx1"/>
                </a:solidFill>
              </a:rPr>
              <a:t>1	</a:t>
            </a:r>
            <a:r>
              <a:rPr lang="en-US" sz="800" dirty="0">
                <a:solidFill>
                  <a:schemeClr val="tx1"/>
                </a:solidFill>
              </a:rPr>
              <a:t>job</a:t>
            </a:r>
            <a:r>
              <a:rPr lang="ru-RU" sz="800" dirty="0">
                <a:solidFill>
                  <a:schemeClr val="tx1"/>
                </a:solidFill>
              </a:rPr>
              <a:t>=	</a:t>
            </a:r>
            <a:r>
              <a:rPr lang="en-US" sz="800" dirty="0" err="1">
                <a:solidFill>
                  <a:schemeClr val="tx1"/>
                </a:solidFill>
              </a:rPr>
              <a:t>src</a:t>
            </a:r>
            <a:r>
              <a:rPr lang="ru-RU" sz="800" dirty="0">
                <a:solidFill>
                  <a:schemeClr val="tx1"/>
                </a:solidFill>
              </a:rPr>
              <a:t>=::</a:t>
            </a:r>
            <a:r>
              <a:rPr lang="en-US" sz="800" dirty="0">
                <a:solidFill>
                  <a:schemeClr val="tx1"/>
                </a:solidFill>
              </a:rPr>
              <a:t>FFFF</a:t>
            </a:r>
            <a:r>
              <a:rPr lang="ru-RU" sz="800" dirty="0">
                <a:solidFill>
                  <a:schemeClr val="tx1"/>
                </a:solidFill>
              </a:rPr>
              <a:t>:</a:t>
            </a:r>
            <a:r>
              <a:rPr lang="en-US" sz="800" dirty="0">
                <a:solidFill>
                  <a:schemeClr val="tx1"/>
                </a:solidFill>
              </a:rPr>
              <a:t>XX.XX.XX.XX</a:t>
            </a:r>
            <a:r>
              <a:rPr lang="ru-RU" sz="800" dirty="0">
                <a:solidFill>
                  <a:schemeClr val="tx1"/>
                </a:solidFill>
              </a:rPr>
              <a:t>	</a:t>
            </a:r>
            <a:r>
              <a:rPr lang="en-US" sz="800" dirty="0" err="1">
                <a:solidFill>
                  <a:schemeClr val="tx1"/>
                </a:solidFill>
              </a:rPr>
              <a:t>srcPort</a:t>
            </a:r>
            <a:r>
              <a:rPr lang="ru-RU" sz="800" dirty="0">
                <a:solidFill>
                  <a:schemeClr val="tx1"/>
                </a:solidFill>
              </a:rPr>
              <a:t>=50206	</a:t>
            </a:r>
            <a:r>
              <a:rPr lang="en-US" sz="800" dirty="0" err="1">
                <a:solidFill>
                  <a:schemeClr val="tx1"/>
                </a:solidFill>
              </a:rPr>
              <a:t>dst</a:t>
            </a:r>
            <a:r>
              <a:rPr lang="ru-RU" sz="800" dirty="0">
                <a:solidFill>
                  <a:schemeClr val="tx1"/>
                </a:solidFill>
              </a:rPr>
              <a:t>=::</a:t>
            </a:r>
            <a:r>
              <a:rPr lang="en-US" sz="800" dirty="0">
                <a:solidFill>
                  <a:schemeClr val="tx1"/>
                </a:solidFill>
              </a:rPr>
              <a:t>FFFF</a:t>
            </a:r>
            <a:r>
              <a:rPr lang="ru-RU" sz="800" dirty="0">
                <a:solidFill>
                  <a:schemeClr val="tx1"/>
                </a:solidFill>
              </a:rPr>
              <a:t>:</a:t>
            </a:r>
            <a:r>
              <a:rPr lang="en-US" sz="800" dirty="0">
                <a:solidFill>
                  <a:schemeClr val="tx1"/>
                </a:solidFill>
              </a:rPr>
              <a:t>XX.XX.XX.XX</a:t>
            </a:r>
            <a:r>
              <a:rPr lang="ru-RU" sz="800" dirty="0">
                <a:solidFill>
                  <a:schemeClr val="tx1"/>
                </a:solidFill>
              </a:rPr>
              <a:t>	</a:t>
            </a:r>
            <a:r>
              <a:rPr lang="en-US" sz="800" dirty="0" err="1">
                <a:solidFill>
                  <a:schemeClr val="tx1"/>
                </a:solidFill>
              </a:rPr>
              <a:t>dstPort</a:t>
            </a:r>
            <a:r>
              <a:rPr lang="ru-RU" sz="800" dirty="0">
                <a:solidFill>
                  <a:schemeClr val="tx1"/>
                </a:solidFill>
              </a:rPr>
              <a:t>=</a:t>
            </a:r>
            <a:r>
              <a:rPr lang="en-US" sz="800" dirty="0">
                <a:solidFill>
                  <a:schemeClr val="tx1"/>
                </a:solidFill>
              </a:rPr>
              <a:t>XX</a:t>
            </a:r>
            <a:r>
              <a:rPr lang="ru-RU" sz="800" dirty="0">
                <a:solidFill>
                  <a:schemeClr val="tx1"/>
                </a:solidFill>
              </a:rPr>
              <a:t>	 </a:t>
            </a:r>
            <a:r>
              <a:rPr lang="en-US" sz="800" dirty="0" err="1">
                <a:solidFill>
                  <a:schemeClr val="tx1"/>
                </a:solidFill>
              </a:rPr>
              <a:t>cmd</a:t>
            </a:r>
            <a:r>
              <a:rPr lang="ru-RU" sz="800" dirty="0">
                <a:solidFill>
                  <a:schemeClr val="tx1"/>
                </a:solidFill>
              </a:rPr>
              <a:t>= 	</a:t>
            </a:r>
            <a:r>
              <a:rPr lang="en-US" sz="800" dirty="0" err="1">
                <a:solidFill>
                  <a:schemeClr val="tx1"/>
                </a:solidFill>
              </a:rPr>
              <a:t>srcBytes</a:t>
            </a:r>
            <a:r>
              <a:rPr lang="ru-RU" sz="800" dirty="0">
                <a:solidFill>
                  <a:schemeClr val="tx1"/>
                </a:solidFill>
              </a:rPr>
              <a:t>=	</a:t>
            </a:r>
            <a:r>
              <a:rPr lang="en-US" sz="800" dirty="0" err="1">
                <a:solidFill>
                  <a:schemeClr val="tx1"/>
                </a:solidFill>
              </a:rPr>
              <a:t>dstBytes</a:t>
            </a:r>
            <a:r>
              <a:rPr lang="ru-RU" sz="800" dirty="0">
                <a:solidFill>
                  <a:schemeClr val="tx1"/>
                </a:solidFill>
              </a:rPr>
              <a:t>=	</a:t>
            </a:r>
            <a:r>
              <a:rPr lang="en-US" sz="800" dirty="0">
                <a:solidFill>
                  <a:schemeClr val="tx1"/>
                </a:solidFill>
              </a:rPr>
              <a:t>sum</a:t>
            </a:r>
            <a:r>
              <a:rPr lang="ru-RU" sz="800" dirty="0">
                <a:solidFill>
                  <a:schemeClr val="tx1"/>
                </a:solidFill>
              </a:rPr>
              <a:t>=</a:t>
            </a:r>
            <a:r>
              <a:rPr lang="en-US" sz="800" dirty="0">
                <a:solidFill>
                  <a:schemeClr val="tx1"/>
                </a:solidFill>
              </a:rPr>
              <a:t>Telnet server login appl A</a:t>
            </a:r>
            <a:r>
              <a:rPr lang="ru-RU" sz="800" dirty="0">
                <a:solidFill>
                  <a:schemeClr val="tx1"/>
                </a:solidFill>
              </a:rPr>
              <a:t>06</a:t>
            </a:r>
            <a:r>
              <a:rPr lang="en-US" sz="800" dirty="0">
                <a:solidFill>
                  <a:schemeClr val="tx1"/>
                </a:solidFill>
              </a:rPr>
              <a:t>TSO</a:t>
            </a:r>
            <a:r>
              <a:rPr lang="ru-RU" sz="800" dirty="0">
                <a:solidFill>
                  <a:schemeClr val="tx1"/>
                </a:solidFill>
              </a:rPr>
              <a:t>01 </a:t>
            </a:r>
            <a:r>
              <a:rPr lang="en-US" sz="800" dirty="0">
                <a:solidFill>
                  <a:schemeClr val="tx1"/>
                </a:solidFill>
              </a:rPr>
              <a:t>LU </a:t>
            </a:r>
            <a:r>
              <a:rPr lang="en-US" sz="800" dirty="0">
                <a:solidFill>
                  <a:srgbClr val="FFFF00"/>
                </a:solidFill>
              </a:rPr>
              <a:t>TCP</a:t>
            </a:r>
            <a:r>
              <a:rPr lang="ru-RU" sz="800" dirty="0">
                <a:solidFill>
                  <a:srgbClr val="FFFF00"/>
                </a:solidFill>
              </a:rPr>
              <a:t>00002</a:t>
            </a:r>
            <a:r>
              <a:rPr lang="ru-RU" sz="800" dirty="0">
                <a:solidFill>
                  <a:schemeClr val="tx1"/>
                </a:solidFill>
              </a:rPr>
              <a:t> </a:t>
            </a:r>
            <a:r>
              <a:rPr lang="en-US" sz="800" dirty="0">
                <a:solidFill>
                  <a:schemeClr val="tx1"/>
                </a:solidFill>
              </a:rPr>
              <a:t>client</a:t>
            </a:r>
            <a:r>
              <a:rPr lang="ru-RU" sz="800" dirty="0">
                <a:solidFill>
                  <a:schemeClr val="tx1"/>
                </a:solidFill>
              </a:rPr>
              <a:t> у::</a:t>
            </a:r>
            <a:r>
              <a:rPr lang="en-US" sz="800" dirty="0">
                <a:solidFill>
                  <a:schemeClr val="tx1"/>
                </a:solidFill>
              </a:rPr>
              <a:t>FFFF</a:t>
            </a:r>
            <a:r>
              <a:rPr lang="ru-RU" sz="800" dirty="0">
                <a:solidFill>
                  <a:schemeClr val="tx1"/>
                </a:solidFill>
              </a:rPr>
              <a:t>:</a:t>
            </a:r>
            <a:r>
              <a:rPr lang="en-US" sz="800" dirty="0">
                <a:solidFill>
                  <a:schemeClr val="tx1"/>
                </a:solidFill>
              </a:rPr>
              <a:t>XX.XX.XX.XX</a:t>
            </a:r>
            <a:r>
              <a:rPr lang="ru-RU" sz="800" dirty="0">
                <a:solidFill>
                  <a:schemeClr val="tx1"/>
                </a:solidFill>
              </a:rPr>
              <a:t>Е:50206 </a:t>
            </a:r>
            <a:r>
              <a:rPr lang="en-US" sz="800" dirty="0">
                <a:solidFill>
                  <a:schemeClr val="tx1"/>
                </a:solidFill>
              </a:rPr>
              <a:t>server</a:t>
            </a:r>
            <a:r>
              <a:rPr lang="ru-RU" sz="800" dirty="0">
                <a:solidFill>
                  <a:schemeClr val="tx1"/>
                </a:solidFill>
              </a:rPr>
              <a:t> у::</a:t>
            </a:r>
            <a:r>
              <a:rPr lang="en-US" sz="800" dirty="0">
                <a:solidFill>
                  <a:schemeClr val="tx1"/>
                </a:solidFill>
              </a:rPr>
              <a:t>FFFF</a:t>
            </a:r>
            <a:r>
              <a:rPr lang="ru-RU" sz="800" dirty="0">
                <a:solidFill>
                  <a:schemeClr val="tx1"/>
                </a:solidFill>
              </a:rPr>
              <a:t>:</a:t>
            </a:r>
            <a:r>
              <a:rPr lang="en-US" sz="800" dirty="0">
                <a:solidFill>
                  <a:schemeClr val="tx1"/>
                </a:solidFill>
              </a:rPr>
              <a:t>XX.XX.XX.XX</a:t>
            </a:r>
            <a:r>
              <a:rPr lang="ru-RU" sz="800" dirty="0">
                <a:solidFill>
                  <a:schemeClr val="tx1"/>
                </a:solidFill>
              </a:rPr>
              <a:t>Е:</a:t>
            </a:r>
            <a:r>
              <a:rPr lang="en-US" sz="800" dirty="0">
                <a:solidFill>
                  <a:schemeClr val="tx1"/>
                </a:solidFill>
              </a:rPr>
              <a:t>XX</a:t>
            </a:r>
          </a:p>
          <a:p>
            <a:r>
              <a:rPr lang="en-US" sz="800" dirty="0">
                <a:solidFill>
                  <a:schemeClr val="tx1"/>
                </a:solidFill>
              </a:rPr>
              <a:t>RACF successful for start procedure:</a:t>
            </a:r>
          </a:p>
          <a:p>
            <a:r>
              <a:rPr lang="en-US" sz="800" dirty="0">
                <a:solidFill>
                  <a:schemeClr val="tx1"/>
                </a:solidFill>
              </a:rPr>
              <a:t>LEEF:1.0!IBM!</a:t>
            </a:r>
            <a:r>
              <a:rPr lang="en-US" sz="800" dirty="0">
                <a:solidFill>
                  <a:srgbClr val="FFFF00"/>
                </a:solidFill>
              </a:rPr>
              <a:t>RACF</a:t>
            </a:r>
            <a:r>
              <a:rPr lang="en-US" sz="800" dirty="0">
                <a:solidFill>
                  <a:schemeClr val="tx1"/>
                </a:solidFill>
              </a:rPr>
              <a:t>!1.13!</a:t>
            </a:r>
            <a:r>
              <a:rPr lang="en-US" sz="800" dirty="0">
                <a:solidFill>
                  <a:srgbClr val="FFFF00"/>
                </a:solidFill>
              </a:rPr>
              <a:t>80 2.3</a:t>
            </a:r>
            <a:r>
              <a:rPr lang="en-US" sz="800" dirty="0">
                <a:solidFill>
                  <a:schemeClr val="tx1"/>
                </a:solidFill>
              </a:rPr>
              <a:t>!devTimeFormat=</a:t>
            </a:r>
            <a:r>
              <a:rPr lang="en-US" sz="800" dirty="0" err="1">
                <a:solidFill>
                  <a:schemeClr val="tx1"/>
                </a:solidFill>
              </a:rPr>
              <a:t>yyyy-MM-dd'T'HH:mm:ss.SSSZ</a:t>
            </a:r>
            <a:r>
              <a:rPr lang="en-US" sz="800" dirty="0">
                <a:solidFill>
                  <a:schemeClr val="tx1"/>
                </a:solidFill>
              </a:rPr>
              <a:t>	</a:t>
            </a:r>
            <a:r>
              <a:rPr lang="en-US" sz="800" dirty="0" err="1">
                <a:solidFill>
                  <a:schemeClr val="tx1"/>
                </a:solidFill>
              </a:rPr>
              <a:t>devTime</a:t>
            </a:r>
            <a:r>
              <a:rPr lang="en-US" sz="800" dirty="0">
                <a:solidFill>
                  <a:schemeClr val="tx1"/>
                </a:solidFill>
              </a:rPr>
              <a:t>=2026-03-02T11:15:28.780+0300	</a:t>
            </a:r>
            <a:r>
              <a:rPr lang="en-US" sz="800" dirty="0" err="1">
                <a:solidFill>
                  <a:schemeClr val="tx1"/>
                </a:solidFill>
              </a:rPr>
              <a:t>usrName</a:t>
            </a:r>
            <a:r>
              <a:rPr lang="en-US" sz="800" dirty="0">
                <a:solidFill>
                  <a:schemeClr val="tx1"/>
                </a:solidFill>
              </a:rPr>
              <a:t>=DSNUSER1	name=NONAME1	</a:t>
            </a:r>
            <a:r>
              <a:rPr lang="en-US" sz="800" dirty="0" err="1">
                <a:solidFill>
                  <a:schemeClr val="tx1"/>
                </a:solidFill>
              </a:rPr>
              <a:t>usrPriv</a:t>
            </a:r>
            <a:r>
              <a:rPr lang="en-US" sz="800" dirty="0">
                <a:solidFill>
                  <a:schemeClr val="tx1"/>
                </a:solidFill>
              </a:rPr>
              <a:t>=	</a:t>
            </a:r>
            <a:r>
              <a:rPr lang="en-US" sz="800" dirty="0" err="1">
                <a:solidFill>
                  <a:schemeClr val="tx1"/>
                </a:solidFill>
              </a:rPr>
              <a:t>usrGroups</a:t>
            </a:r>
            <a:r>
              <a:rPr lang="en-US" sz="800" dirty="0">
                <a:solidFill>
                  <a:schemeClr val="tx1"/>
                </a:solidFill>
              </a:rPr>
              <a:t>=	</a:t>
            </a:r>
            <a:r>
              <a:rPr lang="en-US" sz="800" dirty="0" err="1">
                <a:solidFill>
                  <a:schemeClr val="tx1"/>
                </a:solidFill>
              </a:rPr>
              <a:t>ICTXname</a:t>
            </a:r>
            <a:r>
              <a:rPr lang="en-US" sz="800" dirty="0">
                <a:solidFill>
                  <a:schemeClr val="tx1"/>
                </a:solidFill>
              </a:rPr>
              <a:t>=	</a:t>
            </a:r>
            <a:r>
              <a:rPr lang="en-US" sz="800" dirty="0" err="1">
                <a:solidFill>
                  <a:schemeClr val="tx1"/>
                </a:solidFill>
              </a:rPr>
              <a:t>ICTXreg</a:t>
            </a:r>
            <a:r>
              <a:rPr lang="en-US" sz="800" dirty="0">
                <a:solidFill>
                  <a:schemeClr val="tx1"/>
                </a:solidFill>
              </a:rPr>
              <a:t>=	job=EX10  2 Mar 2026 11:09:36.01 DSNUSER1    	intent=UPDATE	allow=NONE	class=OPERCMDS	prof=MVS.START.STC.**	res=MVS.START.STC.SMFCLEAR	vol=	</a:t>
            </a:r>
            <a:r>
              <a:rPr lang="en-US" sz="800" dirty="0" err="1">
                <a:solidFill>
                  <a:schemeClr val="tx1"/>
                </a:solidFill>
              </a:rPr>
              <a:t>dsn</a:t>
            </a:r>
            <a:r>
              <a:rPr lang="en-US" sz="800" dirty="0">
                <a:solidFill>
                  <a:schemeClr val="tx1"/>
                </a:solidFill>
              </a:rPr>
              <a:t>=	</a:t>
            </a:r>
            <a:r>
              <a:rPr lang="en-US" sz="800" dirty="0" err="1">
                <a:solidFill>
                  <a:schemeClr val="tx1"/>
                </a:solidFill>
              </a:rPr>
              <a:t>sens</a:t>
            </a:r>
            <a:r>
              <a:rPr lang="en-US" sz="800" dirty="0">
                <a:solidFill>
                  <a:schemeClr val="tx1"/>
                </a:solidFill>
              </a:rPr>
              <a:t>=	own=	box=	terminal=	</a:t>
            </a:r>
            <a:r>
              <a:rPr lang="en-US" sz="800" dirty="0" err="1">
                <a:solidFill>
                  <a:schemeClr val="tx1"/>
                </a:solidFill>
              </a:rPr>
              <a:t>poe</a:t>
            </a:r>
            <a:r>
              <a:rPr lang="en-US" sz="800" dirty="0">
                <a:solidFill>
                  <a:schemeClr val="tx1"/>
                </a:solidFill>
              </a:rPr>
              <a:t>= LU </a:t>
            </a:r>
            <a:r>
              <a:rPr lang="en-US" sz="800" dirty="0">
                <a:solidFill>
                  <a:srgbClr val="FFFF00"/>
                </a:solidFill>
              </a:rPr>
              <a:t>TCP00002</a:t>
            </a:r>
            <a:r>
              <a:rPr lang="en-US" sz="800" dirty="0">
                <a:solidFill>
                  <a:schemeClr val="tx1"/>
                </a:solidFill>
              </a:rPr>
              <a:t>	</a:t>
            </a:r>
            <a:r>
              <a:rPr lang="en-US" sz="800" dirty="0" err="1">
                <a:solidFill>
                  <a:schemeClr val="tx1"/>
                </a:solidFill>
              </a:rPr>
              <a:t>logstr</a:t>
            </a:r>
            <a:r>
              <a:rPr lang="en-US" sz="800" dirty="0">
                <a:solidFill>
                  <a:schemeClr val="tx1"/>
                </a:solidFill>
              </a:rPr>
              <a:t>=S SMFCLEAR	auth=Normal	desc=Warning	appl=	sum=RACF ACCESS warning for DSNUSER1: (UPDATE,NONE) on OPERCMDS MVS.START.STC.SMFCLEAR	</a:t>
            </a:r>
            <a:r>
              <a:rPr lang="en-US" sz="800" dirty="0" err="1">
                <a:solidFill>
                  <a:schemeClr val="tx1"/>
                </a:solidFill>
              </a:rPr>
              <a:t>cmd</a:t>
            </a:r>
            <a:r>
              <a:rPr lang="en-US" sz="800" dirty="0">
                <a:solidFill>
                  <a:schemeClr val="tx1"/>
                </a:solidFill>
              </a:rPr>
              <a:t>=</a:t>
            </a:r>
          </a:p>
          <a:p>
            <a:r>
              <a:rPr lang="en-US" sz="800" dirty="0">
                <a:solidFill>
                  <a:schemeClr val="tx1"/>
                </a:solidFill>
              </a:rPr>
              <a:t>z/OS start procedure:</a:t>
            </a:r>
          </a:p>
          <a:p>
            <a:r>
              <a:rPr lang="en-US" sz="800" dirty="0">
                <a:solidFill>
                  <a:schemeClr val="tx1"/>
                </a:solidFill>
              </a:rPr>
              <a:t>LEEF:1.0!IBM!</a:t>
            </a:r>
            <a:r>
              <a:rPr lang="en-US" sz="800" dirty="0">
                <a:solidFill>
                  <a:srgbClr val="FFFF00"/>
                </a:solidFill>
              </a:rPr>
              <a:t>z/OS</a:t>
            </a:r>
            <a:r>
              <a:rPr lang="en-US" sz="800" dirty="0">
                <a:solidFill>
                  <a:schemeClr val="tx1"/>
                </a:solidFill>
              </a:rPr>
              <a:t>!1.13!</a:t>
            </a:r>
            <a:r>
              <a:rPr lang="en-US" sz="800" dirty="0">
                <a:solidFill>
                  <a:srgbClr val="FFFF00"/>
                </a:solidFill>
              </a:rPr>
              <a:t>30-1</a:t>
            </a:r>
            <a:r>
              <a:rPr lang="en-US" sz="800" dirty="0">
                <a:solidFill>
                  <a:schemeClr val="tx1"/>
                </a:solidFill>
              </a:rPr>
              <a:t>!devTimeFormat=</a:t>
            </a:r>
            <a:r>
              <a:rPr lang="en-US" sz="800" dirty="0" err="1">
                <a:solidFill>
                  <a:schemeClr val="tx1"/>
                </a:solidFill>
              </a:rPr>
              <a:t>yyyy-MM-dd'T'HH:mm:ss.SSSZ</a:t>
            </a:r>
            <a:r>
              <a:rPr lang="en-US" sz="800" dirty="0">
                <a:solidFill>
                  <a:schemeClr val="tx1"/>
                </a:solidFill>
              </a:rPr>
              <a:t>	</a:t>
            </a:r>
            <a:r>
              <a:rPr lang="en-US" sz="800" dirty="0" err="1">
                <a:solidFill>
                  <a:schemeClr val="tx1"/>
                </a:solidFill>
              </a:rPr>
              <a:t>devTime</a:t>
            </a:r>
            <a:r>
              <a:rPr lang="en-US" sz="800" dirty="0">
                <a:solidFill>
                  <a:schemeClr val="tx1"/>
                </a:solidFill>
              </a:rPr>
              <a:t>=2026-03-02T11:16:15.120+0300	</a:t>
            </a:r>
            <a:r>
              <a:rPr lang="en-US" sz="800" dirty="0" err="1">
                <a:solidFill>
                  <a:schemeClr val="tx1"/>
                </a:solidFill>
              </a:rPr>
              <a:t>usrName</a:t>
            </a:r>
            <a:r>
              <a:rPr lang="en-US" sz="800" dirty="0">
                <a:solidFill>
                  <a:schemeClr val="tx1"/>
                </a:solidFill>
              </a:rPr>
              <a:t>=STCUSR	name=STCUSR	</a:t>
            </a:r>
            <a:r>
              <a:rPr lang="en-US" sz="800" dirty="0" err="1">
                <a:solidFill>
                  <a:schemeClr val="tx1"/>
                </a:solidFill>
              </a:rPr>
              <a:t>usrPriv</a:t>
            </a:r>
            <a:r>
              <a:rPr lang="en-US" sz="800" dirty="0">
                <a:solidFill>
                  <a:schemeClr val="tx1"/>
                </a:solidFill>
              </a:rPr>
              <a:t>=special operations	</a:t>
            </a:r>
            <a:r>
              <a:rPr lang="en-US" sz="800" dirty="0" err="1">
                <a:solidFill>
                  <a:schemeClr val="tx1"/>
                </a:solidFill>
              </a:rPr>
              <a:t>usrGroups</a:t>
            </a:r>
            <a:r>
              <a:rPr lang="en-US" sz="800" dirty="0">
                <a:solidFill>
                  <a:schemeClr val="tx1"/>
                </a:solidFill>
              </a:rPr>
              <a:t>=SYS1	job=EX10 2 Mar 2026 11:16:15.04 SMFCLEAR	</a:t>
            </a:r>
            <a:r>
              <a:rPr lang="en-US" sz="800" dirty="0" err="1">
                <a:solidFill>
                  <a:schemeClr val="tx1"/>
                </a:solidFill>
              </a:rPr>
              <a:t>jobid</a:t>
            </a:r>
            <a:r>
              <a:rPr lang="en-US" sz="800" dirty="0">
                <a:solidFill>
                  <a:schemeClr val="tx1"/>
                </a:solidFill>
              </a:rPr>
              <a:t>=STC04535	terminal=	program= 	sum=</a:t>
            </a:r>
            <a:r>
              <a:rPr lang="en-US" sz="800" dirty="0">
                <a:solidFill>
                  <a:srgbClr val="FFFF00"/>
                </a:solidFill>
              </a:rPr>
              <a:t>Start of job SMFCLEAR </a:t>
            </a:r>
            <a:r>
              <a:rPr lang="en-US" sz="800" dirty="0">
                <a:solidFill>
                  <a:schemeClr val="tx1"/>
                </a:solidFill>
              </a:rPr>
              <a:t>(STC04535) for user STCUSR</a:t>
            </a:r>
          </a:p>
        </p:txBody>
      </p:sp>
      <p:sp>
        <p:nvSpPr>
          <p:cNvPr id="11" name="Прямоугольник 10">
            <a:extLst>
              <a:ext uri="{FF2B5EF4-FFF2-40B4-BE49-F238E27FC236}">
                <a16:creationId xmlns:a16="http://schemas.microsoft.com/office/drawing/2014/main" id="{2B1761F8-084C-08F8-D466-7D21BA23646A}"/>
              </a:ext>
            </a:extLst>
          </p:cNvPr>
          <p:cNvSpPr/>
          <p:nvPr/>
        </p:nvSpPr>
        <p:spPr>
          <a:xfrm>
            <a:off x="144463" y="3517558"/>
            <a:ext cx="2705063" cy="1272299"/>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1.start/stop z/OS.</a:t>
            </a:r>
          </a:p>
          <a:p>
            <a:r>
              <a:rPr lang="en-US" sz="1000" dirty="0">
                <a:solidFill>
                  <a:schemeClr val="tx1"/>
                </a:solidFill>
              </a:rPr>
              <a:t>2.start/stop procedures &amp; </a:t>
            </a:r>
            <a:r>
              <a:rPr lang="en-US" sz="1000" dirty="0" err="1">
                <a:solidFill>
                  <a:schemeClr val="tx1"/>
                </a:solidFill>
              </a:rPr>
              <a:t>jcls</a:t>
            </a:r>
            <a:r>
              <a:rPr lang="en-US" sz="1000" dirty="0">
                <a:solidFill>
                  <a:schemeClr val="tx1"/>
                </a:solidFill>
              </a:rPr>
              <a:t>.</a:t>
            </a:r>
          </a:p>
          <a:p>
            <a:r>
              <a:rPr lang="en-US" sz="1000" dirty="0">
                <a:solidFill>
                  <a:schemeClr val="tx1"/>
                </a:solidFill>
              </a:rPr>
              <a:t>3.succesfull &amp; unsuccessful authorizations.</a:t>
            </a:r>
          </a:p>
          <a:p>
            <a:r>
              <a:rPr lang="en-US" sz="1000" dirty="0">
                <a:solidFill>
                  <a:schemeClr val="tx1"/>
                </a:solidFill>
              </a:rPr>
              <a:t>4.All activity users from group:SYS1 and/or SPECIAL_OPERATIONS</a:t>
            </a:r>
          </a:p>
          <a:p>
            <a:r>
              <a:rPr lang="en-US" sz="1000" dirty="0">
                <a:solidFill>
                  <a:schemeClr val="tx1"/>
                </a:solidFill>
              </a:rPr>
              <a:t>5. Fail or cancel user </a:t>
            </a:r>
            <a:r>
              <a:rPr lang="en-US" sz="1000" dirty="0" err="1">
                <a:solidFill>
                  <a:schemeClr val="tx1"/>
                </a:solidFill>
              </a:rPr>
              <a:t>jcls</a:t>
            </a:r>
            <a:r>
              <a:rPr lang="en-US" sz="1000" dirty="0">
                <a:solidFill>
                  <a:schemeClr val="tx1"/>
                </a:solidFill>
              </a:rPr>
              <a:t> &amp; procedures</a:t>
            </a:r>
          </a:p>
          <a:p>
            <a:r>
              <a:rPr lang="en-US" sz="1000" dirty="0">
                <a:solidFill>
                  <a:schemeClr val="tx1"/>
                </a:solidFill>
              </a:rPr>
              <a:t>6.</a:t>
            </a:r>
            <a:r>
              <a:rPr lang="nb-NO" sz="1000" dirty="0">
                <a:solidFill>
                  <a:schemeClr val="tx1"/>
                </a:solidFill>
              </a:rPr>
              <a:t> Actions to manage TIMER TASKS.</a:t>
            </a:r>
          </a:p>
          <a:p>
            <a:r>
              <a:rPr lang="nb-NO" sz="1000" dirty="0">
                <a:solidFill>
                  <a:schemeClr val="tx1"/>
                </a:solidFill>
              </a:rPr>
              <a:t>7.</a:t>
            </a:r>
            <a:r>
              <a:rPr lang="en-US" sz="1000" dirty="0">
                <a:solidFill>
                  <a:schemeClr val="tx1"/>
                </a:solidFill>
              </a:rPr>
              <a:t> Network anomalies and use new ports ,new </a:t>
            </a:r>
            <a:r>
              <a:rPr lang="en-US" sz="1000" dirty="0" err="1">
                <a:solidFill>
                  <a:schemeClr val="tx1"/>
                </a:solidFill>
              </a:rPr>
              <a:t>ip</a:t>
            </a:r>
            <a:r>
              <a:rPr lang="en-US" sz="1000" dirty="0">
                <a:solidFill>
                  <a:schemeClr val="tx1"/>
                </a:solidFill>
              </a:rPr>
              <a:t> </a:t>
            </a:r>
          </a:p>
        </p:txBody>
      </p:sp>
      <p:sp>
        <p:nvSpPr>
          <p:cNvPr id="12" name="Прямоугольник 11">
            <a:extLst>
              <a:ext uri="{FF2B5EF4-FFF2-40B4-BE49-F238E27FC236}">
                <a16:creationId xmlns:a16="http://schemas.microsoft.com/office/drawing/2014/main" id="{53C2C204-1126-097E-AE84-4621BFB05F90}"/>
              </a:ext>
            </a:extLst>
          </p:cNvPr>
          <p:cNvSpPr/>
          <p:nvPr/>
        </p:nvSpPr>
        <p:spPr>
          <a:xfrm>
            <a:off x="144463" y="3166555"/>
            <a:ext cx="2705063" cy="3510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FFFF00"/>
                </a:solidFill>
              </a:rPr>
              <a:t>The most </a:t>
            </a:r>
            <a:r>
              <a:rPr lang="en-US" sz="1200" b="1" dirty="0">
                <a:solidFill>
                  <a:srgbClr val="FFFF00"/>
                </a:solidFill>
              </a:rPr>
              <a:t>important security events for z/OS which </a:t>
            </a:r>
            <a:r>
              <a:rPr lang="en-US" sz="1200" b="1" dirty="0" smtClean="0">
                <a:solidFill>
                  <a:srgbClr val="FFFF00"/>
                </a:solidFill>
              </a:rPr>
              <a:t>are caught by CARLA:</a:t>
            </a:r>
            <a:endParaRPr lang="en-US" sz="1200" b="1" dirty="0">
              <a:solidFill>
                <a:srgbClr val="FFFF00"/>
              </a:solidFill>
            </a:endParaRPr>
          </a:p>
        </p:txBody>
      </p:sp>
      <p:sp>
        <p:nvSpPr>
          <p:cNvPr id="13" name="Прямоугольник 12">
            <a:extLst>
              <a:ext uri="{FF2B5EF4-FFF2-40B4-BE49-F238E27FC236}">
                <a16:creationId xmlns:a16="http://schemas.microsoft.com/office/drawing/2014/main" id="{5740CA7D-EAC9-583E-F750-2B15AFA02A90}"/>
              </a:ext>
            </a:extLst>
          </p:cNvPr>
          <p:cNvSpPr/>
          <p:nvPr/>
        </p:nvSpPr>
        <p:spPr>
          <a:xfrm>
            <a:off x="144463" y="5372099"/>
            <a:ext cx="2705063" cy="719745"/>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1.successful &amp; unsuccessful authorizations.</a:t>
            </a:r>
          </a:p>
          <a:p>
            <a:r>
              <a:rPr lang="en-US" sz="1000" dirty="0">
                <a:solidFill>
                  <a:schemeClr val="tx1"/>
                </a:solidFill>
              </a:rPr>
              <a:t>2.DB2 SQL statements like: </a:t>
            </a:r>
            <a:r>
              <a:rPr lang="en-US" sz="1000" dirty="0" err="1">
                <a:solidFill>
                  <a:schemeClr val="tx1"/>
                </a:solidFill>
              </a:rPr>
              <a:t>grand,revoke,select,create,alter,drop,truncate</a:t>
            </a:r>
            <a:r>
              <a:rPr lang="en-US" sz="1000" dirty="0">
                <a:solidFill>
                  <a:schemeClr val="tx1"/>
                </a:solidFill>
              </a:rPr>
              <a:t>, </a:t>
            </a:r>
            <a:r>
              <a:rPr lang="en-US" sz="1000" dirty="0" err="1">
                <a:solidFill>
                  <a:schemeClr val="tx1"/>
                </a:solidFill>
              </a:rPr>
              <a:t>rename,insert,update,delete,call,lock</a:t>
            </a:r>
            <a:r>
              <a:rPr lang="en-US" sz="1000" dirty="0">
                <a:solidFill>
                  <a:schemeClr val="tx1"/>
                </a:solidFill>
              </a:rPr>
              <a:t>.</a:t>
            </a:r>
          </a:p>
        </p:txBody>
      </p:sp>
      <p:sp>
        <p:nvSpPr>
          <p:cNvPr id="14" name="Прямоугольник 13">
            <a:extLst>
              <a:ext uri="{FF2B5EF4-FFF2-40B4-BE49-F238E27FC236}">
                <a16:creationId xmlns:a16="http://schemas.microsoft.com/office/drawing/2014/main" id="{576902EA-691E-5AB9-C25E-B47F244B865B}"/>
              </a:ext>
            </a:extLst>
          </p:cNvPr>
          <p:cNvSpPr/>
          <p:nvPr/>
        </p:nvSpPr>
        <p:spPr>
          <a:xfrm>
            <a:off x="144463" y="5001842"/>
            <a:ext cx="2705063" cy="3702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FFFF00"/>
                </a:solidFill>
              </a:rPr>
              <a:t>The most </a:t>
            </a:r>
            <a:r>
              <a:rPr lang="en-US" sz="1200" b="1" dirty="0">
                <a:solidFill>
                  <a:srgbClr val="FFFF00"/>
                </a:solidFill>
              </a:rPr>
              <a:t>important security events for DB2 </a:t>
            </a:r>
            <a:r>
              <a:rPr lang="en-US" sz="1200" b="1" dirty="0" smtClean="0">
                <a:solidFill>
                  <a:srgbClr val="FFFF00"/>
                </a:solidFill>
              </a:rPr>
              <a:t>which caught </a:t>
            </a:r>
            <a:r>
              <a:rPr lang="en-US" sz="1200" b="1" dirty="0">
                <a:solidFill>
                  <a:srgbClr val="FFFF00"/>
                </a:solidFill>
              </a:rPr>
              <a:t>by </a:t>
            </a:r>
            <a:r>
              <a:rPr lang="en-US" sz="1200" b="1" dirty="0" smtClean="0">
                <a:solidFill>
                  <a:srgbClr val="FFFF00"/>
                </a:solidFill>
              </a:rPr>
              <a:t>CARLA:</a:t>
            </a:r>
            <a:endParaRPr lang="en-US" sz="1200" b="1" dirty="0">
              <a:solidFill>
                <a:srgbClr val="FFFF00"/>
              </a:solidFill>
            </a:endParaRPr>
          </a:p>
        </p:txBody>
      </p:sp>
      <p:sp>
        <p:nvSpPr>
          <p:cNvPr id="16" name="Свиток: горизонтальный 15">
            <a:extLst>
              <a:ext uri="{FF2B5EF4-FFF2-40B4-BE49-F238E27FC236}">
                <a16:creationId xmlns:a16="http://schemas.microsoft.com/office/drawing/2014/main" id="{A329C619-A90F-1BF8-DC1C-9AAF895DA6FA}"/>
              </a:ext>
            </a:extLst>
          </p:cNvPr>
          <p:cNvSpPr/>
          <p:nvPr/>
        </p:nvSpPr>
        <p:spPr>
          <a:xfrm>
            <a:off x="3164247" y="5100510"/>
            <a:ext cx="8580475" cy="1255840"/>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effectLst>
                  <a:outerShdw blurRad="38100" dist="38100" dir="2700000" algn="tl">
                    <a:srgbClr val="000000">
                      <a:alpha val="43137"/>
                    </a:srgbClr>
                  </a:outerShdw>
                </a:effectLst>
              </a:rPr>
              <a:t>DB2: Connection from remote db2 client </a:t>
            </a:r>
            <a:r>
              <a:rPr lang="en-US" sz="1000" b="1" dirty="0" smtClean="0">
                <a:solidFill>
                  <a:schemeClr val="tx1"/>
                </a:solidFill>
                <a:effectLst>
                  <a:outerShdw blurRad="38100" dist="38100" dir="2700000" algn="tl">
                    <a:srgbClr val="000000">
                      <a:alpha val="43137"/>
                    </a:srgbClr>
                  </a:outerShdw>
                </a:effectLst>
              </a:rPr>
              <a:t>failed:</a:t>
            </a:r>
            <a:endParaRPr lang="en-US" sz="1000" b="1" dirty="0">
              <a:solidFill>
                <a:schemeClr val="tx1"/>
              </a:solidFill>
              <a:effectLst>
                <a:outerShdw blurRad="38100" dist="38100" dir="2700000" algn="tl">
                  <a:srgbClr val="000000">
                    <a:alpha val="43137"/>
                  </a:srgbClr>
                </a:outerShdw>
              </a:effectLst>
            </a:endParaRPr>
          </a:p>
          <a:p>
            <a:r>
              <a:rPr lang="en-US" sz="800" dirty="0">
                <a:solidFill>
                  <a:schemeClr val="tx1"/>
                </a:solidFill>
              </a:rPr>
              <a:t>LEEF:1.0!IBM!</a:t>
            </a:r>
            <a:r>
              <a:rPr lang="en-US" sz="800" dirty="0">
                <a:solidFill>
                  <a:srgbClr val="FFFF00"/>
                </a:solidFill>
              </a:rPr>
              <a:t>DB2</a:t>
            </a:r>
            <a:r>
              <a:rPr lang="en-US" sz="800" dirty="0">
                <a:solidFill>
                  <a:schemeClr val="tx1"/>
                </a:solidFill>
              </a:rPr>
              <a:t>!2.5!</a:t>
            </a:r>
            <a:r>
              <a:rPr lang="en-US" sz="800" dirty="0">
                <a:solidFill>
                  <a:srgbClr val="FFFF00"/>
                </a:solidFill>
              </a:rPr>
              <a:t>102-83</a:t>
            </a:r>
            <a:r>
              <a:rPr lang="en-US" sz="800" dirty="0">
                <a:solidFill>
                  <a:schemeClr val="tx1"/>
                </a:solidFill>
              </a:rPr>
              <a:t>!devTimeFormat=</a:t>
            </a:r>
            <a:r>
              <a:rPr lang="en-US" sz="800" dirty="0" err="1">
                <a:solidFill>
                  <a:schemeClr val="tx1"/>
                </a:solidFill>
              </a:rPr>
              <a:t>yyyy-MM-dd'T'HH:mm:ss.SSSZ</a:t>
            </a:r>
            <a:r>
              <a:rPr lang="en-US" sz="800" dirty="0">
                <a:solidFill>
                  <a:schemeClr val="tx1"/>
                </a:solidFill>
              </a:rPr>
              <a:t>	</a:t>
            </a:r>
            <a:r>
              <a:rPr lang="en-US" sz="800" dirty="0" err="1">
                <a:solidFill>
                  <a:schemeClr val="tx1"/>
                </a:solidFill>
              </a:rPr>
              <a:t>devTime</a:t>
            </a:r>
            <a:r>
              <a:rPr lang="en-US" sz="800" dirty="0">
                <a:solidFill>
                  <a:schemeClr val="tx1"/>
                </a:solidFill>
              </a:rPr>
              <a:t>=2026-03-09T10:30:39.550+0300	</a:t>
            </a:r>
            <a:r>
              <a:rPr lang="en-US" sz="800" dirty="0" err="1">
                <a:solidFill>
                  <a:schemeClr val="tx1"/>
                </a:solidFill>
              </a:rPr>
              <a:t>usrName</a:t>
            </a:r>
            <a:r>
              <a:rPr lang="en-US" sz="800" dirty="0">
                <a:solidFill>
                  <a:schemeClr val="tx1"/>
                </a:solidFill>
              </a:rPr>
              <a:t>=	name=	</a:t>
            </a:r>
            <a:r>
              <a:rPr lang="en-US" sz="800" dirty="0" err="1">
                <a:solidFill>
                  <a:schemeClr val="tx1"/>
                </a:solidFill>
              </a:rPr>
              <a:t>usrPriv</a:t>
            </a:r>
            <a:r>
              <a:rPr lang="en-US" sz="800" dirty="0">
                <a:solidFill>
                  <a:schemeClr val="tx1"/>
                </a:solidFill>
              </a:rPr>
              <a:t>=	</a:t>
            </a:r>
            <a:r>
              <a:rPr lang="en-US" sz="800" dirty="0" err="1">
                <a:solidFill>
                  <a:schemeClr val="tx1"/>
                </a:solidFill>
              </a:rPr>
              <a:t>usrGroups</a:t>
            </a:r>
            <a:r>
              <a:rPr lang="en-US" sz="800" dirty="0">
                <a:solidFill>
                  <a:schemeClr val="tx1"/>
                </a:solidFill>
              </a:rPr>
              <a:t>=	</a:t>
            </a:r>
            <a:r>
              <a:rPr lang="en-US" sz="800" dirty="0" err="1">
                <a:solidFill>
                  <a:schemeClr val="tx1"/>
                </a:solidFill>
              </a:rPr>
              <a:t>src</a:t>
            </a:r>
            <a:r>
              <a:rPr lang="en-US" sz="800" dirty="0">
                <a:solidFill>
                  <a:schemeClr val="tx1"/>
                </a:solidFill>
              </a:rPr>
              <a:t>=	</a:t>
            </a:r>
            <a:r>
              <a:rPr lang="en-US" sz="800" dirty="0" err="1">
                <a:solidFill>
                  <a:schemeClr val="tx1"/>
                </a:solidFill>
              </a:rPr>
              <a:t>subsys</a:t>
            </a:r>
            <a:r>
              <a:rPr lang="en-US" sz="800" dirty="0">
                <a:solidFill>
                  <a:schemeClr val="tx1"/>
                </a:solidFill>
              </a:rPr>
              <a:t>=DSN1	</a:t>
            </a:r>
            <a:r>
              <a:rPr lang="en-US" sz="800" dirty="0" err="1">
                <a:solidFill>
                  <a:schemeClr val="tx1"/>
                </a:solidFill>
              </a:rPr>
              <a:t>dsn</a:t>
            </a:r>
            <a:r>
              <a:rPr lang="en-US" sz="800" dirty="0">
                <a:solidFill>
                  <a:schemeClr val="tx1"/>
                </a:solidFill>
              </a:rPr>
              <a:t>=	plan=	</a:t>
            </a:r>
            <a:r>
              <a:rPr lang="en-US" sz="800" dirty="0" err="1">
                <a:solidFill>
                  <a:schemeClr val="tx1"/>
                </a:solidFill>
              </a:rPr>
              <a:t>objtyp</a:t>
            </a:r>
            <a:r>
              <a:rPr lang="en-US" sz="800" dirty="0">
                <a:solidFill>
                  <a:schemeClr val="tx1"/>
                </a:solidFill>
              </a:rPr>
              <a:t>=	obj=	intent=	</a:t>
            </a:r>
            <a:r>
              <a:rPr lang="en-US" sz="800" dirty="0" err="1">
                <a:solidFill>
                  <a:schemeClr val="tx1"/>
                </a:solidFill>
              </a:rPr>
              <a:t>SQLid</a:t>
            </a:r>
            <a:r>
              <a:rPr lang="en-US" sz="800" dirty="0">
                <a:solidFill>
                  <a:schemeClr val="tx1"/>
                </a:solidFill>
              </a:rPr>
              <a:t>=	</a:t>
            </a:r>
            <a:r>
              <a:rPr lang="en-US" sz="800" dirty="0" err="1">
                <a:solidFill>
                  <a:schemeClr val="tx1"/>
                </a:solidFill>
              </a:rPr>
              <a:t>poe</a:t>
            </a:r>
            <a:r>
              <a:rPr lang="en-US" sz="800" dirty="0">
                <a:solidFill>
                  <a:schemeClr val="tx1"/>
                </a:solidFill>
              </a:rPr>
              <a:t>= 	</a:t>
            </a:r>
            <a:r>
              <a:rPr lang="en-US" sz="800" dirty="0" err="1">
                <a:solidFill>
                  <a:schemeClr val="tx1"/>
                </a:solidFill>
              </a:rPr>
              <a:t>submitby</a:t>
            </a:r>
            <a:r>
              <a:rPr lang="en-US" sz="800" dirty="0">
                <a:solidFill>
                  <a:schemeClr val="tx1"/>
                </a:solidFill>
              </a:rPr>
              <a:t>=	job=EX10 DSN1	</a:t>
            </a:r>
            <a:r>
              <a:rPr lang="en-US" sz="800" dirty="0" err="1">
                <a:solidFill>
                  <a:schemeClr val="tx1"/>
                </a:solidFill>
              </a:rPr>
              <a:t>cmd</a:t>
            </a:r>
            <a:r>
              <a:rPr lang="en-US" sz="800" dirty="0">
                <a:solidFill>
                  <a:schemeClr val="tx1"/>
                </a:solidFill>
              </a:rPr>
              <a:t>=	</a:t>
            </a:r>
            <a:r>
              <a:rPr lang="en-US" sz="800" dirty="0" err="1">
                <a:solidFill>
                  <a:schemeClr val="tx1"/>
                </a:solidFill>
              </a:rPr>
              <a:t>checkid</a:t>
            </a:r>
            <a:r>
              <a:rPr lang="en-US" sz="800" dirty="0">
                <a:solidFill>
                  <a:schemeClr val="tx1"/>
                </a:solidFill>
              </a:rPr>
              <a:t>=	conn=DSN1 location DSN1 LU GAXXXXXX.CXXX connector DISCN-NC 028.DBAA  05 from ::</a:t>
            </a:r>
            <a:r>
              <a:rPr lang="en-US" sz="800" dirty="0">
                <a:solidFill>
                  <a:srgbClr val="FFFF00"/>
                </a:solidFill>
              </a:rPr>
              <a:t>XX.XX.XX.XX</a:t>
            </a:r>
            <a:r>
              <a:rPr lang="en-US" sz="800" dirty="0">
                <a:solidFill>
                  <a:srgbClr val="FF0000"/>
                </a:solidFill>
              </a:rPr>
              <a:t> </a:t>
            </a:r>
            <a:r>
              <a:rPr lang="en-US" sz="800" dirty="0">
                <a:solidFill>
                  <a:schemeClr val="tx1"/>
                </a:solidFill>
              </a:rPr>
              <a:t>AED product SQL10053	sum=DB2 DSN1 from ::</a:t>
            </a:r>
            <a:r>
              <a:rPr lang="en-US" sz="800" dirty="0">
                <a:solidFill>
                  <a:srgbClr val="FFFF00"/>
                </a:solidFill>
              </a:rPr>
              <a:t>XX.XX.XX.XX </a:t>
            </a:r>
            <a:r>
              <a:rPr lang="en-US" sz="800" dirty="0">
                <a:solidFill>
                  <a:schemeClr val="tx1"/>
                </a:solidFill>
              </a:rPr>
              <a:t>AED Identify DIST failed by SAF RC=</a:t>
            </a:r>
            <a:r>
              <a:rPr lang="en-US" sz="800" b="1" dirty="0">
                <a:solidFill>
                  <a:srgbClr val="FFFF00"/>
                </a:solidFill>
              </a:rPr>
              <a:t>12</a:t>
            </a:r>
            <a:r>
              <a:rPr lang="en-US" sz="800" dirty="0">
                <a:solidFill>
                  <a:schemeClr val="tx1"/>
                </a:solidFill>
              </a:rPr>
              <a:t> reason=</a:t>
            </a:r>
            <a:r>
              <a:rPr lang="en-US" sz="800" b="1" dirty="0">
                <a:solidFill>
                  <a:srgbClr val="FFFF00"/>
                </a:solidFill>
              </a:rPr>
              <a:t>00F30085</a:t>
            </a:r>
            <a:r>
              <a:rPr lang="en-US" sz="800" dirty="0">
                <a:solidFill>
                  <a:srgbClr val="FFFF00"/>
                </a:solidFill>
              </a:rPr>
              <a:t>x</a:t>
            </a:r>
            <a:r>
              <a:rPr lang="en-US" sz="800" dirty="0">
                <a:solidFill>
                  <a:schemeClr val="tx1"/>
                </a:solidFill>
              </a:rPr>
              <a:t> user , originator </a:t>
            </a:r>
            <a:r>
              <a:rPr lang="en-US" sz="800" dirty="0">
                <a:solidFill>
                  <a:srgbClr val="FFFF00"/>
                </a:solidFill>
              </a:rPr>
              <a:t>DSNUSER1</a:t>
            </a:r>
          </a:p>
          <a:p>
            <a:pPr algn="ctr"/>
            <a:endParaRPr lang="en-US" sz="800" dirty="0"/>
          </a:p>
        </p:txBody>
      </p:sp>
    </p:spTree>
    <p:extLst>
      <p:ext uri="{BB962C8B-B14F-4D97-AF65-F5344CB8AC3E}">
        <p14:creationId xmlns:p14="http://schemas.microsoft.com/office/powerpoint/2010/main" val="97690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CC9C5-65DA-8BF8-86DB-47A8D69A5433}"/>
            </a:ext>
          </a:extLst>
        </p:cNvPr>
        <p:cNvGrpSpPr/>
        <p:nvPr/>
      </p:nvGrpSpPr>
      <p:grpSpPr>
        <a:xfrm>
          <a:off x="0" y="0"/>
          <a:ext cx="0" cy="0"/>
          <a:chOff x="0" y="0"/>
          <a:chExt cx="0" cy="0"/>
        </a:xfrm>
      </p:grpSpPr>
      <p:sp>
        <p:nvSpPr>
          <p:cNvPr id="16386" name="Tytuł 1">
            <a:extLst>
              <a:ext uri="{FF2B5EF4-FFF2-40B4-BE49-F238E27FC236}">
                <a16:creationId xmlns:a16="http://schemas.microsoft.com/office/drawing/2014/main" id="{EDE58EA3-FFFA-BD29-9544-B7948B14D268}"/>
              </a:ext>
            </a:extLst>
          </p:cNvPr>
          <p:cNvSpPr>
            <a:spLocks noGrp="1" noChangeArrowheads="1"/>
          </p:cNvSpPr>
          <p:nvPr>
            <p:ph type="title"/>
          </p:nvPr>
        </p:nvSpPr>
        <p:spPr>
          <a:xfrm>
            <a:off x="-1" y="0"/>
            <a:ext cx="10626291" cy="1035050"/>
          </a:xfrm>
        </p:spPr>
        <p:txBody>
          <a:bodyPr/>
          <a:lstStyle/>
          <a:p>
            <a:pPr lvl="1"/>
            <a:r>
              <a:rPr lang="en-US" altLang="pl-PL" sz="2400" dirty="0"/>
              <a:t>About self-developed methods to get security </a:t>
            </a:r>
            <a:r>
              <a:rPr lang="en-US" altLang="pl-PL" sz="2400" dirty="0" smtClean="0"/>
              <a:t>events</a:t>
            </a:r>
            <a:r>
              <a:rPr lang="en-US" sz="2400" dirty="0" smtClean="0"/>
              <a:t>:</a:t>
            </a:r>
            <a:r>
              <a:rPr lang="ru-RU" sz="2400" dirty="0"/>
              <a:t/>
            </a:r>
            <a:br>
              <a:rPr lang="ru-RU" sz="2400" dirty="0"/>
            </a:br>
            <a:r>
              <a:rPr lang="en-US" sz="2400" dirty="0"/>
              <a:t>General </a:t>
            </a:r>
            <a:r>
              <a:rPr lang="en-US" sz="2400" dirty="0" smtClean="0"/>
              <a:t>schema on </a:t>
            </a:r>
            <a:r>
              <a:rPr lang="en-US" sz="2400" dirty="0"/>
              <a:t>how to extract security events.</a:t>
            </a:r>
            <a:endParaRPr lang="en-US" altLang="pl-PL" sz="2400" dirty="0">
              <a:latin typeface="Open Sans" charset="0"/>
              <a:cs typeface="Open Sans" charset="0"/>
            </a:endParaRPr>
          </a:p>
        </p:txBody>
      </p:sp>
      <p:sp>
        <p:nvSpPr>
          <p:cNvPr id="5" name="Symbol zastępczy numeru slajdu 4">
            <a:extLst>
              <a:ext uri="{FF2B5EF4-FFF2-40B4-BE49-F238E27FC236}">
                <a16:creationId xmlns:a16="http://schemas.microsoft.com/office/drawing/2014/main" id="{7E22931A-493E-3953-6FF8-8F40FC35860F}"/>
              </a:ext>
            </a:extLst>
          </p:cNvPr>
          <p:cNvSpPr>
            <a:spLocks noGrp="1"/>
          </p:cNvSpPr>
          <p:nvPr>
            <p:ph type="sldNum" sz="quarter" idx="10"/>
          </p:nvPr>
        </p:nvSpPr>
        <p:spPr/>
        <p:txBody>
          <a:bodyPr/>
          <a:lstStyle/>
          <a:p>
            <a:pPr>
              <a:defRPr/>
            </a:pPr>
            <a:fld id="{C3B0082C-2318-44AC-8C80-BFEFC2044EAD}" type="slidenum">
              <a:rPr lang="en-US"/>
              <a:pPr>
                <a:defRPr/>
              </a:pPr>
              <a:t>9</a:t>
            </a:fld>
            <a:endParaRPr lang="en-US" dirty="0"/>
          </a:p>
        </p:txBody>
      </p:sp>
      <p:sp>
        <p:nvSpPr>
          <p:cNvPr id="4" name="Symbol zastępczy stopki 3">
            <a:extLst>
              <a:ext uri="{FF2B5EF4-FFF2-40B4-BE49-F238E27FC236}">
                <a16:creationId xmlns:a16="http://schemas.microsoft.com/office/drawing/2014/main" id="{685BE4AE-0D8A-123E-FBE3-A1E2D3EBEE4E}"/>
              </a:ext>
            </a:extLst>
          </p:cNvPr>
          <p:cNvSpPr>
            <a:spLocks noGrp="1"/>
          </p:cNvSpPr>
          <p:nvPr>
            <p:ph type="ftr" sz="quarter" idx="11"/>
          </p:nvPr>
        </p:nvSpPr>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dirty="0">
                <a:solidFill>
                  <a:srgbClr val="7F7F7F"/>
                </a:solidFill>
                <a:latin typeface="Open Sans" charset="0"/>
                <a:cs typeface="Open Sans" charset="0"/>
              </a:rPr>
              <a:t>Gdansk</a:t>
            </a:r>
            <a:r>
              <a:rPr lang="en-US" altLang="pl-PL" dirty="0">
                <a:solidFill>
                  <a:srgbClr val="7F7F7F"/>
                </a:solidFill>
                <a:latin typeface="Open Sans" charset="0"/>
                <a:cs typeface="Open Sans" charset="0"/>
              </a:rPr>
              <a:t> 2-3 June 2026</a:t>
            </a:r>
          </a:p>
        </p:txBody>
      </p:sp>
      <p:pic>
        <p:nvPicPr>
          <p:cNvPr id="7" name="Рисунок 6">
            <a:extLst>
              <a:ext uri="{FF2B5EF4-FFF2-40B4-BE49-F238E27FC236}">
                <a16:creationId xmlns:a16="http://schemas.microsoft.com/office/drawing/2014/main" id="{753A10E7-741B-E1E7-F5C5-E9A3C3C3133B}"/>
              </a:ext>
            </a:extLst>
          </p:cNvPr>
          <p:cNvPicPr>
            <a:picLocks noChangeAspect="1"/>
          </p:cNvPicPr>
          <p:nvPr/>
        </p:nvPicPr>
        <p:blipFill>
          <a:blip r:embed="rId3"/>
          <a:stretch>
            <a:fillRect/>
          </a:stretch>
        </p:blipFill>
        <p:spPr>
          <a:xfrm>
            <a:off x="0" y="1412612"/>
            <a:ext cx="12192000" cy="4369981"/>
          </a:xfrm>
          <a:prstGeom prst="rect">
            <a:avLst/>
          </a:prstGeom>
        </p:spPr>
      </p:pic>
      <p:sp>
        <p:nvSpPr>
          <p:cNvPr id="8" name="TextBox 7">
            <a:extLst>
              <a:ext uri="{FF2B5EF4-FFF2-40B4-BE49-F238E27FC236}">
                <a16:creationId xmlns:a16="http://schemas.microsoft.com/office/drawing/2014/main" id="{8CF2B4C2-4EC1-4CA8-431C-A42A9D4A74C3}"/>
              </a:ext>
            </a:extLst>
          </p:cNvPr>
          <p:cNvSpPr txBox="1"/>
          <p:nvPr/>
        </p:nvSpPr>
        <p:spPr>
          <a:xfrm>
            <a:off x="227728" y="838855"/>
            <a:ext cx="10626291" cy="1323439"/>
          </a:xfrm>
          <a:prstGeom prst="rect">
            <a:avLst/>
          </a:prstGeom>
          <a:noFill/>
        </p:spPr>
        <p:txBody>
          <a:bodyPr wrap="square" rtlCol="0">
            <a:spAutoFit/>
          </a:bodyPr>
          <a:lstStyle/>
          <a:p>
            <a:r>
              <a:rPr lang="en-US" sz="2000" dirty="0"/>
              <a:t>This </a:t>
            </a:r>
            <a:r>
              <a:rPr lang="en-US" sz="2000" dirty="0" smtClean="0"/>
              <a:t>schema </a:t>
            </a:r>
            <a:r>
              <a:rPr lang="en-US" sz="2000" dirty="0"/>
              <a:t>is overloaded, has multiple points of failure, requires more resources, and has limited functionality to </a:t>
            </a:r>
            <a:r>
              <a:rPr lang="en-US" sz="2000" dirty="0" smtClean="0"/>
              <a:t>process </a:t>
            </a:r>
            <a:r>
              <a:rPr lang="en-US" sz="2000" dirty="0"/>
              <a:t>SMF records(119,80,83,81,30,100,101,102). Also </a:t>
            </a:r>
            <a:r>
              <a:rPr lang="en-US" sz="2000" dirty="0" smtClean="0"/>
              <a:t>it has been required DB2&amp;OMEGAMON </a:t>
            </a:r>
            <a:r>
              <a:rPr lang="en-US" sz="2000" dirty="0"/>
              <a:t>subsystem in the </a:t>
            </a:r>
            <a:r>
              <a:rPr lang="en-US" sz="2000" dirty="0" smtClean="0"/>
              <a:t>z/OS to be installed. Also, required IFASMF </a:t>
            </a:r>
            <a:r>
              <a:rPr lang="en-US" sz="2000" dirty="0"/>
              <a:t>log </a:t>
            </a:r>
            <a:r>
              <a:rPr lang="en-US" sz="2000" dirty="0" smtClean="0"/>
              <a:t>streams must be available.</a:t>
            </a:r>
            <a:endParaRPr lang="en-US" sz="2000" dirty="0"/>
          </a:p>
        </p:txBody>
      </p:sp>
    </p:spTree>
    <p:extLst>
      <p:ext uri="{BB962C8B-B14F-4D97-AF65-F5344CB8AC3E}">
        <p14:creationId xmlns:p14="http://schemas.microsoft.com/office/powerpoint/2010/main" val="1642289402"/>
      </p:ext>
    </p:extLst>
  </p:cSld>
  <p:clrMapOvr>
    <a:masterClrMapping/>
  </p:clrMapOvr>
</p:sld>
</file>

<file path=ppt/theme/theme1.xml><?xml version="1.0" encoding="utf-8"?>
<a:theme xmlns:a="http://schemas.openxmlformats.org/drawingml/2006/main" name="PDUG">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pdug-template-eng-Krakow-2023.potx" id="{1A460B35-260C-4D7E-92E0-54C60F1C89D1}" vid="{DBBD8625-1BBE-4B0B-B578-F8BAC519DE7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2D2A9AFCB0314FB2053D0F3EFD1B1A" ma:contentTypeVersion="7" ma:contentTypeDescription="Create a new document." ma:contentTypeScope="" ma:versionID="7d915976c9ddae8314c7b90b4be4fdf4">
  <xsd:schema xmlns:xsd="http://www.w3.org/2001/XMLSchema" xmlns:xs="http://www.w3.org/2001/XMLSchema" xmlns:p="http://schemas.microsoft.com/office/2006/metadata/properties" xmlns:ns3="82528fe5-8d5d-46c6-9e8d-34b056d6931b" xmlns:ns4="7dd501e2-b641-4312-92a5-e26c6512b729" targetNamespace="http://schemas.microsoft.com/office/2006/metadata/properties" ma:root="true" ma:fieldsID="b9628455b252d3fe727d2b6bda350d67" ns3:_="" ns4:_="">
    <xsd:import namespace="82528fe5-8d5d-46c6-9e8d-34b056d6931b"/>
    <xsd:import namespace="7dd501e2-b641-4312-92a5-e26c6512b72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28fe5-8d5d-46c6-9e8d-34b056d693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d501e2-b641-4312-92a5-e26c6512b72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9698DE-BB65-4186-9489-DEF9251ACC4F}">
  <ds:schemaRefs>
    <ds:schemaRef ds:uri="http://schemas.microsoft.com/sharepoint/v3/contenttype/forms"/>
  </ds:schemaRefs>
</ds:datastoreItem>
</file>

<file path=customXml/itemProps2.xml><?xml version="1.0" encoding="utf-8"?>
<ds:datastoreItem xmlns:ds="http://schemas.openxmlformats.org/officeDocument/2006/customXml" ds:itemID="{964513AD-6D67-43AB-A8E7-FAFBCCFB2931}">
  <ds:schemaRefs>
    <ds:schemaRef ds:uri="http://schemas.microsoft.com/office/2006/metadata/properties"/>
    <ds:schemaRef ds:uri="http://schemas.microsoft.com/office/2006/documentManagement/types"/>
    <ds:schemaRef ds:uri="7dd501e2-b641-4312-92a5-e26c6512b729"/>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82528fe5-8d5d-46c6-9e8d-34b056d6931b"/>
    <ds:schemaRef ds:uri="http://purl.org/dc/dcmitype/"/>
  </ds:schemaRefs>
</ds:datastoreItem>
</file>

<file path=customXml/itemProps3.xml><?xml version="1.0" encoding="utf-8"?>
<ds:datastoreItem xmlns:ds="http://schemas.openxmlformats.org/officeDocument/2006/customXml" ds:itemID="{A4D24561-C43A-4B59-9933-0C7A9FB39B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528fe5-8d5d-46c6-9e8d-34b056d6931b"/>
    <ds:schemaRef ds:uri="7dd501e2-b641-4312-92a5-e26c6512b7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9228</TotalTime>
  <Words>4173</Words>
  <Application>Microsoft Office PowerPoint</Application>
  <PresentationFormat>Widescreen</PresentationFormat>
  <Paragraphs>465</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Agency FB</vt:lpstr>
      <vt:lpstr>Aptos</vt:lpstr>
      <vt:lpstr>Arial</vt:lpstr>
      <vt:lpstr>Bebas Neue Bold</vt:lpstr>
      <vt:lpstr>Bebas Neue Book</vt:lpstr>
      <vt:lpstr>Calibri</vt:lpstr>
      <vt:lpstr>Open Sans</vt:lpstr>
      <vt:lpstr>Times New Roman</vt:lpstr>
      <vt:lpstr>PDUG</vt:lpstr>
      <vt:lpstr>EXPIERIENCES WITH COLLECTING DB2 Z/OS SECURITY EVENTS</vt:lpstr>
      <vt:lpstr>Agenda  </vt:lpstr>
      <vt:lpstr>Introduction: z/OS SECURITY PRODUCTS FOR SIEM.</vt:lpstr>
      <vt:lpstr>About IBM zSecure Carla: on how to collect and transfer events via batch task</vt:lpstr>
      <vt:lpstr>About IBM zSecure Carla: on how to collect and transfer events directly to SIEM </vt:lpstr>
      <vt:lpstr>About IBM zSecure Carla:z/OS,CARLA settings for SIEM.</vt:lpstr>
      <vt:lpstr>About IBM zSecure Carla:DB2 settings for SIEM.</vt:lpstr>
      <vt:lpstr>About IBM zSecure Carla:Result of output in LEEF format.</vt:lpstr>
      <vt:lpstr>About self-developed methods to get security events: General schema on how to extract security events.</vt:lpstr>
      <vt:lpstr>About self-developed methods to get security events: On how to get and process z/OS,RACF,FTP,TN3270 security events</vt:lpstr>
      <vt:lpstr>About self-developed methods to get security events: On how to get and process z/OS,RACF,FTP,TN3270 security events(CONTINUE)</vt:lpstr>
      <vt:lpstr>About self-developed methods to get security events: On how to get and process z/OS,RACF,FTP,TN3270 security events(CONTINUE)</vt:lpstr>
      <vt:lpstr>About self-developed methods to get security events: On how to get and process z/OS,RACF,FTP,TN3270 security events(CONTINUE)</vt:lpstr>
      <vt:lpstr>About self-developed methods to get security events: On how to get and process DB2 security events</vt:lpstr>
      <vt:lpstr>About self-developed methods to get security events: On how to get and process DB2 security events(CONTINUE)</vt:lpstr>
      <vt:lpstr>Conclusion</vt:lpstr>
      <vt:lpstr>Thank you!</vt:lpstr>
    </vt:vector>
  </TitlesOfParts>
  <Company>IBM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Michal Bialecki</dc:creator>
  <cp:lastModifiedBy>Дайнеко Олег Михайлович</cp:lastModifiedBy>
  <cp:revision>607</cp:revision>
  <cp:lastPrinted>2025-09-01T07:17:08Z</cp:lastPrinted>
  <dcterms:created xsi:type="dcterms:W3CDTF">2023-03-28T08:32:53Z</dcterms:created>
  <dcterms:modified xsi:type="dcterms:W3CDTF">2026-05-19T06:44:18Z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0x0101002A2D2A9AFCB0314FB2053D0F3EFD1B1A</vt:lpwstr>
  </property>
</Properties>
</file>