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48_A8CBA720.xml" ContentType="application/vnd.ms-powerpoint.comments+xml"/>
  <Override PartName="/ppt/notesSlides/notesSlide2.xml" ContentType="application/vnd.openxmlformats-officedocument.presentationml.notesSlide+xml"/>
  <Override PartName="/ppt/comments/modernComment_144_81759888.xml" ContentType="application/vnd.ms-powerpoint.comments+xml"/>
  <Override PartName="/ppt/comments/modernComment_13A_18C5DAF2.xml" ContentType="application/vnd.ms-powerpoint.comments+xml"/>
  <Override PartName="/ppt/comments/modernComment_14A_F4A2EE6E.xml" ContentType="application/vnd.ms-powerpoint.comments+xml"/>
  <Override PartName="/ppt/comments/modernComment_14E_4E146C0C.xml" ContentType="application/vnd.ms-powerpoint.comments+xml"/>
  <Override PartName="/ppt/comments/modernComment_14B_6BD673D2.xml" ContentType="application/vnd.ms-powerpoint.comments+xml"/>
  <Override PartName="/ppt/comments/modernComment_13C_3EFD72D4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8"/>
  </p:notesMasterIdLst>
  <p:sldIdLst>
    <p:sldId id="329" r:id="rId5"/>
    <p:sldId id="328" r:id="rId6"/>
    <p:sldId id="310" r:id="rId7"/>
    <p:sldId id="324" r:id="rId8"/>
    <p:sldId id="314" r:id="rId9"/>
    <p:sldId id="330" r:id="rId10"/>
    <p:sldId id="334" r:id="rId11"/>
    <p:sldId id="331" r:id="rId12"/>
    <p:sldId id="316" r:id="rId13"/>
    <p:sldId id="317" r:id="rId14"/>
    <p:sldId id="318" r:id="rId15"/>
    <p:sldId id="319" r:id="rId16"/>
    <p:sldId id="332" r:id="rId17"/>
  </p:sldIdLst>
  <p:sldSz cx="12192000" cy="6858000"/>
  <p:notesSz cx="6858000" cy="9144000"/>
  <p:embeddedFontLs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Rethink Sans" panose="020B0604020202020204" charset="0"/>
      <p:regular r:id="rId23"/>
      <p:bold r:id="rId24"/>
      <p:italic r:id="rId25"/>
      <p:boldItalic r:id="rId26"/>
    </p:embeddedFont>
    <p:embeddedFont>
      <p:font typeface="Rethink Sans Medium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E41677-A1A2-4002-B7BE-C41F34422FA6}">
          <p14:sldIdLst>
            <p14:sldId id="329"/>
            <p14:sldId id="328"/>
            <p14:sldId id="310"/>
            <p14:sldId id="324"/>
            <p14:sldId id="314"/>
            <p14:sldId id="330"/>
            <p14:sldId id="334"/>
            <p14:sldId id="331"/>
            <p14:sldId id="316"/>
            <p14:sldId id="317"/>
            <p14:sldId id="318"/>
            <p14:sldId id="319"/>
            <p14:sldId id="332"/>
          </p14:sldIdLst>
        </p14:section>
        <p14:section name="Additional Slides" id="{9270356F-DD55-4BF7-B693-5E4CAC6BC10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89183F-8187-2CC7-AB16-EA639EB0E945}" name="Liz Chasse" initials="LC" userId="S::lchasse@goodrootinc.com::f2014917-1613-4518-aa58-b41a90ff0511" providerId="AD"/>
  <p188:author id="{D3A3696E-8931-6250-423B-A720CF25CDA4}" name="Jillian Maraj" initials="JM" userId="S::jmaraj@goodrootinc.com::732ae6fb-376f-4f2c-ad6f-6fd434a58f91" providerId="AD"/>
  <p188:author id="{8501E4BC-7196-BE34-AAD1-F441B3BE8B4B}" name="Brianna Miller" initials="BM" userId="S::bmiller@goodrootinc.com::30b7a854-e489-4563-b481-7e588c4a2cbf" providerId="AD"/>
  <p188:author id="{27B751F2-6B71-3CE5-649E-1B836DB778CE}" name="Dan Sullivan" initials="" userId="S::dsullivan@goodrootinc.com::4f0a2bc5-ae2d-4622-a3ec-324e691f78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47"/>
    <a:srgbClr val="D2BB88"/>
    <a:srgbClr val="B0A075"/>
    <a:srgbClr val="F4EFE3"/>
    <a:srgbClr val="F2F2F2"/>
    <a:srgbClr val="EDE2CD"/>
    <a:srgbClr val="99FF9D"/>
    <a:srgbClr val="007C9D"/>
    <a:srgbClr val="06BFB2"/>
    <a:srgbClr val="99F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omments/modernComment_13A_18C5DA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06825B6-38E2-488F-B84E-005B3098C5F9}" authorId="{8501E4BC-7196-BE34-AAD1-F441B3BE8B4B}" status="resolved" created="2025-09-15T12:54:34.30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619826" sldId="314"/>
      <ac:picMk id="7" creationId="{44CEBA03-4A18-DB06-6892-A3AC578F43EA}"/>
    </ac:deMkLst>
    <p188:replyLst>
      <p188:reply id="{704C9F6F-C89A-4E14-979E-05DEAE8C0990}" authorId="{8501E4BC-7196-BE34-AAD1-F441B3BE8B4B}" created="2025-09-15T12:56:07.436">
        <p188:txBody>
          <a:bodyPr/>
          <a:lstStyle/>
          <a:p>
            <a:r>
              <a:rPr lang="en-US"/>
              <a:t>This comment is for all slides that use this dark background. I see the box in all of them.</a:t>
            </a:r>
          </a:p>
        </p188:txBody>
      </p188:reply>
    </p188:replyLst>
    <p188:txBody>
      <a:bodyPr/>
      <a:lstStyle/>
      <a:p>
        <a:r>
          <a:rPr lang="en-US"/>
          <a:t>[@Dan Sullivan] [@Jillian Maraj] I feel like I see the outline of the box that's covering the lumelight logo in the center of this slide.</a:t>
        </a:r>
      </a:p>
    </p188:txBody>
  </p188:cm>
</p188:cmLst>
</file>

<file path=ppt/comments/modernComment_13C_3EFD72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D4D42F2-5FED-EC47-A9EE-98E608E7622A}" authorId="{27B751F2-6B71-3CE5-649E-1B836DB778CE}" status="resolved" created="2025-09-15T13:25:43.871" complete="100000">
    <pc:sldMkLst xmlns:pc="http://schemas.microsoft.com/office/powerpoint/2013/main/command">
      <pc:docMk/>
      <pc:sldMk cId="1056797396" sldId="316"/>
    </pc:sldMkLst>
    <p188:txBody>
      <a:bodyPr/>
      <a:lstStyle/>
      <a:p>
        <a:r>
          <a:rPr lang="en-US"/>
          <a:t>Indent bullets a bit. Tighten up space between • and text
</a:t>
        </a:r>
      </a:p>
    </p188:txBody>
  </p188:cm>
  <p188:cm id="{76EA5B6E-EDD8-9343-AD0D-9B872FF9F565}" authorId="{27B751F2-6B71-3CE5-649E-1B836DB778CE}" status="resolved" created="2025-09-22T13:46:44.089" complete="100000">
    <pc:sldMkLst xmlns:pc="http://schemas.microsoft.com/office/powerpoint/2013/main/command">
      <pc:docMk/>
      <pc:sldMk cId="1056797396" sldId="316"/>
    </pc:sldMkLst>
    <p188:txBody>
      <a:bodyPr/>
      <a:lstStyle/>
      <a:p>
        <a:r>
          <a:rPr lang="en-US"/>
          <a:t>Stats? Photos call out?</a:t>
        </a:r>
      </a:p>
    </p188:txBody>
  </p188:cm>
</p188:cmLst>
</file>

<file path=ppt/comments/modernComment_144_8175988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8793B15-1644-D041-94EC-80359430E38C}" authorId="{27B751F2-6B71-3CE5-649E-1B836DB778CE}" status="resolved" created="2025-09-15T13:20:48.114" complete="100000">
    <pc:sldMkLst xmlns:pc="http://schemas.microsoft.com/office/powerpoint/2013/main/command">
      <pc:docMk/>
      <pc:sldMk cId="2171967624" sldId="324"/>
    </pc:sldMkLst>
    <p188:replyLst>
      <p188:reply id="{79C0192E-7006-2A47-B50E-A29F912A09F3}" authorId="{27B751F2-6B71-3CE5-649E-1B836DB778CE}" created="2025-09-15T13:22:05.282">
        <p188:txBody>
          <a:bodyPr/>
          <a:lstStyle/>
          <a:p>
            <a:r>
              <a:rPr lang="en-US"/>
              <a:t>So, just replace where you have the lumelight word</a:t>
            </a:r>
          </a:p>
        </p188:txBody>
      </p188:reply>
      <p188:reply id="{6FCDC507-B762-224C-BC03-3625E2F2D599}" authorId="{27B751F2-6B71-3CE5-649E-1B836DB778CE}" created="2025-09-15T13:22:14.439">
        <p188:txBody>
          <a:bodyPr/>
          <a:lstStyle/>
          <a:p>
            <a:r>
              <a:rPr lang="en-US"/>
              <a:t>Missing page #s
</a:t>
            </a:r>
          </a:p>
        </p188:txBody>
      </p188:reply>
    </p188:replyLst>
    <p188:txBody>
      <a:bodyPr/>
      <a:lstStyle/>
      <a:p>
        <a:r>
          <a:rPr lang="en-US"/>
          <a:t>In the footer. I would move the lumelight logo down to that in the that dark. So, logo gets much smaller.</a:t>
        </a:r>
      </a:p>
    </p188:txBody>
  </p188:cm>
  <p188:cm id="{ACC9E3B3-A178-6C42-B549-3F589AEBC631}" authorId="{27B751F2-6B71-3CE5-649E-1B836DB778CE}" status="resolved" created="2025-09-17T13:44:21.47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71967624" sldId="324"/>
      <ac:spMk id="6" creationId="{B2987776-EDCC-C0BB-3038-001F9452E648}"/>
    </ac:deMkLst>
    <p188:txBody>
      <a:bodyPr/>
      <a:lstStyle/>
      <a:p>
        <a:r>
          <a:rPr lang="en-US"/>
          <a:t>Would put photos in this shape. The shape is one of the options in shapes. Maybe add a gold stroke.
</a:t>
        </a:r>
      </a:p>
    </p188:txBody>
  </p188:cm>
</p188:cmLst>
</file>

<file path=ppt/comments/modernComment_148_A8CBA72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5DD72E6-2694-2948-865B-37AFDDB905C6}" authorId="{27B751F2-6B71-3CE5-649E-1B836DB778CE}" status="resolved" created="2025-09-22T13:47:22.875" complete="100000">
    <pc:sldMkLst xmlns:pc="http://schemas.microsoft.com/office/powerpoint/2013/main/command">
      <pc:docMk/>
      <pc:sldMk cId="1801593210" sldId="305"/>
    </pc:sldMkLst>
    <p188:txBody>
      <a:bodyPr/>
      <a:lstStyle/>
      <a:p>
        <a:r>
          <a:rPr lang="en-US"/>
          <a:t>More, dynamic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9-22T14:21:50.735" authorId="{27B751F2-6B71-3CE5-649E-1B836DB778CE}"/>
          </p223:rxn>
        </p223:reactions>
      </p:ext>
    </p188:extLst>
  </p188:cm>
</p188:cmLst>
</file>

<file path=ppt/comments/modernComment_14A_F4A2EE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D4E866-386C-A240-A93E-94609A185115}" authorId="{27B751F2-6B71-3CE5-649E-1B836DB778CE}" status="resolved" created="2025-09-15T13:24:55.297">
    <pc:sldMkLst xmlns:pc="http://schemas.microsoft.com/office/powerpoint/2013/main/command">
      <pc:docMk/>
      <pc:sldMk cId="1097190189" sldId="325"/>
    </pc:sldMkLst>
    <p188:replyLst>
      <p188:reply id="{64EA2D3D-9946-0046-A8CA-078DDDEF830C}" authorId="{27B751F2-6B71-3CE5-649E-1B836DB778CE}" created="2025-09-17T13:45:11.916">
        <p188:txBody>
          <a:bodyPr/>
          <a:lstStyle/>
          <a:p>
            <a:r>
              <a:rPr lang="en-US"/>
              <a:t>To be consistent maybe a photo w/background in this shape.
</a:t>
            </a:r>
          </a:p>
        </p188:txBody>
      </p188:reply>
    </p188:replyLst>
    <p188:txBody>
      <a:bodyPr/>
      <a:lstStyle/>
      <a:p>
        <a:r>
          <a:rPr lang="en-US"/>
          <a:t>Maybe down the opacity of the lines a bit. Interacting with copy too much.
</a:t>
        </a:r>
      </a:p>
    </p188:txBody>
  </p188:cm>
  <p188:cm id="{50ED62A9-93B0-8240-BC04-D3275928451C}" authorId="{27B751F2-6B71-3CE5-649E-1B836DB778CE}" status="resolved" created="2025-09-22T13:48:46.410" complete="100000">
    <pc:sldMkLst xmlns:pc="http://schemas.microsoft.com/office/powerpoint/2013/main/command">
      <pc:docMk/>
      <pc:sldMk cId="1097190189" sldId="325"/>
    </pc:sldMkLst>
    <p188:txBody>
      <a:bodyPr/>
      <a:lstStyle/>
      <a:p>
        <a:r>
          <a:rPr lang="en-US"/>
          <a:t>Call out stats</a:t>
        </a:r>
      </a:p>
    </p188:txBody>
  </p188:cm>
</p188:cmLst>
</file>

<file path=ppt/comments/modernComment_14B_6BD673D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35E1BEB-D2E5-3543-BC2F-41EBE05F25F1}" authorId="{27B751F2-6B71-3CE5-649E-1B836DB778CE}" status="resolved" created="2025-09-15T13:24:55.297">
    <pc:sldMkLst xmlns:pc="http://schemas.microsoft.com/office/powerpoint/2013/main/command">
      <pc:docMk/>
      <pc:sldMk cId="1097190189" sldId="325"/>
    </pc:sldMkLst>
    <p188:replyLst>
      <p188:reply id="{64EA2D3D-9946-0046-A8CA-078DDDEF830C}" authorId="{27B751F2-6B71-3CE5-649E-1B836DB778CE}" created="2025-09-17T13:45:11.916">
        <p188:txBody>
          <a:bodyPr/>
          <a:lstStyle/>
          <a:p>
            <a:r>
              <a:rPr lang="en-US"/>
              <a:t>To be consistent maybe a photo w/background in this shape.
</a:t>
            </a:r>
          </a:p>
        </p188:txBody>
      </p188:reply>
    </p188:replyLst>
    <p188:txBody>
      <a:bodyPr/>
      <a:lstStyle/>
      <a:p>
        <a:r>
          <a:rPr lang="en-US"/>
          <a:t>Maybe down the opacity of the lines a bit. Interacting with copy too much.
</a:t>
        </a:r>
      </a:p>
    </p188:txBody>
  </p188:cm>
  <p188:cm id="{C1211C74-2408-2D45-8C6B-2ADBE109AE82}" authorId="{27B751F2-6B71-3CE5-649E-1B836DB778CE}" status="resolved" created="2025-09-22T13:48:46.410" complete="100000">
    <pc:sldMkLst xmlns:pc="http://schemas.microsoft.com/office/powerpoint/2013/main/command">
      <pc:docMk/>
      <pc:sldMk cId="1097190189" sldId="325"/>
    </pc:sldMkLst>
    <p188:txBody>
      <a:bodyPr/>
      <a:lstStyle/>
      <a:p>
        <a:r>
          <a:rPr lang="en-US"/>
          <a:t>Call out stats</a:t>
        </a:r>
      </a:p>
    </p188:txBody>
  </p188:cm>
</p188:cmLst>
</file>

<file path=ppt/comments/modernComment_14E_4E146C0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AD19672-6E2B-E24E-A388-F7E2D85B336A}" authorId="{27B751F2-6B71-3CE5-649E-1B836DB778CE}" status="resolved" created="2025-09-15T13:24:55.297">
    <pc:sldMkLst xmlns:pc="http://schemas.microsoft.com/office/powerpoint/2013/main/command">
      <pc:docMk/>
      <pc:sldMk cId="1097190189" sldId="325"/>
    </pc:sldMkLst>
    <p188:replyLst>
      <p188:reply id="{64EA2D3D-9946-0046-A8CA-078DDDEF830C}" authorId="{27B751F2-6B71-3CE5-649E-1B836DB778CE}" created="2025-09-17T13:45:11.916">
        <p188:txBody>
          <a:bodyPr/>
          <a:lstStyle/>
          <a:p>
            <a:r>
              <a:rPr lang="en-US"/>
              <a:t>To be consistent maybe a photo w/background in this shape.
</a:t>
            </a:r>
          </a:p>
        </p188:txBody>
      </p188:reply>
    </p188:replyLst>
    <p188:txBody>
      <a:bodyPr/>
      <a:lstStyle/>
      <a:p>
        <a:r>
          <a:rPr lang="en-US"/>
          <a:t>Maybe down the opacity of the lines a bit. Interacting with copy too much.
</a:t>
        </a:r>
      </a:p>
    </p188:txBody>
  </p188:cm>
  <p188:cm id="{177D3DED-80C4-4F4E-9D11-EAA2B0ABABD5}" authorId="{27B751F2-6B71-3CE5-649E-1B836DB778CE}" status="resolved" created="2025-09-22T13:48:46.410">
    <pc:sldMkLst xmlns:pc="http://schemas.microsoft.com/office/powerpoint/2013/main/command">
      <pc:docMk/>
      <pc:sldMk cId="1097190189" sldId="325"/>
    </pc:sldMkLst>
    <p188:txBody>
      <a:bodyPr/>
      <a:lstStyle/>
      <a:p>
        <a:r>
          <a:rPr lang="en-US"/>
          <a:t>Call out stats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C5807-4C0B-8C4F-B707-B0CF7F6C769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71D62-1603-E94C-8FF3-0B7400A52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7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D57DA-4F37-FDF6-4C66-EFF094487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72FD45-DB27-1A47-3041-79BA2D60A7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03BCBE-22C9-89F6-89C2-65EEF53BA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E8748-A925-F205-6651-CF9F36C1E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1D62-1603-E94C-8FF3-0B7400A52F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1D62-1603-E94C-8FF3-0B7400A52F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9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1D62-1603-E94C-8FF3-0B7400A52F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72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91DEB-0C26-DAA8-1DCA-67749F39F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54A4B5-1948-E0DA-B93C-977F3F555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35971C-7CBE-3131-8DC2-F2FA49FAA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89460-AD9C-57AD-05B1-69FF2CE2B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1D62-1603-E94C-8FF3-0B7400A52F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0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EB748-E7DF-54F2-09AA-6EA7EA7BA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84C13-3DEB-0813-EA5E-89EDA502C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443766-FEBE-4936-4008-B2799D11C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EED78-11B9-465D-C0B4-F0B154EDB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1D62-1603-E94C-8FF3-0B7400A52F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8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0067B-35CC-CD0E-5DF7-741D040EB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172" y="1027773"/>
            <a:ext cx="5160580" cy="2306637"/>
          </a:xfrm>
        </p:spPr>
        <p:txBody>
          <a:bodyPr anchor="b"/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0C5EA-E89D-005F-7148-349A644A5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172" y="3486427"/>
            <a:ext cx="5160580" cy="139037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6D919-EAE7-8197-C98D-567BA877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F9463-C877-118A-CCCC-D54F2B48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9EBF9-F3A7-18E8-02E4-7289D60B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A44D582-A29B-8A06-E706-9AEB45379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484938" y="809844"/>
            <a:ext cx="5292134" cy="4235122"/>
          </a:xfrm>
          <a:prstGeom prst="round2DiagRect">
            <a:avLst>
              <a:gd name="adj1" fmla="val 12944"/>
              <a:gd name="adj2" fmla="val 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93B9D-7785-BB9F-8F9D-E5B938718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12" y="5832018"/>
            <a:ext cx="2816773" cy="450684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A9DC34-7C35-38A5-DC2A-75C19EE2D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7938" y="5860409"/>
            <a:ext cx="2228850" cy="187748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20C2916-4A64-8C47-FD52-A361FFBD5F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37938" y="6064010"/>
            <a:ext cx="2228850" cy="187748"/>
          </a:xfrm>
        </p:spPr>
        <p:txBody>
          <a:bodyPr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</p:spTree>
    <p:extLst>
      <p:ext uri="{BB962C8B-B14F-4D97-AF65-F5344CB8AC3E}">
        <p14:creationId xmlns:p14="http://schemas.microsoft.com/office/powerpoint/2010/main" val="386225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81B6055-6ECB-A825-0794-9D6C3FD31BB4}"/>
              </a:ext>
            </a:extLst>
          </p:cNvPr>
          <p:cNvGrpSpPr/>
          <p:nvPr userDrawn="1"/>
        </p:nvGrpSpPr>
        <p:grpSpPr>
          <a:xfrm>
            <a:off x="5352473" y="1473727"/>
            <a:ext cx="6201002" cy="914400"/>
            <a:chOff x="5352473" y="1473727"/>
            <a:chExt cx="6201002" cy="9144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3E3ADC-6D56-E698-9DD5-0C4DD1EB539E}"/>
                </a:ext>
              </a:extLst>
            </p:cNvPr>
            <p:cNvSpPr/>
            <p:nvPr userDrawn="1"/>
          </p:nvSpPr>
          <p:spPr>
            <a:xfrm>
              <a:off x="5475891" y="1473727"/>
              <a:ext cx="6077584" cy="9144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 Single Corner Rectangle 13">
              <a:extLst>
                <a:ext uri="{FF2B5EF4-FFF2-40B4-BE49-F238E27FC236}">
                  <a16:creationId xmlns:a16="http://schemas.microsoft.com/office/drawing/2014/main" id="{16FFB5E7-FEA0-982B-7955-0F928372D39F}"/>
                </a:ext>
              </a:extLst>
            </p:cNvPr>
            <p:cNvSpPr/>
            <p:nvPr userDrawn="1"/>
          </p:nvSpPr>
          <p:spPr>
            <a:xfrm rot="10800000">
              <a:off x="5352473" y="1473727"/>
              <a:ext cx="128036" cy="914400"/>
            </a:xfrm>
            <a:prstGeom prst="round1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AC4995-101B-687F-B95D-5D65E78DFFA5}"/>
              </a:ext>
            </a:extLst>
          </p:cNvPr>
          <p:cNvGrpSpPr/>
          <p:nvPr userDrawn="1"/>
        </p:nvGrpSpPr>
        <p:grpSpPr>
          <a:xfrm>
            <a:off x="5352473" y="2559797"/>
            <a:ext cx="6201002" cy="914400"/>
            <a:chOff x="5352473" y="1473727"/>
            <a:chExt cx="6201002" cy="9144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07CEDBC-0FAD-5178-A6B8-9907D9D144AD}"/>
                </a:ext>
              </a:extLst>
            </p:cNvPr>
            <p:cNvSpPr/>
            <p:nvPr userDrawn="1"/>
          </p:nvSpPr>
          <p:spPr>
            <a:xfrm>
              <a:off x="5475891" y="1473727"/>
              <a:ext cx="6077584" cy="9144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 Single Corner Rectangle 18">
              <a:extLst>
                <a:ext uri="{FF2B5EF4-FFF2-40B4-BE49-F238E27FC236}">
                  <a16:creationId xmlns:a16="http://schemas.microsoft.com/office/drawing/2014/main" id="{B699BA70-C206-E9A1-3504-B1E22647FA3C}"/>
                </a:ext>
              </a:extLst>
            </p:cNvPr>
            <p:cNvSpPr/>
            <p:nvPr userDrawn="1"/>
          </p:nvSpPr>
          <p:spPr>
            <a:xfrm rot="10800000">
              <a:off x="5352473" y="1473727"/>
              <a:ext cx="128036" cy="914400"/>
            </a:xfrm>
            <a:prstGeom prst="round1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09BEEF-F9AB-4EB1-EF70-BB289EA1E547}"/>
              </a:ext>
            </a:extLst>
          </p:cNvPr>
          <p:cNvGrpSpPr/>
          <p:nvPr userDrawn="1"/>
        </p:nvGrpSpPr>
        <p:grpSpPr>
          <a:xfrm>
            <a:off x="5352473" y="3645867"/>
            <a:ext cx="6201002" cy="914400"/>
            <a:chOff x="5352473" y="1473727"/>
            <a:chExt cx="6201002" cy="9144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EE8DB15-80D6-F337-0DDD-B198CEEFDA2E}"/>
                </a:ext>
              </a:extLst>
            </p:cNvPr>
            <p:cNvSpPr/>
            <p:nvPr userDrawn="1"/>
          </p:nvSpPr>
          <p:spPr>
            <a:xfrm>
              <a:off x="5475891" y="1473727"/>
              <a:ext cx="6077584" cy="9144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 Single Corner Rectangle 21">
              <a:extLst>
                <a:ext uri="{FF2B5EF4-FFF2-40B4-BE49-F238E27FC236}">
                  <a16:creationId xmlns:a16="http://schemas.microsoft.com/office/drawing/2014/main" id="{DAF53478-C70B-734D-C20D-3B42A151ED42}"/>
                </a:ext>
              </a:extLst>
            </p:cNvPr>
            <p:cNvSpPr/>
            <p:nvPr userDrawn="1"/>
          </p:nvSpPr>
          <p:spPr>
            <a:xfrm rot="10800000">
              <a:off x="5352473" y="1473727"/>
              <a:ext cx="128036" cy="914400"/>
            </a:xfrm>
            <a:prstGeom prst="round1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7463C8-2729-9EBF-56FA-89F024A72162}"/>
              </a:ext>
            </a:extLst>
          </p:cNvPr>
          <p:cNvGrpSpPr/>
          <p:nvPr userDrawn="1"/>
        </p:nvGrpSpPr>
        <p:grpSpPr>
          <a:xfrm>
            <a:off x="5352473" y="4731936"/>
            <a:ext cx="6201002" cy="914400"/>
            <a:chOff x="5352473" y="1473727"/>
            <a:chExt cx="6201002" cy="9144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1CFE85-2569-0162-B350-BB952D37A266}"/>
                </a:ext>
              </a:extLst>
            </p:cNvPr>
            <p:cNvSpPr/>
            <p:nvPr userDrawn="1"/>
          </p:nvSpPr>
          <p:spPr>
            <a:xfrm>
              <a:off x="5475891" y="1473727"/>
              <a:ext cx="6077584" cy="9144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 Single Corner Rectangle 24">
              <a:extLst>
                <a:ext uri="{FF2B5EF4-FFF2-40B4-BE49-F238E27FC236}">
                  <a16:creationId xmlns:a16="http://schemas.microsoft.com/office/drawing/2014/main" id="{59596C86-F4B1-CA9B-498C-A1C7C0C80F3F}"/>
                </a:ext>
              </a:extLst>
            </p:cNvPr>
            <p:cNvSpPr/>
            <p:nvPr userDrawn="1"/>
          </p:nvSpPr>
          <p:spPr>
            <a:xfrm rot="10800000">
              <a:off x="5352473" y="1473727"/>
              <a:ext cx="128036" cy="914400"/>
            </a:xfrm>
            <a:prstGeom prst="round1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724" y="712572"/>
            <a:ext cx="6245752" cy="538161"/>
          </a:xfrm>
        </p:spPr>
        <p:txBody>
          <a:bodyPr anchor="ctr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F42-24CD-6A73-D41C-3D4B795D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110" y="1778528"/>
            <a:ext cx="4837365" cy="337430"/>
          </a:xfrm>
        </p:spPr>
        <p:txBody>
          <a:bodyPr anchor="ctr"/>
          <a:lstStyle>
            <a:lvl1pPr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3AEACD-F6E5-E9D4-2E39-C43CE0DA4DD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07117" y="1778528"/>
            <a:ext cx="943399" cy="337430"/>
          </a:xfrm>
        </p:spPr>
        <p:txBody>
          <a:bodyPr anchor="ctr"/>
          <a:lstStyle>
            <a:lvl1pPr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2ECC0A-CA3E-2869-CA69-4956E1F7E20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16110" y="2855016"/>
            <a:ext cx="4837365" cy="337430"/>
          </a:xfrm>
        </p:spPr>
        <p:txBody>
          <a:bodyPr anchor="ctr"/>
          <a:lstStyle>
            <a:lvl1pPr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F8E57E-00A0-A742-4C1E-60CF6A77AF9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07117" y="2855016"/>
            <a:ext cx="943399" cy="337430"/>
          </a:xfrm>
        </p:spPr>
        <p:txBody>
          <a:bodyPr anchor="ctr"/>
          <a:lstStyle>
            <a:lvl1pPr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2A5D7-E0EA-900B-288E-B6C64CC2603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16110" y="3931504"/>
            <a:ext cx="4837365" cy="337430"/>
          </a:xfrm>
        </p:spPr>
        <p:txBody>
          <a:bodyPr anchor="ctr"/>
          <a:lstStyle>
            <a:lvl1pPr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65CA89-74A4-466F-3765-BA45D66A613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707117" y="3931504"/>
            <a:ext cx="943399" cy="337430"/>
          </a:xfrm>
        </p:spPr>
        <p:txBody>
          <a:bodyPr anchor="ctr"/>
          <a:lstStyle>
            <a:lvl1pPr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42C9E9-7A9D-DCC1-B113-D16209AFE53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716110" y="5007991"/>
            <a:ext cx="4837365" cy="337430"/>
          </a:xfrm>
        </p:spPr>
        <p:txBody>
          <a:bodyPr anchor="ctr"/>
          <a:lstStyle>
            <a:lvl1pPr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9526796-7664-B181-800B-BEE03A7750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707117" y="5007991"/>
            <a:ext cx="943399" cy="337430"/>
          </a:xfrm>
        </p:spPr>
        <p:txBody>
          <a:bodyPr anchor="ctr"/>
          <a:lstStyle>
            <a:lvl1pPr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024FA50C-3DB3-5505-DDEF-48C3EF6637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4018" y="420414"/>
            <a:ext cx="4305128" cy="5604168"/>
          </a:xfrm>
          <a:prstGeom prst="round2DiagRect">
            <a:avLst>
              <a:gd name="adj1" fmla="val 9053"/>
              <a:gd name="adj2" fmla="val 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7000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17706713-D4AE-8B4A-5A59-D4B7155FEBA8}"/>
              </a:ext>
            </a:extLst>
          </p:cNvPr>
          <p:cNvSpPr/>
          <p:nvPr userDrawn="1"/>
        </p:nvSpPr>
        <p:spPr>
          <a:xfrm rot="10800000">
            <a:off x="933651" y="3161898"/>
            <a:ext cx="3311090" cy="2636736"/>
          </a:xfrm>
          <a:prstGeom prst="round1Rect">
            <a:avLst>
              <a:gd name="adj" fmla="val 9266"/>
            </a:avLst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859720"/>
            <a:ext cx="10912345" cy="590708"/>
          </a:xfrm>
        </p:spPr>
        <p:txBody>
          <a:bodyPr anchor="ctr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F42-24CD-6A73-D41C-3D4B795D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1608084"/>
            <a:ext cx="10912345" cy="73572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81BC140-8EA2-DC80-A9F7-19F16DF07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3651" y="2733575"/>
            <a:ext cx="3311090" cy="428323"/>
          </a:xfrm>
          <a:prstGeom prst="round1Rect">
            <a:avLst>
              <a:gd name="adj" fmla="val 47753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6464CC-8149-2534-E91F-9EF4D608D9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5781" y="3414321"/>
            <a:ext cx="2906830" cy="563563"/>
          </a:xfrm>
        </p:spPr>
        <p:txBody>
          <a:bodyPr anchor="ctr"/>
          <a:lstStyle>
            <a:lvl1pPr algn="ctr">
              <a:lnSpc>
                <a:spcPct val="9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46CC46-6BCE-D175-AA10-4318AD06C010}"/>
              </a:ext>
            </a:extLst>
          </p:cNvPr>
          <p:cNvCxnSpPr>
            <a:cxnSpLocks/>
          </p:cNvCxnSpPr>
          <p:nvPr userDrawn="1"/>
        </p:nvCxnSpPr>
        <p:spPr>
          <a:xfrm>
            <a:off x="1135781" y="4167739"/>
            <a:ext cx="290683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0B6568-4A78-0C59-6EF2-E1FDE96D474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135781" y="4363990"/>
            <a:ext cx="2906830" cy="121231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ound Single Corner Rectangle 15">
            <a:extLst>
              <a:ext uri="{FF2B5EF4-FFF2-40B4-BE49-F238E27FC236}">
                <a16:creationId xmlns:a16="http://schemas.microsoft.com/office/drawing/2014/main" id="{1CB2F03B-1947-B3C6-FE36-82CC06722903}"/>
              </a:ext>
            </a:extLst>
          </p:cNvPr>
          <p:cNvSpPr/>
          <p:nvPr userDrawn="1"/>
        </p:nvSpPr>
        <p:spPr>
          <a:xfrm rot="10800000">
            <a:off x="4440455" y="3161898"/>
            <a:ext cx="3311090" cy="2636736"/>
          </a:xfrm>
          <a:prstGeom prst="round1Rect">
            <a:avLst>
              <a:gd name="adj" fmla="val 9266"/>
            </a:avLst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1B106D6-6119-70F5-AA68-B77A7999F9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0455" y="2733575"/>
            <a:ext cx="3311090" cy="428323"/>
          </a:xfrm>
          <a:prstGeom prst="round1Rect">
            <a:avLst>
              <a:gd name="adj" fmla="val 47753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1F3E9A3-0173-E740-0DC2-7FEB204EDB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2585" y="3414321"/>
            <a:ext cx="2906830" cy="563563"/>
          </a:xfrm>
        </p:spPr>
        <p:txBody>
          <a:bodyPr anchor="ctr"/>
          <a:lstStyle>
            <a:lvl1pPr algn="ctr">
              <a:lnSpc>
                <a:spcPct val="9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DA6D5-F575-2EA8-F316-4FCFB2F84B0D}"/>
              </a:ext>
            </a:extLst>
          </p:cNvPr>
          <p:cNvCxnSpPr>
            <a:cxnSpLocks/>
          </p:cNvCxnSpPr>
          <p:nvPr userDrawn="1"/>
        </p:nvCxnSpPr>
        <p:spPr>
          <a:xfrm>
            <a:off x="4642585" y="4167739"/>
            <a:ext cx="290683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2D3DA6C-BD5F-DD27-77D4-500AE567178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642585" y="4363990"/>
            <a:ext cx="2906830" cy="121231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ound Single Corner Rectangle 20">
            <a:extLst>
              <a:ext uri="{FF2B5EF4-FFF2-40B4-BE49-F238E27FC236}">
                <a16:creationId xmlns:a16="http://schemas.microsoft.com/office/drawing/2014/main" id="{FD29F092-14AC-FFB8-94BE-FD10303F95C9}"/>
              </a:ext>
            </a:extLst>
          </p:cNvPr>
          <p:cNvSpPr/>
          <p:nvPr userDrawn="1"/>
        </p:nvSpPr>
        <p:spPr>
          <a:xfrm rot="10800000">
            <a:off x="7947261" y="3161898"/>
            <a:ext cx="3311090" cy="2636736"/>
          </a:xfrm>
          <a:prstGeom prst="round1Rect">
            <a:avLst>
              <a:gd name="adj" fmla="val 9266"/>
            </a:avLst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A186AFF-F7F9-76EA-7F75-F4680D3E8B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47261" y="2733575"/>
            <a:ext cx="3311090" cy="428323"/>
          </a:xfrm>
          <a:prstGeom prst="round1Rect">
            <a:avLst>
              <a:gd name="adj" fmla="val 47753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F23B38E-97A3-5CD8-A4FF-B753A84247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49391" y="3414321"/>
            <a:ext cx="2906830" cy="563563"/>
          </a:xfrm>
        </p:spPr>
        <p:txBody>
          <a:bodyPr anchor="ctr"/>
          <a:lstStyle>
            <a:lvl1pPr algn="ctr">
              <a:lnSpc>
                <a:spcPct val="9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98B01A-6019-1F47-8844-751112A20CA9}"/>
              </a:ext>
            </a:extLst>
          </p:cNvPr>
          <p:cNvCxnSpPr>
            <a:cxnSpLocks/>
          </p:cNvCxnSpPr>
          <p:nvPr userDrawn="1"/>
        </p:nvCxnSpPr>
        <p:spPr>
          <a:xfrm>
            <a:off x="8149391" y="4167739"/>
            <a:ext cx="290683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E7E1BCF-C53A-4EC5-2063-BD3C254C189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149391" y="4363990"/>
            <a:ext cx="2906830" cy="121231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4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17706713-D4AE-8B4A-5A59-D4B7155FEBA8}"/>
              </a:ext>
            </a:extLst>
          </p:cNvPr>
          <p:cNvSpPr/>
          <p:nvPr userDrawn="1"/>
        </p:nvSpPr>
        <p:spPr>
          <a:xfrm rot="10800000">
            <a:off x="933651" y="3161898"/>
            <a:ext cx="3311090" cy="2636736"/>
          </a:xfrm>
          <a:prstGeom prst="round1Rect">
            <a:avLst>
              <a:gd name="adj" fmla="val 9266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859720"/>
            <a:ext cx="10912345" cy="590708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F42-24CD-6A73-D41C-3D4B795D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1608084"/>
            <a:ext cx="10912345" cy="7357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81BC140-8EA2-DC80-A9F7-19F16DF07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3651" y="2733575"/>
            <a:ext cx="3311090" cy="428323"/>
          </a:xfrm>
          <a:prstGeom prst="round1Rect">
            <a:avLst>
              <a:gd name="adj" fmla="val 47753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6464CC-8149-2534-E91F-9EF4D608D9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5781" y="3414321"/>
            <a:ext cx="2906830" cy="563563"/>
          </a:xfrm>
        </p:spPr>
        <p:txBody>
          <a:bodyPr anchor="ctr"/>
          <a:lstStyle>
            <a:lvl1pPr algn="ctr">
              <a:lnSpc>
                <a:spcPct val="9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46CC46-6BCE-D175-AA10-4318AD06C010}"/>
              </a:ext>
            </a:extLst>
          </p:cNvPr>
          <p:cNvCxnSpPr>
            <a:cxnSpLocks/>
          </p:cNvCxnSpPr>
          <p:nvPr userDrawn="1"/>
        </p:nvCxnSpPr>
        <p:spPr>
          <a:xfrm>
            <a:off x="1135781" y="4167739"/>
            <a:ext cx="290683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0B6568-4A78-0C59-6EF2-E1FDE96D474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135781" y="4363990"/>
            <a:ext cx="2906830" cy="1212315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ound Single Corner Rectangle 15">
            <a:extLst>
              <a:ext uri="{FF2B5EF4-FFF2-40B4-BE49-F238E27FC236}">
                <a16:creationId xmlns:a16="http://schemas.microsoft.com/office/drawing/2014/main" id="{1CB2F03B-1947-B3C6-FE36-82CC06722903}"/>
              </a:ext>
            </a:extLst>
          </p:cNvPr>
          <p:cNvSpPr/>
          <p:nvPr userDrawn="1"/>
        </p:nvSpPr>
        <p:spPr>
          <a:xfrm rot="10800000">
            <a:off x="4440455" y="3161898"/>
            <a:ext cx="3311090" cy="2636736"/>
          </a:xfrm>
          <a:prstGeom prst="round1Rect">
            <a:avLst>
              <a:gd name="adj" fmla="val 9266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1B106D6-6119-70F5-AA68-B77A7999F9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0455" y="2733575"/>
            <a:ext cx="3311090" cy="428323"/>
          </a:xfrm>
          <a:prstGeom prst="round1Rect">
            <a:avLst>
              <a:gd name="adj" fmla="val 47753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1F3E9A3-0173-E740-0DC2-7FEB204EDB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2585" y="3414321"/>
            <a:ext cx="2906830" cy="563563"/>
          </a:xfrm>
        </p:spPr>
        <p:txBody>
          <a:bodyPr anchor="ctr"/>
          <a:lstStyle>
            <a:lvl1pPr algn="ctr">
              <a:lnSpc>
                <a:spcPct val="9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DA6D5-F575-2EA8-F316-4FCFB2F84B0D}"/>
              </a:ext>
            </a:extLst>
          </p:cNvPr>
          <p:cNvCxnSpPr>
            <a:cxnSpLocks/>
          </p:cNvCxnSpPr>
          <p:nvPr userDrawn="1"/>
        </p:nvCxnSpPr>
        <p:spPr>
          <a:xfrm>
            <a:off x="4642585" y="4167739"/>
            <a:ext cx="290683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2D3DA6C-BD5F-DD27-77D4-500AE567178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642585" y="4363990"/>
            <a:ext cx="2906830" cy="1212315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ound Single Corner Rectangle 20">
            <a:extLst>
              <a:ext uri="{FF2B5EF4-FFF2-40B4-BE49-F238E27FC236}">
                <a16:creationId xmlns:a16="http://schemas.microsoft.com/office/drawing/2014/main" id="{FD29F092-14AC-FFB8-94BE-FD10303F95C9}"/>
              </a:ext>
            </a:extLst>
          </p:cNvPr>
          <p:cNvSpPr/>
          <p:nvPr userDrawn="1"/>
        </p:nvSpPr>
        <p:spPr>
          <a:xfrm rot="10800000">
            <a:off x="7947261" y="3161898"/>
            <a:ext cx="3311090" cy="2636736"/>
          </a:xfrm>
          <a:prstGeom prst="round1Rect">
            <a:avLst>
              <a:gd name="adj" fmla="val 9266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A186AFF-F7F9-76EA-7F75-F4680D3E8B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47261" y="2733575"/>
            <a:ext cx="3311090" cy="428323"/>
          </a:xfrm>
          <a:prstGeom prst="round1Rect">
            <a:avLst>
              <a:gd name="adj" fmla="val 47753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F23B38E-97A3-5CD8-A4FF-B753A84247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49391" y="3414321"/>
            <a:ext cx="2906830" cy="563563"/>
          </a:xfrm>
        </p:spPr>
        <p:txBody>
          <a:bodyPr anchor="ctr"/>
          <a:lstStyle>
            <a:lvl1pPr algn="ctr">
              <a:lnSpc>
                <a:spcPct val="9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98B01A-6019-1F47-8844-751112A20CA9}"/>
              </a:ext>
            </a:extLst>
          </p:cNvPr>
          <p:cNvCxnSpPr>
            <a:cxnSpLocks/>
          </p:cNvCxnSpPr>
          <p:nvPr userDrawn="1"/>
        </p:nvCxnSpPr>
        <p:spPr>
          <a:xfrm>
            <a:off x="8149391" y="4167739"/>
            <a:ext cx="290683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E7E1BCF-C53A-4EC5-2063-BD3C254C189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149391" y="4363990"/>
            <a:ext cx="2906830" cy="1212315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17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1618CC94-0E59-00BD-54A0-557A81CC45F8}"/>
              </a:ext>
            </a:extLst>
          </p:cNvPr>
          <p:cNvSpPr/>
          <p:nvPr userDrawn="1"/>
        </p:nvSpPr>
        <p:spPr>
          <a:xfrm flipH="1">
            <a:off x="4750672" y="418022"/>
            <a:ext cx="7026399" cy="5632815"/>
          </a:xfrm>
          <a:prstGeom prst="round2DiagRect">
            <a:avLst>
              <a:gd name="adj1" fmla="val 677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1019504"/>
            <a:ext cx="3752193" cy="1818290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F42-24CD-6A73-D41C-3D4B795D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3026979"/>
            <a:ext cx="3752193" cy="3023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5B72EB9-2A7A-E1C4-5B44-A2658EE0E1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8023"/>
            <a:ext cx="4750676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800" anchor="ctr"/>
          <a:lstStyle>
            <a:lvl1pPr algn="l">
              <a:defRPr sz="1800" b="0" i="0">
                <a:solidFill>
                  <a:schemeClr val="bg1"/>
                </a:solidFill>
                <a:latin typeface="Rethink Sa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A8DB5B-7D6F-C374-36C7-329C6BC1C67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49765" y="973082"/>
            <a:ext cx="2879835" cy="14419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F30C2C-4880-0194-79D8-405BEF6B831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49765" y="1379701"/>
            <a:ext cx="2879835" cy="4295885"/>
          </a:xfrm>
        </p:spPr>
        <p:txBody>
          <a:bodyPr anchor="t"/>
          <a:lstStyle>
            <a:lvl1pPr>
              <a:spcAft>
                <a:spcPts val="2000"/>
              </a:spcAft>
              <a:defRPr sz="1400" b="1" i="0">
                <a:latin typeface="Rethink Sa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1C4F2A-0613-4D90-3C56-45817554A40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81845" y="896243"/>
            <a:ext cx="2879835" cy="4711023"/>
          </a:xfrm>
        </p:spPr>
        <p:txBody>
          <a:bodyPr anchor="t"/>
          <a:lstStyle>
            <a:lvl1pPr>
              <a:spcAft>
                <a:spcPts val="2000"/>
              </a:spcAft>
              <a:defRPr sz="1400" b="1" i="0">
                <a:latin typeface="Rethink Sa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60C7B7-2E73-4202-6A4A-4EDEB0D11774}"/>
              </a:ext>
            </a:extLst>
          </p:cNvPr>
          <p:cNvGrpSpPr/>
          <p:nvPr userDrawn="1"/>
        </p:nvGrpSpPr>
        <p:grpSpPr>
          <a:xfrm>
            <a:off x="5318235" y="1261241"/>
            <a:ext cx="5854263" cy="3909847"/>
            <a:chOff x="5318235" y="1261241"/>
            <a:chExt cx="5854263" cy="390984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F4B0C19-2B7B-A2EE-5DCB-B6F1A7BAF559}"/>
                </a:ext>
              </a:extLst>
            </p:cNvPr>
            <p:cNvCxnSpPr/>
            <p:nvPr userDrawn="1"/>
          </p:nvCxnSpPr>
          <p:spPr>
            <a:xfrm>
              <a:off x="5318235" y="1261241"/>
              <a:ext cx="5854263" cy="0"/>
            </a:xfrm>
            <a:prstGeom prst="line">
              <a:avLst/>
            </a:prstGeom>
            <a:ln w="9525">
              <a:solidFill>
                <a:schemeClr val="accent1">
                  <a:alpha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24A2987-2291-CA20-C79E-14283D6B45C7}"/>
                </a:ext>
              </a:extLst>
            </p:cNvPr>
            <p:cNvCxnSpPr/>
            <p:nvPr userDrawn="1"/>
          </p:nvCxnSpPr>
          <p:spPr>
            <a:xfrm>
              <a:off x="5318235" y="1749972"/>
              <a:ext cx="5854263" cy="0"/>
            </a:xfrm>
            <a:prstGeom prst="line">
              <a:avLst/>
            </a:prstGeom>
            <a:ln w="9525">
              <a:solidFill>
                <a:schemeClr val="accent1">
                  <a:alpha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3FF8FE-69D1-B3F2-5A51-9E0F68E2B202}"/>
                </a:ext>
              </a:extLst>
            </p:cNvPr>
            <p:cNvCxnSpPr/>
            <p:nvPr userDrawn="1"/>
          </p:nvCxnSpPr>
          <p:spPr>
            <a:xfrm>
              <a:off x="5318235" y="2238703"/>
              <a:ext cx="5854263" cy="0"/>
            </a:xfrm>
            <a:prstGeom prst="line">
              <a:avLst/>
            </a:prstGeom>
            <a:ln w="9525">
              <a:solidFill>
                <a:schemeClr val="accent1">
                  <a:alpha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A6EA9DB-8AB5-24D2-4566-0433C6DDB380}"/>
                </a:ext>
              </a:extLst>
            </p:cNvPr>
            <p:cNvCxnSpPr/>
            <p:nvPr userDrawn="1"/>
          </p:nvCxnSpPr>
          <p:spPr>
            <a:xfrm>
              <a:off x="5318235" y="2727434"/>
              <a:ext cx="5854263" cy="0"/>
            </a:xfrm>
            <a:prstGeom prst="line">
              <a:avLst/>
            </a:prstGeom>
            <a:ln w="9525">
              <a:solidFill>
                <a:schemeClr val="accent1">
                  <a:alpha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32D4AA3-978E-47EE-A836-0C358282A44F}"/>
                </a:ext>
              </a:extLst>
            </p:cNvPr>
            <p:cNvCxnSpPr/>
            <p:nvPr userDrawn="1"/>
          </p:nvCxnSpPr>
          <p:spPr>
            <a:xfrm>
              <a:off x="5318235" y="3216165"/>
              <a:ext cx="5854263" cy="0"/>
            </a:xfrm>
            <a:prstGeom prst="line">
              <a:avLst/>
            </a:prstGeom>
            <a:ln w="9525">
              <a:solidFill>
                <a:schemeClr val="accent1">
                  <a:alpha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0E9658-59BD-60EA-3A11-B5A3C1986A65}"/>
                </a:ext>
              </a:extLst>
            </p:cNvPr>
            <p:cNvCxnSpPr/>
            <p:nvPr userDrawn="1"/>
          </p:nvCxnSpPr>
          <p:spPr>
            <a:xfrm>
              <a:off x="5318235" y="3704896"/>
              <a:ext cx="5854263" cy="0"/>
            </a:xfrm>
            <a:prstGeom prst="line">
              <a:avLst/>
            </a:prstGeom>
            <a:ln w="9525">
              <a:solidFill>
                <a:schemeClr val="accent1">
                  <a:alpha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FFA61C8-0672-4CB4-5C34-B7EF1AAA9B1D}"/>
                </a:ext>
              </a:extLst>
            </p:cNvPr>
            <p:cNvCxnSpPr/>
            <p:nvPr userDrawn="1"/>
          </p:nvCxnSpPr>
          <p:spPr>
            <a:xfrm>
              <a:off x="5318235" y="4193627"/>
              <a:ext cx="5854263" cy="0"/>
            </a:xfrm>
            <a:prstGeom prst="line">
              <a:avLst/>
            </a:prstGeom>
            <a:ln w="9525">
              <a:solidFill>
                <a:schemeClr val="accent1">
                  <a:alpha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C7C749-44C6-831D-593B-487745DED18D}"/>
                </a:ext>
              </a:extLst>
            </p:cNvPr>
            <p:cNvCxnSpPr/>
            <p:nvPr userDrawn="1"/>
          </p:nvCxnSpPr>
          <p:spPr>
            <a:xfrm>
              <a:off x="5318235" y="4682358"/>
              <a:ext cx="5854263" cy="0"/>
            </a:xfrm>
            <a:prstGeom prst="line">
              <a:avLst/>
            </a:prstGeom>
            <a:ln w="9525">
              <a:solidFill>
                <a:schemeClr val="accent1">
                  <a:alpha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1D9C2F-D0F8-B57D-4A3A-5B9EFBB60BDA}"/>
                </a:ext>
              </a:extLst>
            </p:cNvPr>
            <p:cNvCxnSpPr/>
            <p:nvPr userDrawn="1"/>
          </p:nvCxnSpPr>
          <p:spPr>
            <a:xfrm>
              <a:off x="5318235" y="5171088"/>
              <a:ext cx="5854263" cy="0"/>
            </a:xfrm>
            <a:prstGeom prst="line">
              <a:avLst/>
            </a:prstGeom>
            <a:ln w="9525">
              <a:solidFill>
                <a:schemeClr val="accent1">
                  <a:alpha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420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1618CC94-0E59-00BD-54A0-557A81CC45F8}"/>
              </a:ext>
            </a:extLst>
          </p:cNvPr>
          <p:cNvSpPr/>
          <p:nvPr userDrawn="1"/>
        </p:nvSpPr>
        <p:spPr>
          <a:xfrm flipH="1">
            <a:off x="4750672" y="418022"/>
            <a:ext cx="7026399" cy="5632815"/>
          </a:xfrm>
          <a:prstGeom prst="round2DiagRect">
            <a:avLst>
              <a:gd name="adj1" fmla="val 677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1019504"/>
            <a:ext cx="3752193" cy="130328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F42-24CD-6A73-D41C-3D4B795D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2498597"/>
            <a:ext cx="3752193" cy="3583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5B72EB9-2A7A-E1C4-5B44-A2658EE0E1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8023"/>
            <a:ext cx="4750676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800" anchor="ctr"/>
          <a:lstStyle>
            <a:lvl1pPr algn="l">
              <a:defRPr sz="1800" b="0" i="0">
                <a:solidFill>
                  <a:schemeClr val="bg1"/>
                </a:solidFill>
                <a:latin typeface="Rethink Sa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A8DB5B-7D6F-C374-36C7-329C6BC1C67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49765" y="973082"/>
            <a:ext cx="2879835" cy="14419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F30C2C-4880-0194-79D8-405BEF6B831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49765" y="1652970"/>
            <a:ext cx="5623035" cy="3652180"/>
          </a:xfrm>
        </p:spPr>
        <p:txBody>
          <a:bodyPr anchor="t"/>
          <a:lstStyle>
            <a:lvl1pPr>
              <a:spcAft>
                <a:spcPts val="6000"/>
              </a:spcAft>
              <a:defRPr sz="1900" b="1" i="0">
                <a:latin typeface="Rethink Sa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0C19-2B7B-A2EE-5DCB-B6F1A7BAF559}"/>
              </a:ext>
            </a:extLst>
          </p:cNvPr>
          <p:cNvCxnSpPr/>
          <p:nvPr userDrawn="1"/>
        </p:nvCxnSpPr>
        <p:spPr>
          <a:xfrm>
            <a:off x="5318235" y="1261241"/>
            <a:ext cx="5854263" cy="0"/>
          </a:xfrm>
          <a:prstGeom prst="line">
            <a:avLst/>
          </a:prstGeom>
          <a:ln w="9525">
            <a:solidFill>
              <a:schemeClr val="accent1">
                <a:alpha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4A2987-2291-CA20-C79E-14283D6B45C7}"/>
              </a:ext>
            </a:extLst>
          </p:cNvPr>
          <p:cNvCxnSpPr/>
          <p:nvPr userDrawn="1"/>
        </p:nvCxnSpPr>
        <p:spPr>
          <a:xfrm>
            <a:off x="5318235" y="2364826"/>
            <a:ext cx="5854263" cy="0"/>
          </a:xfrm>
          <a:prstGeom prst="line">
            <a:avLst/>
          </a:prstGeom>
          <a:ln w="9525">
            <a:solidFill>
              <a:schemeClr val="accent1">
                <a:alpha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2E8EED-29B5-1C3B-F1E2-13473E3E6B61}"/>
              </a:ext>
            </a:extLst>
          </p:cNvPr>
          <p:cNvCxnSpPr/>
          <p:nvPr userDrawn="1"/>
        </p:nvCxnSpPr>
        <p:spPr>
          <a:xfrm>
            <a:off x="5318235" y="3429000"/>
            <a:ext cx="5854263" cy="0"/>
          </a:xfrm>
          <a:prstGeom prst="line">
            <a:avLst/>
          </a:prstGeom>
          <a:ln w="9525">
            <a:solidFill>
              <a:schemeClr val="accent1">
                <a:alpha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701AF7-A044-17FD-8CE8-C160336606C6}"/>
              </a:ext>
            </a:extLst>
          </p:cNvPr>
          <p:cNvCxnSpPr/>
          <p:nvPr userDrawn="1"/>
        </p:nvCxnSpPr>
        <p:spPr>
          <a:xfrm>
            <a:off x="5318235" y="4532586"/>
            <a:ext cx="5854263" cy="0"/>
          </a:xfrm>
          <a:prstGeom prst="line">
            <a:avLst/>
          </a:prstGeom>
          <a:ln w="9525">
            <a:solidFill>
              <a:schemeClr val="accent1">
                <a:alpha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03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1618CC94-0E59-00BD-54A0-557A81CC45F8}"/>
              </a:ext>
            </a:extLst>
          </p:cNvPr>
          <p:cNvSpPr/>
          <p:nvPr userDrawn="1"/>
        </p:nvSpPr>
        <p:spPr>
          <a:xfrm flipH="1">
            <a:off x="4750672" y="418022"/>
            <a:ext cx="7026399" cy="5632815"/>
          </a:xfrm>
          <a:prstGeom prst="round2DiagRect">
            <a:avLst>
              <a:gd name="adj1" fmla="val 677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1019504"/>
            <a:ext cx="3752193" cy="130328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F42-24CD-6A73-D41C-3D4B795D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2498597"/>
            <a:ext cx="3752193" cy="3583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5B72EB9-2A7A-E1C4-5B44-A2658EE0E1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8023"/>
            <a:ext cx="4750676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800" anchor="ctr"/>
          <a:lstStyle>
            <a:lvl1pPr algn="l">
              <a:defRPr sz="1800" b="0" i="0">
                <a:solidFill>
                  <a:schemeClr val="bg1"/>
                </a:solidFill>
                <a:latin typeface="Rethink Sa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A8DB5B-7D6F-C374-36C7-329C6BC1C67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49765" y="973082"/>
            <a:ext cx="2879835" cy="14419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F30C2C-4880-0194-79D8-405BEF6B831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49765" y="1878294"/>
            <a:ext cx="5623035" cy="3652180"/>
          </a:xfrm>
        </p:spPr>
        <p:txBody>
          <a:bodyPr anchor="t"/>
          <a:lstStyle>
            <a:lvl1pPr>
              <a:spcAft>
                <a:spcPts val="8800"/>
              </a:spcAft>
              <a:defRPr sz="1900" b="1" i="0">
                <a:latin typeface="Rethink Sa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0C19-2B7B-A2EE-5DCB-B6F1A7BAF559}"/>
              </a:ext>
            </a:extLst>
          </p:cNvPr>
          <p:cNvCxnSpPr/>
          <p:nvPr userDrawn="1"/>
        </p:nvCxnSpPr>
        <p:spPr>
          <a:xfrm>
            <a:off x="5318235" y="1261241"/>
            <a:ext cx="5854263" cy="0"/>
          </a:xfrm>
          <a:prstGeom prst="line">
            <a:avLst/>
          </a:prstGeom>
          <a:ln w="9525">
            <a:solidFill>
              <a:schemeClr val="accent1">
                <a:alpha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4A2987-2291-CA20-C79E-14283D6B45C7}"/>
              </a:ext>
            </a:extLst>
          </p:cNvPr>
          <p:cNvCxnSpPr/>
          <p:nvPr userDrawn="1"/>
        </p:nvCxnSpPr>
        <p:spPr>
          <a:xfrm>
            <a:off x="5318235" y="2732688"/>
            <a:ext cx="5854263" cy="0"/>
          </a:xfrm>
          <a:prstGeom prst="line">
            <a:avLst/>
          </a:prstGeom>
          <a:ln w="9525">
            <a:solidFill>
              <a:schemeClr val="accent1">
                <a:alpha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701AF7-A044-17FD-8CE8-C160336606C6}"/>
              </a:ext>
            </a:extLst>
          </p:cNvPr>
          <p:cNvCxnSpPr/>
          <p:nvPr userDrawn="1"/>
        </p:nvCxnSpPr>
        <p:spPr>
          <a:xfrm>
            <a:off x="5318235" y="4175234"/>
            <a:ext cx="5854263" cy="0"/>
          </a:xfrm>
          <a:prstGeom prst="line">
            <a:avLst/>
          </a:prstGeom>
          <a:ln w="9525">
            <a:solidFill>
              <a:schemeClr val="accent1">
                <a:alpha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53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117" y="2942897"/>
            <a:ext cx="6873768" cy="693682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F42-24CD-6A73-D41C-3D4B795D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118" y="3825766"/>
            <a:ext cx="6873766" cy="127175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61B4BA-482B-FE9B-C9FC-2233ED4D41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107" y="1641233"/>
            <a:ext cx="1657786" cy="1105190"/>
          </a:xfrm>
          <a:prstGeom prst="rect">
            <a:avLst/>
          </a:prstGeom>
        </p:spPr>
      </p:pic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EC1BD82-C3B5-5578-1A12-D975D7C0A1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lumelight.com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B822BBB-256E-9013-49DD-413BE81C5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B1A6E8-6E63-57E2-BB53-30957132F461}"/>
              </a:ext>
            </a:extLst>
          </p:cNvPr>
          <p:cNvSpPr/>
          <p:nvPr userDrawn="1"/>
        </p:nvSpPr>
        <p:spPr>
          <a:xfrm>
            <a:off x="0" y="6230388"/>
            <a:ext cx="12192000" cy="627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6C7F022-8950-CEFA-8DEC-970D8222650E}"/>
              </a:ext>
            </a:extLst>
          </p:cNvPr>
          <p:cNvSpPr txBox="1">
            <a:spLocks/>
          </p:cNvSpPr>
          <p:nvPr userDrawn="1"/>
        </p:nvSpPr>
        <p:spPr>
          <a:xfrm>
            <a:off x="5024923" y="6486385"/>
            <a:ext cx="6514265" cy="14419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err="1"/>
              <a:t>lumelight.com</a:t>
            </a:r>
            <a:endParaRPr lang="en-US" sz="100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97D222E-AD7D-CB45-053A-C4871B4EB6B7}"/>
              </a:ext>
            </a:extLst>
          </p:cNvPr>
          <p:cNvSpPr txBox="1">
            <a:spLocks/>
          </p:cNvSpPr>
          <p:nvPr userDrawn="1"/>
        </p:nvSpPr>
        <p:spPr>
          <a:xfrm>
            <a:off x="11777072" y="6486384"/>
            <a:ext cx="297012" cy="1441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9750D-AFC6-BC42-BEEE-7E0342CE1300}" type="slidenum">
              <a:rPr lang="en-US" sz="1000" smtClean="0"/>
              <a:pPr/>
              <a:t>‹#›</a:t>
            </a:fld>
            <a:endParaRPr lang="en-US" sz="1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4AF598-35DB-459C-BCF4-A7CBF8C0A273}"/>
              </a:ext>
            </a:extLst>
          </p:cNvPr>
          <p:cNvSpPr txBox="1"/>
          <p:nvPr userDrawn="1"/>
        </p:nvSpPr>
        <p:spPr>
          <a:xfrm>
            <a:off x="11660268" y="6482639"/>
            <a:ext cx="116803" cy="1231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|</a:t>
            </a:r>
          </a:p>
        </p:txBody>
      </p:sp>
      <p:pic>
        <p:nvPicPr>
          <p:cNvPr id="20" name="Picture 19" descr="A blue and gold logo&#10;&#10;AI-generated content may be incorrect.">
            <a:extLst>
              <a:ext uri="{FF2B5EF4-FFF2-40B4-BE49-F238E27FC236}">
                <a16:creationId xmlns:a16="http://schemas.microsoft.com/office/drawing/2014/main" id="{1D09E528-2486-C42F-2B27-12D18EE021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18" y="6399691"/>
            <a:ext cx="297012" cy="3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7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68000" sy="6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117" y="2942897"/>
            <a:ext cx="6873768" cy="693682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F42-24CD-6A73-D41C-3D4B795D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118" y="3825766"/>
            <a:ext cx="6873766" cy="127175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61B4BA-482B-FE9B-C9FC-2233ED4D41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264" y="1234099"/>
            <a:ext cx="2057471" cy="13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9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34F2EB-7B99-C7EB-2099-07FB9A17B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172" y="1027773"/>
            <a:ext cx="5160580" cy="2306637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68EC2F-5F78-8427-EEC5-B3CA18482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172" y="3486427"/>
            <a:ext cx="5160580" cy="139037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94DB4FD-62EC-1D52-E7FE-292DAC161E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484938" y="809844"/>
            <a:ext cx="5292134" cy="4235122"/>
          </a:xfrm>
          <a:prstGeom prst="round2DiagRect">
            <a:avLst>
              <a:gd name="adj1" fmla="val 12944"/>
              <a:gd name="adj2" fmla="val 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195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117" y="2942897"/>
            <a:ext cx="6873768" cy="693682"/>
          </a:xfrm>
        </p:spPr>
        <p:txBody>
          <a:bodyPr anchor="ctr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F42-24CD-6A73-D41C-3D4B795D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118" y="3825766"/>
            <a:ext cx="6873766" cy="1271752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61B4BA-482B-FE9B-C9FC-2233ED4D41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107" y="1641233"/>
            <a:ext cx="1657785" cy="11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9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AC43-5DA5-839B-15A4-BB712B8D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07E85-B72A-0F06-1753-BDF12034D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lumelight.com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A9156-16C0-D5FB-1BAE-BEFE97914659}"/>
              </a:ext>
            </a:extLst>
          </p:cNvPr>
          <p:cNvSpPr/>
          <p:nvPr userDrawn="1"/>
        </p:nvSpPr>
        <p:spPr>
          <a:xfrm>
            <a:off x="0" y="6230388"/>
            <a:ext cx="12192000" cy="627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ue and gold logo&#10;&#10;AI-generated content may be incorrect.">
            <a:extLst>
              <a:ext uri="{FF2B5EF4-FFF2-40B4-BE49-F238E27FC236}">
                <a16:creationId xmlns:a16="http://schemas.microsoft.com/office/drawing/2014/main" id="{446271B1-3A2D-C643-0817-B4467C323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18" y="6399691"/>
            <a:ext cx="297012" cy="303919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91D71D6-87E2-D36F-D1AA-2EE7E57E7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DA1D633-C691-7536-7E06-8033C4D8A359}"/>
              </a:ext>
            </a:extLst>
          </p:cNvPr>
          <p:cNvSpPr txBox="1">
            <a:spLocks/>
          </p:cNvSpPr>
          <p:nvPr userDrawn="1"/>
        </p:nvSpPr>
        <p:spPr>
          <a:xfrm>
            <a:off x="5024923" y="6486385"/>
            <a:ext cx="6514265" cy="14419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err="1"/>
              <a:t>lumelight.com</a:t>
            </a:r>
            <a:endParaRPr lang="en-US" sz="100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BC76F1E-6795-34E8-BE14-2DDF38E6A758}"/>
              </a:ext>
            </a:extLst>
          </p:cNvPr>
          <p:cNvSpPr txBox="1">
            <a:spLocks/>
          </p:cNvSpPr>
          <p:nvPr userDrawn="1"/>
        </p:nvSpPr>
        <p:spPr>
          <a:xfrm>
            <a:off x="11777072" y="6486384"/>
            <a:ext cx="297012" cy="1441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9750D-AFC6-BC42-BEEE-7E0342CE1300}" type="slidenum">
              <a:rPr lang="en-US" sz="1000" smtClean="0"/>
              <a:pPr/>
              <a:t>‹#›</a:t>
            </a:fld>
            <a:endParaRPr lang="en-US" sz="1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5ABE5C-F1D2-98EF-B107-8C801C287770}"/>
              </a:ext>
            </a:extLst>
          </p:cNvPr>
          <p:cNvSpPr txBox="1"/>
          <p:nvPr userDrawn="1"/>
        </p:nvSpPr>
        <p:spPr>
          <a:xfrm>
            <a:off x="11660268" y="6482639"/>
            <a:ext cx="116803" cy="1231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38184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26" y="1072054"/>
            <a:ext cx="10914950" cy="693682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8BBFFA1D-1C29-9C15-9DE6-5DB88A73C0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6187" y="2351314"/>
            <a:ext cx="2289745" cy="2287828"/>
          </a:xfrm>
          <a:prstGeom prst="round2DiagRect">
            <a:avLst>
              <a:gd name="adj1" fmla="val 6639"/>
              <a:gd name="adj2" fmla="val 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91EA0D8-7002-2529-D2B4-EBD54BDD12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6186" y="4948859"/>
            <a:ext cx="2289745" cy="187748"/>
          </a:xfrm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0B5E008-CF33-D1F8-E449-EBEF24C1E5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186" y="5152460"/>
            <a:ext cx="2289745" cy="187748"/>
          </a:xfrm>
        </p:spPr>
        <p:txBody>
          <a:bodyPr anchor="ctr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9E92B515-67F3-D893-AB89-3FAA183455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62815" y="2351314"/>
            <a:ext cx="2289745" cy="2287828"/>
          </a:xfrm>
          <a:prstGeom prst="round2DiagRect">
            <a:avLst>
              <a:gd name="adj1" fmla="val 6639"/>
              <a:gd name="adj2" fmla="val 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D818ED-8D9F-E1E5-E5F4-D6BF9A943E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2814" y="4948859"/>
            <a:ext cx="2289745" cy="187748"/>
          </a:xfrm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249A4D6-2013-9538-FA7E-861D0F07D7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2814" y="5152460"/>
            <a:ext cx="2289745" cy="187748"/>
          </a:xfrm>
        </p:spPr>
        <p:txBody>
          <a:bodyPr anchor="ctr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D490C32-AE52-C06D-8574-94945B8CDD8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9443" y="2351314"/>
            <a:ext cx="2289745" cy="2287828"/>
          </a:xfrm>
          <a:prstGeom prst="round2DiagRect">
            <a:avLst>
              <a:gd name="adj1" fmla="val 6639"/>
              <a:gd name="adj2" fmla="val 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AC3A0B1-937C-53B7-E246-A7141D60D3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39442" y="4948859"/>
            <a:ext cx="2289745" cy="187748"/>
          </a:xfrm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3E3E65D-D610-C89D-15B2-61E8BDE11D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9442" y="5152460"/>
            <a:ext cx="2289745" cy="187748"/>
          </a:xfrm>
        </p:spPr>
        <p:txBody>
          <a:bodyPr anchor="ctr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BF1ED90F-F8D1-6A4C-C5EF-21BA5A8ECAD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816071" y="2351314"/>
            <a:ext cx="2289745" cy="2287828"/>
          </a:xfrm>
          <a:prstGeom prst="round2DiagRect">
            <a:avLst>
              <a:gd name="adj1" fmla="val 6639"/>
              <a:gd name="adj2" fmla="val 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5A70539-B852-0CC3-49CC-D796BEE6BC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16070" y="4948859"/>
            <a:ext cx="2289745" cy="187748"/>
          </a:xfrm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25F50E8B-22D1-2120-2617-F9BAA395C6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16070" y="5152460"/>
            <a:ext cx="2289745" cy="187748"/>
          </a:xfrm>
        </p:spPr>
        <p:txBody>
          <a:bodyPr anchor="ctr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6891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1296" y="1156136"/>
            <a:ext cx="6172179" cy="693682"/>
          </a:xfrm>
        </p:spPr>
        <p:txBody>
          <a:bodyPr anchor="ctr"/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8BBFFA1D-1C29-9C15-9DE6-5DB88A73C0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11704" y="1250731"/>
            <a:ext cx="3096930" cy="3104632"/>
          </a:xfrm>
          <a:prstGeom prst="round2DiagRect">
            <a:avLst>
              <a:gd name="adj1" fmla="val 6639"/>
              <a:gd name="adj2" fmla="val 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0B5E008-CF33-D1F8-E449-EBEF24C1E5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2316" y="2430282"/>
            <a:ext cx="6172179" cy="3271582"/>
          </a:xfrm>
        </p:spPr>
        <p:txBody>
          <a:bodyPr anchor="t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1624B1E-00E2-550F-2F67-ECA5F03D0B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5428265" y="1880396"/>
            <a:ext cx="1886935" cy="271627"/>
          </a:xfrm>
          <a:prstGeom prst="round2DiagRect">
            <a:avLst>
              <a:gd name="adj1" fmla="val 39743"/>
              <a:gd name="adj2" fmla="val 0"/>
            </a:avLst>
          </a:prstGeom>
          <a:solidFill>
            <a:schemeClr val="accent1"/>
          </a:solidFill>
        </p:spPr>
        <p:txBody>
          <a:bodyPr lIns="73152" anchor="ctr"/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7932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1296" y="1156136"/>
            <a:ext cx="6172179" cy="693682"/>
          </a:xfrm>
        </p:spPr>
        <p:txBody>
          <a:bodyPr anchor="ctr"/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8BBFFA1D-1C29-9C15-9DE6-5DB88A73C0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11704" y="1250731"/>
            <a:ext cx="3096930" cy="3104632"/>
          </a:xfrm>
          <a:prstGeom prst="round2DiagRect">
            <a:avLst>
              <a:gd name="adj1" fmla="val 6639"/>
              <a:gd name="adj2" fmla="val 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0B5E008-CF33-D1F8-E449-EBEF24C1E5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2316" y="2430282"/>
            <a:ext cx="6172179" cy="3271582"/>
          </a:xfrm>
        </p:spPr>
        <p:txBody>
          <a:bodyPr anchor="t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1624B1E-00E2-550F-2F67-ECA5F03D0B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5428265" y="1880396"/>
            <a:ext cx="1886935" cy="271627"/>
          </a:xfrm>
          <a:prstGeom prst="round2DiagRect">
            <a:avLst>
              <a:gd name="adj1" fmla="val 39743"/>
              <a:gd name="adj2" fmla="val 0"/>
            </a:avLst>
          </a:prstGeom>
          <a:solidFill>
            <a:schemeClr val="accent1"/>
          </a:solidFill>
        </p:spPr>
        <p:txBody>
          <a:bodyPr lIns="73152" anchor="ctr"/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400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F42-24CD-6A73-D41C-3D4B795D1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C1854BF-AB39-0E81-8F6E-89EC824C5E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5953" y="882869"/>
            <a:ext cx="4988792" cy="4840493"/>
          </a:xfrm>
          <a:prstGeom prst="round2DiagRect">
            <a:avLst>
              <a:gd name="adj1" fmla="val 8810"/>
              <a:gd name="adj2" fmla="val 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5697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0" y="786143"/>
            <a:ext cx="10300137" cy="622244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F42-24CD-6A73-D41C-3D4B795D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0" y="1671146"/>
            <a:ext cx="10300137" cy="746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A20B0D-D8AC-A4A0-33A9-32538412E3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32" y="2711123"/>
            <a:ext cx="4939862" cy="273816"/>
          </a:xfrm>
        </p:spPr>
        <p:txBody>
          <a:bodyPr anchor="ctr"/>
          <a:lstStyle>
            <a:lvl1pPr>
              <a:defRPr sz="1800" b="0" i="0">
                <a:latin typeface="Rethink Sans Medium" pitchFamily="2" charset="77"/>
              </a:defRPr>
            </a:lvl1pPr>
          </a:lstStyle>
          <a:p>
            <a:pPr lvl="0"/>
            <a:r>
              <a:rPr lang="en-US"/>
              <a:t>Click to edit subheading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E8F052-8985-22EC-ED55-C3DD4B9912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1131" y="3205655"/>
            <a:ext cx="4939862" cy="2543503"/>
          </a:xfrm>
        </p:spPr>
        <p:txBody>
          <a:bodyPr/>
          <a:lstStyle>
            <a:lvl1pPr marL="114300" indent="-114300"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DFAE0BA-F3AC-CE90-9F82-EB140200AF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1407" y="2711123"/>
            <a:ext cx="4939862" cy="273816"/>
          </a:xfrm>
        </p:spPr>
        <p:txBody>
          <a:bodyPr anchor="ctr"/>
          <a:lstStyle>
            <a:lvl1pPr>
              <a:defRPr sz="1800" b="0" i="0">
                <a:latin typeface="Rethink Sans Medium" pitchFamily="2" charset="77"/>
              </a:defRPr>
            </a:lvl1pPr>
          </a:lstStyle>
          <a:p>
            <a:pPr lvl="0"/>
            <a:r>
              <a:rPr lang="en-US"/>
              <a:t>Click to edit subheading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29B4FA-9543-7216-878F-C6A5C48DA6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01406" y="3205655"/>
            <a:ext cx="4939862" cy="2543503"/>
          </a:xfrm>
        </p:spPr>
        <p:txBody>
          <a:bodyPr/>
          <a:lstStyle>
            <a:lvl1pPr marL="114300" indent="-114300"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89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0" y="786143"/>
            <a:ext cx="5034457" cy="622244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F42-24CD-6A73-D41C-3D4B795D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1671145"/>
            <a:ext cx="5034456" cy="9774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CBA8C0D-3B7D-767F-D49A-0F8453955A1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0" y="785813"/>
            <a:ext cx="5457825" cy="21986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B05186F8-4A45-2F22-41C4-86E738F44BA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3426867"/>
            <a:ext cx="5457825" cy="21986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4" name="Chart Placeholder 11">
            <a:extLst>
              <a:ext uri="{FF2B5EF4-FFF2-40B4-BE49-F238E27FC236}">
                <a16:creationId xmlns:a16="http://schemas.microsoft.com/office/drawing/2014/main" id="{820D2D3D-AFAA-63B9-C420-E0A834C4A8A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41130" y="2858379"/>
            <a:ext cx="5034457" cy="308342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278CF2-4D16-0CC8-B41E-2E71E2ADFE09}"/>
              </a:ext>
            </a:extLst>
          </p:cNvPr>
          <p:cNvSpPr/>
          <p:nvPr userDrawn="1"/>
        </p:nvSpPr>
        <p:spPr>
          <a:xfrm>
            <a:off x="2300723" y="3804745"/>
            <a:ext cx="1408386" cy="1408386"/>
          </a:xfrm>
          <a:prstGeom prst="ellipse">
            <a:avLst/>
          </a:pr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E182C8-F6F7-49F5-B31F-7613CF123D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1550" y="4219183"/>
            <a:ext cx="966733" cy="409630"/>
          </a:xfrm>
        </p:spPr>
        <p:txBody>
          <a:bodyPr/>
          <a:lstStyle>
            <a:lvl1pPr algn="ctr">
              <a:defRPr sz="2800" b="0" i="0">
                <a:latin typeface="Rethink Sans Medium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9D6F57F-F070-067D-3CA8-2E62B894C3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2607" y="4633720"/>
            <a:ext cx="1324618" cy="166013"/>
          </a:xfrm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89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3327D-A61D-DC89-33EE-4C8A86CA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572" y="1688718"/>
            <a:ext cx="4351283" cy="1306731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A867B-29F9-AC60-D4FD-9E8F1A05B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1572" y="3197775"/>
            <a:ext cx="4351283" cy="220454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A5F2B-EDD5-ECFB-4945-6F02AE0F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75CAE-8768-7ECB-F243-3351E7CB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DA156-6AD1-FA9A-BE05-47D88888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6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3327D-A61D-DC89-33EE-4C8A86CA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572" y="1688718"/>
            <a:ext cx="4351283" cy="1306731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A867B-29F9-AC60-D4FD-9E8F1A05B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1572" y="3197775"/>
            <a:ext cx="4351283" cy="220454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A5F2B-EDD5-ECFB-4945-6F02AE0F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75CAE-8768-7ECB-F243-3351E7CB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DA156-6AD1-FA9A-BE05-47D88888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6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9023E-135B-2996-C85E-F45DF0B8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3B6F69-9820-8AC6-798D-50209810E21A}"/>
              </a:ext>
            </a:extLst>
          </p:cNvPr>
          <p:cNvSpPr/>
          <p:nvPr userDrawn="1"/>
        </p:nvSpPr>
        <p:spPr>
          <a:xfrm>
            <a:off x="0" y="6230388"/>
            <a:ext cx="12192000" cy="627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and gold logo&#10;&#10;AI-generated content may be incorrect.">
            <a:extLst>
              <a:ext uri="{FF2B5EF4-FFF2-40B4-BE49-F238E27FC236}">
                <a16:creationId xmlns:a16="http://schemas.microsoft.com/office/drawing/2014/main" id="{56EAB86F-8534-020C-7B5F-A82121DA7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18" y="6399691"/>
            <a:ext cx="297012" cy="303919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0115CBB-73CE-F359-9AAF-CBE831AA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75DFB04-1E9D-6232-EE5F-80B8915D01D9}"/>
              </a:ext>
            </a:extLst>
          </p:cNvPr>
          <p:cNvSpPr txBox="1">
            <a:spLocks/>
          </p:cNvSpPr>
          <p:nvPr userDrawn="1"/>
        </p:nvSpPr>
        <p:spPr>
          <a:xfrm>
            <a:off x="5024923" y="6486385"/>
            <a:ext cx="6514265" cy="14419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err="1"/>
              <a:t>lumelight.com</a:t>
            </a:r>
            <a:endParaRPr lang="en-US" sz="100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0CF9205-03BD-5F82-199F-503D467F1FA1}"/>
              </a:ext>
            </a:extLst>
          </p:cNvPr>
          <p:cNvSpPr txBox="1">
            <a:spLocks/>
          </p:cNvSpPr>
          <p:nvPr userDrawn="1"/>
        </p:nvSpPr>
        <p:spPr>
          <a:xfrm>
            <a:off x="11777072" y="6486384"/>
            <a:ext cx="297012" cy="1441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9750D-AFC6-BC42-BEEE-7E0342CE1300}" type="slidenum">
              <a:rPr lang="en-US" sz="1000" smtClean="0"/>
              <a:pPr/>
              <a:t>‹#›</a:t>
            </a:fld>
            <a:endParaRPr lang="en-US" sz="1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407477-105B-CB9A-E653-2178D741659A}"/>
              </a:ext>
            </a:extLst>
          </p:cNvPr>
          <p:cNvSpPr txBox="1"/>
          <p:nvPr userDrawn="1"/>
        </p:nvSpPr>
        <p:spPr>
          <a:xfrm>
            <a:off x="11660268" y="6482639"/>
            <a:ext cx="116803" cy="1231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7381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03669F-0F1F-CD16-BD1D-0F0F3F60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9023E-135B-2996-C85E-F45DF0B8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black square with a letter s&#10;&#10;AI-generated content may be incorrect.">
            <a:extLst>
              <a:ext uri="{FF2B5EF4-FFF2-40B4-BE49-F238E27FC236}">
                <a16:creationId xmlns:a16="http://schemas.microsoft.com/office/drawing/2014/main" id="{C53BB534-BA8B-2E29-61E5-4B60032F6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235"/>
          <a:stretch>
            <a:fillRect/>
          </a:stretch>
        </p:blipFill>
        <p:spPr>
          <a:xfrm>
            <a:off x="943890" y="0"/>
            <a:ext cx="10304220" cy="62270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FE3E37-142D-2AA7-FF9D-33A81CA41340}"/>
              </a:ext>
            </a:extLst>
          </p:cNvPr>
          <p:cNvSpPr/>
          <p:nvPr userDrawn="1"/>
        </p:nvSpPr>
        <p:spPr>
          <a:xfrm>
            <a:off x="0" y="6230388"/>
            <a:ext cx="12192000" cy="627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ue and gold logo&#10;&#10;AI-generated content may be incorrect.">
            <a:extLst>
              <a:ext uri="{FF2B5EF4-FFF2-40B4-BE49-F238E27FC236}">
                <a16:creationId xmlns:a16="http://schemas.microsoft.com/office/drawing/2014/main" id="{2A5AF3D7-EA11-477F-3666-15A30B24FB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18" y="6399691"/>
            <a:ext cx="297012" cy="303919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A51EE03-5EFB-AC44-E939-ABAD8727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E80D530-58CE-F199-51A0-9989DB1EE6F2}"/>
              </a:ext>
            </a:extLst>
          </p:cNvPr>
          <p:cNvSpPr txBox="1">
            <a:spLocks/>
          </p:cNvSpPr>
          <p:nvPr userDrawn="1"/>
        </p:nvSpPr>
        <p:spPr>
          <a:xfrm>
            <a:off x="5024923" y="6486385"/>
            <a:ext cx="6514265" cy="14419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err="1"/>
              <a:t>lumelight.com</a:t>
            </a:r>
            <a:endParaRPr lang="en-US" sz="100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361029F-3058-558D-DC53-D74F312B87DE}"/>
              </a:ext>
            </a:extLst>
          </p:cNvPr>
          <p:cNvSpPr txBox="1">
            <a:spLocks/>
          </p:cNvSpPr>
          <p:nvPr userDrawn="1"/>
        </p:nvSpPr>
        <p:spPr>
          <a:xfrm>
            <a:off x="11777072" y="6486384"/>
            <a:ext cx="297012" cy="1441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9750D-AFC6-BC42-BEEE-7E0342CE1300}" type="slidenum">
              <a:rPr lang="en-US" sz="1000" smtClean="0"/>
              <a:pPr/>
              <a:t>‹#›</a:t>
            </a:fld>
            <a:endParaRPr lang="en-US" sz="1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2566E7-6A3C-4CA9-9595-18FC9A3C3F32}"/>
              </a:ext>
            </a:extLst>
          </p:cNvPr>
          <p:cNvSpPr txBox="1"/>
          <p:nvPr userDrawn="1"/>
        </p:nvSpPr>
        <p:spPr>
          <a:xfrm>
            <a:off x="11660268" y="6482639"/>
            <a:ext cx="116803" cy="1231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5617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0067B-35CC-CD0E-5DF7-741D040EB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172" y="1027773"/>
            <a:ext cx="5160580" cy="2306637"/>
          </a:xfrm>
        </p:spPr>
        <p:txBody>
          <a:bodyPr anchor="b"/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0C5EA-E89D-005F-7148-349A644A5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172" y="3486427"/>
            <a:ext cx="5160580" cy="139037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6D919-EAE7-8197-C98D-567BA877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F9463-C877-118A-CCCC-D54F2B48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9EBF9-F3A7-18E8-02E4-7289D60B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A44D582-A29B-8A06-E706-9AEB45379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484938" y="809844"/>
            <a:ext cx="5292134" cy="4235122"/>
          </a:xfrm>
          <a:prstGeom prst="round2DiagRect">
            <a:avLst>
              <a:gd name="adj1" fmla="val 12944"/>
              <a:gd name="adj2" fmla="val 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93B9D-7785-BB9F-8F9D-E5B938718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12" y="5832018"/>
            <a:ext cx="2816773" cy="450684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A9DC34-7C35-38A5-DC2A-75C19EE2D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7938" y="5860409"/>
            <a:ext cx="2228850" cy="187748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20C2916-4A64-8C47-FD52-A361FFBD5F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37938" y="6064010"/>
            <a:ext cx="2228850" cy="187748"/>
          </a:xfrm>
        </p:spPr>
        <p:txBody>
          <a:bodyPr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</p:spTree>
    <p:extLst>
      <p:ext uri="{BB962C8B-B14F-4D97-AF65-F5344CB8AC3E}">
        <p14:creationId xmlns:p14="http://schemas.microsoft.com/office/powerpoint/2010/main" val="139483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0067B-35CC-CD0E-5DF7-741D040EB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1885" y="1027773"/>
            <a:ext cx="5160580" cy="2306637"/>
          </a:xfr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0C5EA-E89D-005F-7148-349A644A5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1885" y="3486427"/>
            <a:ext cx="5160580" cy="139037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6D919-EAE7-8197-C98D-567BA877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F9463-C877-118A-CCCC-D54F2B48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9EBF9-F3A7-18E8-02E4-7289D60B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1AC2888-E365-F337-721E-BE83575D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3572" y="809844"/>
            <a:ext cx="5806466" cy="4235122"/>
          </a:xfrm>
          <a:custGeom>
            <a:avLst/>
            <a:gdLst>
              <a:gd name="connsiteX0" fmla="*/ 0 w 5806466"/>
              <a:gd name="connsiteY0" fmla="*/ 0 h 4235122"/>
              <a:gd name="connsiteX1" fmla="*/ 5806466 w 5806466"/>
              <a:gd name="connsiteY1" fmla="*/ 0 h 4235122"/>
              <a:gd name="connsiteX2" fmla="*/ 5806466 w 5806466"/>
              <a:gd name="connsiteY2" fmla="*/ 3686928 h 4235122"/>
              <a:gd name="connsiteX3" fmla="*/ 5258272 w 5806466"/>
              <a:gd name="connsiteY3" fmla="*/ 4235122 h 4235122"/>
              <a:gd name="connsiteX4" fmla="*/ 0 w 5806466"/>
              <a:gd name="connsiteY4" fmla="*/ 4235122 h 423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6466" h="4235122">
                <a:moveTo>
                  <a:pt x="0" y="0"/>
                </a:moveTo>
                <a:lnTo>
                  <a:pt x="5806466" y="0"/>
                </a:lnTo>
                <a:lnTo>
                  <a:pt x="5806466" y="3686928"/>
                </a:lnTo>
                <a:cubicBezTo>
                  <a:pt x="5806466" y="3989687"/>
                  <a:pt x="5561031" y="4235122"/>
                  <a:pt x="5258272" y="4235122"/>
                </a:cubicBezTo>
                <a:lnTo>
                  <a:pt x="0" y="423512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93B9D-7785-BB9F-8F9D-E5B938718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89" y="5832018"/>
            <a:ext cx="2816773" cy="450684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A9DC34-7C35-38A5-DC2A-75C19EE2D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1885" y="5860409"/>
            <a:ext cx="2228850" cy="187748"/>
          </a:xfrm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20C2916-4A64-8C47-FD52-A361FFBD5F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1885" y="6064010"/>
            <a:ext cx="2228850" cy="187748"/>
          </a:xfrm>
        </p:spPr>
        <p:txBody>
          <a:bodyPr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</p:spTree>
    <p:extLst>
      <p:ext uri="{BB962C8B-B14F-4D97-AF65-F5344CB8AC3E}">
        <p14:creationId xmlns:p14="http://schemas.microsoft.com/office/powerpoint/2010/main" val="131772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765" y="1293929"/>
            <a:ext cx="7727711" cy="785088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F42-24CD-6A73-D41C-3D4B795D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187" y="3163615"/>
            <a:ext cx="5268289" cy="2322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EA344A-288E-886C-8EBC-A411EB5155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5187" y="2181543"/>
            <a:ext cx="5268289" cy="635232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 smtClean="0">
                <a:solidFill>
                  <a:schemeClr val="tx1"/>
                </a:solidFill>
                <a:latin typeface="Rethink Sans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this title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DFADC17-4296-0C9E-54B8-836C03423F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4964" y="2396359"/>
            <a:ext cx="4866236" cy="3047998"/>
          </a:xfrm>
          <a:prstGeom prst="round2DiagRect">
            <a:avLst>
              <a:gd name="adj1" fmla="val 14668"/>
              <a:gd name="adj2" fmla="val 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222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765" y="1293929"/>
            <a:ext cx="7727711" cy="785088"/>
          </a:xfrm>
        </p:spPr>
        <p:txBody>
          <a:bodyPr anchor="ctr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F42-24CD-6A73-D41C-3D4B795D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187" y="3163615"/>
            <a:ext cx="5268289" cy="23227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EA344A-288E-886C-8EBC-A411EB5155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5187" y="2181543"/>
            <a:ext cx="5268289" cy="635232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 smtClean="0">
                <a:solidFill>
                  <a:schemeClr val="tx2"/>
                </a:solidFill>
                <a:latin typeface="Rethink Sans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this title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DFADC17-4296-0C9E-54B8-836C03423F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4964" y="2396359"/>
            <a:ext cx="4866236" cy="3047998"/>
          </a:xfrm>
          <a:prstGeom prst="round2DiagRect">
            <a:avLst>
              <a:gd name="adj1" fmla="val 14668"/>
              <a:gd name="adj2" fmla="val 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913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96" y="859714"/>
            <a:ext cx="10744180" cy="758880"/>
          </a:xfrm>
        </p:spPr>
        <p:txBody>
          <a:bodyPr anchor="ctr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F42-24CD-6A73-D41C-3D4B795D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380" y="1996967"/>
            <a:ext cx="3394842" cy="4001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CF4143-1935-EE36-497F-0F5CF8550B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5176" y="1996968"/>
            <a:ext cx="5934052" cy="22071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BE91C3-D48A-DB7F-0CC4-80159225221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71394" y="4866291"/>
            <a:ext cx="5927834" cy="861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8A8658-0FF4-B821-2ADB-6ECA7DBC17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69976" y="2438403"/>
            <a:ext cx="5629252" cy="2017983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17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2" y="996346"/>
            <a:ext cx="3647090" cy="1325563"/>
          </a:xfr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F42-24CD-6A73-D41C-3D4B795D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2" y="2511971"/>
            <a:ext cx="3647090" cy="359141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5A0DEA-33F8-50CE-7EFB-4D9183CA1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5508553" y="680287"/>
            <a:ext cx="3613324" cy="271627"/>
          </a:xfrm>
          <a:prstGeom prst="round2DiagRect">
            <a:avLst>
              <a:gd name="adj1" fmla="val 39743"/>
              <a:gd name="adj2" fmla="val 0"/>
            </a:avLst>
          </a:prstGeom>
          <a:solidFill>
            <a:schemeClr val="accent1"/>
          </a:solidFill>
        </p:spPr>
        <p:txBody>
          <a:bodyPr lIns="73152" anchor="ctr"/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3F16F4-1903-CC49-FF97-94BEA88FDE1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08551" y="1075406"/>
            <a:ext cx="6126480" cy="594849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C506087-151E-8AB1-9CE7-A3DC5F40C8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5508553" y="1959709"/>
            <a:ext cx="3613324" cy="271627"/>
          </a:xfrm>
          <a:prstGeom prst="round2DiagRect">
            <a:avLst>
              <a:gd name="adj1" fmla="val 39743"/>
              <a:gd name="adj2" fmla="val 0"/>
            </a:avLst>
          </a:prstGeom>
          <a:solidFill>
            <a:schemeClr val="accent1"/>
          </a:solidFill>
        </p:spPr>
        <p:txBody>
          <a:bodyPr lIns="73152" anchor="ctr"/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74CF4CF-E4DD-0A0B-651C-6625BE6233A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508551" y="2354828"/>
            <a:ext cx="6126480" cy="594849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1579271F-3D2F-9CEB-3D1F-10168435FD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flipH="1">
            <a:off x="5508553" y="3028967"/>
            <a:ext cx="3613324" cy="271627"/>
          </a:xfrm>
          <a:prstGeom prst="round2DiagRect">
            <a:avLst>
              <a:gd name="adj1" fmla="val 39743"/>
              <a:gd name="adj2" fmla="val 0"/>
            </a:avLst>
          </a:prstGeom>
          <a:solidFill>
            <a:schemeClr val="accent1"/>
          </a:solidFill>
        </p:spPr>
        <p:txBody>
          <a:bodyPr lIns="73152" anchor="ctr"/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2469514-3E38-E5E0-D980-8CF5B0378AB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508551" y="3424086"/>
            <a:ext cx="6126480" cy="594849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96A03BB-2BF5-8593-310E-F0C47574EF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flipH="1">
            <a:off x="5508553" y="4122166"/>
            <a:ext cx="3613324" cy="271627"/>
          </a:xfrm>
          <a:prstGeom prst="round2DiagRect">
            <a:avLst>
              <a:gd name="adj1" fmla="val 39743"/>
              <a:gd name="adj2" fmla="val 0"/>
            </a:avLst>
          </a:prstGeom>
          <a:solidFill>
            <a:schemeClr val="accent1"/>
          </a:solidFill>
        </p:spPr>
        <p:txBody>
          <a:bodyPr lIns="73152" anchor="ctr"/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9DC7B61-4386-B9CE-3C6C-E775996E52D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508551" y="4517285"/>
            <a:ext cx="6126480" cy="594849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750783-1793-C976-2459-33C9AB59AACB}"/>
              </a:ext>
            </a:extLst>
          </p:cNvPr>
          <p:cNvCxnSpPr>
            <a:cxnSpLocks/>
          </p:cNvCxnSpPr>
          <p:nvPr userDrawn="1"/>
        </p:nvCxnSpPr>
        <p:spPr>
          <a:xfrm>
            <a:off x="5501178" y="5327855"/>
            <a:ext cx="612648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7A3A26A-856E-7DAB-6D0B-5E6FA808DE5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508551" y="5470421"/>
            <a:ext cx="6126480" cy="594849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5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C6FA-A786-195B-1B6A-2A4D864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2" y="996346"/>
            <a:ext cx="3647090" cy="1325563"/>
          </a:xfr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2F42-24CD-6A73-D41C-3D4B795D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2" y="2511971"/>
            <a:ext cx="3647090" cy="359141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9879-CCFB-A565-83E7-FA5D2909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5017" y="6571000"/>
            <a:ext cx="503059" cy="144194"/>
          </a:xfrm>
          <a:prstGeom prst="rect">
            <a:avLst/>
          </a:prstGeom>
        </p:spPr>
        <p:txBody>
          <a:bodyPr/>
          <a:lstStyle/>
          <a:p>
            <a:fld id="{E096B633-C394-D043-890F-16155C716B3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AB28-C070-11AC-8769-FD4C4671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211" y="6472097"/>
            <a:ext cx="6514265" cy="144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B56-A0B3-0BE3-9A56-D97A334F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072" y="6472096"/>
            <a:ext cx="297012" cy="144196"/>
          </a:xfrm>
          <a:prstGeom prst="rect">
            <a:avLst/>
          </a:prstGeom>
        </p:spPr>
        <p:txBody>
          <a:bodyPr/>
          <a:lstStyle/>
          <a:p>
            <a:fld id="{3EF9750D-AFC6-BC42-BEEE-7E0342CE13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5A0DEA-33F8-50CE-7EFB-4D9183CA1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5508553" y="680287"/>
            <a:ext cx="3613324" cy="271627"/>
          </a:xfrm>
          <a:prstGeom prst="round2DiagRect">
            <a:avLst>
              <a:gd name="adj1" fmla="val 39743"/>
              <a:gd name="adj2" fmla="val 0"/>
            </a:avLst>
          </a:prstGeom>
          <a:solidFill>
            <a:schemeClr val="accent1"/>
          </a:solidFill>
        </p:spPr>
        <p:txBody>
          <a:bodyPr lIns="73152" anchor="ctr"/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3F16F4-1903-CC49-FF97-94BEA88FDE1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08552" y="1075406"/>
            <a:ext cx="5943601" cy="594849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C506087-151E-8AB1-9CE7-A3DC5F40C8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5508553" y="1959709"/>
            <a:ext cx="3613324" cy="271627"/>
          </a:xfrm>
          <a:prstGeom prst="round2DiagRect">
            <a:avLst>
              <a:gd name="adj1" fmla="val 39743"/>
              <a:gd name="adj2" fmla="val 0"/>
            </a:avLst>
          </a:prstGeom>
          <a:solidFill>
            <a:schemeClr val="accent1"/>
          </a:solidFill>
        </p:spPr>
        <p:txBody>
          <a:bodyPr lIns="73152" anchor="ctr"/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74CF4CF-E4DD-0A0B-651C-6625BE6233A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508552" y="2354828"/>
            <a:ext cx="5943601" cy="594849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1579271F-3D2F-9CEB-3D1F-10168435FD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flipH="1">
            <a:off x="5508553" y="3028967"/>
            <a:ext cx="3613324" cy="271627"/>
          </a:xfrm>
          <a:prstGeom prst="round2DiagRect">
            <a:avLst>
              <a:gd name="adj1" fmla="val 39743"/>
              <a:gd name="adj2" fmla="val 0"/>
            </a:avLst>
          </a:prstGeom>
          <a:solidFill>
            <a:schemeClr val="accent1"/>
          </a:solidFill>
        </p:spPr>
        <p:txBody>
          <a:bodyPr lIns="73152" anchor="ctr"/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2469514-3E38-E5E0-D980-8CF5B0378AB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508552" y="3424086"/>
            <a:ext cx="5943601" cy="594849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96A03BB-2BF5-8593-310E-F0C47574EF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flipH="1">
            <a:off x="5508553" y="4122166"/>
            <a:ext cx="3613324" cy="271627"/>
          </a:xfrm>
          <a:prstGeom prst="round2DiagRect">
            <a:avLst>
              <a:gd name="adj1" fmla="val 39743"/>
              <a:gd name="adj2" fmla="val 0"/>
            </a:avLst>
          </a:prstGeom>
          <a:solidFill>
            <a:schemeClr val="accent1"/>
          </a:solidFill>
        </p:spPr>
        <p:txBody>
          <a:bodyPr lIns="73152" anchor="ctr"/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9DC7B61-4386-B9CE-3C6C-E775996E52D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508552" y="4517285"/>
            <a:ext cx="5943601" cy="594849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750783-1793-C976-2459-33C9AB59AACB}"/>
              </a:ext>
            </a:extLst>
          </p:cNvPr>
          <p:cNvCxnSpPr>
            <a:cxnSpLocks/>
          </p:cNvCxnSpPr>
          <p:nvPr userDrawn="1"/>
        </p:nvCxnSpPr>
        <p:spPr>
          <a:xfrm>
            <a:off x="5501178" y="5327855"/>
            <a:ext cx="594360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7A3A26A-856E-7DAB-6D0B-5E6FA808DE5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508552" y="5470421"/>
            <a:ext cx="5943601" cy="594849"/>
          </a:xfrm>
        </p:spPr>
        <p:txBody>
          <a:bodyPr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20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00D6F2-8A22-B9BE-429B-AB6BB49C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786142"/>
            <a:ext cx="5528441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93822-549A-5958-C86C-434003427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131" y="2291255"/>
            <a:ext cx="5528441" cy="37595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6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1" r:id="rId3"/>
    <p:sldLayoutId id="2147483660" r:id="rId4"/>
    <p:sldLayoutId id="2147483650" r:id="rId5"/>
    <p:sldLayoutId id="2147483662" r:id="rId6"/>
    <p:sldLayoutId id="2147483661" r:id="rId7"/>
    <p:sldLayoutId id="2147483663" r:id="rId8"/>
    <p:sldLayoutId id="2147483665" r:id="rId9"/>
    <p:sldLayoutId id="2147483664" r:id="rId10"/>
    <p:sldLayoutId id="2147483666" r:id="rId11"/>
    <p:sldLayoutId id="2147483668" r:id="rId12"/>
    <p:sldLayoutId id="2147483667" r:id="rId13"/>
    <p:sldLayoutId id="2147483670" r:id="rId14"/>
    <p:sldLayoutId id="2147483671" r:id="rId15"/>
    <p:sldLayoutId id="2147483669" r:id="rId16"/>
    <p:sldLayoutId id="2147483684" r:id="rId17"/>
    <p:sldLayoutId id="2147483683" r:id="rId18"/>
    <p:sldLayoutId id="2147483673" r:id="rId19"/>
    <p:sldLayoutId id="2147483674" r:id="rId20"/>
    <p:sldLayoutId id="2147483675" r:id="rId21"/>
    <p:sldLayoutId id="2147483676" r:id="rId22"/>
    <p:sldLayoutId id="2147483672" r:id="rId23"/>
    <p:sldLayoutId id="2147483677" r:id="rId24"/>
    <p:sldLayoutId id="2147483678" r:id="rId25"/>
    <p:sldLayoutId id="2147483651" r:id="rId26"/>
    <p:sldLayoutId id="2147483679" r:id="rId27"/>
    <p:sldLayoutId id="2147483655" r:id="rId28"/>
    <p:sldLayoutId id="2147483680" r:id="rId2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ethink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ethink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ethink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ethink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8_A8CBA7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4_8175988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microsoft.com/office/2018/10/relationships/comments" Target="../comments/modernComment_13A_18C5DAF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18/10/relationships/comments" Target="../comments/modernComment_14A_F4A2EE6E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4E_4E146C0C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microsoft.com/office/2018/10/relationships/comments" Target="../comments/modernComment_14B_6BD673D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8/10/relationships/comments" Target="../comments/modernComment_13C_3EFD72D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C533B314-E877-55C7-D4CD-7D57E08A112C}"/>
              </a:ext>
            </a:extLst>
          </p:cNvPr>
          <p:cNvSpPr/>
          <p:nvPr/>
        </p:nvSpPr>
        <p:spPr>
          <a:xfrm flipH="1" flipV="1">
            <a:off x="8778237" y="0"/>
            <a:ext cx="3413759" cy="1069145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C0FA2-8514-D903-F1A3-ACB3328A00EF}"/>
              </a:ext>
            </a:extLst>
          </p:cNvPr>
          <p:cNvSpPr txBox="1"/>
          <p:nvPr/>
        </p:nvSpPr>
        <p:spPr>
          <a:xfrm>
            <a:off x="9437913" y="363974"/>
            <a:ext cx="398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[BROKER LOGO]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E462B4-330F-196B-82E6-53A4CE88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34" y="3274478"/>
            <a:ext cx="9117531" cy="6936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000"/>
              <a:t>ACA Compliance Made Humanly Possible.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2527F7-C288-42A1-1B50-F1A30E14D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117" y="4667050"/>
            <a:ext cx="6873766" cy="100596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1400"/>
              <a:t>Easy Data Intake    </a:t>
            </a:r>
            <a:r>
              <a:rPr lang="en-US" sz="1400">
                <a:solidFill>
                  <a:srgbClr val="D2BB88"/>
                </a:solidFill>
              </a:rPr>
              <a:t>|</a:t>
            </a:r>
            <a:r>
              <a:rPr lang="en-US" sz="1400"/>
              <a:t>    $5M Guarantee  </a:t>
            </a:r>
            <a:r>
              <a:rPr lang="en-US" sz="1400">
                <a:solidFill>
                  <a:srgbClr val="D2BB88"/>
                </a:solidFill>
              </a:rPr>
              <a:t> |    </a:t>
            </a:r>
            <a:r>
              <a:rPr lang="en-US" sz="1400"/>
              <a:t>Analyst Oversight </a:t>
            </a:r>
            <a:br>
              <a:rPr lang="en-US" sz="1400"/>
            </a:br>
            <a:r>
              <a:rPr lang="en-US" sz="1600" b="1">
                <a:solidFill>
                  <a:srgbClr val="D2BB88"/>
                </a:solidFill>
              </a:rPr>
              <a:t>Quality control you can trust.</a:t>
            </a:r>
          </a:p>
        </p:txBody>
      </p:sp>
    </p:spTree>
    <p:extLst>
      <p:ext uri="{BB962C8B-B14F-4D97-AF65-F5344CB8AC3E}">
        <p14:creationId xmlns:p14="http://schemas.microsoft.com/office/powerpoint/2010/main" val="377477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CA126-E2A3-CA1B-11BB-ED6060D9E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D8A37527-9B2C-C3DF-6309-F31468C26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64" y="1468441"/>
            <a:ext cx="1842653" cy="138222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DEB24E-1B25-1554-9883-E98F82A98B3E}"/>
              </a:ext>
            </a:extLst>
          </p:cNvPr>
          <p:cNvSpPr txBox="1">
            <a:spLocks/>
          </p:cNvSpPr>
          <p:nvPr/>
        </p:nvSpPr>
        <p:spPr>
          <a:xfrm>
            <a:off x="1222271" y="73607"/>
            <a:ext cx="10136292" cy="24003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ethink Sans" pitchFamily="2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National Mechanical Contractor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DA0B179-AF00-EF6B-2148-7FA01113A5C4}"/>
              </a:ext>
            </a:extLst>
          </p:cNvPr>
          <p:cNvSpPr txBox="1">
            <a:spLocks/>
          </p:cNvSpPr>
          <p:nvPr/>
        </p:nvSpPr>
        <p:spPr>
          <a:xfrm>
            <a:off x="1222271" y="4274545"/>
            <a:ext cx="3535467" cy="15198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14300" indent="-1143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national contractor with 1,400 employees across multiple EINs, union groups, and payroll systems needed a way to simplify chaotic ACA reporting.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6DF74-5DEA-CF3E-9549-5D4B76275544}"/>
              </a:ext>
            </a:extLst>
          </p:cNvPr>
          <p:cNvSpPr txBox="1"/>
          <p:nvPr/>
        </p:nvSpPr>
        <p:spPr>
          <a:xfrm>
            <a:off x="5328757" y="1962112"/>
            <a:ext cx="6514265" cy="378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Challenge</a:t>
            </a:r>
            <a:endParaRPr lang="en-US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Group with mid-year acquisition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Multiple payroll systems and medical plans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Frequent employee rehires, union eligibility rules</a:t>
            </a:r>
          </a:p>
          <a:p>
            <a:endParaRPr lang="en-US" sz="14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What We Did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Accepted data in the client’s own format, no rework required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Customized software to reconcile multiple systems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Compliance experts reviewed rehire/union scenarios 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Provided year-round concierge-level account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Outcome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Smooth, accurate reporting across all entities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Compliance risks eliminated despite high complexity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Renewed contract each year due to reduced stress and workload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D25C77C-B6A2-2C88-A615-4B249C47FD57}"/>
              </a:ext>
            </a:extLst>
          </p:cNvPr>
          <p:cNvSpPr txBox="1">
            <a:spLocks/>
          </p:cNvSpPr>
          <p:nvPr/>
        </p:nvSpPr>
        <p:spPr>
          <a:xfrm>
            <a:off x="11777072" y="6480283"/>
            <a:ext cx="297012" cy="1441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9750D-AFC6-BC42-BEEE-7E0342CE130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1F45E3EF-7201-2574-08E4-BB16130D30AE}"/>
              </a:ext>
            </a:extLst>
          </p:cNvPr>
          <p:cNvSpPr/>
          <p:nvPr/>
        </p:nvSpPr>
        <p:spPr>
          <a:xfrm>
            <a:off x="1242612" y="1913528"/>
            <a:ext cx="3828152" cy="2011680"/>
          </a:xfrm>
          <a:prstGeom prst="round2Diag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gradFill>
              <a:gsLst>
                <a:gs pos="0">
                  <a:srgbClr val="F4EFE3"/>
                </a:gs>
                <a:gs pos="99000">
                  <a:srgbClr val="D2BB88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E827AB-7913-1B1B-D311-C99F7A5A3C49}"/>
              </a:ext>
            </a:extLst>
          </p:cNvPr>
          <p:cNvSpPr txBox="1">
            <a:spLocks/>
          </p:cNvSpPr>
          <p:nvPr/>
        </p:nvSpPr>
        <p:spPr>
          <a:xfrm>
            <a:off x="1242611" y="231110"/>
            <a:ext cx="7429091" cy="9770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ethink Sans" pitchFamily="2" charset="77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rgbClr val="D2BB88"/>
                </a:solidFill>
                <a:latin typeface="Poppins" pitchFamily="2" charset="77"/>
                <a:cs typeface="Poppins" pitchFamily="2" charset="77"/>
              </a:rPr>
              <a:t>Case Study:</a:t>
            </a:r>
          </a:p>
        </p:txBody>
      </p:sp>
    </p:spTree>
    <p:extLst>
      <p:ext uri="{BB962C8B-B14F-4D97-AF65-F5344CB8AC3E}">
        <p14:creationId xmlns:p14="http://schemas.microsoft.com/office/powerpoint/2010/main" val="42639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2B9E0-2696-3597-F706-1A2E72467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1491CD6A-69C9-4480-AF25-AAA0576B2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64" y="1468441"/>
            <a:ext cx="1842653" cy="138222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ABA8882-3B86-3F25-6952-757DD83948C9}"/>
              </a:ext>
            </a:extLst>
          </p:cNvPr>
          <p:cNvSpPr txBox="1">
            <a:spLocks/>
          </p:cNvSpPr>
          <p:nvPr/>
        </p:nvSpPr>
        <p:spPr>
          <a:xfrm>
            <a:off x="1222270" y="83516"/>
            <a:ext cx="10554802" cy="24003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ethink Sans" pitchFamily="2" charset="77"/>
                <a:ea typeface="+mj-ea"/>
                <a:cs typeface="+mj-cs"/>
              </a:defRPr>
            </a:lvl1pPr>
          </a:lstStyle>
          <a:p>
            <a:r>
              <a:rPr lang="en-US" sz="38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Payroll Firm $32M IRS Penalty Eliminated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3110214-7873-5C6A-F0B1-910AC266F55F}"/>
              </a:ext>
            </a:extLst>
          </p:cNvPr>
          <p:cNvSpPr txBox="1">
            <a:spLocks/>
          </p:cNvSpPr>
          <p:nvPr/>
        </p:nvSpPr>
        <p:spPr>
          <a:xfrm>
            <a:off x="1222271" y="4389205"/>
            <a:ext cx="3406879" cy="2616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14300" indent="-1143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payroll firm serving 20,000 employees received a $32 million IRS penalty with only 30 days to respond. </a:t>
            </a:r>
            <a:r>
              <a:rPr lang="en-US" sz="150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Lumelight</a:t>
            </a:r>
            <a:r>
              <a:rPr lang="en-US" sz="15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One eliminated it completely.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02B68-A753-D512-6683-918E2B685542}"/>
              </a:ext>
            </a:extLst>
          </p:cNvPr>
          <p:cNvSpPr txBox="1"/>
          <p:nvPr/>
        </p:nvSpPr>
        <p:spPr>
          <a:xfrm>
            <a:off x="5262807" y="1999256"/>
            <a:ext cx="6811277" cy="378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Challenge</a:t>
            </a:r>
            <a:endParaRPr lang="en-US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$32M penalty letter from IRS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30-day deadline to respond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Hundreds of employee forms with incorrect codes</a:t>
            </a:r>
          </a:p>
          <a:p>
            <a:endParaRPr lang="en-US" sz="14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What We Did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Deployed ESRP consulting team to analyze letter &amp; errors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Built direct relationship with IRS representative for real-time updates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Corrected company filings first, then fixed hundreds of employee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Outcome</a:t>
            </a:r>
            <a:endParaRPr lang="en-US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Penalty eliminated completely: </a:t>
            </a:r>
            <a:r>
              <a:rPr lang="en-US" sz="14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$32M → $0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50+ hours of admin work saved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Business preserved and IRS confidence restored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220C04-CB89-57D8-40AD-405F26D4B30D}"/>
              </a:ext>
            </a:extLst>
          </p:cNvPr>
          <p:cNvSpPr txBox="1">
            <a:spLocks/>
          </p:cNvSpPr>
          <p:nvPr/>
        </p:nvSpPr>
        <p:spPr>
          <a:xfrm>
            <a:off x="11777072" y="6480283"/>
            <a:ext cx="297012" cy="1441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9750D-AFC6-BC42-BEEE-7E0342CE130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A1C5D5-F99A-95C1-BB4A-C9C13450F990}"/>
              </a:ext>
            </a:extLst>
          </p:cNvPr>
          <p:cNvSpPr txBox="1">
            <a:spLocks/>
          </p:cNvSpPr>
          <p:nvPr/>
        </p:nvSpPr>
        <p:spPr>
          <a:xfrm>
            <a:off x="1242611" y="231110"/>
            <a:ext cx="7429091" cy="9770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ethink Sans" pitchFamily="2" charset="77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rgbClr val="D2BB88"/>
                </a:solidFill>
                <a:latin typeface="Poppins" pitchFamily="2" charset="77"/>
                <a:cs typeface="Poppins" pitchFamily="2" charset="77"/>
              </a:rPr>
              <a:t>Case Study:</a:t>
            </a: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189E7912-AF9E-A1DC-5D9B-7050F1AF5C8A}"/>
              </a:ext>
            </a:extLst>
          </p:cNvPr>
          <p:cNvSpPr/>
          <p:nvPr/>
        </p:nvSpPr>
        <p:spPr>
          <a:xfrm>
            <a:off x="1242612" y="1913529"/>
            <a:ext cx="3828152" cy="2093809"/>
          </a:xfrm>
          <a:prstGeom prst="round2Diag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gradFill>
              <a:gsLst>
                <a:gs pos="0">
                  <a:srgbClr val="F4EFE3"/>
                </a:gs>
                <a:gs pos="99000">
                  <a:srgbClr val="D2BB88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9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8E74D-AD99-FBA6-32BE-16D74E819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8FE77B4B-BC63-3E5B-70C4-E9731E1B4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64" y="1468441"/>
            <a:ext cx="1842653" cy="138222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BFF918-0348-40E1-E4B4-42FA970A1039}"/>
              </a:ext>
            </a:extLst>
          </p:cNvPr>
          <p:cNvSpPr txBox="1">
            <a:spLocks/>
          </p:cNvSpPr>
          <p:nvPr/>
        </p:nvSpPr>
        <p:spPr>
          <a:xfrm>
            <a:off x="1226437" y="43532"/>
            <a:ext cx="7264354" cy="24003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ethink Sans" pitchFamily="2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Nonprofit Health System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F0E22BC-0734-FEF9-6E7A-B370B3B804F7}"/>
              </a:ext>
            </a:extLst>
          </p:cNvPr>
          <p:cNvSpPr txBox="1">
            <a:spLocks/>
          </p:cNvSpPr>
          <p:nvPr/>
        </p:nvSpPr>
        <p:spPr>
          <a:xfrm>
            <a:off x="1226436" y="4422270"/>
            <a:ext cx="3305807" cy="2616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14300" indent="-1143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New Jersey nonprofit health system with 15,000+ employees had just one month to complete ACA reporting across 9 entities and 3 HR systems.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0D2EC3-F7CD-B03A-1028-10979A9BCCC6}"/>
              </a:ext>
            </a:extLst>
          </p:cNvPr>
          <p:cNvSpPr txBox="1"/>
          <p:nvPr/>
        </p:nvSpPr>
        <p:spPr>
          <a:xfrm>
            <a:off x="5329237" y="1997873"/>
            <a:ext cx="6255789" cy="4027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Challenge</a:t>
            </a:r>
            <a:endParaRPr lang="en-US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9 entities and thousands of variable-hour workers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Multiple medical plans with frequent employee transfers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Data scattered across 3 independent HR systems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Only one month to complete reporting</a:t>
            </a:r>
          </a:p>
          <a:p>
            <a:endParaRPr lang="en-US" sz="14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What We Did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Partnered with HR and IT to capture rules and consolidate data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Customized proprietary software to handle transfers and </a:t>
            </a:r>
            <a:b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status changes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Screened results to prevent IRS penalties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Outcome</a:t>
            </a:r>
            <a:endParaRPr lang="en-US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15,000+ forms filed on time, penalty-free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IRS feedback shared proactively to improve client’s systems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Full process completed in under a month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0EE831-EDD6-3BCA-DC50-E9ADCE74BC96}"/>
              </a:ext>
            </a:extLst>
          </p:cNvPr>
          <p:cNvSpPr txBox="1">
            <a:spLocks/>
          </p:cNvSpPr>
          <p:nvPr/>
        </p:nvSpPr>
        <p:spPr>
          <a:xfrm>
            <a:off x="11777072" y="6480283"/>
            <a:ext cx="297012" cy="1441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9750D-AFC6-BC42-BEEE-7E0342CE130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39D44CE9-91F7-5E9F-066A-A9E57CD6AF9A}"/>
              </a:ext>
            </a:extLst>
          </p:cNvPr>
          <p:cNvSpPr/>
          <p:nvPr/>
        </p:nvSpPr>
        <p:spPr>
          <a:xfrm>
            <a:off x="1242612" y="1913529"/>
            <a:ext cx="3828152" cy="2093809"/>
          </a:xfrm>
          <a:prstGeom prst="round2Diag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gradFill>
              <a:gsLst>
                <a:gs pos="0">
                  <a:srgbClr val="F4EFE3"/>
                </a:gs>
                <a:gs pos="99000">
                  <a:srgbClr val="D2BB88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9F1EC1-B4AE-A14B-6735-8CFDDFB6EA0D}"/>
              </a:ext>
            </a:extLst>
          </p:cNvPr>
          <p:cNvSpPr txBox="1">
            <a:spLocks/>
          </p:cNvSpPr>
          <p:nvPr/>
        </p:nvSpPr>
        <p:spPr>
          <a:xfrm>
            <a:off x="1242611" y="231110"/>
            <a:ext cx="7429091" cy="9770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ethink Sans" pitchFamily="2" charset="77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rgbClr val="D2BB88"/>
                </a:solidFill>
                <a:latin typeface="Poppins" pitchFamily="2" charset="77"/>
                <a:cs typeface="Poppins" pitchFamily="2" charset="77"/>
              </a:rPr>
              <a:t>Case Study:</a:t>
            </a:r>
          </a:p>
        </p:txBody>
      </p:sp>
    </p:spTree>
    <p:extLst>
      <p:ext uri="{BB962C8B-B14F-4D97-AF65-F5344CB8AC3E}">
        <p14:creationId xmlns:p14="http://schemas.microsoft.com/office/powerpoint/2010/main" val="260476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6813F2E8-6DED-5681-184A-20F2BA45D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764" y="1196689"/>
            <a:ext cx="2204928" cy="16539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C96679-95CB-6C15-2F2A-6AAACED2B560}"/>
              </a:ext>
            </a:extLst>
          </p:cNvPr>
          <p:cNvSpPr txBox="1">
            <a:spLocks/>
          </p:cNvSpPr>
          <p:nvPr/>
        </p:nvSpPr>
        <p:spPr>
          <a:xfrm>
            <a:off x="1267639" y="2197031"/>
            <a:ext cx="6873768" cy="69368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5600"/>
              <a:t>Don’t wait for </a:t>
            </a:r>
            <a:br>
              <a:rPr lang="en-US" sz="5600"/>
            </a:br>
            <a:r>
              <a:rPr lang="en-US" sz="5600"/>
              <a:t>a penalty letter.</a:t>
            </a:r>
            <a:endParaRPr lang="en-US" sz="5600" b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145A1-C849-EE49-C29B-8F0DE571CC18}"/>
              </a:ext>
            </a:extLst>
          </p:cNvPr>
          <p:cNvSpPr txBox="1"/>
          <p:nvPr/>
        </p:nvSpPr>
        <p:spPr>
          <a:xfrm>
            <a:off x="1173427" y="3610236"/>
            <a:ext cx="9885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Send us your raw data. </a:t>
            </a:r>
            <a:r>
              <a:rPr lang="en-US" sz="2400" b="1">
                <a:solidFill>
                  <a:srgbClr val="D2BB88"/>
                </a:solidFill>
                <a:latin typeface="Poppins" pitchFamily="2" charset="77"/>
                <a:cs typeface="Poppins" pitchFamily="2" charset="77"/>
              </a:rPr>
              <a:t>We’ll handle the rest.</a:t>
            </a:r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37457D63-2D01-1420-059A-38C6946089ED}"/>
              </a:ext>
            </a:extLst>
          </p:cNvPr>
          <p:cNvSpPr/>
          <p:nvPr/>
        </p:nvSpPr>
        <p:spPr>
          <a:xfrm rot="10800000" flipH="1" flipV="1">
            <a:off x="0" y="5133482"/>
            <a:ext cx="10715625" cy="1724519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1BF3D-981E-D0E8-1555-5714BD7E0B11}"/>
              </a:ext>
            </a:extLst>
          </p:cNvPr>
          <p:cNvSpPr txBox="1"/>
          <p:nvPr/>
        </p:nvSpPr>
        <p:spPr>
          <a:xfrm>
            <a:off x="3078428" y="5840871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|    [BROKER LOGO]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2698FC-23E0-EB10-2B2E-0090BE65D61F}"/>
              </a:ext>
            </a:extLst>
          </p:cNvPr>
          <p:cNvSpPr txBox="1"/>
          <p:nvPr/>
        </p:nvSpPr>
        <p:spPr>
          <a:xfrm>
            <a:off x="6298379" y="5353534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D2BB88"/>
                </a:solidFill>
                <a:latin typeface="Poppins" pitchFamily="2" charset="77"/>
                <a:cs typeface="Poppins" pitchFamily="2" charset="77"/>
              </a:rPr>
              <a:t>CONTACT: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5D5186-7CFC-05E1-FE24-A7C45C5544F6}"/>
              </a:ext>
            </a:extLst>
          </p:cNvPr>
          <p:cNvSpPr txBox="1"/>
          <p:nvPr/>
        </p:nvSpPr>
        <p:spPr>
          <a:xfrm>
            <a:off x="6298379" y="569491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Poppins" pitchFamily="2" charset="77"/>
                <a:cs typeface="Poppins" pitchFamily="2" charset="77"/>
              </a:rPr>
              <a:t>Name,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28F711-FA5F-3A95-12E7-A38836D408D0}"/>
              </a:ext>
            </a:extLst>
          </p:cNvPr>
          <p:cNvSpPr txBox="1"/>
          <p:nvPr/>
        </p:nvSpPr>
        <p:spPr>
          <a:xfrm>
            <a:off x="6298379" y="599971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Poppins" pitchFamily="2" charset="77"/>
                <a:cs typeface="Poppins" pitchFamily="2" charset="77"/>
              </a:rPr>
              <a:t>000 000-0000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59746A-E2B6-2842-1F2D-BD7E9521ADAD}"/>
              </a:ext>
            </a:extLst>
          </p:cNvPr>
          <p:cNvSpPr txBox="1"/>
          <p:nvPr/>
        </p:nvSpPr>
        <p:spPr>
          <a:xfrm>
            <a:off x="6298379" y="6292318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err="1">
                <a:latin typeface="Poppins" pitchFamily="2" charset="77"/>
                <a:cs typeface="Poppins" pitchFamily="2" charset="77"/>
              </a:rPr>
              <a:t>name@email.com</a:t>
            </a:r>
            <a:endParaRPr lang="en-US" sz="1400" b="1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3" name="Picture 1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2BB4F34A-2BF2-A7A0-06DE-3E84661F5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17" y="5796958"/>
            <a:ext cx="2486912" cy="5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3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6728F-4492-0392-B65F-71AD4F36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4EA94A7D-4F24-BA88-3DBB-79F081296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764" y="1468441"/>
            <a:ext cx="1842653" cy="138222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D931E35-0CAB-2DA4-15FD-8ECC8775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26" y="495011"/>
            <a:ext cx="10637219" cy="119311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4000" b="1">
                <a:ea typeface="+mj-ea"/>
                <a:cs typeface="+mj-cs"/>
              </a:rPr>
              <a:t>The Hidden Risk: ACA Myths &amp; Truths</a:t>
            </a:r>
          </a:p>
          <a:p>
            <a:r>
              <a:rPr lang="en-US" sz="1400"/>
              <a:t>ACA penalties haven’t gone away—they’ve multiplied.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9A4C14-1DF0-C5F8-C391-54F4BB038A96}"/>
              </a:ext>
            </a:extLst>
          </p:cNvPr>
          <p:cNvSpPr txBox="1">
            <a:spLocks/>
          </p:cNvSpPr>
          <p:nvPr/>
        </p:nvSpPr>
        <p:spPr>
          <a:xfrm>
            <a:off x="11777072" y="6480283"/>
            <a:ext cx="297012" cy="1441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9750D-AFC6-BC42-BEEE-7E0342CE13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D496AA91-807B-11D3-E956-446F106FC047}"/>
              </a:ext>
            </a:extLst>
          </p:cNvPr>
          <p:cNvSpPr/>
          <p:nvPr/>
        </p:nvSpPr>
        <p:spPr>
          <a:xfrm>
            <a:off x="1209821" y="3004234"/>
            <a:ext cx="4579034" cy="554891"/>
          </a:xfrm>
          <a:prstGeom prst="round2DiagRect">
            <a:avLst/>
          </a:prstGeom>
          <a:solidFill>
            <a:srgbClr val="003247"/>
          </a:solidFill>
          <a:ln w="9525">
            <a:solidFill>
              <a:srgbClr val="D2BB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“Payroll data is always accurate.”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A4E5E3CD-724A-EA2D-3151-9F979162B181}"/>
              </a:ext>
            </a:extLst>
          </p:cNvPr>
          <p:cNvSpPr/>
          <p:nvPr/>
        </p:nvSpPr>
        <p:spPr>
          <a:xfrm>
            <a:off x="5644563" y="3004234"/>
            <a:ext cx="5314168" cy="554891"/>
          </a:xfrm>
          <a:prstGeom prst="round2DiagRect">
            <a:avLst/>
          </a:prstGeom>
          <a:solidFill>
            <a:srgbClr val="D2BB88"/>
          </a:solidFill>
          <a:ln>
            <a:solidFill>
              <a:srgbClr val="D2BB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80"/>
              </a:lnSpc>
              <a:buNone/>
            </a:pPr>
            <a:r>
              <a:rPr lang="en-US" sz="1200" b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 Wrong or incomplete inputs </a:t>
            </a:r>
            <a:r>
              <a:rPr lang="en-US" sz="120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lead to wrong filings — </a:t>
            </a:r>
          </a:p>
          <a:p>
            <a:pPr algn="ctr">
              <a:lnSpc>
                <a:spcPts val="1880"/>
              </a:lnSpc>
              <a:buNone/>
            </a:pPr>
            <a:r>
              <a:rPr lang="en-US" sz="120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and penalties.</a:t>
            </a:r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FFDAE3A7-634C-4BDF-0503-1100BA7F6372}"/>
              </a:ext>
            </a:extLst>
          </p:cNvPr>
          <p:cNvSpPr/>
          <p:nvPr/>
        </p:nvSpPr>
        <p:spPr>
          <a:xfrm>
            <a:off x="1209821" y="3735752"/>
            <a:ext cx="4579034" cy="554891"/>
          </a:xfrm>
          <a:prstGeom prst="round2DiagRect">
            <a:avLst/>
          </a:prstGeom>
          <a:solidFill>
            <a:srgbClr val="003247"/>
          </a:solidFill>
          <a:ln w="9525">
            <a:solidFill>
              <a:srgbClr val="D2BB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“It’s just checking a box.”</a:t>
            </a:r>
          </a:p>
        </p:txBody>
      </p:sp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2AB8DAE4-1286-CE0F-3EE7-884461D081B2}"/>
              </a:ext>
            </a:extLst>
          </p:cNvPr>
          <p:cNvSpPr/>
          <p:nvPr/>
        </p:nvSpPr>
        <p:spPr>
          <a:xfrm>
            <a:off x="5644563" y="3735752"/>
            <a:ext cx="5314168" cy="554891"/>
          </a:xfrm>
          <a:prstGeom prst="round2DiagRect">
            <a:avLst/>
          </a:prstGeom>
          <a:solidFill>
            <a:srgbClr val="D2BB88"/>
          </a:solidFill>
          <a:ln>
            <a:solidFill>
              <a:srgbClr val="D2BB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80"/>
              </a:lnSpc>
              <a:buNone/>
            </a:pPr>
            <a:r>
              <a:rPr lang="en-US" sz="1200" b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Reporting requires precision; </a:t>
            </a:r>
            <a:r>
              <a:rPr lang="en-US" sz="120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missing or bad data = penalties.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AD30C8E1-0E06-3E91-8096-D06852B89E4B}"/>
              </a:ext>
            </a:extLst>
          </p:cNvPr>
          <p:cNvSpPr/>
          <p:nvPr/>
        </p:nvSpPr>
        <p:spPr>
          <a:xfrm>
            <a:off x="1209821" y="4467271"/>
            <a:ext cx="4579034" cy="554891"/>
          </a:xfrm>
          <a:prstGeom prst="round2DiagRect">
            <a:avLst/>
          </a:prstGeom>
          <a:solidFill>
            <a:srgbClr val="003247"/>
          </a:solidFill>
          <a:ln w="9525">
            <a:solidFill>
              <a:srgbClr val="D2BB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80"/>
              </a:lnSpc>
              <a:buNone/>
            </a:pPr>
            <a:r>
              <a:rPr lang="en-US" sz="12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“Penalties are small.”</a:t>
            </a:r>
          </a:p>
        </p:txBody>
      </p:sp>
      <p:sp>
        <p:nvSpPr>
          <p:cNvPr id="16" name="Round Diagonal Corner Rectangle 15">
            <a:extLst>
              <a:ext uri="{FF2B5EF4-FFF2-40B4-BE49-F238E27FC236}">
                <a16:creationId xmlns:a16="http://schemas.microsoft.com/office/drawing/2014/main" id="{2D448024-5CDB-A6DD-C4F0-99763FDFE4C7}"/>
              </a:ext>
            </a:extLst>
          </p:cNvPr>
          <p:cNvSpPr/>
          <p:nvPr/>
        </p:nvSpPr>
        <p:spPr>
          <a:xfrm>
            <a:off x="5644563" y="4467271"/>
            <a:ext cx="5314168" cy="554891"/>
          </a:xfrm>
          <a:prstGeom prst="round2DiagRect">
            <a:avLst/>
          </a:prstGeom>
          <a:solidFill>
            <a:srgbClr val="D2BB88"/>
          </a:solidFill>
          <a:ln>
            <a:solidFill>
              <a:srgbClr val="D2BB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80"/>
              </a:lnSpc>
              <a:buNone/>
            </a:pPr>
            <a:r>
              <a:rPr lang="en-US" sz="120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Penalties can exceed </a:t>
            </a:r>
            <a:r>
              <a:rPr lang="en-US" sz="1200" b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$5,000 per employee</a:t>
            </a:r>
            <a:r>
              <a:rPr lang="en-US" sz="120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or </a:t>
            </a:r>
            <a:r>
              <a:rPr lang="en-US" sz="1200" b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$330 per form</a:t>
            </a:r>
            <a:r>
              <a:rPr lang="en-US" sz="120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br>
              <a:rPr lang="en-US" sz="120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20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for inaccuracies.</a:t>
            </a:r>
          </a:p>
        </p:txBody>
      </p:sp>
      <p:sp>
        <p:nvSpPr>
          <p:cNvPr id="17" name="Round Diagonal Corner Rectangle 16">
            <a:extLst>
              <a:ext uri="{FF2B5EF4-FFF2-40B4-BE49-F238E27FC236}">
                <a16:creationId xmlns:a16="http://schemas.microsoft.com/office/drawing/2014/main" id="{F1B8A43C-EE52-A2F7-C395-98A9495E8F9C}"/>
              </a:ext>
            </a:extLst>
          </p:cNvPr>
          <p:cNvSpPr/>
          <p:nvPr/>
        </p:nvSpPr>
        <p:spPr>
          <a:xfrm>
            <a:off x="1209821" y="5212857"/>
            <a:ext cx="4579034" cy="554891"/>
          </a:xfrm>
          <a:prstGeom prst="round2DiagRect">
            <a:avLst/>
          </a:prstGeom>
          <a:solidFill>
            <a:srgbClr val="003247"/>
          </a:solidFill>
          <a:ln w="9525">
            <a:solidFill>
              <a:srgbClr val="D2BB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80"/>
              </a:lnSpc>
              <a:buNone/>
            </a:pPr>
            <a:r>
              <a:rPr lang="en-US" sz="12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“Vendors take full responsibility for compliance.”</a:t>
            </a:r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924036FA-2AAC-2753-A875-AC4601381875}"/>
              </a:ext>
            </a:extLst>
          </p:cNvPr>
          <p:cNvSpPr/>
          <p:nvPr/>
        </p:nvSpPr>
        <p:spPr>
          <a:xfrm>
            <a:off x="5644563" y="5212857"/>
            <a:ext cx="5314168" cy="554891"/>
          </a:xfrm>
          <a:prstGeom prst="round2DiagRect">
            <a:avLst/>
          </a:prstGeom>
          <a:solidFill>
            <a:srgbClr val="D2BB88"/>
          </a:solidFill>
          <a:ln>
            <a:solidFill>
              <a:srgbClr val="D2BB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80"/>
              </a:lnSpc>
              <a:buNone/>
            </a:pPr>
            <a:r>
              <a:rPr lang="en-US" sz="120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Legally, the </a:t>
            </a:r>
            <a:r>
              <a:rPr lang="en-US" sz="1200" b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employer is always responsible</a:t>
            </a:r>
            <a:r>
              <a:rPr lang="en-US" sz="120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even if a payroll </a:t>
            </a:r>
            <a:br>
              <a:rPr lang="en-US" sz="120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20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vendor files on their behalf.</a:t>
            </a:r>
          </a:p>
        </p:txBody>
      </p:sp>
      <p:sp>
        <p:nvSpPr>
          <p:cNvPr id="19" name="Round Diagonal Corner Rectangle 18">
            <a:extLst>
              <a:ext uri="{FF2B5EF4-FFF2-40B4-BE49-F238E27FC236}">
                <a16:creationId xmlns:a16="http://schemas.microsoft.com/office/drawing/2014/main" id="{1980694E-32C8-8941-1342-89FDDAEDE3E8}"/>
              </a:ext>
            </a:extLst>
          </p:cNvPr>
          <p:cNvSpPr/>
          <p:nvPr/>
        </p:nvSpPr>
        <p:spPr>
          <a:xfrm>
            <a:off x="1209821" y="2272715"/>
            <a:ext cx="4579034" cy="554891"/>
          </a:xfrm>
          <a:prstGeom prst="round2DiagRect">
            <a:avLst/>
          </a:prstGeom>
          <a:solidFill>
            <a:srgbClr val="003247"/>
          </a:solidFill>
          <a:ln w="9525">
            <a:solidFill>
              <a:srgbClr val="D2BB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“ACA enforcement has scaled back.”</a:t>
            </a:r>
          </a:p>
        </p:txBody>
      </p:sp>
      <p:sp>
        <p:nvSpPr>
          <p:cNvPr id="20" name="Round Diagonal Corner Rectangle 19">
            <a:extLst>
              <a:ext uri="{FF2B5EF4-FFF2-40B4-BE49-F238E27FC236}">
                <a16:creationId xmlns:a16="http://schemas.microsoft.com/office/drawing/2014/main" id="{42A5522F-B2AD-2009-AF05-53A27A31FC0D}"/>
              </a:ext>
            </a:extLst>
          </p:cNvPr>
          <p:cNvSpPr/>
          <p:nvPr/>
        </p:nvSpPr>
        <p:spPr>
          <a:xfrm>
            <a:off x="5644563" y="2272715"/>
            <a:ext cx="5314168" cy="554891"/>
          </a:xfrm>
          <a:prstGeom prst="round2DiagRect">
            <a:avLst/>
          </a:prstGeom>
          <a:solidFill>
            <a:srgbClr val="D2BB88"/>
          </a:solidFill>
          <a:ln>
            <a:solidFill>
              <a:srgbClr val="D2BB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Enforcement is automated </a:t>
            </a:r>
            <a:r>
              <a:rPr lang="en-US" sz="120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and more active than ever.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AF2EB2-F684-6F62-6145-1047C51D2CF4}"/>
              </a:ext>
            </a:extLst>
          </p:cNvPr>
          <p:cNvSpPr txBox="1"/>
          <p:nvPr/>
        </p:nvSpPr>
        <p:spPr>
          <a:xfrm>
            <a:off x="1205271" y="1853911"/>
            <a:ext cx="4579034" cy="344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80"/>
              </a:lnSpc>
              <a:buNone/>
            </a:pPr>
            <a:r>
              <a:rPr lang="en-US"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Myth: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6140BD-5441-570D-D28C-C6C35AE8CFE5}"/>
              </a:ext>
            </a:extLst>
          </p:cNvPr>
          <p:cNvSpPr txBox="1"/>
          <p:nvPr/>
        </p:nvSpPr>
        <p:spPr>
          <a:xfrm>
            <a:off x="5621505" y="1853911"/>
            <a:ext cx="5337225" cy="344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80"/>
              </a:lnSpc>
              <a:buNone/>
            </a:pPr>
            <a:r>
              <a:rPr lang="en-US"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Truth:</a:t>
            </a:r>
          </a:p>
        </p:txBody>
      </p:sp>
    </p:spTree>
    <p:extLst>
      <p:ext uri="{BB962C8B-B14F-4D97-AF65-F5344CB8AC3E}">
        <p14:creationId xmlns:p14="http://schemas.microsoft.com/office/powerpoint/2010/main" val="283191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3C5B0-039C-765E-B3EB-72685A966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BB68D1A5-3231-FB7C-1DB1-D541492AA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764" y="1468441"/>
            <a:ext cx="1842653" cy="138222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68ED8F6-4A4F-1213-F9D3-902B35F0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3" y="762942"/>
            <a:ext cx="9305741" cy="1888415"/>
          </a:xfrm>
        </p:spPr>
        <p:txBody>
          <a:bodyPr/>
          <a:lstStyle/>
          <a:p>
            <a:pPr algn="l"/>
            <a:r>
              <a:rPr lang="en-US" sz="4400" b="1">
                <a:ea typeface="+mj-ea"/>
                <a:cs typeface="+mj-cs"/>
              </a:rPr>
              <a:t>Who’s Most at Risk</a:t>
            </a:r>
          </a:p>
          <a:p>
            <a:pPr algn="l"/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E5A2F8-4B89-1C06-841C-8CC44E0902C2}"/>
              </a:ext>
            </a:extLst>
          </p:cNvPr>
          <p:cNvSpPr txBox="1"/>
          <p:nvPr/>
        </p:nvSpPr>
        <p:spPr>
          <a:xfrm>
            <a:off x="1222270" y="1582115"/>
            <a:ext cx="8184513" cy="577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ACA reporting risk hides in the details. These are the groups most likely to need specialized compliance support: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BA65D-393A-4D5C-9874-BD1D3B15E531}"/>
              </a:ext>
            </a:extLst>
          </p:cNvPr>
          <p:cNvSpPr txBox="1"/>
          <p:nvPr/>
        </p:nvSpPr>
        <p:spPr>
          <a:xfrm>
            <a:off x="1775362" y="2609943"/>
            <a:ext cx="4411125" cy="2834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Large Hourly Industries</a:t>
            </a:r>
          </a:p>
          <a:p>
            <a:pPr>
              <a:lnSpc>
                <a:spcPts val="1880"/>
              </a:lnSpc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Hospitality, staffing, retail, healthcare, education</a:t>
            </a:r>
          </a:p>
          <a:p>
            <a:endParaRPr lang="en-US" sz="14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Seasonal &amp; Fluctuating Workforces</a:t>
            </a:r>
          </a:p>
          <a:p>
            <a:pPr>
              <a:lnSpc>
                <a:spcPts val="1880"/>
              </a:lnSpc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Eligibility shifts all year</a:t>
            </a:r>
          </a:p>
          <a:p>
            <a:endParaRPr lang="en-US" sz="14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Complex Benefit Designs</a:t>
            </a:r>
          </a:p>
          <a:p>
            <a:pPr>
              <a:lnSpc>
                <a:spcPts val="1880"/>
              </a:lnSpc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Carve-outs, tiered contributions, self-funded plans, multi-state compliance requirements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A9F894-0401-D05F-CB84-08B4AC3C3DD4}"/>
              </a:ext>
            </a:extLst>
          </p:cNvPr>
          <p:cNvSpPr txBox="1">
            <a:spLocks/>
          </p:cNvSpPr>
          <p:nvPr/>
        </p:nvSpPr>
        <p:spPr>
          <a:xfrm>
            <a:off x="11777072" y="6480283"/>
            <a:ext cx="297012" cy="1441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9750D-AFC6-BC42-BEEE-7E0342CE130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53A4E-D424-40E2-1980-B9D5D52F64F2}"/>
              </a:ext>
            </a:extLst>
          </p:cNvPr>
          <p:cNvSpPr txBox="1"/>
          <p:nvPr/>
        </p:nvSpPr>
        <p:spPr>
          <a:xfrm>
            <a:off x="6899129" y="2609943"/>
            <a:ext cx="4639192" cy="2914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High-Profile / </a:t>
            </a:r>
            <a:b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Highly Regulated Employers</a:t>
            </a:r>
          </a:p>
          <a:p>
            <a:pPr>
              <a:lnSpc>
                <a:spcPts val="1880"/>
              </a:lnSpc>
              <a:spcBef>
                <a:spcPts val="600"/>
              </a:spcBef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Government agencies, public companies, litigation-sensitive</a:t>
            </a:r>
          </a:p>
          <a:p>
            <a:endParaRPr lang="en-US" sz="18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spcAft>
                <a:spcPts val="300"/>
              </a:spcAft>
            </a:pPr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Transitions &amp; First-Time Filers</a:t>
            </a:r>
          </a:p>
          <a:p>
            <a:pPr>
              <a:lnSpc>
                <a:spcPts val="1880"/>
              </a:lnSpc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Acquisitions, mergers, new </a:t>
            </a:r>
            <a:r>
              <a:rPr lang="en-US" sz="140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ALEs</a:t>
            </a:r>
            <a:endParaRPr lang="en-US" sz="14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US" sz="18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spcAft>
                <a:spcPts val="300"/>
              </a:spcAft>
            </a:pPr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Union &amp; Multi-EIN Groups</a:t>
            </a:r>
          </a:p>
          <a:p>
            <a:pPr>
              <a:lnSpc>
                <a:spcPts val="1880"/>
              </a:lnSpc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Collectively bargained plans, aggregated </a:t>
            </a:r>
            <a:r>
              <a:rPr lang="en-US" sz="140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ALEs</a:t>
            </a:r>
            <a:endParaRPr lang="en-US" sz="14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6" name="Picture 15" descr="A clock with a black background&#10;&#10;Description automatically generated">
            <a:extLst>
              <a:ext uri="{FF2B5EF4-FFF2-40B4-BE49-F238E27FC236}">
                <a16:creationId xmlns:a16="http://schemas.microsoft.com/office/drawing/2014/main" id="{B37B7204-04A2-297E-DEEA-CFFB52C0C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511" y="2624231"/>
            <a:ext cx="411480" cy="4114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AA6081-488E-775D-C173-5D47BB174A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66511" y="3667220"/>
            <a:ext cx="411480" cy="4114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41DEEB-2AAD-6D3B-A6A6-A1DAD77CA2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86741" y="4527257"/>
            <a:ext cx="411480" cy="411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AC8D94-FCAD-655A-CEC9-8637645F24D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26497" y="2638519"/>
            <a:ext cx="411480" cy="4114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587ADA-62D6-5731-6665-E4D5608FA58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26497" y="4026470"/>
            <a:ext cx="411480" cy="4114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C75E5F-8F0D-81D4-EC7E-8611B5B2B7E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426497" y="4852763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2DC6B-4A8E-590B-F9A8-D3D84CD2F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B8C15CC-B3E2-8265-7AD5-1ACA964B91F1}"/>
              </a:ext>
            </a:extLst>
          </p:cNvPr>
          <p:cNvSpPr/>
          <p:nvPr/>
        </p:nvSpPr>
        <p:spPr>
          <a:xfrm>
            <a:off x="8468751" y="0"/>
            <a:ext cx="3723249" cy="623729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2BB88">
                  <a:lumMod val="66023"/>
                  <a:lumOff val="33977"/>
                </a:srgbClr>
              </a:gs>
              <a:gs pos="36000">
                <a:srgbClr val="D2BB88"/>
              </a:gs>
              <a:gs pos="100000">
                <a:srgbClr val="B0A075">
                  <a:lumMod val="85451"/>
                </a:srgb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2875BFC-019B-0D4E-4698-4A4F99DB1B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22271" y="457939"/>
            <a:ext cx="8297863" cy="624808"/>
          </a:xfrm>
        </p:spPr>
        <p:txBody>
          <a:bodyPr vert="horz" lIns="0" tIns="0" rIns="0" bIns="0" rtlCol="0" anchor="t">
            <a:noAutofit/>
          </a:bodyPr>
          <a:lstStyle/>
          <a:p>
            <a:pPr algn="l"/>
            <a:r>
              <a:rPr lang="en-US" sz="4400" b="1">
                <a:ea typeface="+mj-ea"/>
              </a:rPr>
              <a:t>Why </a:t>
            </a:r>
            <a:r>
              <a:rPr lang="en-US" sz="4400" b="1" err="1">
                <a:ea typeface="+mj-ea"/>
              </a:rPr>
              <a:t>Lumelight</a:t>
            </a:r>
            <a:endParaRPr lang="en-US" sz="4400" b="1">
              <a:ea typeface="+mj-ea"/>
            </a:endParaRPr>
          </a:p>
          <a:p>
            <a:pPr algn="l"/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AE1B8-580E-F962-7191-BF8D59BECA4F}"/>
              </a:ext>
            </a:extLst>
          </p:cNvPr>
          <p:cNvSpPr txBox="1"/>
          <p:nvPr/>
        </p:nvSpPr>
        <p:spPr>
          <a:xfrm>
            <a:off x="1143783" y="1962191"/>
            <a:ext cx="5470462" cy="3743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en-US" sz="2200" b="1">
                <a:solidFill>
                  <a:srgbClr val="D2BB88"/>
                </a:solidFill>
                <a:latin typeface="Poppins" pitchFamily="2" charset="77"/>
                <a:cs typeface="Poppins" pitchFamily="2" charset="77"/>
              </a:rPr>
              <a:t>Easy Data Intake</a:t>
            </a:r>
          </a:p>
          <a:p>
            <a:pPr>
              <a:lnSpc>
                <a:spcPts val="2160"/>
              </a:lnSpc>
            </a:pPr>
            <a:r>
              <a:rPr lang="en-US" sz="1400">
                <a:latin typeface="Poppins" pitchFamily="2" charset="77"/>
                <a:cs typeface="Poppins" pitchFamily="2" charset="77"/>
              </a:rPr>
              <a:t>Send us your raw data, in any format. </a:t>
            </a:r>
          </a:p>
          <a:p>
            <a:pPr>
              <a:lnSpc>
                <a:spcPts val="2160"/>
              </a:lnSpc>
            </a:pPr>
            <a:endParaRPr lang="en-US" sz="120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2160"/>
              </a:lnSpc>
            </a:pPr>
            <a:r>
              <a:rPr lang="en-US" sz="2200" b="1">
                <a:solidFill>
                  <a:srgbClr val="D2BB88"/>
                </a:solidFill>
                <a:latin typeface="Poppins" pitchFamily="2" charset="77"/>
                <a:cs typeface="Poppins" pitchFamily="2" charset="77"/>
              </a:rPr>
              <a:t>$5M Guarantee</a:t>
            </a:r>
          </a:p>
          <a:p>
            <a:pPr>
              <a:lnSpc>
                <a:spcPts val="2160"/>
              </a:lnSpc>
            </a:pPr>
            <a:r>
              <a:rPr lang="en-US" sz="1400">
                <a:latin typeface="Poppins" pitchFamily="2" charset="77"/>
                <a:cs typeface="Poppins" pitchFamily="2" charset="77"/>
              </a:rPr>
              <a:t>We stand behind our work. If penalties arise, </a:t>
            </a:r>
            <a:br>
              <a:rPr lang="en-US" sz="1400">
                <a:latin typeface="Poppins" pitchFamily="2" charset="77"/>
                <a:cs typeface="Poppins" pitchFamily="2" charset="77"/>
              </a:rPr>
            </a:br>
            <a:r>
              <a:rPr lang="en-US" sz="1400">
                <a:latin typeface="Poppins" pitchFamily="2" charset="77"/>
                <a:cs typeface="Poppins" pitchFamily="2" charset="77"/>
              </a:rPr>
              <a:t>we cover them.</a:t>
            </a:r>
          </a:p>
          <a:p>
            <a:pPr>
              <a:lnSpc>
                <a:spcPts val="2160"/>
              </a:lnSpc>
            </a:pPr>
            <a:endParaRPr lang="en-US" sz="120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2160"/>
              </a:lnSpc>
            </a:pPr>
            <a:r>
              <a:rPr lang="en-US" sz="2200" b="1">
                <a:solidFill>
                  <a:srgbClr val="D2BB88"/>
                </a:solidFill>
                <a:latin typeface="Poppins" pitchFamily="2" charset="77"/>
                <a:cs typeface="Poppins" pitchFamily="2" charset="77"/>
              </a:rPr>
              <a:t>Quality Control + Validation</a:t>
            </a:r>
          </a:p>
          <a:p>
            <a:pPr>
              <a:lnSpc>
                <a:spcPts val="2160"/>
              </a:lnSpc>
            </a:pPr>
            <a:r>
              <a:rPr lang="en-US" sz="1400">
                <a:latin typeface="Poppins" pitchFamily="2" charset="77"/>
                <a:cs typeface="Poppins" pitchFamily="2" charset="77"/>
              </a:rPr>
              <a:t>Proprietary checks catch errors before they reach the IRS.</a:t>
            </a:r>
          </a:p>
          <a:p>
            <a:pPr>
              <a:lnSpc>
                <a:spcPts val="2160"/>
              </a:lnSpc>
            </a:pPr>
            <a:endParaRPr lang="en-US" sz="140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2160"/>
              </a:lnSpc>
            </a:pPr>
            <a:r>
              <a:rPr lang="en-US" sz="2200" b="1">
                <a:solidFill>
                  <a:srgbClr val="D2BB88"/>
                </a:solidFill>
                <a:latin typeface="Poppins" pitchFamily="2" charset="77"/>
                <a:cs typeface="Poppins" pitchFamily="2" charset="77"/>
              </a:rPr>
              <a:t>Dedicated Senior Analyst</a:t>
            </a:r>
          </a:p>
          <a:p>
            <a:pPr>
              <a:lnSpc>
                <a:spcPts val="2160"/>
              </a:lnSpc>
            </a:pPr>
            <a:r>
              <a:rPr lang="en-US" sz="1400">
                <a:latin typeface="Poppins" pitchFamily="2" charset="77"/>
                <a:cs typeface="Poppins" pitchFamily="2" charset="77"/>
              </a:rPr>
              <a:t>Your filings are guided by an ACA specialist with years </a:t>
            </a:r>
            <a:br>
              <a:rPr lang="en-US" sz="1400">
                <a:latin typeface="Poppins" pitchFamily="2" charset="77"/>
                <a:cs typeface="Poppins" pitchFamily="2" charset="77"/>
              </a:rPr>
            </a:br>
            <a:r>
              <a:rPr lang="en-US" sz="1400">
                <a:latin typeface="Poppins" pitchFamily="2" charset="77"/>
                <a:cs typeface="Poppins" pitchFamily="2" charset="77"/>
              </a:rPr>
              <a:t>of expertise, with attorney oversight as needed.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D7F19-B8CF-6F65-10A5-37F1E8C1C961}"/>
              </a:ext>
            </a:extLst>
          </p:cNvPr>
          <p:cNvSpPr txBox="1"/>
          <p:nvPr/>
        </p:nvSpPr>
        <p:spPr>
          <a:xfrm>
            <a:off x="1162111" y="1240500"/>
            <a:ext cx="5294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Poppins" pitchFamily="2" charset="77"/>
                <a:cs typeface="Poppins" pitchFamily="2" charset="77"/>
              </a:rPr>
              <a:t>The difference is in our process—and our promise: </a:t>
            </a:r>
            <a:r>
              <a:rPr lang="en-US" sz="1400" b="1">
                <a:latin typeface="Poppins" pitchFamily="2" charset="77"/>
                <a:cs typeface="Poppins" pitchFamily="2" charset="77"/>
              </a:rPr>
              <a:t>Compliance handled right, the first time.</a:t>
            </a:r>
            <a:endParaRPr lang="en-US" sz="1400" b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B2987776-EDCC-C0BB-3038-001F9452E648}"/>
              </a:ext>
            </a:extLst>
          </p:cNvPr>
          <p:cNvSpPr/>
          <p:nvPr/>
        </p:nvSpPr>
        <p:spPr>
          <a:xfrm>
            <a:off x="7099781" y="663128"/>
            <a:ext cx="4840706" cy="3437383"/>
          </a:xfrm>
          <a:prstGeom prst="round2Diag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2225">
            <a:gradFill>
              <a:gsLst>
                <a:gs pos="0">
                  <a:srgbClr val="F4EFE3"/>
                </a:gs>
                <a:gs pos="99000">
                  <a:srgbClr val="D2BB88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E3DA4AFD-8016-F3FA-BEB3-75960655C1A7}"/>
              </a:ext>
            </a:extLst>
          </p:cNvPr>
          <p:cNvSpPr/>
          <p:nvPr/>
        </p:nvSpPr>
        <p:spPr>
          <a:xfrm>
            <a:off x="6790733" y="3669863"/>
            <a:ext cx="3011220" cy="2138266"/>
          </a:xfrm>
          <a:prstGeom prst="round2DiagRect">
            <a:avLst/>
          </a:prstGeom>
          <a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2225">
            <a:gradFill>
              <a:gsLst>
                <a:gs pos="0">
                  <a:srgbClr val="F4EFE3"/>
                </a:gs>
                <a:gs pos="99000">
                  <a:srgbClr val="D2BB88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CABD55-F7C2-0C39-5CA9-6E60CB1C2F0B}"/>
              </a:ext>
            </a:extLst>
          </p:cNvPr>
          <p:cNvSpPr txBox="1">
            <a:spLocks/>
          </p:cNvSpPr>
          <p:nvPr/>
        </p:nvSpPr>
        <p:spPr>
          <a:xfrm>
            <a:off x="11777072" y="6480283"/>
            <a:ext cx="297012" cy="1441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9750D-AFC6-BC42-BEEE-7E0342CE13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6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F24E7-2118-5D12-B173-23DED619D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44CEBA03-4A18-DB06-6892-A3AC578F4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64" y="1139829"/>
            <a:ext cx="1842653" cy="163531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31980E-9548-F3AA-EB8B-7704CF69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279" y="886732"/>
            <a:ext cx="8298958" cy="1888415"/>
          </a:xfrm>
        </p:spPr>
        <p:txBody>
          <a:bodyPr/>
          <a:lstStyle/>
          <a:p>
            <a:pPr algn="l"/>
            <a:r>
              <a:rPr lang="en-US" sz="4400" b="1">
                <a:ea typeface="+mj-ea"/>
                <a:cs typeface="+mj-cs"/>
              </a:rPr>
              <a:t>Our Expertise</a:t>
            </a:r>
          </a:p>
          <a:p>
            <a:pPr algn="l"/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9FC87-B28E-2C37-A65B-AFB1B16F6338}"/>
              </a:ext>
            </a:extLst>
          </p:cNvPr>
          <p:cNvSpPr txBox="1"/>
          <p:nvPr/>
        </p:nvSpPr>
        <p:spPr>
          <a:xfrm>
            <a:off x="1710722" y="2309907"/>
            <a:ext cx="4024928" cy="2991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ACA Compliance &amp; Strategy</a:t>
            </a:r>
          </a:p>
          <a:p>
            <a:pPr>
              <a:lnSpc>
                <a:spcPts val="1880"/>
              </a:lnSpc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Deep expertise in §4980H rules, affordability safe harbors, and reporting precision — including complex, multi-EIN groups.</a:t>
            </a:r>
          </a:p>
          <a:p>
            <a:endParaRPr lang="en-US" sz="14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ERISA &amp; Fiduciary Risk Management</a:t>
            </a:r>
          </a:p>
          <a:p>
            <a:pPr>
              <a:lnSpc>
                <a:spcPts val="1880"/>
              </a:lnSpc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Proven experience guiding employers through plan governance, disclosures, and even high-stakes DOL audits.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4FD4B-1FB8-FC6F-6B95-93142852D6C9}"/>
              </a:ext>
            </a:extLst>
          </p:cNvPr>
          <p:cNvSpPr txBox="1"/>
          <p:nvPr/>
        </p:nvSpPr>
        <p:spPr>
          <a:xfrm>
            <a:off x="1150078" y="1705905"/>
            <a:ext cx="81845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Specialized ACA knowledge, applied to your toughest compliance challenges.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23E48-06AF-980F-2E48-67B652978FC9}"/>
              </a:ext>
            </a:extLst>
          </p:cNvPr>
          <p:cNvSpPr txBox="1"/>
          <p:nvPr/>
        </p:nvSpPr>
        <p:spPr>
          <a:xfrm>
            <a:off x="7046264" y="2295619"/>
            <a:ext cx="4317742" cy="274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MHPAEA &amp; Healthcare Compliance</a:t>
            </a:r>
          </a:p>
          <a:p>
            <a:pPr>
              <a:lnSpc>
                <a:spcPts val="1880"/>
              </a:lnSpc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Specialized knowledge of parity, healthcare reporting, and state-level mandates where one missed detail can trigger penalties.</a:t>
            </a:r>
          </a:p>
          <a:p>
            <a:endParaRPr lang="en-US" sz="1400" b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Integrated Compliance Support Team</a:t>
            </a:r>
          </a:p>
          <a:p>
            <a:pPr>
              <a:lnSpc>
                <a:spcPts val="1880"/>
              </a:lnSpc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bench of attorneys and consultants who translate complex regulations into actionable, client-ready solutions.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3376552-F191-2E9E-B801-D8114F2E7858}"/>
              </a:ext>
            </a:extLst>
          </p:cNvPr>
          <p:cNvSpPr txBox="1">
            <a:spLocks/>
          </p:cNvSpPr>
          <p:nvPr/>
        </p:nvSpPr>
        <p:spPr>
          <a:xfrm>
            <a:off x="11777072" y="6480283"/>
            <a:ext cx="297012" cy="1441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9750D-AFC6-BC42-BEEE-7E0342CE130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B28E7-5183-2B1F-0CAD-5CB0F43043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2434" y="2295619"/>
            <a:ext cx="411480" cy="411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297E29-3F27-C9AF-DDC0-46569CBD2E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12434" y="3881532"/>
            <a:ext cx="411480" cy="411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D02C93-4099-0113-A11D-A8776A03A2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41671" y="2295619"/>
            <a:ext cx="411480" cy="411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FCDC83-66AE-5BB6-0D6D-FEDA790D55C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557497" y="3624356"/>
            <a:ext cx="379827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3085D-06A3-56C7-9951-0CAEF51CB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C8EE56-30C7-587A-6C23-FFBED6514C21}"/>
              </a:ext>
            </a:extLst>
          </p:cNvPr>
          <p:cNvSpPr txBox="1">
            <a:spLocks/>
          </p:cNvSpPr>
          <p:nvPr/>
        </p:nvSpPr>
        <p:spPr>
          <a:xfrm>
            <a:off x="11777072" y="6480283"/>
            <a:ext cx="297012" cy="1441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9750D-AFC6-BC42-BEEE-7E0342CE130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Round Diagonal Corner Rectangle 16">
            <a:extLst>
              <a:ext uri="{FF2B5EF4-FFF2-40B4-BE49-F238E27FC236}">
                <a16:creationId xmlns:a16="http://schemas.microsoft.com/office/drawing/2014/main" id="{5A5AD25A-95A2-EE01-9D62-CC68F28933A5}"/>
              </a:ext>
            </a:extLst>
          </p:cNvPr>
          <p:cNvSpPr/>
          <p:nvPr/>
        </p:nvSpPr>
        <p:spPr>
          <a:xfrm rot="5400000">
            <a:off x="3920763" y="2203029"/>
            <a:ext cx="4164413" cy="3148287"/>
          </a:xfrm>
          <a:prstGeom prst="round2DiagRect">
            <a:avLst/>
          </a:prstGeom>
          <a:noFill/>
          <a:ln w="34925">
            <a:gradFill>
              <a:gsLst>
                <a:gs pos="0">
                  <a:srgbClr val="D2BB88"/>
                </a:gs>
                <a:gs pos="100000">
                  <a:srgbClr val="B0A075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8F25585F-9FED-733F-765C-F3F0D1C61B0F}"/>
              </a:ext>
            </a:extLst>
          </p:cNvPr>
          <p:cNvSpPr/>
          <p:nvPr/>
        </p:nvSpPr>
        <p:spPr>
          <a:xfrm rot="5400000">
            <a:off x="7302729" y="2203029"/>
            <a:ext cx="4164413" cy="3148287"/>
          </a:xfrm>
          <a:prstGeom prst="round2DiagRect">
            <a:avLst/>
          </a:prstGeom>
          <a:noFill/>
          <a:ln w="34925">
            <a:gradFill>
              <a:gsLst>
                <a:gs pos="0">
                  <a:srgbClr val="D2BB88"/>
                </a:gs>
                <a:gs pos="100000">
                  <a:srgbClr val="B0A075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>
            <a:extLst>
              <a:ext uri="{FF2B5EF4-FFF2-40B4-BE49-F238E27FC236}">
                <a16:creationId xmlns:a16="http://schemas.microsoft.com/office/drawing/2014/main" id="{68D6DCBF-33C4-E051-0608-72E1EBF41CEC}"/>
              </a:ext>
            </a:extLst>
          </p:cNvPr>
          <p:cNvSpPr/>
          <p:nvPr/>
        </p:nvSpPr>
        <p:spPr>
          <a:xfrm rot="5400000">
            <a:off x="512636" y="2203029"/>
            <a:ext cx="4164413" cy="3148287"/>
          </a:xfrm>
          <a:prstGeom prst="round2DiagRect">
            <a:avLst/>
          </a:prstGeom>
          <a:noFill/>
          <a:ln w="34925">
            <a:gradFill>
              <a:gsLst>
                <a:gs pos="0">
                  <a:srgbClr val="D2BB88"/>
                </a:gs>
                <a:gs pos="100000">
                  <a:srgbClr val="B0A075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0E3E716-9BCB-7652-1B7A-33C9E028C42C}"/>
              </a:ext>
            </a:extLst>
          </p:cNvPr>
          <p:cNvSpPr txBox="1">
            <a:spLocks/>
          </p:cNvSpPr>
          <p:nvPr/>
        </p:nvSpPr>
        <p:spPr>
          <a:xfrm>
            <a:off x="1020699" y="403643"/>
            <a:ext cx="9245600" cy="728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>
                <a:ea typeface="+mj-ea"/>
                <a:cs typeface="+mj-cs"/>
              </a:rPr>
              <a:t>Key Features of </a:t>
            </a:r>
            <a:r>
              <a:rPr lang="en-US" sz="4400" b="1" err="1">
                <a:ea typeface="+mj-ea"/>
                <a:cs typeface="+mj-cs"/>
              </a:rPr>
              <a:t>Lumelight</a:t>
            </a:r>
            <a:r>
              <a:rPr lang="en-US" sz="4400" b="1">
                <a:ea typeface="+mj-ea"/>
                <a:cs typeface="+mj-cs"/>
              </a:rPr>
              <a:t>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290CFD-0E6D-77F5-3314-7DA9C8021C1E}"/>
              </a:ext>
            </a:extLst>
          </p:cNvPr>
          <p:cNvSpPr txBox="1"/>
          <p:nvPr/>
        </p:nvSpPr>
        <p:spPr>
          <a:xfrm>
            <a:off x="946954" y="1143251"/>
            <a:ext cx="81845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Poppins" pitchFamily="2" charset="77"/>
                <a:cs typeface="Poppins" pitchFamily="2" charset="77"/>
              </a:rPr>
              <a:t>Turnkey compliance, built for complex employers. Every detail handled.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9DC1E7-48DA-298F-458D-E7FF45A61555}"/>
              </a:ext>
            </a:extLst>
          </p:cNvPr>
          <p:cNvSpPr txBox="1"/>
          <p:nvPr/>
        </p:nvSpPr>
        <p:spPr>
          <a:xfrm>
            <a:off x="1224628" y="2659455"/>
            <a:ext cx="2704435" cy="1704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ts val="18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latin typeface="Poppins" pitchFamily="2" charset="77"/>
                <a:cs typeface="Poppins" pitchFamily="2" charset="77"/>
              </a:rPr>
              <a:t>$5M ACA reporting guarantee</a:t>
            </a:r>
          </a:p>
          <a:p>
            <a:pPr marL="180975" indent="-180975">
              <a:lnSpc>
                <a:spcPts val="18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latin typeface="Poppins" pitchFamily="2" charset="77"/>
                <a:cs typeface="Poppins" pitchFamily="2" charset="77"/>
              </a:rPr>
              <a:t>Senior ACA specialist with ERISA attorney oversight</a:t>
            </a:r>
          </a:p>
          <a:p>
            <a:pPr marL="180975" indent="-180975">
              <a:lnSpc>
                <a:spcPts val="18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latin typeface="Poppins" pitchFamily="2" charset="77"/>
                <a:cs typeface="Poppins" pitchFamily="2" charset="77"/>
              </a:rPr>
              <a:t>Penalty resolution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569040-1F1F-3F5E-4351-2060300FD767}"/>
              </a:ext>
            </a:extLst>
          </p:cNvPr>
          <p:cNvSpPr txBox="1"/>
          <p:nvPr/>
        </p:nvSpPr>
        <p:spPr>
          <a:xfrm>
            <a:off x="4594490" y="2659455"/>
            <a:ext cx="2973967" cy="1948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ts val="18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latin typeface="Poppins" pitchFamily="2" charset="77"/>
                <a:cs typeface="Poppins" pitchFamily="2" charset="77"/>
              </a:rPr>
              <a:t>Safe harbor consulting &amp; affordability strategy</a:t>
            </a:r>
          </a:p>
          <a:p>
            <a:pPr marL="180975" indent="-180975">
              <a:lnSpc>
                <a:spcPts val="18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latin typeface="Poppins" pitchFamily="2" charset="77"/>
                <a:cs typeface="Poppins" pitchFamily="2" charset="77"/>
              </a:rPr>
              <a:t>Guidance on controlled groups and variable-hour rules</a:t>
            </a:r>
          </a:p>
          <a:p>
            <a:pPr marL="180975" indent="-180975">
              <a:lnSpc>
                <a:spcPts val="18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latin typeface="Poppins" pitchFamily="2" charset="77"/>
                <a:cs typeface="Poppins" pitchFamily="2" charset="77"/>
              </a:rPr>
              <a:t>Year-round compliance insights to minimize risk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BE356B-B29A-D5EE-21E8-3571AFAEDCC0}"/>
              </a:ext>
            </a:extLst>
          </p:cNvPr>
          <p:cNvSpPr txBox="1"/>
          <p:nvPr/>
        </p:nvSpPr>
        <p:spPr>
          <a:xfrm>
            <a:off x="8031613" y="2659455"/>
            <a:ext cx="2741161" cy="3000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ts val="18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latin typeface="Poppins" pitchFamily="2" charset="77"/>
                <a:cs typeface="Poppins" pitchFamily="2" charset="77"/>
              </a:rPr>
              <a:t>Seamless data intake — no templates required</a:t>
            </a:r>
          </a:p>
          <a:p>
            <a:pPr marL="180975" indent="-180975">
              <a:lnSpc>
                <a:spcPts val="18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latin typeface="Poppins" pitchFamily="2" charset="77"/>
                <a:cs typeface="Poppins" pitchFamily="2" charset="77"/>
              </a:rPr>
              <a:t>Data cleansing, validation, and coding</a:t>
            </a:r>
          </a:p>
          <a:p>
            <a:pPr marL="180975" indent="-180975">
              <a:lnSpc>
                <a:spcPts val="18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latin typeface="Poppins" pitchFamily="2" charset="77"/>
                <a:cs typeface="Poppins" pitchFamily="2" charset="77"/>
              </a:rPr>
              <a:t>Full 1094/1095 preparation, e-filing, and 1095-C printing/mailing included</a:t>
            </a:r>
          </a:p>
          <a:p>
            <a:pPr marL="180975" indent="-180975">
              <a:lnSpc>
                <a:spcPts val="18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latin typeface="Poppins" pitchFamily="2" charset="77"/>
                <a:cs typeface="Poppins" pitchFamily="2" charset="77"/>
              </a:rPr>
              <a:t>Optional add-on: </a:t>
            </a:r>
            <a:r>
              <a:rPr lang="en-US" sz="1500">
                <a:latin typeface="Poppins" pitchFamily="2" charset="77"/>
                <a:cs typeface="Poppins" pitchFamily="2" charset="77"/>
              </a:rPr>
              <a:t>variable-hour employee tracking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33FCD7-DC3F-875B-37AC-6044DCB1C8A1}"/>
              </a:ext>
            </a:extLst>
          </p:cNvPr>
          <p:cNvSpPr txBox="1"/>
          <p:nvPr/>
        </p:nvSpPr>
        <p:spPr>
          <a:xfrm>
            <a:off x="1890136" y="2084495"/>
            <a:ext cx="13338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>
                <a:latin typeface="Poppins" pitchFamily="2" charset="77"/>
                <a:cs typeface="Poppins" pitchFamily="2" charset="77"/>
              </a:rPr>
              <a:t>Protect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F07864-0EF8-0480-F5D5-7CA471B38F5A}"/>
              </a:ext>
            </a:extLst>
          </p:cNvPr>
          <p:cNvSpPr txBox="1"/>
          <p:nvPr/>
        </p:nvSpPr>
        <p:spPr>
          <a:xfrm>
            <a:off x="5214532" y="2084495"/>
            <a:ext cx="125332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>
                <a:latin typeface="Poppins" pitchFamily="2" charset="77"/>
                <a:cs typeface="Poppins" pitchFamily="2" charset="77"/>
              </a:rPr>
              <a:t>Advise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D88B00-274A-45DA-51A7-B01DB2F7EDBA}"/>
              </a:ext>
            </a:extLst>
          </p:cNvPr>
          <p:cNvSpPr txBox="1"/>
          <p:nvPr/>
        </p:nvSpPr>
        <p:spPr>
          <a:xfrm>
            <a:off x="8620451" y="2072585"/>
            <a:ext cx="122363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>
                <a:latin typeface="Poppins" pitchFamily="2" charset="77"/>
                <a:cs typeface="Poppins" pitchFamily="2" charset="77"/>
              </a:rPr>
              <a:t>Deliver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E1013F-01E0-C66C-556E-440933FF50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73980" y="2053863"/>
            <a:ext cx="401213" cy="401213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6D1BA2-20F7-F600-B772-3199D7F1F7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31542" y="2053863"/>
            <a:ext cx="401213" cy="401213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0221DB7-77A5-DC96-93BB-895433F9C7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03053" y="2041953"/>
            <a:ext cx="401213" cy="4012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31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9D550-4CB1-8662-AA87-881439432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F3C693-F3B3-5BC8-8FD3-E65B98415D5C}"/>
              </a:ext>
            </a:extLst>
          </p:cNvPr>
          <p:cNvSpPr txBox="1">
            <a:spLocks/>
          </p:cNvSpPr>
          <p:nvPr/>
        </p:nvSpPr>
        <p:spPr>
          <a:xfrm>
            <a:off x="11777072" y="6480283"/>
            <a:ext cx="297012" cy="1441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9750D-AFC6-BC42-BEEE-7E0342CE130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3F3B2CA0-5C48-5357-24B2-6792BD992946}"/>
              </a:ext>
            </a:extLst>
          </p:cNvPr>
          <p:cNvSpPr/>
          <p:nvPr/>
        </p:nvSpPr>
        <p:spPr>
          <a:xfrm rot="10800000">
            <a:off x="1200170" y="2748105"/>
            <a:ext cx="4596229" cy="2714627"/>
          </a:xfrm>
          <a:prstGeom prst="round2DiagRect">
            <a:avLst/>
          </a:prstGeom>
          <a:solidFill>
            <a:schemeClr val="bg1"/>
          </a:solidFill>
          <a:ln w="34925">
            <a:gradFill>
              <a:gsLst>
                <a:gs pos="0">
                  <a:srgbClr val="F4EFE3"/>
                </a:gs>
                <a:gs pos="99000">
                  <a:srgbClr val="D2BB88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01A7103B-7061-67BE-86BE-8594D024C01D}"/>
              </a:ext>
            </a:extLst>
          </p:cNvPr>
          <p:cNvSpPr/>
          <p:nvPr/>
        </p:nvSpPr>
        <p:spPr>
          <a:xfrm rot="10800000">
            <a:off x="6175782" y="2748105"/>
            <a:ext cx="4596229" cy="2714627"/>
          </a:xfrm>
          <a:prstGeom prst="round2DiagRect">
            <a:avLst/>
          </a:prstGeom>
          <a:solidFill>
            <a:srgbClr val="003247"/>
          </a:solidFill>
          <a:ln w="34925">
            <a:gradFill>
              <a:gsLst>
                <a:gs pos="0">
                  <a:srgbClr val="D2BB88"/>
                </a:gs>
                <a:gs pos="100000">
                  <a:srgbClr val="B0A075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1795022-5BD7-E429-EC83-A35AFDE702C1}"/>
              </a:ext>
            </a:extLst>
          </p:cNvPr>
          <p:cNvSpPr txBox="1">
            <a:spLocks/>
          </p:cNvSpPr>
          <p:nvPr/>
        </p:nvSpPr>
        <p:spPr>
          <a:xfrm>
            <a:off x="1200170" y="1995780"/>
            <a:ext cx="6437500" cy="4200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14300" indent="-1143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Poppins" pitchFamily="2" charset="77"/>
                <a:cs typeface="Poppins" pitchFamily="2" charset="77"/>
              </a:rPr>
              <a:t>The difference is defense.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9A797F-293D-26CE-725A-13040F3C4589}"/>
              </a:ext>
            </a:extLst>
          </p:cNvPr>
          <p:cNvSpPr txBox="1"/>
          <p:nvPr/>
        </p:nvSpPr>
        <p:spPr>
          <a:xfrm>
            <a:off x="1632882" y="3031128"/>
            <a:ext cx="4353210" cy="20858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>
                <a:latin typeface="Poppins" pitchFamily="2" charset="77"/>
                <a:cs typeface="Poppins" pitchFamily="2" charset="77"/>
              </a:rPr>
              <a:t>Payroll / HRIS Vendors</a:t>
            </a:r>
            <a:endParaRPr lang="en-US" b="1">
              <a:latin typeface="Poppins" pitchFamily="2" charset="77"/>
              <a:cs typeface="Poppins" pitchFamily="2" charset="77"/>
            </a:endParaRPr>
          </a:p>
          <a:p>
            <a:pPr marL="127000" indent="-127000">
              <a:lnSpc>
                <a:spcPts val="188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Poppins" pitchFamily="2" charset="77"/>
                <a:cs typeface="Poppins" pitchFamily="2" charset="77"/>
              </a:rPr>
              <a:t>Basic form-filling only</a:t>
            </a:r>
          </a:p>
          <a:p>
            <a:pPr marL="127000" indent="-127000">
              <a:lnSpc>
                <a:spcPts val="188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Poppins" pitchFamily="2" charset="77"/>
                <a:cs typeface="Poppins" pitchFamily="2" charset="77"/>
              </a:rPr>
              <a:t>No guarantee, no defense</a:t>
            </a:r>
          </a:p>
          <a:p>
            <a:pPr marL="127000" indent="-127000">
              <a:lnSpc>
                <a:spcPts val="188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Poppins" pitchFamily="2" charset="77"/>
                <a:cs typeface="Poppins" pitchFamily="2" charset="77"/>
              </a:rPr>
              <a:t>Limited compliance expertise</a:t>
            </a:r>
          </a:p>
          <a:p>
            <a:pPr marL="127000" indent="-127000">
              <a:lnSpc>
                <a:spcPts val="188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Poppins" pitchFamily="2" charset="77"/>
                <a:ea typeface="+mn-lt"/>
                <a:cs typeface="Poppins" pitchFamily="2" charset="77"/>
              </a:rPr>
              <a:t>B</a:t>
            </a:r>
            <a:r>
              <a:rPr lang="en-US" sz="1400">
                <a:latin typeface="Poppins" pitchFamily="2" charset="77"/>
                <a:cs typeface="Poppins" pitchFamily="2" charset="77"/>
              </a:rPr>
              <a:t>ad or incomplete data often goes unchecked</a:t>
            </a:r>
          </a:p>
          <a:p>
            <a:pPr marL="127000" indent="-127000">
              <a:lnSpc>
                <a:spcPts val="1880"/>
              </a:lnSpc>
              <a:spcAft>
                <a:spcPts val="300"/>
              </a:spcAft>
              <a:buFont typeface="Arial,Sans-Serif" panose="020B0604020202020204" pitchFamily="34" charset="0"/>
              <a:buChar char="•"/>
            </a:pPr>
            <a:r>
              <a:rPr lang="en-US" sz="1400">
                <a:latin typeface="Poppins" pitchFamily="2" charset="77"/>
                <a:cs typeface="Poppins" pitchFamily="2" charset="77"/>
              </a:rPr>
              <a:t>You're left to handle IRS letters alone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ECF0E-731D-C036-80DF-2F5C97615E18}"/>
              </a:ext>
            </a:extLst>
          </p:cNvPr>
          <p:cNvSpPr txBox="1"/>
          <p:nvPr/>
        </p:nvSpPr>
        <p:spPr>
          <a:xfrm>
            <a:off x="6491780" y="3031128"/>
            <a:ext cx="4808666" cy="20858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err="1">
                <a:solidFill>
                  <a:srgbClr val="D2BB88"/>
                </a:solidFill>
                <a:latin typeface="Poppins" pitchFamily="2" charset="77"/>
                <a:cs typeface="Poppins" pitchFamily="2" charset="77"/>
              </a:rPr>
              <a:t>Lumelight</a:t>
            </a:r>
            <a:r>
              <a:rPr lang="en-US" sz="2000" b="1">
                <a:solidFill>
                  <a:srgbClr val="D2BB88"/>
                </a:solidFill>
                <a:latin typeface="Poppins" pitchFamily="2" charset="77"/>
                <a:cs typeface="Poppins" pitchFamily="2" charset="77"/>
              </a:rPr>
              <a:t> One</a:t>
            </a:r>
            <a:endParaRPr lang="en-US" b="1">
              <a:solidFill>
                <a:srgbClr val="D2BB88"/>
              </a:solidFill>
              <a:latin typeface="Poppins" pitchFamily="2" charset="77"/>
              <a:cs typeface="Poppins" pitchFamily="2" charset="77"/>
            </a:endParaRPr>
          </a:p>
          <a:p>
            <a:pPr marL="182563" indent="-182563">
              <a:lnSpc>
                <a:spcPts val="188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Seamless intake, validation, and </a:t>
            </a:r>
            <a:b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full-service filing</a:t>
            </a:r>
          </a:p>
          <a:p>
            <a:pPr marL="182563" indent="-182563">
              <a:lnSpc>
                <a:spcPts val="188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$5M penalty guarantee</a:t>
            </a:r>
          </a:p>
          <a:p>
            <a:pPr marL="182563" indent="-182563">
              <a:lnSpc>
                <a:spcPts val="1880"/>
              </a:lnSpc>
              <a:spcAft>
                <a:spcPts val="300"/>
              </a:spcAft>
              <a:buFont typeface="Arial,Sans-Serif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Senior analysts &amp; attorney oversight</a:t>
            </a:r>
          </a:p>
          <a:p>
            <a:pPr marL="182563" indent="-182563">
              <a:lnSpc>
                <a:spcPts val="188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White-glove data intake + validation</a:t>
            </a:r>
          </a:p>
          <a:p>
            <a:pPr marL="182563" indent="-182563">
              <a:lnSpc>
                <a:spcPts val="188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We step in first if the IRS comes calling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DDF2014-E63F-C822-FEE2-B2DDE02DAD09}"/>
              </a:ext>
            </a:extLst>
          </p:cNvPr>
          <p:cNvSpPr txBox="1">
            <a:spLocks/>
          </p:cNvSpPr>
          <p:nvPr/>
        </p:nvSpPr>
        <p:spPr>
          <a:xfrm>
            <a:off x="1200170" y="40051"/>
            <a:ext cx="5860557" cy="24003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ethink Sans" pitchFamily="2" charset="77"/>
                <a:ea typeface="+mj-ea"/>
                <a:cs typeface="+mj-cs"/>
              </a:defRPr>
            </a:lvl1pPr>
          </a:lstStyle>
          <a:p>
            <a:r>
              <a:rPr lang="en-US">
                <a:latin typeface="Poppins" pitchFamily="2" charset="77"/>
                <a:cs typeface="Poppins" pitchFamily="2" charset="77"/>
              </a:rPr>
              <a:t>Why </a:t>
            </a:r>
            <a:r>
              <a:rPr lang="en-US" err="1">
                <a:latin typeface="Poppins" pitchFamily="2" charset="77"/>
                <a:cs typeface="Poppins" pitchFamily="2" charset="77"/>
              </a:rPr>
              <a:t>Lumelight</a:t>
            </a:r>
            <a:r>
              <a:rPr lang="en-US">
                <a:latin typeface="Poppins" pitchFamily="2" charset="77"/>
                <a:cs typeface="Poppins" pitchFamily="2" charset="77"/>
              </a:rPr>
              <a:t> One </a:t>
            </a:r>
            <a:br>
              <a:rPr lang="en-US">
                <a:latin typeface="Poppins" pitchFamily="2" charset="77"/>
                <a:cs typeface="Poppins" pitchFamily="2" charset="77"/>
              </a:rPr>
            </a:br>
            <a:r>
              <a:rPr lang="en-US">
                <a:latin typeface="Poppins" pitchFamily="2" charset="77"/>
                <a:cs typeface="Poppins" pitchFamily="2" charset="77"/>
              </a:rPr>
              <a:t>vs. Payroll Vendors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6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7FF3B-ADFD-0E40-32F9-CDF83E2E9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CE6213-300D-DFE4-B56D-E7114EF713F1}"/>
              </a:ext>
            </a:extLst>
          </p:cNvPr>
          <p:cNvSpPr/>
          <p:nvPr/>
        </p:nvSpPr>
        <p:spPr>
          <a:xfrm>
            <a:off x="8468751" y="0"/>
            <a:ext cx="3723249" cy="623729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2BB88">
                  <a:lumMod val="66023"/>
                  <a:lumOff val="33977"/>
                </a:srgbClr>
              </a:gs>
              <a:gs pos="36000">
                <a:srgbClr val="D2BB88"/>
              </a:gs>
              <a:gs pos="100000">
                <a:srgbClr val="B0A075">
                  <a:lumMod val="85451"/>
                </a:srgb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652E30-1F65-FE7C-5BEB-75F883A6A83D}"/>
              </a:ext>
            </a:extLst>
          </p:cNvPr>
          <p:cNvSpPr txBox="1">
            <a:spLocks/>
          </p:cNvSpPr>
          <p:nvPr/>
        </p:nvSpPr>
        <p:spPr>
          <a:xfrm>
            <a:off x="1134091" y="-249087"/>
            <a:ext cx="7429091" cy="24003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ethink Sans" pitchFamily="2" charset="77"/>
                <a:ea typeface="+mj-ea"/>
                <a:cs typeface="+mj-cs"/>
              </a:defRPr>
            </a:lvl1pPr>
          </a:lstStyle>
          <a:p>
            <a:r>
              <a:rPr lang="en-US">
                <a:latin typeface="Poppins" pitchFamily="2" charset="77"/>
                <a:cs typeface="Poppins" pitchFamily="2" charset="77"/>
              </a:rPr>
              <a:t>Proof in Numbers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2A22092-65D4-08FA-B2B8-ECFAB0FBCAAD}"/>
              </a:ext>
            </a:extLst>
          </p:cNvPr>
          <p:cNvSpPr txBox="1">
            <a:spLocks/>
          </p:cNvSpPr>
          <p:nvPr/>
        </p:nvSpPr>
        <p:spPr>
          <a:xfrm>
            <a:off x="1134091" y="1370817"/>
            <a:ext cx="6437500" cy="4075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14300" indent="-1143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latin typeface="Poppins" pitchFamily="2" charset="77"/>
                <a:cs typeface="Poppins" pitchFamily="2" charset="77"/>
              </a:rPr>
              <a:t>Compliance results you can feel confident about.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B834BE-1A73-FE3C-F0F8-3AD094E0A05E}"/>
              </a:ext>
            </a:extLst>
          </p:cNvPr>
          <p:cNvSpPr txBox="1"/>
          <p:nvPr/>
        </p:nvSpPr>
        <p:spPr>
          <a:xfrm>
            <a:off x="1042269" y="1860803"/>
            <a:ext cx="59797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D2BB88"/>
                </a:solidFill>
                <a:latin typeface="Poppins" pitchFamily="2" charset="77"/>
                <a:cs typeface="Poppins" pitchFamily="2" charset="77"/>
              </a:rPr>
              <a:t>$32M </a:t>
            </a:r>
          </a:p>
          <a:p>
            <a:r>
              <a:rPr lang="en-US" sz="1600">
                <a:latin typeface="Poppins" pitchFamily="2" charset="77"/>
                <a:cs typeface="Poppins" pitchFamily="2" charset="77"/>
              </a:rPr>
              <a:t>IRS penalty reduced to $0 in 30 days</a:t>
            </a:r>
          </a:p>
          <a:p>
            <a:endParaRPr lang="en-US" sz="2000">
              <a:latin typeface="Poppins" pitchFamily="2" charset="77"/>
              <a:cs typeface="Poppins" pitchFamily="2" charset="77"/>
            </a:endParaRPr>
          </a:p>
          <a:p>
            <a:r>
              <a:rPr lang="en-US" sz="2800" b="1">
                <a:solidFill>
                  <a:srgbClr val="D2BB88"/>
                </a:solidFill>
                <a:latin typeface="Poppins" pitchFamily="2" charset="77"/>
                <a:cs typeface="Poppins" pitchFamily="2" charset="77"/>
              </a:rPr>
              <a:t>15,000+ forms</a:t>
            </a:r>
          </a:p>
          <a:p>
            <a:r>
              <a:rPr lang="en-US" sz="1600">
                <a:latin typeface="Poppins" pitchFamily="2" charset="77"/>
                <a:cs typeface="Poppins" pitchFamily="2" charset="77"/>
              </a:rPr>
              <a:t>filed on time in under a month for a major health system </a:t>
            </a:r>
          </a:p>
          <a:p>
            <a:endParaRPr lang="en-US" sz="2000">
              <a:latin typeface="Poppins" pitchFamily="2" charset="77"/>
              <a:cs typeface="Poppins" pitchFamily="2" charset="77"/>
            </a:endParaRPr>
          </a:p>
          <a:p>
            <a:r>
              <a:rPr lang="en-US" sz="2800" b="1">
                <a:solidFill>
                  <a:srgbClr val="D2BB88"/>
                </a:solidFill>
                <a:latin typeface="Poppins" pitchFamily="2" charset="77"/>
                <a:cs typeface="Poppins" pitchFamily="2" charset="77"/>
              </a:rPr>
              <a:t>50+ hours</a:t>
            </a:r>
          </a:p>
          <a:p>
            <a:r>
              <a:rPr lang="en-US" sz="1600">
                <a:latin typeface="Poppins" pitchFamily="2" charset="77"/>
                <a:cs typeface="Poppins" pitchFamily="2" charset="77"/>
              </a:rPr>
              <a:t>administrative</a:t>
            </a:r>
            <a:r>
              <a:rPr lang="en-US" sz="1600" b="1">
                <a:solidFill>
                  <a:srgbClr val="D2BB8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600">
                <a:latin typeface="Poppins" pitchFamily="2" charset="77"/>
                <a:cs typeface="Poppins" pitchFamily="2" charset="77"/>
              </a:rPr>
              <a:t>burden saved per client on average</a:t>
            </a:r>
          </a:p>
          <a:p>
            <a:endParaRPr lang="en-US" sz="2000">
              <a:latin typeface="Poppins" pitchFamily="2" charset="77"/>
              <a:cs typeface="Poppins" pitchFamily="2" charset="77"/>
            </a:endParaRPr>
          </a:p>
          <a:p>
            <a:r>
              <a:rPr lang="en-US" sz="2800" b="1">
                <a:solidFill>
                  <a:srgbClr val="D2BB88"/>
                </a:solidFill>
                <a:latin typeface="Poppins" pitchFamily="2" charset="77"/>
                <a:cs typeface="Poppins" pitchFamily="2" charset="77"/>
              </a:rPr>
              <a:t>100s</a:t>
            </a:r>
          </a:p>
          <a:p>
            <a:r>
              <a:rPr lang="en-US" sz="1600">
                <a:latin typeface="Poppins" pitchFamily="2" charset="77"/>
                <a:cs typeface="Poppins" pitchFamily="2" charset="77"/>
              </a:rPr>
              <a:t>of employers protected each year — from pro sports teams to nonprofits to national contractors</a:t>
            </a:r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F0345C83-976B-4C3F-FB11-E2CB5C8AF117}"/>
              </a:ext>
            </a:extLst>
          </p:cNvPr>
          <p:cNvSpPr/>
          <p:nvPr/>
        </p:nvSpPr>
        <p:spPr>
          <a:xfrm>
            <a:off x="7596018" y="823075"/>
            <a:ext cx="4410241" cy="3131710"/>
          </a:xfrm>
          <a:prstGeom prst="round2Diag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2225">
            <a:gradFill>
              <a:gsLst>
                <a:gs pos="0">
                  <a:srgbClr val="F4EFE3"/>
                </a:gs>
                <a:gs pos="99000">
                  <a:srgbClr val="D2BB88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0BDEB42F-69CF-81CE-D82F-BAB895E94C01}"/>
              </a:ext>
            </a:extLst>
          </p:cNvPr>
          <p:cNvSpPr/>
          <p:nvPr/>
        </p:nvSpPr>
        <p:spPr>
          <a:xfrm>
            <a:off x="7222050" y="3621191"/>
            <a:ext cx="2948613" cy="2093809"/>
          </a:xfrm>
          <a:prstGeom prst="round2Diag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2225">
            <a:gradFill>
              <a:gsLst>
                <a:gs pos="0">
                  <a:srgbClr val="F4EFE3"/>
                </a:gs>
                <a:gs pos="99000">
                  <a:srgbClr val="D2BB88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C65558-59B5-62D2-BB8E-90E19A848707}"/>
              </a:ext>
            </a:extLst>
          </p:cNvPr>
          <p:cNvSpPr txBox="1">
            <a:spLocks/>
          </p:cNvSpPr>
          <p:nvPr/>
        </p:nvSpPr>
        <p:spPr>
          <a:xfrm>
            <a:off x="11777072" y="6480283"/>
            <a:ext cx="297012" cy="1441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9750D-AFC6-BC42-BEEE-7E0342CE13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1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42DAD-348A-E92C-CCCC-AD4158FAF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D3E94BAF-C463-8450-0C04-8F5238F16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64" y="1468441"/>
            <a:ext cx="1842653" cy="138222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68E5C5B-570D-4B5D-198C-6B044498A89C}"/>
              </a:ext>
            </a:extLst>
          </p:cNvPr>
          <p:cNvSpPr txBox="1">
            <a:spLocks/>
          </p:cNvSpPr>
          <p:nvPr/>
        </p:nvSpPr>
        <p:spPr>
          <a:xfrm>
            <a:off x="1242611" y="794510"/>
            <a:ext cx="7429091" cy="9770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ethink Sans" pitchFamily="2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Professional Sports Team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FAF74A5-36D8-88E2-D7A9-F2E2C8FE034D}"/>
              </a:ext>
            </a:extLst>
          </p:cNvPr>
          <p:cNvSpPr txBox="1">
            <a:spLocks/>
          </p:cNvSpPr>
          <p:nvPr/>
        </p:nvSpPr>
        <p:spPr>
          <a:xfrm>
            <a:off x="1242612" y="4254694"/>
            <a:ext cx="4029476" cy="18087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14300" indent="-1143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ethink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5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When a pro sports team with union employees and star athletes faced complex ACA reporting requirements, </a:t>
            </a:r>
            <a:r>
              <a:rPr lang="en-US" sz="150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Lumelight</a:t>
            </a:r>
            <a:r>
              <a:rPr lang="en-US" sz="15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One delivered secure, compliant solutions tailored to their unique environment.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E9CDB9-82DC-B3A4-4DA3-456EF918A4F7}"/>
              </a:ext>
            </a:extLst>
          </p:cNvPr>
          <p:cNvSpPr txBox="1"/>
          <p:nvPr/>
        </p:nvSpPr>
        <p:spPr>
          <a:xfrm>
            <a:off x="5462641" y="1919815"/>
            <a:ext cx="6090835" cy="378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Challenge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Multiple union rules and evolving plan designs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High-profile athletes requiring strict data security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Mailing exceptions for players vs. staff</a:t>
            </a:r>
          </a:p>
          <a:p>
            <a:endParaRPr lang="en-US" sz="14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What We Did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dedicated ACA account manager guided every step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Used proprietary software to identify data errors before filing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Automated coding across complex benefit plans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Developed secure, custom mailing protocols for athletes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Outcome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Accurate, penalty-free ACA filings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Sensitive data handled securely without delays</a:t>
            </a:r>
          </a:p>
          <a:p>
            <a:pPr marL="377190" indent="-19431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Confidence in reporting under the spotlight of public scrutiny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DBDE3D-EA38-6689-7D1C-B9E4DBE06B67}"/>
              </a:ext>
            </a:extLst>
          </p:cNvPr>
          <p:cNvSpPr txBox="1">
            <a:spLocks/>
          </p:cNvSpPr>
          <p:nvPr/>
        </p:nvSpPr>
        <p:spPr>
          <a:xfrm>
            <a:off x="11777072" y="6480283"/>
            <a:ext cx="297012" cy="1441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9750D-AFC6-BC42-BEEE-7E0342CE130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A77A281-B83A-8FEC-AE3A-A3BC657C7879}"/>
              </a:ext>
            </a:extLst>
          </p:cNvPr>
          <p:cNvSpPr txBox="1">
            <a:spLocks/>
          </p:cNvSpPr>
          <p:nvPr/>
        </p:nvSpPr>
        <p:spPr>
          <a:xfrm>
            <a:off x="1242611" y="231110"/>
            <a:ext cx="7429091" cy="9770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ethink Sans" pitchFamily="2" charset="77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rgbClr val="D2BB88"/>
                </a:solidFill>
                <a:latin typeface="Poppins" pitchFamily="2" charset="77"/>
                <a:cs typeface="Poppins" pitchFamily="2" charset="77"/>
              </a:rPr>
              <a:t>Case Study: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F4611236-2F70-EFD9-0A9F-5D875302CB14}"/>
              </a:ext>
            </a:extLst>
          </p:cNvPr>
          <p:cNvSpPr/>
          <p:nvPr/>
        </p:nvSpPr>
        <p:spPr>
          <a:xfrm>
            <a:off x="1242611" y="1932063"/>
            <a:ext cx="3828152" cy="2093809"/>
          </a:xfrm>
          <a:prstGeom prst="round2Diag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gradFill>
              <a:gsLst>
                <a:gs pos="0">
                  <a:srgbClr val="F4EFE3"/>
                </a:gs>
                <a:gs pos="99000">
                  <a:srgbClr val="D2BB88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9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Lumelight">
      <a:dk1>
        <a:srgbClr val="003C55"/>
      </a:dk1>
      <a:lt1>
        <a:srgbClr val="FFFFFF"/>
      </a:lt1>
      <a:dk2>
        <a:srgbClr val="04CFFF"/>
      </a:dk2>
      <a:lt2>
        <a:srgbClr val="DAF6FF"/>
      </a:lt2>
      <a:accent1>
        <a:srgbClr val="6A78F7"/>
      </a:accent1>
      <a:accent2>
        <a:srgbClr val="002D41"/>
      </a:accent2>
      <a:accent3>
        <a:srgbClr val="04CFFF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F39FD37-78F0-2144-B327-99131E7AAB13}" vid="{F7FAAE2E-ED1A-C64D-83F8-BC3EC20720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E92913C20BC6428D1920DFD831BFE2" ma:contentTypeVersion="12" ma:contentTypeDescription="Create a new document." ma:contentTypeScope="" ma:versionID="5df95b4424caf0bff16c77fda0bc64be">
  <xsd:schema xmlns:xsd="http://www.w3.org/2001/XMLSchema" xmlns:xs="http://www.w3.org/2001/XMLSchema" xmlns:p="http://schemas.microsoft.com/office/2006/metadata/properties" xmlns:ns2="a6c07609-41b6-4926-bfb9-ff6922f8bf03" xmlns:ns3="770e84ac-98dd-40f3-9585-f578cf5757d7" targetNamespace="http://schemas.microsoft.com/office/2006/metadata/properties" ma:root="true" ma:fieldsID="ff38be44c02b27b0e63f80809a2cbfcf" ns2:_="" ns3:_="">
    <xsd:import namespace="a6c07609-41b6-4926-bfb9-ff6922f8bf03"/>
    <xsd:import namespace="770e84ac-98dd-40f3-9585-f578cf575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07609-41b6-4926-bfb9-ff6922f8bf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d5f9634-2c42-40e3-b7a0-6303adb41b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e84ac-98dd-40f3-9585-f578cf5757d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b31be19-c73a-48be-b93b-95e5148e65bc}" ma:internalName="TaxCatchAll" ma:showField="CatchAllData" ma:web="770e84ac-98dd-40f3-9585-f578cf5757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0e84ac-98dd-40f3-9585-f578cf5757d7" xsi:nil="true"/>
    <lcf76f155ced4ddcb4097134ff3c332f xmlns="a6c07609-41b6-4926-bfb9-ff6922f8bf0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4B0FBB-BB42-483E-B538-A79FD67E715D}">
  <ds:schemaRefs>
    <ds:schemaRef ds:uri="770e84ac-98dd-40f3-9585-f578cf5757d7"/>
    <ds:schemaRef ds:uri="a6c07609-41b6-4926-bfb9-ff6922f8bf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099B345-A598-4F8F-AABF-4B04DF2A18FE}">
  <ds:schemaRefs>
    <ds:schemaRef ds:uri="770e84ac-98dd-40f3-9585-f578cf5757d7"/>
    <ds:schemaRef ds:uri="a6c07609-41b6-4926-bfb9-ff6922f8bf0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AF3DF0-5E69-4141-A997-9DEB623D4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1149</Words>
  <Application>Microsoft Office PowerPoint</Application>
  <PresentationFormat>Widescreen</PresentationFormat>
  <Paragraphs>197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Poppins</vt:lpstr>
      <vt:lpstr>Rethink Sans</vt:lpstr>
      <vt:lpstr>Rethink Sans Medium</vt:lpstr>
      <vt:lpstr>Office Theme</vt:lpstr>
      <vt:lpstr>ACA Compliance Made Humanly Possible.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Radecki</dc:creator>
  <cp:lastModifiedBy>Liz Chasse</cp:lastModifiedBy>
  <cp:revision>1</cp:revision>
  <dcterms:created xsi:type="dcterms:W3CDTF">2025-05-26T22:35:31Z</dcterms:created>
  <dcterms:modified xsi:type="dcterms:W3CDTF">2025-09-22T18:43:16Z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0x010100C5E92913C20BC6428D1920DFD831BFE2</vt:lpwstr>
  </property>
</Properties>
</file>