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86" r:id="rId2"/>
    <p:sldId id="1966" r:id="rId3"/>
    <p:sldId id="1967" r:id="rId4"/>
    <p:sldId id="1987" r:id="rId5"/>
    <p:sldId id="1985" r:id="rId6"/>
    <p:sldId id="350"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a:srgbClr val="88B16C"/>
    <a:srgbClr val="30AB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6550" autoAdjust="0"/>
  </p:normalViewPr>
  <p:slideViewPr>
    <p:cSldViewPr snapToGrid="0">
      <p:cViewPr varScale="1">
        <p:scale>
          <a:sx n="71" d="100"/>
          <a:sy n="71" d="100"/>
        </p:scale>
        <p:origin x="1090" y="58"/>
      </p:cViewPr>
      <p:guideLst>
        <p:guide pos="3840"/>
        <p:guide orient="horz"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B8FF7B-3F07-417F-86FF-D0ABA4FD2935}" type="datetimeFigureOut">
              <a:rPr lang="en-US" smtClean="0"/>
              <a:t>1/22/2024</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625437-4327-42DB-B60D-93EBEE7B28A1}" type="slidenum">
              <a:rPr lang="en-US" smtClean="0"/>
              <a:t>‹nr.›</a:t>
            </a:fld>
            <a:endParaRPr lang="en-US"/>
          </a:p>
        </p:txBody>
      </p:sp>
    </p:spTree>
    <p:extLst>
      <p:ext uri="{BB962C8B-B14F-4D97-AF65-F5344CB8AC3E}">
        <p14:creationId xmlns:p14="http://schemas.microsoft.com/office/powerpoint/2010/main" val="769537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625437-4327-42DB-B60D-93EBEE7B28A1}" type="slidenum">
              <a:rPr lang="en-US" smtClean="0"/>
              <a:t>6</a:t>
            </a:fld>
            <a:endParaRPr lang="en-US"/>
          </a:p>
        </p:txBody>
      </p:sp>
    </p:spTree>
    <p:extLst>
      <p:ext uri="{BB962C8B-B14F-4D97-AF65-F5344CB8AC3E}">
        <p14:creationId xmlns:p14="http://schemas.microsoft.com/office/powerpoint/2010/main" val="474828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305182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3188717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4025501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59865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1612184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2905825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2024/1/22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168117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2024/1/22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2764406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2024/1/22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276523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69475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477805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2024/1/22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‹nr.›</a:t>
            </a:fld>
            <a:endParaRPr lang="zh-CN" altLang="en-US"/>
          </a:p>
        </p:txBody>
      </p:sp>
    </p:spTree>
    <p:extLst>
      <p:ext uri="{BB962C8B-B14F-4D97-AF65-F5344CB8AC3E}">
        <p14:creationId xmlns:p14="http://schemas.microsoft.com/office/powerpoint/2010/main" val="2003094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3.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Padlock on computer motherboard">
            <a:extLst>
              <a:ext uri="{FF2B5EF4-FFF2-40B4-BE49-F238E27FC236}">
                <a16:creationId xmlns:a16="http://schemas.microsoft.com/office/drawing/2014/main" id="{22599B0A-53E9-595E-49EC-A4575ADF2611}"/>
              </a:ext>
            </a:extLst>
          </p:cNvPr>
          <p:cNvPicPr>
            <a:picLocks noChangeAspect="1"/>
          </p:cNvPicPr>
          <p:nvPr/>
        </p:nvPicPr>
        <p:blipFill rotWithShape="1">
          <a:blip r:embed="rId2"/>
          <a:srcRect r="5882" b="-1"/>
          <a:stretch/>
        </p:blipFill>
        <p:spPr>
          <a:xfrm>
            <a:off x="2522356" y="10"/>
            <a:ext cx="9669642" cy="6857990"/>
          </a:xfrm>
          <a:prstGeom prst="rect">
            <a:avLst/>
          </a:prstGeom>
        </p:spPr>
      </p:pic>
      <p:sp>
        <p:nvSpPr>
          <p:cNvPr id="13" name="Rectangle 1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文本框 3">
            <a:extLst>
              <a:ext uri="{FF2B5EF4-FFF2-40B4-BE49-F238E27FC236}">
                <a16:creationId xmlns:a16="http://schemas.microsoft.com/office/drawing/2014/main" id="{F2E3E601-DD87-1F64-149E-93DAB4B4549D}"/>
              </a:ext>
            </a:extLst>
          </p:cNvPr>
          <p:cNvSpPr txBox="1"/>
          <p:nvPr/>
        </p:nvSpPr>
        <p:spPr>
          <a:xfrm>
            <a:off x="838200" y="365125"/>
            <a:ext cx="3822189" cy="1899912"/>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3200" b="1" dirty="0">
                <a:latin typeface="+mj-lt"/>
                <a:ea typeface="+mj-ea"/>
                <a:cs typeface="+mj-cs"/>
              </a:rPr>
              <a:t>Customized Data Recovery Training </a:t>
            </a:r>
          </a:p>
        </p:txBody>
      </p:sp>
      <p:grpSp>
        <p:nvGrpSpPr>
          <p:cNvPr id="2" name="Group 24">
            <a:extLst>
              <a:ext uri="{FF2B5EF4-FFF2-40B4-BE49-F238E27FC236}">
                <a16:creationId xmlns:a16="http://schemas.microsoft.com/office/drawing/2014/main" id="{8FA2F125-06AC-E8EF-E0F8-A4070BC09061}"/>
              </a:ext>
            </a:extLst>
          </p:cNvPr>
          <p:cNvGrpSpPr/>
          <p:nvPr/>
        </p:nvGrpSpPr>
        <p:grpSpPr>
          <a:xfrm>
            <a:off x="898489" y="2214254"/>
            <a:ext cx="588604" cy="378402"/>
            <a:chOff x="8892182" y="2285380"/>
            <a:chExt cx="580480" cy="373179"/>
          </a:xfrm>
        </p:grpSpPr>
        <p:cxnSp>
          <p:nvCxnSpPr>
            <p:cNvPr id="5" name="Straight Connector 14">
              <a:extLst>
                <a:ext uri="{FF2B5EF4-FFF2-40B4-BE49-F238E27FC236}">
                  <a16:creationId xmlns:a16="http://schemas.microsoft.com/office/drawing/2014/main" id="{8F1C193B-0C5E-510D-72A1-49985784B6C4}"/>
                </a:ext>
              </a:extLst>
            </p:cNvPr>
            <p:cNvCxnSpPr>
              <a:cxnSpLocks/>
            </p:cNvCxnSpPr>
            <p:nvPr/>
          </p:nvCxnSpPr>
          <p:spPr>
            <a:xfrm>
              <a:off x="9014898" y="2645420"/>
              <a:ext cx="237324" cy="0"/>
            </a:xfrm>
            <a:prstGeom prst="line">
              <a:avLst/>
            </a:prstGeom>
            <a:ln w="19050" cap="rnd">
              <a:solidFill>
                <a:srgbClr val="FF0000"/>
              </a:solidFill>
              <a:round/>
            </a:ln>
          </p:spPr>
          <p:style>
            <a:lnRef idx="1">
              <a:schemeClr val="accent1"/>
            </a:lnRef>
            <a:fillRef idx="0">
              <a:schemeClr val="accent1"/>
            </a:fillRef>
            <a:effectRef idx="0">
              <a:schemeClr val="accent1"/>
            </a:effectRef>
            <a:fontRef idx="minor">
              <a:schemeClr val="tx1"/>
            </a:fontRef>
          </p:style>
        </p:cxnSp>
        <p:sp>
          <p:nvSpPr>
            <p:cNvPr id="7" name="TextBox 16">
              <a:extLst>
                <a:ext uri="{FF2B5EF4-FFF2-40B4-BE49-F238E27FC236}">
                  <a16:creationId xmlns:a16="http://schemas.microsoft.com/office/drawing/2014/main" id="{FE8CC2E7-36CF-EAF7-AB5B-139BE9A34D6D}"/>
                </a:ext>
              </a:extLst>
            </p:cNvPr>
            <p:cNvSpPr txBox="1"/>
            <p:nvPr/>
          </p:nvSpPr>
          <p:spPr>
            <a:xfrm>
              <a:off x="8892182" y="2285380"/>
              <a:ext cx="580480" cy="373179"/>
            </a:xfrm>
            <a:prstGeom prst="rect">
              <a:avLst/>
            </a:prstGeom>
            <a:noFill/>
          </p:spPr>
          <p:txBody>
            <a:bodyPr wrap="none" rtlCol="0">
              <a:spAutoFit/>
            </a:bodyPr>
            <a:lstStyle/>
            <a:p>
              <a:r>
                <a:rPr lang="en-US" sz="1825" b="1" dirty="0"/>
                <a:t>FOR</a:t>
              </a:r>
            </a:p>
          </p:txBody>
        </p:sp>
      </p:grpSp>
      <p:grpSp>
        <p:nvGrpSpPr>
          <p:cNvPr id="8" name="Group 25">
            <a:extLst>
              <a:ext uri="{FF2B5EF4-FFF2-40B4-BE49-F238E27FC236}">
                <a16:creationId xmlns:a16="http://schemas.microsoft.com/office/drawing/2014/main" id="{E84B9423-DE71-D256-8549-EB05B044A191}"/>
              </a:ext>
            </a:extLst>
          </p:cNvPr>
          <p:cNvGrpSpPr/>
          <p:nvPr/>
        </p:nvGrpSpPr>
        <p:grpSpPr>
          <a:xfrm>
            <a:off x="1604931" y="2204832"/>
            <a:ext cx="2098764" cy="378402"/>
            <a:chOff x="9594320" y="2580149"/>
            <a:chExt cx="2069797" cy="373179"/>
          </a:xfrm>
        </p:grpSpPr>
        <p:sp>
          <p:nvSpPr>
            <p:cNvPr id="9" name="Rectangle: Rounded Corners 18">
              <a:extLst>
                <a:ext uri="{FF2B5EF4-FFF2-40B4-BE49-F238E27FC236}">
                  <a16:creationId xmlns:a16="http://schemas.microsoft.com/office/drawing/2014/main" id="{299B77D3-89F1-B6CD-1E65-A8251C61F783}"/>
                </a:ext>
              </a:extLst>
            </p:cNvPr>
            <p:cNvSpPr/>
            <p:nvPr/>
          </p:nvSpPr>
          <p:spPr>
            <a:xfrm>
              <a:off x="9594320" y="2580151"/>
              <a:ext cx="2069797" cy="369328"/>
            </a:xfrm>
            <a:prstGeom prst="roundRect">
              <a:avLst>
                <a:gd name="adj" fmla="val 50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25"/>
            </a:p>
          </p:txBody>
        </p:sp>
        <p:sp>
          <p:nvSpPr>
            <p:cNvPr id="10" name="TextBox 17">
              <a:extLst>
                <a:ext uri="{FF2B5EF4-FFF2-40B4-BE49-F238E27FC236}">
                  <a16:creationId xmlns:a16="http://schemas.microsoft.com/office/drawing/2014/main" id="{06F0AFD5-B01A-006D-FAA6-EF089CA0BAF0}"/>
                </a:ext>
              </a:extLst>
            </p:cNvPr>
            <p:cNvSpPr txBox="1"/>
            <p:nvPr/>
          </p:nvSpPr>
          <p:spPr>
            <a:xfrm>
              <a:off x="9594320" y="2580149"/>
              <a:ext cx="1680140" cy="373179"/>
            </a:xfrm>
            <a:prstGeom prst="rect">
              <a:avLst/>
            </a:prstGeom>
            <a:noFill/>
          </p:spPr>
          <p:txBody>
            <a:bodyPr wrap="none" rtlCol="0">
              <a:spAutoFit/>
            </a:bodyPr>
            <a:lstStyle/>
            <a:p>
              <a:r>
                <a:rPr lang="en-US" sz="1825" b="1" dirty="0">
                  <a:solidFill>
                    <a:schemeClr val="bg1"/>
                  </a:solidFill>
                </a:rPr>
                <a:t>FORENSIC LABS</a:t>
              </a:r>
            </a:p>
          </p:txBody>
        </p:sp>
      </p:grpSp>
      <p:sp>
        <p:nvSpPr>
          <p:cNvPr id="12" name="文本框 3">
            <a:extLst>
              <a:ext uri="{FF2B5EF4-FFF2-40B4-BE49-F238E27FC236}">
                <a16:creationId xmlns:a16="http://schemas.microsoft.com/office/drawing/2014/main" id="{EE08AD16-A2C5-F4E8-11F5-D54F1DD17ADC}"/>
              </a:ext>
            </a:extLst>
          </p:cNvPr>
          <p:cNvSpPr txBox="1"/>
          <p:nvPr/>
        </p:nvSpPr>
        <p:spPr>
          <a:xfrm>
            <a:off x="898489" y="4100843"/>
            <a:ext cx="1891095" cy="441852"/>
          </a:xfrm>
          <a:prstGeom prst="rect">
            <a:avLst/>
          </a:prstGeom>
          <a:noFill/>
        </p:spPr>
        <p:txBody>
          <a:bodyPr wrap="none" rtlCol="0">
            <a:spAutoFit/>
            <a:scene3d>
              <a:camera prst="orthographicFront"/>
              <a:lightRig rig="threePt" dir="t"/>
            </a:scene3d>
          </a:bodyPr>
          <a:lstStyle/>
          <a:p>
            <a:pPr marL="347701" indent="-347701">
              <a:lnSpc>
                <a:spcPct val="120000"/>
              </a:lnSpc>
            </a:pPr>
            <a:r>
              <a:rPr lang="en-US" altLang="zh-CN" sz="2028" b="1" dirty="0">
                <a:effectLst>
                  <a:outerShdw blurRad="38100" dist="19050" dir="2700000" algn="tl" rotWithShape="0">
                    <a:schemeClr val="dk1">
                      <a:alpha val="40000"/>
                    </a:schemeClr>
                  </a:outerShdw>
                </a:effectLst>
                <a:latin typeface="+mj-lt"/>
                <a:ea typeface="+mj-ea"/>
                <a:cs typeface="Arial" panose="020B0604020202020204" pitchFamily="34" charset="0"/>
              </a:rPr>
              <a:t>REWA Academy</a:t>
            </a:r>
          </a:p>
        </p:txBody>
      </p:sp>
      <p:sp>
        <p:nvSpPr>
          <p:cNvPr id="14" name="文本框 5">
            <a:extLst>
              <a:ext uri="{FF2B5EF4-FFF2-40B4-BE49-F238E27FC236}">
                <a16:creationId xmlns:a16="http://schemas.microsoft.com/office/drawing/2014/main" id="{F722427E-CCF8-5025-1717-E4F7F31EE241}"/>
              </a:ext>
            </a:extLst>
          </p:cNvPr>
          <p:cNvSpPr txBox="1"/>
          <p:nvPr/>
        </p:nvSpPr>
        <p:spPr>
          <a:xfrm>
            <a:off x="898489" y="4419040"/>
            <a:ext cx="1307217" cy="441852"/>
          </a:xfrm>
          <a:prstGeom prst="rect">
            <a:avLst/>
          </a:prstGeom>
          <a:noFill/>
        </p:spPr>
        <p:txBody>
          <a:bodyPr wrap="none" rtlCol="0">
            <a:spAutoFit/>
            <a:scene3d>
              <a:camera prst="orthographicFront"/>
              <a:lightRig rig="threePt" dir="t"/>
            </a:scene3d>
          </a:bodyPr>
          <a:lstStyle/>
          <a:p>
            <a:pPr marL="347701" indent="-347701">
              <a:lnSpc>
                <a:spcPct val="120000"/>
              </a:lnSpc>
            </a:pPr>
            <a:r>
              <a:rPr lang="en-US" altLang="zh-CN" sz="2028" dirty="0">
                <a:effectLst>
                  <a:outerShdw blurRad="38100" dist="19050" dir="2700000" algn="tl" rotWithShape="0">
                    <a:schemeClr val="dk1">
                      <a:alpha val="40000"/>
                    </a:schemeClr>
                  </a:outerShdw>
                </a:effectLst>
                <a:latin typeface="+mj-lt"/>
                <a:ea typeface="+mj-ea"/>
                <a:cs typeface="Arial" panose="020B0604020202020204" pitchFamily="34" charset="0"/>
              </a:rPr>
              <a:t>2024 Sept.</a:t>
            </a:r>
          </a:p>
        </p:txBody>
      </p:sp>
      <p:grpSp>
        <p:nvGrpSpPr>
          <p:cNvPr id="17" name="Group 9">
            <a:extLst>
              <a:ext uri="{FF2B5EF4-FFF2-40B4-BE49-F238E27FC236}">
                <a16:creationId xmlns:a16="http://schemas.microsoft.com/office/drawing/2014/main" id="{1A086398-D79F-5A5B-B5C2-E9141FD75065}"/>
              </a:ext>
            </a:extLst>
          </p:cNvPr>
          <p:cNvGrpSpPr/>
          <p:nvPr/>
        </p:nvGrpSpPr>
        <p:grpSpPr>
          <a:xfrm>
            <a:off x="978683" y="3111217"/>
            <a:ext cx="1048592" cy="510941"/>
            <a:chOff x="4756422" y="2457202"/>
            <a:chExt cx="3866028" cy="1905000"/>
          </a:xfrm>
          <a:solidFill>
            <a:srgbClr val="FF0000"/>
          </a:solidFill>
        </p:grpSpPr>
        <p:pic>
          <p:nvPicPr>
            <p:cNvPr id="18" name="Picture 5" descr="A picture containing light, silhouette&#10;&#10;Description automatically generated">
              <a:extLst>
                <a:ext uri="{FF2B5EF4-FFF2-40B4-BE49-F238E27FC236}">
                  <a16:creationId xmlns:a16="http://schemas.microsoft.com/office/drawing/2014/main" id="{20F14B9C-13C1-2398-EE4D-5AB24BCF3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56422" y="2457202"/>
              <a:ext cx="1905001" cy="1905000"/>
            </a:xfrm>
            <a:prstGeom prst="rect">
              <a:avLst/>
            </a:prstGeom>
            <a:grpFill/>
          </p:spPr>
        </p:pic>
        <p:pic>
          <p:nvPicPr>
            <p:cNvPr id="19" name="Picture 8" descr="Icon&#10;&#10;Description automatically generated">
              <a:extLst>
                <a:ext uri="{FF2B5EF4-FFF2-40B4-BE49-F238E27FC236}">
                  <a16:creationId xmlns:a16="http://schemas.microsoft.com/office/drawing/2014/main" id="{4A750EE9-1965-3860-960F-9CB5BF6572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17450" y="2457202"/>
              <a:ext cx="1905000" cy="1905000"/>
            </a:xfrm>
            <a:prstGeom prst="rect">
              <a:avLst/>
            </a:prstGeom>
            <a:grpFill/>
          </p:spPr>
        </p:pic>
      </p:grpSp>
    </p:spTree>
    <p:extLst>
      <p:ext uri="{BB962C8B-B14F-4D97-AF65-F5344CB8AC3E}">
        <p14:creationId xmlns:p14="http://schemas.microsoft.com/office/powerpoint/2010/main" val="2561980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94722" y="793344"/>
            <a:ext cx="3337929" cy="435468"/>
          </a:xfrm>
          <a:prstGeom prst="rect">
            <a:avLst/>
          </a:prstGeom>
          <a:ln w="15875">
            <a:noFill/>
          </a:ln>
        </p:spPr>
        <p:txBody>
          <a:bodyPr wrap="square" lIns="91278" tIns="45639" rIns="91278" bIns="45639">
            <a:spAutoFit/>
          </a:bodyPr>
          <a:lstStyle/>
          <a:p>
            <a:pPr algn="ctr" defTabSz="909817"/>
            <a:r>
              <a:rPr lang="en-US" altLang="zh-CN" sz="2231" b="1" dirty="0">
                <a:latin typeface="+mj-lt"/>
                <a:cs typeface="+mn-ea"/>
              </a:rPr>
              <a:t>Training Date and Time</a:t>
            </a:r>
          </a:p>
        </p:txBody>
      </p:sp>
      <p:graphicFrame>
        <p:nvGraphicFramePr>
          <p:cNvPr id="3" name="表格 2"/>
          <p:cNvGraphicFramePr>
            <a:graphicFrameLocks noGrp="1"/>
          </p:cNvGraphicFramePr>
          <p:nvPr>
            <p:custDataLst>
              <p:tags r:id="rId1"/>
            </p:custDataLst>
            <p:extLst>
              <p:ext uri="{D42A27DB-BD31-4B8C-83A1-F6EECF244321}">
                <p14:modId xmlns:p14="http://schemas.microsoft.com/office/powerpoint/2010/main" val="1209659519"/>
              </p:ext>
            </p:extLst>
          </p:nvPr>
        </p:nvGraphicFramePr>
        <p:xfrm>
          <a:off x="1656027" y="1676621"/>
          <a:ext cx="8451991" cy="3377388"/>
        </p:xfrm>
        <a:graphic>
          <a:graphicData uri="http://schemas.openxmlformats.org/drawingml/2006/table">
            <a:tbl>
              <a:tblPr/>
              <a:tblGrid>
                <a:gridCol w="2623043">
                  <a:extLst>
                    <a:ext uri="{9D8B030D-6E8A-4147-A177-3AD203B41FA5}">
                      <a16:colId xmlns:a16="http://schemas.microsoft.com/office/drawing/2014/main" val="2503951118"/>
                    </a:ext>
                  </a:extLst>
                </a:gridCol>
                <a:gridCol w="2623043">
                  <a:extLst>
                    <a:ext uri="{9D8B030D-6E8A-4147-A177-3AD203B41FA5}">
                      <a16:colId xmlns:a16="http://schemas.microsoft.com/office/drawing/2014/main" val="20000"/>
                    </a:ext>
                  </a:extLst>
                </a:gridCol>
                <a:gridCol w="3205905">
                  <a:extLst>
                    <a:ext uri="{9D8B030D-6E8A-4147-A177-3AD203B41FA5}">
                      <a16:colId xmlns:a16="http://schemas.microsoft.com/office/drawing/2014/main" val="20001"/>
                    </a:ext>
                  </a:extLst>
                </a:gridCol>
              </a:tblGrid>
              <a:tr h="596417">
                <a:tc>
                  <a:txBody>
                    <a:bodyPr/>
                    <a:lstStyle/>
                    <a:p>
                      <a:pPr marL="0" marR="0" lvl="0" indent="0" algn="ctr" defTabSz="897255" rtl="0" eaLnBrk="1" fontAlgn="auto" latinLnBrk="0" hangingPunct="1">
                        <a:lnSpc>
                          <a:spcPct val="100000"/>
                        </a:lnSpc>
                        <a:spcBef>
                          <a:spcPts val="0"/>
                        </a:spcBef>
                        <a:spcAft>
                          <a:spcPts val="0"/>
                        </a:spcAft>
                        <a:buClrTx/>
                        <a:buSzTx/>
                        <a:buFontTx/>
                        <a:buNone/>
                        <a:tabLst/>
                        <a:defRPr/>
                      </a:pPr>
                      <a:r>
                        <a:rPr lang="en-US" altLang="zh-CN" sz="1600" b="1" i="0" u="none" kern="1200" baseline="0" dirty="0">
                          <a:solidFill>
                            <a:schemeClr val="tx1"/>
                          </a:solidFill>
                          <a:latin typeface="+mj-lt"/>
                          <a:ea typeface="宋体" pitchFamily="2" charset="-122"/>
                          <a:cs typeface="+mn-ea"/>
                        </a:rPr>
                        <a:t>Training Topics</a:t>
                      </a: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a:r>
                        <a:rPr lang="en-US" sz="1600" b="1" i="0" u="none" kern="1200" baseline="0" dirty="0">
                          <a:solidFill>
                            <a:schemeClr val="tx1"/>
                          </a:solidFill>
                          <a:latin typeface="+mj-lt"/>
                          <a:ea typeface="宋体" pitchFamily="2" charset="-122"/>
                          <a:cs typeface="+mn-ea"/>
                        </a:rPr>
                        <a:t>Training Date</a:t>
                      </a: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marL="0" marR="0" lvl="0" indent="0" algn="ctr" defTabSz="897255" rtl="0" eaLnBrk="1" fontAlgn="auto" latinLnBrk="0" hangingPunct="1">
                        <a:lnSpc>
                          <a:spcPct val="100000"/>
                        </a:lnSpc>
                        <a:spcBef>
                          <a:spcPts val="0"/>
                        </a:spcBef>
                        <a:spcAft>
                          <a:spcPts val="0"/>
                        </a:spcAft>
                        <a:buClrTx/>
                        <a:buSzTx/>
                        <a:buFontTx/>
                        <a:buNone/>
                        <a:tabLst/>
                        <a:defRPr/>
                      </a:pPr>
                      <a:r>
                        <a:rPr lang="en-US" sz="1600" b="1" i="0" u="none" kern="1200" baseline="0" dirty="0">
                          <a:solidFill>
                            <a:schemeClr val="tx1"/>
                          </a:solidFill>
                          <a:latin typeface="+mj-lt"/>
                          <a:ea typeface="宋体" pitchFamily="2" charset="-122"/>
                          <a:cs typeface="+mn-ea"/>
                        </a:rPr>
                        <a:t>Training Time</a:t>
                      </a:r>
                      <a:endParaRPr lang="en-US" altLang="zh-CN" sz="1600" b="1" i="0" u="none" kern="1200" baseline="0" dirty="0">
                        <a:solidFill>
                          <a:schemeClr val="tx1"/>
                        </a:solidFill>
                        <a:latin typeface="+mj-lt"/>
                        <a:ea typeface="宋体" pitchFamily="2" charset="-122"/>
                        <a:cs typeface="+mn-ea"/>
                      </a:endParaRP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803350">
                <a:tc>
                  <a:txBody>
                    <a:bodyPr/>
                    <a:lstStyle/>
                    <a:p>
                      <a:pPr algn="ctr"/>
                      <a:r>
                        <a:rPr lang="en-US" altLang="zh-CN" sz="1300" b="0" i="0" u="none" kern="1200" baseline="0" dirty="0">
                          <a:solidFill>
                            <a:schemeClr val="tx1"/>
                          </a:solidFill>
                          <a:latin typeface="+mj-lt"/>
                          <a:ea typeface="宋体" pitchFamily="2" charset="-122"/>
                          <a:cs typeface="+mn-ea"/>
                        </a:rPr>
                        <a:t>iPhone and Android Data Recovery</a:t>
                      </a: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marL="0" marR="0" lvl="0" indent="0" algn="ctr" defTabSz="897255" rtl="0" eaLnBrk="1" fontAlgn="auto" latinLnBrk="0" hangingPunct="1">
                        <a:lnSpc>
                          <a:spcPct val="100000"/>
                        </a:lnSpc>
                        <a:spcBef>
                          <a:spcPts val="0"/>
                        </a:spcBef>
                        <a:spcAft>
                          <a:spcPts val="0"/>
                        </a:spcAft>
                        <a:buClrTx/>
                        <a:buSzTx/>
                        <a:buFontTx/>
                        <a:buNone/>
                        <a:defRPr/>
                      </a:pPr>
                      <a:r>
                        <a:rPr lang="en-US" sz="1300" b="0" i="0" u="none" kern="1200" baseline="0" dirty="0">
                          <a:solidFill>
                            <a:schemeClr val="tx1"/>
                          </a:solidFill>
                          <a:latin typeface="+mj-lt"/>
                          <a:ea typeface="宋体" pitchFamily="2" charset="-122"/>
                          <a:cs typeface="+mn-ea"/>
                        </a:rPr>
                        <a:t>Sept. 2</a:t>
                      </a:r>
                      <a:r>
                        <a:rPr lang="en-US" sz="1300" b="0" i="0" u="none" kern="1200" baseline="30000" dirty="0">
                          <a:solidFill>
                            <a:schemeClr val="tx1"/>
                          </a:solidFill>
                          <a:latin typeface="+mj-lt"/>
                          <a:ea typeface="宋体" pitchFamily="2" charset="-122"/>
                          <a:cs typeface="+mn-ea"/>
                        </a:rPr>
                        <a:t>nd </a:t>
                      </a:r>
                      <a:r>
                        <a:rPr lang="en-US" sz="1300" b="0" i="0" u="none" kern="1200" baseline="0" dirty="0">
                          <a:solidFill>
                            <a:schemeClr val="tx1"/>
                          </a:solidFill>
                          <a:latin typeface="+mj-lt"/>
                          <a:ea typeface="宋体" pitchFamily="2" charset="-122"/>
                          <a:cs typeface="+mn-ea"/>
                        </a:rPr>
                        <a:t>– Sept. 6</a:t>
                      </a:r>
                      <a:r>
                        <a:rPr lang="en-US" sz="1300" b="0" i="0" u="none" kern="1200" baseline="30000" dirty="0">
                          <a:solidFill>
                            <a:schemeClr val="tx1"/>
                          </a:solidFill>
                          <a:latin typeface="+mj-lt"/>
                          <a:ea typeface="宋体" pitchFamily="2" charset="-122"/>
                          <a:cs typeface="+mn-ea"/>
                        </a:rPr>
                        <a:t>th</a:t>
                      </a:r>
                      <a:r>
                        <a:rPr lang="en-US" sz="1300" b="0" i="0" u="none" kern="1200" baseline="0" dirty="0">
                          <a:solidFill>
                            <a:schemeClr val="tx1"/>
                          </a:solidFill>
                          <a:latin typeface="+mj-lt"/>
                          <a:ea typeface="宋体" pitchFamily="2" charset="-122"/>
                          <a:cs typeface="+mn-ea"/>
                        </a:rPr>
                        <a:t> (5 Days)</a:t>
                      </a: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a:r>
                        <a:rPr lang="en-US" altLang="zh-CN" sz="1300" b="0" i="0" u="none" kern="1200" baseline="0" dirty="0">
                          <a:solidFill>
                            <a:schemeClr val="tx1"/>
                          </a:solidFill>
                          <a:latin typeface="+mj-lt"/>
                          <a:ea typeface="宋体" pitchFamily="2" charset="-122"/>
                          <a:cs typeface="+mn-ea"/>
                        </a:rPr>
                        <a:t>Morning:      9:30-12:00 </a:t>
                      </a:r>
                    </a:p>
                    <a:p>
                      <a:pPr algn="ctr"/>
                      <a:r>
                        <a:rPr lang="en-US" altLang="zh-CN" sz="1300" b="0" i="0" u="none" kern="1200" baseline="0" dirty="0">
                          <a:solidFill>
                            <a:schemeClr val="tx1"/>
                          </a:solidFill>
                          <a:latin typeface="+mj-lt"/>
                          <a:ea typeface="宋体" pitchFamily="2" charset="-122"/>
                          <a:cs typeface="+mn-ea"/>
                        </a:rPr>
                        <a:t>Afternoon:   13:00-17:00</a:t>
                      </a: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056133">
                <a:tc>
                  <a:txBody>
                    <a:bodyPr/>
                    <a:lstStyle/>
                    <a:p>
                      <a:pPr marL="0" algn="ctr" defTabSz="897255" rtl="0" eaLnBrk="1" latinLnBrk="0" hangingPunct="1"/>
                      <a:r>
                        <a:rPr lang="en-US" altLang="zh-CN" sz="1300" b="0" i="0" u="none" kern="1200" baseline="0" dirty="0">
                          <a:solidFill>
                            <a:schemeClr val="tx1"/>
                          </a:solidFill>
                          <a:latin typeface="+mn-lt"/>
                          <a:ea typeface="宋体" pitchFamily="2" charset="-122"/>
                          <a:cs typeface="+mn-ea"/>
                        </a:rPr>
                        <a:t>iPhone and Android </a:t>
                      </a:r>
                      <a:r>
                        <a:rPr lang="en-US" altLang="zh-CN" sz="1300" b="0" i="0" u="none" kern="1200" baseline="0" dirty="0">
                          <a:solidFill>
                            <a:schemeClr val="tx1"/>
                          </a:solidFill>
                          <a:latin typeface="+mj-lt"/>
                          <a:ea typeface="宋体" pitchFamily="2" charset="-122"/>
                          <a:cs typeface="+mn-ea"/>
                        </a:rPr>
                        <a:t>Data Recovery</a:t>
                      </a: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marL="0" marR="0" lvl="0" indent="0" algn="ctr" defTabSz="897255" rtl="0" eaLnBrk="1" fontAlgn="auto" latinLnBrk="0" hangingPunct="1">
                        <a:lnSpc>
                          <a:spcPct val="100000"/>
                        </a:lnSpc>
                        <a:spcBef>
                          <a:spcPts val="0"/>
                        </a:spcBef>
                        <a:spcAft>
                          <a:spcPts val="0"/>
                        </a:spcAft>
                        <a:buClrTx/>
                        <a:buSzTx/>
                        <a:buFontTx/>
                        <a:buNone/>
                        <a:defRPr/>
                      </a:pPr>
                      <a:r>
                        <a:rPr lang="en-US" altLang="zh-CN" sz="1300" b="0" i="0" u="none" kern="1200" baseline="0" dirty="0">
                          <a:solidFill>
                            <a:schemeClr val="tx1"/>
                          </a:solidFill>
                          <a:latin typeface="+mn-lt"/>
                          <a:ea typeface="宋体" pitchFamily="2" charset="-122"/>
                          <a:cs typeface="+mn-ea"/>
                        </a:rPr>
                        <a:t>Sept. 9</a:t>
                      </a:r>
                      <a:r>
                        <a:rPr lang="en-US" altLang="zh-CN" sz="1300" b="0" i="0" u="none" kern="1200" baseline="30000" dirty="0">
                          <a:solidFill>
                            <a:schemeClr val="tx1"/>
                          </a:solidFill>
                          <a:latin typeface="+mn-lt"/>
                          <a:ea typeface="宋体" pitchFamily="2" charset="-122"/>
                          <a:cs typeface="+mn-ea"/>
                        </a:rPr>
                        <a:t>th </a:t>
                      </a:r>
                      <a:r>
                        <a:rPr lang="en-US" altLang="zh-CN" sz="1300" b="0" i="0" u="none" kern="1200" baseline="0" dirty="0">
                          <a:solidFill>
                            <a:schemeClr val="tx1"/>
                          </a:solidFill>
                          <a:latin typeface="+mn-lt"/>
                          <a:ea typeface="宋体" pitchFamily="2" charset="-122"/>
                          <a:cs typeface="+mn-ea"/>
                        </a:rPr>
                        <a:t>– Sept. 13</a:t>
                      </a:r>
                      <a:r>
                        <a:rPr lang="en-US" altLang="zh-CN" sz="1300" b="0" i="0" u="none" kern="1200" baseline="30000" dirty="0">
                          <a:solidFill>
                            <a:schemeClr val="tx1"/>
                          </a:solidFill>
                          <a:latin typeface="+mn-lt"/>
                          <a:ea typeface="宋体" pitchFamily="2" charset="-122"/>
                          <a:cs typeface="+mn-ea"/>
                        </a:rPr>
                        <a:t>th</a:t>
                      </a:r>
                      <a:r>
                        <a:rPr lang="en-US" altLang="zh-CN" sz="1300" b="0" i="0" u="none" kern="1200" baseline="0" dirty="0">
                          <a:solidFill>
                            <a:schemeClr val="tx1"/>
                          </a:solidFill>
                          <a:latin typeface="+mn-lt"/>
                          <a:ea typeface="宋体" pitchFamily="2" charset="-122"/>
                          <a:cs typeface="+mn-ea"/>
                        </a:rPr>
                        <a:t> (5 Days)</a:t>
                      </a: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marL="0" algn="ctr" defTabSz="897255" rtl="0" eaLnBrk="1" latinLnBrk="0" hangingPunct="1"/>
                      <a:r>
                        <a:rPr lang="en-US" altLang="zh-CN" sz="1300" b="0" i="0" u="none" kern="1200" baseline="0" dirty="0">
                          <a:solidFill>
                            <a:schemeClr val="tx1"/>
                          </a:solidFill>
                          <a:latin typeface="+mj-lt"/>
                          <a:ea typeface="宋体" pitchFamily="2" charset="-122"/>
                          <a:cs typeface="+mn-ea"/>
                        </a:rPr>
                        <a:t>Morning:      9:30-12:00 </a:t>
                      </a:r>
                    </a:p>
                    <a:p>
                      <a:pPr marL="0" algn="ctr" defTabSz="897255" rtl="0" eaLnBrk="1" latinLnBrk="0" hangingPunct="1"/>
                      <a:r>
                        <a:rPr lang="en-US" altLang="zh-CN" sz="1300" b="0" i="0" u="none" kern="1200" baseline="0" dirty="0">
                          <a:solidFill>
                            <a:schemeClr val="tx1"/>
                          </a:solidFill>
                          <a:latin typeface="+mj-lt"/>
                          <a:ea typeface="宋体" pitchFamily="2" charset="-122"/>
                          <a:cs typeface="+mn-ea"/>
                        </a:rPr>
                        <a:t>Afternoon:   13:00-17:00</a:t>
                      </a: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77276204"/>
                  </a:ext>
                </a:extLst>
              </a:tr>
              <a:tr h="921488">
                <a:tc>
                  <a:txBody>
                    <a:bodyPr/>
                    <a:lstStyle/>
                    <a:p>
                      <a:pPr marL="0" algn="ctr" defTabSz="897255" rtl="0" eaLnBrk="1" latinLnBrk="0" hangingPunct="1"/>
                      <a:r>
                        <a:rPr lang="en-US" altLang="zh-CN" sz="1300" b="0" i="0" u="none" kern="1200" baseline="0" dirty="0">
                          <a:solidFill>
                            <a:schemeClr val="tx1"/>
                          </a:solidFill>
                          <a:latin typeface="+mj-lt"/>
                          <a:ea typeface="宋体" pitchFamily="2" charset="-122"/>
                          <a:cs typeface="+mn-ea"/>
                        </a:rPr>
                        <a:t>Refresh Training</a:t>
                      </a: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marL="0" marR="0" lvl="0" indent="0" algn="ctr" defTabSz="897255" rtl="0" eaLnBrk="1" fontAlgn="auto" latinLnBrk="0" hangingPunct="1">
                        <a:lnSpc>
                          <a:spcPct val="100000"/>
                        </a:lnSpc>
                        <a:spcBef>
                          <a:spcPts val="0"/>
                        </a:spcBef>
                        <a:spcAft>
                          <a:spcPts val="0"/>
                        </a:spcAft>
                        <a:buClrTx/>
                        <a:buSzTx/>
                        <a:buFontTx/>
                        <a:buNone/>
                        <a:defRPr/>
                      </a:pPr>
                      <a:r>
                        <a:rPr lang="en-US" altLang="zh-CN" sz="1300" b="0" i="0" u="none" kern="1200" baseline="0" dirty="0">
                          <a:solidFill>
                            <a:schemeClr val="tx1"/>
                          </a:solidFill>
                          <a:latin typeface="+mn-lt"/>
                          <a:ea typeface="宋体" pitchFamily="2" charset="-122"/>
                          <a:cs typeface="+mn-ea"/>
                        </a:rPr>
                        <a:t>Sept. 16</a:t>
                      </a:r>
                      <a:r>
                        <a:rPr lang="en-US" altLang="zh-CN" sz="1300" b="0" i="0" u="none" kern="1200" baseline="30000" dirty="0">
                          <a:solidFill>
                            <a:schemeClr val="tx1"/>
                          </a:solidFill>
                          <a:latin typeface="+mn-lt"/>
                          <a:ea typeface="宋体" pitchFamily="2" charset="-122"/>
                          <a:cs typeface="+mn-ea"/>
                        </a:rPr>
                        <a:t>th </a:t>
                      </a:r>
                      <a:r>
                        <a:rPr lang="en-US" altLang="zh-CN" sz="1300" b="0" i="0" u="none" kern="1200" baseline="0" dirty="0">
                          <a:solidFill>
                            <a:schemeClr val="tx1"/>
                          </a:solidFill>
                          <a:latin typeface="+mn-lt"/>
                          <a:ea typeface="宋体" pitchFamily="2" charset="-122"/>
                          <a:cs typeface="+mn-ea"/>
                        </a:rPr>
                        <a:t>– Sept. 18</a:t>
                      </a:r>
                      <a:r>
                        <a:rPr lang="en-US" altLang="zh-CN" sz="1300" b="0" i="0" u="none" kern="1200" baseline="30000" dirty="0">
                          <a:solidFill>
                            <a:schemeClr val="tx1"/>
                          </a:solidFill>
                          <a:latin typeface="+mn-lt"/>
                          <a:ea typeface="宋体" pitchFamily="2" charset="-122"/>
                          <a:cs typeface="+mn-ea"/>
                        </a:rPr>
                        <a:t>th</a:t>
                      </a:r>
                      <a:r>
                        <a:rPr lang="en-US" altLang="zh-CN" sz="1300" b="0" i="0" u="none" kern="1200" baseline="0" dirty="0">
                          <a:solidFill>
                            <a:schemeClr val="tx1"/>
                          </a:solidFill>
                          <a:latin typeface="+mn-lt"/>
                          <a:ea typeface="宋体" pitchFamily="2" charset="-122"/>
                          <a:cs typeface="+mn-ea"/>
                        </a:rPr>
                        <a:t> (3 Days)</a:t>
                      </a: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marL="0" algn="ctr" defTabSz="897255" rtl="0" eaLnBrk="1" latinLnBrk="0" hangingPunct="1"/>
                      <a:r>
                        <a:rPr lang="en-US" altLang="zh-CN" sz="1300" b="0" i="0" u="none" kern="1200" baseline="0" dirty="0">
                          <a:solidFill>
                            <a:schemeClr val="tx1"/>
                          </a:solidFill>
                          <a:latin typeface="+mj-lt"/>
                          <a:ea typeface="宋体" pitchFamily="2" charset="-122"/>
                          <a:cs typeface="+mn-ea"/>
                        </a:rPr>
                        <a:t>Morning:      9:30-12:00 </a:t>
                      </a:r>
                    </a:p>
                    <a:p>
                      <a:pPr marL="0" algn="ctr" defTabSz="897255" rtl="0" eaLnBrk="1" latinLnBrk="0" hangingPunct="1"/>
                      <a:r>
                        <a:rPr lang="en-US" altLang="zh-CN" sz="1300" b="0" i="0" u="none" kern="1200" baseline="0" dirty="0">
                          <a:solidFill>
                            <a:schemeClr val="tx1"/>
                          </a:solidFill>
                          <a:latin typeface="+mj-lt"/>
                          <a:ea typeface="宋体" pitchFamily="2" charset="-122"/>
                          <a:cs typeface="+mn-ea"/>
                        </a:rPr>
                        <a:t>Afternoon:   13:00-17:00</a:t>
                      </a:r>
                    </a:p>
                  </a:txBody>
                  <a:tcPr marL="92720" marR="92720" marT="46360" marB="4636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233857468"/>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5"/>
          <p:cNvSpPr/>
          <p:nvPr/>
        </p:nvSpPr>
        <p:spPr>
          <a:xfrm>
            <a:off x="3065845" y="359671"/>
            <a:ext cx="6060309" cy="646331"/>
          </a:xfrm>
          <a:prstGeom prst="rect">
            <a:avLst/>
          </a:prstGeom>
        </p:spPr>
        <p:txBody>
          <a:bodyPr wrap="square">
            <a:spAutoFit/>
          </a:bodyPr>
          <a:lstStyle/>
          <a:p>
            <a:pPr algn="ctr"/>
            <a:r>
              <a:rPr lang="en-US" altLang="zh-CN" b="0" i="0" u="none" kern="1200" baseline="0" dirty="0">
                <a:solidFill>
                  <a:schemeClr val="tx1"/>
                </a:solidFill>
                <a:latin typeface="+mj-lt"/>
                <a:ea typeface="宋体" pitchFamily="2" charset="-122"/>
                <a:cs typeface="+mn-ea"/>
              </a:rPr>
              <a:t>iPhone and Android Data Recovery</a:t>
            </a:r>
          </a:p>
          <a:p>
            <a:pPr marR="0" algn="ctr"/>
            <a:r>
              <a:rPr lang="en-US" altLang="zh-CN" b="1" i="0" u="none" strike="noStrike" baseline="0" dirty="0">
                <a:latin typeface="Calibri Light" panose="020F0302020204030204" pitchFamily="34" charset="0"/>
              </a:rPr>
              <a:t> Schedule &amp; Content</a:t>
            </a:r>
            <a:endParaRPr lang="en-US" altLang="zh-CN" b="1" dirty="0">
              <a:latin typeface="+mj-lt"/>
              <a:cs typeface="+mn-ea"/>
            </a:endParaRPr>
          </a:p>
        </p:txBody>
      </p:sp>
      <p:graphicFrame>
        <p:nvGraphicFramePr>
          <p:cNvPr id="15" name="Table 3"/>
          <p:cNvGraphicFramePr>
            <a:graphicFrameLocks noGrp="1"/>
          </p:cNvGraphicFramePr>
          <p:nvPr>
            <p:custDataLst>
              <p:tags r:id="rId1"/>
            </p:custDataLst>
            <p:extLst>
              <p:ext uri="{D42A27DB-BD31-4B8C-83A1-F6EECF244321}">
                <p14:modId xmlns:p14="http://schemas.microsoft.com/office/powerpoint/2010/main" val="1051114104"/>
              </p:ext>
            </p:extLst>
          </p:nvPr>
        </p:nvGraphicFramePr>
        <p:xfrm>
          <a:off x="656324" y="1091609"/>
          <a:ext cx="10879355" cy="4819927"/>
        </p:xfrm>
        <a:graphic>
          <a:graphicData uri="http://schemas.openxmlformats.org/drawingml/2006/table">
            <a:tbl>
              <a:tblPr firstRow="1" bandRow="1">
                <a:tableStyleId>{5C22544A-7EE6-4342-B048-85BDC9FD1C3A}</a:tableStyleId>
              </a:tblPr>
              <a:tblGrid>
                <a:gridCol w="2175871">
                  <a:extLst>
                    <a:ext uri="{9D8B030D-6E8A-4147-A177-3AD203B41FA5}">
                      <a16:colId xmlns:a16="http://schemas.microsoft.com/office/drawing/2014/main" val="20000"/>
                    </a:ext>
                  </a:extLst>
                </a:gridCol>
                <a:gridCol w="2175871">
                  <a:extLst>
                    <a:ext uri="{9D8B030D-6E8A-4147-A177-3AD203B41FA5}">
                      <a16:colId xmlns:a16="http://schemas.microsoft.com/office/drawing/2014/main" val="20001"/>
                    </a:ext>
                  </a:extLst>
                </a:gridCol>
                <a:gridCol w="2175871">
                  <a:extLst>
                    <a:ext uri="{9D8B030D-6E8A-4147-A177-3AD203B41FA5}">
                      <a16:colId xmlns:a16="http://schemas.microsoft.com/office/drawing/2014/main" val="20002"/>
                    </a:ext>
                  </a:extLst>
                </a:gridCol>
                <a:gridCol w="2175871">
                  <a:extLst>
                    <a:ext uri="{9D8B030D-6E8A-4147-A177-3AD203B41FA5}">
                      <a16:colId xmlns:a16="http://schemas.microsoft.com/office/drawing/2014/main" val="20003"/>
                    </a:ext>
                  </a:extLst>
                </a:gridCol>
                <a:gridCol w="2175871">
                  <a:extLst>
                    <a:ext uri="{9D8B030D-6E8A-4147-A177-3AD203B41FA5}">
                      <a16:colId xmlns:a16="http://schemas.microsoft.com/office/drawing/2014/main" val="20004"/>
                    </a:ext>
                  </a:extLst>
                </a:gridCol>
              </a:tblGrid>
              <a:tr h="4819927">
                <a:tc>
                  <a:txBody>
                    <a:bodyPr/>
                    <a:lstStyle/>
                    <a:p>
                      <a:pPr algn="ctr"/>
                      <a:endParaRPr lang="en-US" sz="1800" dirty="0"/>
                    </a:p>
                  </a:txBody>
                  <a:tcPr marL="92720" marR="92720" marT="46360" marB="46360">
                    <a:noFill/>
                  </a:tcPr>
                </a:tc>
                <a:tc>
                  <a:txBody>
                    <a:bodyPr/>
                    <a:lstStyle/>
                    <a:p>
                      <a:pPr algn="ctr"/>
                      <a:endParaRPr lang="en-US" sz="1800" dirty="0"/>
                    </a:p>
                  </a:txBody>
                  <a:tcPr marL="92720" marR="92720" marT="46360" marB="46360">
                    <a:noFill/>
                  </a:tcPr>
                </a:tc>
                <a:tc>
                  <a:txBody>
                    <a:bodyPr/>
                    <a:lstStyle/>
                    <a:p>
                      <a:pPr algn="ctr"/>
                      <a:endParaRPr lang="en-US" sz="1800" dirty="0"/>
                    </a:p>
                  </a:txBody>
                  <a:tcPr marL="92720" marR="92720" marT="46360" marB="46360">
                    <a:noFill/>
                  </a:tcPr>
                </a:tc>
                <a:tc>
                  <a:txBody>
                    <a:bodyPr/>
                    <a:lstStyle/>
                    <a:p>
                      <a:pPr algn="ctr"/>
                      <a:endParaRPr lang="en-US" sz="1800" dirty="0"/>
                    </a:p>
                  </a:txBody>
                  <a:tcPr marL="92720" marR="92720" marT="46360" marB="46360">
                    <a:noFill/>
                  </a:tcPr>
                </a:tc>
                <a:tc>
                  <a:txBody>
                    <a:bodyPr/>
                    <a:lstStyle/>
                    <a:p>
                      <a:pPr algn="ctr"/>
                      <a:endParaRPr lang="en-US" sz="1800" dirty="0"/>
                    </a:p>
                  </a:txBody>
                  <a:tcPr marL="92720" marR="92720" marT="46360" marB="46360">
                    <a:noFill/>
                  </a:tcPr>
                </a:tc>
                <a:extLst>
                  <a:ext uri="{0D108BD9-81ED-4DB2-BD59-A6C34878D82A}">
                    <a16:rowId xmlns:a16="http://schemas.microsoft.com/office/drawing/2014/main" val="10000"/>
                  </a:ext>
                </a:extLst>
              </a:tr>
            </a:tbl>
          </a:graphicData>
        </a:graphic>
      </p:graphicFrame>
      <p:sp>
        <p:nvSpPr>
          <p:cNvPr id="16" name="TextBox 8"/>
          <p:cNvSpPr txBox="1"/>
          <p:nvPr/>
        </p:nvSpPr>
        <p:spPr>
          <a:xfrm>
            <a:off x="1305587" y="2188889"/>
            <a:ext cx="752318" cy="378402"/>
          </a:xfrm>
          <a:prstGeom prst="rect">
            <a:avLst/>
          </a:prstGeom>
          <a:noFill/>
        </p:spPr>
        <p:txBody>
          <a:bodyPr wrap="none" rtlCol="0">
            <a:spAutoFit/>
          </a:bodyPr>
          <a:lstStyle/>
          <a:p>
            <a:r>
              <a:rPr lang="en-US" sz="1825" b="1" dirty="0">
                <a:latin typeface="+mj-lt"/>
                <a:ea typeface="微软雅黑" panose="020B0503020204020204" charset="-122"/>
              </a:rPr>
              <a:t>DAY 1</a:t>
            </a:r>
          </a:p>
        </p:txBody>
      </p:sp>
      <p:sp>
        <p:nvSpPr>
          <p:cNvPr id="17" name="TextBox 9"/>
          <p:cNvSpPr txBox="1"/>
          <p:nvPr/>
        </p:nvSpPr>
        <p:spPr>
          <a:xfrm>
            <a:off x="763577" y="2696146"/>
            <a:ext cx="2054879" cy="3213700"/>
          </a:xfrm>
          <a:prstGeom prst="rect">
            <a:avLst/>
          </a:prstGeom>
          <a:noFill/>
        </p:spPr>
        <p:txBody>
          <a:bodyPr wrap="square" rtlCol="0">
            <a:spAutoFit/>
          </a:bodyPr>
          <a:lstStyle/>
          <a:p>
            <a:pPr marL="231800" indent="-231800">
              <a:buAutoNum type="arabicPeriod"/>
            </a:pPr>
            <a:r>
              <a:rPr lang="en-US" altLang="zh-CN" sz="1014" dirty="0">
                <a:solidFill>
                  <a:schemeClr val="dk1"/>
                </a:solidFill>
                <a:latin typeface="+mj-lt"/>
                <a:ea typeface="微软雅黑" panose="020B0503020204020204" charset="-122"/>
              </a:rPr>
              <a:t>Brief Introduction of easy data recovery and deep data recovery; </a:t>
            </a:r>
          </a:p>
          <a:p>
            <a:pPr marL="231800" indent="-231800">
              <a:buAutoNum type="arabicPeriod"/>
            </a:pPr>
            <a:r>
              <a:rPr lang="en-US" altLang="zh-CN" sz="1014" dirty="0">
                <a:solidFill>
                  <a:schemeClr val="dk1"/>
                </a:solidFill>
                <a:latin typeface="+mj-lt"/>
                <a:ea typeface="微软雅黑" panose="020B0503020204020204" charset="-122"/>
              </a:rPr>
              <a:t>iPhone &amp; Android boot up circuit workflow and troubleshooting process;</a:t>
            </a:r>
          </a:p>
          <a:p>
            <a:pPr marL="231800" indent="-231800">
              <a:buFontTx/>
              <a:buAutoNum type="arabicPeriod"/>
            </a:pPr>
            <a:r>
              <a:rPr lang="en-US" altLang="zh-CN" sz="1014" dirty="0">
                <a:solidFill>
                  <a:schemeClr val="dk1"/>
                </a:solidFill>
                <a:latin typeface="+mj-lt"/>
                <a:ea typeface="微软雅黑" panose="020B0503020204020204" charset="-122"/>
              </a:rPr>
              <a:t>Demo show of an iPhone/Android boot up issue repair;</a:t>
            </a:r>
          </a:p>
          <a:p>
            <a:pPr marL="231800" indent="-231800">
              <a:buFontTx/>
              <a:buAutoNum type="arabicPeriod"/>
            </a:pPr>
            <a:r>
              <a:rPr lang="en-US" altLang="zh-CN" sz="1014" dirty="0">
                <a:solidFill>
                  <a:schemeClr val="dk1"/>
                </a:solidFill>
                <a:latin typeface="+mj-lt"/>
                <a:ea typeface="微软雅黑" panose="020B0503020204020204" charset="-122"/>
              </a:rPr>
              <a:t>Troubleshooting practice by group for boot up circuit;</a:t>
            </a:r>
          </a:p>
          <a:p>
            <a:pPr marL="231800" indent="-231800">
              <a:buFontTx/>
              <a:buAutoNum type="arabicPeriod"/>
            </a:pPr>
            <a:r>
              <a:rPr lang="en-US" altLang="zh-CN" sz="1014" dirty="0">
                <a:solidFill>
                  <a:schemeClr val="dk1"/>
                </a:solidFill>
                <a:latin typeface="+mj-lt"/>
                <a:ea typeface="微软雅黑" panose="020B0503020204020204" charset="-122"/>
              </a:rPr>
              <a:t>Motherboard repair tools and equipment introduction, micro-soldering of small components; </a:t>
            </a:r>
          </a:p>
          <a:p>
            <a:pPr marL="231800" indent="-231800">
              <a:buFontTx/>
              <a:buAutoNum type="arabicPeriod"/>
            </a:pPr>
            <a:r>
              <a:rPr lang="en-US" altLang="zh-CN" sz="1014" dirty="0">
                <a:solidFill>
                  <a:schemeClr val="dk1"/>
                </a:solidFill>
                <a:latin typeface="+mj-lt"/>
                <a:ea typeface="微软雅黑" panose="020B0503020204020204" charset="-122"/>
              </a:rPr>
              <a:t>Micro-soldering practice (Capacitor/Inductor/Resistor) and issue board repair.</a:t>
            </a:r>
          </a:p>
          <a:p>
            <a:pPr marL="231800" indent="-231800">
              <a:buFontTx/>
              <a:buAutoNum type="arabicPeriod"/>
            </a:pPr>
            <a:r>
              <a:rPr lang="en-US" altLang="zh-CN" sz="1014" dirty="0">
                <a:solidFill>
                  <a:schemeClr val="dk1"/>
                </a:solidFill>
                <a:latin typeface="+mj-lt"/>
                <a:ea typeface="微软雅黑" panose="020B0503020204020204" charset="-122"/>
              </a:rPr>
              <a:t>Jump wire skills and replacing chips without underfill; </a:t>
            </a:r>
          </a:p>
        </p:txBody>
      </p:sp>
      <p:sp>
        <p:nvSpPr>
          <p:cNvPr id="19" name="TextBox 11"/>
          <p:cNvSpPr txBox="1"/>
          <p:nvPr/>
        </p:nvSpPr>
        <p:spPr>
          <a:xfrm>
            <a:off x="3464236" y="2188889"/>
            <a:ext cx="752318" cy="378402"/>
          </a:xfrm>
          <a:prstGeom prst="rect">
            <a:avLst/>
          </a:prstGeom>
          <a:noFill/>
        </p:spPr>
        <p:txBody>
          <a:bodyPr wrap="none" rtlCol="0">
            <a:spAutoFit/>
          </a:bodyPr>
          <a:lstStyle/>
          <a:p>
            <a:r>
              <a:rPr lang="en-US" sz="1825" b="1" dirty="0">
                <a:latin typeface="+mj-lt"/>
                <a:ea typeface="微软雅黑" panose="020B0503020204020204" charset="-122"/>
              </a:rPr>
              <a:t>DAY 2</a:t>
            </a:r>
          </a:p>
        </p:txBody>
      </p:sp>
      <p:sp>
        <p:nvSpPr>
          <p:cNvPr id="21" name="TextBox 13"/>
          <p:cNvSpPr txBox="1"/>
          <p:nvPr/>
        </p:nvSpPr>
        <p:spPr>
          <a:xfrm>
            <a:off x="5654708" y="2188889"/>
            <a:ext cx="752318" cy="378402"/>
          </a:xfrm>
          <a:prstGeom prst="rect">
            <a:avLst/>
          </a:prstGeom>
          <a:noFill/>
        </p:spPr>
        <p:txBody>
          <a:bodyPr wrap="none" rtlCol="0">
            <a:spAutoFit/>
          </a:bodyPr>
          <a:lstStyle/>
          <a:p>
            <a:r>
              <a:rPr lang="en-US" sz="1825" b="1" dirty="0">
                <a:latin typeface="+mj-lt"/>
                <a:ea typeface="微软雅黑" panose="020B0503020204020204" charset="-122"/>
              </a:rPr>
              <a:t>DAY 3</a:t>
            </a:r>
          </a:p>
        </p:txBody>
      </p:sp>
      <p:sp>
        <p:nvSpPr>
          <p:cNvPr id="23" name="TextBox 15"/>
          <p:cNvSpPr txBox="1"/>
          <p:nvPr/>
        </p:nvSpPr>
        <p:spPr>
          <a:xfrm>
            <a:off x="7845183" y="2188889"/>
            <a:ext cx="752318" cy="378402"/>
          </a:xfrm>
          <a:prstGeom prst="rect">
            <a:avLst/>
          </a:prstGeom>
          <a:noFill/>
        </p:spPr>
        <p:txBody>
          <a:bodyPr wrap="none" rtlCol="0">
            <a:spAutoFit/>
          </a:bodyPr>
          <a:lstStyle/>
          <a:p>
            <a:r>
              <a:rPr lang="en-US" sz="1825" b="1" dirty="0">
                <a:latin typeface="+mj-lt"/>
                <a:ea typeface="微软雅黑" panose="020B0503020204020204" charset="-122"/>
              </a:rPr>
              <a:t>DAY 4</a:t>
            </a:r>
          </a:p>
        </p:txBody>
      </p:sp>
      <p:sp>
        <p:nvSpPr>
          <p:cNvPr id="25" name="TextBox 17"/>
          <p:cNvSpPr txBox="1"/>
          <p:nvPr/>
        </p:nvSpPr>
        <p:spPr>
          <a:xfrm>
            <a:off x="10038850" y="2188889"/>
            <a:ext cx="752318" cy="378402"/>
          </a:xfrm>
          <a:prstGeom prst="rect">
            <a:avLst/>
          </a:prstGeom>
          <a:noFill/>
        </p:spPr>
        <p:txBody>
          <a:bodyPr wrap="none" rtlCol="0">
            <a:spAutoFit/>
          </a:bodyPr>
          <a:lstStyle/>
          <a:p>
            <a:r>
              <a:rPr lang="en-US" sz="1825" b="1" dirty="0">
                <a:latin typeface="+mj-lt"/>
                <a:ea typeface="微软雅黑" panose="020B0503020204020204" charset="-122"/>
              </a:rPr>
              <a:t>DAY 5</a:t>
            </a:r>
          </a:p>
        </p:txBody>
      </p:sp>
      <p:pic>
        <p:nvPicPr>
          <p:cNvPr id="10" name="Picture 134" descr="Icon&#10;&#10;Description automatically generated">
            <a:extLst>
              <a:ext uri="{FF2B5EF4-FFF2-40B4-BE49-F238E27FC236}">
                <a16:creationId xmlns:a16="http://schemas.microsoft.com/office/drawing/2014/main" id="{156E3211-053C-226B-70D5-65B8A34A50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4708" y="1403666"/>
            <a:ext cx="739679" cy="739679"/>
          </a:xfrm>
          <a:prstGeom prst="rect">
            <a:avLst/>
          </a:prstGeom>
        </p:spPr>
      </p:pic>
      <p:sp>
        <p:nvSpPr>
          <p:cNvPr id="11" name="TextBox 9">
            <a:extLst>
              <a:ext uri="{FF2B5EF4-FFF2-40B4-BE49-F238E27FC236}">
                <a16:creationId xmlns:a16="http://schemas.microsoft.com/office/drawing/2014/main" id="{F23A78EB-1607-FF91-0984-BDEA55599139}"/>
              </a:ext>
            </a:extLst>
          </p:cNvPr>
          <p:cNvSpPr txBox="1"/>
          <p:nvPr/>
        </p:nvSpPr>
        <p:spPr>
          <a:xfrm>
            <a:off x="2863596" y="2731852"/>
            <a:ext cx="2054879" cy="3057632"/>
          </a:xfrm>
          <a:prstGeom prst="rect">
            <a:avLst/>
          </a:prstGeom>
          <a:noFill/>
        </p:spPr>
        <p:txBody>
          <a:bodyPr wrap="square" rtlCol="0">
            <a:spAutoFit/>
          </a:bodyPr>
          <a:lstStyle/>
          <a:p>
            <a:pPr marL="231800" indent="-231800">
              <a:buAutoNum type="arabicPeriod"/>
            </a:pPr>
            <a:r>
              <a:rPr lang="en-US" altLang="zh-CN" sz="1014" dirty="0">
                <a:solidFill>
                  <a:schemeClr val="dk1"/>
                </a:solidFill>
                <a:latin typeface="+mj-lt"/>
                <a:ea typeface="微软雅黑" panose="020B0503020204020204" charset="-122"/>
              </a:rPr>
              <a:t>iPhone/Android display and touch circuit workflow and troubleshooting process;</a:t>
            </a:r>
          </a:p>
          <a:p>
            <a:pPr marL="231800" indent="-231800">
              <a:buAutoNum type="arabicPeriod"/>
            </a:pPr>
            <a:r>
              <a:rPr lang="en-US" altLang="zh-CN" sz="1014" dirty="0">
                <a:solidFill>
                  <a:schemeClr val="dk1"/>
                </a:solidFill>
                <a:latin typeface="+mj-lt"/>
                <a:ea typeface="微软雅黑" panose="020B0503020204020204" charset="-122"/>
              </a:rPr>
              <a:t>Demo show of an iPhone/Android display or touch issue motherboard repair;</a:t>
            </a:r>
          </a:p>
          <a:p>
            <a:pPr marL="231800" indent="-231800">
              <a:buAutoNum type="arabicPeriod"/>
            </a:pPr>
            <a:r>
              <a:rPr lang="en-US" altLang="zh-CN" sz="1014" dirty="0">
                <a:solidFill>
                  <a:schemeClr val="dk1"/>
                </a:solidFill>
                <a:latin typeface="+mj-lt"/>
                <a:ea typeface="微软雅黑" panose="020B0503020204020204" charset="-122"/>
              </a:rPr>
              <a:t>Troubleshooting practice by group for display or touch circuit issue; </a:t>
            </a:r>
          </a:p>
          <a:p>
            <a:pPr marL="231800" indent="-231800">
              <a:buFontTx/>
              <a:buAutoNum type="arabicPeriod"/>
            </a:pPr>
            <a:r>
              <a:rPr lang="en-US" altLang="zh-CN" sz="1014" dirty="0">
                <a:solidFill>
                  <a:schemeClr val="dk1"/>
                </a:solidFill>
                <a:latin typeface="+mj-lt"/>
                <a:ea typeface="微软雅黑" panose="020B0503020204020204" charset="-122"/>
              </a:rPr>
              <a:t>Demo show of separating the two layers of iPhone motherboard; </a:t>
            </a:r>
          </a:p>
          <a:p>
            <a:pPr marL="231800" indent="-231800">
              <a:buFontTx/>
              <a:buAutoNum type="arabicPeriod"/>
            </a:pPr>
            <a:r>
              <a:rPr lang="en-US" altLang="zh-CN" sz="1014" dirty="0">
                <a:solidFill>
                  <a:schemeClr val="dk1"/>
                </a:solidFill>
                <a:latin typeface="+mj-lt"/>
                <a:ea typeface="微软雅黑" panose="020B0503020204020204" charset="-122"/>
              </a:rPr>
              <a:t>Practice on separating the two layers of iPhone motherboard</a:t>
            </a:r>
          </a:p>
          <a:p>
            <a:pPr marL="231800" indent="-231800">
              <a:buFontTx/>
              <a:buAutoNum type="arabicPeriod"/>
            </a:pPr>
            <a:r>
              <a:rPr lang="en-US" altLang="zh-CN" sz="1014" dirty="0">
                <a:solidFill>
                  <a:schemeClr val="dk1"/>
                </a:solidFill>
                <a:latin typeface="+mj-lt"/>
                <a:ea typeface="微软雅黑" panose="020B0503020204020204" charset="-122"/>
              </a:rPr>
              <a:t>Demo show of Remove/reball/resolder the iPhone NAND; </a:t>
            </a:r>
          </a:p>
          <a:p>
            <a:endParaRPr lang="en-US" altLang="zh-CN" sz="1014" dirty="0">
              <a:solidFill>
                <a:schemeClr val="dk1"/>
              </a:solidFill>
              <a:latin typeface="+mj-lt"/>
              <a:ea typeface="微软雅黑" panose="020B0503020204020204" charset="-122"/>
            </a:endParaRPr>
          </a:p>
        </p:txBody>
      </p:sp>
      <p:sp>
        <p:nvSpPr>
          <p:cNvPr id="12" name="TextBox 9">
            <a:extLst>
              <a:ext uri="{FF2B5EF4-FFF2-40B4-BE49-F238E27FC236}">
                <a16:creationId xmlns:a16="http://schemas.microsoft.com/office/drawing/2014/main" id="{4A345F51-E8BC-8E10-F6F1-47584A6F1E63}"/>
              </a:ext>
            </a:extLst>
          </p:cNvPr>
          <p:cNvSpPr txBox="1"/>
          <p:nvPr/>
        </p:nvSpPr>
        <p:spPr>
          <a:xfrm>
            <a:off x="5011918" y="2726500"/>
            <a:ext cx="2188690" cy="2121222"/>
          </a:xfrm>
          <a:prstGeom prst="rect">
            <a:avLst/>
          </a:prstGeom>
          <a:noFill/>
        </p:spPr>
        <p:txBody>
          <a:bodyPr wrap="square" rtlCol="0">
            <a:spAutoFit/>
          </a:bodyPr>
          <a:lstStyle/>
          <a:p>
            <a:pPr marL="231800" indent="-231800">
              <a:buAutoNum type="arabicPeriod"/>
            </a:pPr>
            <a:r>
              <a:rPr lang="en-US" altLang="zh-CN" sz="1014" dirty="0">
                <a:solidFill>
                  <a:schemeClr val="dk1"/>
                </a:solidFill>
                <a:latin typeface="+mj-lt"/>
                <a:ea typeface="微软雅黑" panose="020B0503020204020204" charset="-122"/>
              </a:rPr>
              <a:t>iPhone/Android charging and USB circuit workflow and troubleshooting process;</a:t>
            </a:r>
          </a:p>
          <a:p>
            <a:pPr marL="231800" indent="-231800">
              <a:buAutoNum type="arabicPeriod"/>
            </a:pPr>
            <a:r>
              <a:rPr lang="en-US" altLang="zh-CN" sz="1014" dirty="0">
                <a:solidFill>
                  <a:schemeClr val="dk1"/>
                </a:solidFill>
                <a:latin typeface="+mj-lt"/>
                <a:ea typeface="微软雅黑" panose="020B0503020204020204" charset="-122"/>
              </a:rPr>
              <a:t>Demo show of an iPhone/Android charging or USB circuit issue motherboard repair;</a:t>
            </a:r>
          </a:p>
          <a:p>
            <a:pPr marL="231800" indent="-231800">
              <a:buFontTx/>
              <a:buAutoNum type="arabicPeriod"/>
            </a:pPr>
            <a:r>
              <a:rPr lang="en-US" altLang="zh-CN" sz="1014" dirty="0">
                <a:solidFill>
                  <a:schemeClr val="dk1"/>
                </a:solidFill>
                <a:latin typeface="+mj-lt"/>
                <a:ea typeface="微软雅黑" panose="020B0503020204020204" charset="-122"/>
              </a:rPr>
              <a:t>Demo show of Remove/reball/resolder the Android UFS; </a:t>
            </a:r>
          </a:p>
          <a:p>
            <a:pPr marL="231800" indent="-231800">
              <a:buFontTx/>
              <a:buAutoNum type="arabicPeriod"/>
            </a:pPr>
            <a:r>
              <a:rPr lang="en-US" altLang="zh-CN" sz="1014" dirty="0">
                <a:solidFill>
                  <a:schemeClr val="dk1"/>
                </a:solidFill>
                <a:latin typeface="+mj-lt"/>
                <a:ea typeface="微软雅黑" panose="020B0503020204020204" charset="-122"/>
              </a:rPr>
              <a:t>Practice on Remove/reball/resolder the iPhone NAND/Android UFS; </a:t>
            </a:r>
          </a:p>
          <a:p>
            <a:pPr marL="231800" indent="-231800">
              <a:buFontTx/>
              <a:buAutoNum type="arabicPeriod"/>
            </a:pPr>
            <a:endParaRPr lang="en-US" altLang="zh-CN" sz="1014" dirty="0">
              <a:solidFill>
                <a:schemeClr val="dk1"/>
              </a:solidFill>
              <a:latin typeface="+mj-lt"/>
              <a:ea typeface="微软雅黑" panose="020B0503020204020204" charset="-122"/>
            </a:endParaRPr>
          </a:p>
        </p:txBody>
      </p:sp>
      <p:sp>
        <p:nvSpPr>
          <p:cNvPr id="13" name="TextBox 9">
            <a:extLst>
              <a:ext uri="{FF2B5EF4-FFF2-40B4-BE49-F238E27FC236}">
                <a16:creationId xmlns:a16="http://schemas.microsoft.com/office/drawing/2014/main" id="{265A0C7C-BD72-4D9E-F9E7-C676ADE6FB1D}"/>
              </a:ext>
            </a:extLst>
          </p:cNvPr>
          <p:cNvSpPr txBox="1"/>
          <p:nvPr/>
        </p:nvSpPr>
        <p:spPr>
          <a:xfrm>
            <a:off x="7227839" y="2726499"/>
            <a:ext cx="2188690" cy="1340880"/>
          </a:xfrm>
          <a:prstGeom prst="rect">
            <a:avLst/>
          </a:prstGeom>
          <a:noFill/>
        </p:spPr>
        <p:txBody>
          <a:bodyPr wrap="square" rtlCol="0">
            <a:spAutoFit/>
          </a:bodyPr>
          <a:lstStyle/>
          <a:p>
            <a:pPr marL="231800" indent="-231800">
              <a:buAutoNum type="arabicPeriod"/>
            </a:pPr>
            <a:r>
              <a:rPr lang="en-US" altLang="zh-CN" sz="1014" dirty="0">
                <a:solidFill>
                  <a:schemeClr val="dk1"/>
                </a:solidFill>
                <a:latin typeface="+mj-lt"/>
                <a:ea typeface="微软雅黑" panose="020B0503020204020204" charset="-122"/>
              </a:rPr>
              <a:t>Relevant chips in deep data recovery for iPhone</a:t>
            </a:r>
            <a:r>
              <a:rPr lang="zh-CN" altLang="en-US" sz="1014" dirty="0">
                <a:solidFill>
                  <a:schemeClr val="dk1"/>
                </a:solidFill>
                <a:latin typeface="+mj-lt"/>
                <a:ea typeface="微软雅黑" panose="020B0503020204020204" charset="-122"/>
              </a:rPr>
              <a:t>；</a:t>
            </a:r>
            <a:endParaRPr lang="en-US" altLang="zh-CN" sz="1014" dirty="0">
              <a:solidFill>
                <a:schemeClr val="dk1"/>
              </a:solidFill>
              <a:latin typeface="+mj-lt"/>
              <a:ea typeface="微软雅黑" panose="020B0503020204020204" charset="-122"/>
            </a:endParaRPr>
          </a:p>
          <a:p>
            <a:pPr marL="231800" indent="-231800">
              <a:buAutoNum type="arabicPeriod"/>
            </a:pPr>
            <a:r>
              <a:rPr lang="en-US" altLang="zh-CN" sz="1014" dirty="0">
                <a:solidFill>
                  <a:schemeClr val="dk1"/>
                </a:solidFill>
                <a:latin typeface="+mj-lt"/>
                <a:ea typeface="微软雅黑" panose="020B0503020204020204" charset="-122"/>
              </a:rPr>
              <a:t>Equipment in deep data recovery; </a:t>
            </a:r>
          </a:p>
          <a:p>
            <a:pPr marL="231800" indent="-231800">
              <a:buAutoNum type="arabicPeriod"/>
            </a:pPr>
            <a:r>
              <a:rPr lang="en-US" altLang="zh-CN" sz="1014" dirty="0">
                <a:solidFill>
                  <a:schemeClr val="dk1"/>
                </a:solidFill>
                <a:latin typeface="+mj-lt"/>
                <a:ea typeface="微软雅黑" panose="020B0503020204020204" charset="-122"/>
              </a:rPr>
              <a:t>Demo show of remove/clean/reball/resolder an iPhone CPU</a:t>
            </a:r>
          </a:p>
          <a:p>
            <a:pPr marL="231800" indent="-231800">
              <a:buAutoNum type="arabicPeriod"/>
            </a:pPr>
            <a:r>
              <a:rPr lang="en-US" altLang="zh-CN" sz="1014" dirty="0">
                <a:solidFill>
                  <a:schemeClr val="dk1"/>
                </a:solidFill>
                <a:latin typeface="+mj-lt"/>
                <a:ea typeface="微软雅黑" panose="020B0503020204020204" charset="-122"/>
              </a:rPr>
              <a:t>Practice on Remove/Clean/Reball iPhone CPU</a:t>
            </a:r>
          </a:p>
        </p:txBody>
      </p:sp>
      <p:sp>
        <p:nvSpPr>
          <p:cNvPr id="18" name="TextBox 9">
            <a:extLst>
              <a:ext uri="{FF2B5EF4-FFF2-40B4-BE49-F238E27FC236}">
                <a16:creationId xmlns:a16="http://schemas.microsoft.com/office/drawing/2014/main" id="{6201CDE9-19EA-732C-4A1E-437B4FE16E98}"/>
              </a:ext>
            </a:extLst>
          </p:cNvPr>
          <p:cNvSpPr txBox="1"/>
          <p:nvPr/>
        </p:nvSpPr>
        <p:spPr>
          <a:xfrm>
            <a:off x="9416530" y="2726499"/>
            <a:ext cx="2011895" cy="1359646"/>
          </a:xfrm>
          <a:prstGeom prst="rect">
            <a:avLst/>
          </a:prstGeom>
          <a:noFill/>
        </p:spPr>
        <p:txBody>
          <a:bodyPr wrap="square" rtlCol="0">
            <a:spAutoFit/>
          </a:bodyPr>
          <a:lstStyle/>
          <a:p>
            <a:pPr marL="231800" indent="-231800">
              <a:buFontTx/>
              <a:buAutoNum type="arabicPeriod"/>
            </a:pPr>
            <a:r>
              <a:rPr lang="en-US" altLang="zh-CN" sz="1014" dirty="0">
                <a:solidFill>
                  <a:schemeClr val="dk1"/>
                </a:solidFill>
                <a:latin typeface="+mj-lt"/>
                <a:ea typeface="微软雅黑" panose="020B0503020204020204" charset="-122"/>
              </a:rPr>
              <a:t>Demo show of the whole deep data recovery process on an iPhone. CPU/NAND/EEPROM/NFC swap;</a:t>
            </a:r>
          </a:p>
          <a:p>
            <a:pPr marL="231800" indent="-231800">
              <a:buAutoNum type="arabicPeriod"/>
            </a:pPr>
            <a:endParaRPr lang="en-US" altLang="zh-CN" sz="1014" dirty="0">
              <a:solidFill>
                <a:schemeClr val="dk1"/>
              </a:solidFill>
              <a:latin typeface="+mj-lt"/>
              <a:ea typeface="微软雅黑" panose="020B0503020204020204" charset="-122"/>
            </a:endParaRPr>
          </a:p>
          <a:p>
            <a:pPr marL="231800" indent="-231800">
              <a:buAutoNum type="arabicPeriod"/>
            </a:pPr>
            <a:r>
              <a:rPr lang="en-US" altLang="zh-CN" sz="1014" dirty="0">
                <a:solidFill>
                  <a:schemeClr val="dk1"/>
                </a:solidFill>
                <a:latin typeface="+mj-lt"/>
                <a:ea typeface="微软雅黑" panose="020B0503020204020204" charset="-122"/>
              </a:rPr>
              <a:t>CPU/NAND/EEPROM/NFC swap practice; </a:t>
            </a:r>
          </a:p>
        </p:txBody>
      </p:sp>
      <p:pic>
        <p:nvPicPr>
          <p:cNvPr id="3" name="图片 2" descr="黑白色的标志&#10;&#10;中度可信度描述已自动生成">
            <a:extLst>
              <a:ext uri="{FF2B5EF4-FFF2-40B4-BE49-F238E27FC236}">
                <a16:creationId xmlns:a16="http://schemas.microsoft.com/office/drawing/2014/main" id="{B383764C-4E46-7123-AFCE-72673DE08E7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38850" y="1436300"/>
            <a:ext cx="600752" cy="600752"/>
          </a:xfrm>
          <a:prstGeom prst="rect">
            <a:avLst/>
          </a:prstGeom>
        </p:spPr>
      </p:pic>
      <p:pic>
        <p:nvPicPr>
          <p:cNvPr id="5" name="图片 4" descr="蓝色的标志&#10;&#10;描述已自动生成">
            <a:extLst>
              <a:ext uri="{FF2B5EF4-FFF2-40B4-BE49-F238E27FC236}">
                <a16:creationId xmlns:a16="http://schemas.microsoft.com/office/drawing/2014/main" id="{6CEB2FB7-7809-D3E2-519E-1F6255B2D67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73624" y="1439140"/>
            <a:ext cx="600752" cy="600752"/>
          </a:xfrm>
          <a:prstGeom prst="rect">
            <a:avLst/>
          </a:prstGeom>
        </p:spPr>
      </p:pic>
      <p:pic>
        <p:nvPicPr>
          <p:cNvPr id="7" name="图片 6" descr="图标&#10;&#10;描述已自动生成">
            <a:extLst>
              <a:ext uri="{FF2B5EF4-FFF2-40B4-BE49-F238E27FC236}">
                <a16:creationId xmlns:a16="http://schemas.microsoft.com/office/drawing/2014/main" id="{7E7170B7-D5F5-A2C5-DB24-86BA54B9BAC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474783" y="1531197"/>
            <a:ext cx="544361" cy="544361"/>
          </a:xfrm>
          <a:prstGeom prst="rect">
            <a:avLst/>
          </a:prstGeom>
        </p:spPr>
      </p:pic>
      <p:pic>
        <p:nvPicPr>
          <p:cNvPr id="9" name="图片 8" descr="图标&#10;&#10;描述已自动生成">
            <a:extLst>
              <a:ext uri="{FF2B5EF4-FFF2-40B4-BE49-F238E27FC236}">
                <a16:creationId xmlns:a16="http://schemas.microsoft.com/office/drawing/2014/main" id="{74FF7CDF-4995-68B8-7B3B-7C87012B961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50012" y="1471453"/>
            <a:ext cx="604105" cy="60410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5"/>
          <p:cNvSpPr/>
          <p:nvPr/>
        </p:nvSpPr>
        <p:spPr>
          <a:xfrm>
            <a:off x="2915640" y="416008"/>
            <a:ext cx="6060309" cy="646331"/>
          </a:xfrm>
          <a:prstGeom prst="rect">
            <a:avLst/>
          </a:prstGeom>
        </p:spPr>
        <p:txBody>
          <a:bodyPr wrap="square">
            <a:spAutoFit/>
          </a:bodyPr>
          <a:lstStyle/>
          <a:p>
            <a:pPr algn="ctr"/>
            <a:r>
              <a:rPr lang="en-US" altLang="zh-CN" sz="1800" b="0" i="0" u="none" kern="1200" baseline="0" dirty="0">
                <a:solidFill>
                  <a:schemeClr val="tx1"/>
                </a:solidFill>
                <a:latin typeface="+mj-lt"/>
                <a:ea typeface="宋体" pitchFamily="2" charset="-122"/>
                <a:cs typeface="+mn-ea"/>
              </a:rPr>
              <a:t>Refresh Training </a:t>
            </a:r>
            <a:r>
              <a:rPr lang="en-US" altLang="zh-CN" dirty="0">
                <a:latin typeface="+mj-lt"/>
                <a:ea typeface="宋体" pitchFamily="2" charset="-122"/>
                <a:cs typeface="+mn-ea"/>
              </a:rPr>
              <a:t>of</a:t>
            </a:r>
            <a:r>
              <a:rPr lang="zh-CN" altLang="en-US" dirty="0">
                <a:latin typeface="+mj-lt"/>
                <a:ea typeface="宋体" pitchFamily="2" charset="-122"/>
                <a:cs typeface="+mn-ea"/>
              </a:rPr>
              <a:t> </a:t>
            </a:r>
            <a:r>
              <a:rPr lang="en-US" altLang="zh-CN" b="0" i="0" u="none" kern="1200" baseline="0" dirty="0">
                <a:solidFill>
                  <a:schemeClr val="tx1"/>
                </a:solidFill>
                <a:latin typeface="+mj-lt"/>
                <a:ea typeface="宋体" pitchFamily="2" charset="-122"/>
                <a:cs typeface="+mn-ea"/>
              </a:rPr>
              <a:t>Data Recovery</a:t>
            </a:r>
          </a:p>
          <a:p>
            <a:pPr marR="0" algn="ctr"/>
            <a:r>
              <a:rPr lang="en-US" altLang="zh-CN" b="1" i="0" u="none" strike="noStrike" baseline="0" dirty="0">
                <a:latin typeface="Calibri Light" panose="020F0302020204030204" pitchFamily="34" charset="0"/>
              </a:rPr>
              <a:t> Schedule &amp; Content</a:t>
            </a:r>
            <a:endParaRPr lang="en-US" altLang="zh-CN" b="1" dirty="0">
              <a:latin typeface="+mj-lt"/>
              <a:cs typeface="+mn-ea"/>
            </a:endParaRPr>
          </a:p>
        </p:txBody>
      </p:sp>
      <p:graphicFrame>
        <p:nvGraphicFramePr>
          <p:cNvPr id="15" name="Table 3"/>
          <p:cNvGraphicFramePr>
            <a:graphicFrameLocks noGrp="1"/>
          </p:cNvGraphicFramePr>
          <p:nvPr>
            <p:custDataLst>
              <p:tags r:id="rId1"/>
            </p:custDataLst>
          </p:nvPr>
        </p:nvGraphicFramePr>
        <p:xfrm>
          <a:off x="656324" y="1091609"/>
          <a:ext cx="10879355" cy="4819927"/>
        </p:xfrm>
        <a:graphic>
          <a:graphicData uri="http://schemas.openxmlformats.org/drawingml/2006/table">
            <a:tbl>
              <a:tblPr firstRow="1" bandRow="1">
                <a:tableStyleId>{5C22544A-7EE6-4342-B048-85BDC9FD1C3A}</a:tableStyleId>
              </a:tblPr>
              <a:tblGrid>
                <a:gridCol w="2175871">
                  <a:extLst>
                    <a:ext uri="{9D8B030D-6E8A-4147-A177-3AD203B41FA5}">
                      <a16:colId xmlns:a16="http://schemas.microsoft.com/office/drawing/2014/main" val="20000"/>
                    </a:ext>
                  </a:extLst>
                </a:gridCol>
                <a:gridCol w="2175871">
                  <a:extLst>
                    <a:ext uri="{9D8B030D-6E8A-4147-A177-3AD203B41FA5}">
                      <a16:colId xmlns:a16="http://schemas.microsoft.com/office/drawing/2014/main" val="20001"/>
                    </a:ext>
                  </a:extLst>
                </a:gridCol>
                <a:gridCol w="2175871">
                  <a:extLst>
                    <a:ext uri="{9D8B030D-6E8A-4147-A177-3AD203B41FA5}">
                      <a16:colId xmlns:a16="http://schemas.microsoft.com/office/drawing/2014/main" val="20002"/>
                    </a:ext>
                  </a:extLst>
                </a:gridCol>
                <a:gridCol w="2175871">
                  <a:extLst>
                    <a:ext uri="{9D8B030D-6E8A-4147-A177-3AD203B41FA5}">
                      <a16:colId xmlns:a16="http://schemas.microsoft.com/office/drawing/2014/main" val="20003"/>
                    </a:ext>
                  </a:extLst>
                </a:gridCol>
                <a:gridCol w="2175871">
                  <a:extLst>
                    <a:ext uri="{9D8B030D-6E8A-4147-A177-3AD203B41FA5}">
                      <a16:colId xmlns:a16="http://schemas.microsoft.com/office/drawing/2014/main" val="20004"/>
                    </a:ext>
                  </a:extLst>
                </a:gridCol>
              </a:tblGrid>
              <a:tr h="4819927">
                <a:tc>
                  <a:txBody>
                    <a:bodyPr/>
                    <a:lstStyle/>
                    <a:p>
                      <a:pPr algn="ctr"/>
                      <a:endParaRPr lang="en-US" sz="1800" dirty="0"/>
                    </a:p>
                  </a:txBody>
                  <a:tcPr marL="92720" marR="92720" marT="46360" marB="46360">
                    <a:noFill/>
                  </a:tcPr>
                </a:tc>
                <a:tc>
                  <a:txBody>
                    <a:bodyPr/>
                    <a:lstStyle/>
                    <a:p>
                      <a:pPr algn="ctr"/>
                      <a:endParaRPr lang="en-US" sz="1800" dirty="0"/>
                    </a:p>
                  </a:txBody>
                  <a:tcPr marL="92720" marR="92720" marT="46360" marB="46360">
                    <a:noFill/>
                  </a:tcPr>
                </a:tc>
                <a:tc>
                  <a:txBody>
                    <a:bodyPr/>
                    <a:lstStyle/>
                    <a:p>
                      <a:pPr algn="ctr"/>
                      <a:endParaRPr lang="en-US" sz="1800" dirty="0"/>
                    </a:p>
                  </a:txBody>
                  <a:tcPr marL="92720" marR="92720" marT="46360" marB="46360">
                    <a:noFill/>
                  </a:tcPr>
                </a:tc>
                <a:tc>
                  <a:txBody>
                    <a:bodyPr/>
                    <a:lstStyle/>
                    <a:p>
                      <a:pPr algn="ctr"/>
                      <a:endParaRPr lang="en-US" sz="1800" dirty="0"/>
                    </a:p>
                  </a:txBody>
                  <a:tcPr marL="92720" marR="92720" marT="46360" marB="46360">
                    <a:noFill/>
                  </a:tcPr>
                </a:tc>
                <a:tc>
                  <a:txBody>
                    <a:bodyPr/>
                    <a:lstStyle/>
                    <a:p>
                      <a:pPr algn="ctr"/>
                      <a:endParaRPr lang="en-US" sz="1800" dirty="0"/>
                    </a:p>
                  </a:txBody>
                  <a:tcPr marL="92720" marR="92720" marT="46360" marB="46360">
                    <a:noFill/>
                  </a:tcPr>
                </a:tc>
                <a:extLst>
                  <a:ext uri="{0D108BD9-81ED-4DB2-BD59-A6C34878D82A}">
                    <a16:rowId xmlns:a16="http://schemas.microsoft.com/office/drawing/2014/main" val="10000"/>
                  </a:ext>
                </a:extLst>
              </a:tr>
            </a:tbl>
          </a:graphicData>
        </a:graphic>
      </p:graphicFrame>
      <p:sp>
        <p:nvSpPr>
          <p:cNvPr id="16" name="TextBox 8"/>
          <p:cNvSpPr txBox="1"/>
          <p:nvPr/>
        </p:nvSpPr>
        <p:spPr>
          <a:xfrm>
            <a:off x="2230557" y="2190579"/>
            <a:ext cx="752318" cy="378402"/>
          </a:xfrm>
          <a:prstGeom prst="rect">
            <a:avLst/>
          </a:prstGeom>
          <a:noFill/>
        </p:spPr>
        <p:txBody>
          <a:bodyPr wrap="none" rtlCol="0">
            <a:spAutoFit/>
          </a:bodyPr>
          <a:lstStyle/>
          <a:p>
            <a:r>
              <a:rPr lang="en-US" sz="1825" b="1" dirty="0">
                <a:latin typeface="+mj-lt"/>
                <a:ea typeface="微软雅黑" panose="020B0503020204020204" charset="-122"/>
              </a:rPr>
              <a:t>DAY 1</a:t>
            </a:r>
          </a:p>
        </p:txBody>
      </p:sp>
      <p:sp>
        <p:nvSpPr>
          <p:cNvPr id="17" name="TextBox 9"/>
          <p:cNvSpPr txBox="1"/>
          <p:nvPr/>
        </p:nvSpPr>
        <p:spPr>
          <a:xfrm>
            <a:off x="1091575" y="2551728"/>
            <a:ext cx="3158218" cy="3214663"/>
          </a:xfrm>
          <a:prstGeom prst="rect">
            <a:avLst/>
          </a:prstGeom>
          <a:noFill/>
        </p:spPr>
        <p:txBody>
          <a:bodyPr wrap="square" rtlCol="0">
            <a:spAutoFit/>
          </a:bodyPr>
          <a:lstStyle/>
          <a:p>
            <a:pPr defTabSz="909817">
              <a:lnSpc>
                <a:spcPct val="200000"/>
              </a:lnSpc>
              <a:defRPr/>
            </a:pPr>
            <a:r>
              <a:rPr lang="en-US" altLang="zh-CN" sz="1050" b="1" dirty="0">
                <a:solidFill>
                  <a:schemeClr val="dk1"/>
                </a:solidFill>
                <a:latin typeface="微软雅黑" panose="020B0503020204020204" pitchFamily="34" charset="-122"/>
                <a:ea typeface="微软雅黑" panose="020B0503020204020204" pitchFamily="34" charset="-122"/>
              </a:rPr>
              <a:t>1. SAMSUNG </a:t>
            </a:r>
            <a:r>
              <a:rPr lang="en-US" altLang="zh-CN" sz="1050" b="1" dirty="0">
                <a:solidFill>
                  <a:srgbClr val="00B050"/>
                </a:solidFill>
                <a:latin typeface="微软雅黑" panose="020B0503020204020204" pitchFamily="34" charset="-122"/>
                <a:ea typeface="微软雅黑" panose="020B0503020204020204" pitchFamily="34" charset="-122"/>
              </a:rPr>
              <a:t>I</a:t>
            </a:r>
            <a:r>
              <a:rPr lang="en-US" altLang="zh-CN" sz="1050" b="1" dirty="0">
                <a:solidFill>
                  <a:schemeClr val="dk1"/>
                </a:solidFill>
                <a:latin typeface="微软雅黑" panose="020B0503020204020204" pitchFamily="34" charset="-122"/>
                <a:ea typeface="微软雅黑" panose="020B0503020204020204" pitchFamily="34" charset="-122"/>
              </a:rPr>
              <a:t> Xiaomi Boot Circuit </a:t>
            </a:r>
          </a:p>
          <a:p>
            <a:pPr defTabSz="909817">
              <a:lnSpc>
                <a:spcPct val="150000"/>
              </a:lnSpc>
              <a:defRPr/>
            </a:pPr>
            <a:r>
              <a:rPr lang="en-US" altLang="zh-CN" sz="1050" dirty="0">
                <a:solidFill>
                  <a:schemeClr val="dk1"/>
                </a:solidFill>
                <a:latin typeface="微软雅黑" panose="020B0503020204020204" pitchFamily="34" charset="-122"/>
                <a:ea typeface="微软雅黑" panose="020B0503020204020204" pitchFamily="34" charset="-122"/>
              </a:rPr>
              <a:t>Workflow &amp; Troubleshooting Introduction</a:t>
            </a:r>
          </a:p>
          <a:p>
            <a:pPr defTabSz="909817">
              <a:lnSpc>
                <a:spcPct val="200000"/>
              </a:lnSpc>
              <a:defRPr/>
            </a:pPr>
            <a:r>
              <a:rPr lang="en-US" altLang="zh-CN" sz="1050" dirty="0">
                <a:solidFill>
                  <a:schemeClr val="dk1"/>
                </a:solidFill>
                <a:latin typeface="微软雅黑" panose="020B0503020204020204" pitchFamily="34" charset="-122"/>
                <a:ea typeface="微软雅黑" panose="020B0503020204020204" pitchFamily="34" charset="-122"/>
              </a:rPr>
              <a:t>2. </a:t>
            </a:r>
            <a:r>
              <a:rPr lang="en-US" altLang="zh-CN" sz="1050" b="1" dirty="0">
                <a:solidFill>
                  <a:schemeClr val="dk1"/>
                </a:solidFill>
                <a:latin typeface="微软雅黑" panose="020B0503020204020204" pitchFamily="34" charset="-122"/>
              </a:rPr>
              <a:t>Repair Demo Show</a:t>
            </a:r>
          </a:p>
          <a:p>
            <a:pPr defTabSz="909817">
              <a:lnSpc>
                <a:spcPct val="150000"/>
              </a:lnSpc>
              <a:defRPr/>
            </a:pPr>
            <a:r>
              <a:rPr lang="en-US" altLang="zh-CN" sz="1050" dirty="0">
                <a:solidFill>
                  <a:schemeClr val="dk1"/>
                </a:solidFill>
                <a:latin typeface="微软雅黑" panose="020B0503020204020204" pitchFamily="34" charset="-122"/>
              </a:rPr>
              <a:t>SAMSUNG </a:t>
            </a:r>
            <a:r>
              <a:rPr lang="en-US" altLang="zh-CN" sz="1050" b="1" dirty="0">
                <a:solidFill>
                  <a:srgbClr val="00B050"/>
                </a:solidFill>
                <a:latin typeface="微软雅黑" panose="020B0503020204020204" pitchFamily="34" charset="-122"/>
              </a:rPr>
              <a:t>I</a:t>
            </a:r>
            <a:r>
              <a:rPr lang="en-US" altLang="zh-CN" sz="1050" dirty="0">
                <a:solidFill>
                  <a:schemeClr val="dk1"/>
                </a:solidFill>
                <a:latin typeface="微软雅黑" panose="020B0503020204020204" pitchFamily="34" charset="-122"/>
              </a:rPr>
              <a:t> Xiaomi Boot Issue Repair</a:t>
            </a:r>
            <a:endParaRPr lang="en-US" altLang="zh-CN" sz="1050" dirty="0">
              <a:solidFill>
                <a:schemeClr val="dk1"/>
              </a:solidFill>
              <a:latin typeface="微软雅黑" panose="020B0503020204020204" pitchFamily="34" charset="-122"/>
              <a:ea typeface="微软雅黑" panose="020B0503020204020204" pitchFamily="34" charset="-122"/>
            </a:endParaRPr>
          </a:p>
          <a:p>
            <a:pPr defTabSz="909817">
              <a:lnSpc>
                <a:spcPct val="150000"/>
              </a:lnSpc>
              <a:defRPr/>
            </a:pPr>
            <a:r>
              <a:rPr lang="en-US" altLang="zh-CN" sz="1050" b="1" dirty="0">
                <a:solidFill>
                  <a:schemeClr val="dk1"/>
                </a:solidFill>
                <a:latin typeface="微软雅黑" panose="020B0503020204020204" pitchFamily="34" charset="-122"/>
              </a:rPr>
              <a:t>3. A Brief Tools Use Guide</a:t>
            </a:r>
          </a:p>
          <a:p>
            <a:pPr defTabSz="909817">
              <a:lnSpc>
                <a:spcPct val="150000"/>
              </a:lnSpc>
              <a:defRPr/>
            </a:pPr>
            <a:r>
              <a:rPr lang="en-US" altLang="zh-CN" sz="1050" b="1" dirty="0">
                <a:solidFill>
                  <a:schemeClr val="dk1"/>
                </a:solidFill>
                <a:latin typeface="微软雅黑" panose="020B0503020204020204" pitchFamily="34" charset="-122"/>
              </a:rPr>
              <a:t>4. Team Repair</a:t>
            </a:r>
            <a:r>
              <a:rPr lang="en-US" altLang="zh-CN" sz="1050" dirty="0">
                <a:solidFill>
                  <a:schemeClr val="dk1"/>
                </a:solidFill>
                <a:latin typeface="微软雅黑" panose="020B0503020204020204" pitchFamily="34" charset="-122"/>
              </a:rPr>
              <a:t> </a:t>
            </a:r>
          </a:p>
          <a:p>
            <a:pPr defTabSz="909817">
              <a:lnSpc>
                <a:spcPct val="150000"/>
              </a:lnSpc>
              <a:defRPr/>
            </a:pPr>
            <a:r>
              <a:rPr lang="en-US" altLang="zh-CN" sz="1050" dirty="0">
                <a:solidFill>
                  <a:schemeClr val="dk1"/>
                </a:solidFill>
                <a:latin typeface="微软雅黑" panose="020B0503020204020204" pitchFamily="34" charset="-122"/>
              </a:rPr>
              <a:t>Fix SAMSUNG </a:t>
            </a:r>
            <a:r>
              <a:rPr lang="en-US" altLang="zh-CN" sz="1050" b="1" dirty="0">
                <a:solidFill>
                  <a:srgbClr val="00B050"/>
                </a:solidFill>
                <a:latin typeface="微软雅黑" panose="020B0503020204020204" pitchFamily="34" charset="-122"/>
              </a:rPr>
              <a:t>I</a:t>
            </a:r>
            <a:r>
              <a:rPr lang="en-US" altLang="zh-CN" sz="1050" dirty="0">
                <a:solidFill>
                  <a:schemeClr val="dk1"/>
                </a:solidFill>
                <a:latin typeface="微软雅黑" panose="020B0503020204020204" pitchFamily="34" charset="-122"/>
              </a:rPr>
              <a:t> Xiaomi boot issue</a:t>
            </a:r>
          </a:p>
          <a:p>
            <a:pPr defTabSz="909817">
              <a:lnSpc>
                <a:spcPct val="200000"/>
              </a:lnSpc>
              <a:defRPr/>
            </a:pPr>
            <a:r>
              <a:rPr lang="en-US" altLang="zh-CN" sz="1050" b="1" dirty="0">
                <a:solidFill>
                  <a:schemeClr val="dk1"/>
                </a:solidFill>
                <a:latin typeface="微软雅黑" panose="020B0503020204020204" pitchFamily="34" charset="-122"/>
              </a:rPr>
              <a:t>5. Handwork Demo</a:t>
            </a:r>
          </a:p>
          <a:p>
            <a:pPr defTabSz="909817">
              <a:lnSpc>
                <a:spcPct val="150000"/>
              </a:lnSpc>
              <a:defRPr/>
            </a:pPr>
            <a:r>
              <a:rPr lang="en-US" altLang="zh-CN" sz="1050" dirty="0">
                <a:solidFill>
                  <a:schemeClr val="dk1"/>
                </a:solidFill>
                <a:latin typeface="微软雅黑" panose="020B0503020204020204" pitchFamily="34" charset="-122"/>
              </a:rPr>
              <a:t>Small component (C/R/L) replacement</a:t>
            </a:r>
          </a:p>
          <a:p>
            <a:pPr defTabSz="909817">
              <a:lnSpc>
                <a:spcPct val="150000"/>
              </a:lnSpc>
              <a:defRPr/>
            </a:pPr>
            <a:r>
              <a:rPr lang="en-US" altLang="zh-CN" sz="1050" dirty="0">
                <a:solidFill>
                  <a:schemeClr val="dk1"/>
                </a:solidFill>
                <a:latin typeface="微软雅黑" panose="020B0503020204020204" pitchFamily="34" charset="-122"/>
              </a:rPr>
              <a:t>IC replacement</a:t>
            </a:r>
          </a:p>
          <a:p>
            <a:pPr defTabSz="909817">
              <a:lnSpc>
                <a:spcPct val="150000"/>
              </a:lnSpc>
              <a:defRPr/>
            </a:pPr>
            <a:r>
              <a:rPr lang="en-US" altLang="zh-CN" sz="1050" dirty="0">
                <a:solidFill>
                  <a:schemeClr val="dk1"/>
                </a:solidFill>
                <a:latin typeface="微软雅黑" panose="020B0503020204020204" pitchFamily="34" charset="-122"/>
              </a:rPr>
              <a:t>Connector Replacement</a:t>
            </a:r>
          </a:p>
          <a:p>
            <a:pPr defTabSz="909817">
              <a:lnSpc>
                <a:spcPct val="150000"/>
              </a:lnSpc>
              <a:defRPr/>
            </a:pPr>
            <a:r>
              <a:rPr lang="en-US" altLang="zh-CN" sz="1050" b="1" dirty="0">
                <a:solidFill>
                  <a:schemeClr val="dk1"/>
                </a:solidFill>
                <a:latin typeface="微软雅黑" panose="020B0503020204020204" pitchFamily="34" charset="-122"/>
              </a:rPr>
              <a:t>6. Handwork Practice </a:t>
            </a:r>
          </a:p>
        </p:txBody>
      </p:sp>
      <p:sp>
        <p:nvSpPr>
          <p:cNvPr id="19" name="TextBox 11"/>
          <p:cNvSpPr txBox="1"/>
          <p:nvPr/>
        </p:nvSpPr>
        <p:spPr>
          <a:xfrm>
            <a:off x="5557967" y="2188888"/>
            <a:ext cx="752318" cy="378402"/>
          </a:xfrm>
          <a:prstGeom prst="rect">
            <a:avLst/>
          </a:prstGeom>
          <a:noFill/>
        </p:spPr>
        <p:txBody>
          <a:bodyPr wrap="none" rtlCol="0">
            <a:spAutoFit/>
          </a:bodyPr>
          <a:lstStyle/>
          <a:p>
            <a:r>
              <a:rPr lang="en-US" sz="1825" b="1" dirty="0">
                <a:latin typeface="+mj-lt"/>
                <a:ea typeface="微软雅黑" panose="020B0503020204020204" charset="-122"/>
              </a:rPr>
              <a:t>DAY 2</a:t>
            </a:r>
          </a:p>
        </p:txBody>
      </p:sp>
      <p:sp>
        <p:nvSpPr>
          <p:cNvPr id="25" name="TextBox 17"/>
          <p:cNvSpPr txBox="1"/>
          <p:nvPr/>
        </p:nvSpPr>
        <p:spPr>
          <a:xfrm>
            <a:off x="8885377" y="2194111"/>
            <a:ext cx="741934" cy="373179"/>
          </a:xfrm>
          <a:prstGeom prst="rect">
            <a:avLst/>
          </a:prstGeom>
          <a:noFill/>
        </p:spPr>
        <p:txBody>
          <a:bodyPr wrap="none" rtlCol="0">
            <a:spAutoFit/>
          </a:bodyPr>
          <a:lstStyle/>
          <a:p>
            <a:r>
              <a:rPr lang="en-US" sz="1825" b="1" dirty="0">
                <a:latin typeface="+mj-lt"/>
                <a:ea typeface="微软雅黑" panose="020B0503020204020204" charset="-122"/>
              </a:rPr>
              <a:t>DAY 3</a:t>
            </a:r>
          </a:p>
        </p:txBody>
      </p:sp>
      <p:sp>
        <p:nvSpPr>
          <p:cNvPr id="11" name="TextBox 9">
            <a:extLst>
              <a:ext uri="{FF2B5EF4-FFF2-40B4-BE49-F238E27FC236}">
                <a16:creationId xmlns:a16="http://schemas.microsoft.com/office/drawing/2014/main" id="{F23A78EB-1607-FF91-0984-BDEA55599139}"/>
              </a:ext>
            </a:extLst>
          </p:cNvPr>
          <p:cNvSpPr txBox="1"/>
          <p:nvPr/>
        </p:nvSpPr>
        <p:spPr>
          <a:xfrm>
            <a:off x="4385434" y="2551728"/>
            <a:ext cx="3421129" cy="2672142"/>
          </a:xfrm>
          <a:prstGeom prst="rect">
            <a:avLst/>
          </a:prstGeom>
          <a:noFill/>
        </p:spPr>
        <p:txBody>
          <a:bodyPr wrap="square" rtlCol="0">
            <a:spAutoFit/>
          </a:bodyPr>
          <a:lstStyle/>
          <a:p>
            <a:pPr defTabSz="909817">
              <a:lnSpc>
                <a:spcPct val="200000"/>
              </a:lnSpc>
              <a:defRPr/>
            </a:pPr>
            <a:r>
              <a:rPr lang="en-US" altLang="zh-CN" sz="1050" b="1" dirty="0">
                <a:solidFill>
                  <a:schemeClr val="dk1"/>
                </a:solidFill>
                <a:latin typeface="微软雅黑" panose="020B0503020204020204" pitchFamily="34" charset="-122"/>
                <a:ea typeface="微软雅黑" panose="020B0503020204020204" pitchFamily="34" charset="-122"/>
              </a:rPr>
              <a:t>1. SAMSUNG </a:t>
            </a:r>
            <a:r>
              <a:rPr lang="en-US" altLang="zh-CN" sz="1050" b="1" dirty="0">
                <a:solidFill>
                  <a:srgbClr val="00B050"/>
                </a:solidFill>
                <a:latin typeface="微软雅黑" panose="020B0503020204020204" pitchFamily="34" charset="-122"/>
                <a:ea typeface="微软雅黑" panose="020B0503020204020204" pitchFamily="34" charset="-122"/>
              </a:rPr>
              <a:t>I</a:t>
            </a:r>
            <a:r>
              <a:rPr lang="en-US" altLang="zh-CN" sz="1050" b="1" dirty="0">
                <a:solidFill>
                  <a:schemeClr val="dk1"/>
                </a:solidFill>
                <a:latin typeface="微软雅黑" panose="020B0503020204020204" pitchFamily="34" charset="-122"/>
                <a:ea typeface="微软雅黑" panose="020B0503020204020204" pitchFamily="34" charset="-122"/>
              </a:rPr>
              <a:t> Xiaomi Display and Touch Circuit </a:t>
            </a:r>
          </a:p>
          <a:p>
            <a:pPr defTabSz="909817">
              <a:lnSpc>
                <a:spcPct val="150000"/>
              </a:lnSpc>
              <a:defRPr/>
            </a:pPr>
            <a:r>
              <a:rPr lang="en-US" altLang="zh-CN" sz="1050" dirty="0">
                <a:solidFill>
                  <a:schemeClr val="dk1"/>
                </a:solidFill>
                <a:latin typeface="微软雅黑" panose="020B0503020204020204" pitchFamily="34" charset="-122"/>
                <a:ea typeface="微软雅黑" panose="020B0503020204020204" pitchFamily="34" charset="-122"/>
              </a:rPr>
              <a:t>Workflow &amp; Troubleshooting</a:t>
            </a:r>
          </a:p>
          <a:p>
            <a:pPr defTabSz="909817">
              <a:lnSpc>
                <a:spcPct val="200000"/>
              </a:lnSpc>
              <a:defRPr/>
            </a:pPr>
            <a:r>
              <a:rPr lang="en-US" altLang="zh-CN" sz="1050" b="1" dirty="0">
                <a:solidFill>
                  <a:schemeClr val="dk1"/>
                </a:solidFill>
                <a:latin typeface="微软雅黑" panose="020B0503020204020204" pitchFamily="34" charset="-122"/>
              </a:rPr>
              <a:t>2. Repair Demo Show </a:t>
            </a:r>
          </a:p>
          <a:p>
            <a:pPr defTabSz="909817">
              <a:lnSpc>
                <a:spcPct val="150000"/>
              </a:lnSpc>
              <a:defRPr/>
            </a:pPr>
            <a:r>
              <a:rPr lang="en-US" altLang="zh-CN" sz="1050" dirty="0">
                <a:solidFill>
                  <a:schemeClr val="dk1"/>
                </a:solidFill>
                <a:latin typeface="微软雅黑" panose="020B0503020204020204" pitchFamily="34" charset="-122"/>
              </a:rPr>
              <a:t>SAMSUNG </a:t>
            </a:r>
            <a:r>
              <a:rPr lang="en-US" altLang="zh-CN" sz="1050" b="1" dirty="0">
                <a:solidFill>
                  <a:srgbClr val="00B050"/>
                </a:solidFill>
                <a:latin typeface="微软雅黑" panose="020B0503020204020204" pitchFamily="34" charset="-122"/>
              </a:rPr>
              <a:t>I</a:t>
            </a:r>
            <a:r>
              <a:rPr lang="en-US" altLang="zh-CN" sz="1050" dirty="0">
                <a:solidFill>
                  <a:schemeClr val="dk1"/>
                </a:solidFill>
                <a:latin typeface="微软雅黑" panose="020B0503020204020204" pitchFamily="34" charset="-122"/>
              </a:rPr>
              <a:t> Xiaomi Display/ Touch Issue Repair</a:t>
            </a:r>
          </a:p>
          <a:p>
            <a:pPr defTabSz="909817">
              <a:lnSpc>
                <a:spcPct val="150000"/>
              </a:lnSpc>
              <a:defRPr/>
            </a:pPr>
            <a:r>
              <a:rPr lang="en-US" altLang="zh-CN" sz="1050" b="1" dirty="0">
                <a:solidFill>
                  <a:schemeClr val="dk1"/>
                </a:solidFill>
                <a:latin typeface="微软雅黑" panose="020B0503020204020204" pitchFamily="34" charset="-122"/>
                <a:ea typeface="微软雅黑" panose="020B0503020204020204" pitchFamily="34" charset="-122"/>
              </a:rPr>
              <a:t>3. </a:t>
            </a:r>
            <a:r>
              <a:rPr lang="en-US" altLang="zh-CN" sz="1050" b="1" dirty="0">
                <a:solidFill>
                  <a:schemeClr val="dk1"/>
                </a:solidFill>
                <a:latin typeface="微软雅黑" panose="020B0503020204020204" pitchFamily="34" charset="-122"/>
              </a:rPr>
              <a:t>Team Repair</a:t>
            </a:r>
            <a:r>
              <a:rPr lang="en-US" altLang="zh-CN" sz="1050" dirty="0">
                <a:solidFill>
                  <a:schemeClr val="dk1"/>
                </a:solidFill>
                <a:latin typeface="微软雅黑" panose="020B0503020204020204" pitchFamily="34" charset="-122"/>
              </a:rPr>
              <a:t> </a:t>
            </a:r>
          </a:p>
          <a:p>
            <a:pPr defTabSz="909817">
              <a:lnSpc>
                <a:spcPct val="150000"/>
              </a:lnSpc>
              <a:defRPr/>
            </a:pPr>
            <a:r>
              <a:rPr lang="en-US" altLang="zh-CN" sz="1050" dirty="0">
                <a:solidFill>
                  <a:schemeClr val="dk1"/>
                </a:solidFill>
                <a:latin typeface="微软雅黑" panose="020B0503020204020204" pitchFamily="34" charset="-122"/>
              </a:rPr>
              <a:t>Fix SAMSUNG </a:t>
            </a:r>
            <a:r>
              <a:rPr lang="en-US" altLang="zh-CN" sz="1050" b="1" dirty="0">
                <a:solidFill>
                  <a:srgbClr val="00B050"/>
                </a:solidFill>
                <a:latin typeface="微软雅黑" panose="020B0503020204020204" pitchFamily="34" charset="-122"/>
              </a:rPr>
              <a:t>I</a:t>
            </a:r>
            <a:r>
              <a:rPr lang="en-US" altLang="zh-CN" sz="1050" dirty="0">
                <a:solidFill>
                  <a:schemeClr val="dk1"/>
                </a:solidFill>
                <a:latin typeface="微软雅黑" panose="020B0503020204020204" pitchFamily="34" charset="-122"/>
              </a:rPr>
              <a:t> Xiaomi display and touch issue</a:t>
            </a:r>
          </a:p>
          <a:p>
            <a:pPr defTabSz="909817">
              <a:lnSpc>
                <a:spcPct val="200000"/>
              </a:lnSpc>
              <a:defRPr/>
            </a:pPr>
            <a:r>
              <a:rPr lang="en-US" altLang="zh-CN" sz="1050" b="1" dirty="0">
                <a:solidFill>
                  <a:schemeClr val="dk1"/>
                </a:solidFill>
                <a:latin typeface="微软雅黑" panose="020B0503020204020204" pitchFamily="34" charset="-122"/>
              </a:rPr>
              <a:t>4. Handwork Demo</a:t>
            </a:r>
          </a:p>
          <a:p>
            <a:pPr defTabSz="909817">
              <a:lnSpc>
                <a:spcPct val="150000"/>
              </a:lnSpc>
              <a:defRPr/>
            </a:pPr>
            <a:r>
              <a:rPr lang="en-US" altLang="zh-CN" sz="1050" dirty="0">
                <a:solidFill>
                  <a:schemeClr val="dk1"/>
                </a:solidFill>
                <a:latin typeface="微软雅黑" panose="020B0503020204020204" pitchFamily="34" charset="-122"/>
              </a:rPr>
              <a:t>UFS chip and CPU Desolder &amp; Solder</a:t>
            </a:r>
          </a:p>
          <a:p>
            <a:pPr defTabSz="909817">
              <a:lnSpc>
                <a:spcPct val="150000"/>
              </a:lnSpc>
              <a:defRPr/>
            </a:pPr>
            <a:r>
              <a:rPr lang="en-US" altLang="zh-CN" sz="1050" b="1" dirty="0">
                <a:solidFill>
                  <a:schemeClr val="dk1"/>
                </a:solidFill>
                <a:latin typeface="微软雅黑" panose="020B0503020204020204" pitchFamily="34" charset="-122"/>
              </a:rPr>
              <a:t>5. Handwork Practice </a:t>
            </a:r>
            <a:endParaRPr lang="en-US" altLang="zh-CN" sz="1050" dirty="0">
              <a:solidFill>
                <a:schemeClr val="dk1"/>
              </a:solidFill>
              <a:latin typeface="微软雅黑" panose="020B0503020204020204" pitchFamily="34" charset="-122"/>
              <a:ea typeface="微软雅黑" panose="020B0503020204020204" pitchFamily="34" charset="-122"/>
            </a:endParaRPr>
          </a:p>
          <a:p>
            <a:endParaRPr lang="en-US" altLang="zh-CN" sz="1014" dirty="0">
              <a:solidFill>
                <a:schemeClr val="dk1"/>
              </a:solidFill>
              <a:latin typeface="+mj-lt"/>
              <a:ea typeface="微软雅黑" panose="020B0503020204020204" charset="-122"/>
            </a:endParaRPr>
          </a:p>
        </p:txBody>
      </p:sp>
      <p:sp>
        <p:nvSpPr>
          <p:cNvPr id="18" name="TextBox 9">
            <a:extLst>
              <a:ext uri="{FF2B5EF4-FFF2-40B4-BE49-F238E27FC236}">
                <a16:creationId xmlns:a16="http://schemas.microsoft.com/office/drawing/2014/main" id="{6201CDE9-19EA-732C-4A1E-437B4FE16E98}"/>
              </a:ext>
            </a:extLst>
          </p:cNvPr>
          <p:cNvSpPr txBox="1"/>
          <p:nvPr/>
        </p:nvSpPr>
        <p:spPr>
          <a:xfrm>
            <a:off x="8095244" y="2652897"/>
            <a:ext cx="3151753" cy="1023935"/>
          </a:xfrm>
          <a:prstGeom prst="rect">
            <a:avLst/>
          </a:prstGeom>
          <a:noFill/>
        </p:spPr>
        <p:txBody>
          <a:bodyPr wrap="square" rtlCol="0">
            <a:spAutoFit/>
          </a:bodyPr>
          <a:lstStyle/>
          <a:p>
            <a:r>
              <a:rPr lang="en-US" altLang="zh-CN" sz="1050" b="1" dirty="0">
                <a:solidFill>
                  <a:schemeClr val="dk1"/>
                </a:solidFill>
                <a:latin typeface="微软雅黑" panose="020B0503020204020204" pitchFamily="34" charset="-122"/>
                <a:ea typeface="微软雅黑" panose="020B0503020204020204" pitchFamily="34" charset="-122"/>
              </a:rPr>
              <a:t>1. Demo show of the whole deep data recovery process on an iPhone. </a:t>
            </a:r>
          </a:p>
          <a:p>
            <a:pPr defTabSz="909817">
              <a:lnSpc>
                <a:spcPct val="150000"/>
              </a:lnSpc>
              <a:defRPr/>
            </a:pPr>
            <a:r>
              <a:rPr lang="en-US" altLang="zh-CN" sz="1050" dirty="0">
                <a:solidFill>
                  <a:schemeClr val="dk1"/>
                </a:solidFill>
                <a:latin typeface="微软雅黑" panose="020B0503020204020204" pitchFamily="34" charset="-122"/>
                <a:ea typeface="微软雅黑" panose="020B0503020204020204" pitchFamily="34" charset="-122"/>
              </a:rPr>
              <a:t> CPU/NAND/EEPROM/NFC SWAP;</a:t>
            </a:r>
          </a:p>
          <a:p>
            <a:pPr marL="231800" indent="-231800">
              <a:buAutoNum type="arabicPeriod"/>
            </a:pPr>
            <a:endParaRPr lang="en-US" altLang="zh-CN" sz="1014" dirty="0">
              <a:solidFill>
                <a:schemeClr val="dk1"/>
              </a:solidFill>
              <a:latin typeface="+mj-lt"/>
              <a:ea typeface="微软雅黑" panose="020B0503020204020204" charset="-122"/>
            </a:endParaRPr>
          </a:p>
          <a:p>
            <a:pPr defTabSz="909817">
              <a:lnSpc>
                <a:spcPct val="150000"/>
              </a:lnSpc>
              <a:defRPr/>
            </a:pPr>
            <a:r>
              <a:rPr lang="en-US" altLang="zh-CN" sz="1050" b="1" dirty="0">
                <a:solidFill>
                  <a:schemeClr val="dk1"/>
                </a:solidFill>
                <a:latin typeface="微软雅黑" panose="020B0503020204020204" pitchFamily="34" charset="-122"/>
                <a:ea typeface="微软雅黑" panose="020B0503020204020204" pitchFamily="34" charset="-122"/>
              </a:rPr>
              <a:t>2. CPU/NAND/EEPROM/NFC SWAP Practice; </a:t>
            </a:r>
          </a:p>
        </p:txBody>
      </p:sp>
      <p:pic>
        <p:nvPicPr>
          <p:cNvPr id="3" name="图片 2" descr="黑白色的标志&#10;&#10;中度可信度描述已自动生成">
            <a:extLst>
              <a:ext uri="{FF2B5EF4-FFF2-40B4-BE49-F238E27FC236}">
                <a16:creationId xmlns:a16="http://schemas.microsoft.com/office/drawing/2014/main" id="{B383764C-4E46-7123-AFCE-72673DE08E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90315" y="1471452"/>
            <a:ext cx="600752" cy="600752"/>
          </a:xfrm>
          <a:prstGeom prst="rect">
            <a:avLst/>
          </a:prstGeom>
        </p:spPr>
      </p:pic>
      <p:pic>
        <p:nvPicPr>
          <p:cNvPr id="7" name="图片 6" descr="图标&#10;&#10;描述已自动生成">
            <a:extLst>
              <a:ext uri="{FF2B5EF4-FFF2-40B4-BE49-F238E27FC236}">
                <a16:creationId xmlns:a16="http://schemas.microsoft.com/office/drawing/2014/main" id="{7E7170B7-D5F5-A2C5-DB24-86BA54B9BAC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98503" y="1471452"/>
            <a:ext cx="544361" cy="544361"/>
          </a:xfrm>
          <a:prstGeom prst="rect">
            <a:avLst/>
          </a:prstGeom>
        </p:spPr>
      </p:pic>
      <p:pic>
        <p:nvPicPr>
          <p:cNvPr id="9" name="图片 8" descr="图标&#10;&#10;描述已自动生成">
            <a:extLst>
              <a:ext uri="{FF2B5EF4-FFF2-40B4-BE49-F238E27FC236}">
                <a16:creationId xmlns:a16="http://schemas.microsoft.com/office/drawing/2014/main" id="{74FF7CDF-4995-68B8-7B3B-7C87012B961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43743" y="1471452"/>
            <a:ext cx="604105" cy="604105"/>
          </a:xfrm>
          <a:prstGeom prst="rect">
            <a:avLst/>
          </a:prstGeom>
        </p:spPr>
      </p:pic>
    </p:spTree>
    <p:extLst>
      <p:ext uri="{BB962C8B-B14F-4D97-AF65-F5344CB8AC3E}">
        <p14:creationId xmlns:p14="http://schemas.microsoft.com/office/powerpoint/2010/main" val="3459777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34"/>
          <p:cNvSpPr/>
          <p:nvPr/>
        </p:nvSpPr>
        <p:spPr>
          <a:xfrm>
            <a:off x="4609463" y="828786"/>
            <a:ext cx="4095058" cy="435632"/>
          </a:xfrm>
          <a:prstGeom prst="rect">
            <a:avLst/>
          </a:prstGeom>
        </p:spPr>
        <p:txBody>
          <a:bodyPr wrap="square">
            <a:spAutoFit/>
          </a:bodyPr>
          <a:lstStyle/>
          <a:p>
            <a:r>
              <a:rPr lang="en-US" altLang="zh-CN" sz="2231" b="1" dirty="0">
                <a:latin typeface="+mj-lt"/>
              </a:rPr>
              <a:t>What’s more after training</a:t>
            </a:r>
          </a:p>
        </p:txBody>
      </p:sp>
      <p:sp>
        <p:nvSpPr>
          <p:cNvPr id="17" name="矩形 16"/>
          <p:cNvSpPr/>
          <p:nvPr/>
        </p:nvSpPr>
        <p:spPr>
          <a:xfrm>
            <a:off x="8588185" y="3779167"/>
            <a:ext cx="1788279" cy="341953"/>
          </a:xfrm>
          <a:prstGeom prst="rect">
            <a:avLst/>
          </a:prstGeom>
        </p:spPr>
        <p:txBody>
          <a:bodyPr wrap="square">
            <a:spAutoFit/>
          </a:bodyPr>
          <a:lstStyle/>
          <a:p>
            <a:pPr algn="ctr"/>
            <a:r>
              <a:rPr lang="en-US" altLang="zh-CN" sz="1622" b="1" dirty="0">
                <a:latin typeface="+mj-lt"/>
              </a:rPr>
              <a:t>Certificates</a:t>
            </a:r>
          </a:p>
        </p:txBody>
      </p:sp>
      <p:sp>
        <p:nvSpPr>
          <p:cNvPr id="13" name="矩形 12"/>
          <p:cNvSpPr/>
          <p:nvPr/>
        </p:nvSpPr>
        <p:spPr>
          <a:xfrm>
            <a:off x="5102378" y="3779167"/>
            <a:ext cx="2242537" cy="591572"/>
          </a:xfrm>
          <a:prstGeom prst="rect">
            <a:avLst/>
          </a:prstGeom>
        </p:spPr>
        <p:txBody>
          <a:bodyPr wrap="none">
            <a:spAutoFit/>
          </a:bodyPr>
          <a:lstStyle/>
          <a:p>
            <a:pPr algn="ctr"/>
            <a:r>
              <a:rPr lang="en-US" altLang="zh-CN" sz="1622" b="1" dirty="0">
                <a:latin typeface="+mj-lt"/>
              </a:rPr>
              <a:t>1 Year Free Access to </a:t>
            </a:r>
          </a:p>
          <a:p>
            <a:pPr algn="ctr"/>
            <a:r>
              <a:rPr lang="en-US" altLang="zh-CN" sz="1622" b="1" dirty="0">
                <a:latin typeface="+mj-lt"/>
              </a:rPr>
              <a:t>REFOX Bitmap Software</a:t>
            </a:r>
          </a:p>
        </p:txBody>
      </p:sp>
      <p:pic>
        <p:nvPicPr>
          <p:cNvPr id="24" name="图片 23" descr="图标&#10;&#10;描述已自动生成">
            <a:extLst>
              <a:ext uri="{FF2B5EF4-FFF2-40B4-BE49-F238E27FC236}">
                <a16:creationId xmlns:a16="http://schemas.microsoft.com/office/drawing/2014/main" id="{0C3437E9-F0F7-1349-2636-3E0C714524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47014" y="2099329"/>
            <a:ext cx="1142495" cy="1340119"/>
          </a:xfrm>
          <a:prstGeom prst="rect">
            <a:avLst/>
          </a:prstGeom>
        </p:spPr>
      </p:pic>
      <p:sp>
        <p:nvSpPr>
          <p:cNvPr id="2" name="矩形 1">
            <a:extLst>
              <a:ext uri="{FF2B5EF4-FFF2-40B4-BE49-F238E27FC236}">
                <a16:creationId xmlns:a16="http://schemas.microsoft.com/office/drawing/2014/main" id="{4274A288-6482-EE3B-2F67-894EC04BE1B2}"/>
              </a:ext>
            </a:extLst>
          </p:cNvPr>
          <p:cNvSpPr/>
          <p:nvPr/>
        </p:nvSpPr>
        <p:spPr>
          <a:xfrm>
            <a:off x="2011845" y="3779167"/>
            <a:ext cx="1788279" cy="841192"/>
          </a:xfrm>
          <a:prstGeom prst="rect">
            <a:avLst/>
          </a:prstGeom>
        </p:spPr>
        <p:txBody>
          <a:bodyPr wrap="square">
            <a:spAutoFit/>
          </a:bodyPr>
          <a:lstStyle/>
          <a:p>
            <a:pPr algn="ctr"/>
            <a:r>
              <a:rPr lang="en-US" altLang="zh-CN" sz="1622" b="1" dirty="0">
                <a:latin typeface="+mj-lt"/>
              </a:rPr>
              <a:t>Gift Package of Small Tools and Materials</a:t>
            </a:r>
          </a:p>
        </p:txBody>
      </p:sp>
      <p:pic>
        <p:nvPicPr>
          <p:cNvPr id="5" name="图片 4" descr="形状&#10;&#10;低可信度描述已自动生成">
            <a:extLst>
              <a:ext uri="{FF2B5EF4-FFF2-40B4-BE49-F238E27FC236}">
                <a16:creationId xmlns:a16="http://schemas.microsoft.com/office/drawing/2014/main" id="{514095FD-77BA-2554-CCE1-2317A65162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522" y="2311832"/>
            <a:ext cx="1238924" cy="1238924"/>
          </a:xfrm>
          <a:prstGeom prst="rect">
            <a:avLst/>
          </a:prstGeom>
        </p:spPr>
      </p:pic>
      <p:pic>
        <p:nvPicPr>
          <p:cNvPr id="7" name="图片 6" descr="图标&#10;&#10;描述已自动生成">
            <a:extLst>
              <a:ext uri="{FF2B5EF4-FFF2-40B4-BE49-F238E27FC236}">
                <a16:creationId xmlns:a16="http://schemas.microsoft.com/office/drawing/2014/main" id="{8235D7E0-F0B6-D7AE-7426-A3D8653ED8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11077" y="2311832"/>
            <a:ext cx="1142496" cy="114249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3"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ACA1D6D-8E4E-917E-5651-54CB1F18B1E4}"/>
              </a:ext>
            </a:extLst>
          </p:cNvPr>
          <p:cNvSpPr txBox="1"/>
          <p:nvPr/>
        </p:nvSpPr>
        <p:spPr>
          <a:xfrm>
            <a:off x="3861197" y="1171575"/>
            <a:ext cx="4469606" cy="769441"/>
          </a:xfrm>
          <a:prstGeom prst="rect">
            <a:avLst/>
          </a:prstGeom>
          <a:noFill/>
        </p:spPr>
        <p:txBody>
          <a:bodyPr wrap="square" rtlCol="0">
            <a:spAutoFit/>
          </a:bodyPr>
          <a:lstStyle/>
          <a:p>
            <a:pPr algn="dist"/>
            <a:r>
              <a:rPr lang="en-US" sz="4400" b="1" i="0" dirty="0">
                <a:ln w="12700">
                  <a:gradFill>
                    <a:gsLst>
                      <a:gs pos="0">
                        <a:srgbClr val="FF0000">
                          <a:alpha val="21000"/>
                        </a:srgbClr>
                      </a:gs>
                      <a:gs pos="100000">
                        <a:schemeClr val="accent1">
                          <a:lumMod val="30000"/>
                          <a:lumOff val="70000"/>
                        </a:schemeClr>
                      </a:gs>
                    </a:gsLst>
                    <a:lin ang="5400000" scaled="1"/>
                  </a:gradFill>
                </a:ln>
                <a:gradFill>
                  <a:gsLst>
                    <a:gs pos="0">
                      <a:srgbClr val="FF0000">
                        <a:alpha val="0"/>
                      </a:srgbClr>
                    </a:gs>
                    <a:gs pos="100000">
                      <a:srgbClr val="FF0000"/>
                    </a:gs>
                  </a:gsLst>
                  <a:lin ang="5400000" scaled="1"/>
                </a:gradFill>
                <a:effectLst/>
                <a:latin typeface="Arial" panose="020B0604020202020204" pitchFamily="34" charset="0"/>
                <a:ea typeface="Microsoft Yahei" panose="020B0503020204020204" pitchFamily="34" charset="-122"/>
                <a:cs typeface="Arial" panose="020B0604020202020204" pitchFamily="34" charset="0"/>
              </a:rPr>
              <a:t>PRECAUTIONS</a:t>
            </a:r>
          </a:p>
        </p:txBody>
      </p:sp>
      <p:grpSp>
        <p:nvGrpSpPr>
          <p:cNvPr id="16" name="Group 15">
            <a:extLst>
              <a:ext uri="{FF2B5EF4-FFF2-40B4-BE49-F238E27FC236}">
                <a16:creationId xmlns:a16="http://schemas.microsoft.com/office/drawing/2014/main" id="{40819ACE-3947-B4F9-572B-62FB706FE14E}"/>
              </a:ext>
            </a:extLst>
          </p:cNvPr>
          <p:cNvGrpSpPr/>
          <p:nvPr/>
        </p:nvGrpSpPr>
        <p:grpSpPr>
          <a:xfrm>
            <a:off x="7820600" y="2726292"/>
            <a:ext cx="2860964" cy="2448106"/>
            <a:chOff x="9347892" y="2269092"/>
            <a:chExt cx="2860964" cy="2448106"/>
          </a:xfrm>
        </p:grpSpPr>
        <p:sp>
          <p:nvSpPr>
            <p:cNvPr id="4" name="TextBox 3">
              <a:extLst>
                <a:ext uri="{FF2B5EF4-FFF2-40B4-BE49-F238E27FC236}">
                  <a16:creationId xmlns:a16="http://schemas.microsoft.com/office/drawing/2014/main" id="{0B3BF305-A210-D806-BD41-0701AB64E1FC}"/>
                </a:ext>
              </a:extLst>
            </p:cNvPr>
            <p:cNvSpPr txBox="1"/>
            <p:nvPr/>
          </p:nvSpPr>
          <p:spPr>
            <a:xfrm>
              <a:off x="9856147" y="2971800"/>
              <a:ext cx="1730154" cy="369332"/>
            </a:xfrm>
            <a:prstGeom prst="rect">
              <a:avLst/>
            </a:prstGeom>
            <a:noFill/>
          </p:spPr>
          <p:txBody>
            <a:bodyPr wrap="none" rtlCol="0">
              <a:spAutoFit/>
            </a:bodyPr>
            <a:lstStyle/>
            <a:p>
              <a:r>
                <a:rPr lang="en-US" altLang="zh-CN" b="1" dirty="0"/>
                <a:t>Help Each Other</a:t>
              </a:r>
              <a:endParaRPr lang="en-US" b="1" dirty="0"/>
            </a:p>
          </p:txBody>
        </p:sp>
        <p:pic>
          <p:nvPicPr>
            <p:cNvPr id="10" name="Picture 9" descr="A red and black heart with a black background&#10;&#10;Description automatically generated">
              <a:extLst>
                <a:ext uri="{FF2B5EF4-FFF2-40B4-BE49-F238E27FC236}">
                  <a16:creationId xmlns:a16="http://schemas.microsoft.com/office/drawing/2014/main" id="{F7AA61D1-3878-8684-E543-4A9C5514A5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3087" y="2269092"/>
              <a:ext cx="676275" cy="676275"/>
            </a:xfrm>
            <a:prstGeom prst="rect">
              <a:avLst/>
            </a:prstGeom>
          </p:spPr>
        </p:pic>
        <p:sp>
          <p:nvSpPr>
            <p:cNvPr id="15" name="TextBox 14">
              <a:extLst>
                <a:ext uri="{FF2B5EF4-FFF2-40B4-BE49-F238E27FC236}">
                  <a16:creationId xmlns:a16="http://schemas.microsoft.com/office/drawing/2014/main" id="{344A89CB-BFED-8327-F20D-3ED7447C7E1E}"/>
                </a:ext>
              </a:extLst>
            </p:cNvPr>
            <p:cNvSpPr txBox="1"/>
            <p:nvPr/>
          </p:nvSpPr>
          <p:spPr>
            <a:xfrm>
              <a:off x="9347892" y="3516869"/>
              <a:ext cx="2860964" cy="1200329"/>
            </a:xfrm>
            <a:prstGeom prst="rect">
              <a:avLst/>
            </a:prstGeom>
            <a:noFill/>
          </p:spPr>
          <p:txBody>
            <a:bodyPr wrap="square" rtlCol="0">
              <a:spAutoFit/>
            </a:bodyPr>
            <a:lstStyle/>
            <a:p>
              <a:pPr algn="ctr"/>
              <a:r>
                <a:rPr lang="en-US" sz="1200" dirty="0">
                  <a:solidFill>
                    <a:srgbClr val="374151"/>
                  </a:solidFill>
                  <a:latin typeface="Söhne"/>
                </a:rPr>
                <a:t>Soldering skills are really important, so let's do more practice to achieve perfection! </a:t>
              </a:r>
            </a:p>
            <a:p>
              <a:pPr algn="ctr"/>
              <a:r>
                <a:rPr lang="en-US" sz="1200" dirty="0">
                  <a:solidFill>
                    <a:srgbClr val="374151"/>
                  </a:solidFill>
                  <a:latin typeface="Söhne"/>
                </a:rPr>
                <a:t>Additionally, feel free to share your experiences and insights with fellow students nearby; together, we can all make progress and improve!</a:t>
              </a:r>
            </a:p>
          </p:txBody>
        </p:sp>
      </p:grpSp>
      <p:grpSp>
        <p:nvGrpSpPr>
          <p:cNvPr id="41" name="Group 40">
            <a:extLst>
              <a:ext uri="{FF2B5EF4-FFF2-40B4-BE49-F238E27FC236}">
                <a16:creationId xmlns:a16="http://schemas.microsoft.com/office/drawing/2014/main" id="{50AAF286-9326-F80C-12A1-976E52EA9073}"/>
              </a:ext>
            </a:extLst>
          </p:cNvPr>
          <p:cNvGrpSpPr/>
          <p:nvPr/>
        </p:nvGrpSpPr>
        <p:grpSpPr>
          <a:xfrm>
            <a:off x="4670427" y="2726290"/>
            <a:ext cx="2715876" cy="2448108"/>
            <a:chOff x="3231812" y="2726290"/>
            <a:chExt cx="2715876" cy="2448108"/>
          </a:xfrm>
        </p:grpSpPr>
        <p:sp>
          <p:nvSpPr>
            <p:cNvPr id="5" name="TextBox 4">
              <a:extLst>
                <a:ext uri="{FF2B5EF4-FFF2-40B4-BE49-F238E27FC236}">
                  <a16:creationId xmlns:a16="http://schemas.microsoft.com/office/drawing/2014/main" id="{26DE6CDB-094D-5A38-C2B4-8A1AE7604386}"/>
                </a:ext>
              </a:extLst>
            </p:cNvPr>
            <p:cNvSpPr txBox="1"/>
            <p:nvPr/>
          </p:nvSpPr>
          <p:spPr>
            <a:xfrm>
              <a:off x="4058133" y="3429000"/>
              <a:ext cx="989373" cy="369332"/>
            </a:xfrm>
            <a:prstGeom prst="rect">
              <a:avLst/>
            </a:prstGeom>
            <a:noFill/>
          </p:spPr>
          <p:txBody>
            <a:bodyPr wrap="none" rtlCol="0">
              <a:spAutoFit/>
            </a:bodyPr>
            <a:lstStyle/>
            <a:p>
              <a:r>
                <a:rPr lang="en-US" altLang="zh-CN" b="1" dirty="0"/>
                <a:t>On Time</a:t>
              </a:r>
              <a:endParaRPr lang="en-US" b="1" dirty="0"/>
            </a:p>
          </p:txBody>
        </p:sp>
        <p:sp>
          <p:nvSpPr>
            <p:cNvPr id="13" name="TextBox 12">
              <a:extLst>
                <a:ext uri="{FF2B5EF4-FFF2-40B4-BE49-F238E27FC236}">
                  <a16:creationId xmlns:a16="http://schemas.microsoft.com/office/drawing/2014/main" id="{FEAA6476-EDFD-FCFC-626A-43FBD556E77D}"/>
                </a:ext>
              </a:extLst>
            </p:cNvPr>
            <p:cNvSpPr txBox="1"/>
            <p:nvPr/>
          </p:nvSpPr>
          <p:spPr>
            <a:xfrm>
              <a:off x="3231812" y="3974069"/>
              <a:ext cx="2715876" cy="1200329"/>
            </a:xfrm>
            <a:prstGeom prst="rect">
              <a:avLst/>
            </a:prstGeom>
            <a:noFill/>
          </p:spPr>
          <p:txBody>
            <a:bodyPr wrap="square" rtlCol="0">
              <a:spAutoFit/>
            </a:bodyPr>
            <a:lstStyle/>
            <a:p>
              <a:pPr algn="ctr"/>
              <a:r>
                <a:rPr lang="en-US" sz="1200" b="0" i="0" dirty="0">
                  <a:solidFill>
                    <a:srgbClr val="374151"/>
                  </a:solidFill>
                  <a:effectLst/>
                  <a:latin typeface="Söhne"/>
                </a:rPr>
                <a:t>We kindly request everyone to try their best to arrive at the training place on time. If you encounter any urgent issues, please don't hesitate to inform us in advance. Your cooperation and communication are greatly appreciated!</a:t>
              </a:r>
              <a:endParaRPr lang="en-US" sz="1200" b="1" dirty="0"/>
            </a:p>
          </p:txBody>
        </p:sp>
        <p:grpSp>
          <p:nvGrpSpPr>
            <p:cNvPr id="34" name="Group 33">
              <a:extLst>
                <a:ext uri="{FF2B5EF4-FFF2-40B4-BE49-F238E27FC236}">
                  <a16:creationId xmlns:a16="http://schemas.microsoft.com/office/drawing/2014/main" id="{468ED6D7-B307-944E-7D06-4DF5D9BCC252}"/>
                </a:ext>
              </a:extLst>
            </p:cNvPr>
            <p:cNvGrpSpPr/>
            <p:nvPr/>
          </p:nvGrpSpPr>
          <p:grpSpPr>
            <a:xfrm>
              <a:off x="4214682" y="2726290"/>
              <a:ext cx="676275" cy="676275"/>
              <a:chOff x="4265497" y="2726290"/>
              <a:chExt cx="676275" cy="676275"/>
            </a:xfrm>
          </p:grpSpPr>
          <p:sp>
            <p:nvSpPr>
              <p:cNvPr id="29" name="Rectangle: Rounded Corners 28">
                <a:extLst>
                  <a:ext uri="{FF2B5EF4-FFF2-40B4-BE49-F238E27FC236}">
                    <a16:creationId xmlns:a16="http://schemas.microsoft.com/office/drawing/2014/main" id="{75F8060F-D12D-9B97-837E-7C13B91D04E7}"/>
                  </a:ext>
                </a:extLst>
              </p:cNvPr>
              <p:cNvSpPr/>
              <p:nvPr/>
            </p:nvSpPr>
            <p:spPr>
              <a:xfrm>
                <a:off x="4265497" y="2726290"/>
                <a:ext cx="676275" cy="676275"/>
              </a:xfrm>
              <a:prstGeom prst="roundRect">
                <a:avLst>
                  <a:gd name="adj" fmla="val 15963"/>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descr="A white clock with a black background&#10;&#10;Description automatically generated">
                <a:extLst>
                  <a:ext uri="{FF2B5EF4-FFF2-40B4-BE49-F238E27FC236}">
                    <a16:creationId xmlns:a16="http://schemas.microsoft.com/office/drawing/2014/main" id="{1E683D5A-7669-C40B-4FC8-8C12E25C756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1414" y="2787446"/>
                <a:ext cx="544441" cy="544441"/>
              </a:xfrm>
              <a:prstGeom prst="rect">
                <a:avLst/>
              </a:prstGeom>
            </p:spPr>
          </p:pic>
        </p:grpSp>
      </p:grpSp>
      <p:grpSp>
        <p:nvGrpSpPr>
          <p:cNvPr id="40" name="Group 39">
            <a:extLst>
              <a:ext uri="{FF2B5EF4-FFF2-40B4-BE49-F238E27FC236}">
                <a16:creationId xmlns:a16="http://schemas.microsoft.com/office/drawing/2014/main" id="{1D820958-6FBF-5896-E144-97AFEBDE68D2}"/>
              </a:ext>
            </a:extLst>
          </p:cNvPr>
          <p:cNvGrpSpPr/>
          <p:nvPr/>
        </p:nvGrpSpPr>
        <p:grpSpPr>
          <a:xfrm>
            <a:off x="1908351" y="2726290"/>
            <a:ext cx="2463051" cy="2817439"/>
            <a:chOff x="407410" y="2726290"/>
            <a:chExt cx="2463051" cy="2817439"/>
          </a:xfrm>
        </p:grpSpPr>
        <p:sp>
          <p:nvSpPr>
            <p:cNvPr id="3" name="TextBox 2">
              <a:extLst>
                <a:ext uri="{FF2B5EF4-FFF2-40B4-BE49-F238E27FC236}">
                  <a16:creationId xmlns:a16="http://schemas.microsoft.com/office/drawing/2014/main" id="{741611B0-F69D-58CC-4A2E-24360BD32D81}"/>
                </a:ext>
              </a:extLst>
            </p:cNvPr>
            <p:cNvSpPr txBox="1"/>
            <p:nvPr/>
          </p:nvSpPr>
          <p:spPr>
            <a:xfrm>
              <a:off x="999427" y="3429000"/>
              <a:ext cx="1206741" cy="369332"/>
            </a:xfrm>
            <a:prstGeom prst="rect">
              <a:avLst/>
            </a:prstGeom>
            <a:noFill/>
          </p:spPr>
          <p:txBody>
            <a:bodyPr wrap="none" rtlCol="0">
              <a:spAutoFit/>
            </a:bodyPr>
            <a:lstStyle/>
            <a:p>
              <a:r>
                <a:rPr lang="en-US" altLang="zh-CN" b="1" dirty="0"/>
                <a:t>Watch Out</a:t>
              </a:r>
              <a:endParaRPr lang="en-US" b="1" dirty="0"/>
            </a:p>
          </p:txBody>
        </p:sp>
        <p:sp>
          <p:nvSpPr>
            <p:cNvPr id="12" name="TextBox 11">
              <a:extLst>
                <a:ext uri="{FF2B5EF4-FFF2-40B4-BE49-F238E27FC236}">
                  <a16:creationId xmlns:a16="http://schemas.microsoft.com/office/drawing/2014/main" id="{76A598C1-70D4-0872-C804-EF9F824250D6}"/>
                </a:ext>
              </a:extLst>
            </p:cNvPr>
            <p:cNvSpPr txBox="1"/>
            <p:nvPr/>
          </p:nvSpPr>
          <p:spPr>
            <a:xfrm>
              <a:off x="407410" y="3974069"/>
              <a:ext cx="2463051" cy="1569660"/>
            </a:xfrm>
            <a:prstGeom prst="rect">
              <a:avLst/>
            </a:prstGeom>
            <a:noFill/>
          </p:spPr>
          <p:txBody>
            <a:bodyPr wrap="square" rtlCol="0">
              <a:spAutoFit/>
            </a:bodyPr>
            <a:lstStyle/>
            <a:p>
              <a:pPr algn="ctr"/>
              <a:r>
                <a:rPr lang="en-US" sz="1200" b="0" i="0" dirty="0">
                  <a:solidFill>
                    <a:srgbClr val="374151"/>
                  </a:solidFill>
                  <a:effectLst/>
                  <a:latin typeface="Söhne"/>
                </a:rPr>
                <a:t>While performing the repair, there may be instances where sharp or hot tools and equipment are used. We kindly ask you to exercise caution to prevent any potential burns or scalds. Your safety is </a:t>
              </a:r>
              <a:r>
                <a:rPr lang="en-US" altLang="zh-CN" sz="1200" b="0" i="0" dirty="0">
                  <a:solidFill>
                    <a:srgbClr val="374151"/>
                  </a:solidFill>
                  <a:effectLst/>
                  <a:latin typeface="Söhne"/>
                </a:rPr>
                <a:t>the</a:t>
              </a:r>
              <a:r>
                <a:rPr lang="en-US" sz="1200" b="0" i="0" dirty="0">
                  <a:solidFill>
                    <a:srgbClr val="374151"/>
                  </a:solidFill>
                  <a:effectLst/>
                  <a:latin typeface="Söhne"/>
                </a:rPr>
                <a:t> top priority, and we appreciate your careful attention to this matter.</a:t>
              </a:r>
              <a:endParaRPr lang="en-US" sz="1200" b="1" dirty="0"/>
            </a:p>
          </p:txBody>
        </p:sp>
        <p:sp>
          <p:nvSpPr>
            <p:cNvPr id="36" name="Rectangle: Rounded Corners 35">
              <a:extLst>
                <a:ext uri="{FF2B5EF4-FFF2-40B4-BE49-F238E27FC236}">
                  <a16:creationId xmlns:a16="http://schemas.microsoft.com/office/drawing/2014/main" id="{93D92976-3389-EB83-438E-3437C73875BE}"/>
                </a:ext>
              </a:extLst>
            </p:cNvPr>
            <p:cNvSpPr/>
            <p:nvPr/>
          </p:nvSpPr>
          <p:spPr>
            <a:xfrm>
              <a:off x="1264660" y="2726290"/>
              <a:ext cx="676275" cy="676275"/>
            </a:xfrm>
            <a:prstGeom prst="roundRect">
              <a:avLst>
                <a:gd name="adj" fmla="val 15963"/>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descr="A white triangle with a exclamation mark&#10;&#10;Description automatically generated">
              <a:extLst>
                <a:ext uri="{FF2B5EF4-FFF2-40B4-BE49-F238E27FC236}">
                  <a16:creationId xmlns:a16="http://schemas.microsoft.com/office/drawing/2014/main" id="{DDA118FE-10B0-DC2B-E5CF-E4E4832219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18008" y="2829997"/>
              <a:ext cx="569579" cy="459338"/>
            </a:xfrm>
            <a:prstGeom prst="rect">
              <a:avLst/>
            </a:prstGeom>
          </p:spPr>
        </p:pic>
      </p:grpSp>
    </p:spTree>
    <p:extLst>
      <p:ext uri="{BB962C8B-B14F-4D97-AF65-F5344CB8AC3E}">
        <p14:creationId xmlns:p14="http://schemas.microsoft.com/office/powerpoint/2010/main" val="171806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accel="12000" decel="81000" fill="hold" grpId="0" nodeType="clickEffect">
                                  <p:stCondLst>
                                    <p:cond delay="0"/>
                                  </p:stCondLst>
                                  <p:childTnLst>
                                    <p:animScale>
                                      <p:cBhvr>
                                        <p:cTn id="6" dur="1500" fill="hold"/>
                                        <p:tgtEl>
                                          <p:spTgt spid="7"/>
                                        </p:tgtEl>
                                      </p:cBhvr>
                                      <p:by x="120000" y="120000"/>
                                    </p:animScale>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500"/>
                                        <p:tgtEl>
                                          <p:spTgt spid="4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500"/>
                                        <p:tgtEl>
                                          <p:spTgt spid="4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ff2ff57-64b2-4975-8501-28fd75d18e57}"/>
  <p:tag name="TABLE_ENDDRAG_ORIGIN_RECT" val="793*199"/>
  <p:tag name="TABLE_ENDDRAG_RECT" val="73*91*793*199"/>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afcfbfa5-45eb-483e-8ed2-3e91634b85d8}"/>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afcfbfa5-45eb-483e-8ed2-3e91634b85d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3801</TotalTime>
  <Words>699</Words>
  <Application>Microsoft Office PowerPoint</Application>
  <PresentationFormat>Breedbeeld</PresentationFormat>
  <Paragraphs>96</Paragraphs>
  <Slides>6</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6</vt:i4>
      </vt:variant>
    </vt:vector>
  </HeadingPairs>
  <TitlesOfParts>
    <vt:vector size="12" baseType="lpstr">
      <vt:lpstr>微软雅黑</vt:lpstr>
      <vt:lpstr>Arial</vt:lpstr>
      <vt:lpstr>Calibri</vt:lpstr>
      <vt:lpstr>Calibri Light</vt:lpstr>
      <vt:lpstr>Söhne</vt:lpstr>
      <vt:lpstr>Office 主题</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Cutter</dc:creator>
  <cp:lastModifiedBy>Annemarie Hop</cp:lastModifiedBy>
  <cp:revision>162</cp:revision>
  <dcterms:created xsi:type="dcterms:W3CDTF">2022-12-16T07:20:04Z</dcterms:created>
  <dcterms:modified xsi:type="dcterms:W3CDTF">2024-01-22T07:33:17Z</dcterms:modified>
</cp:coreProperties>
</file>