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HK Grotesk" charset="1" panose="00000500000000000000"/>
      <p:regular r:id="rId10"/>
    </p:embeddedFont>
    <p:embeddedFont>
      <p:font typeface="HK Grotesk Bold" charset="1" panose="00000800000000000000"/>
      <p:regular r:id="rId11"/>
    </p:embeddedFont>
    <p:embeddedFont>
      <p:font typeface="HK Grotesk Italics" charset="1" panose="00000500000000000000"/>
      <p:regular r:id="rId12"/>
    </p:embeddedFont>
    <p:embeddedFont>
      <p:font typeface="HK Grotesk Bold Italics" charset="1" panose="00000800000000000000"/>
      <p:regular r:id="rId13"/>
    </p:embeddedFont>
    <p:embeddedFont>
      <p:font typeface="HK Grotesk Light" charset="1" panose="00000400000000000000"/>
      <p:regular r:id="rId14"/>
    </p:embeddedFont>
    <p:embeddedFont>
      <p:font typeface="HK Grotesk Light Italics" charset="1" panose="00000400000000000000"/>
      <p:regular r:id="rId15"/>
    </p:embeddedFont>
    <p:embeddedFont>
      <p:font typeface="HK Grotesk Medium" charset="1" panose="00000600000000000000"/>
      <p:regular r:id="rId16"/>
    </p:embeddedFont>
    <p:embeddedFont>
      <p:font typeface="HK Grotesk Medium Italics" charset="1" panose="00000600000000000000"/>
      <p:regular r:id="rId17"/>
    </p:embeddedFont>
    <p:embeddedFont>
      <p:font typeface="HK Grotesk Semi-Bold" charset="1" panose="00000700000000000000"/>
      <p:regular r:id="rId18"/>
    </p:embeddedFont>
    <p:embeddedFont>
      <p:font typeface="HK Grotesk Semi-Bold Italics" charset="1" panose="000007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VAFydNVNmr0.mp4" Type="http://schemas.openxmlformats.org/officeDocument/2006/relationships/video"/><Relationship Id="rId4" Target="../media/VAFydNVNmr0.mp4" Type="http://schemas.microsoft.com/office/2007/relationships/media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VAFydIjyMZQ.mp4" Type="http://schemas.openxmlformats.org/officeDocument/2006/relationships/video"/><Relationship Id="rId4" Target="../media/VAFydIjyMZQ.mp4" Type="http://schemas.microsoft.com/office/2007/relationships/media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724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40088" y="0"/>
            <a:ext cx="7585773" cy="10379681"/>
            <a:chOff x="0" y="0"/>
            <a:chExt cx="1997899" cy="27337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97899" cy="2733743"/>
            </a:xfrm>
            <a:custGeom>
              <a:avLst/>
              <a:gdLst/>
              <a:ahLst/>
              <a:cxnLst/>
              <a:rect r="r" b="b" t="t" l="l"/>
              <a:pathLst>
                <a:path h="2733743" w="1997899">
                  <a:moveTo>
                    <a:pt x="0" y="0"/>
                  </a:moveTo>
                  <a:lnTo>
                    <a:pt x="1997899" y="0"/>
                  </a:lnTo>
                  <a:lnTo>
                    <a:pt x="1997899" y="2733743"/>
                  </a:lnTo>
                  <a:lnTo>
                    <a:pt x="0" y="2733743"/>
                  </a:lnTo>
                  <a:close/>
                </a:path>
              </a:pathLst>
            </a:custGeom>
            <a:solidFill>
              <a:srgbClr val="DE406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997899" cy="2790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892047" y="9421487"/>
            <a:ext cx="1602961" cy="307639"/>
          </a:xfrm>
          <a:custGeom>
            <a:avLst/>
            <a:gdLst/>
            <a:ahLst/>
            <a:cxnLst/>
            <a:rect r="r" b="b" t="t" l="l"/>
            <a:pathLst>
              <a:path h="307639" w="1602961">
                <a:moveTo>
                  <a:pt x="0" y="0"/>
                </a:moveTo>
                <a:lnTo>
                  <a:pt x="1602961" y="0"/>
                </a:lnTo>
                <a:lnTo>
                  <a:pt x="1602961" y="307639"/>
                </a:lnTo>
                <a:lnTo>
                  <a:pt x="0" y="3076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402030" y="0"/>
            <a:ext cx="7906902" cy="10287000"/>
          </a:xfrm>
          <a:custGeom>
            <a:avLst/>
            <a:gdLst/>
            <a:ahLst/>
            <a:cxnLst/>
            <a:rect r="r" b="b" t="t" l="l"/>
            <a:pathLst>
              <a:path h="10287000" w="7906902">
                <a:moveTo>
                  <a:pt x="0" y="0"/>
                </a:moveTo>
                <a:lnTo>
                  <a:pt x="7906901" y="0"/>
                </a:lnTo>
                <a:lnTo>
                  <a:pt x="790690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42" t="-1799" r="0" b="-1799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02127" y="2665436"/>
            <a:ext cx="8853763" cy="4105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Involved er en anonym, skriftlig platform til involvering. </a:t>
            </a: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Alle deltager samtidigt og besvarer de samme spørgsmål. </a:t>
            </a: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Som deltager er din opgave at skrive dine egne svar på de spørgsmål vi stiller og derefter vurdere om du er enig eller uenig i svar fra andre deltagere. </a:t>
            </a: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På de næste tre sider kan du se hvordan.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02127" y="833489"/>
            <a:ext cx="10137960" cy="920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HK Grotesk Bold"/>
              </a:rPr>
              <a:t>Introduktion til Involved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02127" y="9381490"/>
            <a:ext cx="8853763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www.getinvolved.io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4820668" y="9133459"/>
            <a:ext cx="2438632" cy="729361"/>
          </a:xfrm>
          <a:custGeom>
            <a:avLst/>
            <a:gdLst/>
            <a:ahLst/>
            <a:cxnLst/>
            <a:rect r="r" b="b" t="t" l="l"/>
            <a:pathLst>
              <a:path h="729361" w="2438632">
                <a:moveTo>
                  <a:pt x="0" y="0"/>
                </a:moveTo>
                <a:lnTo>
                  <a:pt x="2438632" y="0"/>
                </a:lnTo>
                <a:lnTo>
                  <a:pt x="2438632" y="729361"/>
                </a:lnTo>
                <a:lnTo>
                  <a:pt x="0" y="729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724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40088" y="0"/>
            <a:ext cx="7585773" cy="10379681"/>
            <a:chOff x="0" y="0"/>
            <a:chExt cx="1997899" cy="27337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97899" cy="2733743"/>
            </a:xfrm>
            <a:custGeom>
              <a:avLst/>
              <a:gdLst/>
              <a:ahLst/>
              <a:cxnLst/>
              <a:rect r="r" b="b" t="t" l="l"/>
              <a:pathLst>
                <a:path h="2733743" w="1997899">
                  <a:moveTo>
                    <a:pt x="0" y="0"/>
                  </a:moveTo>
                  <a:lnTo>
                    <a:pt x="1997899" y="0"/>
                  </a:lnTo>
                  <a:lnTo>
                    <a:pt x="1997899" y="2733743"/>
                  </a:lnTo>
                  <a:lnTo>
                    <a:pt x="0" y="2733743"/>
                  </a:lnTo>
                  <a:close/>
                </a:path>
              </a:pathLst>
            </a:custGeom>
            <a:solidFill>
              <a:srgbClr val="DE406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997899" cy="2790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pic>
        <p:nvPicPr>
          <p:cNvPr name="Picture 5" id="5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906250" y="647700"/>
            <a:ext cx="4769861" cy="82296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802127" y="833489"/>
            <a:ext cx="10137960" cy="920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HK Grotesk Bold"/>
              </a:rPr>
              <a:t>Step 1: Skriv dit svar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2127" y="2665436"/>
            <a:ext cx="8853763" cy="4105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Svar på spørgsmålet ved at skrive dit svar i bunden af skærmen.</a:t>
            </a:r>
          </a:p>
          <a:p>
            <a:pPr algn="l">
              <a:lnSpc>
                <a:spcPts val="3640"/>
              </a:lnSpc>
            </a:pP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Vær så konkret som muligt i dit svar.</a:t>
            </a:r>
          </a:p>
          <a:p>
            <a:pPr algn="l">
              <a:lnSpc>
                <a:spcPts val="3640"/>
              </a:lnSpc>
            </a:pP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Skriv kun én pointe per svar.</a:t>
            </a:r>
          </a:p>
          <a:p>
            <a:pPr algn="l">
              <a:lnSpc>
                <a:spcPts val="3640"/>
              </a:lnSpc>
            </a:pP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Du kan skrive så mange svar som du vil.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802127" y="9381490"/>
            <a:ext cx="8853763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www.getinvolved.io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820668" y="9133459"/>
            <a:ext cx="2438632" cy="729361"/>
          </a:xfrm>
          <a:custGeom>
            <a:avLst/>
            <a:gdLst/>
            <a:ahLst/>
            <a:cxnLst/>
            <a:rect r="r" b="b" t="t" l="l"/>
            <a:pathLst>
              <a:path h="729361" w="2438632">
                <a:moveTo>
                  <a:pt x="0" y="0"/>
                </a:moveTo>
                <a:lnTo>
                  <a:pt x="2438632" y="0"/>
                </a:lnTo>
                <a:lnTo>
                  <a:pt x="2438632" y="729361"/>
                </a:lnTo>
                <a:lnTo>
                  <a:pt x="0" y="729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724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40088" y="0"/>
            <a:ext cx="7585773" cy="10379681"/>
            <a:chOff x="0" y="0"/>
            <a:chExt cx="1997899" cy="273374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997899" cy="2733743"/>
            </a:xfrm>
            <a:custGeom>
              <a:avLst/>
              <a:gdLst/>
              <a:ahLst/>
              <a:cxnLst/>
              <a:rect r="r" b="b" t="t" l="l"/>
              <a:pathLst>
                <a:path h="2733743" w="1997899">
                  <a:moveTo>
                    <a:pt x="0" y="0"/>
                  </a:moveTo>
                  <a:lnTo>
                    <a:pt x="1997899" y="0"/>
                  </a:lnTo>
                  <a:lnTo>
                    <a:pt x="1997899" y="2733743"/>
                  </a:lnTo>
                  <a:lnTo>
                    <a:pt x="0" y="2733743"/>
                  </a:lnTo>
                  <a:close/>
                </a:path>
              </a:pathLst>
            </a:custGeom>
            <a:solidFill>
              <a:srgbClr val="DE406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57150"/>
              <a:ext cx="1997899" cy="27908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40"/>
                </a:lnSpc>
              </a:pPr>
            </a:p>
          </p:txBody>
        </p:sp>
      </p:grpSp>
      <p:pic>
        <p:nvPicPr>
          <p:cNvPr name="Picture 5" id="5">
            <a:hlinkClick action="ppaction://media"/>
          </p:cNvPr>
          <p:cNvPicPr>
            <a:picLocks noChangeAspect="true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1906250" y="647700"/>
            <a:ext cx="4769861" cy="82296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802127" y="833489"/>
            <a:ext cx="10137960" cy="18726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HK Grotesk Bold"/>
              </a:rPr>
              <a:t>Step 2: Vurdér svar fra andre deltagere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02127" y="3061970"/>
            <a:ext cx="9339856" cy="4105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Vi viser dig svar fra andre deltagere.</a:t>
            </a:r>
          </a:p>
          <a:p>
            <a:pPr algn="l">
              <a:lnSpc>
                <a:spcPts val="3640"/>
              </a:lnSpc>
            </a:pP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Fortæl os om du er enig eller uenig med svaret.</a:t>
            </a:r>
          </a:p>
          <a:p>
            <a:pPr algn="l">
              <a:lnSpc>
                <a:spcPts val="3640"/>
              </a:lnSpc>
            </a:pP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Du skal vurdere svaret før du kan se et nyt svar fra en anden deltager.</a:t>
            </a:r>
          </a:p>
          <a:p>
            <a:pPr algn="l">
              <a:lnSpc>
                <a:spcPts val="3640"/>
              </a:lnSpc>
            </a:pPr>
          </a:p>
          <a:p>
            <a:pPr algn="l" marL="561344" indent="-280672" lvl="1">
              <a:lnSpc>
                <a:spcPts val="3640"/>
              </a:lnSpc>
              <a:buFont typeface="Arial"/>
              <a:buChar char="•"/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Hvis du synes et svar er irrelevant, vælger du bare den neutrale emoji i midten.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02127" y="9381490"/>
            <a:ext cx="8853763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www.getinvolved.io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820668" y="9133459"/>
            <a:ext cx="2438632" cy="729361"/>
          </a:xfrm>
          <a:custGeom>
            <a:avLst/>
            <a:gdLst/>
            <a:ahLst/>
            <a:cxnLst/>
            <a:rect r="r" b="b" t="t" l="l"/>
            <a:pathLst>
              <a:path h="729361" w="2438632">
                <a:moveTo>
                  <a:pt x="0" y="0"/>
                </a:moveTo>
                <a:lnTo>
                  <a:pt x="2438632" y="0"/>
                </a:lnTo>
                <a:lnTo>
                  <a:pt x="2438632" y="729361"/>
                </a:lnTo>
                <a:lnTo>
                  <a:pt x="0" y="7293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  <p:timing>
    <p:tnLst>
      <p:par>
        <p:cTn dur="indefinite" restart="never" nodeType="tmRoot">
          <p:childTnLst>
            <p:video>
              <p:cMediaNode vol="100000">
                <p:cTn fill="hold" display="false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4724A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25085" y="5633370"/>
            <a:ext cx="8568013" cy="3303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HK Grotesk"/>
              </a:rPr>
              <a:t>2. Gå ind på hjemmesiden: www.getinvolved.io</a:t>
            </a:r>
          </a:p>
          <a:p>
            <a:pPr algn="l">
              <a:lnSpc>
                <a:spcPts val="3919"/>
              </a:lnSpc>
            </a:pP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FFFF"/>
                </a:solidFill>
                <a:latin typeface="HK Grotesk"/>
              </a:rPr>
              <a:t>Klik på det organge felt hvor der står “Deltag i session”</a:t>
            </a: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 Bold"/>
              </a:rPr>
              <a:t>Skriv koden på 6 bogstaver som du får udleveret!</a:t>
            </a:r>
          </a:p>
          <a:p>
            <a:pPr algn="l">
              <a:lnSpc>
                <a:spcPts val="3640"/>
              </a:lnSpc>
            </a:pP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802127" y="923925"/>
            <a:ext cx="13032879" cy="9201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5399">
                <a:solidFill>
                  <a:srgbClr val="FFFFFF"/>
                </a:solidFill>
                <a:latin typeface="HK Grotesk Bold"/>
              </a:rPr>
              <a:t>Sådan kommer du igang fra mobil eller PC: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005620"/>
            <a:ext cx="10168213" cy="941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9" indent="-302260" lvl="1">
              <a:lnSpc>
                <a:spcPts val="3919"/>
              </a:lnSpc>
              <a:buAutoNum type="arabicPeriod" startAt="1"/>
            </a:pPr>
            <a:r>
              <a:rPr lang="en-US" sz="2799">
                <a:solidFill>
                  <a:srgbClr val="FFFFFF"/>
                </a:solidFill>
                <a:latin typeface="HK Grotesk"/>
              </a:rPr>
              <a:t>Scan QR koden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639818" y="2757970"/>
            <a:ext cx="8568013" cy="1436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DE59"/>
                </a:solidFill>
                <a:latin typeface="HK Grotesk"/>
              </a:rPr>
              <a:t>INDSÆT QR kode fra INVOLVED her! </a:t>
            </a:r>
          </a:p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FFDE59"/>
                </a:solidFill>
                <a:latin typeface="HK Grotesk"/>
              </a:rPr>
              <a:t>Den får du når du har oprettet en session. 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802127" y="9381490"/>
            <a:ext cx="8853763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www.getinvolved.io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4820668" y="9133459"/>
            <a:ext cx="2438632" cy="729361"/>
          </a:xfrm>
          <a:custGeom>
            <a:avLst/>
            <a:gdLst/>
            <a:ahLst/>
            <a:cxnLst/>
            <a:rect r="r" b="b" t="t" l="l"/>
            <a:pathLst>
              <a:path h="729361" w="2438632">
                <a:moveTo>
                  <a:pt x="0" y="0"/>
                </a:moveTo>
                <a:lnTo>
                  <a:pt x="2438632" y="0"/>
                </a:lnTo>
                <a:lnTo>
                  <a:pt x="2438632" y="729361"/>
                </a:lnTo>
                <a:lnTo>
                  <a:pt x="0" y="7293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028C0">
                <a:alpha val="100000"/>
              </a:srgbClr>
            </a:gs>
            <a:gs pos="100000">
              <a:srgbClr val="1B0B3B">
                <a:alpha val="100000"/>
              </a:srgbClr>
            </a:gs>
          </a:gsLst>
          <a:path path="circle">
            <a:fillToRect l="0" r="100000" t="0" b="100000"/>
          </a:path>
          <a:tileRect r="0" l="-100000" b="0" t="-1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509202" y="3196499"/>
            <a:ext cx="11269597" cy="3371488"/>
          </a:xfrm>
          <a:custGeom>
            <a:avLst/>
            <a:gdLst/>
            <a:ahLst/>
            <a:cxnLst/>
            <a:rect r="r" b="b" t="t" l="l"/>
            <a:pathLst>
              <a:path h="3371488" w="11269597">
                <a:moveTo>
                  <a:pt x="0" y="0"/>
                </a:moveTo>
                <a:lnTo>
                  <a:pt x="11269596" y="0"/>
                </a:lnTo>
                <a:lnTo>
                  <a:pt x="11269596" y="3371488"/>
                </a:lnTo>
                <a:lnTo>
                  <a:pt x="0" y="3371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02127" y="9381490"/>
            <a:ext cx="8853763" cy="90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>
                <a:solidFill>
                  <a:srgbClr val="FFFFFF"/>
                </a:solidFill>
                <a:latin typeface="HK Grotesk"/>
              </a:rPr>
              <a:t>www.getinvolved.io</a:t>
            </a:r>
          </a:p>
          <a:p>
            <a:pPr algn="l">
              <a:lnSpc>
                <a:spcPts val="3640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820668" y="9133459"/>
            <a:ext cx="2438632" cy="729361"/>
          </a:xfrm>
          <a:custGeom>
            <a:avLst/>
            <a:gdLst/>
            <a:ahLst/>
            <a:cxnLst/>
            <a:rect r="r" b="b" t="t" l="l"/>
            <a:pathLst>
              <a:path h="729361" w="2438632">
                <a:moveTo>
                  <a:pt x="0" y="0"/>
                </a:moveTo>
                <a:lnTo>
                  <a:pt x="2438632" y="0"/>
                </a:lnTo>
                <a:lnTo>
                  <a:pt x="2438632" y="729361"/>
                </a:lnTo>
                <a:lnTo>
                  <a:pt x="0" y="7293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DAGEKqry-zA</dc:identifier>
  <dcterms:modified xsi:type="dcterms:W3CDTF">2011-08-01T06:04:30Z</dcterms:modified>
  <cp:revision>1</cp:revision>
  <dc:title>Introduktion til Involved for deltagere (DANSK)</dc:title>
</cp:coreProperties>
</file>