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2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303520"/>
            <a:ext cx="12188952" cy="1554480"/>
          </a:xfrm>
          <a:prstGeom prst="rect">
            <a:avLst/>
          </a:prstGeom>
          <a:solidFill>
            <a:srgbClr val="081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1645920"/>
            <a:ext cx="91440" cy="292608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169164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FFFF"/>
                </a:solidFill>
                <a:latin typeface="Cambria"/>
              </a:rPr>
              <a:t>Abrogation in the Quran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3017520"/>
            <a:ext cx="5486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1">
                <a:solidFill>
                  <a:srgbClr val="C89B3C"/>
                </a:solidFill>
                <a:latin typeface="Cambria"/>
              </a:rPr>
              <a:t>نسخ  •  Naskh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3749039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AACCCC"/>
                </a:solidFill>
                <a:latin typeface="Calibri"/>
              </a:rPr>
              <a:t>Understanding How Quranic Rulings Are Superseded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1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0D2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mbria"/>
              </a:rPr>
              <a:t>What Is Abrogation?  (نسخ)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64592"/>
            <a:ext cx="64008" cy="7315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3776" y="1234440"/>
            <a:ext cx="11247120" cy="1371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1124712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188720"/>
            <a:ext cx="64008" cy="1371600"/>
          </a:xfrm>
          <a:prstGeom prst="rect">
            <a:avLst/>
          </a:prstGeom>
          <a:solidFill>
            <a:srgbClr val="028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1298448"/>
            <a:ext cx="107899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A1A2E"/>
                </a:solidFill>
                <a:latin typeface="Calibri"/>
              </a:rPr>
              <a:t>Naskh refers to a temporary ruling that has ended — not something arbitrarily cancelled.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3776" y="2788920"/>
            <a:ext cx="5303520" cy="347472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" y="2743200"/>
            <a:ext cx="5303520" cy="3474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743200"/>
            <a:ext cx="64008" cy="3474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834640"/>
            <a:ext cx="4846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28A8A"/>
                </a:solidFill>
                <a:latin typeface="Cambria"/>
              </a:rPr>
              <a:t>Suyūtī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246120"/>
            <a:ext cx="4846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2E"/>
                </a:solidFill>
                <a:latin typeface="Calibri"/>
              </a:rPr>
              <a:t>19 clearly abrogated verses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370332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6666"/>
                </a:solidFill>
                <a:latin typeface="Calibri"/>
              </a:rPr>
              <a:t>Scope of Abrogation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" y="4069080"/>
            <a:ext cx="466344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333333"/>
                </a:solidFill>
                <a:latin typeface="Calibri"/>
              </a:rPr>
              <a:t>The remaining 14+ verses Suyūtī
counts are better understood as
clarifications or temporary rulings
that were always intended to be limited.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0216" y="2788920"/>
            <a:ext cx="5440680" cy="347472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263640" y="2743200"/>
            <a:ext cx="5440680" cy="3474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63640" y="2743200"/>
            <a:ext cx="64008" cy="3474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92240" y="283464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28A8A"/>
                </a:solidFill>
                <a:latin typeface="Cambria"/>
              </a:rPr>
              <a:t>Shāh Walī Allāh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324612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2E"/>
                </a:solidFill>
                <a:latin typeface="Calibri"/>
              </a:rPr>
              <a:t>5 truly abrogated verses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7033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6666"/>
                </a:solidFill>
                <a:latin typeface="Calibri"/>
              </a:rPr>
              <a:t>A stricter definition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92240" y="4069080"/>
            <a:ext cx="512064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333333"/>
                </a:solidFill>
                <a:latin typeface="Calibri"/>
              </a:rPr>
              <a:t>Shāh Walī Allāh holds that many
verses Suyūtī calls abrogated are
actually fulfillments or specifications
of earlier, broader guidance.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1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0D2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mbria"/>
              </a:rPr>
              <a:t>Case Studies in Abrogation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64592"/>
            <a:ext cx="64008" cy="7315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3776" y="1234440"/>
            <a:ext cx="11247120" cy="219456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11247120" cy="2194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188720"/>
            <a:ext cx="64008" cy="2194560"/>
          </a:xfrm>
          <a:prstGeom prst="rect">
            <a:avLst/>
          </a:prstGeom>
          <a:solidFill>
            <a:srgbClr val="028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1261872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28A8A"/>
                </a:solidFill>
                <a:latin typeface="Cambria"/>
              </a:rPr>
              <a:t>Example of a Mansūkh Verse — Wasiyyah (Bequest) for Heirs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1719072"/>
            <a:ext cx="106070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1A1A2E"/>
                </a:solidFill>
                <a:latin typeface="Calibri"/>
              </a:rPr>
              <a:t>A verse in Sūrah al-Baqarah instructed Muslims to allocate a bequest (wasiyyah) for their heirs. However, the Prophet ﷺ later declared: "There is no bequest for an heir." This prophetic statement superseded the Quranic ruling, making the verse mansūkh (abrogated).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3776" y="3611879"/>
            <a:ext cx="11247120" cy="265176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3566160"/>
            <a:ext cx="11247120" cy="2651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3566160"/>
            <a:ext cx="64008" cy="265176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" y="3639312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C89B3C"/>
                </a:solidFill>
                <a:latin typeface="Cambria"/>
              </a:rPr>
              <a:t>A Scholarly Disagreement — Flogging &amp; the "Way Out"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4114800"/>
            <a:ext cx="106070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1A1A2E"/>
                </a:solidFill>
                <a:latin typeface="Calibri"/>
              </a:rPr>
              <a:t>One verse prescribed flogging (100 lashes) for the unmarried adulterer, and also promised that Allah would make a way out (farajan) for them.
Suyūtī views the later specific punishment (stoning for the married) as abrogating this verse. Shāh Walī Allāh disagrees: he argues the stoning verse is itself the promised "way out" — not an abrogation, but the fulfillment of a divine promise already embedded in the original verse.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1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0D2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mbria"/>
              </a:rPr>
              <a:t>How Does Abrogation Occur?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64592"/>
            <a:ext cx="64008" cy="7315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02336" y="1280160"/>
            <a:ext cx="3566160" cy="50292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234440"/>
            <a:ext cx="3566160" cy="502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234440"/>
            <a:ext cx="3566160" cy="777240"/>
          </a:xfrm>
          <a:prstGeom prst="rect">
            <a:avLst/>
          </a:prstGeom>
          <a:solidFill>
            <a:srgbClr val="028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261872"/>
            <a:ext cx="457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mbria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1353312"/>
            <a:ext cx="29260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  <a:latin typeface="Cambria"/>
              </a:rPr>
              <a:t>Quranic Abrogation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148840"/>
            <a:ext cx="320040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1A2E"/>
                </a:solidFill>
                <a:latin typeface="Calibri"/>
              </a:rPr>
              <a:t>One Quranic verse supersedes another.
The Quran itself references this process in 2:106: "We do not abrogate a verse or cause it to be forgotten except that We bring forth one better than it or similar to it."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51376" y="1280160"/>
            <a:ext cx="3566160" cy="50292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234440"/>
            <a:ext cx="3566160" cy="502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114800" y="1234440"/>
            <a:ext cx="3566160" cy="777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51960" y="1261872"/>
            <a:ext cx="457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mbria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17720" y="1353312"/>
            <a:ext cx="29260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  <a:latin typeface="Cambria"/>
              </a:rPr>
              <a:t>Hadith Abrogation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148840"/>
            <a:ext cx="320040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1A2E"/>
                </a:solidFill>
                <a:latin typeface="Calibri"/>
              </a:rPr>
              <a:t>An authentic hadith supersedes a Quranic ruling.
Example: "No bequest for an heir" (lā wasiyyata li-wārithin) abrogates the inheritance verse.
Requirement: The hadith must be of the highest level of authenticity (mutawātir or very strong).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900415" y="1280160"/>
            <a:ext cx="3566160" cy="50292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863840" y="1234440"/>
            <a:ext cx="3566160" cy="502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863840" y="1234440"/>
            <a:ext cx="3566160" cy="777240"/>
          </a:xfrm>
          <a:prstGeom prst="rect">
            <a:avLst/>
          </a:prstGeom>
          <a:solidFill>
            <a:srgbClr val="5C9E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001000" y="1261872"/>
            <a:ext cx="457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mbria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66760" y="1353312"/>
            <a:ext cx="29260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  <a:latin typeface="Cambria"/>
              </a:rPr>
              <a:t>Divine Wisdom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2148840"/>
            <a:ext cx="320040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1A2E"/>
                </a:solidFill>
                <a:latin typeface="Calibri"/>
              </a:rPr>
              <a:t>All abrogation reflects Allah's wisdom — every abrogated ruling is replaced with something equal or better. Abrogation is never arbitrary; it reflects gradual guidance suited to the community.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1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0D2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mbria"/>
              </a:rPr>
              <a:t>Boundaries of Abrogation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64592"/>
            <a:ext cx="64008" cy="7315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3776" y="1280160"/>
            <a:ext cx="5303520" cy="493776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234440"/>
            <a:ext cx="5303520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234440"/>
            <a:ext cx="5303520" cy="640080"/>
          </a:xfrm>
          <a:prstGeom prst="rect">
            <a:avLst/>
          </a:prstGeom>
          <a:solidFill>
            <a:srgbClr val="028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1325880"/>
            <a:ext cx="4846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mbria"/>
              </a:rPr>
              <a:t>✓  CAN be Abrogated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11680"/>
            <a:ext cx="4937760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500">
                <a:solidFill>
                  <a:srgbClr val="1A1A2E"/>
                </a:solidFill>
                <a:latin typeface="Calibri"/>
              </a:rPr>
              <a:t>• Legal rulings (aḥkām) on acts of worship, transactions, and social conduct</a:t>
            </a:r>
          </a:p>
          <a:p>
            <a:pPr>
              <a:spcBef>
                <a:spcPts val="600"/>
              </a:spcBef>
            </a:pPr>
            <a:r>
              <a:rPr sz="1500">
                <a:solidFill>
                  <a:srgbClr val="1A1A2E"/>
                </a:solidFill>
                <a:latin typeface="Calibri"/>
              </a:rPr>
              <a:t>• Specific prescribed practices with defined conditions</a:t>
            </a:r>
          </a:p>
          <a:p>
            <a:pPr>
              <a:spcBef>
                <a:spcPts val="600"/>
              </a:spcBef>
            </a:pPr>
            <a:r>
              <a:rPr sz="1500">
                <a:solidFill>
                  <a:srgbClr val="1A1A2E"/>
                </a:solidFill>
                <a:latin typeface="Calibri"/>
              </a:rPr>
              <a:t>• Rulings tied to temporal or contextual circumstances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37376" y="1280160"/>
            <a:ext cx="5303520" cy="493776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0" y="1234440"/>
            <a:ext cx="5303520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400800" y="1234440"/>
            <a:ext cx="5303520" cy="640080"/>
          </a:xfrm>
          <a:prstGeom prst="rect">
            <a:avLst/>
          </a:prstGeom>
          <a:solidFill>
            <a:srgbClr val="8B2A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629400" y="1325880"/>
            <a:ext cx="4846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mbria"/>
              </a:rPr>
              <a:t>✗  CANNOT be Abrogated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2011680"/>
            <a:ext cx="4937760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500">
                <a:solidFill>
                  <a:srgbClr val="1A1A2E"/>
                </a:solidFill>
                <a:latin typeface="Calibri"/>
              </a:rPr>
              <a:t>• Historical narratives and stories of past prophets</a:t>
            </a:r>
          </a:p>
          <a:p>
            <a:pPr>
              <a:spcBef>
                <a:spcPts val="600"/>
              </a:spcBef>
            </a:pPr>
            <a:r>
              <a:rPr sz="1500">
                <a:solidFill>
                  <a:srgbClr val="1A1A2E"/>
                </a:solidFill>
                <a:latin typeface="Calibri"/>
              </a:rPr>
              <a:t>• Theological beliefs (creed / ʿaqīdah)</a:t>
            </a:r>
          </a:p>
          <a:p>
            <a:pPr>
              <a:spcBef>
                <a:spcPts val="600"/>
              </a:spcBef>
            </a:pPr>
            <a:r>
              <a:rPr sz="1500">
                <a:solidFill>
                  <a:srgbClr val="1A1A2E"/>
                </a:solidFill>
                <a:latin typeface="Calibri"/>
              </a:rPr>
              <a:t>• Fundamental moral truths (e.g., honesty, justice)</a:t>
            </a:r>
          </a:p>
          <a:p>
            <a:pPr>
              <a:spcBef>
                <a:spcPts val="600"/>
              </a:spcBef>
            </a:pPr>
            <a:r>
              <a:rPr sz="1500">
                <a:solidFill>
                  <a:srgbClr val="1A1A2E"/>
                </a:solidFill>
                <a:latin typeface="Calibri"/>
              </a:rPr>
              <a:t>• Descriptions of the afterlife and divine attributes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1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0D2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mbria"/>
              </a:rPr>
              <a:t>Categories of Abrogation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64592"/>
            <a:ext cx="64008" cy="7315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02336" y="1234440"/>
            <a:ext cx="5486400" cy="256032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188720"/>
            <a:ext cx="5486400" cy="2560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188720"/>
            <a:ext cx="5486400" cy="548640"/>
          </a:xfrm>
          <a:prstGeom prst="rect">
            <a:avLst/>
          </a:prstGeom>
          <a:solidFill>
            <a:srgbClr val="028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280160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mbria"/>
              </a:rPr>
              <a:t>Both Text &amp; Ruling Abrogated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1847088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2E"/>
                </a:solidFill>
                <a:latin typeface="Calibri"/>
              </a:rPr>
              <a:t>The verse is no longer recited and its ruling is no longer applied.
Example: The "10 sucklings" verse — it originally stated that 10 nursing sessions established a milk-kinship (maḥram) relationship. This was later superseded: fewer sucklings now suffice.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45936" y="1234440"/>
            <a:ext cx="5486400" cy="256032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309360" y="1188720"/>
            <a:ext cx="5486400" cy="2560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309360" y="1188720"/>
            <a:ext cx="5486400" cy="548640"/>
          </a:xfrm>
          <a:prstGeom prst="rect">
            <a:avLst/>
          </a:prstGeom>
          <a:solidFill>
            <a:srgbClr val="6D4E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46520" y="1280160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mbria"/>
              </a:rPr>
              <a:t>Text Abrogated, Ruling Remains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1847088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2E"/>
                </a:solidFill>
                <a:latin typeface="Calibri"/>
              </a:rPr>
              <a:t>The verse is no longer recited as part of the Quran, yet its ruling is still implemented.
Example: The stoning verse (rajm) — 1 to 2 verses on this punishment are believed to have been removed from the written text, yet the ruling of stoning for the married adulterer remains in Islamic law.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2336" y="3977639"/>
            <a:ext cx="5486400" cy="256032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65760" y="3931920"/>
            <a:ext cx="5486400" cy="2560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65760" y="3931920"/>
            <a:ext cx="5486400" cy="5486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4023359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mbria"/>
              </a:rPr>
              <a:t>Ruling Abrogated, Text Remains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590288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2E"/>
                </a:solidFill>
                <a:latin typeface="Calibri"/>
              </a:rPr>
              <a:t>The verse is still recited in the Quran, but its legal ruling is no longer acted upon.
Example: Facing Jerusalem in prayer — Muslims originally prayed toward Jerusalem (al-Quds). A later revelation changed the qiblah to Makkah. The original verse is still recited but not acted upon.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45936" y="3977639"/>
            <a:ext cx="5486400" cy="256032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309360" y="3931920"/>
            <a:ext cx="5486400" cy="2560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309360" y="3931920"/>
            <a:ext cx="5486400" cy="548640"/>
          </a:xfrm>
          <a:prstGeom prst="rect">
            <a:avLst/>
          </a:prstGeom>
          <a:solidFill>
            <a:srgbClr val="8B2A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46520" y="4023359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mbria"/>
              </a:rPr>
              <a:t>Immediate Abrogation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4590288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2E"/>
                </a:solidFill>
                <a:latin typeface="Calibri"/>
              </a:rPr>
              <a:t>A verse is abrogated almost immediately after revelation — functioning as a gentle divine rebuke or test.
Example: A verse requiring believers to give charity before meeting the Prophet ﷺ privately. This was burdensome; Allah quickly revealed a follow-up verse waiving the requirement.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2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669280"/>
            <a:ext cx="12188952" cy="1188720"/>
          </a:xfrm>
          <a:prstGeom prst="rect">
            <a:avLst/>
          </a:prstGeom>
          <a:solidFill>
            <a:srgbClr val="081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502920"/>
            <a:ext cx="91440" cy="1920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548640"/>
            <a:ext cx="8229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mbria"/>
              </a:rPr>
              <a:t>Key Takeaways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32588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C89B3C"/>
                </a:solidFill>
                <a:latin typeface="Calibri"/>
              </a:rPr>
              <a:t>نسخ  — Naskh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011680"/>
            <a:ext cx="1078992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FFFFFF"/>
                </a:solidFill>
                <a:latin typeface="Calibri"/>
              </a:rPr>
              <a:t>• Abrogation reflects divine wisdom: every ruling is replaced with something equal or better.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FFFFFF"/>
                </a:solidFill>
                <a:latin typeface="Calibri"/>
              </a:rPr>
              <a:t>• Scholars disagree on scope — from 5 (Shāh Walī Allāh) to 19 (Suyūtī) abrogated verses.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FFFFFF"/>
                </a:solidFill>
                <a:latin typeface="Calibri"/>
              </a:rPr>
              <a:t>• Only legal rulings can be abrogated; theology, history, and creed cannot.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FFFFFF"/>
                </a:solidFill>
                <a:latin typeface="Calibri"/>
              </a:rPr>
              <a:t>• Four categories: both text+ruling, text only, ruling only, and immediate abrogation.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FFFFFF"/>
                </a:solidFill>
                <a:latin typeface="Calibri"/>
              </a:rPr>
              <a:t>• Hadith can abrogate Quranic rulings — but only when the hadith is of the highest authenticity.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