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69" r:id="rId4"/>
    <p:sldId id="259" r:id="rId5"/>
    <p:sldId id="261" r:id="rId6"/>
    <p:sldId id="266" r:id="rId7"/>
    <p:sldId id="263" r:id="rId8"/>
    <p:sldId id="271" r:id="rId9"/>
    <p:sldId id="264" r:id="rId10"/>
    <p:sldId id="272" r:id="rId11"/>
    <p:sldId id="273" r:id="rId12"/>
    <p:sldId id="268" r:id="rId13"/>
    <p:sldId id="270" r:id="rId14"/>
    <p:sldId id="267" r:id="rId15"/>
    <p:sldId id="262" r:id="rId16"/>
    <p:sldId id="274" r:id="rId17"/>
    <p:sldId id="275" r:id="rId18"/>
  </p:sldIdLst>
  <p:sldSz cx="12192000" cy="6858000"/>
  <p:notesSz cx="6858000" cy="9144000"/>
  <p:embeddedFontLst>
    <p:embeddedFont>
      <p:font typeface="Cambria" panose="02040503050406030204" pitchFamily="18" charset="0"/>
      <p:regular r:id="rId20"/>
      <p:bold r:id="rId21"/>
      <p:italic r:id="rId22"/>
      <p:boldItalic r:id="rId23"/>
    </p:embeddedFont>
    <p:embeddedFont>
      <p:font typeface="Georgia" panose="02040502050405020303" pitchFamily="18" charset="0"/>
      <p:regular r:id="rId24"/>
      <p:bold r:id="rId25"/>
      <p:italic r:id="rId26"/>
      <p:boldItalic r:id="rId27"/>
    </p:embeddedFont>
    <p:embeddedFont>
      <p:font typeface="Palatino Linotype" panose="02040502050505030304"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92b/V2kxQnTHszi6ROyEWctsz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87438"/>
  </p:normalViewPr>
  <p:slideViewPr>
    <p:cSldViewPr snapToGrid="0">
      <p:cViewPr varScale="1">
        <p:scale>
          <a:sx n="90" d="100"/>
          <a:sy n="90" d="100"/>
        </p:scale>
        <p:origin x="69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323D4-369F-FD45-889D-E0516288B44A}" type="doc">
      <dgm:prSet loTypeId="urn:microsoft.com/office/officeart/2005/8/layout/vList5" loCatId="list" qsTypeId="urn:microsoft.com/office/officeart/2005/8/quickstyle/simple3" qsCatId="simple" csTypeId="urn:microsoft.com/office/officeart/2005/8/colors/accent1_2" csCatId="accent1"/>
      <dgm:spPr/>
      <dgm:t>
        <a:bodyPr/>
        <a:lstStyle/>
        <a:p>
          <a:endParaRPr lang="en-US"/>
        </a:p>
      </dgm:t>
    </dgm:pt>
    <dgm:pt modelId="{E0F25601-826F-A445-A8C3-6E143FAD8BE6}">
      <dgm:prSet/>
      <dgm:spPr/>
      <dgm:t>
        <a:bodyPr/>
        <a:lstStyle/>
        <a:p>
          <a:r>
            <a:rPr lang="en-US" b="1" i="0" dirty="0"/>
            <a:t>20</a:t>
          </a:r>
          <a:r>
            <a:rPr lang="en-US" b="0" i="0" dirty="0"/>
            <a:t> Surahs are Medinan</a:t>
          </a:r>
          <a:endParaRPr lang="en-US" dirty="0"/>
        </a:p>
      </dgm:t>
    </dgm:pt>
    <dgm:pt modelId="{87330721-6944-DE48-9466-A405DC5FED3A}" type="parTrans" cxnId="{AEDEC00E-3753-A648-AD0B-162594E5C493}">
      <dgm:prSet/>
      <dgm:spPr/>
      <dgm:t>
        <a:bodyPr/>
        <a:lstStyle/>
        <a:p>
          <a:endParaRPr lang="en-US"/>
        </a:p>
      </dgm:t>
    </dgm:pt>
    <dgm:pt modelId="{0F385E53-8D07-D54B-95EB-6FD3F360E934}" type="sibTrans" cxnId="{AEDEC00E-3753-A648-AD0B-162594E5C493}">
      <dgm:prSet/>
      <dgm:spPr/>
      <dgm:t>
        <a:bodyPr/>
        <a:lstStyle/>
        <a:p>
          <a:endParaRPr lang="en-US"/>
        </a:p>
      </dgm:t>
    </dgm:pt>
    <dgm:pt modelId="{9DBC0C98-6CC4-FB42-828B-6E6E70298E91}">
      <dgm:prSet/>
      <dgm:spPr/>
      <dgm:t>
        <a:bodyPr/>
        <a:lstStyle/>
        <a:p>
          <a:r>
            <a:rPr lang="en-US" b="1" i="0" dirty="0"/>
            <a:t>12</a:t>
          </a:r>
          <a:r>
            <a:rPr lang="en-US" b="0" i="0" dirty="0"/>
            <a:t> are differed upon</a:t>
          </a:r>
          <a:endParaRPr lang="en-US" dirty="0"/>
        </a:p>
      </dgm:t>
    </dgm:pt>
    <dgm:pt modelId="{2CBF07EC-977D-6040-B7B4-D9F6AF478D64}" type="parTrans" cxnId="{15E0E3D7-C082-844E-A8F3-CE78C89DB5C9}">
      <dgm:prSet/>
      <dgm:spPr/>
      <dgm:t>
        <a:bodyPr/>
        <a:lstStyle/>
        <a:p>
          <a:endParaRPr lang="en-US"/>
        </a:p>
      </dgm:t>
    </dgm:pt>
    <dgm:pt modelId="{7B4D4FBA-7D50-AE4E-A7AA-0F20D5D0432D}" type="sibTrans" cxnId="{15E0E3D7-C082-844E-A8F3-CE78C89DB5C9}">
      <dgm:prSet/>
      <dgm:spPr/>
      <dgm:t>
        <a:bodyPr/>
        <a:lstStyle/>
        <a:p>
          <a:endParaRPr lang="en-US"/>
        </a:p>
      </dgm:t>
    </dgm:pt>
    <dgm:pt modelId="{50ED6334-FFF3-F642-A761-B706A3EF8282}">
      <dgm:prSet/>
      <dgm:spPr/>
      <dgm:t>
        <a:bodyPr/>
        <a:lstStyle/>
        <a:p>
          <a:r>
            <a:rPr lang="en-US" b="1" i="0" dirty="0"/>
            <a:t>82</a:t>
          </a:r>
          <a:r>
            <a:rPr lang="en-US" b="0" i="0" dirty="0"/>
            <a:t> are Meccan</a:t>
          </a:r>
          <a:endParaRPr lang="en-US" dirty="0"/>
        </a:p>
      </dgm:t>
    </dgm:pt>
    <dgm:pt modelId="{4BB422F8-643E-4F48-B563-D79E23F592D0}" type="parTrans" cxnId="{1E33DBD8-7B7C-4345-9239-4536FC977657}">
      <dgm:prSet/>
      <dgm:spPr/>
      <dgm:t>
        <a:bodyPr/>
        <a:lstStyle/>
        <a:p>
          <a:endParaRPr lang="en-US"/>
        </a:p>
      </dgm:t>
    </dgm:pt>
    <dgm:pt modelId="{2FF74D79-C371-C14E-AF94-3D33D852BFA8}" type="sibTrans" cxnId="{1E33DBD8-7B7C-4345-9239-4536FC977657}">
      <dgm:prSet/>
      <dgm:spPr/>
      <dgm:t>
        <a:bodyPr/>
        <a:lstStyle/>
        <a:p>
          <a:endParaRPr lang="en-US"/>
        </a:p>
      </dgm:t>
    </dgm:pt>
    <dgm:pt modelId="{1ED8A64B-05C7-8144-A6BB-C9C3D31FB92D}" type="pres">
      <dgm:prSet presAssocID="{3D2323D4-369F-FD45-889D-E0516288B44A}" presName="Name0" presStyleCnt="0">
        <dgm:presLayoutVars>
          <dgm:dir/>
          <dgm:animLvl val="lvl"/>
          <dgm:resizeHandles val="exact"/>
        </dgm:presLayoutVars>
      </dgm:prSet>
      <dgm:spPr/>
    </dgm:pt>
    <dgm:pt modelId="{02BF1B80-9ACD-9143-9382-CD0FB595186F}" type="pres">
      <dgm:prSet presAssocID="{E0F25601-826F-A445-A8C3-6E143FAD8BE6}" presName="linNode" presStyleCnt="0"/>
      <dgm:spPr/>
    </dgm:pt>
    <dgm:pt modelId="{6F720176-3EDB-2940-AC74-605122A42C72}" type="pres">
      <dgm:prSet presAssocID="{E0F25601-826F-A445-A8C3-6E143FAD8BE6}" presName="parentText" presStyleLbl="node1" presStyleIdx="0" presStyleCnt="3">
        <dgm:presLayoutVars>
          <dgm:chMax val="1"/>
          <dgm:bulletEnabled val="1"/>
        </dgm:presLayoutVars>
      </dgm:prSet>
      <dgm:spPr/>
    </dgm:pt>
    <dgm:pt modelId="{28BBF08A-4794-D149-88BB-2687DBCA676A}" type="pres">
      <dgm:prSet presAssocID="{0F385E53-8D07-D54B-95EB-6FD3F360E934}" presName="sp" presStyleCnt="0"/>
      <dgm:spPr/>
    </dgm:pt>
    <dgm:pt modelId="{BCD5EA72-D2E0-E045-9E78-44F6E52C944E}" type="pres">
      <dgm:prSet presAssocID="{9DBC0C98-6CC4-FB42-828B-6E6E70298E91}" presName="linNode" presStyleCnt="0"/>
      <dgm:spPr/>
    </dgm:pt>
    <dgm:pt modelId="{00DDA941-BD44-A943-AD83-C0B0CF2FC96E}" type="pres">
      <dgm:prSet presAssocID="{9DBC0C98-6CC4-FB42-828B-6E6E70298E91}" presName="parentText" presStyleLbl="node1" presStyleIdx="1" presStyleCnt="3">
        <dgm:presLayoutVars>
          <dgm:chMax val="1"/>
          <dgm:bulletEnabled val="1"/>
        </dgm:presLayoutVars>
      </dgm:prSet>
      <dgm:spPr/>
    </dgm:pt>
    <dgm:pt modelId="{DD74AEE0-9A9E-504D-82AC-91D40D8EA7E5}" type="pres">
      <dgm:prSet presAssocID="{7B4D4FBA-7D50-AE4E-A7AA-0F20D5D0432D}" presName="sp" presStyleCnt="0"/>
      <dgm:spPr/>
    </dgm:pt>
    <dgm:pt modelId="{D835686C-061B-D44F-A644-D5AD75728210}" type="pres">
      <dgm:prSet presAssocID="{50ED6334-FFF3-F642-A761-B706A3EF8282}" presName="linNode" presStyleCnt="0"/>
      <dgm:spPr/>
    </dgm:pt>
    <dgm:pt modelId="{AEC1C6A9-F4B4-354B-A13A-E95B27073FC1}" type="pres">
      <dgm:prSet presAssocID="{50ED6334-FFF3-F642-A761-B706A3EF8282}" presName="parentText" presStyleLbl="node1" presStyleIdx="2" presStyleCnt="3">
        <dgm:presLayoutVars>
          <dgm:chMax val="1"/>
          <dgm:bulletEnabled val="1"/>
        </dgm:presLayoutVars>
      </dgm:prSet>
      <dgm:spPr/>
    </dgm:pt>
  </dgm:ptLst>
  <dgm:cxnLst>
    <dgm:cxn modelId="{AEDEC00E-3753-A648-AD0B-162594E5C493}" srcId="{3D2323D4-369F-FD45-889D-E0516288B44A}" destId="{E0F25601-826F-A445-A8C3-6E143FAD8BE6}" srcOrd="0" destOrd="0" parTransId="{87330721-6944-DE48-9466-A405DC5FED3A}" sibTransId="{0F385E53-8D07-D54B-95EB-6FD3F360E934}"/>
    <dgm:cxn modelId="{88B8BD0F-719C-504E-8AC4-15D8F0622545}" type="presOf" srcId="{50ED6334-FFF3-F642-A761-B706A3EF8282}" destId="{AEC1C6A9-F4B4-354B-A13A-E95B27073FC1}" srcOrd="0" destOrd="0" presId="urn:microsoft.com/office/officeart/2005/8/layout/vList5"/>
    <dgm:cxn modelId="{47174C25-E052-8D4E-9E38-F8AF96E1E6E8}" type="presOf" srcId="{9DBC0C98-6CC4-FB42-828B-6E6E70298E91}" destId="{00DDA941-BD44-A943-AD83-C0B0CF2FC96E}" srcOrd="0" destOrd="0" presId="urn:microsoft.com/office/officeart/2005/8/layout/vList5"/>
    <dgm:cxn modelId="{8CAF332E-F05E-7345-9B6E-1A36FD7468D3}" type="presOf" srcId="{3D2323D4-369F-FD45-889D-E0516288B44A}" destId="{1ED8A64B-05C7-8144-A6BB-C9C3D31FB92D}" srcOrd="0" destOrd="0" presId="urn:microsoft.com/office/officeart/2005/8/layout/vList5"/>
    <dgm:cxn modelId="{B9AF79D3-55ED-8041-B447-81EE81E71BA7}" type="presOf" srcId="{E0F25601-826F-A445-A8C3-6E143FAD8BE6}" destId="{6F720176-3EDB-2940-AC74-605122A42C72}" srcOrd="0" destOrd="0" presId="urn:microsoft.com/office/officeart/2005/8/layout/vList5"/>
    <dgm:cxn modelId="{15E0E3D7-C082-844E-A8F3-CE78C89DB5C9}" srcId="{3D2323D4-369F-FD45-889D-E0516288B44A}" destId="{9DBC0C98-6CC4-FB42-828B-6E6E70298E91}" srcOrd="1" destOrd="0" parTransId="{2CBF07EC-977D-6040-B7B4-D9F6AF478D64}" sibTransId="{7B4D4FBA-7D50-AE4E-A7AA-0F20D5D0432D}"/>
    <dgm:cxn modelId="{1E33DBD8-7B7C-4345-9239-4536FC977657}" srcId="{3D2323D4-369F-FD45-889D-E0516288B44A}" destId="{50ED6334-FFF3-F642-A761-B706A3EF8282}" srcOrd="2" destOrd="0" parTransId="{4BB422F8-643E-4F48-B563-D79E23F592D0}" sibTransId="{2FF74D79-C371-C14E-AF94-3D33D852BFA8}"/>
    <dgm:cxn modelId="{7103CFD3-44BC-2D4C-A417-EB6C04A9AA1F}" type="presParOf" srcId="{1ED8A64B-05C7-8144-A6BB-C9C3D31FB92D}" destId="{02BF1B80-9ACD-9143-9382-CD0FB595186F}" srcOrd="0" destOrd="0" presId="urn:microsoft.com/office/officeart/2005/8/layout/vList5"/>
    <dgm:cxn modelId="{22E1A182-7D4D-BE42-A16E-6248339F4037}" type="presParOf" srcId="{02BF1B80-9ACD-9143-9382-CD0FB595186F}" destId="{6F720176-3EDB-2940-AC74-605122A42C72}" srcOrd="0" destOrd="0" presId="urn:microsoft.com/office/officeart/2005/8/layout/vList5"/>
    <dgm:cxn modelId="{AE6A6ED4-7B1B-D64B-A092-F6817F6F032B}" type="presParOf" srcId="{1ED8A64B-05C7-8144-A6BB-C9C3D31FB92D}" destId="{28BBF08A-4794-D149-88BB-2687DBCA676A}" srcOrd="1" destOrd="0" presId="urn:microsoft.com/office/officeart/2005/8/layout/vList5"/>
    <dgm:cxn modelId="{AEF03309-36B9-0E40-AD18-48B0643F7D26}" type="presParOf" srcId="{1ED8A64B-05C7-8144-A6BB-C9C3D31FB92D}" destId="{BCD5EA72-D2E0-E045-9E78-44F6E52C944E}" srcOrd="2" destOrd="0" presId="urn:microsoft.com/office/officeart/2005/8/layout/vList5"/>
    <dgm:cxn modelId="{28C67FA8-A381-A24C-87F4-3B64375DC360}" type="presParOf" srcId="{BCD5EA72-D2E0-E045-9E78-44F6E52C944E}" destId="{00DDA941-BD44-A943-AD83-C0B0CF2FC96E}" srcOrd="0" destOrd="0" presId="urn:microsoft.com/office/officeart/2005/8/layout/vList5"/>
    <dgm:cxn modelId="{91AFAD57-03E6-7341-8F60-B8830AF9B0D9}" type="presParOf" srcId="{1ED8A64B-05C7-8144-A6BB-C9C3D31FB92D}" destId="{DD74AEE0-9A9E-504D-82AC-91D40D8EA7E5}" srcOrd="3" destOrd="0" presId="urn:microsoft.com/office/officeart/2005/8/layout/vList5"/>
    <dgm:cxn modelId="{3D70101B-983D-2840-81AA-B5F83AFA8541}" type="presParOf" srcId="{1ED8A64B-05C7-8144-A6BB-C9C3D31FB92D}" destId="{D835686C-061B-D44F-A644-D5AD75728210}" srcOrd="4" destOrd="0" presId="urn:microsoft.com/office/officeart/2005/8/layout/vList5"/>
    <dgm:cxn modelId="{28CD8427-D5E6-564D-8C58-7F3959179C38}" type="presParOf" srcId="{D835686C-061B-D44F-A644-D5AD75728210}" destId="{AEC1C6A9-F4B4-354B-A13A-E95B27073FC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20176-3EDB-2940-AC74-605122A42C72}">
      <dsp:nvSpPr>
        <dsp:cNvPr id="0" name=""/>
        <dsp:cNvSpPr/>
      </dsp:nvSpPr>
      <dsp:spPr>
        <a:xfrm>
          <a:off x="3605760" y="2144"/>
          <a:ext cx="4056480" cy="14156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0" kern="1200" dirty="0"/>
            <a:t>20</a:t>
          </a:r>
          <a:r>
            <a:rPr lang="en-US" sz="4200" b="0" i="0" kern="1200" dirty="0"/>
            <a:t> Surahs are Medinan</a:t>
          </a:r>
          <a:endParaRPr lang="en-US" sz="4200" kern="1200" dirty="0"/>
        </a:p>
      </dsp:txBody>
      <dsp:txXfrm>
        <a:off x="3674869" y="71253"/>
        <a:ext cx="3918262" cy="1277481"/>
      </dsp:txXfrm>
    </dsp:sp>
    <dsp:sp modelId="{00DDA941-BD44-A943-AD83-C0B0CF2FC96E}">
      <dsp:nvSpPr>
        <dsp:cNvPr id="0" name=""/>
        <dsp:cNvSpPr/>
      </dsp:nvSpPr>
      <dsp:spPr>
        <a:xfrm>
          <a:off x="3605760" y="1488628"/>
          <a:ext cx="4056480" cy="14156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0" kern="1200" dirty="0"/>
            <a:t>12</a:t>
          </a:r>
          <a:r>
            <a:rPr lang="en-US" sz="4200" b="0" i="0" kern="1200" dirty="0"/>
            <a:t> are differed upon</a:t>
          </a:r>
          <a:endParaRPr lang="en-US" sz="4200" kern="1200" dirty="0"/>
        </a:p>
      </dsp:txBody>
      <dsp:txXfrm>
        <a:off x="3674869" y="1557737"/>
        <a:ext cx="3918262" cy="1277481"/>
      </dsp:txXfrm>
    </dsp:sp>
    <dsp:sp modelId="{AEC1C6A9-F4B4-354B-A13A-E95B27073FC1}">
      <dsp:nvSpPr>
        <dsp:cNvPr id="0" name=""/>
        <dsp:cNvSpPr/>
      </dsp:nvSpPr>
      <dsp:spPr>
        <a:xfrm>
          <a:off x="3605760" y="2975112"/>
          <a:ext cx="4056480" cy="141569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i="0" kern="1200" dirty="0"/>
            <a:t>82</a:t>
          </a:r>
          <a:r>
            <a:rPr lang="en-US" sz="4200" b="0" i="0" kern="1200" dirty="0"/>
            <a:t> are Meccan</a:t>
          </a:r>
          <a:endParaRPr lang="en-US" sz="4200" kern="1200" dirty="0"/>
        </a:p>
      </dsp:txBody>
      <dsp:txXfrm>
        <a:off x="3674869" y="3044221"/>
        <a:ext cx="3918262" cy="12774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7DE8CF60-4A3D-85B3-DB9A-20C8CA31A56F}"/>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E902AE3C-E7DB-3B8C-4784-B277E61922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3E27F716-2BAE-525F-73C7-B2A4E2F3F4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586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91A556D5-F56D-9E34-0763-B0FC4C7AF0DC}"/>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E8491468-23A9-F930-65DC-406D3A004F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B9B98E42-F9AB-5E27-EC76-B03C425443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665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272C5542-C57E-684C-F329-3F4BA998F2ED}"/>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EDDE2FDF-3EB0-0F2A-DB18-E4A03E2C250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Source of above: </a:t>
            </a:r>
            <a:r>
              <a:rPr lang="en-US" sz="1100" b="0" i="0" u="none" strike="noStrike" cap="none" dirty="0">
                <a:solidFill>
                  <a:srgbClr val="000000"/>
                </a:solidFill>
                <a:effectLst/>
                <a:latin typeface="Arial"/>
                <a:ea typeface="Arial"/>
                <a:cs typeface="Arial"/>
                <a:sym typeface="Arial"/>
              </a:rPr>
              <a:t>Imam Al-</a:t>
            </a:r>
            <a:r>
              <a:rPr lang="en-US" sz="1100" b="0" i="0" u="none" strike="noStrike" cap="none" dirty="0" err="1">
                <a:solidFill>
                  <a:srgbClr val="000000"/>
                </a:solidFill>
                <a:effectLst/>
                <a:latin typeface="Arial"/>
                <a:ea typeface="Arial"/>
                <a:cs typeface="Arial"/>
                <a:sym typeface="Arial"/>
              </a:rPr>
              <a:t>Suyūṭī</a:t>
            </a:r>
            <a:r>
              <a:rPr lang="en-US" sz="1100" b="0" i="0" u="none" strike="noStrike" cap="none" dirty="0">
                <a:solidFill>
                  <a:srgbClr val="000000"/>
                </a:solidFill>
                <a:effectLst/>
                <a:latin typeface="Arial"/>
                <a:ea typeface="Arial"/>
                <a:cs typeface="Arial"/>
                <a:sym typeface="Arial"/>
              </a:rPr>
              <a:t>, </a:t>
            </a:r>
            <a:r>
              <a:rPr lang="en-US" sz="1100" b="0" i="1" u="none" strike="noStrike" cap="none" dirty="0">
                <a:solidFill>
                  <a:srgbClr val="000000"/>
                </a:solidFill>
                <a:effectLst/>
                <a:latin typeface="Arial"/>
                <a:ea typeface="Arial"/>
                <a:cs typeface="Arial"/>
                <a:sym typeface="Arial"/>
              </a:rPr>
              <a:t>Al-</a:t>
            </a:r>
            <a:r>
              <a:rPr lang="en-US" sz="1100" b="0" i="1" u="none" strike="noStrike" cap="none" dirty="0" err="1">
                <a:solidFill>
                  <a:srgbClr val="000000"/>
                </a:solidFill>
                <a:effectLst/>
                <a:latin typeface="Arial"/>
                <a:ea typeface="Arial"/>
                <a:cs typeface="Arial"/>
                <a:sym typeface="Arial"/>
              </a:rPr>
              <a:t>Itqān</a:t>
            </a:r>
            <a:r>
              <a:rPr lang="en-US" sz="1100" b="0" i="1" u="none" strike="noStrike" cap="none" dirty="0">
                <a:solidFill>
                  <a:srgbClr val="000000"/>
                </a:solidFill>
                <a:effectLst/>
                <a:latin typeface="Arial"/>
                <a:ea typeface="Arial"/>
                <a:cs typeface="Arial"/>
                <a:sym typeface="Arial"/>
              </a:rPr>
              <a:t> fi ‘</a:t>
            </a:r>
            <a:r>
              <a:rPr lang="en-US" sz="1100" b="0" i="1" u="none" strike="noStrike" cap="none" dirty="0" err="1">
                <a:solidFill>
                  <a:srgbClr val="000000"/>
                </a:solidFill>
                <a:effectLst/>
                <a:latin typeface="Arial"/>
                <a:ea typeface="Arial"/>
                <a:cs typeface="Arial"/>
                <a:sym typeface="Arial"/>
              </a:rPr>
              <a:t>Ulūm</a:t>
            </a:r>
            <a:r>
              <a:rPr lang="en-US" sz="1100" b="0" i="1" u="none" strike="noStrike" cap="none" dirty="0">
                <a:solidFill>
                  <a:srgbClr val="000000"/>
                </a:solidFill>
                <a:effectLst/>
                <a:latin typeface="Arial"/>
                <a:ea typeface="Arial"/>
                <a:cs typeface="Arial"/>
                <a:sym typeface="Arial"/>
              </a:rPr>
              <a:t> Al-Qur’ān, </a:t>
            </a:r>
            <a:r>
              <a:rPr lang="en-US" sz="1100" b="0" i="0" u="none" strike="noStrike" cap="none" dirty="0">
                <a:solidFill>
                  <a:srgbClr val="000000"/>
                </a:solidFill>
                <a:effectLst/>
                <a:latin typeface="Arial"/>
                <a:ea typeface="Arial"/>
                <a:cs typeface="Arial"/>
                <a:sym typeface="Arial"/>
              </a:rPr>
              <a:t>pp. 1-2</a:t>
            </a:r>
            <a:endParaRPr lang="en-US" i="0" dirty="0"/>
          </a:p>
          <a:p>
            <a:pPr marL="171450" lvl="0" indent="-171450" algn="l" rtl="0">
              <a:spcBef>
                <a:spcPts val="0"/>
              </a:spcBef>
              <a:spcAft>
                <a:spcPts val="0"/>
              </a:spcAft>
            </a:pPr>
            <a:r>
              <a:rPr lang="en-US" dirty="0"/>
              <a:t>This is Abu Bakr Ibn Al-Arabi (d. 543 AH)</a:t>
            </a:r>
          </a:p>
          <a:p>
            <a:pPr marL="171450" lvl="0" indent="-171450" algn="l" rtl="0">
              <a:spcBef>
                <a:spcPts val="0"/>
              </a:spcBef>
              <a:spcAft>
                <a:spcPts val="0"/>
              </a:spcAft>
            </a:pPr>
            <a:r>
              <a:rPr lang="en-US" dirty="0"/>
              <a:t>This is Muhammad b. Sulayman Al-Balkhi Al-Maqdisi Al-Hanafi (d. 698 AH)</a:t>
            </a:r>
            <a:endParaRPr dirty="0"/>
          </a:p>
        </p:txBody>
      </p:sp>
      <p:sp>
        <p:nvSpPr>
          <p:cNvPr id="85" name="Google Shape;85;p2:notes">
            <a:extLst>
              <a:ext uri="{FF2B5EF4-FFF2-40B4-BE49-F238E27FC236}">
                <a16:creationId xmlns:a16="http://schemas.microsoft.com/office/drawing/2014/main" id="{D73928AA-5494-F830-7710-2C55B13492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1111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07F93515-49B4-F934-2588-1AC4249563A2}"/>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CAE4748B-B887-D426-8317-53A3C16EED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dirty="0"/>
              <a:t>Abū Ja‘far Al-Naḥḥās (d. 338 AH)</a:t>
            </a:r>
          </a:p>
          <a:p>
            <a:pPr marL="171450" lvl="0" indent="-171450" algn="l" rtl="0">
              <a:spcBef>
                <a:spcPts val="0"/>
              </a:spcBef>
              <a:spcAft>
                <a:spcPts val="0"/>
              </a:spcAft>
            </a:pPr>
            <a:r>
              <a:rPr lang="en-US" dirty="0"/>
              <a:t>Jalāl Al-Dīn Al-Suyūṭī (d. 911 AH)</a:t>
            </a:r>
            <a:endParaRPr dirty="0"/>
          </a:p>
        </p:txBody>
      </p:sp>
      <p:sp>
        <p:nvSpPr>
          <p:cNvPr id="85" name="Google Shape;85;p2:notes">
            <a:extLst>
              <a:ext uri="{FF2B5EF4-FFF2-40B4-BE49-F238E27FC236}">
                <a16:creationId xmlns:a16="http://schemas.microsoft.com/office/drawing/2014/main" id="{6040661A-1A53-34D5-63AE-6649A4BBD9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502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A63CF00D-DD04-E8C0-35C3-3A24059BA835}"/>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C8698842-FC4D-43A2-8282-431F3A8F94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8E3E6C43-0350-8325-DADA-0470CD4F61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35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0A30DA6E-DFEF-C32D-E931-078AED4B008C}"/>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AC1B7BF1-EB28-FE46-C142-A506A64549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7586C125-A162-97CE-22AC-493EC796E2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3044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ACF21682-FD93-90DA-6C90-6412A6F3B458}"/>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4FDCC21C-5FBB-F10A-4E20-B6DA523141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7FD92BB8-7E1C-0DD1-D018-691A7D4831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A85630BE-B925-9EEC-A276-7ED39E565EE1}"/>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C3EE5CA1-1E13-5AAE-7CD6-0E12C1A880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A5FF71FA-4F73-E312-99D3-ECC42F51F7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716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DF764876-E344-46A4-FA08-787ADD2DBFA5}"/>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A1D87434-AB90-1C00-0381-7CE8C26BE79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CC60062F-918F-3913-CD3C-A956FF8787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94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4B501C17-86B1-F54D-08A9-3900D10DA66B}"/>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A7804101-5A07-1AA6-95B1-AE2D668205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01A0F44E-8CDC-DB08-E628-B8372F31C3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12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7096CD08-B01A-DF79-65B4-C189212E8B76}"/>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2FA709F4-F364-E7DF-68AB-0D567DF94D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730D2AEC-A80B-0887-766B-5C369EAE2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971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BC4B1335-4749-F949-5BF0-BCD88CB547F6}"/>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1F677169-58C8-37BE-C338-07A48F921D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Criterion (25:32) </a:t>
            </a:r>
          </a:p>
          <a:p>
            <a:pPr marL="0" lvl="0" indent="0" algn="l" rtl="0">
              <a:spcBef>
                <a:spcPts val="0"/>
              </a:spcBef>
              <a:spcAft>
                <a:spcPts val="0"/>
              </a:spcAft>
              <a:buNone/>
            </a:pPr>
            <a:endParaRPr lang="en-US" dirty="0"/>
          </a:p>
          <a:p>
            <a:pPr marL="0" lvl="0" indent="0" algn="l" rtl="0">
              <a:spcBef>
                <a:spcPts val="0"/>
              </a:spcBef>
              <a:spcAft>
                <a:spcPts val="0"/>
              </a:spcAft>
              <a:buNone/>
            </a:pPr>
            <a:r>
              <a:rPr lang="ar-SA" dirty="0"/>
              <a:t>وَقَالَ </a:t>
            </a:r>
            <a:r>
              <a:rPr lang="ar-SA" dirty="0" err="1"/>
              <a:t>ٱلَّذِينَ</a:t>
            </a:r>
            <a:r>
              <a:rPr lang="ar-SA" dirty="0"/>
              <a:t> كَفَرُوا۟ لَوْلَا نُزِّلَ عَلَيْهِ </a:t>
            </a:r>
            <a:r>
              <a:rPr lang="ar-SA" dirty="0" err="1"/>
              <a:t>ٱلْقُرْءَانُ</a:t>
            </a:r>
            <a:r>
              <a:rPr lang="ar-SA" dirty="0"/>
              <a:t> </a:t>
            </a:r>
            <a:r>
              <a:rPr lang="ar-SA" dirty="0" err="1"/>
              <a:t>جُمْلَةًۭ</a:t>
            </a:r>
            <a:r>
              <a:rPr lang="ar-SA" dirty="0"/>
              <a:t> </a:t>
            </a:r>
            <a:r>
              <a:rPr lang="ar-SA" dirty="0" err="1"/>
              <a:t>وَٰحِدَةًۭ</a:t>
            </a:r>
            <a:r>
              <a:rPr lang="ar-SA" dirty="0"/>
              <a:t> </a:t>
            </a:r>
            <a:r>
              <a:rPr lang="ar-SA" dirty="0" err="1"/>
              <a:t>ۚ</a:t>
            </a:r>
            <a:r>
              <a:rPr lang="ar-SA" dirty="0"/>
              <a:t> كَذَٰلِكَ لِنُثَبِّتَ </a:t>
            </a:r>
            <a:r>
              <a:rPr lang="ar-SA" dirty="0" err="1"/>
              <a:t>بِهِۦ</a:t>
            </a:r>
            <a:r>
              <a:rPr lang="ar-SA" dirty="0"/>
              <a:t> فُؤَادَكَ </a:t>
            </a:r>
            <a:r>
              <a:rPr lang="ar-SA" dirty="0" err="1"/>
              <a:t>ۖ</a:t>
            </a:r>
            <a:r>
              <a:rPr lang="ar-SA" dirty="0"/>
              <a:t> وَرَتَّلْنَـٰهُ </a:t>
            </a:r>
            <a:r>
              <a:rPr lang="ar-SA" dirty="0" err="1"/>
              <a:t>تَرْتِيلًۭا</a:t>
            </a:r>
            <a:r>
              <a:rPr lang="ar-SA" dirty="0"/>
              <a:t> ٣٢</a:t>
            </a:r>
          </a:p>
          <a:p>
            <a:pPr marL="0" lvl="0" indent="0" algn="l" rtl="0">
              <a:spcBef>
                <a:spcPts val="0"/>
              </a:spcBef>
              <a:spcAft>
                <a:spcPts val="0"/>
              </a:spcAft>
              <a:buNone/>
            </a:pPr>
            <a:endParaRPr lang="ar-SA" dirty="0"/>
          </a:p>
          <a:p>
            <a:pPr marL="0" lvl="0" indent="0" algn="l" rtl="0">
              <a:spcBef>
                <a:spcPts val="0"/>
              </a:spcBef>
              <a:spcAft>
                <a:spcPts val="0"/>
              </a:spcAft>
              <a:buNone/>
            </a:pPr>
            <a:endParaRPr lang="ar-SA" dirty="0"/>
          </a:p>
          <a:p>
            <a:pPr marL="0" lvl="0" indent="0" algn="l" rtl="0">
              <a:spcBef>
                <a:spcPts val="0"/>
              </a:spcBef>
              <a:spcAft>
                <a:spcPts val="0"/>
              </a:spcAft>
              <a:buNone/>
            </a:pPr>
            <a:r>
              <a:rPr lang="en-US" dirty="0"/>
              <a:t>https://</a:t>
            </a:r>
            <a:r>
              <a:rPr lang="en-US" dirty="0" err="1"/>
              <a:t>quran.com</a:t>
            </a:r>
            <a:r>
              <a:rPr lang="en-US" dirty="0"/>
              <a:t>/25/32</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Criterion (25:33) </a:t>
            </a:r>
          </a:p>
          <a:p>
            <a:pPr marL="0" lvl="0" indent="0" algn="l" rtl="0">
              <a:spcBef>
                <a:spcPts val="0"/>
              </a:spcBef>
              <a:spcAft>
                <a:spcPts val="0"/>
              </a:spcAft>
              <a:buNone/>
            </a:pPr>
            <a:endParaRPr lang="en-US" dirty="0"/>
          </a:p>
          <a:p>
            <a:pPr marL="0" lvl="0" indent="0" algn="l" rtl="0">
              <a:spcBef>
                <a:spcPts val="0"/>
              </a:spcBef>
              <a:spcAft>
                <a:spcPts val="0"/>
              </a:spcAft>
              <a:buNone/>
            </a:pPr>
            <a:r>
              <a:rPr lang="ar-SA" dirty="0"/>
              <a:t>وَلَا يَأْتُونَكَ بِمَثَلٍ إِلَّا جِئْنَـٰكَ </a:t>
            </a:r>
            <a:r>
              <a:rPr lang="ar-SA" dirty="0" err="1"/>
              <a:t>بِٱلْحَقِّ</a:t>
            </a:r>
            <a:r>
              <a:rPr lang="ar-SA" dirty="0"/>
              <a:t> وَأَحْسَنَ تَفْسِيرًا ٣٣</a:t>
            </a:r>
          </a:p>
          <a:p>
            <a:pPr marL="0" lvl="0" indent="0" algn="l" rtl="0">
              <a:spcBef>
                <a:spcPts val="0"/>
              </a:spcBef>
              <a:spcAft>
                <a:spcPts val="0"/>
              </a:spcAft>
              <a:buNone/>
            </a:pPr>
            <a:endParaRPr lang="ar-SA" dirty="0"/>
          </a:p>
          <a:p>
            <a:pPr marL="0" lvl="0" indent="0" algn="l" rtl="0">
              <a:spcBef>
                <a:spcPts val="0"/>
              </a:spcBef>
              <a:spcAft>
                <a:spcPts val="0"/>
              </a:spcAft>
              <a:buNone/>
            </a:pPr>
            <a:r>
              <a:rPr lang="en-US" dirty="0"/>
              <a:t>https://</a:t>
            </a:r>
            <a:r>
              <a:rPr lang="en-US" dirty="0" err="1"/>
              <a:t>quran.com</a:t>
            </a:r>
            <a:r>
              <a:rPr lang="en-US" dirty="0"/>
              <a:t>/25/33</a:t>
            </a:r>
            <a:endParaRPr dirty="0"/>
          </a:p>
        </p:txBody>
      </p:sp>
      <p:sp>
        <p:nvSpPr>
          <p:cNvPr id="85" name="Google Shape;85;p2:notes">
            <a:extLst>
              <a:ext uri="{FF2B5EF4-FFF2-40B4-BE49-F238E27FC236}">
                <a16:creationId xmlns:a16="http://schemas.microsoft.com/office/drawing/2014/main" id="{E95EA627-747F-2209-A05A-622E271EA0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702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B60889B1-778E-450B-9689-C78E9F18E325}"/>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57A9A454-2506-6312-F8FA-165BA15D4A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C66D6318-E3BB-4330-4D80-7931E500EB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450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BFEB16A0-4EE8-4C10-85ED-44F667351353}"/>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2A2F941A-F395-5934-C973-354A8E39BF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130DF249-A86E-0068-C436-DD994D35F8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17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a:extLst>
            <a:ext uri="{FF2B5EF4-FFF2-40B4-BE49-F238E27FC236}">
              <a16:creationId xmlns:a16="http://schemas.microsoft.com/office/drawing/2014/main" id="{01BDB3A5-9A20-BEC3-DF24-3174318310E8}"/>
            </a:ext>
          </a:extLst>
        </p:cNvPr>
        <p:cNvGrpSpPr/>
        <p:nvPr/>
      </p:nvGrpSpPr>
      <p:grpSpPr>
        <a:xfrm>
          <a:off x="0" y="0"/>
          <a:ext cx="0" cy="0"/>
          <a:chOff x="0" y="0"/>
          <a:chExt cx="0" cy="0"/>
        </a:xfrm>
      </p:grpSpPr>
      <p:sp>
        <p:nvSpPr>
          <p:cNvPr id="84" name="Google Shape;84;p2:notes">
            <a:extLst>
              <a:ext uri="{FF2B5EF4-FFF2-40B4-BE49-F238E27FC236}">
                <a16:creationId xmlns:a16="http://schemas.microsoft.com/office/drawing/2014/main" id="{AEFD99C9-E584-4446-D052-EB1277CBA3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2:notes">
            <a:extLst>
              <a:ext uri="{FF2B5EF4-FFF2-40B4-BE49-F238E27FC236}">
                <a16:creationId xmlns:a16="http://schemas.microsoft.com/office/drawing/2014/main" id="{9CEE404F-E505-F743-6291-B97B941F2C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1524000" y="2291071"/>
            <a:ext cx="9144000" cy="138050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8000"/>
              <a:buFont typeface="Palatino Linotype"/>
              <a:buNone/>
              <a:defRPr sz="8000" b="1">
                <a:solidFill>
                  <a:srgbClr val="002060"/>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4"/>
          <p:cNvSpPr txBox="1">
            <a:spLocks noGrp="1"/>
          </p:cNvSpPr>
          <p:nvPr>
            <p:ph type="subTitle" idx="1"/>
          </p:nvPr>
        </p:nvSpPr>
        <p:spPr>
          <a:xfrm>
            <a:off x="1524000" y="3961428"/>
            <a:ext cx="9144000" cy="5343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2060"/>
              </a:buClr>
              <a:buSzPts val="2400"/>
              <a:buNone/>
              <a:defRPr sz="2400">
                <a:solidFill>
                  <a:srgbClr val="002060"/>
                </a:solidFill>
              </a:defRPr>
            </a:lvl1pPr>
            <a:lvl2pPr lvl="1" algn="ctr">
              <a:lnSpc>
                <a:spcPct val="90000"/>
              </a:lnSpc>
              <a:spcBef>
                <a:spcPts val="500"/>
              </a:spcBef>
              <a:spcAft>
                <a:spcPts val="0"/>
              </a:spcAft>
              <a:buClr>
                <a:srgbClr val="002060"/>
              </a:buClr>
              <a:buSzPts val="2000"/>
              <a:buNone/>
              <a:defRPr sz="2000"/>
            </a:lvl2pPr>
            <a:lvl3pPr lvl="2" algn="ctr">
              <a:lnSpc>
                <a:spcPct val="90000"/>
              </a:lnSpc>
              <a:spcBef>
                <a:spcPts val="500"/>
              </a:spcBef>
              <a:spcAft>
                <a:spcPts val="0"/>
              </a:spcAft>
              <a:buClr>
                <a:srgbClr val="002060"/>
              </a:buClr>
              <a:buSzPts val="1800"/>
              <a:buNone/>
              <a:defRPr sz="1800"/>
            </a:lvl3pPr>
            <a:lvl4pPr lvl="3" algn="ctr">
              <a:lnSpc>
                <a:spcPct val="90000"/>
              </a:lnSpc>
              <a:spcBef>
                <a:spcPts val="500"/>
              </a:spcBef>
              <a:spcAft>
                <a:spcPts val="0"/>
              </a:spcAft>
              <a:buClr>
                <a:srgbClr val="002060"/>
              </a:buClr>
              <a:buSzPts val="1600"/>
              <a:buNone/>
              <a:defRPr sz="1600"/>
            </a:lvl4pPr>
            <a:lvl5pPr lvl="4" algn="ctr">
              <a:lnSpc>
                <a:spcPct val="90000"/>
              </a:lnSpc>
              <a:spcBef>
                <a:spcPts val="500"/>
              </a:spcBef>
              <a:spcAft>
                <a:spcPts val="0"/>
              </a:spcAft>
              <a:buClr>
                <a:srgbClr val="00206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3"/>
          <p:cNvSpPr txBox="1">
            <a:spLocks noGrp="1"/>
          </p:cNvSpPr>
          <p:nvPr>
            <p:ph type="body" idx="1"/>
          </p:nvPr>
        </p:nvSpPr>
        <p:spPr>
          <a:xfrm rot="5400000">
            <a:off x="3772412" y="-1541768"/>
            <a:ext cx="4629970" cy="112678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8" name="Google Shape;6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3" name="Google Shape;7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5"/>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
          <p:cNvSpPr txBox="1">
            <a:spLocks noGrp="1"/>
          </p:cNvSpPr>
          <p:nvPr>
            <p:ph type="body" idx="1"/>
          </p:nvPr>
        </p:nvSpPr>
        <p:spPr>
          <a:xfrm>
            <a:off x="453463" y="1777181"/>
            <a:ext cx="11267868" cy="462997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6" name="Google Shape;1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7" name="Google Shape;1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Georgia"/>
                <a:ea typeface="Georgia"/>
                <a:cs typeface="Georgia"/>
                <a:sym typeface="Georgia"/>
              </a:defRPr>
            </a:lvl1pPr>
            <a:lvl2pPr marL="0" marR="0" lvl="1" indent="0" algn="l" rtl="0">
              <a:spcBef>
                <a:spcPts val="0"/>
              </a:spcBef>
              <a:buNone/>
              <a:defRPr sz="1800" b="0" i="0" u="none" strike="noStrike" cap="none">
                <a:solidFill>
                  <a:schemeClr val="dk1"/>
                </a:solidFill>
                <a:latin typeface="Georgia"/>
                <a:ea typeface="Georgia"/>
                <a:cs typeface="Georgia"/>
                <a:sym typeface="Georgia"/>
              </a:defRPr>
            </a:lvl2pPr>
            <a:lvl3pPr marL="0" marR="0" lvl="2" indent="0" algn="l" rtl="0">
              <a:spcBef>
                <a:spcPts val="0"/>
              </a:spcBef>
              <a:buNone/>
              <a:defRPr sz="1800" b="0" i="0" u="none" strike="noStrike" cap="none">
                <a:solidFill>
                  <a:schemeClr val="dk1"/>
                </a:solidFill>
                <a:latin typeface="Georgia"/>
                <a:ea typeface="Georgia"/>
                <a:cs typeface="Georgia"/>
                <a:sym typeface="Georgia"/>
              </a:defRPr>
            </a:lvl3pPr>
            <a:lvl4pPr marL="0" marR="0" lvl="3" indent="0" algn="l" rtl="0">
              <a:spcBef>
                <a:spcPts val="0"/>
              </a:spcBef>
              <a:buNone/>
              <a:defRPr sz="1800" b="0" i="0" u="none" strike="noStrike" cap="none">
                <a:solidFill>
                  <a:schemeClr val="dk1"/>
                </a:solidFill>
                <a:latin typeface="Georgia"/>
                <a:ea typeface="Georgia"/>
                <a:cs typeface="Georgia"/>
                <a:sym typeface="Georgia"/>
              </a:defRPr>
            </a:lvl4pPr>
            <a:lvl5pPr marL="0" marR="0" lvl="4" indent="0" algn="l" rtl="0">
              <a:spcBef>
                <a:spcPts val="0"/>
              </a:spcBef>
              <a:buNone/>
              <a:defRPr sz="1800" b="0" i="0" u="none" strike="noStrike" cap="none">
                <a:solidFill>
                  <a:schemeClr val="dk1"/>
                </a:solidFill>
                <a:latin typeface="Georgia"/>
                <a:ea typeface="Georgia"/>
                <a:cs typeface="Georgia"/>
                <a:sym typeface="Georgia"/>
              </a:defRPr>
            </a:lvl5pPr>
            <a:lvl6pPr marL="0" marR="0" lvl="5" indent="0" algn="l" rtl="0">
              <a:spcBef>
                <a:spcPts val="0"/>
              </a:spcBef>
              <a:buNone/>
              <a:defRPr sz="1800" b="0" i="0" u="none" strike="noStrike" cap="none">
                <a:solidFill>
                  <a:schemeClr val="dk1"/>
                </a:solidFill>
                <a:latin typeface="Georgia"/>
                <a:ea typeface="Georgia"/>
                <a:cs typeface="Georgia"/>
                <a:sym typeface="Georgia"/>
              </a:defRPr>
            </a:lvl6pPr>
            <a:lvl7pPr marL="0" marR="0" lvl="6" indent="0" algn="l" rtl="0">
              <a:spcBef>
                <a:spcPts val="0"/>
              </a:spcBef>
              <a:buNone/>
              <a:defRPr sz="1800" b="0" i="0" u="none" strike="noStrike" cap="none">
                <a:solidFill>
                  <a:schemeClr val="dk1"/>
                </a:solidFill>
                <a:latin typeface="Georgia"/>
                <a:ea typeface="Georgia"/>
                <a:cs typeface="Georgia"/>
                <a:sym typeface="Georgia"/>
              </a:defRPr>
            </a:lvl7pPr>
            <a:lvl8pPr marL="0" marR="0" lvl="7" indent="0" algn="l" rtl="0">
              <a:spcBef>
                <a:spcPts val="0"/>
              </a:spcBef>
              <a:buNone/>
              <a:defRPr sz="1800" b="0" i="0" u="none" strike="noStrike" cap="none">
                <a:solidFill>
                  <a:schemeClr val="dk1"/>
                </a:solidFill>
                <a:latin typeface="Georgia"/>
                <a:ea typeface="Georgia"/>
                <a:cs typeface="Georgia"/>
                <a:sym typeface="Georgia"/>
              </a:defRPr>
            </a:lvl8pPr>
            <a:lvl9pPr marL="0" marR="0" lvl="8" indent="0" algn="l" rtl="0">
              <a:spcBef>
                <a:spcPts val="0"/>
              </a:spcBef>
              <a:buNone/>
              <a:defRPr sz="1800" b="0" i="0" u="none" strike="noStrike" cap="none">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6000"/>
              <a:buFont typeface="Cambri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E898A"/>
              </a:buClr>
              <a:buSzPts val="2400"/>
              <a:buNone/>
              <a:defRPr sz="2400">
                <a:solidFill>
                  <a:srgbClr val="9E898A"/>
                </a:solidFill>
              </a:defRPr>
            </a:lvl1pPr>
            <a:lvl2pPr marL="914400" lvl="1" indent="-228600" algn="l">
              <a:lnSpc>
                <a:spcPct val="90000"/>
              </a:lnSpc>
              <a:spcBef>
                <a:spcPts val="500"/>
              </a:spcBef>
              <a:spcAft>
                <a:spcPts val="0"/>
              </a:spcAft>
              <a:buClr>
                <a:srgbClr val="9E898A"/>
              </a:buClr>
              <a:buSzPts val="2000"/>
              <a:buNone/>
              <a:defRPr sz="2000">
                <a:solidFill>
                  <a:srgbClr val="9E898A"/>
                </a:solidFill>
              </a:defRPr>
            </a:lvl2pPr>
            <a:lvl3pPr marL="1371600" lvl="2" indent="-228600" algn="l">
              <a:lnSpc>
                <a:spcPct val="90000"/>
              </a:lnSpc>
              <a:spcBef>
                <a:spcPts val="500"/>
              </a:spcBef>
              <a:spcAft>
                <a:spcPts val="0"/>
              </a:spcAft>
              <a:buClr>
                <a:srgbClr val="9E898A"/>
              </a:buClr>
              <a:buSzPts val="1800"/>
              <a:buNone/>
              <a:defRPr sz="1800">
                <a:solidFill>
                  <a:srgbClr val="9E898A"/>
                </a:solidFill>
              </a:defRPr>
            </a:lvl3pPr>
            <a:lvl4pPr marL="1828800" lvl="3" indent="-228600" algn="l">
              <a:lnSpc>
                <a:spcPct val="90000"/>
              </a:lnSpc>
              <a:spcBef>
                <a:spcPts val="500"/>
              </a:spcBef>
              <a:spcAft>
                <a:spcPts val="0"/>
              </a:spcAft>
              <a:buClr>
                <a:srgbClr val="9E898A"/>
              </a:buClr>
              <a:buSzPts val="1600"/>
              <a:buNone/>
              <a:defRPr sz="1600">
                <a:solidFill>
                  <a:srgbClr val="9E898A"/>
                </a:solidFill>
              </a:defRPr>
            </a:lvl4pPr>
            <a:lvl5pPr marL="2286000" lvl="4" indent="-228600" algn="l">
              <a:lnSpc>
                <a:spcPct val="90000"/>
              </a:lnSpc>
              <a:spcBef>
                <a:spcPts val="500"/>
              </a:spcBef>
              <a:spcAft>
                <a:spcPts val="0"/>
              </a:spcAft>
              <a:buClr>
                <a:srgbClr val="9E898A"/>
              </a:buClr>
              <a:buSzPts val="1600"/>
              <a:buNone/>
              <a:defRPr sz="1600">
                <a:solidFill>
                  <a:srgbClr val="9E898A"/>
                </a:solidFill>
              </a:defRPr>
            </a:lvl5pPr>
            <a:lvl6pPr marL="2743200" lvl="5" indent="-228600" algn="l">
              <a:lnSpc>
                <a:spcPct val="90000"/>
              </a:lnSpc>
              <a:spcBef>
                <a:spcPts val="500"/>
              </a:spcBef>
              <a:spcAft>
                <a:spcPts val="0"/>
              </a:spcAft>
              <a:buClr>
                <a:srgbClr val="9E898A"/>
              </a:buClr>
              <a:buSzPts val="1600"/>
              <a:buNone/>
              <a:defRPr sz="1600">
                <a:solidFill>
                  <a:srgbClr val="9E898A"/>
                </a:solidFill>
              </a:defRPr>
            </a:lvl6pPr>
            <a:lvl7pPr marL="3200400" lvl="6" indent="-228600" algn="l">
              <a:lnSpc>
                <a:spcPct val="90000"/>
              </a:lnSpc>
              <a:spcBef>
                <a:spcPts val="500"/>
              </a:spcBef>
              <a:spcAft>
                <a:spcPts val="0"/>
              </a:spcAft>
              <a:buClr>
                <a:srgbClr val="9E898A"/>
              </a:buClr>
              <a:buSzPts val="1600"/>
              <a:buNone/>
              <a:defRPr sz="1600">
                <a:solidFill>
                  <a:srgbClr val="9E898A"/>
                </a:solidFill>
              </a:defRPr>
            </a:lvl7pPr>
            <a:lvl8pPr marL="3657600" lvl="7" indent="-228600" algn="l">
              <a:lnSpc>
                <a:spcPct val="90000"/>
              </a:lnSpc>
              <a:spcBef>
                <a:spcPts val="500"/>
              </a:spcBef>
              <a:spcAft>
                <a:spcPts val="0"/>
              </a:spcAft>
              <a:buClr>
                <a:srgbClr val="9E898A"/>
              </a:buClr>
              <a:buSzPts val="1600"/>
              <a:buNone/>
              <a:defRPr sz="1600">
                <a:solidFill>
                  <a:srgbClr val="9E898A"/>
                </a:solidFill>
              </a:defRPr>
            </a:lvl8pPr>
            <a:lvl9pPr marL="4114800" lvl="8" indent="-228600" algn="l">
              <a:lnSpc>
                <a:spcPct val="90000"/>
              </a:lnSpc>
              <a:spcBef>
                <a:spcPts val="500"/>
              </a:spcBef>
              <a:spcAft>
                <a:spcPts val="0"/>
              </a:spcAft>
              <a:buClr>
                <a:srgbClr val="9E898A"/>
              </a:buClr>
              <a:buSzPts val="1600"/>
              <a:buNone/>
              <a:defRPr sz="1600">
                <a:solidFill>
                  <a:srgbClr val="9E898A"/>
                </a:solidFill>
              </a:defRPr>
            </a:lvl9pPr>
          </a:lstStyle>
          <a:p>
            <a:endParaRPr/>
          </a:p>
        </p:txBody>
      </p:sp>
      <p:sp>
        <p:nvSpPr>
          <p:cNvPr id="21" name="Google Shape;2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2" name="Google Shape;2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3" name="Google Shape;2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9" name="Google Shape;2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0" name="Google Shape;3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rgbClr val="002060"/>
              </a:buClr>
              <a:buSzPts val="2000"/>
              <a:buNone/>
              <a:defRPr sz="2000" b="1"/>
            </a:lvl2pPr>
            <a:lvl3pPr marL="1371600" lvl="2" indent="-228600" algn="l">
              <a:lnSpc>
                <a:spcPct val="90000"/>
              </a:lnSpc>
              <a:spcBef>
                <a:spcPts val="500"/>
              </a:spcBef>
              <a:spcAft>
                <a:spcPts val="0"/>
              </a:spcAft>
              <a:buClr>
                <a:srgbClr val="002060"/>
              </a:buClr>
              <a:buSzPts val="1800"/>
              <a:buNone/>
              <a:defRPr sz="1800" b="1"/>
            </a:lvl3pPr>
            <a:lvl4pPr marL="1828800" lvl="3" indent="-228600" algn="l">
              <a:lnSpc>
                <a:spcPct val="90000"/>
              </a:lnSpc>
              <a:spcBef>
                <a:spcPts val="500"/>
              </a:spcBef>
              <a:spcAft>
                <a:spcPts val="0"/>
              </a:spcAft>
              <a:buClr>
                <a:srgbClr val="002060"/>
              </a:buClr>
              <a:buSzPts val="1600"/>
              <a:buNone/>
              <a:defRPr sz="1600" b="1"/>
            </a:lvl4pPr>
            <a:lvl5pPr marL="2286000" lvl="4" indent="-228600" algn="l">
              <a:lnSpc>
                <a:spcPct val="90000"/>
              </a:lnSpc>
              <a:spcBef>
                <a:spcPts val="500"/>
              </a:spcBef>
              <a:spcAft>
                <a:spcPts val="0"/>
              </a:spcAft>
              <a:buClr>
                <a:srgbClr val="00206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2060"/>
              </a:buClr>
              <a:buSzPts val="2400"/>
              <a:buNone/>
              <a:defRPr sz="2400" b="1"/>
            </a:lvl1pPr>
            <a:lvl2pPr marL="914400" lvl="1" indent="-228600" algn="l">
              <a:lnSpc>
                <a:spcPct val="90000"/>
              </a:lnSpc>
              <a:spcBef>
                <a:spcPts val="500"/>
              </a:spcBef>
              <a:spcAft>
                <a:spcPts val="0"/>
              </a:spcAft>
              <a:buClr>
                <a:srgbClr val="002060"/>
              </a:buClr>
              <a:buSzPts val="2000"/>
              <a:buNone/>
              <a:defRPr sz="2000" b="1"/>
            </a:lvl2pPr>
            <a:lvl3pPr marL="1371600" lvl="2" indent="-228600" algn="l">
              <a:lnSpc>
                <a:spcPct val="90000"/>
              </a:lnSpc>
              <a:spcBef>
                <a:spcPts val="500"/>
              </a:spcBef>
              <a:spcAft>
                <a:spcPts val="0"/>
              </a:spcAft>
              <a:buClr>
                <a:srgbClr val="002060"/>
              </a:buClr>
              <a:buSzPts val="1800"/>
              <a:buNone/>
              <a:defRPr sz="1800" b="1"/>
            </a:lvl3pPr>
            <a:lvl4pPr marL="1828800" lvl="3" indent="-228600" algn="l">
              <a:lnSpc>
                <a:spcPct val="90000"/>
              </a:lnSpc>
              <a:spcBef>
                <a:spcPts val="500"/>
              </a:spcBef>
              <a:spcAft>
                <a:spcPts val="0"/>
              </a:spcAft>
              <a:buClr>
                <a:srgbClr val="002060"/>
              </a:buClr>
              <a:buSzPts val="1600"/>
              <a:buNone/>
              <a:defRPr sz="1600" b="1"/>
            </a:lvl4pPr>
            <a:lvl5pPr marL="2286000" lvl="4" indent="-228600" algn="l">
              <a:lnSpc>
                <a:spcPct val="90000"/>
              </a:lnSpc>
              <a:spcBef>
                <a:spcPts val="500"/>
              </a:spcBef>
              <a:spcAft>
                <a:spcPts val="0"/>
              </a:spcAft>
              <a:buClr>
                <a:srgbClr val="00206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2060"/>
              </a:buClr>
              <a:buSzPts val="1800"/>
              <a:buChar char="•"/>
              <a:defRPr/>
            </a:lvl1pPr>
            <a:lvl2pPr marL="914400" lvl="1" indent="-342900" algn="l">
              <a:lnSpc>
                <a:spcPct val="90000"/>
              </a:lnSpc>
              <a:spcBef>
                <a:spcPts val="500"/>
              </a:spcBef>
              <a:spcAft>
                <a:spcPts val="0"/>
              </a:spcAft>
              <a:buClr>
                <a:srgbClr val="002060"/>
              </a:buClr>
              <a:buSzPts val="1800"/>
              <a:buChar char="•"/>
              <a:defRPr/>
            </a:lvl2pPr>
            <a:lvl3pPr marL="1371600" lvl="2" indent="-342900" algn="l">
              <a:lnSpc>
                <a:spcPct val="90000"/>
              </a:lnSpc>
              <a:spcBef>
                <a:spcPts val="500"/>
              </a:spcBef>
              <a:spcAft>
                <a:spcPts val="0"/>
              </a:spcAft>
              <a:buClr>
                <a:srgbClr val="002060"/>
              </a:buClr>
              <a:buSzPts val="1800"/>
              <a:buChar char="•"/>
              <a:defRPr/>
            </a:lvl3pPr>
            <a:lvl4pPr marL="1828800" lvl="3" indent="-342900" algn="l">
              <a:lnSpc>
                <a:spcPct val="90000"/>
              </a:lnSpc>
              <a:spcBef>
                <a:spcPts val="500"/>
              </a:spcBef>
              <a:spcAft>
                <a:spcPts val="0"/>
              </a:spcAft>
              <a:buClr>
                <a:srgbClr val="002060"/>
              </a:buClr>
              <a:buSzPts val="1800"/>
              <a:buChar char="•"/>
              <a:defRPr/>
            </a:lvl4pPr>
            <a:lvl5pPr marL="2286000" lvl="4" indent="-342900" algn="l">
              <a:lnSpc>
                <a:spcPct val="90000"/>
              </a:lnSpc>
              <a:spcBef>
                <a:spcPts val="500"/>
              </a:spcBef>
              <a:spcAft>
                <a:spcPts val="0"/>
              </a:spcAft>
              <a:buClr>
                <a:srgbClr val="00206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2060"/>
              </a:buClr>
              <a:buSzPts val="3200"/>
              <a:buChar char="•"/>
              <a:defRPr sz="3200"/>
            </a:lvl1pPr>
            <a:lvl2pPr marL="914400" lvl="1" indent="-406400" algn="l">
              <a:lnSpc>
                <a:spcPct val="90000"/>
              </a:lnSpc>
              <a:spcBef>
                <a:spcPts val="500"/>
              </a:spcBef>
              <a:spcAft>
                <a:spcPts val="0"/>
              </a:spcAft>
              <a:buClr>
                <a:srgbClr val="002060"/>
              </a:buClr>
              <a:buSzPts val="2800"/>
              <a:buChar char="•"/>
              <a:defRPr sz="2800"/>
            </a:lvl2pPr>
            <a:lvl3pPr marL="1371600" lvl="2" indent="-381000" algn="l">
              <a:lnSpc>
                <a:spcPct val="90000"/>
              </a:lnSpc>
              <a:spcBef>
                <a:spcPts val="500"/>
              </a:spcBef>
              <a:spcAft>
                <a:spcPts val="0"/>
              </a:spcAft>
              <a:buClr>
                <a:srgbClr val="002060"/>
              </a:buClr>
              <a:buSzPts val="2400"/>
              <a:buChar char="•"/>
              <a:defRPr sz="2400"/>
            </a:lvl3pPr>
            <a:lvl4pPr marL="1828800" lvl="3" indent="-355600" algn="l">
              <a:lnSpc>
                <a:spcPct val="90000"/>
              </a:lnSpc>
              <a:spcBef>
                <a:spcPts val="500"/>
              </a:spcBef>
              <a:spcAft>
                <a:spcPts val="0"/>
              </a:spcAft>
              <a:buClr>
                <a:srgbClr val="002060"/>
              </a:buClr>
              <a:buSzPts val="2000"/>
              <a:buChar char="•"/>
              <a:defRPr sz="2000"/>
            </a:lvl4pPr>
            <a:lvl5pPr marL="2286000" lvl="4" indent="-355600" algn="l">
              <a:lnSpc>
                <a:spcPct val="90000"/>
              </a:lnSpc>
              <a:spcBef>
                <a:spcPts val="500"/>
              </a:spcBef>
              <a:spcAft>
                <a:spcPts val="0"/>
              </a:spcAft>
              <a:buClr>
                <a:srgbClr val="00206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rgbClr val="002060"/>
              </a:buClr>
              <a:buSzPts val="1400"/>
              <a:buNone/>
              <a:defRPr sz="1400"/>
            </a:lvl2pPr>
            <a:lvl3pPr marL="1371600" lvl="2" indent="-228600" algn="l">
              <a:lnSpc>
                <a:spcPct val="90000"/>
              </a:lnSpc>
              <a:spcBef>
                <a:spcPts val="500"/>
              </a:spcBef>
              <a:spcAft>
                <a:spcPts val="0"/>
              </a:spcAft>
              <a:buClr>
                <a:srgbClr val="002060"/>
              </a:buClr>
              <a:buSzPts val="1200"/>
              <a:buNone/>
              <a:defRPr sz="1200"/>
            </a:lvl3pPr>
            <a:lvl4pPr marL="1828800" lvl="3" indent="-228600" algn="l">
              <a:lnSpc>
                <a:spcPct val="90000"/>
              </a:lnSpc>
              <a:spcBef>
                <a:spcPts val="500"/>
              </a:spcBef>
              <a:spcAft>
                <a:spcPts val="0"/>
              </a:spcAft>
              <a:buClr>
                <a:srgbClr val="002060"/>
              </a:buClr>
              <a:buSzPts val="1000"/>
              <a:buNone/>
              <a:defRPr sz="1000"/>
            </a:lvl4pPr>
            <a:lvl5pPr marL="2286000" lvl="4" indent="-228600" algn="l">
              <a:lnSpc>
                <a:spcPct val="90000"/>
              </a:lnSpc>
              <a:spcBef>
                <a:spcPts val="500"/>
              </a:spcBef>
              <a:spcAft>
                <a:spcPts val="0"/>
              </a:spcAft>
              <a:buClr>
                <a:srgbClr val="00206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4" name="Google Shape;5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5" name="Google Shape;5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2060"/>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2"/>
          <p:cNvSpPr>
            <a:spLocks noGrp="1"/>
          </p:cNvSpPr>
          <p:nvPr>
            <p:ph type="pic" idx="2"/>
          </p:nvPr>
        </p:nvSpPr>
        <p:spPr>
          <a:xfrm>
            <a:off x="5183188" y="987425"/>
            <a:ext cx="6172200" cy="4873625"/>
          </a:xfrm>
          <a:prstGeom prst="rect">
            <a:avLst/>
          </a:prstGeom>
          <a:noFill/>
          <a:ln>
            <a:noFill/>
          </a:ln>
        </p:spPr>
      </p:sp>
      <p:sp>
        <p:nvSpPr>
          <p:cNvPr id="59" name="Google Shape;59;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2060"/>
              </a:buClr>
              <a:buSzPts val="1600"/>
              <a:buNone/>
              <a:defRPr sz="1600"/>
            </a:lvl1pPr>
            <a:lvl2pPr marL="914400" lvl="1" indent="-228600" algn="l">
              <a:lnSpc>
                <a:spcPct val="90000"/>
              </a:lnSpc>
              <a:spcBef>
                <a:spcPts val="500"/>
              </a:spcBef>
              <a:spcAft>
                <a:spcPts val="0"/>
              </a:spcAft>
              <a:buClr>
                <a:srgbClr val="002060"/>
              </a:buClr>
              <a:buSzPts val="1400"/>
              <a:buNone/>
              <a:defRPr sz="1400"/>
            </a:lvl2pPr>
            <a:lvl3pPr marL="1371600" lvl="2" indent="-228600" algn="l">
              <a:lnSpc>
                <a:spcPct val="90000"/>
              </a:lnSpc>
              <a:spcBef>
                <a:spcPts val="500"/>
              </a:spcBef>
              <a:spcAft>
                <a:spcPts val="0"/>
              </a:spcAft>
              <a:buClr>
                <a:srgbClr val="002060"/>
              </a:buClr>
              <a:buSzPts val="1200"/>
              <a:buNone/>
              <a:defRPr sz="1200"/>
            </a:lvl3pPr>
            <a:lvl4pPr marL="1828800" lvl="3" indent="-228600" algn="l">
              <a:lnSpc>
                <a:spcPct val="90000"/>
              </a:lnSpc>
              <a:spcBef>
                <a:spcPts val="500"/>
              </a:spcBef>
              <a:spcAft>
                <a:spcPts val="0"/>
              </a:spcAft>
              <a:buClr>
                <a:srgbClr val="002060"/>
              </a:buClr>
              <a:buSzPts val="1000"/>
              <a:buNone/>
              <a:defRPr sz="1000"/>
            </a:lvl4pPr>
            <a:lvl5pPr marL="2286000" lvl="4" indent="-228600" algn="l">
              <a:lnSpc>
                <a:spcPct val="90000"/>
              </a:lnSpc>
              <a:spcBef>
                <a:spcPts val="500"/>
              </a:spcBef>
              <a:spcAft>
                <a:spcPts val="0"/>
              </a:spcAft>
              <a:buClr>
                <a:srgbClr val="00206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1" name="Google Shape;6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2" name="Google Shape;6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Georgia"/>
                <a:ea typeface="Georgia"/>
                <a:cs typeface="Georgia"/>
                <a:sym typeface="Georgia"/>
              </a:defRPr>
            </a:lvl1pPr>
            <a:lvl2pPr marL="0" marR="0" lvl="1" indent="0" algn="l" rtl="0">
              <a:spcBef>
                <a:spcPts val="0"/>
              </a:spcBef>
              <a:buNone/>
              <a:defRPr sz="1800">
                <a:solidFill>
                  <a:schemeClr val="dk1"/>
                </a:solidFill>
                <a:latin typeface="Georgia"/>
                <a:ea typeface="Georgia"/>
                <a:cs typeface="Georgia"/>
                <a:sym typeface="Georgia"/>
              </a:defRPr>
            </a:lvl2pPr>
            <a:lvl3pPr marL="0" marR="0" lvl="2" indent="0" algn="l" rtl="0">
              <a:spcBef>
                <a:spcPts val="0"/>
              </a:spcBef>
              <a:buNone/>
              <a:defRPr sz="1800">
                <a:solidFill>
                  <a:schemeClr val="dk1"/>
                </a:solidFill>
                <a:latin typeface="Georgia"/>
                <a:ea typeface="Georgia"/>
                <a:cs typeface="Georgia"/>
                <a:sym typeface="Georgia"/>
              </a:defRPr>
            </a:lvl3pPr>
            <a:lvl4pPr marL="0" marR="0" lvl="3" indent="0" algn="l" rtl="0">
              <a:spcBef>
                <a:spcPts val="0"/>
              </a:spcBef>
              <a:buNone/>
              <a:defRPr sz="1800">
                <a:solidFill>
                  <a:schemeClr val="dk1"/>
                </a:solidFill>
                <a:latin typeface="Georgia"/>
                <a:ea typeface="Georgia"/>
                <a:cs typeface="Georgia"/>
                <a:sym typeface="Georgia"/>
              </a:defRPr>
            </a:lvl4pPr>
            <a:lvl5pPr marL="0" marR="0" lvl="4" indent="0" algn="l" rtl="0">
              <a:spcBef>
                <a:spcPts val="0"/>
              </a:spcBef>
              <a:buNone/>
              <a:defRPr sz="1800">
                <a:solidFill>
                  <a:schemeClr val="dk1"/>
                </a:solidFill>
                <a:latin typeface="Georgia"/>
                <a:ea typeface="Georgia"/>
                <a:cs typeface="Georgia"/>
                <a:sym typeface="Georgia"/>
              </a:defRPr>
            </a:lvl5pPr>
            <a:lvl6pPr marL="0" marR="0" lvl="5" indent="0" algn="l" rtl="0">
              <a:spcBef>
                <a:spcPts val="0"/>
              </a:spcBef>
              <a:buNone/>
              <a:defRPr sz="1800">
                <a:solidFill>
                  <a:schemeClr val="dk1"/>
                </a:solidFill>
                <a:latin typeface="Georgia"/>
                <a:ea typeface="Georgia"/>
                <a:cs typeface="Georgia"/>
                <a:sym typeface="Georgia"/>
              </a:defRPr>
            </a:lvl6pPr>
            <a:lvl7pPr marL="0" marR="0" lvl="6" indent="0" algn="l" rtl="0">
              <a:spcBef>
                <a:spcPts val="0"/>
              </a:spcBef>
              <a:buNone/>
              <a:defRPr sz="1800">
                <a:solidFill>
                  <a:schemeClr val="dk1"/>
                </a:solidFill>
                <a:latin typeface="Georgia"/>
                <a:ea typeface="Georgia"/>
                <a:cs typeface="Georgia"/>
                <a:sym typeface="Georgia"/>
              </a:defRPr>
            </a:lvl7pPr>
            <a:lvl8pPr marL="0" marR="0" lvl="7" indent="0" algn="l" rtl="0">
              <a:spcBef>
                <a:spcPts val="0"/>
              </a:spcBef>
              <a:buNone/>
              <a:defRPr sz="1800">
                <a:solidFill>
                  <a:schemeClr val="dk1"/>
                </a:solidFill>
                <a:latin typeface="Georgia"/>
                <a:ea typeface="Georgia"/>
                <a:cs typeface="Georgia"/>
                <a:sym typeface="Georgia"/>
              </a:defRPr>
            </a:lvl8pPr>
            <a:lvl9pPr marL="0" marR="0" lvl="8" indent="0" algn="l" rtl="0">
              <a:spcBef>
                <a:spcPts val="0"/>
              </a:spcBef>
              <a:buNone/>
              <a:defRPr sz="1800">
                <a:solidFill>
                  <a:schemeClr val="dk1"/>
                </a:solidFill>
                <a:latin typeface="Georgia"/>
                <a:ea typeface="Georgia"/>
                <a:cs typeface="Georgia"/>
                <a:sym typeface="Georgi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 descr="A group of people in a crowd&#10;&#10;Description automatically generated"/>
          <p:cNvPicPr preferRelativeResize="0"/>
          <p:nvPr/>
        </p:nvPicPr>
        <p:blipFill rotWithShape="1">
          <a:blip r:embed="rId13">
            <a:alphaModFix/>
          </a:blip>
          <a:srcRect l="10692" t="72150" r="19264" b="-3"/>
          <a:stretch/>
        </p:blipFill>
        <p:spPr>
          <a:xfrm>
            <a:off x="0" y="0"/>
            <a:ext cx="12192000" cy="6858588"/>
          </a:xfrm>
          <a:prstGeom prst="rect">
            <a:avLst/>
          </a:prstGeom>
          <a:noFill/>
          <a:ln>
            <a:noFill/>
          </a:ln>
        </p:spPr>
      </p:pic>
      <p:sp>
        <p:nvSpPr>
          <p:cNvPr id="7" name="Google Shape;7;p3"/>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002060"/>
              </a:buClr>
              <a:buSzPts val="4400"/>
              <a:buFont typeface="Cambria"/>
              <a:buNone/>
              <a:defRPr sz="4400" b="0" i="0" u="none" strike="noStrike" cap="none">
                <a:solidFill>
                  <a:srgbClr val="002060"/>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3"/>
          <p:cNvSpPr txBox="1">
            <a:spLocks noGrp="1"/>
          </p:cNvSpPr>
          <p:nvPr>
            <p:ph type="body" idx="1"/>
          </p:nvPr>
        </p:nvSpPr>
        <p:spPr>
          <a:xfrm>
            <a:off x="453463" y="1777181"/>
            <a:ext cx="11267868" cy="462997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2060"/>
              </a:buClr>
              <a:buSzPts val="2800"/>
              <a:buFont typeface="Arial"/>
              <a:buChar char="•"/>
              <a:defRPr sz="2800" b="0" i="0" u="none" strike="noStrike" cap="none">
                <a:solidFill>
                  <a:srgbClr val="002060"/>
                </a:solidFill>
                <a:latin typeface="Cambria"/>
                <a:ea typeface="Cambria"/>
                <a:cs typeface="Cambria"/>
                <a:sym typeface="Cambria"/>
              </a:defRPr>
            </a:lvl1pPr>
            <a:lvl2pPr marL="914400" marR="0" lvl="1" indent="-381000" algn="l" rtl="0">
              <a:lnSpc>
                <a:spcPct val="90000"/>
              </a:lnSpc>
              <a:spcBef>
                <a:spcPts val="500"/>
              </a:spcBef>
              <a:spcAft>
                <a:spcPts val="0"/>
              </a:spcAft>
              <a:buClr>
                <a:srgbClr val="002060"/>
              </a:buClr>
              <a:buSzPts val="2400"/>
              <a:buFont typeface="Arial"/>
              <a:buChar char="•"/>
              <a:defRPr sz="2400" b="0" i="0" u="none" strike="noStrike" cap="none">
                <a:solidFill>
                  <a:srgbClr val="002060"/>
                </a:solidFill>
                <a:latin typeface="Cambria"/>
                <a:ea typeface="Cambria"/>
                <a:cs typeface="Cambria"/>
                <a:sym typeface="Cambria"/>
              </a:defRPr>
            </a:lvl2pPr>
            <a:lvl3pPr marL="1371600" marR="0" lvl="2" indent="-355600" algn="l" rtl="0">
              <a:lnSpc>
                <a:spcPct val="90000"/>
              </a:lnSpc>
              <a:spcBef>
                <a:spcPts val="500"/>
              </a:spcBef>
              <a:spcAft>
                <a:spcPts val="0"/>
              </a:spcAft>
              <a:buClr>
                <a:srgbClr val="002060"/>
              </a:buClr>
              <a:buSzPts val="2000"/>
              <a:buFont typeface="Arial"/>
              <a:buChar char="•"/>
              <a:defRPr sz="2000" b="0" i="0" u="none" strike="noStrike" cap="none">
                <a:solidFill>
                  <a:srgbClr val="002060"/>
                </a:solidFill>
                <a:latin typeface="Cambria"/>
                <a:ea typeface="Cambria"/>
                <a:cs typeface="Cambria"/>
                <a:sym typeface="Cambria"/>
              </a:defRPr>
            </a:lvl3pPr>
            <a:lvl4pPr marL="1828800" marR="0" lvl="3"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mbria"/>
                <a:ea typeface="Cambria"/>
                <a:cs typeface="Cambria"/>
                <a:sym typeface="Cambria"/>
              </a:defRPr>
            </a:lvl4pPr>
            <a:lvl5pPr marL="2286000" marR="0" lvl="4" indent="-342900" algn="l" rtl="0">
              <a:lnSpc>
                <a:spcPct val="90000"/>
              </a:lnSpc>
              <a:spcBef>
                <a:spcPts val="500"/>
              </a:spcBef>
              <a:spcAft>
                <a:spcPts val="0"/>
              </a:spcAft>
              <a:buClr>
                <a:srgbClr val="002060"/>
              </a:buClr>
              <a:buSzPts val="1800"/>
              <a:buFont typeface="Arial"/>
              <a:buChar char="•"/>
              <a:defRPr sz="1800" b="0" i="0" u="none" strike="noStrike" cap="none">
                <a:solidFill>
                  <a:srgbClr val="002060"/>
                </a:solidFill>
                <a:latin typeface="Cambria"/>
                <a:ea typeface="Cambria"/>
                <a:cs typeface="Cambria"/>
                <a:sym typeface="Cambr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nnah.com/bukhari:49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sunnah.com/bukhari:499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sunnah.com/bukhari:499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1524000" y="1972491"/>
            <a:ext cx="9144000" cy="169908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2060"/>
              </a:buClr>
              <a:buSzPct val="100000"/>
              <a:buFont typeface="Palatino Linotype"/>
              <a:buNone/>
            </a:pPr>
            <a:br>
              <a:rPr lang="en-US" sz="5400" dirty="0"/>
            </a:br>
            <a:br>
              <a:rPr lang="en-US" sz="5400" dirty="0"/>
            </a:br>
            <a:br>
              <a:rPr lang="en-US" sz="5400" dirty="0"/>
            </a:br>
            <a:br>
              <a:rPr lang="en-US" sz="5400" dirty="0"/>
            </a:br>
            <a:br>
              <a:rPr lang="en-US" sz="5400" dirty="0"/>
            </a:br>
            <a:br>
              <a:rPr lang="en-US" sz="5400" dirty="0"/>
            </a:br>
            <a:r>
              <a:rPr lang="en-US" sz="5400" dirty="0"/>
              <a:t>Meccan &amp; Medinan Revelations</a:t>
            </a:r>
            <a:endParaRPr sz="5400" dirty="0"/>
          </a:p>
        </p:txBody>
      </p:sp>
      <p:sp>
        <p:nvSpPr>
          <p:cNvPr id="80" name="Google Shape;80;p1"/>
          <p:cNvSpPr txBox="1">
            <a:spLocks noGrp="1"/>
          </p:cNvSpPr>
          <p:nvPr>
            <p:ph type="subTitle" idx="1"/>
          </p:nvPr>
        </p:nvSpPr>
        <p:spPr>
          <a:xfrm>
            <a:off x="1524000" y="5200121"/>
            <a:ext cx="9144000" cy="5343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400"/>
              <a:buNone/>
            </a:pPr>
            <a:r>
              <a:rPr lang="en-US" dirty="0"/>
              <a:t>USTADHA ZAYNAB ANSARI</a:t>
            </a:r>
            <a:endParaRPr dirty="0"/>
          </a:p>
        </p:txBody>
      </p:sp>
      <p:sp>
        <p:nvSpPr>
          <p:cNvPr id="81" name="Google Shape;81;p1"/>
          <p:cNvSpPr txBox="1"/>
          <p:nvPr/>
        </p:nvSpPr>
        <p:spPr>
          <a:xfrm>
            <a:off x="1524000" y="4429051"/>
            <a:ext cx="9144000" cy="5343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060"/>
              </a:buClr>
              <a:buSzPts val="2400"/>
              <a:buFont typeface="Arial"/>
              <a:buNone/>
            </a:pPr>
            <a:r>
              <a:rPr lang="en-US" sz="2400" b="0" i="0" u="none" strike="noStrike" cap="none" dirty="0" err="1">
                <a:solidFill>
                  <a:srgbClr val="002060"/>
                </a:solidFill>
                <a:latin typeface="Palatino Linotype"/>
                <a:ea typeface="Palatino Linotype"/>
                <a:cs typeface="Palatino Linotype"/>
                <a:sym typeface="Palatino Linotype"/>
              </a:rPr>
              <a:t>Miftaah</a:t>
            </a:r>
            <a:r>
              <a:rPr lang="en-US" sz="2400" b="0" i="0" u="none" strike="noStrike" cap="none" dirty="0">
                <a:solidFill>
                  <a:srgbClr val="002060"/>
                </a:solidFill>
                <a:latin typeface="Palatino Linotype"/>
                <a:ea typeface="Palatino Linotype"/>
                <a:cs typeface="Palatino Linotype"/>
                <a:sym typeface="Palatino Linotype"/>
              </a:rPr>
              <a:t> Knowledge Retreat 2026</a:t>
            </a:r>
            <a:endParaRPr dirty="0"/>
          </a:p>
        </p:txBody>
      </p:sp>
      <p:pic>
        <p:nvPicPr>
          <p:cNvPr id="82" name="Google Shape;82;p1" descr="A black background with colorful text&#10;&#10;Description automatically generated"/>
          <p:cNvPicPr preferRelativeResize="0"/>
          <p:nvPr/>
        </p:nvPicPr>
        <p:blipFill rotWithShape="1">
          <a:blip r:embed="rId3">
            <a:alphaModFix/>
          </a:blip>
          <a:srcRect l="11299" t="42647" r="11031" b="47597"/>
          <a:stretch/>
        </p:blipFill>
        <p:spPr>
          <a:xfrm>
            <a:off x="3911649" y="208134"/>
            <a:ext cx="4368702" cy="7103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4C845D7A-7A4B-5A4E-A3E3-C41CF5CA6CBA}"/>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4DF0A174-5019-688C-A3B7-5EE318B35C92}"/>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fontScale="90000"/>
          </a:bodyPr>
          <a:lstStyle/>
          <a:p>
            <a:br>
              <a:rPr lang="en-US" b="1" dirty="0"/>
            </a:br>
            <a:r>
              <a:rPr lang="en-US" b="1" dirty="0"/>
              <a:t>On the Chronology = REVELATION ORDER</a:t>
            </a:r>
            <a:br>
              <a:rPr lang="en-US" b="1" dirty="0"/>
            </a:br>
            <a:r>
              <a:rPr lang="en-US" b="1" dirty="0"/>
              <a:t> of the Qur’an </a:t>
            </a:r>
            <a:endParaRPr b="1" dirty="0"/>
          </a:p>
        </p:txBody>
      </p:sp>
      <p:sp>
        <p:nvSpPr>
          <p:cNvPr id="88" name="Google Shape;88;p2">
            <a:extLst>
              <a:ext uri="{FF2B5EF4-FFF2-40B4-BE49-F238E27FC236}">
                <a16:creationId xmlns:a16="http://schemas.microsoft.com/office/drawing/2014/main" id="{9F3811B5-8B64-0269-BE18-FF9861615F3F}"/>
              </a:ext>
            </a:extLst>
          </p:cNvPr>
          <p:cNvSpPr txBox="1">
            <a:spLocks noGrp="1"/>
          </p:cNvSpPr>
          <p:nvPr>
            <p:ph type="body" idx="1"/>
          </p:nvPr>
        </p:nvSpPr>
        <p:spPr>
          <a:xfrm>
            <a:off x="576363" y="1880975"/>
            <a:ext cx="11268000" cy="4629900"/>
          </a:xfrm>
          <a:prstGeom prst="rect">
            <a:avLst/>
          </a:prstGeom>
          <a:noFill/>
          <a:ln>
            <a:noFill/>
          </a:ln>
        </p:spPr>
        <p:txBody>
          <a:bodyPr spcFirstLastPara="1" wrap="square" lIns="91425" tIns="45700" rIns="91425" bIns="45700" anchor="t" anchorCtr="0">
            <a:normAutofit/>
          </a:bodyPr>
          <a:lstStyle/>
          <a:p>
            <a:pPr marL="171450" indent="-171450">
              <a:lnSpc>
                <a:spcPct val="150000"/>
              </a:lnSpc>
              <a:spcBef>
                <a:spcPts val="0"/>
              </a:spcBef>
              <a:buFont typeface="Arial" panose="020B0604020202020204" pitchFamily="34" charset="0"/>
              <a:buChar char="•"/>
            </a:pPr>
            <a:r>
              <a:rPr lang="en-US" dirty="0"/>
              <a:t>Or there were Medinan Surahs that had ayahs revealed in Mecca. The placement of verses in the Surah doesn’t always tell us exactly when and where those verses were revealed to the Prophet, peace be upon him. For that, we’d have to study the </a:t>
            </a:r>
            <a:r>
              <a:rPr lang="en-US" dirty="0" err="1"/>
              <a:t>Asbab</a:t>
            </a:r>
            <a:r>
              <a:rPr lang="en-US" dirty="0"/>
              <a:t> Al-</a:t>
            </a:r>
            <a:r>
              <a:rPr lang="en-US" dirty="0" err="1"/>
              <a:t>Nuzul</a:t>
            </a:r>
            <a:r>
              <a:rPr lang="en-US" dirty="0"/>
              <a:t> and Tafsir literature very closely. Most Surahs were probably revealed a few verses at a time. Imam Suyuti mentions several narrations about 5 verses being revealed at a time. (p. 98)</a:t>
            </a:r>
          </a:p>
          <a:p>
            <a:pPr marL="171450" indent="-171450">
              <a:lnSpc>
                <a:spcPct val="150000"/>
              </a:lnSpc>
              <a:spcBef>
                <a:spcPts val="0"/>
              </a:spcBef>
              <a:buFont typeface="Arial" panose="020B0604020202020204" pitchFamily="34" charset="0"/>
              <a:buChar char="•"/>
            </a:pPr>
            <a:endParaRPr lang="en-US" dirty="0"/>
          </a:p>
          <a:p>
            <a:pPr marL="171450" indent="-171450">
              <a:lnSpc>
                <a:spcPct val="150000"/>
              </a:lnSpc>
              <a:spcBef>
                <a:spcPts val="0"/>
              </a:spcBef>
              <a:buFont typeface="Arial" panose="020B0604020202020204" pitchFamily="34" charset="0"/>
              <a:buChar char="•"/>
            </a:pP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76DC1AF5-DDF5-88F1-606A-A6F8AF241654}"/>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158260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A4A3CB60-7C6C-D283-0219-56DBEE485343}"/>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3439AA99-7F4A-1B70-7920-C9DAC5703B35}"/>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On the Chronology of the Qur’an</a:t>
            </a:r>
            <a:endParaRPr b="1" dirty="0"/>
          </a:p>
        </p:txBody>
      </p:sp>
      <p:sp>
        <p:nvSpPr>
          <p:cNvPr id="88" name="Google Shape;88;p2">
            <a:extLst>
              <a:ext uri="{FF2B5EF4-FFF2-40B4-BE49-F238E27FC236}">
                <a16:creationId xmlns:a16="http://schemas.microsoft.com/office/drawing/2014/main" id="{F3C1356A-69F8-F5DA-F5B6-3E032EBFF5F0}"/>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a:bodyPr>
          <a:lstStyle/>
          <a:p>
            <a:pPr marL="171450" lvl="0" indent="-171450">
              <a:lnSpc>
                <a:spcPct val="170000"/>
              </a:lnSpc>
              <a:spcBef>
                <a:spcPts val="0"/>
              </a:spcBef>
              <a:buClrTx/>
              <a:buSzTx/>
              <a:buFont typeface="Arial" panose="020B0604020202020204" pitchFamily="34" charset="0"/>
              <a:buChar char="•"/>
              <a:defRPr/>
            </a:pPr>
            <a:r>
              <a:rPr lang="en-US" kern="1200" dirty="0">
                <a:solidFill>
                  <a:schemeClr val="accent2"/>
                </a:solidFill>
              </a:rPr>
              <a:t>So what do we decisively know about revelation order and quantity? That the very first revelation was the opening verses of Surat Al-</a:t>
            </a:r>
            <a:r>
              <a:rPr lang="en-US" kern="1200" dirty="0" err="1">
                <a:solidFill>
                  <a:schemeClr val="accent2"/>
                </a:solidFill>
              </a:rPr>
              <a:t>Alaq</a:t>
            </a:r>
            <a:r>
              <a:rPr lang="en-US" kern="1200" dirty="0">
                <a:solidFill>
                  <a:schemeClr val="accent2"/>
                </a:solidFill>
              </a:rPr>
              <a:t>, either the first 3 or first 5. Hadith in Sahih Al-Bukhari mentions first three. Suyuti says it was the first five (p. 43). This was the absolute first.</a:t>
            </a:r>
          </a:p>
          <a:p>
            <a:pPr marL="171450" lvl="0" indent="-171450">
              <a:lnSpc>
                <a:spcPct val="170000"/>
              </a:lnSpc>
              <a:spcBef>
                <a:spcPts val="0"/>
              </a:spcBef>
              <a:buClrTx/>
              <a:buSzTx/>
              <a:buFont typeface="Arial" panose="020B0604020202020204" pitchFamily="34" charset="0"/>
              <a:buChar char="•"/>
              <a:defRPr/>
            </a:pPr>
            <a:endParaRPr lang="en-US" kern="1200" dirty="0">
              <a:solidFill>
                <a:schemeClr val="accent2"/>
              </a:solidFill>
            </a:endParaRPr>
          </a:p>
          <a:p>
            <a:pPr marL="171450" indent="-171450">
              <a:lnSpc>
                <a:spcPct val="170000"/>
              </a:lnSpc>
              <a:spcBef>
                <a:spcPts val="0"/>
              </a:spcBef>
              <a:buFont typeface="Arial" panose="020B0604020202020204" pitchFamily="34" charset="0"/>
              <a:buChar char="•"/>
            </a:pPr>
            <a:endParaRPr lang="en-US" dirty="0">
              <a:solidFill>
                <a:schemeClr val="accent2"/>
              </a:solidFill>
            </a:endParaRPr>
          </a:p>
          <a:p>
            <a:pPr marL="171450" indent="-171450">
              <a:lnSpc>
                <a:spcPct val="170000"/>
              </a:lnSpc>
              <a:spcBef>
                <a:spcPts val="0"/>
              </a:spcBef>
              <a:buFont typeface="Arial" panose="020B0604020202020204" pitchFamily="34" charset="0"/>
              <a:buChar char="•"/>
            </a:pPr>
            <a:endParaRPr lang="en-US" dirty="0">
              <a:solidFill>
                <a:schemeClr val="accent2"/>
              </a:solidFill>
            </a:endParaRPr>
          </a:p>
        </p:txBody>
      </p:sp>
      <p:pic>
        <p:nvPicPr>
          <p:cNvPr id="89" name="Google Shape;89;p2" descr="A black background with colorful text&#10;&#10;Description automatically generated">
            <a:extLst>
              <a:ext uri="{FF2B5EF4-FFF2-40B4-BE49-F238E27FC236}">
                <a16:creationId xmlns:a16="http://schemas.microsoft.com/office/drawing/2014/main" id="{ECE84E06-6017-B636-8CBB-05CAE9F103C5}"/>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189544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EA34329A-3048-A23B-A4CF-A53829F5FB30}"/>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E727154F-37CD-61B1-1628-CFE7C04B8503}"/>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Meccan &amp; Medinan Revelations</a:t>
            </a:r>
            <a:endParaRPr b="1" dirty="0"/>
          </a:p>
        </p:txBody>
      </p:sp>
      <p:sp>
        <p:nvSpPr>
          <p:cNvPr id="88" name="Google Shape;88;p2">
            <a:extLst>
              <a:ext uri="{FF2B5EF4-FFF2-40B4-BE49-F238E27FC236}">
                <a16:creationId xmlns:a16="http://schemas.microsoft.com/office/drawing/2014/main" id="{151D0D8C-2BF4-3C14-3CAD-9D4C64D0146A}"/>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lnSpcReduction="10000"/>
          </a:bodyPr>
          <a:lstStyle/>
          <a:p>
            <a:r>
              <a:rPr lang="en-US" i="1" dirty="0"/>
              <a:t>Ibn al-Arabi says in his book al-Nasikh </a:t>
            </a:r>
            <a:r>
              <a:rPr lang="en-US" i="1" dirty="0" err="1"/>
              <a:t>wa</a:t>
            </a:r>
            <a:r>
              <a:rPr lang="en-US" i="1" dirty="0"/>
              <a:t> l-Mansukh:</a:t>
            </a:r>
            <a:r>
              <a:rPr lang="en-US" dirty="0"/>
              <a:t> “</a:t>
            </a:r>
            <a:r>
              <a:rPr lang="en-US" i="1" dirty="0"/>
              <a:t>According to our general knowledge of the Qur’an, some of its verses were revealed in Mecca and others in Medina; some were revealed while the Prophet</a:t>
            </a:r>
            <a:r>
              <a:rPr lang="en-US" dirty="0"/>
              <a:t> </a:t>
            </a:r>
            <a:r>
              <a:rPr lang="ar-SA" dirty="0" err="1"/>
              <a:t>ﷺ</a:t>
            </a:r>
            <a:r>
              <a:rPr lang="ar-SA" dirty="0"/>
              <a:t> </a:t>
            </a:r>
            <a:r>
              <a:rPr lang="en-US" dirty="0"/>
              <a:t> </a:t>
            </a:r>
            <a:r>
              <a:rPr lang="en-US" i="1" dirty="0"/>
              <a:t>was travelling and others while he was in a place of residence; some verses were revealed at night and others during the day; some were revealed in the heavens, some were revealed on earth, some were revealed between the heavens and the earth, and some were revealed beneath</a:t>
            </a:r>
            <a:r>
              <a:rPr lang="en-US" dirty="0"/>
              <a:t> </a:t>
            </a:r>
            <a:r>
              <a:rPr lang="en-US" i="1" dirty="0"/>
              <a:t>the earth, in the cave.”</a:t>
            </a:r>
            <a:endParaRPr lang="en-US" dirty="0"/>
          </a:p>
          <a:p>
            <a:r>
              <a:rPr lang="en-US" i="1" dirty="0"/>
              <a:t>Ibn Naqib supplies the following information on the subject in the introduction</a:t>
            </a:r>
            <a:r>
              <a:rPr lang="en-US" dirty="0"/>
              <a:t> </a:t>
            </a:r>
            <a:r>
              <a:rPr lang="en-US" i="1" dirty="0"/>
              <a:t>to his tafsir: The surahs of the Qur’an can be divided into four categories: Meccan; Medinan; partially Meccan and partially Medinan; neither Meccan nor Medinan.</a:t>
            </a: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757F8FDA-86EA-58F2-C391-E19D6C63F750}"/>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14170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AC7D8159-0FE0-20BA-E5C3-184BF3E71972}"/>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205DC351-133B-6901-AE63-3BD8F5B7A63C}"/>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On the Qur’an’s Arrangement</a:t>
            </a:r>
            <a:endParaRPr b="1" dirty="0"/>
          </a:p>
        </p:txBody>
      </p:sp>
      <p:sp>
        <p:nvSpPr>
          <p:cNvPr id="88" name="Google Shape;88;p2">
            <a:extLst>
              <a:ext uri="{FF2B5EF4-FFF2-40B4-BE49-F238E27FC236}">
                <a16:creationId xmlns:a16="http://schemas.microsoft.com/office/drawing/2014/main" id="{0C690DCE-0C35-5507-1AE6-930C76636462}"/>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a:bodyPr>
          <a:lstStyle/>
          <a:p>
            <a:pPr marL="171450" indent="-171450">
              <a:buFont typeface="Arial" panose="020B0604020202020204" pitchFamily="34" charset="0"/>
              <a:buChar char="•"/>
            </a:pPr>
            <a:r>
              <a:rPr lang="en-US" dirty="0"/>
              <a:t>Abū Ja‘far Al-</a:t>
            </a:r>
            <a:r>
              <a:rPr lang="en-US" dirty="0" err="1"/>
              <a:t>Naḥḥās</a:t>
            </a:r>
            <a:r>
              <a:rPr lang="en-US" dirty="0"/>
              <a:t> (</a:t>
            </a:r>
            <a:r>
              <a:rPr lang="ar-SA" b="1" dirty="0"/>
              <a:t>أَبُو جَعْفَرٍ النَّحَّاسُ</a:t>
            </a:r>
            <a:r>
              <a:rPr lang="en-US" b="1" dirty="0"/>
              <a:t>):</a:t>
            </a:r>
          </a:p>
          <a:p>
            <a:pPr marL="628650" lvl="1" indent="-171450">
              <a:buFont typeface="Arial" panose="020B0604020202020204" pitchFamily="34" charset="0"/>
              <a:buChar char="•"/>
            </a:pPr>
            <a:r>
              <a:rPr lang="en-US" b="1" dirty="0"/>
              <a:t>“The correct opinion is that the</a:t>
            </a:r>
            <a:r>
              <a:rPr lang="en-US" b="1" i="1" dirty="0"/>
              <a:t> </a:t>
            </a:r>
            <a:r>
              <a:rPr lang="en-US" b="1" i="1" dirty="0" err="1"/>
              <a:t>sūrahs</a:t>
            </a:r>
            <a:r>
              <a:rPr lang="en-US" b="1" i="1" dirty="0"/>
              <a:t> </a:t>
            </a:r>
            <a:r>
              <a:rPr lang="en-US" b="1" dirty="0"/>
              <a:t>in the Qur’an were set in order by the Messenger of Allah </a:t>
            </a:r>
            <a:r>
              <a:rPr lang="ar-SA" dirty="0" err="1"/>
              <a:t>ﷺ</a:t>
            </a:r>
            <a:r>
              <a:rPr lang="en-US" dirty="0"/>
              <a:t> . This based upon the </a:t>
            </a:r>
            <a:r>
              <a:rPr lang="en-US" dirty="0" err="1"/>
              <a:t>ḥadīth</a:t>
            </a:r>
            <a:r>
              <a:rPr lang="en-US" dirty="0"/>
              <a:t>, ‘I have been given the seven long ones [</a:t>
            </a:r>
            <a:r>
              <a:rPr lang="en-US" i="1" dirty="0"/>
              <a:t>Ṭiwāl] </a:t>
            </a:r>
            <a:r>
              <a:rPr lang="en-US" dirty="0"/>
              <a:t>in exchange for the Torah and the </a:t>
            </a:r>
            <a:r>
              <a:rPr lang="en-US" i="1" dirty="0" err="1"/>
              <a:t>mathānī</a:t>
            </a:r>
            <a:r>
              <a:rPr lang="en-US" i="1" dirty="0"/>
              <a:t> </a:t>
            </a:r>
            <a:r>
              <a:rPr lang="en-US" dirty="0"/>
              <a:t>[oft-repeated] in exchange for the </a:t>
            </a:r>
            <a:r>
              <a:rPr lang="en-US" dirty="0" err="1"/>
              <a:t>Injīl</a:t>
            </a:r>
            <a:r>
              <a:rPr lang="en-US" dirty="0"/>
              <a:t>, but I have been given a special virtue over the others by the </a:t>
            </a:r>
            <a:r>
              <a:rPr lang="en-US" i="1" dirty="0" err="1"/>
              <a:t>mufaṣṣal</a:t>
            </a:r>
            <a:r>
              <a:rPr lang="en-US" dirty="0"/>
              <a:t>.’ This </a:t>
            </a:r>
            <a:r>
              <a:rPr lang="en-US" dirty="0" err="1"/>
              <a:t>ḥadīth</a:t>
            </a:r>
            <a:r>
              <a:rPr lang="en-US" dirty="0"/>
              <a:t> is proof that the Qur’an’s arrangement was set by the Prophet </a:t>
            </a:r>
            <a:r>
              <a:rPr lang="ar-SA" dirty="0" err="1"/>
              <a:t>ﷺ</a:t>
            </a:r>
            <a:r>
              <a:rPr lang="en-US" dirty="0"/>
              <a:t> and the </a:t>
            </a:r>
            <a:r>
              <a:rPr lang="en-US" i="1" dirty="0" err="1"/>
              <a:t>muṣḥaf</a:t>
            </a:r>
            <a:r>
              <a:rPr lang="en-US" dirty="0"/>
              <a:t> we have now is according to the same order.”</a:t>
            </a:r>
          </a:p>
          <a:p>
            <a:pPr marL="628650" lvl="1" indent="-171450">
              <a:buFont typeface="Arial" panose="020B0604020202020204" pitchFamily="34" charset="0"/>
              <a:buChar char="•"/>
            </a:pPr>
            <a:r>
              <a:rPr lang="en-US" dirty="0"/>
              <a:t>Imam Al-Suyūṭī, </a:t>
            </a:r>
            <a:r>
              <a:rPr lang="en-US" i="1" dirty="0"/>
              <a:t>Secrets Within the Order of the Qur’ān</a:t>
            </a:r>
            <a:endParaRPr lang="ar-SA" b="1" i="1" dirty="0"/>
          </a:p>
          <a:p>
            <a:pPr marL="171450" indent="-171450">
              <a:buFont typeface="Arial" panose="020B0604020202020204" pitchFamily="34" charset="0"/>
              <a:buChar char="•"/>
            </a:pPr>
            <a:endParaRPr lang="en-US" dirty="0"/>
          </a:p>
          <a:p>
            <a:pPr marL="0" indent="0">
              <a:buNone/>
            </a:pP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EC34177D-F6C9-8D61-132F-89594BF5E402}"/>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277415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CA35F8FC-60CD-E5C7-F70C-6A6B6E51917B}"/>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7F4388DC-9C9A-7464-DC66-197C5F5CB74B}"/>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Autofit/>
          </a:bodyPr>
          <a:lstStyle/>
          <a:p>
            <a:pPr lvl="0" eaLnBrk="0" fontAlgn="base" hangingPunct="0">
              <a:lnSpc>
                <a:spcPct val="100000"/>
              </a:lnSpc>
              <a:spcBef>
                <a:spcPct val="0"/>
              </a:spcBef>
              <a:spcAft>
                <a:spcPct val="0"/>
              </a:spcAft>
              <a:buClrTx/>
              <a:buSzTx/>
            </a:pPr>
            <a:br>
              <a:rPr lang="en-US" altLang="en-US" sz="3200" b="1" dirty="0">
                <a:solidFill>
                  <a:srgbClr val="222222"/>
                </a:solidFill>
                <a:latin typeface="Cambria" panose="02040503050406030204" pitchFamily="18" charset="0"/>
              </a:rPr>
            </a:br>
            <a:br>
              <a:rPr lang="en-US" altLang="en-US" sz="3200" b="1" dirty="0">
                <a:solidFill>
                  <a:srgbClr val="222222"/>
                </a:solidFill>
                <a:latin typeface="Cambria" panose="02040503050406030204" pitchFamily="18" charset="0"/>
              </a:rPr>
            </a:br>
            <a:br>
              <a:rPr lang="en-US" altLang="en-US" sz="3200" b="1" dirty="0">
                <a:solidFill>
                  <a:srgbClr val="222222"/>
                </a:solidFill>
                <a:latin typeface="Cambria" panose="02040503050406030204" pitchFamily="18" charset="0"/>
              </a:rPr>
            </a:br>
            <a:r>
              <a:rPr lang="en-US" altLang="en-US" sz="3200" b="1" dirty="0">
                <a:solidFill>
                  <a:srgbClr val="222222"/>
                </a:solidFill>
                <a:latin typeface="Cambria" panose="02040503050406030204" pitchFamily="18" charset="0"/>
              </a:rPr>
              <a:t>Meccan and Medinan Surahs in the opinion of Abdullah Ibn Abbas (</a:t>
            </a:r>
            <a:r>
              <a:rPr lang="en-US" altLang="en-US" sz="3200" b="1" dirty="0" err="1">
                <a:solidFill>
                  <a:srgbClr val="222222"/>
                </a:solidFill>
                <a:latin typeface="Cambria" panose="02040503050406030204" pitchFamily="18" charset="0"/>
              </a:rPr>
              <a:t>ra</a:t>
            </a:r>
            <a:r>
              <a:rPr lang="en-US" altLang="en-US" sz="3200" b="1" dirty="0">
                <a:solidFill>
                  <a:srgbClr val="222222"/>
                </a:solidFill>
                <a:latin typeface="Cambria" panose="02040503050406030204" pitchFamily="18" charset="0"/>
              </a:rPr>
              <a:t>) </a:t>
            </a:r>
            <a:br>
              <a:rPr lang="en-US" altLang="en-US" sz="3200" b="1" dirty="0">
                <a:solidFill>
                  <a:srgbClr val="222222"/>
                </a:solidFill>
                <a:latin typeface="Cambria" panose="02040503050406030204" pitchFamily="18" charset="0"/>
              </a:rPr>
            </a:br>
            <a:br>
              <a:rPr lang="en-US" altLang="en-US" sz="3200" b="1" dirty="0">
                <a:solidFill>
                  <a:srgbClr val="222222"/>
                </a:solidFill>
                <a:latin typeface="Cambria" panose="02040503050406030204" pitchFamily="18" charset="0"/>
              </a:rPr>
            </a:br>
            <a:br>
              <a:rPr lang="en-US" altLang="en-US" sz="3200" dirty="0">
                <a:solidFill>
                  <a:schemeClr val="tx1"/>
                </a:solidFill>
              </a:rPr>
            </a:br>
            <a:endParaRPr lang="en-US" altLang="en-US" sz="3200" dirty="0">
              <a:solidFill>
                <a:schemeClr val="tx1"/>
              </a:solidFill>
              <a:latin typeface="Arial" panose="020B0604020202020204" pitchFamily="34" charset="0"/>
            </a:endParaRPr>
          </a:p>
        </p:txBody>
      </p:sp>
      <p:pic>
        <p:nvPicPr>
          <p:cNvPr id="89" name="Google Shape;89;p2" descr="A black background with colorful text&#10;&#10;Description automatically generated">
            <a:extLst>
              <a:ext uri="{FF2B5EF4-FFF2-40B4-BE49-F238E27FC236}">
                <a16:creationId xmlns:a16="http://schemas.microsoft.com/office/drawing/2014/main" id="{01938127-712C-8A49-E0DA-405A707630F5}"/>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graphicFrame>
        <p:nvGraphicFramePr>
          <p:cNvPr id="4" name="Table 3">
            <a:extLst>
              <a:ext uri="{FF2B5EF4-FFF2-40B4-BE49-F238E27FC236}">
                <a16:creationId xmlns:a16="http://schemas.microsoft.com/office/drawing/2014/main" id="{4A616DA9-8B01-8897-6B1E-E4951F5BE865}"/>
              </a:ext>
            </a:extLst>
          </p:cNvPr>
          <p:cNvGraphicFramePr>
            <a:graphicFrameLocks noGrp="1"/>
          </p:cNvGraphicFramePr>
          <p:nvPr>
            <p:extLst>
              <p:ext uri="{D42A27DB-BD31-4B8C-83A1-F6EECF244321}">
                <p14:modId xmlns:p14="http://schemas.microsoft.com/office/powerpoint/2010/main" val="140349529"/>
              </p:ext>
            </p:extLst>
          </p:nvPr>
        </p:nvGraphicFramePr>
        <p:xfrm>
          <a:off x="278296" y="1510747"/>
          <a:ext cx="11752443" cy="5239365"/>
        </p:xfrm>
        <a:graphic>
          <a:graphicData uri="http://schemas.openxmlformats.org/drawingml/2006/table">
            <a:tbl>
              <a:tblPr/>
              <a:tblGrid>
                <a:gridCol w="3206988">
                  <a:extLst>
                    <a:ext uri="{9D8B030D-6E8A-4147-A177-3AD203B41FA5}">
                      <a16:colId xmlns:a16="http://schemas.microsoft.com/office/drawing/2014/main" val="735898565"/>
                    </a:ext>
                  </a:extLst>
                </a:gridCol>
                <a:gridCol w="4223841">
                  <a:extLst>
                    <a:ext uri="{9D8B030D-6E8A-4147-A177-3AD203B41FA5}">
                      <a16:colId xmlns:a16="http://schemas.microsoft.com/office/drawing/2014/main" val="619142172"/>
                    </a:ext>
                  </a:extLst>
                </a:gridCol>
                <a:gridCol w="4321614">
                  <a:extLst>
                    <a:ext uri="{9D8B030D-6E8A-4147-A177-3AD203B41FA5}">
                      <a16:colId xmlns:a16="http://schemas.microsoft.com/office/drawing/2014/main" val="3620506007"/>
                    </a:ext>
                  </a:extLst>
                </a:gridCol>
              </a:tblGrid>
              <a:tr h="211331">
                <a:tc>
                  <a:txBody>
                    <a:bodyPr/>
                    <a:lstStyle/>
                    <a:p>
                      <a:pPr algn="ctr" rtl="0" fontAlgn="ctr">
                        <a:buNone/>
                      </a:pPr>
                      <a:r>
                        <a:rPr lang="en-US" sz="800" b="1" i="0" u="none" strike="noStrike">
                          <a:solidFill>
                            <a:srgbClr val="222222"/>
                          </a:solidFill>
                          <a:effectLst/>
                          <a:latin typeface="Cambria" panose="02040503050406030204" pitchFamily="18" charset="0"/>
                        </a:rPr>
                        <a:t>Number of surah</a:t>
                      </a:r>
                      <a:endParaRPr lang="en-US" sz="1000">
                        <a:effectLst/>
                      </a:endParaRPr>
                    </a:p>
                  </a:txBody>
                  <a:tcPr marL="49380" marR="49380" marT="32920" marB="32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US" sz="800" b="1" i="0" u="none" strike="noStrike">
                          <a:solidFill>
                            <a:srgbClr val="222222"/>
                          </a:solidFill>
                          <a:effectLst/>
                          <a:latin typeface="Cambria" panose="02040503050406030204" pitchFamily="18" charset="0"/>
                        </a:rPr>
                        <a:t>Name</a:t>
                      </a:r>
                      <a:endParaRPr lang="en-US" sz="1000">
                        <a:effectLst/>
                      </a:endParaRPr>
                    </a:p>
                  </a:txBody>
                  <a:tcPr marL="49380" marR="49380" marT="32920" marB="32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US" sz="800" b="1" i="0" u="none" strike="noStrike">
                          <a:solidFill>
                            <a:srgbClr val="222222"/>
                          </a:solidFill>
                          <a:effectLst/>
                          <a:latin typeface="Cambria" panose="02040503050406030204" pitchFamily="18" charset="0"/>
                        </a:rPr>
                        <a:t>Makki/Madani</a:t>
                      </a:r>
                      <a:endParaRPr lang="en-US" sz="1000">
                        <a:effectLst/>
                      </a:endParaRPr>
                    </a:p>
                  </a:txBody>
                  <a:tcPr marL="49380" marR="49380" marT="32920" marB="329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4152600"/>
                  </a:ext>
                </a:extLst>
              </a:tr>
              <a:tr h="211331">
                <a:tc>
                  <a:txBody>
                    <a:bodyPr/>
                    <a:lstStyle/>
                    <a:p>
                      <a:pPr rtl="0" fontAlgn="t">
                        <a:buNone/>
                      </a:pPr>
                      <a:r>
                        <a:rPr lang="en-US" sz="800" b="0" i="0" u="none" strike="noStrike">
                          <a:solidFill>
                            <a:srgbClr val="222222"/>
                          </a:solidFill>
                          <a:effectLst/>
                          <a:latin typeface="Cambria" panose="02040503050406030204" pitchFamily="18" charset="0"/>
                        </a:rPr>
                        <a:t>1</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Fatiha</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7149961"/>
                  </a:ext>
                </a:extLst>
              </a:tr>
              <a:tr h="211331">
                <a:tc>
                  <a:txBody>
                    <a:bodyPr/>
                    <a:lstStyle/>
                    <a:p>
                      <a:pPr rtl="0" fontAlgn="t">
                        <a:buNone/>
                      </a:pPr>
                      <a:r>
                        <a:rPr lang="en-US" sz="800" b="0" i="0" u="none" strike="noStrike">
                          <a:solidFill>
                            <a:srgbClr val="222222"/>
                          </a:solidFill>
                          <a:effectLst/>
                          <a:latin typeface="Cambria" panose="02040503050406030204" pitchFamily="18" charset="0"/>
                        </a:rPr>
                        <a:t>2-5</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al-Baqarah to al-Ma’idah</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567255"/>
                  </a:ext>
                </a:extLst>
              </a:tr>
              <a:tr h="211331">
                <a:tc>
                  <a:txBody>
                    <a:bodyPr/>
                    <a:lstStyle/>
                    <a:p>
                      <a:pPr rtl="0" fontAlgn="t">
                        <a:buNone/>
                      </a:pPr>
                      <a:r>
                        <a:rPr lang="en-US" sz="800" b="0" i="0" u="none" strike="noStrike">
                          <a:solidFill>
                            <a:srgbClr val="222222"/>
                          </a:solidFill>
                          <a:effectLst/>
                          <a:latin typeface="Cambria" panose="02040503050406030204" pitchFamily="18" charset="0"/>
                        </a:rPr>
                        <a:t>6-7</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Al-An’am and Al-A’raaf</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7533839"/>
                  </a:ext>
                </a:extLst>
              </a:tr>
              <a:tr h="211331">
                <a:tc>
                  <a:txBody>
                    <a:bodyPr/>
                    <a:lstStyle/>
                    <a:p>
                      <a:pPr rtl="0" fontAlgn="t">
                        <a:buNone/>
                      </a:pPr>
                      <a:r>
                        <a:rPr lang="en-US" sz="800" b="0" i="0" u="none" strike="noStrike">
                          <a:solidFill>
                            <a:srgbClr val="222222"/>
                          </a:solidFill>
                          <a:effectLst/>
                          <a:latin typeface="Cambria" panose="02040503050406030204" pitchFamily="18" charset="0"/>
                        </a:rPr>
                        <a:t>8-9</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Al-Anfal and Al-Tawbah</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3798989"/>
                  </a:ext>
                </a:extLst>
              </a:tr>
              <a:tr h="211331">
                <a:tc>
                  <a:txBody>
                    <a:bodyPr/>
                    <a:lstStyle/>
                    <a:p>
                      <a:pPr rtl="0" fontAlgn="t">
                        <a:buNone/>
                      </a:pPr>
                      <a:r>
                        <a:rPr lang="en-US" sz="800" b="0" i="0" u="none" strike="noStrike">
                          <a:solidFill>
                            <a:srgbClr val="222222"/>
                          </a:solidFill>
                          <a:effectLst/>
                          <a:latin typeface="Cambria" panose="02040503050406030204" pitchFamily="18" charset="0"/>
                        </a:rPr>
                        <a:t>10-23</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Yunus to Al-Mu’minun</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9433539"/>
                  </a:ext>
                </a:extLst>
              </a:tr>
              <a:tr h="211331">
                <a:tc>
                  <a:txBody>
                    <a:bodyPr/>
                    <a:lstStyle/>
                    <a:p>
                      <a:pPr rtl="0" fontAlgn="t">
                        <a:buNone/>
                      </a:pPr>
                      <a:r>
                        <a:rPr lang="en-US" sz="800" b="0" i="0" u="none" strike="noStrike">
                          <a:solidFill>
                            <a:srgbClr val="222222"/>
                          </a:solidFill>
                          <a:effectLst/>
                          <a:latin typeface="Cambria" panose="02040503050406030204" pitchFamily="18" charset="0"/>
                        </a:rPr>
                        <a:t>24</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Al-Noor</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6269776"/>
                  </a:ext>
                </a:extLst>
              </a:tr>
              <a:tr h="211331">
                <a:tc>
                  <a:txBody>
                    <a:bodyPr/>
                    <a:lstStyle/>
                    <a:p>
                      <a:pPr rtl="0" fontAlgn="t">
                        <a:buNone/>
                      </a:pPr>
                      <a:r>
                        <a:rPr lang="en-US" sz="800" b="0" i="0" u="none" strike="noStrike">
                          <a:solidFill>
                            <a:srgbClr val="222222"/>
                          </a:solidFill>
                          <a:effectLst/>
                          <a:latin typeface="Cambria" panose="02040503050406030204" pitchFamily="18" charset="0"/>
                        </a:rPr>
                        <a:t>25-32</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Al-Furqan to Al-Sajdah</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8357513"/>
                  </a:ext>
                </a:extLst>
              </a:tr>
              <a:tr h="211331">
                <a:tc>
                  <a:txBody>
                    <a:bodyPr/>
                    <a:lstStyle/>
                    <a:p>
                      <a:pPr rtl="0" fontAlgn="t">
                        <a:buNone/>
                      </a:pPr>
                      <a:r>
                        <a:rPr lang="en-US" sz="800" b="0" i="0" u="none" strike="noStrike">
                          <a:solidFill>
                            <a:srgbClr val="222222"/>
                          </a:solidFill>
                          <a:effectLst/>
                          <a:latin typeface="Cambria" panose="02040503050406030204" pitchFamily="18" charset="0"/>
                        </a:rPr>
                        <a:t>33</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Al-Ahzab</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2865335"/>
                  </a:ext>
                </a:extLst>
              </a:tr>
              <a:tr h="211331">
                <a:tc>
                  <a:txBody>
                    <a:bodyPr/>
                    <a:lstStyle/>
                    <a:p>
                      <a:pPr rtl="0" fontAlgn="t">
                        <a:buNone/>
                      </a:pPr>
                      <a:r>
                        <a:rPr lang="en-US" sz="800" b="0" i="0" u="none" strike="noStrike">
                          <a:solidFill>
                            <a:srgbClr val="222222"/>
                          </a:solidFill>
                          <a:effectLst/>
                          <a:latin typeface="Cambria" panose="02040503050406030204" pitchFamily="18" charset="0"/>
                        </a:rPr>
                        <a:t>34-46</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Saba’ to Al-Ahqaaf</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5877905"/>
                  </a:ext>
                </a:extLst>
              </a:tr>
              <a:tr h="345825">
                <a:tc>
                  <a:txBody>
                    <a:bodyPr/>
                    <a:lstStyle/>
                    <a:p>
                      <a:pPr rtl="0" fontAlgn="t">
                        <a:buNone/>
                      </a:pPr>
                      <a:r>
                        <a:rPr lang="en-US" sz="800" b="0" i="0" u="none" strike="noStrike">
                          <a:solidFill>
                            <a:srgbClr val="222222"/>
                          </a:solidFill>
                          <a:effectLst/>
                          <a:latin typeface="Cambria" panose="02040503050406030204" pitchFamily="18" charset="0"/>
                        </a:rPr>
                        <a:t>47-49</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Muhammad to Al-Hujuraat</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226386"/>
                  </a:ext>
                </a:extLst>
              </a:tr>
              <a:tr h="211331">
                <a:tc>
                  <a:txBody>
                    <a:bodyPr/>
                    <a:lstStyle/>
                    <a:p>
                      <a:pPr rtl="0" fontAlgn="t">
                        <a:buNone/>
                      </a:pPr>
                      <a:r>
                        <a:rPr lang="en-US" sz="800" b="0" i="0" u="none" strike="noStrike">
                          <a:solidFill>
                            <a:srgbClr val="222222"/>
                          </a:solidFill>
                          <a:effectLst/>
                          <a:latin typeface="Cambria" panose="02040503050406030204" pitchFamily="18" charset="0"/>
                        </a:rPr>
                        <a:t>50-56</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Qaaf to Al-Waqi’ah</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782978"/>
                  </a:ext>
                </a:extLst>
              </a:tr>
              <a:tr h="345825">
                <a:tc>
                  <a:txBody>
                    <a:bodyPr/>
                    <a:lstStyle/>
                    <a:p>
                      <a:pPr rtl="0" fontAlgn="t">
                        <a:buNone/>
                      </a:pPr>
                      <a:r>
                        <a:rPr lang="en-US" sz="800" b="0" i="0" u="none" strike="noStrike">
                          <a:solidFill>
                            <a:srgbClr val="222222"/>
                          </a:solidFill>
                          <a:effectLst/>
                          <a:latin typeface="Cambria" panose="02040503050406030204" pitchFamily="18" charset="0"/>
                        </a:rPr>
                        <a:t>57-60</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Al-Hadid to Al-Mumtahinah</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4793095"/>
                  </a:ext>
                </a:extLst>
              </a:tr>
              <a:tr h="211331">
                <a:tc>
                  <a:txBody>
                    <a:bodyPr/>
                    <a:lstStyle/>
                    <a:p>
                      <a:pPr rtl="0" fontAlgn="t">
                        <a:buNone/>
                      </a:pPr>
                      <a:r>
                        <a:rPr lang="en-US" sz="800" b="0" i="0" u="none" strike="noStrike">
                          <a:solidFill>
                            <a:srgbClr val="222222"/>
                          </a:solidFill>
                          <a:effectLst/>
                          <a:latin typeface="Cambria" panose="02040503050406030204" pitchFamily="18" charset="0"/>
                        </a:rPr>
                        <a:t>61</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As-Saff</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9878881"/>
                  </a:ext>
                </a:extLst>
              </a:tr>
              <a:tr h="211331">
                <a:tc>
                  <a:txBody>
                    <a:bodyPr/>
                    <a:lstStyle/>
                    <a:p>
                      <a:pPr rtl="0" fontAlgn="t">
                        <a:buNone/>
                      </a:pPr>
                      <a:r>
                        <a:rPr lang="en-US" sz="800" b="0" i="0" u="none" strike="noStrike">
                          <a:solidFill>
                            <a:srgbClr val="222222"/>
                          </a:solidFill>
                          <a:effectLst/>
                          <a:latin typeface="Cambria" panose="02040503050406030204" pitchFamily="18" charset="0"/>
                        </a:rPr>
                        <a:t>62-63</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Al-Jumu’ah and Al-Munafiqun</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6514919"/>
                  </a:ext>
                </a:extLst>
              </a:tr>
              <a:tr h="211331">
                <a:tc>
                  <a:txBody>
                    <a:bodyPr/>
                    <a:lstStyle/>
                    <a:p>
                      <a:pPr rtl="0" fontAlgn="t">
                        <a:buNone/>
                      </a:pPr>
                      <a:r>
                        <a:rPr lang="en-US" sz="800" b="0" i="0" u="none" strike="noStrike">
                          <a:solidFill>
                            <a:srgbClr val="222222"/>
                          </a:solidFill>
                          <a:effectLst/>
                          <a:latin typeface="Cambria" panose="02040503050406030204" pitchFamily="18" charset="0"/>
                        </a:rPr>
                        <a:t>64</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Al-Taghabun</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Makki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833681"/>
                  </a:ext>
                </a:extLst>
              </a:tr>
              <a:tr h="211331">
                <a:tc>
                  <a:txBody>
                    <a:bodyPr/>
                    <a:lstStyle/>
                    <a:p>
                      <a:pPr rtl="0" fontAlgn="t">
                        <a:buNone/>
                      </a:pPr>
                      <a:r>
                        <a:rPr lang="en-US" sz="800" b="0" i="0" u="none" strike="noStrike">
                          <a:solidFill>
                            <a:srgbClr val="222222"/>
                          </a:solidFill>
                          <a:effectLst/>
                          <a:latin typeface="Cambria" panose="02040503050406030204" pitchFamily="18" charset="0"/>
                        </a:rPr>
                        <a:t>65-66</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Al-Talaq and Al-Tahrim</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Madani</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728406"/>
                  </a:ext>
                </a:extLst>
              </a:tr>
              <a:tr h="1377750">
                <a:tc>
                  <a:txBody>
                    <a:bodyPr/>
                    <a:lstStyle/>
                    <a:p>
                      <a:pPr rtl="0" fontAlgn="t">
                        <a:buNone/>
                      </a:pPr>
                      <a:r>
                        <a:rPr lang="en-US" sz="800" b="0" i="0" u="none" strike="noStrike">
                          <a:solidFill>
                            <a:srgbClr val="222222"/>
                          </a:solidFill>
                          <a:effectLst/>
                          <a:latin typeface="Cambria" panose="02040503050406030204" pitchFamily="18" charset="0"/>
                        </a:rPr>
                        <a:t>67-114</a:t>
                      </a:r>
                      <a:endParaRPr lang="en-US" sz="1000">
                        <a:effectLst/>
                      </a:endParaRPr>
                    </a:p>
                    <a:p>
                      <a:pPr rtl="0" fontAlgn="t">
                        <a:buNone/>
                      </a:pPr>
                      <a:r>
                        <a:rPr lang="en-US" sz="800" b="0" i="0" u="none" strike="noStrike">
                          <a:solidFill>
                            <a:srgbClr val="222222"/>
                          </a:solidFill>
                          <a:effectLst/>
                          <a:latin typeface="Cambria" panose="02040503050406030204" pitchFamily="18" charset="0"/>
                        </a:rPr>
                        <a:t>Exceptions:</a:t>
                      </a:r>
                      <a:endParaRPr lang="en-US" sz="1000">
                        <a:effectLst/>
                      </a:endParaRPr>
                    </a:p>
                    <a:p>
                      <a:pPr fontAlgn="t">
                        <a:buNone/>
                      </a:pPr>
                      <a:br>
                        <a:rPr lang="en-US" sz="1000">
                          <a:effectLst/>
                        </a:rPr>
                      </a:br>
                      <a:endParaRPr lang="en-US" sz="1000">
                        <a:effectLst/>
                      </a:endParaRPr>
                    </a:p>
                    <a:p>
                      <a:pPr rtl="0" fontAlgn="t">
                        <a:buNone/>
                      </a:pPr>
                      <a:r>
                        <a:rPr lang="en-US" sz="800" b="0" i="0" u="none" strike="noStrike">
                          <a:solidFill>
                            <a:srgbClr val="222222"/>
                          </a:solidFill>
                          <a:effectLst/>
                          <a:latin typeface="Cambria" panose="02040503050406030204" pitchFamily="18" charset="0"/>
                        </a:rPr>
                        <a:t>99</a:t>
                      </a:r>
                      <a:endParaRPr lang="en-US" sz="1000">
                        <a:effectLst/>
                      </a:endParaRPr>
                    </a:p>
                    <a:p>
                      <a:pPr rtl="0" fontAlgn="t">
                        <a:buNone/>
                      </a:pPr>
                      <a:r>
                        <a:rPr lang="en-US" sz="800" b="0" i="0" u="none" strike="noStrike">
                          <a:solidFill>
                            <a:srgbClr val="222222"/>
                          </a:solidFill>
                          <a:effectLst/>
                          <a:latin typeface="Cambria" panose="02040503050406030204" pitchFamily="18" charset="0"/>
                        </a:rPr>
                        <a:t>110</a:t>
                      </a:r>
                      <a:endParaRPr lang="en-US" sz="1000">
                        <a:effectLst/>
                      </a:endParaRPr>
                    </a:p>
                    <a:p>
                      <a:pPr rtl="0" fontAlgn="t">
                        <a:buNone/>
                      </a:pPr>
                      <a:r>
                        <a:rPr lang="en-US" sz="800" b="0" i="0" u="none" strike="noStrike">
                          <a:solidFill>
                            <a:srgbClr val="222222"/>
                          </a:solidFill>
                          <a:effectLst/>
                          <a:latin typeface="Cambria" panose="02040503050406030204" pitchFamily="18" charset="0"/>
                        </a:rPr>
                        <a:t>112</a:t>
                      </a:r>
                      <a:endParaRPr lang="en-US" sz="1000">
                        <a:effectLst/>
                      </a:endParaRPr>
                    </a:p>
                    <a:p>
                      <a:pPr rtl="0" fontAlgn="t">
                        <a:buNone/>
                      </a:pPr>
                      <a:r>
                        <a:rPr lang="en-US" sz="800" b="0" i="0" u="none" strike="noStrike">
                          <a:solidFill>
                            <a:srgbClr val="222222"/>
                          </a:solidFill>
                          <a:effectLst/>
                          <a:latin typeface="Cambria" panose="02040503050406030204" pitchFamily="18" charset="0"/>
                        </a:rPr>
                        <a:t>113</a:t>
                      </a:r>
                      <a:endParaRPr lang="en-US" sz="1000">
                        <a:effectLst/>
                      </a:endParaRPr>
                    </a:p>
                    <a:p>
                      <a:pPr rtl="0" fontAlgn="t">
                        <a:buNone/>
                      </a:pPr>
                      <a:r>
                        <a:rPr lang="en-US" sz="800" b="0" i="0" u="none" strike="noStrike">
                          <a:solidFill>
                            <a:srgbClr val="222222"/>
                          </a:solidFill>
                          <a:effectLst/>
                          <a:latin typeface="Cambria" panose="02040503050406030204" pitchFamily="18" charset="0"/>
                        </a:rPr>
                        <a:t>114</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a:solidFill>
                            <a:srgbClr val="222222"/>
                          </a:solidFill>
                          <a:effectLst/>
                          <a:latin typeface="Cambria" panose="02040503050406030204" pitchFamily="18" charset="0"/>
                        </a:rPr>
                        <a:t>From Al-Mulk until the end of the Qur’an.</a:t>
                      </a:r>
                      <a:endParaRPr lang="en-US" sz="1000">
                        <a:effectLst/>
                      </a:endParaRPr>
                    </a:p>
                    <a:p>
                      <a:pPr rtl="0" fontAlgn="t">
                        <a:buNone/>
                      </a:pPr>
                      <a:r>
                        <a:rPr lang="en-US" sz="800" b="0" i="0" u="none" strike="noStrike">
                          <a:solidFill>
                            <a:srgbClr val="222222"/>
                          </a:solidFill>
                          <a:effectLst/>
                          <a:latin typeface="Cambria" panose="02040503050406030204" pitchFamily="18" charset="0"/>
                        </a:rPr>
                        <a:t>Exceptions:</a:t>
                      </a:r>
                      <a:endParaRPr lang="en-US" sz="1000">
                        <a:effectLst/>
                      </a:endParaRPr>
                    </a:p>
                    <a:p>
                      <a:pPr rtl="0" fontAlgn="t">
                        <a:buNone/>
                      </a:pPr>
                      <a:r>
                        <a:rPr lang="en-US" sz="800" b="0" i="0" u="none" strike="noStrike">
                          <a:solidFill>
                            <a:srgbClr val="222222"/>
                          </a:solidFill>
                          <a:effectLst/>
                          <a:latin typeface="Cambria" panose="02040503050406030204" pitchFamily="18" charset="0"/>
                        </a:rPr>
                        <a:t>Al-Zilzal</a:t>
                      </a:r>
                      <a:endParaRPr lang="en-US" sz="1000">
                        <a:effectLst/>
                      </a:endParaRPr>
                    </a:p>
                    <a:p>
                      <a:pPr rtl="0" fontAlgn="t">
                        <a:buNone/>
                      </a:pPr>
                      <a:r>
                        <a:rPr lang="en-US" sz="800" b="0" i="0" u="none" strike="noStrike">
                          <a:solidFill>
                            <a:srgbClr val="222222"/>
                          </a:solidFill>
                          <a:effectLst/>
                          <a:latin typeface="Cambria" panose="02040503050406030204" pitchFamily="18" charset="0"/>
                        </a:rPr>
                        <a:t>Al-Nasr</a:t>
                      </a:r>
                      <a:endParaRPr lang="en-US" sz="1000">
                        <a:effectLst/>
                      </a:endParaRPr>
                    </a:p>
                    <a:p>
                      <a:pPr rtl="0" fontAlgn="t">
                        <a:buNone/>
                      </a:pPr>
                      <a:r>
                        <a:rPr lang="en-US" sz="800" b="0" i="0" u="none" strike="noStrike">
                          <a:solidFill>
                            <a:srgbClr val="222222"/>
                          </a:solidFill>
                          <a:effectLst/>
                          <a:latin typeface="Cambria" panose="02040503050406030204" pitchFamily="18" charset="0"/>
                        </a:rPr>
                        <a:t>Al-Ikhlas</a:t>
                      </a:r>
                      <a:endParaRPr lang="en-US" sz="1000">
                        <a:effectLst/>
                      </a:endParaRPr>
                    </a:p>
                    <a:p>
                      <a:pPr rtl="0" fontAlgn="t">
                        <a:buNone/>
                      </a:pPr>
                      <a:r>
                        <a:rPr lang="en-US" sz="800" b="0" i="0" u="none" strike="noStrike">
                          <a:solidFill>
                            <a:srgbClr val="222222"/>
                          </a:solidFill>
                          <a:effectLst/>
                          <a:latin typeface="Cambria" panose="02040503050406030204" pitchFamily="18" charset="0"/>
                        </a:rPr>
                        <a:t>Al-Falaq</a:t>
                      </a:r>
                      <a:endParaRPr lang="en-US" sz="1000">
                        <a:effectLst/>
                      </a:endParaRPr>
                    </a:p>
                    <a:p>
                      <a:pPr rtl="0" fontAlgn="t">
                        <a:buNone/>
                      </a:pPr>
                      <a:r>
                        <a:rPr lang="en-US" sz="800" b="0" i="0" u="none" strike="noStrike">
                          <a:solidFill>
                            <a:srgbClr val="222222"/>
                          </a:solidFill>
                          <a:effectLst/>
                          <a:latin typeface="Cambria" panose="02040503050406030204" pitchFamily="18" charset="0"/>
                        </a:rPr>
                        <a:t>Al-Nas</a:t>
                      </a:r>
                      <a:endParaRPr lang="en-US" sz="100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rtl="0" fontAlgn="t">
                        <a:buNone/>
                      </a:pPr>
                      <a:r>
                        <a:rPr lang="en-US" sz="800" b="0" i="0" u="none" strike="noStrike" dirty="0">
                          <a:solidFill>
                            <a:srgbClr val="222222"/>
                          </a:solidFill>
                          <a:effectLst/>
                          <a:latin typeface="Cambria" panose="02040503050406030204" pitchFamily="18" charset="0"/>
                        </a:rPr>
                        <a:t>Makki</a:t>
                      </a:r>
                      <a:endParaRPr lang="en-US" sz="1000" dirty="0">
                        <a:effectLst/>
                      </a:endParaRPr>
                    </a:p>
                    <a:p>
                      <a:pPr fontAlgn="t">
                        <a:buNone/>
                      </a:pPr>
                      <a:br>
                        <a:rPr lang="en-US" sz="1000" dirty="0">
                          <a:effectLst/>
                        </a:rPr>
                      </a:br>
                      <a:endParaRPr lang="en-US" sz="1000" dirty="0">
                        <a:effectLst/>
                      </a:endParaRPr>
                    </a:p>
                    <a:p>
                      <a:pPr rtl="0" fontAlgn="t">
                        <a:buNone/>
                      </a:pPr>
                      <a:r>
                        <a:rPr lang="en-US" sz="800" b="0" i="0" u="none" strike="noStrike" dirty="0">
                          <a:solidFill>
                            <a:srgbClr val="222222"/>
                          </a:solidFill>
                          <a:effectLst/>
                          <a:latin typeface="Cambria" panose="02040503050406030204" pitchFamily="18" charset="0"/>
                        </a:rPr>
                        <a:t>Exceptions are Madani surahs.</a:t>
                      </a:r>
                      <a:endParaRPr lang="en-US" sz="1000" dirty="0">
                        <a:effectLst/>
                      </a:endParaRPr>
                    </a:p>
                  </a:txBody>
                  <a:tcPr marL="49380" marR="49380" marT="32920" marB="329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04324"/>
                  </a:ext>
                </a:extLst>
              </a:tr>
            </a:tbl>
          </a:graphicData>
        </a:graphic>
      </p:graphicFrame>
    </p:spTree>
    <p:extLst>
      <p:ext uri="{BB962C8B-B14F-4D97-AF65-F5344CB8AC3E}">
        <p14:creationId xmlns:p14="http://schemas.microsoft.com/office/powerpoint/2010/main" val="3646280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48DA08EF-E1BA-2EBA-A38B-F640FAE77F22}"/>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BF5407DC-B82A-C9D0-0E79-A1BDB665EF0B}"/>
              </a:ext>
            </a:extLst>
          </p:cNvPr>
          <p:cNvSpPr txBox="1">
            <a:spLocks noGrp="1"/>
          </p:cNvSpPr>
          <p:nvPr>
            <p:ph type="title"/>
          </p:nvPr>
        </p:nvSpPr>
        <p:spPr>
          <a:xfrm>
            <a:off x="462069" y="581760"/>
            <a:ext cx="11267868" cy="1067338"/>
          </a:xfrm>
          <a:prstGeom prst="rect">
            <a:avLst/>
          </a:prstGeom>
          <a:noFill/>
          <a:ln>
            <a:noFill/>
          </a:ln>
        </p:spPr>
        <p:txBody>
          <a:bodyPr spcFirstLastPara="1" wrap="square" lIns="91425" tIns="45700" rIns="91425" bIns="45700" anchor="ctr" anchorCtr="0">
            <a:normAutofit fontScale="90000"/>
          </a:bodyPr>
          <a:lstStyle/>
          <a:p>
            <a:r>
              <a:rPr lang="en-US" b="1" dirty="0"/>
              <a:t>Sh. Yasir Qadhi’s </a:t>
            </a:r>
            <a:r>
              <a:rPr lang="en-US" b="1" i="1" dirty="0"/>
              <a:t>An Introduction to the Sciences of the </a:t>
            </a:r>
            <a:r>
              <a:rPr lang="en-US" b="1" i="1" dirty="0" err="1"/>
              <a:t>Qur’aan</a:t>
            </a:r>
            <a:endParaRPr b="1" i="1" dirty="0"/>
          </a:p>
        </p:txBody>
      </p:sp>
      <p:graphicFrame>
        <p:nvGraphicFramePr>
          <p:cNvPr id="2" name="Diagram 1">
            <a:extLst>
              <a:ext uri="{FF2B5EF4-FFF2-40B4-BE49-F238E27FC236}">
                <a16:creationId xmlns:a16="http://schemas.microsoft.com/office/drawing/2014/main" id="{FE87C474-E24E-EF90-5153-3E6004DF9176}"/>
              </a:ext>
            </a:extLst>
          </p:cNvPr>
          <p:cNvGraphicFramePr/>
          <p:nvPr>
            <p:extLst>
              <p:ext uri="{D42A27DB-BD31-4B8C-83A1-F6EECF244321}">
                <p14:modId xmlns:p14="http://schemas.microsoft.com/office/powerpoint/2010/main" val="983700924"/>
              </p:ext>
            </p:extLst>
          </p:nvPr>
        </p:nvGraphicFramePr>
        <p:xfrm>
          <a:off x="461931" y="1883283"/>
          <a:ext cx="11268000" cy="4392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9" name="Google Shape;89;p2" descr="A black background with colorful text&#10;&#10;Description automatically generated">
            <a:extLst>
              <a:ext uri="{FF2B5EF4-FFF2-40B4-BE49-F238E27FC236}">
                <a16:creationId xmlns:a16="http://schemas.microsoft.com/office/drawing/2014/main" id="{AA7C542E-13DE-02FF-EE8F-19C9960FB8B5}"/>
              </a:ext>
            </a:extLst>
          </p:cNvPr>
          <p:cNvPicPr preferRelativeResize="0"/>
          <p:nvPr/>
        </p:nvPicPr>
        <p:blipFill rotWithShape="1">
          <a:blip r:embed="rId8">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407664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61563759-8543-E8B2-36F8-5AD94D37C3D7}"/>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77E8032A-3BAC-4615-3C03-E94B3C43E75B}"/>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Definitions of Meccan &amp; Medinan</a:t>
            </a:r>
            <a:endParaRPr b="1" dirty="0"/>
          </a:p>
        </p:txBody>
      </p:sp>
      <p:sp>
        <p:nvSpPr>
          <p:cNvPr id="88" name="Google Shape;88;p2">
            <a:extLst>
              <a:ext uri="{FF2B5EF4-FFF2-40B4-BE49-F238E27FC236}">
                <a16:creationId xmlns:a16="http://schemas.microsoft.com/office/drawing/2014/main" id="{FA4F6CE1-185D-117C-7A4E-2F1CA33B700A}"/>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a:bodyPr>
          <a:lstStyle/>
          <a:p>
            <a:r>
              <a:rPr lang="en-US" dirty="0"/>
              <a:t>There are 3 types of division between Makki and Madani surahs </a:t>
            </a:r>
          </a:p>
          <a:p>
            <a:pPr fontAlgn="base"/>
            <a:r>
              <a:rPr lang="en-US" b="1" dirty="0"/>
              <a:t>Time:</a:t>
            </a:r>
            <a:r>
              <a:rPr lang="en-US" dirty="0"/>
              <a:t> whether revealed before or after the hijra</a:t>
            </a:r>
          </a:p>
          <a:p>
            <a:pPr fontAlgn="base"/>
            <a:r>
              <a:rPr lang="en-US" b="1" dirty="0"/>
              <a:t>Place:</a:t>
            </a:r>
            <a:r>
              <a:rPr lang="en-US" dirty="0"/>
              <a:t> whether revealed in Makkah or Madinah, in between, or in places other than Makkah and Madinah </a:t>
            </a:r>
          </a:p>
          <a:p>
            <a:pPr fontAlgn="base"/>
            <a:r>
              <a:rPr lang="en-US" b="1" dirty="0"/>
              <a:t>People:</a:t>
            </a:r>
            <a:r>
              <a:rPr lang="en-US" dirty="0"/>
              <a:t> whether verses were addressed to the people of Makkah or addressed to the people </a:t>
            </a:r>
          </a:p>
        </p:txBody>
      </p:sp>
      <p:pic>
        <p:nvPicPr>
          <p:cNvPr id="89" name="Google Shape;89;p2" descr="A black background with colorful text&#10;&#10;Description automatically generated">
            <a:extLst>
              <a:ext uri="{FF2B5EF4-FFF2-40B4-BE49-F238E27FC236}">
                <a16:creationId xmlns:a16="http://schemas.microsoft.com/office/drawing/2014/main" id="{FCCCE6AB-0BFA-019E-A15E-156E1871830A}"/>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242902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EA521C3C-6B54-753F-10D7-768D436634A4}"/>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2EF8FA5C-9A65-02A2-6152-3F55FC96B4AE}"/>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Last of the Qur’an to be Revealed</a:t>
            </a:r>
            <a:endParaRPr b="1" dirty="0"/>
          </a:p>
        </p:txBody>
      </p:sp>
      <p:sp>
        <p:nvSpPr>
          <p:cNvPr id="88" name="Google Shape;88;p2">
            <a:extLst>
              <a:ext uri="{FF2B5EF4-FFF2-40B4-BE49-F238E27FC236}">
                <a16:creationId xmlns:a16="http://schemas.microsoft.com/office/drawing/2014/main" id="{DCD6D263-5D3B-9DFA-B5D8-72B3EA64252F}"/>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a:bodyPr>
          <a:lstStyle/>
          <a:p>
            <a:pPr fontAlgn="base"/>
            <a:r>
              <a:rPr lang="en-US" dirty="0"/>
              <a:t>Al-Bukhari and at-Tabari narrate from Ibn ‘Abbaas that the last verse </a:t>
            </a:r>
            <a:r>
              <a:rPr lang="en-US" dirty="0" err="1"/>
              <a:t>revelaed</a:t>
            </a:r>
            <a:r>
              <a:rPr lang="en-US" dirty="0"/>
              <a:t> to Prophet Muhammed, peace be upon him was,</a:t>
            </a:r>
          </a:p>
          <a:p>
            <a:pPr rtl="1" fontAlgn="base"/>
            <a:r>
              <a:rPr lang="ar-SA" dirty="0" err="1"/>
              <a:t>وَٱتَّقُوا</a:t>
            </a:r>
            <a:r>
              <a:rPr lang="ar-SA" dirty="0"/>
              <a:t>۟ يَوْمًا تُرْجَعُونَ فِيهِ إِلَى </a:t>
            </a:r>
            <a:r>
              <a:rPr lang="ar-SA" dirty="0" err="1"/>
              <a:t>ٱللَّهِ</a:t>
            </a:r>
            <a:r>
              <a:rPr lang="ar-SA" dirty="0"/>
              <a:t> </a:t>
            </a:r>
            <a:r>
              <a:rPr lang="ar-SA" dirty="0" err="1"/>
              <a:t>ۖ</a:t>
            </a:r>
            <a:r>
              <a:rPr lang="ar-SA" dirty="0"/>
              <a:t> ثُمَّ تُوَفَّىٰ كُلُّ نَفْسٍ مَّا كَسَبَتْ وَهُمْ لَا يُظْلَمُونَ</a:t>
            </a:r>
          </a:p>
          <a:p>
            <a:pPr fontAlgn="base"/>
            <a:r>
              <a:rPr lang="ar-SA" dirty="0"/>
              <a:t>“</a:t>
            </a:r>
            <a:r>
              <a:rPr lang="en-US" dirty="0"/>
              <a:t>And fear a Day when you will be returned to Allah. Then every soul will be compensated for what it earned, and they will not be wronged [i.e., treated unjustly].” (2:281)</a:t>
            </a:r>
          </a:p>
          <a:p>
            <a:pPr fontAlgn="base"/>
            <a:r>
              <a:rPr lang="en-US" dirty="0"/>
              <a:t>Sh. Yasir Qadhi’s </a:t>
            </a:r>
            <a:r>
              <a:rPr lang="en-US" i="1" dirty="0"/>
              <a:t>Intro</a:t>
            </a:r>
          </a:p>
        </p:txBody>
      </p:sp>
      <p:pic>
        <p:nvPicPr>
          <p:cNvPr id="89" name="Google Shape;89;p2" descr="A black background with colorful text&#10;&#10;Description automatically generated">
            <a:extLst>
              <a:ext uri="{FF2B5EF4-FFF2-40B4-BE49-F238E27FC236}">
                <a16:creationId xmlns:a16="http://schemas.microsoft.com/office/drawing/2014/main" id="{B73C716C-A3C8-BB10-C380-98E4C8363A89}"/>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249670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fontScale="90000"/>
          </a:bodyPr>
          <a:lstStyle/>
          <a:p>
            <a:r>
              <a:rPr lang="en-US" b="1" dirty="0"/>
              <a:t>Prof. Von Denffer’s </a:t>
            </a:r>
            <a:br>
              <a:rPr lang="en-US" b="1" dirty="0"/>
            </a:br>
            <a:r>
              <a:rPr lang="en-US" b="1" dirty="0"/>
              <a:t>Definition of </a:t>
            </a:r>
            <a:r>
              <a:rPr lang="en-US" b="1" dirty="0" err="1"/>
              <a:t>Ulum</a:t>
            </a:r>
            <a:r>
              <a:rPr lang="en-US" b="1" dirty="0"/>
              <a:t> al-Qur’an</a:t>
            </a:r>
            <a:endParaRPr b="1" dirty="0"/>
          </a:p>
        </p:txBody>
      </p:sp>
      <p:sp>
        <p:nvSpPr>
          <p:cNvPr id="88" name="Google Shape;88;p2"/>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fontScale="92500" lnSpcReduction="10000"/>
          </a:bodyPr>
          <a:lstStyle/>
          <a:p>
            <a:pPr marL="114300" indent="0">
              <a:buNone/>
            </a:pPr>
            <a:endParaRPr lang="en-US" dirty="0"/>
          </a:p>
          <a:p>
            <a:pPr lvl="1"/>
            <a:r>
              <a:rPr lang="en-US" b="1" dirty="0"/>
              <a:t>“Studies concerned with the book of revelations sent down upon the last Prophet Muhammad </a:t>
            </a:r>
            <a:r>
              <a:rPr lang="ar-SA" dirty="0" err="1"/>
              <a:t>ﷺ</a:t>
            </a:r>
            <a:r>
              <a:rPr lang="en-US" b="1" dirty="0"/>
              <a:t> , namely:</a:t>
            </a:r>
            <a:endParaRPr lang="en-US" dirty="0"/>
          </a:p>
          <a:p>
            <a:pPr lvl="2"/>
            <a:r>
              <a:rPr lang="en-US" dirty="0"/>
              <a:t>Its revelation</a:t>
            </a:r>
          </a:p>
          <a:p>
            <a:pPr lvl="2"/>
            <a:r>
              <a:rPr lang="en-US" dirty="0"/>
              <a:t>Its collection</a:t>
            </a:r>
          </a:p>
          <a:p>
            <a:pPr lvl="2"/>
            <a:r>
              <a:rPr lang="en-US" dirty="0"/>
              <a:t>Its order and arrangement</a:t>
            </a:r>
          </a:p>
          <a:p>
            <a:pPr lvl="2"/>
            <a:r>
              <a:rPr lang="en-US" dirty="0"/>
              <a:t> Its writing down</a:t>
            </a:r>
          </a:p>
          <a:p>
            <a:pPr lvl="2"/>
            <a:r>
              <a:rPr lang="en-US" dirty="0"/>
              <a:t>Information about the reasons and occasions of revelation</a:t>
            </a:r>
          </a:p>
          <a:p>
            <a:pPr lvl="2"/>
            <a:r>
              <a:rPr lang="en-US" dirty="0"/>
              <a:t>About what was revealed in Mecca and what in Medina</a:t>
            </a:r>
          </a:p>
          <a:p>
            <a:pPr lvl="2"/>
            <a:r>
              <a:rPr lang="en-US" dirty="0"/>
              <a:t>About the abrogating and abrogated verses</a:t>
            </a:r>
          </a:p>
          <a:p>
            <a:pPr lvl="2"/>
            <a:r>
              <a:rPr lang="en-US" dirty="0"/>
              <a:t>About the “clear” and “unclear” verses</a:t>
            </a:r>
          </a:p>
          <a:p>
            <a:pPr lvl="2"/>
            <a:r>
              <a:rPr lang="en-US" dirty="0"/>
              <a:t>The explanation of verses and passages by the Prophet himself , his companions, their followers and the later exegetes of the Qur’ān</a:t>
            </a:r>
          </a:p>
          <a:p>
            <a:pPr lvl="2"/>
            <a:r>
              <a:rPr lang="en-US" dirty="0"/>
              <a:t>The methods of explanation</a:t>
            </a:r>
          </a:p>
          <a:p>
            <a:pPr lvl="2"/>
            <a:r>
              <a:rPr lang="en-US" dirty="0"/>
              <a:t>The scholars of exegesis and their books</a:t>
            </a:r>
          </a:p>
          <a:p>
            <a:endParaRPr lang="en-US" dirty="0"/>
          </a:p>
        </p:txBody>
      </p:sp>
      <p:pic>
        <p:nvPicPr>
          <p:cNvPr id="89" name="Google Shape;89;p2" descr="A black background with colorful text&#10;&#10;Description automatically generated"/>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C95D6094-58D4-E833-00FC-65743862A519}"/>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D379A1BA-E9F7-5505-8A65-C213BB36032C}"/>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fontScale="90000"/>
          </a:bodyPr>
          <a:lstStyle/>
          <a:p>
            <a:br>
              <a:rPr lang="en-US" b="1" dirty="0"/>
            </a:br>
            <a:r>
              <a:rPr lang="en-US" b="1" dirty="0"/>
              <a:t>Chapter: The compilation of the Qur'an</a:t>
            </a:r>
            <a:br>
              <a:rPr lang="en-US" b="1" dirty="0"/>
            </a:br>
            <a:endParaRPr b="1" dirty="0"/>
          </a:p>
        </p:txBody>
      </p:sp>
      <p:sp>
        <p:nvSpPr>
          <p:cNvPr id="88" name="Google Shape;88;p2">
            <a:extLst>
              <a:ext uri="{FF2B5EF4-FFF2-40B4-BE49-F238E27FC236}">
                <a16:creationId xmlns:a16="http://schemas.microsoft.com/office/drawing/2014/main" id="{DCC1C243-B8E9-6E5A-6EED-5CC2EAA9D594}"/>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fontScale="70000" lnSpcReduction="20000"/>
          </a:bodyPr>
          <a:lstStyle/>
          <a:p>
            <a:pPr marL="1600200" lvl="0" indent="228600" algn="r">
              <a:lnSpc>
                <a:spcPct val="170000"/>
              </a:lnSpc>
              <a:spcBef>
                <a:spcPts val="0"/>
              </a:spcBef>
              <a:buNone/>
            </a:pPr>
            <a:r>
              <a:rPr lang="ar-SA" dirty="0">
                <a:latin typeface="Calibri" panose="020F0502020204030204" pitchFamily="34" charset="0"/>
                <a:cs typeface="Calibri" panose="020F0502020204030204" pitchFamily="34" charset="0"/>
              </a:rPr>
              <a:t>حَدَّثَنَا إِبْرَاهِيمُ بْنُ مُوسَى، أَخْبَرَنَا هِشَامُ بْنُ يُوسُفَ، أَنَّ ابْنَ جُرَيْجٍ، أَخْبَرَهُمْ قَالَ وَأَخْبَرَنِي يُوسُفُ بْنُ مَاهَكَ، قَالَ إِنِّي عِنْدَ عَائِشَةَ أُمِّ الْمُؤْمِنِينَ ـ رضى الله عنها ـ إِذْ جَاءَهَا عِرَاقِيٌّ فَقَالَ </a:t>
            </a:r>
            <a:r>
              <a:rPr lang="ar-SA" dirty="0" err="1">
                <a:latin typeface="Calibri" panose="020F0502020204030204" pitchFamily="34" charset="0"/>
                <a:cs typeface="Calibri" panose="020F0502020204030204" pitchFamily="34" charset="0"/>
              </a:rPr>
              <a:t>أَىُّ</a:t>
            </a:r>
            <a:r>
              <a:rPr lang="ar-SA" dirty="0">
                <a:latin typeface="Calibri" panose="020F0502020204030204" pitchFamily="34" charset="0"/>
                <a:cs typeface="Calibri" panose="020F0502020204030204" pitchFamily="34" charset="0"/>
              </a:rPr>
              <a:t> الْكَفَنِ خَيْرٌ قَالَتْ وَيْحَكَ وَمَا يَضُرُّكَ قَالَ يَا أُمَّ الْمُؤْمِنِينَ أَرِينِي مُصْحَفَكِ‏.‏ قَالَتْ لِمَ قَالَ لَعَلِّي أُوَلِّفُ الْقُرْآنَ عَلَيْهِ فَإِنَّهُ يُقْرَأُ غَيْرَ مُؤَلَّفٍ‏.‏ قَالَتْ وَمَا يَضُرُّكَ أَيَّهُ قَرَأْتَ قَبْلُ، إِنَّمَا نَزَلَ أَوَّلَ مَا نَزَلَ مِنْهُ سُورَةٌ مِنَ الْمُفَصَّلِ فِيهَا ذِكْرُ الْجَنَّةِ وَالنَّارِ حَتَّى إِذَا ثَابَ النَّاسُ إِلَى الإِسْلاَمِ نَزَلَ الْحَلاَلُ وَالْحَرَامُ، وَلَوْ نَزَلَ أَوَّلَ </a:t>
            </a:r>
            <a:r>
              <a:rPr lang="ar-SA" dirty="0" err="1">
                <a:latin typeface="Calibri" panose="020F0502020204030204" pitchFamily="34" charset="0"/>
                <a:cs typeface="Calibri" panose="020F0502020204030204" pitchFamily="34" charset="0"/>
              </a:rPr>
              <a:t>شَىْءٍ</a:t>
            </a:r>
            <a:r>
              <a:rPr lang="ar-SA" dirty="0">
                <a:latin typeface="Calibri" panose="020F0502020204030204" pitchFamily="34" charset="0"/>
                <a:cs typeface="Calibri" panose="020F0502020204030204" pitchFamily="34" charset="0"/>
              </a:rPr>
              <a:t> لاَ تَشْرَبُوا الْخَمْرَ‏.‏ لَقَالُوا لاَ نَدَعُ الْخَمْرَ أَبَدًا‏.‏ وَلَوْ نَزَلَ‏.‏ لاَ تَزْنُوا‏.‏ لَقَالُوا لاَ نَدَعُ الزِّنَا أَبَدًا‏.‏ لَقَدْ نَزَلَ بِمَكَّةَ عَلَى مُحَمَّدٍ صلى الله عليه وسلم وَإِنِّي لَجَارِيَةٌ أَلْعَبُ ‏{‏بَلِ السَّاعَةُ مَوْعِدُهُمْ وَالسَّاعَةُ أَدْهَى وَأَمَرُّ‏}‏ وَمَا نَزَلَتْ سُورَةُ الْبَقَرَةِ وَالنِّسَاءِ إِلاَّ وَأَنَا عِنْدَهُ‏.‏ قَالَ فَأَخْرَجَتْ لَهُ الْمُصْحَفَ فَأَمْلَتْ عَلَيْهِ </a:t>
            </a:r>
            <a:r>
              <a:rPr lang="ar-SA" dirty="0" err="1">
                <a:latin typeface="Calibri" panose="020F0502020204030204" pitchFamily="34" charset="0"/>
                <a:cs typeface="Calibri" panose="020F0502020204030204" pitchFamily="34" charset="0"/>
              </a:rPr>
              <a:t>آىَ</a:t>
            </a:r>
            <a:r>
              <a:rPr lang="ar-SA" dirty="0">
                <a:latin typeface="Calibri" panose="020F0502020204030204" pitchFamily="34" charset="0"/>
                <a:cs typeface="Calibri" panose="020F0502020204030204" pitchFamily="34" charset="0"/>
              </a:rPr>
              <a:t> السُّوَرِ‏.‏</a:t>
            </a:r>
          </a:p>
          <a:p>
            <a:pPr marL="1600200" lvl="0" indent="228600" algn="r">
              <a:lnSpc>
                <a:spcPct val="170000"/>
              </a:lnSpc>
              <a:spcBef>
                <a:spcPts val="0"/>
              </a:spcBef>
              <a:buNone/>
            </a:pPr>
            <a:endParaRPr lang="ar-SA" dirty="0">
              <a:latin typeface="Calibri" panose="020F0502020204030204" pitchFamily="34" charset="0"/>
              <a:cs typeface="Calibri" panose="020F0502020204030204" pitchFamily="34" charset="0"/>
            </a:endParaRPr>
          </a:p>
          <a:p>
            <a:pPr marL="1600200" lvl="0" indent="228600">
              <a:spcBef>
                <a:spcPts val="0"/>
              </a:spcBef>
              <a:buNone/>
            </a:pPr>
            <a:endParaRPr lang="en-US" dirty="0"/>
          </a:p>
          <a:p>
            <a:pPr marL="1600200" lvl="0" indent="228600">
              <a:spcBef>
                <a:spcPts val="0"/>
              </a:spcBef>
              <a:buNone/>
            </a:pPr>
            <a:r>
              <a:rPr lang="en-US" dirty="0"/>
              <a:t>Sahih al-Bukhari 4993</a:t>
            </a:r>
          </a:p>
          <a:p>
            <a:pPr marL="1600200" lvl="0" indent="228600">
              <a:spcBef>
                <a:spcPts val="0"/>
              </a:spcBef>
              <a:buNone/>
            </a:pPr>
            <a:r>
              <a:rPr lang="en-US" dirty="0"/>
              <a:t>Chapter 6: The compilation of the Qur'an, Book 66: Virtues of the Qur'an</a:t>
            </a:r>
          </a:p>
          <a:p>
            <a:pPr marL="1600200" lvl="0" indent="228600">
              <a:spcBef>
                <a:spcPts val="0"/>
              </a:spcBef>
              <a:buNone/>
            </a:pPr>
            <a:r>
              <a:rPr lang="en-US" dirty="0">
                <a:hlinkClick r:id="rId3"/>
              </a:rPr>
              <a:t>https://sunnah.com/bukhari:4993</a:t>
            </a:r>
            <a:r>
              <a:rPr lang="en-US" dirty="0"/>
              <a:t> </a:t>
            </a:r>
            <a:endParaRPr sz="3600" dirty="0"/>
          </a:p>
        </p:txBody>
      </p:sp>
      <p:pic>
        <p:nvPicPr>
          <p:cNvPr id="89" name="Google Shape;89;p2" descr="A black background with colorful text&#10;&#10;Description automatically generated">
            <a:extLst>
              <a:ext uri="{FF2B5EF4-FFF2-40B4-BE49-F238E27FC236}">
                <a16:creationId xmlns:a16="http://schemas.microsoft.com/office/drawing/2014/main" id="{78730636-97E0-CCA3-2D4F-5782D15FA982}"/>
              </a:ext>
            </a:extLst>
          </p:cNvPr>
          <p:cNvPicPr preferRelativeResize="0"/>
          <p:nvPr/>
        </p:nvPicPr>
        <p:blipFill rotWithShape="1">
          <a:blip r:embed="rId4">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152842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C2E6583F-BA0E-C725-84E8-1A2FFD57D374}"/>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D1C92BE9-73ED-92E7-D94C-2003CDB28B26}"/>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fontScale="90000"/>
          </a:bodyPr>
          <a:lstStyle/>
          <a:p>
            <a:br>
              <a:rPr lang="en-US" b="1" dirty="0"/>
            </a:br>
            <a:r>
              <a:rPr lang="en-US" b="1" dirty="0"/>
              <a:t>Chapter: The compilation of the Qur'an</a:t>
            </a:r>
            <a:br>
              <a:rPr lang="en-US" b="1" dirty="0"/>
            </a:br>
            <a:endParaRPr b="1" dirty="0"/>
          </a:p>
        </p:txBody>
      </p:sp>
      <p:sp>
        <p:nvSpPr>
          <p:cNvPr id="88" name="Google Shape;88;p2">
            <a:extLst>
              <a:ext uri="{FF2B5EF4-FFF2-40B4-BE49-F238E27FC236}">
                <a16:creationId xmlns:a16="http://schemas.microsoft.com/office/drawing/2014/main" id="{6FD41BD1-FC3C-886F-B077-CB2FC804A0B0}"/>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fontScale="92500" lnSpcReduction="10000"/>
          </a:bodyPr>
          <a:lstStyle/>
          <a:p>
            <a:pPr marL="1600200" lvl="0" indent="228600">
              <a:spcBef>
                <a:spcPts val="0"/>
              </a:spcBef>
              <a:buNone/>
            </a:pPr>
            <a:r>
              <a:rPr lang="en-US" dirty="0"/>
              <a:t>Narrated Yusuf bin Mahk: While I was with Aisha, the mother of the Believers, a person from Iraq came and asked, "What type of shroud is the best?" `Aisha said, "May Allah be merciful to you! What does it matter?" He said, "O mother of the Believers! Show me (the copy of) your Qur'an," She said, "Why?" He said, "In order to compile and arrange the Qur'an according to it, for people recite it with its Suras not in proper order." `Aisha said, "What does it matter which part of it you read first? (Be informed) that the first thing that was revealed thereof was a Sura from Al-</a:t>
            </a:r>
            <a:r>
              <a:rPr lang="en-US" dirty="0" err="1"/>
              <a:t>Mufassal</a:t>
            </a:r>
            <a:r>
              <a:rPr lang="en-US" dirty="0"/>
              <a:t>, and in it was mentioned Paradise and the Fire. Sahih al-Bukhari 4993</a:t>
            </a:r>
          </a:p>
          <a:p>
            <a:pPr marL="1600200" lvl="0" indent="228600">
              <a:spcBef>
                <a:spcPts val="0"/>
              </a:spcBef>
              <a:buNone/>
            </a:pPr>
            <a:endParaRPr lang="en-US" dirty="0"/>
          </a:p>
          <a:p>
            <a:pPr marL="1600200" lvl="0" indent="228600">
              <a:spcBef>
                <a:spcPts val="0"/>
              </a:spcBef>
              <a:buNone/>
            </a:pPr>
            <a:r>
              <a:rPr lang="en-US" dirty="0"/>
              <a:t>Chapter 6: The compilation of the Qur'an, Book 66: Virtues of the 	Qur'an</a:t>
            </a:r>
          </a:p>
          <a:p>
            <a:pPr marL="1600200" lvl="0" indent="228600">
              <a:spcBef>
                <a:spcPts val="0"/>
              </a:spcBef>
              <a:buNone/>
            </a:pPr>
            <a:r>
              <a:rPr lang="en-US" dirty="0">
                <a:hlinkClick r:id="rId3"/>
              </a:rPr>
              <a:t>https://sunnah.com/bukhari:4993</a:t>
            </a:r>
            <a:r>
              <a:rPr lang="en-US" dirty="0"/>
              <a:t> </a:t>
            </a:r>
            <a:endParaRPr sz="3600" dirty="0"/>
          </a:p>
        </p:txBody>
      </p:sp>
      <p:pic>
        <p:nvPicPr>
          <p:cNvPr id="89" name="Google Shape;89;p2" descr="A black background with colorful text&#10;&#10;Description automatically generated">
            <a:extLst>
              <a:ext uri="{FF2B5EF4-FFF2-40B4-BE49-F238E27FC236}">
                <a16:creationId xmlns:a16="http://schemas.microsoft.com/office/drawing/2014/main" id="{171CFCDC-9DE1-528B-B372-93289109C953}"/>
              </a:ext>
            </a:extLst>
          </p:cNvPr>
          <p:cNvPicPr preferRelativeResize="0"/>
          <p:nvPr/>
        </p:nvPicPr>
        <p:blipFill rotWithShape="1">
          <a:blip r:embed="rId4">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673089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D1618B4B-08E5-5EBF-CDE1-7EFEBEAEF0BB}"/>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8709F8E0-6D12-E669-ABF6-173A96D26B77}"/>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fontScale="90000"/>
          </a:bodyPr>
          <a:lstStyle/>
          <a:p>
            <a:br>
              <a:rPr lang="en-US" b="1" dirty="0"/>
            </a:br>
            <a:r>
              <a:rPr lang="en-US" b="1" dirty="0"/>
              <a:t>Chapter: The compilation of the Qur'an</a:t>
            </a:r>
            <a:br>
              <a:rPr lang="en-US" b="1" dirty="0"/>
            </a:br>
            <a:endParaRPr b="1" dirty="0"/>
          </a:p>
        </p:txBody>
      </p:sp>
      <p:sp>
        <p:nvSpPr>
          <p:cNvPr id="88" name="Google Shape;88;p2">
            <a:extLst>
              <a:ext uri="{FF2B5EF4-FFF2-40B4-BE49-F238E27FC236}">
                <a16:creationId xmlns:a16="http://schemas.microsoft.com/office/drawing/2014/main" id="{93509B62-9B58-FB52-2573-01074B53BACF}"/>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fontScale="85000" lnSpcReduction="20000"/>
          </a:bodyPr>
          <a:lstStyle/>
          <a:p>
            <a:pPr marL="1600200" lvl="0" indent="228600">
              <a:spcBef>
                <a:spcPts val="0"/>
              </a:spcBef>
              <a:buNone/>
            </a:pPr>
            <a:r>
              <a:rPr lang="en-US" dirty="0"/>
              <a:t>When the people embraced Islam, the Verses regarding legal and illegal things were revealed. If the first thing to be revealed was: 'Do not drink alcoholic drinks.' people would have said, 'We will never leave alcoholic drinks,' and if there had been revealed, 'Do not commit illegal sexual intercourse, 'they would have said, 'We will never give up illegal sexual intercourse.' While I was a young girl of playing age, the following Verse was revealed in Mecca to Muhammad: 'Nay! But the Hour is their appointed time (for their full recompense), and the Hour will be more grievous and more bitter.' (54.46) Sura Al-</a:t>
            </a:r>
            <a:r>
              <a:rPr lang="en-US" dirty="0" err="1"/>
              <a:t>Baqara</a:t>
            </a:r>
            <a:r>
              <a:rPr lang="en-US" dirty="0"/>
              <a:t> (The Cow) and Surat An-Nisa (The Women) were revealed while I was with him." Then `Aisha took out the copy of the Qur'an for the man and dictated to him the Verses of the Suras (in their proper order) .</a:t>
            </a:r>
          </a:p>
          <a:p>
            <a:pPr marL="1600200" lvl="0" indent="228600">
              <a:spcBef>
                <a:spcPts val="0"/>
              </a:spcBef>
              <a:buNone/>
            </a:pPr>
            <a:endParaRPr lang="en-US" dirty="0"/>
          </a:p>
          <a:p>
            <a:pPr marL="1600200" lvl="0" indent="228600">
              <a:spcBef>
                <a:spcPts val="0"/>
              </a:spcBef>
              <a:buNone/>
            </a:pPr>
            <a:r>
              <a:rPr lang="en-US" dirty="0"/>
              <a:t>Sahih al-Bukhari 4993</a:t>
            </a:r>
          </a:p>
          <a:p>
            <a:pPr marL="1600200" lvl="0" indent="228600">
              <a:spcBef>
                <a:spcPts val="0"/>
              </a:spcBef>
              <a:buNone/>
            </a:pPr>
            <a:r>
              <a:rPr lang="en-US" dirty="0"/>
              <a:t>Chapter 6: The compilation of the Qur'an, Book 66: Virtues of the   	Qur'an</a:t>
            </a:r>
          </a:p>
          <a:p>
            <a:pPr marL="1600200" lvl="0" indent="228600">
              <a:spcBef>
                <a:spcPts val="0"/>
              </a:spcBef>
              <a:buNone/>
            </a:pPr>
            <a:r>
              <a:rPr lang="en-US" dirty="0">
                <a:hlinkClick r:id="rId3"/>
              </a:rPr>
              <a:t>https://sunnah.com/bukhari:4993</a:t>
            </a:r>
            <a:r>
              <a:rPr lang="en-US" dirty="0"/>
              <a:t> </a:t>
            </a:r>
            <a:endParaRPr sz="3600" dirty="0"/>
          </a:p>
        </p:txBody>
      </p:sp>
      <p:pic>
        <p:nvPicPr>
          <p:cNvPr id="89" name="Google Shape;89;p2" descr="A black background with colorful text&#10;&#10;Description automatically generated">
            <a:extLst>
              <a:ext uri="{FF2B5EF4-FFF2-40B4-BE49-F238E27FC236}">
                <a16:creationId xmlns:a16="http://schemas.microsoft.com/office/drawing/2014/main" id="{D8344B94-337B-0C79-0142-29AD16B2C8B0}"/>
              </a:ext>
            </a:extLst>
          </p:cNvPr>
          <p:cNvPicPr preferRelativeResize="0"/>
          <p:nvPr/>
        </p:nvPicPr>
        <p:blipFill rotWithShape="1">
          <a:blip r:embed="rId4">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343110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FF125B03-88E3-BFD2-6FEC-6A02258229D8}"/>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F5CFFFDF-3FCC-1971-3491-1A8FBE4B9329}"/>
              </a:ext>
            </a:extLst>
          </p:cNvPr>
          <p:cNvSpPr txBox="1">
            <a:spLocks noGrp="1"/>
          </p:cNvSpPr>
          <p:nvPr>
            <p:ph type="title"/>
          </p:nvPr>
        </p:nvSpPr>
        <p:spPr>
          <a:xfrm>
            <a:off x="453463" y="344820"/>
            <a:ext cx="11267868" cy="1067338"/>
          </a:xfrm>
          <a:prstGeom prst="rect">
            <a:avLst/>
          </a:prstGeom>
          <a:noFill/>
          <a:ln>
            <a:noFill/>
          </a:ln>
        </p:spPr>
        <p:txBody>
          <a:bodyPr spcFirstLastPara="1" wrap="square" lIns="91425" tIns="45700" rIns="91425" bIns="45700" anchor="ctr" anchorCtr="0">
            <a:normAutofit/>
          </a:bodyPr>
          <a:lstStyle/>
          <a:p>
            <a:r>
              <a:rPr lang="en-US" b="1" dirty="0"/>
              <a:t>On the Chronology of the Qur’an</a:t>
            </a:r>
            <a:endParaRPr b="1" dirty="0"/>
          </a:p>
        </p:txBody>
      </p:sp>
      <p:sp>
        <p:nvSpPr>
          <p:cNvPr id="88" name="Google Shape;88;p2">
            <a:extLst>
              <a:ext uri="{FF2B5EF4-FFF2-40B4-BE49-F238E27FC236}">
                <a16:creationId xmlns:a16="http://schemas.microsoft.com/office/drawing/2014/main" id="{52D650E9-FEA3-D84A-56C9-F5955787FCD2}"/>
              </a:ext>
            </a:extLst>
          </p:cNvPr>
          <p:cNvSpPr txBox="1">
            <a:spLocks noGrp="1"/>
          </p:cNvSpPr>
          <p:nvPr>
            <p:ph type="body" idx="1"/>
          </p:nvPr>
        </p:nvSpPr>
        <p:spPr>
          <a:xfrm>
            <a:off x="462063" y="1412156"/>
            <a:ext cx="11268000" cy="4629900"/>
          </a:xfrm>
          <a:prstGeom prst="rect">
            <a:avLst/>
          </a:prstGeom>
          <a:noFill/>
          <a:ln>
            <a:noFill/>
          </a:ln>
        </p:spPr>
        <p:txBody>
          <a:bodyPr spcFirstLastPara="1" wrap="square" lIns="91425" tIns="45700" rIns="91425" bIns="45700" anchor="t" anchorCtr="0">
            <a:normAutofit/>
          </a:bodyPr>
          <a:lstStyle/>
          <a:p>
            <a:pPr marL="171450" indent="-171450">
              <a:buFont typeface="Arial" panose="020B0604020202020204" pitchFamily="34" charset="0"/>
              <a:buChar char="•"/>
            </a:pPr>
            <a:r>
              <a:rPr lang="en-US" dirty="0"/>
              <a:t>Al-Hakim and al-</a:t>
            </a:r>
            <a:r>
              <a:rPr lang="en-US" dirty="0" err="1"/>
              <a:t>Bayhaqi</a:t>
            </a:r>
            <a:r>
              <a:rPr lang="en-US" dirty="0"/>
              <a:t> also related (as did al-</a:t>
            </a:r>
            <a:r>
              <a:rPr lang="en-US" dirty="0" err="1"/>
              <a:t>Nasa’i</a:t>
            </a:r>
            <a:r>
              <a:rPr lang="en-US" dirty="0"/>
              <a:t>) by way of Dawud Ibn Abi Hind, on the authority of </a:t>
            </a:r>
            <a:r>
              <a:rPr lang="en-US" dirty="0" err="1"/>
              <a:t>Ikrima</a:t>
            </a:r>
            <a:r>
              <a:rPr lang="en-US" dirty="0"/>
              <a:t>, and the authority of Ibn Abbas, that (the Prophet </a:t>
            </a:r>
            <a:r>
              <a:rPr lang="ar-SA" dirty="0" err="1"/>
              <a:t>ﷺ</a:t>
            </a:r>
            <a:r>
              <a:rPr lang="ar-SA" dirty="0"/>
              <a:t>) </a:t>
            </a:r>
            <a:r>
              <a:rPr lang="en-US" dirty="0"/>
              <a:t>said: "On one night the Qur’an was brought down to the lowest heaven. (This is) the Night of Power, after which it was revealed over (a period) of twenty years." Then he recited, ‘And no question do they bring to you but we reveal to you the truth and the best interpretation’ and ‘It is a Qur’an which we have divided so that you might recite it to men at intervals; we have revealed it in stages.’”</a:t>
            </a:r>
          </a:p>
          <a:p>
            <a:pPr marL="171450" indent="-171450">
              <a:buFont typeface="Arial" panose="020B0604020202020204" pitchFamily="34" charset="0"/>
              <a:buChar char="•"/>
            </a:pPr>
            <a:r>
              <a:rPr lang="en-US" dirty="0"/>
              <a:t>Imam Al-Suyūṭī, </a:t>
            </a:r>
            <a:r>
              <a:rPr lang="en-US" i="1" dirty="0"/>
              <a:t>Al-</a:t>
            </a:r>
            <a:r>
              <a:rPr lang="en-US" i="1" dirty="0" err="1"/>
              <a:t>Itqān</a:t>
            </a:r>
            <a:r>
              <a:rPr lang="en-US" i="1" dirty="0"/>
              <a:t> fi ‘</a:t>
            </a:r>
            <a:r>
              <a:rPr lang="en-US" i="1" dirty="0" err="1"/>
              <a:t>Ulūm</a:t>
            </a:r>
            <a:r>
              <a:rPr lang="en-US" i="1" dirty="0"/>
              <a:t> Al-Qur’ān</a:t>
            </a:r>
            <a:r>
              <a:rPr lang="en-US" dirty="0"/>
              <a:t>, p. 91</a:t>
            </a:r>
          </a:p>
          <a:p>
            <a:pPr marL="171450" indent="-171450">
              <a:buFont typeface="Arial" panose="020B0604020202020204" pitchFamily="34" charset="0"/>
              <a:buChar char="•"/>
            </a:pP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B1B8A111-7CE4-CA71-F40E-5A76530C28BD}"/>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79280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122547EA-115E-6579-428F-20A608A1F9AB}"/>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6D31B4A4-3022-9DA7-3F76-C2615F15B235}"/>
              </a:ext>
            </a:extLst>
          </p:cNvPr>
          <p:cNvSpPr txBox="1">
            <a:spLocks noGrp="1"/>
          </p:cNvSpPr>
          <p:nvPr>
            <p:ph type="title"/>
          </p:nvPr>
        </p:nvSpPr>
        <p:spPr>
          <a:xfrm>
            <a:off x="470801" y="516076"/>
            <a:ext cx="11267868" cy="1067338"/>
          </a:xfrm>
          <a:prstGeom prst="rect">
            <a:avLst/>
          </a:prstGeom>
          <a:noFill/>
          <a:ln>
            <a:noFill/>
          </a:ln>
        </p:spPr>
        <p:txBody>
          <a:bodyPr spcFirstLastPara="1" wrap="square" lIns="91425" tIns="45700" rIns="91425" bIns="45700" anchor="ctr" anchorCtr="0">
            <a:normAutofit fontScale="90000"/>
          </a:bodyPr>
          <a:lstStyle/>
          <a:p>
            <a:r>
              <a:rPr lang="en-US" b="1" dirty="0"/>
              <a:t>On the Chronology = REVELATION ORDER</a:t>
            </a:r>
            <a:br>
              <a:rPr lang="en-US" b="1" dirty="0"/>
            </a:br>
            <a:r>
              <a:rPr lang="en-US" b="1" dirty="0"/>
              <a:t> of the Qur’an </a:t>
            </a:r>
            <a:endParaRPr b="1" dirty="0"/>
          </a:p>
        </p:txBody>
      </p:sp>
      <p:sp>
        <p:nvSpPr>
          <p:cNvPr id="88" name="Google Shape;88;p2">
            <a:extLst>
              <a:ext uri="{FF2B5EF4-FFF2-40B4-BE49-F238E27FC236}">
                <a16:creationId xmlns:a16="http://schemas.microsoft.com/office/drawing/2014/main" id="{CAF281CE-3846-7EE7-B48D-D8DD0341D750}"/>
              </a:ext>
            </a:extLst>
          </p:cNvPr>
          <p:cNvSpPr txBox="1">
            <a:spLocks noGrp="1"/>
          </p:cNvSpPr>
          <p:nvPr>
            <p:ph type="body" idx="1"/>
          </p:nvPr>
        </p:nvSpPr>
        <p:spPr>
          <a:xfrm>
            <a:off x="453331" y="1517730"/>
            <a:ext cx="11268000" cy="5337965"/>
          </a:xfrm>
          <a:prstGeom prst="rect">
            <a:avLst/>
          </a:prstGeom>
          <a:noFill/>
          <a:ln>
            <a:noFill/>
          </a:ln>
        </p:spPr>
        <p:txBody>
          <a:bodyPr spcFirstLastPara="1" wrap="square" lIns="91425" tIns="45700" rIns="91425" bIns="45700" anchor="t" anchorCtr="0">
            <a:noAutofit/>
          </a:bodyPr>
          <a:lstStyle/>
          <a:p>
            <a:pPr marL="171450" indent="-171450">
              <a:lnSpc>
                <a:spcPct val="170000"/>
              </a:lnSpc>
              <a:spcBef>
                <a:spcPts val="0"/>
              </a:spcBef>
              <a:buFont typeface="Arial" panose="020B0604020202020204" pitchFamily="34" charset="0"/>
              <a:buChar char="•"/>
            </a:pPr>
            <a:r>
              <a:rPr lang="en-US" sz="2000" dirty="0"/>
              <a:t>There are no Hadiths that explicitly lay out revelation order in one place. We would have to look at Hadith, </a:t>
            </a:r>
            <a:r>
              <a:rPr lang="en-US" sz="2000" dirty="0" err="1"/>
              <a:t>Sīra</a:t>
            </a:r>
            <a:r>
              <a:rPr lang="en-US" sz="2000" dirty="0"/>
              <a:t>, Tafsir, and books of </a:t>
            </a:r>
            <a:r>
              <a:rPr lang="en-US" sz="2000" dirty="0" err="1"/>
              <a:t>Ulum</a:t>
            </a:r>
            <a:r>
              <a:rPr lang="en-US" sz="2000" dirty="0"/>
              <a:t> Al-Qur’an to piece that together. </a:t>
            </a:r>
          </a:p>
          <a:p>
            <a:pPr marL="171450" indent="-171450">
              <a:lnSpc>
                <a:spcPct val="170000"/>
              </a:lnSpc>
              <a:spcBef>
                <a:spcPts val="0"/>
              </a:spcBef>
              <a:buFont typeface="Arial" panose="020B0604020202020204" pitchFamily="34" charset="0"/>
              <a:buChar char="•"/>
            </a:pPr>
            <a:r>
              <a:rPr lang="en-US" sz="2000" dirty="0"/>
              <a:t>Imam Suyuti goes into Meccan vs. Medinan at length in chapter 1 of the Itqan and gives us some clues about overall chronology of Meccan and Medinan chapters, especially when he quotes reports that go back to Mujahid, the student of Ibn Abbas, and to Ibn Abbas himself but those initial reports are not about revelation order. They simply tell us which Surahs were Meccan, which were Medinan, which Meccan Surahs contained Medinan verses (meaning, verses revealed later, which, obviously, tells us something about revelation order), and which Surahs came down all at once (Surah 6, according to Ibn Abbas, was revealed all at once, although 3 verses, starting from #151 were revealed in Medina).</a:t>
            </a:r>
            <a:endParaRPr lang="en-US" sz="2000" kern="1200" dirty="0">
              <a:solidFill>
                <a:schemeClr val="tx1"/>
              </a:solidFill>
            </a:endParaRPr>
          </a:p>
          <a:p>
            <a:pPr marL="171450" indent="-171450">
              <a:lnSpc>
                <a:spcPct val="170000"/>
              </a:lnSpc>
              <a:buFont typeface="Arial" panose="020B0604020202020204" pitchFamily="34" charset="0"/>
              <a:buChar char="•"/>
            </a:pPr>
            <a:endParaRPr lang="en-US" sz="2000" dirty="0"/>
          </a:p>
          <a:p>
            <a:pPr marL="171450" indent="-171450">
              <a:lnSpc>
                <a:spcPct val="170000"/>
              </a:lnSpc>
              <a:buFont typeface="Arial" panose="020B0604020202020204" pitchFamily="34" charset="0"/>
              <a:buChar char="•"/>
            </a:pPr>
            <a:endParaRPr lang="en-US" sz="2000" dirty="0"/>
          </a:p>
        </p:txBody>
      </p:sp>
      <p:pic>
        <p:nvPicPr>
          <p:cNvPr id="89" name="Google Shape;89;p2" descr="A black background with colorful text&#10;&#10;Description automatically generated">
            <a:extLst>
              <a:ext uri="{FF2B5EF4-FFF2-40B4-BE49-F238E27FC236}">
                <a16:creationId xmlns:a16="http://schemas.microsoft.com/office/drawing/2014/main" id="{C3BF2BB3-D002-8FF9-7CD6-06602C8BEBEB}"/>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300563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BAD09ADD-CED3-9BCE-2661-036682D0E8E1}"/>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9C07631F-F921-BEF5-29A1-236710BEDE9D}"/>
              </a:ext>
            </a:extLst>
          </p:cNvPr>
          <p:cNvSpPr txBox="1">
            <a:spLocks noGrp="1"/>
          </p:cNvSpPr>
          <p:nvPr>
            <p:ph type="title"/>
          </p:nvPr>
        </p:nvSpPr>
        <p:spPr>
          <a:xfrm>
            <a:off x="470669" y="517229"/>
            <a:ext cx="11267868" cy="1067338"/>
          </a:xfrm>
          <a:prstGeom prst="rect">
            <a:avLst/>
          </a:prstGeom>
          <a:noFill/>
          <a:ln>
            <a:noFill/>
          </a:ln>
        </p:spPr>
        <p:txBody>
          <a:bodyPr spcFirstLastPara="1" wrap="square" lIns="91425" tIns="45700" rIns="91425" bIns="45700" anchor="ctr" anchorCtr="0">
            <a:normAutofit fontScale="90000"/>
          </a:bodyPr>
          <a:lstStyle/>
          <a:p>
            <a:r>
              <a:rPr lang="en-US" b="1" dirty="0"/>
              <a:t>On the Chronology = REVELATION ORDER</a:t>
            </a:r>
            <a:br>
              <a:rPr lang="en-US" b="1" dirty="0"/>
            </a:br>
            <a:r>
              <a:rPr lang="en-US" b="1" dirty="0"/>
              <a:t> of the Qur’an </a:t>
            </a:r>
            <a:endParaRPr b="1" dirty="0"/>
          </a:p>
        </p:txBody>
      </p:sp>
      <p:sp>
        <p:nvSpPr>
          <p:cNvPr id="88" name="Google Shape;88;p2">
            <a:extLst>
              <a:ext uri="{FF2B5EF4-FFF2-40B4-BE49-F238E27FC236}">
                <a16:creationId xmlns:a16="http://schemas.microsoft.com/office/drawing/2014/main" id="{552F52DB-E831-A657-1C15-4D4763D02A3B}"/>
              </a:ext>
            </a:extLst>
          </p:cNvPr>
          <p:cNvSpPr txBox="1">
            <a:spLocks noGrp="1"/>
          </p:cNvSpPr>
          <p:nvPr>
            <p:ph type="body" idx="1"/>
          </p:nvPr>
        </p:nvSpPr>
        <p:spPr>
          <a:xfrm>
            <a:off x="453331" y="1520035"/>
            <a:ext cx="11268000" cy="5337965"/>
          </a:xfrm>
          <a:prstGeom prst="rect">
            <a:avLst/>
          </a:prstGeom>
          <a:noFill/>
          <a:ln>
            <a:noFill/>
          </a:ln>
        </p:spPr>
        <p:txBody>
          <a:bodyPr spcFirstLastPara="1" wrap="square" lIns="91425" tIns="45700" rIns="91425" bIns="45700" anchor="t" anchorCtr="0">
            <a:noAutofit/>
          </a:bodyPr>
          <a:lstStyle/>
          <a:p>
            <a:pPr marL="171450" indent="-171450">
              <a:lnSpc>
                <a:spcPct val="170000"/>
              </a:lnSpc>
              <a:spcBef>
                <a:spcPts val="0"/>
              </a:spcBef>
              <a:buFont typeface="Arial" panose="020B0604020202020204" pitchFamily="34" charset="0"/>
              <a:buChar char="•"/>
            </a:pPr>
            <a:r>
              <a:rPr lang="en-US" dirty="0"/>
              <a:t>If you read further in this chapter, however, Imam Al-Suyuti does narrate lists of Surahs from earlier generations, divided into Meccan and Medinan, which appear to reflect revelation order. These lists, however, are incomplete, i.e., they are missing some Surahs. Continuing into the chapter, Al-Suyuti brings Ibn Abbas’s list of the Surahs per revelation order but there are only 109 Surahs in the English translation and 113 in the original.</a:t>
            </a:r>
          </a:p>
          <a:p>
            <a:pPr marL="171450" lvl="0" indent="-171450">
              <a:lnSpc>
                <a:spcPct val="170000"/>
              </a:lnSpc>
              <a:spcBef>
                <a:spcPts val="0"/>
              </a:spcBef>
              <a:buClrTx/>
              <a:buSzTx/>
              <a:buFont typeface="Arial" panose="020B0604020202020204" pitchFamily="34" charset="0"/>
              <a:buChar char="•"/>
              <a:defRPr/>
            </a:pPr>
            <a:endParaRPr lang="en-US" kern="1200" dirty="0">
              <a:solidFill>
                <a:schemeClr val="tx1"/>
              </a:solidFill>
            </a:endParaRPr>
          </a:p>
          <a:p>
            <a:pPr marL="171450" indent="-171450">
              <a:lnSpc>
                <a:spcPct val="170000"/>
              </a:lnSpc>
              <a:buFont typeface="Arial" panose="020B0604020202020204" pitchFamily="34" charset="0"/>
              <a:buChar char="•"/>
            </a:pPr>
            <a:endParaRPr lang="en-US" dirty="0"/>
          </a:p>
          <a:p>
            <a:pPr marL="171450" indent="-171450">
              <a:lnSpc>
                <a:spcPct val="170000"/>
              </a:lnSpc>
              <a:buFont typeface="Arial" panose="020B0604020202020204" pitchFamily="34" charset="0"/>
              <a:buChar char="•"/>
            </a:pP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6D524890-F949-C68F-9B7C-E358D2783B83}"/>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188297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a:extLst>
            <a:ext uri="{FF2B5EF4-FFF2-40B4-BE49-F238E27FC236}">
              <a16:creationId xmlns:a16="http://schemas.microsoft.com/office/drawing/2014/main" id="{8673ACFE-C7E7-AEA8-5F1C-E3158D10223B}"/>
            </a:ext>
          </a:extLst>
        </p:cNvPr>
        <p:cNvGrpSpPr/>
        <p:nvPr/>
      </p:nvGrpSpPr>
      <p:grpSpPr>
        <a:xfrm>
          <a:off x="0" y="0"/>
          <a:ext cx="0" cy="0"/>
          <a:chOff x="0" y="0"/>
          <a:chExt cx="0" cy="0"/>
        </a:xfrm>
      </p:grpSpPr>
      <p:sp>
        <p:nvSpPr>
          <p:cNvPr id="87" name="Google Shape;87;p2">
            <a:extLst>
              <a:ext uri="{FF2B5EF4-FFF2-40B4-BE49-F238E27FC236}">
                <a16:creationId xmlns:a16="http://schemas.microsoft.com/office/drawing/2014/main" id="{5009A8AF-B096-F6DB-E366-EFD6CD4D2097}"/>
              </a:ext>
            </a:extLst>
          </p:cNvPr>
          <p:cNvSpPr txBox="1">
            <a:spLocks noGrp="1"/>
          </p:cNvSpPr>
          <p:nvPr>
            <p:ph type="title"/>
          </p:nvPr>
        </p:nvSpPr>
        <p:spPr>
          <a:xfrm>
            <a:off x="462000" y="583679"/>
            <a:ext cx="11267868" cy="1067338"/>
          </a:xfrm>
          <a:prstGeom prst="rect">
            <a:avLst/>
          </a:prstGeom>
          <a:noFill/>
          <a:ln>
            <a:noFill/>
          </a:ln>
        </p:spPr>
        <p:txBody>
          <a:bodyPr spcFirstLastPara="1" wrap="square" lIns="91425" tIns="45700" rIns="91425" bIns="45700" anchor="ctr" anchorCtr="0">
            <a:normAutofit fontScale="90000"/>
          </a:bodyPr>
          <a:lstStyle/>
          <a:p>
            <a:r>
              <a:rPr lang="en-US" b="1" dirty="0"/>
              <a:t>On the Chronology = REVELATION ORDER</a:t>
            </a:r>
            <a:br>
              <a:rPr lang="en-US" b="1" dirty="0"/>
            </a:br>
            <a:r>
              <a:rPr lang="en-US" b="1" dirty="0"/>
              <a:t> of the Qur’an </a:t>
            </a:r>
            <a:endParaRPr b="1" dirty="0"/>
          </a:p>
        </p:txBody>
      </p:sp>
      <p:sp>
        <p:nvSpPr>
          <p:cNvPr id="88" name="Google Shape;88;p2">
            <a:extLst>
              <a:ext uri="{FF2B5EF4-FFF2-40B4-BE49-F238E27FC236}">
                <a16:creationId xmlns:a16="http://schemas.microsoft.com/office/drawing/2014/main" id="{35F562C6-3048-9113-079A-FB0E7C03F1B8}"/>
              </a:ext>
            </a:extLst>
          </p:cNvPr>
          <p:cNvSpPr txBox="1">
            <a:spLocks noGrp="1"/>
          </p:cNvSpPr>
          <p:nvPr>
            <p:ph type="body" idx="1"/>
          </p:nvPr>
        </p:nvSpPr>
        <p:spPr>
          <a:xfrm>
            <a:off x="462000" y="1866688"/>
            <a:ext cx="11268000" cy="4629900"/>
          </a:xfrm>
          <a:prstGeom prst="rect">
            <a:avLst/>
          </a:prstGeom>
          <a:noFill/>
          <a:ln>
            <a:noFill/>
          </a:ln>
        </p:spPr>
        <p:txBody>
          <a:bodyPr spcFirstLastPara="1" wrap="square" lIns="91425" tIns="45700" rIns="91425" bIns="45700" anchor="t" anchorCtr="0">
            <a:normAutofit/>
          </a:bodyPr>
          <a:lstStyle/>
          <a:p>
            <a:pPr marL="171450" indent="-171450">
              <a:lnSpc>
                <a:spcPct val="150000"/>
              </a:lnSpc>
              <a:spcBef>
                <a:spcPts val="0"/>
              </a:spcBef>
              <a:buFont typeface="Arial" panose="020B0604020202020204" pitchFamily="34" charset="0"/>
              <a:buChar char="•"/>
            </a:pPr>
            <a:r>
              <a:rPr lang="en-US" dirty="0"/>
              <a:t>To the question of how Surahs were revealed (at once vs. in sections, and if the latter, then how exactly), again, we don’t have Hadiths that tell us every last detail. Why? Because revelation was gradual and dynamic and the Qur’an traveled with the Prophet </a:t>
            </a:r>
            <a:r>
              <a:rPr lang="ar-SA" dirty="0" err="1"/>
              <a:t>ﷺ</a:t>
            </a:r>
            <a:r>
              <a:rPr lang="en-US" dirty="0"/>
              <a:t> . So he would receive a verse or verses and instruct Companions in which Surah to place the verse(s). A Surah might first have its beginning in Mecca then the remainder could be revealed in Medina. </a:t>
            </a:r>
          </a:p>
          <a:p>
            <a:pPr marL="171450" indent="-171450">
              <a:lnSpc>
                <a:spcPct val="150000"/>
              </a:lnSpc>
              <a:spcBef>
                <a:spcPts val="0"/>
              </a:spcBef>
              <a:buFont typeface="Arial" panose="020B0604020202020204" pitchFamily="34" charset="0"/>
              <a:buChar char="•"/>
            </a:pPr>
            <a:endParaRPr lang="en-US" dirty="0"/>
          </a:p>
        </p:txBody>
      </p:sp>
      <p:pic>
        <p:nvPicPr>
          <p:cNvPr id="89" name="Google Shape;89;p2" descr="A black background with colorful text&#10;&#10;Description automatically generated">
            <a:extLst>
              <a:ext uri="{FF2B5EF4-FFF2-40B4-BE49-F238E27FC236}">
                <a16:creationId xmlns:a16="http://schemas.microsoft.com/office/drawing/2014/main" id="{60E1FFCF-ACA1-A234-0D76-D2EA29240AD3}"/>
              </a:ext>
            </a:extLst>
          </p:cNvPr>
          <p:cNvPicPr preferRelativeResize="0"/>
          <p:nvPr/>
        </p:nvPicPr>
        <p:blipFill rotWithShape="1">
          <a:blip r:embed="rId3">
            <a:alphaModFix/>
          </a:blip>
          <a:srcRect l="11299" t="42647" r="11031" b="47597"/>
          <a:stretch/>
        </p:blipFill>
        <p:spPr>
          <a:xfrm>
            <a:off x="9116286" y="107879"/>
            <a:ext cx="2914453" cy="473881"/>
          </a:xfrm>
          <a:prstGeom prst="rect">
            <a:avLst/>
          </a:prstGeom>
          <a:noFill/>
          <a:ln>
            <a:noFill/>
          </a:ln>
        </p:spPr>
      </p:pic>
    </p:spTree>
    <p:extLst>
      <p:ext uri="{BB962C8B-B14F-4D97-AF65-F5344CB8AC3E}">
        <p14:creationId xmlns:p14="http://schemas.microsoft.com/office/powerpoint/2010/main" val="2636410853"/>
      </p:ext>
    </p:extLst>
  </p:cSld>
  <p:clrMapOvr>
    <a:masterClrMapping/>
  </p:clrMapOvr>
</p:sld>
</file>

<file path=ppt/theme/theme1.xml><?xml version="1.0" encoding="utf-8"?>
<a:theme xmlns:a="http://schemas.openxmlformats.org/drawingml/2006/main" name="Office Theme">
  <a:themeElements>
    <a:clrScheme name="Custom 1">
      <a:dk1>
        <a:srgbClr val="661720"/>
      </a:dk1>
      <a:lt1>
        <a:srgbClr val="FFFFFF"/>
      </a:lt1>
      <a:dk2>
        <a:srgbClr val="661720"/>
      </a:dk2>
      <a:lt2>
        <a:srgbClr val="661720"/>
      </a:lt2>
      <a:accent1>
        <a:srgbClr val="3D2626"/>
      </a:accent1>
      <a:accent2>
        <a:srgbClr val="3D2626"/>
      </a:accent2>
      <a:accent3>
        <a:srgbClr val="661720"/>
      </a:accent3>
      <a:accent4>
        <a:srgbClr val="661720"/>
      </a:accent4>
      <a:accent5>
        <a:srgbClr val="661720"/>
      </a:accent5>
      <a:accent6>
        <a:srgbClr val="661720"/>
      </a:accent6>
      <a:hlink>
        <a:srgbClr val="661720"/>
      </a:hlink>
      <a:folHlink>
        <a:srgbClr val="6617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2126</Words>
  <Application>Microsoft Macintosh PowerPoint</Application>
  <PresentationFormat>Widescreen</PresentationFormat>
  <Paragraphs>161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Cambria</vt:lpstr>
      <vt:lpstr>Palatino Linotype</vt:lpstr>
      <vt:lpstr>Arial</vt:lpstr>
      <vt:lpstr>Calibri</vt:lpstr>
      <vt:lpstr>Georgia</vt:lpstr>
      <vt:lpstr>Office Theme</vt:lpstr>
      <vt:lpstr>      Meccan &amp; Medinan Revelations</vt:lpstr>
      <vt:lpstr>Prof. Von Denffer’s  Definition of Ulum al-Qur’an</vt:lpstr>
      <vt:lpstr> Chapter: The compilation of the Qur'an </vt:lpstr>
      <vt:lpstr> Chapter: The compilation of the Qur'an </vt:lpstr>
      <vt:lpstr> Chapter: The compilation of the Qur'an </vt:lpstr>
      <vt:lpstr>On the Chronology of the Qur’an</vt:lpstr>
      <vt:lpstr>On the Chronology = REVELATION ORDER  of the Qur’an </vt:lpstr>
      <vt:lpstr>On the Chronology = REVELATION ORDER  of the Qur’an </vt:lpstr>
      <vt:lpstr>On the Chronology = REVELATION ORDER  of the Qur’an </vt:lpstr>
      <vt:lpstr> On the Chronology = REVELATION ORDER  of the Qur’an </vt:lpstr>
      <vt:lpstr>On the Chronology of the Qur’an</vt:lpstr>
      <vt:lpstr>Meccan &amp; Medinan Revelations</vt:lpstr>
      <vt:lpstr>On the Qur’an’s Arrangement</vt:lpstr>
      <vt:lpstr>   Meccan and Medinan Surahs in the opinion of Abdullah Ibn Abbas (ra)    </vt:lpstr>
      <vt:lpstr>Sh. Yasir Qadhi’s An Introduction to the Sciences of the Qur’aan</vt:lpstr>
      <vt:lpstr>Definitions of Meccan &amp; Medinan</vt:lpstr>
      <vt:lpstr>Last of the Qur’an to be Revealed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Sondos Suleiman</dc:creator>
  <cp:lastModifiedBy>Zaynab Ansari</cp:lastModifiedBy>
  <cp:revision>4</cp:revision>
  <dcterms:created xsi:type="dcterms:W3CDTF">2024-02-02T18:16:52Z</dcterms:created>
  <dcterms:modified xsi:type="dcterms:W3CDTF">2026-04-25T21:03:48Z</dcterms:modified>
</cp:coreProperties>
</file>