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8"/>
  </p:notesMasterIdLst>
  <p:sldIdLst>
    <p:sldId id="265" r:id="rId2"/>
    <p:sldId id="266" r:id="rId3"/>
    <p:sldId id="267" r:id="rId4"/>
    <p:sldId id="268" r:id="rId5"/>
    <p:sldId id="269" r:id="rId6"/>
    <p:sldId id="270" r:id="rId7"/>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91A0AE-3C9A-7C30-9343-382092E96F30}" name="Claire Louvet" initials="CL" userId="S::marketing@elevategcc.com::7adbd21a-ff6e-4903-8aa7-a18d1a0560a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84A24"/>
    <a:srgbClr val="C8AA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61801D-7AED-AC4A-AB98-A3D19C913B13}" v="5" dt="2026-07-21T10:00:52.2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6509"/>
    <p:restoredTop sz="94795"/>
  </p:normalViewPr>
  <p:slideViewPr>
    <p:cSldViewPr snapToGrid="0" snapToObjects="1">
      <p:cViewPr varScale="1">
        <p:scale>
          <a:sx n="67" d="100"/>
          <a:sy n="67" d="100"/>
        </p:scale>
        <p:origin x="1336"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9B34A6-7942-A545-81B3-64763412E7E6}" type="datetimeFigureOut">
              <a:rPr lang="en-US" smtClean="0"/>
              <a:t>7/21/26</a:t>
            </a:fld>
            <a:endParaRPr lang="en-US"/>
          </a:p>
        </p:txBody>
      </p:sp>
      <p:sp>
        <p:nvSpPr>
          <p:cNvPr id="4" name="Slide Image Placeholder 3"/>
          <p:cNvSpPr>
            <a:spLocks noGrp="1" noRot="1" noChangeAspect="1"/>
          </p:cNvSpPr>
          <p:nvPr>
            <p:ph type="sldImg" idx="2"/>
          </p:nvPr>
        </p:nvSpPr>
        <p:spPr>
          <a:xfrm>
            <a:off x="2560638" y="1143000"/>
            <a:ext cx="17367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8717D9-A17F-F149-A94A-A670931918C6}" type="slidenum">
              <a:rPr lang="en-US" smtClean="0"/>
              <a:t>‹#›</a:t>
            </a:fld>
            <a:endParaRPr lang="en-US"/>
          </a:p>
        </p:txBody>
      </p:sp>
    </p:spTree>
    <p:extLst>
      <p:ext uri="{BB962C8B-B14F-4D97-AF65-F5344CB8AC3E}">
        <p14:creationId xmlns:p14="http://schemas.microsoft.com/office/powerpoint/2010/main" val="4028533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5448CD9-881A-D74D-A46C-848E38DD10F8}" type="datetimeFigureOut">
              <a:rPr lang="en-GB" smtClean="0"/>
              <a:t>21/07/2026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78C232-2BD2-D34E-89A4-6482F735E1E7}" type="slidenum">
              <a:rPr lang="en-GB" smtClean="0"/>
              <a:t>‹#›</a:t>
            </a:fld>
            <a:endParaRPr lang="en-GB"/>
          </a:p>
        </p:txBody>
      </p:sp>
    </p:spTree>
    <p:extLst>
      <p:ext uri="{BB962C8B-B14F-4D97-AF65-F5344CB8AC3E}">
        <p14:creationId xmlns:p14="http://schemas.microsoft.com/office/powerpoint/2010/main" val="1953784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448CD9-881A-D74D-A46C-848E38DD10F8}" type="datetimeFigureOut">
              <a:rPr lang="en-GB" smtClean="0"/>
              <a:t>21/07/2026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78C232-2BD2-D34E-89A4-6482F735E1E7}" type="slidenum">
              <a:rPr lang="en-GB" smtClean="0"/>
              <a:t>‹#›</a:t>
            </a:fld>
            <a:endParaRPr lang="en-GB"/>
          </a:p>
        </p:txBody>
      </p:sp>
    </p:spTree>
    <p:extLst>
      <p:ext uri="{BB962C8B-B14F-4D97-AF65-F5344CB8AC3E}">
        <p14:creationId xmlns:p14="http://schemas.microsoft.com/office/powerpoint/2010/main" val="1309584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448CD9-881A-D74D-A46C-848E38DD10F8}" type="datetimeFigureOut">
              <a:rPr lang="en-GB" smtClean="0"/>
              <a:t>21/07/2026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78C232-2BD2-D34E-89A4-6482F735E1E7}" type="slidenum">
              <a:rPr lang="en-GB" smtClean="0"/>
              <a:t>‹#›</a:t>
            </a:fld>
            <a:endParaRPr lang="en-GB"/>
          </a:p>
        </p:txBody>
      </p:sp>
    </p:spTree>
    <p:extLst>
      <p:ext uri="{BB962C8B-B14F-4D97-AF65-F5344CB8AC3E}">
        <p14:creationId xmlns:p14="http://schemas.microsoft.com/office/powerpoint/2010/main" val="2098692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448CD9-881A-D74D-A46C-848E38DD10F8}" type="datetimeFigureOut">
              <a:rPr lang="en-GB" smtClean="0"/>
              <a:t>21/07/2026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78C232-2BD2-D34E-89A4-6482F735E1E7}" type="slidenum">
              <a:rPr lang="en-GB" smtClean="0"/>
              <a:t>‹#›</a:t>
            </a:fld>
            <a:endParaRPr lang="en-GB"/>
          </a:p>
        </p:txBody>
      </p:sp>
    </p:spTree>
    <p:extLst>
      <p:ext uri="{BB962C8B-B14F-4D97-AF65-F5344CB8AC3E}">
        <p14:creationId xmlns:p14="http://schemas.microsoft.com/office/powerpoint/2010/main" val="295523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448CD9-881A-D74D-A46C-848E38DD10F8}" type="datetimeFigureOut">
              <a:rPr lang="en-GB" smtClean="0"/>
              <a:t>21/07/2026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78C232-2BD2-D34E-89A4-6482F735E1E7}" type="slidenum">
              <a:rPr lang="en-GB" smtClean="0"/>
              <a:t>‹#›</a:t>
            </a:fld>
            <a:endParaRPr lang="en-GB"/>
          </a:p>
        </p:txBody>
      </p:sp>
    </p:spTree>
    <p:extLst>
      <p:ext uri="{BB962C8B-B14F-4D97-AF65-F5344CB8AC3E}">
        <p14:creationId xmlns:p14="http://schemas.microsoft.com/office/powerpoint/2010/main" val="1520877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5448CD9-881A-D74D-A46C-848E38DD10F8}" type="datetimeFigureOut">
              <a:rPr lang="en-GB" smtClean="0"/>
              <a:t>21/07/2026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78C232-2BD2-D34E-89A4-6482F735E1E7}" type="slidenum">
              <a:rPr lang="en-GB" smtClean="0"/>
              <a:t>‹#›</a:t>
            </a:fld>
            <a:endParaRPr lang="en-GB"/>
          </a:p>
        </p:txBody>
      </p:sp>
    </p:spTree>
    <p:extLst>
      <p:ext uri="{BB962C8B-B14F-4D97-AF65-F5344CB8AC3E}">
        <p14:creationId xmlns:p14="http://schemas.microsoft.com/office/powerpoint/2010/main" val="3488583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448CD9-881A-D74D-A46C-848E38DD10F8}" type="datetimeFigureOut">
              <a:rPr lang="en-GB" smtClean="0"/>
              <a:t>21/07/2026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078C232-2BD2-D34E-89A4-6482F735E1E7}" type="slidenum">
              <a:rPr lang="en-GB" smtClean="0"/>
              <a:t>‹#›</a:t>
            </a:fld>
            <a:endParaRPr lang="en-GB"/>
          </a:p>
        </p:txBody>
      </p:sp>
    </p:spTree>
    <p:extLst>
      <p:ext uri="{BB962C8B-B14F-4D97-AF65-F5344CB8AC3E}">
        <p14:creationId xmlns:p14="http://schemas.microsoft.com/office/powerpoint/2010/main" val="4190551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448CD9-881A-D74D-A46C-848E38DD10F8}" type="datetimeFigureOut">
              <a:rPr lang="en-GB" smtClean="0"/>
              <a:t>21/07/2026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078C232-2BD2-D34E-89A4-6482F735E1E7}" type="slidenum">
              <a:rPr lang="en-GB" smtClean="0"/>
              <a:t>‹#›</a:t>
            </a:fld>
            <a:endParaRPr lang="en-GB"/>
          </a:p>
        </p:txBody>
      </p:sp>
    </p:spTree>
    <p:extLst>
      <p:ext uri="{BB962C8B-B14F-4D97-AF65-F5344CB8AC3E}">
        <p14:creationId xmlns:p14="http://schemas.microsoft.com/office/powerpoint/2010/main" val="1688521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448CD9-881A-D74D-A46C-848E38DD10F8}" type="datetimeFigureOut">
              <a:rPr lang="en-GB" smtClean="0"/>
              <a:t>21/07/2026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078C232-2BD2-D34E-89A4-6482F735E1E7}" type="slidenum">
              <a:rPr lang="en-GB" smtClean="0"/>
              <a:t>‹#›</a:t>
            </a:fld>
            <a:endParaRPr lang="en-GB"/>
          </a:p>
        </p:txBody>
      </p:sp>
    </p:spTree>
    <p:extLst>
      <p:ext uri="{BB962C8B-B14F-4D97-AF65-F5344CB8AC3E}">
        <p14:creationId xmlns:p14="http://schemas.microsoft.com/office/powerpoint/2010/main" val="3040092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5448CD9-881A-D74D-A46C-848E38DD10F8}" type="datetimeFigureOut">
              <a:rPr lang="en-GB" smtClean="0"/>
              <a:t>21/07/2026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78C232-2BD2-D34E-89A4-6482F735E1E7}" type="slidenum">
              <a:rPr lang="en-GB" smtClean="0"/>
              <a:t>‹#›</a:t>
            </a:fld>
            <a:endParaRPr lang="en-GB"/>
          </a:p>
        </p:txBody>
      </p:sp>
    </p:spTree>
    <p:extLst>
      <p:ext uri="{BB962C8B-B14F-4D97-AF65-F5344CB8AC3E}">
        <p14:creationId xmlns:p14="http://schemas.microsoft.com/office/powerpoint/2010/main" val="4027992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5448CD9-881A-D74D-A46C-848E38DD10F8}" type="datetimeFigureOut">
              <a:rPr lang="en-GB" smtClean="0"/>
              <a:t>21/07/2026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78C232-2BD2-D34E-89A4-6482F735E1E7}" type="slidenum">
              <a:rPr lang="en-GB" smtClean="0"/>
              <a:t>‹#›</a:t>
            </a:fld>
            <a:endParaRPr lang="en-GB"/>
          </a:p>
        </p:txBody>
      </p:sp>
    </p:spTree>
    <p:extLst>
      <p:ext uri="{BB962C8B-B14F-4D97-AF65-F5344CB8AC3E}">
        <p14:creationId xmlns:p14="http://schemas.microsoft.com/office/powerpoint/2010/main" val="37393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F5448CD9-881A-D74D-A46C-848E38DD10F8}" type="datetimeFigureOut">
              <a:rPr lang="en-GB" smtClean="0"/>
              <a:t>21/07/2026</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1078C232-2BD2-D34E-89A4-6482F735E1E7}" type="slidenum">
              <a:rPr lang="en-GB" smtClean="0"/>
              <a:t>‹#›</a:t>
            </a:fld>
            <a:endParaRPr lang="en-GB"/>
          </a:p>
        </p:txBody>
      </p:sp>
    </p:spTree>
    <p:extLst>
      <p:ext uri="{BB962C8B-B14F-4D97-AF65-F5344CB8AC3E}">
        <p14:creationId xmlns:p14="http://schemas.microsoft.com/office/powerpoint/2010/main" val="19415941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AE576-3D8C-97B1-30D5-4BA7A6B0E8B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820DD63-CB52-003C-8500-721C4316171B}"/>
              </a:ext>
            </a:extLst>
          </p:cNvPr>
          <p:cNvSpPr txBox="1"/>
          <p:nvPr/>
        </p:nvSpPr>
        <p:spPr>
          <a:xfrm>
            <a:off x="3303976" y="1396584"/>
            <a:ext cx="2507418" cy="941283"/>
          </a:xfrm>
          <a:prstGeom prst="rect">
            <a:avLst/>
          </a:prstGeom>
          <a:noFill/>
        </p:spPr>
        <p:txBody>
          <a:bodyPr wrap="none" rtlCol="0">
            <a:spAutoFit/>
          </a:bodyPr>
          <a:lstStyle/>
          <a:p>
            <a:pPr>
              <a:spcAft>
                <a:spcPts val="2250"/>
              </a:spcAft>
            </a:pPr>
            <a:r>
              <a:rPr lang="en-US" b="1" dirty="0">
                <a:solidFill>
                  <a:srgbClr val="212529"/>
                </a:solidFill>
                <a:latin typeface="Lituora Bold" pitchFamily="2" charset="77"/>
              </a:rPr>
              <a:t>Ascent</a:t>
            </a:r>
            <a:r>
              <a:rPr lang="en-US" b="1" i="0" u="none" strike="noStrike" dirty="0">
                <a:solidFill>
                  <a:srgbClr val="212529"/>
                </a:solidFill>
                <a:effectLst/>
                <a:latin typeface="Lituora Bold" pitchFamily="2" charset="77"/>
              </a:rPr>
              <a:t>™ Carry</a:t>
            </a:r>
            <a:endParaRPr lang="en-US" cap="all" dirty="0"/>
          </a:p>
          <a:p>
            <a:pPr algn="l" rtl="0">
              <a:spcAft>
                <a:spcPts val="2250"/>
              </a:spcAft>
            </a:pPr>
            <a:endParaRPr lang="en-US" b="1" i="0" u="none" strike="noStrike" dirty="0">
              <a:solidFill>
                <a:srgbClr val="212529"/>
              </a:solidFill>
              <a:effectLst/>
              <a:latin typeface="Lituora Bold" pitchFamily="2" charset="77"/>
            </a:endParaRPr>
          </a:p>
        </p:txBody>
      </p:sp>
      <p:sp>
        <p:nvSpPr>
          <p:cNvPr id="5" name="TextBox 4">
            <a:extLst>
              <a:ext uri="{FF2B5EF4-FFF2-40B4-BE49-F238E27FC236}">
                <a16:creationId xmlns:a16="http://schemas.microsoft.com/office/drawing/2014/main" id="{4A48B42E-3981-2809-082E-593EFA97763D}"/>
              </a:ext>
            </a:extLst>
          </p:cNvPr>
          <p:cNvSpPr txBox="1"/>
          <p:nvPr/>
        </p:nvSpPr>
        <p:spPr>
          <a:xfrm>
            <a:off x="3303975" y="1741468"/>
            <a:ext cx="3334345" cy="1785104"/>
          </a:xfrm>
          <a:prstGeom prst="rect">
            <a:avLst/>
          </a:prstGeom>
          <a:noFill/>
        </p:spPr>
        <p:txBody>
          <a:bodyPr wrap="square" rtlCol="0">
            <a:spAutoFit/>
          </a:bodyPr>
          <a:lstStyle/>
          <a:p>
            <a:r>
              <a:rPr lang="en-US" sz="1000" dirty="0">
                <a:latin typeface="Mona Sans" pitchFamily="2" charset="77"/>
              </a:rPr>
              <a:t>The NLG Ascent™ Carry solves a problem every rope access crew runs into: getting rope and tools up to height without two trips, or a dropped load along the way. Wear it as a backpack for the walk in, then tuck away the straps and waistbelt and haul it vertically using the load-rated lifting handles. Rated to carry up to 100kg, it’s built from Megatex™, a fabric up to seven times more abrasion-resistant than premium military-grade material, so it holds up against concrete, steel and rope friction shift after shift.</a:t>
            </a:r>
          </a:p>
          <a:p>
            <a:endParaRPr lang="en-US" sz="1000" dirty="0">
              <a:latin typeface="Mona Sans" pitchFamily="2" charset="77"/>
            </a:endParaRPr>
          </a:p>
        </p:txBody>
      </p:sp>
      <p:sp>
        <p:nvSpPr>
          <p:cNvPr id="7" name="TextBox 6">
            <a:extLst>
              <a:ext uri="{FF2B5EF4-FFF2-40B4-BE49-F238E27FC236}">
                <a16:creationId xmlns:a16="http://schemas.microsoft.com/office/drawing/2014/main" id="{73E9632E-A2CC-77F4-F4D4-E25D1E1D1D53}"/>
              </a:ext>
            </a:extLst>
          </p:cNvPr>
          <p:cNvSpPr txBox="1"/>
          <p:nvPr/>
        </p:nvSpPr>
        <p:spPr>
          <a:xfrm>
            <a:off x="219678" y="4777298"/>
            <a:ext cx="6418643" cy="7325082"/>
          </a:xfrm>
          <a:prstGeom prst="rect">
            <a:avLst/>
          </a:prstGeom>
          <a:noFill/>
        </p:spPr>
        <p:txBody>
          <a:bodyPr wrap="square" rtlCol="0">
            <a:spAutoFit/>
          </a:bodyPr>
          <a:lstStyle/>
          <a:p>
            <a:r>
              <a:rPr lang="en-US" sz="1000" u="none" strike="noStrike" dirty="0">
                <a:solidFill>
                  <a:srgbClr val="000000"/>
                </a:solidFill>
                <a:effectLst/>
                <a:highlight>
                  <a:srgbClr val="FFFF00"/>
                </a:highlight>
                <a:latin typeface="Mona Sans" pitchFamily="2" charset="77"/>
              </a:rPr>
              <a:t>Features</a:t>
            </a:r>
            <a:r>
              <a:rPr lang="en-US" sz="1000" u="none" strike="noStrike" dirty="0">
                <a:solidFill>
                  <a:srgbClr val="000000"/>
                </a:solidFill>
                <a:effectLst/>
                <a:latin typeface="Mona Sans" pitchFamily="2" charset="77"/>
              </a:rPr>
              <a:t>:</a:t>
            </a:r>
          </a:p>
          <a:p>
            <a:pPr marL="171450" indent="-171450">
              <a:buFont typeface="Arial" panose="020B0604020202020204" pitchFamily="34" charset="0"/>
              <a:buChar char="•"/>
            </a:pPr>
            <a:r>
              <a:rPr lang="en-US" sz="1000" dirty="0">
                <a:solidFill>
                  <a:srgbClr val="000000"/>
                </a:solidFill>
                <a:latin typeface="Mona Sans" pitchFamily="2" charset="77"/>
              </a:rPr>
              <a:t>Two load-rated lifting handles turn the bag into a hoist for loads up to 100kg</a:t>
            </a:r>
          </a:p>
          <a:p>
            <a:pPr marL="171450" indent="-171450">
              <a:buFont typeface="Arial" panose="020B0604020202020204" pitchFamily="34" charset="0"/>
              <a:buChar char="•"/>
            </a:pPr>
            <a:r>
              <a:rPr lang="en-US" sz="1000" dirty="0">
                <a:solidFill>
                  <a:srgbClr val="000000"/>
                </a:solidFill>
                <a:latin typeface="Mona Sans" pitchFamily="2" charset="77"/>
              </a:rPr>
              <a:t>Backpack straps tuck away and the waistbelt comes off entirely, leaving nothing to catch on rope or structure while you haul</a:t>
            </a:r>
          </a:p>
          <a:p>
            <a:pPr marL="171450" indent="-171450">
              <a:buFont typeface="Arial" panose="020B0604020202020204" pitchFamily="34" charset="0"/>
              <a:buChar char="•"/>
            </a:pPr>
            <a:r>
              <a:rPr lang="en-US" sz="1000" dirty="0">
                <a:solidFill>
                  <a:srgbClr val="000000"/>
                </a:solidFill>
                <a:latin typeface="Mona Sans" pitchFamily="2" charset="77"/>
              </a:rPr>
              <a:t>Built from Megatex™, rated up to 7x more abrasion-resistant than premium military-grade fabric, so it shrugs off rock, steel and rope friction</a:t>
            </a:r>
          </a:p>
          <a:p>
            <a:pPr marL="171450" indent="-171450">
              <a:buFont typeface="Arial" panose="020B0604020202020204" pitchFamily="34" charset="0"/>
              <a:buChar char="•"/>
            </a:pPr>
            <a:r>
              <a:rPr lang="en-US" sz="1000" dirty="0">
                <a:solidFill>
                  <a:srgbClr val="000000"/>
                </a:solidFill>
                <a:latin typeface="Mona Sans" pitchFamily="2" charset="77"/>
              </a:rPr>
              <a:t>Six internal anchor points keep tools tethered, while colour-coded loops at the base and top stop your main and backup rope getting mixed up</a:t>
            </a:r>
          </a:p>
          <a:p>
            <a:pPr marL="171450" indent="-171450">
              <a:buFont typeface="Arial" panose="020B0604020202020204" pitchFamily="34" charset="0"/>
              <a:buChar char="•"/>
            </a:pPr>
            <a:r>
              <a:rPr lang="en-US" sz="1000" dirty="0">
                <a:solidFill>
                  <a:srgbClr val="000000"/>
                </a:solidFill>
                <a:latin typeface="Mona Sans" pitchFamily="2" charset="77"/>
              </a:rPr>
              <a:t>Roll-top closure keeps the bag water-resistant, and the compression straps hold contents in place no matter which way up the bag ends up</a:t>
            </a:r>
          </a:p>
          <a:p>
            <a:pPr marL="171450" indent="-171450">
              <a:buFont typeface="Arial" panose="020B0604020202020204" pitchFamily="34" charset="0"/>
              <a:buChar char="•"/>
            </a:pPr>
            <a:r>
              <a:rPr lang="en-US" sz="1000" dirty="0">
                <a:solidFill>
                  <a:srgbClr val="000000"/>
                </a:solidFill>
                <a:latin typeface="Mona Sans" pitchFamily="2" charset="77"/>
              </a:rPr>
              <a:t>Pull the top ring and the bag packs down for easy storage between jobs</a:t>
            </a:r>
          </a:p>
          <a:p>
            <a:pPr marL="171450" indent="-171450">
              <a:buFont typeface="Arial" panose="020B0604020202020204" pitchFamily="34" charset="0"/>
              <a:buChar char="•"/>
            </a:pPr>
            <a:r>
              <a:rPr lang="en-US" sz="1000" dirty="0">
                <a:solidFill>
                  <a:srgbClr val="000000"/>
                </a:solidFill>
                <a:latin typeface="Mona Sans" pitchFamily="2" charset="77"/>
              </a:rPr>
              <a:t>A full-length, load-rated daisy chain on the outside gives you extra points to clip on gear without opening the bag</a:t>
            </a:r>
          </a:p>
          <a:p>
            <a:pPr marL="171450" indent="-171450">
              <a:buFont typeface="Arial" panose="020B0604020202020204" pitchFamily="34" charset="0"/>
              <a:buChar char="•"/>
            </a:pPr>
            <a:r>
              <a:rPr lang="en-US" sz="1000" dirty="0">
                <a:solidFill>
                  <a:srgbClr val="000000"/>
                </a:solidFill>
                <a:latin typeface="Mona Sans" pitchFamily="2" charset="77"/>
              </a:rPr>
              <a:t>Raised, reinforced base with a drainage hole stops water pooling inside, even after a wet job</a:t>
            </a:r>
          </a:p>
          <a:p>
            <a:endParaRPr lang="en-US" sz="1000" dirty="0">
              <a:latin typeface="Mona Sans" pitchFamily="2" charset="77"/>
            </a:endParaRPr>
          </a:p>
          <a:p>
            <a:endParaRPr lang="en-US" sz="1000" dirty="0">
              <a:latin typeface="Mona Sans" pitchFamily="2" charset="77"/>
            </a:endParaRPr>
          </a:p>
          <a:p>
            <a:r>
              <a:rPr lang="en-GB" sz="1000" dirty="0">
                <a:highlight>
                  <a:srgbClr val="FFFF00"/>
                </a:highlight>
                <a:latin typeface="Mona Sans" pitchFamily="2" charset="77"/>
              </a:rPr>
              <a:t>Technical Information:</a:t>
            </a:r>
          </a:p>
          <a:p>
            <a:pPr marL="171450" indent="-171450">
              <a:buFont typeface="Arial" panose="020B0604020202020204" pitchFamily="34" charset="0"/>
              <a:buChar char="•"/>
            </a:pPr>
            <a:r>
              <a:rPr lang="en-US" sz="1000" dirty="0">
                <a:solidFill>
                  <a:srgbClr val="000000"/>
                </a:solidFill>
                <a:latin typeface="Mona Sans" pitchFamily="2" charset="77"/>
              </a:rPr>
              <a:t>Max Load: 100 KG / 220 LBS</a:t>
            </a:r>
          </a:p>
          <a:p>
            <a:pPr marL="171450" indent="-171450">
              <a:buFont typeface="Arial" panose="020B0604020202020204" pitchFamily="34" charset="0"/>
              <a:buChar char="•"/>
            </a:pPr>
            <a:r>
              <a:rPr lang="en-US" sz="1000" dirty="0">
                <a:solidFill>
                  <a:srgbClr val="000000"/>
                </a:solidFill>
                <a:latin typeface="Mona Sans" pitchFamily="2" charset="77"/>
              </a:rPr>
              <a:t>Internal Anchor Point / Daisy Chain Max Load: 5 KG / 11 LBS (each)</a:t>
            </a:r>
          </a:p>
          <a:p>
            <a:pPr marL="171450" indent="-171450">
              <a:buFont typeface="Arial" panose="020B0604020202020204" pitchFamily="34" charset="0"/>
              <a:buChar char="•"/>
            </a:pPr>
            <a:r>
              <a:rPr lang="en-US" sz="1000" dirty="0">
                <a:solidFill>
                  <a:srgbClr val="000000"/>
                </a:solidFill>
                <a:latin typeface="Mona Sans" pitchFamily="2" charset="77"/>
              </a:rPr>
              <a:t>Capacity: 50 L</a:t>
            </a:r>
          </a:p>
          <a:p>
            <a:pPr marL="171450" indent="-171450">
              <a:buFont typeface="Arial" panose="020B0604020202020204" pitchFamily="34" charset="0"/>
              <a:buChar char="•"/>
            </a:pPr>
            <a:r>
              <a:rPr lang="en-US" sz="1000" dirty="0">
                <a:solidFill>
                  <a:srgbClr val="000000"/>
                </a:solidFill>
                <a:latin typeface="Mona Sans" pitchFamily="2" charset="77"/>
              </a:rPr>
              <a:t>Load Tested and Third-party Certified: Dynamic (2:1 Safety Factor), Static (7:1 Safety Factor)</a:t>
            </a:r>
          </a:p>
          <a:p>
            <a:pPr marL="171450" indent="-171450">
              <a:buFont typeface="Arial" panose="020B0604020202020204" pitchFamily="34" charset="0"/>
              <a:buChar char="•"/>
            </a:pPr>
            <a:r>
              <a:rPr lang="en-US" sz="1000" dirty="0">
                <a:solidFill>
                  <a:srgbClr val="000000"/>
                </a:solidFill>
                <a:latin typeface="Mona Sans" pitchFamily="2" charset="77"/>
              </a:rPr>
              <a:t>NLG ID™ Technology / Scannable Compatible</a:t>
            </a:r>
          </a:p>
          <a:p>
            <a:pPr marL="171450" indent="-171450">
              <a:buFont typeface="Arial" panose="020B0604020202020204" pitchFamily="34" charset="0"/>
              <a:buChar char="•"/>
            </a:pPr>
            <a:r>
              <a:rPr lang="en-US" sz="1000" dirty="0">
                <a:solidFill>
                  <a:srgbClr val="000000"/>
                </a:solidFill>
                <a:latin typeface="Mona Sans" pitchFamily="2" charset="77"/>
              </a:rPr>
              <a:t>Unique Serial Number</a:t>
            </a:r>
          </a:p>
          <a:p>
            <a:pPr marL="171450" indent="-171450">
              <a:buFont typeface="Arial" panose="020B0604020202020204" pitchFamily="34" charset="0"/>
              <a:buChar char="•"/>
            </a:pPr>
            <a:r>
              <a:rPr lang="en-US" sz="1000" dirty="0">
                <a:solidFill>
                  <a:srgbClr val="000000"/>
                </a:solidFill>
                <a:latin typeface="Mona Sans" pitchFamily="2" charset="77"/>
              </a:rPr>
              <a:t>Dimensions: 57cm (H) x 32cm (W) x 32cm (D)</a:t>
            </a:r>
          </a:p>
          <a:p>
            <a:pPr marL="171450" indent="-171450">
              <a:buFont typeface="Arial" panose="020B0604020202020204" pitchFamily="34" charset="0"/>
              <a:buChar char="•"/>
            </a:pPr>
            <a:r>
              <a:rPr lang="en-US" sz="1000" dirty="0">
                <a:solidFill>
                  <a:srgbClr val="000000"/>
                </a:solidFill>
                <a:latin typeface="Mona Sans" pitchFamily="2" charset="77"/>
              </a:rPr>
              <a:t>Max Lanyard Length: 200 CM / 78 IN</a:t>
            </a:r>
          </a:p>
          <a:p>
            <a:pPr marL="171450" indent="-171450">
              <a:buFont typeface="Arial" panose="020B0604020202020204" pitchFamily="34" charset="0"/>
              <a:buChar char="•"/>
            </a:pPr>
            <a:r>
              <a:rPr lang="en-US" sz="1000" dirty="0">
                <a:solidFill>
                  <a:srgbClr val="000000"/>
                </a:solidFill>
                <a:latin typeface="Mona Sans" pitchFamily="2" charset="77"/>
              </a:rPr>
              <a:t>Safety Standards: ANSI/ISEA 121-2023, CE / UKCA, NS 9611:2022+AC</a:t>
            </a:r>
          </a:p>
          <a:p>
            <a:endParaRPr lang="en-US" sz="1000" dirty="0">
              <a:latin typeface="Mona Sans" pitchFamily="2" charset="77"/>
            </a:endParaRPr>
          </a:p>
          <a:p>
            <a:r>
              <a:rPr lang="en-GB" sz="1000" dirty="0">
                <a:highlight>
                  <a:srgbClr val="FFFF00"/>
                </a:highlight>
                <a:latin typeface="Mona Sans" pitchFamily="2" charset="77"/>
              </a:rPr>
              <a:t>Downloads:</a:t>
            </a:r>
          </a:p>
          <a:p>
            <a:pPr marL="171450" indent="-171450">
              <a:buFont typeface="Arial" panose="020B0604020202020204" pitchFamily="34" charset="0"/>
              <a:buChar char="•"/>
            </a:pPr>
            <a:r>
              <a:rPr lang="en-US" sz="1000" dirty="0">
                <a:solidFill>
                  <a:srgbClr val="000000"/>
                </a:solidFill>
                <a:latin typeface="Mona Sans" pitchFamily="2" charset="77"/>
              </a:rPr>
              <a:t>NLG Ascent Carry Bag Datasheet</a:t>
            </a:r>
          </a:p>
          <a:p>
            <a:pPr marL="171450" indent="-171450">
              <a:buFont typeface="Arial" panose="020B0604020202020204" pitchFamily="34" charset="0"/>
              <a:buChar char="•"/>
            </a:pPr>
            <a:r>
              <a:rPr lang="en-US" sz="1000" dirty="0">
                <a:solidFill>
                  <a:srgbClr val="000000"/>
                </a:solidFill>
                <a:latin typeface="Mona Sans" pitchFamily="2" charset="77"/>
              </a:rPr>
              <a:t>NLG Ascent Carry Bag User Manual</a:t>
            </a:r>
          </a:p>
        </p:txBody>
      </p:sp>
      <p:sp>
        <p:nvSpPr>
          <p:cNvPr id="2" name="TextBox 1">
            <a:extLst>
              <a:ext uri="{FF2B5EF4-FFF2-40B4-BE49-F238E27FC236}">
                <a16:creationId xmlns:a16="http://schemas.microsoft.com/office/drawing/2014/main" id="{73B71031-DE33-8165-2F21-28D5B90C23DC}"/>
              </a:ext>
            </a:extLst>
          </p:cNvPr>
          <p:cNvSpPr txBox="1"/>
          <p:nvPr/>
        </p:nvSpPr>
        <p:spPr>
          <a:xfrm>
            <a:off x="3303976" y="1144032"/>
            <a:ext cx="683200" cy="276999"/>
          </a:xfrm>
          <a:prstGeom prst="rect">
            <a:avLst/>
          </a:prstGeom>
          <a:noFill/>
        </p:spPr>
        <p:txBody>
          <a:bodyPr wrap="none" rtlCol="0">
            <a:spAutoFit/>
          </a:bodyPr>
          <a:lstStyle/>
          <a:p>
            <a:r>
              <a:rPr lang="en-US" sz="1200" dirty="0">
                <a:latin typeface="Mona Sans" pitchFamily="2" charset="77"/>
              </a:rPr>
              <a:t>NLG</a:t>
            </a:r>
          </a:p>
        </p:txBody>
      </p:sp>
      <p:sp>
        <p:nvSpPr>
          <p:cNvPr id="3" name="TextBox 2">
            <a:extLst>
              <a:ext uri="{FF2B5EF4-FFF2-40B4-BE49-F238E27FC236}">
                <a16:creationId xmlns:a16="http://schemas.microsoft.com/office/drawing/2014/main" id="{6CE12C70-2016-5670-DF1B-1BC85F712D8D}"/>
              </a:ext>
            </a:extLst>
          </p:cNvPr>
          <p:cNvSpPr txBox="1"/>
          <p:nvPr/>
        </p:nvSpPr>
        <p:spPr>
          <a:xfrm>
            <a:off x="316598" y="104795"/>
            <a:ext cx="3813365" cy="769441"/>
          </a:xfrm>
          <a:prstGeom prst="rect">
            <a:avLst/>
          </a:prstGeom>
          <a:solidFill>
            <a:schemeClr val="bg1">
              <a:lumMod val="85000"/>
            </a:schemeClr>
          </a:solidFill>
        </p:spPr>
        <p:txBody>
          <a:bodyPr wrap="square" rtlCol="0">
            <a:spAutoFit/>
          </a:bodyPr>
          <a:lstStyle/>
          <a:p>
            <a:r>
              <a:rPr lang="en-US" sz="1100" dirty="0">
                <a:latin typeface="Mona Sans" pitchFamily="2" charset="77"/>
              </a:rPr>
              <a:t>Product category: Bags</a:t>
            </a:r>
            <a:br>
              <a:rPr lang="en-US" sz="1100" dirty="0">
                <a:latin typeface="Mona Sans" pitchFamily="2" charset="77"/>
              </a:rPr>
            </a:br>
            <a:r>
              <a:rPr lang="en-US" sz="1100" dirty="0">
                <a:latin typeface="Mona Sans" pitchFamily="2" charset="77"/>
              </a:rPr>
              <a:t>Usage: Rope Access + Rescue + Confined Spaces</a:t>
            </a:r>
            <a:br>
              <a:rPr lang="en-US" sz="1100" dirty="0">
                <a:latin typeface="Mona Sans" pitchFamily="2" charset="77"/>
              </a:rPr>
            </a:br>
            <a:endParaRPr lang="en-US" sz="1100" dirty="0">
              <a:latin typeface="Mona Sans" pitchFamily="2" charset="77"/>
            </a:endParaRPr>
          </a:p>
          <a:p>
            <a:r>
              <a:rPr lang="en-US" sz="1100" dirty="0">
                <a:latin typeface="Mona Sans" pitchFamily="2" charset="77"/>
              </a:rPr>
              <a:t>Other tag: NEW</a:t>
            </a:r>
          </a:p>
        </p:txBody>
      </p:sp>
      <p:sp>
        <p:nvSpPr>
          <p:cNvPr id="8" name="TextBox 7">
            <a:extLst>
              <a:ext uri="{FF2B5EF4-FFF2-40B4-BE49-F238E27FC236}">
                <a16:creationId xmlns:a16="http://schemas.microsoft.com/office/drawing/2014/main" id="{E804F084-6381-37AB-A8C4-E3C5C4A60DD0}"/>
              </a:ext>
            </a:extLst>
          </p:cNvPr>
          <p:cNvSpPr txBox="1"/>
          <p:nvPr/>
        </p:nvSpPr>
        <p:spPr>
          <a:xfrm>
            <a:off x="219677" y="3976087"/>
            <a:ext cx="3005326" cy="553998"/>
          </a:xfrm>
          <a:prstGeom prst="rect">
            <a:avLst/>
          </a:prstGeom>
          <a:noFill/>
        </p:spPr>
        <p:txBody>
          <a:bodyPr wrap="square" rtlCol="0">
            <a:spAutoFit/>
          </a:bodyPr>
          <a:lstStyle/>
          <a:p>
            <a:r>
              <a:rPr lang="en-US" sz="1000" i="1" dirty="0">
                <a:latin typeface="Mona Sans" pitchFamily="2" charset="77"/>
              </a:rPr>
              <a:t>Main image: nlg-ascent-carry-bag-front.png</a:t>
            </a:r>
          </a:p>
          <a:p>
            <a:endParaRPr lang="en-US" sz="1000" i="1" dirty="0">
              <a:latin typeface="Mona Sans" pitchFamily="2" charset="77"/>
            </a:endParaRPr>
          </a:p>
        </p:txBody>
      </p:sp>
      <p:pic>
        <p:nvPicPr>
          <p:cNvPr id="6" name="Picture 5">
            <a:extLst>
              <a:ext uri="{FF2B5EF4-FFF2-40B4-BE49-F238E27FC236}">
                <a16:creationId xmlns:a16="http://schemas.microsoft.com/office/drawing/2014/main" id="{3FC72D01-D544-63C9-D0D6-9BBA374EC613}"/>
              </a:ext>
            </a:extLst>
          </p:cNvPr>
          <p:cNvPicPr>
            <a:picLocks noChangeAspect="1"/>
          </p:cNvPicPr>
          <p:nvPr/>
        </p:nvPicPr>
        <p:blipFill>
          <a:blip r:embed="rId2"/>
          <a:stretch>
            <a:fillRect/>
          </a:stretch>
        </p:blipFill>
        <p:spPr>
          <a:xfrm>
            <a:off x="738090" y="1346495"/>
            <a:ext cx="1968500" cy="1982744"/>
          </a:xfrm>
          <a:prstGeom prst="rect">
            <a:avLst/>
          </a:prstGeom>
        </p:spPr>
      </p:pic>
    </p:spTree>
    <p:extLst>
      <p:ext uri="{BB962C8B-B14F-4D97-AF65-F5344CB8AC3E}">
        <p14:creationId xmlns:p14="http://schemas.microsoft.com/office/powerpoint/2010/main" val="3475858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AE576-3D8C-97B1-30D5-4BA7A6B0E8B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820DD63-CB52-003C-8500-721C4316171B}"/>
              </a:ext>
            </a:extLst>
          </p:cNvPr>
          <p:cNvSpPr txBox="1"/>
          <p:nvPr/>
        </p:nvSpPr>
        <p:spPr>
          <a:xfrm>
            <a:off x="3303976" y="1396584"/>
            <a:ext cx="2507418" cy="941283"/>
          </a:xfrm>
          <a:prstGeom prst="rect">
            <a:avLst/>
          </a:prstGeom>
          <a:noFill/>
        </p:spPr>
        <p:txBody>
          <a:bodyPr wrap="none" rtlCol="0">
            <a:spAutoFit/>
          </a:bodyPr>
          <a:lstStyle/>
          <a:p>
            <a:pPr>
              <a:spcAft>
                <a:spcPts val="2250"/>
              </a:spcAft>
            </a:pPr>
            <a:r>
              <a:rPr lang="en-US" b="1" dirty="0">
                <a:solidFill>
                  <a:srgbClr val="212529"/>
                </a:solidFill>
                <a:latin typeface="Lituora Bold" pitchFamily="2" charset="77"/>
              </a:rPr>
              <a:t>Extended</a:t>
            </a:r>
            <a:r>
              <a:rPr lang="en-US" b="1" i="0" u="none" strike="noStrike" dirty="0">
                <a:solidFill>
                  <a:srgbClr val="212529"/>
                </a:solidFill>
                <a:effectLst/>
                <a:latin typeface="Lituora Bold" pitchFamily="2" charset="77"/>
              </a:rPr>
              <a:t> Bungee Tool Lanyard</a:t>
            </a:r>
            <a:endParaRPr lang="en-US" cap="all" dirty="0"/>
          </a:p>
          <a:p>
            <a:pPr algn="l" rtl="0">
              <a:spcAft>
                <a:spcPts val="2250"/>
              </a:spcAft>
            </a:pPr>
            <a:endParaRPr lang="en-US" b="1" i="0" u="none" strike="noStrike" dirty="0">
              <a:solidFill>
                <a:srgbClr val="212529"/>
              </a:solidFill>
              <a:effectLst/>
              <a:latin typeface="Lituora Bold" pitchFamily="2" charset="77"/>
            </a:endParaRPr>
          </a:p>
        </p:txBody>
      </p:sp>
      <p:sp>
        <p:nvSpPr>
          <p:cNvPr id="5" name="TextBox 4">
            <a:extLst>
              <a:ext uri="{FF2B5EF4-FFF2-40B4-BE49-F238E27FC236}">
                <a16:creationId xmlns:a16="http://schemas.microsoft.com/office/drawing/2014/main" id="{4A48B42E-3981-2809-082E-593EFA97763D}"/>
              </a:ext>
            </a:extLst>
          </p:cNvPr>
          <p:cNvSpPr txBox="1"/>
          <p:nvPr/>
        </p:nvSpPr>
        <p:spPr>
          <a:xfrm>
            <a:off x="3303975" y="1967400"/>
            <a:ext cx="3334345" cy="1785104"/>
          </a:xfrm>
          <a:prstGeom prst="rect">
            <a:avLst/>
          </a:prstGeom>
          <a:noFill/>
        </p:spPr>
        <p:txBody>
          <a:bodyPr wrap="square" rtlCol="0">
            <a:spAutoFit/>
          </a:bodyPr>
          <a:lstStyle/>
          <a:p>
            <a:r>
              <a:rPr lang="en-US" sz="1000" dirty="0">
                <a:latin typeface="Mona Sans" pitchFamily="2" charset="77"/>
              </a:rPr>
              <a:t>The NLG Extended Bungee Tool Lanyard stretches to 2 metres, giving you the reach to connect tools to anchor points on or off your body when working at height. Dual 360° Quick Clips at each end stay tangle-free even with tools that rotate freely, like screwdrivers and spanners. Each clip is shaped for a fast one-handed connection and release, with a trigger sized to work even through gloves.</a:t>
            </a:r>
          </a:p>
          <a:p>
            <a:endParaRPr lang="en-US" sz="1000" dirty="0">
              <a:latin typeface="Mona Sans" pitchFamily="2" charset="77"/>
            </a:endParaRPr>
          </a:p>
        </p:txBody>
      </p:sp>
      <p:sp>
        <p:nvSpPr>
          <p:cNvPr id="7" name="TextBox 6">
            <a:extLst>
              <a:ext uri="{FF2B5EF4-FFF2-40B4-BE49-F238E27FC236}">
                <a16:creationId xmlns:a16="http://schemas.microsoft.com/office/drawing/2014/main" id="{73E9632E-A2CC-77F4-F4D4-E25D1E1D1D53}"/>
              </a:ext>
            </a:extLst>
          </p:cNvPr>
          <p:cNvSpPr txBox="1"/>
          <p:nvPr/>
        </p:nvSpPr>
        <p:spPr>
          <a:xfrm>
            <a:off x="219678" y="4777298"/>
            <a:ext cx="6418643" cy="7325082"/>
          </a:xfrm>
          <a:prstGeom prst="rect">
            <a:avLst/>
          </a:prstGeom>
          <a:noFill/>
        </p:spPr>
        <p:txBody>
          <a:bodyPr wrap="square" rtlCol="0">
            <a:spAutoFit/>
          </a:bodyPr>
          <a:lstStyle/>
          <a:p>
            <a:r>
              <a:rPr lang="en-GB" sz="1000" dirty="0">
                <a:highlight>
                  <a:srgbClr val="FFFF00"/>
                </a:highlight>
                <a:latin typeface="Mona Sans" pitchFamily="2" charset="77"/>
              </a:rPr>
              <a:t>Features:</a:t>
            </a:r>
          </a:p>
          <a:p>
            <a:pPr marL="171450" indent="-171450">
              <a:buFont typeface="Arial" panose="020B0604020202020204" pitchFamily="34" charset="0"/>
              <a:buChar char="•"/>
            </a:pPr>
            <a:r>
              <a:rPr lang="en-US" sz="1000" dirty="0">
                <a:solidFill>
                  <a:srgbClr val="000000"/>
                </a:solidFill>
                <a:latin typeface="Mona Sans" pitchFamily="2" charset="77"/>
              </a:rPr>
              <a:t>Lower bungee tension means precise control and comfortable handling</a:t>
            </a:r>
          </a:p>
          <a:p>
            <a:pPr marL="171450" indent="-171450">
              <a:buFont typeface="Arial" panose="020B0604020202020204" pitchFamily="34" charset="0"/>
              <a:buChar char="•"/>
            </a:pPr>
            <a:r>
              <a:rPr lang="en-US" sz="1000" dirty="0">
                <a:solidFill>
                  <a:srgbClr val="000000"/>
                </a:solidFill>
                <a:latin typeface="Mona Sans" pitchFamily="2" charset="77"/>
              </a:rPr>
              <a:t>Dual Quick Clips give effortless, secure attachment at each end, with anti-tangle built in</a:t>
            </a:r>
          </a:p>
          <a:p>
            <a:pPr marL="171450" indent="-171450">
              <a:buFont typeface="Arial" panose="020B0604020202020204" pitchFamily="34" charset="0"/>
              <a:buChar char="•"/>
            </a:pPr>
            <a:r>
              <a:rPr lang="en-US" sz="1000" dirty="0">
                <a:solidFill>
                  <a:srgbClr val="000000"/>
                </a:solidFill>
                <a:latin typeface="Mona Sans" pitchFamily="2" charset="77"/>
              </a:rPr>
              <a:t>High-strength, wear-resistant webbing for a lanyard that lasts</a:t>
            </a:r>
          </a:p>
          <a:p>
            <a:pPr marL="171450" indent="-171450">
              <a:buFont typeface="Arial" panose="020B0604020202020204" pitchFamily="34" charset="0"/>
              <a:buChar char="•"/>
            </a:pPr>
            <a:r>
              <a:rPr lang="en-US" sz="1000" dirty="0">
                <a:solidFill>
                  <a:srgbClr val="000000"/>
                </a:solidFill>
                <a:latin typeface="Mona Sans" pitchFamily="2" charset="77"/>
              </a:rPr>
              <a:t>Contrast stitching makes wear and damage easier to spot during inspections</a:t>
            </a:r>
          </a:p>
          <a:p>
            <a:pPr marL="171450" indent="-171450">
              <a:buFont typeface="Arial" panose="020B0604020202020204" pitchFamily="34" charset="0"/>
              <a:buChar char="•"/>
            </a:pPr>
            <a:r>
              <a:rPr lang="en-US" sz="1000" dirty="0">
                <a:solidFill>
                  <a:srgbClr val="000000"/>
                </a:solidFill>
                <a:latin typeface="Mona Sans" pitchFamily="2" charset="77"/>
              </a:rPr>
              <a:t>Clever built-in wear indicators change colour to flag any structural damage early</a:t>
            </a:r>
          </a:p>
          <a:p>
            <a:endParaRPr lang="en-US" sz="1000" dirty="0">
              <a:latin typeface="Mona Sans" pitchFamily="2" charset="77"/>
            </a:endParaRPr>
          </a:p>
          <a:p>
            <a:r>
              <a:rPr lang="en-GB" sz="1000" dirty="0">
                <a:highlight>
                  <a:srgbClr val="FFFF00"/>
                </a:highlight>
                <a:latin typeface="Mona Sans" pitchFamily="2" charset="77"/>
              </a:rPr>
              <a:t>Technical Information:</a:t>
            </a:r>
          </a:p>
          <a:p>
            <a:pPr marL="171450" indent="-171450">
              <a:buFont typeface="Arial" panose="020B0604020202020204" pitchFamily="34" charset="0"/>
              <a:buChar char="•"/>
            </a:pPr>
            <a:r>
              <a:rPr lang="en-US" sz="1000" dirty="0">
                <a:solidFill>
                  <a:srgbClr val="000000"/>
                </a:solidFill>
                <a:latin typeface="Mona Sans" pitchFamily="2" charset="77"/>
              </a:rPr>
              <a:t>Max Load: 5 KG / 11 LBS</a:t>
            </a:r>
          </a:p>
          <a:p>
            <a:pPr marL="171450" indent="-171450">
              <a:buFont typeface="Arial" panose="020B0604020202020204" pitchFamily="34" charset="0"/>
              <a:buChar char="•"/>
            </a:pPr>
            <a:r>
              <a:rPr lang="en-US" sz="1000" dirty="0">
                <a:solidFill>
                  <a:srgbClr val="000000"/>
                </a:solidFill>
                <a:latin typeface="Mona Sans" pitchFamily="2" charset="77"/>
              </a:rPr>
              <a:t>Dimensions: Extends from 100cm to 210cm</a:t>
            </a:r>
          </a:p>
          <a:p>
            <a:pPr marL="171450" indent="-171450">
              <a:buFont typeface="Arial" panose="020B0604020202020204" pitchFamily="34" charset="0"/>
              <a:buChar char="•"/>
            </a:pPr>
            <a:r>
              <a:rPr lang="en-US" sz="1000" dirty="0">
                <a:solidFill>
                  <a:srgbClr val="000000"/>
                </a:solidFill>
                <a:latin typeface="Mona Sans" pitchFamily="2" charset="77"/>
              </a:rPr>
              <a:t>Load Tested and Third-party Certified: Dynamic (2:1 Safety Factor)</a:t>
            </a:r>
          </a:p>
          <a:p>
            <a:pPr marL="171450" indent="-171450">
              <a:buFont typeface="Arial" panose="020B0604020202020204" pitchFamily="34" charset="0"/>
              <a:buChar char="•"/>
            </a:pPr>
            <a:r>
              <a:rPr lang="en-US" sz="1000" dirty="0">
                <a:solidFill>
                  <a:srgbClr val="000000"/>
                </a:solidFill>
                <a:latin typeface="Mona Sans" pitchFamily="2" charset="77"/>
              </a:rPr>
              <a:t>NLG ID™ Technology / Scannable Compatible</a:t>
            </a:r>
          </a:p>
          <a:p>
            <a:pPr marL="171450" indent="-171450">
              <a:buFont typeface="Arial" panose="020B0604020202020204" pitchFamily="34" charset="0"/>
              <a:buChar char="•"/>
            </a:pPr>
            <a:r>
              <a:rPr lang="en-US" sz="1000" dirty="0">
                <a:solidFill>
                  <a:srgbClr val="000000"/>
                </a:solidFill>
                <a:latin typeface="Mona Sans" pitchFamily="2" charset="77"/>
              </a:rPr>
              <a:t>Unique Serial Number</a:t>
            </a:r>
          </a:p>
          <a:p>
            <a:pPr marL="171450" indent="-171450">
              <a:buFont typeface="Arial" panose="020B0604020202020204" pitchFamily="34" charset="0"/>
              <a:buChar char="•"/>
            </a:pPr>
            <a:r>
              <a:rPr lang="en-US" sz="1000" dirty="0">
                <a:solidFill>
                  <a:srgbClr val="000000"/>
                </a:solidFill>
                <a:latin typeface="Mona Sans" pitchFamily="2" charset="77"/>
              </a:rPr>
              <a:t>Safety Standards: CE / UKCA, NS 9611:2022+AC</a:t>
            </a:r>
          </a:p>
          <a:p>
            <a:endParaRPr lang="en-US" sz="1000" dirty="0">
              <a:latin typeface="Mona Sans" pitchFamily="2" charset="77"/>
            </a:endParaRPr>
          </a:p>
          <a:p>
            <a:r>
              <a:rPr lang="en-GB" sz="1000" dirty="0">
                <a:highlight>
                  <a:srgbClr val="FFFF00"/>
                </a:highlight>
                <a:latin typeface="Mona Sans" pitchFamily="2" charset="77"/>
              </a:rPr>
              <a:t>Downloads:</a:t>
            </a:r>
          </a:p>
          <a:p>
            <a:pPr marL="171450" indent="-171450">
              <a:buFont typeface="Arial" panose="020B0604020202020204" pitchFamily="34" charset="0"/>
              <a:buChar char="•"/>
            </a:pPr>
            <a:r>
              <a:rPr lang="en-US" sz="1000" dirty="0">
                <a:solidFill>
                  <a:srgbClr val="000000"/>
                </a:solidFill>
                <a:latin typeface="Mona Sans" pitchFamily="2" charset="77"/>
              </a:rPr>
              <a:t>NLG Extended Bungee Tool Lanyard Datasheet</a:t>
            </a:r>
          </a:p>
          <a:p>
            <a:pPr marL="171450" indent="-171450">
              <a:buFont typeface="Arial" panose="020B0604020202020204" pitchFamily="34" charset="0"/>
              <a:buChar char="•"/>
            </a:pPr>
            <a:r>
              <a:rPr lang="en-US" sz="1000" dirty="0">
                <a:solidFill>
                  <a:srgbClr val="000000"/>
                </a:solidFill>
                <a:latin typeface="Mona Sans" pitchFamily="2" charset="77"/>
              </a:rPr>
              <a:t>NLG Extended Bungee Tool Lanyard User Manual</a:t>
            </a:r>
          </a:p>
        </p:txBody>
      </p:sp>
      <p:sp>
        <p:nvSpPr>
          <p:cNvPr id="2" name="TextBox 1">
            <a:extLst>
              <a:ext uri="{FF2B5EF4-FFF2-40B4-BE49-F238E27FC236}">
                <a16:creationId xmlns:a16="http://schemas.microsoft.com/office/drawing/2014/main" id="{73B71031-DE33-8165-2F21-28D5B90C23DC}"/>
              </a:ext>
            </a:extLst>
          </p:cNvPr>
          <p:cNvSpPr txBox="1"/>
          <p:nvPr/>
        </p:nvSpPr>
        <p:spPr>
          <a:xfrm>
            <a:off x="3303976" y="1144032"/>
            <a:ext cx="683200" cy="276999"/>
          </a:xfrm>
          <a:prstGeom prst="rect">
            <a:avLst/>
          </a:prstGeom>
          <a:noFill/>
        </p:spPr>
        <p:txBody>
          <a:bodyPr wrap="none" rtlCol="0">
            <a:spAutoFit/>
          </a:bodyPr>
          <a:lstStyle/>
          <a:p>
            <a:r>
              <a:rPr lang="en-US" sz="1200" dirty="0">
                <a:latin typeface="Mona Sans" pitchFamily="2" charset="77"/>
              </a:rPr>
              <a:t>NLG</a:t>
            </a:r>
          </a:p>
        </p:txBody>
      </p:sp>
      <p:sp>
        <p:nvSpPr>
          <p:cNvPr id="3" name="TextBox 2">
            <a:extLst>
              <a:ext uri="{FF2B5EF4-FFF2-40B4-BE49-F238E27FC236}">
                <a16:creationId xmlns:a16="http://schemas.microsoft.com/office/drawing/2014/main" id="{6CE12C70-2016-5670-DF1B-1BC85F712D8D}"/>
              </a:ext>
            </a:extLst>
          </p:cNvPr>
          <p:cNvSpPr txBox="1"/>
          <p:nvPr/>
        </p:nvSpPr>
        <p:spPr>
          <a:xfrm>
            <a:off x="316598" y="104795"/>
            <a:ext cx="3813365" cy="769441"/>
          </a:xfrm>
          <a:prstGeom prst="rect">
            <a:avLst/>
          </a:prstGeom>
          <a:solidFill>
            <a:schemeClr val="bg1">
              <a:lumMod val="85000"/>
            </a:schemeClr>
          </a:solidFill>
        </p:spPr>
        <p:txBody>
          <a:bodyPr wrap="square" rtlCol="0">
            <a:spAutoFit/>
          </a:bodyPr>
          <a:lstStyle/>
          <a:p>
            <a:r>
              <a:rPr lang="en-US" sz="1100" dirty="0">
                <a:latin typeface="Mona Sans" pitchFamily="2" charset="77"/>
              </a:rPr>
              <a:t>Product category: Slings and Lanyards</a:t>
            </a:r>
            <a:br>
              <a:rPr lang="en-US" sz="1100" dirty="0">
                <a:latin typeface="Mona Sans" pitchFamily="2" charset="77"/>
              </a:rPr>
            </a:br>
            <a:r>
              <a:rPr lang="en-US" sz="1100" dirty="0">
                <a:latin typeface="Mona Sans" pitchFamily="2" charset="77"/>
              </a:rPr>
              <a:t>Usage: Rope Access + Rescue + Confined Spaces</a:t>
            </a:r>
            <a:br>
              <a:rPr lang="en-US" sz="1100" dirty="0">
                <a:latin typeface="Mona Sans" pitchFamily="2" charset="77"/>
              </a:rPr>
            </a:br>
            <a:endParaRPr lang="en-US" sz="1100" dirty="0">
              <a:latin typeface="Mona Sans" pitchFamily="2" charset="77"/>
            </a:endParaRPr>
          </a:p>
          <a:p>
            <a:r>
              <a:rPr lang="en-US" sz="1100" dirty="0">
                <a:latin typeface="Mona Sans" pitchFamily="2" charset="77"/>
              </a:rPr>
              <a:t>Other tag: NEW</a:t>
            </a:r>
          </a:p>
        </p:txBody>
      </p:sp>
      <p:sp>
        <p:nvSpPr>
          <p:cNvPr id="8" name="TextBox 7">
            <a:extLst>
              <a:ext uri="{FF2B5EF4-FFF2-40B4-BE49-F238E27FC236}">
                <a16:creationId xmlns:a16="http://schemas.microsoft.com/office/drawing/2014/main" id="{E804F084-6381-37AB-A8C4-E3C5C4A60DD0}"/>
              </a:ext>
            </a:extLst>
          </p:cNvPr>
          <p:cNvSpPr txBox="1"/>
          <p:nvPr/>
        </p:nvSpPr>
        <p:spPr>
          <a:xfrm>
            <a:off x="219677" y="3976087"/>
            <a:ext cx="3005326" cy="553998"/>
          </a:xfrm>
          <a:prstGeom prst="rect">
            <a:avLst/>
          </a:prstGeom>
          <a:noFill/>
        </p:spPr>
        <p:txBody>
          <a:bodyPr wrap="square" rtlCol="0">
            <a:spAutoFit/>
          </a:bodyPr>
          <a:lstStyle/>
          <a:p>
            <a:r>
              <a:rPr lang="en-US" sz="1000" i="1" dirty="0">
                <a:latin typeface="Mona Sans" pitchFamily="2" charset="77"/>
              </a:rPr>
              <a:t>Main image: nlg-extended-bungee-tool-lanyard-front.png</a:t>
            </a:r>
          </a:p>
          <a:p>
            <a:endParaRPr lang="en-US" sz="1000" i="1" dirty="0">
              <a:latin typeface="Mona Sans" pitchFamily="2" charset="77"/>
            </a:endParaRPr>
          </a:p>
        </p:txBody>
      </p:sp>
      <p:pic>
        <p:nvPicPr>
          <p:cNvPr id="6" name="Picture 5">
            <a:extLst>
              <a:ext uri="{FF2B5EF4-FFF2-40B4-BE49-F238E27FC236}">
                <a16:creationId xmlns:a16="http://schemas.microsoft.com/office/drawing/2014/main" id="{F49144F9-74C7-8E6E-32DD-B17DE0B09C6A}"/>
              </a:ext>
            </a:extLst>
          </p:cNvPr>
          <p:cNvPicPr>
            <a:picLocks noChangeAspect="1"/>
          </p:cNvPicPr>
          <p:nvPr/>
        </p:nvPicPr>
        <p:blipFill>
          <a:blip r:embed="rId2"/>
          <a:stretch>
            <a:fillRect/>
          </a:stretch>
        </p:blipFill>
        <p:spPr>
          <a:xfrm>
            <a:off x="779365" y="1273843"/>
            <a:ext cx="1885950" cy="2283740"/>
          </a:xfrm>
          <a:prstGeom prst="rect">
            <a:avLst/>
          </a:prstGeom>
        </p:spPr>
      </p:pic>
    </p:spTree>
    <p:extLst>
      <p:ext uri="{BB962C8B-B14F-4D97-AF65-F5344CB8AC3E}">
        <p14:creationId xmlns:p14="http://schemas.microsoft.com/office/powerpoint/2010/main" val="3475858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AE576-3D8C-97B1-30D5-4BA7A6B0E8B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820DD63-CB52-003C-8500-721C4316171B}"/>
              </a:ext>
            </a:extLst>
          </p:cNvPr>
          <p:cNvSpPr txBox="1"/>
          <p:nvPr/>
        </p:nvSpPr>
        <p:spPr>
          <a:xfrm>
            <a:off x="3303976" y="1396584"/>
            <a:ext cx="2507418" cy="941283"/>
          </a:xfrm>
          <a:prstGeom prst="rect">
            <a:avLst/>
          </a:prstGeom>
          <a:noFill/>
        </p:spPr>
        <p:txBody>
          <a:bodyPr wrap="none" rtlCol="0">
            <a:spAutoFit/>
          </a:bodyPr>
          <a:lstStyle/>
          <a:p>
            <a:pPr>
              <a:spcAft>
                <a:spcPts val="2250"/>
              </a:spcAft>
            </a:pPr>
            <a:r>
              <a:rPr lang="en-US" b="1" dirty="0">
                <a:solidFill>
                  <a:srgbClr val="212529"/>
                </a:solidFill>
                <a:latin typeface="Lituora Bold" pitchFamily="2" charset="77"/>
              </a:rPr>
              <a:t>Spacenet</a:t>
            </a:r>
            <a:r>
              <a:rPr lang="en-US" b="1" i="0" u="none" strike="noStrike" dirty="0">
                <a:solidFill>
                  <a:srgbClr val="212529"/>
                </a:solidFill>
                <a:effectLst/>
                <a:latin typeface="Lituora Bold" pitchFamily="2" charset="77"/>
              </a:rPr>
              <a:t>™ 2.0</a:t>
            </a:r>
            <a:endParaRPr lang="en-US" cap="all" dirty="0"/>
          </a:p>
          <a:p>
            <a:pPr algn="l" rtl="0">
              <a:spcAft>
                <a:spcPts val="2250"/>
              </a:spcAft>
            </a:pPr>
            <a:endParaRPr lang="en-US" b="1" i="0" u="none" strike="noStrike" dirty="0">
              <a:solidFill>
                <a:srgbClr val="212529"/>
              </a:solidFill>
              <a:effectLst/>
              <a:latin typeface="Lituora Bold" pitchFamily="2" charset="77"/>
            </a:endParaRPr>
          </a:p>
        </p:txBody>
      </p:sp>
      <p:sp>
        <p:nvSpPr>
          <p:cNvPr id="5" name="TextBox 4">
            <a:extLst>
              <a:ext uri="{FF2B5EF4-FFF2-40B4-BE49-F238E27FC236}">
                <a16:creationId xmlns:a16="http://schemas.microsoft.com/office/drawing/2014/main" id="{4A48B42E-3981-2809-082E-593EFA97763D}"/>
              </a:ext>
            </a:extLst>
          </p:cNvPr>
          <p:cNvSpPr txBox="1"/>
          <p:nvPr/>
        </p:nvSpPr>
        <p:spPr>
          <a:xfrm>
            <a:off x="3303975" y="2450000"/>
            <a:ext cx="3334345" cy="1785104"/>
          </a:xfrm>
          <a:prstGeom prst="rect">
            <a:avLst/>
          </a:prstGeom>
          <a:noFill/>
        </p:spPr>
        <p:txBody>
          <a:bodyPr wrap="square" rtlCol="0">
            <a:spAutoFit/>
          </a:bodyPr>
          <a:lstStyle/>
          <a:p>
            <a:r>
              <a:rPr lang="en-US" sz="1000" dirty="0">
                <a:latin typeface="Mona Sans" pitchFamily="2" charset="77"/>
              </a:rPr>
              <a:t>The NLG Spacenet™ 2.0 is a lightweight catch net that contains dropped tools and debris before they reach the ground below, eliminating cleanup of the work zone and reducing risk to anyone working or passing underneath. It deploys quickly, collapses and rolls for easy transport between sites, and fits a wide range of rigging configurations.</a:t>
            </a:r>
          </a:p>
          <a:p>
            <a:endParaRPr lang="en-US" sz="1000" dirty="0">
              <a:latin typeface="Mona Sans" pitchFamily="2" charset="77"/>
            </a:endParaRPr>
          </a:p>
        </p:txBody>
      </p:sp>
      <p:sp>
        <p:nvSpPr>
          <p:cNvPr id="7" name="TextBox 6">
            <a:extLst>
              <a:ext uri="{FF2B5EF4-FFF2-40B4-BE49-F238E27FC236}">
                <a16:creationId xmlns:a16="http://schemas.microsoft.com/office/drawing/2014/main" id="{73E9632E-A2CC-77F4-F4D4-E25D1E1D1D53}"/>
              </a:ext>
            </a:extLst>
          </p:cNvPr>
          <p:cNvSpPr txBox="1"/>
          <p:nvPr/>
        </p:nvSpPr>
        <p:spPr>
          <a:xfrm>
            <a:off x="219678" y="4777298"/>
            <a:ext cx="6418643" cy="7325082"/>
          </a:xfrm>
          <a:prstGeom prst="rect">
            <a:avLst/>
          </a:prstGeom>
          <a:noFill/>
        </p:spPr>
        <p:txBody>
          <a:bodyPr wrap="square" rtlCol="0">
            <a:spAutoFit/>
          </a:bodyPr>
          <a:lstStyle/>
          <a:p>
            <a:r>
              <a:rPr lang="en-GB" sz="1000" dirty="0">
                <a:highlight>
                  <a:srgbClr val="FFFF00"/>
                </a:highlight>
                <a:latin typeface="Mona Sans" pitchFamily="2" charset="77"/>
              </a:rPr>
              <a:t>Features:</a:t>
            </a:r>
          </a:p>
          <a:p>
            <a:pPr marL="171450" indent="-171450">
              <a:buFont typeface="Arial" panose="020B0604020202020204" pitchFamily="34" charset="0"/>
              <a:buChar char="•"/>
            </a:pPr>
            <a:r>
              <a:rPr lang="en-US" sz="1000" dirty="0">
                <a:solidFill>
                  <a:srgbClr val="000000"/>
                </a:solidFill>
                <a:latin typeface="Mona Sans" pitchFamily="2" charset="77"/>
              </a:rPr>
              <a:t>Fully removable, adjustable slings fit almost any rigging configuration on site</a:t>
            </a:r>
          </a:p>
          <a:p>
            <a:pPr marL="171450" indent="-171450">
              <a:buFont typeface="Arial" panose="020B0604020202020204" pitchFamily="34" charset="0"/>
              <a:buChar char="•"/>
            </a:pPr>
            <a:r>
              <a:rPr lang="en-US" sz="1000" dirty="0">
                <a:solidFill>
                  <a:srgbClr val="000000"/>
                </a:solidFill>
                <a:latin typeface="Mona Sans" pitchFamily="2" charset="77"/>
              </a:rPr>
              <a:t>Fold-out aluminium frame holds the net rigid during use</a:t>
            </a:r>
          </a:p>
          <a:p>
            <a:pPr marL="171450" indent="-171450">
              <a:buFont typeface="Arial" panose="020B0604020202020204" pitchFamily="34" charset="0"/>
              <a:buChar char="•"/>
            </a:pPr>
            <a:r>
              <a:rPr lang="en-US" sz="1000" dirty="0">
                <a:solidFill>
                  <a:srgbClr val="000000"/>
                </a:solidFill>
                <a:latin typeface="Mona Sans" pitchFamily="2" charset="77"/>
              </a:rPr>
              <a:t>Collapses and rolls for easy transport between sites</a:t>
            </a:r>
          </a:p>
          <a:p>
            <a:pPr marL="171450" indent="-171450">
              <a:buFont typeface="Arial" panose="020B0604020202020204" pitchFamily="34" charset="0"/>
              <a:buChar char="•"/>
            </a:pPr>
            <a:r>
              <a:rPr lang="en-US" sz="1000" dirty="0">
                <a:solidFill>
                  <a:srgbClr val="000000"/>
                </a:solidFill>
                <a:latin typeface="Mona Sans" pitchFamily="2" charset="77"/>
              </a:rPr>
              <a:t>Zip on the base for fast, tool-free emptying after use</a:t>
            </a:r>
          </a:p>
          <a:p>
            <a:pPr marL="171450" indent="-171450">
              <a:buFont typeface="Arial" panose="020B0604020202020204" pitchFamily="34" charset="0"/>
              <a:buChar char="•"/>
            </a:pPr>
            <a:r>
              <a:rPr lang="en-US" sz="1000" dirty="0">
                <a:solidFill>
                  <a:srgbClr val="000000"/>
                </a:solidFill>
                <a:latin typeface="Mona Sans" pitchFamily="2" charset="77"/>
              </a:rPr>
              <a:t>Built-in air vents allow airflow in windy conditions</a:t>
            </a:r>
          </a:p>
          <a:p>
            <a:pPr marL="171450" indent="-171450">
              <a:buFont typeface="Arial" panose="020B0604020202020204" pitchFamily="34" charset="0"/>
              <a:buChar char="•"/>
            </a:pPr>
            <a:r>
              <a:rPr lang="en-US" sz="1000" dirty="0">
                <a:solidFill>
                  <a:srgbClr val="000000"/>
                </a:solidFill>
                <a:latin typeface="Mona Sans" pitchFamily="2" charset="77"/>
              </a:rPr>
              <a:t>Internal hook-and-loop fasteners for fitting the NLG Spacenet™ Impact Zone Mat (101673) for extra impact protection</a:t>
            </a:r>
          </a:p>
          <a:p>
            <a:endParaRPr lang="en-US" sz="1000" dirty="0">
              <a:latin typeface="Mona Sans" pitchFamily="2" charset="77"/>
            </a:endParaRPr>
          </a:p>
          <a:p>
            <a:r>
              <a:rPr lang="en-GB" sz="1000" dirty="0">
                <a:highlight>
                  <a:srgbClr val="FFFF00"/>
                </a:highlight>
                <a:latin typeface="Mona Sans" pitchFamily="2" charset="77"/>
              </a:rPr>
              <a:t>Technical Information:</a:t>
            </a:r>
          </a:p>
          <a:p>
            <a:pPr marL="171450" indent="-171450">
              <a:buFont typeface="Arial" panose="020B0604020202020204" pitchFamily="34" charset="0"/>
              <a:buChar char="•"/>
            </a:pPr>
            <a:r>
              <a:rPr lang="en-US" sz="1000" dirty="0">
                <a:solidFill>
                  <a:srgbClr val="000000"/>
                </a:solidFill>
                <a:latin typeface="Mona Sans" pitchFamily="2" charset="77"/>
              </a:rPr>
              <a:t>Max Load: 20 KG / 44 LBS</a:t>
            </a:r>
          </a:p>
          <a:p>
            <a:pPr marL="171450" indent="-171450">
              <a:buFont typeface="Arial" panose="020B0604020202020204" pitchFamily="34" charset="0"/>
              <a:buChar char="•"/>
            </a:pPr>
            <a:r>
              <a:rPr lang="en-US" sz="1000" dirty="0">
                <a:solidFill>
                  <a:srgbClr val="000000"/>
                </a:solidFill>
                <a:latin typeface="Mona Sans" pitchFamily="2" charset="77"/>
              </a:rPr>
              <a:t>Dimensions: 1m (H) x 1m (W) x 2m (D)</a:t>
            </a:r>
          </a:p>
          <a:p>
            <a:pPr marL="171450" indent="-171450">
              <a:buFont typeface="Arial" panose="020B0604020202020204" pitchFamily="34" charset="0"/>
              <a:buChar char="•"/>
            </a:pPr>
            <a:r>
              <a:rPr lang="en-US" sz="1000" dirty="0">
                <a:solidFill>
                  <a:srgbClr val="000000"/>
                </a:solidFill>
                <a:latin typeface="Mona Sans" pitchFamily="2" charset="77"/>
              </a:rPr>
              <a:t>Load Tested and Third-party Certified: Dynamic (2:1 Safety Factor)</a:t>
            </a:r>
          </a:p>
          <a:p>
            <a:pPr marL="171450" indent="-171450">
              <a:buFont typeface="Arial" panose="020B0604020202020204" pitchFamily="34" charset="0"/>
              <a:buChar char="•"/>
            </a:pPr>
            <a:r>
              <a:rPr lang="en-US" sz="1000" dirty="0">
                <a:solidFill>
                  <a:srgbClr val="000000"/>
                </a:solidFill>
                <a:latin typeface="Mona Sans" pitchFamily="2" charset="77"/>
              </a:rPr>
              <a:t>NLG ID™ Technology / Scannable Compatible</a:t>
            </a:r>
          </a:p>
          <a:p>
            <a:pPr marL="171450" indent="-171450">
              <a:buFont typeface="Arial" panose="020B0604020202020204" pitchFamily="34" charset="0"/>
              <a:buChar char="•"/>
            </a:pPr>
            <a:r>
              <a:rPr lang="en-US" sz="1000" dirty="0">
                <a:solidFill>
                  <a:srgbClr val="000000"/>
                </a:solidFill>
                <a:latin typeface="Mona Sans" pitchFamily="2" charset="77"/>
              </a:rPr>
              <a:t>Unique Serial Number</a:t>
            </a:r>
          </a:p>
          <a:p>
            <a:endParaRPr lang="en-US" sz="1000" dirty="0">
              <a:latin typeface="Mona Sans" pitchFamily="2" charset="77"/>
            </a:endParaRPr>
          </a:p>
          <a:p>
            <a:r>
              <a:rPr lang="en-GB" sz="1000" dirty="0">
                <a:highlight>
                  <a:srgbClr val="FFFF00"/>
                </a:highlight>
                <a:latin typeface="Mona Sans" pitchFamily="2" charset="77"/>
              </a:rPr>
              <a:t>Downloads:</a:t>
            </a:r>
          </a:p>
          <a:p>
            <a:pPr marL="171450" indent="-171450">
              <a:buFont typeface="Arial" panose="020B0604020202020204" pitchFamily="34" charset="0"/>
              <a:buChar char="•"/>
            </a:pPr>
            <a:r>
              <a:rPr lang="en-US" sz="1000" dirty="0">
                <a:solidFill>
                  <a:srgbClr val="000000"/>
                </a:solidFill>
                <a:latin typeface="Mona Sans" pitchFamily="2" charset="77"/>
              </a:rPr>
              <a:t>NLG Spacenet 2.0 Datasheet</a:t>
            </a:r>
          </a:p>
          <a:p>
            <a:pPr marL="171450" indent="-171450">
              <a:buFont typeface="Arial" panose="020B0604020202020204" pitchFamily="34" charset="0"/>
              <a:buChar char="•"/>
            </a:pPr>
            <a:r>
              <a:rPr lang="en-US" sz="1000" dirty="0">
                <a:solidFill>
                  <a:srgbClr val="000000"/>
                </a:solidFill>
                <a:latin typeface="Mona Sans" pitchFamily="2" charset="77"/>
              </a:rPr>
              <a:t>NLG Spacenet 2.0 User Manual</a:t>
            </a:r>
          </a:p>
        </p:txBody>
      </p:sp>
      <p:sp>
        <p:nvSpPr>
          <p:cNvPr id="2" name="TextBox 1">
            <a:extLst>
              <a:ext uri="{FF2B5EF4-FFF2-40B4-BE49-F238E27FC236}">
                <a16:creationId xmlns:a16="http://schemas.microsoft.com/office/drawing/2014/main" id="{73B71031-DE33-8165-2F21-28D5B90C23DC}"/>
              </a:ext>
            </a:extLst>
          </p:cNvPr>
          <p:cNvSpPr txBox="1"/>
          <p:nvPr/>
        </p:nvSpPr>
        <p:spPr>
          <a:xfrm>
            <a:off x="3303976" y="1144032"/>
            <a:ext cx="683200" cy="276999"/>
          </a:xfrm>
          <a:prstGeom prst="rect">
            <a:avLst/>
          </a:prstGeom>
          <a:noFill/>
        </p:spPr>
        <p:txBody>
          <a:bodyPr wrap="none" rtlCol="0">
            <a:spAutoFit/>
          </a:bodyPr>
          <a:lstStyle/>
          <a:p>
            <a:r>
              <a:rPr lang="en-US" sz="1200" dirty="0">
                <a:latin typeface="Mona Sans" pitchFamily="2" charset="77"/>
              </a:rPr>
              <a:t>NLG</a:t>
            </a:r>
          </a:p>
        </p:txBody>
      </p:sp>
      <p:sp>
        <p:nvSpPr>
          <p:cNvPr id="3" name="TextBox 2">
            <a:extLst>
              <a:ext uri="{FF2B5EF4-FFF2-40B4-BE49-F238E27FC236}">
                <a16:creationId xmlns:a16="http://schemas.microsoft.com/office/drawing/2014/main" id="{6CE12C70-2016-5670-DF1B-1BC85F712D8D}"/>
              </a:ext>
            </a:extLst>
          </p:cNvPr>
          <p:cNvSpPr txBox="1"/>
          <p:nvPr/>
        </p:nvSpPr>
        <p:spPr>
          <a:xfrm>
            <a:off x="316598" y="104795"/>
            <a:ext cx="3813365" cy="769441"/>
          </a:xfrm>
          <a:prstGeom prst="rect">
            <a:avLst/>
          </a:prstGeom>
          <a:solidFill>
            <a:schemeClr val="bg1">
              <a:lumMod val="85000"/>
            </a:schemeClr>
          </a:solidFill>
        </p:spPr>
        <p:txBody>
          <a:bodyPr wrap="square" rtlCol="0">
            <a:spAutoFit/>
          </a:bodyPr>
          <a:lstStyle/>
          <a:p>
            <a:r>
              <a:rPr lang="en-US" sz="1100" dirty="0">
                <a:latin typeface="Mona Sans" pitchFamily="2" charset="77"/>
              </a:rPr>
              <a:t>Product category: Accessories</a:t>
            </a:r>
            <a:br>
              <a:rPr lang="en-US" sz="1100" dirty="0">
                <a:latin typeface="Mona Sans" pitchFamily="2" charset="77"/>
              </a:rPr>
            </a:br>
            <a:r>
              <a:rPr lang="en-US" sz="1100" dirty="0">
                <a:latin typeface="Mona Sans" pitchFamily="2" charset="77"/>
              </a:rPr>
              <a:t>Usage: Rope Access</a:t>
            </a:r>
            <a:br>
              <a:rPr lang="en-US" sz="1100" dirty="0">
                <a:latin typeface="Mona Sans" pitchFamily="2" charset="77"/>
              </a:rPr>
            </a:br>
            <a:endParaRPr lang="en-US" sz="1100" dirty="0">
              <a:latin typeface="Mona Sans" pitchFamily="2" charset="77"/>
            </a:endParaRPr>
          </a:p>
          <a:p>
            <a:r>
              <a:rPr lang="en-US" sz="1100" dirty="0">
                <a:latin typeface="Mona Sans" pitchFamily="2" charset="77"/>
              </a:rPr>
              <a:t>Other tag: NEW</a:t>
            </a:r>
          </a:p>
        </p:txBody>
      </p:sp>
      <p:sp>
        <p:nvSpPr>
          <p:cNvPr id="8" name="TextBox 7">
            <a:extLst>
              <a:ext uri="{FF2B5EF4-FFF2-40B4-BE49-F238E27FC236}">
                <a16:creationId xmlns:a16="http://schemas.microsoft.com/office/drawing/2014/main" id="{E804F084-6381-37AB-A8C4-E3C5C4A60DD0}"/>
              </a:ext>
            </a:extLst>
          </p:cNvPr>
          <p:cNvSpPr txBox="1"/>
          <p:nvPr/>
        </p:nvSpPr>
        <p:spPr>
          <a:xfrm>
            <a:off x="219677" y="3976087"/>
            <a:ext cx="3005326" cy="246221"/>
          </a:xfrm>
          <a:prstGeom prst="rect">
            <a:avLst/>
          </a:prstGeom>
          <a:noFill/>
        </p:spPr>
        <p:txBody>
          <a:bodyPr wrap="square" rtlCol="0">
            <a:spAutoFit/>
          </a:bodyPr>
          <a:lstStyle/>
          <a:p>
            <a:r>
              <a:rPr lang="en-US" sz="1000" i="1" dirty="0">
                <a:latin typeface="Mona Sans" pitchFamily="2" charset="77"/>
              </a:rPr>
              <a:t>Main image: </a:t>
            </a:r>
            <a:r>
              <a:rPr lang="en-US" sz="1000" i="1" dirty="0" err="1">
                <a:latin typeface="Mona Sans" pitchFamily="2" charset="77"/>
              </a:rPr>
              <a:t>nlg</a:t>
            </a:r>
            <a:r>
              <a:rPr lang="en-US" sz="1000" i="1" dirty="0">
                <a:latin typeface="Mona Sans" pitchFamily="2" charset="77"/>
              </a:rPr>
              <a:t>-</a:t>
            </a:r>
            <a:r>
              <a:rPr lang="en-US" sz="1000" i="1" dirty="0" err="1">
                <a:latin typeface="Mona Sans" pitchFamily="2" charset="77"/>
              </a:rPr>
              <a:t>spacenet</a:t>
            </a:r>
            <a:r>
              <a:rPr lang="en-US" sz="1000" i="1" dirty="0">
                <a:latin typeface="Mona Sans" pitchFamily="2" charset="77"/>
              </a:rPr>
              <a:t>-rope-</a:t>
            </a:r>
            <a:r>
              <a:rPr lang="en-US" sz="1000" i="1" dirty="0" err="1">
                <a:latin typeface="Mona Sans" pitchFamily="2" charset="77"/>
              </a:rPr>
              <a:t>access.png</a:t>
            </a:r>
            <a:endParaRPr lang="en-US" sz="1000" i="1" dirty="0">
              <a:latin typeface="Mona Sans" pitchFamily="2" charset="77"/>
            </a:endParaRPr>
          </a:p>
        </p:txBody>
      </p:sp>
      <p:pic>
        <p:nvPicPr>
          <p:cNvPr id="9" name="Picture 8">
            <a:extLst>
              <a:ext uri="{FF2B5EF4-FFF2-40B4-BE49-F238E27FC236}">
                <a16:creationId xmlns:a16="http://schemas.microsoft.com/office/drawing/2014/main" id="{02A7422E-E352-C1E2-2759-4581CE17007E}"/>
              </a:ext>
            </a:extLst>
          </p:cNvPr>
          <p:cNvPicPr>
            <a:picLocks noChangeAspect="1"/>
          </p:cNvPicPr>
          <p:nvPr/>
        </p:nvPicPr>
        <p:blipFill>
          <a:blip r:embed="rId2"/>
          <a:stretch>
            <a:fillRect/>
          </a:stretch>
        </p:blipFill>
        <p:spPr>
          <a:xfrm>
            <a:off x="423891" y="1144032"/>
            <a:ext cx="2634494" cy="2590318"/>
          </a:xfrm>
          <a:prstGeom prst="rect">
            <a:avLst/>
          </a:prstGeom>
        </p:spPr>
      </p:pic>
    </p:spTree>
    <p:extLst>
      <p:ext uri="{BB962C8B-B14F-4D97-AF65-F5344CB8AC3E}">
        <p14:creationId xmlns:p14="http://schemas.microsoft.com/office/powerpoint/2010/main" val="3475858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AE576-3D8C-97B1-30D5-4BA7A6B0E8B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820DD63-CB52-003C-8500-721C4316171B}"/>
              </a:ext>
            </a:extLst>
          </p:cNvPr>
          <p:cNvSpPr txBox="1"/>
          <p:nvPr/>
        </p:nvSpPr>
        <p:spPr>
          <a:xfrm>
            <a:off x="3303976" y="1396584"/>
            <a:ext cx="2507418" cy="941283"/>
          </a:xfrm>
          <a:prstGeom prst="rect">
            <a:avLst/>
          </a:prstGeom>
          <a:noFill/>
        </p:spPr>
        <p:txBody>
          <a:bodyPr wrap="none" rtlCol="0">
            <a:spAutoFit/>
          </a:bodyPr>
          <a:lstStyle/>
          <a:p>
            <a:pPr>
              <a:spcAft>
                <a:spcPts val="2250"/>
              </a:spcAft>
            </a:pPr>
            <a:r>
              <a:rPr lang="en-US" b="1" dirty="0">
                <a:solidFill>
                  <a:srgbClr val="212529"/>
                </a:solidFill>
                <a:latin typeface="Lituora Bold" pitchFamily="2" charset="77"/>
              </a:rPr>
              <a:t>Phone Harness</a:t>
            </a:r>
            <a:r>
              <a:rPr lang="en-US" b="1" i="0" u="none" strike="noStrike" dirty="0">
                <a:solidFill>
                  <a:srgbClr val="212529"/>
                </a:solidFill>
                <a:effectLst/>
                <a:latin typeface="Lituora Bold" pitchFamily="2" charset="77"/>
              </a:rPr>
              <a:t>™ Kit</a:t>
            </a:r>
            <a:endParaRPr lang="en-US" cap="all" dirty="0"/>
          </a:p>
          <a:p>
            <a:pPr algn="l" rtl="0">
              <a:spcAft>
                <a:spcPts val="2250"/>
              </a:spcAft>
            </a:pPr>
            <a:endParaRPr lang="en-US" b="1" i="0" u="none" strike="noStrike" dirty="0">
              <a:solidFill>
                <a:srgbClr val="212529"/>
              </a:solidFill>
              <a:effectLst/>
              <a:latin typeface="Lituora Bold" pitchFamily="2" charset="77"/>
            </a:endParaRPr>
          </a:p>
        </p:txBody>
      </p:sp>
      <p:sp>
        <p:nvSpPr>
          <p:cNvPr id="5" name="TextBox 4">
            <a:extLst>
              <a:ext uri="{FF2B5EF4-FFF2-40B4-BE49-F238E27FC236}">
                <a16:creationId xmlns:a16="http://schemas.microsoft.com/office/drawing/2014/main" id="{4A48B42E-3981-2809-082E-593EFA97763D}"/>
              </a:ext>
            </a:extLst>
          </p:cNvPr>
          <p:cNvSpPr txBox="1"/>
          <p:nvPr/>
        </p:nvSpPr>
        <p:spPr>
          <a:xfrm>
            <a:off x="3303975" y="2450000"/>
            <a:ext cx="3334345" cy="1785104"/>
          </a:xfrm>
          <a:prstGeom prst="rect">
            <a:avLst/>
          </a:prstGeom>
          <a:noFill/>
        </p:spPr>
        <p:txBody>
          <a:bodyPr wrap="square" rtlCol="0">
            <a:spAutoFit/>
          </a:bodyPr>
          <a:lstStyle/>
          <a:p>
            <a:r>
              <a:rPr lang="en-US" sz="1000" dirty="0">
                <a:latin typeface="Mona Sans" pitchFamily="2" charset="77"/>
              </a:rPr>
              <a:t>The NLG Phone Harness™ Kit gives you everything needed to keep one of the most frequently dropped tools secured while working at height. The patented Phone Harness fits any smartphone, and the included Mini Coil Tool Lanyard means you can start tethering straight away, without any additional setup.</a:t>
            </a:r>
          </a:p>
          <a:p>
            <a:endParaRPr lang="en-US" sz="1000" dirty="0">
              <a:latin typeface="Mona Sans" pitchFamily="2" charset="77"/>
            </a:endParaRPr>
          </a:p>
        </p:txBody>
      </p:sp>
      <p:sp>
        <p:nvSpPr>
          <p:cNvPr id="7" name="TextBox 6">
            <a:extLst>
              <a:ext uri="{FF2B5EF4-FFF2-40B4-BE49-F238E27FC236}">
                <a16:creationId xmlns:a16="http://schemas.microsoft.com/office/drawing/2014/main" id="{73E9632E-A2CC-77F4-F4D4-E25D1E1D1D53}"/>
              </a:ext>
            </a:extLst>
          </p:cNvPr>
          <p:cNvSpPr txBox="1"/>
          <p:nvPr/>
        </p:nvSpPr>
        <p:spPr>
          <a:xfrm>
            <a:off x="219678" y="4777298"/>
            <a:ext cx="6418643" cy="4555093"/>
          </a:xfrm>
          <a:prstGeom prst="rect">
            <a:avLst/>
          </a:prstGeom>
          <a:noFill/>
        </p:spPr>
        <p:txBody>
          <a:bodyPr wrap="square" rtlCol="0">
            <a:spAutoFit/>
          </a:bodyPr>
          <a:lstStyle/>
          <a:p>
            <a:r>
              <a:rPr lang="en-GB" sz="1000" dirty="0">
                <a:highlight>
                  <a:srgbClr val="FFFF00"/>
                </a:highlight>
                <a:latin typeface="Mona Sans" pitchFamily="2" charset="77"/>
              </a:rPr>
              <a:t>Features:</a:t>
            </a:r>
          </a:p>
          <a:p>
            <a:pPr marL="171450" indent="-171450">
              <a:buFont typeface="Arial" panose="020B0604020202020204" pitchFamily="34" charset="0"/>
              <a:buChar char="•"/>
            </a:pPr>
            <a:r>
              <a:rPr lang="en-US" sz="1000" dirty="0">
                <a:solidFill>
                  <a:srgbClr val="000000"/>
                </a:solidFill>
                <a:latin typeface="Mona Sans" pitchFamily="2" charset="77"/>
              </a:rPr>
              <a:t>Patented design tightens the harness around the phone automatically in a drop, and the central attachment point eliminates the “catapult effect” common in bottom-mounted alternatives</a:t>
            </a:r>
          </a:p>
          <a:p>
            <a:pPr marL="171450" indent="-171450">
              <a:buFont typeface="Arial" panose="020B0604020202020204" pitchFamily="34" charset="0"/>
              <a:buChar char="•"/>
            </a:pPr>
            <a:r>
              <a:rPr lang="en-US" sz="1000" dirty="0">
                <a:solidFill>
                  <a:srgbClr val="000000"/>
                </a:solidFill>
                <a:latin typeface="Mona Sans" pitchFamily="2" charset="77"/>
              </a:rPr>
              <a:t>Welded Rivertex and silicone construction for stability and durability in demanding environments</a:t>
            </a:r>
          </a:p>
          <a:p>
            <a:pPr marL="171450" indent="-171450">
              <a:buFont typeface="Arial" panose="020B0604020202020204" pitchFamily="34" charset="0"/>
              <a:buChar char="•"/>
            </a:pPr>
            <a:r>
              <a:rPr lang="en-US" sz="1000" dirty="0">
                <a:solidFill>
                  <a:srgbClr val="000000"/>
                </a:solidFill>
                <a:latin typeface="Mona Sans" pitchFamily="2" charset="77"/>
              </a:rPr>
              <a:t>Offset design keeps the camera fully accessible; screen, fingerprint recognition, and ID functions all unobstructed</a:t>
            </a:r>
          </a:p>
          <a:p>
            <a:pPr marL="171450" indent="-171450">
              <a:buFont typeface="Arial" panose="020B0604020202020204" pitchFamily="34" charset="0"/>
              <a:buChar char="•"/>
            </a:pPr>
            <a:r>
              <a:rPr lang="en-US" sz="1000" dirty="0">
                <a:solidFill>
                  <a:srgbClr val="000000"/>
                </a:solidFill>
                <a:latin typeface="Mona Sans" pitchFamily="2" charset="77"/>
              </a:rPr>
              <a:t>Fits most smartphones from 130x60mm to 200x110mm</a:t>
            </a:r>
          </a:p>
          <a:p>
            <a:pPr marL="171450" indent="-171450">
              <a:buFont typeface="Arial" panose="020B0604020202020204" pitchFamily="34" charset="0"/>
              <a:buChar char="•"/>
            </a:pPr>
            <a:r>
              <a:rPr lang="en-US" sz="1000" dirty="0">
                <a:solidFill>
                  <a:srgbClr val="000000"/>
                </a:solidFill>
                <a:latin typeface="Mona Sans" pitchFamily="2" charset="77"/>
              </a:rPr>
              <a:t>Includes the NLG Mini Coil Tool Lanyard, no separate purchase needed</a:t>
            </a:r>
          </a:p>
          <a:p>
            <a:endParaRPr lang="en-US" sz="1000" dirty="0">
              <a:latin typeface="Mona Sans" pitchFamily="2" charset="77"/>
            </a:endParaRPr>
          </a:p>
          <a:p>
            <a:r>
              <a:rPr lang="en-GB" sz="1000" dirty="0">
                <a:highlight>
                  <a:srgbClr val="FFFF00"/>
                </a:highlight>
                <a:latin typeface="Mona Sans" pitchFamily="2" charset="77"/>
              </a:rPr>
              <a:t>Technical Information:</a:t>
            </a:r>
          </a:p>
          <a:p>
            <a:pPr marL="171450" indent="-171450">
              <a:buFont typeface="Arial" panose="020B0604020202020204" pitchFamily="34" charset="0"/>
              <a:buChar char="•"/>
            </a:pPr>
            <a:r>
              <a:rPr lang="en-US" sz="1000" dirty="0">
                <a:solidFill>
                  <a:srgbClr val="000000"/>
                </a:solidFill>
                <a:latin typeface="Mona Sans" pitchFamily="2" charset="77"/>
              </a:rPr>
              <a:t>Kit contains: 1 x NLG Phone Harness™ (101600),  1 x NLG Mini Coil Tool Lanyard (101371)</a:t>
            </a:r>
          </a:p>
          <a:p>
            <a:pPr marL="171450" indent="-171450">
              <a:buFont typeface="Arial" panose="020B0604020202020204" pitchFamily="34" charset="0"/>
              <a:buChar char="•"/>
            </a:pPr>
            <a:r>
              <a:rPr lang="en-US" sz="1000" dirty="0">
                <a:solidFill>
                  <a:srgbClr val="000000"/>
                </a:solidFill>
                <a:latin typeface="Mona Sans" pitchFamily="2" charset="77"/>
              </a:rPr>
              <a:t>Max Load: 0.5 KG / 1.1 LBS</a:t>
            </a:r>
          </a:p>
          <a:p>
            <a:endParaRPr lang="en-US" sz="1000" dirty="0">
              <a:latin typeface="Mona Sans" pitchFamily="2" charset="77"/>
            </a:endParaRPr>
          </a:p>
          <a:p>
            <a:r>
              <a:rPr lang="en-US" sz="1000" i="1" dirty="0">
                <a:solidFill>
                  <a:srgbClr val="000000"/>
                </a:solidFill>
                <a:latin typeface="Mona Sans" pitchFamily="2" charset="77"/>
              </a:rPr>
              <a:t>Phone Harness™ (101600):</a:t>
            </a:r>
          </a:p>
          <a:p>
            <a:pPr marL="171450" indent="-171450">
              <a:buFont typeface="Arial" panose="020B0604020202020204" pitchFamily="34" charset="0"/>
              <a:buChar char="•"/>
            </a:pPr>
            <a:r>
              <a:rPr lang="en-US" sz="1000" dirty="0">
                <a:solidFill>
                  <a:srgbClr val="000000"/>
                </a:solidFill>
                <a:latin typeface="Mona Sans" pitchFamily="2" charset="77"/>
              </a:rPr>
              <a:t>Harness Dimensions: 115mm (L) x 60mm (W)</a:t>
            </a:r>
          </a:p>
          <a:p>
            <a:pPr marL="171450" indent="-171450">
              <a:buFont typeface="Arial" panose="020B0604020202020204" pitchFamily="34" charset="0"/>
              <a:buChar char="•"/>
            </a:pPr>
            <a:r>
              <a:rPr lang="en-US" sz="1000" dirty="0">
                <a:solidFill>
                  <a:srgbClr val="000000"/>
                </a:solidFill>
                <a:latin typeface="Mona Sans" pitchFamily="2" charset="77"/>
              </a:rPr>
              <a:t>Phone Compatibility: 130x60mm to 200x110mm</a:t>
            </a:r>
          </a:p>
          <a:p>
            <a:pPr marL="171450" indent="-171450">
              <a:buFont typeface="Arial" panose="020B0604020202020204" pitchFamily="34" charset="0"/>
              <a:buChar char="•"/>
            </a:pPr>
            <a:r>
              <a:rPr lang="en-US" sz="1000" dirty="0">
                <a:solidFill>
                  <a:srgbClr val="000000"/>
                </a:solidFill>
                <a:latin typeface="Mona Sans" pitchFamily="2" charset="77"/>
              </a:rPr>
              <a:t>Load Tested and Third-party Certified: Dynamic (2:1 Safety Factor)</a:t>
            </a:r>
          </a:p>
          <a:p>
            <a:pPr marL="171450" indent="-171450">
              <a:buFont typeface="Arial" panose="020B0604020202020204" pitchFamily="34" charset="0"/>
              <a:buChar char="•"/>
            </a:pPr>
            <a:r>
              <a:rPr lang="en-US" sz="1000" dirty="0">
                <a:solidFill>
                  <a:srgbClr val="000000"/>
                </a:solidFill>
                <a:latin typeface="Mona Sans" pitchFamily="2" charset="77"/>
              </a:rPr>
              <a:t>Safety Standards: ANSI/ISEA 121-2023, CE / UKCA, NS 9611:2022+AC</a:t>
            </a:r>
          </a:p>
          <a:p>
            <a:endParaRPr lang="en-US" sz="1000" dirty="0">
              <a:latin typeface="Mona Sans" pitchFamily="2" charset="77"/>
            </a:endParaRPr>
          </a:p>
          <a:p>
            <a:r>
              <a:rPr lang="en-US" sz="1000" i="1" dirty="0">
                <a:solidFill>
                  <a:srgbClr val="000000"/>
                </a:solidFill>
                <a:latin typeface="Mona Sans" pitchFamily="2" charset="77"/>
              </a:rPr>
              <a:t>Mini Coil Tool Lanyard (101371):</a:t>
            </a:r>
          </a:p>
          <a:p>
            <a:pPr marL="171450" indent="-171450">
              <a:buFont typeface="Arial" panose="020B0604020202020204" pitchFamily="34" charset="0"/>
              <a:buChar char="•"/>
            </a:pPr>
            <a:r>
              <a:rPr lang="en-US" sz="1000" dirty="0">
                <a:solidFill>
                  <a:srgbClr val="000000"/>
                </a:solidFill>
                <a:latin typeface="Mona Sans" pitchFamily="2" charset="77"/>
              </a:rPr>
              <a:t>Lanyard Length: Extends from 30cm to 95cm</a:t>
            </a:r>
          </a:p>
          <a:p>
            <a:pPr marL="171450" indent="-171450">
              <a:buFont typeface="Arial" panose="020B0604020202020204" pitchFamily="34" charset="0"/>
              <a:buChar char="•"/>
            </a:pPr>
            <a:r>
              <a:rPr lang="en-US" sz="1000" dirty="0">
                <a:solidFill>
                  <a:srgbClr val="000000"/>
                </a:solidFill>
                <a:latin typeface="Mona Sans" pitchFamily="2" charset="77"/>
              </a:rPr>
              <a:t>Load Tested and Third-party Certified: Dynamic (2:1 Safety Factor)</a:t>
            </a:r>
          </a:p>
          <a:p>
            <a:pPr marL="171450" indent="-171450">
              <a:buFont typeface="Arial" panose="020B0604020202020204" pitchFamily="34" charset="0"/>
              <a:buChar char="•"/>
            </a:pPr>
            <a:r>
              <a:rPr lang="en-US" sz="1000" dirty="0">
                <a:solidFill>
                  <a:srgbClr val="000000"/>
                </a:solidFill>
                <a:latin typeface="Mona Sans" pitchFamily="2" charset="77"/>
              </a:rPr>
              <a:t>NLG ID™ Technology / Scannable Compatible</a:t>
            </a:r>
          </a:p>
          <a:p>
            <a:pPr marL="171450" indent="-171450">
              <a:buFont typeface="Arial" panose="020B0604020202020204" pitchFamily="34" charset="0"/>
              <a:buChar char="•"/>
            </a:pPr>
            <a:r>
              <a:rPr lang="en-US" sz="1000" dirty="0">
                <a:solidFill>
                  <a:srgbClr val="000000"/>
                </a:solidFill>
                <a:latin typeface="Mona Sans" pitchFamily="2" charset="77"/>
              </a:rPr>
              <a:t>Unique Serial Number</a:t>
            </a:r>
          </a:p>
          <a:p>
            <a:pPr marL="171450" indent="-171450">
              <a:buFont typeface="Arial" panose="020B0604020202020204" pitchFamily="34" charset="0"/>
              <a:buChar char="•"/>
            </a:pPr>
            <a:r>
              <a:rPr lang="en-US" sz="1000" dirty="0">
                <a:solidFill>
                  <a:srgbClr val="000000"/>
                </a:solidFill>
                <a:latin typeface="Mona Sans" pitchFamily="2" charset="77"/>
              </a:rPr>
              <a:t>Safety Standards: CE / UKCA, NS 9611:2022+AC</a:t>
            </a:r>
          </a:p>
          <a:p>
            <a:endParaRPr lang="en-US" sz="1000" dirty="0">
              <a:latin typeface="Mona Sans" pitchFamily="2" charset="77"/>
            </a:endParaRPr>
          </a:p>
          <a:p>
            <a:r>
              <a:rPr lang="en-GB" sz="1000" dirty="0">
                <a:highlight>
                  <a:srgbClr val="FFFF00"/>
                </a:highlight>
                <a:latin typeface="Mona Sans" pitchFamily="2" charset="77"/>
              </a:rPr>
              <a:t>Downloads:</a:t>
            </a:r>
          </a:p>
          <a:p>
            <a:pPr marL="171450" indent="-171450">
              <a:buFont typeface="Arial" panose="020B0604020202020204" pitchFamily="34" charset="0"/>
              <a:buChar char="•"/>
            </a:pPr>
            <a:r>
              <a:rPr lang="en-US" sz="1000" dirty="0">
                <a:solidFill>
                  <a:srgbClr val="000000"/>
                </a:solidFill>
                <a:latin typeface="Mona Sans" pitchFamily="2" charset="77"/>
              </a:rPr>
              <a:t>NLG Phone Harness™ Kit Datasheet</a:t>
            </a:r>
          </a:p>
          <a:p>
            <a:pPr marL="171450" indent="-171450">
              <a:buFont typeface="Arial" panose="020B0604020202020204" pitchFamily="34" charset="0"/>
              <a:buChar char="•"/>
            </a:pPr>
            <a:r>
              <a:rPr lang="en-US" sz="1000" dirty="0">
                <a:solidFill>
                  <a:srgbClr val="000000"/>
                </a:solidFill>
                <a:latin typeface="Mona Sans" pitchFamily="2" charset="77"/>
              </a:rPr>
              <a:t>NLG Phone Harness™ Kit User Manual</a:t>
            </a:r>
          </a:p>
        </p:txBody>
      </p:sp>
      <p:sp>
        <p:nvSpPr>
          <p:cNvPr id="2" name="TextBox 1">
            <a:extLst>
              <a:ext uri="{FF2B5EF4-FFF2-40B4-BE49-F238E27FC236}">
                <a16:creationId xmlns:a16="http://schemas.microsoft.com/office/drawing/2014/main" id="{73B71031-DE33-8165-2F21-28D5B90C23DC}"/>
              </a:ext>
            </a:extLst>
          </p:cNvPr>
          <p:cNvSpPr txBox="1"/>
          <p:nvPr/>
        </p:nvSpPr>
        <p:spPr>
          <a:xfrm>
            <a:off x="3303976" y="1144032"/>
            <a:ext cx="683200" cy="276999"/>
          </a:xfrm>
          <a:prstGeom prst="rect">
            <a:avLst/>
          </a:prstGeom>
          <a:noFill/>
        </p:spPr>
        <p:txBody>
          <a:bodyPr wrap="none" rtlCol="0">
            <a:spAutoFit/>
          </a:bodyPr>
          <a:lstStyle/>
          <a:p>
            <a:r>
              <a:rPr lang="en-US" sz="1200" dirty="0">
                <a:latin typeface="Mona Sans" pitchFamily="2" charset="77"/>
              </a:rPr>
              <a:t>NLG</a:t>
            </a:r>
          </a:p>
        </p:txBody>
      </p:sp>
      <p:sp>
        <p:nvSpPr>
          <p:cNvPr id="3" name="TextBox 2">
            <a:extLst>
              <a:ext uri="{FF2B5EF4-FFF2-40B4-BE49-F238E27FC236}">
                <a16:creationId xmlns:a16="http://schemas.microsoft.com/office/drawing/2014/main" id="{6CE12C70-2016-5670-DF1B-1BC85F712D8D}"/>
              </a:ext>
            </a:extLst>
          </p:cNvPr>
          <p:cNvSpPr txBox="1"/>
          <p:nvPr/>
        </p:nvSpPr>
        <p:spPr>
          <a:xfrm>
            <a:off x="316598" y="104795"/>
            <a:ext cx="3813365" cy="769441"/>
          </a:xfrm>
          <a:prstGeom prst="rect">
            <a:avLst/>
          </a:prstGeom>
          <a:solidFill>
            <a:schemeClr val="bg1">
              <a:lumMod val="85000"/>
            </a:schemeClr>
          </a:solidFill>
        </p:spPr>
        <p:txBody>
          <a:bodyPr wrap="square" rtlCol="0">
            <a:spAutoFit/>
          </a:bodyPr>
          <a:lstStyle/>
          <a:p>
            <a:r>
              <a:rPr lang="en-US" sz="1100" dirty="0">
                <a:latin typeface="Mona Sans" pitchFamily="2" charset="77"/>
              </a:rPr>
              <a:t>Product category: Accessories</a:t>
            </a:r>
            <a:br>
              <a:rPr lang="en-US" sz="1100" dirty="0">
                <a:latin typeface="Mona Sans" pitchFamily="2" charset="77"/>
              </a:rPr>
            </a:br>
            <a:r>
              <a:rPr lang="en-US" sz="1100" dirty="0">
                <a:latin typeface="Mona Sans" pitchFamily="2" charset="77"/>
              </a:rPr>
              <a:t>Usage: Climbing + Rope Access + Rescue</a:t>
            </a:r>
            <a:br>
              <a:rPr lang="en-US" sz="1100" dirty="0">
                <a:latin typeface="Mona Sans" pitchFamily="2" charset="77"/>
              </a:rPr>
            </a:br>
            <a:endParaRPr lang="en-US" sz="1100" dirty="0">
              <a:latin typeface="Mona Sans" pitchFamily="2" charset="77"/>
            </a:endParaRPr>
          </a:p>
          <a:p>
            <a:r>
              <a:rPr lang="en-US" sz="1100" dirty="0">
                <a:latin typeface="Mona Sans" pitchFamily="2" charset="77"/>
              </a:rPr>
              <a:t>Other tag: NEW</a:t>
            </a:r>
          </a:p>
        </p:txBody>
      </p:sp>
      <p:sp>
        <p:nvSpPr>
          <p:cNvPr id="8" name="TextBox 7">
            <a:extLst>
              <a:ext uri="{FF2B5EF4-FFF2-40B4-BE49-F238E27FC236}">
                <a16:creationId xmlns:a16="http://schemas.microsoft.com/office/drawing/2014/main" id="{E804F084-6381-37AB-A8C4-E3C5C4A60DD0}"/>
              </a:ext>
            </a:extLst>
          </p:cNvPr>
          <p:cNvSpPr txBox="1"/>
          <p:nvPr/>
        </p:nvSpPr>
        <p:spPr>
          <a:xfrm>
            <a:off x="219677" y="3976087"/>
            <a:ext cx="3005326" cy="553998"/>
          </a:xfrm>
          <a:prstGeom prst="rect">
            <a:avLst/>
          </a:prstGeom>
          <a:noFill/>
        </p:spPr>
        <p:txBody>
          <a:bodyPr wrap="square" rtlCol="0">
            <a:spAutoFit/>
          </a:bodyPr>
          <a:lstStyle/>
          <a:p>
            <a:r>
              <a:rPr lang="en-US" sz="1000" i="1" dirty="0">
                <a:latin typeface="Mona Sans" pitchFamily="2" charset="77"/>
              </a:rPr>
              <a:t>Main image: nlg-phone-harness-kit.png</a:t>
            </a:r>
          </a:p>
          <a:p>
            <a:endParaRPr lang="en-US" sz="1000" i="1" dirty="0">
              <a:latin typeface="Mona Sans" pitchFamily="2" charset="77"/>
            </a:endParaRPr>
          </a:p>
        </p:txBody>
      </p:sp>
      <p:pic>
        <p:nvPicPr>
          <p:cNvPr id="6" name="Picture 5">
            <a:extLst>
              <a:ext uri="{FF2B5EF4-FFF2-40B4-BE49-F238E27FC236}">
                <a16:creationId xmlns:a16="http://schemas.microsoft.com/office/drawing/2014/main" id="{C37A9A24-9CDC-FCD9-2214-559CF7547955}"/>
              </a:ext>
            </a:extLst>
          </p:cNvPr>
          <p:cNvPicPr>
            <a:picLocks noChangeAspect="1"/>
          </p:cNvPicPr>
          <p:nvPr/>
        </p:nvPicPr>
        <p:blipFill>
          <a:blip r:embed="rId2"/>
          <a:stretch>
            <a:fillRect/>
          </a:stretch>
        </p:blipFill>
        <p:spPr>
          <a:xfrm>
            <a:off x="468631" y="1094915"/>
            <a:ext cx="2507418" cy="2881172"/>
          </a:xfrm>
          <a:prstGeom prst="rect">
            <a:avLst/>
          </a:prstGeom>
        </p:spPr>
      </p:pic>
    </p:spTree>
    <p:extLst>
      <p:ext uri="{BB962C8B-B14F-4D97-AF65-F5344CB8AC3E}">
        <p14:creationId xmlns:p14="http://schemas.microsoft.com/office/powerpoint/2010/main" val="656389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AE576-3D8C-97B1-30D5-4BA7A6B0E8B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820DD63-CB52-003C-8500-721C4316171B}"/>
              </a:ext>
            </a:extLst>
          </p:cNvPr>
          <p:cNvSpPr txBox="1"/>
          <p:nvPr/>
        </p:nvSpPr>
        <p:spPr>
          <a:xfrm>
            <a:off x="3303976" y="1396584"/>
            <a:ext cx="2098651" cy="941283"/>
          </a:xfrm>
          <a:prstGeom prst="rect">
            <a:avLst/>
          </a:prstGeom>
          <a:noFill/>
        </p:spPr>
        <p:txBody>
          <a:bodyPr wrap="none" rtlCol="0">
            <a:spAutoFit/>
          </a:bodyPr>
          <a:lstStyle/>
          <a:p>
            <a:pPr>
              <a:spcAft>
                <a:spcPts val="2250"/>
              </a:spcAft>
            </a:pPr>
            <a:r>
              <a:rPr lang="en-US" b="1" dirty="0">
                <a:solidFill>
                  <a:srgbClr val="212529"/>
                </a:solidFill>
                <a:latin typeface="Lituora Bold" pitchFamily="2" charset="77"/>
              </a:rPr>
              <a:t>Rope/Pro</a:t>
            </a:r>
            <a:r>
              <a:rPr lang="en-US" b="1" i="0" u="none" strike="noStrike" dirty="0">
                <a:solidFill>
                  <a:srgbClr val="212529"/>
                </a:solidFill>
                <a:effectLst/>
                <a:latin typeface="Lituora Bold" pitchFamily="2" charset="77"/>
              </a:rPr>
              <a:t>™ Bucket 30</a:t>
            </a:r>
            <a:endParaRPr lang="en-US" cap="all" dirty="0"/>
          </a:p>
          <a:p>
            <a:pPr algn="l" rtl="0">
              <a:spcAft>
                <a:spcPts val="2250"/>
              </a:spcAft>
            </a:pPr>
            <a:endParaRPr lang="en-US" b="1" i="0" u="none" strike="noStrike" dirty="0">
              <a:solidFill>
                <a:srgbClr val="212529"/>
              </a:solidFill>
              <a:effectLst/>
              <a:latin typeface="Lituora Bold" pitchFamily="2" charset="77"/>
            </a:endParaRPr>
          </a:p>
        </p:txBody>
      </p:sp>
      <p:sp>
        <p:nvSpPr>
          <p:cNvPr id="5" name="TextBox 4">
            <a:extLst>
              <a:ext uri="{FF2B5EF4-FFF2-40B4-BE49-F238E27FC236}">
                <a16:creationId xmlns:a16="http://schemas.microsoft.com/office/drawing/2014/main" id="{4A48B42E-3981-2809-082E-593EFA97763D}"/>
              </a:ext>
            </a:extLst>
          </p:cNvPr>
          <p:cNvSpPr txBox="1"/>
          <p:nvPr/>
        </p:nvSpPr>
        <p:spPr>
          <a:xfrm>
            <a:off x="3303975" y="2450000"/>
            <a:ext cx="3334345" cy="1785104"/>
          </a:xfrm>
          <a:prstGeom prst="rect">
            <a:avLst/>
          </a:prstGeom>
          <a:noFill/>
        </p:spPr>
        <p:txBody>
          <a:bodyPr wrap="square" rtlCol="0">
            <a:spAutoFit/>
          </a:bodyPr>
          <a:lstStyle/>
          <a:p>
            <a:r>
              <a:rPr lang="en-US" sz="1000" dirty="0">
                <a:latin typeface="Mona Sans" pitchFamily="2" charset="77"/>
              </a:rPr>
              <a:t>The NLG Rope/Pro™ Bucket is a lightweight, durable 30-litre tool and rope bucket built for rope access crews working at height. Weather-resistant and tough enough for demanding environments, it comes with a load-rated handle and dual lifting slings for secure transport of loads up to 50kg.</a:t>
            </a:r>
          </a:p>
          <a:p>
            <a:endParaRPr lang="en-US" sz="1000" dirty="0">
              <a:latin typeface="Mona Sans" pitchFamily="2" charset="77"/>
            </a:endParaRPr>
          </a:p>
        </p:txBody>
      </p:sp>
      <p:sp>
        <p:nvSpPr>
          <p:cNvPr id="7" name="TextBox 6">
            <a:extLst>
              <a:ext uri="{FF2B5EF4-FFF2-40B4-BE49-F238E27FC236}">
                <a16:creationId xmlns:a16="http://schemas.microsoft.com/office/drawing/2014/main" id="{73E9632E-A2CC-77F4-F4D4-E25D1E1D1D53}"/>
              </a:ext>
            </a:extLst>
          </p:cNvPr>
          <p:cNvSpPr txBox="1"/>
          <p:nvPr/>
        </p:nvSpPr>
        <p:spPr>
          <a:xfrm>
            <a:off x="219678" y="4777298"/>
            <a:ext cx="6418643" cy="7325082"/>
          </a:xfrm>
          <a:prstGeom prst="rect">
            <a:avLst/>
          </a:prstGeom>
          <a:noFill/>
        </p:spPr>
        <p:txBody>
          <a:bodyPr wrap="square" rtlCol="0">
            <a:spAutoFit/>
          </a:bodyPr>
          <a:lstStyle/>
          <a:p>
            <a:r>
              <a:rPr lang="en-GB" sz="1000" dirty="0">
                <a:highlight>
                  <a:srgbClr val="FFFF00"/>
                </a:highlight>
                <a:latin typeface="Mona Sans" pitchFamily="2" charset="77"/>
              </a:rPr>
              <a:t>Features:</a:t>
            </a:r>
          </a:p>
          <a:p>
            <a:pPr marL="171450" indent="-171450">
              <a:buFont typeface="Arial" panose="020B0604020202020204" pitchFamily="34" charset="0"/>
              <a:buChar char="•"/>
            </a:pPr>
            <a:r>
              <a:rPr lang="en-US" sz="1000" dirty="0">
                <a:solidFill>
                  <a:srgbClr val="000000"/>
                </a:solidFill>
                <a:latin typeface="Mona Sans" pitchFamily="2" charset="77"/>
              </a:rPr>
              <a:t>Innervis™ material keeps the interior easy to see into, so locating tools in a loaded bucket is straightforward</a:t>
            </a:r>
          </a:p>
          <a:p>
            <a:pPr marL="171450" indent="-171450">
              <a:buFont typeface="Arial" panose="020B0604020202020204" pitchFamily="34" charset="0"/>
              <a:buChar char="•"/>
            </a:pPr>
            <a:r>
              <a:rPr lang="en-US" sz="1000" dirty="0">
                <a:solidFill>
                  <a:srgbClr val="000000"/>
                </a:solidFill>
                <a:latin typeface="Mona Sans" pitchFamily="2" charset="77"/>
              </a:rPr>
              <a:t>Load-rated handle and dual integrated lifting slings rated to the full 50kg capacity</a:t>
            </a:r>
          </a:p>
          <a:p>
            <a:pPr marL="171450" indent="-171450">
              <a:buFont typeface="Arial" panose="020B0604020202020204" pitchFamily="34" charset="0"/>
              <a:buChar char="•"/>
            </a:pPr>
            <a:r>
              <a:rPr lang="en-US" sz="1000" dirty="0">
                <a:solidFill>
                  <a:srgbClr val="000000"/>
                </a:solidFill>
                <a:latin typeface="Mona Sans" pitchFamily="2" charset="77"/>
              </a:rPr>
              <a:t>Weather-resistant roll-top closure combined with a compression strap keeps contents secure even when the bucket is inverted</a:t>
            </a:r>
          </a:p>
          <a:p>
            <a:pPr marL="171450" indent="-171450">
              <a:buFont typeface="Arial" panose="020B0604020202020204" pitchFamily="34" charset="0"/>
              <a:buChar char="•"/>
            </a:pPr>
            <a:r>
              <a:rPr lang="en-US" sz="1000" dirty="0">
                <a:solidFill>
                  <a:srgbClr val="000000"/>
                </a:solidFill>
                <a:latin typeface="Mona Sans" pitchFamily="2" charset="77"/>
              </a:rPr>
              <a:t>Six internal load-rated anchor points for tethering tools inside the bucket</a:t>
            </a:r>
          </a:p>
          <a:p>
            <a:pPr marL="171450" indent="-171450">
              <a:buFont typeface="Arial" panose="020B0604020202020204" pitchFamily="34" charset="0"/>
              <a:buChar char="•"/>
            </a:pPr>
            <a:r>
              <a:rPr lang="en-US" sz="1000" dirty="0">
                <a:solidFill>
                  <a:srgbClr val="000000"/>
                </a:solidFill>
                <a:latin typeface="Mona Sans" pitchFamily="2" charset="77"/>
              </a:rPr>
              <a:t>Load-rated external daisy chain loops for securing additional items up to 5kg (each) on the outside</a:t>
            </a:r>
          </a:p>
          <a:p>
            <a:pPr marL="171450" indent="-171450">
              <a:buFont typeface="Arial" panose="020B0604020202020204" pitchFamily="34" charset="0"/>
              <a:buChar char="•"/>
            </a:pPr>
            <a:r>
              <a:rPr lang="en-US" sz="1000" dirty="0">
                <a:solidFill>
                  <a:srgbClr val="000000"/>
                </a:solidFill>
                <a:latin typeface="Mona Sans" pitchFamily="2" charset="77"/>
              </a:rPr>
              <a:t>Reinforced base with drainage holes</a:t>
            </a:r>
          </a:p>
          <a:p>
            <a:endParaRPr lang="en-US" sz="1000" dirty="0">
              <a:latin typeface="Mona Sans" pitchFamily="2" charset="77"/>
            </a:endParaRPr>
          </a:p>
          <a:p>
            <a:r>
              <a:rPr lang="en-GB" sz="1000" dirty="0">
                <a:highlight>
                  <a:srgbClr val="FFFF00"/>
                </a:highlight>
                <a:latin typeface="Mona Sans" pitchFamily="2" charset="77"/>
              </a:rPr>
              <a:t>Technical Information:</a:t>
            </a:r>
          </a:p>
          <a:p>
            <a:pPr marL="171450" indent="-171450">
              <a:buFont typeface="Arial" panose="020B0604020202020204" pitchFamily="34" charset="0"/>
              <a:buChar char="•"/>
            </a:pPr>
            <a:r>
              <a:rPr lang="en-US" sz="1000" dirty="0">
                <a:solidFill>
                  <a:srgbClr val="000000"/>
                </a:solidFill>
                <a:latin typeface="Mona Sans" pitchFamily="2" charset="77"/>
              </a:rPr>
              <a:t>Max Load: 50 KG / 110 LBS</a:t>
            </a:r>
          </a:p>
          <a:p>
            <a:pPr marL="171450" indent="-171450">
              <a:buFont typeface="Arial" panose="020B0604020202020204" pitchFamily="34" charset="0"/>
              <a:buChar char="•"/>
            </a:pPr>
            <a:r>
              <a:rPr lang="en-US" sz="1000" dirty="0">
                <a:solidFill>
                  <a:srgbClr val="000000"/>
                </a:solidFill>
                <a:latin typeface="Mona Sans" pitchFamily="2" charset="77"/>
              </a:rPr>
              <a:t>Internal Anchor Point / Daisy Chain Max Load: 5 KG / 11 LBS (each)</a:t>
            </a:r>
          </a:p>
          <a:p>
            <a:pPr marL="171450" indent="-171450">
              <a:buFont typeface="Arial" panose="020B0604020202020204" pitchFamily="34" charset="0"/>
              <a:buChar char="•"/>
            </a:pPr>
            <a:r>
              <a:rPr lang="en-US" sz="1000" dirty="0">
                <a:solidFill>
                  <a:srgbClr val="000000"/>
                </a:solidFill>
                <a:latin typeface="Mona Sans" pitchFamily="2" charset="77"/>
              </a:rPr>
              <a:t>Capacity: 30 L</a:t>
            </a:r>
          </a:p>
          <a:p>
            <a:pPr marL="171450" indent="-171450">
              <a:buFont typeface="Arial" panose="020B0604020202020204" pitchFamily="34" charset="0"/>
              <a:buChar char="•"/>
            </a:pPr>
            <a:r>
              <a:rPr lang="en-US" sz="1000" dirty="0">
                <a:solidFill>
                  <a:srgbClr val="000000"/>
                </a:solidFill>
                <a:latin typeface="Mona Sans" pitchFamily="2" charset="77"/>
              </a:rPr>
              <a:t>Load Tested and Third-party Certified: Dynamic (2:1 Safety Factor)</a:t>
            </a:r>
          </a:p>
          <a:p>
            <a:pPr marL="171450" indent="-171450">
              <a:buFont typeface="Arial" panose="020B0604020202020204" pitchFamily="34" charset="0"/>
              <a:buChar char="•"/>
            </a:pPr>
            <a:r>
              <a:rPr lang="en-US" sz="1000" dirty="0">
                <a:solidFill>
                  <a:srgbClr val="000000"/>
                </a:solidFill>
                <a:latin typeface="Mona Sans" pitchFamily="2" charset="77"/>
              </a:rPr>
              <a:t>NLG ID™ Technology / Scannable Compatible</a:t>
            </a:r>
          </a:p>
          <a:p>
            <a:pPr marL="171450" indent="-171450">
              <a:buFont typeface="Arial" panose="020B0604020202020204" pitchFamily="34" charset="0"/>
              <a:buChar char="•"/>
            </a:pPr>
            <a:r>
              <a:rPr lang="en-US" sz="1000" dirty="0">
                <a:solidFill>
                  <a:srgbClr val="000000"/>
                </a:solidFill>
                <a:latin typeface="Mona Sans" pitchFamily="2" charset="77"/>
              </a:rPr>
              <a:t>Unique Serial Number</a:t>
            </a:r>
          </a:p>
          <a:p>
            <a:pPr marL="171450" indent="-171450">
              <a:buFont typeface="Arial" panose="020B0604020202020204" pitchFamily="34" charset="0"/>
              <a:buChar char="•"/>
            </a:pPr>
            <a:r>
              <a:rPr lang="en-US" sz="1000" dirty="0">
                <a:solidFill>
                  <a:srgbClr val="000000"/>
                </a:solidFill>
                <a:latin typeface="Mona Sans" pitchFamily="2" charset="77"/>
              </a:rPr>
              <a:t>Dimensions: 40cm (H) x 32cm (W) x 32cm (D)</a:t>
            </a:r>
          </a:p>
          <a:p>
            <a:pPr marL="171450" indent="-171450">
              <a:buFont typeface="Arial" panose="020B0604020202020204" pitchFamily="34" charset="0"/>
              <a:buChar char="•"/>
            </a:pPr>
            <a:r>
              <a:rPr lang="en-US" sz="1000" dirty="0">
                <a:solidFill>
                  <a:srgbClr val="000000"/>
                </a:solidFill>
                <a:latin typeface="Mona Sans" pitchFamily="2" charset="77"/>
              </a:rPr>
              <a:t>Max Lanyard Length: 200 CM / 78 IN</a:t>
            </a:r>
          </a:p>
          <a:p>
            <a:pPr marL="171450" indent="-171450">
              <a:buFont typeface="Arial" panose="020B0604020202020204" pitchFamily="34" charset="0"/>
              <a:buChar char="•"/>
            </a:pPr>
            <a:r>
              <a:rPr lang="en-US" sz="1000" dirty="0">
                <a:solidFill>
                  <a:srgbClr val="000000"/>
                </a:solidFill>
                <a:latin typeface="Mona Sans" pitchFamily="2" charset="77"/>
              </a:rPr>
              <a:t>Safety Standards: ANSI/ISEA 121-2023, CE / UKCA, NS 9611:2022+AC, EN 1492-1</a:t>
            </a:r>
          </a:p>
          <a:p>
            <a:endParaRPr lang="en-US" sz="1000" dirty="0">
              <a:latin typeface="Mona Sans" pitchFamily="2" charset="77"/>
            </a:endParaRPr>
          </a:p>
          <a:p>
            <a:r>
              <a:rPr lang="en-GB" sz="1000" dirty="0">
                <a:highlight>
                  <a:srgbClr val="FFFF00"/>
                </a:highlight>
                <a:latin typeface="Mona Sans" pitchFamily="2" charset="77"/>
              </a:rPr>
              <a:t>Downloads:</a:t>
            </a:r>
          </a:p>
          <a:p>
            <a:pPr marL="171450" indent="-171450">
              <a:buFont typeface="Arial" panose="020B0604020202020204" pitchFamily="34" charset="0"/>
              <a:buChar char="•"/>
            </a:pPr>
            <a:r>
              <a:rPr lang="en-US" sz="1000" dirty="0">
                <a:solidFill>
                  <a:srgbClr val="000000"/>
                </a:solidFill>
                <a:latin typeface="Mona Sans" pitchFamily="2" charset="77"/>
              </a:rPr>
              <a:t>NLG Rope/Pro™ Bucket Datasheet</a:t>
            </a:r>
          </a:p>
          <a:p>
            <a:pPr marL="171450" indent="-171450">
              <a:buFont typeface="Arial" panose="020B0604020202020204" pitchFamily="34" charset="0"/>
              <a:buChar char="•"/>
            </a:pPr>
            <a:r>
              <a:rPr lang="en-US" sz="1000" dirty="0">
                <a:solidFill>
                  <a:srgbClr val="000000"/>
                </a:solidFill>
                <a:latin typeface="Mona Sans" pitchFamily="2" charset="77"/>
              </a:rPr>
              <a:t>NLG Rope/Pro™ Bucket User Manual</a:t>
            </a:r>
          </a:p>
        </p:txBody>
      </p:sp>
      <p:sp>
        <p:nvSpPr>
          <p:cNvPr id="2" name="TextBox 1">
            <a:extLst>
              <a:ext uri="{FF2B5EF4-FFF2-40B4-BE49-F238E27FC236}">
                <a16:creationId xmlns:a16="http://schemas.microsoft.com/office/drawing/2014/main" id="{73B71031-DE33-8165-2F21-28D5B90C23DC}"/>
              </a:ext>
            </a:extLst>
          </p:cNvPr>
          <p:cNvSpPr txBox="1"/>
          <p:nvPr/>
        </p:nvSpPr>
        <p:spPr>
          <a:xfrm>
            <a:off x="3303976" y="1144032"/>
            <a:ext cx="683200" cy="276999"/>
          </a:xfrm>
          <a:prstGeom prst="rect">
            <a:avLst/>
          </a:prstGeom>
          <a:noFill/>
        </p:spPr>
        <p:txBody>
          <a:bodyPr wrap="none" rtlCol="0">
            <a:spAutoFit/>
          </a:bodyPr>
          <a:lstStyle/>
          <a:p>
            <a:r>
              <a:rPr lang="en-US" sz="1200" dirty="0">
                <a:latin typeface="Mona Sans" pitchFamily="2" charset="77"/>
              </a:rPr>
              <a:t>NLG</a:t>
            </a:r>
          </a:p>
        </p:txBody>
      </p:sp>
      <p:sp>
        <p:nvSpPr>
          <p:cNvPr id="3" name="TextBox 2">
            <a:extLst>
              <a:ext uri="{FF2B5EF4-FFF2-40B4-BE49-F238E27FC236}">
                <a16:creationId xmlns:a16="http://schemas.microsoft.com/office/drawing/2014/main" id="{6CE12C70-2016-5670-DF1B-1BC85F712D8D}"/>
              </a:ext>
            </a:extLst>
          </p:cNvPr>
          <p:cNvSpPr txBox="1"/>
          <p:nvPr/>
        </p:nvSpPr>
        <p:spPr>
          <a:xfrm>
            <a:off x="316598" y="104795"/>
            <a:ext cx="3813365" cy="769441"/>
          </a:xfrm>
          <a:prstGeom prst="rect">
            <a:avLst/>
          </a:prstGeom>
          <a:solidFill>
            <a:schemeClr val="bg1">
              <a:lumMod val="85000"/>
            </a:schemeClr>
          </a:solidFill>
        </p:spPr>
        <p:txBody>
          <a:bodyPr wrap="square" rtlCol="0">
            <a:spAutoFit/>
          </a:bodyPr>
          <a:lstStyle/>
          <a:p>
            <a:r>
              <a:rPr lang="en-US" sz="1100" dirty="0">
                <a:latin typeface="Mona Sans" pitchFamily="2" charset="77"/>
              </a:rPr>
              <a:t>Product category: Bags</a:t>
            </a:r>
            <a:br>
              <a:rPr lang="en-US" sz="1100" dirty="0">
                <a:latin typeface="Mona Sans" pitchFamily="2" charset="77"/>
              </a:rPr>
            </a:br>
            <a:r>
              <a:rPr lang="en-US" sz="1100" dirty="0">
                <a:latin typeface="Mona Sans" pitchFamily="2" charset="77"/>
              </a:rPr>
              <a:t>Usage: Rope Access</a:t>
            </a:r>
            <a:br>
              <a:rPr lang="en-US" sz="1100" dirty="0">
                <a:latin typeface="Mona Sans" pitchFamily="2" charset="77"/>
              </a:rPr>
            </a:br>
            <a:endParaRPr lang="en-US" sz="1100" dirty="0">
              <a:latin typeface="Mona Sans" pitchFamily="2" charset="77"/>
            </a:endParaRPr>
          </a:p>
          <a:p>
            <a:r>
              <a:rPr lang="en-US" sz="1100" dirty="0">
                <a:latin typeface="Mona Sans" pitchFamily="2" charset="77"/>
              </a:rPr>
              <a:t>Other tag: NEW</a:t>
            </a:r>
          </a:p>
        </p:txBody>
      </p:sp>
      <p:sp>
        <p:nvSpPr>
          <p:cNvPr id="8" name="TextBox 7">
            <a:extLst>
              <a:ext uri="{FF2B5EF4-FFF2-40B4-BE49-F238E27FC236}">
                <a16:creationId xmlns:a16="http://schemas.microsoft.com/office/drawing/2014/main" id="{E804F084-6381-37AB-A8C4-E3C5C4A60DD0}"/>
              </a:ext>
            </a:extLst>
          </p:cNvPr>
          <p:cNvSpPr txBox="1"/>
          <p:nvPr/>
        </p:nvSpPr>
        <p:spPr>
          <a:xfrm>
            <a:off x="219677" y="3976087"/>
            <a:ext cx="3005326" cy="553998"/>
          </a:xfrm>
          <a:prstGeom prst="rect">
            <a:avLst/>
          </a:prstGeom>
          <a:noFill/>
        </p:spPr>
        <p:txBody>
          <a:bodyPr wrap="square" rtlCol="0">
            <a:spAutoFit/>
          </a:bodyPr>
          <a:lstStyle/>
          <a:p>
            <a:r>
              <a:rPr lang="en-US" sz="1000" i="1" dirty="0">
                <a:latin typeface="Mona Sans" pitchFamily="2" charset="77"/>
              </a:rPr>
              <a:t>Main image: nlg-rope-pro-bucket-front-view.png</a:t>
            </a:r>
          </a:p>
          <a:p>
            <a:endParaRPr lang="en-US" sz="1000" i="1" dirty="0">
              <a:latin typeface="Mona Sans" pitchFamily="2" charset="77"/>
            </a:endParaRPr>
          </a:p>
        </p:txBody>
      </p:sp>
      <p:pic>
        <p:nvPicPr>
          <p:cNvPr id="10" name="Picture 9">
            <a:extLst>
              <a:ext uri="{FF2B5EF4-FFF2-40B4-BE49-F238E27FC236}">
                <a16:creationId xmlns:a16="http://schemas.microsoft.com/office/drawing/2014/main" id="{00D9288B-9223-877A-87E0-E77CBA6751A9}"/>
              </a:ext>
            </a:extLst>
          </p:cNvPr>
          <p:cNvPicPr>
            <a:picLocks noChangeAspect="1"/>
          </p:cNvPicPr>
          <p:nvPr/>
        </p:nvPicPr>
        <p:blipFill>
          <a:blip r:embed="rId2"/>
          <a:stretch>
            <a:fillRect/>
          </a:stretch>
        </p:blipFill>
        <p:spPr>
          <a:xfrm>
            <a:off x="786686" y="1220087"/>
            <a:ext cx="1871308" cy="2235560"/>
          </a:xfrm>
          <a:prstGeom prst="rect">
            <a:avLst/>
          </a:prstGeom>
        </p:spPr>
      </p:pic>
    </p:spTree>
    <p:extLst>
      <p:ext uri="{BB962C8B-B14F-4D97-AF65-F5344CB8AC3E}">
        <p14:creationId xmlns:p14="http://schemas.microsoft.com/office/powerpoint/2010/main" val="2926067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AE576-3D8C-97B1-30D5-4BA7A6B0E8B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820DD63-CB52-003C-8500-721C4316171B}"/>
              </a:ext>
            </a:extLst>
          </p:cNvPr>
          <p:cNvSpPr txBox="1"/>
          <p:nvPr/>
        </p:nvSpPr>
        <p:spPr>
          <a:xfrm>
            <a:off x="3303976" y="1396584"/>
            <a:ext cx="2507418" cy="941283"/>
          </a:xfrm>
          <a:prstGeom prst="rect">
            <a:avLst/>
          </a:prstGeom>
          <a:noFill/>
        </p:spPr>
        <p:txBody>
          <a:bodyPr wrap="none" rtlCol="0">
            <a:spAutoFit/>
          </a:bodyPr>
          <a:lstStyle/>
          <a:p>
            <a:pPr>
              <a:spcAft>
                <a:spcPts val="2250"/>
              </a:spcAft>
            </a:pPr>
            <a:r>
              <a:rPr lang="en-US" b="1" dirty="0">
                <a:solidFill>
                  <a:srgbClr val="212529"/>
                </a:solidFill>
                <a:latin typeface="Lituora Bold" pitchFamily="2" charset="77"/>
              </a:rPr>
              <a:t>AirPark</a:t>
            </a:r>
            <a:r>
              <a:rPr lang="en-US" b="1" i="0" u="none" strike="noStrike" dirty="0">
                <a:solidFill>
                  <a:srgbClr val="212529"/>
                </a:solidFill>
                <a:effectLst/>
                <a:latin typeface="Lituora Bold" pitchFamily="2" charset="77"/>
              </a:rPr>
              <a:t>™, Grey</a:t>
            </a:r>
            <a:endParaRPr lang="en-US" cap="all" dirty="0"/>
          </a:p>
          <a:p>
            <a:pPr algn="l" rtl="0">
              <a:spcAft>
                <a:spcPts val="2250"/>
              </a:spcAft>
            </a:pPr>
            <a:endParaRPr lang="en-US" b="1" i="0" u="none" strike="noStrike" dirty="0">
              <a:solidFill>
                <a:srgbClr val="212529"/>
              </a:solidFill>
              <a:effectLst/>
              <a:latin typeface="Lituora Bold" pitchFamily="2" charset="77"/>
            </a:endParaRPr>
          </a:p>
        </p:txBody>
      </p:sp>
      <p:sp>
        <p:nvSpPr>
          <p:cNvPr id="5" name="TextBox 4">
            <a:extLst>
              <a:ext uri="{FF2B5EF4-FFF2-40B4-BE49-F238E27FC236}">
                <a16:creationId xmlns:a16="http://schemas.microsoft.com/office/drawing/2014/main" id="{4A48B42E-3981-2809-082E-593EFA97763D}"/>
              </a:ext>
            </a:extLst>
          </p:cNvPr>
          <p:cNvSpPr txBox="1"/>
          <p:nvPr/>
        </p:nvSpPr>
        <p:spPr>
          <a:xfrm>
            <a:off x="3303975" y="2450000"/>
            <a:ext cx="3334345" cy="1785104"/>
          </a:xfrm>
          <a:prstGeom prst="rect">
            <a:avLst/>
          </a:prstGeom>
          <a:noFill/>
        </p:spPr>
        <p:txBody>
          <a:bodyPr wrap="square" rtlCol="0">
            <a:spAutoFit/>
          </a:bodyPr>
          <a:lstStyle/>
          <a:p>
            <a:r>
              <a:rPr lang="en-US" sz="1000" dirty="0">
                <a:latin typeface="Mona Sans" pitchFamily="2" charset="77"/>
              </a:rPr>
              <a:t>The NLG AirPark™ keeps your drill or chainsaw securely parked and easy to access on the job. Non-gated for fast docking and release, it clips onto any harness or tool belt up to 50mm wide and holds loads up to 10kg.</a:t>
            </a:r>
          </a:p>
          <a:p>
            <a:endParaRPr lang="en-US" sz="1000" dirty="0">
              <a:latin typeface="Mona Sans" pitchFamily="2" charset="77"/>
            </a:endParaRPr>
          </a:p>
        </p:txBody>
      </p:sp>
      <p:sp>
        <p:nvSpPr>
          <p:cNvPr id="7" name="TextBox 6">
            <a:extLst>
              <a:ext uri="{FF2B5EF4-FFF2-40B4-BE49-F238E27FC236}">
                <a16:creationId xmlns:a16="http://schemas.microsoft.com/office/drawing/2014/main" id="{73E9632E-A2CC-77F4-F4D4-E25D1E1D1D53}"/>
              </a:ext>
            </a:extLst>
          </p:cNvPr>
          <p:cNvSpPr txBox="1"/>
          <p:nvPr/>
        </p:nvSpPr>
        <p:spPr>
          <a:xfrm>
            <a:off x="219678" y="4777298"/>
            <a:ext cx="6418643" cy="7325082"/>
          </a:xfrm>
          <a:prstGeom prst="rect">
            <a:avLst/>
          </a:prstGeom>
          <a:noFill/>
        </p:spPr>
        <p:txBody>
          <a:bodyPr wrap="square" rtlCol="0">
            <a:spAutoFit/>
          </a:bodyPr>
          <a:lstStyle/>
          <a:p>
            <a:r>
              <a:rPr lang="en-GB" sz="1000" dirty="0">
                <a:highlight>
                  <a:srgbClr val="FFFF00"/>
                </a:highlight>
                <a:latin typeface="Mona Sans" pitchFamily="2" charset="77"/>
              </a:rPr>
              <a:t>Features:</a:t>
            </a:r>
          </a:p>
          <a:p>
            <a:pPr marL="171450" indent="-171450">
              <a:buFont typeface="Arial" panose="020B0604020202020204" pitchFamily="34" charset="0"/>
              <a:buChar char="•"/>
            </a:pPr>
            <a:r>
              <a:rPr lang="en-US" sz="1000" dirty="0">
                <a:solidFill>
                  <a:srgbClr val="000000"/>
                </a:solidFill>
                <a:latin typeface="Mona Sans" pitchFamily="2" charset="77"/>
              </a:rPr>
              <a:t>Open, non-gated design docks and releases tools in one motion, with no gate to fumble with when your hands are occupied</a:t>
            </a:r>
          </a:p>
          <a:p>
            <a:pPr marL="171450" indent="-171450">
              <a:buFont typeface="Arial" panose="020B0604020202020204" pitchFamily="34" charset="0"/>
              <a:buChar char="•"/>
            </a:pPr>
            <a:r>
              <a:rPr lang="en-US" sz="1000" dirty="0">
                <a:solidFill>
                  <a:srgbClr val="000000"/>
                </a:solidFill>
                <a:latin typeface="Mona Sans" pitchFamily="2" charset="77"/>
              </a:rPr>
              <a:t>Hooked end keeps tools seated so they don’t slide off during movement</a:t>
            </a:r>
          </a:p>
          <a:p>
            <a:pPr marL="171450" indent="-171450">
              <a:buFont typeface="Arial" panose="020B0604020202020204" pitchFamily="34" charset="0"/>
              <a:buChar char="•"/>
            </a:pPr>
            <a:r>
              <a:rPr lang="en-US" sz="1000" dirty="0">
                <a:solidFill>
                  <a:srgbClr val="000000"/>
                </a:solidFill>
                <a:latin typeface="Mona Sans" pitchFamily="2" charset="77"/>
              </a:rPr>
              <a:t>Sized to fit drills, chainsaws, and most similar power tools</a:t>
            </a:r>
          </a:p>
          <a:p>
            <a:pPr marL="171450" indent="-171450">
              <a:buFont typeface="Arial" panose="020B0604020202020204" pitchFamily="34" charset="0"/>
              <a:buChar char="•"/>
            </a:pPr>
            <a:r>
              <a:rPr lang="en-US" sz="1000" dirty="0">
                <a:solidFill>
                  <a:srgbClr val="000000"/>
                </a:solidFill>
                <a:latin typeface="Mona Sans" pitchFamily="2" charset="77"/>
              </a:rPr>
              <a:t>Locking clip grips 45-50mm webbing and padded belts securely, so the AirPark™ stays in place even when loaded</a:t>
            </a:r>
          </a:p>
          <a:p>
            <a:endParaRPr lang="en-US" sz="1000" dirty="0">
              <a:latin typeface="Mona Sans" pitchFamily="2" charset="77"/>
            </a:endParaRPr>
          </a:p>
          <a:p>
            <a:r>
              <a:rPr lang="en-GB" sz="1000" dirty="0">
                <a:highlight>
                  <a:srgbClr val="FFFF00"/>
                </a:highlight>
                <a:latin typeface="Mona Sans" pitchFamily="2" charset="77"/>
              </a:rPr>
              <a:t>Technical Information:</a:t>
            </a:r>
          </a:p>
          <a:p>
            <a:pPr marL="171450" indent="-171450">
              <a:buFont typeface="Arial" panose="020B0604020202020204" pitchFamily="34" charset="0"/>
              <a:buChar char="•"/>
            </a:pPr>
            <a:r>
              <a:rPr lang="en-US" sz="1000" dirty="0">
                <a:solidFill>
                  <a:srgbClr val="000000"/>
                </a:solidFill>
                <a:latin typeface="Mona Sans" pitchFamily="2" charset="77"/>
              </a:rPr>
              <a:t>Max Load: 10 KG / 22 LBS</a:t>
            </a:r>
          </a:p>
          <a:p>
            <a:pPr marL="171450" indent="-171450">
              <a:buFont typeface="Arial" panose="020B0604020202020204" pitchFamily="34" charset="0"/>
              <a:buChar char="•"/>
            </a:pPr>
            <a:r>
              <a:rPr lang="en-US" sz="1000" dirty="0">
                <a:solidFill>
                  <a:srgbClr val="000000"/>
                </a:solidFill>
                <a:latin typeface="Mona Sans" pitchFamily="2" charset="77"/>
              </a:rPr>
              <a:t>Dimensions: 10cm (H) x 6cm (W)</a:t>
            </a:r>
          </a:p>
          <a:p>
            <a:endParaRPr lang="en-US" sz="1000" dirty="0">
              <a:latin typeface="Mona Sans" pitchFamily="2" charset="77"/>
            </a:endParaRPr>
          </a:p>
          <a:p>
            <a:r>
              <a:rPr lang="en-GB" sz="1000" dirty="0">
                <a:highlight>
                  <a:srgbClr val="FFFF00"/>
                </a:highlight>
                <a:latin typeface="Mona Sans" pitchFamily="2" charset="77"/>
              </a:rPr>
              <a:t>Downloads:</a:t>
            </a:r>
          </a:p>
          <a:p>
            <a:pPr marL="171450" indent="-171450">
              <a:buFont typeface="Arial" panose="020B0604020202020204" pitchFamily="34" charset="0"/>
              <a:buChar char="•"/>
            </a:pPr>
            <a:r>
              <a:rPr lang="en-US" sz="1000" dirty="0">
                <a:solidFill>
                  <a:srgbClr val="000000"/>
                </a:solidFill>
                <a:latin typeface="Mona Sans" pitchFamily="2" charset="77"/>
              </a:rPr>
              <a:t>NLG AirPark™ Datasheet</a:t>
            </a:r>
          </a:p>
          <a:p>
            <a:pPr marL="171450" indent="-171450">
              <a:buFont typeface="Arial" panose="020B0604020202020204" pitchFamily="34" charset="0"/>
              <a:buChar char="•"/>
            </a:pPr>
            <a:r>
              <a:rPr lang="en-US" sz="1000" dirty="0">
                <a:solidFill>
                  <a:srgbClr val="000000"/>
                </a:solidFill>
                <a:latin typeface="Mona Sans" pitchFamily="2" charset="77"/>
              </a:rPr>
              <a:t>NLG AirPark™ User Manual</a:t>
            </a:r>
          </a:p>
        </p:txBody>
      </p:sp>
      <p:sp>
        <p:nvSpPr>
          <p:cNvPr id="2" name="TextBox 1">
            <a:extLst>
              <a:ext uri="{FF2B5EF4-FFF2-40B4-BE49-F238E27FC236}">
                <a16:creationId xmlns:a16="http://schemas.microsoft.com/office/drawing/2014/main" id="{73B71031-DE33-8165-2F21-28D5B90C23DC}"/>
              </a:ext>
            </a:extLst>
          </p:cNvPr>
          <p:cNvSpPr txBox="1"/>
          <p:nvPr/>
        </p:nvSpPr>
        <p:spPr>
          <a:xfrm>
            <a:off x="3303976" y="1144032"/>
            <a:ext cx="683200" cy="276999"/>
          </a:xfrm>
          <a:prstGeom prst="rect">
            <a:avLst/>
          </a:prstGeom>
          <a:noFill/>
        </p:spPr>
        <p:txBody>
          <a:bodyPr wrap="none" rtlCol="0">
            <a:spAutoFit/>
          </a:bodyPr>
          <a:lstStyle/>
          <a:p>
            <a:r>
              <a:rPr lang="en-US" sz="1200" dirty="0">
                <a:latin typeface="Mona Sans" pitchFamily="2" charset="77"/>
              </a:rPr>
              <a:t>NLG</a:t>
            </a:r>
          </a:p>
        </p:txBody>
      </p:sp>
      <p:sp>
        <p:nvSpPr>
          <p:cNvPr id="3" name="TextBox 2">
            <a:extLst>
              <a:ext uri="{FF2B5EF4-FFF2-40B4-BE49-F238E27FC236}">
                <a16:creationId xmlns:a16="http://schemas.microsoft.com/office/drawing/2014/main" id="{6CE12C70-2016-5670-DF1B-1BC85F712D8D}"/>
              </a:ext>
            </a:extLst>
          </p:cNvPr>
          <p:cNvSpPr txBox="1"/>
          <p:nvPr/>
        </p:nvSpPr>
        <p:spPr>
          <a:xfrm>
            <a:off x="316598" y="104795"/>
            <a:ext cx="3813365" cy="769441"/>
          </a:xfrm>
          <a:prstGeom prst="rect">
            <a:avLst/>
          </a:prstGeom>
          <a:solidFill>
            <a:schemeClr val="bg1">
              <a:lumMod val="85000"/>
            </a:schemeClr>
          </a:solidFill>
        </p:spPr>
        <p:txBody>
          <a:bodyPr wrap="square" rtlCol="0">
            <a:spAutoFit/>
          </a:bodyPr>
          <a:lstStyle/>
          <a:p>
            <a:r>
              <a:rPr lang="en-US" sz="1100" dirty="0">
                <a:latin typeface="Mona Sans" pitchFamily="2" charset="77"/>
              </a:rPr>
              <a:t>Product category: Accessories</a:t>
            </a:r>
            <a:br>
              <a:rPr lang="en-US" sz="1100" dirty="0">
                <a:latin typeface="Mona Sans" pitchFamily="2" charset="77"/>
              </a:rPr>
            </a:br>
            <a:r>
              <a:rPr lang="en-US" sz="1100" dirty="0">
                <a:latin typeface="Mona Sans" pitchFamily="2" charset="77"/>
              </a:rPr>
              <a:t>Usage: [TBC]</a:t>
            </a:r>
            <a:br>
              <a:rPr lang="en-US" sz="1100" dirty="0">
                <a:latin typeface="Mona Sans" pitchFamily="2" charset="77"/>
              </a:rPr>
            </a:br>
            <a:endParaRPr lang="en-US" sz="1100" dirty="0">
              <a:latin typeface="Mona Sans" pitchFamily="2" charset="77"/>
            </a:endParaRPr>
          </a:p>
          <a:p>
            <a:r>
              <a:rPr lang="en-US" sz="1100" dirty="0">
                <a:latin typeface="Mona Sans" pitchFamily="2" charset="77"/>
              </a:rPr>
              <a:t>Other tag: NEW</a:t>
            </a:r>
          </a:p>
        </p:txBody>
      </p:sp>
      <p:sp>
        <p:nvSpPr>
          <p:cNvPr id="8" name="TextBox 7">
            <a:extLst>
              <a:ext uri="{FF2B5EF4-FFF2-40B4-BE49-F238E27FC236}">
                <a16:creationId xmlns:a16="http://schemas.microsoft.com/office/drawing/2014/main" id="{E804F084-6381-37AB-A8C4-E3C5C4A60DD0}"/>
              </a:ext>
            </a:extLst>
          </p:cNvPr>
          <p:cNvSpPr txBox="1"/>
          <p:nvPr/>
        </p:nvSpPr>
        <p:spPr>
          <a:xfrm>
            <a:off x="219677" y="3976087"/>
            <a:ext cx="3005326" cy="553998"/>
          </a:xfrm>
          <a:prstGeom prst="rect">
            <a:avLst/>
          </a:prstGeom>
          <a:noFill/>
        </p:spPr>
        <p:txBody>
          <a:bodyPr wrap="square" rtlCol="0">
            <a:spAutoFit/>
          </a:bodyPr>
          <a:lstStyle/>
          <a:p>
            <a:r>
              <a:rPr lang="en-US" sz="1000" i="1" dirty="0">
                <a:latin typeface="Mona Sans" pitchFamily="2" charset="77"/>
              </a:rPr>
              <a:t>Main image: nlg-airpark-grey-tool-keeper.png</a:t>
            </a:r>
          </a:p>
          <a:p>
            <a:endParaRPr lang="en-US" sz="1000" i="1" dirty="0">
              <a:latin typeface="Mona Sans" pitchFamily="2" charset="77"/>
            </a:endParaRPr>
          </a:p>
        </p:txBody>
      </p:sp>
      <p:pic>
        <p:nvPicPr>
          <p:cNvPr id="6" name="Picture 5">
            <a:extLst>
              <a:ext uri="{FF2B5EF4-FFF2-40B4-BE49-F238E27FC236}">
                <a16:creationId xmlns:a16="http://schemas.microsoft.com/office/drawing/2014/main" id="{03452115-FDEC-1FD7-09D1-4B6BB5029AA1}"/>
              </a:ext>
            </a:extLst>
          </p:cNvPr>
          <p:cNvPicPr>
            <a:picLocks noChangeAspect="1"/>
          </p:cNvPicPr>
          <p:nvPr/>
        </p:nvPicPr>
        <p:blipFill>
          <a:blip r:embed="rId2"/>
          <a:stretch>
            <a:fillRect/>
          </a:stretch>
        </p:blipFill>
        <p:spPr>
          <a:xfrm>
            <a:off x="316598" y="1428049"/>
            <a:ext cx="2507418" cy="2300654"/>
          </a:xfrm>
          <a:prstGeom prst="rect">
            <a:avLst/>
          </a:prstGeom>
        </p:spPr>
      </p:pic>
    </p:spTree>
    <p:extLst>
      <p:ext uri="{BB962C8B-B14F-4D97-AF65-F5344CB8AC3E}">
        <p14:creationId xmlns:p14="http://schemas.microsoft.com/office/powerpoint/2010/main" val="282535358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33174</TotalTime>
  <Words>1621</Words>
  <Application>Microsoft Macintosh PowerPoint</Application>
  <PresentationFormat>Widescreen</PresentationFormat>
  <Paragraphs>159</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Aptos</vt:lpstr>
      <vt:lpstr>Arial</vt:lpstr>
      <vt:lpstr>Calibri</vt:lpstr>
      <vt:lpstr>Calibri Light</vt:lpstr>
      <vt:lpstr>Lituora Bold</vt:lpstr>
      <vt:lpstr>Mona Sans</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JB De Winter</dc:creator>
  <cp:lastModifiedBy>Claire Louvet</cp:lastModifiedBy>
  <cp:revision>10</cp:revision>
  <dcterms:created xsi:type="dcterms:W3CDTF">2025-05-20T07:27:28Z</dcterms:created>
  <dcterms:modified xsi:type="dcterms:W3CDTF">2026-07-21T10:01:02Z</dcterms:modified>
</cp:coreProperties>
</file>