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Open Sa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penSans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italic.fntdata"/><Relationship Id="rId6" Type="http://schemas.openxmlformats.org/officeDocument/2006/relationships/slide" Target="slides/slide1.xml"/><Relationship Id="rId18" Type="http://schemas.openxmlformats.org/officeDocument/2006/relationships/font" Target="fonts/Open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Personalizar com a sua logo, se necessário.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869d66ea70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869d66ea70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869d66ea7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869d66ea7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8c53e5bbb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8c53e5bbb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8c53e5bbbb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8c53e5bbb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(caso haja) algum outro objetivo ou algo mais específico à operação.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671c2e9c9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671c2e9c9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benefícios pertinentes aos motoristas da sua operação. Por exemplo algum programa de incentivo.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8671c2e9c9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8671c2e9c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outros benefícios que achar pertinente.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8c53e5bbbb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8c53e5bbbb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8671c2e9c9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8671c2e9c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 opções descritas nesse slide são alguns exemplos de tratativa. Descreva como elas ocorrerão na sua operação em específico.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91cd6c6d6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91cd6c6d6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Você pode optar por manter apenas o meio de identificação que será usado em sua operação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869d66ea7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869d66ea7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Relationship Id="rId8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Relationship Id="rId8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9" Type="http://schemas.openxmlformats.org/officeDocument/2006/relationships/image" Target="../media/image18.png"/><Relationship Id="rId5" Type="http://schemas.openxmlformats.org/officeDocument/2006/relationships/image" Target="../media/image21.png"/><Relationship Id="rId6" Type="http://schemas.openxmlformats.org/officeDocument/2006/relationships/image" Target="../media/image5.png"/><Relationship Id="rId7" Type="http://schemas.openxmlformats.org/officeDocument/2006/relationships/image" Target="../media/image12.png"/><Relationship Id="rId8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Relationship Id="rId4" Type="http://schemas.openxmlformats.org/officeDocument/2006/relationships/image" Target="../media/image15.png"/><Relationship Id="rId11" Type="http://schemas.openxmlformats.org/officeDocument/2006/relationships/image" Target="../media/image17.png"/><Relationship Id="rId10" Type="http://schemas.openxmlformats.org/officeDocument/2006/relationships/image" Target="../media/image19.png"/><Relationship Id="rId9" Type="http://schemas.openxmlformats.org/officeDocument/2006/relationships/image" Target="../media/image20.png"/><Relationship Id="rId5" Type="http://schemas.openxmlformats.org/officeDocument/2006/relationships/image" Target="../media/image10.png"/><Relationship Id="rId6" Type="http://schemas.openxmlformats.org/officeDocument/2006/relationships/image" Target="../media/image14.png"/><Relationship Id="rId7" Type="http://schemas.openxmlformats.org/officeDocument/2006/relationships/image" Target="../media/image16.png"/><Relationship Id="rId8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6505" l="0" r="0" t="9227"/>
          <a:stretch/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119000" y="2890213"/>
            <a:ext cx="6906000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ara uma operação mais eficiente</a:t>
            </a:r>
            <a:endParaRPr b="1" sz="2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" name="Google Shape;56;p13"/>
          <p:cNvSpPr txBox="1"/>
          <p:nvPr>
            <p:ph type="ctrTitle"/>
          </p:nvPr>
        </p:nvSpPr>
        <p:spPr>
          <a:xfrm>
            <a:off x="1485750" y="1290613"/>
            <a:ext cx="61725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FFFFFF"/>
                </a:solidFill>
                <a:highlight>
                  <a:srgbClr val="002D5B"/>
                </a:highlight>
              </a:rPr>
              <a:t>TELEMETRIA</a:t>
            </a:r>
            <a:endParaRPr sz="3300">
              <a:solidFill>
                <a:srgbClr val="002D5B"/>
              </a:solidFill>
              <a:highlight>
                <a:srgbClr val="002D5B"/>
              </a:highlight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8257" y="3343232"/>
            <a:ext cx="4175741" cy="18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52675" y="17716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29400" y="17716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52675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629400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39577" y="358350"/>
            <a:ext cx="1864852" cy="53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11900"/>
            <a:ext cx="3026949" cy="317675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Outros sistemas para segurança e economia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grpSp>
        <p:nvGrpSpPr>
          <p:cNvPr id="177" name="Google Shape;177;p22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78" name="Google Shape;178;p22"/>
            <p:cNvPicPr preferRelativeResize="0"/>
            <p:nvPr/>
          </p:nvPicPr>
          <p:blipFill rotWithShape="1">
            <a:blip r:embed="rId4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9" name="Google Shape;179;p22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0" name="Google Shape;180;p22"/>
          <p:cNvSpPr txBox="1"/>
          <p:nvPr/>
        </p:nvSpPr>
        <p:spPr>
          <a:xfrm>
            <a:off x="3820200" y="1711350"/>
            <a:ext cx="5012100" cy="26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Open Sans"/>
                <a:ea typeface="Open Sans"/>
                <a:cs typeface="Open Sans"/>
                <a:sym typeface="Open Sans"/>
              </a:rPr>
              <a:t>Sensor de fadiga</a:t>
            </a:r>
            <a:endParaRPr b="1"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Câmera posicionada em frente ao motorista com leitura de fadiga, distração, uso de celular, cigarro e cinto de segurança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Câmera posicionada para a pista com identificação de distância perigosa e ultrapassagem indevida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Alertas ao condutor e disponibilização das filmagens na central de controle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87" name="Google Shape;187;p23"/>
          <p:cNvPicPr preferRelativeResize="0"/>
          <p:nvPr/>
        </p:nvPicPr>
        <p:blipFill rotWithShape="1">
          <a:blip r:embed="rId3">
            <a:alphaModFix/>
          </a:blip>
          <a:srcRect b="6505" l="0" r="0" t="9227"/>
          <a:stretch/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3"/>
          <p:cNvSpPr txBox="1"/>
          <p:nvPr/>
        </p:nvSpPr>
        <p:spPr>
          <a:xfrm>
            <a:off x="1119000" y="2890213"/>
            <a:ext cx="6906000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rumo a</a:t>
            </a: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uma operação mais segura e eficiente</a:t>
            </a:r>
            <a:endParaRPr b="1" sz="2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9" name="Google Shape;189;p23"/>
          <p:cNvSpPr txBox="1"/>
          <p:nvPr>
            <p:ph idx="4294967295" type="ctrTitle"/>
          </p:nvPr>
        </p:nvSpPr>
        <p:spPr>
          <a:xfrm>
            <a:off x="1485750" y="1290613"/>
            <a:ext cx="61725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FFFFFF"/>
                </a:solidFill>
                <a:highlight>
                  <a:srgbClr val="002D5B"/>
                </a:highlight>
              </a:rPr>
              <a:t>VAMOS JUNTOS</a:t>
            </a:r>
            <a:endParaRPr sz="3300">
              <a:solidFill>
                <a:srgbClr val="002D5B"/>
              </a:solidFill>
              <a:highlight>
                <a:srgbClr val="002D5B"/>
              </a:highlight>
            </a:endParaRPr>
          </a:p>
        </p:txBody>
      </p:sp>
      <p:pic>
        <p:nvPicPr>
          <p:cNvPr id="190" name="Google Shape;19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8257" y="3343232"/>
            <a:ext cx="4175741" cy="18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6475" y="17716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91550" y="17716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32700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191550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39577" y="358350"/>
            <a:ext cx="1864852" cy="53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9045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700">
                <a:solidFill>
                  <a:srgbClr val="FFFFFF"/>
                </a:solidFill>
                <a:highlight>
                  <a:srgbClr val="009AD9"/>
                </a:highlight>
              </a:rPr>
              <a:t>TELE</a:t>
            </a:r>
            <a:r>
              <a:rPr lang="en" sz="5700">
                <a:solidFill>
                  <a:srgbClr val="FFFFFF"/>
                </a:solidFill>
                <a:highlight>
                  <a:srgbClr val="002D5B"/>
                </a:highlight>
              </a:rPr>
              <a:t>METRIA</a:t>
            </a:r>
            <a:endParaRPr sz="5700">
              <a:solidFill>
                <a:srgbClr val="FFFFFF"/>
              </a:solidFill>
              <a:highlight>
                <a:srgbClr val="002D5B"/>
              </a:highlight>
            </a:endParaRPr>
          </a:p>
        </p:txBody>
      </p:sp>
      <p:sp>
        <p:nvSpPr>
          <p:cNvPr id="68" name="Google Shape;68;p14"/>
          <p:cNvSpPr/>
          <p:nvPr/>
        </p:nvSpPr>
        <p:spPr>
          <a:xfrm rot="-5400000">
            <a:off x="3124282" y="1057975"/>
            <a:ext cx="123900" cy="16095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 txBox="1"/>
          <p:nvPr/>
        </p:nvSpPr>
        <p:spPr>
          <a:xfrm>
            <a:off x="2250525" y="2038125"/>
            <a:ext cx="1871400" cy="40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remoto</a:t>
            </a:r>
            <a:endParaRPr sz="24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0" name="Google Shape;70;p14"/>
          <p:cNvSpPr/>
          <p:nvPr/>
        </p:nvSpPr>
        <p:spPr>
          <a:xfrm rot="-5400000">
            <a:off x="5332120" y="514575"/>
            <a:ext cx="123900" cy="26715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 txBox="1"/>
          <p:nvPr/>
        </p:nvSpPr>
        <p:spPr>
          <a:xfrm>
            <a:off x="4458375" y="2038125"/>
            <a:ext cx="1871400" cy="40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Open Sans"/>
                <a:ea typeface="Open Sans"/>
                <a:cs typeface="Open Sans"/>
                <a:sym typeface="Open Sans"/>
              </a:rPr>
              <a:t>medição</a:t>
            </a:r>
            <a:endParaRPr sz="2400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72" name="Google Shape;72;p14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73" name="Google Shape;73;p14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p14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5" name="Google Shape;75;p14"/>
          <p:cNvSpPr txBox="1"/>
          <p:nvPr/>
        </p:nvSpPr>
        <p:spPr>
          <a:xfrm>
            <a:off x="457200" y="2607425"/>
            <a:ext cx="8229600" cy="15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A telemetria é, basicamente, a </a:t>
            </a:r>
            <a:r>
              <a:rPr b="1" lang="en" sz="1800">
                <a:latin typeface="Open Sans"/>
                <a:ea typeface="Open Sans"/>
                <a:cs typeface="Open Sans"/>
                <a:sym typeface="Open Sans"/>
              </a:rPr>
              <a:t>medição de dados do veículo e a transmissão desses dados coletados para uma central de monitoramento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. Nessa central, o gestor tem disponíveis diversas informações referentes à operação que lhe dão mais assertividade na tomada de decisão.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Objetivos com o uso da telemetria</a:t>
            </a:r>
            <a:endParaRPr/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9AD9"/>
                </a:highlight>
              </a:rPr>
              <a:t>ECONOMIA</a:t>
            </a:r>
            <a:endParaRPr b="1" sz="1800">
              <a:solidFill>
                <a:srgbClr val="FFFFFF"/>
              </a:solidFill>
              <a:highlight>
                <a:srgbClr val="009AD9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Implementar práticas de condução econômica para </a:t>
            </a:r>
            <a:r>
              <a:rPr b="1" lang="en" sz="1600">
                <a:solidFill>
                  <a:srgbClr val="000000"/>
                </a:solidFill>
              </a:rPr>
              <a:t>eliminação de desperdícios</a:t>
            </a:r>
            <a:r>
              <a:rPr lang="en" sz="1600">
                <a:solidFill>
                  <a:srgbClr val="000000"/>
                </a:solidFill>
              </a:rPr>
              <a:t>, a partir do monitoramento de comportamentos como: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RPM Excessivo;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Motor ocioso; e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Consumo de combustível.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2" name="Google Shape;82;p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2D5B"/>
                </a:highlight>
              </a:rPr>
              <a:t>SEGURANÇA</a:t>
            </a:r>
            <a:endParaRPr b="1" sz="1800">
              <a:solidFill>
                <a:srgbClr val="FFFFFF"/>
              </a:solidFill>
              <a:highlight>
                <a:srgbClr val="002D5B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Implementar práticas de direção segura rumo ao </a:t>
            </a:r>
            <a:r>
              <a:rPr b="1" lang="en" sz="1600">
                <a:solidFill>
                  <a:srgbClr val="000000"/>
                </a:solidFill>
              </a:rPr>
              <a:t>acidente zero</a:t>
            </a:r>
            <a:r>
              <a:rPr lang="en" sz="1600">
                <a:solidFill>
                  <a:srgbClr val="000000"/>
                </a:solidFill>
              </a:rPr>
              <a:t> na operação! Para isso, a telemetria atuará no monitoramento de comportamentos como: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Curvas, acelerações e frenagens bruscas; e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Excessos de velocidade.</a:t>
            </a:r>
            <a:endParaRPr sz="1600">
              <a:solidFill>
                <a:srgbClr val="000000"/>
              </a:solidFill>
            </a:endParaRPr>
          </a:p>
        </p:txBody>
      </p:sp>
      <p:grpSp>
        <p:nvGrpSpPr>
          <p:cNvPr id="83" name="Google Shape;83;p15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84" name="Google Shape;84;p15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5" name="Google Shape;85;p15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Rotas melhores planejadas, evitando pontos com maior incidência de eventos de risco;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Acompanhamento, segurança e suporte durante o trajeto;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Feedback imediato dentro da cabine para eventos de risco;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Identificação do condutor, oferecendo maior transparência na tratativa dos eventos.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1" name="Google Shape;9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Qual o reflexo para a </a:t>
            </a:r>
            <a:r>
              <a:rPr lang="en"/>
              <a:t>sua segurança?</a:t>
            </a:r>
            <a:endParaRPr/>
          </a:p>
        </p:txBody>
      </p:sp>
      <p:grpSp>
        <p:nvGrpSpPr>
          <p:cNvPr id="92" name="Google Shape;92;p16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93" name="Google Shape;93;p16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4" name="Google Shape;94;p16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Qual o reflexo para a segurança da operação?</a:t>
            </a:r>
            <a:endParaRPr/>
          </a:p>
        </p:txBody>
      </p:sp>
      <p:sp>
        <p:nvSpPr>
          <p:cNvPr id="100" name="Google Shape;10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Redução dos riscos de acidentes, por meio da tratativa de comportamentos de direção ofensiva;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Ganhos de produtividade na operação;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Maior controle sobre disponibilidade da frota, rotas mais seguras e necessidades de manutenção.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grpSp>
        <p:nvGrpSpPr>
          <p:cNvPr id="101" name="Google Shape;101;p17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02" name="Google Shape;102;p17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" name="Google Shape;103;p17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Telemetria na prática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9350"/>
            <a:ext cx="1503951" cy="134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750" y="1832725"/>
            <a:ext cx="292525" cy="29252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8"/>
          <p:cNvSpPr txBox="1"/>
          <p:nvPr/>
        </p:nvSpPr>
        <p:spPr>
          <a:xfrm>
            <a:off x="494400" y="1017713"/>
            <a:ext cx="18021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Comportamento de risco identificado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2" name="Google Shape;112;p18"/>
          <p:cNvCxnSpPr>
            <a:stCxn id="110" idx="1"/>
            <a:endCxn id="111" idx="1"/>
          </p:cNvCxnSpPr>
          <p:nvPr/>
        </p:nvCxnSpPr>
        <p:spPr>
          <a:xfrm rot="10800000">
            <a:off x="494350" y="1274288"/>
            <a:ext cx="98400" cy="704700"/>
          </a:xfrm>
          <a:prstGeom prst="bentConnector3">
            <a:avLst>
              <a:gd fmla="val 341946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3" name="Google Shape;113;p18"/>
          <p:cNvPicPr preferRelativeResize="0"/>
          <p:nvPr/>
        </p:nvPicPr>
        <p:blipFill rotWithShape="1">
          <a:blip r:embed="rId5">
            <a:alphaModFix/>
          </a:blip>
          <a:srcRect b="18651" l="41206" r="12080" t="23063"/>
          <a:stretch/>
        </p:blipFill>
        <p:spPr>
          <a:xfrm>
            <a:off x="452364" y="3221250"/>
            <a:ext cx="1222623" cy="1017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93850" y="1392050"/>
            <a:ext cx="1612320" cy="1017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5" name="Google Shape;115;p18"/>
          <p:cNvCxnSpPr>
            <a:stCxn id="109" idx="3"/>
            <a:endCxn id="114" idx="1"/>
          </p:cNvCxnSpPr>
          <p:nvPr/>
        </p:nvCxnSpPr>
        <p:spPr>
          <a:xfrm>
            <a:off x="1815652" y="1900550"/>
            <a:ext cx="137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6" name="Google Shape;116;p18"/>
          <p:cNvCxnSpPr>
            <a:stCxn id="109" idx="2"/>
            <a:endCxn id="113" idx="0"/>
          </p:cNvCxnSpPr>
          <p:nvPr/>
        </p:nvCxnSpPr>
        <p:spPr>
          <a:xfrm>
            <a:off x="1063676" y="2571749"/>
            <a:ext cx="0" cy="649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7" name="Google Shape;117;p18"/>
          <p:cNvSpPr txBox="1"/>
          <p:nvPr/>
        </p:nvSpPr>
        <p:spPr>
          <a:xfrm>
            <a:off x="3034001" y="2409050"/>
            <a:ext cx="19320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Notificação de alerta na central de controle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" name="Google Shape;118;p18"/>
          <p:cNvSpPr txBox="1"/>
          <p:nvPr/>
        </p:nvSpPr>
        <p:spPr>
          <a:xfrm>
            <a:off x="1674976" y="3473100"/>
            <a:ext cx="19320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Alerta na cabine do veículo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9" name="Google Shape;119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06175" y="3040650"/>
            <a:ext cx="1378200" cy="1378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0" name="Google Shape;120;p18"/>
          <p:cNvCxnSpPr>
            <a:stCxn id="118" idx="3"/>
            <a:endCxn id="119" idx="1"/>
          </p:cNvCxnSpPr>
          <p:nvPr/>
        </p:nvCxnSpPr>
        <p:spPr>
          <a:xfrm>
            <a:off x="3606976" y="3729750"/>
            <a:ext cx="119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1" name="Google Shape;121;p18"/>
          <p:cNvSpPr txBox="1"/>
          <p:nvPr/>
        </p:nvSpPr>
        <p:spPr>
          <a:xfrm>
            <a:off x="4394875" y="4418950"/>
            <a:ext cx="22008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O motorista pode agir sobre o comportamento imediatamente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2" name="Google Shape;122;p18"/>
          <p:cNvCxnSpPr>
            <a:stCxn id="114" idx="3"/>
            <a:endCxn id="119" idx="0"/>
          </p:cNvCxnSpPr>
          <p:nvPr/>
        </p:nvCxnSpPr>
        <p:spPr>
          <a:xfrm>
            <a:off x="4806170" y="1900550"/>
            <a:ext cx="689100" cy="1140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3" name="Google Shape;123;p18"/>
          <p:cNvSpPr txBox="1"/>
          <p:nvPr/>
        </p:nvSpPr>
        <p:spPr>
          <a:xfrm>
            <a:off x="5495275" y="2008550"/>
            <a:ext cx="1503900" cy="9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O gestor pode realizar a tratativa e o feedback imediatamente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4" name="Google Shape;124;p18"/>
          <p:cNvSpPr txBox="1"/>
          <p:nvPr/>
        </p:nvSpPr>
        <p:spPr>
          <a:xfrm>
            <a:off x="6872675" y="3267738"/>
            <a:ext cx="2085900" cy="9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Mais segurança e economia na condução do motorista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5" name="Google Shape;125;p18"/>
          <p:cNvCxnSpPr>
            <a:stCxn id="119" idx="3"/>
            <a:endCxn id="124" idx="1"/>
          </p:cNvCxnSpPr>
          <p:nvPr/>
        </p:nvCxnSpPr>
        <p:spPr>
          <a:xfrm>
            <a:off x="6184375" y="3729750"/>
            <a:ext cx="688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6" name="Google Shape;126;p18"/>
          <p:cNvSpPr txBox="1"/>
          <p:nvPr/>
        </p:nvSpPr>
        <p:spPr>
          <a:xfrm>
            <a:off x="6872675" y="1051125"/>
            <a:ext cx="2085900" cy="9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FFFF"/>
                </a:solidFill>
                <a:highlight>
                  <a:srgbClr val="002D5B"/>
                </a:highlight>
                <a:latin typeface="Open Sans"/>
                <a:ea typeface="Open Sans"/>
                <a:cs typeface="Open Sans"/>
                <a:sym typeface="Open Sans"/>
              </a:rPr>
              <a:t>OPERAÇÃO + EFICIENTE</a:t>
            </a:r>
            <a:endParaRPr b="1" sz="1600">
              <a:solidFill>
                <a:srgbClr val="FFFFFF"/>
              </a:solidFill>
              <a:highlight>
                <a:srgbClr val="002D5B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7" name="Google Shape;127;p18"/>
          <p:cNvCxnSpPr>
            <a:endCxn id="126" idx="2"/>
          </p:cNvCxnSpPr>
          <p:nvPr/>
        </p:nvCxnSpPr>
        <p:spPr>
          <a:xfrm rot="10800000">
            <a:off x="7915625" y="1975125"/>
            <a:ext cx="0" cy="129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28" name="Google Shape;128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25737" y="2125262"/>
            <a:ext cx="292525" cy="2925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9" name="Google Shape;129;p18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30" name="Google Shape;130;p18"/>
            <p:cNvPicPr preferRelativeResize="0"/>
            <p:nvPr/>
          </p:nvPicPr>
          <p:blipFill rotWithShape="1">
            <a:blip r:embed="rId9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1" name="Google Shape;131;p18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Tratativa dos comportamentos de risco</a:t>
            </a:r>
            <a:endParaRPr/>
          </a:p>
        </p:txBody>
      </p:sp>
      <p:sp>
        <p:nvSpPr>
          <p:cNvPr id="137" name="Google Shape;137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Feedbacks imediatos e/ou agendados;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Condições para encaminhamento de motorista para programa de reciclagem;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Treinamentos periódicos;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Programas de incentivo.</a:t>
            </a:r>
            <a:endParaRPr>
              <a:solidFill>
                <a:srgbClr val="000000"/>
              </a:solidFill>
            </a:endParaRPr>
          </a:p>
        </p:txBody>
      </p:sp>
      <p:grpSp>
        <p:nvGrpSpPr>
          <p:cNvPr id="138" name="Google Shape;138;p19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39" name="Google Shape;139;p19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0" name="Google Shape;140;p19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Identificação do condutor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grpSp>
        <p:nvGrpSpPr>
          <p:cNvPr id="146" name="Google Shape;146;p20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47" name="Google Shape;147;p20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8" name="Google Shape;148;p20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49" name="Google Shape;14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363" y="1301025"/>
            <a:ext cx="972125" cy="97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9013" y="130102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06763" y="130102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06763" y="213980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09013" y="213980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41363" y="2924625"/>
            <a:ext cx="972125" cy="97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874188" y="1301025"/>
            <a:ext cx="972125" cy="97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874188" y="2924613"/>
            <a:ext cx="972125" cy="97212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0"/>
          <p:cNvSpPr txBox="1"/>
          <p:nvPr/>
        </p:nvSpPr>
        <p:spPr>
          <a:xfrm>
            <a:off x="1713813" y="1370675"/>
            <a:ext cx="2726700" cy="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Reconhecimento facial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Ocorre instantes após dada a partida no veículo.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20"/>
          <p:cNvSpPr txBox="1"/>
          <p:nvPr/>
        </p:nvSpPr>
        <p:spPr>
          <a:xfrm>
            <a:off x="1713813" y="2994275"/>
            <a:ext cx="3098400" cy="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iButton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 vigência do motorista é iniciada a partir da aproximação do chaveiro ao iButton.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Google Shape;159;p20"/>
          <p:cNvSpPr txBox="1"/>
          <p:nvPr/>
        </p:nvSpPr>
        <p:spPr>
          <a:xfrm>
            <a:off x="5846313" y="1246738"/>
            <a:ext cx="2726700" cy="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Teclado de jornada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Inserção manual de código de identificação para início e término de vigência. Emissão de alertas para pausas e descansos.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Google Shape;160;p20"/>
          <p:cNvSpPr txBox="1"/>
          <p:nvPr/>
        </p:nvSpPr>
        <p:spPr>
          <a:xfrm>
            <a:off x="5908288" y="2928350"/>
            <a:ext cx="2726700" cy="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RFID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Identificação realizada a partir da aproximação do cartão no leitor presente no painel do veículo.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Outros sistemas para segurança e economia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grpSp>
        <p:nvGrpSpPr>
          <p:cNvPr id="166" name="Google Shape;166;p21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67" name="Google Shape;167;p21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8" name="Google Shape;168;p21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69" name="Google Shape;16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225600"/>
            <a:ext cx="3452975" cy="32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1"/>
          <p:cNvSpPr txBox="1"/>
          <p:nvPr/>
        </p:nvSpPr>
        <p:spPr>
          <a:xfrm>
            <a:off x="3820200" y="1835550"/>
            <a:ext cx="4753800" cy="20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Open Sans"/>
                <a:ea typeface="Open Sans"/>
                <a:cs typeface="Open Sans"/>
                <a:sym typeface="Open Sans"/>
              </a:rPr>
              <a:t>Videomonitoramento embarcado</a:t>
            </a:r>
            <a:endParaRPr b="1"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Câmeras posicionadas em diferentes pontos do veículo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Acesso às filmagens por meio do Vfleets ou do app móvel Vmanager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Monitoramento de comportamentos de risco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