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Open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penSans-regular.fntdata"/><Relationship Id="rId14" Type="http://schemas.openxmlformats.org/officeDocument/2006/relationships/slide" Target="slides/slide9.xml"/><Relationship Id="rId17" Type="http://schemas.openxmlformats.org/officeDocument/2006/relationships/font" Target="fonts/OpenSans-italic.fntdata"/><Relationship Id="rId16" Type="http://schemas.openxmlformats.org/officeDocument/2006/relationships/font" Target="fonts/Open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OpenSans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Personalizar com a sua logo, se necessário.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8c53e5bbbb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8c53e5bbbb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8c53e5bbbb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8c53e5bbbb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Incluir (caso haja) algum outro objetivo ou algo mais específico à operação.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8671c2e9c9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8671c2e9c9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Incluir benefícios pertinentes aos motoristas da sua operação. 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8671c2e9c9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8671c2e9c9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Incluir outros benefícios que achar pertinente.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8c53e5bbbb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8c53e5bbbb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9021dca4b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9021dca4b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91c00e4e09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91c00e4e09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869d66ea70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869d66ea70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3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14.png"/><Relationship Id="rId10" Type="http://schemas.openxmlformats.org/officeDocument/2006/relationships/image" Target="../media/image7.png"/><Relationship Id="rId9" Type="http://schemas.openxmlformats.org/officeDocument/2006/relationships/image" Target="../media/image10.png"/><Relationship Id="rId5" Type="http://schemas.openxmlformats.org/officeDocument/2006/relationships/image" Target="../media/image4.png"/><Relationship Id="rId6" Type="http://schemas.openxmlformats.org/officeDocument/2006/relationships/image" Target="../media/image11.png"/><Relationship Id="rId7" Type="http://schemas.openxmlformats.org/officeDocument/2006/relationships/image" Target="../media/image5.png"/><Relationship Id="rId8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Relationship Id="rId4" Type="http://schemas.openxmlformats.org/officeDocument/2006/relationships/image" Target="../media/image12.png"/><Relationship Id="rId9" Type="http://schemas.openxmlformats.org/officeDocument/2006/relationships/image" Target="../media/image13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6505" l="0" r="0" t="9227"/>
          <a:stretch/>
        </p:blipFill>
        <p:spPr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119000" y="2913250"/>
            <a:ext cx="6906000" cy="8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para prevenir acidentes de trânsito</a:t>
            </a:r>
            <a:endParaRPr b="1" sz="26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" name="Google Shape;56;p13"/>
          <p:cNvSpPr txBox="1"/>
          <p:nvPr>
            <p:ph type="ctrTitle"/>
          </p:nvPr>
        </p:nvSpPr>
        <p:spPr>
          <a:xfrm>
            <a:off x="1485750" y="1928037"/>
            <a:ext cx="6172500" cy="107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>
                <a:solidFill>
                  <a:srgbClr val="FFFFFF"/>
                </a:solidFill>
                <a:highlight>
                  <a:srgbClr val="002D5B"/>
                </a:highlight>
              </a:rPr>
              <a:t>ROTOGRAMA FALADO</a:t>
            </a:r>
            <a:endParaRPr sz="1600">
              <a:solidFill>
                <a:srgbClr val="002D5B"/>
              </a:solidFill>
              <a:highlight>
                <a:srgbClr val="002D5B"/>
              </a:highlight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8257" y="3343232"/>
            <a:ext cx="4175741" cy="180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41225" y="205272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82975" y="205272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41225" y="2760850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082975" y="2760850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639577" y="358350"/>
            <a:ext cx="1864852" cy="53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/>
        </p:nvSpPr>
        <p:spPr>
          <a:xfrm>
            <a:off x="457200" y="2508300"/>
            <a:ext cx="8229600" cy="15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Equipamento integrado à telemetria, o rotograma falado fornece feedback audiovisual em tempo real ao motorista quando identificados comportamentos de risco e sobre diretrizes a serem tomadas ou alertas vinculados a determinado ponto de referência.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" name="Google Shape;68;p14"/>
          <p:cNvSpPr txBox="1"/>
          <p:nvPr>
            <p:ph type="title"/>
          </p:nvPr>
        </p:nvSpPr>
        <p:spPr>
          <a:xfrm>
            <a:off x="311700" y="125160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  <a:highlight>
                  <a:srgbClr val="009AD9"/>
                </a:highlight>
              </a:rPr>
              <a:t>ROTOGRAMA </a:t>
            </a:r>
            <a:r>
              <a:rPr lang="en" sz="4800">
                <a:solidFill>
                  <a:srgbClr val="FFFFFF"/>
                </a:solidFill>
                <a:highlight>
                  <a:srgbClr val="002D5B"/>
                </a:highlight>
              </a:rPr>
              <a:t>FALADO</a:t>
            </a:r>
            <a:endParaRPr sz="4800">
              <a:solidFill>
                <a:srgbClr val="FFFFFF"/>
              </a:solidFill>
              <a:highlight>
                <a:srgbClr val="002D5B"/>
              </a:highlight>
            </a:endParaRPr>
          </a:p>
        </p:txBody>
      </p:sp>
      <p:grpSp>
        <p:nvGrpSpPr>
          <p:cNvPr id="69" name="Google Shape;69;p14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70" name="Google Shape;70;p14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1" name="Google Shape;71;p14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311700" y="1152475"/>
            <a:ext cx="8262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Ser mais </a:t>
            </a:r>
            <a:r>
              <a:rPr b="1" lang="en" sz="1600">
                <a:solidFill>
                  <a:schemeClr val="dk1"/>
                </a:solidFill>
              </a:rPr>
              <a:t>eficiente na mudança de comportamentos de risco</a:t>
            </a:r>
            <a:r>
              <a:rPr lang="en" sz="1600">
                <a:solidFill>
                  <a:schemeClr val="dk1"/>
                </a:solidFill>
              </a:rPr>
              <a:t> ao volante e</a:t>
            </a:r>
            <a:r>
              <a:rPr lang="en" sz="1600">
                <a:solidFill>
                  <a:srgbClr val="000000"/>
                </a:solidFill>
              </a:rPr>
              <a:t> fornecer mais informações ao motorista acerca do trajeto a partir da emissão de alertas em tempo real, como: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Comportamentos de risco: excessos de velocidade, curvas, acelerações e frenagens bruscas, RPM excessivo, parado com motor ligado, dentre outros captados pela telemetria;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Alertas previamente programados pela operação a partir de determinado ponto de referência. Por exemplo, alerta de locais com alta incidência de acidentes, obras locais, entre outros.</a:t>
            </a:r>
            <a:endParaRPr sz="1600">
              <a:solidFill>
                <a:srgbClr val="000000"/>
              </a:solidFill>
            </a:endParaRPr>
          </a:p>
        </p:txBody>
      </p:sp>
      <p:sp>
        <p:nvSpPr>
          <p:cNvPr id="77" name="Google Shape;7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Objetivos com o uso do rotograma falado</a:t>
            </a:r>
            <a:endParaRPr/>
          </a:p>
        </p:txBody>
      </p:sp>
      <p:grpSp>
        <p:nvGrpSpPr>
          <p:cNvPr id="78" name="Google Shape;78;p15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79" name="Google Shape;79;p15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" name="Google Shape;80;p15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311700" y="1171200"/>
            <a:ext cx="8520600" cy="28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Feedback em tempo real dos eventos, permitindo ação imediata sobre comportamentos de risco;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Mais segurança durante o trajeto, com a </a:t>
            </a:r>
            <a:r>
              <a:rPr lang="en">
                <a:solidFill>
                  <a:schemeClr val="dk1"/>
                </a:solidFill>
              </a:rPr>
              <a:t>presença</a:t>
            </a:r>
            <a:r>
              <a:rPr lang="en">
                <a:solidFill>
                  <a:schemeClr val="dk1"/>
                </a:solidFill>
              </a:rPr>
              <a:t> dos alertas programados pela operação;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Comunicação mais próxima com a operação.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86" name="Google Shape;8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Qual o reflexo para a sua segurança?</a:t>
            </a:r>
            <a:endParaRPr/>
          </a:p>
        </p:txBody>
      </p:sp>
      <p:grpSp>
        <p:nvGrpSpPr>
          <p:cNvPr id="87" name="Google Shape;87;p16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88" name="Google Shape;88;p16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9" name="Google Shape;89;p16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Qual o reflexo para o resultado da operação?</a:t>
            </a:r>
            <a:endParaRPr/>
          </a:p>
        </p:txBody>
      </p:sp>
      <p:sp>
        <p:nvSpPr>
          <p:cNvPr id="95" name="Google Shape;95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Redução dos riscos de acidentes;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Conscientização dos motoristas da operação;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Economia atrelada à diminuição dos desperdícios gerados por comportamentos de risco.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grpSp>
        <p:nvGrpSpPr>
          <p:cNvPr id="96" name="Google Shape;96;p17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97" name="Google Shape;97;p17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8" name="Google Shape;98;p17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Rotograma falado </a:t>
            </a: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na prática</a:t>
            </a:r>
            <a:endParaRPr>
              <a:solidFill>
                <a:srgbClr val="FFFFFF"/>
              </a:solidFill>
              <a:highlight>
                <a:srgbClr val="009AD9"/>
              </a:highlight>
            </a:endParaRPr>
          </a:p>
        </p:txBody>
      </p:sp>
      <p:pic>
        <p:nvPicPr>
          <p:cNvPr id="104" name="Google Shape;10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7" y="1568129"/>
            <a:ext cx="2974949" cy="2655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5" name="Google Shape;105;p18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06" name="Google Shape;106;p18"/>
            <p:cNvPicPr preferRelativeResize="0"/>
            <p:nvPr/>
          </p:nvPicPr>
          <p:blipFill rotWithShape="1">
            <a:blip r:embed="rId4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7" name="Google Shape;107;p18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08" name="Google Shape;108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14596" y="1568137"/>
            <a:ext cx="584591" cy="532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5200" y="3356248"/>
            <a:ext cx="237574" cy="237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30025" y="1797963"/>
            <a:ext cx="584575" cy="58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799172" y="1213400"/>
            <a:ext cx="584574" cy="584574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8"/>
          <p:cNvSpPr txBox="1"/>
          <p:nvPr/>
        </p:nvSpPr>
        <p:spPr>
          <a:xfrm>
            <a:off x="4749450" y="1213400"/>
            <a:ext cx="20067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Alertas </a:t>
            </a:r>
            <a:r>
              <a:rPr b="1" lang="en" sz="1300">
                <a:latin typeface="Open Sans"/>
                <a:ea typeface="Open Sans"/>
                <a:cs typeface="Open Sans"/>
                <a:sym typeface="Open Sans"/>
              </a:rPr>
              <a:t>sonoros e visuais</a:t>
            </a: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 em tempo real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3" name="Google Shape;113;p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286646" y="1213400"/>
            <a:ext cx="2779730" cy="185315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8"/>
          <p:cNvCxnSpPr>
            <a:stCxn id="109" idx="3"/>
          </p:cNvCxnSpPr>
          <p:nvPr/>
        </p:nvCxnSpPr>
        <p:spPr>
          <a:xfrm flipH="1" rot="10800000">
            <a:off x="722774" y="2178135"/>
            <a:ext cx="2970000" cy="12969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115" name="Google Shape;115;p1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987412" y="3204625"/>
            <a:ext cx="1378200" cy="137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8"/>
          <p:cNvSpPr txBox="1"/>
          <p:nvPr/>
        </p:nvSpPr>
        <p:spPr>
          <a:xfrm>
            <a:off x="5365625" y="3475025"/>
            <a:ext cx="1478400" cy="70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Policiamento instantâneo do comportamento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7" name="Google Shape;117;p18"/>
          <p:cNvSpPr txBox="1"/>
          <p:nvPr/>
        </p:nvSpPr>
        <p:spPr>
          <a:xfrm>
            <a:off x="7377425" y="3366125"/>
            <a:ext cx="1378200" cy="9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Mais segurança e economia na condução do motorista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18" name="Google Shape;118;p18"/>
          <p:cNvCxnSpPr>
            <a:endCxn id="115" idx="0"/>
          </p:cNvCxnSpPr>
          <p:nvPr/>
        </p:nvCxnSpPr>
        <p:spPr>
          <a:xfrm>
            <a:off x="4662412" y="2782525"/>
            <a:ext cx="14100" cy="42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19" name="Google Shape;119;p18"/>
          <p:cNvCxnSpPr>
            <a:stCxn id="116" idx="3"/>
            <a:endCxn id="117" idx="1"/>
          </p:cNvCxnSpPr>
          <p:nvPr/>
        </p:nvCxnSpPr>
        <p:spPr>
          <a:xfrm>
            <a:off x="6844025" y="3828125"/>
            <a:ext cx="533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20" name="Google Shape;120;p18"/>
          <p:cNvSpPr txBox="1"/>
          <p:nvPr/>
        </p:nvSpPr>
        <p:spPr>
          <a:xfrm>
            <a:off x="7023575" y="1458525"/>
            <a:ext cx="2085900" cy="9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FFFF"/>
                </a:solidFill>
                <a:highlight>
                  <a:srgbClr val="002D5B"/>
                </a:highlight>
                <a:latin typeface="Open Sans"/>
                <a:ea typeface="Open Sans"/>
                <a:cs typeface="Open Sans"/>
                <a:sym typeface="Open Sans"/>
              </a:rPr>
              <a:t>OPERAÇÃO + EFICIENTE</a:t>
            </a:r>
            <a:endParaRPr b="1" sz="1600">
              <a:solidFill>
                <a:srgbClr val="FFFFFF"/>
              </a:solidFill>
              <a:highlight>
                <a:srgbClr val="002D5B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21" name="Google Shape;121;p18"/>
          <p:cNvCxnSpPr>
            <a:stCxn id="117" idx="0"/>
            <a:endCxn id="120" idx="2"/>
          </p:cNvCxnSpPr>
          <p:nvPr/>
        </p:nvCxnSpPr>
        <p:spPr>
          <a:xfrm rot="10800000">
            <a:off x="8066525" y="2382425"/>
            <a:ext cx="0" cy="98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Outros sistemas para segurança e economia</a:t>
            </a:r>
            <a:endParaRPr>
              <a:solidFill>
                <a:srgbClr val="FFFFFF"/>
              </a:solidFill>
              <a:highlight>
                <a:srgbClr val="009AD9"/>
              </a:highlight>
            </a:endParaRPr>
          </a:p>
        </p:txBody>
      </p:sp>
      <p:grpSp>
        <p:nvGrpSpPr>
          <p:cNvPr id="127" name="Google Shape;127;p19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28" name="Google Shape;128;p19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9" name="Google Shape;129;p19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30" name="Google Shape;13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225600"/>
            <a:ext cx="3452975" cy="32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9"/>
          <p:cNvSpPr txBox="1"/>
          <p:nvPr/>
        </p:nvSpPr>
        <p:spPr>
          <a:xfrm>
            <a:off x="3820200" y="1835550"/>
            <a:ext cx="4753800" cy="20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Open Sans"/>
                <a:ea typeface="Open Sans"/>
                <a:cs typeface="Open Sans"/>
                <a:sym typeface="Open Sans"/>
              </a:rPr>
              <a:t>Videomonitoramento embarcado</a:t>
            </a:r>
            <a:endParaRPr b="1"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Câmeras posicionadas em diferentes pontos do veículo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Acesso às filmagens por meio do Vfleets ou do app móvel Vmanager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Monitoramento de comportamentos de risco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11900"/>
            <a:ext cx="3026949" cy="317675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Fadiga e distração: conheça o Vsafe</a:t>
            </a:r>
            <a:endParaRPr>
              <a:solidFill>
                <a:srgbClr val="FFFFFF"/>
              </a:solidFill>
              <a:highlight>
                <a:srgbClr val="009AD9"/>
              </a:highlight>
            </a:endParaRPr>
          </a:p>
        </p:txBody>
      </p:sp>
      <p:grpSp>
        <p:nvGrpSpPr>
          <p:cNvPr id="138" name="Google Shape;138;p20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39" name="Google Shape;139;p20"/>
            <p:cNvPicPr preferRelativeResize="0"/>
            <p:nvPr/>
          </p:nvPicPr>
          <p:blipFill rotWithShape="1">
            <a:blip r:embed="rId4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0" name="Google Shape;140;p20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1" name="Google Shape;141;p20"/>
          <p:cNvSpPr txBox="1"/>
          <p:nvPr/>
        </p:nvSpPr>
        <p:spPr>
          <a:xfrm>
            <a:off x="3820200" y="1711350"/>
            <a:ext cx="5012100" cy="26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Open Sans"/>
                <a:ea typeface="Open Sans"/>
                <a:cs typeface="Open Sans"/>
                <a:sym typeface="Open Sans"/>
              </a:rPr>
              <a:t>Sensor de fadiga</a:t>
            </a:r>
            <a:endParaRPr b="1"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Câmera posicionada em frente ao motorista com leitura de fadiga, distração, uso de celular, cigarro e cinto de segurança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Câmera posicionada para a pista com identificação de distância perigosa e ultrapassagem indevida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Alertas ao condutor e disponibilização das filmagens na central de controle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8" name="Google Shape;148;p21"/>
          <p:cNvPicPr preferRelativeResize="0"/>
          <p:nvPr/>
        </p:nvPicPr>
        <p:blipFill rotWithShape="1">
          <a:blip r:embed="rId3">
            <a:alphaModFix/>
          </a:blip>
          <a:srcRect b="6505" l="0" r="0" t="9227"/>
          <a:stretch/>
        </p:blipFill>
        <p:spPr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1"/>
          <p:cNvSpPr txBox="1"/>
          <p:nvPr/>
        </p:nvSpPr>
        <p:spPr>
          <a:xfrm>
            <a:off x="1119000" y="2890213"/>
            <a:ext cx="6906000" cy="8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rumo a</a:t>
            </a:r>
            <a:r>
              <a:rPr b="1" lang="en" sz="2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uma operação mais segura e eficiente</a:t>
            </a:r>
            <a:endParaRPr b="1" sz="26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0" name="Google Shape;150;p21"/>
          <p:cNvSpPr txBox="1"/>
          <p:nvPr>
            <p:ph idx="4294967295" type="ctrTitle"/>
          </p:nvPr>
        </p:nvSpPr>
        <p:spPr>
          <a:xfrm>
            <a:off x="1485750" y="1290613"/>
            <a:ext cx="61725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solidFill>
                  <a:srgbClr val="FFFFFF"/>
                </a:solidFill>
                <a:highlight>
                  <a:srgbClr val="002D5B"/>
                </a:highlight>
              </a:rPr>
              <a:t>VAMOS JUNTOS</a:t>
            </a:r>
            <a:endParaRPr sz="3300">
              <a:solidFill>
                <a:srgbClr val="002D5B"/>
              </a:solidFill>
              <a:highlight>
                <a:srgbClr val="002D5B"/>
              </a:highlight>
            </a:endParaRPr>
          </a:p>
        </p:txBody>
      </p:sp>
      <p:pic>
        <p:nvPicPr>
          <p:cNvPr id="151" name="Google Shape;15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8257" y="3343232"/>
            <a:ext cx="4175741" cy="180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76475" y="1771650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91550" y="1771650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32700" y="275687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191550" y="275687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639577" y="358350"/>
            <a:ext cx="1864852" cy="53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