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Open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-bold.fntdata"/><Relationship Id="rId16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Italic.fntdata"/><Relationship Id="rId6" Type="http://schemas.openxmlformats.org/officeDocument/2006/relationships/slide" Target="slides/slide1.xml"/><Relationship Id="rId18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Personalizar com a sua logo, se necessário.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69d66ea7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69d66ea7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8c53e5bbb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8c53e5bbb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c53e5bbb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c53e5bbb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(caso haja) algum outro objetivo ou algo mais específico à operação.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671c2e9c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671c2e9c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benefícios pertinentes aos motoristas da sua operação. Por exemplo algum programa de incentivo.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671c2e9c9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671c2e9c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Incluir outros benefícios que achar pertinente.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c53e5bbb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c53e5bbb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0ffb23f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90ffb23f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0ffb23f0d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90ffb23f0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9021dca4b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9021dca4b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11.png"/><Relationship Id="rId8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1990" l="0" r="0" t="3749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119000" y="2760850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para alcance do acidente zero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1485750" y="1928037"/>
            <a:ext cx="6172500" cy="107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FFFFFF"/>
                </a:solidFill>
                <a:highlight>
                  <a:srgbClr val="002D5B"/>
                </a:highlight>
              </a:rPr>
              <a:t>SENSOR DE FADIGA</a:t>
            </a:r>
            <a:endParaRPr sz="16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9525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5100" y="205272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39525" y="27608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35100" y="27608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2"/>
          <p:cNvPicPr preferRelativeResize="0"/>
          <p:nvPr/>
        </p:nvPicPr>
        <p:blipFill rotWithShape="1">
          <a:blip r:embed="rId3">
            <a:alphaModFix/>
          </a:blip>
          <a:srcRect b="11990" l="0" r="0" t="3749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2"/>
          <p:cNvSpPr txBox="1"/>
          <p:nvPr/>
        </p:nvSpPr>
        <p:spPr>
          <a:xfrm>
            <a:off x="1119000" y="2890213"/>
            <a:ext cx="6906000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rumo a</a:t>
            </a:r>
            <a:r>
              <a:rPr b="1" lang="en" sz="26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uma operação mais segura e eficiente</a:t>
            </a:r>
            <a:endParaRPr b="1" sz="260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5" name="Google Shape;165;p22"/>
          <p:cNvSpPr txBox="1"/>
          <p:nvPr>
            <p:ph idx="4294967295" type="ctrTitle"/>
          </p:nvPr>
        </p:nvSpPr>
        <p:spPr>
          <a:xfrm>
            <a:off x="1485750" y="1290613"/>
            <a:ext cx="61725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>
                <a:solidFill>
                  <a:srgbClr val="FFFFFF"/>
                </a:solidFill>
                <a:highlight>
                  <a:srgbClr val="002D5B"/>
                </a:highlight>
              </a:rPr>
              <a:t>VAMOS JUNTOS</a:t>
            </a:r>
            <a:endParaRPr sz="3300">
              <a:solidFill>
                <a:srgbClr val="002D5B"/>
              </a:solidFill>
              <a:highlight>
                <a:srgbClr val="002D5B"/>
              </a:highlight>
            </a:endParaRPr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8257" y="3343232"/>
            <a:ext cx="4175741" cy="18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6475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1550" y="1771650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3270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91550" y="2756875"/>
            <a:ext cx="133350" cy="1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39577" y="358350"/>
            <a:ext cx="1864852" cy="53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12516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highlight>
                  <a:srgbClr val="009AD9"/>
                </a:highlight>
              </a:rPr>
              <a:t>SENSOR DE </a:t>
            </a:r>
            <a:r>
              <a:rPr lang="en" sz="4800">
                <a:solidFill>
                  <a:srgbClr val="FFFFFF"/>
                </a:solidFill>
                <a:highlight>
                  <a:srgbClr val="002D5B"/>
                </a:highlight>
              </a:rPr>
              <a:t>FADIGA</a:t>
            </a:r>
            <a:endParaRPr sz="4800">
              <a:solidFill>
                <a:srgbClr val="FFFFFF"/>
              </a:solidFill>
              <a:highlight>
                <a:srgbClr val="002D5B"/>
              </a:highlight>
            </a:endParaRPr>
          </a:p>
        </p:txBody>
      </p:sp>
      <p:grpSp>
        <p:nvGrpSpPr>
          <p:cNvPr id="68" name="Google Shape;68;p14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69" name="Google Shape;69;p14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4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14"/>
          <p:cNvSpPr txBox="1"/>
          <p:nvPr/>
        </p:nvSpPr>
        <p:spPr>
          <a:xfrm>
            <a:off x="457200" y="2508300"/>
            <a:ext cx="8229600" cy="15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O sensor de fadiga é um equipamento instalado no veículo com o objetivo de </a:t>
            </a: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monitorar comportamentos que expõem o motorista a acidentes de trânsito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. Por meio das câmeras voltadas ao condutor e à pista, a tecnologia identifica esses comportamentos e envia alertas ao condutor e à central de controle em tempo real.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Objetivos com o uso do videomonitoramento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311700" y="1152475"/>
            <a:ext cx="826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9AD9"/>
                </a:highlight>
              </a:rPr>
              <a:t>SEGURANÇA</a:t>
            </a:r>
            <a:endParaRPr b="1" sz="1800">
              <a:solidFill>
                <a:srgbClr val="FFFFFF"/>
              </a:solidFill>
              <a:highlight>
                <a:srgbClr val="009AD9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Monitorar comportamentos de risco ao volante com a missão de evitar acidentes.  Para isso, o sensor de fadiga monitora: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Fadiga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Distração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celular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cigarro 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Uso de cinto de segurança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Distância perigosa</a:t>
            </a:r>
            <a:endParaRPr sz="1600">
              <a:solidFill>
                <a:srgbClr val="000000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Troca de pista sem sinalização</a:t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78" name="Google Shape;78;p15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79" name="Google Shape;79;p15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15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171200"/>
            <a:ext cx="8520600" cy="28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Acompanhamento, segurança e suporte durante o trajeto;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Emissão de alerta para comportamentos que lhe colocam em risco de acidente;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Reconhecimento facial do condutor, oferecendo maior transparência na tratativa dos eventos.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a sua segurança?</a:t>
            </a:r>
            <a:endParaRPr/>
          </a:p>
        </p:txBody>
      </p:sp>
      <p:grpSp>
        <p:nvGrpSpPr>
          <p:cNvPr id="87" name="Google Shape;87;p16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88" name="Google Shape;88;p16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" name="Google Shape;89;p16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 o reflexo para o resultado da operação?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Redução dos riscos de acidentes, por meio do monitoramento de eventos como fadiga, distrações, entre outros comportamentos ao volante;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Insumos para auditorias (multas, furtos, roubos, vandalismo);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Tomada de decisão mais assertiva por meio da integração da solução de sensor de fadiga e o sistema de telemetria.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grpSp>
        <p:nvGrpSpPr>
          <p:cNvPr id="96" name="Google Shape;96;p17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97" name="Google Shape;97;p17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7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Sensor de fadiga </a:t>
            </a: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na prática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0925" y="1364575"/>
            <a:ext cx="3370000" cy="300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8"/>
          <p:cNvSpPr txBox="1"/>
          <p:nvPr/>
        </p:nvSpPr>
        <p:spPr>
          <a:xfrm>
            <a:off x="6290250" y="1490700"/>
            <a:ext cx="27288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  <a:latin typeface="Open Sans"/>
                <a:ea typeface="Open Sans"/>
                <a:cs typeface="Open Sans"/>
                <a:sym typeface="Open Sans"/>
              </a:rPr>
              <a:t>Expansão para até 5 câmeras integradas alocadas em diferentes pontos do veículo</a:t>
            </a:r>
            <a:endParaRPr>
              <a:solidFill>
                <a:srgbClr val="FFFFFF"/>
              </a:solidFill>
              <a:highlight>
                <a:srgbClr val="009AD9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06" name="Google Shape;106;p18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07" name="Google Shape;107;p18"/>
            <p:cNvPicPr preferRelativeResize="0"/>
            <p:nvPr/>
          </p:nvPicPr>
          <p:blipFill rotWithShape="1">
            <a:blip r:embed="rId4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108;p18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09" name="Google Shape;10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4087550" y="3410696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5314125" y="1364571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2997125" y="3060783"/>
            <a:ext cx="232525" cy="23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4087550" y="2752308"/>
            <a:ext cx="232525" cy="23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/>
        </p:nvSpPr>
        <p:spPr>
          <a:xfrm>
            <a:off x="2768525" y="3715750"/>
            <a:ext cx="20487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Voltada ao condutor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2933319" y="3992896"/>
            <a:ext cx="2583000" cy="8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Monitoramento comportamentos de risco, como distração, uso de celular ou cigarro, entre outros</a:t>
            </a:r>
            <a:endParaRPr sz="1200"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10800000">
            <a:off x="3170625" y="3526838"/>
            <a:ext cx="232525" cy="232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6" name="Google Shape;116;p18"/>
          <p:cNvCxnSpPr>
            <a:stCxn id="110" idx="1"/>
            <a:endCxn id="105" idx="1"/>
          </p:cNvCxnSpPr>
          <p:nvPr/>
        </p:nvCxnSpPr>
        <p:spPr>
          <a:xfrm>
            <a:off x="5546650" y="1480833"/>
            <a:ext cx="743700" cy="382200"/>
          </a:xfrm>
          <a:prstGeom prst="bentConnector3">
            <a:avLst>
              <a:gd fmla="val 99113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18"/>
          <p:cNvCxnSpPr>
            <a:stCxn id="112" idx="1"/>
            <a:endCxn id="105" idx="1"/>
          </p:cNvCxnSpPr>
          <p:nvPr/>
        </p:nvCxnSpPr>
        <p:spPr>
          <a:xfrm flipH="1" rot="10800000">
            <a:off x="4320075" y="1863271"/>
            <a:ext cx="1970100" cy="1005300"/>
          </a:xfrm>
          <a:prstGeom prst="bentConnector3">
            <a:avLst>
              <a:gd fmla="val 9967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8"/>
          <p:cNvCxnSpPr>
            <a:stCxn id="109" idx="1"/>
            <a:endCxn id="105" idx="1"/>
          </p:cNvCxnSpPr>
          <p:nvPr/>
        </p:nvCxnSpPr>
        <p:spPr>
          <a:xfrm flipH="1" rot="10800000">
            <a:off x="4320075" y="1863158"/>
            <a:ext cx="1970100" cy="1663800"/>
          </a:xfrm>
          <a:prstGeom prst="bentConnector3">
            <a:avLst>
              <a:gd fmla="val 9967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18"/>
          <p:cNvSpPr txBox="1"/>
          <p:nvPr/>
        </p:nvSpPr>
        <p:spPr>
          <a:xfrm>
            <a:off x="948425" y="2971800"/>
            <a:ext cx="2048700" cy="5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Voltada à pista</a:t>
            </a:r>
            <a:endParaRPr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414119" y="3293296"/>
            <a:ext cx="2583000" cy="8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Acompanhamento da pista a frente e identificação de distância perigosa e ultrapassagens indevidas</a:t>
            </a:r>
            <a:endParaRPr sz="1200"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/>
        </p:nvSpPr>
        <p:spPr>
          <a:xfrm>
            <a:off x="731250" y="28987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Sim! Todas as imagens capturadas do veículo ficam disponíveis em um centro de controle operacional. Essas filmagens são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sigilosas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e apenas gestor e equipe envolvida possuem acesso.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Mitos x Verdades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27" name="Google Shape;127;p19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28" name="Google Shape;128;p19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19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0" name="Google Shape;130;p19"/>
          <p:cNvSpPr/>
          <p:nvPr/>
        </p:nvSpPr>
        <p:spPr>
          <a:xfrm>
            <a:off x="731250" y="1214625"/>
            <a:ext cx="2577900" cy="1271700"/>
          </a:xfrm>
          <a:prstGeom prst="wedgeRoundRectCallout">
            <a:avLst>
              <a:gd fmla="val 29849" name="adj1"/>
              <a:gd fmla="val 65278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O sistema realiza captação de áudio, o que fere a minha privacidade enquanto trabalhador.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731250" y="1017725"/>
            <a:ext cx="8922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MITO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3457925" y="12146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As câmeras embarcadas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captam apenas imagens da cabine, da pista e dos arredores do veículo. Nenhuma imagem do condutor será utilizada para qualquer fim senão o de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promover segurança na realização de seu trabalho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6254400" y="2863925"/>
            <a:ext cx="2577900" cy="1271700"/>
          </a:xfrm>
          <a:prstGeom prst="wedgeRoundRectCallout">
            <a:avLst>
              <a:gd fmla="val -31554" name="adj1"/>
              <a:gd fmla="val 67854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As filmagens captadas pelas câmeras embarcadas ficam disponíveis ao gestor e equipe.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7498500" y="2636575"/>
            <a:ext cx="13338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VERDADE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/>
        </p:nvSpPr>
        <p:spPr>
          <a:xfrm>
            <a:off x="731250" y="28987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 tecnologia do sensor de fadiga consegue captar inclusive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pequenos sinais de distração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como desvios frequentes de olhar.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 Além disso, fadiga, uso de celular, fumar ao volante, uso de cinto de segurança, entre outros comportamentos de risco.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Mitos x Verdades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41" name="Google Shape;141;p20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42" name="Google Shape;142;p20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20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4" name="Google Shape;144;p20"/>
          <p:cNvSpPr/>
          <p:nvPr/>
        </p:nvSpPr>
        <p:spPr>
          <a:xfrm>
            <a:off x="731250" y="1214625"/>
            <a:ext cx="2577900" cy="1271700"/>
          </a:xfrm>
          <a:prstGeom prst="wedgeRoundRectCallout">
            <a:avLst>
              <a:gd fmla="val 29849" name="adj1"/>
              <a:gd fmla="val 65278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As câmeras filmam os motoristas todo o tempo, independente de estarem em período de trabalho ou descanso.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20"/>
          <p:cNvSpPr txBox="1"/>
          <p:nvPr/>
        </p:nvSpPr>
        <p:spPr>
          <a:xfrm>
            <a:off x="731250" y="1017725"/>
            <a:ext cx="8922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MITO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3457925" y="1214625"/>
            <a:ext cx="5374500" cy="1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As câmeras funcionam apenas após a partida do veículo. Sendo assim, em períodos de inatividade do veículo, como períodos de descanso do motorista, não há captação de imagens, </a:t>
            </a:r>
            <a:r>
              <a:rPr b="1" lang="en">
                <a:latin typeface="Open Sans"/>
                <a:ea typeface="Open Sans"/>
                <a:cs typeface="Open Sans"/>
                <a:sym typeface="Open Sans"/>
              </a:rPr>
              <a:t>preservando a privacidade do condutor</a:t>
            </a:r>
            <a:r>
              <a:rPr lang="en"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7" name="Google Shape;147;p20"/>
          <p:cNvSpPr/>
          <p:nvPr/>
        </p:nvSpPr>
        <p:spPr>
          <a:xfrm>
            <a:off x="6254400" y="2863925"/>
            <a:ext cx="2577900" cy="1271700"/>
          </a:xfrm>
          <a:prstGeom prst="wedgeRoundRectCallout">
            <a:avLst>
              <a:gd fmla="val -31554" name="adj1"/>
              <a:gd fmla="val 67854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rgbClr val="002D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Open Sans"/>
                <a:ea typeface="Open Sans"/>
                <a:cs typeface="Open Sans"/>
                <a:sym typeface="Open Sans"/>
              </a:rPr>
              <a:t>O sensor de fadiga identifica até os pequenos sinais de distração.</a:t>
            </a:r>
            <a:endParaRPr sz="13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7498500" y="2636575"/>
            <a:ext cx="13338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FFF"/>
                </a:solidFill>
                <a:highlight>
                  <a:srgbClr val="002D5B"/>
                </a:highlight>
                <a:latin typeface="Open Sans"/>
                <a:ea typeface="Open Sans"/>
                <a:cs typeface="Open Sans"/>
                <a:sym typeface="Open Sans"/>
              </a:rPr>
              <a:t>VERDADE</a:t>
            </a:r>
            <a:endParaRPr b="1" sz="1800">
              <a:solidFill>
                <a:srgbClr val="FFFFFF"/>
              </a:solidFill>
              <a:highlight>
                <a:srgbClr val="002D5B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highlight>
                  <a:srgbClr val="009AD9"/>
                </a:highlight>
              </a:rPr>
              <a:t>Outros sistemas para segurança e economia</a:t>
            </a:r>
            <a:endParaRPr>
              <a:solidFill>
                <a:srgbClr val="FFFFFF"/>
              </a:solidFill>
              <a:highlight>
                <a:srgbClr val="009AD9"/>
              </a:highlight>
            </a:endParaRPr>
          </a:p>
        </p:txBody>
      </p:sp>
      <p:grpSp>
        <p:nvGrpSpPr>
          <p:cNvPr id="154" name="Google Shape;154;p21"/>
          <p:cNvGrpSpPr/>
          <p:nvPr/>
        </p:nvGrpSpPr>
        <p:grpSpPr>
          <a:xfrm>
            <a:off x="8573997" y="4582815"/>
            <a:ext cx="495645" cy="461545"/>
            <a:chOff x="8286650" y="214375"/>
            <a:chExt cx="624475" cy="649149"/>
          </a:xfrm>
        </p:grpSpPr>
        <p:pic>
          <p:nvPicPr>
            <p:cNvPr id="155" name="Google Shape;155;p21"/>
            <p:cNvPicPr preferRelativeResize="0"/>
            <p:nvPr/>
          </p:nvPicPr>
          <p:blipFill rotWithShape="1">
            <a:blip r:embed="rId3">
              <a:alphaModFix/>
            </a:blip>
            <a:srcRect b="0" l="0" r="75699" t="0"/>
            <a:stretch/>
          </p:blipFill>
          <p:spPr>
            <a:xfrm>
              <a:off x="8286650" y="214375"/>
              <a:ext cx="545649" cy="649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" name="Google Shape;156;p21"/>
            <p:cNvSpPr/>
            <p:nvPr/>
          </p:nvSpPr>
          <p:spPr>
            <a:xfrm>
              <a:off x="8774925" y="285050"/>
              <a:ext cx="136200" cy="198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57" name="Google Shape;15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225600"/>
            <a:ext cx="3452975" cy="32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3820200" y="1835550"/>
            <a:ext cx="4753800" cy="20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Videomonitoramento embarcado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Câmeras posicionadas em diferentes pontos do veículo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Acesso às filmagens por meio do Vfleets ou do app móvel Vmanager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Monitoramento de comportamentos de risco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