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70" r:id="rId2"/>
    <p:sldId id="262" r:id="rId3"/>
    <p:sldId id="265" r:id="rId4"/>
    <p:sldId id="257" r:id="rId5"/>
    <p:sldId id="266" r:id="rId6"/>
    <p:sldId id="271" r:id="rId7"/>
    <p:sldId id="261" r:id="rId8"/>
    <p:sldId id="272" r:id="rId9"/>
    <p:sldId id="273" r:id="rId10"/>
    <p:sldId id="274"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1E4A"/>
    <a:srgbClr val="F0F3FF"/>
    <a:srgbClr val="3C4CCB"/>
    <a:srgbClr val="52B76A"/>
    <a:srgbClr val="C0392B"/>
    <a:srgbClr val="2B45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1"/>
    <p:restoredTop sz="94610"/>
  </p:normalViewPr>
  <p:slideViewPr>
    <p:cSldViewPr snapToGrid="0" snapToObjects="1">
      <p:cViewPr varScale="1">
        <p:scale>
          <a:sx n="117" d="100"/>
          <a:sy n="117" d="100"/>
        </p:scale>
        <p:origin x="34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013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988876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024483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5001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8265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Cover">
    <p:bg>
      <p:bgPr>
        <a:solidFill>
          <a:srgbClr val="0F1E4A"/>
        </a:solidFill>
        <a:effectLst/>
      </p:bgPr>
    </p:bg>
    <p:spTree>
      <p:nvGrpSpPr>
        <p:cNvPr id="1" name=""/>
        <p:cNvGrpSpPr/>
        <p:nvPr/>
      </p:nvGrpSpPr>
      <p:grpSpPr>
        <a:xfrm>
          <a:off x="0" y="0"/>
          <a:ext cx="0" cy="0"/>
          <a:chOff x="0" y="0"/>
          <a:chExt cx="0" cy="0"/>
        </a:xfrm>
      </p:grpSpPr>
      <p:sp>
        <p:nvSpPr>
          <p:cNvPr id="2" name="Shape 1"/>
          <p:cNvSpPr/>
          <p:nvPr/>
        </p:nvSpPr>
        <p:spPr>
          <a:xfrm>
            <a:off x="0" y="0"/>
            <a:ext cx="320040" cy="6858000"/>
          </a:xfrm>
          <a:prstGeom prst="rect">
            <a:avLst/>
          </a:prstGeom>
          <a:solidFill>
            <a:srgbClr val="2B45D9"/>
          </a:solidFill>
          <a:ln/>
        </p:spPr>
        <p:txBody>
          <a:bodyPr/>
          <a:lstStyle/>
          <a:p>
            <a:endParaRPr lang="en-US"/>
          </a:p>
        </p:txBody>
      </p:sp>
      <p:sp>
        <p:nvSpPr>
          <p:cNvPr id="3" name="Text 2"/>
          <p:cNvSpPr/>
          <p:nvPr/>
        </p:nvSpPr>
        <p:spPr>
          <a:xfrm>
            <a:off x="548640" y="310000"/>
            <a:ext cx="11200000" cy="240000"/>
          </a:xfrm>
          <a:prstGeom prst="rect">
            <a:avLst/>
          </a:prstGeom>
          <a:noFill/>
          <a:ln/>
        </p:spPr>
        <p:txBody>
          <a:bodyPr wrap="square" rtlCol="0" anchor="ctr"/>
          <a:lstStyle/>
          <a:p>
            <a:pPr marL="0" indent="0" algn="r">
              <a:buNone/>
            </a:pPr>
            <a:r>
              <a:rPr lang="en-US" sz="1000" b="1" kern="0" spc="100" dirty="0">
                <a:solidFill>
                  <a:srgbClr val="2B45D9"/>
                </a:solidFill>
                <a:latin typeface="Arial" pitchFamily="34" charset="0"/>
              </a:rPr>
              <a:t>INCOMPASS</a:t>
            </a:r>
          </a:p>
        </p:txBody>
      </p:sp>
      <p:sp>
        <p:nvSpPr>
          <p:cNvPr id="4" name="Text 3"/>
          <p:cNvSpPr/>
          <p:nvPr/>
        </p:nvSpPr>
        <p:spPr>
          <a:xfrm>
            <a:off x="548640" y="1800000"/>
            <a:ext cx="9500000" cy="280000"/>
          </a:xfrm>
          <a:prstGeom prst="rect">
            <a:avLst/>
          </a:prstGeom>
          <a:noFill/>
          <a:ln/>
        </p:spPr>
        <p:txBody>
          <a:bodyPr wrap="square" rtlCol="0" anchor="ctr"/>
          <a:lstStyle/>
          <a:p>
            <a:pPr marL="0" indent="0">
              <a:buNone/>
            </a:pPr>
            <a:r>
              <a:rPr lang="en-US" sz="900" b="1" kern="0" spc="300" dirty="0">
                <a:solidFill>
                  <a:srgbClr val="2B45D9"/>
                </a:solidFill>
                <a:latin typeface="Arial" pitchFamily="34" charset="0"/>
              </a:rPr>
              <a:t>APEX CAPITAL PARTNERS  ·  MERIDIAN INDUSTRIAL SERVICES  ·  FY26 VALUE CREATION PLAN</a:t>
            </a:r>
          </a:p>
        </p:txBody>
      </p:sp>
      <p:sp>
        <p:nvSpPr>
          <p:cNvPr id="5" name="Text 4"/>
          <p:cNvSpPr/>
          <p:nvPr/>
        </p:nvSpPr>
        <p:spPr>
          <a:xfrm>
            <a:off x="548640" y="2150000"/>
            <a:ext cx="9800000" cy="900000"/>
          </a:xfrm>
          <a:prstGeom prst="rect">
            <a:avLst/>
          </a:prstGeom>
          <a:noFill/>
          <a:ln/>
        </p:spPr>
        <p:txBody>
          <a:bodyPr wrap="square" rtlCol="0" anchor="ctr"/>
          <a:lstStyle/>
          <a:p>
            <a:pPr marL="0" indent="0">
              <a:buNone/>
            </a:pPr>
            <a:r>
              <a:rPr lang="en-US" sz="5600" b="1" dirty="0">
                <a:solidFill>
                  <a:srgbClr val="FFFFFF"/>
                </a:solidFill>
                <a:latin typeface="Arial" pitchFamily="34" charset="0"/>
              </a:rPr>
              <a:t>VCP Progress Report</a:t>
            </a:r>
          </a:p>
        </p:txBody>
      </p:sp>
      <p:sp>
        <p:nvSpPr>
          <p:cNvPr id="6" name="Text 5"/>
          <p:cNvSpPr/>
          <p:nvPr/>
        </p:nvSpPr>
        <p:spPr>
          <a:xfrm>
            <a:off x="548640" y="3100000"/>
            <a:ext cx="9800000" cy="340000"/>
          </a:xfrm>
          <a:prstGeom prst="rect">
            <a:avLst/>
          </a:prstGeom>
          <a:noFill/>
          <a:ln/>
        </p:spPr>
        <p:txBody>
          <a:bodyPr wrap="square" rtlCol="0" anchor="ctr"/>
          <a:lstStyle/>
          <a:p>
            <a:pPr marL="0" indent="0">
              <a:buNone/>
            </a:pPr>
            <a:r>
              <a:rPr lang="en-US" sz="1800" dirty="0">
                <a:solidFill>
                  <a:srgbClr val="A8C0E0"/>
                </a:solidFill>
                <a:latin typeface="Arial" pitchFamily="34" charset="0"/>
              </a:rPr>
              <a:t>Q2 </a:t>
            </a:r>
            <a:r>
              <a:rPr lang="en-US" dirty="0">
                <a:solidFill>
                  <a:srgbClr val="A8C0E0"/>
                </a:solidFill>
                <a:latin typeface="Arial" pitchFamily="34" charset="0"/>
              </a:rPr>
              <a:t>Progress </a:t>
            </a:r>
            <a:r>
              <a:rPr lang="en-US" sz="1800" dirty="0">
                <a:solidFill>
                  <a:srgbClr val="A8C0E0"/>
                </a:solidFill>
                <a:latin typeface="Arial" pitchFamily="34" charset="0"/>
              </a:rPr>
              <a:t>·  H2 Outlook</a:t>
            </a:r>
          </a:p>
        </p:txBody>
      </p:sp>
      <p:sp>
        <p:nvSpPr>
          <p:cNvPr id="7" name="Shape 6"/>
          <p:cNvSpPr/>
          <p:nvPr/>
        </p:nvSpPr>
        <p:spPr>
          <a:xfrm>
            <a:off x="548640" y="3530000"/>
            <a:ext cx="4000000" cy="36576"/>
          </a:xfrm>
          <a:prstGeom prst="rect">
            <a:avLst/>
          </a:prstGeom>
          <a:solidFill>
            <a:srgbClr val="2B45D9"/>
          </a:solidFill>
          <a:ln/>
        </p:spPr>
        <p:txBody>
          <a:bodyPr/>
          <a:lstStyle/>
          <a:p>
            <a:endParaRPr lang="en-US"/>
          </a:p>
        </p:txBody>
      </p:sp>
      <p:sp>
        <p:nvSpPr>
          <p:cNvPr id="8" name="Text 7"/>
          <p:cNvSpPr/>
          <p:nvPr/>
        </p:nvSpPr>
        <p:spPr>
          <a:xfrm>
            <a:off x="548640" y="6300000"/>
            <a:ext cx="11100000" cy="260000"/>
          </a:xfrm>
          <a:prstGeom prst="rect">
            <a:avLst/>
          </a:prstGeom>
          <a:noFill/>
          <a:ln/>
        </p:spPr>
        <p:txBody>
          <a:bodyPr wrap="square" rtlCol="0" anchor="ctr"/>
          <a:lstStyle/>
          <a:p>
            <a:pPr marL="0" indent="0">
              <a:buNone/>
            </a:pPr>
            <a:r>
              <a:rPr lang="en-US" sz="800" dirty="0">
                <a:solidFill>
                  <a:srgbClr val="5A7A9F"/>
                </a:solidFill>
                <a:latin typeface="Arial" pitchFamily="34" charset="0"/>
              </a:rPr>
              <a:t>Confidential  ·  Prepared by Incompass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Full Individual Scores">
    <p:spTree>
      <p:nvGrpSpPr>
        <p:cNvPr id="1" name=""/>
        <p:cNvGrpSpPr/>
        <p:nvPr/>
      </p:nvGrpSpPr>
      <p:grpSpPr>
        <a:xfrm>
          <a:off x="0" y="0"/>
          <a:ext cx="0" cy="0"/>
          <a:chOff x="0" y="0"/>
          <a:chExt cx="0" cy="0"/>
        </a:xfrm>
      </p:grpSpPr>
      <p:sp>
        <p:nvSpPr>
          <p:cNvPr id="2" name="TopBar"/>
          <p:cNvSpPr/>
          <p:nvPr/>
        </p:nvSpPr>
        <p:spPr>
          <a:xfrm>
            <a:off x="10886" y="0"/>
            <a:ext cx="12161520" cy="73152"/>
          </a:xfrm>
          <a:prstGeom prst="rect">
            <a:avLst/>
          </a:prstGeom>
          <a:solidFill>
            <a:srgbClr val="2B45D9"/>
          </a:solidFill>
          <a:ln/>
        </p:spPr>
        <p:txBody>
          <a:bodyPr/>
          <a:lstStyle/>
          <a:p>
            <a:endParaRPr lang="en-US"/>
          </a:p>
        </p:txBody>
      </p:sp>
      <p:sp>
        <p:nvSpPr>
          <p:cNvPr id="3" name="Breadcrumb"/>
          <p:cNvSpPr/>
          <p:nvPr/>
        </p:nvSpPr>
        <p:spPr>
          <a:xfrm>
            <a:off x="457200" y="140000"/>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rPr>
              <a:t>APEX CAPITAL PARTNERS  ·  MERIDIAN INDUSTRIAL SERVICES  ·  FY26 VALUE CREATION PLAN</a:t>
            </a:r>
          </a:p>
        </p:txBody>
      </p:sp>
      <p:sp>
        <p:nvSpPr>
          <p:cNvPr id="4" name="Title"/>
          <p:cNvSpPr/>
          <p:nvPr/>
        </p:nvSpPr>
        <p:spPr>
          <a:xfrm>
            <a:off x="457200" y="430000"/>
            <a:ext cx="11247120" cy="460000"/>
          </a:xfrm>
          <a:prstGeom prst="rect">
            <a:avLst/>
          </a:prstGeom>
          <a:noFill/>
          <a:ln/>
        </p:spPr>
        <p:txBody>
          <a:bodyPr wrap="square" rtlCol="0" anchor="ctr"/>
          <a:lstStyle/>
          <a:p>
            <a:pPr marL="0" indent="0">
              <a:buNone/>
            </a:pPr>
            <a:r>
              <a:rPr lang="en-US" sz="2800" b="1" dirty="0">
                <a:solidFill>
                  <a:srgbClr val="0F1E4A"/>
                </a:solidFill>
                <a:latin typeface="Arial" pitchFamily="34" charset="0"/>
              </a:rPr>
              <a:t>Full Individual Scores</a:t>
            </a:r>
          </a:p>
        </p:txBody>
      </p:sp>
      <p:sp>
        <p:nvSpPr>
          <p:cNvPr id="5" name="Subtitle"/>
          <p:cNvSpPr/>
          <p:nvPr/>
        </p:nvSpPr>
        <p:spPr>
          <a:xfrm>
            <a:off x="457200" y="870000"/>
            <a:ext cx="11247120" cy="240000"/>
          </a:xfrm>
          <a:prstGeom prst="rect">
            <a:avLst/>
          </a:prstGeom>
          <a:noFill/>
          <a:ln/>
        </p:spPr>
        <p:txBody>
          <a:bodyPr wrap="square" rtlCol="0" anchor="ctr"/>
          <a:lstStyle/>
          <a:p>
            <a:pPr marL="0" indent="0">
              <a:buNone/>
            </a:pPr>
            <a:r>
              <a:rPr lang="en-US" sz="1000" dirty="0">
                <a:solidFill>
                  <a:srgbClr val="64748B"/>
                </a:solidFill>
                <a:latin typeface="Arial" pitchFamily="34" charset="0"/>
              </a:rPr>
              <a:t>All 29 VCP Leaders and Team Members. Scores shown for Q2 FY26. Scale: 1–5.</a:t>
            </a:r>
          </a:p>
        </p:txBody>
      </p:sp>
      <p:sp>
        <p:nvSpPr>
          <p:cNvPr id="100" name="TblHdr"/>
          <p:cNvSpPr/>
          <p:nvPr/>
        </p:nvSpPr>
        <p:spPr>
          <a:xfrm>
            <a:off x="457200" y="1200000"/>
            <a:ext cx="11247120" cy="320000"/>
          </a:xfrm>
          <a:prstGeom prst="rect">
            <a:avLst/>
          </a:prstGeom>
          <a:solidFill>
            <a:srgbClr val="0F1E4A"/>
          </a:solidFill>
          <a:ln>
            <a:noFill/>
          </a:ln>
        </p:spPr>
        <p:txBody>
          <a:bodyPr/>
          <a:lstStyle/>
          <a:p>
            <a:endParaRPr lang="en-US"/>
          </a:p>
        </p:txBody>
      </p:sp>
      <p:sp>
        <p:nvSpPr>
          <p:cNvPr id="101" name="HdrName"/>
          <p:cNvSpPr/>
          <p:nvPr/>
        </p:nvSpPr>
        <p:spPr>
          <a:xfrm>
            <a:off x="457200" y="1200000"/>
            <a:ext cx="1500000" cy="320000"/>
          </a:xfrm>
          <a:prstGeom prst="rect">
            <a:avLst/>
          </a:prstGeom>
          <a:noFill/>
          <a:ln/>
        </p:spPr>
        <p:txBody>
          <a:bodyPr wrap="square" lIns="120000" rtlCol="0" anchor="ctr"/>
          <a:lstStyle/>
          <a:p>
            <a:pPr marL="0" indent="0">
              <a:buNone/>
            </a:pPr>
            <a:r>
              <a:rPr lang="en-US" sz="850" b="1" dirty="0">
                <a:solidFill>
                  <a:srgbClr val="FFFFFF"/>
                </a:solidFill>
                <a:latin typeface="Arial" pitchFamily="34" charset="0"/>
              </a:rPr>
              <a:t>Name</a:t>
            </a:r>
          </a:p>
        </p:txBody>
      </p:sp>
      <p:sp>
        <p:nvSpPr>
          <p:cNvPr id="102" name="HdrRole"/>
          <p:cNvSpPr/>
          <p:nvPr/>
        </p:nvSpPr>
        <p:spPr>
          <a:xfrm>
            <a:off x="1957200" y="1200000"/>
            <a:ext cx="1200000" cy="320000"/>
          </a:xfrm>
          <a:prstGeom prst="rect">
            <a:avLst/>
          </a:prstGeom>
          <a:noFill/>
          <a:ln/>
        </p:spPr>
        <p:txBody>
          <a:bodyPr wrap="square" lIns="120000" rtlCol="0" anchor="ctr"/>
          <a:lstStyle/>
          <a:p>
            <a:pPr marL="0" indent="0">
              <a:buNone/>
            </a:pPr>
            <a:r>
              <a:rPr lang="en-US" sz="850" b="1" dirty="0">
                <a:solidFill>
                  <a:srgbClr val="FFFFFF"/>
                </a:solidFill>
                <a:latin typeface="Arial" pitchFamily="34" charset="0"/>
              </a:rPr>
              <a:t>Role</a:t>
            </a:r>
          </a:p>
        </p:txBody>
      </p:sp>
      <p:sp>
        <p:nvSpPr>
          <p:cNvPr id="103" name="HdrTeam"/>
          <p:cNvSpPr/>
          <p:nvPr/>
        </p:nvSpPr>
        <p:spPr>
          <a:xfrm>
            <a:off x="3157200" y="1200000"/>
            <a:ext cx="1550000" cy="320000"/>
          </a:xfrm>
          <a:prstGeom prst="rect">
            <a:avLst/>
          </a:prstGeom>
          <a:noFill/>
          <a:ln/>
        </p:spPr>
        <p:txBody>
          <a:bodyPr wrap="square" lIns="120000" rtlCol="0" anchor="ctr"/>
          <a:lstStyle/>
          <a:p>
            <a:pPr marL="0" indent="0">
              <a:buNone/>
            </a:pPr>
            <a:r>
              <a:rPr lang="en-US" sz="850" b="1" dirty="0">
                <a:solidFill>
                  <a:srgbClr val="FFFFFF"/>
                </a:solidFill>
                <a:latin typeface="Arial" pitchFamily="34" charset="0"/>
              </a:rPr>
              <a:t>Initiative</a:t>
            </a:r>
          </a:p>
        </p:txBody>
      </p:sp>
      <p:sp>
        <p:nvSpPr>
          <p:cNvPr id="104" name="HdrCollab"/>
          <p:cNvSpPr/>
          <p:nvPr/>
        </p:nvSpPr>
        <p:spPr>
          <a:xfrm>
            <a:off x="4707200" y="1200000"/>
            <a:ext cx="1300000" cy="320000"/>
          </a:xfrm>
          <a:prstGeom prst="rect">
            <a:avLst/>
          </a:prstGeom>
          <a:noFill/>
          <a:ln/>
        </p:spPr>
        <p:txBody>
          <a:bodyPr wrap="square" lIns="80000" rtlCol="0" anchor="ctr"/>
          <a:lstStyle/>
          <a:p>
            <a:pPr algn="ctr">
              <a:buNone/>
            </a:pPr>
            <a:r>
              <a:rPr lang="en-US" sz="800" b="1" dirty="0">
                <a:solidFill>
                  <a:srgbClr val="FFFFFF"/>
                </a:solidFill>
                <a:latin typeface="Arial" pitchFamily="34" charset="0"/>
              </a:rPr>
              <a:t>Collab.</a:t>
            </a:r>
          </a:p>
        </p:txBody>
      </p:sp>
      <p:sp>
        <p:nvSpPr>
          <p:cNvPr id="105" name="HdrOwnership"/>
          <p:cNvSpPr/>
          <p:nvPr/>
        </p:nvSpPr>
        <p:spPr>
          <a:xfrm>
            <a:off x="6007200" y="1200000"/>
            <a:ext cx="1300000" cy="320000"/>
          </a:xfrm>
          <a:prstGeom prst="rect">
            <a:avLst/>
          </a:prstGeom>
          <a:noFill/>
          <a:ln/>
        </p:spPr>
        <p:txBody>
          <a:bodyPr wrap="square" lIns="80000" rtlCol="0" anchor="ctr"/>
          <a:lstStyle/>
          <a:p>
            <a:pPr algn="ctr">
              <a:buNone/>
            </a:pPr>
            <a:r>
              <a:rPr lang="en-US" sz="800" b="1" dirty="0">
                <a:solidFill>
                  <a:srgbClr val="FFFFFF"/>
                </a:solidFill>
                <a:latin typeface="Arial" pitchFamily="34" charset="0"/>
              </a:rPr>
              <a:t>Ownership</a:t>
            </a:r>
          </a:p>
        </p:txBody>
      </p:sp>
      <p:sp>
        <p:nvSpPr>
          <p:cNvPr id="106" name="HdrExec"/>
          <p:cNvSpPr/>
          <p:nvPr/>
        </p:nvSpPr>
        <p:spPr>
          <a:xfrm>
            <a:off x="7307200" y="1200000"/>
            <a:ext cx="1300000" cy="320000"/>
          </a:xfrm>
          <a:prstGeom prst="rect">
            <a:avLst/>
          </a:prstGeom>
          <a:noFill/>
          <a:ln/>
        </p:spPr>
        <p:txBody>
          <a:bodyPr wrap="square" lIns="80000" rtlCol="0" anchor="ctr"/>
          <a:lstStyle/>
          <a:p>
            <a:pPr algn="ctr">
              <a:buNone/>
            </a:pPr>
            <a:r>
              <a:rPr lang="en-US" sz="800" b="1" dirty="0">
                <a:solidFill>
                  <a:srgbClr val="FFFFFF"/>
                </a:solidFill>
                <a:latin typeface="Arial" pitchFamily="34" charset="0"/>
              </a:rPr>
              <a:t>Execution</a:t>
            </a:r>
          </a:p>
        </p:txBody>
      </p:sp>
      <p:sp>
        <p:nvSpPr>
          <p:cNvPr id="107" name="HdrGrowth"/>
          <p:cNvSpPr/>
          <p:nvPr/>
        </p:nvSpPr>
        <p:spPr>
          <a:xfrm>
            <a:off x="8607200" y="1200000"/>
            <a:ext cx="1300000" cy="320000"/>
          </a:xfrm>
          <a:prstGeom prst="rect">
            <a:avLst/>
          </a:prstGeom>
          <a:noFill/>
          <a:ln/>
        </p:spPr>
        <p:txBody>
          <a:bodyPr wrap="square" lIns="80000" rtlCol="0" anchor="ctr"/>
          <a:lstStyle/>
          <a:p>
            <a:pPr algn="ctr">
              <a:buNone/>
            </a:pPr>
            <a:r>
              <a:rPr lang="en-US" sz="800" b="1" dirty="0">
                <a:solidFill>
                  <a:srgbClr val="FFFFFF"/>
                </a:solidFill>
                <a:latin typeface="Arial" pitchFamily="34" charset="0"/>
              </a:rPr>
              <a:t>Growth</a:t>
            </a:r>
          </a:p>
        </p:txBody>
      </p:sp>
      <p:sp>
        <p:nvSpPr>
          <p:cNvPr id="108" name="HdrDomain"/>
          <p:cNvSpPr/>
          <p:nvPr/>
        </p:nvSpPr>
        <p:spPr>
          <a:xfrm>
            <a:off x="9907200" y="1200000"/>
            <a:ext cx="1797120" cy="320000"/>
          </a:xfrm>
          <a:prstGeom prst="rect">
            <a:avLst/>
          </a:prstGeom>
          <a:noFill/>
          <a:ln/>
        </p:spPr>
        <p:txBody>
          <a:bodyPr wrap="square" lIns="80000" rtlCol="0" anchor="ctr"/>
          <a:lstStyle/>
          <a:p>
            <a:pPr algn="ctr">
              <a:buNone/>
            </a:pPr>
            <a:r>
              <a:rPr lang="en-US" sz="800" b="1" dirty="0">
                <a:solidFill>
                  <a:srgbClr val="FFFFFF"/>
                </a:solidFill>
                <a:latin typeface="Arial" pitchFamily="34" charset="0"/>
              </a:rPr>
              <a:t>Domain Exp.</a:t>
            </a:r>
          </a:p>
        </p:txBody>
      </p:sp>
      <p:sp>
        <p:nvSpPr>
          <p:cNvPr id="200" name="R1Bg"/>
          <p:cNvSpPr/>
          <p:nvPr/>
        </p:nvSpPr>
        <p:spPr>
          <a:xfrm>
            <a:off x="457200" y="1520000"/>
            <a:ext cx="11247120" cy="290000"/>
          </a:xfrm>
          <a:prstGeom prst="rect">
            <a:avLst/>
          </a:prstGeom>
          <a:solidFill>
            <a:srgbClr val="F0F3FF"/>
          </a:solidFill>
          <a:ln>
            <a:noFill/>
          </a:ln>
        </p:spPr>
        <p:txBody>
          <a:bodyPr/>
          <a:lstStyle/>
          <a:p>
            <a:endParaRPr lang="en-US"/>
          </a:p>
        </p:txBody>
      </p:sp>
      <p:sp>
        <p:nvSpPr>
          <p:cNvPr id="201" name="R1Name"/>
          <p:cNvSpPr/>
          <p:nvPr/>
        </p:nvSpPr>
        <p:spPr>
          <a:xfrm>
            <a:off x="457200" y="1520000"/>
            <a:ext cx="1500000" cy="290000"/>
          </a:xfrm>
          <a:prstGeom prst="rect">
            <a:avLst/>
          </a:prstGeom>
          <a:noFill/>
          <a:ln/>
        </p:spPr>
        <p:txBody>
          <a:bodyPr wrap="square" lIns="120000" rtlCol="0" anchor="ctr"/>
          <a:lstStyle/>
          <a:p>
            <a:pPr marL="0" indent="0">
              <a:buNone/>
            </a:pPr>
            <a:r>
              <a:rPr lang="en-US" sz="850" b="1" dirty="0">
                <a:solidFill>
                  <a:srgbClr val="0F1E4A"/>
                </a:solidFill>
                <a:latin typeface="Arial" pitchFamily="34" charset="0"/>
              </a:rPr>
              <a:t>Emma Foster</a:t>
            </a:r>
          </a:p>
        </p:txBody>
      </p:sp>
      <p:sp>
        <p:nvSpPr>
          <p:cNvPr id="202" name="R1Role"/>
          <p:cNvSpPr/>
          <p:nvPr/>
        </p:nvSpPr>
        <p:spPr>
          <a:xfrm>
            <a:off x="1957200" y="1520000"/>
            <a:ext cx="1200000" cy="290000"/>
          </a:xfrm>
          <a:prstGeom prst="rect">
            <a:avLst/>
          </a:prstGeom>
          <a:noFill/>
          <a:ln/>
        </p:spPr>
        <p:txBody>
          <a:bodyPr wrap="square" lIns="120000" rtlCol="0" anchor="ctr"/>
          <a:lstStyle/>
          <a:p>
            <a:pPr marL="0" indent="0">
              <a:buNone/>
            </a:pPr>
            <a:r>
              <a:rPr lang="en-US" sz="850" dirty="0">
                <a:solidFill>
                  <a:srgbClr val="2B45D9"/>
                </a:solidFill>
                <a:latin typeface="Arial" pitchFamily="34" charset="0"/>
              </a:rPr>
              <a:t>Leader</a:t>
            </a:r>
          </a:p>
        </p:txBody>
      </p:sp>
      <p:sp>
        <p:nvSpPr>
          <p:cNvPr id="203" name="R1Team"/>
          <p:cNvSpPr/>
          <p:nvPr/>
        </p:nvSpPr>
        <p:spPr>
          <a:xfrm>
            <a:off x="3157200" y="152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Acceleration</a:t>
            </a:r>
          </a:p>
        </p:txBody>
      </p:sp>
      <p:sp>
        <p:nvSpPr>
          <p:cNvPr id="204" name="R1C1"/>
          <p:cNvSpPr/>
          <p:nvPr/>
        </p:nvSpPr>
        <p:spPr>
          <a:xfrm>
            <a:off x="4707200" y="15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4.0</a:t>
            </a:r>
          </a:p>
        </p:txBody>
      </p:sp>
      <p:sp>
        <p:nvSpPr>
          <p:cNvPr id="205" name="R1C2"/>
          <p:cNvSpPr/>
          <p:nvPr/>
        </p:nvSpPr>
        <p:spPr>
          <a:xfrm>
            <a:off x="6007200" y="15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3.8</a:t>
            </a:r>
          </a:p>
        </p:txBody>
      </p:sp>
      <p:sp>
        <p:nvSpPr>
          <p:cNvPr id="206" name="R1C3"/>
          <p:cNvSpPr/>
          <p:nvPr/>
        </p:nvSpPr>
        <p:spPr>
          <a:xfrm>
            <a:off x="7307200" y="15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3.6</a:t>
            </a:r>
          </a:p>
        </p:txBody>
      </p:sp>
      <p:sp>
        <p:nvSpPr>
          <p:cNvPr id="207" name="R1C4"/>
          <p:cNvSpPr/>
          <p:nvPr/>
        </p:nvSpPr>
        <p:spPr>
          <a:xfrm>
            <a:off x="8607200" y="15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3.9</a:t>
            </a:r>
          </a:p>
        </p:txBody>
      </p:sp>
      <p:sp>
        <p:nvSpPr>
          <p:cNvPr id="208" name="R1C5"/>
          <p:cNvSpPr/>
          <p:nvPr/>
        </p:nvSpPr>
        <p:spPr>
          <a:xfrm>
            <a:off x="9907200" y="1520000"/>
            <a:ext cx="179712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3.7</a:t>
            </a:r>
          </a:p>
        </p:txBody>
      </p:sp>
      <p:sp>
        <p:nvSpPr>
          <p:cNvPr id="210" name="R2Bg"/>
          <p:cNvSpPr/>
          <p:nvPr/>
        </p:nvSpPr>
        <p:spPr>
          <a:xfrm>
            <a:off x="457200" y="1820000"/>
            <a:ext cx="11247120" cy="290000"/>
          </a:xfrm>
          <a:prstGeom prst="rect">
            <a:avLst/>
          </a:prstGeom>
          <a:solidFill>
            <a:srgbClr val="FFFFFF"/>
          </a:solidFill>
          <a:ln>
            <a:noFill/>
          </a:ln>
        </p:spPr>
        <p:txBody>
          <a:bodyPr/>
          <a:lstStyle/>
          <a:p>
            <a:endParaRPr lang="en-US"/>
          </a:p>
        </p:txBody>
      </p:sp>
      <p:sp>
        <p:nvSpPr>
          <p:cNvPr id="211" name="R2Name"/>
          <p:cNvSpPr/>
          <p:nvPr/>
        </p:nvSpPr>
        <p:spPr>
          <a:xfrm>
            <a:off x="457200" y="1820000"/>
            <a:ext cx="1500000" cy="290000"/>
          </a:xfrm>
          <a:prstGeom prst="rect">
            <a:avLst/>
          </a:prstGeom>
          <a:noFill/>
          <a:ln/>
        </p:spPr>
        <p:txBody>
          <a:bodyPr wrap="square" lIns="120000" rtlCol="0" anchor="ctr"/>
          <a:lstStyle/>
          <a:p>
            <a:pPr marL="0" indent="0">
              <a:buNone/>
            </a:pPr>
            <a:r>
              <a:rPr lang="en-US" sz="850" b="1" dirty="0">
                <a:solidFill>
                  <a:srgbClr val="0F1E4A"/>
                </a:solidFill>
                <a:latin typeface="Arial" pitchFamily="34" charset="0"/>
              </a:rPr>
              <a:t>Samuel Porter</a:t>
            </a:r>
          </a:p>
        </p:txBody>
      </p:sp>
      <p:sp>
        <p:nvSpPr>
          <p:cNvPr id="212" name="R2Role"/>
          <p:cNvSpPr/>
          <p:nvPr/>
        </p:nvSpPr>
        <p:spPr>
          <a:xfrm>
            <a:off x="1957200" y="1820000"/>
            <a:ext cx="1200000" cy="290000"/>
          </a:xfrm>
          <a:prstGeom prst="rect">
            <a:avLst/>
          </a:prstGeom>
          <a:noFill/>
          <a:ln/>
        </p:spPr>
        <p:txBody>
          <a:bodyPr wrap="square" lIns="120000" rtlCol="0" anchor="ctr"/>
          <a:lstStyle/>
          <a:p>
            <a:pPr marL="0" indent="0">
              <a:buNone/>
            </a:pPr>
            <a:r>
              <a:rPr lang="en-US" sz="850" dirty="0">
                <a:solidFill>
                  <a:srgbClr val="2B45D9"/>
                </a:solidFill>
                <a:latin typeface="Arial" pitchFamily="34" charset="0"/>
              </a:rPr>
              <a:t>Leader</a:t>
            </a:r>
          </a:p>
        </p:txBody>
      </p:sp>
      <p:sp>
        <p:nvSpPr>
          <p:cNvPr id="213" name="R2Team"/>
          <p:cNvSpPr/>
          <p:nvPr/>
        </p:nvSpPr>
        <p:spPr>
          <a:xfrm>
            <a:off x="3157200" y="182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Mkt. Expansion</a:t>
            </a:r>
          </a:p>
        </p:txBody>
      </p:sp>
      <p:sp>
        <p:nvSpPr>
          <p:cNvPr id="214" name="R2C1"/>
          <p:cNvSpPr/>
          <p:nvPr/>
        </p:nvSpPr>
        <p:spPr>
          <a:xfrm>
            <a:off x="4707200" y="18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4.3</a:t>
            </a:r>
          </a:p>
        </p:txBody>
      </p:sp>
      <p:sp>
        <p:nvSpPr>
          <p:cNvPr id="215" name="R2C2"/>
          <p:cNvSpPr/>
          <p:nvPr/>
        </p:nvSpPr>
        <p:spPr>
          <a:xfrm>
            <a:off x="6007200" y="18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4.4</a:t>
            </a:r>
          </a:p>
        </p:txBody>
      </p:sp>
      <p:sp>
        <p:nvSpPr>
          <p:cNvPr id="216" name="R2C3"/>
          <p:cNvSpPr/>
          <p:nvPr/>
        </p:nvSpPr>
        <p:spPr>
          <a:xfrm>
            <a:off x="7307200" y="18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4.2</a:t>
            </a:r>
          </a:p>
        </p:txBody>
      </p:sp>
      <p:sp>
        <p:nvSpPr>
          <p:cNvPr id="217" name="R2C4"/>
          <p:cNvSpPr/>
          <p:nvPr/>
        </p:nvSpPr>
        <p:spPr>
          <a:xfrm>
            <a:off x="8607200" y="18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4.0</a:t>
            </a:r>
          </a:p>
        </p:txBody>
      </p:sp>
      <p:sp>
        <p:nvSpPr>
          <p:cNvPr id="218" name="R2C5"/>
          <p:cNvSpPr/>
          <p:nvPr/>
        </p:nvSpPr>
        <p:spPr>
          <a:xfrm>
            <a:off x="9907200" y="1820000"/>
            <a:ext cx="179712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4.5</a:t>
            </a:r>
          </a:p>
        </p:txBody>
      </p:sp>
      <p:sp>
        <p:nvSpPr>
          <p:cNvPr id="220" name="R3Bg"/>
          <p:cNvSpPr/>
          <p:nvPr/>
        </p:nvSpPr>
        <p:spPr>
          <a:xfrm>
            <a:off x="457200" y="2120000"/>
            <a:ext cx="11247120" cy="290000"/>
          </a:xfrm>
          <a:prstGeom prst="rect">
            <a:avLst/>
          </a:prstGeom>
          <a:solidFill>
            <a:srgbClr val="F0F3FF"/>
          </a:solidFill>
          <a:ln>
            <a:noFill/>
          </a:ln>
        </p:spPr>
        <p:txBody>
          <a:bodyPr/>
          <a:lstStyle/>
          <a:p>
            <a:endParaRPr lang="en-US"/>
          </a:p>
        </p:txBody>
      </p:sp>
      <p:sp>
        <p:nvSpPr>
          <p:cNvPr id="221" name="R3Name"/>
          <p:cNvSpPr/>
          <p:nvPr/>
        </p:nvSpPr>
        <p:spPr>
          <a:xfrm>
            <a:off x="457200" y="2120000"/>
            <a:ext cx="1500000" cy="290000"/>
          </a:xfrm>
          <a:prstGeom prst="rect">
            <a:avLst/>
          </a:prstGeom>
          <a:noFill/>
          <a:ln/>
        </p:spPr>
        <p:txBody>
          <a:bodyPr wrap="square" lIns="120000" rtlCol="0" anchor="ctr"/>
          <a:lstStyle/>
          <a:p>
            <a:pPr marL="0" indent="0">
              <a:buNone/>
            </a:pPr>
            <a:r>
              <a:rPr lang="en-US" sz="850" b="1" dirty="0">
                <a:solidFill>
                  <a:srgbClr val="0F1E4A"/>
                </a:solidFill>
                <a:latin typeface="Arial" pitchFamily="34" charset="0"/>
              </a:rPr>
              <a:t>Malachi Taylor</a:t>
            </a:r>
          </a:p>
        </p:txBody>
      </p:sp>
      <p:sp>
        <p:nvSpPr>
          <p:cNvPr id="222" name="R3Role"/>
          <p:cNvSpPr/>
          <p:nvPr/>
        </p:nvSpPr>
        <p:spPr>
          <a:xfrm>
            <a:off x="1957200" y="2120000"/>
            <a:ext cx="1200000" cy="290000"/>
          </a:xfrm>
          <a:prstGeom prst="rect">
            <a:avLst/>
          </a:prstGeom>
          <a:noFill/>
          <a:ln/>
        </p:spPr>
        <p:txBody>
          <a:bodyPr wrap="square" lIns="120000" rtlCol="0" anchor="ctr"/>
          <a:lstStyle/>
          <a:p>
            <a:pPr marL="0" indent="0">
              <a:buNone/>
            </a:pPr>
            <a:r>
              <a:rPr lang="en-US" sz="850" dirty="0">
                <a:solidFill>
                  <a:srgbClr val="2B45D9"/>
                </a:solidFill>
                <a:latin typeface="Arial" pitchFamily="34" charset="0"/>
              </a:rPr>
              <a:t>Leader</a:t>
            </a:r>
          </a:p>
        </p:txBody>
      </p:sp>
      <p:sp>
        <p:nvSpPr>
          <p:cNvPr id="223" name="R3Team"/>
          <p:cNvSpPr/>
          <p:nvPr/>
        </p:nvSpPr>
        <p:spPr>
          <a:xfrm>
            <a:off x="3157200" y="212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Digital Trans.</a:t>
            </a:r>
          </a:p>
        </p:txBody>
      </p:sp>
      <p:sp>
        <p:nvSpPr>
          <p:cNvPr id="224" name="R3C1"/>
          <p:cNvSpPr/>
          <p:nvPr/>
        </p:nvSpPr>
        <p:spPr>
          <a:xfrm>
            <a:off x="4707200" y="21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4.0</a:t>
            </a:r>
          </a:p>
        </p:txBody>
      </p:sp>
      <p:sp>
        <p:nvSpPr>
          <p:cNvPr id="225" name="R3C2"/>
          <p:cNvSpPr/>
          <p:nvPr/>
        </p:nvSpPr>
        <p:spPr>
          <a:xfrm>
            <a:off x="6007200" y="21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4.2</a:t>
            </a:r>
          </a:p>
        </p:txBody>
      </p:sp>
      <p:sp>
        <p:nvSpPr>
          <p:cNvPr id="226" name="R3C3"/>
          <p:cNvSpPr/>
          <p:nvPr/>
        </p:nvSpPr>
        <p:spPr>
          <a:xfrm>
            <a:off x="7307200" y="21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4.3</a:t>
            </a:r>
          </a:p>
        </p:txBody>
      </p:sp>
      <p:sp>
        <p:nvSpPr>
          <p:cNvPr id="227" name="R3C4"/>
          <p:cNvSpPr/>
          <p:nvPr/>
        </p:nvSpPr>
        <p:spPr>
          <a:xfrm>
            <a:off x="8607200" y="21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4.1</a:t>
            </a:r>
          </a:p>
        </p:txBody>
      </p:sp>
      <p:sp>
        <p:nvSpPr>
          <p:cNvPr id="228" name="R3C5"/>
          <p:cNvSpPr/>
          <p:nvPr/>
        </p:nvSpPr>
        <p:spPr>
          <a:xfrm>
            <a:off x="9907200" y="2120000"/>
            <a:ext cx="179712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4.5</a:t>
            </a:r>
          </a:p>
        </p:txBody>
      </p:sp>
      <p:sp>
        <p:nvSpPr>
          <p:cNvPr id="230" name="R4Bg"/>
          <p:cNvSpPr/>
          <p:nvPr/>
        </p:nvSpPr>
        <p:spPr>
          <a:xfrm>
            <a:off x="457200" y="2420000"/>
            <a:ext cx="11247120" cy="290000"/>
          </a:xfrm>
          <a:prstGeom prst="rect">
            <a:avLst/>
          </a:prstGeom>
          <a:solidFill>
            <a:srgbClr val="FFFFFF"/>
          </a:solidFill>
          <a:ln>
            <a:noFill/>
          </a:ln>
        </p:spPr>
        <p:txBody>
          <a:bodyPr/>
          <a:lstStyle/>
          <a:p>
            <a:endParaRPr lang="en-US"/>
          </a:p>
        </p:txBody>
      </p:sp>
      <p:sp>
        <p:nvSpPr>
          <p:cNvPr id="231" name="R4Name"/>
          <p:cNvSpPr/>
          <p:nvPr/>
        </p:nvSpPr>
        <p:spPr>
          <a:xfrm>
            <a:off x="457200" y="2420000"/>
            <a:ext cx="1500000" cy="290000"/>
          </a:xfrm>
          <a:prstGeom prst="rect">
            <a:avLst/>
          </a:prstGeom>
          <a:noFill/>
          <a:ln/>
        </p:spPr>
        <p:txBody>
          <a:bodyPr wrap="square" lIns="120000" rtlCol="0" anchor="ctr"/>
          <a:lstStyle/>
          <a:p>
            <a:pPr marL="0" indent="0">
              <a:buNone/>
            </a:pPr>
            <a:r>
              <a:rPr lang="en-US" sz="850" b="1" dirty="0">
                <a:solidFill>
                  <a:srgbClr val="0F1E4A"/>
                </a:solidFill>
                <a:latin typeface="Arial" pitchFamily="34" charset="0"/>
              </a:rPr>
              <a:t>Mateo Reyes</a:t>
            </a:r>
          </a:p>
        </p:txBody>
      </p:sp>
      <p:sp>
        <p:nvSpPr>
          <p:cNvPr id="232" name="R4Role"/>
          <p:cNvSpPr/>
          <p:nvPr/>
        </p:nvSpPr>
        <p:spPr>
          <a:xfrm>
            <a:off x="1957200" y="2420000"/>
            <a:ext cx="1200000" cy="290000"/>
          </a:xfrm>
          <a:prstGeom prst="rect">
            <a:avLst/>
          </a:prstGeom>
          <a:noFill/>
          <a:ln/>
        </p:spPr>
        <p:txBody>
          <a:bodyPr wrap="square" lIns="120000" rtlCol="0" anchor="ctr"/>
          <a:lstStyle/>
          <a:p>
            <a:pPr marL="0" indent="0">
              <a:buNone/>
            </a:pPr>
            <a:r>
              <a:rPr lang="en-US" sz="850" dirty="0">
                <a:solidFill>
                  <a:srgbClr val="2B45D9"/>
                </a:solidFill>
                <a:latin typeface="Arial" pitchFamily="34" charset="0"/>
              </a:rPr>
              <a:t>Leader</a:t>
            </a:r>
          </a:p>
        </p:txBody>
      </p:sp>
      <p:sp>
        <p:nvSpPr>
          <p:cNvPr id="233" name="R4Team"/>
          <p:cNvSpPr/>
          <p:nvPr/>
        </p:nvSpPr>
        <p:spPr>
          <a:xfrm>
            <a:off x="3157200" y="242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Ops Excellence</a:t>
            </a:r>
          </a:p>
        </p:txBody>
      </p:sp>
      <p:sp>
        <p:nvSpPr>
          <p:cNvPr id="234" name="R4C1"/>
          <p:cNvSpPr/>
          <p:nvPr/>
        </p:nvSpPr>
        <p:spPr>
          <a:xfrm>
            <a:off x="4707200" y="24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4.4</a:t>
            </a:r>
          </a:p>
        </p:txBody>
      </p:sp>
      <p:sp>
        <p:nvSpPr>
          <p:cNvPr id="235" name="R4C2"/>
          <p:cNvSpPr/>
          <p:nvPr/>
        </p:nvSpPr>
        <p:spPr>
          <a:xfrm>
            <a:off x="6007200" y="24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4.2</a:t>
            </a:r>
          </a:p>
        </p:txBody>
      </p:sp>
      <p:sp>
        <p:nvSpPr>
          <p:cNvPr id="236" name="R4C3"/>
          <p:cNvSpPr/>
          <p:nvPr/>
        </p:nvSpPr>
        <p:spPr>
          <a:xfrm>
            <a:off x="7307200" y="24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4.1</a:t>
            </a:r>
          </a:p>
        </p:txBody>
      </p:sp>
      <p:sp>
        <p:nvSpPr>
          <p:cNvPr id="237" name="R4C4"/>
          <p:cNvSpPr/>
          <p:nvPr/>
        </p:nvSpPr>
        <p:spPr>
          <a:xfrm>
            <a:off x="8607200" y="24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4.0</a:t>
            </a:r>
          </a:p>
        </p:txBody>
      </p:sp>
      <p:sp>
        <p:nvSpPr>
          <p:cNvPr id="238" name="R4C5"/>
          <p:cNvSpPr/>
          <p:nvPr/>
        </p:nvSpPr>
        <p:spPr>
          <a:xfrm>
            <a:off x="9907200" y="2420000"/>
            <a:ext cx="179712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4.3</a:t>
            </a:r>
          </a:p>
        </p:txBody>
      </p:sp>
      <p:sp>
        <p:nvSpPr>
          <p:cNvPr id="240" name="R5Bg"/>
          <p:cNvSpPr/>
          <p:nvPr/>
        </p:nvSpPr>
        <p:spPr>
          <a:xfrm>
            <a:off x="457200" y="2720000"/>
            <a:ext cx="11247120" cy="290000"/>
          </a:xfrm>
          <a:prstGeom prst="rect">
            <a:avLst/>
          </a:prstGeom>
          <a:solidFill>
            <a:srgbClr val="F0F3FF"/>
          </a:solidFill>
          <a:ln>
            <a:noFill/>
          </a:ln>
        </p:spPr>
        <p:txBody>
          <a:bodyPr/>
          <a:lstStyle/>
          <a:p>
            <a:endParaRPr lang="en-US"/>
          </a:p>
        </p:txBody>
      </p:sp>
      <p:sp>
        <p:nvSpPr>
          <p:cNvPr id="241" name="R5Name"/>
          <p:cNvSpPr/>
          <p:nvPr/>
        </p:nvSpPr>
        <p:spPr>
          <a:xfrm>
            <a:off x="457200" y="2720000"/>
            <a:ext cx="1500000" cy="290000"/>
          </a:xfrm>
          <a:prstGeom prst="rect">
            <a:avLst/>
          </a:prstGeom>
          <a:noFill/>
          <a:ln/>
        </p:spPr>
        <p:txBody>
          <a:bodyPr wrap="square" lIns="120000" rtlCol="0" anchor="ctr"/>
          <a:lstStyle/>
          <a:p>
            <a:pPr marL="0" indent="0">
              <a:buNone/>
            </a:pPr>
            <a:r>
              <a:rPr lang="en-US" sz="850" b="1" dirty="0">
                <a:solidFill>
                  <a:srgbClr val="0F1E4A"/>
                </a:solidFill>
                <a:latin typeface="Arial" pitchFamily="34" charset="0"/>
              </a:rPr>
              <a:t>Ellie Washington</a:t>
            </a:r>
          </a:p>
        </p:txBody>
      </p:sp>
      <p:sp>
        <p:nvSpPr>
          <p:cNvPr id="242" name="R5Role"/>
          <p:cNvSpPr/>
          <p:nvPr/>
        </p:nvSpPr>
        <p:spPr>
          <a:xfrm>
            <a:off x="1957200" y="2720000"/>
            <a:ext cx="1200000" cy="290000"/>
          </a:xfrm>
          <a:prstGeom prst="rect">
            <a:avLst/>
          </a:prstGeom>
          <a:noFill/>
          <a:ln/>
        </p:spPr>
        <p:txBody>
          <a:bodyPr wrap="square" lIns="120000" rtlCol="0" anchor="ctr"/>
          <a:lstStyle/>
          <a:p>
            <a:pPr marL="0" indent="0">
              <a:buNone/>
            </a:pPr>
            <a:r>
              <a:rPr lang="en-US" sz="850" dirty="0">
                <a:solidFill>
                  <a:srgbClr val="2B45D9"/>
                </a:solidFill>
                <a:latin typeface="Arial" pitchFamily="34" charset="0"/>
              </a:rPr>
              <a:t>Leader</a:t>
            </a:r>
          </a:p>
        </p:txBody>
      </p:sp>
      <p:sp>
        <p:nvSpPr>
          <p:cNvPr id="243" name="R5Team"/>
          <p:cNvSpPr/>
          <p:nvPr/>
        </p:nvSpPr>
        <p:spPr>
          <a:xfrm>
            <a:off x="3157200" y="272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Talent &amp; Org</a:t>
            </a:r>
          </a:p>
        </p:txBody>
      </p:sp>
      <p:sp>
        <p:nvSpPr>
          <p:cNvPr id="244" name="R5C1"/>
          <p:cNvSpPr/>
          <p:nvPr/>
        </p:nvSpPr>
        <p:spPr>
          <a:xfrm>
            <a:off x="4707200" y="27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4.4</a:t>
            </a:r>
          </a:p>
        </p:txBody>
      </p:sp>
      <p:sp>
        <p:nvSpPr>
          <p:cNvPr id="245" name="R5C2"/>
          <p:cNvSpPr/>
          <p:nvPr/>
        </p:nvSpPr>
        <p:spPr>
          <a:xfrm>
            <a:off x="6007200" y="27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4.1</a:t>
            </a:r>
          </a:p>
        </p:txBody>
      </p:sp>
      <p:sp>
        <p:nvSpPr>
          <p:cNvPr id="246" name="R5C3"/>
          <p:cNvSpPr/>
          <p:nvPr/>
        </p:nvSpPr>
        <p:spPr>
          <a:xfrm>
            <a:off x="7307200" y="2720000"/>
            <a:ext cx="1300000" cy="290000"/>
          </a:xfrm>
          <a:prstGeom prst="rect">
            <a:avLst/>
          </a:prstGeom>
          <a:noFill/>
          <a:ln/>
        </p:spPr>
        <p:txBody>
          <a:bodyPr wrap="square" lIns="80000" rtlCol="0" anchor="ctr"/>
          <a:lstStyle/>
          <a:p>
            <a:pPr algn="ctr">
              <a:buNone/>
            </a:pPr>
            <a:r>
              <a:rPr lang="en-US" sz="900" b="1" dirty="0">
                <a:solidFill>
                  <a:srgbClr val="2B45D9"/>
                </a:solidFill>
                <a:latin typeface="Arial" pitchFamily="34" charset="0"/>
              </a:rPr>
              <a:t>3.9</a:t>
            </a:r>
          </a:p>
        </p:txBody>
      </p:sp>
      <p:sp>
        <p:nvSpPr>
          <p:cNvPr id="247" name="R5C4"/>
          <p:cNvSpPr/>
          <p:nvPr/>
        </p:nvSpPr>
        <p:spPr>
          <a:xfrm>
            <a:off x="8607200" y="2720000"/>
            <a:ext cx="130000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4.2</a:t>
            </a:r>
          </a:p>
        </p:txBody>
      </p:sp>
      <p:sp>
        <p:nvSpPr>
          <p:cNvPr id="248" name="R5C5"/>
          <p:cNvSpPr/>
          <p:nvPr/>
        </p:nvSpPr>
        <p:spPr>
          <a:xfrm>
            <a:off x="9907200" y="2720000"/>
            <a:ext cx="1797120" cy="290000"/>
          </a:xfrm>
          <a:prstGeom prst="rect">
            <a:avLst/>
          </a:prstGeom>
          <a:noFill/>
          <a:ln/>
        </p:spPr>
        <p:txBody>
          <a:bodyPr wrap="square" lIns="80000" rtlCol="0" anchor="ctr"/>
          <a:lstStyle/>
          <a:p>
            <a:pPr algn="ctr">
              <a:buNone/>
            </a:pPr>
            <a:r>
              <a:rPr lang="en-US" sz="900" b="1" dirty="0">
                <a:solidFill>
                  <a:srgbClr val="007A6E"/>
                </a:solidFill>
                <a:latin typeface="Arial" pitchFamily="34" charset="0"/>
              </a:rPr>
              <a:t>4.4</a:t>
            </a:r>
          </a:p>
        </p:txBody>
      </p:sp>
      <p:sp>
        <p:nvSpPr>
          <p:cNvPr id="290" name="Divider"/>
          <p:cNvSpPr/>
          <p:nvPr/>
        </p:nvSpPr>
        <p:spPr>
          <a:xfrm>
            <a:off x="457200" y="3060000"/>
            <a:ext cx="11247120" cy="60000"/>
          </a:xfrm>
          <a:prstGeom prst="rect">
            <a:avLst/>
          </a:prstGeom>
          <a:solidFill>
            <a:srgbClr val="2B45D9"/>
          </a:solidFill>
          <a:ln>
            <a:noFill/>
          </a:ln>
        </p:spPr>
        <p:txBody>
          <a:bodyPr/>
          <a:lstStyle/>
          <a:p>
            <a:endParaRPr lang="en-US"/>
          </a:p>
        </p:txBody>
      </p:sp>
      <p:sp>
        <p:nvSpPr>
          <p:cNvPr id="291" name="DividerLabel"/>
          <p:cNvSpPr/>
          <p:nvPr/>
        </p:nvSpPr>
        <p:spPr>
          <a:xfrm>
            <a:off x="457200" y="3130000"/>
            <a:ext cx="11247120" cy="22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Members (avg. scores shown per initiative; full individual exports available)</a:t>
            </a:r>
          </a:p>
        </p:txBody>
      </p:sp>
      <p:sp>
        <p:nvSpPr>
          <p:cNvPr id="300" name="T1Bg"/>
          <p:cNvSpPr/>
          <p:nvPr/>
        </p:nvSpPr>
        <p:spPr>
          <a:xfrm>
            <a:off x="457200" y="3360000"/>
            <a:ext cx="11247120" cy="290000"/>
          </a:xfrm>
          <a:prstGeom prst="rect">
            <a:avLst/>
          </a:prstGeom>
          <a:solidFill>
            <a:srgbClr val="F0F3FF"/>
          </a:solidFill>
          <a:ln>
            <a:noFill/>
          </a:ln>
        </p:spPr>
        <p:txBody>
          <a:bodyPr/>
          <a:lstStyle/>
          <a:p>
            <a:endParaRPr lang="en-US"/>
          </a:p>
        </p:txBody>
      </p:sp>
      <p:sp>
        <p:nvSpPr>
          <p:cNvPr id="301" name="T1Name"/>
          <p:cNvSpPr/>
          <p:nvPr/>
        </p:nvSpPr>
        <p:spPr>
          <a:xfrm>
            <a:off x="457200" y="3360000"/>
            <a:ext cx="1500000" cy="29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avg.</a:t>
            </a:r>
          </a:p>
        </p:txBody>
      </p:sp>
      <p:sp>
        <p:nvSpPr>
          <p:cNvPr id="302" name="T1Role"/>
          <p:cNvSpPr/>
          <p:nvPr/>
        </p:nvSpPr>
        <p:spPr>
          <a:xfrm>
            <a:off x="1957200" y="3360000"/>
            <a:ext cx="120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Team</a:t>
            </a:r>
          </a:p>
        </p:txBody>
      </p:sp>
      <p:sp>
        <p:nvSpPr>
          <p:cNvPr id="303" name="T1Team"/>
          <p:cNvSpPr/>
          <p:nvPr/>
        </p:nvSpPr>
        <p:spPr>
          <a:xfrm>
            <a:off x="3157200" y="3360000"/>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Acceleration</a:t>
            </a:r>
          </a:p>
        </p:txBody>
      </p:sp>
      <p:sp>
        <p:nvSpPr>
          <p:cNvPr id="304" name="T1C1"/>
          <p:cNvSpPr/>
          <p:nvPr/>
        </p:nvSpPr>
        <p:spPr>
          <a:xfrm>
            <a:off x="4707200" y="3360000"/>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305" name="T1C2"/>
          <p:cNvSpPr/>
          <p:nvPr/>
        </p:nvSpPr>
        <p:spPr>
          <a:xfrm>
            <a:off x="6007200" y="3360000"/>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3.2</a:t>
            </a:r>
          </a:p>
        </p:txBody>
      </p:sp>
      <p:sp>
        <p:nvSpPr>
          <p:cNvPr id="306" name="T1C3"/>
          <p:cNvSpPr/>
          <p:nvPr/>
        </p:nvSpPr>
        <p:spPr>
          <a:xfrm>
            <a:off x="7307200" y="3360000"/>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3.1</a:t>
            </a:r>
          </a:p>
        </p:txBody>
      </p:sp>
      <p:sp>
        <p:nvSpPr>
          <p:cNvPr id="307" name="T1C4"/>
          <p:cNvSpPr/>
          <p:nvPr/>
        </p:nvSpPr>
        <p:spPr>
          <a:xfrm>
            <a:off x="8607200" y="3360000"/>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308" name="T1C5"/>
          <p:cNvSpPr/>
          <p:nvPr/>
        </p:nvSpPr>
        <p:spPr>
          <a:xfrm>
            <a:off x="9907200" y="3360000"/>
            <a:ext cx="179712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3.1</a:t>
            </a:r>
          </a:p>
        </p:txBody>
      </p:sp>
      <p:sp>
        <p:nvSpPr>
          <p:cNvPr id="400" name="ScaleLegend"/>
          <p:cNvSpPr/>
          <p:nvPr/>
        </p:nvSpPr>
        <p:spPr>
          <a:xfrm>
            <a:off x="457200" y="5607028"/>
            <a:ext cx="11247120" cy="240000"/>
          </a:xfrm>
          <a:prstGeom prst="rect">
            <a:avLst/>
          </a:prstGeom>
          <a:noFill/>
          <a:ln/>
        </p:spPr>
        <p:txBody>
          <a:bodyPr wrap="square" rtlCol="0" anchor="ctr"/>
          <a:lstStyle/>
          <a:p>
            <a:pPr marL="0" indent="0">
              <a:buNone/>
            </a:pPr>
            <a:r>
              <a:rPr lang="en-US" sz="850" b="1" dirty="0">
                <a:solidFill>
                  <a:srgbClr val="007A6E"/>
                </a:solidFill>
                <a:latin typeface="Arial" pitchFamily="34" charset="0"/>
              </a:rPr>
              <a:t>4.0–5.0 Strong  </a:t>
            </a:r>
            <a:r>
              <a:rPr lang="en-US" sz="850" b="1" dirty="0">
                <a:solidFill>
                  <a:srgbClr val="2B45D9"/>
                </a:solidFill>
                <a:latin typeface="Arial" pitchFamily="34" charset="0"/>
              </a:rPr>
              <a:t>3.5–3.9 Good  </a:t>
            </a:r>
            <a:r>
              <a:rPr lang="en-US" sz="850" b="1" dirty="0">
                <a:solidFill>
                  <a:srgbClr val="E8A832"/>
                </a:solidFill>
                <a:latin typeface="Arial" pitchFamily="34" charset="0"/>
              </a:rPr>
              <a:t>3.0–3.4 Developing  </a:t>
            </a:r>
            <a:r>
              <a:rPr lang="en-US" sz="850" b="1" dirty="0">
                <a:solidFill>
                  <a:srgbClr val="DC2626"/>
                </a:solidFill>
                <a:latin typeface="Arial" pitchFamily="34" charset="0"/>
              </a:rPr>
              <a:t>&lt;3.0 At Risk</a:t>
            </a:r>
          </a:p>
        </p:txBody>
      </p:sp>
      <p:sp>
        <p:nvSpPr>
          <p:cNvPr id="401" name="FooterNote"/>
          <p:cNvSpPr/>
          <p:nvPr/>
        </p:nvSpPr>
        <p:spPr>
          <a:xfrm>
            <a:off x="457200" y="5907028"/>
            <a:ext cx="11247120" cy="230000"/>
          </a:xfrm>
          <a:prstGeom prst="rect">
            <a:avLst/>
          </a:prstGeom>
          <a:noFill/>
          <a:ln/>
        </p:spPr>
        <p:txBody>
          <a:bodyPr wrap="square" rtlCol="0" anchor="ctr"/>
          <a:lstStyle/>
          <a:p>
            <a:pPr marL="0" indent="0">
              <a:buNone/>
            </a:pPr>
            <a:r>
              <a:rPr lang="en-US" sz="850" i="1" dirty="0">
                <a:solidFill>
                  <a:srgbClr val="64748B"/>
                </a:solidFill>
                <a:latin typeface="Arial" pitchFamily="34" charset="0"/>
              </a:rPr>
              <a:t>Team member averages shown above. Full per-person data for all 24 team members is available as a supplemental export from your Incompass account team.</a:t>
            </a:r>
          </a:p>
        </p:txBody>
      </p:sp>
      <p:sp>
        <p:nvSpPr>
          <p:cNvPr id="6" name="T1Bg">
            <a:extLst>
              <a:ext uri="{FF2B5EF4-FFF2-40B4-BE49-F238E27FC236}">
                <a16:creationId xmlns:a16="http://schemas.microsoft.com/office/drawing/2014/main" id="{D84A9034-D9A5-9C74-C625-453A7AFECD88}"/>
              </a:ext>
            </a:extLst>
          </p:cNvPr>
          <p:cNvSpPr/>
          <p:nvPr/>
        </p:nvSpPr>
        <p:spPr>
          <a:xfrm>
            <a:off x="468085" y="3697457"/>
            <a:ext cx="11247120" cy="290000"/>
          </a:xfrm>
          <a:prstGeom prst="rect">
            <a:avLst/>
          </a:prstGeom>
          <a:solidFill>
            <a:srgbClr val="F0F3FF"/>
          </a:solidFill>
          <a:ln>
            <a:noFill/>
          </a:ln>
        </p:spPr>
        <p:txBody>
          <a:bodyPr/>
          <a:lstStyle/>
          <a:p>
            <a:endParaRPr lang="en-US"/>
          </a:p>
        </p:txBody>
      </p:sp>
      <p:sp>
        <p:nvSpPr>
          <p:cNvPr id="7" name="T1Name">
            <a:extLst>
              <a:ext uri="{FF2B5EF4-FFF2-40B4-BE49-F238E27FC236}">
                <a16:creationId xmlns:a16="http://schemas.microsoft.com/office/drawing/2014/main" id="{A2F86C14-8083-0D61-BA56-AF9C9FC6A5AF}"/>
              </a:ext>
            </a:extLst>
          </p:cNvPr>
          <p:cNvSpPr/>
          <p:nvPr/>
        </p:nvSpPr>
        <p:spPr>
          <a:xfrm>
            <a:off x="468085" y="3697457"/>
            <a:ext cx="1500000" cy="29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avg.</a:t>
            </a:r>
          </a:p>
        </p:txBody>
      </p:sp>
      <p:sp>
        <p:nvSpPr>
          <p:cNvPr id="8" name="T1Role">
            <a:extLst>
              <a:ext uri="{FF2B5EF4-FFF2-40B4-BE49-F238E27FC236}">
                <a16:creationId xmlns:a16="http://schemas.microsoft.com/office/drawing/2014/main" id="{1574E7BD-AA98-4642-2CFF-D4E3F89F00FD}"/>
              </a:ext>
            </a:extLst>
          </p:cNvPr>
          <p:cNvSpPr/>
          <p:nvPr/>
        </p:nvSpPr>
        <p:spPr>
          <a:xfrm>
            <a:off x="1968085" y="3697457"/>
            <a:ext cx="120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Team</a:t>
            </a:r>
          </a:p>
        </p:txBody>
      </p:sp>
      <p:sp>
        <p:nvSpPr>
          <p:cNvPr id="9" name="T1Team">
            <a:extLst>
              <a:ext uri="{FF2B5EF4-FFF2-40B4-BE49-F238E27FC236}">
                <a16:creationId xmlns:a16="http://schemas.microsoft.com/office/drawing/2014/main" id="{77F33FDF-593D-1C6C-2A20-0ABAFD78CF12}"/>
              </a:ext>
            </a:extLst>
          </p:cNvPr>
          <p:cNvSpPr/>
          <p:nvPr/>
        </p:nvSpPr>
        <p:spPr>
          <a:xfrm>
            <a:off x="3168085" y="3697457"/>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Mkt. Expansion</a:t>
            </a:r>
          </a:p>
        </p:txBody>
      </p:sp>
      <p:sp>
        <p:nvSpPr>
          <p:cNvPr id="10" name="T1C1">
            <a:extLst>
              <a:ext uri="{FF2B5EF4-FFF2-40B4-BE49-F238E27FC236}">
                <a16:creationId xmlns:a16="http://schemas.microsoft.com/office/drawing/2014/main" id="{700559B0-F9C4-9F4F-5DCD-D83C65F9FF61}"/>
              </a:ext>
            </a:extLst>
          </p:cNvPr>
          <p:cNvSpPr/>
          <p:nvPr/>
        </p:nvSpPr>
        <p:spPr>
          <a:xfrm>
            <a:off x="4718085" y="3697457"/>
            <a:ext cx="130000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11" name="T1C2">
            <a:extLst>
              <a:ext uri="{FF2B5EF4-FFF2-40B4-BE49-F238E27FC236}">
                <a16:creationId xmlns:a16="http://schemas.microsoft.com/office/drawing/2014/main" id="{57C638CF-D70E-4400-E7D4-C18C92500191}"/>
              </a:ext>
            </a:extLst>
          </p:cNvPr>
          <p:cNvSpPr/>
          <p:nvPr/>
        </p:nvSpPr>
        <p:spPr>
          <a:xfrm>
            <a:off x="6018085" y="3697457"/>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3.2</a:t>
            </a:r>
          </a:p>
        </p:txBody>
      </p:sp>
      <p:sp>
        <p:nvSpPr>
          <p:cNvPr id="12" name="T1C3">
            <a:extLst>
              <a:ext uri="{FF2B5EF4-FFF2-40B4-BE49-F238E27FC236}">
                <a16:creationId xmlns:a16="http://schemas.microsoft.com/office/drawing/2014/main" id="{01FB8492-CEC6-5019-FDCA-B5A7597013C5}"/>
              </a:ext>
            </a:extLst>
          </p:cNvPr>
          <p:cNvSpPr/>
          <p:nvPr/>
        </p:nvSpPr>
        <p:spPr>
          <a:xfrm>
            <a:off x="7318085" y="3697457"/>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3.3</a:t>
            </a:r>
          </a:p>
        </p:txBody>
      </p:sp>
      <p:sp>
        <p:nvSpPr>
          <p:cNvPr id="13" name="T1C4">
            <a:extLst>
              <a:ext uri="{FF2B5EF4-FFF2-40B4-BE49-F238E27FC236}">
                <a16:creationId xmlns:a16="http://schemas.microsoft.com/office/drawing/2014/main" id="{7851A23B-CFCD-2CA5-591B-792693953231}"/>
              </a:ext>
            </a:extLst>
          </p:cNvPr>
          <p:cNvSpPr/>
          <p:nvPr/>
        </p:nvSpPr>
        <p:spPr>
          <a:xfrm>
            <a:off x="8618085" y="3697457"/>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14" name="T1C5">
            <a:extLst>
              <a:ext uri="{FF2B5EF4-FFF2-40B4-BE49-F238E27FC236}">
                <a16:creationId xmlns:a16="http://schemas.microsoft.com/office/drawing/2014/main" id="{6A180347-8FB5-6C71-0829-4E973F95B495}"/>
              </a:ext>
            </a:extLst>
          </p:cNvPr>
          <p:cNvSpPr/>
          <p:nvPr/>
        </p:nvSpPr>
        <p:spPr>
          <a:xfrm>
            <a:off x="9918085" y="3697457"/>
            <a:ext cx="179712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15" name="T1Bg">
            <a:extLst>
              <a:ext uri="{FF2B5EF4-FFF2-40B4-BE49-F238E27FC236}">
                <a16:creationId xmlns:a16="http://schemas.microsoft.com/office/drawing/2014/main" id="{7F291668-0277-1879-B9F2-CB6340A2F319}"/>
              </a:ext>
            </a:extLst>
          </p:cNvPr>
          <p:cNvSpPr/>
          <p:nvPr/>
        </p:nvSpPr>
        <p:spPr>
          <a:xfrm>
            <a:off x="468087" y="4034914"/>
            <a:ext cx="11247120" cy="290000"/>
          </a:xfrm>
          <a:prstGeom prst="rect">
            <a:avLst/>
          </a:prstGeom>
          <a:solidFill>
            <a:srgbClr val="F0F3FF"/>
          </a:solidFill>
          <a:ln>
            <a:noFill/>
          </a:ln>
        </p:spPr>
        <p:txBody>
          <a:bodyPr/>
          <a:lstStyle/>
          <a:p>
            <a:endParaRPr lang="en-US"/>
          </a:p>
        </p:txBody>
      </p:sp>
      <p:sp>
        <p:nvSpPr>
          <p:cNvPr id="16" name="T1Name">
            <a:extLst>
              <a:ext uri="{FF2B5EF4-FFF2-40B4-BE49-F238E27FC236}">
                <a16:creationId xmlns:a16="http://schemas.microsoft.com/office/drawing/2014/main" id="{A4091337-D6D6-8A2C-9551-3DEA9D1BC964}"/>
              </a:ext>
            </a:extLst>
          </p:cNvPr>
          <p:cNvSpPr/>
          <p:nvPr/>
        </p:nvSpPr>
        <p:spPr>
          <a:xfrm>
            <a:off x="468087" y="4034914"/>
            <a:ext cx="1500000" cy="29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avg.</a:t>
            </a:r>
          </a:p>
        </p:txBody>
      </p:sp>
      <p:sp>
        <p:nvSpPr>
          <p:cNvPr id="17" name="T1Role">
            <a:extLst>
              <a:ext uri="{FF2B5EF4-FFF2-40B4-BE49-F238E27FC236}">
                <a16:creationId xmlns:a16="http://schemas.microsoft.com/office/drawing/2014/main" id="{9119B0F2-8E3C-F354-407C-EF701C7C02FD}"/>
              </a:ext>
            </a:extLst>
          </p:cNvPr>
          <p:cNvSpPr/>
          <p:nvPr/>
        </p:nvSpPr>
        <p:spPr>
          <a:xfrm>
            <a:off x="1968087" y="4034914"/>
            <a:ext cx="120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Team</a:t>
            </a:r>
          </a:p>
        </p:txBody>
      </p:sp>
      <p:sp>
        <p:nvSpPr>
          <p:cNvPr id="18" name="T1Team">
            <a:extLst>
              <a:ext uri="{FF2B5EF4-FFF2-40B4-BE49-F238E27FC236}">
                <a16:creationId xmlns:a16="http://schemas.microsoft.com/office/drawing/2014/main" id="{10B7EBE6-6BEC-DF65-381E-FE3A795591D8}"/>
              </a:ext>
            </a:extLst>
          </p:cNvPr>
          <p:cNvSpPr/>
          <p:nvPr/>
        </p:nvSpPr>
        <p:spPr>
          <a:xfrm>
            <a:off x="3168087" y="4034914"/>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Digital Trans.</a:t>
            </a:r>
          </a:p>
        </p:txBody>
      </p:sp>
      <p:sp>
        <p:nvSpPr>
          <p:cNvPr id="19" name="T1C1">
            <a:extLst>
              <a:ext uri="{FF2B5EF4-FFF2-40B4-BE49-F238E27FC236}">
                <a16:creationId xmlns:a16="http://schemas.microsoft.com/office/drawing/2014/main" id="{172CD649-CE7D-7351-CCEC-AB68C0646B73}"/>
              </a:ext>
            </a:extLst>
          </p:cNvPr>
          <p:cNvSpPr/>
          <p:nvPr/>
        </p:nvSpPr>
        <p:spPr>
          <a:xfrm>
            <a:off x="4718087" y="4034914"/>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20" name="T1C2">
            <a:extLst>
              <a:ext uri="{FF2B5EF4-FFF2-40B4-BE49-F238E27FC236}">
                <a16:creationId xmlns:a16="http://schemas.microsoft.com/office/drawing/2014/main" id="{E5B11C34-24AC-4450-71B3-DF27E1F0C1A9}"/>
              </a:ext>
            </a:extLst>
          </p:cNvPr>
          <p:cNvSpPr/>
          <p:nvPr/>
        </p:nvSpPr>
        <p:spPr>
          <a:xfrm>
            <a:off x="6018087" y="4034914"/>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3.2</a:t>
            </a:r>
          </a:p>
        </p:txBody>
      </p:sp>
      <p:sp>
        <p:nvSpPr>
          <p:cNvPr id="21" name="T1C3">
            <a:extLst>
              <a:ext uri="{FF2B5EF4-FFF2-40B4-BE49-F238E27FC236}">
                <a16:creationId xmlns:a16="http://schemas.microsoft.com/office/drawing/2014/main" id="{63611BBE-769F-07BA-E9B3-8B1A7A2F4703}"/>
              </a:ext>
            </a:extLst>
          </p:cNvPr>
          <p:cNvSpPr/>
          <p:nvPr/>
        </p:nvSpPr>
        <p:spPr>
          <a:xfrm>
            <a:off x="7318087" y="4034914"/>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3.2</a:t>
            </a:r>
          </a:p>
        </p:txBody>
      </p:sp>
      <p:sp>
        <p:nvSpPr>
          <p:cNvPr id="22" name="T1C4">
            <a:extLst>
              <a:ext uri="{FF2B5EF4-FFF2-40B4-BE49-F238E27FC236}">
                <a16:creationId xmlns:a16="http://schemas.microsoft.com/office/drawing/2014/main" id="{1843E8C2-2963-B007-F3B8-C10B2511860B}"/>
              </a:ext>
            </a:extLst>
          </p:cNvPr>
          <p:cNvSpPr/>
          <p:nvPr/>
        </p:nvSpPr>
        <p:spPr>
          <a:xfrm>
            <a:off x="8618087" y="4034914"/>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23" name="T1C5">
            <a:extLst>
              <a:ext uri="{FF2B5EF4-FFF2-40B4-BE49-F238E27FC236}">
                <a16:creationId xmlns:a16="http://schemas.microsoft.com/office/drawing/2014/main" id="{5986B2AC-BE8E-8C80-7988-09600A189261}"/>
              </a:ext>
            </a:extLst>
          </p:cNvPr>
          <p:cNvSpPr/>
          <p:nvPr/>
        </p:nvSpPr>
        <p:spPr>
          <a:xfrm>
            <a:off x="9918087" y="4034914"/>
            <a:ext cx="179712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24" name="T1Bg">
            <a:extLst>
              <a:ext uri="{FF2B5EF4-FFF2-40B4-BE49-F238E27FC236}">
                <a16:creationId xmlns:a16="http://schemas.microsoft.com/office/drawing/2014/main" id="{3EA669B0-0E41-7F82-D0EA-E77D084467AA}"/>
              </a:ext>
            </a:extLst>
          </p:cNvPr>
          <p:cNvSpPr/>
          <p:nvPr/>
        </p:nvSpPr>
        <p:spPr>
          <a:xfrm>
            <a:off x="468083" y="4361485"/>
            <a:ext cx="11247120" cy="290000"/>
          </a:xfrm>
          <a:prstGeom prst="rect">
            <a:avLst/>
          </a:prstGeom>
          <a:solidFill>
            <a:srgbClr val="F0F3FF"/>
          </a:solidFill>
          <a:ln>
            <a:noFill/>
          </a:ln>
        </p:spPr>
        <p:txBody>
          <a:bodyPr/>
          <a:lstStyle/>
          <a:p>
            <a:endParaRPr lang="en-US"/>
          </a:p>
        </p:txBody>
      </p:sp>
      <p:sp>
        <p:nvSpPr>
          <p:cNvPr id="25" name="T1Name">
            <a:extLst>
              <a:ext uri="{FF2B5EF4-FFF2-40B4-BE49-F238E27FC236}">
                <a16:creationId xmlns:a16="http://schemas.microsoft.com/office/drawing/2014/main" id="{E7418323-EA57-635D-2245-74AFCADFAD5B}"/>
              </a:ext>
            </a:extLst>
          </p:cNvPr>
          <p:cNvSpPr/>
          <p:nvPr/>
        </p:nvSpPr>
        <p:spPr>
          <a:xfrm>
            <a:off x="468083" y="4361485"/>
            <a:ext cx="1500000" cy="29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avg.</a:t>
            </a:r>
          </a:p>
        </p:txBody>
      </p:sp>
      <p:sp>
        <p:nvSpPr>
          <p:cNvPr id="26" name="T1Role">
            <a:extLst>
              <a:ext uri="{FF2B5EF4-FFF2-40B4-BE49-F238E27FC236}">
                <a16:creationId xmlns:a16="http://schemas.microsoft.com/office/drawing/2014/main" id="{6948B3A7-CA8D-9C29-4E2B-569C1C04620F}"/>
              </a:ext>
            </a:extLst>
          </p:cNvPr>
          <p:cNvSpPr/>
          <p:nvPr/>
        </p:nvSpPr>
        <p:spPr>
          <a:xfrm>
            <a:off x="1968083" y="4361485"/>
            <a:ext cx="120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Team</a:t>
            </a:r>
          </a:p>
        </p:txBody>
      </p:sp>
      <p:sp>
        <p:nvSpPr>
          <p:cNvPr id="27" name="T1Team">
            <a:extLst>
              <a:ext uri="{FF2B5EF4-FFF2-40B4-BE49-F238E27FC236}">
                <a16:creationId xmlns:a16="http://schemas.microsoft.com/office/drawing/2014/main" id="{7B349C14-F5BE-9BD9-EB12-48CAD518F6C6}"/>
              </a:ext>
            </a:extLst>
          </p:cNvPr>
          <p:cNvSpPr/>
          <p:nvPr/>
        </p:nvSpPr>
        <p:spPr>
          <a:xfrm>
            <a:off x="3168083" y="4361485"/>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Ops Excellence</a:t>
            </a:r>
          </a:p>
        </p:txBody>
      </p:sp>
      <p:sp>
        <p:nvSpPr>
          <p:cNvPr id="28" name="T1C1">
            <a:extLst>
              <a:ext uri="{FF2B5EF4-FFF2-40B4-BE49-F238E27FC236}">
                <a16:creationId xmlns:a16="http://schemas.microsoft.com/office/drawing/2014/main" id="{3752A53B-15A1-C1E1-D1D2-A9B75A483CA3}"/>
              </a:ext>
            </a:extLst>
          </p:cNvPr>
          <p:cNvSpPr/>
          <p:nvPr/>
        </p:nvSpPr>
        <p:spPr>
          <a:xfrm>
            <a:off x="4718083" y="4361485"/>
            <a:ext cx="130000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29" name="T1C2">
            <a:extLst>
              <a:ext uri="{FF2B5EF4-FFF2-40B4-BE49-F238E27FC236}">
                <a16:creationId xmlns:a16="http://schemas.microsoft.com/office/drawing/2014/main" id="{D74ED8A2-2D87-AC7A-801D-ABF2D9BCD28F}"/>
              </a:ext>
            </a:extLst>
          </p:cNvPr>
          <p:cNvSpPr/>
          <p:nvPr/>
        </p:nvSpPr>
        <p:spPr>
          <a:xfrm>
            <a:off x="6018083" y="4361485"/>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30" name="T1C3">
            <a:extLst>
              <a:ext uri="{FF2B5EF4-FFF2-40B4-BE49-F238E27FC236}">
                <a16:creationId xmlns:a16="http://schemas.microsoft.com/office/drawing/2014/main" id="{A736EE14-F579-C62E-5A06-A7FD3AC7737A}"/>
              </a:ext>
            </a:extLst>
          </p:cNvPr>
          <p:cNvSpPr/>
          <p:nvPr/>
        </p:nvSpPr>
        <p:spPr>
          <a:xfrm>
            <a:off x="7318083" y="4361485"/>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3.2</a:t>
            </a:r>
          </a:p>
        </p:txBody>
      </p:sp>
      <p:sp>
        <p:nvSpPr>
          <p:cNvPr id="31" name="T1C4">
            <a:extLst>
              <a:ext uri="{FF2B5EF4-FFF2-40B4-BE49-F238E27FC236}">
                <a16:creationId xmlns:a16="http://schemas.microsoft.com/office/drawing/2014/main" id="{9FBB8D9B-725F-EB42-A27F-EAC33D5C4224}"/>
              </a:ext>
            </a:extLst>
          </p:cNvPr>
          <p:cNvSpPr/>
          <p:nvPr/>
        </p:nvSpPr>
        <p:spPr>
          <a:xfrm>
            <a:off x="8618083" y="4361485"/>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
        <p:nvSpPr>
          <p:cNvPr id="32" name="T1C5">
            <a:extLst>
              <a:ext uri="{FF2B5EF4-FFF2-40B4-BE49-F238E27FC236}">
                <a16:creationId xmlns:a16="http://schemas.microsoft.com/office/drawing/2014/main" id="{AD1FEBF2-F38D-9502-2E84-7FC8673FF506}"/>
              </a:ext>
            </a:extLst>
          </p:cNvPr>
          <p:cNvSpPr/>
          <p:nvPr/>
        </p:nvSpPr>
        <p:spPr>
          <a:xfrm>
            <a:off x="9918083" y="4361485"/>
            <a:ext cx="179712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3.3</a:t>
            </a:r>
          </a:p>
        </p:txBody>
      </p:sp>
      <p:sp>
        <p:nvSpPr>
          <p:cNvPr id="33" name="T1Bg">
            <a:extLst>
              <a:ext uri="{FF2B5EF4-FFF2-40B4-BE49-F238E27FC236}">
                <a16:creationId xmlns:a16="http://schemas.microsoft.com/office/drawing/2014/main" id="{C7AB7B73-89D6-0D86-46C0-C174B87DF10C}"/>
              </a:ext>
            </a:extLst>
          </p:cNvPr>
          <p:cNvSpPr/>
          <p:nvPr/>
        </p:nvSpPr>
        <p:spPr>
          <a:xfrm>
            <a:off x="468084" y="4698941"/>
            <a:ext cx="11247120" cy="290000"/>
          </a:xfrm>
          <a:prstGeom prst="rect">
            <a:avLst/>
          </a:prstGeom>
          <a:solidFill>
            <a:srgbClr val="F0F3FF"/>
          </a:solidFill>
          <a:ln>
            <a:noFill/>
          </a:ln>
        </p:spPr>
        <p:txBody>
          <a:bodyPr/>
          <a:lstStyle/>
          <a:p>
            <a:endParaRPr lang="en-US"/>
          </a:p>
        </p:txBody>
      </p:sp>
      <p:sp>
        <p:nvSpPr>
          <p:cNvPr id="34" name="T1Name">
            <a:extLst>
              <a:ext uri="{FF2B5EF4-FFF2-40B4-BE49-F238E27FC236}">
                <a16:creationId xmlns:a16="http://schemas.microsoft.com/office/drawing/2014/main" id="{58568C83-B8A2-1FDA-B954-E1BA6C923959}"/>
              </a:ext>
            </a:extLst>
          </p:cNvPr>
          <p:cNvSpPr/>
          <p:nvPr/>
        </p:nvSpPr>
        <p:spPr>
          <a:xfrm>
            <a:off x="468084" y="4698941"/>
            <a:ext cx="1500000" cy="290000"/>
          </a:xfrm>
          <a:prstGeom prst="rect">
            <a:avLst/>
          </a:prstGeom>
          <a:noFill/>
          <a:ln/>
        </p:spPr>
        <p:txBody>
          <a:bodyPr wrap="square" lIns="120000" rtlCol="0" anchor="ctr"/>
          <a:lstStyle/>
          <a:p>
            <a:pPr marL="0" indent="0">
              <a:buNone/>
            </a:pPr>
            <a:r>
              <a:rPr lang="en-US" sz="850" b="1" dirty="0">
                <a:solidFill>
                  <a:srgbClr val="64748B"/>
                </a:solidFill>
                <a:latin typeface="Arial" pitchFamily="34" charset="0"/>
              </a:rPr>
              <a:t>Team avg.</a:t>
            </a:r>
          </a:p>
        </p:txBody>
      </p:sp>
      <p:sp>
        <p:nvSpPr>
          <p:cNvPr id="35" name="T1Role">
            <a:extLst>
              <a:ext uri="{FF2B5EF4-FFF2-40B4-BE49-F238E27FC236}">
                <a16:creationId xmlns:a16="http://schemas.microsoft.com/office/drawing/2014/main" id="{C6913C74-AF48-7B37-CB22-15BE35DD86E8}"/>
              </a:ext>
            </a:extLst>
          </p:cNvPr>
          <p:cNvSpPr/>
          <p:nvPr/>
        </p:nvSpPr>
        <p:spPr>
          <a:xfrm>
            <a:off x="1968084" y="4698941"/>
            <a:ext cx="120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Team</a:t>
            </a:r>
          </a:p>
        </p:txBody>
      </p:sp>
      <p:sp>
        <p:nvSpPr>
          <p:cNvPr id="36" name="T1Team">
            <a:extLst>
              <a:ext uri="{FF2B5EF4-FFF2-40B4-BE49-F238E27FC236}">
                <a16:creationId xmlns:a16="http://schemas.microsoft.com/office/drawing/2014/main" id="{8E8B0ACD-BE50-3E50-159D-6790F4D7D3B0}"/>
              </a:ext>
            </a:extLst>
          </p:cNvPr>
          <p:cNvSpPr/>
          <p:nvPr/>
        </p:nvSpPr>
        <p:spPr>
          <a:xfrm>
            <a:off x="3168084" y="4698941"/>
            <a:ext cx="1550000" cy="290000"/>
          </a:xfrm>
          <a:prstGeom prst="rect">
            <a:avLst/>
          </a:prstGeom>
          <a:noFill/>
          <a:ln/>
        </p:spPr>
        <p:txBody>
          <a:bodyPr wrap="square" lIns="120000" rtlCol="0" anchor="ctr"/>
          <a:lstStyle/>
          <a:p>
            <a:pPr marL="0" indent="0">
              <a:buNone/>
            </a:pPr>
            <a:r>
              <a:rPr lang="en-US" sz="850" dirty="0">
                <a:solidFill>
                  <a:srgbClr val="64748B"/>
                </a:solidFill>
                <a:latin typeface="Arial" pitchFamily="34" charset="0"/>
              </a:rPr>
              <a:t>Talent &amp; Org</a:t>
            </a:r>
          </a:p>
        </p:txBody>
      </p:sp>
      <p:sp>
        <p:nvSpPr>
          <p:cNvPr id="37" name="T1C1">
            <a:extLst>
              <a:ext uri="{FF2B5EF4-FFF2-40B4-BE49-F238E27FC236}">
                <a16:creationId xmlns:a16="http://schemas.microsoft.com/office/drawing/2014/main" id="{A6004EB8-61B0-34F7-6A57-E82DEB26388C}"/>
              </a:ext>
            </a:extLst>
          </p:cNvPr>
          <p:cNvSpPr/>
          <p:nvPr/>
        </p:nvSpPr>
        <p:spPr>
          <a:xfrm>
            <a:off x="4718084" y="4698941"/>
            <a:ext cx="130000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38" name="T1C2">
            <a:extLst>
              <a:ext uri="{FF2B5EF4-FFF2-40B4-BE49-F238E27FC236}">
                <a16:creationId xmlns:a16="http://schemas.microsoft.com/office/drawing/2014/main" id="{26C4A67E-2685-C6A6-B37C-96D0A1F9273A}"/>
              </a:ext>
            </a:extLst>
          </p:cNvPr>
          <p:cNvSpPr/>
          <p:nvPr/>
        </p:nvSpPr>
        <p:spPr>
          <a:xfrm>
            <a:off x="6018084" y="4698941"/>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3.3</a:t>
            </a:r>
          </a:p>
        </p:txBody>
      </p:sp>
      <p:sp>
        <p:nvSpPr>
          <p:cNvPr id="39" name="T1C3">
            <a:extLst>
              <a:ext uri="{FF2B5EF4-FFF2-40B4-BE49-F238E27FC236}">
                <a16:creationId xmlns:a16="http://schemas.microsoft.com/office/drawing/2014/main" id="{F01798ED-28B5-74D8-3A8C-6BF7597058BB}"/>
              </a:ext>
            </a:extLst>
          </p:cNvPr>
          <p:cNvSpPr/>
          <p:nvPr/>
        </p:nvSpPr>
        <p:spPr>
          <a:xfrm>
            <a:off x="7318084" y="4698941"/>
            <a:ext cx="130000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3.1</a:t>
            </a:r>
          </a:p>
        </p:txBody>
      </p:sp>
      <p:sp>
        <p:nvSpPr>
          <p:cNvPr id="40" name="T1C4">
            <a:extLst>
              <a:ext uri="{FF2B5EF4-FFF2-40B4-BE49-F238E27FC236}">
                <a16:creationId xmlns:a16="http://schemas.microsoft.com/office/drawing/2014/main" id="{9D268309-CD37-D3ED-9CA1-F0C74213E880}"/>
              </a:ext>
            </a:extLst>
          </p:cNvPr>
          <p:cNvSpPr/>
          <p:nvPr/>
        </p:nvSpPr>
        <p:spPr>
          <a:xfrm>
            <a:off x="8618084" y="4698941"/>
            <a:ext cx="1300000" cy="290000"/>
          </a:xfrm>
          <a:prstGeom prst="rect">
            <a:avLst/>
          </a:prstGeom>
          <a:noFill/>
          <a:ln/>
        </p:spPr>
        <p:txBody>
          <a:bodyPr wrap="square" lIns="80000" rtlCol="0" anchor="ctr"/>
          <a:lstStyle/>
          <a:p>
            <a:pPr algn="ctr">
              <a:buNone/>
            </a:pPr>
            <a:r>
              <a:rPr lang="en-US" sz="900" b="1" dirty="0">
                <a:solidFill>
                  <a:srgbClr val="3C4CCB"/>
                </a:solidFill>
                <a:latin typeface="Arial" pitchFamily="34" charset="0"/>
              </a:rPr>
              <a:t>3.5</a:t>
            </a:r>
          </a:p>
        </p:txBody>
      </p:sp>
      <p:sp>
        <p:nvSpPr>
          <p:cNvPr id="41" name="T1C5">
            <a:extLst>
              <a:ext uri="{FF2B5EF4-FFF2-40B4-BE49-F238E27FC236}">
                <a16:creationId xmlns:a16="http://schemas.microsoft.com/office/drawing/2014/main" id="{314C37D8-FEB5-BF09-E032-DAF972068F00}"/>
              </a:ext>
            </a:extLst>
          </p:cNvPr>
          <p:cNvSpPr/>
          <p:nvPr/>
        </p:nvSpPr>
        <p:spPr>
          <a:xfrm>
            <a:off x="9918084" y="4698941"/>
            <a:ext cx="1797120" cy="290000"/>
          </a:xfrm>
          <a:prstGeom prst="rect">
            <a:avLst/>
          </a:prstGeom>
          <a:noFill/>
          <a:ln/>
        </p:spPr>
        <p:txBody>
          <a:bodyPr wrap="square" lIns="80000" rtlCol="0" anchor="ctr"/>
          <a:lstStyle/>
          <a:p>
            <a:pPr algn="ctr">
              <a:buNone/>
            </a:pPr>
            <a:r>
              <a:rPr lang="en-US" sz="900" b="1" dirty="0">
                <a:solidFill>
                  <a:srgbClr val="E8A832"/>
                </a:solidFill>
                <a:latin typeface="Arial" pitchFamily="34" charset="0"/>
              </a:rPr>
              <a:t>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AA1180EB-57AC-8ADE-365D-29F02145C881}"/>
              </a:ext>
            </a:extLst>
          </p:cNvPr>
          <p:cNvSpPr/>
          <p:nvPr/>
        </p:nvSpPr>
        <p:spPr>
          <a:xfrm>
            <a:off x="6211614" y="1422131"/>
            <a:ext cx="5654565" cy="4842031"/>
          </a:xfrm>
          <a:prstGeom prst="rect">
            <a:avLst/>
          </a:prstGeom>
          <a:solidFill>
            <a:srgbClr val="F0F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457200" y="255486"/>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ea typeface="Arial" pitchFamily="34" charset="-122"/>
                <a:cs typeface="Arial" pitchFamily="34" charset="-120"/>
              </a:rPr>
              <a:t>APEX CAPITAL PARTNERS  ·  MERIDIAN INDUSTRIAL SERVICES  ·  FY26 VALUE CREATION PLAN</a:t>
            </a:r>
            <a:endParaRPr lang="en-US" sz="800" dirty="0"/>
          </a:p>
        </p:txBody>
      </p:sp>
      <p:sp>
        <p:nvSpPr>
          <p:cNvPr id="3" name="Text 1"/>
          <p:cNvSpPr/>
          <p:nvPr/>
        </p:nvSpPr>
        <p:spPr>
          <a:xfrm>
            <a:off x="457200" y="613888"/>
            <a:ext cx="11247120" cy="475488"/>
          </a:xfrm>
          <a:prstGeom prst="rect">
            <a:avLst/>
          </a:prstGeom>
          <a:noFill/>
          <a:ln/>
        </p:spPr>
        <p:txBody>
          <a:bodyPr wrap="square" rtlCol="0" anchor="ctr"/>
          <a:lstStyle/>
          <a:p>
            <a:pPr marL="0" indent="0">
              <a:buNone/>
            </a:pPr>
            <a:r>
              <a:rPr lang="en-US" sz="2600" b="1" dirty="0">
                <a:solidFill>
                  <a:srgbClr val="0F1E4A"/>
                </a:solidFill>
                <a:latin typeface="Arial" pitchFamily="34" charset="0"/>
                <a:ea typeface="Arial" pitchFamily="34" charset="-122"/>
                <a:cs typeface="Arial" pitchFamily="34" charset="-120"/>
              </a:rPr>
              <a:t>Context &amp; Guide</a:t>
            </a:r>
            <a:endParaRPr lang="en-US" sz="2600" dirty="0"/>
          </a:p>
        </p:txBody>
      </p:sp>
      <p:sp>
        <p:nvSpPr>
          <p:cNvPr id="4" name="Text 2"/>
          <p:cNvSpPr/>
          <p:nvPr/>
        </p:nvSpPr>
        <p:spPr>
          <a:xfrm>
            <a:off x="457200" y="1422131"/>
            <a:ext cx="5120640" cy="201168"/>
          </a:xfrm>
          <a:prstGeom prst="rect">
            <a:avLst/>
          </a:prstGeom>
          <a:noFill/>
          <a:ln/>
        </p:spPr>
        <p:txBody>
          <a:bodyPr wrap="square" rtlCol="0" anchor="ctr"/>
          <a:lstStyle/>
          <a:p>
            <a:pPr marL="0" indent="0">
              <a:buNone/>
            </a:pPr>
            <a:r>
              <a:rPr lang="en-US" sz="1400" b="1" kern="0" spc="250" dirty="0">
                <a:solidFill>
                  <a:srgbClr val="2B45D9"/>
                </a:solidFill>
                <a:latin typeface="Arial" pitchFamily="34" charset="0"/>
                <a:ea typeface="Arial" pitchFamily="34" charset="-122"/>
                <a:cs typeface="Arial" pitchFamily="34" charset="-120"/>
              </a:rPr>
              <a:t>THE SITUATION</a:t>
            </a:r>
            <a:endParaRPr lang="en-US" sz="1400" dirty="0"/>
          </a:p>
        </p:txBody>
      </p:sp>
      <p:sp>
        <p:nvSpPr>
          <p:cNvPr id="5" name="Text 3"/>
          <p:cNvSpPr/>
          <p:nvPr/>
        </p:nvSpPr>
        <p:spPr>
          <a:xfrm>
            <a:off x="457200" y="1657467"/>
            <a:ext cx="5120640" cy="1246516"/>
          </a:xfrm>
          <a:prstGeom prst="rect">
            <a:avLst/>
          </a:prstGeom>
          <a:noFill/>
          <a:ln/>
        </p:spPr>
        <p:txBody>
          <a:bodyPr wrap="square" rtlCol="0" anchor="t"/>
          <a:lstStyle/>
          <a:p>
            <a:pPr marL="0" indent="0">
              <a:lnSpc>
                <a:spcPct val="135000"/>
              </a:lnSpc>
              <a:buNone/>
            </a:pPr>
            <a:r>
              <a:rPr lang="en-US" sz="1300" dirty="0">
                <a:solidFill>
                  <a:srgbClr val="64748B"/>
                </a:solidFill>
                <a:latin typeface="Arial" pitchFamily="34" charset="0"/>
                <a:ea typeface="Arial" pitchFamily="34" charset="-122"/>
                <a:cs typeface="Arial" pitchFamily="34" charset="-120"/>
              </a:rPr>
              <a:t>After acquiring Meridian Industrial Services, Apex launched a Value Creation Plan across five strategic initiatives; each led by a VP-level Initiative Leader. These initiatives are the primary levers for generating returns in the first hold period.</a:t>
            </a:r>
            <a:endParaRPr lang="en-US" sz="1300" dirty="0"/>
          </a:p>
        </p:txBody>
      </p:sp>
      <p:sp>
        <p:nvSpPr>
          <p:cNvPr id="6" name="Text 4"/>
          <p:cNvSpPr/>
          <p:nvPr/>
        </p:nvSpPr>
        <p:spPr>
          <a:xfrm>
            <a:off x="457200" y="3047877"/>
            <a:ext cx="5120640" cy="201168"/>
          </a:xfrm>
          <a:prstGeom prst="rect">
            <a:avLst/>
          </a:prstGeom>
          <a:noFill/>
          <a:ln/>
        </p:spPr>
        <p:txBody>
          <a:bodyPr wrap="square" rtlCol="0" anchor="ctr"/>
          <a:lstStyle/>
          <a:p>
            <a:pPr marL="0" indent="0">
              <a:buNone/>
            </a:pPr>
            <a:r>
              <a:rPr lang="en-US" sz="1400" b="1" kern="0" spc="250" dirty="0">
                <a:solidFill>
                  <a:srgbClr val="2B45D9"/>
                </a:solidFill>
                <a:latin typeface="Arial" pitchFamily="34" charset="0"/>
                <a:ea typeface="Arial" pitchFamily="34" charset="-122"/>
                <a:cs typeface="Arial" pitchFamily="34" charset="-120"/>
              </a:rPr>
              <a:t>THE BEHAVIORAL FRAMEWORK</a:t>
            </a:r>
            <a:endParaRPr lang="en-US" sz="1400" dirty="0"/>
          </a:p>
        </p:txBody>
      </p:sp>
      <p:sp>
        <p:nvSpPr>
          <p:cNvPr id="7" name="Text 5"/>
          <p:cNvSpPr/>
          <p:nvPr/>
        </p:nvSpPr>
        <p:spPr>
          <a:xfrm>
            <a:off x="457200" y="3376880"/>
            <a:ext cx="5120640" cy="1292652"/>
          </a:xfrm>
          <a:prstGeom prst="rect">
            <a:avLst/>
          </a:prstGeom>
          <a:noFill/>
          <a:ln/>
        </p:spPr>
        <p:txBody>
          <a:bodyPr wrap="square" rtlCol="0" anchor="t"/>
          <a:lstStyle/>
          <a:p>
            <a:pPr marL="0" indent="0">
              <a:lnSpc>
                <a:spcPct val="135000"/>
              </a:lnSpc>
              <a:buNone/>
            </a:pPr>
            <a:r>
              <a:rPr lang="en-US" sz="1300" dirty="0">
                <a:solidFill>
                  <a:srgbClr val="64748B"/>
                </a:solidFill>
                <a:latin typeface="Arial" pitchFamily="34" charset="0"/>
                <a:ea typeface="Arial" pitchFamily="34" charset="-122"/>
                <a:cs typeface="Arial" pitchFamily="34" charset="-120"/>
              </a:rPr>
              <a:t>In partnership with Incompass, Apex defined five competencies necessary for VCP execution. All 29 VCP Leaders and Team Members were assessed at launch to set a baseline, and again at Q2 to track trajectory.</a:t>
            </a:r>
            <a:endParaRPr lang="en-US" sz="1300" dirty="0"/>
          </a:p>
        </p:txBody>
      </p:sp>
      <p:sp>
        <p:nvSpPr>
          <p:cNvPr id="8" name="Text 6"/>
          <p:cNvSpPr/>
          <p:nvPr/>
        </p:nvSpPr>
        <p:spPr>
          <a:xfrm>
            <a:off x="457200" y="4796194"/>
            <a:ext cx="5120640" cy="201168"/>
          </a:xfrm>
          <a:prstGeom prst="rect">
            <a:avLst/>
          </a:prstGeom>
          <a:noFill/>
          <a:ln/>
        </p:spPr>
        <p:txBody>
          <a:bodyPr wrap="square" rtlCol="0" anchor="ctr"/>
          <a:lstStyle/>
          <a:p>
            <a:pPr marL="0" indent="0">
              <a:buNone/>
            </a:pPr>
            <a:r>
              <a:rPr lang="en-US" sz="1400" b="1" kern="0" spc="250" dirty="0">
                <a:solidFill>
                  <a:srgbClr val="2B45D9"/>
                </a:solidFill>
                <a:latin typeface="Arial" pitchFamily="34" charset="0"/>
                <a:ea typeface="Arial" pitchFamily="34" charset="-122"/>
                <a:cs typeface="Arial" pitchFamily="34" charset="-120"/>
              </a:rPr>
              <a:t>MILESTONE TRACKING &amp; OUTCOMES</a:t>
            </a:r>
            <a:endParaRPr lang="en-US" sz="1400" dirty="0"/>
          </a:p>
        </p:txBody>
      </p:sp>
      <p:sp>
        <p:nvSpPr>
          <p:cNvPr id="9" name="Text 7"/>
          <p:cNvSpPr/>
          <p:nvPr/>
        </p:nvSpPr>
        <p:spPr>
          <a:xfrm>
            <a:off x="457200" y="5146756"/>
            <a:ext cx="5120640" cy="1201490"/>
          </a:xfrm>
          <a:prstGeom prst="rect">
            <a:avLst/>
          </a:prstGeom>
          <a:noFill/>
          <a:ln/>
        </p:spPr>
        <p:txBody>
          <a:bodyPr wrap="square" rtlCol="0" anchor="t"/>
          <a:lstStyle/>
          <a:p>
            <a:pPr marL="0" indent="0">
              <a:lnSpc>
                <a:spcPct val="135000"/>
              </a:lnSpc>
              <a:buNone/>
            </a:pPr>
            <a:r>
              <a:rPr lang="en-US" sz="1300" dirty="0">
                <a:solidFill>
                  <a:srgbClr val="64748B"/>
                </a:solidFill>
                <a:latin typeface="Arial" pitchFamily="34" charset="0"/>
                <a:ea typeface="Arial" pitchFamily="34" charset="-122"/>
                <a:cs typeface="Arial" pitchFamily="34" charset="-120"/>
              </a:rPr>
              <a:t>Using Incompass’ goal-setting platform, each initiative team defined quarterly milestones. Progress against milestone completion alongside behavioral scores, gives Apex a combined view of how teams are working and what they are delivering. </a:t>
            </a:r>
            <a:endParaRPr lang="en-US" sz="1300" dirty="0"/>
          </a:p>
        </p:txBody>
      </p:sp>
      <p:sp>
        <p:nvSpPr>
          <p:cNvPr id="10" name="Text 8"/>
          <p:cNvSpPr/>
          <p:nvPr/>
        </p:nvSpPr>
        <p:spPr>
          <a:xfrm>
            <a:off x="6519572" y="1699506"/>
            <a:ext cx="5120640" cy="201168"/>
          </a:xfrm>
          <a:prstGeom prst="rect">
            <a:avLst/>
          </a:prstGeom>
          <a:noFill/>
          <a:ln/>
        </p:spPr>
        <p:txBody>
          <a:bodyPr wrap="square" rtlCol="0" anchor="ctr"/>
          <a:lstStyle/>
          <a:p>
            <a:pPr marL="0" indent="0">
              <a:buNone/>
            </a:pPr>
            <a:r>
              <a:rPr lang="en-US" sz="1400" b="1" kern="0" spc="250" dirty="0">
                <a:solidFill>
                  <a:srgbClr val="2B45D9"/>
                </a:solidFill>
                <a:latin typeface="Arial" pitchFamily="34" charset="0"/>
                <a:ea typeface="Arial" pitchFamily="34" charset="-122"/>
                <a:cs typeface="Arial" pitchFamily="34" charset="-120"/>
              </a:rPr>
              <a:t>WHAT'S IN THIS REPORT</a:t>
            </a:r>
            <a:endParaRPr lang="en-US" sz="1400" dirty="0"/>
          </a:p>
        </p:txBody>
      </p:sp>
      <p:sp>
        <p:nvSpPr>
          <p:cNvPr id="11" name="Shape 9"/>
          <p:cNvSpPr/>
          <p:nvPr/>
        </p:nvSpPr>
        <p:spPr>
          <a:xfrm>
            <a:off x="6516414" y="2193171"/>
            <a:ext cx="498992" cy="475488"/>
          </a:xfrm>
          <a:prstGeom prst="ellipse">
            <a:avLst/>
          </a:prstGeom>
          <a:solidFill>
            <a:srgbClr val="0F1E4A"/>
          </a:solidFill>
          <a:ln/>
        </p:spPr>
        <p:txBody>
          <a:bodyPr/>
          <a:lstStyle/>
          <a:p>
            <a:endParaRPr lang="en-US" sz="4800"/>
          </a:p>
        </p:txBody>
      </p:sp>
      <p:sp>
        <p:nvSpPr>
          <p:cNvPr id="12" name="Text 10"/>
          <p:cNvSpPr/>
          <p:nvPr/>
        </p:nvSpPr>
        <p:spPr>
          <a:xfrm>
            <a:off x="6516414" y="2193171"/>
            <a:ext cx="498992"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01</a:t>
            </a:r>
            <a:endParaRPr lang="en-US" sz="1600" dirty="0"/>
          </a:p>
        </p:txBody>
      </p:sp>
      <p:sp>
        <p:nvSpPr>
          <p:cNvPr id="13" name="Text 11"/>
          <p:cNvSpPr/>
          <p:nvPr/>
        </p:nvSpPr>
        <p:spPr>
          <a:xfrm>
            <a:off x="7043930" y="2001451"/>
            <a:ext cx="4709160" cy="348626"/>
          </a:xfrm>
          <a:prstGeom prst="rect">
            <a:avLst/>
          </a:prstGeom>
          <a:noFill/>
          <a:ln/>
        </p:spPr>
        <p:txBody>
          <a:bodyPr wrap="square" rtlCol="0" anchor="t"/>
          <a:lstStyle/>
          <a:p>
            <a:pPr marL="0" indent="0">
              <a:buNone/>
            </a:pPr>
            <a:r>
              <a:rPr lang="en-US" b="1" dirty="0">
                <a:solidFill>
                  <a:srgbClr val="0F1E4A"/>
                </a:solidFill>
                <a:latin typeface="Arial" pitchFamily="34" charset="0"/>
                <a:ea typeface="Arial" pitchFamily="34" charset="-122"/>
                <a:cs typeface="Arial" pitchFamily="34" charset="-120"/>
              </a:rPr>
              <a:t>Pre-Launch Baseline</a:t>
            </a:r>
            <a:endParaRPr lang="en-US" dirty="0"/>
          </a:p>
        </p:txBody>
      </p:sp>
      <p:sp>
        <p:nvSpPr>
          <p:cNvPr id="14" name="Text 12"/>
          <p:cNvSpPr/>
          <p:nvPr/>
        </p:nvSpPr>
        <p:spPr>
          <a:xfrm>
            <a:off x="7062220" y="2306606"/>
            <a:ext cx="4709160" cy="626349"/>
          </a:xfrm>
          <a:prstGeom prst="rect">
            <a:avLst/>
          </a:prstGeom>
          <a:noFill/>
          <a:ln/>
        </p:spPr>
        <p:txBody>
          <a:bodyPr wrap="square" rtlCol="0" anchor="t"/>
          <a:lstStyle/>
          <a:p>
            <a:pPr marL="0" indent="0">
              <a:buNone/>
            </a:pPr>
            <a:r>
              <a:rPr lang="en-US" sz="1600" dirty="0">
                <a:solidFill>
                  <a:srgbClr val="64748B"/>
                </a:solidFill>
                <a:latin typeface="Arial" pitchFamily="34" charset="0"/>
                <a:ea typeface="Arial" pitchFamily="34" charset="-122"/>
                <a:cs typeface="Arial" pitchFamily="34" charset="-120"/>
              </a:rPr>
              <a:t>Behavioral scores for every leader and team member pre-launch</a:t>
            </a:r>
            <a:endParaRPr lang="en-US" sz="1600" dirty="0"/>
          </a:p>
        </p:txBody>
      </p:sp>
      <p:sp>
        <p:nvSpPr>
          <p:cNvPr id="15" name="Shape 13"/>
          <p:cNvSpPr/>
          <p:nvPr/>
        </p:nvSpPr>
        <p:spPr>
          <a:xfrm>
            <a:off x="6516414" y="3253004"/>
            <a:ext cx="498992" cy="475488"/>
          </a:xfrm>
          <a:prstGeom prst="ellipse">
            <a:avLst/>
          </a:prstGeom>
          <a:solidFill>
            <a:srgbClr val="0F1E4A"/>
          </a:solidFill>
          <a:ln/>
        </p:spPr>
        <p:txBody>
          <a:bodyPr/>
          <a:lstStyle/>
          <a:p>
            <a:endParaRPr lang="en-US" sz="4800"/>
          </a:p>
        </p:txBody>
      </p:sp>
      <p:sp>
        <p:nvSpPr>
          <p:cNvPr id="16" name="Text 14"/>
          <p:cNvSpPr/>
          <p:nvPr/>
        </p:nvSpPr>
        <p:spPr>
          <a:xfrm>
            <a:off x="6516414" y="3253004"/>
            <a:ext cx="498992"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02</a:t>
            </a:r>
            <a:endParaRPr lang="en-US" sz="1600" dirty="0"/>
          </a:p>
        </p:txBody>
      </p:sp>
      <p:sp>
        <p:nvSpPr>
          <p:cNvPr id="17" name="Text 15"/>
          <p:cNvSpPr/>
          <p:nvPr/>
        </p:nvSpPr>
        <p:spPr>
          <a:xfrm>
            <a:off x="7062220" y="4029397"/>
            <a:ext cx="4709160" cy="333263"/>
          </a:xfrm>
          <a:prstGeom prst="rect">
            <a:avLst/>
          </a:prstGeom>
          <a:noFill/>
          <a:ln/>
        </p:spPr>
        <p:txBody>
          <a:bodyPr wrap="square" rtlCol="0" anchor="t"/>
          <a:lstStyle/>
          <a:p>
            <a:pPr marL="0" indent="0">
              <a:buNone/>
            </a:pPr>
            <a:r>
              <a:rPr lang="en-US" b="1" dirty="0">
                <a:solidFill>
                  <a:srgbClr val="0F1E4A"/>
                </a:solidFill>
                <a:latin typeface="Arial" pitchFamily="34" charset="0"/>
                <a:ea typeface="Arial" pitchFamily="34" charset="-122"/>
                <a:cs typeface="Arial" pitchFamily="34" charset="-120"/>
              </a:rPr>
              <a:t>Q2 Scorecard</a:t>
            </a:r>
            <a:endParaRPr lang="en-US" dirty="0"/>
          </a:p>
        </p:txBody>
      </p:sp>
      <p:sp>
        <p:nvSpPr>
          <p:cNvPr id="18" name="Text 16"/>
          <p:cNvSpPr/>
          <p:nvPr/>
        </p:nvSpPr>
        <p:spPr>
          <a:xfrm>
            <a:off x="7062220" y="4360024"/>
            <a:ext cx="4709160" cy="615570"/>
          </a:xfrm>
          <a:prstGeom prst="rect">
            <a:avLst/>
          </a:prstGeom>
          <a:noFill/>
          <a:ln/>
        </p:spPr>
        <p:txBody>
          <a:bodyPr wrap="square" rtlCol="0" anchor="t"/>
          <a:lstStyle/>
          <a:p>
            <a:pPr marL="0" indent="0">
              <a:buNone/>
            </a:pPr>
            <a:r>
              <a:rPr lang="en-US" sz="1600" dirty="0">
                <a:solidFill>
                  <a:srgbClr val="64748B"/>
                </a:solidFill>
                <a:latin typeface="Arial" pitchFamily="34" charset="0"/>
                <a:ea typeface="Arial" pitchFamily="34" charset="-122"/>
                <a:cs typeface="Arial" pitchFamily="34" charset="-120"/>
              </a:rPr>
              <a:t>Behavioral changes + milestone completion to show full picture for each team</a:t>
            </a:r>
            <a:endParaRPr lang="en-US" sz="1600" dirty="0"/>
          </a:p>
        </p:txBody>
      </p:sp>
      <p:sp>
        <p:nvSpPr>
          <p:cNvPr id="19" name="Shape 17"/>
          <p:cNvSpPr/>
          <p:nvPr/>
        </p:nvSpPr>
        <p:spPr>
          <a:xfrm>
            <a:off x="6516414" y="4194044"/>
            <a:ext cx="498992" cy="475488"/>
          </a:xfrm>
          <a:prstGeom prst="ellipse">
            <a:avLst/>
          </a:prstGeom>
          <a:solidFill>
            <a:srgbClr val="0F1E4A"/>
          </a:solidFill>
          <a:ln/>
        </p:spPr>
        <p:txBody>
          <a:bodyPr/>
          <a:lstStyle/>
          <a:p>
            <a:endParaRPr lang="en-US" sz="4800"/>
          </a:p>
        </p:txBody>
      </p:sp>
      <p:sp>
        <p:nvSpPr>
          <p:cNvPr id="20" name="Text 18"/>
          <p:cNvSpPr/>
          <p:nvPr/>
        </p:nvSpPr>
        <p:spPr>
          <a:xfrm>
            <a:off x="6516414" y="4194044"/>
            <a:ext cx="498992"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03</a:t>
            </a:r>
            <a:endParaRPr lang="en-US" sz="1600" dirty="0"/>
          </a:p>
        </p:txBody>
      </p:sp>
      <p:sp>
        <p:nvSpPr>
          <p:cNvPr id="21" name="Text 19"/>
          <p:cNvSpPr/>
          <p:nvPr/>
        </p:nvSpPr>
        <p:spPr>
          <a:xfrm>
            <a:off x="7043930" y="3010306"/>
            <a:ext cx="4709160" cy="351727"/>
          </a:xfrm>
          <a:prstGeom prst="rect">
            <a:avLst/>
          </a:prstGeom>
          <a:noFill/>
          <a:ln/>
        </p:spPr>
        <p:txBody>
          <a:bodyPr wrap="square" rtlCol="0" anchor="t"/>
          <a:lstStyle/>
          <a:p>
            <a:pPr marL="0" indent="0">
              <a:buNone/>
            </a:pPr>
            <a:r>
              <a:rPr lang="en-US" b="1" dirty="0">
                <a:solidFill>
                  <a:srgbClr val="0F1E4A"/>
                </a:solidFill>
                <a:latin typeface="Arial" pitchFamily="34" charset="0"/>
                <a:ea typeface="Arial" pitchFamily="34" charset="-122"/>
                <a:cs typeface="Arial" pitchFamily="34" charset="-120"/>
              </a:rPr>
              <a:t>Q2 Behavior Scores x Milestones</a:t>
            </a:r>
            <a:endParaRPr lang="en-US" dirty="0"/>
          </a:p>
        </p:txBody>
      </p:sp>
      <p:sp>
        <p:nvSpPr>
          <p:cNvPr id="22" name="Text 20"/>
          <p:cNvSpPr/>
          <p:nvPr/>
        </p:nvSpPr>
        <p:spPr>
          <a:xfrm>
            <a:off x="7043930" y="3316577"/>
            <a:ext cx="4709160" cy="630602"/>
          </a:xfrm>
          <a:prstGeom prst="rect">
            <a:avLst/>
          </a:prstGeom>
          <a:noFill/>
          <a:ln/>
        </p:spPr>
        <p:txBody>
          <a:bodyPr wrap="square" rtlCol="0" anchor="t"/>
          <a:lstStyle/>
          <a:p>
            <a:pPr marL="0" indent="0">
              <a:buNone/>
            </a:pPr>
            <a:r>
              <a:rPr lang="en-US" sz="1600" dirty="0">
                <a:solidFill>
                  <a:srgbClr val="64748B"/>
                </a:solidFill>
                <a:latin typeface="Arial" pitchFamily="34" charset="0"/>
                <a:cs typeface="Arial" pitchFamily="34" charset="-120"/>
              </a:rPr>
              <a:t>Progress mapped by individual on 2x2 grid for performance snapshot</a:t>
            </a:r>
            <a:endParaRPr lang="en-US" sz="1600" dirty="0"/>
          </a:p>
        </p:txBody>
      </p:sp>
      <p:sp>
        <p:nvSpPr>
          <p:cNvPr id="23" name="Shape 21"/>
          <p:cNvSpPr/>
          <p:nvPr/>
        </p:nvSpPr>
        <p:spPr>
          <a:xfrm>
            <a:off x="6516414" y="5115516"/>
            <a:ext cx="498992" cy="475488"/>
          </a:xfrm>
          <a:prstGeom prst="ellipse">
            <a:avLst/>
          </a:prstGeom>
          <a:solidFill>
            <a:srgbClr val="0F1E4A"/>
          </a:solidFill>
          <a:ln/>
        </p:spPr>
        <p:txBody>
          <a:bodyPr/>
          <a:lstStyle/>
          <a:p>
            <a:endParaRPr lang="en-US" sz="4800"/>
          </a:p>
        </p:txBody>
      </p:sp>
      <p:sp>
        <p:nvSpPr>
          <p:cNvPr id="24" name="Text 22"/>
          <p:cNvSpPr/>
          <p:nvPr/>
        </p:nvSpPr>
        <p:spPr>
          <a:xfrm>
            <a:off x="6516414" y="5115516"/>
            <a:ext cx="498992" cy="475488"/>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04</a:t>
            </a:r>
            <a:endParaRPr lang="en-US" sz="1600" dirty="0"/>
          </a:p>
        </p:txBody>
      </p:sp>
      <p:sp>
        <p:nvSpPr>
          <p:cNvPr id="25" name="Text 23"/>
          <p:cNvSpPr/>
          <p:nvPr/>
        </p:nvSpPr>
        <p:spPr>
          <a:xfrm>
            <a:off x="7062220" y="4997362"/>
            <a:ext cx="4709160" cy="390354"/>
          </a:xfrm>
          <a:prstGeom prst="rect">
            <a:avLst/>
          </a:prstGeom>
          <a:noFill/>
          <a:ln/>
        </p:spPr>
        <p:txBody>
          <a:bodyPr wrap="square" rtlCol="0" anchor="t"/>
          <a:lstStyle/>
          <a:p>
            <a:pPr marL="0" indent="0">
              <a:buNone/>
            </a:pPr>
            <a:r>
              <a:rPr lang="en-US" b="1" dirty="0">
                <a:solidFill>
                  <a:srgbClr val="0F1E4A"/>
                </a:solidFill>
                <a:latin typeface="Arial" pitchFamily="34" charset="0"/>
                <a:ea typeface="Arial" pitchFamily="34" charset="-122"/>
                <a:cs typeface="Arial" pitchFamily="34" charset="-120"/>
              </a:rPr>
              <a:t>Appendix</a:t>
            </a:r>
            <a:endParaRPr lang="en-US" dirty="0"/>
          </a:p>
        </p:txBody>
      </p:sp>
      <p:sp>
        <p:nvSpPr>
          <p:cNvPr id="26" name="Text 24"/>
          <p:cNvSpPr/>
          <p:nvPr/>
        </p:nvSpPr>
        <p:spPr>
          <a:xfrm>
            <a:off x="7062220" y="5314145"/>
            <a:ext cx="4709160" cy="614714"/>
          </a:xfrm>
          <a:prstGeom prst="rect">
            <a:avLst/>
          </a:prstGeom>
          <a:noFill/>
          <a:ln/>
        </p:spPr>
        <p:txBody>
          <a:bodyPr wrap="square" rtlCol="0" anchor="t"/>
          <a:lstStyle/>
          <a:p>
            <a:pPr marL="0" indent="0">
              <a:buNone/>
            </a:pPr>
            <a:r>
              <a:rPr lang="en-US" sz="1600" dirty="0">
                <a:solidFill>
                  <a:srgbClr val="64748B"/>
                </a:solidFill>
                <a:latin typeface="Arial" pitchFamily="34" charset="0"/>
                <a:ea typeface="Arial" pitchFamily="34" charset="-122"/>
                <a:cs typeface="Arial" pitchFamily="34" charset="-120"/>
              </a:rPr>
              <a:t>Overview initiatives, behavioral framework, milestone detail, and  full </a:t>
            </a:r>
            <a:r>
              <a:rPr lang="en-US" sz="1600">
                <a:solidFill>
                  <a:srgbClr val="64748B"/>
                </a:solidFill>
                <a:latin typeface="Arial" pitchFamily="34" charset="0"/>
                <a:ea typeface="Arial" pitchFamily="34" charset="-122"/>
                <a:cs typeface="Arial" pitchFamily="34" charset="-120"/>
              </a:rPr>
              <a:t>individual scores</a:t>
            </a:r>
            <a:endParaRPr lang="en-US" sz="1600" dirty="0"/>
          </a:p>
        </p:txBody>
      </p:sp>
      <p:sp>
        <p:nvSpPr>
          <p:cNvPr id="27" name="Shape 0">
            <a:extLst>
              <a:ext uri="{FF2B5EF4-FFF2-40B4-BE49-F238E27FC236}">
                <a16:creationId xmlns:a16="http://schemas.microsoft.com/office/drawing/2014/main" id="{8D14DFD5-0BD0-F2E9-719B-6B1F605FF689}"/>
              </a:ext>
            </a:extLst>
          </p:cNvPr>
          <p:cNvSpPr/>
          <p:nvPr/>
        </p:nvSpPr>
        <p:spPr>
          <a:xfrm>
            <a:off x="0" y="0"/>
            <a:ext cx="12161520" cy="73152"/>
          </a:xfrm>
          <a:prstGeom prst="rect">
            <a:avLst/>
          </a:prstGeom>
          <a:solidFill>
            <a:srgbClr val="0F1E4A"/>
          </a:solidFill>
          <a:ln/>
        </p:spPr>
        <p:txBody>
          <a:bodyPr/>
          <a:lstStyle/>
          <a:p>
            <a:endParaRPr lang="en-US"/>
          </a:p>
        </p:txBody>
      </p:sp>
    </p:spTree>
    <p:extLst>
      <p:ext uri="{BB962C8B-B14F-4D97-AF65-F5344CB8AC3E}">
        <p14:creationId xmlns:p14="http://schemas.microsoft.com/office/powerpoint/2010/main" val="2289289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73152"/>
          </a:xfrm>
          <a:prstGeom prst="rect">
            <a:avLst/>
          </a:prstGeom>
          <a:solidFill>
            <a:srgbClr val="0F1E4A"/>
          </a:solidFill>
          <a:ln/>
        </p:spPr>
        <p:txBody>
          <a:bodyPr/>
          <a:lstStyle/>
          <a:p>
            <a:endParaRPr lang="en-US"/>
          </a:p>
        </p:txBody>
      </p:sp>
      <p:sp>
        <p:nvSpPr>
          <p:cNvPr id="4" name="Text 2"/>
          <p:cNvSpPr/>
          <p:nvPr/>
        </p:nvSpPr>
        <p:spPr>
          <a:xfrm>
            <a:off x="292909" y="270348"/>
            <a:ext cx="11430000" cy="530352"/>
          </a:xfrm>
          <a:prstGeom prst="rect">
            <a:avLst/>
          </a:prstGeom>
          <a:noFill/>
          <a:ln/>
        </p:spPr>
        <p:txBody>
          <a:bodyPr wrap="square" rtlCol="0" anchor="ctr"/>
          <a:lstStyle/>
          <a:p>
            <a:pPr marL="0" indent="0">
              <a:buNone/>
            </a:pPr>
            <a:r>
              <a:rPr lang="en-US" sz="2400" b="1" dirty="0">
                <a:solidFill>
                  <a:srgbClr val="0F1E4A"/>
                </a:solidFill>
                <a:latin typeface="Arial" pitchFamily="34" charset="0"/>
                <a:ea typeface="Arial" pitchFamily="34" charset="-122"/>
                <a:cs typeface="Arial" pitchFamily="34" charset="-120"/>
              </a:rPr>
              <a:t>Pre-Launch Behavioral Baselines by Leader &amp; Team</a:t>
            </a:r>
            <a:endParaRPr lang="en-US" sz="2400" dirty="0"/>
          </a:p>
        </p:txBody>
      </p:sp>
      <p:sp>
        <p:nvSpPr>
          <p:cNvPr id="200" name="InsightCard0Bg"/>
          <p:cNvSpPr/>
          <p:nvPr/>
        </p:nvSpPr>
        <p:spPr>
          <a:xfrm>
            <a:off x="457199" y="1370000"/>
            <a:ext cx="11440539" cy="466000"/>
          </a:xfrm>
          <a:prstGeom prst="rect">
            <a:avLst/>
          </a:prstGeom>
          <a:solidFill>
            <a:srgbClr val="FFFFFF"/>
          </a:solidFill>
          <a:ln w="9525">
            <a:solidFill>
              <a:srgbClr val="E2E8F0"/>
            </a:solidFill>
          </a:ln>
        </p:spPr>
        <p:txBody>
          <a:bodyPr/>
          <a:lstStyle/>
          <a:p>
            <a:endParaRPr lang="en-US"/>
          </a:p>
        </p:txBody>
      </p:sp>
      <p:sp>
        <p:nvSpPr>
          <p:cNvPr id="201" name="InsightCard0Accent"/>
          <p:cNvSpPr/>
          <p:nvPr/>
        </p:nvSpPr>
        <p:spPr>
          <a:xfrm>
            <a:off x="457199" y="1370000"/>
            <a:ext cx="16000" cy="466000"/>
          </a:xfrm>
          <a:prstGeom prst="rect">
            <a:avLst/>
          </a:prstGeom>
          <a:solidFill>
            <a:srgbClr val="2B45D9"/>
          </a:solidFill>
          <a:ln>
            <a:noFill/>
          </a:ln>
        </p:spPr>
        <p:txBody>
          <a:bodyPr/>
          <a:lstStyle/>
          <a:p>
            <a:endParaRPr lang="en-US"/>
          </a:p>
        </p:txBody>
      </p:sp>
      <p:sp>
        <p:nvSpPr>
          <p:cNvPr id="202" name="InsightCard0Text"/>
          <p:cNvSpPr/>
          <p:nvPr/>
        </p:nvSpPr>
        <p:spPr>
          <a:xfrm>
            <a:off x="511199" y="1390000"/>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Leaders are an asset. </a:t>
            </a:r>
            <a:r>
              <a:rPr lang="en-US" sz="1050" dirty="0">
                <a:solidFill>
                  <a:srgbClr val="334155"/>
                </a:solidFill>
                <a:latin typeface="Arial" pitchFamily="34" charset="0"/>
              </a:rPr>
              <a:t>Leader scores run consistently higher than team scores across all five initiatives. Leadership quality is not a constraint.</a:t>
            </a:r>
          </a:p>
        </p:txBody>
      </p:sp>
      <p:sp>
        <p:nvSpPr>
          <p:cNvPr id="203" name="InsightCard1Bg"/>
          <p:cNvSpPr/>
          <p:nvPr/>
        </p:nvSpPr>
        <p:spPr>
          <a:xfrm>
            <a:off x="457199" y="1852000"/>
            <a:ext cx="11440539" cy="466000"/>
          </a:xfrm>
          <a:prstGeom prst="rect">
            <a:avLst/>
          </a:prstGeom>
          <a:solidFill>
            <a:srgbClr val="FFFFFF"/>
          </a:solidFill>
          <a:ln w="9525">
            <a:solidFill>
              <a:srgbClr val="E2E8F0"/>
            </a:solidFill>
          </a:ln>
        </p:spPr>
        <p:txBody>
          <a:bodyPr/>
          <a:lstStyle/>
          <a:p>
            <a:endParaRPr lang="en-US"/>
          </a:p>
        </p:txBody>
      </p:sp>
      <p:sp>
        <p:nvSpPr>
          <p:cNvPr id="204" name="InsightCard1Accent"/>
          <p:cNvSpPr/>
          <p:nvPr/>
        </p:nvSpPr>
        <p:spPr>
          <a:xfrm>
            <a:off x="457199" y="1852000"/>
            <a:ext cx="16000" cy="466000"/>
          </a:xfrm>
          <a:prstGeom prst="rect">
            <a:avLst/>
          </a:prstGeom>
          <a:solidFill>
            <a:srgbClr val="2B45D9"/>
          </a:solidFill>
          <a:ln>
            <a:noFill/>
          </a:ln>
        </p:spPr>
        <p:txBody>
          <a:bodyPr/>
          <a:lstStyle/>
          <a:p>
            <a:endParaRPr lang="en-US"/>
          </a:p>
        </p:txBody>
      </p:sp>
      <p:sp>
        <p:nvSpPr>
          <p:cNvPr id="205" name="InsightCard1Text"/>
          <p:cNvSpPr/>
          <p:nvPr/>
        </p:nvSpPr>
        <p:spPr>
          <a:xfrm>
            <a:off x="511199" y="1872000"/>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Domain-Specific Expertise carries the most hidden risk. </a:t>
            </a:r>
            <a:r>
              <a:rPr lang="en-US" sz="1050" dirty="0">
                <a:solidFill>
                  <a:srgbClr val="334155"/>
                </a:solidFill>
                <a:latin typeface="Arial" pitchFamily="34" charset="0"/>
              </a:rPr>
              <a:t>High leader scores (3.4–4.3) mask weak team scores (2.8–3.3) in four of five initiatives. Leaders may be carrying functional knowledge their teams don’t yet have — a succession and scalability risk.</a:t>
            </a:r>
          </a:p>
        </p:txBody>
      </p:sp>
      <p:sp>
        <p:nvSpPr>
          <p:cNvPr id="206" name="InsightCard2Bg"/>
          <p:cNvSpPr/>
          <p:nvPr/>
        </p:nvSpPr>
        <p:spPr>
          <a:xfrm>
            <a:off x="457199" y="2334000"/>
            <a:ext cx="11440539" cy="466000"/>
          </a:xfrm>
          <a:prstGeom prst="rect">
            <a:avLst/>
          </a:prstGeom>
          <a:solidFill>
            <a:srgbClr val="FFFFFF"/>
          </a:solidFill>
          <a:ln w="9525">
            <a:solidFill>
              <a:srgbClr val="E2E8F0"/>
            </a:solidFill>
          </a:ln>
        </p:spPr>
        <p:txBody>
          <a:bodyPr/>
          <a:lstStyle/>
          <a:p>
            <a:endParaRPr lang="en-US"/>
          </a:p>
        </p:txBody>
      </p:sp>
      <p:sp>
        <p:nvSpPr>
          <p:cNvPr id="207" name="InsightCard2Accent"/>
          <p:cNvSpPr/>
          <p:nvPr/>
        </p:nvSpPr>
        <p:spPr>
          <a:xfrm>
            <a:off x="457199" y="2334000"/>
            <a:ext cx="16000" cy="466000"/>
          </a:xfrm>
          <a:prstGeom prst="rect">
            <a:avLst/>
          </a:prstGeom>
          <a:solidFill>
            <a:srgbClr val="2B45D9"/>
          </a:solidFill>
          <a:ln>
            <a:noFill/>
          </a:ln>
        </p:spPr>
        <p:txBody>
          <a:bodyPr/>
          <a:lstStyle/>
          <a:p>
            <a:endParaRPr lang="en-US"/>
          </a:p>
        </p:txBody>
      </p:sp>
      <p:sp>
        <p:nvSpPr>
          <p:cNvPr id="208" name="InsightCard2Text"/>
          <p:cNvSpPr/>
          <p:nvPr/>
        </p:nvSpPr>
        <p:spPr>
          <a:xfrm>
            <a:off x="511199" y="2354000"/>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Talent &amp; Org Design team is a quiet standout. </a:t>
            </a:r>
            <a:r>
              <a:rPr lang="en-US" sz="1050" dirty="0">
                <a:solidFill>
                  <a:srgbClr val="334155"/>
                </a:solidFill>
                <a:latin typeface="Arial" pitchFamily="34" charset="0"/>
              </a:rPr>
              <a:t>Highest Collaboration score in the portfolio (Leader 4.3), strong Growth Mindset (4.1/3.3), and no red zones except Execution team score (2.9). Strong behavioral foundation; execution cadence needs tightening.</a:t>
            </a:r>
          </a:p>
        </p:txBody>
      </p:sp>
      <p:sp>
        <p:nvSpPr>
          <p:cNvPr id="209" name="InsightCard3Bg"/>
          <p:cNvSpPr/>
          <p:nvPr/>
        </p:nvSpPr>
        <p:spPr>
          <a:xfrm>
            <a:off x="457199" y="2816000"/>
            <a:ext cx="11440539" cy="466000"/>
          </a:xfrm>
          <a:prstGeom prst="rect">
            <a:avLst/>
          </a:prstGeom>
          <a:solidFill>
            <a:srgbClr val="FFFFFF"/>
          </a:solidFill>
          <a:ln w="9525">
            <a:solidFill>
              <a:srgbClr val="E2E8F0"/>
            </a:solidFill>
          </a:ln>
        </p:spPr>
        <p:txBody>
          <a:bodyPr/>
          <a:lstStyle/>
          <a:p>
            <a:endParaRPr lang="en-US"/>
          </a:p>
        </p:txBody>
      </p:sp>
      <p:sp>
        <p:nvSpPr>
          <p:cNvPr id="210" name="InsightCard3Accent"/>
          <p:cNvSpPr/>
          <p:nvPr/>
        </p:nvSpPr>
        <p:spPr>
          <a:xfrm>
            <a:off x="457199" y="2816000"/>
            <a:ext cx="16000" cy="466000"/>
          </a:xfrm>
          <a:prstGeom prst="rect">
            <a:avLst/>
          </a:prstGeom>
          <a:solidFill>
            <a:srgbClr val="2B45D9"/>
          </a:solidFill>
          <a:ln>
            <a:noFill/>
          </a:ln>
        </p:spPr>
        <p:txBody>
          <a:bodyPr/>
          <a:lstStyle/>
          <a:p>
            <a:endParaRPr lang="en-US"/>
          </a:p>
        </p:txBody>
      </p:sp>
      <p:sp>
        <p:nvSpPr>
          <p:cNvPr id="211" name="InsightCard3Text"/>
          <p:cNvSpPr/>
          <p:nvPr/>
        </p:nvSpPr>
        <p:spPr>
          <a:xfrm>
            <a:off x="511199" y="2836000"/>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Execution is the lowest-scoring behavior across the board. </a:t>
            </a:r>
            <a:r>
              <a:rPr lang="en-US" sz="1050" dirty="0">
                <a:solidFill>
                  <a:srgbClr val="334155"/>
                </a:solidFill>
                <a:latin typeface="Arial" pitchFamily="34" charset="0"/>
              </a:rPr>
              <a:t>No leader scores above 4.2 on Execution, and team-level scores dip to 2.8–3.0 in three of five initiatives. Milestone delivery should be tracked proactively, not reactively.</a:t>
            </a:r>
          </a:p>
        </p:txBody>
      </p:sp>
      <p:sp>
        <p:nvSpPr>
          <p:cNvPr id="212" name="InsightCard4Bg"/>
          <p:cNvSpPr/>
          <p:nvPr/>
        </p:nvSpPr>
        <p:spPr>
          <a:xfrm>
            <a:off x="457199" y="3298000"/>
            <a:ext cx="11440539" cy="466000"/>
          </a:xfrm>
          <a:prstGeom prst="rect">
            <a:avLst/>
          </a:prstGeom>
          <a:solidFill>
            <a:srgbClr val="FFFFFF"/>
          </a:solidFill>
          <a:ln w="9525">
            <a:solidFill>
              <a:srgbClr val="E2E8F0"/>
            </a:solidFill>
          </a:ln>
        </p:spPr>
        <p:txBody>
          <a:bodyPr/>
          <a:lstStyle/>
          <a:p>
            <a:endParaRPr lang="en-US"/>
          </a:p>
        </p:txBody>
      </p:sp>
      <p:sp>
        <p:nvSpPr>
          <p:cNvPr id="213" name="InsightCard4Accent"/>
          <p:cNvSpPr/>
          <p:nvPr/>
        </p:nvSpPr>
        <p:spPr>
          <a:xfrm>
            <a:off x="457199" y="3298000"/>
            <a:ext cx="16000" cy="466000"/>
          </a:xfrm>
          <a:prstGeom prst="rect">
            <a:avLst/>
          </a:prstGeom>
          <a:solidFill>
            <a:srgbClr val="2B45D9"/>
          </a:solidFill>
          <a:ln>
            <a:noFill/>
          </a:ln>
        </p:spPr>
        <p:txBody>
          <a:bodyPr/>
          <a:lstStyle/>
          <a:p>
            <a:endParaRPr lang="en-US"/>
          </a:p>
        </p:txBody>
      </p:sp>
      <p:sp>
        <p:nvSpPr>
          <p:cNvPr id="214" name="InsightCard4Text"/>
          <p:cNvSpPr/>
          <p:nvPr/>
        </p:nvSpPr>
        <p:spPr>
          <a:xfrm>
            <a:off x="511199" y="3318000"/>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Acceleration Team has the most potential flags. </a:t>
            </a:r>
            <a:r>
              <a:rPr lang="en-US" sz="1050" dirty="0">
                <a:solidFill>
                  <a:srgbClr val="334155"/>
                </a:solidFill>
                <a:latin typeface="Arial" pitchFamily="34" charset="0"/>
              </a:rPr>
              <a:t>Lowest leader score on Execution (3.2) and the only team with two red-zone team scores (Ownership 3.0, Execution 2.8, Domain Expertise 2.8). Highest concentration of watch areas across the portfolio.</a:t>
            </a:r>
          </a:p>
        </p:txBody>
      </p:sp>
      <p:sp>
        <p:nvSpPr>
          <p:cNvPr id="6" name="Text 3">
            <a:extLst>
              <a:ext uri="{FF2B5EF4-FFF2-40B4-BE49-F238E27FC236}">
                <a16:creationId xmlns:a16="http://schemas.microsoft.com/office/drawing/2014/main" id="{2101C10E-B440-9AC2-FD97-A478B7789F62}"/>
              </a:ext>
            </a:extLst>
          </p:cNvPr>
          <p:cNvSpPr/>
          <p:nvPr/>
        </p:nvSpPr>
        <p:spPr>
          <a:xfrm>
            <a:off x="9007929" y="4509992"/>
            <a:ext cx="942314" cy="228601"/>
          </a:xfrm>
          <a:prstGeom prst="rect">
            <a:avLst/>
          </a:prstGeom>
          <a:noFill/>
          <a:ln/>
        </p:spPr>
        <p:txBody>
          <a:bodyPr wrap="square" rtlCol="0" anchor="t"/>
          <a:lstStyle/>
          <a:p>
            <a:pPr marL="0" indent="0">
              <a:buNone/>
            </a:pPr>
            <a:r>
              <a:rPr lang="en-US" sz="900" dirty="0">
                <a:solidFill>
                  <a:srgbClr val="64748B"/>
                </a:solidFill>
                <a:latin typeface="Arial" pitchFamily="34" charset="0"/>
                <a:ea typeface="Arial" pitchFamily="34" charset="-122"/>
                <a:cs typeface="Arial" pitchFamily="34" charset="-120"/>
              </a:rPr>
              <a:t>Scale: 1–5</a:t>
            </a:r>
            <a:endParaRPr lang="en-US" sz="900" dirty="0"/>
          </a:p>
        </p:txBody>
      </p:sp>
      <p:sp>
        <p:nvSpPr>
          <p:cNvPr id="9" name="Shape 127">
            <a:extLst>
              <a:ext uri="{FF2B5EF4-FFF2-40B4-BE49-F238E27FC236}">
                <a16:creationId xmlns:a16="http://schemas.microsoft.com/office/drawing/2014/main" id="{51978456-6AEC-50F5-ADB6-335DEA1DAFFC}"/>
              </a:ext>
            </a:extLst>
          </p:cNvPr>
          <p:cNvSpPr/>
          <p:nvPr/>
        </p:nvSpPr>
        <p:spPr>
          <a:xfrm>
            <a:off x="9067454" y="4828326"/>
            <a:ext cx="201168" cy="201168"/>
          </a:xfrm>
          <a:prstGeom prst="rect">
            <a:avLst/>
          </a:prstGeom>
          <a:solidFill>
            <a:srgbClr val="52B76A">
              <a:alpha val="85094"/>
            </a:srgbClr>
          </a:solidFill>
          <a:ln/>
        </p:spPr>
        <p:txBody>
          <a:bodyPr/>
          <a:lstStyle/>
          <a:p>
            <a:endParaRPr lang="en-US"/>
          </a:p>
        </p:txBody>
      </p:sp>
      <p:sp>
        <p:nvSpPr>
          <p:cNvPr id="10" name="Text 128">
            <a:extLst>
              <a:ext uri="{FF2B5EF4-FFF2-40B4-BE49-F238E27FC236}">
                <a16:creationId xmlns:a16="http://schemas.microsoft.com/office/drawing/2014/main" id="{E7745921-C0E1-02B0-50DF-B98BA3870891}"/>
              </a:ext>
            </a:extLst>
          </p:cNvPr>
          <p:cNvSpPr/>
          <p:nvPr/>
        </p:nvSpPr>
        <p:spPr>
          <a:xfrm>
            <a:off x="9296054" y="4810038"/>
            <a:ext cx="1828800"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4.0–5.0 Strong</a:t>
            </a:r>
            <a:endParaRPr lang="en-US" sz="900" dirty="0"/>
          </a:p>
        </p:txBody>
      </p:sp>
      <p:sp>
        <p:nvSpPr>
          <p:cNvPr id="11" name="Shape 129">
            <a:extLst>
              <a:ext uri="{FF2B5EF4-FFF2-40B4-BE49-F238E27FC236}">
                <a16:creationId xmlns:a16="http://schemas.microsoft.com/office/drawing/2014/main" id="{768B3332-A728-4C01-DA39-F8BF766C4BC2}"/>
              </a:ext>
            </a:extLst>
          </p:cNvPr>
          <p:cNvSpPr/>
          <p:nvPr/>
        </p:nvSpPr>
        <p:spPr>
          <a:xfrm>
            <a:off x="9067454" y="5095601"/>
            <a:ext cx="201168" cy="201168"/>
          </a:xfrm>
          <a:prstGeom prst="rect">
            <a:avLst/>
          </a:prstGeom>
          <a:solidFill>
            <a:srgbClr val="0070C0"/>
          </a:solidFill>
          <a:ln/>
        </p:spPr>
        <p:txBody>
          <a:bodyPr/>
          <a:lstStyle/>
          <a:p>
            <a:endParaRPr lang="en-US"/>
          </a:p>
        </p:txBody>
      </p:sp>
      <p:sp>
        <p:nvSpPr>
          <p:cNvPr id="12" name="Text 130">
            <a:extLst>
              <a:ext uri="{FF2B5EF4-FFF2-40B4-BE49-F238E27FC236}">
                <a16:creationId xmlns:a16="http://schemas.microsoft.com/office/drawing/2014/main" id="{84370325-587F-D8FF-E256-529CE6E5778F}"/>
              </a:ext>
            </a:extLst>
          </p:cNvPr>
          <p:cNvSpPr/>
          <p:nvPr/>
        </p:nvSpPr>
        <p:spPr>
          <a:xfrm>
            <a:off x="9296054" y="5077313"/>
            <a:ext cx="1828800"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3.5–3.9 Good</a:t>
            </a:r>
            <a:endParaRPr lang="en-US" sz="900" dirty="0"/>
          </a:p>
        </p:txBody>
      </p:sp>
      <p:sp>
        <p:nvSpPr>
          <p:cNvPr id="13" name="Shape 131">
            <a:extLst>
              <a:ext uri="{FF2B5EF4-FFF2-40B4-BE49-F238E27FC236}">
                <a16:creationId xmlns:a16="http://schemas.microsoft.com/office/drawing/2014/main" id="{86DD2767-1165-3AD5-0E24-EF4F7AC7B65C}"/>
              </a:ext>
            </a:extLst>
          </p:cNvPr>
          <p:cNvSpPr/>
          <p:nvPr/>
        </p:nvSpPr>
        <p:spPr>
          <a:xfrm>
            <a:off x="9070579" y="5382777"/>
            <a:ext cx="201168" cy="201168"/>
          </a:xfrm>
          <a:prstGeom prst="rect">
            <a:avLst/>
          </a:prstGeom>
          <a:solidFill>
            <a:srgbClr val="FFC000"/>
          </a:solidFill>
          <a:ln/>
        </p:spPr>
        <p:txBody>
          <a:bodyPr/>
          <a:lstStyle/>
          <a:p>
            <a:endParaRPr lang="en-US"/>
          </a:p>
        </p:txBody>
      </p:sp>
      <p:sp>
        <p:nvSpPr>
          <p:cNvPr id="14" name="Text 132">
            <a:extLst>
              <a:ext uri="{FF2B5EF4-FFF2-40B4-BE49-F238E27FC236}">
                <a16:creationId xmlns:a16="http://schemas.microsoft.com/office/drawing/2014/main" id="{D4813F96-1852-056A-86CB-F2046ECB9A0F}"/>
              </a:ext>
            </a:extLst>
          </p:cNvPr>
          <p:cNvSpPr/>
          <p:nvPr/>
        </p:nvSpPr>
        <p:spPr>
          <a:xfrm>
            <a:off x="9299179" y="5364489"/>
            <a:ext cx="1258583"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3.0–3.4 Developing</a:t>
            </a:r>
            <a:endParaRPr lang="en-US" sz="900" dirty="0"/>
          </a:p>
        </p:txBody>
      </p:sp>
      <p:sp>
        <p:nvSpPr>
          <p:cNvPr id="15" name="Shape 133">
            <a:extLst>
              <a:ext uri="{FF2B5EF4-FFF2-40B4-BE49-F238E27FC236}">
                <a16:creationId xmlns:a16="http://schemas.microsoft.com/office/drawing/2014/main" id="{186F7021-872A-0775-D79A-D0DA021C3276}"/>
              </a:ext>
            </a:extLst>
          </p:cNvPr>
          <p:cNvSpPr/>
          <p:nvPr/>
        </p:nvSpPr>
        <p:spPr>
          <a:xfrm>
            <a:off x="9070579" y="5657193"/>
            <a:ext cx="201168" cy="201168"/>
          </a:xfrm>
          <a:prstGeom prst="rect">
            <a:avLst/>
          </a:prstGeom>
          <a:solidFill>
            <a:srgbClr val="C00000"/>
          </a:solidFill>
          <a:ln/>
        </p:spPr>
        <p:txBody>
          <a:bodyPr/>
          <a:lstStyle/>
          <a:p>
            <a:endParaRPr lang="en-US"/>
          </a:p>
        </p:txBody>
      </p:sp>
      <p:sp>
        <p:nvSpPr>
          <p:cNvPr id="16" name="Text 134">
            <a:extLst>
              <a:ext uri="{FF2B5EF4-FFF2-40B4-BE49-F238E27FC236}">
                <a16:creationId xmlns:a16="http://schemas.microsoft.com/office/drawing/2014/main" id="{DF32D78D-AA66-5A17-607D-A456E16874C3}"/>
              </a:ext>
            </a:extLst>
          </p:cNvPr>
          <p:cNvSpPr/>
          <p:nvPr/>
        </p:nvSpPr>
        <p:spPr>
          <a:xfrm>
            <a:off x="9299179" y="5638905"/>
            <a:ext cx="1258583"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&lt;3.0 At Risk</a:t>
            </a:r>
            <a:endParaRPr lang="en-US" sz="900" dirty="0"/>
          </a:p>
        </p:txBody>
      </p:sp>
      <p:pic>
        <p:nvPicPr>
          <p:cNvPr id="18" name="Picture 17">
            <a:extLst>
              <a:ext uri="{FF2B5EF4-FFF2-40B4-BE49-F238E27FC236}">
                <a16:creationId xmlns:a16="http://schemas.microsoft.com/office/drawing/2014/main" id="{01090907-C9D2-D2D8-7ADB-991CB93AF1A6}"/>
              </a:ext>
            </a:extLst>
          </p:cNvPr>
          <p:cNvPicPr>
            <a:picLocks noChangeAspect="1"/>
          </p:cNvPicPr>
          <p:nvPr/>
        </p:nvPicPr>
        <p:blipFill rotWithShape="1">
          <a:blip r:embed="rId3"/>
          <a:srcRect r="1708"/>
          <a:stretch/>
        </p:blipFill>
        <p:spPr>
          <a:xfrm>
            <a:off x="292909" y="4276393"/>
            <a:ext cx="8484589" cy="2339670"/>
          </a:xfrm>
          <a:prstGeom prst="rect">
            <a:avLst/>
          </a:prstGeom>
        </p:spPr>
      </p:pic>
      <p:sp>
        <p:nvSpPr>
          <p:cNvPr id="20" name="KeyInsightsLabel"/>
          <p:cNvSpPr/>
          <p:nvPr/>
        </p:nvSpPr>
        <p:spPr>
          <a:xfrm>
            <a:off x="457199" y="978000"/>
            <a:ext cx="4000000" cy="310000"/>
          </a:xfrm>
          <a:prstGeom prst="rect">
            <a:avLst/>
          </a:prstGeom>
          <a:noFill/>
          <a:ln>
            <a:noFill/>
          </a:ln>
        </p:spPr>
        <p:txBody>
          <a:bodyPr wrap="square" rtlCol="0" anchor="ctr"/>
          <a:lstStyle/>
          <a:p>
            <a:pPr marL="0" indent="0">
              <a:buNone/>
            </a:pPr>
            <a:r>
              <a:rPr lang="en-US" sz="1400" b="1" kern="0" spc="200" dirty="0">
                <a:solidFill>
                  <a:srgbClr val="0F1E4A"/>
                </a:solidFill>
                <a:latin typeface="Arial" pitchFamily="34" charset="0"/>
              </a:rPr>
              <a:t>KEY INSIGHTS</a:t>
            </a:r>
          </a:p>
        </p:txBody>
      </p:sp>
    </p:spTree>
    <p:extLst>
      <p:ext uri="{BB962C8B-B14F-4D97-AF65-F5344CB8AC3E}">
        <p14:creationId xmlns:p14="http://schemas.microsoft.com/office/powerpoint/2010/main" val="374940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61520" cy="73152"/>
          </a:xfrm>
          <a:prstGeom prst="rect">
            <a:avLst/>
          </a:prstGeom>
          <a:solidFill>
            <a:srgbClr val="007A6E"/>
          </a:solidFill>
          <a:ln/>
        </p:spPr>
        <p:txBody>
          <a:bodyPr/>
          <a:lstStyle/>
          <a:p>
            <a:endParaRPr lang="en-US"/>
          </a:p>
        </p:txBody>
      </p:sp>
      <p:sp>
        <p:nvSpPr>
          <p:cNvPr id="4" name="Text 2"/>
          <p:cNvSpPr/>
          <p:nvPr/>
        </p:nvSpPr>
        <p:spPr>
          <a:xfrm>
            <a:off x="457200" y="397235"/>
            <a:ext cx="11430000" cy="530352"/>
          </a:xfrm>
          <a:prstGeom prst="rect">
            <a:avLst/>
          </a:prstGeom>
          <a:noFill/>
          <a:ln/>
        </p:spPr>
        <p:txBody>
          <a:bodyPr wrap="square" rtlCol="0" anchor="ctr"/>
          <a:lstStyle/>
          <a:p>
            <a:pPr marL="0" indent="0">
              <a:buNone/>
            </a:pPr>
            <a:r>
              <a:rPr lang="en-US" sz="2400" b="1" dirty="0">
                <a:solidFill>
                  <a:srgbClr val="0F1E4A"/>
                </a:solidFill>
                <a:latin typeface="Arial" pitchFamily="34" charset="0"/>
                <a:ea typeface="Arial" pitchFamily="34" charset="-122"/>
                <a:cs typeface="Arial" pitchFamily="34" charset="-120"/>
              </a:rPr>
              <a:t>Q2 Behavior Scores x Milestone Progress</a:t>
            </a:r>
            <a:endParaRPr lang="en-US" sz="2400" dirty="0"/>
          </a:p>
        </p:txBody>
      </p:sp>
      <p:sp>
        <p:nvSpPr>
          <p:cNvPr id="6" name="Shape 4"/>
          <p:cNvSpPr/>
          <p:nvPr/>
        </p:nvSpPr>
        <p:spPr>
          <a:xfrm>
            <a:off x="457200" y="1121229"/>
            <a:ext cx="3566160" cy="2468880"/>
          </a:xfrm>
          <a:prstGeom prst="rect">
            <a:avLst/>
          </a:prstGeom>
          <a:solidFill>
            <a:srgbClr val="E8A832">
              <a:alpha val="8000"/>
            </a:srgbClr>
          </a:solidFill>
          <a:ln/>
        </p:spPr>
        <p:txBody>
          <a:bodyPr/>
          <a:lstStyle/>
          <a:p>
            <a:endParaRPr lang="en-US"/>
          </a:p>
        </p:txBody>
      </p:sp>
      <p:sp>
        <p:nvSpPr>
          <p:cNvPr id="7" name="Shape 5"/>
          <p:cNvSpPr/>
          <p:nvPr/>
        </p:nvSpPr>
        <p:spPr>
          <a:xfrm>
            <a:off x="4023360" y="1121229"/>
            <a:ext cx="3566160" cy="2468880"/>
          </a:xfrm>
          <a:prstGeom prst="rect">
            <a:avLst/>
          </a:prstGeom>
          <a:solidFill>
            <a:srgbClr val="52B76A">
              <a:alpha val="8000"/>
            </a:srgbClr>
          </a:solidFill>
          <a:ln/>
        </p:spPr>
        <p:txBody>
          <a:bodyPr/>
          <a:lstStyle/>
          <a:p>
            <a:endParaRPr lang="en-US"/>
          </a:p>
        </p:txBody>
      </p:sp>
      <p:sp>
        <p:nvSpPr>
          <p:cNvPr id="8" name="Shape 6"/>
          <p:cNvSpPr/>
          <p:nvPr/>
        </p:nvSpPr>
        <p:spPr>
          <a:xfrm>
            <a:off x="457200" y="3590109"/>
            <a:ext cx="3566160" cy="2468880"/>
          </a:xfrm>
          <a:prstGeom prst="rect">
            <a:avLst/>
          </a:prstGeom>
          <a:solidFill>
            <a:srgbClr val="C0392B">
              <a:alpha val="8000"/>
            </a:srgbClr>
          </a:solidFill>
          <a:ln/>
        </p:spPr>
        <p:txBody>
          <a:bodyPr/>
          <a:lstStyle/>
          <a:p>
            <a:endParaRPr lang="en-US"/>
          </a:p>
        </p:txBody>
      </p:sp>
      <p:sp>
        <p:nvSpPr>
          <p:cNvPr id="9" name="Shape 7"/>
          <p:cNvSpPr/>
          <p:nvPr/>
        </p:nvSpPr>
        <p:spPr>
          <a:xfrm>
            <a:off x="4023360" y="3590109"/>
            <a:ext cx="3566160" cy="2468880"/>
          </a:xfrm>
          <a:prstGeom prst="rect">
            <a:avLst/>
          </a:prstGeom>
          <a:solidFill>
            <a:srgbClr val="2B45D9">
              <a:alpha val="8000"/>
            </a:srgbClr>
          </a:solidFill>
          <a:ln/>
        </p:spPr>
        <p:txBody>
          <a:bodyPr/>
          <a:lstStyle/>
          <a:p>
            <a:endParaRPr lang="en-US"/>
          </a:p>
        </p:txBody>
      </p:sp>
      <p:sp>
        <p:nvSpPr>
          <p:cNvPr id="10" name="Text 8"/>
          <p:cNvSpPr/>
          <p:nvPr/>
        </p:nvSpPr>
        <p:spPr>
          <a:xfrm>
            <a:off x="548640" y="1212669"/>
            <a:ext cx="1828800" cy="457200"/>
          </a:xfrm>
          <a:prstGeom prst="rect">
            <a:avLst/>
          </a:prstGeom>
          <a:noFill/>
          <a:ln/>
        </p:spPr>
        <p:txBody>
          <a:bodyPr wrap="square" rtlCol="0" anchor="ctr"/>
          <a:lstStyle/>
          <a:p>
            <a:pPr marL="0" indent="0">
              <a:lnSpc>
                <a:spcPct val="130000"/>
              </a:lnSpc>
              <a:buNone/>
            </a:pPr>
            <a:r>
              <a:rPr lang="en-US" sz="850" b="1" dirty="0">
                <a:solidFill>
                  <a:srgbClr val="E8A832"/>
                </a:solidFill>
                <a:latin typeface="Arial" pitchFamily="34" charset="0"/>
                <a:ea typeface="Arial" pitchFamily="34" charset="-122"/>
                <a:cs typeface="Arial" pitchFamily="34" charset="-120"/>
              </a:rPr>
              <a:t>Low Behavior</a:t>
            </a:r>
            <a:endParaRPr lang="en-US" sz="850" dirty="0"/>
          </a:p>
          <a:p>
            <a:pPr marL="0" indent="0">
              <a:lnSpc>
                <a:spcPct val="130000"/>
              </a:lnSpc>
              <a:buNone/>
            </a:pPr>
            <a:r>
              <a:rPr lang="en-US" sz="850" b="1" dirty="0">
                <a:solidFill>
                  <a:srgbClr val="E8A832"/>
                </a:solidFill>
                <a:latin typeface="Arial" pitchFamily="34" charset="0"/>
                <a:ea typeface="Arial" pitchFamily="34" charset="-122"/>
                <a:cs typeface="Arial" pitchFamily="34" charset="-120"/>
              </a:rPr>
              <a:t>High Progress</a:t>
            </a:r>
            <a:endParaRPr lang="en-US" sz="850" dirty="0"/>
          </a:p>
        </p:txBody>
      </p:sp>
      <p:sp>
        <p:nvSpPr>
          <p:cNvPr id="11" name="Text 9"/>
          <p:cNvSpPr/>
          <p:nvPr/>
        </p:nvSpPr>
        <p:spPr>
          <a:xfrm>
            <a:off x="6621471" y="1212669"/>
            <a:ext cx="2286000" cy="457200"/>
          </a:xfrm>
          <a:prstGeom prst="rect">
            <a:avLst/>
          </a:prstGeom>
          <a:noFill/>
          <a:ln/>
        </p:spPr>
        <p:txBody>
          <a:bodyPr wrap="square" rtlCol="0" anchor="ctr"/>
          <a:lstStyle/>
          <a:p>
            <a:pPr marL="0" indent="0">
              <a:lnSpc>
                <a:spcPct val="130000"/>
              </a:lnSpc>
              <a:buNone/>
            </a:pPr>
            <a:r>
              <a:rPr lang="en-US" sz="850" b="1" dirty="0">
                <a:solidFill>
                  <a:srgbClr val="52B76A"/>
                </a:solidFill>
                <a:latin typeface="Arial" pitchFamily="34" charset="0"/>
                <a:ea typeface="Arial" pitchFamily="34" charset="-122"/>
                <a:cs typeface="Arial" pitchFamily="34" charset="-120"/>
              </a:rPr>
              <a:t>High Behavior</a:t>
            </a:r>
            <a:endParaRPr lang="en-US" sz="850" dirty="0"/>
          </a:p>
          <a:p>
            <a:pPr marL="0" indent="0">
              <a:lnSpc>
                <a:spcPct val="130000"/>
              </a:lnSpc>
              <a:buNone/>
            </a:pPr>
            <a:r>
              <a:rPr lang="en-US" sz="850" b="1" dirty="0">
                <a:solidFill>
                  <a:srgbClr val="52B76A"/>
                </a:solidFill>
                <a:latin typeface="Arial" pitchFamily="34" charset="0"/>
                <a:ea typeface="Arial" pitchFamily="34" charset="-122"/>
                <a:cs typeface="Arial" pitchFamily="34" charset="-120"/>
              </a:rPr>
              <a:t>High Progress ✓</a:t>
            </a:r>
            <a:endParaRPr lang="en-US" sz="850" dirty="0"/>
          </a:p>
        </p:txBody>
      </p:sp>
      <p:sp>
        <p:nvSpPr>
          <p:cNvPr id="12" name="Text 10"/>
          <p:cNvSpPr/>
          <p:nvPr/>
        </p:nvSpPr>
        <p:spPr>
          <a:xfrm>
            <a:off x="560022" y="5575153"/>
            <a:ext cx="2286000" cy="457200"/>
          </a:xfrm>
          <a:prstGeom prst="rect">
            <a:avLst/>
          </a:prstGeom>
          <a:noFill/>
          <a:ln/>
        </p:spPr>
        <p:txBody>
          <a:bodyPr wrap="square" rtlCol="0" anchor="ctr"/>
          <a:lstStyle/>
          <a:p>
            <a:pPr marL="0" indent="0">
              <a:lnSpc>
                <a:spcPct val="130000"/>
              </a:lnSpc>
              <a:buNone/>
            </a:pPr>
            <a:r>
              <a:rPr lang="en-US" sz="850" b="1" dirty="0">
                <a:solidFill>
                  <a:srgbClr val="C0392B"/>
                </a:solidFill>
                <a:latin typeface="Arial" pitchFamily="34" charset="0"/>
                <a:ea typeface="Arial" pitchFamily="34" charset="-122"/>
                <a:cs typeface="Arial" pitchFamily="34" charset="-120"/>
              </a:rPr>
              <a:t>Low Behavior</a:t>
            </a:r>
            <a:endParaRPr lang="en-US" sz="850" dirty="0"/>
          </a:p>
          <a:p>
            <a:pPr marL="0" indent="0">
              <a:lnSpc>
                <a:spcPct val="130000"/>
              </a:lnSpc>
              <a:buNone/>
            </a:pPr>
            <a:r>
              <a:rPr lang="en-US" sz="850" b="1" dirty="0">
                <a:solidFill>
                  <a:srgbClr val="C0392B"/>
                </a:solidFill>
                <a:latin typeface="Arial" pitchFamily="34" charset="0"/>
                <a:ea typeface="Arial" pitchFamily="34" charset="-122"/>
                <a:cs typeface="Arial" pitchFamily="34" charset="-120"/>
              </a:rPr>
              <a:t>Low Progress ⚠</a:t>
            </a:r>
            <a:endParaRPr lang="en-US" sz="850" dirty="0"/>
          </a:p>
        </p:txBody>
      </p:sp>
      <p:sp>
        <p:nvSpPr>
          <p:cNvPr id="13" name="Text 11"/>
          <p:cNvSpPr/>
          <p:nvPr/>
        </p:nvSpPr>
        <p:spPr>
          <a:xfrm>
            <a:off x="6562100" y="5544408"/>
            <a:ext cx="2286000" cy="457200"/>
          </a:xfrm>
          <a:prstGeom prst="rect">
            <a:avLst/>
          </a:prstGeom>
          <a:noFill/>
          <a:ln/>
        </p:spPr>
        <p:txBody>
          <a:bodyPr wrap="square" rtlCol="0" anchor="ctr"/>
          <a:lstStyle/>
          <a:p>
            <a:pPr marL="0" indent="0">
              <a:lnSpc>
                <a:spcPct val="130000"/>
              </a:lnSpc>
              <a:buNone/>
            </a:pPr>
            <a:r>
              <a:rPr lang="en-US" sz="850" b="1" dirty="0">
                <a:solidFill>
                  <a:srgbClr val="2B45D9"/>
                </a:solidFill>
                <a:latin typeface="Arial" pitchFamily="34" charset="0"/>
                <a:ea typeface="Arial" pitchFamily="34" charset="-122"/>
                <a:cs typeface="Arial" pitchFamily="34" charset="-120"/>
              </a:rPr>
              <a:t>High Behavior</a:t>
            </a:r>
            <a:endParaRPr lang="en-US" sz="850" dirty="0"/>
          </a:p>
          <a:p>
            <a:pPr marL="0" indent="0">
              <a:lnSpc>
                <a:spcPct val="130000"/>
              </a:lnSpc>
              <a:buNone/>
            </a:pPr>
            <a:r>
              <a:rPr lang="en-US" sz="850" b="1" dirty="0">
                <a:solidFill>
                  <a:srgbClr val="2B45D9"/>
                </a:solidFill>
                <a:latin typeface="Arial" pitchFamily="34" charset="0"/>
                <a:ea typeface="Arial" pitchFamily="34" charset="-122"/>
                <a:cs typeface="Arial" pitchFamily="34" charset="-120"/>
              </a:rPr>
              <a:t>Low Progress</a:t>
            </a:r>
            <a:endParaRPr lang="en-US" sz="850" dirty="0"/>
          </a:p>
        </p:txBody>
      </p:sp>
      <p:sp>
        <p:nvSpPr>
          <p:cNvPr id="14" name="Shape 12"/>
          <p:cNvSpPr/>
          <p:nvPr/>
        </p:nvSpPr>
        <p:spPr>
          <a:xfrm>
            <a:off x="4023360" y="1121229"/>
            <a:ext cx="0" cy="4937760"/>
          </a:xfrm>
          <a:prstGeom prst="line">
            <a:avLst/>
          </a:prstGeom>
          <a:noFill/>
          <a:ln w="19050">
            <a:solidFill>
              <a:srgbClr val="CBD5E1"/>
            </a:solidFill>
            <a:prstDash val="dash"/>
          </a:ln>
        </p:spPr>
        <p:txBody>
          <a:bodyPr/>
          <a:lstStyle/>
          <a:p>
            <a:endParaRPr lang="en-US"/>
          </a:p>
        </p:txBody>
      </p:sp>
      <p:sp>
        <p:nvSpPr>
          <p:cNvPr id="15" name="Shape 13"/>
          <p:cNvSpPr/>
          <p:nvPr/>
        </p:nvSpPr>
        <p:spPr>
          <a:xfrm>
            <a:off x="457200" y="3590109"/>
            <a:ext cx="7132320" cy="0"/>
          </a:xfrm>
          <a:prstGeom prst="line">
            <a:avLst/>
          </a:prstGeom>
          <a:noFill/>
          <a:ln w="19050">
            <a:solidFill>
              <a:srgbClr val="CBD5E1"/>
            </a:solidFill>
            <a:prstDash val="dash"/>
          </a:ln>
        </p:spPr>
        <p:txBody>
          <a:bodyPr/>
          <a:lstStyle/>
          <a:p>
            <a:endParaRPr lang="en-US"/>
          </a:p>
        </p:txBody>
      </p:sp>
      <p:sp>
        <p:nvSpPr>
          <p:cNvPr id="16" name="Shape 14"/>
          <p:cNvSpPr/>
          <p:nvPr/>
        </p:nvSpPr>
        <p:spPr>
          <a:xfrm>
            <a:off x="457200" y="1121229"/>
            <a:ext cx="7132320" cy="4937760"/>
          </a:xfrm>
          <a:prstGeom prst="rect">
            <a:avLst/>
          </a:prstGeom>
          <a:ln w="12700">
            <a:solidFill>
              <a:srgbClr val="CBD5E1"/>
            </a:solidFill>
            <a:prstDash val="solid"/>
          </a:ln>
        </p:spPr>
        <p:txBody>
          <a:bodyPr/>
          <a:lstStyle/>
          <a:p>
            <a:endParaRPr lang="en-US"/>
          </a:p>
        </p:txBody>
      </p:sp>
      <p:sp>
        <p:nvSpPr>
          <p:cNvPr id="17" name="Text 15"/>
          <p:cNvSpPr/>
          <p:nvPr/>
        </p:nvSpPr>
        <p:spPr>
          <a:xfrm>
            <a:off x="457200" y="6168717"/>
            <a:ext cx="7132320" cy="228600"/>
          </a:xfrm>
          <a:prstGeom prst="rect">
            <a:avLst/>
          </a:prstGeom>
          <a:noFill/>
          <a:ln/>
        </p:spPr>
        <p:txBody>
          <a:bodyPr wrap="square" rtlCol="0" anchor="ctr"/>
          <a:lstStyle/>
          <a:p>
            <a:pPr marL="0" indent="0" algn="ctr">
              <a:buNone/>
            </a:pPr>
            <a:r>
              <a:rPr lang="en-US" sz="900" dirty="0">
                <a:solidFill>
                  <a:srgbClr val="64748B"/>
                </a:solidFill>
                <a:latin typeface="Arial" pitchFamily="34" charset="0"/>
                <a:ea typeface="Arial" pitchFamily="34" charset="-122"/>
                <a:cs typeface="Arial" pitchFamily="34" charset="-120"/>
              </a:rPr>
              <a:t>← Lower Competency Score                         Higher Competency Score →</a:t>
            </a:r>
            <a:endParaRPr lang="en-US" sz="900" dirty="0"/>
          </a:p>
        </p:txBody>
      </p:sp>
      <p:sp>
        <p:nvSpPr>
          <p:cNvPr id="19" name="Shape 17"/>
          <p:cNvSpPr/>
          <p:nvPr/>
        </p:nvSpPr>
        <p:spPr>
          <a:xfrm>
            <a:off x="4047134" y="2088664"/>
            <a:ext cx="237744" cy="237744"/>
          </a:xfrm>
          <a:prstGeom prst="ellipse">
            <a:avLst/>
          </a:prstGeom>
          <a:solidFill>
            <a:srgbClr val="2B45D9"/>
          </a:solidFill>
          <a:ln w="19050">
            <a:solidFill>
              <a:srgbClr val="FFFFFF"/>
            </a:solidFill>
            <a:prstDash val="solid"/>
          </a:ln>
        </p:spPr>
        <p:txBody>
          <a:bodyPr/>
          <a:lstStyle/>
          <a:p>
            <a:endParaRPr lang="en-US"/>
          </a:p>
        </p:txBody>
      </p:sp>
      <p:sp>
        <p:nvSpPr>
          <p:cNvPr id="20" name="Text 18"/>
          <p:cNvSpPr/>
          <p:nvPr/>
        </p:nvSpPr>
        <p:spPr>
          <a:xfrm>
            <a:off x="3800246" y="1914928"/>
            <a:ext cx="1097280" cy="201168"/>
          </a:xfrm>
          <a:prstGeom prst="rect">
            <a:avLst/>
          </a:prstGeom>
          <a:noFill/>
          <a:ln/>
        </p:spPr>
        <p:txBody>
          <a:bodyPr wrap="square" rtlCol="0" anchor="ctr"/>
          <a:lstStyle/>
          <a:p>
            <a:pPr marL="0" indent="0">
              <a:buNone/>
            </a:pPr>
            <a:r>
              <a:rPr lang="en-US" sz="750" b="1" dirty="0">
                <a:solidFill>
                  <a:srgbClr val="2B45D9"/>
                </a:solidFill>
                <a:latin typeface="Arial" pitchFamily="34" charset="0"/>
                <a:ea typeface="Arial" pitchFamily="34" charset="-122"/>
                <a:cs typeface="Arial" pitchFamily="34" charset="-120"/>
              </a:rPr>
              <a:t>Foster</a:t>
            </a:r>
            <a:endParaRPr lang="en-US" sz="750" dirty="0"/>
          </a:p>
        </p:txBody>
      </p:sp>
      <p:sp>
        <p:nvSpPr>
          <p:cNvPr id="21" name="Shape 19"/>
          <p:cNvSpPr/>
          <p:nvPr/>
        </p:nvSpPr>
        <p:spPr>
          <a:xfrm>
            <a:off x="3056656" y="2273373"/>
            <a:ext cx="164592" cy="164592"/>
          </a:xfrm>
          <a:prstGeom prst="ellipse">
            <a:avLst/>
          </a:prstGeom>
          <a:solidFill>
            <a:srgbClr val="2B45D9">
              <a:alpha val="35000"/>
            </a:srgbClr>
          </a:solidFill>
          <a:ln w="19050">
            <a:solidFill>
              <a:srgbClr val="2B45D9"/>
            </a:solidFill>
            <a:prstDash val="solid"/>
          </a:ln>
        </p:spPr>
        <p:txBody>
          <a:bodyPr/>
          <a:lstStyle/>
          <a:p>
            <a:endParaRPr lang="en-US"/>
          </a:p>
        </p:txBody>
      </p:sp>
      <p:sp>
        <p:nvSpPr>
          <p:cNvPr id="22" name="Shape 20"/>
          <p:cNvSpPr/>
          <p:nvPr/>
        </p:nvSpPr>
        <p:spPr>
          <a:xfrm>
            <a:off x="1516075" y="3260925"/>
            <a:ext cx="164592" cy="164592"/>
          </a:xfrm>
          <a:prstGeom prst="ellipse">
            <a:avLst/>
          </a:prstGeom>
          <a:solidFill>
            <a:srgbClr val="2B45D9">
              <a:alpha val="35000"/>
            </a:srgbClr>
          </a:solidFill>
          <a:ln w="19050">
            <a:solidFill>
              <a:srgbClr val="2B45D9"/>
            </a:solidFill>
            <a:prstDash val="solid"/>
          </a:ln>
        </p:spPr>
        <p:txBody>
          <a:bodyPr/>
          <a:lstStyle/>
          <a:p>
            <a:endParaRPr lang="en-US"/>
          </a:p>
        </p:txBody>
      </p:sp>
      <p:sp>
        <p:nvSpPr>
          <p:cNvPr id="23" name="Shape 21"/>
          <p:cNvSpPr/>
          <p:nvPr/>
        </p:nvSpPr>
        <p:spPr>
          <a:xfrm>
            <a:off x="2657246" y="2520261"/>
            <a:ext cx="164592" cy="164592"/>
          </a:xfrm>
          <a:prstGeom prst="ellipse">
            <a:avLst/>
          </a:prstGeom>
          <a:solidFill>
            <a:srgbClr val="2B45D9">
              <a:alpha val="35000"/>
            </a:srgbClr>
          </a:solidFill>
          <a:ln w="19050">
            <a:solidFill>
              <a:srgbClr val="2B45D9"/>
            </a:solidFill>
            <a:prstDash val="solid"/>
          </a:ln>
        </p:spPr>
        <p:txBody>
          <a:bodyPr/>
          <a:lstStyle/>
          <a:p>
            <a:endParaRPr lang="en-US"/>
          </a:p>
        </p:txBody>
      </p:sp>
      <p:sp>
        <p:nvSpPr>
          <p:cNvPr id="24" name="Shape 22"/>
          <p:cNvSpPr/>
          <p:nvPr/>
        </p:nvSpPr>
        <p:spPr>
          <a:xfrm>
            <a:off x="3227832" y="2026485"/>
            <a:ext cx="164592" cy="164592"/>
          </a:xfrm>
          <a:prstGeom prst="ellipse">
            <a:avLst/>
          </a:prstGeom>
          <a:solidFill>
            <a:srgbClr val="2B45D9">
              <a:alpha val="35000"/>
            </a:srgbClr>
          </a:solidFill>
          <a:ln w="19050">
            <a:solidFill>
              <a:srgbClr val="2B45D9"/>
            </a:solidFill>
            <a:prstDash val="solid"/>
          </a:ln>
        </p:spPr>
        <p:txBody>
          <a:bodyPr/>
          <a:lstStyle/>
          <a:p>
            <a:endParaRPr lang="en-US"/>
          </a:p>
        </p:txBody>
      </p:sp>
      <p:sp>
        <p:nvSpPr>
          <p:cNvPr id="25" name="Shape 23"/>
          <p:cNvSpPr/>
          <p:nvPr/>
        </p:nvSpPr>
        <p:spPr>
          <a:xfrm>
            <a:off x="1972544" y="3014037"/>
            <a:ext cx="164592" cy="164592"/>
          </a:xfrm>
          <a:prstGeom prst="ellipse">
            <a:avLst/>
          </a:prstGeom>
          <a:solidFill>
            <a:srgbClr val="2B45D9">
              <a:alpha val="35000"/>
            </a:srgbClr>
          </a:solidFill>
          <a:ln w="19050">
            <a:solidFill>
              <a:srgbClr val="2B45D9"/>
            </a:solidFill>
            <a:prstDash val="solid"/>
          </a:ln>
        </p:spPr>
        <p:txBody>
          <a:bodyPr/>
          <a:lstStyle/>
          <a:p>
            <a:endParaRPr lang="en-US"/>
          </a:p>
        </p:txBody>
      </p:sp>
      <p:sp>
        <p:nvSpPr>
          <p:cNvPr id="26" name="Shape 24"/>
          <p:cNvSpPr/>
          <p:nvPr/>
        </p:nvSpPr>
        <p:spPr>
          <a:xfrm>
            <a:off x="5416540" y="1397378"/>
            <a:ext cx="237744" cy="237744"/>
          </a:xfrm>
          <a:prstGeom prst="ellipse">
            <a:avLst/>
          </a:prstGeom>
          <a:solidFill>
            <a:srgbClr val="007A6E"/>
          </a:solidFill>
          <a:ln w="19050">
            <a:solidFill>
              <a:srgbClr val="FFFFFF"/>
            </a:solidFill>
            <a:prstDash val="solid"/>
          </a:ln>
        </p:spPr>
        <p:txBody>
          <a:bodyPr/>
          <a:lstStyle/>
          <a:p>
            <a:endParaRPr lang="en-US"/>
          </a:p>
        </p:txBody>
      </p:sp>
      <p:sp>
        <p:nvSpPr>
          <p:cNvPr id="27" name="Text 25"/>
          <p:cNvSpPr/>
          <p:nvPr/>
        </p:nvSpPr>
        <p:spPr>
          <a:xfrm>
            <a:off x="5169652" y="1223642"/>
            <a:ext cx="1097280" cy="201168"/>
          </a:xfrm>
          <a:prstGeom prst="rect">
            <a:avLst/>
          </a:prstGeom>
          <a:noFill/>
          <a:ln/>
        </p:spPr>
        <p:txBody>
          <a:bodyPr wrap="square" rtlCol="0" anchor="ctr"/>
          <a:lstStyle/>
          <a:p>
            <a:pPr marL="0" indent="0">
              <a:buNone/>
            </a:pPr>
            <a:r>
              <a:rPr lang="en-US" sz="750" b="1" dirty="0">
                <a:solidFill>
                  <a:srgbClr val="007A6E"/>
                </a:solidFill>
                <a:latin typeface="Arial" pitchFamily="34" charset="0"/>
                <a:ea typeface="Arial" pitchFamily="34" charset="-122"/>
                <a:cs typeface="Arial" pitchFamily="34" charset="-120"/>
              </a:rPr>
              <a:t>Porter</a:t>
            </a:r>
            <a:endParaRPr lang="en-US" sz="750" dirty="0"/>
          </a:p>
        </p:txBody>
      </p:sp>
      <p:sp>
        <p:nvSpPr>
          <p:cNvPr id="28" name="Shape 26"/>
          <p:cNvSpPr/>
          <p:nvPr/>
        </p:nvSpPr>
        <p:spPr>
          <a:xfrm>
            <a:off x="4311945" y="1631464"/>
            <a:ext cx="164592" cy="164592"/>
          </a:xfrm>
          <a:prstGeom prst="ellipse">
            <a:avLst/>
          </a:prstGeom>
          <a:solidFill>
            <a:srgbClr val="007A6E">
              <a:alpha val="35000"/>
            </a:srgbClr>
          </a:solidFill>
          <a:ln w="19050">
            <a:solidFill>
              <a:srgbClr val="007A6E"/>
            </a:solidFill>
            <a:prstDash val="solid"/>
          </a:ln>
        </p:spPr>
        <p:txBody>
          <a:bodyPr/>
          <a:lstStyle/>
          <a:p>
            <a:endParaRPr lang="en-US"/>
          </a:p>
        </p:txBody>
      </p:sp>
      <p:sp>
        <p:nvSpPr>
          <p:cNvPr id="29" name="Shape 27"/>
          <p:cNvSpPr/>
          <p:nvPr/>
        </p:nvSpPr>
        <p:spPr>
          <a:xfrm>
            <a:off x="2657246" y="2421506"/>
            <a:ext cx="164592" cy="164592"/>
          </a:xfrm>
          <a:prstGeom prst="ellipse">
            <a:avLst/>
          </a:prstGeom>
          <a:solidFill>
            <a:srgbClr val="007A6E">
              <a:alpha val="35000"/>
            </a:srgbClr>
          </a:solidFill>
          <a:ln w="19050">
            <a:solidFill>
              <a:srgbClr val="007A6E"/>
            </a:solidFill>
            <a:prstDash val="solid"/>
          </a:ln>
        </p:spPr>
        <p:txBody>
          <a:bodyPr/>
          <a:lstStyle/>
          <a:p>
            <a:endParaRPr lang="en-US"/>
          </a:p>
        </p:txBody>
      </p:sp>
      <p:sp>
        <p:nvSpPr>
          <p:cNvPr id="30" name="Shape 28"/>
          <p:cNvSpPr/>
          <p:nvPr/>
        </p:nvSpPr>
        <p:spPr>
          <a:xfrm>
            <a:off x="3456066" y="2026485"/>
            <a:ext cx="164592" cy="164592"/>
          </a:xfrm>
          <a:prstGeom prst="ellipse">
            <a:avLst/>
          </a:prstGeom>
          <a:solidFill>
            <a:srgbClr val="007A6E">
              <a:alpha val="35000"/>
            </a:srgbClr>
          </a:solidFill>
          <a:ln w="19050">
            <a:solidFill>
              <a:srgbClr val="007A6E"/>
            </a:solidFill>
            <a:prstDash val="solid"/>
          </a:ln>
        </p:spPr>
        <p:txBody>
          <a:bodyPr/>
          <a:lstStyle/>
          <a:p>
            <a:endParaRPr lang="en-US"/>
          </a:p>
        </p:txBody>
      </p:sp>
      <p:sp>
        <p:nvSpPr>
          <p:cNvPr id="31" name="Shape 29"/>
          <p:cNvSpPr/>
          <p:nvPr/>
        </p:nvSpPr>
        <p:spPr>
          <a:xfrm>
            <a:off x="2029602" y="2767149"/>
            <a:ext cx="164592" cy="164592"/>
          </a:xfrm>
          <a:prstGeom prst="ellipse">
            <a:avLst/>
          </a:prstGeom>
          <a:solidFill>
            <a:srgbClr val="007A6E">
              <a:alpha val="35000"/>
            </a:srgbClr>
          </a:solidFill>
          <a:ln w="19050">
            <a:solidFill>
              <a:srgbClr val="007A6E"/>
            </a:solidFill>
            <a:prstDash val="solid"/>
          </a:ln>
        </p:spPr>
        <p:txBody>
          <a:bodyPr/>
          <a:lstStyle/>
          <a:p>
            <a:endParaRPr lang="en-US"/>
          </a:p>
        </p:txBody>
      </p:sp>
      <p:sp>
        <p:nvSpPr>
          <p:cNvPr id="32" name="Shape 30"/>
          <p:cNvSpPr/>
          <p:nvPr/>
        </p:nvSpPr>
        <p:spPr>
          <a:xfrm>
            <a:off x="5245364" y="2730573"/>
            <a:ext cx="237744" cy="237744"/>
          </a:xfrm>
          <a:prstGeom prst="ellipse">
            <a:avLst/>
          </a:prstGeom>
          <a:solidFill>
            <a:srgbClr val="7C3AED"/>
          </a:solidFill>
          <a:ln w="19050">
            <a:solidFill>
              <a:srgbClr val="FFFFFF"/>
            </a:solidFill>
            <a:prstDash val="solid"/>
          </a:ln>
        </p:spPr>
        <p:txBody>
          <a:bodyPr/>
          <a:lstStyle/>
          <a:p>
            <a:endParaRPr lang="en-US"/>
          </a:p>
        </p:txBody>
      </p:sp>
      <p:sp>
        <p:nvSpPr>
          <p:cNvPr id="33" name="Text 31"/>
          <p:cNvSpPr/>
          <p:nvPr/>
        </p:nvSpPr>
        <p:spPr>
          <a:xfrm>
            <a:off x="4998476" y="2556837"/>
            <a:ext cx="1097280" cy="201168"/>
          </a:xfrm>
          <a:prstGeom prst="rect">
            <a:avLst/>
          </a:prstGeom>
          <a:noFill/>
          <a:ln/>
        </p:spPr>
        <p:txBody>
          <a:bodyPr wrap="square" rtlCol="0" anchor="ctr"/>
          <a:lstStyle/>
          <a:p>
            <a:pPr marL="0" indent="0">
              <a:buNone/>
            </a:pPr>
            <a:r>
              <a:rPr lang="en-US" sz="750" b="1" dirty="0">
                <a:solidFill>
                  <a:srgbClr val="7C3AED"/>
                </a:solidFill>
                <a:latin typeface="Arial" pitchFamily="34" charset="0"/>
                <a:ea typeface="Arial" pitchFamily="34" charset="-122"/>
                <a:cs typeface="Arial" pitchFamily="34" charset="-120"/>
              </a:rPr>
              <a:t>Taylor</a:t>
            </a:r>
            <a:endParaRPr lang="en-US" sz="750" dirty="0"/>
          </a:p>
        </p:txBody>
      </p:sp>
      <p:sp>
        <p:nvSpPr>
          <p:cNvPr id="34" name="Shape 32"/>
          <p:cNvSpPr/>
          <p:nvPr/>
        </p:nvSpPr>
        <p:spPr>
          <a:xfrm>
            <a:off x="3684300" y="2520261"/>
            <a:ext cx="164592" cy="164592"/>
          </a:xfrm>
          <a:prstGeom prst="ellipse">
            <a:avLst/>
          </a:prstGeom>
          <a:solidFill>
            <a:srgbClr val="7C3AED">
              <a:alpha val="35000"/>
            </a:srgbClr>
          </a:solidFill>
          <a:ln w="19050">
            <a:solidFill>
              <a:srgbClr val="7C3AED"/>
            </a:solidFill>
            <a:prstDash val="solid"/>
          </a:ln>
        </p:spPr>
        <p:txBody>
          <a:bodyPr/>
          <a:lstStyle/>
          <a:p>
            <a:endParaRPr lang="en-US"/>
          </a:p>
        </p:txBody>
      </p:sp>
      <p:sp>
        <p:nvSpPr>
          <p:cNvPr id="35" name="Shape 33"/>
          <p:cNvSpPr/>
          <p:nvPr/>
        </p:nvSpPr>
        <p:spPr>
          <a:xfrm>
            <a:off x="2771364" y="3754701"/>
            <a:ext cx="164592" cy="164592"/>
          </a:xfrm>
          <a:prstGeom prst="ellipse">
            <a:avLst/>
          </a:prstGeom>
          <a:solidFill>
            <a:srgbClr val="7C3AED">
              <a:alpha val="35000"/>
            </a:srgbClr>
          </a:solidFill>
          <a:ln w="19050">
            <a:solidFill>
              <a:srgbClr val="7C3AED"/>
            </a:solidFill>
            <a:prstDash val="solid"/>
          </a:ln>
        </p:spPr>
        <p:txBody>
          <a:bodyPr/>
          <a:lstStyle/>
          <a:p>
            <a:endParaRPr lang="en-US"/>
          </a:p>
        </p:txBody>
      </p:sp>
      <p:sp>
        <p:nvSpPr>
          <p:cNvPr id="36" name="Shape 34"/>
          <p:cNvSpPr/>
          <p:nvPr/>
        </p:nvSpPr>
        <p:spPr>
          <a:xfrm>
            <a:off x="3912535" y="3014037"/>
            <a:ext cx="164592" cy="164592"/>
          </a:xfrm>
          <a:prstGeom prst="ellipse">
            <a:avLst/>
          </a:prstGeom>
          <a:solidFill>
            <a:srgbClr val="7C3AED">
              <a:alpha val="35000"/>
            </a:srgbClr>
          </a:solidFill>
          <a:ln w="19050">
            <a:solidFill>
              <a:srgbClr val="7C3AED"/>
            </a:solidFill>
            <a:prstDash val="solid"/>
          </a:ln>
        </p:spPr>
        <p:txBody>
          <a:bodyPr/>
          <a:lstStyle/>
          <a:p>
            <a:endParaRPr lang="en-US"/>
          </a:p>
        </p:txBody>
      </p:sp>
      <p:sp>
        <p:nvSpPr>
          <p:cNvPr id="37" name="Shape 35"/>
          <p:cNvSpPr/>
          <p:nvPr/>
        </p:nvSpPr>
        <p:spPr>
          <a:xfrm>
            <a:off x="1230782" y="4100344"/>
            <a:ext cx="164592" cy="164592"/>
          </a:xfrm>
          <a:prstGeom prst="ellipse">
            <a:avLst/>
          </a:prstGeom>
          <a:solidFill>
            <a:srgbClr val="7C3AED">
              <a:alpha val="35000"/>
            </a:srgbClr>
          </a:solidFill>
          <a:ln w="19050">
            <a:solidFill>
              <a:srgbClr val="7C3AED"/>
            </a:solidFill>
            <a:prstDash val="solid"/>
          </a:ln>
        </p:spPr>
        <p:txBody>
          <a:bodyPr/>
          <a:lstStyle/>
          <a:p>
            <a:endParaRPr lang="en-US"/>
          </a:p>
        </p:txBody>
      </p:sp>
      <p:sp>
        <p:nvSpPr>
          <p:cNvPr id="38" name="Shape 36"/>
          <p:cNvSpPr/>
          <p:nvPr/>
        </p:nvSpPr>
        <p:spPr>
          <a:xfrm>
            <a:off x="2257836" y="3507813"/>
            <a:ext cx="164592" cy="164592"/>
          </a:xfrm>
          <a:prstGeom prst="ellipse">
            <a:avLst/>
          </a:prstGeom>
          <a:solidFill>
            <a:srgbClr val="7C3AED">
              <a:alpha val="35000"/>
            </a:srgbClr>
          </a:solidFill>
          <a:ln w="19050">
            <a:solidFill>
              <a:srgbClr val="7C3AED"/>
            </a:solidFill>
            <a:prstDash val="solid"/>
          </a:ln>
        </p:spPr>
        <p:txBody>
          <a:bodyPr/>
          <a:lstStyle/>
          <a:p>
            <a:endParaRPr lang="en-US"/>
          </a:p>
        </p:txBody>
      </p:sp>
      <p:sp>
        <p:nvSpPr>
          <p:cNvPr id="39" name="Shape 37"/>
          <p:cNvSpPr/>
          <p:nvPr/>
        </p:nvSpPr>
        <p:spPr>
          <a:xfrm>
            <a:off x="5188306" y="1743021"/>
            <a:ext cx="237744" cy="237744"/>
          </a:xfrm>
          <a:prstGeom prst="ellipse">
            <a:avLst/>
          </a:prstGeom>
          <a:solidFill>
            <a:srgbClr val="52B76A"/>
          </a:solidFill>
          <a:ln w="19050">
            <a:solidFill>
              <a:srgbClr val="FFFFFF"/>
            </a:solidFill>
            <a:prstDash val="solid"/>
          </a:ln>
        </p:spPr>
        <p:txBody>
          <a:bodyPr/>
          <a:lstStyle/>
          <a:p>
            <a:endParaRPr lang="en-US"/>
          </a:p>
        </p:txBody>
      </p:sp>
      <p:sp>
        <p:nvSpPr>
          <p:cNvPr id="40" name="Text 38"/>
          <p:cNvSpPr/>
          <p:nvPr/>
        </p:nvSpPr>
        <p:spPr>
          <a:xfrm>
            <a:off x="4941418" y="1569285"/>
            <a:ext cx="1097280" cy="201168"/>
          </a:xfrm>
          <a:prstGeom prst="rect">
            <a:avLst/>
          </a:prstGeom>
          <a:noFill/>
          <a:ln/>
        </p:spPr>
        <p:txBody>
          <a:bodyPr wrap="square" rtlCol="0" anchor="ctr"/>
          <a:lstStyle/>
          <a:p>
            <a:pPr marL="0" indent="0">
              <a:buNone/>
            </a:pPr>
            <a:r>
              <a:rPr lang="en-US" sz="750" b="1" dirty="0">
                <a:solidFill>
                  <a:srgbClr val="52B76A"/>
                </a:solidFill>
                <a:latin typeface="Arial" pitchFamily="34" charset="0"/>
                <a:ea typeface="Arial" pitchFamily="34" charset="-122"/>
                <a:cs typeface="Arial" pitchFamily="34" charset="-120"/>
              </a:rPr>
              <a:t>Reyes</a:t>
            </a:r>
            <a:endParaRPr lang="en-US" sz="750" dirty="0"/>
          </a:p>
        </p:txBody>
      </p:sp>
      <p:sp>
        <p:nvSpPr>
          <p:cNvPr id="41" name="Shape 39"/>
          <p:cNvSpPr/>
          <p:nvPr/>
        </p:nvSpPr>
        <p:spPr>
          <a:xfrm>
            <a:off x="3570183" y="1927730"/>
            <a:ext cx="164592" cy="164592"/>
          </a:xfrm>
          <a:prstGeom prst="ellipse">
            <a:avLst/>
          </a:prstGeom>
          <a:solidFill>
            <a:srgbClr val="52B76A">
              <a:alpha val="35000"/>
            </a:srgbClr>
          </a:solidFill>
          <a:ln w="19050">
            <a:solidFill>
              <a:srgbClr val="52B76A"/>
            </a:solidFill>
            <a:prstDash val="solid"/>
          </a:ln>
        </p:spPr>
        <p:txBody>
          <a:bodyPr/>
          <a:lstStyle/>
          <a:p>
            <a:endParaRPr lang="en-US"/>
          </a:p>
        </p:txBody>
      </p:sp>
      <p:sp>
        <p:nvSpPr>
          <p:cNvPr id="42" name="Shape 40"/>
          <p:cNvSpPr/>
          <p:nvPr/>
        </p:nvSpPr>
        <p:spPr>
          <a:xfrm>
            <a:off x="2828422" y="2125240"/>
            <a:ext cx="164592" cy="164592"/>
          </a:xfrm>
          <a:prstGeom prst="ellipse">
            <a:avLst/>
          </a:prstGeom>
          <a:solidFill>
            <a:srgbClr val="52B76A">
              <a:alpha val="35000"/>
            </a:srgbClr>
          </a:solidFill>
          <a:ln w="19050">
            <a:solidFill>
              <a:srgbClr val="52B76A"/>
            </a:solidFill>
            <a:prstDash val="solid"/>
          </a:ln>
        </p:spPr>
        <p:txBody>
          <a:bodyPr/>
          <a:lstStyle/>
          <a:p>
            <a:endParaRPr lang="en-US"/>
          </a:p>
        </p:txBody>
      </p:sp>
      <p:sp>
        <p:nvSpPr>
          <p:cNvPr id="43" name="Shape 41"/>
          <p:cNvSpPr/>
          <p:nvPr/>
        </p:nvSpPr>
        <p:spPr>
          <a:xfrm>
            <a:off x="1972544" y="2619016"/>
            <a:ext cx="164592" cy="164592"/>
          </a:xfrm>
          <a:prstGeom prst="ellipse">
            <a:avLst/>
          </a:prstGeom>
          <a:solidFill>
            <a:srgbClr val="52B76A">
              <a:alpha val="35000"/>
            </a:srgbClr>
          </a:solidFill>
          <a:ln w="19050">
            <a:solidFill>
              <a:srgbClr val="52B76A"/>
            </a:solidFill>
            <a:prstDash val="solid"/>
          </a:ln>
        </p:spPr>
        <p:txBody>
          <a:bodyPr/>
          <a:lstStyle/>
          <a:p>
            <a:endParaRPr lang="en-US"/>
          </a:p>
        </p:txBody>
      </p:sp>
      <p:sp>
        <p:nvSpPr>
          <p:cNvPr id="44" name="Shape 42"/>
          <p:cNvSpPr/>
          <p:nvPr/>
        </p:nvSpPr>
        <p:spPr>
          <a:xfrm>
            <a:off x="3341949" y="2026485"/>
            <a:ext cx="164592" cy="164592"/>
          </a:xfrm>
          <a:prstGeom prst="ellipse">
            <a:avLst/>
          </a:prstGeom>
          <a:solidFill>
            <a:srgbClr val="52B76A">
              <a:alpha val="35000"/>
            </a:srgbClr>
          </a:solidFill>
          <a:ln w="19050">
            <a:solidFill>
              <a:srgbClr val="52B76A"/>
            </a:solidFill>
            <a:prstDash val="solid"/>
          </a:ln>
        </p:spPr>
        <p:txBody>
          <a:bodyPr/>
          <a:lstStyle/>
          <a:p>
            <a:endParaRPr lang="en-US"/>
          </a:p>
        </p:txBody>
      </p:sp>
      <p:sp>
        <p:nvSpPr>
          <p:cNvPr id="45" name="Shape 43"/>
          <p:cNvSpPr/>
          <p:nvPr/>
        </p:nvSpPr>
        <p:spPr>
          <a:xfrm>
            <a:off x="5188306" y="1989909"/>
            <a:ext cx="237744" cy="237744"/>
          </a:xfrm>
          <a:prstGeom prst="ellipse">
            <a:avLst/>
          </a:prstGeom>
          <a:solidFill>
            <a:schemeClr val="accent2"/>
          </a:solidFill>
          <a:ln w="19050">
            <a:solidFill>
              <a:srgbClr val="FFFFFF"/>
            </a:solidFill>
            <a:prstDash val="solid"/>
          </a:ln>
        </p:spPr>
        <p:txBody>
          <a:bodyPr/>
          <a:lstStyle/>
          <a:p>
            <a:endParaRPr lang="en-US"/>
          </a:p>
        </p:txBody>
      </p:sp>
      <p:sp>
        <p:nvSpPr>
          <p:cNvPr id="46" name="Text 44"/>
          <p:cNvSpPr/>
          <p:nvPr/>
        </p:nvSpPr>
        <p:spPr>
          <a:xfrm>
            <a:off x="4941418" y="1816173"/>
            <a:ext cx="1097280" cy="201168"/>
          </a:xfrm>
          <a:prstGeom prst="rect">
            <a:avLst/>
          </a:prstGeom>
          <a:noFill/>
          <a:ln/>
        </p:spPr>
        <p:txBody>
          <a:bodyPr wrap="square" rtlCol="0" anchor="ctr"/>
          <a:lstStyle/>
          <a:p>
            <a:pPr marL="0" indent="0">
              <a:buNone/>
            </a:pPr>
            <a:r>
              <a:rPr lang="en-US" sz="750" b="1" dirty="0">
                <a:solidFill>
                  <a:srgbClr val="E8A832"/>
                </a:solidFill>
                <a:latin typeface="Arial" pitchFamily="34" charset="0"/>
                <a:ea typeface="Arial" pitchFamily="34" charset="-122"/>
                <a:cs typeface="Arial" pitchFamily="34" charset="-120"/>
              </a:rPr>
              <a:t>Washington</a:t>
            </a:r>
            <a:endParaRPr lang="en-US" sz="750" dirty="0"/>
          </a:p>
        </p:txBody>
      </p:sp>
      <p:sp>
        <p:nvSpPr>
          <p:cNvPr id="47" name="Shape 45"/>
          <p:cNvSpPr/>
          <p:nvPr/>
        </p:nvSpPr>
        <p:spPr>
          <a:xfrm>
            <a:off x="4254886" y="1927730"/>
            <a:ext cx="164592" cy="164592"/>
          </a:xfrm>
          <a:prstGeom prst="ellipse">
            <a:avLst/>
          </a:prstGeom>
          <a:solidFill>
            <a:schemeClr val="accent2">
              <a:alpha val="35000"/>
            </a:schemeClr>
          </a:solidFill>
          <a:ln w="19050">
            <a:solidFill>
              <a:srgbClr val="E8A832"/>
            </a:solidFill>
            <a:prstDash val="solid"/>
          </a:ln>
        </p:spPr>
        <p:txBody>
          <a:bodyPr/>
          <a:lstStyle/>
          <a:p>
            <a:endParaRPr lang="en-US"/>
          </a:p>
        </p:txBody>
      </p:sp>
      <p:sp>
        <p:nvSpPr>
          <p:cNvPr id="48" name="Shape 46"/>
          <p:cNvSpPr/>
          <p:nvPr/>
        </p:nvSpPr>
        <p:spPr>
          <a:xfrm>
            <a:off x="2600188" y="2915282"/>
            <a:ext cx="164592" cy="164592"/>
          </a:xfrm>
          <a:prstGeom prst="ellipse">
            <a:avLst/>
          </a:prstGeom>
          <a:solidFill>
            <a:srgbClr val="E8A832">
              <a:alpha val="35000"/>
            </a:srgbClr>
          </a:solidFill>
          <a:ln w="19050">
            <a:solidFill>
              <a:srgbClr val="E8A832"/>
            </a:solidFill>
            <a:prstDash val="solid"/>
          </a:ln>
        </p:spPr>
        <p:txBody>
          <a:bodyPr/>
          <a:lstStyle/>
          <a:p>
            <a:endParaRPr lang="en-US"/>
          </a:p>
        </p:txBody>
      </p:sp>
      <p:sp>
        <p:nvSpPr>
          <p:cNvPr id="49" name="Shape 47"/>
          <p:cNvSpPr/>
          <p:nvPr/>
        </p:nvSpPr>
        <p:spPr>
          <a:xfrm>
            <a:off x="3227832" y="2223995"/>
            <a:ext cx="164592" cy="164592"/>
          </a:xfrm>
          <a:prstGeom prst="ellipse">
            <a:avLst/>
          </a:prstGeom>
          <a:solidFill>
            <a:srgbClr val="E8A832">
              <a:alpha val="35000"/>
            </a:srgbClr>
          </a:solidFill>
          <a:ln w="19050">
            <a:solidFill>
              <a:srgbClr val="E8A832"/>
            </a:solidFill>
            <a:prstDash val="solid"/>
          </a:ln>
        </p:spPr>
        <p:txBody>
          <a:bodyPr/>
          <a:lstStyle/>
          <a:p>
            <a:endParaRPr lang="en-US"/>
          </a:p>
        </p:txBody>
      </p:sp>
      <p:sp>
        <p:nvSpPr>
          <p:cNvPr id="50" name="Shape 48"/>
          <p:cNvSpPr/>
          <p:nvPr/>
        </p:nvSpPr>
        <p:spPr>
          <a:xfrm>
            <a:off x="2314895" y="2767149"/>
            <a:ext cx="164592" cy="164592"/>
          </a:xfrm>
          <a:prstGeom prst="ellipse">
            <a:avLst/>
          </a:prstGeom>
          <a:solidFill>
            <a:srgbClr val="E8A832">
              <a:alpha val="35000"/>
            </a:srgbClr>
          </a:solidFill>
          <a:ln w="19050">
            <a:solidFill>
              <a:srgbClr val="E8A832"/>
            </a:solidFill>
            <a:prstDash val="solid"/>
          </a:ln>
        </p:spPr>
        <p:txBody>
          <a:bodyPr/>
          <a:lstStyle/>
          <a:p>
            <a:endParaRPr lang="en-US"/>
          </a:p>
        </p:txBody>
      </p:sp>
      <p:sp>
        <p:nvSpPr>
          <p:cNvPr id="51" name="Shape 49"/>
          <p:cNvSpPr/>
          <p:nvPr/>
        </p:nvSpPr>
        <p:spPr>
          <a:xfrm>
            <a:off x="1630192" y="3112792"/>
            <a:ext cx="164592" cy="164592"/>
          </a:xfrm>
          <a:prstGeom prst="ellipse">
            <a:avLst/>
          </a:prstGeom>
          <a:solidFill>
            <a:srgbClr val="E8A832">
              <a:alpha val="35000"/>
            </a:srgbClr>
          </a:solidFill>
          <a:ln w="19050">
            <a:solidFill>
              <a:srgbClr val="E8A832"/>
            </a:solidFill>
            <a:prstDash val="solid"/>
          </a:ln>
        </p:spPr>
        <p:txBody>
          <a:bodyPr/>
          <a:lstStyle/>
          <a:p>
            <a:endParaRPr lang="en-US"/>
          </a:p>
        </p:txBody>
      </p:sp>
      <p:sp>
        <p:nvSpPr>
          <p:cNvPr id="52" name="Shape 50"/>
          <p:cNvSpPr/>
          <p:nvPr/>
        </p:nvSpPr>
        <p:spPr>
          <a:xfrm>
            <a:off x="7818120" y="1121229"/>
            <a:ext cx="4023360" cy="347472"/>
          </a:xfrm>
          <a:prstGeom prst="rect">
            <a:avLst/>
          </a:prstGeom>
          <a:solidFill>
            <a:srgbClr val="0F1E4A"/>
          </a:solidFill>
          <a:ln/>
        </p:spPr>
        <p:txBody>
          <a:bodyPr/>
          <a:lstStyle/>
          <a:p>
            <a:endParaRPr lang="en-US"/>
          </a:p>
        </p:txBody>
      </p:sp>
      <p:sp>
        <p:nvSpPr>
          <p:cNvPr id="53" name="Text 51"/>
          <p:cNvSpPr/>
          <p:nvPr/>
        </p:nvSpPr>
        <p:spPr>
          <a:xfrm>
            <a:off x="7818120" y="1121229"/>
            <a:ext cx="1280160" cy="347472"/>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Team</a:t>
            </a:r>
            <a:endParaRPr lang="en-US" sz="900" dirty="0"/>
          </a:p>
        </p:txBody>
      </p:sp>
      <p:sp>
        <p:nvSpPr>
          <p:cNvPr id="54" name="Text 52"/>
          <p:cNvSpPr/>
          <p:nvPr/>
        </p:nvSpPr>
        <p:spPr>
          <a:xfrm>
            <a:off x="8955667" y="1121229"/>
            <a:ext cx="803706" cy="347472"/>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Composite </a:t>
            </a:r>
            <a:r>
              <a:rPr lang="en-US" sz="900" b="1" dirty="0" err="1">
                <a:solidFill>
                  <a:srgbClr val="FFFFFF"/>
                </a:solidFill>
                <a:latin typeface="Arial" pitchFamily="34" charset="0"/>
                <a:ea typeface="Arial" pitchFamily="34" charset="-122"/>
                <a:cs typeface="Arial" pitchFamily="34" charset="-120"/>
              </a:rPr>
              <a:t>Beh</a:t>
            </a:r>
            <a:r>
              <a:rPr lang="en-US" sz="900" b="1" dirty="0">
                <a:solidFill>
                  <a:srgbClr val="FFFFFF"/>
                </a:solidFill>
                <a:latin typeface="Arial" pitchFamily="34" charset="0"/>
                <a:ea typeface="Arial" pitchFamily="34" charset="-122"/>
                <a:cs typeface="Arial" pitchFamily="34" charset="-120"/>
              </a:rPr>
              <a:t>. Score</a:t>
            </a:r>
            <a:endParaRPr lang="en-US" sz="900" dirty="0"/>
          </a:p>
        </p:txBody>
      </p:sp>
      <p:sp>
        <p:nvSpPr>
          <p:cNvPr id="55" name="Text 53"/>
          <p:cNvSpPr/>
          <p:nvPr/>
        </p:nvSpPr>
        <p:spPr>
          <a:xfrm>
            <a:off x="9781397" y="1121229"/>
            <a:ext cx="987970" cy="347472"/>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YTD Milestone</a:t>
            </a:r>
          </a:p>
          <a:p>
            <a:pPr marL="0" indent="0" algn="ctr">
              <a:buNone/>
            </a:pPr>
            <a:r>
              <a:rPr lang="en-US" sz="900" b="1" dirty="0">
                <a:solidFill>
                  <a:srgbClr val="FFFFFF"/>
                </a:solidFill>
                <a:latin typeface="Arial" pitchFamily="34" charset="0"/>
                <a:cs typeface="Arial" pitchFamily="34" charset="-120"/>
              </a:rPr>
              <a:t>Completion</a:t>
            </a:r>
            <a:endParaRPr lang="en-US" sz="900" dirty="0"/>
          </a:p>
        </p:txBody>
      </p:sp>
      <p:sp>
        <p:nvSpPr>
          <p:cNvPr id="56" name="Text 54"/>
          <p:cNvSpPr/>
          <p:nvPr/>
        </p:nvSpPr>
        <p:spPr>
          <a:xfrm>
            <a:off x="10824315" y="1121229"/>
            <a:ext cx="777240" cy="347472"/>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Status</a:t>
            </a:r>
            <a:endParaRPr lang="en-US" sz="900" dirty="0"/>
          </a:p>
        </p:txBody>
      </p:sp>
      <p:sp>
        <p:nvSpPr>
          <p:cNvPr id="57" name="Shape 55"/>
          <p:cNvSpPr/>
          <p:nvPr/>
        </p:nvSpPr>
        <p:spPr>
          <a:xfrm>
            <a:off x="7818120" y="1486989"/>
            <a:ext cx="4023360" cy="749808"/>
          </a:xfrm>
          <a:prstGeom prst="rect">
            <a:avLst/>
          </a:prstGeom>
          <a:solidFill>
            <a:srgbClr val="F0F3FF"/>
          </a:solidFill>
          <a:ln/>
        </p:spPr>
        <p:txBody>
          <a:bodyPr/>
          <a:lstStyle/>
          <a:p>
            <a:endParaRPr lang="en-US"/>
          </a:p>
        </p:txBody>
      </p:sp>
      <p:sp>
        <p:nvSpPr>
          <p:cNvPr id="58" name="Shape 56"/>
          <p:cNvSpPr/>
          <p:nvPr/>
        </p:nvSpPr>
        <p:spPr>
          <a:xfrm>
            <a:off x="7818120" y="1486989"/>
            <a:ext cx="73152" cy="749808"/>
          </a:xfrm>
          <a:prstGeom prst="rect">
            <a:avLst/>
          </a:prstGeom>
          <a:solidFill>
            <a:srgbClr val="2B45D9"/>
          </a:solidFill>
          <a:ln/>
        </p:spPr>
        <p:txBody>
          <a:bodyPr/>
          <a:lstStyle/>
          <a:p>
            <a:endParaRPr lang="en-US"/>
          </a:p>
        </p:txBody>
      </p:sp>
      <p:sp>
        <p:nvSpPr>
          <p:cNvPr id="59" name="Text 57"/>
          <p:cNvSpPr/>
          <p:nvPr/>
        </p:nvSpPr>
        <p:spPr>
          <a:xfrm>
            <a:off x="7927848" y="1701999"/>
            <a:ext cx="1188720" cy="292608"/>
          </a:xfrm>
          <a:prstGeom prst="rect">
            <a:avLst/>
          </a:prstGeom>
          <a:noFill/>
          <a:ln/>
        </p:spPr>
        <p:txBody>
          <a:bodyPr wrap="square" rtlCol="0" anchor="ctr"/>
          <a:lstStyle/>
          <a:p>
            <a:pPr marL="0" indent="0">
              <a:buNone/>
            </a:pPr>
            <a:r>
              <a:rPr lang="en-US" sz="950" b="1" dirty="0">
                <a:solidFill>
                  <a:srgbClr val="0F1E4A"/>
                </a:solidFill>
                <a:latin typeface="Arial" pitchFamily="34" charset="0"/>
                <a:ea typeface="Arial" pitchFamily="34" charset="-122"/>
                <a:cs typeface="Arial" pitchFamily="34" charset="-120"/>
              </a:rPr>
              <a:t>Acceleration</a:t>
            </a:r>
            <a:endParaRPr lang="en-US" sz="950" dirty="0"/>
          </a:p>
        </p:txBody>
      </p:sp>
      <p:sp>
        <p:nvSpPr>
          <p:cNvPr id="61" name="Shape 59"/>
          <p:cNvSpPr/>
          <p:nvPr/>
        </p:nvSpPr>
        <p:spPr>
          <a:xfrm>
            <a:off x="9116568" y="1715589"/>
            <a:ext cx="713232" cy="164592"/>
          </a:xfrm>
          <a:prstGeom prst="rect">
            <a:avLst/>
          </a:prstGeom>
          <a:solidFill>
            <a:srgbClr val="E8EDF5"/>
          </a:solidFill>
          <a:ln/>
        </p:spPr>
        <p:txBody>
          <a:bodyPr/>
          <a:lstStyle/>
          <a:p>
            <a:endParaRPr lang="en-US"/>
          </a:p>
        </p:txBody>
      </p:sp>
      <p:sp>
        <p:nvSpPr>
          <p:cNvPr id="62" name="Shape 60"/>
          <p:cNvSpPr/>
          <p:nvPr/>
        </p:nvSpPr>
        <p:spPr>
          <a:xfrm>
            <a:off x="9116568" y="1715589"/>
            <a:ext cx="502115" cy="256032"/>
          </a:xfrm>
          <a:prstGeom prst="rect">
            <a:avLst/>
          </a:prstGeom>
          <a:solidFill>
            <a:schemeClr val="accent1"/>
          </a:solidFill>
          <a:ln/>
        </p:spPr>
        <p:txBody>
          <a:bodyPr/>
          <a:lstStyle/>
          <a:p>
            <a:endParaRPr lang="en-US"/>
          </a:p>
        </p:txBody>
      </p:sp>
      <p:sp>
        <p:nvSpPr>
          <p:cNvPr id="63" name="Text 61"/>
          <p:cNvSpPr/>
          <p:nvPr/>
        </p:nvSpPr>
        <p:spPr>
          <a:xfrm>
            <a:off x="9021978" y="1740182"/>
            <a:ext cx="713232"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3.52</a:t>
            </a:r>
            <a:endParaRPr lang="en-US" sz="1200" dirty="0">
              <a:solidFill>
                <a:schemeClr val="bg1"/>
              </a:solidFill>
            </a:endParaRPr>
          </a:p>
        </p:txBody>
      </p:sp>
      <p:sp>
        <p:nvSpPr>
          <p:cNvPr id="64" name="Shape 62"/>
          <p:cNvSpPr/>
          <p:nvPr/>
        </p:nvSpPr>
        <p:spPr>
          <a:xfrm>
            <a:off x="9960920" y="1715589"/>
            <a:ext cx="804672" cy="164592"/>
          </a:xfrm>
          <a:prstGeom prst="rect">
            <a:avLst/>
          </a:prstGeom>
          <a:solidFill>
            <a:srgbClr val="E8EDF5"/>
          </a:solidFill>
          <a:ln/>
        </p:spPr>
        <p:txBody>
          <a:bodyPr/>
          <a:lstStyle/>
          <a:p>
            <a:endParaRPr lang="en-US"/>
          </a:p>
        </p:txBody>
      </p:sp>
      <p:sp>
        <p:nvSpPr>
          <p:cNvPr id="65" name="Shape 63"/>
          <p:cNvSpPr/>
          <p:nvPr/>
        </p:nvSpPr>
        <p:spPr>
          <a:xfrm>
            <a:off x="9960920" y="1715589"/>
            <a:ext cx="579364" cy="256032"/>
          </a:xfrm>
          <a:prstGeom prst="rect">
            <a:avLst/>
          </a:prstGeom>
          <a:solidFill>
            <a:schemeClr val="accent4">
              <a:alpha val="57167"/>
            </a:schemeClr>
          </a:solidFill>
          <a:ln/>
        </p:spPr>
        <p:txBody>
          <a:bodyPr/>
          <a:lstStyle/>
          <a:p>
            <a:endParaRPr lang="en-US"/>
          </a:p>
        </p:txBody>
      </p:sp>
      <p:sp>
        <p:nvSpPr>
          <p:cNvPr id="66" name="Text 64"/>
          <p:cNvSpPr/>
          <p:nvPr/>
        </p:nvSpPr>
        <p:spPr>
          <a:xfrm>
            <a:off x="9939124" y="1740183"/>
            <a:ext cx="579365" cy="219456"/>
          </a:xfrm>
          <a:prstGeom prst="rect">
            <a:avLst/>
          </a:prstGeom>
          <a:noFill/>
          <a:ln/>
        </p:spPr>
        <p:txBody>
          <a:bodyPr wrap="square" rtlCol="0" anchor="ctr"/>
          <a:lstStyle/>
          <a:p>
            <a:pPr marL="0" indent="0" algn="ctr">
              <a:buNone/>
            </a:pPr>
            <a:r>
              <a:rPr lang="en-US" sz="1200" b="1" dirty="0">
                <a:solidFill>
                  <a:srgbClr val="0F1E4A"/>
                </a:solidFill>
                <a:latin typeface="Arial" pitchFamily="34" charset="0"/>
                <a:ea typeface="Arial" pitchFamily="34" charset="-122"/>
                <a:cs typeface="Arial" pitchFamily="34" charset="-120"/>
              </a:rPr>
              <a:t>72%</a:t>
            </a:r>
            <a:endParaRPr lang="en-US" sz="1200" dirty="0"/>
          </a:p>
        </p:txBody>
      </p:sp>
      <p:sp>
        <p:nvSpPr>
          <p:cNvPr id="67" name="Shape 65"/>
          <p:cNvSpPr/>
          <p:nvPr/>
        </p:nvSpPr>
        <p:spPr>
          <a:xfrm>
            <a:off x="10744200" y="1669869"/>
            <a:ext cx="960120" cy="347472"/>
          </a:xfrm>
          <a:prstGeom prst="roundRect">
            <a:avLst>
              <a:gd name="adj" fmla="val 13158"/>
            </a:avLst>
          </a:prstGeom>
          <a:solidFill>
            <a:srgbClr val="E8A832">
              <a:alpha val="25000"/>
            </a:srgbClr>
          </a:solidFill>
          <a:ln/>
        </p:spPr>
        <p:txBody>
          <a:bodyPr/>
          <a:lstStyle/>
          <a:p>
            <a:endParaRPr lang="en-US"/>
          </a:p>
        </p:txBody>
      </p:sp>
      <p:sp>
        <p:nvSpPr>
          <p:cNvPr id="68" name="Text 66"/>
          <p:cNvSpPr/>
          <p:nvPr/>
        </p:nvSpPr>
        <p:spPr>
          <a:xfrm>
            <a:off x="10744200" y="1669869"/>
            <a:ext cx="960120" cy="347472"/>
          </a:xfrm>
          <a:prstGeom prst="rect">
            <a:avLst/>
          </a:prstGeom>
          <a:noFill/>
          <a:ln/>
        </p:spPr>
        <p:txBody>
          <a:bodyPr wrap="square" rtlCol="0" anchor="ctr"/>
          <a:lstStyle/>
          <a:p>
            <a:pPr marL="0" indent="0" algn="ctr">
              <a:buNone/>
            </a:pPr>
            <a:r>
              <a:rPr lang="en-US" sz="1000" b="1" dirty="0">
                <a:solidFill>
                  <a:srgbClr val="8B6000"/>
                </a:solidFill>
                <a:latin typeface="Arial" pitchFamily="34" charset="0"/>
                <a:ea typeface="Arial" pitchFamily="34" charset="-122"/>
                <a:cs typeface="Arial" pitchFamily="34" charset="-120"/>
              </a:rPr>
              <a:t>Watch</a:t>
            </a:r>
            <a:endParaRPr lang="en-US" sz="1000" dirty="0"/>
          </a:p>
        </p:txBody>
      </p:sp>
      <p:sp>
        <p:nvSpPr>
          <p:cNvPr id="69" name="Shape 67"/>
          <p:cNvSpPr/>
          <p:nvPr/>
        </p:nvSpPr>
        <p:spPr>
          <a:xfrm>
            <a:off x="7818120" y="2291661"/>
            <a:ext cx="4023360" cy="749808"/>
          </a:xfrm>
          <a:prstGeom prst="rect">
            <a:avLst/>
          </a:prstGeom>
          <a:solidFill>
            <a:srgbClr val="F0F3FF"/>
          </a:solidFill>
          <a:ln/>
        </p:spPr>
        <p:txBody>
          <a:bodyPr/>
          <a:lstStyle/>
          <a:p>
            <a:endParaRPr lang="en-US"/>
          </a:p>
        </p:txBody>
      </p:sp>
      <p:sp>
        <p:nvSpPr>
          <p:cNvPr id="70" name="Shape 68"/>
          <p:cNvSpPr/>
          <p:nvPr/>
        </p:nvSpPr>
        <p:spPr>
          <a:xfrm>
            <a:off x="7818120" y="2291661"/>
            <a:ext cx="73152" cy="749808"/>
          </a:xfrm>
          <a:prstGeom prst="rect">
            <a:avLst/>
          </a:prstGeom>
          <a:solidFill>
            <a:srgbClr val="007A6E"/>
          </a:solidFill>
          <a:ln/>
        </p:spPr>
        <p:txBody>
          <a:bodyPr/>
          <a:lstStyle/>
          <a:p>
            <a:endParaRPr lang="en-US"/>
          </a:p>
        </p:txBody>
      </p:sp>
      <p:sp>
        <p:nvSpPr>
          <p:cNvPr id="71" name="Text 69"/>
          <p:cNvSpPr/>
          <p:nvPr/>
        </p:nvSpPr>
        <p:spPr>
          <a:xfrm>
            <a:off x="7927848" y="2506671"/>
            <a:ext cx="1188720" cy="292608"/>
          </a:xfrm>
          <a:prstGeom prst="rect">
            <a:avLst/>
          </a:prstGeom>
          <a:noFill/>
          <a:ln/>
        </p:spPr>
        <p:txBody>
          <a:bodyPr wrap="square" rtlCol="0" anchor="ctr"/>
          <a:lstStyle/>
          <a:p>
            <a:pPr marL="0" indent="0">
              <a:buNone/>
            </a:pPr>
            <a:r>
              <a:rPr lang="en-US" sz="950" b="1" dirty="0">
                <a:solidFill>
                  <a:srgbClr val="0F1E4A"/>
                </a:solidFill>
                <a:latin typeface="Arial" pitchFamily="34" charset="0"/>
                <a:ea typeface="Arial" pitchFamily="34" charset="-122"/>
                <a:cs typeface="Arial" pitchFamily="34" charset="-120"/>
              </a:rPr>
              <a:t>Market Expansion</a:t>
            </a:r>
            <a:endParaRPr lang="en-US" sz="950" dirty="0"/>
          </a:p>
        </p:txBody>
      </p:sp>
      <p:sp>
        <p:nvSpPr>
          <p:cNvPr id="73" name="Shape 71"/>
          <p:cNvSpPr/>
          <p:nvPr/>
        </p:nvSpPr>
        <p:spPr>
          <a:xfrm>
            <a:off x="9116568" y="2520261"/>
            <a:ext cx="713232" cy="164592"/>
          </a:xfrm>
          <a:prstGeom prst="rect">
            <a:avLst/>
          </a:prstGeom>
          <a:solidFill>
            <a:srgbClr val="E8EDF5"/>
          </a:solidFill>
          <a:ln/>
        </p:spPr>
        <p:txBody>
          <a:bodyPr/>
          <a:lstStyle/>
          <a:p>
            <a:endParaRPr lang="en-US"/>
          </a:p>
        </p:txBody>
      </p:sp>
      <p:sp>
        <p:nvSpPr>
          <p:cNvPr id="74" name="Shape 72"/>
          <p:cNvSpPr/>
          <p:nvPr/>
        </p:nvSpPr>
        <p:spPr>
          <a:xfrm>
            <a:off x="9116568" y="2520261"/>
            <a:ext cx="552042" cy="256032"/>
          </a:xfrm>
          <a:prstGeom prst="rect">
            <a:avLst/>
          </a:prstGeom>
          <a:solidFill>
            <a:schemeClr val="accent1"/>
          </a:solidFill>
          <a:ln/>
        </p:spPr>
        <p:txBody>
          <a:bodyPr/>
          <a:lstStyle/>
          <a:p>
            <a:endParaRPr lang="en-US"/>
          </a:p>
        </p:txBody>
      </p:sp>
      <p:sp>
        <p:nvSpPr>
          <p:cNvPr id="75" name="Text 73"/>
          <p:cNvSpPr/>
          <p:nvPr/>
        </p:nvSpPr>
        <p:spPr>
          <a:xfrm>
            <a:off x="9053506" y="2534344"/>
            <a:ext cx="713232"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3.87</a:t>
            </a:r>
            <a:endParaRPr lang="en-US" sz="1200" dirty="0">
              <a:solidFill>
                <a:schemeClr val="bg1"/>
              </a:solidFill>
            </a:endParaRPr>
          </a:p>
        </p:txBody>
      </p:sp>
      <p:sp>
        <p:nvSpPr>
          <p:cNvPr id="76" name="Shape 74"/>
          <p:cNvSpPr/>
          <p:nvPr/>
        </p:nvSpPr>
        <p:spPr>
          <a:xfrm>
            <a:off x="9960920" y="2520261"/>
            <a:ext cx="804672" cy="164592"/>
          </a:xfrm>
          <a:prstGeom prst="rect">
            <a:avLst/>
          </a:prstGeom>
          <a:solidFill>
            <a:srgbClr val="E8EDF5"/>
          </a:solidFill>
          <a:ln/>
        </p:spPr>
        <p:txBody>
          <a:bodyPr/>
          <a:lstStyle/>
          <a:p>
            <a:endParaRPr lang="en-US"/>
          </a:p>
        </p:txBody>
      </p:sp>
      <p:sp>
        <p:nvSpPr>
          <p:cNvPr id="77" name="Shape 75"/>
          <p:cNvSpPr/>
          <p:nvPr/>
        </p:nvSpPr>
        <p:spPr>
          <a:xfrm>
            <a:off x="9960920" y="2520261"/>
            <a:ext cx="708111" cy="256032"/>
          </a:xfrm>
          <a:prstGeom prst="rect">
            <a:avLst/>
          </a:prstGeom>
          <a:solidFill>
            <a:srgbClr val="52B76A"/>
          </a:solidFill>
          <a:ln/>
        </p:spPr>
        <p:txBody>
          <a:bodyPr/>
          <a:lstStyle/>
          <a:p>
            <a:endParaRPr lang="en-US"/>
          </a:p>
        </p:txBody>
      </p:sp>
      <p:sp>
        <p:nvSpPr>
          <p:cNvPr id="78" name="Text 76"/>
          <p:cNvSpPr/>
          <p:nvPr/>
        </p:nvSpPr>
        <p:spPr>
          <a:xfrm>
            <a:off x="9960920" y="2523834"/>
            <a:ext cx="708111" cy="219456"/>
          </a:xfrm>
          <a:prstGeom prst="rect">
            <a:avLst/>
          </a:prstGeom>
          <a:noFill/>
          <a:ln/>
        </p:spPr>
        <p:txBody>
          <a:bodyPr wrap="square" rtlCol="0" anchor="ctr"/>
          <a:lstStyle/>
          <a:p>
            <a:pPr marL="0" indent="0" algn="ctr">
              <a:buNone/>
            </a:pPr>
            <a:r>
              <a:rPr lang="en-US" sz="1200" b="1" dirty="0">
                <a:solidFill>
                  <a:srgbClr val="0F1E4A"/>
                </a:solidFill>
                <a:latin typeface="Arial" pitchFamily="34" charset="0"/>
                <a:ea typeface="Arial" pitchFamily="34" charset="-122"/>
                <a:cs typeface="Arial" pitchFamily="34" charset="-120"/>
              </a:rPr>
              <a:t>88%</a:t>
            </a:r>
            <a:endParaRPr lang="en-US" sz="1200" dirty="0"/>
          </a:p>
        </p:txBody>
      </p:sp>
      <p:sp>
        <p:nvSpPr>
          <p:cNvPr id="79" name="Shape 77"/>
          <p:cNvSpPr/>
          <p:nvPr/>
        </p:nvSpPr>
        <p:spPr>
          <a:xfrm>
            <a:off x="10744200" y="2474541"/>
            <a:ext cx="960120" cy="347472"/>
          </a:xfrm>
          <a:prstGeom prst="roundRect">
            <a:avLst>
              <a:gd name="adj" fmla="val 13158"/>
            </a:avLst>
          </a:prstGeom>
          <a:solidFill>
            <a:srgbClr val="52B76A">
              <a:alpha val="25000"/>
            </a:srgbClr>
          </a:solidFill>
          <a:ln/>
        </p:spPr>
        <p:txBody>
          <a:bodyPr/>
          <a:lstStyle/>
          <a:p>
            <a:endParaRPr lang="en-US"/>
          </a:p>
        </p:txBody>
      </p:sp>
      <p:sp>
        <p:nvSpPr>
          <p:cNvPr id="80" name="Text 78"/>
          <p:cNvSpPr/>
          <p:nvPr/>
        </p:nvSpPr>
        <p:spPr>
          <a:xfrm>
            <a:off x="10744200" y="2474541"/>
            <a:ext cx="960120" cy="347472"/>
          </a:xfrm>
          <a:prstGeom prst="rect">
            <a:avLst/>
          </a:prstGeom>
          <a:noFill/>
          <a:ln/>
        </p:spPr>
        <p:txBody>
          <a:bodyPr wrap="square" rtlCol="0" anchor="ctr"/>
          <a:lstStyle/>
          <a:p>
            <a:pPr marL="0" indent="0" algn="ctr">
              <a:buNone/>
            </a:pPr>
            <a:r>
              <a:rPr lang="en-US" sz="1000" b="1" dirty="0">
                <a:solidFill>
                  <a:srgbClr val="52B76A"/>
                </a:solidFill>
                <a:latin typeface="Arial" pitchFamily="34" charset="0"/>
                <a:ea typeface="Arial" pitchFamily="34" charset="-122"/>
                <a:cs typeface="Arial" pitchFamily="34" charset="-120"/>
              </a:rPr>
              <a:t>On Track</a:t>
            </a:r>
            <a:endParaRPr lang="en-US" sz="1000" dirty="0"/>
          </a:p>
        </p:txBody>
      </p:sp>
      <p:sp>
        <p:nvSpPr>
          <p:cNvPr id="81" name="Shape 79"/>
          <p:cNvSpPr/>
          <p:nvPr/>
        </p:nvSpPr>
        <p:spPr>
          <a:xfrm>
            <a:off x="7818120" y="3096333"/>
            <a:ext cx="4023360" cy="749808"/>
          </a:xfrm>
          <a:prstGeom prst="rect">
            <a:avLst/>
          </a:prstGeom>
          <a:solidFill>
            <a:srgbClr val="F0F3FF"/>
          </a:solidFill>
          <a:ln/>
        </p:spPr>
        <p:txBody>
          <a:bodyPr/>
          <a:lstStyle/>
          <a:p>
            <a:endParaRPr lang="en-US"/>
          </a:p>
        </p:txBody>
      </p:sp>
      <p:sp>
        <p:nvSpPr>
          <p:cNvPr id="82" name="Shape 80"/>
          <p:cNvSpPr/>
          <p:nvPr/>
        </p:nvSpPr>
        <p:spPr>
          <a:xfrm>
            <a:off x="7818120" y="3096333"/>
            <a:ext cx="73152" cy="749808"/>
          </a:xfrm>
          <a:prstGeom prst="rect">
            <a:avLst/>
          </a:prstGeom>
          <a:solidFill>
            <a:srgbClr val="7C3AED"/>
          </a:solidFill>
          <a:ln/>
        </p:spPr>
        <p:txBody>
          <a:bodyPr/>
          <a:lstStyle/>
          <a:p>
            <a:endParaRPr lang="en-US"/>
          </a:p>
        </p:txBody>
      </p:sp>
      <p:sp>
        <p:nvSpPr>
          <p:cNvPr id="83" name="Text 81"/>
          <p:cNvSpPr/>
          <p:nvPr/>
        </p:nvSpPr>
        <p:spPr>
          <a:xfrm>
            <a:off x="7927848" y="3311343"/>
            <a:ext cx="1188720" cy="292608"/>
          </a:xfrm>
          <a:prstGeom prst="rect">
            <a:avLst/>
          </a:prstGeom>
          <a:noFill/>
          <a:ln/>
        </p:spPr>
        <p:txBody>
          <a:bodyPr wrap="square" rtlCol="0" anchor="ctr"/>
          <a:lstStyle/>
          <a:p>
            <a:pPr marL="0" indent="0">
              <a:buNone/>
            </a:pPr>
            <a:r>
              <a:rPr lang="en-US" sz="950" b="1" dirty="0">
                <a:solidFill>
                  <a:srgbClr val="0F1E4A"/>
                </a:solidFill>
                <a:latin typeface="Arial" pitchFamily="34" charset="0"/>
                <a:ea typeface="Arial" pitchFamily="34" charset="-122"/>
                <a:cs typeface="Arial" pitchFamily="34" charset="-120"/>
              </a:rPr>
              <a:t>Digital Transformation</a:t>
            </a:r>
            <a:endParaRPr lang="en-US" sz="950" dirty="0"/>
          </a:p>
        </p:txBody>
      </p:sp>
      <p:sp>
        <p:nvSpPr>
          <p:cNvPr id="85" name="Shape 83"/>
          <p:cNvSpPr/>
          <p:nvPr/>
        </p:nvSpPr>
        <p:spPr>
          <a:xfrm>
            <a:off x="9116568" y="3324933"/>
            <a:ext cx="713232" cy="164592"/>
          </a:xfrm>
          <a:prstGeom prst="rect">
            <a:avLst/>
          </a:prstGeom>
          <a:solidFill>
            <a:srgbClr val="E8EDF5"/>
          </a:solidFill>
          <a:ln/>
        </p:spPr>
        <p:txBody>
          <a:bodyPr/>
          <a:lstStyle/>
          <a:p>
            <a:endParaRPr lang="en-US"/>
          </a:p>
        </p:txBody>
      </p:sp>
      <p:sp>
        <p:nvSpPr>
          <p:cNvPr id="86" name="Shape 84"/>
          <p:cNvSpPr/>
          <p:nvPr/>
        </p:nvSpPr>
        <p:spPr>
          <a:xfrm>
            <a:off x="9116568" y="3282893"/>
            <a:ext cx="539203" cy="256032"/>
          </a:xfrm>
          <a:prstGeom prst="rect">
            <a:avLst/>
          </a:prstGeom>
          <a:solidFill>
            <a:schemeClr val="accent1"/>
          </a:solidFill>
          <a:ln/>
        </p:spPr>
        <p:txBody>
          <a:bodyPr/>
          <a:lstStyle/>
          <a:p>
            <a:endParaRPr lang="en-US"/>
          </a:p>
        </p:txBody>
      </p:sp>
      <p:sp>
        <p:nvSpPr>
          <p:cNvPr id="87" name="Text 85"/>
          <p:cNvSpPr/>
          <p:nvPr/>
        </p:nvSpPr>
        <p:spPr>
          <a:xfrm>
            <a:off x="9053508" y="3296971"/>
            <a:ext cx="713232"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3.78</a:t>
            </a:r>
            <a:endParaRPr lang="en-US" sz="1200" dirty="0">
              <a:solidFill>
                <a:schemeClr val="bg1"/>
              </a:solidFill>
            </a:endParaRPr>
          </a:p>
        </p:txBody>
      </p:sp>
      <p:sp>
        <p:nvSpPr>
          <p:cNvPr id="88" name="Shape 86"/>
          <p:cNvSpPr/>
          <p:nvPr/>
        </p:nvSpPr>
        <p:spPr>
          <a:xfrm>
            <a:off x="9960920" y="3324933"/>
            <a:ext cx="804672" cy="164592"/>
          </a:xfrm>
          <a:prstGeom prst="rect">
            <a:avLst/>
          </a:prstGeom>
          <a:solidFill>
            <a:srgbClr val="E8EDF5"/>
          </a:solidFill>
          <a:ln/>
        </p:spPr>
        <p:txBody>
          <a:bodyPr/>
          <a:lstStyle/>
          <a:p>
            <a:endParaRPr lang="en-US"/>
          </a:p>
        </p:txBody>
      </p:sp>
      <p:sp>
        <p:nvSpPr>
          <p:cNvPr id="89" name="Shape 87"/>
          <p:cNvSpPr/>
          <p:nvPr/>
        </p:nvSpPr>
        <p:spPr>
          <a:xfrm>
            <a:off x="9960920" y="3282893"/>
            <a:ext cx="466710" cy="256032"/>
          </a:xfrm>
          <a:prstGeom prst="rect">
            <a:avLst/>
          </a:prstGeom>
          <a:solidFill>
            <a:srgbClr val="C00000"/>
          </a:solidFill>
          <a:ln/>
        </p:spPr>
        <p:txBody>
          <a:bodyPr/>
          <a:lstStyle/>
          <a:p>
            <a:endParaRPr lang="en-US"/>
          </a:p>
        </p:txBody>
      </p:sp>
      <p:sp>
        <p:nvSpPr>
          <p:cNvPr id="90" name="Text 88"/>
          <p:cNvSpPr/>
          <p:nvPr/>
        </p:nvSpPr>
        <p:spPr>
          <a:xfrm>
            <a:off x="9957379" y="3296973"/>
            <a:ext cx="495418"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58%</a:t>
            </a:r>
            <a:endParaRPr lang="en-US" sz="1200" dirty="0">
              <a:solidFill>
                <a:schemeClr val="bg1"/>
              </a:solidFill>
            </a:endParaRPr>
          </a:p>
        </p:txBody>
      </p:sp>
      <p:sp>
        <p:nvSpPr>
          <p:cNvPr id="91" name="Shape 89"/>
          <p:cNvSpPr/>
          <p:nvPr/>
        </p:nvSpPr>
        <p:spPr>
          <a:xfrm>
            <a:off x="10744200" y="3279213"/>
            <a:ext cx="960120" cy="347472"/>
          </a:xfrm>
          <a:prstGeom prst="roundRect">
            <a:avLst>
              <a:gd name="adj" fmla="val 13158"/>
            </a:avLst>
          </a:prstGeom>
          <a:solidFill>
            <a:srgbClr val="E8A832">
              <a:alpha val="25000"/>
            </a:srgbClr>
          </a:solidFill>
          <a:ln/>
        </p:spPr>
        <p:txBody>
          <a:bodyPr/>
          <a:lstStyle/>
          <a:p>
            <a:endParaRPr lang="en-US"/>
          </a:p>
        </p:txBody>
      </p:sp>
      <p:sp>
        <p:nvSpPr>
          <p:cNvPr id="92" name="Text 90"/>
          <p:cNvSpPr/>
          <p:nvPr/>
        </p:nvSpPr>
        <p:spPr>
          <a:xfrm>
            <a:off x="10744200" y="3279213"/>
            <a:ext cx="960120" cy="347472"/>
          </a:xfrm>
          <a:prstGeom prst="rect">
            <a:avLst/>
          </a:prstGeom>
          <a:noFill/>
          <a:ln/>
        </p:spPr>
        <p:txBody>
          <a:bodyPr wrap="square" rtlCol="0" anchor="ctr"/>
          <a:lstStyle/>
          <a:p>
            <a:pPr marL="0" indent="0" algn="ctr">
              <a:buNone/>
            </a:pPr>
            <a:r>
              <a:rPr lang="en-US" sz="1000" b="1" dirty="0">
                <a:solidFill>
                  <a:srgbClr val="8B6000"/>
                </a:solidFill>
                <a:latin typeface="Arial" pitchFamily="34" charset="0"/>
                <a:ea typeface="Arial" pitchFamily="34" charset="-122"/>
                <a:cs typeface="Arial" pitchFamily="34" charset="-120"/>
              </a:rPr>
              <a:t>Watch</a:t>
            </a:r>
            <a:endParaRPr lang="en-US" sz="1000" dirty="0"/>
          </a:p>
        </p:txBody>
      </p:sp>
      <p:sp>
        <p:nvSpPr>
          <p:cNvPr id="93" name="Shape 91"/>
          <p:cNvSpPr/>
          <p:nvPr/>
        </p:nvSpPr>
        <p:spPr>
          <a:xfrm>
            <a:off x="7818120" y="3901005"/>
            <a:ext cx="4023360" cy="749808"/>
          </a:xfrm>
          <a:prstGeom prst="rect">
            <a:avLst/>
          </a:prstGeom>
          <a:solidFill>
            <a:srgbClr val="F0F3FF"/>
          </a:solidFill>
          <a:ln/>
        </p:spPr>
        <p:txBody>
          <a:bodyPr/>
          <a:lstStyle/>
          <a:p>
            <a:endParaRPr lang="en-US"/>
          </a:p>
        </p:txBody>
      </p:sp>
      <p:sp>
        <p:nvSpPr>
          <p:cNvPr id="94" name="Shape 92"/>
          <p:cNvSpPr/>
          <p:nvPr/>
        </p:nvSpPr>
        <p:spPr>
          <a:xfrm>
            <a:off x="7818120" y="3901005"/>
            <a:ext cx="73152" cy="749808"/>
          </a:xfrm>
          <a:prstGeom prst="rect">
            <a:avLst/>
          </a:prstGeom>
          <a:solidFill>
            <a:srgbClr val="52B76A"/>
          </a:solidFill>
          <a:ln/>
        </p:spPr>
        <p:txBody>
          <a:bodyPr/>
          <a:lstStyle/>
          <a:p>
            <a:endParaRPr lang="en-US"/>
          </a:p>
        </p:txBody>
      </p:sp>
      <p:sp>
        <p:nvSpPr>
          <p:cNvPr id="95" name="Text 93"/>
          <p:cNvSpPr/>
          <p:nvPr/>
        </p:nvSpPr>
        <p:spPr>
          <a:xfrm>
            <a:off x="7927848" y="4116015"/>
            <a:ext cx="1188720" cy="292608"/>
          </a:xfrm>
          <a:prstGeom prst="rect">
            <a:avLst/>
          </a:prstGeom>
          <a:noFill/>
          <a:ln/>
        </p:spPr>
        <p:txBody>
          <a:bodyPr wrap="square" rtlCol="0" anchor="ctr"/>
          <a:lstStyle/>
          <a:p>
            <a:pPr marL="0" indent="0">
              <a:buNone/>
            </a:pPr>
            <a:r>
              <a:rPr lang="en-US" sz="950" b="1" dirty="0">
                <a:solidFill>
                  <a:srgbClr val="0F1E4A"/>
                </a:solidFill>
                <a:latin typeface="Arial" pitchFamily="34" charset="0"/>
                <a:ea typeface="Arial" pitchFamily="34" charset="-122"/>
                <a:cs typeface="Arial" pitchFamily="34" charset="-120"/>
              </a:rPr>
              <a:t>Operational Excellence</a:t>
            </a:r>
            <a:endParaRPr lang="en-US" sz="950" dirty="0"/>
          </a:p>
        </p:txBody>
      </p:sp>
      <p:sp>
        <p:nvSpPr>
          <p:cNvPr id="97" name="Shape 95"/>
          <p:cNvSpPr/>
          <p:nvPr/>
        </p:nvSpPr>
        <p:spPr>
          <a:xfrm>
            <a:off x="9116568" y="4129605"/>
            <a:ext cx="713232" cy="164592"/>
          </a:xfrm>
          <a:prstGeom prst="rect">
            <a:avLst/>
          </a:prstGeom>
          <a:solidFill>
            <a:srgbClr val="E8EDF5"/>
          </a:solidFill>
          <a:ln/>
        </p:spPr>
        <p:txBody>
          <a:bodyPr/>
          <a:lstStyle/>
          <a:p>
            <a:endParaRPr lang="en-US"/>
          </a:p>
        </p:txBody>
      </p:sp>
      <p:sp>
        <p:nvSpPr>
          <p:cNvPr id="98" name="Shape 96"/>
          <p:cNvSpPr/>
          <p:nvPr/>
        </p:nvSpPr>
        <p:spPr>
          <a:xfrm>
            <a:off x="9116568" y="4129605"/>
            <a:ext cx="542056" cy="219456"/>
          </a:xfrm>
          <a:prstGeom prst="rect">
            <a:avLst/>
          </a:prstGeom>
          <a:solidFill>
            <a:schemeClr val="accent1"/>
          </a:solidFill>
          <a:ln/>
        </p:spPr>
        <p:txBody>
          <a:bodyPr/>
          <a:lstStyle/>
          <a:p>
            <a:endParaRPr lang="en-US"/>
          </a:p>
        </p:txBody>
      </p:sp>
      <p:sp>
        <p:nvSpPr>
          <p:cNvPr id="99" name="Text 97"/>
          <p:cNvSpPr/>
          <p:nvPr/>
        </p:nvSpPr>
        <p:spPr>
          <a:xfrm>
            <a:off x="9042998" y="4112158"/>
            <a:ext cx="713232"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3.80</a:t>
            </a:r>
            <a:endParaRPr lang="en-US" sz="1200" dirty="0">
              <a:solidFill>
                <a:schemeClr val="bg1"/>
              </a:solidFill>
            </a:endParaRPr>
          </a:p>
        </p:txBody>
      </p:sp>
      <p:sp>
        <p:nvSpPr>
          <p:cNvPr id="100" name="Shape 98"/>
          <p:cNvSpPr/>
          <p:nvPr/>
        </p:nvSpPr>
        <p:spPr>
          <a:xfrm>
            <a:off x="9960920" y="4129605"/>
            <a:ext cx="804672" cy="164592"/>
          </a:xfrm>
          <a:prstGeom prst="rect">
            <a:avLst/>
          </a:prstGeom>
          <a:solidFill>
            <a:srgbClr val="E8EDF5"/>
          </a:solidFill>
          <a:ln/>
        </p:spPr>
        <p:txBody>
          <a:bodyPr/>
          <a:lstStyle/>
          <a:p>
            <a:endParaRPr lang="en-US"/>
          </a:p>
        </p:txBody>
      </p:sp>
      <p:sp>
        <p:nvSpPr>
          <p:cNvPr id="101" name="Shape 99"/>
          <p:cNvSpPr/>
          <p:nvPr/>
        </p:nvSpPr>
        <p:spPr>
          <a:xfrm>
            <a:off x="9960920" y="4129605"/>
            <a:ext cx="651784" cy="219456"/>
          </a:xfrm>
          <a:prstGeom prst="rect">
            <a:avLst/>
          </a:prstGeom>
          <a:solidFill>
            <a:srgbClr val="52B76A"/>
          </a:solidFill>
          <a:ln/>
        </p:spPr>
        <p:txBody>
          <a:bodyPr/>
          <a:lstStyle/>
          <a:p>
            <a:endParaRPr lang="en-US"/>
          </a:p>
        </p:txBody>
      </p:sp>
      <p:sp>
        <p:nvSpPr>
          <p:cNvPr id="102" name="Text 100"/>
          <p:cNvSpPr/>
          <p:nvPr/>
        </p:nvSpPr>
        <p:spPr>
          <a:xfrm>
            <a:off x="9932212" y="4120546"/>
            <a:ext cx="674827" cy="219456"/>
          </a:xfrm>
          <a:prstGeom prst="rect">
            <a:avLst/>
          </a:prstGeom>
          <a:noFill/>
          <a:ln/>
        </p:spPr>
        <p:txBody>
          <a:bodyPr wrap="square" rtlCol="0" anchor="ctr"/>
          <a:lstStyle/>
          <a:p>
            <a:pPr marL="0" indent="0" algn="ctr">
              <a:buNone/>
            </a:pPr>
            <a:r>
              <a:rPr lang="en-US" sz="1200" b="1" dirty="0">
                <a:solidFill>
                  <a:srgbClr val="0F1E4A"/>
                </a:solidFill>
                <a:latin typeface="Arial" pitchFamily="34" charset="0"/>
                <a:ea typeface="Arial" pitchFamily="34" charset="-122"/>
                <a:cs typeface="Arial" pitchFamily="34" charset="-120"/>
              </a:rPr>
              <a:t>81%</a:t>
            </a:r>
            <a:endParaRPr lang="en-US" sz="1200" dirty="0"/>
          </a:p>
        </p:txBody>
      </p:sp>
      <p:sp>
        <p:nvSpPr>
          <p:cNvPr id="103" name="Shape 101"/>
          <p:cNvSpPr/>
          <p:nvPr/>
        </p:nvSpPr>
        <p:spPr>
          <a:xfrm>
            <a:off x="10744200" y="4083885"/>
            <a:ext cx="960120" cy="347472"/>
          </a:xfrm>
          <a:prstGeom prst="roundRect">
            <a:avLst>
              <a:gd name="adj" fmla="val 13158"/>
            </a:avLst>
          </a:prstGeom>
          <a:solidFill>
            <a:srgbClr val="52B76A">
              <a:alpha val="25000"/>
            </a:srgbClr>
          </a:solidFill>
          <a:ln/>
        </p:spPr>
        <p:txBody>
          <a:bodyPr/>
          <a:lstStyle/>
          <a:p>
            <a:endParaRPr lang="en-US"/>
          </a:p>
        </p:txBody>
      </p:sp>
      <p:sp>
        <p:nvSpPr>
          <p:cNvPr id="104" name="Text 102"/>
          <p:cNvSpPr/>
          <p:nvPr/>
        </p:nvSpPr>
        <p:spPr>
          <a:xfrm>
            <a:off x="10744200" y="4083885"/>
            <a:ext cx="960120" cy="347472"/>
          </a:xfrm>
          <a:prstGeom prst="rect">
            <a:avLst/>
          </a:prstGeom>
          <a:noFill/>
          <a:ln/>
        </p:spPr>
        <p:txBody>
          <a:bodyPr wrap="square" rtlCol="0" anchor="ctr"/>
          <a:lstStyle/>
          <a:p>
            <a:pPr marL="0" indent="0" algn="ctr">
              <a:buNone/>
            </a:pPr>
            <a:r>
              <a:rPr lang="en-US" sz="1000" b="1" dirty="0">
                <a:solidFill>
                  <a:srgbClr val="52B76A"/>
                </a:solidFill>
                <a:latin typeface="Arial" pitchFamily="34" charset="0"/>
                <a:ea typeface="Arial" pitchFamily="34" charset="-122"/>
                <a:cs typeface="Arial" pitchFamily="34" charset="-120"/>
              </a:rPr>
              <a:t>On Track</a:t>
            </a:r>
            <a:endParaRPr lang="en-US" sz="1000" dirty="0"/>
          </a:p>
        </p:txBody>
      </p:sp>
      <p:sp>
        <p:nvSpPr>
          <p:cNvPr id="105" name="Shape 103"/>
          <p:cNvSpPr/>
          <p:nvPr/>
        </p:nvSpPr>
        <p:spPr>
          <a:xfrm>
            <a:off x="7818120" y="4705677"/>
            <a:ext cx="4023360" cy="749808"/>
          </a:xfrm>
          <a:prstGeom prst="rect">
            <a:avLst/>
          </a:prstGeom>
          <a:solidFill>
            <a:srgbClr val="F0F3FF"/>
          </a:solidFill>
          <a:ln/>
        </p:spPr>
        <p:txBody>
          <a:bodyPr/>
          <a:lstStyle/>
          <a:p>
            <a:endParaRPr lang="en-US"/>
          </a:p>
        </p:txBody>
      </p:sp>
      <p:sp>
        <p:nvSpPr>
          <p:cNvPr id="106" name="Shape 104"/>
          <p:cNvSpPr/>
          <p:nvPr/>
        </p:nvSpPr>
        <p:spPr>
          <a:xfrm>
            <a:off x="7818120" y="4705677"/>
            <a:ext cx="73152" cy="749808"/>
          </a:xfrm>
          <a:prstGeom prst="rect">
            <a:avLst/>
          </a:prstGeom>
          <a:solidFill>
            <a:schemeClr val="accent2"/>
          </a:solidFill>
          <a:ln/>
        </p:spPr>
        <p:txBody>
          <a:bodyPr/>
          <a:lstStyle/>
          <a:p>
            <a:endParaRPr lang="en-US"/>
          </a:p>
        </p:txBody>
      </p:sp>
      <p:sp>
        <p:nvSpPr>
          <p:cNvPr id="107" name="Text 105"/>
          <p:cNvSpPr/>
          <p:nvPr/>
        </p:nvSpPr>
        <p:spPr>
          <a:xfrm>
            <a:off x="7927848" y="4920687"/>
            <a:ext cx="1188720" cy="292608"/>
          </a:xfrm>
          <a:prstGeom prst="rect">
            <a:avLst/>
          </a:prstGeom>
          <a:noFill/>
          <a:ln/>
        </p:spPr>
        <p:txBody>
          <a:bodyPr wrap="square" rtlCol="0" anchor="ctr"/>
          <a:lstStyle/>
          <a:p>
            <a:pPr marL="0" indent="0">
              <a:buNone/>
            </a:pPr>
            <a:r>
              <a:rPr lang="en-US" sz="950" b="1" dirty="0">
                <a:solidFill>
                  <a:srgbClr val="0F1E4A"/>
                </a:solidFill>
                <a:latin typeface="Arial" pitchFamily="34" charset="0"/>
                <a:ea typeface="Arial" pitchFamily="34" charset="-122"/>
                <a:cs typeface="Arial" pitchFamily="34" charset="-120"/>
              </a:rPr>
              <a:t>Talent &amp; Org Design</a:t>
            </a:r>
            <a:endParaRPr lang="en-US" sz="950" dirty="0"/>
          </a:p>
        </p:txBody>
      </p:sp>
      <p:sp>
        <p:nvSpPr>
          <p:cNvPr id="109" name="Shape 107"/>
          <p:cNvSpPr/>
          <p:nvPr/>
        </p:nvSpPr>
        <p:spPr>
          <a:xfrm>
            <a:off x="9116568" y="4934277"/>
            <a:ext cx="713232" cy="164592"/>
          </a:xfrm>
          <a:prstGeom prst="rect">
            <a:avLst/>
          </a:prstGeom>
          <a:solidFill>
            <a:srgbClr val="E8EDF5"/>
          </a:solidFill>
          <a:ln/>
        </p:spPr>
        <p:txBody>
          <a:bodyPr/>
          <a:lstStyle/>
          <a:p>
            <a:endParaRPr lang="en-US"/>
          </a:p>
        </p:txBody>
      </p:sp>
      <p:sp>
        <p:nvSpPr>
          <p:cNvPr id="110" name="Shape 108"/>
          <p:cNvSpPr/>
          <p:nvPr/>
        </p:nvSpPr>
        <p:spPr>
          <a:xfrm>
            <a:off x="9116568" y="4934277"/>
            <a:ext cx="539203" cy="256032"/>
          </a:xfrm>
          <a:prstGeom prst="rect">
            <a:avLst/>
          </a:prstGeom>
          <a:solidFill>
            <a:schemeClr val="accent1"/>
          </a:solidFill>
          <a:ln/>
        </p:spPr>
        <p:txBody>
          <a:bodyPr/>
          <a:lstStyle/>
          <a:p>
            <a:endParaRPr lang="en-US"/>
          </a:p>
        </p:txBody>
      </p:sp>
      <p:sp>
        <p:nvSpPr>
          <p:cNvPr id="111" name="Text 109"/>
          <p:cNvSpPr/>
          <p:nvPr/>
        </p:nvSpPr>
        <p:spPr>
          <a:xfrm>
            <a:off x="9053508" y="4948355"/>
            <a:ext cx="713232" cy="219456"/>
          </a:xfrm>
          <a:prstGeom prst="rect">
            <a:avLst/>
          </a:prstGeom>
          <a:noFill/>
          <a:ln/>
        </p:spPr>
        <p:txBody>
          <a:bodyPr wrap="square" rtlCol="0" anchor="ctr"/>
          <a:lstStyle/>
          <a:p>
            <a:pPr marL="0" indent="0" algn="ctr">
              <a:buNone/>
            </a:pPr>
            <a:r>
              <a:rPr lang="en-US" sz="1200" b="1" dirty="0">
                <a:solidFill>
                  <a:schemeClr val="bg1"/>
                </a:solidFill>
                <a:latin typeface="Arial" pitchFamily="34" charset="0"/>
                <a:ea typeface="Arial" pitchFamily="34" charset="-122"/>
                <a:cs typeface="Arial" pitchFamily="34" charset="-120"/>
              </a:rPr>
              <a:t>3.78</a:t>
            </a:r>
            <a:endParaRPr lang="en-US" sz="1200" dirty="0">
              <a:solidFill>
                <a:schemeClr val="bg1"/>
              </a:solidFill>
            </a:endParaRPr>
          </a:p>
        </p:txBody>
      </p:sp>
      <p:sp>
        <p:nvSpPr>
          <p:cNvPr id="112" name="Shape 110"/>
          <p:cNvSpPr/>
          <p:nvPr/>
        </p:nvSpPr>
        <p:spPr>
          <a:xfrm>
            <a:off x="9960920" y="4934277"/>
            <a:ext cx="804672" cy="164592"/>
          </a:xfrm>
          <a:prstGeom prst="rect">
            <a:avLst/>
          </a:prstGeom>
          <a:solidFill>
            <a:srgbClr val="E8EDF5"/>
          </a:solidFill>
          <a:ln/>
        </p:spPr>
        <p:txBody>
          <a:bodyPr/>
          <a:lstStyle/>
          <a:p>
            <a:endParaRPr lang="en-US"/>
          </a:p>
        </p:txBody>
      </p:sp>
      <p:sp>
        <p:nvSpPr>
          <p:cNvPr id="113" name="Shape 111"/>
          <p:cNvSpPr/>
          <p:nvPr/>
        </p:nvSpPr>
        <p:spPr>
          <a:xfrm>
            <a:off x="9960920" y="4934277"/>
            <a:ext cx="603504" cy="256032"/>
          </a:xfrm>
          <a:prstGeom prst="rect">
            <a:avLst/>
          </a:prstGeom>
          <a:solidFill>
            <a:schemeClr val="accent4">
              <a:alpha val="57167"/>
            </a:schemeClr>
          </a:solidFill>
          <a:ln/>
        </p:spPr>
        <p:txBody>
          <a:bodyPr/>
          <a:lstStyle/>
          <a:p>
            <a:endParaRPr lang="en-US"/>
          </a:p>
        </p:txBody>
      </p:sp>
      <p:sp>
        <p:nvSpPr>
          <p:cNvPr id="114" name="Text 112"/>
          <p:cNvSpPr/>
          <p:nvPr/>
        </p:nvSpPr>
        <p:spPr>
          <a:xfrm>
            <a:off x="9960920" y="4937850"/>
            <a:ext cx="579364" cy="219456"/>
          </a:xfrm>
          <a:prstGeom prst="rect">
            <a:avLst/>
          </a:prstGeom>
          <a:noFill/>
          <a:ln/>
        </p:spPr>
        <p:txBody>
          <a:bodyPr wrap="square" rtlCol="0" anchor="ctr"/>
          <a:lstStyle/>
          <a:p>
            <a:pPr marL="0" indent="0" algn="ctr">
              <a:buNone/>
            </a:pPr>
            <a:r>
              <a:rPr lang="en-US" sz="1200" b="1" dirty="0">
                <a:solidFill>
                  <a:srgbClr val="0F1E4A"/>
                </a:solidFill>
                <a:latin typeface="Arial" pitchFamily="34" charset="0"/>
                <a:ea typeface="Arial" pitchFamily="34" charset="-122"/>
                <a:cs typeface="Arial" pitchFamily="34" charset="-120"/>
              </a:rPr>
              <a:t>75%</a:t>
            </a:r>
            <a:endParaRPr lang="en-US" sz="1200" dirty="0"/>
          </a:p>
        </p:txBody>
      </p:sp>
      <p:sp>
        <p:nvSpPr>
          <p:cNvPr id="115" name="Shape 113"/>
          <p:cNvSpPr/>
          <p:nvPr/>
        </p:nvSpPr>
        <p:spPr>
          <a:xfrm>
            <a:off x="10744200" y="4888557"/>
            <a:ext cx="960120" cy="347472"/>
          </a:xfrm>
          <a:prstGeom prst="roundRect">
            <a:avLst>
              <a:gd name="adj" fmla="val 13158"/>
            </a:avLst>
          </a:prstGeom>
          <a:solidFill>
            <a:srgbClr val="E8A832">
              <a:alpha val="25000"/>
            </a:srgbClr>
          </a:solidFill>
          <a:ln/>
        </p:spPr>
        <p:txBody>
          <a:bodyPr/>
          <a:lstStyle/>
          <a:p>
            <a:endParaRPr lang="en-US"/>
          </a:p>
        </p:txBody>
      </p:sp>
      <p:sp>
        <p:nvSpPr>
          <p:cNvPr id="116" name="Text 114"/>
          <p:cNvSpPr/>
          <p:nvPr/>
        </p:nvSpPr>
        <p:spPr>
          <a:xfrm>
            <a:off x="10744200" y="4888557"/>
            <a:ext cx="960120" cy="347472"/>
          </a:xfrm>
          <a:prstGeom prst="rect">
            <a:avLst/>
          </a:prstGeom>
          <a:noFill/>
          <a:ln/>
        </p:spPr>
        <p:txBody>
          <a:bodyPr wrap="square" rtlCol="0" anchor="ctr"/>
          <a:lstStyle/>
          <a:p>
            <a:pPr marL="0" indent="0" algn="ctr">
              <a:buNone/>
            </a:pPr>
            <a:r>
              <a:rPr lang="en-US" sz="1000" b="1" dirty="0">
                <a:solidFill>
                  <a:srgbClr val="8B6000"/>
                </a:solidFill>
                <a:latin typeface="Arial" pitchFamily="34" charset="0"/>
                <a:ea typeface="Arial" pitchFamily="34" charset="-122"/>
                <a:cs typeface="Arial" pitchFamily="34" charset="-120"/>
              </a:rPr>
              <a:t>Watch</a:t>
            </a:r>
            <a:endParaRPr lang="en-US" sz="1000" dirty="0"/>
          </a:p>
        </p:txBody>
      </p:sp>
      <p:sp>
        <p:nvSpPr>
          <p:cNvPr id="117" name="TextBox 116">
            <a:extLst>
              <a:ext uri="{FF2B5EF4-FFF2-40B4-BE49-F238E27FC236}">
                <a16:creationId xmlns:a16="http://schemas.microsoft.com/office/drawing/2014/main" id="{F3EDE701-9CC6-2159-5DBD-71A853203E29}"/>
              </a:ext>
            </a:extLst>
          </p:cNvPr>
          <p:cNvSpPr txBox="1"/>
          <p:nvPr/>
        </p:nvSpPr>
        <p:spPr>
          <a:xfrm rot="16200000">
            <a:off x="-969969" y="2228872"/>
            <a:ext cx="2468882" cy="253596"/>
          </a:xfrm>
          <a:prstGeom prst="rect">
            <a:avLst/>
          </a:prstGeom>
          <a:noFill/>
        </p:spPr>
        <p:txBody>
          <a:bodyPr wrap="square" rtlCol="0">
            <a:spAutoFit/>
          </a:bodyPr>
          <a:lstStyle/>
          <a:p>
            <a:pPr marL="0" indent="0" algn="ctr">
              <a:lnSpc>
                <a:spcPct val="130000"/>
              </a:lnSpc>
              <a:buNone/>
            </a:pPr>
            <a:r>
              <a:rPr lang="en-US" sz="900" dirty="0">
                <a:solidFill>
                  <a:srgbClr val="64748B"/>
                </a:solidFill>
                <a:latin typeface="Arial" panose="020B0604020202020204" pitchFamily="34" charset="0"/>
                <a:ea typeface="Arial" pitchFamily="34" charset="-122"/>
                <a:cs typeface="Arial" panose="020B0604020202020204" pitchFamily="34" charset="0"/>
              </a:rPr>
              <a:t>Higher</a:t>
            </a:r>
            <a:r>
              <a:rPr lang="en-US" sz="900" dirty="0">
                <a:latin typeface="Arial" panose="020B0604020202020204" pitchFamily="34" charset="0"/>
                <a:cs typeface="Arial" panose="020B0604020202020204" pitchFamily="34" charset="0"/>
              </a:rPr>
              <a:t> </a:t>
            </a:r>
            <a:r>
              <a:rPr lang="en-US" sz="900" dirty="0">
                <a:solidFill>
                  <a:srgbClr val="64748B"/>
                </a:solidFill>
                <a:latin typeface="Arial" panose="020B0604020202020204" pitchFamily="34" charset="0"/>
                <a:ea typeface="Arial" pitchFamily="34" charset="-122"/>
                <a:cs typeface="Arial" panose="020B0604020202020204" pitchFamily="34" charset="0"/>
              </a:rPr>
              <a:t>Milestone Progress →</a:t>
            </a:r>
            <a:endParaRPr lang="en-US" sz="900" dirty="0">
              <a:latin typeface="Arial" panose="020B0604020202020204" pitchFamily="34" charset="0"/>
              <a:cs typeface="Arial" panose="020B0604020202020204" pitchFamily="34" charset="0"/>
            </a:endParaRPr>
          </a:p>
        </p:txBody>
      </p:sp>
      <p:sp>
        <p:nvSpPr>
          <p:cNvPr id="118" name="TextBox 117">
            <a:extLst>
              <a:ext uri="{FF2B5EF4-FFF2-40B4-BE49-F238E27FC236}">
                <a16:creationId xmlns:a16="http://schemas.microsoft.com/office/drawing/2014/main" id="{93CFD3E8-5D43-1C72-C540-2541BF63D46E}"/>
              </a:ext>
            </a:extLst>
          </p:cNvPr>
          <p:cNvSpPr txBox="1"/>
          <p:nvPr/>
        </p:nvSpPr>
        <p:spPr>
          <a:xfrm rot="16200000">
            <a:off x="-877964" y="4588720"/>
            <a:ext cx="2298802" cy="253596"/>
          </a:xfrm>
          <a:prstGeom prst="rect">
            <a:avLst/>
          </a:prstGeom>
          <a:noFill/>
        </p:spPr>
        <p:txBody>
          <a:bodyPr wrap="square" rtlCol="0">
            <a:spAutoFit/>
          </a:bodyPr>
          <a:lstStyle/>
          <a:p>
            <a:pPr algn="ctr">
              <a:lnSpc>
                <a:spcPct val="130000"/>
              </a:lnSpc>
            </a:pPr>
            <a:r>
              <a:rPr lang="en-US" sz="900" dirty="0">
                <a:solidFill>
                  <a:srgbClr val="64748B"/>
                </a:solidFill>
                <a:latin typeface="Arial" panose="020B0604020202020204" pitchFamily="34" charset="0"/>
                <a:ea typeface="Arial" pitchFamily="34" charset="-122"/>
                <a:cs typeface="Arial" panose="020B0604020202020204" pitchFamily="34" charset="0"/>
              </a:rPr>
              <a:t>←</a:t>
            </a:r>
            <a:r>
              <a:rPr lang="en-US" sz="900" dirty="0">
                <a:latin typeface="Arial" panose="020B0604020202020204" pitchFamily="34" charset="0"/>
                <a:cs typeface="Arial" panose="020B0604020202020204" pitchFamily="34" charset="0"/>
              </a:rPr>
              <a:t> </a:t>
            </a:r>
            <a:r>
              <a:rPr lang="en-US" sz="900" dirty="0">
                <a:solidFill>
                  <a:srgbClr val="64748B"/>
                </a:solidFill>
                <a:latin typeface="Arial" panose="020B0604020202020204" pitchFamily="34" charset="0"/>
                <a:ea typeface="Arial" pitchFamily="34" charset="-122"/>
                <a:cs typeface="Arial" panose="020B0604020202020204" pitchFamily="34" charset="0"/>
              </a:rPr>
              <a:t>Lower</a:t>
            </a:r>
            <a:r>
              <a:rPr lang="en-US" sz="900" dirty="0">
                <a:latin typeface="Arial" panose="020B0604020202020204" pitchFamily="34" charset="0"/>
                <a:cs typeface="Arial" panose="020B0604020202020204" pitchFamily="34" charset="0"/>
              </a:rPr>
              <a:t> </a:t>
            </a:r>
            <a:r>
              <a:rPr lang="en-US" sz="900" dirty="0">
                <a:solidFill>
                  <a:srgbClr val="64748B"/>
                </a:solidFill>
                <a:latin typeface="Arial" panose="020B0604020202020204" pitchFamily="34" charset="0"/>
                <a:ea typeface="Arial" pitchFamily="34" charset="-122"/>
                <a:cs typeface="Arial" panose="020B0604020202020204" pitchFamily="34" charset="0"/>
              </a:rPr>
              <a:t>Milestone</a:t>
            </a:r>
            <a:r>
              <a:rPr lang="en-US" sz="900" dirty="0">
                <a:latin typeface="Arial" panose="020B0604020202020204" pitchFamily="34" charset="0"/>
                <a:cs typeface="Arial" panose="020B0604020202020204" pitchFamily="34" charset="0"/>
              </a:rPr>
              <a:t> </a:t>
            </a:r>
            <a:r>
              <a:rPr lang="en-US" sz="900" dirty="0">
                <a:solidFill>
                  <a:srgbClr val="64748B"/>
                </a:solidFill>
                <a:latin typeface="Arial" panose="020B0604020202020204" pitchFamily="34" charset="0"/>
                <a:ea typeface="Arial" pitchFamily="34" charset="-122"/>
                <a:cs typeface="Arial" panose="020B0604020202020204" pitchFamily="34" charset="0"/>
              </a:rPr>
              <a:t>Progress</a:t>
            </a:r>
            <a:endParaRPr lang="en-US" sz="900" dirty="0">
              <a:latin typeface="Arial" panose="020B0604020202020204" pitchFamily="34" charset="0"/>
              <a:cs typeface="Arial" panose="020B0604020202020204" pitchFamily="34" charset="0"/>
            </a:endParaRPr>
          </a:p>
        </p:txBody>
      </p:sp>
      <p:sp>
        <p:nvSpPr>
          <p:cNvPr id="119" name="Text 3">
            <a:extLst>
              <a:ext uri="{FF2B5EF4-FFF2-40B4-BE49-F238E27FC236}">
                <a16:creationId xmlns:a16="http://schemas.microsoft.com/office/drawing/2014/main" id="{6243EB34-7E8E-0340-B2EB-04A523613662}"/>
              </a:ext>
            </a:extLst>
          </p:cNvPr>
          <p:cNvSpPr/>
          <p:nvPr/>
        </p:nvSpPr>
        <p:spPr>
          <a:xfrm>
            <a:off x="7912217" y="5683935"/>
            <a:ext cx="2245575" cy="281370"/>
          </a:xfrm>
          <a:prstGeom prst="rect">
            <a:avLst/>
          </a:prstGeom>
          <a:noFill/>
          <a:ln/>
        </p:spPr>
        <p:txBody>
          <a:bodyPr wrap="square" rtlCol="0" anchor="ctr"/>
          <a:lstStyle/>
          <a:p>
            <a:r>
              <a:rPr lang="en-US" sz="900" dirty="0">
                <a:solidFill>
                  <a:srgbClr val="64748B"/>
                </a:solidFill>
                <a:latin typeface="Arial" pitchFamily="34" charset="0"/>
                <a:cs typeface="Arial" pitchFamily="34" charset="-120"/>
              </a:rPr>
              <a:t>Each person = one dot.</a:t>
            </a:r>
            <a:endParaRPr lang="en-US" sz="900" dirty="0"/>
          </a:p>
        </p:txBody>
      </p:sp>
      <p:sp>
        <p:nvSpPr>
          <p:cNvPr id="120" name="Text 125">
            <a:extLst>
              <a:ext uri="{FF2B5EF4-FFF2-40B4-BE49-F238E27FC236}">
                <a16:creationId xmlns:a16="http://schemas.microsoft.com/office/drawing/2014/main" id="{20FB08F4-20E6-DE60-D52C-FF542C73F38C}"/>
              </a:ext>
            </a:extLst>
          </p:cNvPr>
          <p:cNvSpPr/>
          <p:nvPr/>
        </p:nvSpPr>
        <p:spPr>
          <a:xfrm>
            <a:off x="7947833" y="5926327"/>
            <a:ext cx="1242619" cy="228600"/>
          </a:xfrm>
          <a:prstGeom prst="rect">
            <a:avLst/>
          </a:prstGeom>
          <a:noFill/>
          <a:ln/>
        </p:spPr>
        <p:txBody>
          <a:bodyPr wrap="square" rtlCol="0" anchor="ctr"/>
          <a:lstStyle/>
          <a:p>
            <a:pPr marL="0" indent="0">
              <a:buNone/>
            </a:pPr>
            <a:r>
              <a:rPr lang="en-US" sz="900" b="1" dirty="0">
                <a:solidFill>
                  <a:srgbClr val="0F1E4A"/>
                </a:solidFill>
                <a:latin typeface="Arial" pitchFamily="34" charset="0"/>
                <a:ea typeface="Arial" pitchFamily="34" charset="-122"/>
                <a:cs typeface="Arial" pitchFamily="34" charset="-120"/>
              </a:rPr>
              <a:t>■  Leader score</a:t>
            </a:r>
            <a:endParaRPr lang="en-US" sz="900" dirty="0"/>
          </a:p>
        </p:txBody>
      </p:sp>
      <p:sp>
        <p:nvSpPr>
          <p:cNvPr id="121" name="Text 126">
            <a:extLst>
              <a:ext uri="{FF2B5EF4-FFF2-40B4-BE49-F238E27FC236}">
                <a16:creationId xmlns:a16="http://schemas.microsoft.com/office/drawing/2014/main" id="{3DBA69E6-BAC9-A700-2A8C-3F5B21592EDA}"/>
              </a:ext>
            </a:extLst>
          </p:cNvPr>
          <p:cNvSpPr/>
          <p:nvPr/>
        </p:nvSpPr>
        <p:spPr>
          <a:xfrm>
            <a:off x="7947833" y="6143780"/>
            <a:ext cx="1354246" cy="228600"/>
          </a:xfrm>
          <a:prstGeom prst="rect">
            <a:avLst/>
          </a:prstGeom>
          <a:noFill/>
          <a:ln/>
        </p:spPr>
        <p:txBody>
          <a:bodyPr wrap="square" rtlCol="0" anchor="ctr"/>
          <a:lstStyle/>
          <a:p>
            <a:pPr marL="0" indent="0">
              <a:buNone/>
            </a:pPr>
            <a:r>
              <a:rPr lang="en-US" sz="900" dirty="0">
                <a:solidFill>
                  <a:srgbClr val="0F1E4A"/>
                </a:solidFill>
                <a:latin typeface="Arial" pitchFamily="34" charset="0"/>
                <a:ea typeface="Arial" pitchFamily="34" charset="-122"/>
                <a:cs typeface="Arial" pitchFamily="34" charset="-120"/>
              </a:rPr>
              <a:t>□  Team member avg</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73152"/>
          </a:xfrm>
          <a:prstGeom prst="rect">
            <a:avLst/>
          </a:prstGeom>
          <a:solidFill>
            <a:srgbClr val="0F1E4A"/>
          </a:solidFill>
          <a:ln/>
        </p:spPr>
        <p:txBody>
          <a:bodyPr/>
          <a:lstStyle/>
          <a:p>
            <a:endParaRPr lang="en-US"/>
          </a:p>
        </p:txBody>
      </p:sp>
      <p:sp>
        <p:nvSpPr>
          <p:cNvPr id="4" name="Text 2"/>
          <p:cNvSpPr/>
          <p:nvPr/>
        </p:nvSpPr>
        <p:spPr>
          <a:xfrm>
            <a:off x="256236" y="284567"/>
            <a:ext cx="11430000" cy="502920"/>
          </a:xfrm>
          <a:prstGeom prst="rect">
            <a:avLst/>
          </a:prstGeom>
          <a:noFill/>
          <a:ln/>
        </p:spPr>
        <p:txBody>
          <a:bodyPr wrap="square" rtlCol="0" anchor="ctr"/>
          <a:lstStyle/>
          <a:p>
            <a:pPr marL="0" indent="0">
              <a:buNone/>
            </a:pPr>
            <a:r>
              <a:rPr lang="en-US" sz="2400" b="1" dirty="0">
                <a:solidFill>
                  <a:srgbClr val="0F1E4A"/>
                </a:solidFill>
                <a:latin typeface="Arial" pitchFamily="34" charset="0"/>
                <a:cs typeface="Arial" pitchFamily="34" charset="-120"/>
              </a:rPr>
              <a:t>Q2 Scorecard: Behavioral Changes and Milestone Completion</a:t>
            </a:r>
            <a:endParaRPr lang="en-US" sz="2400" dirty="0"/>
          </a:p>
        </p:txBody>
      </p:sp>
      <p:sp>
        <p:nvSpPr>
          <p:cNvPr id="14" name="Text 3">
            <a:extLst>
              <a:ext uri="{FF2B5EF4-FFF2-40B4-BE49-F238E27FC236}">
                <a16:creationId xmlns:a16="http://schemas.microsoft.com/office/drawing/2014/main" id="{AE288CD0-93CD-6FA7-8F77-D1B6C5D47493}"/>
              </a:ext>
            </a:extLst>
          </p:cNvPr>
          <p:cNvSpPr/>
          <p:nvPr/>
        </p:nvSpPr>
        <p:spPr>
          <a:xfrm>
            <a:off x="8986155" y="4248445"/>
            <a:ext cx="2345874" cy="521305"/>
          </a:xfrm>
          <a:prstGeom prst="rect">
            <a:avLst/>
          </a:prstGeom>
          <a:noFill/>
          <a:ln/>
        </p:spPr>
        <p:txBody>
          <a:bodyPr wrap="square" rtlCol="0" anchor="t"/>
          <a:lstStyle/>
          <a:p>
            <a:pPr marL="0" indent="0">
              <a:buNone/>
            </a:pPr>
            <a:r>
              <a:rPr lang="en-US" sz="900" dirty="0">
                <a:solidFill>
                  <a:srgbClr val="64748B"/>
                </a:solidFill>
                <a:latin typeface="Arial" pitchFamily="34" charset="0"/>
                <a:ea typeface="Arial" pitchFamily="34" charset="-122"/>
                <a:cs typeface="Arial" pitchFamily="34" charset="-120"/>
              </a:rPr>
              <a:t>Scale: 1–5</a:t>
            </a:r>
          </a:p>
          <a:p>
            <a:pPr marL="0" indent="0">
              <a:buNone/>
            </a:pPr>
            <a:r>
              <a:rPr lang="en-US" sz="900" dirty="0">
                <a:solidFill>
                  <a:srgbClr val="64748B"/>
                </a:solidFill>
                <a:latin typeface="Arial" pitchFamily="34" charset="0"/>
                <a:cs typeface="Arial" pitchFamily="34" charset="-120"/>
              </a:rPr>
              <a:t>Q2 avg scores shown</a:t>
            </a:r>
          </a:p>
          <a:p>
            <a:r>
              <a:rPr lang="en-US" sz="900" dirty="0" err="1">
                <a:solidFill>
                  <a:srgbClr val="64748B"/>
                </a:solidFill>
                <a:latin typeface="Arial" pitchFamily="34" charset="0"/>
                <a:ea typeface="Arial" pitchFamily="34" charset="-122"/>
                <a:cs typeface="Arial" pitchFamily="34" charset="-120"/>
              </a:rPr>
              <a:t>Δ</a:t>
            </a:r>
            <a:r>
              <a:rPr lang="en-US" sz="900" dirty="0">
                <a:solidFill>
                  <a:srgbClr val="64748B"/>
                </a:solidFill>
                <a:latin typeface="Arial" pitchFamily="34" charset="0"/>
                <a:ea typeface="Arial" pitchFamily="34" charset="-122"/>
                <a:cs typeface="Arial" pitchFamily="34" charset="-120"/>
              </a:rPr>
              <a:t> indicates change from Q1 baseline</a:t>
            </a:r>
            <a:endParaRPr lang="en-US" sz="900" dirty="0"/>
          </a:p>
          <a:p>
            <a:pPr marL="0" indent="0">
              <a:buNone/>
            </a:pPr>
            <a:endParaRPr lang="en-US" sz="900" dirty="0"/>
          </a:p>
        </p:txBody>
      </p:sp>
      <p:sp>
        <p:nvSpPr>
          <p:cNvPr id="15" name="Shape 127">
            <a:extLst>
              <a:ext uri="{FF2B5EF4-FFF2-40B4-BE49-F238E27FC236}">
                <a16:creationId xmlns:a16="http://schemas.microsoft.com/office/drawing/2014/main" id="{BB542D48-4102-3939-F4F5-A5B1A6FE09E4}"/>
              </a:ext>
            </a:extLst>
          </p:cNvPr>
          <p:cNvSpPr/>
          <p:nvPr/>
        </p:nvSpPr>
        <p:spPr>
          <a:xfrm>
            <a:off x="9067454" y="4828326"/>
            <a:ext cx="201168" cy="201168"/>
          </a:xfrm>
          <a:prstGeom prst="rect">
            <a:avLst/>
          </a:prstGeom>
          <a:solidFill>
            <a:srgbClr val="52B76A">
              <a:alpha val="85094"/>
            </a:srgbClr>
          </a:solidFill>
          <a:ln/>
        </p:spPr>
        <p:txBody>
          <a:bodyPr/>
          <a:lstStyle/>
          <a:p>
            <a:endParaRPr lang="en-US"/>
          </a:p>
        </p:txBody>
      </p:sp>
      <p:sp>
        <p:nvSpPr>
          <p:cNvPr id="215" name="Text 128">
            <a:extLst>
              <a:ext uri="{FF2B5EF4-FFF2-40B4-BE49-F238E27FC236}">
                <a16:creationId xmlns:a16="http://schemas.microsoft.com/office/drawing/2014/main" id="{43597031-8C30-31EE-3451-9808D3708DBD}"/>
              </a:ext>
            </a:extLst>
          </p:cNvPr>
          <p:cNvSpPr/>
          <p:nvPr/>
        </p:nvSpPr>
        <p:spPr>
          <a:xfrm>
            <a:off x="9296054" y="4810038"/>
            <a:ext cx="1828800"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4.0–5.0 Strong</a:t>
            </a:r>
            <a:endParaRPr lang="en-US" sz="900" dirty="0"/>
          </a:p>
        </p:txBody>
      </p:sp>
      <p:sp>
        <p:nvSpPr>
          <p:cNvPr id="216" name="Shape 129">
            <a:extLst>
              <a:ext uri="{FF2B5EF4-FFF2-40B4-BE49-F238E27FC236}">
                <a16:creationId xmlns:a16="http://schemas.microsoft.com/office/drawing/2014/main" id="{9449DC7F-2948-54DA-458C-583715C2DFA7}"/>
              </a:ext>
            </a:extLst>
          </p:cNvPr>
          <p:cNvSpPr/>
          <p:nvPr/>
        </p:nvSpPr>
        <p:spPr>
          <a:xfrm>
            <a:off x="9067454" y="5095601"/>
            <a:ext cx="201168" cy="201168"/>
          </a:xfrm>
          <a:prstGeom prst="rect">
            <a:avLst/>
          </a:prstGeom>
          <a:solidFill>
            <a:srgbClr val="0070C0"/>
          </a:solidFill>
          <a:ln/>
        </p:spPr>
        <p:txBody>
          <a:bodyPr/>
          <a:lstStyle/>
          <a:p>
            <a:endParaRPr lang="en-US"/>
          </a:p>
        </p:txBody>
      </p:sp>
      <p:sp>
        <p:nvSpPr>
          <p:cNvPr id="217" name="Text 130">
            <a:extLst>
              <a:ext uri="{FF2B5EF4-FFF2-40B4-BE49-F238E27FC236}">
                <a16:creationId xmlns:a16="http://schemas.microsoft.com/office/drawing/2014/main" id="{A9C458FA-E3D6-D884-3AA3-40128616D5B3}"/>
              </a:ext>
            </a:extLst>
          </p:cNvPr>
          <p:cNvSpPr/>
          <p:nvPr/>
        </p:nvSpPr>
        <p:spPr>
          <a:xfrm>
            <a:off x="9296054" y="5077313"/>
            <a:ext cx="1828800"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3.5–3.9 Good</a:t>
            </a:r>
            <a:endParaRPr lang="en-US" sz="900" dirty="0"/>
          </a:p>
        </p:txBody>
      </p:sp>
      <p:sp>
        <p:nvSpPr>
          <p:cNvPr id="218" name="Shape 131">
            <a:extLst>
              <a:ext uri="{FF2B5EF4-FFF2-40B4-BE49-F238E27FC236}">
                <a16:creationId xmlns:a16="http://schemas.microsoft.com/office/drawing/2014/main" id="{CABAA6E6-AEED-14E1-EDF9-3E271F0E71DB}"/>
              </a:ext>
            </a:extLst>
          </p:cNvPr>
          <p:cNvSpPr/>
          <p:nvPr/>
        </p:nvSpPr>
        <p:spPr>
          <a:xfrm>
            <a:off x="9070579" y="5382777"/>
            <a:ext cx="201168" cy="201168"/>
          </a:xfrm>
          <a:prstGeom prst="rect">
            <a:avLst/>
          </a:prstGeom>
          <a:solidFill>
            <a:srgbClr val="FFC000"/>
          </a:solidFill>
          <a:ln/>
        </p:spPr>
        <p:txBody>
          <a:bodyPr/>
          <a:lstStyle/>
          <a:p>
            <a:endParaRPr lang="en-US"/>
          </a:p>
        </p:txBody>
      </p:sp>
      <p:sp>
        <p:nvSpPr>
          <p:cNvPr id="219" name="Text 132">
            <a:extLst>
              <a:ext uri="{FF2B5EF4-FFF2-40B4-BE49-F238E27FC236}">
                <a16:creationId xmlns:a16="http://schemas.microsoft.com/office/drawing/2014/main" id="{04B21145-4950-2B10-6EF4-E7EB6554199C}"/>
              </a:ext>
            </a:extLst>
          </p:cNvPr>
          <p:cNvSpPr/>
          <p:nvPr/>
        </p:nvSpPr>
        <p:spPr>
          <a:xfrm>
            <a:off x="9299179" y="5364489"/>
            <a:ext cx="1258583"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3.0–3.4 Developing</a:t>
            </a:r>
            <a:endParaRPr lang="en-US" sz="900" dirty="0"/>
          </a:p>
        </p:txBody>
      </p:sp>
      <p:sp>
        <p:nvSpPr>
          <p:cNvPr id="220" name="Shape 133">
            <a:extLst>
              <a:ext uri="{FF2B5EF4-FFF2-40B4-BE49-F238E27FC236}">
                <a16:creationId xmlns:a16="http://schemas.microsoft.com/office/drawing/2014/main" id="{7AF664B6-AFFF-8D8C-0633-7352F4E15961}"/>
              </a:ext>
            </a:extLst>
          </p:cNvPr>
          <p:cNvSpPr/>
          <p:nvPr/>
        </p:nvSpPr>
        <p:spPr>
          <a:xfrm>
            <a:off x="9070579" y="5657193"/>
            <a:ext cx="201168" cy="201168"/>
          </a:xfrm>
          <a:prstGeom prst="rect">
            <a:avLst/>
          </a:prstGeom>
          <a:solidFill>
            <a:srgbClr val="C00000"/>
          </a:solidFill>
          <a:ln/>
        </p:spPr>
        <p:txBody>
          <a:bodyPr/>
          <a:lstStyle/>
          <a:p>
            <a:endParaRPr lang="en-US"/>
          </a:p>
        </p:txBody>
      </p:sp>
      <p:sp>
        <p:nvSpPr>
          <p:cNvPr id="221" name="Text 134">
            <a:extLst>
              <a:ext uri="{FF2B5EF4-FFF2-40B4-BE49-F238E27FC236}">
                <a16:creationId xmlns:a16="http://schemas.microsoft.com/office/drawing/2014/main" id="{5770228F-2EDA-D00E-1FD0-582FD59E039C}"/>
              </a:ext>
            </a:extLst>
          </p:cNvPr>
          <p:cNvSpPr/>
          <p:nvPr/>
        </p:nvSpPr>
        <p:spPr>
          <a:xfrm>
            <a:off x="9299179" y="5638905"/>
            <a:ext cx="1258583" cy="22860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&lt;3.0 At Risk</a:t>
            </a:r>
            <a:endParaRPr lang="en-US" sz="900" dirty="0"/>
          </a:p>
        </p:txBody>
      </p:sp>
      <p:pic>
        <p:nvPicPr>
          <p:cNvPr id="222" name="Picture 221">
            <a:extLst>
              <a:ext uri="{FF2B5EF4-FFF2-40B4-BE49-F238E27FC236}">
                <a16:creationId xmlns:a16="http://schemas.microsoft.com/office/drawing/2014/main" id="{5F2E3F95-392E-82DF-793A-76B7A834E18A}"/>
              </a:ext>
            </a:extLst>
          </p:cNvPr>
          <p:cNvPicPr>
            <a:picLocks noChangeAspect="1"/>
          </p:cNvPicPr>
          <p:nvPr/>
        </p:nvPicPr>
        <p:blipFill>
          <a:blip r:embed="rId3"/>
          <a:stretch>
            <a:fillRect/>
          </a:stretch>
        </p:blipFill>
        <p:spPr>
          <a:xfrm>
            <a:off x="258421" y="4078153"/>
            <a:ext cx="8484588" cy="2681873"/>
          </a:xfrm>
          <a:prstGeom prst="rect">
            <a:avLst/>
          </a:prstGeom>
        </p:spPr>
      </p:pic>
      <p:sp>
        <p:nvSpPr>
          <p:cNvPr id="300" name="InsightCard0Bg"/>
          <p:cNvSpPr/>
          <p:nvPr/>
        </p:nvSpPr>
        <p:spPr>
          <a:xfrm>
            <a:off x="457199" y="1278767"/>
            <a:ext cx="11440539" cy="466000"/>
          </a:xfrm>
          <a:prstGeom prst="rect">
            <a:avLst/>
          </a:prstGeom>
          <a:solidFill>
            <a:srgbClr val="FFFFFF"/>
          </a:solidFill>
          <a:ln w="9525">
            <a:solidFill>
              <a:srgbClr val="E2E8F0"/>
            </a:solidFill>
          </a:ln>
        </p:spPr>
        <p:txBody>
          <a:bodyPr/>
          <a:lstStyle/>
          <a:p>
            <a:endParaRPr lang="en-US"/>
          </a:p>
        </p:txBody>
      </p:sp>
      <p:sp>
        <p:nvSpPr>
          <p:cNvPr id="301" name="InsightCard0Accent"/>
          <p:cNvSpPr/>
          <p:nvPr/>
        </p:nvSpPr>
        <p:spPr>
          <a:xfrm>
            <a:off x="457199" y="1278767"/>
            <a:ext cx="16000" cy="466000"/>
          </a:xfrm>
          <a:prstGeom prst="rect">
            <a:avLst/>
          </a:prstGeom>
          <a:solidFill>
            <a:srgbClr val="2B45D9"/>
          </a:solidFill>
          <a:ln>
            <a:noFill/>
          </a:ln>
        </p:spPr>
        <p:txBody>
          <a:bodyPr/>
          <a:lstStyle/>
          <a:p>
            <a:endParaRPr lang="en-US"/>
          </a:p>
        </p:txBody>
      </p:sp>
      <p:sp>
        <p:nvSpPr>
          <p:cNvPr id="302" name="InsightCard0Text"/>
          <p:cNvSpPr/>
          <p:nvPr/>
        </p:nvSpPr>
        <p:spPr>
          <a:xfrm>
            <a:off x="511199" y="1298767"/>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Execution is the biggest mover. </a:t>
            </a:r>
            <a:r>
              <a:rPr lang="en-US" sz="1050" dirty="0">
                <a:solidFill>
                  <a:srgbClr val="334155"/>
                </a:solidFill>
                <a:latin typeface="Arial" pitchFamily="34" charset="0"/>
              </a:rPr>
              <a:t>Execution scores improved more than any other behavior across the portfolio (leader deltas +0.1 to +0.4). The Acceleration team led the way (+0.4 leader, +0.3 team). Given it was the lowest-scoring behavior last cycle, this trajectory is the right signal to watch.</a:t>
            </a:r>
          </a:p>
        </p:txBody>
      </p:sp>
      <p:sp>
        <p:nvSpPr>
          <p:cNvPr id="303" name="InsightCard1Bg"/>
          <p:cNvSpPr/>
          <p:nvPr/>
        </p:nvSpPr>
        <p:spPr>
          <a:xfrm>
            <a:off x="457199" y="1760767"/>
            <a:ext cx="11440539" cy="466000"/>
          </a:xfrm>
          <a:prstGeom prst="rect">
            <a:avLst/>
          </a:prstGeom>
          <a:solidFill>
            <a:srgbClr val="FFFFFF"/>
          </a:solidFill>
          <a:ln w="9525">
            <a:solidFill>
              <a:srgbClr val="E2E8F0"/>
            </a:solidFill>
          </a:ln>
        </p:spPr>
        <p:txBody>
          <a:bodyPr/>
          <a:lstStyle/>
          <a:p>
            <a:endParaRPr lang="en-US"/>
          </a:p>
        </p:txBody>
      </p:sp>
      <p:sp>
        <p:nvSpPr>
          <p:cNvPr id="304" name="InsightCard1Accent"/>
          <p:cNvSpPr/>
          <p:nvPr/>
        </p:nvSpPr>
        <p:spPr>
          <a:xfrm>
            <a:off x="457199" y="1760767"/>
            <a:ext cx="16000" cy="466000"/>
          </a:xfrm>
          <a:prstGeom prst="rect">
            <a:avLst/>
          </a:prstGeom>
          <a:solidFill>
            <a:srgbClr val="C00000"/>
          </a:solidFill>
          <a:ln>
            <a:noFill/>
          </a:ln>
        </p:spPr>
        <p:txBody>
          <a:bodyPr/>
          <a:lstStyle/>
          <a:p>
            <a:endParaRPr lang="en-US"/>
          </a:p>
        </p:txBody>
      </p:sp>
      <p:sp>
        <p:nvSpPr>
          <p:cNvPr id="305" name="InsightCard1Text"/>
          <p:cNvSpPr/>
          <p:nvPr/>
        </p:nvSpPr>
        <p:spPr>
          <a:xfrm>
            <a:off x="511199" y="1780767"/>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Digital Transformation is the outlier that demands attention. </a:t>
            </a:r>
            <a:r>
              <a:rPr lang="en-US" sz="1050" dirty="0">
                <a:solidFill>
                  <a:srgbClr val="334155"/>
                </a:solidFill>
                <a:latin typeface="Arial" pitchFamily="34" charset="0"/>
              </a:rPr>
              <a:t>58% milestone attainment is significantly below the portfolio average (~75%). Smallest behavioral scores improvement in the portfolio (+0.1 on most competencies). Low behavioral improvement + low milestone attainment is the compound risk signal.</a:t>
            </a:r>
          </a:p>
        </p:txBody>
      </p:sp>
      <p:sp>
        <p:nvSpPr>
          <p:cNvPr id="306" name="InsightCard2Bg"/>
          <p:cNvSpPr/>
          <p:nvPr/>
        </p:nvSpPr>
        <p:spPr>
          <a:xfrm>
            <a:off x="457199" y="2242767"/>
            <a:ext cx="11440539" cy="466000"/>
          </a:xfrm>
          <a:prstGeom prst="rect">
            <a:avLst/>
          </a:prstGeom>
          <a:solidFill>
            <a:srgbClr val="FFFFFF"/>
          </a:solidFill>
          <a:ln w="9525">
            <a:solidFill>
              <a:srgbClr val="E2E8F0"/>
            </a:solidFill>
          </a:ln>
        </p:spPr>
        <p:txBody>
          <a:bodyPr/>
          <a:lstStyle/>
          <a:p>
            <a:endParaRPr lang="en-US"/>
          </a:p>
        </p:txBody>
      </p:sp>
      <p:sp>
        <p:nvSpPr>
          <p:cNvPr id="307" name="InsightCard2Accent"/>
          <p:cNvSpPr/>
          <p:nvPr/>
        </p:nvSpPr>
        <p:spPr>
          <a:xfrm>
            <a:off x="457199" y="2242767"/>
            <a:ext cx="16000" cy="466000"/>
          </a:xfrm>
          <a:prstGeom prst="rect">
            <a:avLst/>
          </a:prstGeom>
          <a:solidFill>
            <a:srgbClr val="52B76A"/>
          </a:solidFill>
          <a:ln>
            <a:noFill/>
          </a:ln>
        </p:spPr>
        <p:txBody>
          <a:bodyPr/>
          <a:lstStyle/>
          <a:p>
            <a:endParaRPr lang="en-US"/>
          </a:p>
        </p:txBody>
      </p:sp>
      <p:sp>
        <p:nvSpPr>
          <p:cNvPr id="308" name="InsightCard2Text"/>
          <p:cNvSpPr/>
          <p:nvPr/>
        </p:nvSpPr>
        <p:spPr>
          <a:xfrm>
            <a:off x="511199" y="2262767"/>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Market Expansion is the portfolio standout. </a:t>
            </a:r>
            <a:r>
              <a:rPr lang="en-US" sz="1050" dirty="0">
                <a:solidFill>
                  <a:srgbClr val="334155"/>
                </a:solidFill>
                <a:latin typeface="Arial" pitchFamily="34" charset="0"/>
              </a:rPr>
              <a:t>88% milestone attainment, highest behavioral scores across nearly every competency, and consistent gains cycle-over-cycle. This team is executing. Worth understanding operational and leadership best practices.</a:t>
            </a:r>
          </a:p>
        </p:txBody>
      </p:sp>
      <p:sp>
        <p:nvSpPr>
          <p:cNvPr id="309" name="InsightCard3Bg"/>
          <p:cNvSpPr/>
          <p:nvPr/>
        </p:nvSpPr>
        <p:spPr>
          <a:xfrm>
            <a:off x="457199" y="2724767"/>
            <a:ext cx="11440539" cy="466000"/>
          </a:xfrm>
          <a:prstGeom prst="rect">
            <a:avLst/>
          </a:prstGeom>
          <a:solidFill>
            <a:srgbClr val="FFFFFF"/>
          </a:solidFill>
          <a:ln w="9525">
            <a:solidFill>
              <a:srgbClr val="E2E8F0"/>
            </a:solidFill>
          </a:ln>
        </p:spPr>
        <p:txBody>
          <a:bodyPr/>
          <a:lstStyle/>
          <a:p>
            <a:endParaRPr lang="en-US"/>
          </a:p>
        </p:txBody>
      </p:sp>
      <p:sp>
        <p:nvSpPr>
          <p:cNvPr id="310" name="InsightCard3Accent"/>
          <p:cNvSpPr/>
          <p:nvPr/>
        </p:nvSpPr>
        <p:spPr>
          <a:xfrm>
            <a:off x="457199" y="2724767"/>
            <a:ext cx="16000" cy="466000"/>
          </a:xfrm>
          <a:prstGeom prst="rect">
            <a:avLst/>
          </a:prstGeom>
          <a:solidFill>
            <a:srgbClr val="E8A832"/>
          </a:solidFill>
          <a:ln>
            <a:noFill/>
          </a:ln>
        </p:spPr>
        <p:txBody>
          <a:bodyPr/>
          <a:lstStyle/>
          <a:p>
            <a:endParaRPr lang="en-US"/>
          </a:p>
        </p:txBody>
      </p:sp>
      <p:sp>
        <p:nvSpPr>
          <p:cNvPr id="311" name="InsightCard3Text"/>
          <p:cNvSpPr/>
          <p:nvPr/>
        </p:nvSpPr>
        <p:spPr>
          <a:xfrm>
            <a:off x="511199" y="2744767"/>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Acceleration made the most behavioral progress, but milestone attainment remains a watch area. </a:t>
            </a:r>
            <a:r>
              <a:rPr lang="en-US" sz="1050" dirty="0">
                <a:solidFill>
                  <a:srgbClr val="334155"/>
                </a:solidFill>
                <a:latin typeface="Arial" pitchFamily="34" charset="0"/>
              </a:rPr>
              <a:t>Largest score improvements in the portfolio (+0.3–0.4 across multiple competencies), still only 72% milestone attainment. Behavioral momentum hasn’t fully converted to delivery yet — the next cycle will be the test.</a:t>
            </a:r>
          </a:p>
        </p:txBody>
      </p:sp>
      <p:sp>
        <p:nvSpPr>
          <p:cNvPr id="312" name="InsightCard4Bg"/>
          <p:cNvSpPr/>
          <p:nvPr/>
        </p:nvSpPr>
        <p:spPr>
          <a:xfrm>
            <a:off x="457199" y="3206767"/>
            <a:ext cx="11440539" cy="466000"/>
          </a:xfrm>
          <a:prstGeom prst="rect">
            <a:avLst/>
          </a:prstGeom>
          <a:solidFill>
            <a:srgbClr val="FFFFFF"/>
          </a:solidFill>
          <a:ln w="9525">
            <a:solidFill>
              <a:srgbClr val="E2E8F0"/>
            </a:solidFill>
          </a:ln>
        </p:spPr>
        <p:txBody>
          <a:bodyPr/>
          <a:lstStyle/>
          <a:p>
            <a:endParaRPr lang="en-US"/>
          </a:p>
        </p:txBody>
      </p:sp>
      <p:sp>
        <p:nvSpPr>
          <p:cNvPr id="313" name="InsightCard4Accent"/>
          <p:cNvSpPr/>
          <p:nvPr/>
        </p:nvSpPr>
        <p:spPr>
          <a:xfrm>
            <a:off x="457199" y="3206767"/>
            <a:ext cx="16000" cy="466000"/>
          </a:xfrm>
          <a:prstGeom prst="rect">
            <a:avLst/>
          </a:prstGeom>
          <a:solidFill>
            <a:srgbClr val="2B45D9"/>
          </a:solidFill>
          <a:ln>
            <a:noFill/>
          </a:ln>
        </p:spPr>
        <p:txBody>
          <a:bodyPr/>
          <a:lstStyle/>
          <a:p>
            <a:endParaRPr lang="en-US"/>
          </a:p>
        </p:txBody>
      </p:sp>
      <p:sp>
        <p:nvSpPr>
          <p:cNvPr id="314" name="InsightCard4Text"/>
          <p:cNvSpPr/>
          <p:nvPr/>
        </p:nvSpPr>
        <p:spPr>
          <a:xfrm>
            <a:off x="511199" y="3226767"/>
            <a:ext cx="11366539" cy="426000"/>
          </a:xfrm>
          <a:prstGeom prst="rect">
            <a:avLst/>
          </a:prstGeom>
          <a:noFill/>
          <a:ln>
            <a:noFill/>
          </a:ln>
        </p:spPr>
        <p:txBody>
          <a:bodyPr wrap="square" rtlCol="0" anchor="ctr"/>
          <a:lstStyle/>
          <a:p>
            <a:pPr marL="0" indent="0">
              <a:lnSpc>
                <a:spcPct val="115000"/>
              </a:lnSpc>
              <a:buNone/>
            </a:pPr>
            <a:r>
              <a:rPr lang="en-US" sz="1050" b="1" dirty="0">
                <a:solidFill>
                  <a:srgbClr val="0F1E4A"/>
                </a:solidFill>
                <a:latin typeface="Arial" pitchFamily="34" charset="0"/>
              </a:rPr>
              <a:t>The leader-team gap is narrowing, but teams are still trailing. </a:t>
            </a:r>
            <a:r>
              <a:rPr lang="en-US" sz="1050" dirty="0">
                <a:solidFill>
                  <a:srgbClr val="334155"/>
                </a:solidFill>
                <a:latin typeface="Arial" pitchFamily="34" charset="0"/>
              </a:rPr>
              <a:t>Deltas are slightly higher on leader scores than team scores in most cases, but team scores are moving up consistently. The question is whether team-level execution catches up to leadership capability before it shows in the milestones.</a:t>
            </a:r>
          </a:p>
        </p:txBody>
      </p:sp>
      <p:sp>
        <p:nvSpPr>
          <p:cNvPr id="239" name="KeyInsightsLabel"/>
          <p:cNvSpPr/>
          <p:nvPr/>
        </p:nvSpPr>
        <p:spPr>
          <a:xfrm>
            <a:off x="457199" y="895000"/>
            <a:ext cx="4000000" cy="310000"/>
          </a:xfrm>
          <a:prstGeom prst="rect">
            <a:avLst/>
          </a:prstGeom>
          <a:noFill/>
          <a:ln>
            <a:noFill/>
          </a:ln>
        </p:spPr>
        <p:txBody>
          <a:bodyPr wrap="square" rtlCol="0" anchor="ctr"/>
          <a:lstStyle/>
          <a:p>
            <a:pPr marL="0" indent="0">
              <a:buNone/>
            </a:pPr>
            <a:r>
              <a:rPr lang="en-US" sz="1400" b="1" kern="0" spc="200" dirty="0">
                <a:solidFill>
                  <a:srgbClr val="0F1E4A"/>
                </a:solidFill>
                <a:latin typeface="Arial" pitchFamily="34" charset="0"/>
              </a:rPr>
              <a:t>KEY INSIGHTS</a:t>
            </a:r>
          </a:p>
        </p:txBody>
      </p:sp>
    </p:spTree>
    <p:extLst>
      <p:ext uri="{BB962C8B-B14F-4D97-AF65-F5344CB8AC3E}">
        <p14:creationId xmlns:p14="http://schemas.microsoft.com/office/powerpoint/2010/main" val="995348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Appendix">
    <p:spTree>
      <p:nvGrpSpPr>
        <p:cNvPr id="1" name=""/>
        <p:cNvGrpSpPr/>
        <p:nvPr/>
      </p:nvGrpSpPr>
      <p:grpSpPr>
        <a:xfrm>
          <a:off x="0" y="0"/>
          <a:ext cx="0" cy="0"/>
          <a:chOff x="0" y="0"/>
          <a:chExt cx="0" cy="0"/>
        </a:xfrm>
      </p:grpSpPr>
      <p:sp>
        <p:nvSpPr>
          <p:cNvPr id="2" name="Shape 0"/>
          <p:cNvSpPr/>
          <p:nvPr/>
        </p:nvSpPr>
        <p:spPr>
          <a:xfrm>
            <a:off x="10886" y="0"/>
            <a:ext cx="12161520" cy="73152"/>
          </a:xfrm>
          <a:prstGeom prst="rect">
            <a:avLst/>
          </a:prstGeom>
          <a:solidFill>
            <a:srgbClr val="0F1E4A"/>
          </a:solidFill>
          <a:ln/>
        </p:spPr>
        <p:txBody>
          <a:bodyPr/>
          <a:lstStyle/>
          <a:p>
            <a:endParaRPr lang="en-US"/>
          </a:p>
        </p:txBody>
      </p:sp>
      <p:sp>
        <p:nvSpPr>
          <p:cNvPr id="3" name="Text 1"/>
          <p:cNvSpPr/>
          <p:nvPr/>
        </p:nvSpPr>
        <p:spPr>
          <a:xfrm>
            <a:off x="457200" y="140000"/>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rPr>
              <a:t>APEX CAPITAL PARTNERS  ·  MERIDIAN INDUSTRIAL SERVICES  ·  FY26 VALUE CREATION PLAN</a:t>
            </a:r>
          </a:p>
        </p:txBody>
      </p:sp>
      <p:sp>
        <p:nvSpPr>
          <p:cNvPr id="4" name="Text 2"/>
          <p:cNvSpPr/>
          <p:nvPr/>
        </p:nvSpPr>
        <p:spPr>
          <a:xfrm>
            <a:off x="457200" y="430000"/>
            <a:ext cx="11247120" cy="500000"/>
          </a:xfrm>
          <a:prstGeom prst="rect">
            <a:avLst/>
          </a:prstGeom>
          <a:noFill/>
          <a:ln/>
        </p:spPr>
        <p:txBody>
          <a:bodyPr wrap="square" rtlCol="0" anchor="ctr"/>
          <a:lstStyle/>
          <a:p>
            <a:pPr marL="0" indent="0">
              <a:buNone/>
            </a:pPr>
            <a:r>
              <a:rPr lang="en-US" sz="3200" b="1" dirty="0">
                <a:solidFill>
                  <a:srgbClr val="0F1E4A"/>
                </a:solidFill>
                <a:latin typeface="Arial" pitchFamily="34" charset="0"/>
              </a:rPr>
              <a:t>Appendix</a:t>
            </a:r>
          </a:p>
        </p:txBody>
      </p:sp>
      <p:sp>
        <p:nvSpPr>
          <p:cNvPr id="10" name="Card 1"/>
          <p:cNvSpPr/>
          <p:nvPr/>
        </p:nvSpPr>
        <p:spPr>
          <a:xfrm>
            <a:off x="457200" y="1200000"/>
            <a:ext cx="3520000" cy="1300000"/>
          </a:xfrm>
          <a:prstGeom prst="rect">
            <a:avLst/>
          </a:prstGeom>
          <a:solidFill>
            <a:srgbClr val="F0F3FF"/>
          </a:solidFill>
          <a:ln>
            <a:noFill/>
          </a:ln>
        </p:spPr>
        <p:txBody>
          <a:bodyPr/>
          <a:lstStyle/>
          <a:p>
            <a:endParaRPr lang="en-US"/>
          </a:p>
        </p:txBody>
      </p:sp>
      <p:sp>
        <p:nvSpPr>
          <p:cNvPr id="11" name="CardText 1"/>
          <p:cNvSpPr/>
          <p:nvPr/>
        </p:nvSpPr>
        <p:spPr>
          <a:xfrm>
            <a:off x="640000" y="1330000"/>
            <a:ext cx="3160000" cy="1050000"/>
          </a:xfrm>
          <a:prstGeom prst="rect">
            <a:avLst/>
          </a:prstGeom>
          <a:noFill/>
          <a:ln/>
        </p:spPr>
        <p:txBody>
          <a:bodyPr wrap="square" rtlCol="0" anchor="t"/>
          <a:lstStyle/>
          <a:p>
            <a:r>
              <a:rPr lang="en-US" sz="1100" b="1" dirty="0">
                <a:solidFill>
                  <a:srgbClr val="2B45D9"/>
                </a:solidFill>
                <a:latin typeface="Arial" pitchFamily="34" charset="0"/>
              </a:rPr>
              <a:t>VCP Initiatives Overview</a:t>
            </a:r>
          </a:p>
          <a:p>
            <a:endParaRPr lang="en-US" sz="1000" dirty="0"/>
          </a:p>
          <a:p>
            <a:r>
              <a:rPr lang="en-US" sz="1000" dirty="0">
                <a:solidFill>
                  <a:srgbClr val="0F1E4A"/>
                </a:solidFill>
                <a:latin typeface="Arial" pitchFamily="34" charset="0"/>
              </a:rPr>
              <a:t>Summary of all VCP initiatives &amp; associated Leaders.</a:t>
            </a:r>
          </a:p>
        </p:txBody>
      </p:sp>
      <p:sp>
        <p:nvSpPr>
          <p:cNvPr id="12" name="Card 2"/>
          <p:cNvSpPr/>
          <p:nvPr/>
        </p:nvSpPr>
        <p:spPr>
          <a:xfrm>
            <a:off x="4337200" y="1200000"/>
            <a:ext cx="3520000" cy="1300000"/>
          </a:xfrm>
          <a:prstGeom prst="rect">
            <a:avLst/>
          </a:prstGeom>
          <a:solidFill>
            <a:srgbClr val="F0F3FF"/>
          </a:solidFill>
          <a:ln>
            <a:noFill/>
          </a:ln>
        </p:spPr>
        <p:txBody>
          <a:bodyPr/>
          <a:lstStyle/>
          <a:p>
            <a:endParaRPr lang="en-US"/>
          </a:p>
        </p:txBody>
      </p:sp>
      <p:sp>
        <p:nvSpPr>
          <p:cNvPr id="13" name="CardText 2"/>
          <p:cNvSpPr/>
          <p:nvPr/>
        </p:nvSpPr>
        <p:spPr>
          <a:xfrm>
            <a:off x="4520000" y="1330000"/>
            <a:ext cx="3160000" cy="1050000"/>
          </a:xfrm>
          <a:prstGeom prst="rect">
            <a:avLst/>
          </a:prstGeom>
          <a:noFill/>
          <a:ln/>
        </p:spPr>
        <p:txBody>
          <a:bodyPr wrap="square" rtlCol="0" anchor="t"/>
          <a:lstStyle/>
          <a:p>
            <a:r>
              <a:rPr lang="en-US" sz="1100" b="1" dirty="0">
                <a:solidFill>
                  <a:srgbClr val="2B45D9"/>
                </a:solidFill>
                <a:latin typeface="Arial" pitchFamily="34" charset="0"/>
              </a:rPr>
              <a:t>Behavioral Framework</a:t>
            </a:r>
          </a:p>
          <a:p>
            <a:endParaRPr lang="en-US" sz="1000" dirty="0"/>
          </a:p>
          <a:p>
            <a:r>
              <a:rPr lang="en-US" sz="1000" dirty="0">
                <a:solidFill>
                  <a:srgbClr val="0F1E4A"/>
                </a:solidFill>
                <a:latin typeface="Arial" pitchFamily="34" charset="0"/>
              </a:rPr>
              <a:t>Definitions and scoring methodology for each of the five behavioral competencies assessed across VCP teams.</a:t>
            </a:r>
          </a:p>
        </p:txBody>
      </p:sp>
      <p:sp>
        <p:nvSpPr>
          <p:cNvPr id="20" name="Note"/>
          <p:cNvSpPr/>
          <p:nvPr/>
        </p:nvSpPr>
        <p:spPr>
          <a:xfrm>
            <a:off x="457200" y="4180457"/>
            <a:ext cx="11247120" cy="260000"/>
          </a:xfrm>
          <a:prstGeom prst="rect">
            <a:avLst/>
          </a:prstGeom>
          <a:noFill/>
          <a:ln/>
        </p:spPr>
        <p:txBody>
          <a:bodyPr wrap="square" rtlCol="0" anchor="ctr"/>
          <a:lstStyle/>
          <a:p>
            <a:pPr marL="0" indent="0">
              <a:buNone/>
            </a:pPr>
            <a:r>
              <a:rPr lang="en-US" sz="900" i="1" dirty="0">
                <a:solidFill>
                  <a:srgbClr val="64748B"/>
                </a:solidFill>
                <a:latin typeface="Arial" pitchFamily="34" charset="0"/>
              </a:rPr>
              <a:t>Additional slides can be added to this appendix as needed. Contact your Incompass account team for supplemental data exports.</a:t>
            </a:r>
          </a:p>
        </p:txBody>
      </p:sp>
      <p:sp>
        <p:nvSpPr>
          <p:cNvPr id="5" name="Card 3">
            <a:extLst>
              <a:ext uri="{FF2B5EF4-FFF2-40B4-BE49-F238E27FC236}">
                <a16:creationId xmlns:a16="http://schemas.microsoft.com/office/drawing/2014/main" id="{54452466-337C-15E9-5B6F-59EF5874CE46}"/>
              </a:ext>
            </a:extLst>
          </p:cNvPr>
          <p:cNvSpPr/>
          <p:nvPr/>
        </p:nvSpPr>
        <p:spPr>
          <a:xfrm>
            <a:off x="4336000" y="2706142"/>
            <a:ext cx="3520000" cy="1300000"/>
          </a:xfrm>
          <a:prstGeom prst="rect">
            <a:avLst/>
          </a:prstGeom>
          <a:solidFill>
            <a:srgbClr val="F0F3FF"/>
          </a:solidFill>
          <a:ln>
            <a:noFill/>
          </a:ln>
        </p:spPr>
        <p:txBody>
          <a:bodyPr/>
          <a:lstStyle/>
          <a:p>
            <a:endParaRPr lang="en-US"/>
          </a:p>
        </p:txBody>
      </p:sp>
      <p:sp>
        <p:nvSpPr>
          <p:cNvPr id="6" name="CardText 3">
            <a:extLst>
              <a:ext uri="{FF2B5EF4-FFF2-40B4-BE49-F238E27FC236}">
                <a16:creationId xmlns:a16="http://schemas.microsoft.com/office/drawing/2014/main" id="{E7E26061-DF6B-A887-0BE5-5EE7462C541F}"/>
              </a:ext>
            </a:extLst>
          </p:cNvPr>
          <p:cNvSpPr/>
          <p:nvPr/>
        </p:nvSpPr>
        <p:spPr>
          <a:xfrm>
            <a:off x="4518800" y="2836142"/>
            <a:ext cx="3160000" cy="1050000"/>
          </a:xfrm>
          <a:prstGeom prst="rect">
            <a:avLst/>
          </a:prstGeom>
          <a:noFill/>
          <a:ln/>
        </p:spPr>
        <p:txBody>
          <a:bodyPr wrap="square" rtlCol="0" anchor="t"/>
          <a:lstStyle/>
          <a:p>
            <a:r>
              <a:rPr lang="en-US" sz="1100" b="1" dirty="0">
                <a:solidFill>
                  <a:srgbClr val="2B45D9"/>
                </a:solidFill>
                <a:latin typeface="Arial" pitchFamily="34" charset="0"/>
              </a:rPr>
              <a:t>Milestone Detail by Initiative</a:t>
            </a:r>
          </a:p>
          <a:p>
            <a:endParaRPr lang="en-US" sz="1000" dirty="0"/>
          </a:p>
          <a:p>
            <a:r>
              <a:rPr lang="en-US" sz="1000" dirty="0">
                <a:solidFill>
                  <a:srgbClr val="0F1E4A"/>
                </a:solidFill>
                <a:latin typeface="Arial" pitchFamily="34" charset="0"/>
              </a:rPr>
              <a:t>Complete milestone log for each initiative team, including status, owner, and target dates.</a:t>
            </a:r>
          </a:p>
        </p:txBody>
      </p:sp>
      <p:sp>
        <p:nvSpPr>
          <p:cNvPr id="7" name="Card 2">
            <a:extLst>
              <a:ext uri="{FF2B5EF4-FFF2-40B4-BE49-F238E27FC236}">
                <a16:creationId xmlns:a16="http://schemas.microsoft.com/office/drawing/2014/main" id="{4CC56796-E665-423F-3C76-BACD52353211}"/>
              </a:ext>
            </a:extLst>
          </p:cNvPr>
          <p:cNvSpPr/>
          <p:nvPr/>
        </p:nvSpPr>
        <p:spPr>
          <a:xfrm>
            <a:off x="457200" y="2684227"/>
            <a:ext cx="3520000" cy="1300000"/>
          </a:xfrm>
          <a:prstGeom prst="rect">
            <a:avLst/>
          </a:prstGeom>
          <a:solidFill>
            <a:srgbClr val="F0F3FF"/>
          </a:solidFill>
          <a:ln>
            <a:noFill/>
          </a:ln>
        </p:spPr>
        <p:txBody>
          <a:bodyPr/>
          <a:lstStyle/>
          <a:p>
            <a:endParaRPr lang="en-US"/>
          </a:p>
        </p:txBody>
      </p:sp>
      <p:sp>
        <p:nvSpPr>
          <p:cNvPr id="8" name="CardText 2">
            <a:extLst>
              <a:ext uri="{FF2B5EF4-FFF2-40B4-BE49-F238E27FC236}">
                <a16:creationId xmlns:a16="http://schemas.microsoft.com/office/drawing/2014/main" id="{812F4A85-EC40-3931-5C80-C6CC41DFD4EB}"/>
              </a:ext>
            </a:extLst>
          </p:cNvPr>
          <p:cNvSpPr/>
          <p:nvPr/>
        </p:nvSpPr>
        <p:spPr>
          <a:xfrm>
            <a:off x="640000" y="2814227"/>
            <a:ext cx="3160000" cy="1050000"/>
          </a:xfrm>
          <a:prstGeom prst="rect">
            <a:avLst/>
          </a:prstGeom>
          <a:noFill/>
          <a:ln/>
        </p:spPr>
        <p:txBody>
          <a:bodyPr wrap="square" rtlCol="0" anchor="t"/>
          <a:lstStyle/>
          <a:p>
            <a:r>
              <a:rPr lang="en-US" sz="1100" b="1" dirty="0">
                <a:solidFill>
                  <a:srgbClr val="2B45D9"/>
                </a:solidFill>
                <a:latin typeface="Arial" pitchFamily="34" charset="0"/>
              </a:rPr>
              <a:t>Full Individual Scores</a:t>
            </a:r>
          </a:p>
          <a:p>
            <a:endParaRPr lang="en-US" sz="1000" dirty="0"/>
          </a:p>
          <a:p>
            <a:r>
              <a:rPr lang="en-US" sz="1000" dirty="0">
                <a:solidFill>
                  <a:srgbClr val="0F1E4A"/>
                </a:solidFill>
                <a:latin typeface="Arial" pitchFamily="34" charset="0"/>
              </a:rPr>
              <a:t>Per-person behavioral scores for all 29 VCP Leaders and Team Members, by competency and by cycle.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55486"/>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ea typeface="Arial" pitchFamily="34" charset="-122"/>
                <a:cs typeface="Arial" pitchFamily="34" charset="-120"/>
              </a:rPr>
              <a:t>APEX CAPITAL PARTNERS  ·  MERIDIAN INDUSTRIAL SERVICES  ·  FY26 VALUE CREATION PLAN</a:t>
            </a:r>
            <a:endParaRPr lang="en-US" sz="800" dirty="0"/>
          </a:p>
        </p:txBody>
      </p:sp>
      <p:sp>
        <p:nvSpPr>
          <p:cNvPr id="28" name="Shape 26"/>
          <p:cNvSpPr/>
          <p:nvPr/>
        </p:nvSpPr>
        <p:spPr>
          <a:xfrm>
            <a:off x="567573" y="1446421"/>
            <a:ext cx="7952127" cy="932688"/>
          </a:xfrm>
          <a:prstGeom prst="roundRect">
            <a:avLst>
              <a:gd name="adj" fmla="val 5882"/>
            </a:avLst>
          </a:prstGeom>
          <a:solidFill>
            <a:srgbClr val="F0F3FF"/>
          </a:solidFill>
          <a:ln/>
          <a:effectLst>
            <a:outerShdw blurRad="63500" dist="25400" dir="8100000" algn="bl" rotWithShape="0">
              <a:srgbClr val="000000">
                <a:alpha val="7000"/>
              </a:srgbClr>
            </a:outerShdw>
          </a:effectLst>
        </p:spPr>
        <p:txBody>
          <a:bodyPr/>
          <a:lstStyle/>
          <a:p>
            <a:endParaRPr lang="en-US"/>
          </a:p>
        </p:txBody>
      </p:sp>
      <p:sp>
        <p:nvSpPr>
          <p:cNvPr id="29" name="Shape 27"/>
          <p:cNvSpPr/>
          <p:nvPr/>
        </p:nvSpPr>
        <p:spPr>
          <a:xfrm>
            <a:off x="786827" y="1702453"/>
            <a:ext cx="438912" cy="438912"/>
          </a:xfrm>
          <a:prstGeom prst="ellipse">
            <a:avLst/>
          </a:prstGeom>
          <a:solidFill>
            <a:srgbClr val="0F1E4A"/>
          </a:solidFill>
          <a:ln/>
        </p:spPr>
        <p:txBody>
          <a:bodyPr/>
          <a:lstStyle/>
          <a:p>
            <a:endParaRPr lang="en-US"/>
          </a:p>
        </p:txBody>
      </p:sp>
      <p:pic>
        <p:nvPicPr>
          <p:cNvPr id="30" name="Image 0" descr="preencoded.png"/>
          <p:cNvPicPr>
            <a:picLocks noChangeAspect="1"/>
          </p:cNvPicPr>
          <p:nvPr/>
        </p:nvPicPr>
        <p:blipFill>
          <a:blip r:embed="rId3"/>
          <a:stretch>
            <a:fillRect/>
          </a:stretch>
        </p:blipFill>
        <p:spPr>
          <a:xfrm>
            <a:off x="814258" y="1729885"/>
            <a:ext cx="384048" cy="384048"/>
          </a:xfrm>
          <a:prstGeom prst="rect">
            <a:avLst/>
          </a:prstGeom>
        </p:spPr>
      </p:pic>
      <p:sp>
        <p:nvSpPr>
          <p:cNvPr id="31" name="Text 28"/>
          <p:cNvSpPr/>
          <p:nvPr/>
        </p:nvSpPr>
        <p:spPr>
          <a:xfrm>
            <a:off x="1372042" y="1537861"/>
            <a:ext cx="6952166" cy="274320"/>
          </a:xfrm>
          <a:prstGeom prst="rect">
            <a:avLst/>
          </a:prstGeom>
          <a:noFill/>
          <a:ln/>
        </p:spPr>
        <p:txBody>
          <a:bodyPr wrap="square" rtlCol="0" anchor="ctr"/>
          <a:lstStyle/>
          <a:p>
            <a:pPr marL="0" indent="0">
              <a:buNone/>
            </a:pPr>
            <a:r>
              <a:rPr lang="en-US" sz="1600" b="1" dirty="0">
                <a:solidFill>
                  <a:srgbClr val="0F1E4A"/>
                </a:solidFill>
                <a:latin typeface="Arial" pitchFamily="34" charset="0"/>
                <a:ea typeface="Arial" pitchFamily="34" charset="-122"/>
                <a:cs typeface="Arial" pitchFamily="34" charset="-120"/>
              </a:rPr>
              <a:t>Acceleration</a:t>
            </a:r>
            <a:endParaRPr lang="en-US" sz="1600" dirty="0"/>
          </a:p>
        </p:txBody>
      </p:sp>
      <p:sp>
        <p:nvSpPr>
          <p:cNvPr id="32" name="Text 29"/>
          <p:cNvSpPr/>
          <p:nvPr/>
        </p:nvSpPr>
        <p:spPr>
          <a:xfrm>
            <a:off x="1372042" y="1825423"/>
            <a:ext cx="6952166" cy="201168"/>
          </a:xfrm>
          <a:prstGeom prst="rect">
            <a:avLst/>
          </a:prstGeom>
          <a:noFill/>
          <a:ln/>
        </p:spPr>
        <p:txBody>
          <a:bodyPr wrap="square" rtlCol="0" anchor="ctr"/>
          <a:lstStyle/>
          <a:p>
            <a:pPr marL="0" indent="0">
              <a:buNone/>
            </a:pPr>
            <a:r>
              <a:rPr lang="en-US" sz="1200" b="1" dirty="0">
                <a:solidFill>
                  <a:srgbClr val="2B45D9"/>
                </a:solidFill>
                <a:latin typeface="Arial" pitchFamily="34" charset="0"/>
                <a:ea typeface="Arial" pitchFamily="34" charset="-122"/>
                <a:cs typeface="Arial" pitchFamily="34" charset="-120"/>
              </a:rPr>
              <a:t>Emma Foster, VP of Revenue</a:t>
            </a:r>
            <a:endParaRPr lang="en-US" sz="1200" dirty="0"/>
          </a:p>
        </p:txBody>
      </p:sp>
      <p:sp>
        <p:nvSpPr>
          <p:cNvPr id="33" name="Text 30"/>
          <p:cNvSpPr/>
          <p:nvPr/>
        </p:nvSpPr>
        <p:spPr>
          <a:xfrm>
            <a:off x="1372041" y="1974041"/>
            <a:ext cx="7098469" cy="347472"/>
          </a:xfrm>
          <a:prstGeom prst="rect">
            <a:avLst/>
          </a:prstGeom>
          <a:noFill/>
          <a:ln/>
        </p:spPr>
        <p:txBody>
          <a:bodyPr wrap="square" rtlCol="0" anchor="ctr"/>
          <a:lstStyle/>
          <a:p>
            <a:pPr marL="0" indent="0">
              <a:lnSpc>
                <a:spcPct val="125000"/>
              </a:lnSpc>
              <a:buNone/>
            </a:pPr>
            <a:r>
              <a:rPr lang="en-US" sz="1050" dirty="0">
                <a:solidFill>
                  <a:srgbClr val="64748B"/>
                </a:solidFill>
                <a:latin typeface="Arial" pitchFamily="34" charset="0"/>
                <a:ea typeface="Arial" pitchFamily="34" charset="-122"/>
                <a:cs typeface="Arial" pitchFamily="34" charset="-120"/>
              </a:rPr>
              <a:t>Captures untapped customer segments and accelerates new product commercialization. Near-term EBITDA impact.</a:t>
            </a:r>
            <a:endParaRPr lang="en-US" sz="1050" dirty="0"/>
          </a:p>
        </p:txBody>
      </p:sp>
      <p:sp>
        <p:nvSpPr>
          <p:cNvPr id="34" name="Shape 31"/>
          <p:cNvSpPr/>
          <p:nvPr/>
        </p:nvSpPr>
        <p:spPr>
          <a:xfrm>
            <a:off x="567573" y="2443117"/>
            <a:ext cx="7952127" cy="932688"/>
          </a:xfrm>
          <a:prstGeom prst="roundRect">
            <a:avLst>
              <a:gd name="adj" fmla="val 5882"/>
            </a:avLst>
          </a:prstGeom>
          <a:solidFill>
            <a:srgbClr val="F0F3FF"/>
          </a:solidFill>
          <a:ln/>
          <a:effectLst>
            <a:outerShdw blurRad="63500" dist="25400" dir="8100000" algn="bl" rotWithShape="0">
              <a:srgbClr val="000000">
                <a:alpha val="7000"/>
              </a:srgbClr>
            </a:outerShdw>
          </a:effectLst>
        </p:spPr>
        <p:txBody>
          <a:bodyPr/>
          <a:lstStyle/>
          <a:p>
            <a:endParaRPr lang="en-US"/>
          </a:p>
        </p:txBody>
      </p:sp>
      <p:sp>
        <p:nvSpPr>
          <p:cNvPr id="35" name="Shape 32"/>
          <p:cNvSpPr/>
          <p:nvPr/>
        </p:nvSpPr>
        <p:spPr>
          <a:xfrm>
            <a:off x="786827" y="2699149"/>
            <a:ext cx="438912" cy="438912"/>
          </a:xfrm>
          <a:prstGeom prst="ellipse">
            <a:avLst/>
          </a:prstGeom>
          <a:solidFill>
            <a:srgbClr val="007A6E"/>
          </a:solidFill>
          <a:ln/>
        </p:spPr>
        <p:txBody>
          <a:bodyPr/>
          <a:lstStyle/>
          <a:p>
            <a:endParaRPr lang="en-US"/>
          </a:p>
        </p:txBody>
      </p:sp>
      <p:pic>
        <p:nvPicPr>
          <p:cNvPr id="36" name="Image 1" descr="preencoded.png"/>
          <p:cNvPicPr>
            <a:picLocks noChangeAspect="1"/>
          </p:cNvPicPr>
          <p:nvPr/>
        </p:nvPicPr>
        <p:blipFill>
          <a:blip r:embed="rId4"/>
          <a:stretch>
            <a:fillRect/>
          </a:stretch>
        </p:blipFill>
        <p:spPr>
          <a:xfrm>
            <a:off x="814258" y="2726581"/>
            <a:ext cx="384048" cy="384048"/>
          </a:xfrm>
          <a:prstGeom prst="rect">
            <a:avLst/>
          </a:prstGeom>
        </p:spPr>
      </p:pic>
      <p:sp>
        <p:nvSpPr>
          <p:cNvPr id="37" name="Text 33"/>
          <p:cNvSpPr/>
          <p:nvPr/>
        </p:nvSpPr>
        <p:spPr>
          <a:xfrm>
            <a:off x="1372042" y="2534557"/>
            <a:ext cx="6952166" cy="274320"/>
          </a:xfrm>
          <a:prstGeom prst="rect">
            <a:avLst/>
          </a:prstGeom>
          <a:noFill/>
          <a:ln/>
        </p:spPr>
        <p:txBody>
          <a:bodyPr wrap="square" rtlCol="0" anchor="ctr"/>
          <a:lstStyle/>
          <a:p>
            <a:pPr marL="0" indent="0">
              <a:buNone/>
            </a:pPr>
            <a:r>
              <a:rPr lang="en-US" sz="1600" b="1" dirty="0">
                <a:solidFill>
                  <a:srgbClr val="0F1E4A"/>
                </a:solidFill>
                <a:latin typeface="Arial" pitchFamily="34" charset="0"/>
                <a:ea typeface="Arial" pitchFamily="34" charset="-122"/>
                <a:cs typeface="Arial" pitchFamily="34" charset="-120"/>
              </a:rPr>
              <a:t>Market Expansion</a:t>
            </a:r>
            <a:endParaRPr lang="en-US" sz="1600" dirty="0"/>
          </a:p>
        </p:txBody>
      </p:sp>
      <p:sp>
        <p:nvSpPr>
          <p:cNvPr id="38" name="Text 34"/>
          <p:cNvSpPr/>
          <p:nvPr/>
        </p:nvSpPr>
        <p:spPr>
          <a:xfrm>
            <a:off x="1372042" y="2832629"/>
            <a:ext cx="6952166" cy="201168"/>
          </a:xfrm>
          <a:prstGeom prst="rect">
            <a:avLst/>
          </a:prstGeom>
          <a:noFill/>
          <a:ln/>
        </p:spPr>
        <p:txBody>
          <a:bodyPr wrap="square" rtlCol="0" anchor="ctr"/>
          <a:lstStyle/>
          <a:p>
            <a:pPr marL="0" indent="0">
              <a:buNone/>
            </a:pPr>
            <a:r>
              <a:rPr lang="en-US" sz="1200" b="1" dirty="0">
                <a:solidFill>
                  <a:srgbClr val="007A6E"/>
                </a:solidFill>
                <a:latin typeface="Arial" pitchFamily="34" charset="0"/>
                <a:ea typeface="Arial" pitchFamily="34" charset="-122"/>
                <a:cs typeface="Arial" pitchFamily="34" charset="-120"/>
              </a:rPr>
              <a:t>Samuel Porter, VP of Global Markets</a:t>
            </a:r>
            <a:endParaRPr lang="en-US" sz="1200" dirty="0"/>
          </a:p>
        </p:txBody>
      </p:sp>
      <p:sp>
        <p:nvSpPr>
          <p:cNvPr id="39" name="Text 35"/>
          <p:cNvSpPr/>
          <p:nvPr/>
        </p:nvSpPr>
        <p:spPr>
          <a:xfrm>
            <a:off x="1372042" y="2991757"/>
            <a:ext cx="6952166" cy="347472"/>
          </a:xfrm>
          <a:prstGeom prst="rect">
            <a:avLst/>
          </a:prstGeom>
          <a:noFill/>
          <a:ln/>
        </p:spPr>
        <p:txBody>
          <a:bodyPr wrap="square" rtlCol="0" anchor="ctr"/>
          <a:lstStyle/>
          <a:p>
            <a:pPr marL="0" indent="0">
              <a:lnSpc>
                <a:spcPct val="125000"/>
              </a:lnSpc>
              <a:buNone/>
            </a:pPr>
            <a:r>
              <a:rPr lang="en-US" sz="1050" dirty="0">
                <a:solidFill>
                  <a:srgbClr val="64748B"/>
                </a:solidFill>
                <a:latin typeface="Arial" pitchFamily="34" charset="0"/>
                <a:ea typeface="Arial" pitchFamily="34" charset="-122"/>
                <a:cs typeface="Arial" pitchFamily="34" charset="-120"/>
              </a:rPr>
              <a:t>New geographic market entry and channel partnerships. Drives long-term enterprise value and exit multiple.</a:t>
            </a:r>
            <a:endParaRPr lang="en-US" sz="1050" dirty="0"/>
          </a:p>
        </p:txBody>
      </p:sp>
      <p:sp>
        <p:nvSpPr>
          <p:cNvPr id="40" name="Shape 36"/>
          <p:cNvSpPr/>
          <p:nvPr/>
        </p:nvSpPr>
        <p:spPr>
          <a:xfrm>
            <a:off x="567573" y="3439813"/>
            <a:ext cx="7952127" cy="932688"/>
          </a:xfrm>
          <a:prstGeom prst="roundRect">
            <a:avLst>
              <a:gd name="adj" fmla="val 5882"/>
            </a:avLst>
          </a:prstGeom>
          <a:solidFill>
            <a:srgbClr val="F0F3FF"/>
          </a:solidFill>
          <a:ln/>
          <a:effectLst>
            <a:outerShdw blurRad="63500" dist="25400" dir="8100000" algn="bl" rotWithShape="0">
              <a:srgbClr val="000000">
                <a:alpha val="7000"/>
              </a:srgbClr>
            </a:outerShdw>
          </a:effectLst>
        </p:spPr>
        <p:txBody>
          <a:bodyPr/>
          <a:lstStyle/>
          <a:p>
            <a:endParaRPr lang="en-US"/>
          </a:p>
        </p:txBody>
      </p:sp>
      <p:sp>
        <p:nvSpPr>
          <p:cNvPr id="41" name="Shape 37"/>
          <p:cNvSpPr/>
          <p:nvPr/>
        </p:nvSpPr>
        <p:spPr>
          <a:xfrm>
            <a:off x="786827" y="3695845"/>
            <a:ext cx="438912" cy="438912"/>
          </a:xfrm>
          <a:prstGeom prst="ellipse">
            <a:avLst/>
          </a:prstGeom>
          <a:solidFill>
            <a:srgbClr val="2B45D9"/>
          </a:solidFill>
          <a:ln/>
        </p:spPr>
        <p:txBody>
          <a:bodyPr/>
          <a:lstStyle/>
          <a:p>
            <a:endParaRPr lang="en-US"/>
          </a:p>
        </p:txBody>
      </p:sp>
      <p:pic>
        <p:nvPicPr>
          <p:cNvPr id="42" name="Image 2" descr="preencoded.png"/>
          <p:cNvPicPr>
            <a:picLocks noChangeAspect="1"/>
          </p:cNvPicPr>
          <p:nvPr/>
        </p:nvPicPr>
        <p:blipFill>
          <a:blip r:embed="rId5"/>
          <a:stretch>
            <a:fillRect/>
          </a:stretch>
        </p:blipFill>
        <p:spPr>
          <a:xfrm>
            <a:off x="814258" y="3723277"/>
            <a:ext cx="384048" cy="384048"/>
          </a:xfrm>
          <a:prstGeom prst="rect">
            <a:avLst/>
          </a:prstGeom>
        </p:spPr>
      </p:pic>
      <p:sp>
        <p:nvSpPr>
          <p:cNvPr id="43" name="Text 38"/>
          <p:cNvSpPr/>
          <p:nvPr/>
        </p:nvSpPr>
        <p:spPr>
          <a:xfrm>
            <a:off x="1372042" y="3531253"/>
            <a:ext cx="6952166" cy="274320"/>
          </a:xfrm>
          <a:prstGeom prst="rect">
            <a:avLst/>
          </a:prstGeom>
          <a:noFill/>
          <a:ln/>
        </p:spPr>
        <p:txBody>
          <a:bodyPr wrap="square" rtlCol="0" anchor="ctr"/>
          <a:lstStyle/>
          <a:p>
            <a:pPr marL="0" indent="0">
              <a:buNone/>
            </a:pPr>
            <a:r>
              <a:rPr lang="en-US" sz="1600" b="1" dirty="0">
                <a:solidFill>
                  <a:srgbClr val="0F1E4A"/>
                </a:solidFill>
                <a:latin typeface="Arial" pitchFamily="34" charset="0"/>
                <a:ea typeface="Arial" pitchFamily="34" charset="-122"/>
                <a:cs typeface="Arial" pitchFamily="34" charset="-120"/>
              </a:rPr>
              <a:t>Digital Transformation</a:t>
            </a:r>
            <a:endParaRPr lang="en-US" sz="1600" dirty="0"/>
          </a:p>
        </p:txBody>
      </p:sp>
      <p:sp>
        <p:nvSpPr>
          <p:cNvPr id="44" name="Text 39"/>
          <p:cNvSpPr/>
          <p:nvPr/>
        </p:nvSpPr>
        <p:spPr>
          <a:xfrm>
            <a:off x="1372042" y="3839835"/>
            <a:ext cx="6952166" cy="201168"/>
          </a:xfrm>
          <a:prstGeom prst="rect">
            <a:avLst/>
          </a:prstGeom>
          <a:noFill/>
          <a:ln/>
        </p:spPr>
        <p:txBody>
          <a:bodyPr wrap="square" rtlCol="0" anchor="ctr"/>
          <a:lstStyle/>
          <a:p>
            <a:pPr marL="0" indent="0">
              <a:buNone/>
            </a:pPr>
            <a:r>
              <a:rPr lang="en-US" sz="1200" b="1" dirty="0">
                <a:solidFill>
                  <a:srgbClr val="2B45D9"/>
                </a:solidFill>
                <a:latin typeface="Arial" pitchFamily="34" charset="0"/>
                <a:ea typeface="Arial" pitchFamily="34" charset="-122"/>
                <a:cs typeface="Arial" pitchFamily="34" charset="-120"/>
              </a:rPr>
              <a:t>Malachi Taylor, VP of Digital Transformation</a:t>
            </a:r>
            <a:endParaRPr lang="en-US" sz="1200" dirty="0"/>
          </a:p>
        </p:txBody>
      </p:sp>
      <p:sp>
        <p:nvSpPr>
          <p:cNvPr id="45" name="Text 40"/>
          <p:cNvSpPr/>
          <p:nvPr/>
        </p:nvSpPr>
        <p:spPr>
          <a:xfrm>
            <a:off x="1372042" y="3988453"/>
            <a:ext cx="6952166" cy="347472"/>
          </a:xfrm>
          <a:prstGeom prst="rect">
            <a:avLst/>
          </a:prstGeom>
          <a:noFill/>
          <a:ln/>
        </p:spPr>
        <p:txBody>
          <a:bodyPr wrap="square" rtlCol="0" anchor="ctr"/>
          <a:lstStyle/>
          <a:p>
            <a:pPr marL="0" indent="0">
              <a:lnSpc>
                <a:spcPct val="125000"/>
              </a:lnSpc>
              <a:buNone/>
            </a:pPr>
            <a:r>
              <a:rPr lang="en-US" sz="1050" dirty="0">
                <a:solidFill>
                  <a:srgbClr val="64748B"/>
                </a:solidFill>
                <a:latin typeface="Arial" pitchFamily="34" charset="0"/>
                <a:ea typeface="Arial" pitchFamily="34" charset="-122"/>
                <a:cs typeface="Arial" pitchFamily="34" charset="-120"/>
              </a:rPr>
              <a:t>Core systems modernization and AI adoption across the business. Drives margin improvement and scalability.</a:t>
            </a:r>
            <a:endParaRPr lang="en-US" sz="1050" dirty="0"/>
          </a:p>
        </p:txBody>
      </p:sp>
      <p:sp>
        <p:nvSpPr>
          <p:cNvPr id="46" name="Shape 41"/>
          <p:cNvSpPr/>
          <p:nvPr/>
        </p:nvSpPr>
        <p:spPr>
          <a:xfrm>
            <a:off x="567573" y="4436509"/>
            <a:ext cx="7952127" cy="932688"/>
          </a:xfrm>
          <a:prstGeom prst="roundRect">
            <a:avLst>
              <a:gd name="adj" fmla="val 5882"/>
            </a:avLst>
          </a:prstGeom>
          <a:solidFill>
            <a:srgbClr val="F0F3FF"/>
          </a:solidFill>
          <a:ln/>
          <a:effectLst>
            <a:outerShdw blurRad="63500" dist="25400" dir="8100000" algn="bl" rotWithShape="0">
              <a:srgbClr val="000000">
                <a:alpha val="7000"/>
              </a:srgbClr>
            </a:outerShdw>
          </a:effectLst>
        </p:spPr>
        <p:txBody>
          <a:bodyPr/>
          <a:lstStyle/>
          <a:p>
            <a:endParaRPr lang="en-US"/>
          </a:p>
        </p:txBody>
      </p:sp>
      <p:sp>
        <p:nvSpPr>
          <p:cNvPr id="47" name="Shape 42"/>
          <p:cNvSpPr/>
          <p:nvPr/>
        </p:nvSpPr>
        <p:spPr>
          <a:xfrm>
            <a:off x="786827" y="4692541"/>
            <a:ext cx="438912" cy="438912"/>
          </a:xfrm>
          <a:prstGeom prst="ellipse">
            <a:avLst/>
          </a:prstGeom>
          <a:solidFill>
            <a:srgbClr val="52B76A"/>
          </a:solidFill>
          <a:ln/>
        </p:spPr>
        <p:txBody>
          <a:bodyPr/>
          <a:lstStyle/>
          <a:p>
            <a:endParaRPr lang="en-US"/>
          </a:p>
        </p:txBody>
      </p:sp>
      <p:pic>
        <p:nvPicPr>
          <p:cNvPr id="48" name="Image 3" descr="preencoded.png"/>
          <p:cNvPicPr>
            <a:picLocks noChangeAspect="1"/>
          </p:cNvPicPr>
          <p:nvPr/>
        </p:nvPicPr>
        <p:blipFill>
          <a:blip r:embed="rId6"/>
          <a:stretch>
            <a:fillRect/>
          </a:stretch>
        </p:blipFill>
        <p:spPr>
          <a:xfrm>
            <a:off x="814258" y="4719973"/>
            <a:ext cx="384048" cy="384048"/>
          </a:xfrm>
          <a:prstGeom prst="rect">
            <a:avLst/>
          </a:prstGeom>
        </p:spPr>
      </p:pic>
      <p:sp>
        <p:nvSpPr>
          <p:cNvPr id="49" name="Text 43"/>
          <p:cNvSpPr/>
          <p:nvPr/>
        </p:nvSpPr>
        <p:spPr>
          <a:xfrm>
            <a:off x="1372042" y="4527949"/>
            <a:ext cx="6952166" cy="274320"/>
          </a:xfrm>
          <a:prstGeom prst="rect">
            <a:avLst/>
          </a:prstGeom>
          <a:noFill/>
          <a:ln/>
        </p:spPr>
        <p:txBody>
          <a:bodyPr wrap="square" rtlCol="0" anchor="ctr"/>
          <a:lstStyle/>
          <a:p>
            <a:pPr marL="0" indent="0">
              <a:buNone/>
            </a:pPr>
            <a:r>
              <a:rPr lang="en-US" sz="1600" b="1" dirty="0">
                <a:solidFill>
                  <a:srgbClr val="0F1E4A"/>
                </a:solidFill>
                <a:latin typeface="Arial" pitchFamily="34" charset="0"/>
                <a:ea typeface="Arial" pitchFamily="34" charset="-122"/>
                <a:cs typeface="Arial" pitchFamily="34" charset="-120"/>
              </a:rPr>
              <a:t>Operational Excellence</a:t>
            </a:r>
            <a:endParaRPr lang="en-US" sz="1600" dirty="0"/>
          </a:p>
        </p:txBody>
      </p:sp>
      <p:sp>
        <p:nvSpPr>
          <p:cNvPr id="50" name="Text 44"/>
          <p:cNvSpPr/>
          <p:nvPr/>
        </p:nvSpPr>
        <p:spPr>
          <a:xfrm>
            <a:off x="1372042" y="4826021"/>
            <a:ext cx="6952166" cy="201168"/>
          </a:xfrm>
          <a:prstGeom prst="rect">
            <a:avLst/>
          </a:prstGeom>
          <a:noFill/>
          <a:ln/>
        </p:spPr>
        <p:txBody>
          <a:bodyPr wrap="square" rtlCol="0" anchor="ctr"/>
          <a:lstStyle/>
          <a:p>
            <a:pPr marL="0" indent="0">
              <a:buNone/>
            </a:pPr>
            <a:r>
              <a:rPr lang="en-US" sz="1200" b="1" dirty="0">
                <a:solidFill>
                  <a:srgbClr val="52B76A"/>
                </a:solidFill>
                <a:latin typeface="Arial" pitchFamily="34" charset="0"/>
                <a:ea typeface="Arial" pitchFamily="34" charset="-122"/>
                <a:cs typeface="Arial" pitchFamily="34" charset="-120"/>
              </a:rPr>
              <a:t>Mateo Reyes, VP of Operations</a:t>
            </a:r>
            <a:endParaRPr lang="en-US" sz="1200" dirty="0"/>
          </a:p>
        </p:txBody>
      </p:sp>
      <p:sp>
        <p:nvSpPr>
          <p:cNvPr id="51" name="Text 45"/>
          <p:cNvSpPr/>
          <p:nvPr/>
        </p:nvSpPr>
        <p:spPr>
          <a:xfrm>
            <a:off x="1372042" y="4985149"/>
            <a:ext cx="6952166" cy="347472"/>
          </a:xfrm>
          <a:prstGeom prst="rect">
            <a:avLst/>
          </a:prstGeom>
          <a:noFill/>
          <a:ln/>
        </p:spPr>
        <p:txBody>
          <a:bodyPr wrap="square" rtlCol="0" anchor="ctr"/>
          <a:lstStyle/>
          <a:p>
            <a:pPr marL="0" indent="0">
              <a:lnSpc>
                <a:spcPct val="125000"/>
              </a:lnSpc>
              <a:buNone/>
            </a:pPr>
            <a:r>
              <a:rPr lang="en-US" sz="1050" dirty="0">
                <a:solidFill>
                  <a:srgbClr val="64748B"/>
                </a:solidFill>
                <a:latin typeface="Arial" pitchFamily="34" charset="0"/>
                <a:ea typeface="Arial" pitchFamily="34" charset="-122"/>
                <a:cs typeface="Arial" pitchFamily="34" charset="-120"/>
              </a:rPr>
              <a:t>Process improvement and vendor rationalization. Near-term margin expansion and operational leverage.</a:t>
            </a:r>
            <a:endParaRPr lang="en-US" sz="1050" dirty="0"/>
          </a:p>
        </p:txBody>
      </p:sp>
      <p:sp>
        <p:nvSpPr>
          <p:cNvPr id="52" name="Shape 46"/>
          <p:cNvSpPr/>
          <p:nvPr/>
        </p:nvSpPr>
        <p:spPr>
          <a:xfrm>
            <a:off x="567573" y="5433205"/>
            <a:ext cx="7952127" cy="932688"/>
          </a:xfrm>
          <a:prstGeom prst="roundRect">
            <a:avLst>
              <a:gd name="adj" fmla="val 5882"/>
            </a:avLst>
          </a:prstGeom>
          <a:solidFill>
            <a:srgbClr val="F0F3FF"/>
          </a:solidFill>
          <a:ln/>
          <a:effectLst>
            <a:outerShdw blurRad="63500" dist="25400" dir="8100000" algn="bl" rotWithShape="0">
              <a:srgbClr val="000000">
                <a:alpha val="7000"/>
              </a:srgbClr>
            </a:outerShdw>
          </a:effectLst>
        </p:spPr>
        <p:txBody>
          <a:bodyPr/>
          <a:lstStyle/>
          <a:p>
            <a:endParaRPr lang="en-US"/>
          </a:p>
        </p:txBody>
      </p:sp>
      <p:sp>
        <p:nvSpPr>
          <p:cNvPr id="53" name="Shape 47"/>
          <p:cNvSpPr/>
          <p:nvPr/>
        </p:nvSpPr>
        <p:spPr>
          <a:xfrm>
            <a:off x="786827" y="5689237"/>
            <a:ext cx="438912" cy="438912"/>
          </a:xfrm>
          <a:prstGeom prst="ellipse">
            <a:avLst/>
          </a:prstGeom>
          <a:solidFill>
            <a:schemeClr val="accent2"/>
          </a:solidFill>
          <a:ln/>
        </p:spPr>
        <p:txBody>
          <a:bodyPr/>
          <a:lstStyle/>
          <a:p>
            <a:endParaRPr lang="en-US"/>
          </a:p>
        </p:txBody>
      </p:sp>
      <p:pic>
        <p:nvPicPr>
          <p:cNvPr id="54" name="Image 4" descr="preencoded.png"/>
          <p:cNvPicPr>
            <a:picLocks noChangeAspect="1"/>
          </p:cNvPicPr>
          <p:nvPr/>
        </p:nvPicPr>
        <p:blipFill>
          <a:blip r:embed="rId7"/>
          <a:stretch>
            <a:fillRect/>
          </a:stretch>
        </p:blipFill>
        <p:spPr>
          <a:xfrm>
            <a:off x="814258" y="5716669"/>
            <a:ext cx="384048" cy="384048"/>
          </a:xfrm>
          <a:prstGeom prst="rect">
            <a:avLst/>
          </a:prstGeom>
          <a:noFill/>
        </p:spPr>
      </p:pic>
      <p:sp>
        <p:nvSpPr>
          <p:cNvPr id="55" name="Text 48"/>
          <p:cNvSpPr/>
          <p:nvPr/>
        </p:nvSpPr>
        <p:spPr>
          <a:xfrm>
            <a:off x="1372042" y="5524645"/>
            <a:ext cx="6952166" cy="274320"/>
          </a:xfrm>
          <a:prstGeom prst="rect">
            <a:avLst/>
          </a:prstGeom>
          <a:noFill/>
          <a:ln/>
        </p:spPr>
        <p:txBody>
          <a:bodyPr wrap="square" rtlCol="0" anchor="ctr"/>
          <a:lstStyle/>
          <a:p>
            <a:pPr marL="0" indent="0">
              <a:buNone/>
            </a:pPr>
            <a:r>
              <a:rPr lang="en-US" sz="1600" b="1" dirty="0">
                <a:solidFill>
                  <a:srgbClr val="0F1E4A"/>
                </a:solidFill>
                <a:latin typeface="Arial" pitchFamily="34" charset="0"/>
                <a:ea typeface="Arial" pitchFamily="34" charset="-122"/>
                <a:cs typeface="Arial" pitchFamily="34" charset="-120"/>
              </a:rPr>
              <a:t>Talent &amp; Org Design</a:t>
            </a:r>
            <a:endParaRPr lang="en-US" sz="1600" dirty="0"/>
          </a:p>
        </p:txBody>
      </p:sp>
      <p:sp>
        <p:nvSpPr>
          <p:cNvPr id="56" name="Text 49"/>
          <p:cNvSpPr/>
          <p:nvPr/>
        </p:nvSpPr>
        <p:spPr>
          <a:xfrm>
            <a:off x="1372042" y="5822717"/>
            <a:ext cx="6952166" cy="201168"/>
          </a:xfrm>
          <a:prstGeom prst="rect">
            <a:avLst/>
          </a:prstGeom>
          <a:noFill/>
          <a:ln/>
        </p:spPr>
        <p:txBody>
          <a:bodyPr wrap="square" rtlCol="0" anchor="ctr"/>
          <a:lstStyle/>
          <a:p>
            <a:pPr marL="0" indent="0">
              <a:buNone/>
            </a:pPr>
            <a:r>
              <a:rPr lang="en-US" sz="1200" b="1" dirty="0">
                <a:solidFill>
                  <a:schemeClr val="accent2"/>
                </a:solidFill>
                <a:latin typeface="Arial" pitchFamily="34" charset="0"/>
                <a:ea typeface="Arial" pitchFamily="34" charset="-122"/>
                <a:cs typeface="Arial" pitchFamily="34" charset="-120"/>
              </a:rPr>
              <a:t>Ellie Washington, VP of HR</a:t>
            </a:r>
            <a:endParaRPr lang="en-US" sz="1200" dirty="0">
              <a:solidFill>
                <a:schemeClr val="accent2"/>
              </a:solidFill>
            </a:endParaRPr>
          </a:p>
        </p:txBody>
      </p:sp>
      <p:sp>
        <p:nvSpPr>
          <p:cNvPr id="57" name="Text 50"/>
          <p:cNvSpPr/>
          <p:nvPr/>
        </p:nvSpPr>
        <p:spPr>
          <a:xfrm>
            <a:off x="1372042" y="5981845"/>
            <a:ext cx="6952166" cy="347472"/>
          </a:xfrm>
          <a:prstGeom prst="rect">
            <a:avLst/>
          </a:prstGeom>
          <a:noFill/>
          <a:ln/>
        </p:spPr>
        <p:txBody>
          <a:bodyPr wrap="square" rtlCol="0" anchor="ctr"/>
          <a:lstStyle/>
          <a:p>
            <a:pPr marL="0" indent="0">
              <a:lnSpc>
                <a:spcPct val="125000"/>
              </a:lnSpc>
              <a:buNone/>
            </a:pPr>
            <a:r>
              <a:rPr lang="en-US" sz="1050" dirty="0">
                <a:solidFill>
                  <a:srgbClr val="64748B"/>
                </a:solidFill>
                <a:latin typeface="Arial" pitchFamily="34" charset="0"/>
                <a:ea typeface="Arial" pitchFamily="34" charset="-122"/>
                <a:cs typeface="Arial" pitchFamily="34" charset="-120"/>
              </a:rPr>
              <a:t>Builds the org capability to execute the VCP and sustain performance beyond the initial hold period.</a:t>
            </a:r>
            <a:endParaRPr lang="en-US" sz="1050" dirty="0"/>
          </a:p>
        </p:txBody>
      </p:sp>
      <p:sp>
        <p:nvSpPr>
          <p:cNvPr id="58" name="Text 1">
            <a:extLst>
              <a:ext uri="{FF2B5EF4-FFF2-40B4-BE49-F238E27FC236}">
                <a16:creationId xmlns:a16="http://schemas.microsoft.com/office/drawing/2014/main" id="{CA62181F-E7E9-D707-854D-7A6E356A0209}"/>
              </a:ext>
            </a:extLst>
          </p:cNvPr>
          <p:cNvSpPr/>
          <p:nvPr/>
        </p:nvSpPr>
        <p:spPr>
          <a:xfrm>
            <a:off x="457200" y="755402"/>
            <a:ext cx="11247120" cy="475488"/>
          </a:xfrm>
          <a:prstGeom prst="rect">
            <a:avLst/>
          </a:prstGeom>
          <a:noFill/>
          <a:ln/>
        </p:spPr>
        <p:txBody>
          <a:bodyPr wrap="square" rtlCol="0" anchor="ctr"/>
          <a:lstStyle/>
          <a:p>
            <a:pPr marL="0" indent="0">
              <a:buNone/>
            </a:pPr>
            <a:r>
              <a:rPr lang="en-US" sz="2600" b="1" dirty="0">
                <a:solidFill>
                  <a:srgbClr val="0F1E4A"/>
                </a:solidFill>
                <a:latin typeface="Arial" pitchFamily="34" charset="0"/>
                <a:ea typeface="Arial" pitchFamily="34" charset="-122"/>
                <a:cs typeface="Arial" pitchFamily="34" charset="-120"/>
              </a:rPr>
              <a:t>Value Creation Plan Initiatives</a:t>
            </a:r>
            <a:endParaRPr lang="en-US" sz="2600" dirty="0"/>
          </a:p>
        </p:txBody>
      </p:sp>
      <p:sp>
        <p:nvSpPr>
          <p:cNvPr id="3" name="Shape 0">
            <a:extLst>
              <a:ext uri="{FF2B5EF4-FFF2-40B4-BE49-F238E27FC236}">
                <a16:creationId xmlns:a16="http://schemas.microsoft.com/office/drawing/2014/main" id="{C908BF64-7CF6-0942-B627-05AC9DEDFD6C}"/>
              </a:ext>
            </a:extLst>
          </p:cNvPr>
          <p:cNvSpPr/>
          <p:nvPr/>
        </p:nvSpPr>
        <p:spPr>
          <a:xfrm>
            <a:off x="10886" y="0"/>
            <a:ext cx="12161520" cy="73152"/>
          </a:xfrm>
          <a:prstGeom prst="rect">
            <a:avLst/>
          </a:prstGeom>
          <a:solidFill>
            <a:srgbClr val="2B45D9"/>
          </a:solidFill>
          <a:ln/>
        </p:spPr>
        <p:txBody>
          <a:bodyPr/>
          <a:lstStyle/>
          <a:p>
            <a:endParaRPr lang="en-US"/>
          </a:p>
        </p:txBody>
      </p:sp>
    </p:spTree>
    <p:extLst>
      <p:ext uri="{BB962C8B-B14F-4D97-AF65-F5344CB8AC3E}">
        <p14:creationId xmlns:p14="http://schemas.microsoft.com/office/powerpoint/2010/main" val="406828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Behavioral Framework">
    <p:spTree>
      <p:nvGrpSpPr>
        <p:cNvPr id="1" name=""/>
        <p:cNvGrpSpPr/>
        <p:nvPr/>
      </p:nvGrpSpPr>
      <p:grpSpPr>
        <a:xfrm>
          <a:off x="0" y="0"/>
          <a:ext cx="0" cy="0"/>
          <a:chOff x="0" y="0"/>
          <a:chExt cx="0" cy="0"/>
        </a:xfrm>
      </p:grpSpPr>
      <p:sp>
        <p:nvSpPr>
          <p:cNvPr id="2" name="TopBar"/>
          <p:cNvSpPr/>
          <p:nvPr/>
        </p:nvSpPr>
        <p:spPr>
          <a:xfrm>
            <a:off x="10886" y="0"/>
            <a:ext cx="12161520" cy="73152"/>
          </a:xfrm>
          <a:prstGeom prst="rect">
            <a:avLst/>
          </a:prstGeom>
          <a:solidFill>
            <a:srgbClr val="0F1E4A"/>
          </a:solidFill>
          <a:ln/>
        </p:spPr>
        <p:txBody>
          <a:bodyPr/>
          <a:lstStyle/>
          <a:p>
            <a:endParaRPr lang="en-US"/>
          </a:p>
        </p:txBody>
      </p:sp>
      <p:sp>
        <p:nvSpPr>
          <p:cNvPr id="3" name="Breadcrumb"/>
          <p:cNvSpPr/>
          <p:nvPr/>
        </p:nvSpPr>
        <p:spPr>
          <a:xfrm>
            <a:off x="457200" y="140000"/>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rPr>
              <a:t>APEX CAPITAL PARTNERS  ·  MERIDIAN INDUSTRIAL SERVICES  ·  FY26 VALUE CREATION PLAN</a:t>
            </a:r>
          </a:p>
        </p:txBody>
      </p:sp>
      <p:sp>
        <p:nvSpPr>
          <p:cNvPr id="4" name="Title"/>
          <p:cNvSpPr/>
          <p:nvPr/>
        </p:nvSpPr>
        <p:spPr>
          <a:xfrm>
            <a:off x="457200" y="430000"/>
            <a:ext cx="11247120" cy="500000"/>
          </a:xfrm>
          <a:prstGeom prst="rect">
            <a:avLst/>
          </a:prstGeom>
          <a:noFill/>
          <a:ln/>
        </p:spPr>
        <p:txBody>
          <a:bodyPr wrap="square" rtlCol="0" anchor="ctr"/>
          <a:lstStyle/>
          <a:p>
            <a:pPr marL="0" indent="0">
              <a:buNone/>
            </a:pPr>
            <a:r>
              <a:rPr lang="en-US" sz="2800" b="1" dirty="0">
                <a:solidFill>
                  <a:srgbClr val="0F1E4A"/>
                </a:solidFill>
                <a:latin typeface="Arial" pitchFamily="34" charset="0"/>
              </a:rPr>
              <a:t>Behavioral Framework</a:t>
            </a:r>
          </a:p>
        </p:txBody>
      </p:sp>
      <p:sp>
        <p:nvSpPr>
          <p:cNvPr id="5" name="Subtitle"/>
          <p:cNvSpPr/>
          <p:nvPr/>
        </p:nvSpPr>
        <p:spPr>
          <a:xfrm>
            <a:off x="457200" y="910000"/>
            <a:ext cx="11247120" cy="240000"/>
          </a:xfrm>
          <a:prstGeom prst="rect">
            <a:avLst/>
          </a:prstGeom>
          <a:noFill/>
          <a:ln/>
        </p:spPr>
        <p:txBody>
          <a:bodyPr wrap="square" rtlCol="0" anchor="ctr"/>
          <a:lstStyle/>
          <a:p>
            <a:pPr marL="0" indent="0">
              <a:buNone/>
            </a:pPr>
            <a:r>
              <a:rPr lang="en-US" sz="1000" dirty="0">
                <a:solidFill>
                  <a:srgbClr val="64748B"/>
                </a:solidFill>
                <a:latin typeface="Arial" pitchFamily="34" charset="0"/>
              </a:rPr>
              <a:t>Five competencies assessed across all VCP Leaders and Team Members. Scale: 1–5.</a:t>
            </a:r>
          </a:p>
        </p:txBody>
      </p:sp>
      <p:sp>
        <p:nvSpPr>
          <p:cNvPr id="10" name="Card1"/>
          <p:cNvSpPr/>
          <p:nvPr/>
        </p:nvSpPr>
        <p:spPr>
          <a:xfrm>
            <a:off x="457200" y="1220000"/>
            <a:ext cx="2100000" cy="1050000"/>
          </a:xfrm>
          <a:prstGeom prst="rect">
            <a:avLst/>
          </a:prstGeom>
          <a:solidFill>
            <a:srgbClr val="F0F3FF"/>
          </a:solidFill>
          <a:ln>
            <a:noFill/>
          </a:ln>
        </p:spPr>
        <p:txBody>
          <a:bodyPr/>
          <a:lstStyle/>
          <a:p>
            <a:endParaRPr lang="en-US"/>
          </a:p>
        </p:txBody>
      </p:sp>
      <p:sp>
        <p:nvSpPr>
          <p:cNvPr id="11" name="CardLabel1"/>
          <p:cNvSpPr/>
          <p:nvPr/>
        </p:nvSpPr>
        <p:spPr>
          <a:xfrm>
            <a:off x="457200" y="1220000"/>
            <a:ext cx="2100000" cy="1050000"/>
          </a:xfrm>
          <a:prstGeom prst="rect">
            <a:avLst/>
          </a:prstGeom>
          <a:noFill/>
          <a:ln/>
        </p:spPr>
        <p:txBody>
          <a:bodyPr wrap="square" rtlCol="0" anchor="ctr"/>
          <a:lstStyle/>
          <a:p>
            <a:pPr algn="ctr">
              <a:buNone/>
            </a:pPr>
            <a:r>
              <a:rPr lang="en-US" sz="1400" b="1" dirty="0">
                <a:solidFill>
                  <a:srgbClr val="0F1E4A"/>
                </a:solidFill>
                <a:latin typeface="Arial" pitchFamily="34" charset="0"/>
              </a:rPr>
              <a:t>Collaboration</a:t>
            </a:r>
          </a:p>
        </p:txBody>
      </p:sp>
      <p:sp>
        <p:nvSpPr>
          <p:cNvPr id="12" name="CardBody1"/>
          <p:cNvSpPr/>
          <p:nvPr/>
        </p:nvSpPr>
        <p:spPr>
          <a:xfrm>
            <a:off x="2657200" y="1220000"/>
            <a:ext cx="9047120" cy="1050000"/>
          </a:xfrm>
          <a:prstGeom prst="rect">
            <a:avLst/>
          </a:prstGeom>
          <a:solidFill>
            <a:srgbClr val="F0F3FF"/>
          </a:solidFill>
          <a:ln>
            <a:noFill/>
          </a:ln>
        </p:spPr>
        <p:txBody>
          <a:bodyPr wrap="square" lIns="180000" rIns="180000" rtlCol="0" anchor="ctr"/>
          <a:lstStyle/>
          <a:p>
            <a:pPr marL="0" indent="0">
              <a:buNone/>
            </a:pPr>
            <a:r>
              <a:rPr lang="en-US" sz="1000" dirty="0">
                <a:solidFill>
                  <a:srgbClr val="0F1E4A"/>
                </a:solidFill>
                <a:latin typeface="Arial" pitchFamily="34" charset="0"/>
              </a:rPr>
              <a:t>Works effectively across teams and functions to advance shared goals. Includes active listening, transparent communication, and constructive conflict resolution. Strong collaboration is a prerequisite for cross-functional VCP execution.</a:t>
            </a:r>
          </a:p>
        </p:txBody>
      </p:sp>
      <p:sp>
        <p:nvSpPr>
          <p:cNvPr id="20" name="Card2"/>
          <p:cNvSpPr/>
          <p:nvPr/>
        </p:nvSpPr>
        <p:spPr>
          <a:xfrm>
            <a:off x="457200" y="2370000"/>
            <a:ext cx="2100000" cy="1050000"/>
          </a:xfrm>
          <a:prstGeom prst="rect">
            <a:avLst/>
          </a:prstGeom>
          <a:solidFill>
            <a:srgbClr val="F0F3FF"/>
          </a:solidFill>
          <a:ln>
            <a:noFill/>
          </a:ln>
        </p:spPr>
        <p:txBody>
          <a:bodyPr/>
          <a:lstStyle/>
          <a:p>
            <a:endParaRPr lang="en-US"/>
          </a:p>
        </p:txBody>
      </p:sp>
      <p:sp>
        <p:nvSpPr>
          <p:cNvPr id="21" name="CardLabel2"/>
          <p:cNvSpPr/>
          <p:nvPr/>
        </p:nvSpPr>
        <p:spPr>
          <a:xfrm>
            <a:off x="457200" y="2370000"/>
            <a:ext cx="2100000" cy="1050000"/>
          </a:xfrm>
          <a:prstGeom prst="rect">
            <a:avLst/>
          </a:prstGeom>
          <a:noFill/>
          <a:ln/>
        </p:spPr>
        <p:txBody>
          <a:bodyPr wrap="square" rtlCol="0" anchor="ctr"/>
          <a:lstStyle/>
          <a:p>
            <a:pPr algn="ctr">
              <a:buNone/>
            </a:pPr>
            <a:r>
              <a:rPr lang="en-US" sz="1400" b="1" dirty="0">
                <a:solidFill>
                  <a:srgbClr val="0F1E4A"/>
                </a:solidFill>
                <a:latin typeface="Arial" pitchFamily="34" charset="0"/>
              </a:rPr>
              <a:t>Ownership</a:t>
            </a:r>
          </a:p>
        </p:txBody>
      </p:sp>
      <p:sp>
        <p:nvSpPr>
          <p:cNvPr id="22" name="CardBody2"/>
          <p:cNvSpPr/>
          <p:nvPr/>
        </p:nvSpPr>
        <p:spPr>
          <a:xfrm>
            <a:off x="2657200" y="2370000"/>
            <a:ext cx="9047120" cy="1050000"/>
          </a:xfrm>
          <a:prstGeom prst="rect">
            <a:avLst/>
          </a:prstGeom>
          <a:solidFill>
            <a:srgbClr val="F0F3FF"/>
          </a:solidFill>
          <a:ln>
            <a:noFill/>
          </a:ln>
        </p:spPr>
        <p:txBody>
          <a:bodyPr wrap="square" lIns="180000" rIns="180000" rtlCol="0" anchor="ctr"/>
          <a:lstStyle/>
          <a:p>
            <a:pPr marL="0" indent="0">
              <a:buNone/>
            </a:pPr>
            <a:r>
              <a:rPr lang="en-US" sz="1000" dirty="0">
                <a:solidFill>
                  <a:srgbClr val="0F1E4A"/>
                </a:solidFill>
                <a:latin typeface="Arial" pitchFamily="34" charset="0"/>
              </a:rPr>
              <a:t>Takes personal accountability for outcomes, not just activities. Proactively identifies and resolves blockers without waiting for direction. Ownership signals whether individuals treat their initiative as their own or as an assignment.</a:t>
            </a:r>
          </a:p>
        </p:txBody>
      </p:sp>
      <p:sp>
        <p:nvSpPr>
          <p:cNvPr id="30" name="Card3"/>
          <p:cNvSpPr/>
          <p:nvPr/>
        </p:nvSpPr>
        <p:spPr>
          <a:xfrm>
            <a:off x="457200" y="3520000"/>
            <a:ext cx="2100000" cy="1050000"/>
          </a:xfrm>
          <a:prstGeom prst="rect">
            <a:avLst/>
          </a:prstGeom>
          <a:solidFill>
            <a:srgbClr val="F0F3FF"/>
          </a:solidFill>
          <a:ln>
            <a:noFill/>
          </a:ln>
        </p:spPr>
        <p:txBody>
          <a:bodyPr/>
          <a:lstStyle/>
          <a:p>
            <a:endParaRPr lang="en-US"/>
          </a:p>
        </p:txBody>
      </p:sp>
      <p:sp>
        <p:nvSpPr>
          <p:cNvPr id="31" name="CardLabel3"/>
          <p:cNvSpPr/>
          <p:nvPr/>
        </p:nvSpPr>
        <p:spPr>
          <a:xfrm>
            <a:off x="457200" y="3520000"/>
            <a:ext cx="2100000" cy="1050000"/>
          </a:xfrm>
          <a:prstGeom prst="rect">
            <a:avLst/>
          </a:prstGeom>
          <a:noFill/>
          <a:ln/>
        </p:spPr>
        <p:txBody>
          <a:bodyPr wrap="square" rtlCol="0" anchor="ctr"/>
          <a:lstStyle/>
          <a:p>
            <a:pPr algn="ctr">
              <a:buNone/>
            </a:pPr>
            <a:r>
              <a:rPr lang="en-US" sz="1400" b="1" dirty="0">
                <a:solidFill>
                  <a:srgbClr val="0F1E4A"/>
                </a:solidFill>
                <a:latin typeface="Arial" pitchFamily="34" charset="0"/>
              </a:rPr>
              <a:t>Execution</a:t>
            </a:r>
          </a:p>
        </p:txBody>
      </p:sp>
      <p:sp>
        <p:nvSpPr>
          <p:cNvPr id="32" name="CardBody3"/>
          <p:cNvSpPr/>
          <p:nvPr/>
        </p:nvSpPr>
        <p:spPr>
          <a:xfrm>
            <a:off x="2657200" y="3520000"/>
            <a:ext cx="9047120" cy="1050000"/>
          </a:xfrm>
          <a:prstGeom prst="rect">
            <a:avLst/>
          </a:prstGeom>
          <a:solidFill>
            <a:srgbClr val="F0F3FF"/>
          </a:solidFill>
          <a:ln>
            <a:noFill/>
          </a:ln>
        </p:spPr>
        <p:txBody>
          <a:bodyPr wrap="square" lIns="180000" rIns="180000" rtlCol="0" anchor="ctr"/>
          <a:lstStyle/>
          <a:p>
            <a:pPr marL="0" indent="0">
              <a:buNone/>
            </a:pPr>
            <a:r>
              <a:rPr lang="en-US" sz="1000" dirty="0">
                <a:solidFill>
                  <a:srgbClr val="0F1E4A"/>
                </a:solidFill>
                <a:latin typeface="Arial" pitchFamily="34" charset="0"/>
              </a:rPr>
              <a:t>Delivers against commitments on time and with quality. Translates plans into structured work with clear milestones. The most predictive competency for milestone attainment; low Execution scores are the earliest signal of delivery risk.</a:t>
            </a:r>
          </a:p>
        </p:txBody>
      </p:sp>
      <p:sp>
        <p:nvSpPr>
          <p:cNvPr id="40" name="Card4"/>
          <p:cNvSpPr/>
          <p:nvPr/>
        </p:nvSpPr>
        <p:spPr>
          <a:xfrm>
            <a:off x="457200" y="4670000"/>
            <a:ext cx="2100000" cy="1050000"/>
          </a:xfrm>
          <a:prstGeom prst="rect">
            <a:avLst/>
          </a:prstGeom>
          <a:solidFill>
            <a:srgbClr val="F0F3FF"/>
          </a:solidFill>
          <a:ln>
            <a:noFill/>
          </a:ln>
        </p:spPr>
        <p:txBody>
          <a:bodyPr/>
          <a:lstStyle/>
          <a:p>
            <a:endParaRPr lang="en-US"/>
          </a:p>
        </p:txBody>
      </p:sp>
      <p:sp>
        <p:nvSpPr>
          <p:cNvPr id="41" name="CardLabel4"/>
          <p:cNvSpPr/>
          <p:nvPr/>
        </p:nvSpPr>
        <p:spPr>
          <a:xfrm>
            <a:off x="457200" y="4670000"/>
            <a:ext cx="2100000" cy="1050000"/>
          </a:xfrm>
          <a:prstGeom prst="rect">
            <a:avLst/>
          </a:prstGeom>
          <a:noFill/>
          <a:ln/>
        </p:spPr>
        <p:txBody>
          <a:bodyPr wrap="square" rtlCol="0" anchor="ctr"/>
          <a:lstStyle/>
          <a:p>
            <a:pPr algn="ctr">
              <a:buNone/>
            </a:pPr>
            <a:r>
              <a:rPr lang="en-US" sz="1400" b="1" dirty="0">
                <a:solidFill>
                  <a:srgbClr val="0F1E4A"/>
                </a:solidFill>
                <a:latin typeface="Arial" pitchFamily="34" charset="0"/>
              </a:rPr>
              <a:t>Growth Mindset</a:t>
            </a:r>
          </a:p>
        </p:txBody>
      </p:sp>
      <p:sp>
        <p:nvSpPr>
          <p:cNvPr id="42" name="CardBody4"/>
          <p:cNvSpPr/>
          <p:nvPr/>
        </p:nvSpPr>
        <p:spPr>
          <a:xfrm>
            <a:off x="2657200" y="4670000"/>
            <a:ext cx="9047120" cy="1050000"/>
          </a:xfrm>
          <a:prstGeom prst="rect">
            <a:avLst/>
          </a:prstGeom>
          <a:solidFill>
            <a:srgbClr val="F0F3FF"/>
          </a:solidFill>
          <a:ln>
            <a:noFill/>
          </a:ln>
        </p:spPr>
        <p:txBody>
          <a:bodyPr wrap="square" lIns="180000" rIns="180000" rtlCol="0" anchor="ctr"/>
          <a:lstStyle/>
          <a:p>
            <a:pPr marL="0" indent="0">
              <a:buNone/>
            </a:pPr>
            <a:r>
              <a:rPr lang="en-US" sz="1000" dirty="0">
                <a:solidFill>
                  <a:srgbClr val="0F1E4A"/>
                </a:solidFill>
                <a:latin typeface="Arial" pitchFamily="34" charset="0"/>
              </a:rPr>
              <a:t>Seeks feedback, adapts to new information, and improves performance over time. Critical in high-change environments like post-acquisition transformation where the operating context shifts faster than experience can anticipate.</a:t>
            </a:r>
          </a:p>
        </p:txBody>
      </p:sp>
      <p:sp>
        <p:nvSpPr>
          <p:cNvPr id="50" name="Card5"/>
          <p:cNvSpPr/>
          <p:nvPr/>
        </p:nvSpPr>
        <p:spPr>
          <a:xfrm>
            <a:off x="457200" y="5820000"/>
            <a:ext cx="2100000" cy="900000"/>
          </a:xfrm>
          <a:prstGeom prst="rect">
            <a:avLst/>
          </a:prstGeom>
          <a:solidFill>
            <a:srgbClr val="0F1E4A"/>
          </a:solidFill>
          <a:ln>
            <a:noFill/>
          </a:ln>
        </p:spPr>
        <p:txBody>
          <a:bodyPr/>
          <a:lstStyle/>
          <a:p>
            <a:endParaRPr lang="en-US"/>
          </a:p>
        </p:txBody>
      </p:sp>
      <p:sp>
        <p:nvSpPr>
          <p:cNvPr id="51" name="CardLabel5"/>
          <p:cNvSpPr/>
          <p:nvPr/>
        </p:nvSpPr>
        <p:spPr>
          <a:xfrm>
            <a:off x="457200" y="5820000"/>
            <a:ext cx="2100000" cy="900000"/>
          </a:xfrm>
          <a:prstGeom prst="rect">
            <a:avLst/>
          </a:prstGeom>
          <a:noFill/>
          <a:ln/>
        </p:spPr>
        <p:txBody>
          <a:bodyPr wrap="square" rtlCol="0" anchor="ctr"/>
          <a:lstStyle/>
          <a:p>
            <a:pPr algn="ctr">
              <a:buNone/>
            </a:pPr>
            <a:r>
              <a:rPr lang="en-US" sz="1100" b="1" dirty="0">
                <a:solidFill>
                  <a:srgbClr val="FFFFFF"/>
                </a:solidFill>
                <a:latin typeface="Arial" pitchFamily="34" charset="0"/>
              </a:rPr>
              <a:t>Domain-Specific Expertise</a:t>
            </a:r>
          </a:p>
        </p:txBody>
      </p:sp>
      <p:sp>
        <p:nvSpPr>
          <p:cNvPr id="52" name="CardBody5"/>
          <p:cNvSpPr/>
          <p:nvPr/>
        </p:nvSpPr>
        <p:spPr>
          <a:xfrm>
            <a:off x="2657200" y="5820000"/>
            <a:ext cx="9047120" cy="900000"/>
          </a:xfrm>
          <a:prstGeom prst="rect">
            <a:avLst/>
          </a:prstGeom>
          <a:solidFill>
            <a:srgbClr val="F0F3FF"/>
          </a:solidFill>
          <a:ln>
            <a:noFill/>
          </a:ln>
        </p:spPr>
        <p:txBody>
          <a:bodyPr wrap="square" lIns="180000" rIns="180000" rtlCol="0" anchor="ctr"/>
          <a:lstStyle/>
          <a:p>
            <a:pPr marL="0" indent="0">
              <a:buNone/>
            </a:pPr>
            <a:r>
              <a:rPr lang="en-US" sz="1000" dirty="0">
                <a:solidFill>
                  <a:srgbClr val="0F1E4A"/>
                </a:solidFill>
                <a:latin typeface="Arial" pitchFamily="34" charset="0"/>
              </a:rPr>
              <a:t>Functional knowledge required to make sound decisions within the initiative’s scope. Gaps at the team level signal succession risk and scalability constraints; the leader may be compensating through direct involvement rather than developing team capability.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Milestone Detail">
    <p:spTree>
      <p:nvGrpSpPr>
        <p:cNvPr id="1" name=""/>
        <p:cNvGrpSpPr/>
        <p:nvPr/>
      </p:nvGrpSpPr>
      <p:grpSpPr>
        <a:xfrm>
          <a:off x="0" y="0"/>
          <a:ext cx="0" cy="0"/>
          <a:chOff x="0" y="0"/>
          <a:chExt cx="0" cy="0"/>
        </a:xfrm>
      </p:grpSpPr>
      <p:sp>
        <p:nvSpPr>
          <p:cNvPr id="2" name="TopBar"/>
          <p:cNvSpPr/>
          <p:nvPr/>
        </p:nvSpPr>
        <p:spPr>
          <a:xfrm>
            <a:off x="10886" y="0"/>
            <a:ext cx="12161520" cy="73152"/>
          </a:xfrm>
          <a:prstGeom prst="rect">
            <a:avLst/>
          </a:prstGeom>
          <a:solidFill>
            <a:srgbClr val="2B45D9"/>
          </a:solidFill>
          <a:ln/>
        </p:spPr>
        <p:txBody>
          <a:bodyPr/>
          <a:lstStyle/>
          <a:p>
            <a:endParaRPr lang="en-US"/>
          </a:p>
        </p:txBody>
      </p:sp>
      <p:sp>
        <p:nvSpPr>
          <p:cNvPr id="3" name="Breadcrumb"/>
          <p:cNvSpPr/>
          <p:nvPr/>
        </p:nvSpPr>
        <p:spPr>
          <a:xfrm>
            <a:off x="457200" y="140000"/>
            <a:ext cx="11247120" cy="228600"/>
          </a:xfrm>
          <a:prstGeom prst="rect">
            <a:avLst/>
          </a:prstGeom>
          <a:noFill/>
          <a:ln/>
        </p:spPr>
        <p:txBody>
          <a:bodyPr wrap="square" rtlCol="0" anchor="ctr"/>
          <a:lstStyle/>
          <a:p>
            <a:pPr marL="0" indent="0">
              <a:buNone/>
            </a:pPr>
            <a:r>
              <a:rPr lang="en-US" sz="800" b="1" kern="0" spc="200" dirty="0">
                <a:solidFill>
                  <a:srgbClr val="2B45D9"/>
                </a:solidFill>
                <a:latin typeface="Arial" pitchFamily="34" charset="0"/>
              </a:rPr>
              <a:t>APEX CAPITAL PARTNERS  ·  MERIDIAN INDUSTRIAL SERVICES  ·  FY26 VALUE CREATION PLAN</a:t>
            </a:r>
          </a:p>
        </p:txBody>
      </p:sp>
      <p:sp>
        <p:nvSpPr>
          <p:cNvPr id="4" name="Title"/>
          <p:cNvSpPr/>
          <p:nvPr/>
        </p:nvSpPr>
        <p:spPr>
          <a:xfrm>
            <a:off x="457200" y="430000"/>
            <a:ext cx="11247120" cy="460000"/>
          </a:xfrm>
          <a:prstGeom prst="rect">
            <a:avLst/>
          </a:prstGeom>
          <a:noFill/>
          <a:ln/>
        </p:spPr>
        <p:txBody>
          <a:bodyPr wrap="square" rtlCol="0" anchor="ctr"/>
          <a:lstStyle/>
          <a:p>
            <a:pPr marL="0" indent="0">
              <a:buNone/>
            </a:pPr>
            <a:r>
              <a:rPr lang="en-US" sz="2800" b="1" dirty="0">
                <a:solidFill>
                  <a:srgbClr val="0F1E4A"/>
                </a:solidFill>
                <a:latin typeface="Arial" pitchFamily="34" charset="0"/>
              </a:rPr>
              <a:t>Milestone Detail by Initiative</a:t>
            </a:r>
          </a:p>
        </p:txBody>
      </p:sp>
      <p:sp>
        <p:nvSpPr>
          <p:cNvPr id="5" name="Subtitle"/>
          <p:cNvSpPr/>
          <p:nvPr/>
        </p:nvSpPr>
        <p:spPr>
          <a:xfrm>
            <a:off x="457200" y="870000"/>
            <a:ext cx="11247120" cy="240000"/>
          </a:xfrm>
          <a:prstGeom prst="rect">
            <a:avLst/>
          </a:prstGeom>
          <a:noFill/>
          <a:ln/>
        </p:spPr>
        <p:txBody>
          <a:bodyPr wrap="square" rtlCol="0" anchor="ctr"/>
          <a:lstStyle/>
          <a:p>
            <a:pPr marL="0" indent="0">
              <a:buNone/>
            </a:pPr>
            <a:r>
              <a:rPr lang="en-US" sz="1000" dirty="0">
                <a:solidFill>
                  <a:srgbClr val="64748B"/>
                </a:solidFill>
                <a:latin typeface="Arial" pitchFamily="34" charset="0"/>
              </a:rPr>
              <a:t>YTD milestone log across all five VCP initiatives. Status as of end of Q2 FY26.</a:t>
            </a:r>
          </a:p>
        </p:txBody>
      </p:sp>
      <p:sp>
        <p:nvSpPr>
          <p:cNvPr id="100" name="TblHdr"/>
          <p:cNvSpPr/>
          <p:nvPr/>
        </p:nvSpPr>
        <p:spPr>
          <a:xfrm>
            <a:off x="457200" y="1200000"/>
            <a:ext cx="11247120" cy="340000"/>
          </a:xfrm>
          <a:prstGeom prst="rect">
            <a:avLst/>
          </a:prstGeom>
          <a:solidFill>
            <a:srgbClr val="0F1E4A"/>
          </a:solidFill>
          <a:ln>
            <a:noFill/>
          </a:ln>
        </p:spPr>
        <p:txBody>
          <a:bodyPr/>
          <a:lstStyle/>
          <a:p>
            <a:endParaRPr lang="en-US"/>
          </a:p>
        </p:txBody>
      </p:sp>
      <p:sp>
        <p:nvSpPr>
          <p:cNvPr id="101" name="HdrInitiative"/>
          <p:cNvSpPr/>
          <p:nvPr/>
        </p:nvSpPr>
        <p:spPr>
          <a:xfrm>
            <a:off x="457200" y="1200000"/>
            <a:ext cx="2000000" cy="340000"/>
          </a:xfrm>
          <a:prstGeom prst="rect">
            <a:avLst/>
          </a:prstGeom>
          <a:noFill/>
          <a:ln/>
        </p:spPr>
        <p:txBody>
          <a:bodyPr wrap="square" lIns="120000" rtlCol="0" anchor="ctr"/>
          <a:lstStyle/>
          <a:p>
            <a:pPr marL="0" indent="0">
              <a:buNone/>
            </a:pPr>
            <a:r>
              <a:rPr lang="en-US" sz="900" b="1" dirty="0">
                <a:solidFill>
                  <a:srgbClr val="FFFFFF"/>
                </a:solidFill>
                <a:latin typeface="Arial" pitchFamily="34" charset="0"/>
              </a:rPr>
              <a:t>Initiative</a:t>
            </a:r>
          </a:p>
        </p:txBody>
      </p:sp>
      <p:sp>
        <p:nvSpPr>
          <p:cNvPr id="102" name="HdrMilestone"/>
          <p:cNvSpPr/>
          <p:nvPr/>
        </p:nvSpPr>
        <p:spPr>
          <a:xfrm>
            <a:off x="2457200" y="1200000"/>
            <a:ext cx="4200000" cy="340000"/>
          </a:xfrm>
          <a:prstGeom prst="rect">
            <a:avLst/>
          </a:prstGeom>
          <a:noFill/>
          <a:ln/>
        </p:spPr>
        <p:txBody>
          <a:bodyPr wrap="square" lIns="120000" rtlCol="0" anchor="ctr"/>
          <a:lstStyle/>
          <a:p>
            <a:pPr marL="0" indent="0">
              <a:buNone/>
            </a:pPr>
            <a:r>
              <a:rPr lang="en-US" sz="900" b="1" dirty="0">
                <a:solidFill>
                  <a:srgbClr val="FFFFFF"/>
                </a:solidFill>
                <a:latin typeface="Arial" pitchFamily="34" charset="0"/>
              </a:rPr>
              <a:t>Milestone</a:t>
            </a:r>
          </a:p>
        </p:txBody>
      </p:sp>
      <p:sp>
        <p:nvSpPr>
          <p:cNvPr id="103" name="HdrOwner"/>
          <p:cNvSpPr/>
          <p:nvPr/>
        </p:nvSpPr>
        <p:spPr>
          <a:xfrm>
            <a:off x="6657200" y="1200000"/>
            <a:ext cx="2000000" cy="340000"/>
          </a:xfrm>
          <a:prstGeom prst="rect">
            <a:avLst/>
          </a:prstGeom>
          <a:noFill/>
          <a:ln/>
        </p:spPr>
        <p:txBody>
          <a:bodyPr wrap="square" lIns="120000" rtlCol="0" anchor="ctr"/>
          <a:lstStyle/>
          <a:p>
            <a:pPr marL="0" indent="0">
              <a:buNone/>
            </a:pPr>
            <a:r>
              <a:rPr lang="en-US" sz="900" b="1" dirty="0">
                <a:solidFill>
                  <a:srgbClr val="FFFFFF"/>
                </a:solidFill>
                <a:latin typeface="Arial" pitchFamily="34" charset="0"/>
              </a:rPr>
              <a:t>Owner</a:t>
            </a:r>
          </a:p>
        </p:txBody>
      </p:sp>
      <p:sp>
        <p:nvSpPr>
          <p:cNvPr id="104" name="HdrTarget"/>
          <p:cNvSpPr/>
          <p:nvPr/>
        </p:nvSpPr>
        <p:spPr>
          <a:xfrm>
            <a:off x="8657200" y="1200000"/>
            <a:ext cx="1500000" cy="340000"/>
          </a:xfrm>
          <a:prstGeom prst="rect">
            <a:avLst/>
          </a:prstGeom>
          <a:noFill/>
          <a:ln/>
        </p:spPr>
        <p:txBody>
          <a:bodyPr wrap="square" lIns="120000" rtlCol="0" anchor="ctr"/>
          <a:lstStyle/>
          <a:p>
            <a:pPr marL="0" indent="0">
              <a:buNone/>
            </a:pPr>
            <a:r>
              <a:rPr lang="en-US" sz="900" b="1" dirty="0">
                <a:solidFill>
                  <a:srgbClr val="FFFFFF"/>
                </a:solidFill>
                <a:latin typeface="Arial" pitchFamily="34" charset="0"/>
              </a:rPr>
              <a:t>Target</a:t>
            </a:r>
          </a:p>
        </p:txBody>
      </p:sp>
      <p:sp>
        <p:nvSpPr>
          <p:cNvPr id="105" name="HdrStatus"/>
          <p:cNvSpPr/>
          <p:nvPr/>
        </p:nvSpPr>
        <p:spPr>
          <a:xfrm>
            <a:off x="10157200" y="1200000"/>
            <a:ext cx="1547120" cy="340000"/>
          </a:xfrm>
          <a:prstGeom prst="rect">
            <a:avLst/>
          </a:prstGeom>
          <a:noFill/>
          <a:ln/>
        </p:spPr>
        <p:txBody>
          <a:bodyPr wrap="square" lIns="120000" rtlCol="0" anchor="ctr"/>
          <a:lstStyle/>
          <a:p>
            <a:pPr marL="0" indent="0">
              <a:buNone/>
            </a:pPr>
            <a:r>
              <a:rPr lang="en-US" sz="900" b="1" dirty="0">
                <a:solidFill>
                  <a:srgbClr val="FFFFFF"/>
                </a:solidFill>
                <a:latin typeface="Arial" pitchFamily="34" charset="0"/>
              </a:rPr>
              <a:t>Status</a:t>
            </a:r>
          </a:p>
        </p:txBody>
      </p:sp>
      <p:sp>
        <p:nvSpPr>
          <p:cNvPr id="200" name="Row1Bg"/>
          <p:cNvSpPr/>
          <p:nvPr/>
        </p:nvSpPr>
        <p:spPr>
          <a:xfrm>
            <a:off x="457200" y="1540000"/>
            <a:ext cx="11247120" cy="310000"/>
          </a:xfrm>
          <a:prstGeom prst="rect">
            <a:avLst/>
          </a:prstGeom>
          <a:solidFill>
            <a:srgbClr val="F0F3FF"/>
          </a:solidFill>
          <a:ln>
            <a:noFill/>
          </a:ln>
        </p:spPr>
        <p:txBody>
          <a:bodyPr/>
          <a:lstStyle/>
          <a:p>
            <a:endParaRPr lang="en-US"/>
          </a:p>
        </p:txBody>
      </p:sp>
      <p:sp>
        <p:nvSpPr>
          <p:cNvPr id="201" name="R1Initiative"/>
          <p:cNvSpPr/>
          <p:nvPr/>
        </p:nvSpPr>
        <p:spPr>
          <a:xfrm>
            <a:off x="457200" y="1540000"/>
            <a:ext cx="2000000" cy="310000"/>
          </a:xfrm>
          <a:prstGeom prst="rect">
            <a:avLst/>
          </a:prstGeom>
          <a:noFill/>
          <a:ln/>
        </p:spPr>
        <p:txBody>
          <a:bodyPr wrap="square" lIns="120000" rtlCol="0" anchor="ctr"/>
          <a:lstStyle/>
          <a:p>
            <a:pPr marL="0" indent="0">
              <a:buNone/>
            </a:pPr>
            <a:r>
              <a:rPr lang="en-US" sz="900" b="1" dirty="0">
                <a:solidFill>
                  <a:srgbClr val="2B45D9"/>
                </a:solidFill>
                <a:latin typeface="Arial" pitchFamily="34" charset="0"/>
              </a:rPr>
              <a:t>Acceleration</a:t>
            </a:r>
          </a:p>
        </p:txBody>
      </p:sp>
      <p:sp>
        <p:nvSpPr>
          <p:cNvPr id="202" name="R1Milestone"/>
          <p:cNvSpPr/>
          <p:nvPr/>
        </p:nvSpPr>
        <p:spPr>
          <a:xfrm>
            <a:off x="2457200" y="154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Launch two new customer segments with pilot offers</a:t>
            </a:r>
          </a:p>
        </p:txBody>
      </p:sp>
      <p:sp>
        <p:nvSpPr>
          <p:cNvPr id="203" name="R1Owner"/>
          <p:cNvSpPr/>
          <p:nvPr/>
        </p:nvSpPr>
        <p:spPr>
          <a:xfrm>
            <a:off x="6657200" y="154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E. Foster</a:t>
            </a:r>
          </a:p>
        </p:txBody>
      </p:sp>
      <p:sp>
        <p:nvSpPr>
          <p:cNvPr id="204" name="R1Target"/>
          <p:cNvSpPr/>
          <p:nvPr/>
        </p:nvSpPr>
        <p:spPr>
          <a:xfrm>
            <a:off x="8657200" y="154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Q1 FY26</a:t>
            </a:r>
          </a:p>
        </p:txBody>
      </p:sp>
      <p:sp>
        <p:nvSpPr>
          <p:cNvPr id="205" name="R1Status"/>
          <p:cNvSpPr/>
          <p:nvPr/>
        </p:nvSpPr>
        <p:spPr>
          <a:xfrm>
            <a:off x="10157200" y="1555000"/>
            <a:ext cx="1100000" cy="270000"/>
          </a:xfrm>
          <a:prstGeom prst="roundRect">
            <a:avLst>
              <a:gd name="adj" fmla="val 16667"/>
            </a:avLst>
          </a:prstGeom>
          <a:solidFill>
            <a:srgbClr val="E8A832"/>
          </a:solidFill>
          <a:ln>
            <a:noFill/>
          </a:ln>
        </p:spPr>
        <p:txBody>
          <a:bodyPr wrap="square" rtlCol="0" anchor="ctr"/>
          <a:lstStyle/>
          <a:p>
            <a:pPr algn="ctr">
              <a:buNone/>
            </a:pPr>
            <a:r>
              <a:rPr lang="en-US" sz="800" b="1" dirty="0">
                <a:solidFill>
                  <a:srgbClr val="FFFFFF"/>
                </a:solidFill>
                <a:latin typeface="Arial" pitchFamily="34" charset="0"/>
              </a:rPr>
              <a:t>Watch</a:t>
            </a:r>
          </a:p>
        </p:txBody>
      </p:sp>
      <p:sp>
        <p:nvSpPr>
          <p:cNvPr id="210" name="Row2Bg"/>
          <p:cNvSpPr/>
          <p:nvPr/>
        </p:nvSpPr>
        <p:spPr>
          <a:xfrm>
            <a:off x="457200" y="1860000"/>
            <a:ext cx="11247120" cy="310000"/>
          </a:xfrm>
          <a:prstGeom prst="rect">
            <a:avLst/>
          </a:prstGeom>
          <a:solidFill>
            <a:srgbClr val="FFFFFF"/>
          </a:solidFill>
          <a:ln>
            <a:noFill/>
          </a:ln>
        </p:spPr>
        <p:txBody>
          <a:bodyPr/>
          <a:lstStyle/>
          <a:p>
            <a:endParaRPr lang="en-US"/>
          </a:p>
        </p:txBody>
      </p:sp>
      <p:sp>
        <p:nvSpPr>
          <p:cNvPr id="211" name="R2Initiative"/>
          <p:cNvSpPr/>
          <p:nvPr/>
        </p:nvSpPr>
        <p:spPr>
          <a:xfrm>
            <a:off x="457200" y="1860000"/>
            <a:ext cx="2000000" cy="310000"/>
          </a:xfrm>
          <a:prstGeom prst="rect">
            <a:avLst/>
          </a:prstGeom>
          <a:noFill/>
          <a:ln/>
        </p:spPr>
        <p:txBody>
          <a:bodyPr wrap="square" lIns="120000" rtlCol="0" anchor="ctr"/>
          <a:lstStyle/>
          <a:p>
            <a:pPr marL="0" indent="0">
              <a:buNone/>
            </a:pPr>
            <a:endParaRPr/>
          </a:p>
        </p:txBody>
      </p:sp>
      <p:sp>
        <p:nvSpPr>
          <p:cNvPr id="212" name="R2Milestone"/>
          <p:cNvSpPr/>
          <p:nvPr/>
        </p:nvSpPr>
        <p:spPr>
          <a:xfrm>
            <a:off x="2457200" y="186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Complete product commercialization playbook</a:t>
            </a:r>
          </a:p>
        </p:txBody>
      </p:sp>
      <p:sp>
        <p:nvSpPr>
          <p:cNvPr id="213" name="R2Owner"/>
          <p:cNvSpPr/>
          <p:nvPr/>
        </p:nvSpPr>
        <p:spPr>
          <a:xfrm>
            <a:off x="6657200" y="186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E. Foster</a:t>
            </a:r>
          </a:p>
        </p:txBody>
      </p:sp>
      <p:sp>
        <p:nvSpPr>
          <p:cNvPr id="214" name="R2Target"/>
          <p:cNvSpPr/>
          <p:nvPr/>
        </p:nvSpPr>
        <p:spPr>
          <a:xfrm>
            <a:off x="8657200" y="186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Q2 FY26</a:t>
            </a:r>
          </a:p>
        </p:txBody>
      </p:sp>
      <p:sp>
        <p:nvSpPr>
          <p:cNvPr id="215" name="R2Status"/>
          <p:cNvSpPr/>
          <p:nvPr/>
        </p:nvSpPr>
        <p:spPr>
          <a:xfrm>
            <a:off x="10157200" y="1875000"/>
            <a:ext cx="1100000" cy="270000"/>
          </a:xfrm>
          <a:prstGeom prst="roundRect">
            <a:avLst>
              <a:gd name="adj" fmla="val 16667"/>
            </a:avLst>
          </a:prstGeom>
          <a:solidFill>
            <a:srgbClr val="E8A832"/>
          </a:solidFill>
          <a:ln>
            <a:noFill/>
          </a:ln>
        </p:spPr>
        <p:txBody>
          <a:bodyPr wrap="square" rtlCol="0" anchor="ctr"/>
          <a:lstStyle/>
          <a:p>
            <a:pPr algn="ctr">
              <a:buNone/>
            </a:pPr>
            <a:r>
              <a:rPr lang="en-US" sz="800" b="1" dirty="0">
                <a:solidFill>
                  <a:srgbClr val="FFFFFF"/>
                </a:solidFill>
                <a:latin typeface="Arial" pitchFamily="34" charset="0"/>
              </a:rPr>
              <a:t>In Progress</a:t>
            </a:r>
          </a:p>
        </p:txBody>
      </p:sp>
      <p:sp>
        <p:nvSpPr>
          <p:cNvPr id="220" name="Row3Bg"/>
          <p:cNvSpPr/>
          <p:nvPr/>
        </p:nvSpPr>
        <p:spPr>
          <a:xfrm>
            <a:off x="457200" y="2180000"/>
            <a:ext cx="11247120" cy="310000"/>
          </a:xfrm>
          <a:prstGeom prst="rect">
            <a:avLst/>
          </a:prstGeom>
          <a:solidFill>
            <a:srgbClr val="F0F3FF"/>
          </a:solidFill>
          <a:ln>
            <a:noFill/>
          </a:ln>
        </p:spPr>
        <p:txBody>
          <a:bodyPr/>
          <a:lstStyle/>
          <a:p>
            <a:endParaRPr lang="en-US"/>
          </a:p>
        </p:txBody>
      </p:sp>
      <p:sp>
        <p:nvSpPr>
          <p:cNvPr id="221" name="R3Initiative"/>
          <p:cNvSpPr/>
          <p:nvPr/>
        </p:nvSpPr>
        <p:spPr>
          <a:xfrm>
            <a:off x="457200" y="2180000"/>
            <a:ext cx="2000000" cy="310000"/>
          </a:xfrm>
          <a:prstGeom prst="rect">
            <a:avLst/>
          </a:prstGeom>
          <a:noFill/>
          <a:ln/>
        </p:spPr>
        <p:txBody>
          <a:bodyPr wrap="square" lIns="120000" rtlCol="0" anchor="ctr"/>
          <a:lstStyle/>
          <a:p>
            <a:pPr marL="0" indent="0">
              <a:buNone/>
            </a:pPr>
            <a:r>
              <a:rPr lang="en-US" sz="900" b="1" dirty="0">
                <a:solidFill>
                  <a:srgbClr val="2B45D9"/>
                </a:solidFill>
                <a:latin typeface="Arial" pitchFamily="34" charset="0"/>
              </a:rPr>
              <a:t>Market Expansion</a:t>
            </a:r>
          </a:p>
        </p:txBody>
      </p:sp>
      <p:sp>
        <p:nvSpPr>
          <p:cNvPr id="222" name="R3Milestone"/>
          <p:cNvSpPr/>
          <p:nvPr/>
        </p:nvSpPr>
        <p:spPr>
          <a:xfrm>
            <a:off x="2457200" y="218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Sign two channel partnership agreements</a:t>
            </a:r>
          </a:p>
        </p:txBody>
      </p:sp>
      <p:sp>
        <p:nvSpPr>
          <p:cNvPr id="223" name="R3Owner"/>
          <p:cNvSpPr/>
          <p:nvPr/>
        </p:nvSpPr>
        <p:spPr>
          <a:xfrm>
            <a:off x="6657200" y="218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S. Porter</a:t>
            </a:r>
          </a:p>
        </p:txBody>
      </p:sp>
      <p:sp>
        <p:nvSpPr>
          <p:cNvPr id="224" name="R3Target"/>
          <p:cNvSpPr/>
          <p:nvPr/>
        </p:nvSpPr>
        <p:spPr>
          <a:xfrm>
            <a:off x="8657200" y="218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Q1 FY26</a:t>
            </a:r>
          </a:p>
        </p:txBody>
      </p:sp>
      <p:sp>
        <p:nvSpPr>
          <p:cNvPr id="225" name="R3Status"/>
          <p:cNvSpPr/>
          <p:nvPr/>
        </p:nvSpPr>
        <p:spPr>
          <a:xfrm>
            <a:off x="10157200" y="2195000"/>
            <a:ext cx="1100000" cy="270000"/>
          </a:xfrm>
          <a:prstGeom prst="roundRect">
            <a:avLst>
              <a:gd name="adj" fmla="val 16667"/>
            </a:avLst>
          </a:prstGeom>
          <a:solidFill>
            <a:srgbClr val="52B76A"/>
          </a:solidFill>
          <a:ln>
            <a:noFill/>
          </a:ln>
        </p:spPr>
        <p:txBody>
          <a:bodyPr wrap="square" rtlCol="0" anchor="ctr"/>
          <a:lstStyle/>
          <a:p>
            <a:pPr algn="ctr">
              <a:buNone/>
            </a:pPr>
            <a:r>
              <a:rPr lang="en-US" sz="800" b="1" dirty="0">
                <a:solidFill>
                  <a:srgbClr val="FFFFFF"/>
                </a:solidFill>
                <a:latin typeface="Arial" pitchFamily="34" charset="0"/>
              </a:rPr>
              <a:t>Complete</a:t>
            </a:r>
          </a:p>
        </p:txBody>
      </p:sp>
      <p:sp>
        <p:nvSpPr>
          <p:cNvPr id="230" name="Row4Bg"/>
          <p:cNvSpPr/>
          <p:nvPr/>
        </p:nvSpPr>
        <p:spPr>
          <a:xfrm>
            <a:off x="457200" y="2500000"/>
            <a:ext cx="11247120" cy="310000"/>
          </a:xfrm>
          <a:prstGeom prst="rect">
            <a:avLst/>
          </a:prstGeom>
          <a:solidFill>
            <a:srgbClr val="FFFFFF"/>
          </a:solidFill>
          <a:ln>
            <a:noFill/>
          </a:ln>
        </p:spPr>
        <p:txBody>
          <a:bodyPr/>
          <a:lstStyle/>
          <a:p>
            <a:endParaRPr lang="en-US"/>
          </a:p>
        </p:txBody>
      </p:sp>
      <p:sp>
        <p:nvSpPr>
          <p:cNvPr id="232" name="R4Milestone"/>
          <p:cNvSpPr/>
          <p:nvPr/>
        </p:nvSpPr>
        <p:spPr>
          <a:xfrm>
            <a:off x="2457200" y="250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Enter first target international market</a:t>
            </a:r>
          </a:p>
        </p:txBody>
      </p:sp>
      <p:sp>
        <p:nvSpPr>
          <p:cNvPr id="233" name="R4Owner"/>
          <p:cNvSpPr/>
          <p:nvPr/>
        </p:nvSpPr>
        <p:spPr>
          <a:xfrm>
            <a:off x="6657200" y="250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S. Porter</a:t>
            </a:r>
          </a:p>
        </p:txBody>
      </p:sp>
      <p:sp>
        <p:nvSpPr>
          <p:cNvPr id="234" name="R4Target"/>
          <p:cNvSpPr/>
          <p:nvPr/>
        </p:nvSpPr>
        <p:spPr>
          <a:xfrm>
            <a:off x="8657200" y="250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Q2 FY26</a:t>
            </a:r>
          </a:p>
        </p:txBody>
      </p:sp>
      <p:sp>
        <p:nvSpPr>
          <p:cNvPr id="235" name="R4Status"/>
          <p:cNvSpPr/>
          <p:nvPr/>
        </p:nvSpPr>
        <p:spPr>
          <a:xfrm>
            <a:off x="10157200" y="2515000"/>
            <a:ext cx="1100000" cy="270000"/>
          </a:xfrm>
          <a:prstGeom prst="roundRect">
            <a:avLst>
              <a:gd name="adj" fmla="val 16667"/>
            </a:avLst>
          </a:prstGeom>
          <a:solidFill>
            <a:srgbClr val="52B76A"/>
          </a:solidFill>
          <a:ln>
            <a:noFill/>
          </a:ln>
        </p:spPr>
        <p:txBody>
          <a:bodyPr wrap="square" rtlCol="0" anchor="ctr"/>
          <a:lstStyle/>
          <a:p>
            <a:pPr algn="ctr">
              <a:buNone/>
            </a:pPr>
            <a:r>
              <a:rPr lang="en-US" sz="800" b="1" dirty="0">
                <a:solidFill>
                  <a:srgbClr val="FFFFFF"/>
                </a:solidFill>
                <a:latin typeface="Arial" pitchFamily="34" charset="0"/>
              </a:rPr>
              <a:t>Complete</a:t>
            </a:r>
          </a:p>
        </p:txBody>
      </p:sp>
      <p:sp>
        <p:nvSpPr>
          <p:cNvPr id="240" name="Row5Bg"/>
          <p:cNvSpPr/>
          <p:nvPr/>
        </p:nvSpPr>
        <p:spPr>
          <a:xfrm>
            <a:off x="457200" y="2820000"/>
            <a:ext cx="11247120" cy="310000"/>
          </a:xfrm>
          <a:prstGeom prst="rect">
            <a:avLst/>
          </a:prstGeom>
          <a:solidFill>
            <a:srgbClr val="F0F3FF"/>
          </a:solidFill>
          <a:ln>
            <a:noFill/>
          </a:ln>
        </p:spPr>
        <p:txBody>
          <a:bodyPr/>
          <a:lstStyle/>
          <a:p>
            <a:endParaRPr lang="en-US"/>
          </a:p>
        </p:txBody>
      </p:sp>
      <p:sp>
        <p:nvSpPr>
          <p:cNvPr id="241" name="R5Initiative"/>
          <p:cNvSpPr/>
          <p:nvPr/>
        </p:nvSpPr>
        <p:spPr>
          <a:xfrm>
            <a:off x="457200" y="2820000"/>
            <a:ext cx="2000000" cy="310000"/>
          </a:xfrm>
          <a:prstGeom prst="rect">
            <a:avLst/>
          </a:prstGeom>
          <a:noFill/>
          <a:ln/>
        </p:spPr>
        <p:txBody>
          <a:bodyPr wrap="square" lIns="120000" rtlCol="0" anchor="ctr"/>
          <a:lstStyle/>
          <a:p>
            <a:pPr marL="0" indent="0">
              <a:buNone/>
            </a:pPr>
            <a:r>
              <a:rPr lang="en-US" sz="900" b="1" dirty="0">
                <a:solidFill>
                  <a:srgbClr val="2B45D9"/>
                </a:solidFill>
                <a:latin typeface="Arial" pitchFamily="34" charset="0"/>
              </a:rPr>
              <a:t>Digital Transformation</a:t>
            </a:r>
          </a:p>
        </p:txBody>
      </p:sp>
      <p:sp>
        <p:nvSpPr>
          <p:cNvPr id="242" name="R5Milestone"/>
          <p:cNvSpPr/>
          <p:nvPr/>
        </p:nvSpPr>
        <p:spPr>
          <a:xfrm>
            <a:off x="2457200" y="282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Complete ERP migration Phase 1</a:t>
            </a:r>
          </a:p>
        </p:txBody>
      </p:sp>
      <p:sp>
        <p:nvSpPr>
          <p:cNvPr id="243" name="R5Owner"/>
          <p:cNvSpPr/>
          <p:nvPr/>
        </p:nvSpPr>
        <p:spPr>
          <a:xfrm>
            <a:off x="6657200" y="282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M. Taylor</a:t>
            </a:r>
          </a:p>
        </p:txBody>
      </p:sp>
      <p:sp>
        <p:nvSpPr>
          <p:cNvPr id="244" name="R5Target"/>
          <p:cNvSpPr/>
          <p:nvPr/>
        </p:nvSpPr>
        <p:spPr>
          <a:xfrm>
            <a:off x="8657200" y="282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Q2 FY26</a:t>
            </a:r>
          </a:p>
        </p:txBody>
      </p:sp>
      <p:sp>
        <p:nvSpPr>
          <p:cNvPr id="245" name="R5Status"/>
          <p:cNvSpPr/>
          <p:nvPr/>
        </p:nvSpPr>
        <p:spPr>
          <a:xfrm>
            <a:off x="10157200" y="2835000"/>
            <a:ext cx="1100000" cy="270000"/>
          </a:xfrm>
          <a:prstGeom prst="roundRect">
            <a:avLst>
              <a:gd name="adj" fmla="val 16667"/>
            </a:avLst>
          </a:prstGeom>
          <a:solidFill>
            <a:srgbClr val="DC2626"/>
          </a:solidFill>
          <a:ln>
            <a:noFill/>
          </a:ln>
        </p:spPr>
        <p:txBody>
          <a:bodyPr wrap="square" rtlCol="0" anchor="ctr"/>
          <a:lstStyle/>
          <a:p>
            <a:pPr algn="ctr">
              <a:buNone/>
            </a:pPr>
            <a:r>
              <a:rPr lang="en-US" sz="800" b="1" dirty="0">
                <a:solidFill>
                  <a:srgbClr val="FFFFFF"/>
                </a:solidFill>
                <a:latin typeface="Arial" pitchFamily="34" charset="0"/>
              </a:rPr>
              <a:t>At Risk</a:t>
            </a:r>
          </a:p>
        </p:txBody>
      </p:sp>
      <p:sp>
        <p:nvSpPr>
          <p:cNvPr id="250" name="Row6Bg"/>
          <p:cNvSpPr/>
          <p:nvPr/>
        </p:nvSpPr>
        <p:spPr>
          <a:xfrm>
            <a:off x="457200" y="3140000"/>
            <a:ext cx="11247120" cy="310000"/>
          </a:xfrm>
          <a:prstGeom prst="rect">
            <a:avLst/>
          </a:prstGeom>
          <a:solidFill>
            <a:srgbClr val="FFFFFF"/>
          </a:solidFill>
          <a:ln>
            <a:noFill/>
          </a:ln>
        </p:spPr>
        <p:txBody>
          <a:bodyPr/>
          <a:lstStyle/>
          <a:p>
            <a:endParaRPr lang="en-US"/>
          </a:p>
        </p:txBody>
      </p:sp>
      <p:sp>
        <p:nvSpPr>
          <p:cNvPr id="251" name="R6Initiative"/>
          <p:cNvSpPr/>
          <p:nvPr/>
        </p:nvSpPr>
        <p:spPr>
          <a:xfrm>
            <a:off x="446314" y="3140000"/>
            <a:ext cx="2000000" cy="310000"/>
          </a:xfrm>
          <a:prstGeom prst="rect">
            <a:avLst/>
          </a:prstGeom>
          <a:noFill/>
          <a:ln/>
        </p:spPr>
        <p:txBody>
          <a:bodyPr wrap="square" lIns="120000" rtlCol="0" anchor="ctr"/>
          <a:lstStyle/>
          <a:p>
            <a:pPr marL="0" indent="0">
              <a:buNone/>
            </a:pPr>
            <a:r>
              <a:rPr lang="en-US" sz="900" b="1" dirty="0">
                <a:solidFill>
                  <a:srgbClr val="2B45D9"/>
                </a:solidFill>
                <a:latin typeface="Arial" pitchFamily="34" charset="0"/>
              </a:rPr>
              <a:t>Operational Excellence</a:t>
            </a:r>
          </a:p>
        </p:txBody>
      </p:sp>
      <p:sp>
        <p:nvSpPr>
          <p:cNvPr id="252" name="R6Milestone"/>
          <p:cNvSpPr/>
          <p:nvPr/>
        </p:nvSpPr>
        <p:spPr>
          <a:xfrm>
            <a:off x="2457200" y="314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Rationalize top 15 vendors; reduce spend 12%</a:t>
            </a:r>
          </a:p>
        </p:txBody>
      </p:sp>
      <p:sp>
        <p:nvSpPr>
          <p:cNvPr id="253" name="R6Owner"/>
          <p:cNvSpPr/>
          <p:nvPr/>
        </p:nvSpPr>
        <p:spPr>
          <a:xfrm>
            <a:off x="6657200" y="314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M. Reyes</a:t>
            </a:r>
          </a:p>
        </p:txBody>
      </p:sp>
      <p:sp>
        <p:nvSpPr>
          <p:cNvPr id="254" name="R6Target"/>
          <p:cNvSpPr/>
          <p:nvPr/>
        </p:nvSpPr>
        <p:spPr>
          <a:xfrm>
            <a:off x="8657200" y="314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Q2 FY26</a:t>
            </a:r>
          </a:p>
        </p:txBody>
      </p:sp>
      <p:sp>
        <p:nvSpPr>
          <p:cNvPr id="255" name="R6Status"/>
          <p:cNvSpPr/>
          <p:nvPr/>
        </p:nvSpPr>
        <p:spPr>
          <a:xfrm>
            <a:off x="10157200" y="3155000"/>
            <a:ext cx="1100000" cy="270000"/>
          </a:xfrm>
          <a:prstGeom prst="roundRect">
            <a:avLst>
              <a:gd name="adj" fmla="val 16667"/>
            </a:avLst>
          </a:prstGeom>
          <a:solidFill>
            <a:srgbClr val="52B76A"/>
          </a:solidFill>
          <a:ln>
            <a:noFill/>
          </a:ln>
        </p:spPr>
        <p:txBody>
          <a:bodyPr wrap="square" rtlCol="0" anchor="ctr"/>
          <a:lstStyle/>
          <a:p>
            <a:pPr algn="ctr">
              <a:buNone/>
            </a:pPr>
            <a:r>
              <a:rPr lang="en-US" sz="800" b="1" dirty="0">
                <a:solidFill>
                  <a:srgbClr val="FFFFFF"/>
                </a:solidFill>
                <a:latin typeface="Arial" pitchFamily="34" charset="0"/>
              </a:rPr>
              <a:t>Complete</a:t>
            </a:r>
          </a:p>
        </p:txBody>
      </p:sp>
      <p:sp>
        <p:nvSpPr>
          <p:cNvPr id="260" name="Row7Bg"/>
          <p:cNvSpPr/>
          <p:nvPr/>
        </p:nvSpPr>
        <p:spPr>
          <a:xfrm>
            <a:off x="457200" y="3460000"/>
            <a:ext cx="11247120" cy="310000"/>
          </a:xfrm>
          <a:prstGeom prst="rect">
            <a:avLst/>
          </a:prstGeom>
          <a:solidFill>
            <a:srgbClr val="F0F3FF"/>
          </a:solidFill>
          <a:ln>
            <a:noFill/>
          </a:ln>
        </p:spPr>
        <p:txBody>
          <a:bodyPr/>
          <a:lstStyle/>
          <a:p>
            <a:endParaRPr lang="en-US"/>
          </a:p>
        </p:txBody>
      </p:sp>
      <p:sp>
        <p:nvSpPr>
          <p:cNvPr id="261" name="R7Initiative"/>
          <p:cNvSpPr/>
          <p:nvPr/>
        </p:nvSpPr>
        <p:spPr>
          <a:xfrm>
            <a:off x="457200" y="3460000"/>
            <a:ext cx="2000000" cy="310000"/>
          </a:xfrm>
          <a:prstGeom prst="rect">
            <a:avLst/>
          </a:prstGeom>
          <a:noFill/>
          <a:ln/>
        </p:spPr>
        <p:txBody>
          <a:bodyPr wrap="square" lIns="120000" rtlCol="0" anchor="ctr"/>
          <a:lstStyle/>
          <a:p>
            <a:pPr marL="0" indent="0">
              <a:buNone/>
            </a:pPr>
            <a:r>
              <a:rPr lang="en-US" sz="900" b="1" dirty="0">
                <a:solidFill>
                  <a:srgbClr val="2B45D9"/>
                </a:solidFill>
                <a:latin typeface="Arial" pitchFamily="34" charset="0"/>
              </a:rPr>
              <a:t>Talent &amp; Org Design</a:t>
            </a:r>
          </a:p>
        </p:txBody>
      </p:sp>
      <p:sp>
        <p:nvSpPr>
          <p:cNvPr id="262" name="R7Milestone"/>
          <p:cNvSpPr/>
          <p:nvPr/>
        </p:nvSpPr>
        <p:spPr>
          <a:xfrm>
            <a:off x="2457200" y="3460000"/>
            <a:ext cx="42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Complete skills gap assessment across all functions</a:t>
            </a:r>
          </a:p>
        </p:txBody>
      </p:sp>
      <p:sp>
        <p:nvSpPr>
          <p:cNvPr id="263" name="R7Owner"/>
          <p:cNvSpPr/>
          <p:nvPr/>
        </p:nvSpPr>
        <p:spPr>
          <a:xfrm>
            <a:off x="6657200" y="3460000"/>
            <a:ext cx="2000000" cy="310000"/>
          </a:xfrm>
          <a:prstGeom prst="rect">
            <a:avLst/>
          </a:prstGeom>
          <a:noFill/>
          <a:ln/>
        </p:spPr>
        <p:txBody>
          <a:bodyPr wrap="square" lIns="120000" rtlCol="0" anchor="ctr"/>
          <a:lstStyle/>
          <a:p>
            <a:pPr marL="0" indent="0">
              <a:buNone/>
            </a:pPr>
            <a:r>
              <a:rPr lang="en-US" sz="900" dirty="0">
                <a:solidFill>
                  <a:srgbClr val="0F1E4A"/>
                </a:solidFill>
                <a:latin typeface="Arial" pitchFamily="34" charset="0"/>
              </a:rPr>
              <a:t>E. Washington</a:t>
            </a:r>
          </a:p>
        </p:txBody>
      </p:sp>
      <p:sp>
        <p:nvSpPr>
          <p:cNvPr id="264" name="R7Target"/>
          <p:cNvSpPr/>
          <p:nvPr/>
        </p:nvSpPr>
        <p:spPr>
          <a:xfrm>
            <a:off x="8657200" y="3460000"/>
            <a:ext cx="1500000" cy="310000"/>
          </a:xfrm>
          <a:prstGeom prst="rect">
            <a:avLst/>
          </a:prstGeom>
          <a:noFill/>
          <a:ln/>
        </p:spPr>
        <p:txBody>
          <a:bodyPr wrap="square" lIns="120000" rtlCol="0" anchor="ctr"/>
          <a:lstStyle/>
          <a:p>
            <a:pPr marL="0" indent="0">
              <a:buNone/>
            </a:pPr>
            <a:r>
              <a:rPr lang="en-US" sz="900" dirty="0">
                <a:solidFill>
                  <a:srgbClr val="64748B"/>
                </a:solidFill>
                <a:latin typeface="Arial" pitchFamily="34" charset="0"/>
              </a:rPr>
              <a:t>Q1 FY26</a:t>
            </a:r>
          </a:p>
        </p:txBody>
      </p:sp>
      <p:sp>
        <p:nvSpPr>
          <p:cNvPr id="265" name="R7Status"/>
          <p:cNvSpPr/>
          <p:nvPr/>
        </p:nvSpPr>
        <p:spPr>
          <a:xfrm>
            <a:off x="10157200" y="3475000"/>
            <a:ext cx="1100000" cy="270000"/>
          </a:xfrm>
          <a:prstGeom prst="roundRect">
            <a:avLst>
              <a:gd name="adj" fmla="val 16667"/>
            </a:avLst>
          </a:prstGeom>
          <a:solidFill>
            <a:srgbClr val="E8A832"/>
          </a:solidFill>
          <a:ln>
            <a:noFill/>
          </a:ln>
        </p:spPr>
        <p:txBody>
          <a:bodyPr wrap="square" rtlCol="0" anchor="ctr"/>
          <a:lstStyle/>
          <a:p>
            <a:pPr algn="ctr">
              <a:buNone/>
            </a:pPr>
            <a:r>
              <a:rPr lang="en-US" sz="800" b="1" dirty="0">
                <a:solidFill>
                  <a:srgbClr val="FFFFFF"/>
                </a:solidFill>
                <a:latin typeface="Arial" pitchFamily="34" charset="0"/>
              </a:rPr>
              <a:t>Watch</a:t>
            </a:r>
          </a:p>
        </p:txBody>
      </p:sp>
      <p:sp>
        <p:nvSpPr>
          <p:cNvPr id="300" name="LegendNote"/>
          <p:cNvSpPr/>
          <p:nvPr/>
        </p:nvSpPr>
        <p:spPr>
          <a:xfrm>
            <a:off x="457200" y="4000000"/>
            <a:ext cx="11247120" cy="260000"/>
          </a:xfrm>
          <a:prstGeom prst="rect">
            <a:avLst/>
          </a:prstGeom>
          <a:noFill/>
          <a:ln/>
        </p:spPr>
        <p:txBody>
          <a:bodyPr wrap="square" rtlCol="0" anchor="ctr"/>
          <a:lstStyle/>
          <a:p>
            <a:pPr marL="0" indent="0">
              <a:buNone/>
            </a:pPr>
            <a:r>
              <a:rPr lang="en-US" sz="900" i="1" dirty="0">
                <a:solidFill>
                  <a:srgbClr val="64748B"/>
                </a:solidFill>
                <a:latin typeface="Arial" pitchFamily="34" charset="0"/>
              </a:rPr>
              <a:t>Status key: Complete (green) • In Progress / Watch (amber) • At Risk (red). Milestones shown are representative; full export available from your Incompass account team.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7259</TotalTime>
  <Words>1661</Words>
  <Application>Microsoft Macintosh PowerPoint</Application>
  <PresentationFormat>Widescreen</PresentationFormat>
  <Paragraphs>283</Paragraphs>
  <Slides>10</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FY26 VCP – Detailed Behavioral Review</dc:title>
  <dc:subject>PptxGenJS Presentation</dc:subject>
  <dc:creator>PptxGenJS</dc:creator>
  <cp:lastModifiedBy>Dan DeVlieger</cp:lastModifiedBy>
  <cp:revision>12</cp:revision>
  <dcterms:created xsi:type="dcterms:W3CDTF">2026-06-09T01:27:41Z</dcterms:created>
  <dcterms:modified xsi:type="dcterms:W3CDTF">2026-06-22T13:57:46Z</dcterms:modified>
</cp:coreProperties>
</file>