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0693400" cy="7556500"/>
  <p:notesSz cx="6858000" cy="9144000"/>
  <p:embeddedFontLst>
    <p:embeddedFont>
      <p:font typeface="Neutraface 2 Text" charset="1" panose="020B0803020202020102"/>
      <p:regular r:id="rId17"/>
    </p:embeddedFont>
    <p:embeddedFont>
      <p:font typeface="Adobe Caslon Pro 1" charset="1" panose="0205050205050A020403"/>
      <p:regular r:id="rId18"/>
    </p:embeddedFont>
    <p:embeddedFont>
      <p:font typeface="Adobe Caslon Pro 2" charset="1" panose="0205060205050A020403"/>
      <p:regular r:id="rId19"/>
    </p:embeddedFont>
    <p:embeddedFont>
      <p:font typeface="Adobe Caslon Pro 3" charset="1" panose="0205050205050B090A03"/>
      <p:regular r:id="rId20"/>
    </p:embeddedFont>
    <p:embeddedFont>
      <p:font typeface="IBM Plex Sans Condensed" charset="1" panose="020B0506050203000203"/>
      <p:regular r:id="rId21"/>
    </p:embeddedFont>
    <p:embeddedFont>
      <p:font typeface="ITC American Typewriter Medium" charset="1" panose="02090604030505020304"/>
      <p:regular r:id="rId22"/>
    </p:embeddedFont>
    <p:embeddedFont>
      <p:font typeface="Myriad" charset="1" panose="020B05030304030202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http://bardouro.co.uk" TargetMode="External" Type="http://schemas.openxmlformats.org/officeDocument/2006/relationships/hyperlink"/><Relationship Id="rId4" Target="mailto:mailto:londonbridge%40bardouro.co.uk?subject=" TargetMode="External" Type="http://schemas.openxmlformats.org/officeDocument/2006/relationships/hyperlink"/><Relationship Id="rId5" Target="mailto:mailto:city%40bardouro.co.uk?subject=" TargetMode="External" Type="http://schemas.openxmlformats.org/officeDocument/2006/relationships/hyperlink"/><Relationship Id="rId6" Target="../media/image3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png" Type="http://schemas.openxmlformats.org/officeDocument/2006/relationships/image"/><Relationship Id="rId12" Target="../media/image18.png" Type="http://schemas.openxmlformats.org/officeDocument/2006/relationships/image"/><Relationship Id="rId13" Target="../media/image19.svg" Type="http://schemas.openxmlformats.org/officeDocument/2006/relationships/image"/><Relationship Id="rId14" Target="../media/image20.png" Type="http://schemas.openxmlformats.org/officeDocument/2006/relationships/image"/><Relationship Id="rId15" Target="../media/image21.png" Type="http://schemas.openxmlformats.org/officeDocument/2006/relationships/image"/><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 Id="rId9" Target="../media/image1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ailto:londonbridge%40bardouro.co.uk?subject=" TargetMode="External" Type="http://schemas.openxmlformats.org/officeDocument/2006/relationships/hyperlink"/><Relationship Id="rId4" Target="mailto:londonbridge%40bardouro.co.uk?subject="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ailto:city%40bardouro.co.uk%20?subject=" TargetMode="External" Type="http://schemas.openxmlformats.org/officeDocument/2006/relationships/hyperlink"/><Relationship Id="rId4" Target="mailto:city%40bardouro.co.uk%20?subject=" TargetMode="External" Type="http://schemas.openxmlformats.org/officeDocument/2006/relationships/hyperlink"/><Relationship Id="rId5" Target="https://www.bardouro.co.uk/book-a-table"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15.png" Type="http://schemas.openxmlformats.org/officeDocument/2006/relationships/image"/><Relationship Id="rId4" Target="../media/image2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576388" y="-1565996"/>
            <a:ext cx="7539238" cy="10692003"/>
          </a:xfrm>
          <a:custGeom>
            <a:avLst/>
            <a:gdLst/>
            <a:ahLst/>
            <a:cxnLst/>
            <a:rect r="r" b="b" t="t" l="l"/>
            <a:pathLst>
              <a:path h="10692003" w="7539238">
                <a:moveTo>
                  <a:pt x="0" y="0"/>
                </a:moveTo>
                <a:lnTo>
                  <a:pt x="7539237" y="0"/>
                </a:lnTo>
                <a:lnTo>
                  <a:pt x="7539237" y="10692003"/>
                </a:lnTo>
                <a:lnTo>
                  <a:pt x="0" y="10692003"/>
                </a:lnTo>
                <a:lnTo>
                  <a:pt x="0" y="0"/>
                </a:lnTo>
                <a:close/>
              </a:path>
            </a:pathLst>
          </a:custGeom>
          <a:blipFill>
            <a:blip r:embed="rId2">
              <a:alphaModFix amt="75000"/>
            </a:blip>
            <a:stretch>
              <a:fillRect l="0" t="-143" r="0" b="-175"/>
            </a:stretch>
          </a:blipFill>
        </p:spPr>
      </p:sp>
      <p:sp>
        <p:nvSpPr>
          <p:cNvPr name="Freeform 3" id="3"/>
          <p:cNvSpPr/>
          <p:nvPr/>
        </p:nvSpPr>
        <p:spPr>
          <a:xfrm flipH="false" flipV="false" rot="0">
            <a:off x="2059753" y="3086510"/>
            <a:ext cx="6572888" cy="1047026"/>
          </a:xfrm>
          <a:custGeom>
            <a:avLst/>
            <a:gdLst/>
            <a:ahLst/>
            <a:cxnLst/>
            <a:rect r="r" b="b" t="t" l="l"/>
            <a:pathLst>
              <a:path h="1047026" w="6572888">
                <a:moveTo>
                  <a:pt x="0" y="0"/>
                </a:moveTo>
                <a:lnTo>
                  <a:pt x="6572888" y="0"/>
                </a:lnTo>
                <a:lnTo>
                  <a:pt x="6572888" y="1047026"/>
                </a:lnTo>
                <a:lnTo>
                  <a:pt x="0" y="10470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232F5D"/>
        </a:solidFill>
      </p:bgPr>
    </p:bg>
    <p:spTree>
      <p:nvGrpSpPr>
        <p:cNvPr id="1" name=""/>
        <p:cNvGrpSpPr/>
        <p:nvPr/>
      </p:nvGrpSpPr>
      <p:grpSpPr>
        <a:xfrm>
          <a:off x="0" y="0"/>
          <a:ext cx="0" cy="0"/>
          <a:chOff x="0" y="0"/>
          <a:chExt cx="0" cy="0"/>
        </a:xfrm>
      </p:grpSpPr>
      <p:sp>
        <p:nvSpPr>
          <p:cNvPr name="TextBox 2" id="2"/>
          <p:cNvSpPr txBox="true"/>
          <p:nvPr/>
        </p:nvSpPr>
        <p:spPr>
          <a:xfrm rot="0">
            <a:off x="988619" y="5649903"/>
            <a:ext cx="6400324" cy="699516"/>
          </a:xfrm>
          <a:prstGeom prst="rect">
            <a:avLst/>
          </a:prstGeom>
        </p:spPr>
        <p:txBody>
          <a:bodyPr anchor="t" rtlCol="false" tIns="0" lIns="0" bIns="0" rIns="0">
            <a:spAutoFit/>
          </a:bodyPr>
          <a:lstStyle/>
          <a:p>
            <a:pPr algn="l">
              <a:lnSpc>
                <a:spcPts val="1400"/>
              </a:lnSpc>
            </a:pPr>
            <a:r>
              <a:rPr lang="en-US" b="true" sz="1000" spc="46">
                <a:solidFill>
                  <a:srgbClr val="FFFFFF"/>
                </a:solidFill>
                <a:latin typeface="Neutraface 2 Text"/>
                <a:ea typeface="Neutraface 2 Text"/>
                <a:cs typeface="Neutraface 2 Text"/>
                <a:sym typeface="Neutraface 2 Text"/>
              </a:rPr>
              <a:t>CAN I ORDER A LA CARTE?</a:t>
            </a:r>
          </a:p>
          <a:p>
            <a:pPr algn="l">
              <a:lnSpc>
                <a:spcPts val="1782"/>
              </a:lnSpc>
            </a:pPr>
            <a:r>
              <a:rPr lang="en-US" sz="1000" spc="23">
                <a:solidFill>
                  <a:srgbClr val="FFFFFF"/>
                </a:solidFill>
                <a:latin typeface="Adobe Caslon Pro 1"/>
                <a:ea typeface="Adobe Caslon Pro 1"/>
                <a:cs typeface="Adobe Caslon Pro 1"/>
                <a:sym typeface="Adobe Caslon Pro 1"/>
              </a:rPr>
              <a:t>Group menus are compulsory for groups of 7 or more at Bar Douro London Bridge &amp; 9 or more at Bar Douro City. We can adapt the menus for dietary requirements.</a:t>
            </a:r>
          </a:p>
        </p:txBody>
      </p:sp>
      <p:sp>
        <p:nvSpPr>
          <p:cNvPr name="TextBox 3" id="3"/>
          <p:cNvSpPr txBox="true"/>
          <p:nvPr/>
        </p:nvSpPr>
        <p:spPr>
          <a:xfrm rot="0">
            <a:off x="988619" y="3883523"/>
            <a:ext cx="6762102" cy="752475"/>
          </a:xfrm>
          <a:prstGeom prst="rect">
            <a:avLst/>
          </a:prstGeom>
        </p:spPr>
        <p:txBody>
          <a:bodyPr anchor="t" rtlCol="false" tIns="0" lIns="0" bIns="0" rIns="0">
            <a:spAutoFit/>
          </a:bodyPr>
          <a:lstStyle/>
          <a:p>
            <a:pPr algn="l">
              <a:lnSpc>
                <a:spcPts val="1400"/>
              </a:lnSpc>
            </a:pPr>
            <a:r>
              <a:rPr lang="en-US" b="true" sz="1000" spc="41">
                <a:solidFill>
                  <a:srgbClr val="FFFFFF"/>
                </a:solidFill>
                <a:latin typeface="Neutraface 2 Text"/>
                <a:ea typeface="Neutraface 2 Text"/>
                <a:cs typeface="Neutraface 2 Text"/>
                <a:sym typeface="Neutraface 2 Text"/>
              </a:rPr>
              <a:t>DO WE NEED TO PAY A DEPOSIT?</a:t>
            </a:r>
          </a:p>
          <a:p>
            <a:pPr algn="l">
              <a:lnSpc>
                <a:spcPts val="1500"/>
              </a:lnSpc>
            </a:pPr>
            <a:r>
              <a:rPr lang="en-US" sz="1000" spc="23">
                <a:solidFill>
                  <a:srgbClr val="FFFFFF"/>
                </a:solidFill>
                <a:latin typeface="Adobe Caslon Pro 1"/>
                <a:ea typeface="Adobe Caslon Pro 1"/>
                <a:cs typeface="Adobe Caslon Pro 1"/>
                <a:sym typeface="Adobe Caslon Pro 1"/>
              </a:rPr>
              <a:t>Deposits are only required for private hires, for smaller groups credit card details are required. Credit card will only be use if cancelation policy is not followed. Details will be stored on Stripe a secure system that works with our reservation system SevenRooms.</a:t>
            </a:r>
          </a:p>
        </p:txBody>
      </p:sp>
      <p:sp>
        <p:nvSpPr>
          <p:cNvPr name="TextBox 4" id="4"/>
          <p:cNvSpPr txBox="true"/>
          <p:nvPr/>
        </p:nvSpPr>
        <p:spPr>
          <a:xfrm rot="0">
            <a:off x="988619" y="1618736"/>
            <a:ext cx="5491963" cy="473078"/>
          </a:xfrm>
          <a:prstGeom prst="rect">
            <a:avLst/>
          </a:prstGeom>
        </p:spPr>
        <p:txBody>
          <a:bodyPr anchor="t" rtlCol="false" tIns="0" lIns="0" bIns="0" rIns="0">
            <a:spAutoFit/>
          </a:bodyPr>
          <a:lstStyle/>
          <a:p>
            <a:pPr algn="l">
              <a:lnSpc>
                <a:spcPts val="1400"/>
              </a:lnSpc>
            </a:pPr>
            <a:r>
              <a:rPr lang="en-US" b="true" sz="1000" spc="45">
                <a:solidFill>
                  <a:srgbClr val="FFFFFF"/>
                </a:solidFill>
                <a:latin typeface="Neutraface 2 Text"/>
                <a:ea typeface="Neutraface 2 Text"/>
                <a:cs typeface="Neutraface 2 Text"/>
                <a:sym typeface="Neutraface 2 Text"/>
              </a:rPr>
              <a:t>HOW DO THE SUPPLEMENTS WORK?</a:t>
            </a:r>
          </a:p>
          <a:p>
            <a:pPr algn="l">
              <a:lnSpc>
                <a:spcPts val="1400"/>
              </a:lnSpc>
            </a:pPr>
            <a:r>
              <a:rPr lang="en-US" sz="1000" spc="23">
                <a:solidFill>
                  <a:srgbClr val="FFFFFF"/>
                </a:solidFill>
                <a:latin typeface="Adobe Caslon Pro 1"/>
                <a:ea typeface="Adobe Caslon Pro 1"/>
                <a:cs typeface="Adobe Caslon Pro 1"/>
                <a:sym typeface="Adobe Caslon Pro 1"/>
              </a:rPr>
              <a:t>Supplements must be chosen for the whole group. Some supplements are only available on preorder.</a:t>
            </a:r>
          </a:p>
        </p:txBody>
      </p:sp>
      <p:sp>
        <p:nvSpPr>
          <p:cNvPr name="TextBox 5" id="5"/>
          <p:cNvSpPr txBox="true"/>
          <p:nvPr/>
        </p:nvSpPr>
        <p:spPr>
          <a:xfrm rot="0">
            <a:off x="988619" y="4845548"/>
            <a:ext cx="7025211" cy="594805"/>
          </a:xfrm>
          <a:prstGeom prst="rect">
            <a:avLst/>
          </a:prstGeom>
        </p:spPr>
        <p:txBody>
          <a:bodyPr anchor="t" rtlCol="false" tIns="0" lIns="0" bIns="0" rIns="0">
            <a:spAutoFit/>
          </a:bodyPr>
          <a:lstStyle/>
          <a:p>
            <a:pPr algn="l">
              <a:lnSpc>
                <a:spcPts val="1400"/>
              </a:lnSpc>
            </a:pPr>
            <a:r>
              <a:rPr lang="en-US" b="true" sz="1000" spc="41">
                <a:solidFill>
                  <a:srgbClr val="FFFFFF"/>
                </a:solidFill>
                <a:latin typeface="Neutraface 2 Text"/>
                <a:ea typeface="Neutraface 2 Text"/>
                <a:cs typeface="Neutraface 2 Text"/>
                <a:sym typeface="Neutraface 2 Text"/>
              </a:rPr>
              <a:t>WHAT IS THE CANCELATION POLICY?</a:t>
            </a:r>
          </a:p>
          <a:p>
            <a:pPr algn="l">
              <a:lnSpc>
                <a:spcPts val="1782"/>
              </a:lnSpc>
            </a:pPr>
            <a:r>
              <a:rPr lang="en-US" sz="1000" spc="24">
                <a:solidFill>
                  <a:srgbClr val="FFFFFF"/>
                </a:solidFill>
                <a:latin typeface="Adobe Caslon Pro 1"/>
                <a:ea typeface="Adobe Caslon Pro 1"/>
                <a:cs typeface="Adobe Caslon Pro 1"/>
                <a:sym typeface="Adobe Caslon Pro 1"/>
              </a:rPr>
              <a:t>For private hires, deposit will not be refunded if you cancel within 7 days. For other group bookings our cancellation policy is 72 hours, with a charge of £20 per head. This includes late cancellations, no </a:t>
            </a:r>
            <a:r>
              <a:rPr lang="en-US" sz="1000" spc="24">
                <a:solidFill>
                  <a:srgbClr val="FFFFFF"/>
                </a:solidFill>
                <a:latin typeface="Adobe Caslon Pro 1"/>
                <a:ea typeface="Adobe Caslon Pro 1"/>
                <a:cs typeface="Adobe Caslon Pro 1"/>
                <a:sym typeface="Adobe Caslon Pro 1"/>
              </a:rPr>
              <a:t>shows, or requests to move the date of the booking.</a:t>
            </a:r>
          </a:p>
        </p:txBody>
      </p:sp>
      <p:sp>
        <p:nvSpPr>
          <p:cNvPr name="TextBox 6" id="6"/>
          <p:cNvSpPr txBox="true"/>
          <p:nvPr/>
        </p:nvSpPr>
        <p:spPr>
          <a:xfrm rot="0">
            <a:off x="988619" y="2298182"/>
            <a:ext cx="2769937" cy="473078"/>
          </a:xfrm>
          <a:prstGeom prst="rect">
            <a:avLst/>
          </a:prstGeom>
        </p:spPr>
        <p:txBody>
          <a:bodyPr anchor="t" rtlCol="false" tIns="0" lIns="0" bIns="0" rIns="0">
            <a:spAutoFit/>
          </a:bodyPr>
          <a:lstStyle/>
          <a:p>
            <a:pPr algn="l">
              <a:lnSpc>
                <a:spcPts val="1400"/>
              </a:lnSpc>
            </a:pPr>
            <a:r>
              <a:rPr lang="en-US" b="true" sz="1000" spc="40">
                <a:solidFill>
                  <a:srgbClr val="FFFFFF"/>
                </a:solidFill>
                <a:latin typeface="Neutraface 2 Text"/>
                <a:ea typeface="Neutraface 2 Text"/>
                <a:cs typeface="Neutraface 2 Text"/>
                <a:sym typeface="Neutraface 2 Text"/>
              </a:rPr>
              <a:t>DO YOU CATER FOR VEGETARIAN/VEGAN?</a:t>
            </a:r>
          </a:p>
          <a:p>
            <a:pPr algn="l">
              <a:lnSpc>
                <a:spcPts val="1400"/>
              </a:lnSpc>
            </a:pPr>
            <a:r>
              <a:rPr lang="en-US" sz="1000" spc="21">
                <a:solidFill>
                  <a:srgbClr val="FFFFFF"/>
                </a:solidFill>
                <a:latin typeface="Adobe Caslon Pro 1"/>
                <a:ea typeface="Adobe Caslon Pro 1"/>
                <a:cs typeface="Adobe Caslon Pro 1"/>
                <a:sym typeface="Adobe Caslon Pro 1"/>
              </a:rPr>
              <a:t>Vegetarian/Vegan menu available upon request.</a:t>
            </a:r>
          </a:p>
        </p:txBody>
      </p:sp>
      <p:sp>
        <p:nvSpPr>
          <p:cNvPr name="TextBox 7" id="7"/>
          <p:cNvSpPr txBox="true"/>
          <p:nvPr/>
        </p:nvSpPr>
        <p:spPr>
          <a:xfrm rot="0">
            <a:off x="988619" y="2977639"/>
            <a:ext cx="5903652" cy="699516"/>
          </a:xfrm>
          <a:prstGeom prst="rect">
            <a:avLst/>
          </a:prstGeom>
        </p:spPr>
        <p:txBody>
          <a:bodyPr anchor="t" rtlCol="false" tIns="0" lIns="0" bIns="0" rIns="0">
            <a:spAutoFit/>
          </a:bodyPr>
          <a:lstStyle/>
          <a:p>
            <a:pPr algn="l">
              <a:lnSpc>
                <a:spcPts val="1400"/>
              </a:lnSpc>
            </a:pPr>
            <a:r>
              <a:rPr lang="en-US" b="true" sz="1000" spc="43">
                <a:solidFill>
                  <a:srgbClr val="FFFFFF"/>
                </a:solidFill>
                <a:latin typeface="Neutraface 2 Text"/>
                <a:ea typeface="Neutraface 2 Text"/>
                <a:cs typeface="Neutraface 2 Text"/>
                <a:sym typeface="Neutraface 2 Text"/>
              </a:rPr>
              <a:t>DO YOU CATER FOR ALLERGIES AND OTHER DIETARY REQUIREMENTS?</a:t>
            </a:r>
          </a:p>
          <a:p>
            <a:pPr algn="l">
              <a:lnSpc>
                <a:spcPts val="1782"/>
              </a:lnSpc>
            </a:pPr>
            <a:r>
              <a:rPr lang="en-US" sz="1000" spc="24">
                <a:solidFill>
                  <a:srgbClr val="FFFFFF"/>
                </a:solidFill>
                <a:latin typeface="Adobe Caslon Pro 1"/>
                <a:ea typeface="Adobe Caslon Pro 1"/>
                <a:cs typeface="Adobe Caslon Pro 1"/>
                <a:sym typeface="Adobe Caslon Pro 1"/>
              </a:rPr>
              <a:t>Please inform us of any allergies or dietary requirements in advance so we can adjust the menu accordingly. Please note that our meat is not halal, and we can’t cater for kosher diet.</a:t>
            </a:r>
          </a:p>
        </p:txBody>
      </p:sp>
      <p:sp>
        <p:nvSpPr>
          <p:cNvPr name="TextBox 8" id="8"/>
          <p:cNvSpPr txBox="true"/>
          <p:nvPr/>
        </p:nvSpPr>
        <p:spPr>
          <a:xfrm rot="0">
            <a:off x="988619" y="843458"/>
            <a:ext cx="849735" cy="576577"/>
          </a:xfrm>
          <a:prstGeom prst="rect">
            <a:avLst/>
          </a:prstGeom>
        </p:spPr>
        <p:txBody>
          <a:bodyPr anchor="t" rtlCol="false" tIns="0" lIns="0" bIns="0" rIns="0">
            <a:spAutoFit/>
          </a:bodyPr>
          <a:lstStyle/>
          <a:p>
            <a:pPr algn="l">
              <a:lnSpc>
                <a:spcPts val="4339"/>
              </a:lnSpc>
            </a:pPr>
            <a:r>
              <a:rPr lang="en-US" b="true" sz="3099">
                <a:solidFill>
                  <a:srgbClr val="FFFFFF"/>
                </a:solidFill>
                <a:latin typeface="Neutraface 2 Text"/>
                <a:ea typeface="Neutraface 2 Text"/>
                <a:cs typeface="Neutraface 2 Text"/>
                <a:sym typeface="Neutraface 2 Text"/>
              </a:rPr>
              <a:t>FAQ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275600" y="4346469"/>
            <a:ext cx="3172" cy="1825066"/>
            <a:chOff x="0" y="0"/>
            <a:chExt cx="3175" cy="1825066"/>
          </a:xfrm>
        </p:grpSpPr>
        <p:sp>
          <p:nvSpPr>
            <p:cNvPr name="Freeform 3" id="3"/>
            <p:cNvSpPr/>
            <p:nvPr/>
          </p:nvSpPr>
          <p:spPr>
            <a:xfrm flipH="false" flipV="false" rot="0">
              <a:off x="0" y="0"/>
              <a:ext cx="3175" cy="1825117"/>
            </a:xfrm>
            <a:custGeom>
              <a:avLst/>
              <a:gdLst/>
              <a:ahLst/>
              <a:cxnLst/>
              <a:rect r="r" b="b" t="t" l="l"/>
              <a:pathLst>
                <a:path h="1825117" w="3175">
                  <a:moveTo>
                    <a:pt x="0" y="1825117"/>
                  </a:moveTo>
                  <a:lnTo>
                    <a:pt x="0" y="0"/>
                  </a:lnTo>
                  <a:lnTo>
                    <a:pt x="3175" y="0"/>
                  </a:lnTo>
                  <a:lnTo>
                    <a:pt x="3175" y="1825117"/>
                  </a:lnTo>
                  <a:close/>
                </a:path>
              </a:pathLst>
            </a:custGeom>
            <a:solidFill>
              <a:srgbClr val="283583"/>
            </a:solidFill>
          </p:spPr>
        </p:sp>
      </p:grpSp>
      <p:grpSp>
        <p:nvGrpSpPr>
          <p:cNvPr name="Group 4" id="4"/>
          <p:cNvGrpSpPr/>
          <p:nvPr/>
        </p:nvGrpSpPr>
        <p:grpSpPr>
          <a:xfrm rot="0">
            <a:off x="4563924" y="6304885"/>
            <a:ext cx="1621685" cy="442189"/>
            <a:chOff x="0" y="0"/>
            <a:chExt cx="1306970" cy="356375"/>
          </a:xfrm>
        </p:grpSpPr>
        <p:sp>
          <p:nvSpPr>
            <p:cNvPr name="Freeform 5" id="5"/>
            <p:cNvSpPr/>
            <p:nvPr/>
          </p:nvSpPr>
          <p:spPr>
            <a:xfrm flipH="false" flipV="false" rot="0">
              <a:off x="0" y="0"/>
              <a:ext cx="1306957" cy="356362"/>
            </a:xfrm>
            <a:custGeom>
              <a:avLst/>
              <a:gdLst/>
              <a:ahLst/>
              <a:cxnLst/>
              <a:rect r="r" b="b" t="t" l="l"/>
              <a:pathLst>
                <a:path h="356362" w="1306957">
                  <a:moveTo>
                    <a:pt x="1306957" y="0"/>
                  </a:moveTo>
                  <a:lnTo>
                    <a:pt x="210312" y="0"/>
                  </a:lnTo>
                  <a:lnTo>
                    <a:pt x="0" y="0"/>
                  </a:lnTo>
                  <a:lnTo>
                    <a:pt x="0" y="356362"/>
                  </a:lnTo>
                  <a:lnTo>
                    <a:pt x="921766" y="356362"/>
                  </a:lnTo>
                  <a:lnTo>
                    <a:pt x="1306957" y="356362"/>
                  </a:lnTo>
                  <a:lnTo>
                    <a:pt x="1306957" y="0"/>
                  </a:lnTo>
                  <a:close/>
                </a:path>
              </a:pathLst>
            </a:custGeom>
            <a:blipFill>
              <a:blip r:embed="rId2"/>
              <a:stretch>
                <a:fillRect l="0" t="0" r="0" b="-3"/>
              </a:stretch>
            </a:blipFill>
          </p:spPr>
        </p:sp>
      </p:grpSp>
      <p:grpSp>
        <p:nvGrpSpPr>
          <p:cNvPr name="Group 6" id="6"/>
          <p:cNvGrpSpPr>
            <a:grpSpLocks noChangeAspect="true"/>
          </p:cNvGrpSpPr>
          <p:nvPr/>
        </p:nvGrpSpPr>
        <p:grpSpPr>
          <a:xfrm rot="0">
            <a:off x="4836043" y="6936896"/>
            <a:ext cx="1044388" cy="133036"/>
            <a:chOff x="0" y="0"/>
            <a:chExt cx="1044397" cy="133032"/>
          </a:xfrm>
        </p:grpSpPr>
        <p:sp>
          <p:nvSpPr>
            <p:cNvPr name="Freeform 7" id="7"/>
            <p:cNvSpPr/>
            <p:nvPr/>
          </p:nvSpPr>
          <p:spPr>
            <a:xfrm flipH="false" flipV="false" rot="0">
              <a:off x="63500" y="64389"/>
              <a:ext cx="892937" cy="5080"/>
            </a:xfrm>
            <a:custGeom>
              <a:avLst/>
              <a:gdLst/>
              <a:ahLst/>
              <a:cxnLst/>
              <a:rect r="r" b="b" t="t" l="l"/>
              <a:pathLst>
                <a:path h="5080" w="892937">
                  <a:moveTo>
                    <a:pt x="0" y="0"/>
                  </a:moveTo>
                  <a:lnTo>
                    <a:pt x="892937" y="0"/>
                  </a:lnTo>
                  <a:lnTo>
                    <a:pt x="892937" y="5080"/>
                  </a:lnTo>
                  <a:lnTo>
                    <a:pt x="0" y="5080"/>
                  </a:lnTo>
                  <a:close/>
                </a:path>
              </a:pathLst>
            </a:custGeom>
            <a:solidFill>
              <a:srgbClr val="275B9B"/>
            </a:solidFill>
          </p:spPr>
        </p:sp>
        <p:sp>
          <p:nvSpPr>
            <p:cNvPr name="Freeform 8" id="8"/>
            <p:cNvSpPr/>
            <p:nvPr/>
          </p:nvSpPr>
          <p:spPr>
            <a:xfrm flipH="false" flipV="false" rot="0">
              <a:off x="956437" y="63500"/>
              <a:ext cx="24511" cy="4445"/>
            </a:xfrm>
            <a:custGeom>
              <a:avLst/>
              <a:gdLst/>
              <a:ahLst/>
              <a:cxnLst/>
              <a:rect r="r" b="b" t="t" l="l"/>
              <a:pathLst>
                <a:path h="4445" w="24511">
                  <a:moveTo>
                    <a:pt x="0" y="0"/>
                  </a:moveTo>
                  <a:lnTo>
                    <a:pt x="24511" y="0"/>
                  </a:lnTo>
                  <a:lnTo>
                    <a:pt x="24511" y="4445"/>
                  </a:lnTo>
                  <a:lnTo>
                    <a:pt x="0" y="4445"/>
                  </a:lnTo>
                  <a:close/>
                </a:path>
              </a:pathLst>
            </a:custGeom>
            <a:solidFill>
              <a:srgbClr val="275B9B"/>
            </a:solidFill>
          </p:spPr>
        </p:sp>
      </p:grpSp>
      <p:sp>
        <p:nvSpPr>
          <p:cNvPr name="TextBox 9" id="9"/>
          <p:cNvSpPr txBox="true"/>
          <p:nvPr/>
        </p:nvSpPr>
        <p:spPr>
          <a:xfrm rot="0">
            <a:off x="4899546" y="6917522"/>
            <a:ext cx="933793" cy="154943"/>
          </a:xfrm>
          <a:prstGeom prst="rect">
            <a:avLst/>
          </a:prstGeom>
        </p:spPr>
        <p:txBody>
          <a:bodyPr anchor="t" rtlCol="false" tIns="0" lIns="0" bIns="0" rIns="0">
            <a:spAutoFit/>
          </a:bodyPr>
          <a:lstStyle/>
          <a:p>
            <a:pPr algn="l">
              <a:lnSpc>
                <a:spcPts val="1120"/>
              </a:lnSpc>
            </a:pPr>
            <a:r>
              <a:rPr lang="en-US" sz="800" spc="18">
                <a:solidFill>
                  <a:srgbClr val="275B9B"/>
                </a:solidFill>
                <a:latin typeface="Adobe Caslon Pro 1"/>
                <a:ea typeface="Adobe Caslon Pro 1"/>
                <a:cs typeface="Adobe Caslon Pro 1"/>
                <a:sym typeface="Adobe Caslon Pro 1"/>
                <a:hlinkClick r:id="rId3" tooltip="http://bardouro.co.uk"/>
              </a:rPr>
              <a:t>www.bardouro.co.uk </a:t>
            </a:r>
          </a:p>
        </p:txBody>
      </p:sp>
      <p:sp>
        <p:nvSpPr>
          <p:cNvPr name="TextBox 10" id="10"/>
          <p:cNvSpPr txBox="true"/>
          <p:nvPr/>
        </p:nvSpPr>
        <p:spPr>
          <a:xfrm rot="0">
            <a:off x="3917452" y="7140816"/>
            <a:ext cx="568852" cy="73828"/>
          </a:xfrm>
          <a:prstGeom prst="rect">
            <a:avLst/>
          </a:prstGeom>
        </p:spPr>
        <p:txBody>
          <a:bodyPr anchor="t" rtlCol="false" tIns="0" lIns="0" bIns="0" rIns="0">
            <a:spAutoFit/>
          </a:bodyPr>
          <a:lstStyle/>
          <a:p>
            <a:pPr algn="l">
              <a:lnSpc>
                <a:spcPts val="350"/>
              </a:lnSpc>
            </a:pPr>
            <a:r>
              <a:rPr lang="en-US" b="true" sz="701" spc="53">
                <a:solidFill>
                  <a:srgbClr val="1D3176"/>
                </a:solidFill>
                <a:latin typeface="Neutraface 2 Text"/>
                <a:ea typeface="Neutraface 2 Text"/>
                <a:cs typeface="Neutraface 2 Text"/>
                <a:sym typeface="Neutraface 2 Text"/>
              </a:rPr>
              <a:t>INSTAGRAM</a:t>
            </a:r>
          </a:p>
        </p:txBody>
      </p:sp>
      <p:sp>
        <p:nvSpPr>
          <p:cNvPr name="TextBox 11" id="11"/>
          <p:cNvSpPr txBox="true"/>
          <p:nvPr/>
        </p:nvSpPr>
        <p:spPr>
          <a:xfrm rot="0">
            <a:off x="4751441" y="7243220"/>
            <a:ext cx="26365" cy="88459"/>
          </a:xfrm>
          <a:prstGeom prst="rect">
            <a:avLst/>
          </a:prstGeom>
        </p:spPr>
        <p:txBody>
          <a:bodyPr anchor="t" rtlCol="false" tIns="0" lIns="0" bIns="0" rIns="0">
            <a:spAutoFit/>
          </a:bodyPr>
          <a:lstStyle/>
          <a:p>
            <a:pPr algn="l">
              <a:lnSpc>
                <a:spcPts val="400"/>
              </a:lnSpc>
            </a:pPr>
            <a:r>
              <a:rPr lang="en-US" sz="801">
                <a:solidFill>
                  <a:srgbClr val="1D3176"/>
                </a:solidFill>
                <a:latin typeface="Adobe Caslon Pro 1"/>
                <a:ea typeface="Adobe Caslon Pro 1"/>
                <a:cs typeface="Adobe Caslon Pro 1"/>
                <a:sym typeface="Adobe Caslon Pro 1"/>
              </a:rPr>
              <a:t> </a:t>
            </a:r>
          </a:p>
        </p:txBody>
      </p:sp>
      <p:sp>
        <p:nvSpPr>
          <p:cNvPr name="TextBox 12" id="12"/>
          <p:cNvSpPr txBox="true"/>
          <p:nvPr/>
        </p:nvSpPr>
        <p:spPr>
          <a:xfrm rot="0">
            <a:off x="6074512" y="7140816"/>
            <a:ext cx="540791" cy="73828"/>
          </a:xfrm>
          <a:prstGeom prst="rect">
            <a:avLst/>
          </a:prstGeom>
        </p:spPr>
        <p:txBody>
          <a:bodyPr anchor="t" rtlCol="false" tIns="0" lIns="0" bIns="0" rIns="0">
            <a:spAutoFit/>
          </a:bodyPr>
          <a:lstStyle/>
          <a:p>
            <a:pPr algn="l">
              <a:lnSpc>
                <a:spcPts val="350"/>
              </a:lnSpc>
            </a:pPr>
            <a:r>
              <a:rPr lang="en-US" b="true" sz="701" spc="57">
                <a:solidFill>
                  <a:srgbClr val="1D3176"/>
                </a:solidFill>
                <a:latin typeface="Neutraface 2 Text"/>
                <a:ea typeface="Neutraface 2 Text"/>
                <a:cs typeface="Neutraface 2 Text"/>
                <a:sym typeface="Neutraface 2 Text"/>
              </a:rPr>
              <a:t>FACEBOOK</a:t>
            </a:r>
          </a:p>
        </p:txBody>
      </p:sp>
      <p:sp>
        <p:nvSpPr>
          <p:cNvPr name="TextBox 13" id="13"/>
          <p:cNvSpPr txBox="true"/>
          <p:nvPr/>
        </p:nvSpPr>
        <p:spPr>
          <a:xfrm rot="0">
            <a:off x="6108306" y="7176545"/>
            <a:ext cx="613277" cy="161439"/>
          </a:xfrm>
          <a:prstGeom prst="rect">
            <a:avLst/>
          </a:prstGeom>
        </p:spPr>
        <p:txBody>
          <a:bodyPr anchor="t" rtlCol="false" tIns="0" lIns="0" bIns="0" rIns="0">
            <a:spAutoFit/>
          </a:bodyPr>
          <a:lstStyle/>
          <a:p>
            <a:pPr algn="l">
              <a:lnSpc>
                <a:spcPts val="1121"/>
              </a:lnSpc>
            </a:pPr>
            <a:r>
              <a:rPr lang="en-US" sz="801" spc="16">
                <a:solidFill>
                  <a:srgbClr val="1D3176"/>
                </a:solidFill>
                <a:latin typeface="Adobe Caslon Pro 1"/>
                <a:ea typeface="Adobe Caslon Pro 1"/>
                <a:cs typeface="Adobe Caslon Pro 1"/>
                <a:sym typeface="Adobe Caslon Pro 1"/>
              </a:rPr>
              <a:t>@bardourouk </a:t>
            </a:r>
          </a:p>
        </p:txBody>
      </p:sp>
      <p:sp>
        <p:nvSpPr>
          <p:cNvPr name="TextBox 14" id="14"/>
          <p:cNvSpPr txBox="true"/>
          <p:nvPr/>
        </p:nvSpPr>
        <p:spPr>
          <a:xfrm rot="0">
            <a:off x="3963024" y="7195380"/>
            <a:ext cx="477707" cy="161439"/>
          </a:xfrm>
          <a:prstGeom prst="rect">
            <a:avLst/>
          </a:prstGeom>
        </p:spPr>
        <p:txBody>
          <a:bodyPr anchor="t" rtlCol="false" tIns="0" lIns="0" bIns="0" rIns="0">
            <a:spAutoFit/>
          </a:bodyPr>
          <a:lstStyle/>
          <a:p>
            <a:pPr algn="l">
              <a:lnSpc>
                <a:spcPts val="1121"/>
              </a:lnSpc>
            </a:pPr>
            <a:r>
              <a:rPr lang="en-US" sz="801" spc="17">
                <a:solidFill>
                  <a:srgbClr val="1D3176"/>
                </a:solidFill>
                <a:latin typeface="Adobe Caslon Pro 1"/>
                <a:ea typeface="Adobe Caslon Pro 1"/>
                <a:cs typeface="Adobe Caslon Pro 1"/>
                <a:sym typeface="Adobe Caslon Pro 1"/>
              </a:rPr>
              <a:t>@bardouro</a:t>
            </a:r>
          </a:p>
        </p:txBody>
      </p:sp>
      <p:sp>
        <p:nvSpPr>
          <p:cNvPr name="TextBox 15" id="15"/>
          <p:cNvSpPr txBox="true"/>
          <p:nvPr/>
        </p:nvSpPr>
        <p:spPr>
          <a:xfrm rot="0">
            <a:off x="6414945" y="7268361"/>
            <a:ext cx="26365" cy="88459"/>
          </a:xfrm>
          <a:prstGeom prst="rect">
            <a:avLst/>
          </a:prstGeom>
        </p:spPr>
        <p:txBody>
          <a:bodyPr anchor="t" rtlCol="false" tIns="0" lIns="0" bIns="0" rIns="0">
            <a:spAutoFit/>
          </a:bodyPr>
          <a:lstStyle/>
          <a:p>
            <a:pPr algn="l">
              <a:lnSpc>
                <a:spcPts val="400"/>
              </a:lnSpc>
            </a:pPr>
            <a:r>
              <a:rPr lang="en-US" sz="801">
                <a:solidFill>
                  <a:srgbClr val="1D3176"/>
                </a:solidFill>
                <a:latin typeface="Adobe Caslon Pro 1"/>
                <a:ea typeface="Adobe Caslon Pro 1"/>
                <a:cs typeface="Adobe Caslon Pro 1"/>
                <a:sym typeface="Adobe Caslon Pro 1"/>
              </a:rPr>
              <a:t> </a:t>
            </a:r>
          </a:p>
        </p:txBody>
      </p:sp>
      <p:sp>
        <p:nvSpPr>
          <p:cNvPr name="TextBox 16" id="16"/>
          <p:cNvSpPr txBox="true"/>
          <p:nvPr/>
        </p:nvSpPr>
        <p:spPr>
          <a:xfrm rot="0">
            <a:off x="3453724" y="4804405"/>
            <a:ext cx="1026938" cy="169545"/>
          </a:xfrm>
          <a:prstGeom prst="rect">
            <a:avLst/>
          </a:prstGeom>
        </p:spPr>
        <p:txBody>
          <a:bodyPr anchor="t" rtlCol="false" tIns="0" lIns="0" bIns="0" rIns="0">
            <a:spAutoFit/>
          </a:bodyPr>
          <a:lstStyle/>
          <a:p>
            <a:pPr algn="l">
              <a:lnSpc>
                <a:spcPts val="1260"/>
              </a:lnSpc>
            </a:pPr>
            <a:r>
              <a:rPr lang="en-US" b="true" sz="900" spc="60">
                <a:solidFill>
                  <a:srgbClr val="283583"/>
                </a:solidFill>
                <a:latin typeface="Neutraface 2 Text"/>
                <a:ea typeface="Neutraface 2 Text"/>
                <a:cs typeface="Neutraface 2 Text"/>
                <a:sym typeface="Neutraface 2 Text"/>
              </a:rPr>
              <a:t>LONDON BRIDGE</a:t>
            </a:r>
          </a:p>
        </p:txBody>
      </p:sp>
      <p:sp>
        <p:nvSpPr>
          <p:cNvPr name="TextBox 17" id="17"/>
          <p:cNvSpPr txBox="true"/>
          <p:nvPr/>
        </p:nvSpPr>
        <p:spPr>
          <a:xfrm rot="0">
            <a:off x="6402860" y="4804405"/>
            <a:ext cx="283950" cy="169545"/>
          </a:xfrm>
          <a:prstGeom prst="rect">
            <a:avLst/>
          </a:prstGeom>
        </p:spPr>
        <p:txBody>
          <a:bodyPr anchor="t" rtlCol="false" tIns="0" lIns="0" bIns="0" rIns="0">
            <a:spAutoFit/>
          </a:bodyPr>
          <a:lstStyle/>
          <a:p>
            <a:pPr algn="l">
              <a:lnSpc>
                <a:spcPts val="1260"/>
              </a:lnSpc>
            </a:pPr>
            <a:r>
              <a:rPr lang="en-US" b="true" sz="900" spc="61">
                <a:solidFill>
                  <a:srgbClr val="283583"/>
                </a:solidFill>
                <a:latin typeface="Neutraface 2 Text"/>
                <a:ea typeface="Neutraface 2 Text"/>
                <a:cs typeface="Neutraface 2 Text"/>
                <a:sym typeface="Neutraface 2 Text"/>
              </a:rPr>
              <a:t>CITY</a:t>
            </a:r>
          </a:p>
        </p:txBody>
      </p:sp>
      <p:sp>
        <p:nvSpPr>
          <p:cNvPr name="TextBox 18" id="18"/>
          <p:cNvSpPr txBox="true"/>
          <p:nvPr/>
        </p:nvSpPr>
        <p:spPr>
          <a:xfrm rot="0">
            <a:off x="3445585" y="5129417"/>
            <a:ext cx="1040111" cy="238241"/>
          </a:xfrm>
          <a:prstGeom prst="rect">
            <a:avLst/>
          </a:prstGeom>
        </p:spPr>
        <p:txBody>
          <a:bodyPr anchor="t" rtlCol="false" tIns="0" lIns="0" bIns="0" rIns="0">
            <a:spAutoFit/>
          </a:bodyPr>
          <a:lstStyle/>
          <a:p>
            <a:pPr algn="ctr">
              <a:lnSpc>
                <a:spcPts val="900"/>
              </a:lnSpc>
            </a:pPr>
            <a:r>
              <a:rPr lang="en-US" sz="699" spc="25">
                <a:solidFill>
                  <a:srgbClr val="283583"/>
                </a:solidFill>
                <a:latin typeface="Adobe Caslon Pro 1"/>
                <a:ea typeface="Adobe Caslon Pro 1"/>
                <a:cs typeface="Adobe Caslon Pro 1"/>
                <a:sym typeface="Adobe Caslon Pro 1"/>
              </a:rPr>
              <a:t>Arch 35B 85B Southwark Bridge Rd</a:t>
            </a:r>
          </a:p>
        </p:txBody>
      </p:sp>
      <p:sp>
        <p:nvSpPr>
          <p:cNvPr name="TextBox 19" id="19"/>
          <p:cNvSpPr txBox="true"/>
          <p:nvPr/>
        </p:nvSpPr>
        <p:spPr>
          <a:xfrm rot="0">
            <a:off x="3588450" y="5358065"/>
            <a:ext cx="771763" cy="129585"/>
          </a:xfrm>
          <a:prstGeom prst="rect">
            <a:avLst/>
          </a:prstGeom>
        </p:spPr>
        <p:txBody>
          <a:bodyPr anchor="t" rtlCol="false" tIns="0" lIns="0" bIns="0" rIns="0">
            <a:spAutoFit/>
          </a:bodyPr>
          <a:lstStyle/>
          <a:p>
            <a:pPr algn="ctr">
              <a:lnSpc>
                <a:spcPts val="900"/>
              </a:lnSpc>
            </a:pPr>
            <a:r>
              <a:rPr lang="en-US" sz="700" spc="18">
                <a:solidFill>
                  <a:srgbClr val="283583"/>
                </a:solidFill>
                <a:latin typeface="Adobe Caslon Pro 1"/>
                <a:ea typeface="Adobe Caslon Pro 1"/>
                <a:cs typeface="Adobe Caslon Pro 1"/>
                <a:sym typeface="Adobe Caslon Pro 1"/>
              </a:rPr>
              <a:t>London, SE1 0NQ </a:t>
            </a:r>
          </a:p>
        </p:txBody>
      </p:sp>
      <p:sp>
        <p:nvSpPr>
          <p:cNvPr name="TextBox 20" id="20"/>
          <p:cNvSpPr txBox="true"/>
          <p:nvPr/>
        </p:nvSpPr>
        <p:spPr>
          <a:xfrm rot="0">
            <a:off x="3370461" y="5472393"/>
            <a:ext cx="1193463" cy="292934"/>
          </a:xfrm>
          <a:prstGeom prst="rect">
            <a:avLst/>
          </a:prstGeom>
        </p:spPr>
        <p:txBody>
          <a:bodyPr anchor="t" rtlCol="false" tIns="0" lIns="0" bIns="0" rIns="0">
            <a:spAutoFit/>
          </a:bodyPr>
          <a:lstStyle/>
          <a:p>
            <a:pPr algn="ctr">
              <a:lnSpc>
                <a:spcPts val="900"/>
              </a:lnSpc>
            </a:pPr>
            <a:r>
              <a:rPr lang="en-US" sz="699" spc="18">
                <a:solidFill>
                  <a:srgbClr val="283583"/>
                </a:solidFill>
                <a:latin typeface="Adobe Caslon Pro 1"/>
                <a:ea typeface="Adobe Caslon Pro 1"/>
                <a:cs typeface="Adobe Caslon Pro 1"/>
                <a:sym typeface="Adobe Caslon Pro 1"/>
              </a:rPr>
              <a:t>02073780524 (option 1)</a:t>
            </a:r>
          </a:p>
          <a:p>
            <a:pPr algn="ctr">
              <a:lnSpc>
                <a:spcPts val="1749"/>
              </a:lnSpc>
            </a:pPr>
            <a:r>
              <a:rPr lang="en-US" sz="699" spc="25">
                <a:solidFill>
                  <a:srgbClr val="283583"/>
                </a:solidFill>
                <a:latin typeface="Adobe Caslon Pro 1"/>
                <a:ea typeface="Adobe Caslon Pro 1"/>
                <a:cs typeface="Adobe Caslon Pro 1"/>
                <a:sym typeface="Adobe Caslon Pro 1"/>
                <a:hlinkClick r:id="rId4" tooltip="mailto:mailto:londonbridge%40bardouro.co.uk?subject="/>
              </a:rPr>
              <a:t>londonbridge@bardouro.co.uk</a:t>
            </a:r>
          </a:p>
        </p:txBody>
      </p:sp>
      <p:sp>
        <p:nvSpPr>
          <p:cNvPr name="TextBox 21" id="21"/>
          <p:cNvSpPr txBox="true"/>
          <p:nvPr/>
        </p:nvSpPr>
        <p:spPr>
          <a:xfrm rot="0">
            <a:off x="6068675" y="5129417"/>
            <a:ext cx="988685" cy="129585"/>
          </a:xfrm>
          <a:prstGeom prst="rect">
            <a:avLst/>
          </a:prstGeom>
        </p:spPr>
        <p:txBody>
          <a:bodyPr anchor="t" rtlCol="false" tIns="0" lIns="0" bIns="0" rIns="0">
            <a:spAutoFit/>
          </a:bodyPr>
          <a:lstStyle/>
          <a:p>
            <a:pPr algn="ctr">
              <a:lnSpc>
                <a:spcPts val="900"/>
              </a:lnSpc>
            </a:pPr>
            <a:r>
              <a:rPr lang="en-US" sz="700" spc="24">
                <a:solidFill>
                  <a:srgbClr val="283583"/>
                </a:solidFill>
                <a:latin typeface="Adobe Caslon Pro 1"/>
                <a:ea typeface="Adobe Caslon Pro 1"/>
                <a:cs typeface="Adobe Caslon Pro 1"/>
                <a:sym typeface="Adobe Caslon Pro 1"/>
              </a:rPr>
              <a:t>Finsbury Avenue Square </a:t>
            </a:r>
          </a:p>
        </p:txBody>
      </p:sp>
      <p:sp>
        <p:nvSpPr>
          <p:cNvPr name="TextBox 22" id="22"/>
          <p:cNvSpPr txBox="true"/>
          <p:nvPr/>
        </p:nvSpPr>
        <p:spPr>
          <a:xfrm rot="0">
            <a:off x="6179003" y="5243745"/>
            <a:ext cx="740683" cy="238241"/>
          </a:xfrm>
          <a:prstGeom prst="rect">
            <a:avLst/>
          </a:prstGeom>
        </p:spPr>
        <p:txBody>
          <a:bodyPr anchor="t" rtlCol="false" tIns="0" lIns="0" bIns="0" rIns="0">
            <a:spAutoFit/>
          </a:bodyPr>
          <a:lstStyle/>
          <a:p>
            <a:pPr algn="ctr">
              <a:lnSpc>
                <a:spcPts val="900"/>
              </a:lnSpc>
            </a:pPr>
            <a:r>
              <a:rPr lang="en-US" sz="699" spc="18">
                <a:solidFill>
                  <a:srgbClr val="283583"/>
                </a:solidFill>
                <a:latin typeface="Adobe Caslon Pro 1"/>
                <a:ea typeface="Adobe Caslon Pro 1"/>
                <a:cs typeface="Adobe Caslon Pro 1"/>
                <a:sym typeface="Adobe Caslon Pro 1"/>
              </a:rPr>
              <a:t>Unit 3 1 Finsbury Avenue</a:t>
            </a:r>
          </a:p>
        </p:txBody>
      </p:sp>
      <p:sp>
        <p:nvSpPr>
          <p:cNvPr name="TextBox 23" id="23"/>
          <p:cNvSpPr txBox="true"/>
          <p:nvPr/>
        </p:nvSpPr>
        <p:spPr>
          <a:xfrm rot="0">
            <a:off x="6137579" y="5472393"/>
            <a:ext cx="848296" cy="129585"/>
          </a:xfrm>
          <a:prstGeom prst="rect">
            <a:avLst/>
          </a:prstGeom>
        </p:spPr>
        <p:txBody>
          <a:bodyPr anchor="t" rtlCol="false" tIns="0" lIns="0" bIns="0" rIns="0">
            <a:spAutoFit/>
          </a:bodyPr>
          <a:lstStyle/>
          <a:p>
            <a:pPr algn="ctr">
              <a:lnSpc>
                <a:spcPts val="900"/>
              </a:lnSpc>
            </a:pPr>
            <a:r>
              <a:rPr lang="en-US" sz="700" spc="21">
                <a:solidFill>
                  <a:srgbClr val="283583"/>
                </a:solidFill>
                <a:latin typeface="Adobe Caslon Pro 1"/>
                <a:ea typeface="Adobe Caslon Pro 1"/>
                <a:cs typeface="Adobe Caslon Pro 1"/>
                <a:sym typeface="Adobe Caslon Pro 1"/>
              </a:rPr>
              <a:t>London, EC2M 2PF </a:t>
            </a:r>
          </a:p>
        </p:txBody>
      </p:sp>
      <p:sp>
        <p:nvSpPr>
          <p:cNvPr name="TextBox 24" id="24"/>
          <p:cNvSpPr txBox="true"/>
          <p:nvPr/>
        </p:nvSpPr>
        <p:spPr>
          <a:xfrm rot="0">
            <a:off x="6080505" y="5586722"/>
            <a:ext cx="941746" cy="292934"/>
          </a:xfrm>
          <a:prstGeom prst="rect">
            <a:avLst/>
          </a:prstGeom>
        </p:spPr>
        <p:txBody>
          <a:bodyPr anchor="t" rtlCol="false" tIns="0" lIns="0" bIns="0" rIns="0">
            <a:spAutoFit/>
          </a:bodyPr>
          <a:lstStyle/>
          <a:p>
            <a:pPr algn="ctr">
              <a:lnSpc>
                <a:spcPts val="900"/>
              </a:lnSpc>
            </a:pPr>
            <a:r>
              <a:rPr lang="en-US" sz="700" spc="19">
                <a:solidFill>
                  <a:srgbClr val="283583"/>
                </a:solidFill>
                <a:latin typeface="Adobe Caslon Pro 1"/>
                <a:ea typeface="Adobe Caslon Pro 1"/>
                <a:cs typeface="Adobe Caslon Pro 1"/>
                <a:sym typeface="Adobe Caslon Pro 1"/>
              </a:rPr>
              <a:t>02073780524 (option 2)</a:t>
            </a:r>
          </a:p>
          <a:p>
            <a:pPr algn="ctr">
              <a:lnSpc>
                <a:spcPts val="1750"/>
              </a:lnSpc>
            </a:pPr>
            <a:r>
              <a:rPr lang="en-US" sz="700" spc="28">
                <a:solidFill>
                  <a:srgbClr val="283583"/>
                </a:solidFill>
                <a:latin typeface="Adobe Caslon Pro 1"/>
                <a:ea typeface="Adobe Caslon Pro 1"/>
                <a:cs typeface="Adobe Caslon Pro 1"/>
                <a:sym typeface="Adobe Caslon Pro 1"/>
                <a:hlinkClick r:id="rId5" tooltip="mailto:mailto:city%40bardouro.co.uk?subject="/>
              </a:rPr>
              <a:t>city@bardouro.co.uk</a:t>
            </a:r>
          </a:p>
        </p:txBody>
      </p:sp>
      <p:sp>
        <p:nvSpPr>
          <p:cNvPr name="Freeform 25" id="25"/>
          <p:cNvSpPr/>
          <p:nvPr/>
        </p:nvSpPr>
        <p:spPr>
          <a:xfrm flipH="false" flipV="false" rot="0">
            <a:off x="2445550" y="270786"/>
            <a:ext cx="5800899" cy="4098335"/>
          </a:xfrm>
          <a:custGeom>
            <a:avLst/>
            <a:gdLst/>
            <a:ahLst/>
            <a:cxnLst/>
            <a:rect r="r" b="b" t="t" l="l"/>
            <a:pathLst>
              <a:path h="4098335" w="5800899">
                <a:moveTo>
                  <a:pt x="0" y="0"/>
                </a:moveTo>
                <a:lnTo>
                  <a:pt x="5800900" y="0"/>
                </a:lnTo>
                <a:lnTo>
                  <a:pt x="5800900" y="4098335"/>
                </a:lnTo>
                <a:lnTo>
                  <a:pt x="0" y="4098335"/>
                </a:lnTo>
                <a:lnTo>
                  <a:pt x="0" y="0"/>
                </a:lnTo>
                <a:close/>
              </a:path>
            </a:pathLst>
          </a:custGeom>
          <a:blipFill>
            <a:blip r:embed="rId6"/>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EEDED"/>
        </a:solidFill>
      </p:bgPr>
    </p:bg>
    <p:spTree>
      <p:nvGrpSpPr>
        <p:cNvPr id="1" name=""/>
        <p:cNvGrpSpPr/>
        <p:nvPr/>
      </p:nvGrpSpPr>
      <p:grpSpPr>
        <a:xfrm>
          <a:off x="0" y="0"/>
          <a:ext cx="0" cy="0"/>
          <a:chOff x="0" y="0"/>
          <a:chExt cx="0" cy="0"/>
        </a:xfrm>
      </p:grpSpPr>
      <p:sp>
        <p:nvSpPr>
          <p:cNvPr name="Freeform 2" id="2"/>
          <p:cNvSpPr/>
          <p:nvPr/>
        </p:nvSpPr>
        <p:spPr>
          <a:xfrm flipH="false" flipV="false" rot="0">
            <a:off x="4535830" y="-135213"/>
            <a:ext cx="6156170" cy="7695213"/>
          </a:xfrm>
          <a:custGeom>
            <a:avLst/>
            <a:gdLst/>
            <a:ahLst/>
            <a:cxnLst/>
            <a:rect r="r" b="b" t="t" l="l"/>
            <a:pathLst>
              <a:path h="7695213" w="6156170">
                <a:moveTo>
                  <a:pt x="0" y="0"/>
                </a:moveTo>
                <a:lnTo>
                  <a:pt x="6156170" y="0"/>
                </a:lnTo>
                <a:lnTo>
                  <a:pt x="6156170" y="7695213"/>
                </a:lnTo>
                <a:lnTo>
                  <a:pt x="0" y="7695213"/>
                </a:lnTo>
                <a:lnTo>
                  <a:pt x="0" y="0"/>
                </a:lnTo>
                <a:close/>
              </a:path>
            </a:pathLst>
          </a:custGeom>
          <a:blipFill>
            <a:blip r:embed="rId2"/>
            <a:stretch>
              <a:fillRect l="0" t="0" r="0" b="0"/>
            </a:stretch>
          </a:blipFill>
        </p:spPr>
      </p:sp>
      <p:sp>
        <p:nvSpPr>
          <p:cNvPr name="Freeform 3" id="3"/>
          <p:cNvSpPr/>
          <p:nvPr/>
        </p:nvSpPr>
        <p:spPr>
          <a:xfrm flipH="false" flipV="false" rot="0">
            <a:off x="1574893" y="4759364"/>
            <a:ext cx="1522756" cy="2614173"/>
          </a:xfrm>
          <a:custGeom>
            <a:avLst/>
            <a:gdLst/>
            <a:ahLst/>
            <a:cxnLst/>
            <a:rect r="r" b="b" t="t" l="l"/>
            <a:pathLst>
              <a:path h="2614173" w="1522756">
                <a:moveTo>
                  <a:pt x="0" y="0"/>
                </a:moveTo>
                <a:lnTo>
                  <a:pt x="1522755" y="0"/>
                </a:lnTo>
                <a:lnTo>
                  <a:pt x="1522755" y="2614173"/>
                </a:lnTo>
                <a:lnTo>
                  <a:pt x="0" y="2614173"/>
                </a:lnTo>
                <a:lnTo>
                  <a:pt x="0" y="0"/>
                </a:lnTo>
                <a:close/>
              </a:path>
            </a:pathLst>
          </a:custGeom>
          <a:blipFill>
            <a:blip r:embed="rId3"/>
            <a:stretch>
              <a:fillRect l="0" t="0" r="0" b="0"/>
            </a:stretch>
          </a:blipFill>
        </p:spPr>
      </p:sp>
      <p:sp>
        <p:nvSpPr>
          <p:cNvPr name="TextBox 4" id="4"/>
          <p:cNvSpPr txBox="true"/>
          <p:nvPr/>
        </p:nvSpPr>
        <p:spPr>
          <a:xfrm rot="0">
            <a:off x="1001066" y="1552078"/>
            <a:ext cx="2659742" cy="247012"/>
          </a:xfrm>
          <a:prstGeom prst="rect">
            <a:avLst/>
          </a:prstGeom>
        </p:spPr>
        <p:txBody>
          <a:bodyPr anchor="t" rtlCol="false" tIns="0" lIns="0" bIns="0" rIns="0">
            <a:spAutoFit/>
          </a:bodyPr>
          <a:lstStyle/>
          <a:p>
            <a:pPr algn="l">
              <a:lnSpc>
                <a:spcPts val="1820"/>
              </a:lnSpc>
            </a:pPr>
            <a:r>
              <a:rPr lang="en-US" b="true" sz="1300" spc="55">
                <a:solidFill>
                  <a:srgbClr val="26315D"/>
                </a:solidFill>
                <a:latin typeface="Neutraface 2 Text"/>
                <a:ea typeface="Neutraface 2 Text"/>
                <a:cs typeface="Neutraface 2 Text"/>
                <a:sym typeface="Neutraface 2 Text"/>
              </a:rPr>
              <a:t>GROUP DINING AT BAR DOURO </a:t>
            </a:r>
          </a:p>
        </p:txBody>
      </p:sp>
      <p:sp>
        <p:nvSpPr>
          <p:cNvPr name="TextBox 5" id="5"/>
          <p:cNvSpPr txBox="true"/>
          <p:nvPr/>
        </p:nvSpPr>
        <p:spPr>
          <a:xfrm rot="0">
            <a:off x="627571" y="1880662"/>
            <a:ext cx="3417399" cy="1123950"/>
          </a:xfrm>
          <a:prstGeom prst="rect">
            <a:avLst/>
          </a:prstGeom>
        </p:spPr>
        <p:txBody>
          <a:bodyPr anchor="t" rtlCol="false" tIns="0" lIns="0" bIns="0" rIns="0">
            <a:spAutoFit/>
          </a:bodyPr>
          <a:lstStyle/>
          <a:p>
            <a:pPr algn="ctr">
              <a:lnSpc>
                <a:spcPts val="1499"/>
              </a:lnSpc>
            </a:pPr>
            <a:r>
              <a:rPr lang="en-US" sz="999" spc="21">
                <a:solidFill>
                  <a:srgbClr val="232F5D"/>
                </a:solidFill>
                <a:latin typeface="Adobe Caslon Pro 1"/>
                <a:ea typeface="Adobe Caslon Pro 1"/>
                <a:cs typeface="Adobe Caslon Pro 1"/>
                <a:sym typeface="Adobe Caslon Pro 1"/>
              </a:rPr>
              <a:t>At Bar Douro, we share the vibrant spirit of Portugal through honest food, characterful wines, and rich cultural stories.</a:t>
            </a:r>
          </a:p>
          <a:p>
            <a:pPr algn="ctr">
              <a:lnSpc>
                <a:spcPts val="1499"/>
              </a:lnSpc>
            </a:pPr>
          </a:p>
          <a:p>
            <a:pPr algn="ctr">
              <a:lnSpc>
                <a:spcPts val="1500"/>
              </a:lnSpc>
            </a:pPr>
            <a:r>
              <a:rPr lang="en-US" sz="1000" spc="22">
                <a:solidFill>
                  <a:srgbClr val="232F5D"/>
                </a:solidFill>
                <a:latin typeface="Adobe Caslon Pro 1"/>
                <a:ea typeface="Adobe Caslon Pro 1"/>
                <a:cs typeface="Adobe Caslon Pro 1"/>
                <a:sym typeface="Adobe Caslon Pro 1"/>
              </a:rPr>
              <a:t> Our group dining experiences are crafted to capture the essence of Portuguese culture; bringing people together to celebrate in true Portuguese style. </a:t>
            </a:r>
          </a:p>
        </p:txBody>
      </p:sp>
      <p:sp>
        <p:nvSpPr>
          <p:cNvPr name="TextBox 6" id="6"/>
          <p:cNvSpPr txBox="true"/>
          <p:nvPr/>
        </p:nvSpPr>
        <p:spPr>
          <a:xfrm rot="0">
            <a:off x="1433593" y="3302316"/>
            <a:ext cx="1664056" cy="209550"/>
          </a:xfrm>
          <a:prstGeom prst="rect">
            <a:avLst/>
          </a:prstGeom>
        </p:spPr>
        <p:txBody>
          <a:bodyPr anchor="t" rtlCol="false" tIns="0" lIns="0" bIns="0" rIns="0">
            <a:spAutoFit/>
          </a:bodyPr>
          <a:lstStyle/>
          <a:p>
            <a:pPr algn="l">
              <a:lnSpc>
                <a:spcPts val="1500"/>
              </a:lnSpc>
            </a:pPr>
            <a:r>
              <a:rPr lang="en-US" sz="1000" spc="20">
                <a:solidFill>
                  <a:srgbClr val="232F5D"/>
                </a:solidFill>
                <a:latin typeface="Adobe Caslon Pro 1"/>
                <a:ea typeface="Adobe Caslon Pro 1"/>
                <a:cs typeface="Adobe Caslon Pro 1"/>
                <a:sym typeface="Adobe Caslon Pro 1"/>
              </a:rPr>
              <a:t>Experience Portugal, together.</a:t>
            </a:r>
          </a:p>
        </p:txBody>
      </p:sp>
      <p:sp>
        <p:nvSpPr>
          <p:cNvPr name="TextBox 7" id="7"/>
          <p:cNvSpPr txBox="true"/>
          <p:nvPr/>
        </p:nvSpPr>
        <p:spPr>
          <a:xfrm rot="0">
            <a:off x="632524" y="3568739"/>
            <a:ext cx="3412446" cy="1095375"/>
          </a:xfrm>
          <a:prstGeom prst="rect">
            <a:avLst/>
          </a:prstGeom>
        </p:spPr>
        <p:txBody>
          <a:bodyPr anchor="t" rtlCol="false" tIns="0" lIns="0" bIns="0" rIns="0">
            <a:spAutoFit/>
          </a:bodyPr>
          <a:lstStyle/>
          <a:p>
            <a:pPr algn="ctr">
              <a:lnSpc>
                <a:spcPts val="1499"/>
              </a:lnSpc>
            </a:pPr>
            <a:r>
              <a:rPr lang="en-US" sz="999" spc="22">
                <a:solidFill>
                  <a:srgbClr val="232F5D"/>
                </a:solidFill>
                <a:latin typeface="Adobe Caslon Pro 1"/>
                <a:ea typeface="Adobe Caslon Pro 1"/>
                <a:cs typeface="Adobe Caslon Pro 1"/>
                <a:sym typeface="Adobe Caslon Pro 1"/>
              </a:rPr>
              <a:t>For groups of 6 or more, we offer a sharing menu priced at £42.5 or £49.5 per person. </a:t>
            </a:r>
          </a:p>
          <a:p>
            <a:pPr algn="ctr">
              <a:lnSpc>
                <a:spcPts val="1499"/>
              </a:lnSpc>
            </a:pPr>
          </a:p>
          <a:p>
            <a:pPr algn="ctr">
              <a:lnSpc>
                <a:spcPts val="1499"/>
              </a:lnSpc>
            </a:pPr>
            <a:r>
              <a:rPr lang="en-US" sz="999" spc="22">
                <a:solidFill>
                  <a:srgbClr val="232F5D"/>
                </a:solidFill>
                <a:latin typeface="Adobe Caslon Pro 1"/>
                <a:ea typeface="Adobe Caslon Pro 1"/>
                <a:cs typeface="Adobe Caslon Pro 1"/>
                <a:sym typeface="Adobe Caslon Pro 1"/>
              </a:rPr>
              <a:t>Enjoy a selection of small plates served for the table, allowing everyone to experience a diverse range of authentic </a:t>
            </a:r>
          </a:p>
          <a:p>
            <a:pPr algn="ctr">
              <a:lnSpc>
                <a:spcPts val="1499"/>
              </a:lnSpc>
            </a:pPr>
            <a:r>
              <a:rPr lang="en-US" sz="999" spc="22">
                <a:solidFill>
                  <a:srgbClr val="232F5D"/>
                </a:solidFill>
                <a:latin typeface="Adobe Caslon Pro 1"/>
                <a:ea typeface="Adobe Caslon Pro 1"/>
                <a:cs typeface="Adobe Caslon Pro 1"/>
                <a:sym typeface="Adobe Caslon Pro 1"/>
              </a:rPr>
              <a:t>Portuguese flavours.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EEDED"/>
        </a:solidFill>
      </p:bgPr>
    </p:bg>
    <p:spTree>
      <p:nvGrpSpPr>
        <p:cNvPr id="1" name=""/>
        <p:cNvGrpSpPr/>
        <p:nvPr/>
      </p:nvGrpSpPr>
      <p:grpSpPr>
        <a:xfrm>
          <a:off x="0" y="0"/>
          <a:ext cx="0" cy="0"/>
          <a:chOff x="0" y="0"/>
          <a:chExt cx="0" cy="0"/>
        </a:xfrm>
      </p:grpSpPr>
      <p:sp>
        <p:nvSpPr>
          <p:cNvPr name="Freeform 2" id="2"/>
          <p:cNvSpPr/>
          <p:nvPr/>
        </p:nvSpPr>
        <p:spPr>
          <a:xfrm flipH="false" flipV="false" rot="0">
            <a:off x="0" y="10"/>
            <a:ext cx="5660298" cy="7559993"/>
          </a:xfrm>
          <a:custGeom>
            <a:avLst/>
            <a:gdLst/>
            <a:ahLst/>
            <a:cxnLst/>
            <a:rect r="r" b="b" t="t" l="l"/>
            <a:pathLst>
              <a:path h="7559993" w="5660298">
                <a:moveTo>
                  <a:pt x="0" y="0"/>
                </a:moveTo>
                <a:lnTo>
                  <a:pt x="5660298" y="0"/>
                </a:lnTo>
                <a:lnTo>
                  <a:pt x="5660298" y="7559992"/>
                </a:lnTo>
                <a:lnTo>
                  <a:pt x="0" y="7559992"/>
                </a:lnTo>
                <a:lnTo>
                  <a:pt x="0" y="0"/>
                </a:lnTo>
                <a:close/>
              </a:path>
            </a:pathLst>
          </a:custGeom>
          <a:blipFill>
            <a:blip r:embed="rId2"/>
            <a:stretch>
              <a:fillRect l="-238" t="-175" r="-245" b="-177"/>
            </a:stretch>
          </a:blipFill>
        </p:spPr>
      </p:sp>
      <p:sp>
        <p:nvSpPr>
          <p:cNvPr name="Freeform 3" id="3"/>
          <p:cNvSpPr/>
          <p:nvPr/>
        </p:nvSpPr>
        <p:spPr>
          <a:xfrm flipH="false" flipV="false" rot="0">
            <a:off x="7365893" y="5066753"/>
            <a:ext cx="1654443" cy="1955029"/>
          </a:xfrm>
          <a:custGeom>
            <a:avLst/>
            <a:gdLst/>
            <a:ahLst/>
            <a:cxnLst/>
            <a:rect r="r" b="b" t="t" l="l"/>
            <a:pathLst>
              <a:path h="1955029" w="1654443">
                <a:moveTo>
                  <a:pt x="0" y="0"/>
                </a:moveTo>
                <a:lnTo>
                  <a:pt x="1654443" y="0"/>
                </a:lnTo>
                <a:lnTo>
                  <a:pt x="1654443" y="1955029"/>
                </a:lnTo>
                <a:lnTo>
                  <a:pt x="0" y="1955029"/>
                </a:lnTo>
                <a:lnTo>
                  <a:pt x="0" y="0"/>
                </a:lnTo>
                <a:close/>
              </a:path>
            </a:pathLst>
          </a:custGeom>
          <a:blipFill>
            <a:blip r:embed="rId3"/>
            <a:stretch>
              <a:fillRect l="0" t="0" r="0" b="0"/>
            </a:stretch>
          </a:blipFill>
        </p:spPr>
      </p:sp>
      <p:sp>
        <p:nvSpPr>
          <p:cNvPr name="TextBox 4" id="4"/>
          <p:cNvSpPr txBox="true"/>
          <p:nvPr/>
        </p:nvSpPr>
        <p:spPr>
          <a:xfrm rot="0">
            <a:off x="7228075" y="2067063"/>
            <a:ext cx="1934099" cy="247012"/>
          </a:xfrm>
          <a:prstGeom prst="rect">
            <a:avLst/>
          </a:prstGeom>
        </p:spPr>
        <p:txBody>
          <a:bodyPr anchor="t" rtlCol="false" tIns="0" lIns="0" bIns="0" rIns="0">
            <a:spAutoFit/>
          </a:bodyPr>
          <a:lstStyle/>
          <a:p>
            <a:pPr algn="l">
              <a:lnSpc>
                <a:spcPts val="1820"/>
              </a:lnSpc>
            </a:pPr>
            <a:r>
              <a:rPr lang="en-US" b="true" sz="1300" spc="63">
                <a:solidFill>
                  <a:srgbClr val="26315D"/>
                </a:solidFill>
                <a:latin typeface="Neutraface 2 Text"/>
                <a:ea typeface="Neutraface 2 Text"/>
                <a:cs typeface="Neutraface 2 Text"/>
                <a:sym typeface="Neutraface 2 Text"/>
              </a:rPr>
              <a:t>GROUP DINING MENUS</a:t>
            </a:r>
          </a:p>
        </p:txBody>
      </p:sp>
      <p:sp>
        <p:nvSpPr>
          <p:cNvPr name="TextBox 5" id="5"/>
          <p:cNvSpPr txBox="true"/>
          <p:nvPr/>
        </p:nvSpPr>
        <p:spPr>
          <a:xfrm rot="0">
            <a:off x="6551600" y="2523578"/>
            <a:ext cx="3347180" cy="781050"/>
          </a:xfrm>
          <a:prstGeom prst="rect">
            <a:avLst/>
          </a:prstGeom>
        </p:spPr>
        <p:txBody>
          <a:bodyPr anchor="t" rtlCol="false" tIns="0" lIns="0" bIns="0" rIns="0">
            <a:spAutoFit/>
          </a:bodyPr>
          <a:lstStyle/>
          <a:p>
            <a:pPr algn="ctr">
              <a:lnSpc>
                <a:spcPts val="1500"/>
              </a:lnSpc>
            </a:pPr>
            <a:r>
              <a:rPr lang="en-US" sz="1000" spc="25">
                <a:solidFill>
                  <a:srgbClr val="232F5D"/>
                </a:solidFill>
                <a:latin typeface="Adobe Caslon Pro 1"/>
                <a:ea typeface="Adobe Caslon Pro 1"/>
                <a:cs typeface="Adobe Caslon Pro 1"/>
                <a:sym typeface="Adobe Caslon Pro 1"/>
              </a:rPr>
              <a:t>Our sharing style menu features iconic Portuguese dishes such as Bacalhau à Brás (salt cod hash), Cavala alimada com escabeche (marinated mackerel), and indulgent meat courses like Picanha com tutano (grilled picanha steak </a:t>
            </a:r>
          </a:p>
        </p:txBody>
      </p:sp>
      <p:sp>
        <p:nvSpPr>
          <p:cNvPr name="TextBox 6" id="6"/>
          <p:cNvSpPr txBox="true"/>
          <p:nvPr/>
        </p:nvSpPr>
        <p:spPr>
          <a:xfrm rot="0">
            <a:off x="7556040" y="3285578"/>
            <a:ext cx="1274150" cy="203197"/>
          </a:xfrm>
          <a:prstGeom prst="rect">
            <a:avLst/>
          </a:prstGeom>
        </p:spPr>
        <p:txBody>
          <a:bodyPr anchor="t" rtlCol="false" tIns="0" lIns="0" bIns="0" rIns="0">
            <a:spAutoFit/>
          </a:bodyPr>
          <a:lstStyle/>
          <a:p>
            <a:pPr algn="l">
              <a:lnSpc>
                <a:spcPts val="1500"/>
              </a:lnSpc>
            </a:pPr>
            <a:r>
              <a:rPr lang="en-US" sz="1000" spc="24">
                <a:solidFill>
                  <a:srgbClr val="232F5D"/>
                </a:solidFill>
                <a:latin typeface="Adobe Caslon Pro 1"/>
                <a:ea typeface="Adobe Caslon Pro 1"/>
                <a:cs typeface="Adobe Caslon Pro 1"/>
                <a:sym typeface="Adobe Caslon Pro 1"/>
              </a:rPr>
              <a:t>&amp; bone marrow sauce).</a:t>
            </a:r>
          </a:p>
        </p:txBody>
      </p:sp>
      <p:sp>
        <p:nvSpPr>
          <p:cNvPr name="TextBox 7" id="7"/>
          <p:cNvSpPr txBox="true"/>
          <p:nvPr/>
        </p:nvSpPr>
        <p:spPr>
          <a:xfrm rot="0">
            <a:off x="6497622" y="3666578"/>
            <a:ext cx="3457289" cy="971550"/>
          </a:xfrm>
          <a:prstGeom prst="rect">
            <a:avLst/>
          </a:prstGeom>
        </p:spPr>
        <p:txBody>
          <a:bodyPr anchor="t" rtlCol="false" tIns="0" lIns="0" bIns="0" rIns="0">
            <a:spAutoFit/>
          </a:bodyPr>
          <a:lstStyle/>
          <a:p>
            <a:pPr algn="ctr">
              <a:lnSpc>
                <a:spcPts val="1500"/>
              </a:lnSpc>
            </a:pPr>
            <a:r>
              <a:rPr lang="en-US" sz="1000" spc="24">
                <a:solidFill>
                  <a:srgbClr val="232F5D"/>
                </a:solidFill>
                <a:latin typeface="Adobe Caslon Pro 1"/>
                <a:ea typeface="Adobe Caslon Pro 1"/>
                <a:cs typeface="Adobe Caslon Pro 1"/>
                <a:sym typeface="Adobe Caslon Pro 1"/>
              </a:rPr>
              <a:t>Pair your meal with our award winning wine list, the largest Portuguese selection in the UK, featuring indigenous grape varieties and pioneering winemakers. The wine selection perfectly complements our small plates, making every group dining experience truly special.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110243" y="1751755"/>
            <a:ext cx="3227722" cy="909554"/>
            <a:chOff x="0" y="0"/>
            <a:chExt cx="3749332" cy="1056538"/>
          </a:xfrm>
        </p:grpSpPr>
        <p:sp>
          <p:nvSpPr>
            <p:cNvPr name="Freeform 3" id="3"/>
            <p:cNvSpPr/>
            <p:nvPr/>
          </p:nvSpPr>
          <p:spPr>
            <a:xfrm flipH="false" flipV="false" rot="0">
              <a:off x="63500" y="63500"/>
              <a:ext cx="3035935" cy="929513"/>
            </a:xfrm>
            <a:custGeom>
              <a:avLst/>
              <a:gdLst/>
              <a:ahLst/>
              <a:cxnLst/>
              <a:rect r="r" b="b" t="t" l="l"/>
              <a:pathLst>
                <a:path h="929513" w="3035935">
                  <a:moveTo>
                    <a:pt x="786003" y="9525"/>
                  </a:moveTo>
                  <a:lnTo>
                    <a:pt x="4826" y="9525"/>
                  </a:lnTo>
                  <a:lnTo>
                    <a:pt x="4826" y="4826"/>
                  </a:lnTo>
                  <a:lnTo>
                    <a:pt x="9652" y="4826"/>
                  </a:lnTo>
                  <a:lnTo>
                    <a:pt x="9652" y="924814"/>
                  </a:lnTo>
                  <a:lnTo>
                    <a:pt x="4826" y="924814"/>
                  </a:lnTo>
                  <a:lnTo>
                    <a:pt x="4826" y="919988"/>
                  </a:lnTo>
                  <a:lnTo>
                    <a:pt x="3035935" y="919988"/>
                  </a:lnTo>
                  <a:lnTo>
                    <a:pt x="3035935" y="929513"/>
                  </a:lnTo>
                  <a:lnTo>
                    <a:pt x="4826" y="929513"/>
                  </a:lnTo>
                  <a:lnTo>
                    <a:pt x="0" y="929513"/>
                  </a:lnTo>
                  <a:lnTo>
                    <a:pt x="0" y="924687"/>
                  </a:lnTo>
                  <a:lnTo>
                    <a:pt x="0" y="4826"/>
                  </a:lnTo>
                  <a:lnTo>
                    <a:pt x="0" y="0"/>
                  </a:lnTo>
                  <a:lnTo>
                    <a:pt x="4826" y="0"/>
                  </a:lnTo>
                  <a:lnTo>
                    <a:pt x="786003" y="0"/>
                  </a:lnTo>
                  <a:close/>
                </a:path>
              </a:pathLst>
            </a:custGeom>
            <a:solidFill>
              <a:srgbClr val="233C78"/>
            </a:solidFill>
          </p:spPr>
        </p:sp>
        <p:sp>
          <p:nvSpPr>
            <p:cNvPr name="Freeform 4" id="4"/>
            <p:cNvSpPr/>
            <p:nvPr/>
          </p:nvSpPr>
          <p:spPr>
            <a:xfrm flipH="false" flipV="false" rot="0">
              <a:off x="2903474" y="63500"/>
              <a:ext cx="782447" cy="503428"/>
            </a:xfrm>
            <a:custGeom>
              <a:avLst/>
              <a:gdLst/>
              <a:ahLst/>
              <a:cxnLst/>
              <a:rect r="r" b="b" t="t" l="l"/>
              <a:pathLst>
                <a:path h="503428" w="782447">
                  <a:moveTo>
                    <a:pt x="0" y="127"/>
                  </a:moveTo>
                  <a:lnTo>
                    <a:pt x="777621" y="0"/>
                  </a:lnTo>
                  <a:lnTo>
                    <a:pt x="782447" y="0"/>
                  </a:lnTo>
                  <a:lnTo>
                    <a:pt x="782447" y="4826"/>
                  </a:lnTo>
                  <a:lnTo>
                    <a:pt x="782447" y="503428"/>
                  </a:lnTo>
                  <a:lnTo>
                    <a:pt x="772922" y="503428"/>
                  </a:lnTo>
                  <a:lnTo>
                    <a:pt x="772922" y="4826"/>
                  </a:lnTo>
                  <a:lnTo>
                    <a:pt x="777748" y="4826"/>
                  </a:lnTo>
                  <a:lnTo>
                    <a:pt x="777748" y="9525"/>
                  </a:lnTo>
                  <a:lnTo>
                    <a:pt x="127" y="9652"/>
                  </a:lnTo>
                  <a:close/>
                </a:path>
              </a:pathLst>
            </a:custGeom>
            <a:solidFill>
              <a:srgbClr val="233C78"/>
            </a:solidFill>
          </p:spPr>
        </p:sp>
      </p:grpSp>
      <p:grpSp>
        <p:nvGrpSpPr>
          <p:cNvPr name="Group 5" id="5"/>
          <p:cNvGrpSpPr/>
          <p:nvPr/>
        </p:nvGrpSpPr>
        <p:grpSpPr>
          <a:xfrm rot="-2684760">
            <a:off x="5517712" y="1586076"/>
            <a:ext cx="391839" cy="108402"/>
            <a:chOff x="0" y="0"/>
            <a:chExt cx="606882" cy="167894"/>
          </a:xfrm>
        </p:grpSpPr>
        <p:sp>
          <p:nvSpPr>
            <p:cNvPr name="Freeform 6" id="6"/>
            <p:cNvSpPr/>
            <p:nvPr/>
          </p:nvSpPr>
          <p:spPr>
            <a:xfrm flipH="false" flipV="true" rot="0">
              <a:off x="0" y="0"/>
              <a:ext cx="606933" cy="167894"/>
            </a:xfrm>
            <a:custGeom>
              <a:avLst/>
              <a:gdLst/>
              <a:ahLst/>
              <a:cxnLst/>
              <a:rect r="r" b="b" t="t" l="l"/>
              <a:pathLst>
                <a:path h="167894" w="606933">
                  <a:moveTo>
                    <a:pt x="606933" y="165227"/>
                  </a:moveTo>
                  <a:lnTo>
                    <a:pt x="214884" y="167005"/>
                  </a:lnTo>
                  <a:lnTo>
                    <a:pt x="762" y="167894"/>
                  </a:lnTo>
                  <a:lnTo>
                    <a:pt x="0" y="2667"/>
                  </a:lnTo>
                  <a:lnTo>
                    <a:pt x="606171" y="0"/>
                  </a:lnTo>
                  <a:lnTo>
                    <a:pt x="606933" y="165227"/>
                  </a:lnTo>
                  <a:close/>
                </a:path>
              </a:pathLst>
            </a:custGeom>
            <a:blipFill>
              <a:blip r:embed="rId2"/>
              <a:stretch>
                <a:fillRect l="0" t="0" r="6" b="0"/>
              </a:stretch>
            </a:blipFill>
          </p:spPr>
        </p:sp>
      </p:grpSp>
      <p:grpSp>
        <p:nvGrpSpPr>
          <p:cNvPr name="Group 7" id="7"/>
          <p:cNvGrpSpPr/>
          <p:nvPr/>
        </p:nvGrpSpPr>
        <p:grpSpPr>
          <a:xfrm rot="-2684760">
            <a:off x="5279490" y="1384778"/>
            <a:ext cx="681450" cy="187810"/>
            <a:chOff x="0" y="0"/>
            <a:chExt cx="1055434" cy="290881"/>
          </a:xfrm>
        </p:grpSpPr>
        <p:sp>
          <p:nvSpPr>
            <p:cNvPr name="Freeform 8" id="8"/>
            <p:cNvSpPr/>
            <p:nvPr/>
          </p:nvSpPr>
          <p:spPr>
            <a:xfrm flipH="false" flipV="true" rot="0">
              <a:off x="0" y="0"/>
              <a:ext cx="1055497" cy="290957"/>
            </a:xfrm>
            <a:custGeom>
              <a:avLst/>
              <a:gdLst/>
              <a:ahLst/>
              <a:cxnLst/>
              <a:rect r="r" b="b" t="t" l="l"/>
              <a:pathLst>
                <a:path h="290957" w="1055497">
                  <a:moveTo>
                    <a:pt x="1055497" y="287528"/>
                  </a:moveTo>
                  <a:lnTo>
                    <a:pt x="274574" y="290830"/>
                  </a:lnTo>
                  <a:lnTo>
                    <a:pt x="257175" y="290957"/>
                  </a:lnTo>
                  <a:lnTo>
                    <a:pt x="127" y="31623"/>
                  </a:lnTo>
                  <a:lnTo>
                    <a:pt x="0" y="4572"/>
                  </a:lnTo>
                  <a:lnTo>
                    <a:pt x="590296" y="2032"/>
                  </a:lnTo>
                  <a:lnTo>
                    <a:pt x="1054227" y="0"/>
                  </a:lnTo>
                  <a:lnTo>
                    <a:pt x="1055116" y="204978"/>
                  </a:lnTo>
                  <a:lnTo>
                    <a:pt x="1055497" y="287401"/>
                  </a:lnTo>
                  <a:close/>
                </a:path>
              </a:pathLst>
            </a:custGeom>
            <a:blipFill>
              <a:blip r:embed="rId3"/>
              <a:stretch>
                <a:fillRect l="0" t="-379" r="5" b="26"/>
              </a:stretch>
            </a:blipFill>
          </p:spPr>
        </p:sp>
      </p:grpSp>
      <p:grpSp>
        <p:nvGrpSpPr>
          <p:cNvPr name="Group 9" id="9"/>
          <p:cNvGrpSpPr/>
          <p:nvPr/>
        </p:nvGrpSpPr>
        <p:grpSpPr>
          <a:xfrm rot="-3492480">
            <a:off x="5179665" y="1795058"/>
            <a:ext cx="518043" cy="300747"/>
            <a:chOff x="0" y="0"/>
            <a:chExt cx="802348" cy="465798"/>
          </a:xfrm>
        </p:grpSpPr>
        <p:sp>
          <p:nvSpPr>
            <p:cNvPr name="Freeform 10" id="10"/>
            <p:cNvSpPr/>
            <p:nvPr/>
          </p:nvSpPr>
          <p:spPr>
            <a:xfrm flipH="false" flipV="true" rot="0">
              <a:off x="0" y="0"/>
              <a:ext cx="802386" cy="465836"/>
            </a:xfrm>
            <a:custGeom>
              <a:avLst/>
              <a:gdLst/>
              <a:ahLst/>
              <a:cxnLst/>
              <a:rect r="r" b="b" t="t" l="l"/>
              <a:pathLst>
                <a:path h="465836" w="802386">
                  <a:moveTo>
                    <a:pt x="751459" y="465836"/>
                  </a:moveTo>
                  <a:lnTo>
                    <a:pt x="0" y="0"/>
                  </a:lnTo>
                  <a:lnTo>
                    <a:pt x="409448" y="59690"/>
                  </a:lnTo>
                  <a:lnTo>
                    <a:pt x="802386" y="116967"/>
                  </a:lnTo>
                  <a:lnTo>
                    <a:pt x="782828" y="251460"/>
                  </a:lnTo>
                  <a:lnTo>
                    <a:pt x="751459" y="465836"/>
                  </a:lnTo>
                  <a:close/>
                </a:path>
              </a:pathLst>
            </a:custGeom>
            <a:blipFill>
              <a:blip r:embed="rId4"/>
              <a:stretch>
                <a:fillRect l="-58733" t="-812" r="4" b="-13127"/>
              </a:stretch>
            </a:blipFill>
          </p:spPr>
        </p:sp>
      </p:grpSp>
      <p:grpSp>
        <p:nvGrpSpPr>
          <p:cNvPr name="Group 11" id="11"/>
          <p:cNvGrpSpPr/>
          <p:nvPr/>
        </p:nvGrpSpPr>
        <p:grpSpPr>
          <a:xfrm rot="-3030780">
            <a:off x="5382710" y="1781422"/>
            <a:ext cx="620632" cy="218190"/>
            <a:chOff x="0" y="0"/>
            <a:chExt cx="961238" cy="337934"/>
          </a:xfrm>
        </p:grpSpPr>
        <p:sp>
          <p:nvSpPr>
            <p:cNvPr name="Freeform 12" id="12"/>
            <p:cNvSpPr/>
            <p:nvPr/>
          </p:nvSpPr>
          <p:spPr>
            <a:xfrm flipH="false" flipV="true" rot="0">
              <a:off x="0" y="0"/>
              <a:ext cx="961263" cy="337947"/>
            </a:xfrm>
            <a:custGeom>
              <a:avLst/>
              <a:gdLst/>
              <a:ahLst/>
              <a:cxnLst/>
              <a:rect r="r" b="b" t="t" l="l"/>
              <a:pathLst>
                <a:path h="337947" w="961263">
                  <a:moveTo>
                    <a:pt x="938911" y="337947"/>
                  </a:moveTo>
                  <a:lnTo>
                    <a:pt x="0" y="256032"/>
                  </a:lnTo>
                  <a:lnTo>
                    <a:pt x="22352" y="0"/>
                  </a:lnTo>
                  <a:lnTo>
                    <a:pt x="961263" y="81915"/>
                  </a:lnTo>
                  <a:lnTo>
                    <a:pt x="938911" y="337947"/>
                  </a:lnTo>
                  <a:close/>
                </a:path>
              </a:pathLst>
            </a:custGeom>
            <a:blipFill>
              <a:blip r:embed="rId5"/>
              <a:stretch>
                <a:fillRect l="0" t="-2" r="1" b="2"/>
              </a:stretch>
            </a:blipFill>
          </p:spPr>
        </p:sp>
      </p:grpSp>
      <p:grpSp>
        <p:nvGrpSpPr>
          <p:cNvPr name="Group 13" id="13"/>
          <p:cNvGrpSpPr/>
          <p:nvPr/>
        </p:nvGrpSpPr>
        <p:grpSpPr>
          <a:xfrm rot="-2451540">
            <a:off x="5852800" y="1419980"/>
            <a:ext cx="371257" cy="123998"/>
            <a:chOff x="0" y="0"/>
            <a:chExt cx="575005" cy="192049"/>
          </a:xfrm>
        </p:grpSpPr>
        <p:sp>
          <p:nvSpPr>
            <p:cNvPr name="Freeform 14" id="14"/>
            <p:cNvSpPr/>
            <p:nvPr/>
          </p:nvSpPr>
          <p:spPr>
            <a:xfrm flipH="false" flipV="true" rot="0">
              <a:off x="0" y="0"/>
              <a:ext cx="575056" cy="191897"/>
            </a:xfrm>
            <a:custGeom>
              <a:avLst/>
              <a:gdLst/>
              <a:ahLst/>
              <a:cxnLst/>
              <a:rect r="r" b="b" t="t" l="l"/>
              <a:pathLst>
                <a:path h="191897" w="575056">
                  <a:moveTo>
                    <a:pt x="575056" y="153797"/>
                  </a:moveTo>
                  <a:lnTo>
                    <a:pt x="10414" y="191897"/>
                  </a:lnTo>
                  <a:lnTo>
                    <a:pt x="0" y="37973"/>
                  </a:lnTo>
                  <a:lnTo>
                    <a:pt x="223012" y="22987"/>
                  </a:lnTo>
                  <a:lnTo>
                    <a:pt x="564642" y="0"/>
                  </a:lnTo>
                  <a:lnTo>
                    <a:pt x="568452" y="55880"/>
                  </a:lnTo>
                  <a:lnTo>
                    <a:pt x="575056" y="153797"/>
                  </a:lnTo>
                  <a:close/>
                </a:path>
              </a:pathLst>
            </a:custGeom>
            <a:blipFill>
              <a:blip r:embed="rId6"/>
              <a:stretch>
                <a:fillRect l="-1" t="0" r="10" b="-79"/>
              </a:stretch>
            </a:blipFill>
          </p:spPr>
        </p:sp>
      </p:grpSp>
      <p:grpSp>
        <p:nvGrpSpPr>
          <p:cNvPr name="Group 15" id="15"/>
          <p:cNvGrpSpPr/>
          <p:nvPr/>
        </p:nvGrpSpPr>
        <p:grpSpPr>
          <a:xfrm rot="-2133000">
            <a:off x="5903590" y="1209104"/>
            <a:ext cx="255139" cy="99784"/>
            <a:chOff x="0" y="0"/>
            <a:chExt cx="395160" cy="154546"/>
          </a:xfrm>
        </p:grpSpPr>
        <p:sp>
          <p:nvSpPr>
            <p:cNvPr name="Freeform 16" id="16"/>
            <p:cNvSpPr/>
            <p:nvPr/>
          </p:nvSpPr>
          <p:spPr>
            <a:xfrm flipH="false" flipV="true" rot="0">
              <a:off x="0" y="0"/>
              <a:ext cx="395224" cy="154559"/>
            </a:xfrm>
            <a:custGeom>
              <a:avLst/>
              <a:gdLst/>
              <a:ahLst/>
              <a:cxnLst/>
              <a:rect r="r" b="b" t="t" l="l"/>
              <a:pathLst>
                <a:path h="154559" w="395224">
                  <a:moveTo>
                    <a:pt x="395224" y="104013"/>
                  </a:moveTo>
                  <a:lnTo>
                    <a:pt x="79375" y="145923"/>
                  </a:lnTo>
                  <a:lnTo>
                    <a:pt x="13716" y="154559"/>
                  </a:lnTo>
                  <a:lnTo>
                    <a:pt x="6223" y="97282"/>
                  </a:lnTo>
                  <a:lnTo>
                    <a:pt x="0" y="50546"/>
                  </a:lnTo>
                  <a:lnTo>
                    <a:pt x="377190" y="508"/>
                  </a:lnTo>
                  <a:lnTo>
                    <a:pt x="381381" y="0"/>
                  </a:lnTo>
                  <a:lnTo>
                    <a:pt x="395224" y="104013"/>
                  </a:lnTo>
                  <a:close/>
                </a:path>
              </a:pathLst>
            </a:custGeom>
            <a:blipFill>
              <a:blip r:embed="rId7"/>
              <a:stretch>
                <a:fillRect l="-2" t="0" r="14" b="8"/>
              </a:stretch>
            </a:blipFill>
          </p:spPr>
        </p:sp>
      </p:grpSp>
      <p:grpSp>
        <p:nvGrpSpPr>
          <p:cNvPr name="Group 17" id="17"/>
          <p:cNvGrpSpPr/>
          <p:nvPr/>
        </p:nvGrpSpPr>
        <p:grpSpPr>
          <a:xfrm rot="-883860">
            <a:off x="6208625" y="1320778"/>
            <a:ext cx="254622" cy="96381"/>
            <a:chOff x="0" y="0"/>
            <a:chExt cx="394360" cy="149276"/>
          </a:xfrm>
        </p:grpSpPr>
        <p:sp>
          <p:nvSpPr>
            <p:cNvPr name="Freeform 18" id="18"/>
            <p:cNvSpPr/>
            <p:nvPr/>
          </p:nvSpPr>
          <p:spPr>
            <a:xfrm flipH="false" flipV="true" rot="0">
              <a:off x="0" y="0"/>
              <a:ext cx="394462" cy="149225"/>
            </a:xfrm>
            <a:custGeom>
              <a:avLst/>
              <a:gdLst/>
              <a:ahLst/>
              <a:cxnLst/>
              <a:rect r="r" b="b" t="t" l="l"/>
              <a:pathLst>
                <a:path h="149225" w="394462">
                  <a:moveTo>
                    <a:pt x="394335" y="104140"/>
                  </a:moveTo>
                  <a:lnTo>
                    <a:pt x="227330" y="123825"/>
                  </a:lnTo>
                  <a:lnTo>
                    <a:pt x="12319" y="149225"/>
                  </a:lnTo>
                  <a:lnTo>
                    <a:pt x="10541" y="134493"/>
                  </a:lnTo>
                  <a:lnTo>
                    <a:pt x="0" y="45085"/>
                  </a:lnTo>
                  <a:lnTo>
                    <a:pt x="282575" y="11684"/>
                  </a:lnTo>
                  <a:lnTo>
                    <a:pt x="382143" y="0"/>
                  </a:lnTo>
                  <a:lnTo>
                    <a:pt x="391668" y="80645"/>
                  </a:lnTo>
                  <a:lnTo>
                    <a:pt x="394462" y="104140"/>
                  </a:lnTo>
                  <a:close/>
                </a:path>
              </a:pathLst>
            </a:custGeom>
            <a:blipFill>
              <a:blip r:embed="rId7"/>
              <a:stretch>
                <a:fillRect l="-2" t="0" r="24" b="-34"/>
              </a:stretch>
            </a:blipFill>
          </p:spPr>
        </p:sp>
      </p:grpSp>
      <p:grpSp>
        <p:nvGrpSpPr>
          <p:cNvPr name="Group 19" id="19"/>
          <p:cNvGrpSpPr/>
          <p:nvPr/>
        </p:nvGrpSpPr>
        <p:grpSpPr>
          <a:xfrm rot="-2209980">
            <a:off x="5831070" y="1342073"/>
            <a:ext cx="272523" cy="103581"/>
            <a:chOff x="0" y="0"/>
            <a:chExt cx="422084" cy="160426"/>
          </a:xfrm>
        </p:grpSpPr>
        <p:sp>
          <p:nvSpPr>
            <p:cNvPr name="Freeform 20" id="20"/>
            <p:cNvSpPr/>
            <p:nvPr/>
          </p:nvSpPr>
          <p:spPr>
            <a:xfrm flipH="false" flipV="true" rot="0">
              <a:off x="0" y="0"/>
              <a:ext cx="422148" cy="160528"/>
            </a:xfrm>
            <a:custGeom>
              <a:avLst/>
              <a:gdLst/>
              <a:ahLst/>
              <a:cxnLst/>
              <a:rect r="r" b="b" t="t" l="l"/>
              <a:pathLst>
                <a:path h="160528" w="422148">
                  <a:moveTo>
                    <a:pt x="422148" y="111506"/>
                  </a:moveTo>
                  <a:lnTo>
                    <a:pt x="13335" y="160528"/>
                  </a:lnTo>
                  <a:lnTo>
                    <a:pt x="2159" y="67437"/>
                  </a:lnTo>
                  <a:lnTo>
                    <a:pt x="0" y="49022"/>
                  </a:lnTo>
                  <a:lnTo>
                    <a:pt x="14478" y="47244"/>
                  </a:lnTo>
                  <a:lnTo>
                    <a:pt x="408686" y="0"/>
                  </a:lnTo>
                  <a:lnTo>
                    <a:pt x="417703" y="75438"/>
                  </a:lnTo>
                  <a:lnTo>
                    <a:pt x="422021" y="111379"/>
                  </a:lnTo>
                  <a:close/>
                </a:path>
              </a:pathLst>
            </a:custGeom>
            <a:blipFill>
              <a:blip r:embed="rId8"/>
              <a:stretch>
                <a:fillRect l="0" t="0" r="15" b="63"/>
              </a:stretch>
            </a:blipFill>
          </p:spPr>
        </p:sp>
      </p:grpSp>
      <p:grpSp>
        <p:nvGrpSpPr>
          <p:cNvPr name="Group 21" id="21"/>
          <p:cNvGrpSpPr/>
          <p:nvPr/>
        </p:nvGrpSpPr>
        <p:grpSpPr>
          <a:xfrm rot="-883860">
            <a:off x="6364701" y="1192466"/>
            <a:ext cx="272449" cy="103113"/>
            <a:chOff x="0" y="0"/>
            <a:chExt cx="421970" cy="159702"/>
          </a:xfrm>
        </p:grpSpPr>
        <p:sp>
          <p:nvSpPr>
            <p:cNvPr name="Freeform 22" id="22"/>
            <p:cNvSpPr/>
            <p:nvPr/>
          </p:nvSpPr>
          <p:spPr>
            <a:xfrm flipH="false" flipV="true" rot="0">
              <a:off x="0" y="0"/>
              <a:ext cx="422021" cy="159766"/>
            </a:xfrm>
            <a:custGeom>
              <a:avLst/>
              <a:gdLst/>
              <a:ahLst/>
              <a:cxnLst/>
              <a:rect r="r" b="b" t="t" l="l"/>
              <a:pathLst>
                <a:path h="159766" w="422021">
                  <a:moveTo>
                    <a:pt x="422021" y="111506"/>
                  </a:moveTo>
                  <a:lnTo>
                    <a:pt x="13208" y="159766"/>
                  </a:lnTo>
                  <a:lnTo>
                    <a:pt x="1270" y="59055"/>
                  </a:lnTo>
                  <a:lnTo>
                    <a:pt x="0" y="48260"/>
                  </a:lnTo>
                  <a:lnTo>
                    <a:pt x="71120" y="39878"/>
                  </a:lnTo>
                  <a:lnTo>
                    <a:pt x="408813" y="0"/>
                  </a:lnTo>
                  <a:lnTo>
                    <a:pt x="422021" y="111506"/>
                  </a:lnTo>
                  <a:close/>
                </a:path>
              </a:pathLst>
            </a:custGeom>
            <a:blipFill>
              <a:blip r:embed="rId8"/>
              <a:stretch>
                <a:fillRect l="0" t="-5" r="9" b="28"/>
              </a:stretch>
            </a:blipFill>
          </p:spPr>
        </p:sp>
      </p:grpSp>
      <p:grpSp>
        <p:nvGrpSpPr>
          <p:cNvPr name="Group 23" id="23"/>
          <p:cNvGrpSpPr/>
          <p:nvPr/>
        </p:nvGrpSpPr>
        <p:grpSpPr>
          <a:xfrm rot="-883860">
            <a:off x="6337617" y="1183282"/>
            <a:ext cx="326937" cy="123736"/>
            <a:chOff x="0" y="0"/>
            <a:chExt cx="506362" cy="191643"/>
          </a:xfrm>
        </p:grpSpPr>
        <p:sp>
          <p:nvSpPr>
            <p:cNvPr name="Freeform 24" id="24"/>
            <p:cNvSpPr/>
            <p:nvPr/>
          </p:nvSpPr>
          <p:spPr>
            <a:xfrm flipH="false" flipV="true" rot="0">
              <a:off x="0" y="0"/>
              <a:ext cx="506349" cy="191643"/>
            </a:xfrm>
            <a:custGeom>
              <a:avLst/>
              <a:gdLst/>
              <a:ahLst/>
              <a:cxnLst/>
              <a:rect r="r" b="b" t="t" l="l"/>
              <a:pathLst>
                <a:path h="191643" w="506349">
                  <a:moveTo>
                    <a:pt x="506349" y="133731"/>
                  </a:moveTo>
                  <a:lnTo>
                    <a:pt x="15748" y="191643"/>
                  </a:lnTo>
                  <a:lnTo>
                    <a:pt x="0" y="57912"/>
                  </a:lnTo>
                  <a:lnTo>
                    <a:pt x="131191" y="42418"/>
                  </a:lnTo>
                  <a:lnTo>
                    <a:pt x="490601" y="0"/>
                  </a:lnTo>
                  <a:lnTo>
                    <a:pt x="494157" y="29972"/>
                  </a:lnTo>
                  <a:lnTo>
                    <a:pt x="506349" y="133731"/>
                  </a:lnTo>
                  <a:close/>
                </a:path>
              </a:pathLst>
            </a:custGeom>
            <a:blipFill>
              <a:blip r:embed="rId9"/>
              <a:stretch>
                <a:fillRect l="-1" t="-4" r="-3" b="-8"/>
              </a:stretch>
            </a:blipFill>
          </p:spPr>
        </p:sp>
      </p:grpSp>
      <p:grpSp>
        <p:nvGrpSpPr>
          <p:cNvPr name="Group 25" id="25"/>
          <p:cNvGrpSpPr/>
          <p:nvPr/>
        </p:nvGrpSpPr>
        <p:grpSpPr>
          <a:xfrm rot="235320">
            <a:off x="6572223" y="1295325"/>
            <a:ext cx="268070" cy="81343"/>
            <a:chOff x="0" y="0"/>
            <a:chExt cx="415188" cy="125984"/>
          </a:xfrm>
        </p:grpSpPr>
        <p:sp>
          <p:nvSpPr>
            <p:cNvPr name="Freeform 26" id="26"/>
            <p:cNvSpPr/>
            <p:nvPr/>
          </p:nvSpPr>
          <p:spPr>
            <a:xfrm flipH="false" flipV="true" rot="0">
              <a:off x="0" y="0"/>
              <a:ext cx="415163" cy="125984"/>
            </a:xfrm>
            <a:custGeom>
              <a:avLst/>
              <a:gdLst/>
              <a:ahLst/>
              <a:cxnLst/>
              <a:rect r="r" b="b" t="t" l="l"/>
              <a:pathLst>
                <a:path h="125984" w="415163">
                  <a:moveTo>
                    <a:pt x="0" y="112141"/>
                  </a:moveTo>
                  <a:lnTo>
                    <a:pt x="3810" y="0"/>
                  </a:lnTo>
                  <a:lnTo>
                    <a:pt x="178308" y="5842"/>
                  </a:lnTo>
                  <a:lnTo>
                    <a:pt x="415163" y="13843"/>
                  </a:lnTo>
                  <a:lnTo>
                    <a:pt x="411353" y="125984"/>
                  </a:lnTo>
                  <a:lnTo>
                    <a:pt x="340487" y="123571"/>
                  </a:lnTo>
                  <a:lnTo>
                    <a:pt x="0" y="112141"/>
                  </a:lnTo>
                  <a:close/>
                </a:path>
              </a:pathLst>
            </a:custGeom>
            <a:blipFill>
              <a:blip r:embed="rId8"/>
              <a:stretch>
                <a:fillRect l="0" t="-1" r="-5" b="1"/>
              </a:stretch>
            </a:blipFill>
          </p:spPr>
        </p:sp>
      </p:grpSp>
      <p:grpSp>
        <p:nvGrpSpPr>
          <p:cNvPr name="Group 27" id="27"/>
          <p:cNvGrpSpPr/>
          <p:nvPr/>
        </p:nvGrpSpPr>
        <p:grpSpPr>
          <a:xfrm rot="-1963140">
            <a:off x="6057813" y="1144899"/>
            <a:ext cx="428861" cy="175379"/>
            <a:chOff x="0" y="0"/>
            <a:chExt cx="664223" cy="271628"/>
          </a:xfrm>
        </p:grpSpPr>
        <p:sp>
          <p:nvSpPr>
            <p:cNvPr name="Freeform 28" id="28"/>
            <p:cNvSpPr/>
            <p:nvPr/>
          </p:nvSpPr>
          <p:spPr>
            <a:xfrm flipH="false" flipV="true" rot="0">
              <a:off x="0" y="0"/>
              <a:ext cx="664210" cy="271653"/>
            </a:xfrm>
            <a:custGeom>
              <a:avLst/>
              <a:gdLst/>
              <a:ahLst/>
              <a:cxnLst/>
              <a:rect r="r" b="b" t="t" l="l"/>
              <a:pathLst>
                <a:path h="271653" w="664210">
                  <a:moveTo>
                    <a:pt x="664210" y="173863"/>
                  </a:moveTo>
                  <a:lnTo>
                    <a:pt x="26670" y="271653"/>
                  </a:lnTo>
                  <a:lnTo>
                    <a:pt x="0" y="97790"/>
                  </a:lnTo>
                  <a:lnTo>
                    <a:pt x="366522" y="41529"/>
                  </a:lnTo>
                  <a:lnTo>
                    <a:pt x="637540" y="0"/>
                  </a:lnTo>
                  <a:lnTo>
                    <a:pt x="664210" y="173863"/>
                  </a:lnTo>
                  <a:close/>
                </a:path>
              </a:pathLst>
            </a:custGeom>
            <a:blipFill>
              <a:blip r:embed="rId10"/>
              <a:stretch>
                <a:fillRect l="-1" t="0" r="-4" b="9"/>
              </a:stretch>
            </a:blipFill>
          </p:spPr>
        </p:sp>
      </p:grpSp>
      <p:grpSp>
        <p:nvGrpSpPr>
          <p:cNvPr name="Group 29" id="29"/>
          <p:cNvGrpSpPr/>
          <p:nvPr/>
        </p:nvGrpSpPr>
        <p:grpSpPr>
          <a:xfrm rot="-2220000">
            <a:off x="9257951" y="2338931"/>
            <a:ext cx="391388" cy="106713"/>
            <a:chOff x="0" y="0"/>
            <a:chExt cx="606184" cy="165278"/>
          </a:xfrm>
        </p:grpSpPr>
        <p:sp>
          <p:nvSpPr>
            <p:cNvPr name="Freeform 30" id="30"/>
            <p:cNvSpPr/>
            <p:nvPr/>
          </p:nvSpPr>
          <p:spPr>
            <a:xfrm flipH="false" flipV="false" rot="0">
              <a:off x="0" y="0"/>
              <a:ext cx="606171" cy="165227"/>
            </a:xfrm>
            <a:custGeom>
              <a:avLst/>
              <a:gdLst/>
              <a:ahLst/>
              <a:cxnLst/>
              <a:rect r="r" b="b" t="t" l="l"/>
              <a:pathLst>
                <a:path h="165227" w="606171">
                  <a:moveTo>
                    <a:pt x="606171" y="0"/>
                  </a:moveTo>
                  <a:lnTo>
                    <a:pt x="0" y="0"/>
                  </a:lnTo>
                  <a:lnTo>
                    <a:pt x="0" y="165227"/>
                  </a:lnTo>
                  <a:lnTo>
                    <a:pt x="606171" y="165227"/>
                  </a:lnTo>
                  <a:lnTo>
                    <a:pt x="606171" y="0"/>
                  </a:lnTo>
                  <a:close/>
                </a:path>
              </a:pathLst>
            </a:custGeom>
            <a:blipFill>
              <a:blip r:embed="rId2"/>
              <a:stretch>
                <a:fillRect l="0" t="-2" r="-1" b="-35"/>
              </a:stretch>
            </a:blipFill>
          </p:spPr>
        </p:sp>
      </p:grpSp>
      <p:grpSp>
        <p:nvGrpSpPr>
          <p:cNvPr name="Group 31" id="31"/>
          <p:cNvGrpSpPr/>
          <p:nvPr/>
        </p:nvGrpSpPr>
        <p:grpSpPr>
          <a:xfrm rot="-2220000">
            <a:off x="9259541" y="2416050"/>
            <a:ext cx="680663" cy="185596"/>
            <a:chOff x="0" y="0"/>
            <a:chExt cx="1054214" cy="287452"/>
          </a:xfrm>
        </p:grpSpPr>
        <p:sp>
          <p:nvSpPr>
            <p:cNvPr name="Freeform 32" id="32"/>
            <p:cNvSpPr/>
            <p:nvPr/>
          </p:nvSpPr>
          <p:spPr>
            <a:xfrm flipH="false" flipV="false" rot="0">
              <a:off x="0" y="0"/>
              <a:ext cx="1054227" cy="287401"/>
            </a:xfrm>
            <a:custGeom>
              <a:avLst/>
              <a:gdLst/>
              <a:ahLst/>
              <a:cxnLst/>
              <a:rect r="r" b="b" t="t" l="l"/>
              <a:pathLst>
                <a:path h="287401" w="1054227">
                  <a:moveTo>
                    <a:pt x="1054227" y="0"/>
                  </a:moveTo>
                  <a:lnTo>
                    <a:pt x="980186" y="0"/>
                  </a:lnTo>
                  <a:lnTo>
                    <a:pt x="0" y="0"/>
                  </a:lnTo>
                  <a:lnTo>
                    <a:pt x="0" y="261366"/>
                  </a:lnTo>
                  <a:lnTo>
                    <a:pt x="0" y="287401"/>
                  </a:lnTo>
                  <a:lnTo>
                    <a:pt x="513207" y="287401"/>
                  </a:lnTo>
                  <a:lnTo>
                    <a:pt x="1054227" y="287401"/>
                  </a:lnTo>
                  <a:lnTo>
                    <a:pt x="1054227" y="217678"/>
                  </a:lnTo>
                  <a:lnTo>
                    <a:pt x="1054227" y="0"/>
                  </a:lnTo>
                  <a:close/>
                </a:path>
              </a:pathLst>
            </a:custGeom>
            <a:blipFill>
              <a:blip r:embed="rId3"/>
              <a:stretch>
                <a:fillRect l="0" t="0" r="1" b="-17"/>
              </a:stretch>
            </a:blipFill>
          </p:spPr>
        </p:sp>
      </p:grpSp>
      <p:grpSp>
        <p:nvGrpSpPr>
          <p:cNvPr name="Group 33" id="33"/>
          <p:cNvGrpSpPr/>
          <p:nvPr/>
        </p:nvGrpSpPr>
        <p:grpSpPr>
          <a:xfrm rot="-900000">
            <a:off x="8519807" y="2553193"/>
            <a:ext cx="843857" cy="230096"/>
            <a:chOff x="0" y="0"/>
            <a:chExt cx="1306970" cy="356375"/>
          </a:xfrm>
        </p:grpSpPr>
        <p:sp>
          <p:nvSpPr>
            <p:cNvPr name="Freeform 34" id="34"/>
            <p:cNvSpPr/>
            <p:nvPr/>
          </p:nvSpPr>
          <p:spPr>
            <a:xfrm flipH="false" flipV="false" rot="0">
              <a:off x="0" y="0"/>
              <a:ext cx="1306957" cy="356362"/>
            </a:xfrm>
            <a:custGeom>
              <a:avLst/>
              <a:gdLst/>
              <a:ahLst/>
              <a:cxnLst/>
              <a:rect r="r" b="b" t="t" l="l"/>
              <a:pathLst>
                <a:path h="356362" w="1306957">
                  <a:moveTo>
                    <a:pt x="1306957" y="0"/>
                  </a:moveTo>
                  <a:lnTo>
                    <a:pt x="210312" y="0"/>
                  </a:lnTo>
                  <a:lnTo>
                    <a:pt x="0" y="0"/>
                  </a:lnTo>
                  <a:lnTo>
                    <a:pt x="0" y="356362"/>
                  </a:lnTo>
                  <a:lnTo>
                    <a:pt x="921766" y="356362"/>
                  </a:lnTo>
                  <a:lnTo>
                    <a:pt x="1306957" y="356362"/>
                  </a:lnTo>
                  <a:lnTo>
                    <a:pt x="1306957" y="0"/>
                  </a:lnTo>
                  <a:close/>
                </a:path>
              </a:pathLst>
            </a:custGeom>
            <a:blipFill>
              <a:blip r:embed="rId11"/>
              <a:stretch>
                <a:fillRect l="0" t="0" r="0" b="-3"/>
              </a:stretch>
            </a:blipFill>
          </p:spPr>
        </p:sp>
      </p:grpSp>
      <p:grpSp>
        <p:nvGrpSpPr>
          <p:cNvPr name="Group 35" id="35"/>
          <p:cNvGrpSpPr/>
          <p:nvPr/>
        </p:nvGrpSpPr>
        <p:grpSpPr>
          <a:xfrm rot="-1560000">
            <a:off x="8898854" y="2292724"/>
            <a:ext cx="608512" cy="165924"/>
            <a:chOff x="0" y="0"/>
            <a:chExt cx="942467" cy="256984"/>
          </a:xfrm>
        </p:grpSpPr>
        <p:sp>
          <p:nvSpPr>
            <p:cNvPr name="Freeform 36" id="36"/>
            <p:cNvSpPr/>
            <p:nvPr/>
          </p:nvSpPr>
          <p:spPr>
            <a:xfrm flipH="false" flipV="false" rot="0">
              <a:off x="0" y="0"/>
              <a:ext cx="942467" cy="257048"/>
            </a:xfrm>
            <a:custGeom>
              <a:avLst/>
              <a:gdLst/>
              <a:ahLst/>
              <a:cxnLst/>
              <a:rect r="r" b="b" t="t" l="l"/>
              <a:pathLst>
                <a:path h="257048" w="942467">
                  <a:moveTo>
                    <a:pt x="942467" y="0"/>
                  </a:moveTo>
                  <a:lnTo>
                    <a:pt x="0" y="0"/>
                  </a:lnTo>
                  <a:lnTo>
                    <a:pt x="0" y="257048"/>
                  </a:lnTo>
                  <a:lnTo>
                    <a:pt x="518414" y="257048"/>
                  </a:lnTo>
                  <a:lnTo>
                    <a:pt x="942467" y="257048"/>
                  </a:lnTo>
                  <a:lnTo>
                    <a:pt x="942467" y="109474"/>
                  </a:lnTo>
                  <a:lnTo>
                    <a:pt x="942467" y="127"/>
                  </a:lnTo>
                  <a:close/>
                </a:path>
              </a:pathLst>
            </a:custGeom>
            <a:blipFill>
              <a:blip r:embed="rId5"/>
              <a:stretch>
                <a:fillRect l="0" t="0" r="0" b="24"/>
              </a:stretch>
            </a:blipFill>
          </p:spPr>
        </p:sp>
      </p:grpSp>
      <p:grpSp>
        <p:nvGrpSpPr>
          <p:cNvPr name="Group 37" id="37"/>
          <p:cNvGrpSpPr/>
          <p:nvPr/>
        </p:nvGrpSpPr>
        <p:grpSpPr>
          <a:xfrm rot="-2670000">
            <a:off x="9475526" y="2044654"/>
            <a:ext cx="365386" cy="99628"/>
            <a:chOff x="0" y="0"/>
            <a:chExt cx="565912" cy="154305"/>
          </a:xfrm>
        </p:grpSpPr>
        <p:sp>
          <p:nvSpPr>
            <p:cNvPr name="Freeform 38" id="38"/>
            <p:cNvSpPr/>
            <p:nvPr/>
          </p:nvSpPr>
          <p:spPr>
            <a:xfrm flipH="false" flipV="false" rot="0">
              <a:off x="0" y="0"/>
              <a:ext cx="565912" cy="154305"/>
            </a:xfrm>
            <a:custGeom>
              <a:avLst/>
              <a:gdLst/>
              <a:ahLst/>
              <a:cxnLst/>
              <a:rect r="r" b="b" t="t" l="l"/>
              <a:pathLst>
                <a:path h="154305" w="565912">
                  <a:moveTo>
                    <a:pt x="565912" y="0"/>
                  </a:moveTo>
                  <a:lnTo>
                    <a:pt x="338582" y="0"/>
                  </a:lnTo>
                  <a:lnTo>
                    <a:pt x="0" y="0"/>
                  </a:lnTo>
                  <a:lnTo>
                    <a:pt x="0" y="6477"/>
                  </a:lnTo>
                  <a:lnTo>
                    <a:pt x="0" y="154305"/>
                  </a:lnTo>
                  <a:lnTo>
                    <a:pt x="565912" y="154305"/>
                  </a:lnTo>
                  <a:lnTo>
                    <a:pt x="565912" y="0"/>
                  </a:lnTo>
                  <a:close/>
                </a:path>
              </a:pathLst>
            </a:custGeom>
            <a:blipFill>
              <a:blip r:embed="rId6"/>
              <a:stretch>
                <a:fillRect l="0" t="0" r="0" b="0"/>
              </a:stretch>
            </a:blipFill>
          </p:spPr>
        </p:sp>
      </p:grpSp>
      <p:grpSp>
        <p:nvGrpSpPr>
          <p:cNvPr name="Group 39" id="39"/>
          <p:cNvGrpSpPr/>
          <p:nvPr/>
        </p:nvGrpSpPr>
        <p:grpSpPr>
          <a:xfrm rot="-3210000">
            <a:off x="9753469" y="2100749"/>
            <a:ext cx="248399" cy="67731"/>
            <a:chOff x="0" y="0"/>
            <a:chExt cx="384721" cy="104902"/>
          </a:xfrm>
        </p:grpSpPr>
        <p:sp>
          <p:nvSpPr>
            <p:cNvPr name="Freeform 40" id="40"/>
            <p:cNvSpPr/>
            <p:nvPr/>
          </p:nvSpPr>
          <p:spPr>
            <a:xfrm flipH="false" flipV="false" rot="0">
              <a:off x="0" y="0"/>
              <a:ext cx="384683" cy="104902"/>
            </a:xfrm>
            <a:custGeom>
              <a:avLst/>
              <a:gdLst/>
              <a:ahLst/>
              <a:cxnLst/>
              <a:rect r="r" b="b" t="t" l="l"/>
              <a:pathLst>
                <a:path h="104902" w="384683">
                  <a:moveTo>
                    <a:pt x="384683" y="0"/>
                  </a:moveTo>
                  <a:lnTo>
                    <a:pt x="0" y="0"/>
                  </a:lnTo>
                  <a:lnTo>
                    <a:pt x="0" y="104902"/>
                  </a:lnTo>
                  <a:lnTo>
                    <a:pt x="107188" y="104902"/>
                  </a:lnTo>
                  <a:lnTo>
                    <a:pt x="384683" y="104902"/>
                  </a:lnTo>
                  <a:lnTo>
                    <a:pt x="384683" y="85344"/>
                  </a:lnTo>
                  <a:lnTo>
                    <a:pt x="384683" y="0"/>
                  </a:lnTo>
                  <a:close/>
                </a:path>
              </a:pathLst>
            </a:custGeom>
            <a:blipFill>
              <a:blip r:embed="rId7"/>
              <a:stretch>
                <a:fillRect l="0" t="-2" r="-9" b="2"/>
              </a:stretch>
            </a:blipFill>
          </p:spPr>
        </p:sp>
      </p:grpSp>
      <p:grpSp>
        <p:nvGrpSpPr>
          <p:cNvPr name="Group 41" id="41"/>
          <p:cNvGrpSpPr/>
          <p:nvPr/>
        </p:nvGrpSpPr>
        <p:grpSpPr>
          <a:xfrm rot="-4410000">
            <a:off x="9689756" y="1783062"/>
            <a:ext cx="248399" cy="67731"/>
            <a:chOff x="0" y="0"/>
            <a:chExt cx="384721" cy="104902"/>
          </a:xfrm>
        </p:grpSpPr>
        <p:sp>
          <p:nvSpPr>
            <p:cNvPr name="Freeform 42" id="42"/>
            <p:cNvSpPr/>
            <p:nvPr/>
          </p:nvSpPr>
          <p:spPr>
            <a:xfrm flipH="false" flipV="false" rot="0">
              <a:off x="0" y="0"/>
              <a:ext cx="384683" cy="104902"/>
            </a:xfrm>
            <a:custGeom>
              <a:avLst/>
              <a:gdLst/>
              <a:ahLst/>
              <a:cxnLst/>
              <a:rect r="r" b="b" t="t" l="l"/>
              <a:pathLst>
                <a:path h="104902" w="384683">
                  <a:moveTo>
                    <a:pt x="384683" y="0"/>
                  </a:moveTo>
                  <a:lnTo>
                    <a:pt x="0" y="0"/>
                  </a:lnTo>
                  <a:lnTo>
                    <a:pt x="0" y="104902"/>
                  </a:lnTo>
                  <a:lnTo>
                    <a:pt x="334391" y="104902"/>
                  </a:lnTo>
                  <a:lnTo>
                    <a:pt x="384683" y="104902"/>
                  </a:lnTo>
                  <a:lnTo>
                    <a:pt x="384683" y="0"/>
                  </a:lnTo>
                  <a:close/>
                </a:path>
              </a:pathLst>
            </a:custGeom>
            <a:blipFill>
              <a:blip r:embed="rId7"/>
              <a:stretch>
                <a:fillRect l="0" t="0" r="-9" b="0"/>
              </a:stretch>
            </a:blipFill>
          </p:spPr>
        </p:sp>
      </p:grpSp>
      <p:grpSp>
        <p:nvGrpSpPr>
          <p:cNvPr name="Group 43" id="43"/>
          <p:cNvGrpSpPr/>
          <p:nvPr/>
        </p:nvGrpSpPr>
        <p:grpSpPr>
          <a:xfrm rot="-3090000">
            <a:off x="9601960" y="2141560"/>
            <a:ext cx="265790" cy="72470"/>
            <a:chOff x="0" y="0"/>
            <a:chExt cx="411658" cy="112243"/>
          </a:xfrm>
        </p:grpSpPr>
        <p:sp>
          <p:nvSpPr>
            <p:cNvPr name="Freeform 44" id="44"/>
            <p:cNvSpPr/>
            <p:nvPr/>
          </p:nvSpPr>
          <p:spPr>
            <a:xfrm flipH="false" flipV="false" rot="0">
              <a:off x="0" y="0"/>
              <a:ext cx="411607" cy="112268"/>
            </a:xfrm>
            <a:custGeom>
              <a:avLst/>
              <a:gdLst/>
              <a:ahLst/>
              <a:cxnLst/>
              <a:rect r="r" b="b" t="t" l="l"/>
              <a:pathLst>
                <a:path h="112268" w="411607">
                  <a:moveTo>
                    <a:pt x="411607" y="0"/>
                  </a:moveTo>
                  <a:lnTo>
                    <a:pt x="225298" y="0"/>
                  </a:lnTo>
                  <a:lnTo>
                    <a:pt x="0" y="0"/>
                  </a:lnTo>
                  <a:lnTo>
                    <a:pt x="0" y="112268"/>
                  </a:lnTo>
                  <a:lnTo>
                    <a:pt x="411607" y="112268"/>
                  </a:lnTo>
                  <a:lnTo>
                    <a:pt x="411607" y="101346"/>
                  </a:lnTo>
                  <a:lnTo>
                    <a:pt x="411607" y="0"/>
                  </a:lnTo>
                  <a:close/>
                </a:path>
              </a:pathLst>
            </a:custGeom>
            <a:blipFill>
              <a:blip r:embed="rId8"/>
              <a:stretch>
                <a:fillRect l="0" t="0" r="-12" b="22"/>
              </a:stretch>
            </a:blipFill>
          </p:spPr>
        </p:sp>
      </p:grpSp>
      <p:grpSp>
        <p:nvGrpSpPr>
          <p:cNvPr name="Group 45" id="45"/>
          <p:cNvGrpSpPr/>
          <p:nvPr/>
        </p:nvGrpSpPr>
        <p:grpSpPr>
          <a:xfrm rot="-4410000">
            <a:off x="9829022" y="1635972"/>
            <a:ext cx="265790" cy="72470"/>
            <a:chOff x="0" y="0"/>
            <a:chExt cx="411658" cy="112243"/>
          </a:xfrm>
        </p:grpSpPr>
        <p:sp>
          <p:nvSpPr>
            <p:cNvPr name="Freeform 46" id="46"/>
            <p:cNvSpPr/>
            <p:nvPr/>
          </p:nvSpPr>
          <p:spPr>
            <a:xfrm flipH="false" flipV="false" rot="0">
              <a:off x="0" y="0"/>
              <a:ext cx="411607" cy="112268"/>
            </a:xfrm>
            <a:custGeom>
              <a:avLst/>
              <a:gdLst/>
              <a:ahLst/>
              <a:cxnLst/>
              <a:rect r="r" b="b" t="t" l="l"/>
              <a:pathLst>
                <a:path h="112268" w="411607">
                  <a:moveTo>
                    <a:pt x="411607" y="0"/>
                  </a:moveTo>
                  <a:lnTo>
                    <a:pt x="0" y="0"/>
                  </a:lnTo>
                  <a:lnTo>
                    <a:pt x="0" y="95504"/>
                  </a:lnTo>
                  <a:lnTo>
                    <a:pt x="0" y="112268"/>
                  </a:lnTo>
                  <a:lnTo>
                    <a:pt x="190119" y="112268"/>
                  </a:lnTo>
                  <a:lnTo>
                    <a:pt x="315595" y="112268"/>
                  </a:lnTo>
                  <a:lnTo>
                    <a:pt x="411607" y="83820"/>
                  </a:lnTo>
                  <a:lnTo>
                    <a:pt x="411607" y="58166"/>
                  </a:lnTo>
                  <a:lnTo>
                    <a:pt x="411607" y="0"/>
                  </a:lnTo>
                  <a:close/>
                </a:path>
              </a:pathLst>
            </a:custGeom>
            <a:blipFill>
              <a:blip r:embed="rId8"/>
              <a:stretch>
                <a:fillRect l="0" t="0" r="-12" b="22"/>
              </a:stretch>
            </a:blipFill>
          </p:spPr>
        </p:sp>
      </p:grpSp>
      <p:grpSp>
        <p:nvGrpSpPr>
          <p:cNvPr name="Group 47" id="47"/>
          <p:cNvGrpSpPr/>
          <p:nvPr/>
        </p:nvGrpSpPr>
        <p:grpSpPr>
          <a:xfrm rot="-4410000">
            <a:off x="9801348" y="1628404"/>
            <a:ext cx="318950" cy="86968"/>
            <a:chOff x="0" y="0"/>
            <a:chExt cx="493992" cy="134696"/>
          </a:xfrm>
        </p:grpSpPr>
        <p:sp>
          <p:nvSpPr>
            <p:cNvPr name="Freeform 48" id="48"/>
            <p:cNvSpPr/>
            <p:nvPr/>
          </p:nvSpPr>
          <p:spPr>
            <a:xfrm flipH="false" flipV="false" rot="0">
              <a:off x="0" y="0"/>
              <a:ext cx="494030" cy="134747"/>
            </a:xfrm>
            <a:custGeom>
              <a:avLst/>
              <a:gdLst/>
              <a:ahLst/>
              <a:cxnLst/>
              <a:rect r="r" b="b" t="t" l="l"/>
              <a:pathLst>
                <a:path h="134747" w="494030">
                  <a:moveTo>
                    <a:pt x="494030" y="0"/>
                  </a:moveTo>
                  <a:lnTo>
                    <a:pt x="336677" y="0"/>
                  </a:lnTo>
                  <a:lnTo>
                    <a:pt x="0" y="0"/>
                  </a:lnTo>
                  <a:lnTo>
                    <a:pt x="0" y="92837"/>
                  </a:lnTo>
                  <a:lnTo>
                    <a:pt x="0" y="134747"/>
                  </a:lnTo>
                  <a:lnTo>
                    <a:pt x="268224" y="134747"/>
                  </a:lnTo>
                  <a:lnTo>
                    <a:pt x="324866" y="134747"/>
                  </a:lnTo>
                  <a:lnTo>
                    <a:pt x="494030" y="84582"/>
                  </a:lnTo>
                  <a:lnTo>
                    <a:pt x="494030" y="37465"/>
                  </a:lnTo>
                  <a:lnTo>
                    <a:pt x="494030" y="0"/>
                  </a:lnTo>
                  <a:close/>
                </a:path>
              </a:pathLst>
            </a:custGeom>
            <a:blipFill>
              <a:blip r:embed="rId9"/>
              <a:stretch>
                <a:fillRect l="0" t="0" r="7" b="37"/>
              </a:stretch>
            </a:blipFill>
          </p:spPr>
        </p:sp>
      </p:grpSp>
      <p:grpSp>
        <p:nvGrpSpPr>
          <p:cNvPr name="Group 49" id="49"/>
          <p:cNvGrpSpPr/>
          <p:nvPr/>
        </p:nvGrpSpPr>
        <p:grpSpPr>
          <a:xfrm rot="-5010000">
            <a:off x="9768409" y="1419307"/>
            <a:ext cx="265790" cy="72470"/>
            <a:chOff x="0" y="0"/>
            <a:chExt cx="411658" cy="112243"/>
          </a:xfrm>
        </p:grpSpPr>
        <p:sp>
          <p:nvSpPr>
            <p:cNvPr name="Freeform 50" id="50"/>
            <p:cNvSpPr/>
            <p:nvPr/>
          </p:nvSpPr>
          <p:spPr>
            <a:xfrm flipH="false" flipV="false" rot="0">
              <a:off x="0" y="0"/>
              <a:ext cx="411607" cy="112268"/>
            </a:xfrm>
            <a:custGeom>
              <a:avLst/>
              <a:gdLst/>
              <a:ahLst/>
              <a:cxnLst/>
              <a:rect r="r" b="b" t="t" l="l"/>
              <a:pathLst>
                <a:path h="112268" w="411607">
                  <a:moveTo>
                    <a:pt x="411607" y="0"/>
                  </a:moveTo>
                  <a:lnTo>
                    <a:pt x="0" y="0"/>
                  </a:lnTo>
                  <a:lnTo>
                    <a:pt x="0" y="95250"/>
                  </a:lnTo>
                  <a:lnTo>
                    <a:pt x="0" y="112268"/>
                  </a:lnTo>
                  <a:lnTo>
                    <a:pt x="411607" y="112268"/>
                  </a:lnTo>
                  <a:lnTo>
                    <a:pt x="411607" y="0"/>
                  </a:lnTo>
                  <a:close/>
                </a:path>
              </a:pathLst>
            </a:custGeom>
            <a:blipFill>
              <a:blip r:embed="rId8"/>
              <a:stretch>
                <a:fillRect l="0" t="-2" r="-12" b="25"/>
              </a:stretch>
            </a:blipFill>
          </p:spPr>
        </p:sp>
      </p:grpSp>
      <p:grpSp>
        <p:nvGrpSpPr>
          <p:cNvPr name="Group 51" id="51"/>
          <p:cNvGrpSpPr/>
          <p:nvPr/>
        </p:nvGrpSpPr>
        <p:grpSpPr>
          <a:xfrm rot="-3450000">
            <a:off x="9731189" y="1843298"/>
            <a:ext cx="416471" cy="113560"/>
            <a:chOff x="0" y="0"/>
            <a:chExt cx="645033" cy="175882"/>
          </a:xfrm>
        </p:grpSpPr>
        <p:sp>
          <p:nvSpPr>
            <p:cNvPr name="Freeform 52" id="52"/>
            <p:cNvSpPr/>
            <p:nvPr/>
          </p:nvSpPr>
          <p:spPr>
            <a:xfrm flipH="false" flipV="false" rot="0">
              <a:off x="0" y="0"/>
              <a:ext cx="645033" cy="175895"/>
            </a:xfrm>
            <a:custGeom>
              <a:avLst/>
              <a:gdLst/>
              <a:ahLst/>
              <a:cxnLst/>
              <a:rect r="r" b="b" t="t" l="l"/>
              <a:pathLst>
                <a:path h="175895" w="645033">
                  <a:moveTo>
                    <a:pt x="645033" y="0"/>
                  </a:moveTo>
                  <a:lnTo>
                    <a:pt x="0" y="0"/>
                  </a:lnTo>
                  <a:lnTo>
                    <a:pt x="0" y="175895"/>
                  </a:lnTo>
                  <a:lnTo>
                    <a:pt x="327406" y="175895"/>
                  </a:lnTo>
                  <a:lnTo>
                    <a:pt x="407416" y="175895"/>
                  </a:lnTo>
                  <a:lnTo>
                    <a:pt x="645033" y="24638"/>
                  </a:lnTo>
                  <a:lnTo>
                    <a:pt x="645033" y="0"/>
                  </a:lnTo>
                  <a:close/>
                </a:path>
              </a:pathLst>
            </a:custGeom>
            <a:blipFill>
              <a:blip r:embed="rId10"/>
              <a:stretch>
                <a:fillRect l="0" t="-1" r="0" b="8"/>
              </a:stretch>
            </a:blipFill>
          </p:spPr>
        </p:sp>
      </p:grpSp>
      <p:sp>
        <p:nvSpPr>
          <p:cNvPr name="Freeform 53" id="53"/>
          <p:cNvSpPr/>
          <p:nvPr/>
        </p:nvSpPr>
        <p:spPr>
          <a:xfrm flipH="false" flipV="false" rot="0">
            <a:off x="6948196" y="1184160"/>
            <a:ext cx="1550439" cy="315006"/>
          </a:xfrm>
          <a:custGeom>
            <a:avLst/>
            <a:gdLst/>
            <a:ahLst/>
            <a:cxnLst/>
            <a:rect r="r" b="b" t="t" l="l"/>
            <a:pathLst>
              <a:path h="315006" w="1550439">
                <a:moveTo>
                  <a:pt x="0" y="0"/>
                </a:moveTo>
                <a:lnTo>
                  <a:pt x="1550439" y="0"/>
                </a:lnTo>
                <a:lnTo>
                  <a:pt x="1550439" y="315006"/>
                </a:lnTo>
                <a:lnTo>
                  <a:pt x="0" y="3150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54" id="54"/>
          <p:cNvSpPr txBox="true"/>
          <p:nvPr/>
        </p:nvSpPr>
        <p:spPr>
          <a:xfrm rot="0">
            <a:off x="6262006" y="6565132"/>
            <a:ext cx="458602" cy="142114"/>
          </a:xfrm>
          <a:prstGeom prst="rect">
            <a:avLst/>
          </a:prstGeom>
        </p:spPr>
        <p:txBody>
          <a:bodyPr anchor="t" rtlCol="false" tIns="0" lIns="0" bIns="0" rIns="0">
            <a:spAutoFit/>
          </a:bodyPr>
          <a:lstStyle/>
          <a:p>
            <a:pPr algn="l">
              <a:lnSpc>
                <a:spcPts val="1162"/>
              </a:lnSpc>
            </a:pPr>
            <a:r>
              <a:rPr lang="en-US" sz="516" spc="12">
                <a:solidFill>
                  <a:srgbClr val="14377D"/>
                </a:solidFill>
                <a:latin typeface="Adobe Caslon Pro 1"/>
                <a:ea typeface="Adobe Caslon Pro 1"/>
                <a:cs typeface="Adobe Caslon Pro 1"/>
                <a:sym typeface="Adobe Caslon Pro 1"/>
              </a:rPr>
              <a:t>(v) = vegetarian </a:t>
            </a:r>
          </a:p>
        </p:txBody>
      </p:sp>
      <p:sp>
        <p:nvSpPr>
          <p:cNvPr name="TextBox 55" id="55"/>
          <p:cNvSpPr txBox="true"/>
          <p:nvPr/>
        </p:nvSpPr>
        <p:spPr>
          <a:xfrm rot="0">
            <a:off x="6749865" y="6565132"/>
            <a:ext cx="42090" cy="142114"/>
          </a:xfrm>
          <a:prstGeom prst="rect">
            <a:avLst/>
          </a:prstGeom>
        </p:spPr>
        <p:txBody>
          <a:bodyPr anchor="t" rtlCol="false" tIns="0" lIns="0" bIns="0" rIns="0">
            <a:spAutoFit/>
          </a:bodyPr>
          <a:lstStyle/>
          <a:p>
            <a:pPr algn="l">
              <a:lnSpc>
                <a:spcPts val="1162"/>
              </a:lnSpc>
            </a:pPr>
            <a:r>
              <a:rPr lang="en-US" sz="516" spc="12">
                <a:solidFill>
                  <a:srgbClr val="14377D"/>
                </a:solidFill>
                <a:latin typeface="Adobe Caslon Pro 1"/>
                <a:ea typeface="Adobe Caslon Pro 1"/>
                <a:cs typeface="Adobe Caslon Pro 1"/>
                <a:sym typeface="Adobe Caslon Pro 1"/>
              </a:rPr>
              <a:t>| </a:t>
            </a:r>
          </a:p>
        </p:txBody>
      </p:sp>
      <p:sp>
        <p:nvSpPr>
          <p:cNvPr name="TextBox 56" id="56"/>
          <p:cNvSpPr txBox="true"/>
          <p:nvPr/>
        </p:nvSpPr>
        <p:spPr>
          <a:xfrm rot="0">
            <a:off x="6829363" y="6565132"/>
            <a:ext cx="361114" cy="142114"/>
          </a:xfrm>
          <a:prstGeom prst="rect">
            <a:avLst/>
          </a:prstGeom>
        </p:spPr>
        <p:txBody>
          <a:bodyPr anchor="t" rtlCol="false" tIns="0" lIns="0" bIns="0" rIns="0">
            <a:spAutoFit/>
          </a:bodyPr>
          <a:lstStyle/>
          <a:p>
            <a:pPr algn="l">
              <a:lnSpc>
                <a:spcPts val="1162"/>
              </a:lnSpc>
            </a:pPr>
            <a:r>
              <a:rPr lang="en-US" sz="516" spc="12">
                <a:solidFill>
                  <a:srgbClr val="14377D"/>
                </a:solidFill>
                <a:latin typeface="Adobe Caslon Pro 1"/>
                <a:ea typeface="Adobe Caslon Pro 1"/>
                <a:cs typeface="Adobe Caslon Pro 1"/>
                <a:sym typeface="Adobe Caslon Pro 1"/>
              </a:rPr>
              <a:t>(ve) = vegan </a:t>
            </a:r>
          </a:p>
        </p:txBody>
      </p:sp>
      <p:sp>
        <p:nvSpPr>
          <p:cNvPr name="TextBox 57" id="57"/>
          <p:cNvSpPr txBox="true"/>
          <p:nvPr/>
        </p:nvSpPr>
        <p:spPr>
          <a:xfrm rot="0">
            <a:off x="7221645" y="6565132"/>
            <a:ext cx="42090" cy="142114"/>
          </a:xfrm>
          <a:prstGeom prst="rect">
            <a:avLst/>
          </a:prstGeom>
        </p:spPr>
        <p:txBody>
          <a:bodyPr anchor="t" rtlCol="false" tIns="0" lIns="0" bIns="0" rIns="0">
            <a:spAutoFit/>
          </a:bodyPr>
          <a:lstStyle/>
          <a:p>
            <a:pPr algn="l">
              <a:lnSpc>
                <a:spcPts val="1162"/>
              </a:lnSpc>
            </a:pPr>
            <a:r>
              <a:rPr lang="en-US" sz="516" spc="12">
                <a:solidFill>
                  <a:srgbClr val="14377D"/>
                </a:solidFill>
                <a:latin typeface="Adobe Caslon Pro 1"/>
                <a:ea typeface="Adobe Caslon Pro 1"/>
                <a:cs typeface="Adobe Caslon Pro 1"/>
                <a:sym typeface="Adobe Caslon Pro 1"/>
              </a:rPr>
              <a:t>| </a:t>
            </a:r>
          </a:p>
        </p:txBody>
      </p:sp>
      <p:sp>
        <p:nvSpPr>
          <p:cNvPr name="TextBox 58" id="58"/>
          <p:cNvSpPr txBox="true"/>
          <p:nvPr/>
        </p:nvSpPr>
        <p:spPr>
          <a:xfrm rot="0">
            <a:off x="7301142" y="6565132"/>
            <a:ext cx="949192" cy="142114"/>
          </a:xfrm>
          <a:prstGeom prst="rect">
            <a:avLst/>
          </a:prstGeom>
        </p:spPr>
        <p:txBody>
          <a:bodyPr anchor="t" rtlCol="false" tIns="0" lIns="0" bIns="0" rIns="0">
            <a:spAutoFit/>
          </a:bodyPr>
          <a:lstStyle/>
          <a:p>
            <a:pPr algn="l">
              <a:lnSpc>
                <a:spcPts val="1162"/>
              </a:lnSpc>
            </a:pPr>
            <a:r>
              <a:rPr lang="en-US" sz="516" spc="12">
                <a:solidFill>
                  <a:srgbClr val="14377D"/>
                </a:solidFill>
                <a:latin typeface="Adobe Caslon Pro 1"/>
                <a:ea typeface="Adobe Caslon Pro 1"/>
                <a:cs typeface="Adobe Caslon Pro 1"/>
                <a:sym typeface="Adobe Caslon Pro 1"/>
              </a:rPr>
              <a:t>(v)* = vegetarian option available </a:t>
            </a:r>
          </a:p>
        </p:txBody>
      </p:sp>
      <p:sp>
        <p:nvSpPr>
          <p:cNvPr name="TextBox 59" id="59"/>
          <p:cNvSpPr txBox="true"/>
          <p:nvPr/>
        </p:nvSpPr>
        <p:spPr>
          <a:xfrm rot="0">
            <a:off x="8285373" y="6565132"/>
            <a:ext cx="42090" cy="142114"/>
          </a:xfrm>
          <a:prstGeom prst="rect">
            <a:avLst/>
          </a:prstGeom>
        </p:spPr>
        <p:txBody>
          <a:bodyPr anchor="t" rtlCol="false" tIns="0" lIns="0" bIns="0" rIns="0">
            <a:spAutoFit/>
          </a:bodyPr>
          <a:lstStyle/>
          <a:p>
            <a:pPr algn="l">
              <a:lnSpc>
                <a:spcPts val="1162"/>
              </a:lnSpc>
            </a:pPr>
            <a:r>
              <a:rPr lang="en-US" sz="516" spc="12">
                <a:solidFill>
                  <a:srgbClr val="14377D"/>
                </a:solidFill>
                <a:latin typeface="Adobe Caslon Pro 1"/>
                <a:ea typeface="Adobe Caslon Pro 1"/>
                <a:cs typeface="Adobe Caslon Pro 1"/>
                <a:sym typeface="Adobe Caslon Pro 1"/>
              </a:rPr>
              <a:t>| </a:t>
            </a:r>
          </a:p>
        </p:txBody>
      </p:sp>
      <p:sp>
        <p:nvSpPr>
          <p:cNvPr name="TextBox 60" id="60"/>
          <p:cNvSpPr txBox="true"/>
          <p:nvPr/>
        </p:nvSpPr>
        <p:spPr>
          <a:xfrm rot="0">
            <a:off x="8364878" y="6565132"/>
            <a:ext cx="850023" cy="142114"/>
          </a:xfrm>
          <a:prstGeom prst="rect">
            <a:avLst/>
          </a:prstGeom>
        </p:spPr>
        <p:txBody>
          <a:bodyPr anchor="t" rtlCol="false" tIns="0" lIns="0" bIns="0" rIns="0">
            <a:spAutoFit/>
          </a:bodyPr>
          <a:lstStyle/>
          <a:p>
            <a:pPr algn="l">
              <a:lnSpc>
                <a:spcPts val="1162"/>
              </a:lnSpc>
            </a:pPr>
            <a:r>
              <a:rPr lang="en-US" sz="516" spc="12">
                <a:solidFill>
                  <a:srgbClr val="14377D"/>
                </a:solidFill>
                <a:latin typeface="Adobe Caslon Pro 1"/>
                <a:ea typeface="Adobe Caslon Pro 1"/>
                <a:cs typeface="Adobe Caslon Pro 1"/>
                <a:sym typeface="Adobe Caslon Pro 1"/>
              </a:rPr>
              <a:t>(ve)* = vegan option available </a:t>
            </a:r>
          </a:p>
        </p:txBody>
      </p:sp>
      <p:sp>
        <p:nvSpPr>
          <p:cNvPr name="TextBox 61" id="61"/>
          <p:cNvSpPr txBox="true"/>
          <p:nvPr/>
        </p:nvSpPr>
        <p:spPr>
          <a:xfrm rot="0">
            <a:off x="5800698" y="6712730"/>
            <a:ext cx="3924924" cy="388110"/>
          </a:xfrm>
          <a:prstGeom prst="rect">
            <a:avLst/>
          </a:prstGeom>
        </p:spPr>
        <p:txBody>
          <a:bodyPr anchor="t" rtlCol="false" tIns="0" lIns="0" bIns="0" rIns="0">
            <a:spAutoFit/>
          </a:bodyPr>
          <a:lstStyle/>
          <a:p>
            <a:pPr algn="ctr">
              <a:lnSpc>
                <a:spcPts val="1162"/>
              </a:lnSpc>
            </a:pPr>
            <a:r>
              <a:rPr lang="en-US" sz="516" spc="11">
                <a:solidFill>
                  <a:srgbClr val="14377D"/>
                </a:solidFill>
                <a:latin typeface="Adobe Caslon Pro 1"/>
                <a:ea typeface="Adobe Caslon Pro 1"/>
                <a:cs typeface="Adobe Caslon Pro 1"/>
                <a:sym typeface="Adobe Caslon Pro 1"/>
              </a:rPr>
              <a:t>Dishes are subject to change according to seasonality &amp; availability. Supplements must be chosen for the whole group. Vegetarian/Vegan </a:t>
            </a:r>
          </a:p>
          <a:p>
            <a:pPr algn="ctr">
              <a:lnSpc>
                <a:spcPts val="258"/>
              </a:lnSpc>
            </a:pPr>
            <a:r>
              <a:rPr lang="en-US" sz="516" spc="11">
                <a:solidFill>
                  <a:srgbClr val="14377D"/>
                </a:solidFill>
                <a:latin typeface="Adobe Caslon Pro 1"/>
                <a:ea typeface="Adobe Caslon Pro 1"/>
                <a:cs typeface="Adobe Caslon Pro 1"/>
                <a:sym typeface="Adobe Caslon Pro 1"/>
              </a:rPr>
              <a:t>menu available upon request. We handle all allergens in the kitchen. Please inform us of any allergies or dietary intolerances. Fish &amp; meat </a:t>
            </a:r>
          </a:p>
          <a:p>
            <a:pPr algn="ctr">
              <a:lnSpc>
                <a:spcPts val="1033"/>
              </a:lnSpc>
            </a:pPr>
            <a:r>
              <a:rPr lang="en-US" sz="516" spc="12">
                <a:solidFill>
                  <a:srgbClr val="14377D"/>
                </a:solidFill>
                <a:latin typeface="Adobe Caslon Pro 1"/>
                <a:ea typeface="Adobe Caslon Pro 1"/>
                <a:cs typeface="Adobe Caslon Pro 1"/>
                <a:sym typeface="Adobe Caslon Pro 1"/>
              </a:rPr>
              <a:t>dishes may contain small bones. Our cheeses may be unpasteurised. Discretionary 13.5% service charge will be added to your bill. </a:t>
            </a:r>
          </a:p>
          <a:p>
            <a:pPr algn="ctr">
              <a:lnSpc>
                <a:spcPts val="258"/>
              </a:lnSpc>
            </a:pPr>
            <a:r>
              <a:rPr lang="en-US" sz="516" spc="10">
                <a:solidFill>
                  <a:srgbClr val="14377D"/>
                </a:solidFill>
                <a:latin typeface="Adobe Caslon Pro 1"/>
                <a:ea typeface="Adobe Caslon Pro 1"/>
                <a:cs typeface="Adobe Caslon Pro 1"/>
                <a:sym typeface="Adobe Caslon Pro 1"/>
              </a:rPr>
              <a:t>VAT is included. We are a cashless restaurant. All payments must be made via credit or debit card.</a:t>
            </a:r>
          </a:p>
        </p:txBody>
      </p:sp>
      <p:sp>
        <p:nvSpPr>
          <p:cNvPr name="TextBox 62" id="62"/>
          <p:cNvSpPr txBox="true"/>
          <p:nvPr/>
        </p:nvSpPr>
        <p:spPr>
          <a:xfrm rot="0">
            <a:off x="6274814" y="5781384"/>
            <a:ext cx="2077067" cy="141733"/>
          </a:xfrm>
          <a:prstGeom prst="rect">
            <a:avLst/>
          </a:prstGeom>
        </p:spPr>
        <p:txBody>
          <a:bodyPr anchor="t" rtlCol="false" tIns="0" lIns="0" bIns="0" rIns="0">
            <a:spAutoFit/>
          </a:bodyPr>
          <a:lstStyle/>
          <a:p>
            <a:pPr algn="l">
              <a:lnSpc>
                <a:spcPts val="1084"/>
              </a:lnSpc>
            </a:pPr>
            <a:r>
              <a:rPr lang="en-US" b="true" sz="774" spc="19">
                <a:solidFill>
                  <a:srgbClr val="14377D"/>
                </a:solidFill>
                <a:latin typeface="Adobe Caslon Pro 2"/>
                <a:ea typeface="Adobe Caslon Pro 2"/>
                <a:cs typeface="Adobe Caslon Pro 2"/>
                <a:sym typeface="Adobe Caslon Pro 2"/>
              </a:rPr>
              <a:t>Cheese selection, homemade jam &amp; oat biscuits </a:t>
            </a:r>
          </a:p>
        </p:txBody>
      </p:sp>
      <p:sp>
        <p:nvSpPr>
          <p:cNvPr name="TextBox 63" id="63"/>
          <p:cNvSpPr txBox="true"/>
          <p:nvPr/>
        </p:nvSpPr>
        <p:spPr>
          <a:xfrm rot="0">
            <a:off x="6695074" y="2917069"/>
            <a:ext cx="2097838" cy="179833"/>
          </a:xfrm>
          <a:prstGeom prst="rect">
            <a:avLst/>
          </a:prstGeom>
        </p:spPr>
        <p:txBody>
          <a:bodyPr anchor="t" rtlCol="false" tIns="0" lIns="0" bIns="0" rIns="0">
            <a:spAutoFit/>
          </a:bodyPr>
          <a:lstStyle/>
          <a:p>
            <a:pPr algn="l">
              <a:lnSpc>
                <a:spcPts val="1420"/>
              </a:lnSpc>
            </a:pPr>
            <a:r>
              <a:rPr lang="en-US" sz="774" spc="18">
                <a:solidFill>
                  <a:srgbClr val="14377D"/>
                </a:solidFill>
                <a:latin typeface="Adobe Caslon Pro 3"/>
                <a:ea typeface="Adobe Caslon Pro 3"/>
                <a:cs typeface="Adobe Caslon Pro 3"/>
                <a:sym typeface="Adobe Caslon Pro 3"/>
              </a:rPr>
              <a:t>Croquetes de alheira Portuguese sausage croquetes</a:t>
            </a:r>
          </a:p>
        </p:txBody>
      </p:sp>
      <p:sp>
        <p:nvSpPr>
          <p:cNvPr name="TextBox 64" id="64"/>
          <p:cNvSpPr txBox="true"/>
          <p:nvPr/>
        </p:nvSpPr>
        <p:spPr>
          <a:xfrm rot="0">
            <a:off x="6898070" y="3097466"/>
            <a:ext cx="1706802" cy="179833"/>
          </a:xfrm>
          <a:prstGeom prst="rect">
            <a:avLst/>
          </a:prstGeom>
        </p:spPr>
        <p:txBody>
          <a:bodyPr anchor="t" rtlCol="false" tIns="0" lIns="0" bIns="0" rIns="0">
            <a:spAutoFit/>
          </a:bodyPr>
          <a:lstStyle/>
          <a:p>
            <a:pPr algn="l">
              <a:lnSpc>
                <a:spcPts val="1420"/>
              </a:lnSpc>
            </a:pPr>
            <a:r>
              <a:rPr lang="en-US" b="true" sz="774" spc="19">
                <a:solidFill>
                  <a:srgbClr val="14377D"/>
                </a:solidFill>
                <a:latin typeface="Adobe Caslon Pro 2"/>
                <a:ea typeface="Adobe Caslon Pro 2"/>
                <a:cs typeface="Adobe Caslon Pro 2"/>
                <a:sym typeface="Adobe Caslon Pro 2"/>
              </a:rPr>
              <a:t>Pataniscas de bacalhau Salt cod fritters </a:t>
            </a:r>
          </a:p>
        </p:txBody>
      </p:sp>
      <p:sp>
        <p:nvSpPr>
          <p:cNvPr name="TextBox 65" id="65"/>
          <p:cNvSpPr txBox="true"/>
          <p:nvPr/>
        </p:nvSpPr>
        <p:spPr>
          <a:xfrm rot="0">
            <a:off x="6678199" y="5202093"/>
            <a:ext cx="2132261" cy="507172"/>
          </a:xfrm>
          <a:prstGeom prst="rect">
            <a:avLst/>
          </a:prstGeom>
        </p:spPr>
        <p:txBody>
          <a:bodyPr anchor="t" rtlCol="false" tIns="0" lIns="0" bIns="0" rIns="0">
            <a:spAutoFit/>
          </a:bodyPr>
          <a:lstStyle/>
          <a:p>
            <a:pPr algn="ctr">
              <a:lnSpc>
                <a:spcPts val="1420"/>
              </a:lnSpc>
            </a:pPr>
            <a:r>
              <a:rPr lang="en-US" sz="774" spc="17">
                <a:solidFill>
                  <a:srgbClr val="14377D"/>
                </a:solidFill>
                <a:latin typeface="Adobe Caslon Pro 3"/>
                <a:ea typeface="Adobe Caslon Pro 3"/>
                <a:cs typeface="Adobe Caslon Pro 3"/>
                <a:sym typeface="Adobe Caslon Pro 3"/>
              </a:rPr>
              <a:t>Batatas a murro Garlic punched potatoes (ve) Couve grelhada Grilled cabbage &amp; soubise (v)(ve)*</a:t>
            </a:r>
          </a:p>
          <a:p>
            <a:pPr algn="ctr">
              <a:lnSpc>
                <a:spcPts val="1084"/>
              </a:lnSpc>
            </a:pPr>
            <a:r>
              <a:rPr lang="en-US" sz="774" spc="-3">
                <a:solidFill>
                  <a:srgbClr val="231F20"/>
                </a:solidFill>
                <a:latin typeface="IBM Plex Sans Condensed"/>
                <a:ea typeface="IBM Plex Sans Condensed"/>
                <a:cs typeface="IBM Plex Sans Condensed"/>
                <a:sym typeface="IBM Plex Sans Condensed"/>
              </a:rPr>
              <a:t>-</a:t>
            </a:r>
          </a:p>
        </p:txBody>
      </p:sp>
      <p:sp>
        <p:nvSpPr>
          <p:cNvPr name="TextBox 66" id="66"/>
          <p:cNvSpPr txBox="true"/>
          <p:nvPr/>
        </p:nvSpPr>
        <p:spPr>
          <a:xfrm rot="0">
            <a:off x="6167749" y="3348578"/>
            <a:ext cx="2566870" cy="409782"/>
          </a:xfrm>
          <a:prstGeom prst="rect">
            <a:avLst/>
          </a:prstGeom>
        </p:spPr>
        <p:txBody>
          <a:bodyPr anchor="t" rtlCol="false" tIns="0" lIns="0" bIns="0" rIns="0">
            <a:spAutoFit/>
          </a:bodyPr>
          <a:lstStyle/>
          <a:p>
            <a:pPr algn="just">
              <a:lnSpc>
                <a:spcPts val="1420"/>
              </a:lnSpc>
            </a:pPr>
            <a:r>
              <a:rPr lang="en-US" b="true" sz="774" spc="17">
                <a:solidFill>
                  <a:srgbClr val="14377D"/>
                </a:solidFill>
                <a:latin typeface="Adobe Caslon Pro 2"/>
                <a:ea typeface="Adobe Caslon Pro 2"/>
                <a:cs typeface="Adobe Caslon Pro 2"/>
                <a:sym typeface="Adobe Caslon Pro 2"/>
              </a:rPr>
              <a:t>Paio do Cachaço de Porco Preto Acorn fed black pig neck </a:t>
            </a:r>
            <a:r>
              <a:rPr lang="en-US" b="true" sz="774" spc="17">
                <a:solidFill>
                  <a:srgbClr val="14377D"/>
                </a:solidFill>
                <a:latin typeface="Adobe Caslon Pro 2"/>
                <a:ea typeface="Adobe Caslon Pro 2"/>
                <a:cs typeface="Adobe Caslon Pro 2"/>
                <a:sym typeface="Adobe Caslon Pro 2"/>
              </a:rPr>
              <a:t>(3 </a:t>
            </a:r>
          </a:p>
          <a:p>
            <a:pPr algn="just">
              <a:lnSpc>
                <a:spcPts val="1420"/>
              </a:lnSpc>
            </a:pPr>
            <a:r>
              <a:rPr lang="en-US" sz="774" spc="13">
                <a:solidFill>
                  <a:srgbClr val="14377D"/>
                </a:solidFill>
                <a:latin typeface="Adobe Caslon Pro 3"/>
                <a:ea typeface="Adobe Caslon Pro 3"/>
                <a:cs typeface="Adobe Caslon Pro 3"/>
                <a:sym typeface="Adobe Caslon Pro 3"/>
              </a:rPr>
              <a:t>Presunto Varanegra Hand cut acorn fed black pig ham </a:t>
            </a:r>
            <a:r>
              <a:rPr lang="en-US" sz="774" spc="13">
                <a:solidFill>
                  <a:srgbClr val="14377D"/>
                </a:solidFill>
                <a:latin typeface="Adobe Caslon Pro 3"/>
                <a:ea typeface="Adobe Caslon Pro 3"/>
                <a:cs typeface="Adobe Caslon Pro 3"/>
                <a:sym typeface="Adobe Caslon Pro 3"/>
              </a:rPr>
              <a:t>(7.25 </a:t>
            </a:r>
          </a:p>
        </p:txBody>
      </p:sp>
      <p:sp>
        <p:nvSpPr>
          <p:cNvPr name="TextBox 67" id="67"/>
          <p:cNvSpPr txBox="true"/>
          <p:nvPr/>
        </p:nvSpPr>
        <p:spPr>
          <a:xfrm rot="0">
            <a:off x="7703641" y="3758916"/>
            <a:ext cx="40343" cy="179833"/>
          </a:xfrm>
          <a:prstGeom prst="rect">
            <a:avLst/>
          </a:prstGeom>
        </p:spPr>
        <p:txBody>
          <a:bodyPr anchor="t" rtlCol="false" tIns="0" lIns="0" bIns="0" rIns="0">
            <a:spAutoFit/>
          </a:bodyPr>
          <a:lstStyle/>
          <a:p>
            <a:pPr algn="l">
              <a:lnSpc>
                <a:spcPts val="1420"/>
              </a:lnSpc>
            </a:pPr>
            <a:r>
              <a:rPr lang="en-US" b="true" sz="774">
                <a:solidFill>
                  <a:srgbClr val="14377D"/>
                </a:solidFill>
                <a:latin typeface="Adobe Caslon Pro 2"/>
                <a:ea typeface="Adobe Caslon Pro 2"/>
                <a:cs typeface="Adobe Caslon Pro 2"/>
                <a:sym typeface="Adobe Caslon Pro 2"/>
              </a:rPr>
              <a:t>-</a:t>
            </a:r>
          </a:p>
        </p:txBody>
      </p:sp>
      <p:sp>
        <p:nvSpPr>
          <p:cNvPr name="TextBox 68" id="68"/>
          <p:cNvSpPr txBox="true"/>
          <p:nvPr/>
        </p:nvSpPr>
        <p:spPr>
          <a:xfrm rot="0">
            <a:off x="6343890" y="3879881"/>
            <a:ext cx="2814252" cy="1141251"/>
          </a:xfrm>
          <a:prstGeom prst="rect">
            <a:avLst/>
          </a:prstGeom>
        </p:spPr>
        <p:txBody>
          <a:bodyPr anchor="t" rtlCol="false" tIns="0" lIns="0" bIns="0" rIns="0">
            <a:spAutoFit/>
          </a:bodyPr>
          <a:lstStyle/>
          <a:p>
            <a:pPr algn="ctr">
              <a:lnSpc>
                <a:spcPts val="1420"/>
              </a:lnSpc>
            </a:pPr>
            <a:r>
              <a:rPr lang="en-US" b="true" sz="774" spc="17">
                <a:solidFill>
                  <a:srgbClr val="14377D"/>
                </a:solidFill>
                <a:latin typeface="Adobe Caslon Pro 2"/>
                <a:ea typeface="Adobe Caslon Pro 2"/>
                <a:cs typeface="Adobe Caslon Pro 2"/>
                <a:sym typeface="Adobe Caslon Pro 2"/>
              </a:rPr>
              <a:t>Bacalhau à Brás Salt cod hash</a:t>
            </a:r>
            <a:r>
              <a:rPr lang="en-US" b="true" sz="774" spc="17">
                <a:solidFill>
                  <a:srgbClr val="14377D"/>
                </a:solidFill>
                <a:latin typeface="Adobe Caslon Pro 2"/>
                <a:ea typeface="Adobe Caslon Pro 2"/>
                <a:cs typeface="Adobe Caslon Pro 2"/>
                <a:sym typeface="Adobe Caslon Pro 2"/>
              </a:rPr>
              <a:t> </a:t>
            </a:r>
            <a:r>
              <a:rPr lang="en-US" b="true" sz="774" spc="17">
                <a:solidFill>
                  <a:srgbClr val="14377D"/>
                </a:solidFill>
                <a:latin typeface="Adobe Caslon Pro 2"/>
                <a:ea typeface="Adobe Caslon Pro 2"/>
                <a:cs typeface="Adobe Caslon Pro 2"/>
                <a:sym typeface="Adobe Caslon Pro 2"/>
              </a:rPr>
              <a:t>Cavala alimada com escabeche Marinated mackerel Gambas à Guilho Garlic prawns</a:t>
            </a:r>
          </a:p>
          <a:p>
            <a:pPr algn="ctr">
              <a:lnSpc>
                <a:spcPts val="1084"/>
              </a:lnSpc>
            </a:pPr>
            <a:r>
              <a:rPr lang="en-US" sz="774" spc="-3">
                <a:solidFill>
                  <a:srgbClr val="231F20"/>
                </a:solidFill>
                <a:latin typeface="IBM Plex Sans Condensed"/>
                <a:ea typeface="IBM Plex Sans Condensed"/>
                <a:cs typeface="IBM Plex Sans Condensed"/>
                <a:sym typeface="IBM Plex Sans Condensed"/>
              </a:rPr>
              <a:t>-</a:t>
            </a:r>
          </a:p>
          <a:p>
            <a:pPr algn="ctr">
              <a:lnSpc>
                <a:spcPts val="1420"/>
              </a:lnSpc>
            </a:pPr>
            <a:r>
              <a:rPr lang="en-US" b="true" sz="774" spc="18">
                <a:solidFill>
                  <a:srgbClr val="14377D"/>
                </a:solidFill>
                <a:latin typeface="Adobe Caslon Pro 2"/>
                <a:ea typeface="Adobe Caslon Pro 2"/>
                <a:cs typeface="Adobe Caslon Pro 2"/>
                <a:sym typeface="Adobe Caslon Pro 2"/>
              </a:rPr>
              <a:t>Cachaço de porco com molho de Bifana Pork neck &amp; Bifana sauce Bochechas de boi e couve-flor Beef cheeks &amp; cauliflower</a:t>
            </a:r>
          </a:p>
        </p:txBody>
      </p:sp>
      <p:sp>
        <p:nvSpPr>
          <p:cNvPr name="TextBox 69" id="69"/>
          <p:cNvSpPr txBox="true"/>
          <p:nvPr/>
        </p:nvSpPr>
        <p:spPr>
          <a:xfrm rot="0">
            <a:off x="6624186" y="6142178"/>
            <a:ext cx="2242442" cy="141733"/>
          </a:xfrm>
          <a:prstGeom prst="rect">
            <a:avLst/>
          </a:prstGeom>
        </p:spPr>
        <p:txBody>
          <a:bodyPr anchor="t" rtlCol="false" tIns="0" lIns="0" bIns="0" rIns="0">
            <a:spAutoFit/>
          </a:bodyPr>
          <a:lstStyle/>
          <a:p>
            <a:pPr algn="l">
              <a:lnSpc>
                <a:spcPts val="1084"/>
              </a:lnSpc>
            </a:pPr>
            <a:r>
              <a:rPr lang="en-US" sz="774" spc="18">
                <a:solidFill>
                  <a:srgbClr val="14377D"/>
                </a:solidFill>
                <a:latin typeface="Adobe Caslon Pro 3"/>
                <a:ea typeface="Adobe Caslon Pro 3"/>
                <a:cs typeface="Adobe Caslon Pro 3"/>
                <a:sym typeface="Adobe Caslon Pro 3"/>
              </a:rPr>
              <a:t>Pastel de nata Custard tart &amp; cinnamon ice cream (v)</a:t>
            </a:r>
          </a:p>
        </p:txBody>
      </p:sp>
      <p:sp>
        <p:nvSpPr>
          <p:cNvPr name="TextBox 70" id="70"/>
          <p:cNvSpPr txBox="true"/>
          <p:nvPr/>
        </p:nvSpPr>
        <p:spPr>
          <a:xfrm rot="0">
            <a:off x="7721935" y="5918109"/>
            <a:ext cx="27568" cy="132525"/>
          </a:xfrm>
          <a:prstGeom prst="rect">
            <a:avLst/>
          </a:prstGeom>
        </p:spPr>
        <p:txBody>
          <a:bodyPr anchor="t" rtlCol="false" tIns="0" lIns="0" bIns="0" rIns="0">
            <a:spAutoFit/>
          </a:bodyPr>
          <a:lstStyle/>
          <a:p>
            <a:pPr algn="l">
              <a:lnSpc>
                <a:spcPts val="964"/>
              </a:lnSpc>
            </a:pPr>
            <a:r>
              <a:rPr lang="en-US" b="true" sz="688">
                <a:solidFill>
                  <a:srgbClr val="14377D"/>
                </a:solidFill>
                <a:latin typeface="ITC American Typewriter Medium"/>
                <a:ea typeface="ITC American Typewriter Medium"/>
                <a:cs typeface="ITC American Typewriter Medium"/>
                <a:sym typeface="ITC American Typewriter Medium"/>
              </a:rPr>
              <a:t>-</a:t>
            </a:r>
          </a:p>
        </p:txBody>
      </p:sp>
      <p:sp>
        <p:nvSpPr>
          <p:cNvPr name="TextBox 71" id="71"/>
          <p:cNvSpPr txBox="true"/>
          <p:nvPr/>
        </p:nvSpPr>
        <p:spPr>
          <a:xfrm rot="0">
            <a:off x="8313605" y="5737712"/>
            <a:ext cx="268890" cy="132525"/>
          </a:xfrm>
          <a:prstGeom prst="rect">
            <a:avLst/>
          </a:prstGeom>
        </p:spPr>
        <p:txBody>
          <a:bodyPr anchor="t" rtlCol="false" tIns="0" lIns="0" bIns="0" rIns="0">
            <a:spAutoFit/>
          </a:bodyPr>
          <a:lstStyle/>
          <a:p>
            <a:pPr algn="l">
              <a:lnSpc>
                <a:spcPts val="964"/>
              </a:lnSpc>
            </a:pPr>
            <a:r>
              <a:rPr lang="en-US" b="true" sz="688" spc="17">
                <a:solidFill>
                  <a:srgbClr val="14377D"/>
                </a:solidFill>
                <a:latin typeface="ITC American Typewriter Medium"/>
                <a:ea typeface="ITC American Typewriter Medium"/>
                <a:cs typeface="ITC American Typewriter Medium"/>
                <a:sym typeface="ITC American Typewriter Medium"/>
              </a:rPr>
              <a:t>(4.75 </a:t>
            </a:r>
          </a:p>
        </p:txBody>
      </p:sp>
      <p:sp>
        <p:nvSpPr>
          <p:cNvPr name="TextBox 72" id="72"/>
          <p:cNvSpPr txBox="true"/>
          <p:nvPr/>
        </p:nvSpPr>
        <p:spPr>
          <a:xfrm rot="0">
            <a:off x="9239296" y="3344924"/>
            <a:ext cx="40589" cy="180150"/>
          </a:xfrm>
          <a:prstGeom prst="rect">
            <a:avLst/>
          </a:prstGeom>
        </p:spPr>
        <p:txBody>
          <a:bodyPr anchor="t" rtlCol="false" tIns="0" lIns="0" bIns="0" rIns="0">
            <a:spAutoFit/>
          </a:bodyPr>
          <a:lstStyle/>
          <a:p>
            <a:pPr algn="l">
              <a:lnSpc>
                <a:spcPts val="1420"/>
              </a:lnSpc>
            </a:pPr>
            <a:r>
              <a:rPr lang="en-US" b="true" sz="688">
                <a:solidFill>
                  <a:srgbClr val="14377D"/>
                </a:solidFill>
                <a:latin typeface="ITC American Typewriter Medium"/>
                <a:ea typeface="ITC American Typewriter Medium"/>
                <a:cs typeface="ITC American Typewriter Medium"/>
                <a:sym typeface="ITC American Typewriter Medium"/>
              </a:rPr>
              <a:t>)</a:t>
            </a:r>
          </a:p>
        </p:txBody>
      </p:sp>
      <p:sp>
        <p:nvSpPr>
          <p:cNvPr name="TextBox 73" id="73"/>
          <p:cNvSpPr txBox="true"/>
          <p:nvPr/>
        </p:nvSpPr>
        <p:spPr>
          <a:xfrm rot="0">
            <a:off x="9235516" y="3525322"/>
            <a:ext cx="40589" cy="180150"/>
          </a:xfrm>
          <a:prstGeom prst="rect">
            <a:avLst/>
          </a:prstGeom>
        </p:spPr>
        <p:txBody>
          <a:bodyPr anchor="t" rtlCol="false" tIns="0" lIns="0" bIns="0" rIns="0">
            <a:spAutoFit/>
          </a:bodyPr>
          <a:lstStyle/>
          <a:p>
            <a:pPr algn="l">
              <a:lnSpc>
                <a:spcPts val="1420"/>
              </a:lnSpc>
            </a:pPr>
            <a:r>
              <a:rPr lang="en-US" b="true" sz="688">
                <a:solidFill>
                  <a:srgbClr val="14377D"/>
                </a:solidFill>
                <a:latin typeface="ITC American Typewriter Medium"/>
                <a:ea typeface="ITC American Typewriter Medium"/>
                <a:cs typeface="ITC American Typewriter Medium"/>
                <a:sym typeface="ITC American Typewriter Medium"/>
              </a:rPr>
              <a:t>)</a:t>
            </a:r>
          </a:p>
        </p:txBody>
      </p:sp>
      <p:sp>
        <p:nvSpPr>
          <p:cNvPr name="TextBox 74" id="74"/>
          <p:cNvSpPr txBox="true"/>
          <p:nvPr/>
        </p:nvSpPr>
        <p:spPr>
          <a:xfrm rot="0">
            <a:off x="8579403" y="5738162"/>
            <a:ext cx="626773" cy="131623"/>
          </a:xfrm>
          <a:prstGeom prst="rect">
            <a:avLst/>
          </a:prstGeom>
        </p:spPr>
        <p:txBody>
          <a:bodyPr anchor="t" rtlCol="false" tIns="0" lIns="0" bIns="0" rIns="0">
            <a:spAutoFit/>
          </a:bodyPr>
          <a:lstStyle/>
          <a:p>
            <a:pPr algn="l">
              <a:lnSpc>
                <a:spcPts val="964"/>
              </a:lnSpc>
            </a:pPr>
            <a:r>
              <a:rPr lang="en-US" b="true" sz="688" spc="15">
                <a:solidFill>
                  <a:srgbClr val="14377D"/>
                </a:solidFill>
                <a:latin typeface="ITC American Typewriter Medium"/>
                <a:ea typeface="ITC American Typewriter Medium"/>
                <a:cs typeface="ITC American Typewriter Medium"/>
                <a:sym typeface="ITC American Typewriter Medium"/>
              </a:rPr>
              <a:t>supplement pp) </a:t>
            </a:r>
          </a:p>
        </p:txBody>
      </p:sp>
      <p:sp>
        <p:nvSpPr>
          <p:cNvPr name="TextBox 75" id="75"/>
          <p:cNvSpPr txBox="true"/>
          <p:nvPr/>
        </p:nvSpPr>
        <p:spPr>
          <a:xfrm rot="0">
            <a:off x="8682697" y="3606645"/>
            <a:ext cx="561650" cy="91816"/>
          </a:xfrm>
          <a:prstGeom prst="rect">
            <a:avLst/>
          </a:prstGeom>
        </p:spPr>
        <p:txBody>
          <a:bodyPr anchor="t" rtlCol="false" tIns="0" lIns="0" bIns="0" rIns="0">
            <a:spAutoFit/>
          </a:bodyPr>
          <a:lstStyle/>
          <a:p>
            <a:pPr algn="l">
              <a:lnSpc>
                <a:spcPts val="674"/>
              </a:lnSpc>
            </a:pPr>
            <a:r>
              <a:rPr lang="en-US" b="true" sz="482" spc="17">
                <a:solidFill>
                  <a:srgbClr val="14377D"/>
                </a:solidFill>
                <a:latin typeface="ITC American Typewriter Medium"/>
                <a:ea typeface="ITC American Typewriter Medium"/>
                <a:cs typeface="ITC American Typewriter Medium"/>
                <a:sym typeface="ITC American Typewriter Medium"/>
              </a:rPr>
              <a:t>supplement</a:t>
            </a:r>
            <a:r>
              <a:rPr lang="en-US" b="true" sz="482" spc="17">
                <a:solidFill>
                  <a:srgbClr val="000000"/>
                </a:solidFill>
                <a:latin typeface="ITC American Typewriter Medium"/>
                <a:ea typeface="ITC American Typewriter Medium"/>
                <a:cs typeface="ITC American Typewriter Medium"/>
                <a:sym typeface="ITC American Typewriter Medium"/>
              </a:rPr>
              <a:t> </a:t>
            </a:r>
            <a:r>
              <a:rPr lang="en-US" b="true" sz="482" spc="17">
                <a:solidFill>
                  <a:srgbClr val="14377D"/>
                </a:solidFill>
                <a:latin typeface="ITC American Typewriter Medium"/>
                <a:ea typeface="ITC American Typewriter Medium"/>
                <a:cs typeface="ITC American Typewriter Medium"/>
                <a:sym typeface="ITC American Typewriter Medium"/>
              </a:rPr>
              <a:t>pp</a:t>
            </a:r>
          </a:p>
        </p:txBody>
      </p:sp>
      <p:sp>
        <p:nvSpPr>
          <p:cNvPr name="TextBox 76" id="76"/>
          <p:cNvSpPr txBox="true"/>
          <p:nvPr/>
        </p:nvSpPr>
        <p:spPr>
          <a:xfrm rot="0">
            <a:off x="8686469" y="3426248"/>
            <a:ext cx="561650" cy="91816"/>
          </a:xfrm>
          <a:prstGeom prst="rect">
            <a:avLst/>
          </a:prstGeom>
        </p:spPr>
        <p:txBody>
          <a:bodyPr anchor="t" rtlCol="false" tIns="0" lIns="0" bIns="0" rIns="0">
            <a:spAutoFit/>
          </a:bodyPr>
          <a:lstStyle/>
          <a:p>
            <a:pPr algn="l">
              <a:lnSpc>
                <a:spcPts val="674"/>
              </a:lnSpc>
            </a:pPr>
            <a:r>
              <a:rPr lang="en-US" b="true" sz="482" spc="17">
                <a:solidFill>
                  <a:srgbClr val="14377D"/>
                </a:solidFill>
                <a:latin typeface="ITC American Typewriter Medium"/>
                <a:ea typeface="ITC American Typewriter Medium"/>
                <a:cs typeface="ITC American Typewriter Medium"/>
                <a:sym typeface="ITC American Typewriter Medium"/>
              </a:rPr>
              <a:t>supplement</a:t>
            </a:r>
            <a:r>
              <a:rPr lang="en-US" b="true" sz="482" spc="17">
                <a:solidFill>
                  <a:srgbClr val="000000"/>
                </a:solidFill>
                <a:latin typeface="ITC American Typewriter Medium"/>
                <a:ea typeface="ITC American Typewriter Medium"/>
                <a:cs typeface="ITC American Typewriter Medium"/>
                <a:sym typeface="ITC American Typewriter Medium"/>
              </a:rPr>
              <a:t> </a:t>
            </a:r>
            <a:r>
              <a:rPr lang="en-US" b="true" sz="482" spc="17">
                <a:solidFill>
                  <a:srgbClr val="14377D"/>
                </a:solidFill>
                <a:latin typeface="ITC American Typewriter Medium"/>
                <a:ea typeface="ITC American Typewriter Medium"/>
                <a:cs typeface="ITC American Typewriter Medium"/>
                <a:sym typeface="ITC American Typewriter Medium"/>
              </a:rPr>
              <a:t>pp</a:t>
            </a:r>
          </a:p>
        </p:txBody>
      </p:sp>
      <p:sp>
        <p:nvSpPr>
          <p:cNvPr name="TextBox 77" id="77"/>
          <p:cNvSpPr txBox="true"/>
          <p:nvPr/>
        </p:nvSpPr>
        <p:spPr>
          <a:xfrm rot="0">
            <a:off x="6860449" y="1809670"/>
            <a:ext cx="1770729" cy="103253"/>
          </a:xfrm>
          <a:prstGeom prst="rect">
            <a:avLst/>
          </a:prstGeom>
        </p:spPr>
        <p:txBody>
          <a:bodyPr anchor="t" rtlCol="false" tIns="0" lIns="0" bIns="0" rIns="0">
            <a:spAutoFit/>
          </a:bodyPr>
          <a:lstStyle/>
          <a:p>
            <a:pPr algn="l">
              <a:lnSpc>
                <a:spcPts val="516"/>
              </a:lnSpc>
            </a:pPr>
            <a:r>
              <a:rPr lang="en-US" b="true" sz="1033" spc="102">
                <a:solidFill>
                  <a:srgbClr val="14377D"/>
                </a:solidFill>
                <a:latin typeface="Neutraface 2 Text"/>
                <a:ea typeface="Neutraface 2 Text"/>
                <a:cs typeface="Neutraface 2 Text"/>
                <a:sym typeface="Neutraface 2 Text"/>
              </a:rPr>
              <a:t>FESTIVE SHARING MENU</a:t>
            </a:r>
          </a:p>
        </p:txBody>
      </p:sp>
      <p:sp>
        <p:nvSpPr>
          <p:cNvPr name="TextBox 78" id="78"/>
          <p:cNvSpPr txBox="true"/>
          <p:nvPr/>
        </p:nvSpPr>
        <p:spPr>
          <a:xfrm rot="0">
            <a:off x="8596434" y="1861730"/>
            <a:ext cx="22664" cy="72013"/>
          </a:xfrm>
          <a:prstGeom prst="rect">
            <a:avLst/>
          </a:prstGeom>
        </p:spPr>
        <p:txBody>
          <a:bodyPr anchor="t" rtlCol="false" tIns="0" lIns="0" bIns="0" rIns="0">
            <a:spAutoFit/>
          </a:bodyPr>
          <a:lstStyle/>
          <a:p>
            <a:pPr algn="l">
              <a:lnSpc>
                <a:spcPts val="344"/>
              </a:lnSpc>
            </a:pPr>
            <a:r>
              <a:rPr lang="en-US" sz="688">
                <a:solidFill>
                  <a:srgbClr val="14377D"/>
                </a:solidFill>
                <a:latin typeface="Adobe Caslon Pro 1"/>
                <a:ea typeface="Adobe Caslon Pro 1"/>
                <a:cs typeface="Adobe Caslon Pro 1"/>
                <a:sym typeface="Adobe Caslon Pro 1"/>
              </a:rPr>
              <a:t> </a:t>
            </a:r>
          </a:p>
        </p:txBody>
      </p:sp>
      <p:sp>
        <p:nvSpPr>
          <p:cNvPr name="TextBox 79" id="79"/>
          <p:cNvSpPr txBox="true"/>
          <p:nvPr/>
        </p:nvSpPr>
        <p:spPr>
          <a:xfrm rot="0">
            <a:off x="6741780" y="2270941"/>
            <a:ext cx="1992929" cy="208511"/>
          </a:xfrm>
          <a:prstGeom prst="rect">
            <a:avLst/>
          </a:prstGeom>
        </p:spPr>
        <p:txBody>
          <a:bodyPr anchor="t" rtlCol="false" tIns="0" lIns="0" bIns="0" rIns="0">
            <a:spAutoFit/>
          </a:bodyPr>
          <a:lstStyle/>
          <a:p>
            <a:pPr algn="ctr">
              <a:lnSpc>
                <a:spcPts val="774"/>
              </a:lnSpc>
            </a:pPr>
            <a:r>
              <a:rPr lang="en-US" sz="688" spc="0">
                <a:solidFill>
                  <a:srgbClr val="14377D"/>
                </a:solidFill>
                <a:latin typeface="Adobe Caslon Pro 3"/>
                <a:ea typeface="Adobe Caslon Pro 3"/>
                <a:cs typeface="Adobe Caslon Pro 3"/>
                <a:sym typeface="Adobe Caslon Pro 3"/>
              </a:rPr>
              <a:t>Group Sharing Menus are available for groups of 6+ guests. All dishes are served for the whole table to share. </a:t>
            </a:r>
          </a:p>
        </p:txBody>
      </p:sp>
      <p:sp>
        <p:nvSpPr>
          <p:cNvPr name="TextBox 80" id="80"/>
          <p:cNvSpPr txBox="true"/>
          <p:nvPr/>
        </p:nvSpPr>
        <p:spPr>
          <a:xfrm rot="0">
            <a:off x="7516709" y="1961701"/>
            <a:ext cx="326183" cy="176407"/>
          </a:xfrm>
          <a:prstGeom prst="rect">
            <a:avLst/>
          </a:prstGeom>
        </p:spPr>
        <p:txBody>
          <a:bodyPr anchor="t" rtlCol="false" tIns="0" lIns="0" bIns="0" rIns="0">
            <a:spAutoFit/>
          </a:bodyPr>
          <a:lstStyle/>
          <a:p>
            <a:pPr algn="l">
              <a:lnSpc>
                <a:spcPts val="1325"/>
              </a:lnSpc>
            </a:pPr>
            <a:r>
              <a:rPr lang="en-US" sz="946" spc="94">
                <a:solidFill>
                  <a:srgbClr val="14377D"/>
                </a:solidFill>
                <a:latin typeface="Myriad"/>
                <a:ea typeface="Myriad"/>
                <a:cs typeface="Myriad"/>
                <a:sym typeface="Myriad"/>
              </a:rPr>
              <a:t>42.75</a:t>
            </a:r>
          </a:p>
        </p:txBody>
      </p:sp>
      <p:sp>
        <p:nvSpPr>
          <p:cNvPr name="TextBox 81" id="81"/>
          <p:cNvSpPr txBox="true"/>
          <p:nvPr/>
        </p:nvSpPr>
        <p:spPr>
          <a:xfrm rot="0">
            <a:off x="7848516" y="2014870"/>
            <a:ext cx="83245" cy="99679"/>
          </a:xfrm>
          <a:prstGeom prst="rect">
            <a:avLst/>
          </a:prstGeom>
        </p:spPr>
        <p:txBody>
          <a:bodyPr anchor="t" rtlCol="false" tIns="0" lIns="0" bIns="0" rIns="0">
            <a:spAutoFit/>
          </a:bodyPr>
          <a:lstStyle/>
          <a:p>
            <a:pPr algn="l">
              <a:lnSpc>
                <a:spcPts val="772"/>
              </a:lnSpc>
            </a:pPr>
            <a:r>
              <a:rPr lang="en-US" sz="552" spc="55">
                <a:solidFill>
                  <a:srgbClr val="14377D"/>
                </a:solidFill>
                <a:latin typeface="Myriad"/>
                <a:ea typeface="Myriad"/>
                <a:cs typeface="Myriad"/>
                <a:sym typeface="Myriad"/>
              </a:rPr>
              <a:t>PP</a:t>
            </a:r>
          </a:p>
        </p:txBody>
      </p:sp>
      <p:grpSp>
        <p:nvGrpSpPr>
          <p:cNvPr name="Group 82" id="82"/>
          <p:cNvGrpSpPr>
            <a:grpSpLocks noChangeAspect="true"/>
          </p:cNvGrpSpPr>
          <p:nvPr/>
        </p:nvGrpSpPr>
        <p:grpSpPr>
          <a:xfrm rot="0">
            <a:off x="1262047" y="1746625"/>
            <a:ext cx="3227335" cy="904719"/>
            <a:chOff x="0" y="0"/>
            <a:chExt cx="3768928" cy="1056538"/>
          </a:xfrm>
        </p:grpSpPr>
        <p:sp>
          <p:nvSpPr>
            <p:cNvPr name="Freeform 83" id="83"/>
            <p:cNvSpPr/>
            <p:nvPr/>
          </p:nvSpPr>
          <p:spPr>
            <a:xfrm flipH="false" flipV="false" rot="0">
              <a:off x="63500" y="63500"/>
              <a:ext cx="3035935" cy="929513"/>
            </a:xfrm>
            <a:custGeom>
              <a:avLst/>
              <a:gdLst/>
              <a:ahLst/>
              <a:cxnLst/>
              <a:rect r="r" b="b" t="t" l="l"/>
              <a:pathLst>
                <a:path h="929513" w="3035935">
                  <a:moveTo>
                    <a:pt x="786003" y="9525"/>
                  </a:moveTo>
                  <a:lnTo>
                    <a:pt x="4826" y="9525"/>
                  </a:lnTo>
                  <a:lnTo>
                    <a:pt x="4826" y="4826"/>
                  </a:lnTo>
                  <a:lnTo>
                    <a:pt x="9652" y="4826"/>
                  </a:lnTo>
                  <a:lnTo>
                    <a:pt x="9652" y="924814"/>
                  </a:lnTo>
                  <a:lnTo>
                    <a:pt x="4826" y="924814"/>
                  </a:lnTo>
                  <a:lnTo>
                    <a:pt x="4826" y="919988"/>
                  </a:lnTo>
                  <a:lnTo>
                    <a:pt x="3035935" y="919988"/>
                  </a:lnTo>
                  <a:lnTo>
                    <a:pt x="3035935" y="929513"/>
                  </a:lnTo>
                  <a:lnTo>
                    <a:pt x="4826" y="929513"/>
                  </a:lnTo>
                  <a:lnTo>
                    <a:pt x="0" y="929513"/>
                  </a:lnTo>
                  <a:lnTo>
                    <a:pt x="0" y="924687"/>
                  </a:lnTo>
                  <a:lnTo>
                    <a:pt x="0" y="4826"/>
                  </a:lnTo>
                  <a:lnTo>
                    <a:pt x="0" y="0"/>
                  </a:lnTo>
                  <a:lnTo>
                    <a:pt x="4826" y="0"/>
                  </a:lnTo>
                  <a:lnTo>
                    <a:pt x="786003" y="0"/>
                  </a:lnTo>
                  <a:close/>
                </a:path>
              </a:pathLst>
            </a:custGeom>
            <a:solidFill>
              <a:srgbClr val="233C78"/>
            </a:solidFill>
          </p:spPr>
        </p:sp>
        <p:sp>
          <p:nvSpPr>
            <p:cNvPr name="Freeform 84" id="84"/>
            <p:cNvSpPr/>
            <p:nvPr/>
          </p:nvSpPr>
          <p:spPr>
            <a:xfrm flipH="false" flipV="false" rot="0">
              <a:off x="2930271" y="63500"/>
              <a:ext cx="775081" cy="505079"/>
            </a:xfrm>
            <a:custGeom>
              <a:avLst/>
              <a:gdLst/>
              <a:ahLst/>
              <a:cxnLst/>
              <a:rect r="r" b="b" t="t" l="l"/>
              <a:pathLst>
                <a:path h="505079" w="775081">
                  <a:moveTo>
                    <a:pt x="0" y="0"/>
                  </a:moveTo>
                  <a:lnTo>
                    <a:pt x="770382" y="1524"/>
                  </a:lnTo>
                  <a:lnTo>
                    <a:pt x="775081" y="1524"/>
                  </a:lnTo>
                  <a:lnTo>
                    <a:pt x="775081" y="6350"/>
                  </a:lnTo>
                  <a:lnTo>
                    <a:pt x="775081" y="505079"/>
                  </a:lnTo>
                  <a:lnTo>
                    <a:pt x="765556" y="505079"/>
                  </a:lnTo>
                  <a:lnTo>
                    <a:pt x="765556" y="6350"/>
                  </a:lnTo>
                  <a:lnTo>
                    <a:pt x="770382" y="6350"/>
                  </a:lnTo>
                  <a:lnTo>
                    <a:pt x="770382" y="11049"/>
                  </a:lnTo>
                  <a:lnTo>
                    <a:pt x="0" y="9525"/>
                  </a:lnTo>
                  <a:close/>
                </a:path>
              </a:pathLst>
            </a:custGeom>
            <a:solidFill>
              <a:srgbClr val="233C78"/>
            </a:solidFill>
          </p:spPr>
        </p:sp>
      </p:grpSp>
      <p:grpSp>
        <p:nvGrpSpPr>
          <p:cNvPr name="Group 85" id="85"/>
          <p:cNvGrpSpPr/>
          <p:nvPr/>
        </p:nvGrpSpPr>
        <p:grpSpPr>
          <a:xfrm rot="-2684760">
            <a:off x="689444" y="1583189"/>
            <a:ext cx="389756" cy="107826"/>
            <a:chOff x="0" y="0"/>
            <a:chExt cx="606882" cy="167894"/>
          </a:xfrm>
        </p:grpSpPr>
        <p:sp>
          <p:nvSpPr>
            <p:cNvPr name="Freeform 86" id="86"/>
            <p:cNvSpPr/>
            <p:nvPr/>
          </p:nvSpPr>
          <p:spPr>
            <a:xfrm flipH="false" flipV="true" rot="0">
              <a:off x="0" y="0"/>
              <a:ext cx="606933" cy="167894"/>
            </a:xfrm>
            <a:custGeom>
              <a:avLst/>
              <a:gdLst/>
              <a:ahLst/>
              <a:cxnLst/>
              <a:rect r="r" b="b" t="t" l="l"/>
              <a:pathLst>
                <a:path h="167894" w="606933">
                  <a:moveTo>
                    <a:pt x="606933" y="165227"/>
                  </a:moveTo>
                  <a:lnTo>
                    <a:pt x="214884" y="167005"/>
                  </a:lnTo>
                  <a:lnTo>
                    <a:pt x="762" y="167894"/>
                  </a:lnTo>
                  <a:lnTo>
                    <a:pt x="0" y="2667"/>
                  </a:lnTo>
                  <a:lnTo>
                    <a:pt x="606171" y="0"/>
                  </a:lnTo>
                  <a:lnTo>
                    <a:pt x="606933" y="165227"/>
                  </a:lnTo>
                  <a:close/>
                </a:path>
              </a:pathLst>
            </a:custGeom>
            <a:blipFill>
              <a:blip r:embed="rId2"/>
              <a:stretch>
                <a:fillRect l="0" t="0" r="6" b="0"/>
              </a:stretch>
            </a:blipFill>
          </p:spPr>
        </p:sp>
      </p:grpSp>
      <p:grpSp>
        <p:nvGrpSpPr>
          <p:cNvPr name="Group 87" id="87"/>
          <p:cNvGrpSpPr/>
          <p:nvPr/>
        </p:nvGrpSpPr>
        <p:grpSpPr>
          <a:xfrm rot="-2684760">
            <a:off x="452487" y="1382961"/>
            <a:ext cx="677828" cy="186811"/>
            <a:chOff x="0" y="0"/>
            <a:chExt cx="1055434" cy="290881"/>
          </a:xfrm>
        </p:grpSpPr>
        <p:sp>
          <p:nvSpPr>
            <p:cNvPr name="Freeform 88" id="88"/>
            <p:cNvSpPr/>
            <p:nvPr/>
          </p:nvSpPr>
          <p:spPr>
            <a:xfrm flipH="false" flipV="true" rot="0">
              <a:off x="0" y="0"/>
              <a:ext cx="1055497" cy="290957"/>
            </a:xfrm>
            <a:custGeom>
              <a:avLst/>
              <a:gdLst/>
              <a:ahLst/>
              <a:cxnLst/>
              <a:rect r="r" b="b" t="t" l="l"/>
              <a:pathLst>
                <a:path h="290957" w="1055497">
                  <a:moveTo>
                    <a:pt x="1055497" y="287528"/>
                  </a:moveTo>
                  <a:lnTo>
                    <a:pt x="274574" y="290830"/>
                  </a:lnTo>
                  <a:lnTo>
                    <a:pt x="257175" y="290957"/>
                  </a:lnTo>
                  <a:lnTo>
                    <a:pt x="127" y="31623"/>
                  </a:lnTo>
                  <a:lnTo>
                    <a:pt x="0" y="4572"/>
                  </a:lnTo>
                  <a:lnTo>
                    <a:pt x="590296" y="2032"/>
                  </a:lnTo>
                  <a:lnTo>
                    <a:pt x="1054227" y="0"/>
                  </a:lnTo>
                  <a:lnTo>
                    <a:pt x="1055116" y="204978"/>
                  </a:lnTo>
                  <a:lnTo>
                    <a:pt x="1055497" y="287401"/>
                  </a:lnTo>
                  <a:close/>
                </a:path>
              </a:pathLst>
            </a:custGeom>
            <a:blipFill>
              <a:blip r:embed="rId3"/>
              <a:stretch>
                <a:fillRect l="0" t="-379" r="5" b="26"/>
              </a:stretch>
            </a:blipFill>
          </p:spPr>
        </p:sp>
      </p:grpSp>
      <p:grpSp>
        <p:nvGrpSpPr>
          <p:cNvPr name="Group 89" id="89"/>
          <p:cNvGrpSpPr/>
          <p:nvPr/>
        </p:nvGrpSpPr>
        <p:grpSpPr>
          <a:xfrm rot="-3492480">
            <a:off x="353193" y="1791060"/>
            <a:ext cx="515289" cy="299148"/>
            <a:chOff x="0" y="0"/>
            <a:chExt cx="802348" cy="465798"/>
          </a:xfrm>
        </p:grpSpPr>
        <p:sp>
          <p:nvSpPr>
            <p:cNvPr name="Freeform 90" id="90"/>
            <p:cNvSpPr/>
            <p:nvPr/>
          </p:nvSpPr>
          <p:spPr>
            <a:xfrm flipH="false" flipV="true" rot="0">
              <a:off x="0" y="0"/>
              <a:ext cx="802386" cy="465836"/>
            </a:xfrm>
            <a:custGeom>
              <a:avLst/>
              <a:gdLst/>
              <a:ahLst/>
              <a:cxnLst/>
              <a:rect r="r" b="b" t="t" l="l"/>
              <a:pathLst>
                <a:path h="465836" w="802386">
                  <a:moveTo>
                    <a:pt x="751459" y="465836"/>
                  </a:moveTo>
                  <a:lnTo>
                    <a:pt x="0" y="0"/>
                  </a:lnTo>
                  <a:lnTo>
                    <a:pt x="409448" y="59690"/>
                  </a:lnTo>
                  <a:lnTo>
                    <a:pt x="802386" y="116967"/>
                  </a:lnTo>
                  <a:lnTo>
                    <a:pt x="782828" y="251460"/>
                  </a:lnTo>
                  <a:lnTo>
                    <a:pt x="751459" y="465836"/>
                  </a:lnTo>
                  <a:close/>
                </a:path>
              </a:pathLst>
            </a:custGeom>
            <a:blipFill>
              <a:blip r:embed="rId4"/>
              <a:stretch>
                <a:fillRect l="-58733" t="-812" r="4" b="-13127"/>
              </a:stretch>
            </a:blipFill>
          </p:spPr>
        </p:sp>
      </p:grpSp>
      <p:grpSp>
        <p:nvGrpSpPr>
          <p:cNvPr name="Group 91" id="91"/>
          <p:cNvGrpSpPr/>
          <p:nvPr/>
        </p:nvGrpSpPr>
        <p:grpSpPr>
          <a:xfrm rot="-3030780">
            <a:off x="555159" y="1777496"/>
            <a:ext cx="617333" cy="217031"/>
            <a:chOff x="0" y="0"/>
            <a:chExt cx="961238" cy="337934"/>
          </a:xfrm>
        </p:grpSpPr>
        <p:sp>
          <p:nvSpPr>
            <p:cNvPr name="Freeform 92" id="92"/>
            <p:cNvSpPr/>
            <p:nvPr/>
          </p:nvSpPr>
          <p:spPr>
            <a:xfrm flipH="false" flipV="true" rot="0">
              <a:off x="0" y="0"/>
              <a:ext cx="961263" cy="337947"/>
            </a:xfrm>
            <a:custGeom>
              <a:avLst/>
              <a:gdLst/>
              <a:ahLst/>
              <a:cxnLst/>
              <a:rect r="r" b="b" t="t" l="l"/>
              <a:pathLst>
                <a:path h="337947" w="961263">
                  <a:moveTo>
                    <a:pt x="938911" y="337947"/>
                  </a:moveTo>
                  <a:lnTo>
                    <a:pt x="0" y="256032"/>
                  </a:lnTo>
                  <a:lnTo>
                    <a:pt x="22352" y="0"/>
                  </a:lnTo>
                  <a:lnTo>
                    <a:pt x="961263" y="81915"/>
                  </a:lnTo>
                  <a:lnTo>
                    <a:pt x="938911" y="337947"/>
                  </a:lnTo>
                  <a:close/>
                </a:path>
              </a:pathLst>
            </a:custGeom>
            <a:blipFill>
              <a:blip r:embed="rId5"/>
              <a:stretch>
                <a:fillRect l="0" t="-2" r="1" b="2"/>
              </a:stretch>
            </a:blipFill>
          </p:spPr>
        </p:sp>
      </p:grpSp>
      <p:grpSp>
        <p:nvGrpSpPr>
          <p:cNvPr name="Group 93" id="93"/>
          <p:cNvGrpSpPr/>
          <p:nvPr/>
        </p:nvGrpSpPr>
        <p:grpSpPr>
          <a:xfrm rot="-2451540">
            <a:off x="1022750" y="1417975"/>
            <a:ext cx="369284" cy="123339"/>
            <a:chOff x="0" y="0"/>
            <a:chExt cx="575005" cy="192049"/>
          </a:xfrm>
        </p:grpSpPr>
        <p:sp>
          <p:nvSpPr>
            <p:cNvPr name="Freeform 94" id="94"/>
            <p:cNvSpPr/>
            <p:nvPr/>
          </p:nvSpPr>
          <p:spPr>
            <a:xfrm flipH="false" flipV="true" rot="0">
              <a:off x="0" y="0"/>
              <a:ext cx="575056" cy="191897"/>
            </a:xfrm>
            <a:custGeom>
              <a:avLst/>
              <a:gdLst/>
              <a:ahLst/>
              <a:cxnLst/>
              <a:rect r="r" b="b" t="t" l="l"/>
              <a:pathLst>
                <a:path h="191897" w="575056">
                  <a:moveTo>
                    <a:pt x="575056" y="153797"/>
                  </a:moveTo>
                  <a:lnTo>
                    <a:pt x="10414" y="191897"/>
                  </a:lnTo>
                  <a:lnTo>
                    <a:pt x="0" y="37973"/>
                  </a:lnTo>
                  <a:lnTo>
                    <a:pt x="223012" y="22987"/>
                  </a:lnTo>
                  <a:lnTo>
                    <a:pt x="564642" y="0"/>
                  </a:lnTo>
                  <a:lnTo>
                    <a:pt x="568452" y="55880"/>
                  </a:lnTo>
                  <a:lnTo>
                    <a:pt x="575056" y="153797"/>
                  </a:lnTo>
                  <a:close/>
                </a:path>
              </a:pathLst>
            </a:custGeom>
            <a:blipFill>
              <a:blip r:embed="rId6"/>
              <a:stretch>
                <a:fillRect l="-1" t="0" r="10" b="-79"/>
              </a:stretch>
            </a:blipFill>
          </p:spPr>
        </p:sp>
      </p:grpSp>
      <p:grpSp>
        <p:nvGrpSpPr>
          <p:cNvPr name="Group 95" id="95"/>
          <p:cNvGrpSpPr/>
          <p:nvPr/>
        </p:nvGrpSpPr>
        <p:grpSpPr>
          <a:xfrm rot="-2133000">
            <a:off x="1073270" y="1208220"/>
            <a:ext cx="253783" cy="99254"/>
            <a:chOff x="0" y="0"/>
            <a:chExt cx="395160" cy="154546"/>
          </a:xfrm>
        </p:grpSpPr>
        <p:sp>
          <p:nvSpPr>
            <p:cNvPr name="Freeform 96" id="96"/>
            <p:cNvSpPr/>
            <p:nvPr/>
          </p:nvSpPr>
          <p:spPr>
            <a:xfrm flipH="false" flipV="true" rot="0">
              <a:off x="0" y="0"/>
              <a:ext cx="395224" cy="154559"/>
            </a:xfrm>
            <a:custGeom>
              <a:avLst/>
              <a:gdLst/>
              <a:ahLst/>
              <a:cxnLst/>
              <a:rect r="r" b="b" t="t" l="l"/>
              <a:pathLst>
                <a:path h="154559" w="395224">
                  <a:moveTo>
                    <a:pt x="395224" y="104013"/>
                  </a:moveTo>
                  <a:lnTo>
                    <a:pt x="79375" y="145923"/>
                  </a:lnTo>
                  <a:lnTo>
                    <a:pt x="13716" y="154559"/>
                  </a:lnTo>
                  <a:lnTo>
                    <a:pt x="6223" y="97282"/>
                  </a:lnTo>
                  <a:lnTo>
                    <a:pt x="0" y="50546"/>
                  </a:lnTo>
                  <a:lnTo>
                    <a:pt x="377190" y="508"/>
                  </a:lnTo>
                  <a:lnTo>
                    <a:pt x="381381" y="0"/>
                  </a:lnTo>
                  <a:lnTo>
                    <a:pt x="395224" y="104013"/>
                  </a:lnTo>
                  <a:close/>
                </a:path>
              </a:pathLst>
            </a:custGeom>
            <a:blipFill>
              <a:blip r:embed="rId7"/>
              <a:stretch>
                <a:fillRect l="-2" t="0" r="14" b="8"/>
              </a:stretch>
            </a:blipFill>
          </p:spPr>
        </p:sp>
      </p:grpSp>
      <p:grpSp>
        <p:nvGrpSpPr>
          <p:cNvPr name="Group 97" id="97"/>
          <p:cNvGrpSpPr/>
          <p:nvPr/>
        </p:nvGrpSpPr>
        <p:grpSpPr>
          <a:xfrm rot="-883860">
            <a:off x="1376684" y="1319301"/>
            <a:ext cx="253269" cy="95869"/>
            <a:chOff x="0" y="0"/>
            <a:chExt cx="394360" cy="149276"/>
          </a:xfrm>
        </p:grpSpPr>
        <p:sp>
          <p:nvSpPr>
            <p:cNvPr name="Freeform 98" id="98"/>
            <p:cNvSpPr/>
            <p:nvPr/>
          </p:nvSpPr>
          <p:spPr>
            <a:xfrm flipH="false" flipV="true" rot="0">
              <a:off x="0" y="0"/>
              <a:ext cx="394462" cy="149225"/>
            </a:xfrm>
            <a:custGeom>
              <a:avLst/>
              <a:gdLst/>
              <a:ahLst/>
              <a:cxnLst/>
              <a:rect r="r" b="b" t="t" l="l"/>
              <a:pathLst>
                <a:path h="149225" w="394462">
                  <a:moveTo>
                    <a:pt x="394335" y="104140"/>
                  </a:moveTo>
                  <a:lnTo>
                    <a:pt x="227330" y="123825"/>
                  </a:lnTo>
                  <a:lnTo>
                    <a:pt x="12319" y="149225"/>
                  </a:lnTo>
                  <a:lnTo>
                    <a:pt x="10541" y="134493"/>
                  </a:lnTo>
                  <a:lnTo>
                    <a:pt x="0" y="45085"/>
                  </a:lnTo>
                  <a:lnTo>
                    <a:pt x="282575" y="11684"/>
                  </a:lnTo>
                  <a:lnTo>
                    <a:pt x="382143" y="0"/>
                  </a:lnTo>
                  <a:lnTo>
                    <a:pt x="391668" y="80645"/>
                  </a:lnTo>
                  <a:lnTo>
                    <a:pt x="394462" y="104140"/>
                  </a:lnTo>
                  <a:close/>
                </a:path>
              </a:pathLst>
            </a:custGeom>
            <a:blipFill>
              <a:blip r:embed="rId7"/>
              <a:stretch>
                <a:fillRect l="-2" t="0" r="24" b="-34"/>
              </a:stretch>
            </a:blipFill>
          </p:spPr>
        </p:sp>
      </p:grpSp>
      <p:grpSp>
        <p:nvGrpSpPr>
          <p:cNvPr name="Group 99" id="99"/>
          <p:cNvGrpSpPr/>
          <p:nvPr/>
        </p:nvGrpSpPr>
        <p:grpSpPr>
          <a:xfrm rot="-2209980">
            <a:off x="1001136" y="1340483"/>
            <a:ext cx="271074" cy="103030"/>
            <a:chOff x="0" y="0"/>
            <a:chExt cx="422084" cy="160426"/>
          </a:xfrm>
        </p:grpSpPr>
        <p:sp>
          <p:nvSpPr>
            <p:cNvPr name="Freeform 100" id="100"/>
            <p:cNvSpPr/>
            <p:nvPr/>
          </p:nvSpPr>
          <p:spPr>
            <a:xfrm flipH="false" flipV="true" rot="0">
              <a:off x="0" y="0"/>
              <a:ext cx="422148" cy="160528"/>
            </a:xfrm>
            <a:custGeom>
              <a:avLst/>
              <a:gdLst/>
              <a:ahLst/>
              <a:cxnLst/>
              <a:rect r="r" b="b" t="t" l="l"/>
              <a:pathLst>
                <a:path h="160528" w="422148">
                  <a:moveTo>
                    <a:pt x="422148" y="111506"/>
                  </a:moveTo>
                  <a:lnTo>
                    <a:pt x="13335" y="160528"/>
                  </a:lnTo>
                  <a:lnTo>
                    <a:pt x="2159" y="67437"/>
                  </a:lnTo>
                  <a:lnTo>
                    <a:pt x="0" y="49022"/>
                  </a:lnTo>
                  <a:lnTo>
                    <a:pt x="14478" y="47244"/>
                  </a:lnTo>
                  <a:lnTo>
                    <a:pt x="408686" y="0"/>
                  </a:lnTo>
                  <a:lnTo>
                    <a:pt x="417703" y="75438"/>
                  </a:lnTo>
                  <a:lnTo>
                    <a:pt x="422021" y="111379"/>
                  </a:lnTo>
                  <a:close/>
                </a:path>
              </a:pathLst>
            </a:custGeom>
            <a:blipFill>
              <a:blip r:embed="rId8"/>
              <a:stretch>
                <a:fillRect l="0" t="0" r="15" b="63"/>
              </a:stretch>
            </a:blipFill>
          </p:spPr>
        </p:sp>
      </p:grpSp>
      <p:grpSp>
        <p:nvGrpSpPr>
          <p:cNvPr name="Group 101" id="101"/>
          <p:cNvGrpSpPr/>
          <p:nvPr/>
        </p:nvGrpSpPr>
        <p:grpSpPr>
          <a:xfrm rot="-883860">
            <a:off x="1531930" y="1191671"/>
            <a:ext cx="271001" cy="102565"/>
            <a:chOff x="0" y="0"/>
            <a:chExt cx="421970" cy="159702"/>
          </a:xfrm>
        </p:grpSpPr>
        <p:sp>
          <p:nvSpPr>
            <p:cNvPr name="Freeform 102" id="102"/>
            <p:cNvSpPr/>
            <p:nvPr/>
          </p:nvSpPr>
          <p:spPr>
            <a:xfrm flipH="false" flipV="true" rot="0">
              <a:off x="0" y="0"/>
              <a:ext cx="422021" cy="159766"/>
            </a:xfrm>
            <a:custGeom>
              <a:avLst/>
              <a:gdLst/>
              <a:ahLst/>
              <a:cxnLst/>
              <a:rect r="r" b="b" t="t" l="l"/>
              <a:pathLst>
                <a:path h="159766" w="422021">
                  <a:moveTo>
                    <a:pt x="422021" y="111506"/>
                  </a:moveTo>
                  <a:lnTo>
                    <a:pt x="13208" y="159766"/>
                  </a:lnTo>
                  <a:lnTo>
                    <a:pt x="1270" y="59055"/>
                  </a:lnTo>
                  <a:lnTo>
                    <a:pt x="0" y="48260"/>
                  </a:lnTo>
                  <a:lnTo>
                    <a:pt x="71120" y="39878"/>
                  </a:lnTo>
                  <a:lnTo>
                    <a:pt x="408813" y="0"/>
                  </a:lnTo>
                  <a:lnTo>
                    <a:pt x="422021" y="111506"/>
                  </a:lnTo>
                  <a:close/>
                </a:path>
              </a:pathLst>
            </a:custGeom>
            <a:blipFill>
              <a:blip r:embed="rId8"/>
              <a:stretch>
                <a:fillRect l="0" t="-5" r="9" b="28"/>
              </a:stretch>
            </a:blipFill>
          </p:spPr>
        </p:sp>
      </p:grpSp>
      <p:grpSp>
        <p:nvGrpSpPr>
          <p:cNvPr name="Group 103" id="103"/>
          <p:cNvGrpSpPr/>
          <p:nvPr/>
        </p:nvGrpSpPr>
        <p:grpSpPr>
          <a:xfrm rot="-883860">
            <a:off x="1504990" y="1182536"/>
            <a:ext cx="325199" cy="123078"/>
            <a:chOff x="0" y="0"/>
            <a:chExt cx="506362" cy="191643"/>
          </a:xfrm>
        </p:grpSpPr>
        <p:sp>
          <p:nvSpPr>
            <p:cNvPr name="Freeform 104" id="104"/>
            <p:cNvSpPr/>
            <p:nvPr/>
          </p:nvSpPr>
          <p:spPr>
            <a:xfrm flipH="false" flipV="true" rot="0">
              <a:off x="0" y="0"/>
              <a:ext cx="506349" cy="191643"/>
            </a:xfrm>
            <a:custGeom>
              <a:avLst/>
              <a:gdLst/>
              <a:ahLst/>
              <a:cxnLst/>
              <a:rect r="r" b="b" t="t" l="l"/>
              <a:pathLst>
                <a:path h="191643" w="506349">
                  <a:moveTo>
                    <a:pt x="506349" y="133731"/>
                  </a:moveTo>
                  <a:lnTo>
                    <a:pt x="15748" y="191643"/>
                  </a:lnTo>
                  <a:lnTo>
                    <a:pt x="0" y="57912"/>
                  </a:lnTo>
                  <a:lnTo>
                    <a:pt x="131191" y="42418"/>
                  </a:lnTo>
                  <a:lnTo>
                    <a:pt x="490601" y="0"/>
                  </a:lnTo>
                  <a:lnTo>
                    <a:pt x="494157" y="29972"/>
                  </a:lnTo>
                  <a:lnTo>
                    <a:pt x="506349" y="133731"/>
                  </a:lnTo>
                  <a:close/>
                </a:path>
              </a:pathLst>
            </a:custGeom>
            <a:blipFill>
              <a:blip r:embed="rId14"/>
              <a:stretch>
                <a:fillRect l="-1" t="-4" r="-3" b="-8"/>
              </a:stretch>
            </a:blipFill>
          </p:spPr>
        </p:sp>
      </p:grpSp>
      <p:grpSp>
        <p:nvGrpSpPr>
          <p:cNvPr name="Group 105" id="105"/>
          <p:cNvGrpSpPr/>
          <p:nvPr/>
        </p:nvGrpSpPr>
        <p:grpSpPr>
          <a:xfrm rot="235320">
            <a:off x="1738350" y="1293984"/>
            <a:ext cx="266645" cy="80910"/>
            <a:chOff x="0" y="0"/>
            <a:chExt cx="415188" cy="125984"/>
          </a:xfrm>
        </p:grpSpPr>
        <p:sp>
          <p:nvSpPr>
            <p:cNvPr name="Freeform 106" id="106"/>
            <p:cNvSpPr/>
            <p:nvPr/>
          </p:nvSpPr>
          <p:spPr>
            <a:xfrm flipH="false" flipV="true" rot="0">
              <a:off x="0" y="0"/>
              <a:ext cx="415163" cy="125984"/>
            </a:xfrm>
            <a:custGeom>
              <a:avLst/>
              <a:gdLst/>
              <a:ahLst/>
              <a:cxnLst/>
              <a:rect r="r" b="b" t="t" l="l"/>
              <a:pathLst>
                <a:path h="125984" w="415163">
                  <a:moveTo>
                    <a:pt x="0" y="112141"/>
                  </a:moveTo>
                  <a:lnTo>
                    <a:pt x="3810" y="0"/>
                  </a:lnTo>
                  <a:lnTo>
                    <a:pt x="178308" y="5842"/>
                  </a:lnTo>
                  <a:lnTo>
                    <a:pt x="415163" y="13843"/>
                  </a:lnTo>
                  <a:lnTo>
                    <a:pt x="411353" y="125984"/>
                  </a:lnTo>
                  <a:lnTo>
                    <a:pt x="340487" y="123571"/>
                  </a:lnTo>
                  <a:lnTo>
                    <a:pt x="0" y="112141"/>
                  </a:lnTo>
                  <a:close/>
                </a:path>
              </a:pathLst>
            </a:custGeom>
            <a:blipFill>
              <a:blip r:embed="rId8"/>
              <a:stretch>
                <a:fillRect l="0" t="-1" r="-5" b="1"/>
              </a:stretch>
            </a:blipFill>
          </p:spPr>
        </p:sp>
      </p:grpSp>
      <p:grpSp>
        <p:nvGrpSpPr>
          <p:cNvPr name="Group 107" id="107"/>
          <p:cNvGrpSpPr/>
          <p:nvPr/>
        </p:nvGrpSpPr>
        <p:grpSpPr>
          <a:xfrm rot="-1963140">
            <a:off x="1226673" y="1144357"/>
            <a:ext cx="426582" cy="174447"/>
            <a:chOff x="0" y="0"/>
            <a:chExt cx="664223" cy="271628"/>
          </a:xfrm>
        </p:grpSpPr>
        <p:sp>
          <p:nvSpPr>
            <p:cNvPr name="Freeform 108" id="108"/>
            <p:cNvSpPr/>
            <p:nvPr/>
          </p:nvSpPr>
          <p:spPr>
            <a:xfrm flipH="false" flipV="true" rot="0">
              <a:off x="0" y="0"/>
              <a:ext cx="664210" cy="271653"/>
            </a:xfrm>
            <a:custGeom>
              <a:avLst/>
              <a:gdLst/>
              <a:ahLst/>
              <a:cxnLst/>
              <a:rect r="r" b="b" t="t" l="l"/>
              <a:pathLst>
                <a:path h="271653" w="664210">
                  <a:moveTo>
                    <a:pt x="664210" y="173863"/>
                  </a:moveTo>
                  <a:lnTo>
                    <a:pt x="26670" y="271653"/>
                  </a:lnTo>
                  <a:lnTo>
                    <a:pt x="0" y="97790"/>
                  </a:lnTo>
                  <a:lnTo>
                    <a:pt x="366522" y="41529"/>
                  </a:lnTo>
                  <a:lnTo>
                    <a:pt x="637540" y="0"/>
                  </a:lnTo>
                  <a:lnTo>
                    <a:pt x="664210" y="173863"/>
                  </a:lnTo>
                  <a:close/>
                </a:path>
              </a:pathLst>
            </a:custGeom>
            <a:blipFill>
              <a:blip r:embed="rId10"/>
              <a:stretch>
                <a:fillRect l="-1" t="0" r="-4" b="9"/>
              </a:stretch>
            </a:blipFill>
          </p:spPr>
        </p:sp>
      </p:grpSp>
      <p:grpSp>
        <p:nvGrpSpPr>
          <p:cNvPr name="Group 109" id="109"/>
          <p:cNvGrpSpPr/>
          <p:nvPr/>
        </p:nvGrpSpPr>
        <p:grpSpPr>
          <a:xfrm rot="-2220000">
            <a:off x="4409801" y="2332042"/>
            <a:ext cx="389308" cy="106146"/>
            <a:chOff x="0" y="0"/>
            <a:chExt cx="606184" cy="165278"/>
          </a:xfrm>
        </p:grpSpPr>
        <p:sp>
          <p:nvSpPr>
            <p:cNvPr name="Freeform 110" id="110"/>
            <p:cNvSpPr/>
            <p:nvPr/>
          </p:nvSpPr>
          <p:spPr>
            <a:xfrm flipH="false" flipV="false" rot="0">
              <a:off x="0" y="0"/>
              <a:ext cx="606171" cy="165227"/>
            </a:xfrm>
            <a:custGeom>
              <a:avLst/>
              <a:gdLst/>
              <a:ahLst/>
              <a:cxnLst/>
              <a:rect r="r" b="b" t="t" l="l"/>
              <a:pathLst>
                <a:path h="165227" w="606171">
                  <a:moveTo>
                    <a:pt x="606171" y="0"/>
                  </a:moveTo>
                  <a:lnTo>
                    <a:pt x="0" y="0"/>
                  </a:lnTo>
                  <a:lnTo>
                    <a:pt x="0" y="165227"/>
                  </a:lnTo>
                  <a:lnTo>
                    <a:pt x="606171" y="165227"/>
                  </a:lnTo>
                  <a:lnTo>
                    <a:pt x="606171" y="0"/>
                  </a:lnTo>
                  <a:close/>
                </a:path>
              </a:pathLst>
            </a:custGeom>
            <a:blipFill>
              <a:blip r:embed="rId2"/>
              <a:stretch>
                <a:fillRect l="0" t="-2" r="-1" b="-35"/>
              </a:stretch>
            </a:blipFill>
          </p:spPr>
        </p:sp>
      </p:grpSp>
      <p:grpSp>
        <p:nvGrpSpPr>
          <p:cNvPr name="Group 111" id="111"/>
          <p:cNvGrpSpPr/>
          <p:nvPr/>
        </p:nvGrpSpPr>
        <p:grpSpPr>
          <a:xfrm rot="-2220000">
            <a:off x="4411384" y="2408752"/>
            <a:ext cx="677045" cy="184609"/>
            <a:chOff x="0" y="0"/>
            <a:chExt cx="1054214" cy="287452"/>
          </a:xfrm>
        </p:grpSpPr>
        <p:sp>
          <p:nvSpPr>
            <p:cNvPr name="Freeform 112" id="112"/>
            <p:cNvSpPr/>
            <p:nvPr/>
          </p:nvSpPr>
          <p:spPr>
            <a:xfrm flipH="false" flipV="false" rot="0">
              <a:off x="0" y="0"/>
              <a:ext cx="1054227" cy="287401"/>
            </a:xfrm>
            <a:custGeom>
              <a:avLst/>
              <a:gdLst/>
              <a:ahLst/>
              <a:cxnLst/>
              <a:rect r="r" b="b" t="t" l="l"/>
              <a:pathLst>
                <a:path h="287401" w="1054227">
                  <a:moveTo>
                    <a:pt x="1054227" y="0"/>
                  </a:moveTo>
                  <a:lnTo>
                    <a:pt x="980186" y="0"/>
                  </a:lnTo>
                  <a:lnTo>
                    <a:pt x="0" y="0"/>
                  </a:lnTo>
                  <a:lnTo>
                    <a:pt x="0" y="261366"/>
                  </a:lnTo>
                  <a:lnTo>
                    <a:pt x="0" y="287401"/>
                  </a:lnTo>
                  <a:lnTo>
                    <a:pt x="513207" y="287401"/>
                  </a:lnTo>
                  <a:lnTo>
                    <a:pt x="1054227" y="287401"/>
                  </a:lnTo>
                  <a:lnTo>
                    <a:pt x="1054227" y="217678"/>
                  </a:lnTo>
                  <a:lnTo>
                    <a:pt x="1054227" y="0"/>
                  </a:lnTo>
                  <a:close/>
                </a:path>
              </a:pathLst>
            </a:custGeom>
            <a:blipFill>
              <a:blip r:embed="rId3"/>
              <a:stretch>
                <a:fillRect l="0" t="0" r="1" b="-17"/>
              </a:stretch>
            </a:blipFill>
          </p:spPr>
        </p:sp>
      </p:grpSp>
      <p:grpSp>
        <p:nvGrpSpPr>
          <p:cNvPr name="Group 113" id="113"/>
          <p:cNvGrpSpPr/>
          <p:nvPr/>
        </p:nvGrpSpPr>
        <p:grpSpPr>
          <a:xfrm rot="-900000">
            <a:off x="3675581" y="2545166"/>
            <a:ext cx="839371" cy="228873"/>
            <a:chOff x="0" y="0"/>
            <a:chExt cx="1306970" cy="356375"/>
          </a:xfrm>
        </p:grpSpPr>
        <p:sp>
          <p:nvSpPr>
            <p:cNvPr name="Freeform 114" id="114"/>
            <p:cNvSpPr/>
            <p:nvPr/>
          </p:nvSpPr>
          <p:spPr>
            <a:xfrm flipH="false" flipV="false" rot="0">
              <a:off x="0" y="0"/>
              <a:ext cx="1306957" cy="356362"/>
            </a:xfrm>
            <a:custGeom>
              <a:avLst/>
              <a:gdLst/>
              <a:ahLst/>
              <a:cxnLst/>
              <a:rect r="r" b="b" t="t" l="l"/>
              <a:pathLst>
                <a:path h="356362" w="1306957">
                  <a:moveTo>
                    <a:pt x="1306957" y="0"/>
                  </a:moveTo>
                  <a:lnTo>
                    <a:pt x="210312" y="0"/>
                  </a:lnTo>
                  <a:lnTo>
                    <a:pt x="0" y="0"/>
                  </a:lnTo>
                  <a:lnTo>
                    <a:pt x="0" y="356362"/>
                  </a:lnTo>
                  <a:lnTo>
                    <a:pt x="921766" y="356362"/>
                  </a:lnTo>
                  <a:lnTo>
                    <a:pt x="1306957" y="356362"/>
                  </a:lnTo>
                  <a:lnTo>
                    <a:pt x="1306957" y="0"/>
                  </a:lnTo>
                  <a:close/>
                </a:path>
              </a:pathLst>
            </a:custGeom>
            <a:blipFill>
              <a:blip r:embed="rId15"/>
              <a:stretch>
                <a:fillRect l="0" t="0" r="0" b="-3"/>
              </a:stretch>
            </a:blipFill>
          </p:spPr>
        </p:sp>
      </p:grpSp>
      <p:grpSp>
        <p:nvGrpSpPr>
          <p:cNvPr name="Group 115" id="115"/>
          <p:cNvGrpSpPr/>
          <p:nvPr/>
        </p:nvGrpSpPr>
        <p:grpSpPr>
          <a:xfrm rot="-1560000">
            <a:off x="4052613" y="2286081"/>
            <a:ext cx="605278" cy="165042"/>
            <a:chOff x="0" y="0"/>
            <a:chExt cx="942467" cy="256984"/>
          </a:xfrm>
        </p:grpSpPr>
        <p:sp>
          <p:nvSpPr>
            <p:cNvPr name="Freeform 116" id="116"/>
            <p:cNvSpPr/>
            <p:nvPr/>
          </p:nvSpPr>
          <p:spPr>
            <a:xfrm flipH="false" flipV="false" rot="0">
              <a:off x="0" y="0"/>
              <a:ext cx="942467" cy="257048"/>
            </a:xfrm>
            <a:custGeom>
              <a:avLst/>
              <a:gdLst/>
              <a:ahLst/>
              <a:cxnLst/>
              <a:rect r="r" b="b" t="t" l="l"/>
              <a:pathLst>
                <a:path h="257048" w="942467">
                  <a:moveTo>
                    <a:pt x="942467" y="0"/>
                  </a:moveTo>
                  <a:lnTo>
                    <a:pt x="0" y="0"/>
                  </a:lnTo>
                  <a:lnTo>
                    <a:pt x="0" y="257048"/>
                  </a:lnTo>
                  <a:lnTo>
                    <a:pt x="518414" y="257048"/>
                  </a:lnTo>
                  <a:lnTo>
                    <a:pt x="942467" y="257048"/>
                  </a:lnTo>
                  <a:lnTo>
                    <a:pt x="942467" y="109474"/>
                  </a:lnTo>
                  <a:lnTo>
                    <a:pt x="942467" y="127"/>
                  </a:lnTo>
                  <a:close/>
                </a:path>
              </a:pathLst>
            </a:custGeom>
            <a:blipFill>
              <a:blip r:embed="rId5"/>
              <a:stretch>
                <a:fillRect l="0" t="0" r="0" b="24"/>
              </a:stretch>
            </a:blipFill>
          </p:spPr>
        </p:sp>
      </p:grpSp>
      <p:grpSp>
        <p:nvGrpSpPr>
          <p:cNvPr name="Group 117" id="117"/>
          <p:cNvGrpSpPr/>
          <p:nvPr/>
        </p:nvGrpSpPr>
        <p:grpSpPr>
          <a:xfrm rot="-2670000">
            <a:off x="4626220" y="2039329"/>
            <a:ext cx="363444" cy="99099"/>
            <a:chOff x="0" y="0"/>
            <a:chExt cx="565912" cy="154305"/>
          </a:xfrm>
        </p:grpSpPr>
        <p:sp>
          <p:nvSpPr>
            <p:cNvPr name="Freeform 118" id="118"/>
            <p:cNvSpPr/>
            <p:nvPr/>
          </p:nvSpPr>
          <p:spPr>
            <a:xfrm flipH="false" flipV="false" rot="0">
              <a:off x="0" y="0"/>
              <a:ext cx="565912" cy="154305"/>
            </a:xfrm>
            <a:custGeom>
              <a:avLst/>
              <a:gdLst/>
              <a:ahLst/>
              <a:cxnLst/>
              <a:rect r="r" b="b" t="t" l="l"/>
              <a:pathLst>
                <a:path h="154305" w="565912">
                  <a:moveTo>
                    <a:pt x="565912" y="0"/>
                  </a:moveTo>
                  <a:lnTo>
                    <a:pt x="338582" y="0"/>
                  </a:lnTo>
                  <a:lnTo>
                    <a:pt x="0" y="0"/>
                  </a:lnTo>
                  <a:lnTo>
                    <a:pt x="0" y="6477"/>
                  </a:lnTo>
                  <a:lnTo>
                    <a:pt x="0" y="154305"/>
                  </a:lnTo>
                  <a:lnTo>
                    <a:pt x="565912" y="154305"/>
                  </a:lnTo>
                  <a:lnTo>
                    <a:pt x="565912" y="0"/>
                  </a:lnTo>
                  <a:close/>
                </a:path>
              </a:pathLst>
            </a:custGeom>
            <a:blipFill>
              <a:blip r:embed="rId6"/>
              <a:stretch>
                <a:fillRect l="0" t="0" r="0" b="0"/>
              </a:stretch>
            </a:blipFill>
          </p:spPr>
        </p:sp>
      </p:grpSp>
      <p:grpSp>
        <p:nvGrpSpPr>
          <p:cNvPr name="Group 119" id="119"/>
          <p:cNvGrpSpPr/>
          <p:nvPr/>
        </p:nvGrpSpPr>
        <p:grpSpPr>
          <a:xfrm rot="-3210000">
            <a:off x="4902685" y="2095126"/>
            <a:ext cx="247078" cy="67371"/>
            <a:chOff x="0" y="0"/>
            <a:chExt cx="384721" cy="104902"/>
          </a:xfrm>
        </p:grpSpPr>
        <p:sp>
          <p:nvSpPr>
            <p:cNvPr name="Freeform 120" id="120"/>
            <p:cNvSpPr/>
            <p:nvPr/>
          </p:nvSpPr>
          <p:spPr>
            <a:xfrm flipH="false" flipV="false" rot="0">
              <a:off x="0" y="0"/>
              <a:ext cx="384683" cy="104902"/>
            </a:xfrm>
            <a:custGeom>
              <a:avLst/>
              <a:gdLst/>
              <a:ahLst/>
              <a:cxnLst/>
              <a:rect r="r" b="b" t="t" l="l"/>
              <a:pathLst>
                <a:path h="104902" w="384683">
                  <a:moveTo>
                    <a:pt x="384683" y="0"/>
                  </a:moveTo>
                  <a:lnTo>
                    <a:pt x="0" y="0"/>
                  </a:lnTo>
                  <a:lnTo>
                    <a:pt x="0" y="104902"/>
                  </a:lnTo>
                  <a:lnTo>
                    <a:pt x="107188" y="104902"/>
                  </a:lnTo>
                  <a:lnTo>
                    <a:pt x="384683" y="104902"/>
                  </a:lnTo>
                  <a:lnTo>
                    <a:pt x="384683" y="85344"/>
                  </a:lnTo>
                  <a:lnTo>
                    <a:pt x="384683" y="0"/>
                  </a:lnTo>
                  <a:close/>
                </a:path>
              </a:pathLst>
            </a:custGeom>
            <a:blipFill>
              <a:blip r:embed="rId7"/>
              <a:stretch>
                <a:fillRect l="0" t="-2" r="-9" b="2"/>
              </a:stretch>
            </a:blipFill>
          </p:spPr>
        </p:sp>
      </p:grpSp>
      <p:grpSp>
        <p:nvGrpSpPr>
          <p:cNvPr name="Group 121" id="121"/>
          <p:cNvGrpSpPr/>
          <p:nvPr/>
        </p:nvGrpSpPr>
        <p:grpSpPr>
          <a:xfrm rot="-4410000">
            <a:off x="4839311" y="1779127"/>
            <a:ext cx="247078" cy="67371"/>
            <a:chOff x="0" y="0"/>
            <a:chExt cx="384721" cy="104902"/>
          </a:xfrm>
        </p:grpSpPr>
        <p:sp>
          <p:nvSpPr>
            <p:cNvPr name="Freeform 122" id="122"/>
            <p:cNvSpPr/>
            <p:nvPr/>
          </p:nvSpPr>
          <p:spPr>
            <a:xfrm flipH="false" flipV="false" rot="0">
              <a:off x="0" y="0"/>
              <a:ext cx="384683" cy="104902"/>
            </a:xfrm>
            <a:custGeom>
              <a:avLst/>
              <a:gdLst/>
              <a:ahLst/>
              <a:cxnLst/>
              <a:rect r="r" b="b" t="t" l="l"/>
              <a:pathLst>
                <a:path h="104902" w="384683">
                  <a:moveTo>
                    <a:pt x="384683" y="0"/>
                  </a:moveTo>
                  <a:lnTo>
                    <a:pt x="0" y="0"/>
                  </a:lnTo>
                  <a:lnTo>
                    <a:pt x="0" y="104902"/>
                  </a:lnTo>
                  <a:lnTo>
                    <a:pt x="334391" y="104902"/>
                  </a:lnTo>
                  <a:lnTo>
                    <a:pt x="384683" y="104902"/>
                  </a:lnTo>
                  <a:lnTo>
                    <a:pt x="384683" y="0"/>
                  </a:lnTo>
                  <a:close/>
                </a:path>
              </a:pathLst>
            </a:custGeom>
            <a:blipFill>
              <a:blip r:embed="rId7"/>
              <a:stretch>
                <a:fillRect l="0" t="0" r="-9" b="0"/>
              </a:stretch>
            </a:blipFill>
          </p:spPr>
        </p:sp>
      </p:grpSp>
      <p:grpSp>
        <p:nvGrpSpPr>
          <p:cNvPr name="Group 123" id="123"/>
          <p:cNvGrpSpPr/>
          <p:nvPr/>
        </p:nvGrpSpPr>
        <p:grpSpPr>
          <a:xfrm rot="-3090000">
            <a:off x="4751982" y="2135720"/>
            <a:ext cx="264378" cy="72085"/>
            <a:chOff x="0" y="0"/>
            <a:chExt cx="411658" cy="112243"/>
          </a:xfrm>
        </p:grpSpPr>
        <p:sp>
          <p:nvSpPr>
            <p:cNvPr name="Freeform 124" id="124"/>
            <p:cNvSpPr/>
            <p:nvPr/>
          </p:nvSpPr>
          <p:spPr>
            <a:xfrm flipH="false" flipV="false" rot="0">
              <a:off x="0" y="0"/>
              <a:ext cx="411607" cy="112268"/>
            </a:xfrm>
            <a:custGeom>
              <a:avLst/>
              <a:gdLst/>
              <a:ahLst/>
              <a:cxnLst/>
              <a:rect r="r" b="b" t="t" l="l"/>
              <a:pathLst>
                <a:path h="112268" w="411607">
                  <a:moveTo>
                    <a:pt x="411607" y="0"/>
                  </a:moveTo>
                  <a:lnTo>
                    <a:pt x="225298" y="0"/>
                  </a:lnTo>
                  <a:lnTo>
                    <a:pt x="0" y="0"/>
                  </a:lnTo>
                  <a:lnTo>
                    <a:pt x="0" y="112268"/>
                  </a:lnTo>
                  <a:lnTo>
                    <a:pt x="411607" y="112268"/>
                  </a:lnTo>
                  <a:lnTo>
                    <a:pt x="411607" y="101346"/>
                  </a:lnTo>
                  <a:lnTo>
                    <a:pt x="411607" y="0"/>
                  </a:lnTo>
                  <a:close/>
                </a:path>
              </a:pathLst>
            </a:custGeom>
            <a:blipFill>
              <a:blip r:embed="rId8"/>
              <a:stretch>
                <a:fillRect l="0" t="0" r="-12" b="22"/>
              </a:stretch>
            </a:blipFill>
          </p:spPr>
        </p:sp>
      </p:grpSp>
      <p:grpSp>
        <p:nvGrpSpPr>
          <p:cNvPr name="Group 125" id="125"/>
          <p:cNvGrpSpPr/>
          <p:nvPr/>
        </p:nvGrpSpPr>
        <p:grpSpPr>
          <a:xfrm rot="-4410000">
            <a:off x="4977837" y="1632820"/>
            <a:ext cx="264378" cy="72085"/>
            <a:chOff x="0" y="0"/>
            <a:chExt cx="411658" cy="112243"/>
          </a:xfrm>
        </p:grpSpPr>
        <p:sp>
          <p:nvSpPr>
            <p:cNvPr name="Freeform 126" id="126"/>
            <p:cNvSpPr/>
            <p:nvPr/>
          </p:nvSpPr>
          <p:spPr>
            <a:xfrm flipH="false" flipV="false" rot="0">
              <a:off x="0" y="0"/>
              <a:ext cx="411607" cy="112268"/>
            </a:xfrm>
            <a:custGeom>
              <a:avLst/>
              <a:gdLst/>
              <a:ahLst/>
              <a:cxnLst/>
              <a:rect r="r" b="b" t="t" l="l"/>
              <a:pathLst>
                <a:path h="112268" w="411607">
                  <a:moveTo>
                    <a:pt x="411607" y="0"/>
                  </a:moveTo>
                  <a:lnTo>
                    <a:pt x="0" y="0"/>
                  </a:lnTo>
                  <a:lnTo>
                    <a:pt x="0" y="95504"/>
                  </a:lnTo>
                  <a:lnTo>
                    <a:pt x="0" y="112268"/>
                  </a:lnTo>
                  <a:lnTo>
                    <a:pt x="190119" y="112268"/>
                  </a:lnTo>
                  <a:lnTo>
                    <a:pt x="315595" y="112268"/>
                  </a:lnTo>
                  <a:lnTo>
                    <a:pt x="411607" y="83820"/>
                  </a:lnTo>
                  <a:lnTo>
                    <a:pt x="411607" y="58166"/>
                  </a:lnTo>
                  <a:lnTo>
                    <a:pt x="411607" y="0"/>
                  </a:lnTo>
                  <a:close/>
                </a:path>
              </a:pathLst>
            </a:custGeom>
            <a:blipFill>
              <a:blip r:embed="rId8"/>
              <a:stretch>
                <a:fillRect l="0" t="0" r="-12" b="22"/>
              </a:stretch>
            </a:blipFill>
          </p:spPr>
        </p:sp>
      </p:grpSp>
      <p:grpSp>
        <p:nvGrpSpPr>
          <p:cNvPr name="Group 127" id="127"/>
          <p:cNvGrpSpPr/>
          <p:nvPr/>
        </p:nvGrpSpPr>
        <p:grpSpPr>
          <a:xfrm rot="-4410000">
            <a:off x="4950310" y="1625292"/>
            <a:ext cx="317255" cy="86506"/>
            <a:chOff x="0" y="0"/>
            <a:chExt cx="493992" cy="134696"/>
          </a:xfrm>
        </p:grpSpPr>
        <p:sp>
          <p:nvSpPr>
            <p:cNvPr name="Freeform 128" id="128"/>
            <p:cNvSpPr/>
            <p:nvPr/>
          </p:nvSpPr>
          <p:spPr>
            <a:xfrm flipH="false" flipV="false" rot="0">
              <a:off x="0" y="0"/>
              <a:ext cx="494030" cy="134747"/>
            </a:xfrm>
            <a:custGeom>
              <a:avLst/>
              <a:gdLst/>
              <a:ahLst/>
              <a:cxnLst/>
              <a:rect r="r" b="b" t="t" l="l"/>
              <a:pathLst>
                <a:path h="134747" w="494030">
                  <a:moveTo>
                    <a:pt x="494030" y="0"/>
                  </a:moveTo>
                  <a:lnTo>
                    <a:pt x="336677" y="0"/>
                  </a:lnTo>
                  <a:lnTo>
                    <a:pt x="0" y="0"/>
                  </a:lnTo>
                  <a:lnTo>
                    <a:pt x="0" y="92837"/>
                  </a:lnTo>
                  <a:lnTo>
                    <a:pt x="0" y="134747"/>
                  </a:lnTo>
                  <a:lnTo>
                    <a:pt x="268224" y="134747"/>
                  </a:lnTo>
                  <a:lnTo>
                    <a:pt x="324866" y="134747"/>
                  </a:lnTo>
                  <a:lnTo>
                    <a:pt x="494030" y="84582"/>
                  </a:lnTo>
                  <a:lnTo>
                    <a:pt x="494030" y="37465"/>
                  </a:lnTo>
                  <a:lnTo>
                    <a:pt x="494030" y="0"/>
                  </a:lnTo>
                  <a:close/>
                </a:path>
              </a:pathLst>
            </a:custGeom>
            <a:blipFill>
              <a:blip r:embed="rId14"/>
              <a:stretch>
                <a:fillRect l="0" t="0" r="7" b="37"/>
              </a:stretch>
            </a:blipFill>
          </p:spPr>
        </p:sp>
      </p:grpSp>
      <p:grpSp>
        <p:nvGrpSpPr>
          <p:cNvPr name="Group 129" id="129"/>
          <p:cNvGrpSpPr/>
          <p:nvPr/>
        </p:nvGrpSpPr>
        <p:grpSpPr>
          <a:xfrm rot="-5010000">
            <a:off x="4917546" y="1417307"/>
            <a:ext cx="264378" cy="72085"/>
            <a:chOff x="0" y="0"/>
            <a:chExt cx="411658" cy="112243"/>
          </a:xfrm>
        </p:grpSpPr>
        <p:sp>
          <p:nvSpPr>
            <p:cNvPr name="Freeform 130" id="130"/>
            <p:cNvSpPr/>
            <p:nvPr/>
          </p:nvSpPr>
          <p:spPr>
            <a:xfrm flipH="false" flipV="false" rot="0">
              <a:off x="0" y="0"/>
              <a:ext cx="411607" cy="112268"/>
            </a:xfrm>
            <a:custGeom>
              <a:avLst/>
              <a:gdLst/>
              <a:ahLst/>
              <a:cxnLst/>
              <a:rect r="r" b="b" t="t" l="l"/>
              <a:pathLst>
                <a:path h="112268" w="411607">
                  <a:moveTo>
                    <a:pt x="411607" y="0"/>
                  </a:moveTo>
                  <a:lnTo>
                    <a:pt x="0" y="0"/>
                  </a:lnTo>
                  <a:lnTo>
                    <a:pt x="0" y="95250"/>
                  </a:lnTo>
                  <a:lnTo>
                    <a:pt x="0" y="112268"/>
                  </a:lnTo>
                  <a:lnTo>
                    <a:pt x="411607" y="112268"/>
                  </a:lnTo>
                  <a:lnTo>
                    <a:pt x="411607" y="0"/>
                  </a:lnTo>
                  <a:close/>
                </a:path>
              </a:pathLst>
            </a:custGeom>
            <a:blipFill>
              <a:blip r:embed="rId8"/>
              <a:stretch>
                <a:fillRect l="0" t="-2" r="-12" b="25"/>
              </a:stretch>
            </a:blipFill>
          </p:spPr>
        </p:sp>
      </p:grpSp>
      <p:grpSp>
        <p:nvGrpSpPr>
          <p:cNvPr name="Group 131" id="131"/>
          <p:cNvGrpSpPr/>
          <p:nvPr/>
        </p:nvGrpSpPr>
        <p:grpSpPr>
          <a:xfrm rot="-3450000">
            <a:off x="4880525" y="1839044"/>
            <a:ext cx="414258" cy="112956"/>
            <a:chOff x="0" y="0"/>
            <a:chExt cx="645033" cy="175882"/>
          </a:xfrm>
        </p:grpSpPr>
        <p:sp>
          <p:nvSpPr>
            <p:cNvPr name="Freeform 132" id="132"/>
            <p:cNvSpPr/>
            <p:nvPr/>
          </p:nvSpPr>
          <p:spPr>
            <a:xfrm flipH="false" flipV="false" rot="0">
              <a:off x="0" y="0"/>
              <a:ext cx="645033" cy="175895"/>
            </a:xfrm>
            <a:custGeom>
              <a:avLst/>
              <a:gdLst/>
              <a:ahLst/>
              <a:cxnLst/>
              <a:rect r="r" b="b" t="t" l="l"/>
              <a:pathLst>
                <a:path h="175895" w="645033">
                  <a:moveTo>
                    <a:pt x="645033" y="0"/>
                  </a:moveTo>
                  <a:lnTo>
                    <a:pt x="0" y="0"/>
                  </a:lnTo>
                  <a:lnTo>
                    <a:pt x="0" y="175895"/>
                  </a:lnTo>
                  <a:lnTo>
                    <a:pt x="327406" y="175895"/>
                  </a:lnTo>
                  <a:lnTo>
                    <a:pt x="407416" y="175895"/>
                  </a:lnTo>
                  <a:lnTo>
                    <a:pt x="645033" y="24638"/>
                  </a:lnTo>
                  <a:lnTo>
                    <a:pt x="645033" y="0"/>
                  </a:lnTo>
                  <a:close/>
                </a:path>
              </a:pathLst>
            </a:custGeom>
            <a:blipFill>
              <a:blip r:embed="rId10"/>
              <a:stretch>
                <a:fillRect l="0" t="-1" r="0" b="8"/>
              </a:stretch>
            </a:blipFill>
          </p:spPr>
        </p:sp>
      </p:grpSp>
      <p:sp>
        <p:nvSpPr>
          <p:cNvPr name="Freeform 133" id="133"/>
          <p:cNvSpPr/>
          <p:nvPr/>
        </p:nvSpPr>
        <p:spPr>
          <a:xfrm flipH="false" flipV="false" rot="0">
            <a:off x="2112323" y="1183409"/>
            <a:ext cx="1542198" cy="313332"/>
          </a:xfrm>
          <a:custGeom>
            <a:avLst/>
            <a:gdLst/>
            <a:ahLst/>
            <a:cxnLst/>
            <a:rect r="r" b="b" t="t" l="l"/>
            <a:pathLst>
              <a:path h="313332" w="1542198">
                <a:moveTo>
                  <a:pt x="0" y="0"/>
                </a:moveTo>
                <a:lnTo>
                  <a:pt x="1542198" y="0"/>
                </a:lnTo>
                <a:lnTo>
                  <a:pt x="1542198" y="313332"/>
                </a:lnTo>
                <a:lnTo>
                  <a:pt x="0" y="31333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4" id="134"/>
          <p:cNvSpPr txBox="true"/>
          <p:nvPr/>
        </p:nvSpPr>
        <p:spPr>
          <a:xfrm rot="0">
            <a:off x="1429781" y="6535425"/>
            <a:ext cx="456165" cy="141713"/>
          </a:xfrm>
          <a:prstGeom prst="rect">
            <a:avLst/>
          </a:prstGeom>
        </p:spPr>
        <p:txBody>
          <a:bodyPr anchor="t" rtlCol="false" tIns="0" lIns="0" bIns="0" rIns="0">
            <a:spAutoFit/>
          </a:bodyPr>
          <a:lstStyle/>
          <a:p>
            <a:pPr algn="l">
              <a:lnSpc>
                <a:spcPts val="1156"/>
              </a:lnSpc>
            </a:pPr>
            <a:r>
              <a:rPr lang="en-US" sz="513" spc="12">
                <a:solidFill>
                  <a:srgbClr val="14377D"/>
                </a:solidFill>
                <a:latin typeface="Adobe Caslon Pro 1"/>
                <a:ea typeface="Adobe Caslon Pro 1"/>
                <a:cs typeface="Adobe Caslon Pro 1"/>
                <a:sym typeface="Adobe Caslon Pro 1"/>
              </a:rPr>
              <a:t>(v) = vegetarian </a:t>
            </a:r>
          </a:p>
        </p:txBody>
      </p:sp>
      <p:sp>
        <p:nvSpPr>
          <p:cNvPr name="TextBox 135" id="135"/>
          <p:cNvSpPr txBox="true"/>
          <p:nvPr/>
        </p:nvSpPr>
        <p:spPr>
          <a:xfrm rot="0">
            <a:off x="1915047" y="6535425"/>
            <a:ext cx="41866" cy="141713"/>
          </a:xfrm>
          <a:prstGeom prst="rect">
            <a:avLst/>
          </a:prstGeom>
        </p:spPr>
        <p:txBody>
          <a:bodyPr anchor="t" rtlCol="false" tIns="0" lIns="0" bIns="0" rIns="0">
            <a:spAutoFit/>
          </a:bodyPr>
          <a:lstStyle/>
          <a:p>
            <a:pPr algn="l">
              <a:lnSpc>
                <a:spcPts val="1156"/>
              </a:lnSpc>
            </a:pPr>
            <a:r>
              <a:rPr lang="en-US" sz="513" spc="12">
                <a:solidFill>
                  <a:srgbClr val="14377D"/>
                </a:solidFill>
                <a:latin typeface="Adobe Caslon Pro 1"/>
                <a:ea typeface="Adobe Caslon Pro 1"/>
                <a:cs typeface="Adobe Caslon Pro 1"/>
                <a:sym typeface="Adobe Caslon Pro 1"/>
              </a:rPr>
              <a:t>| </a:t>
            </a:r>
          </a:p>
        </p:txBody>
      </p:sp>
      <p:sp>
        <p:nvSpPr>
          <p:cNvPr name="TextBox 136" id="136"/>
          <p:cNvSpPr txBox="true"/>
          <p:nvPr/>
        </p:nvSpPr>
        <p:spPr>
          <a:xfrm rot="0">
            <a:off x="1994123" y="6535425"/>
            <a:ext cx="359195" cy="141713"/>
          </a:xfrm>
          <a:prstGeom prst="rect">
            <a:avLst/>
          </a:prstGeom>
        </p:spPr>
        <p:txBody>
          <a:bodyPr anchor="t" rtlCol="false" tIns="0" lIns="0" bIns="0" rIns="0">
            <a:spAutoFit/>
          </a:bodyPr>
          <a:lstStyle/>
          <a:p>
            <a:pPr algn="l">
              <a:lnSpc>
                <a:spcPts val="1156"/>
              </a:lnSpc>
            </a:pPr>
            <a:r>
              <a:rPr lang="en-US" sz="513" spc="12">
                <a:solidFill>
                  <a:srgbClr val="14377D"/>
                </a:solidFill>
                <a:latin typeface="Adobe Caslon Pro 1"/>
                <a:ea typeface="Adobe Caslon Pro 1"/>
                <a:cs typeface="Adobe Caslon Pro 1"/>
                <a:sym typeface="Adobe Caslon Pro 1"/>
              </a:rPr>
              <a:t>(ve) = vegan </a:t>
            </a:r>
          </a:p>
        </p:txBody>
      </p:sp>
      <p:sp>
        <p:nvSpPr>
          <p:cNvPr name="TextBox 137" id="137"/>
          <p:cNvSpPr txBox="true"/>
          <p:nvPr/>
        </p:nvSpPr>
        <p:spPr>
          <a:xfrm rot="0">
            <a:off x="2384319" y="6535425"/>
            <a:ext cx="41866" cy="141713"/>
          </a:xfrm>
          <a:prstGeom prst="rect">
            <a:avLst/>
          </a:prstGeom>
        </p:spPr>
        <p:txBody>
          <a:bodyPr anchor="t" rtlCol="false" tIns="0" lIns="0" bIns="0" rIns="0">
            <a:spAutoFit/>
          </a:bodyPr>
          <a:lstStyle/>
          <a:p>
            <a:pPr algn="l">
              <a:lnSpc>
                <a:spcPts val="1156"/>
              </a:lnSpc>
            </a:pPr>
            <a:r>
              <a:rPr lang="en-US" sz="513" spc="12">
                <a:solidFill>
                  <a:srgbClr val="14377D"/>
                </a:solidFill>
                <a:latin typeface="Adobe Caslon Pro 1"/>
                <a:ea typeface="Adobe Caslon Pro 1"/>
                <a:cs typeface="Adobe Caslon Pro 1"/>
                <a:sym typeface="Adobe Caslon Pro 1"/>
              </a:rPr>
              <a:t>| </a:t>
            </a:r>
          </a:p>
        </p:txBody>
      </p:sp>
      <p:sp>
        <p:nvSpPr>
          <p:cNvPr name="TextBox 138" id="138"/>
          <p:cNvSpPr txBox="true"/>
          <p:nvPr/>
        </p:nvSpPr>
        <p:spPr>
          <a:xfrm rot="0">
            <a:off x="2463394" y="6535425"/>
            <a:ext cx="944147" cy="141713"/>
          </a:xfrm>
          <a:prstGeom prst="rect">
            <a:avLst/>
          </a:prstGeom>
        </p:spPr>
        <p:txBody>
          <a:bodyPr anchor="t" rtlCol="false" tIns="0" lIns="0" bIns="0" rIns="0">
            <a:spAutoFit/>
          </a:bodyPr>
          <a:lstStyle/>
          <a:p>
            <a:pPr algn="l">
              <a:lnSpc>
                <a:spcPts val="1156"/>
              </a:lnSpc>
            </a:pPr>
            <a:r>
              <a:rPr lang="en-US" sz="513" spc="12">
                <a:solidFill>
                  <a:srgbClr val="14377D"/>
                </a:solidFill>
                <a:latin typeface="Adobe Caslon Pro 1"/>
                <a:ea typeface="Adobe Caslon Pro 1"/>
                <a:cs typeface="Adobe Caslon Pro 1"/>
                <a:sym typeface="Adobe Caslon Pro 1"/>
              </a:rPr>
              <a:t>(v)* = vegetarian option available </a:t>
            </a:r>
          </a:p>
        </p:txBody>
      </p:sp>
      <p:sp>
        <p:nvSpPr>
          <p:cNvPr name="TextBox 139" id="139"/>
          <p:cNvSpPr txBox="true"/>
          <p:nvPr/>
        </p:nvSpPr>
        <p:spPr>
          <a:xfrm rot="0">
            <a:off x="3442393" y="6535425"/>
            <a:ext cx="41866" cy="141713"/>
          </a:xfrm>
          <a:prstGeom prst="rect">
            <a:avLst/>
          </a:prstGeom>
        </p:spPr>
        <p:txBody>
          <a:bodyPr anchor="t" rtlCol="false" tIns="0" lIns="0" bIns="0" rIns="0">
            <a:spAutoFit/>
          </a:bodyPr>
          <a:lstStyle/>
          <a:p>
            <a:pPr algn="l">
              <a:lnSpc>
                <a:spcPts val="1156"/>
              </a:lnSpc>
            </a:pPr>
            <a:r>
              <a:rPr lang="en-US" sz="513" spc="12">
                <a:solidFill>
                  <a:srgbClr val="14377D"/>
                </a:solidFill>
                <a:latin typeface="Adobe Caslon Pro 1"/>
                <a:ea typeface="Adobe Caslon Pro 1"/>
                <a:cs typeface="Adobe Caslon Pro 1"/>
                <a:sym typeface="Adobe Caslon Pro 1"/>
              </a:rPr>
              <a:t>| </a:t>
            </a:r>
          </a:p>
        </p:txBody>
      </p:sp>
      <p:sp>
        <p:nvSpPr>
          <p:cNvPr name="TextBox 140" id="140"/>
          <p:cNvSpPr txBox="true"/>
          <p:nvPr/>
        </p:nvSpPr>
        <p:spPr>
          <a:xfrm rot="0">
            <a:off x="3521476" y="6535425"/>
            <a:ext cx="845505" cy="141713"/>
          </a:xfrm>
          <a:prstGeom prst="rect">
            <a:avLst/>
          </a:prstGeom>
        </p:spPr>
        <p:txBody>
          <a:bodyPr anchor="t" rtlCol="false" tIns="0" lIns="0" bIns="0" rIns="0">
            <a:spAutoFit/>
          </a:bodyPr>
          <a:lstStyle/>
          <a:p>
            <a:pPr algn="l">
              <a:lnSpc>
                <a:spcPts val="1156"/>
              </a:lnSpc>
            </a:pPr>
            <a:r>
              <a:rPr lang="en-US" sz="513" spc="12">
                <a:solidFill>
                  <a:srgbClr val="14377D"/>
                </a:solidFill>
                <a:latin typeface="Adobe Caslon Pro 1"/>
                <a:ea typeface="Adobe Caslon Pro 1"/>
                <a:cs typeface="Adobe Caslon Pro 1"/>
                <a:sym typeface="Adobe Caslon Pro 1"/>
              </a:rPr>
              <a:t>(ve)* = vegan option available </a:t>
            </a:r>
          </a:p>
        </p:txBody>
      </p:sp>
      <p:sp>
        <p:nvSpPr>
          <p:cNvPr name="TextBox 141" id="141"/>
          <p:cNvSpPr txBox="true"/>
          <p:nvPr/>
        </p:nvSpPr>
        <p:spPr>
          <a:xfrm rot="0">
            <a:off x="970925" y="6682239"/>
            <a:ext cx="3904062" cy="392383"/>
          </a:xfrm>
          <a:prstGeom prst="rect">
            <a:avLst/>
          </a:prstGeom>
        </p:spPr>
        <p:txBody>
          <a:bodyPr anchor="t" rtlCol="false" tIns="0" lIns="0" bIns="0" rIns="0">
            <a:spAutoFit/>
          </a:bodyPr>
          <a:lstStyle/>
          <a:p>
            <a:pPr algn="ctr">
              <a:lnSpc>
                <a:spcPts val="1156"/>
              </a:lnSpc>
            </a:pPr>
            <a:r>
              <a:rPr lang="en-US" sz="513" spc="11">
                <a:solidFill>
                  <a:srgbClr val="14377D"/>
                </a:solidFill>
                <a:latin typeface="Adobe Caslon Pro 1"/>
                <a:ea typeface="Adobe Caslon Pro 1"/>
                <a:cs typeface="Adobe Caslon Pro 1"/>
                <a:sym typeface="Adobe Caslon Pro 1"/>
              </a:rPr>
              <a:t>Dishes are subject to change according to seasonality &amp; availability. Supplements must be chosen for the whole group. Vegetarian/Vegan </a:t>
            </a:r>
          </a:p>
          <a:p>
            <a:pPr algn="ctr">
              <a:lnSpc>
                <a:spcPts val="256"/>
              </a:lnSpc>
            </a:pPr>
            <a:r>
              <a:rPr lang="en-US" sz="513" spc="11">
                <a:solidFill>
                  <a:srgbClr val="14377D"/>
                </a:solidFill>
                <a:latin typeface="Adobe Caslon Pro 1"/>
                <a:ea typeface="Adobe Caslon Pro 1"/>
                <a:cs typeface="Adobe Caslon Pro 1"/>
                <a:sym typeface="Adobe Caslon Pro 1"/>
              </a:rPr>
              <a:t>menu available upon request. We handle all allergens in the kitchen. Please inform us of any allergies or dietary intolerances. Fish &amp; meat </a:t>
            </a:r>
          </a:p>
          <a:p>
            <a:pPr algn="ctr">
              <a:lnSpc>
                <a:spcPts val="1027"/>
              </a:lnSpc>
            </a:pPr>
            <a:r>
              <a:rPr lang="en-US" sz="513" spc="12">
                <a:solidFill>
                  <a:srgbClr val="14377D"/>
                </a:solidFill>
                <a:latin typeface="Adobe Caslon Pro 1"/>
                <a:ea typeface="Adobe Caslon Pro 1"/>
                <a:cs typeface="Adobe Caslon Pro 1"/>
                <a:sym typeface="Adobe Caslon Pro 1"/>
              </a:rPr>
              <a:t>dishes may contain small bones. Our cheeses may be unpasteurised. Discretionary 13.5% service charge will be added to your bill. </a:t>
            </a:r>
          </a:p>
          <a:p>
            <a:pPr algn="ctr">
              <a:lnSpc>
                <a:spcPts val="256"/>
              </a:lnSpc>
            </a:pPr>
            <a:r>
              <a:rPr lang="en-US" sz="513" spc="10">
                <a:solidFill>
                  <a:srgbClr val="14377D"/>
                </a:solidFill>
                <a:latin typeface="Adobe Caslon Pro 1"/>
                <a:ea typeface="Adobe Caslon Pro 1"/>
                <a:cs typeface="Adobe Caslon Pro 1"/>
                <a:sym typeface="Adobe Caslon Pro 1"/>
              </a:rPr>
              <a:t>VAT is included. We are a cashless restaurant. All payments must be made via credit or debit card.</a:t>
            </a:r>
          </a:p>
        </p:txBody>
      </p:sp>
      <p:sp>
        <p:nvSpPr>
          <p:cNvPr name="TextBox 142" id="142"/>
          <p:cNvSpPr txBox="true"/>
          <p:nvPr/>
        </p:nvSpPr>
        <p:spPr>
          <a:xfrm rot="0">
            <a:off x="1442521" y="5995302"/>
            <a:ext cx="2066027" cy="141132"/>
          </a:xfrm>
          <a:prstGeom prst="rect">
            <a:avLst/>
          </a:prstGeom>
        </p:spPr>
        <p:txBody>
          <a:bodyPr anchor="t" rtlCol="false" tIns="0" lIns="0" bIns="0" rIns="0">
            <a:spAutoFit/>
          </a:bodyPr>
          <a:lstStyle/>
          <a:p>
            <a:pPr algn="l">
              <a:lnSpc>
                <a:spcPts val="1078"/>
              </a:lnSpc>
            </a:pPr>
            <a:r>
              <a:rPr lang="en-US" b="true" sz="770" spc="19">
                <a:solidFill>
                  <a:srgbClr val="14377D"/>
                </a:solidFill>
                <a:latin typeface="Adobe Caslon Pro 2"/>
                <a:ea typeface="Adobe Caslon Pro 2"/>
                <a:cs typeface="Adobe Caslon Pro 2"/>
                <a:sym typeface="Adobe Caslon Pro 2"/>
              </a:rPr>
              <a:t>Cheese selection, homemade jam &amp; oat biscuits </a:t>
            </a:r>
          </a:p>
        </p:txBody>
      </p:sp>
      <p:sp>
        <p:nvSpPr>
          <p:cNvPr name="TextBox 143" id="143"/>
          <p:cNvSpPr txBox="true"/>
          <p:nvPr/>
        </p:nvSpPr>
        <p:spPr>
          <a:xfrm rot="0">
            <a:off x="1860547" y="2906752"/>
            <a:ext cx="2086687" cy="538108"/>
          </a:xfrm>
          <a:prstGeom prst="rect">
            <a:avLst/>
          </a:prstGeom>
        </p:spPr>
        <p:txBody>
          <a:bodyPr anchor="t" rtlCol="false" tIns="0" lIns="0" bIns="0" rIns="0">
            <a:spAutoFit/>
          </a:bodyPr>
          <a:lstStyle/>
          <a:p>
            <a:pPr algn="ctr">
              <a:lnSpc>
                <a:spcPts val="1412"/>
              </a:lnSpc>
            </a:pPr>
            <a:r>
              <a:rPr lang="en-US" sz="770" spc="18">
                <a:solidFill>
                  <a:srgbClr val="14377D"/>
                </a:solidFill>
                <a:latin typeface="Adobe Caslon Pro 3"/>
                <a:ea typeface="Adobe Caslon Pro 3"/>
                <a:cs typeface="Adobe Caslon Pro 3"/>
                <a:sym typeface="Adobe Caslon Pro 3"/>
              </a:rPr>
              <a:t>Croquetes de alheira Portuguese sausage croquetes</a:t>
            </a:r>
          </a:p>
          <a:p>
            <a:pPr algn="ctr">
              <a:lnSpc>
                <a:spcPts val="1412"/>
              </a:lnSpc>
            </a:pPr>
            <a:r>
              <a:rPr lang="en-US" b="true" sz="770" spc="19">
                <a:solidFill>
                  <a:srgbClr val="14377D"/>
                </a:solidFill>
                <a:latin typeface="Adobe Caslon Pro 2"/>
                <a:ea typeface="Adobe Caslon Pro 2"/>
                <a:cs typeface="Adobe Caslon Pro 2"/>
                <a:sym typeface="Adobe Caslon Pro 2"/>
              </a:rPr>
              <a:t>Pataniscas de bacalhau Salt cod fritters Salada de polvo Octopus salad</a:t>
            </a:r>
          </a:p>
        </p:txBody>
      </p:sp>
      <p:sp>
        <p:nvSpPr>
          <p:cNvPr name="TextBox 144" id="144"/>
          <p:cNvSpPr txBox="true"/>
          <p:nvPr/>
        </p:nvSpPr>
        <p:spPr>
          <a:xfrm rot="0">
            <a:off x="1843761" y="5418887"/>
            <a:ext cx="2120927" cy="504830"/>
          </a:xfrm>
          <a:prstGeom prst="rect">
            <a:avLst/>
          </a:prstGeom>
        </p:spPr>
        <p:txBody>
          <a:bodyPr anchor="t" rtlCol="false" tIns="0" lIns="0" bIns="0" rIns="0">
            <a:spAutoFit/>
          </a:bodyPr>
          <a:lstStyle/>
          <a:p>
            <a:pPr algn="ctr">
              <a:lnSpc>
                <a:spcPts val="1412"/>
              </a:lnSpc>
            </a:pPr>
            <a:r>
              <a:rPr lang="en-US" sz="770" spc="17">
                <a:solidFill>
                  <a:srgbClr val="14377D"/>
                </a:solidFill>
                <a:latin typeface="Adobe Caslon Pro 3"/>
                <a:ea typeface="Adobe Caslon Pro 3"/>
                <a:cs typeface="Adobe Caslon Pro 3"/>
                <a:sym typeface="Adobe Caslon Pro 3"/>
              </a:rPr>
              <a:t>Batatas a murro Garlic punched potatoes (ve) Couve grelhada Grilled cabbage &amp; soubise (v)(ve)*</a:t>
            </a:r>
          </a:p>
          <a:p>
            <a:pPr algn="ctr">
              <a:lnSpc>
                <a:spcPts val="1078"/>
              </a:lnSpc>
            </a:pPr>
            <a:r>
              <a:rPr lang="en-US" sz="770" spc="-3">
                <a:solidFill>
                  <a:srgbClr val="231F20"/>
                </a:solidFill>
                <a:latin typeface="IBM Plex Sans Condensed"/>
                <a:ea typeface="IBM Plex Sans Condensed"/>
                <a:cs typeface="IBM Plex Sans Condensed"/>
                <a:sym typeface="IBM Plex Sans Condensed"/>
              </a:rPr>
              <a:t>-</a:t>
            </a:r>
          </a:p>
        </p:txBody>
      </p:sp>
      <p:sp>
        <p:nvSpPr>
          <p:cNvPr name="TextBox 145" id="145"/>
          <p:cNvSpPr txBox="true"/>
          <p:nvPr/>
        </p:nvSpPr>
        <p:spPr>
          <a:xfrm rot="0">
            <a:off x="1790036" y="6354179"/>
            <a:ext cx="2230523" cy="141132"/>
          </a:xfrm>
          <a:prstGeom prst="rect">
            <a:avLst/>
          </a:prstGeom>
        </p:spPr>
        <p:txBody>
          <a:bodyPr anchor="t" rtlCol="false" tIns="0" lIns="0" bIns="0" rIns="0">
            <a:spAutoFit/>
          </a:bodyPr>
          <a:lstStyle/>
          <a:p>
            <a:pPr algn="l">
              <a:lnSpc>
                <a:spcPts val="1078"/>
              </a:lnSpc>
            </a:pPr>
            <a:r>
              <a:rPr lang="en-US" sz="770" spc="18">
                <a:solidFill>
                  <a:srgbClr val="14377D"/>
                </a:solidFill>
                <a:latin typeface="Adobe Caslon Pro 3"/>
                <a:ea typeface="Adobe Caslon Pro 3"/>
                <a:cs typeface="Adobe Caslon Pro 3"/>
                <a:sym typeface="Adobe Caslon Pro 3"/>
              </a:rPr>
              <a:t>Pastel de nata Custard tart &amp; cinnamon ice cream (v)</a:t>
            </a:r>
          </a:p>
        </p:txBody>
      </p:sp>
      <p:sp>
        <p:nvSpPr>
          <p:cNvPr name="TextBox 146" id="146"/>
          <p:cNvSpPr txBox="true"/>
          <p:nvPr/>
        </p:nvSpPr>
        <p:spPr>
          <a:xfrm rot="0">
            <a:off x="1336025" y="3575217"/>
            <a:ext cx="2553226" cy="407958"/>
          </a:xfrm>
          <a:prstGeom prst="rect">
            <a:avLst/>
          </a:prstGeom>
        </p:spPr>
        <p:txBody>
          <a:bodyPr anchor="t" rtlCol="false" tIns="0" lIns="0" bIns="0" rIns="0">
            <a:spAutoFit/>
          </a:bodyPr>
          <a:lstStyle/>
          <a:p>
            <a:pPr algn="just">
              <a:lnSpc>
                <a:spcPts val="1412"/>
              </a:lnSpc>
            </a:pPr>
            <a:r>
              <a:rPr lang="en-US" b="true" sz="770" spc="16">
                <a:solidFill>
                  <a:srgbClr val="14377D"/>
                </a:solidFill>
                <a:latin typeface="Adobe Caslon Pro 2"/>
                <a:ea typeface="Adobe Caslon Pro 2"/>
                <a:cs typeface="Adobe Caslon Pro 2"/>
                <a:sym typeface="Adobe Caslon Pro 2"/>
              </a:rPr>
              <a:t>Paio do Cachaço de Porco Preto Acorn fed black pig neck </a:t>
            </a:r>
            <a:r>
              <a:rPr lang="en-US" b="true" sz="770" spc="16">
                <a:solidFill>
                  <a:srgbClr val="14377D"/>
                </a:solidFill>
                <a:latin typeface="Adobe Caslon Pro 2"/>
                <a:ea typeface="Adobe Caslon Pro 2"/>
                <a:cs typeface="Adobe Caslon Pro 2"/>
                <a:sym typeface="Adobe Caslon Pro 2"/>
              </a:rPr>
              <a:t>(3 </a:t>
            </a:r>
          </a:p>
          <a:p>
            <a:pPr algn="just">
              <a:lnSpc>
                <a:spcPts val="1412"/>
              </a:lnSpc>
            </a:pPr>
            <a:r>
              <a:rPr lang="en-US" sz="770" spc="13">
                <a:solidFill>
                  <a:srgbClr val="14377D"/>
                </a:solidFill>
                <a:latin typeface="Adobe Caslon Pro 3"/>
                <a:ea typeface="Adobe Caslon Pro 3"/>
                <a:cs typeface="Adobe Caslon Pro 3"/>
                <a:sym typeface="Adobe Caslon Pro 3"/>
              </a:rPr>
              <a:t>Presunto Varanegra Hand cut acorn fed black pig ham </a:t>
            </a:r>
            <a:r>
              <a:rPr lang="en-US" sz="770" spc="13">
                <a:solidFill>
                  <a:srgbClr val="14377D"/>
                </a:solidFill>
                <a:latin typeface="Adobe Caslon Pro 3"/>
                <a:ea typeface="Adobe Caslon Pro 3"/>
                <a:cs typeface="Adobe Caslon Pro 3"/>
                <a:sym typeface="Adobe Caslon Pro 3"/>
              </a:rPr>
              <a:t>(7.25 </a:t>
            </a:r>
          </a:p>
        </p:txBody>
      </p:sp>
      <p:sp>
        <p:nvSpPr>
          <p:cNvPr name="TextBox 147" id="147"/>
          <p:cNvSpPr txBox="true"/>
          <p:nvPr/>
        </p:nvSpPr>
        <p:spPr>
          <a:xfrm rot="0">
            <a:off x="2863754" y="3983382"/>
            <a:ext cx="40129" cy="179232"/>
          </a:xfrm>
          <a:prstGeom prst="rect">
            <a:avLst/>
          </a:prstGeom>
        </p:spPr>
        <p:txBody>
          <a:bodyPr anchor="t" rtlCol="false" tIns="0" lIns="0" bIns="0" rIns="0">
            <a:spAutoFit/>
          </a:bodyPr>
          <a:lstStyle/>
          <a:p>
            <a:pPr algn="l">
              <a:lnSpc>
                <a:spcPts val="1412"/>
              </a:lnSpc>
            </a:pPr>
            <a:r>
              <a:rPr lang="en-US" b="true" sz="770">
                <a:solidFill>
                  <a:srgbClr val="14377D"/>
                </a:solidFill>
                <a:latin typeface="Adobe Caslon Pro 2"/>
                <a:ea typeface="Adobe Caslon Pro 2"/>
                <a:cs typeface="Adobe Caslon Pro 2"/>
                <a:sym typeface="Adobe Caslon Pro 2"/>
              </a:rPr>
              <a:t>-</a:t>
            </a:r>
          </a:p>
        </p:txBody>
      </p:sp>
      <p:sp>
        <p:nvSpPr>
          <p:cNvPr name="TextBox 148" id="148"/>
          <p:cNvSpPr txBox="true"/>
          <p:nvPr/>
        </p:nvSpPr>
        <p:spPr>
          <a:xfrm rot="0">
            <a:off x="2255564" y="4103703"/>
            <a:ext cx="1305796" cy="238348"/>
          </a:xfrm>
          <a:prstGeom prst="rect">
            <a:avLst/>
          </a:prstGeom>
        </p:spPr>
        <p:txBody>
          <a:bodyPr anchor="t" rtlCol="false" tIns="0" lIns="0" bIns="0" rIns="0">
            <a:spAutoFit/>
          </a:bodyPr>
          <a:lstStyle/>
          <a:p>
            <a:pPr algn="l">
              <a:lnSpc>
                <a:spcPts val="1412"/>
              </a:lnSpc>
            </a:pPr>
            <a:r>
              <a:rPr lang="en-US" b="true" sz="770" spc="17">
                <a:solidFill>
                  <a:srgbClr val="14377D"/>
                </a:solidFill>
                <a:latin typeface="Adobe Caslon Pro 2"/>
                <a:ea typeface="Adobe Caslon Pro 2"/>
                <a:cs typeface="Adobe Caslon Pro 2"/>
                <a:sym typeface="Adobe Caslon Pro 2"/>
              </a:rPr>
              <a:t>Bacalhau à Brás Salt cod hash</a:t>
            </a:r>
            <a:r>
              <a:rPr lang="en-US" b="true" sz="770" spc="17">
                <a:solidFill>
                  <a:srgbClr val="14377D"/>
                </a:solidFill>
                <a:latin typeface="Adobe Caslon Pro 2"/>
                <a:ea typeface="Adobe Caslon Pro 2"/>
                <a:cs typeface="Adobe Caslon Pro 2"/>
                <a:sym typeface="Adobe Caslon Pro 2"/>
              </a:rPr>
              <a:t> </a:t>
            </a:r>
          </a:p>
        </p:txBody>
      </p:sp>
      <p:sp>
        <p:nvSpPr>
          <p:cNvPr name="TextBox 149" id="149"/>
          <p:cNvSpPr txBox="true"/>
          <p:nvPr/>
        </p:nvSpPr>
        <p:spPr>
          <a:xfrm rot="0">
            <a:off x="1428533" y="4342258"/>
            <a:ext cx="2968014" cy="896985"/>
          </a:xfrm>
          <a:prstGeom prst="rect">
            <a:avLst/>
          </a:prstGeom>
        </p:spPr>
        <p:txBody>
          <a:bodyPr anchor="t" rtlCol="false" tIns="0" lIns="0" bIns="0" rIns="0">
            <a:spAutoFit/>
          </a:bodyPr>
          <a:lstStyle/>
          <a:p>
            <a:pPr algn="ctr">
              <a:lnSpc>
                <a:spcPts val="1412"/>
              </a:lnSpc>
            </a:pPr>
            <a:r>
              <a:rPr lang="en-US" b="true" sz="770" spc="18">
                <a:solidFill>
                  <a:srgbClr val="14377D"/>
                </a:solidFill>
                <a:latin typeface="Adobe Caslon Pro 2"/>
                <a:ea typeface="Adobe Caslon Pro 2"/>
                <a:cs typeface="Adobe Caslon Pro 2"/>
                <a:sym typeface="Adobe Caslon Pro 2"/>
              </a:rPr>
              <a:t>Gambas à Guilho Garlic prawns</a:t>
            </a:r>
          </a:p>
          <a:p>
            <a:pPr algn="ctr">
              <a:lnSpc>
                <a:spcPts val="1412"/>
              </a:lnSpc>
            </a:pPr>
            <a:r>
              <a:rPr lang="en-US" sz="770" spc="17">
                <a:solidFill>
                  <a:srgbClr val="14377D"/>
                </a:solidFill>
                <a:latin typeface="Adobe Caslon Pro 3"/>
                <a:ea typeface="Adobe Caslon Pro 3"/>
                <a:cs typeface="Adobe Caslon Pro 3"/>
                <a:sym typeface="Adobe Caslon Pro 3"/>
              </a:rPr>
              <a:t>Cherne com feijão e nabos Stone bass, beans, pork jowl &amp; turnips</a:t>
            </a:r>
          </a:p>
          <a:p>
            <a:pPr algn="ctr">
              <a:lnSpc>
                <a:spcPts val="1078"/>
              </a:lnSpc>
            </a:pPr>
            <a:r>
              <a:rPr lang="en-US" sz="770" spc="-3">
                <a:solidFill>
                  <a:srgbClr val="231F20"/>
                </a:solidFill>
                <a:latin typeface="IBM Plex Sans Condensed"/>
                <a:ea typeface="IBM Plex Sans Condensed"/>
                <a:cs typeface="IBM Plex Sans Condensed"/>
                <a:sym typeface="IBM Plex Sans Condensed"/>
              </a:rPr>
              <a:t>-</a:t>
            </a:r>
          </a:p>
          <a:p>
            <a:pPr algn="ctr">
              <a:lnSpc>
                <a:spcPts val="1412"/>
              </a:lnSpc>
            </a:pPr>
            <a:r>
              <a:rPr lang="en-US" b="true" sz="770" spc="19">
                <a:solidFill>
                  <a:srgbClr val="14377D"/>
                </a:solidFill>
                <a:latin typeface="Adobe Caslon Pro 2"/>
                <a:ea typeface="Adobe Caslon Pro 2"/>
                <a:cs typeface="Adobe Caslon Pro 2"/>
                <a:sym typeface="Adobe Caslon Pro 2"/>
              </a:rPr>
              <a:t>Bochechas de boi e couve-flor Beef cheeks &amp; cauliflower</a:t>
            </a:r>
          </a:p>
          <a:p>
            <a:pPr algn="ctr">
              <a:lnSpc>
                <a:spcPts val="1412"/>
              </a:lnSpc>
            </a:pPr>
            <a:r>
              <a:rPr lang="en-US" sz="770" spc="16">
                <a:solidFill>
                  <a:srgbClr val="14377D"/>
                </a:solidFill>
                <a:latin typeface="Adobe Caslon Pro 3"/>
                <a:ea typeface="Adobe Caslon Pro 3"/>
                <a:cs typeface="Adobe Caslon Pro 3"/>
                <a:sym typeface="Adobe Caslon Pro 3"/>
              </a:rPr>
              <a:t>Presa de Porco Preto com açorda Acorn-fed black pig &amp; bread porridge</a:t>
            </a:r>
          </a:p>
        </p:txBody>
      </p:sp>
      <p:sp>
        <p:nvSpPr>
          <p:cNvPr name="TextBox 150" id="150"/>
          <p:cNvSpPr txBox="true"/>
          <p:nvPr/>
        </p:nvSpPr>
        <p:spPr>
          <a:xfrm rot="0">
            <a:off x="2881950" y="6131292"/>
            <a:ext cx="27421" cy="131972"/>
          </a:xfrm>
          <a:prstGeom prst="rect">
            <a:avLst/>
          </a:prstGeom>
        </p:spPr>
        <p:txBody>
          <a:bodyPr anchor="t" rtlCol="false" tIns="0" lIns="0" bIns="0" rIns="0">
            <a:spAutoFit/>
          </a:bodyPr>
          <a:lstStyle/>
          <a:p>
            <a:pPr algn="l">
              <a:lnSpc>
                <a:spcPts val="959"/>
              </a:lnSpc>
            </a:pPr>
            <a:r>
              <a:rPr lang="en-US" b="true" sz="685">
                <a:solidFill>
                  <a:srgbClr val="14377D"/>
                </a:solidFill>
                <a:latin typeface="ITC American Typewriter Medium"/>
                <a:ea typeface="ITC American Typewriter Medium"/>
                <a:cs typeface="ITC American Typewriter Medium"/>
                <a:sym typeface="ITC American Typewriter Medium"/>
              </a:rPr>
              <a:t>-</a:t>
            </a:r>
          </a:p>
        </p:txBody>
      </p:sp>
      <p:sp>
        <p:nvSpPr>
          <p:cNvPr name="TextBox 151" id="151"/>
          <p:cNvSpPr txBox="true"/>
          <p:nvPr/>
        </p:nvSpPr>
        <p:spPr>
          <a:xfrm rot="0">
            <a:off x="3470475" y="5951854"/>
            <a:ext cx="267461" cy="131972"/>
          </a:xfrm>
          <a:prstGeom prst="rect">
            <a:avLst/>
          </a:prstGeom>
        </p:spPr>
        <p:txBody>
          <a:bodyPr anchor="t" rtlCol="false" tIns="0" lIns="0" bIns="0" rIns="0">
            <a:spAutoFit/>
          </a:bodyPr>
          <a:lstStyle/>
          <a:p>
            <a:pPr algn="l">
              <a:lnSpc>
                <a:spcPts val="959"/>
              </a:lnSpc>
            </a:pPr>
            <a:r>
              <a:rPr lang="en-US" b="true" sz="685" spc="17">
                <a:solidFill>
                  <a:srgbClr val="14377D"/>
                </a:solidFill>
                <a:latin typeface="ITC American Typewriter Medium"/>
                <a:ea typeface="ITC American Typewriter Medium"/>
                <a:cs typeface="ITC American Typewriter Medium"/>
                <a:sym typeface="ITC American Typewriter Medium"/>
              </a:rPr>
              <a:t>(4.75 </a:t>
            </a:r>
          </a:p>
        </p:txBody>
      </p:sp>
      <p:sp>
        <p:nvSpPr>
          <p:cNvPr name="TextBox 152" id="152"/>
          <p:cNvSpPr txBox="true"/>
          <p:nvPr/>
        </p:nvSpPr>
        <p:spPr>
          <a:xfrm rot="0">
            <a:off x="4391246" y="3571532"/>
            <a:ext cx="40374" cy="179597"/>
          </a:xfrm>
          <a:prstGeom prst="rect">
            <a:avLst/>
          </a:prstGeom>
        </p:spPr>
        <p:txBody>
          <a:bodyPr anchor="t" rtlCol="false" tIns="0" lIns="0" bIns="0" rIns="0">
            <a:spAutoFit/>
          </a:bodyPr>
          <a:lstStyle/>
          <a:p>
            <a:pPr algn="l">
              <a:lnSpc>
                <a:spcPts val="1413"/>
              </a:lnSpc>
            </a:pPr>
            <a:r>
              <a:rPr lang="en-US" b="true" sz="685">
                <a:solidFill>
                  <a:srgbClr val="14377D"/>
                </a:solidFill>
                <a:latin typeface="ITC American Typewriter Medium"/>
                <a:ea typeface="ITC American Typewriter Medium"/>
                <a:cs typeface="ITC American Typewriter Medium"/>
                <a:sym typeface="ITC American Typewriter Medium"/>
              </a:rPr>
              <a:t>)</a:t>
            </a:r>
          </a:p>
        </p:txBody>
      </p:sp>
      <p:sp>
        <p:nvSpPr>
          <p:cNvPr name="TextBox 153" id="153"/>
          <p:cNvSpPr txBox="true"/>
          <p:nvPr/>
        </p:nvSpPr>
        <p:spPr>
          <a:xfrm rot="0">
            <a:off x="4388660" y="3750970"/>
            <a:ext cx="40374" cy="179597"/>
          </a:xfrm>
          <a:prstGeom prst="rect">
            <a:avLst/>
          </a:prstGeom>
        </p:spPr>
        <p:txBody>
          <a:bodyPr anchor="t" rtlCol="false" tIns="0" lIns="0" bIns="0" rIns="0">
            <a:spAutoFit/>
          </a:bodyPr>
          <a:lstStyle/>
          <a:p>
            <a:pPr algn="l">
              <a:lnSpc>
                <a:spcPts val="1413"/>
              </a:lnSpc>
            </a:pPr>
            <a:r>
              <a:rPr lang="en-US" b="true" sz="685">
                <a:solidFill>
                  <a:srgbClr val="14377D"/>
                </a:solidFill>
                <a:latin typeface="ITC American Typewriter Medium"/>
                <a:ea typeface="ITC American Typewriter Medium"/>
                <a:cs typeface="ITC American Typewriter Medium"/>
                <a:sym typeface="ITC American Typewriter Medium"/>
              </a:rPr>
              <a:t>)</a:t>
            </a:r>
          </a:p>
        </p:txBody>
      </p:sp>
      <p:sp>
        <p:nvSpPr>
          <p:cNvPr name="TextBox 154" id="154"/>
          <p:cNvSpPr txBox="true"/>
          <p:nvPr/>
        </p:nvSpPr>
        <p:spPr>
          <a:xfrm rot="0">
            <a:off x="3734861" y="5952302"/>
            <a:ext cx="623442" cy="131075"/>
          </a:xfrm>
          <a:prstGeom prst="rect">
            <a:avLst/>
          </a:prstGeom>
        </p:spPr>
        <p:txBody>
          <a:bodyPr anchor="t" rtlCol="false" tIns="0" lIns="0" bIns="0" rIns="0">
            <a:spAutoFit/>
          </a:bodyPr>
          <a:lstStyle/>
          <a:p>
            <a:pPr algn="l">
              <a:lnSpc>
                <a:spcPts val="959"/>
              </a:lnSpc>
            </a:pPr>
            <a:r>
              <a:rPr lang="en-US" b="true" sz="685" spc="15">
                <a:solidFill>
                  <a:srgbClr val="14377D"/>
                </a:solidFill>
                <a:latin typeface="ITC American Typewriter Medium"/>
                <a:ea typeface="ITC American Typewriter Medium"/>
                <a:cs typeface="ITC American Typewriter Medium"/>
                <a:sym typeface="ITC American Typewriter Medium"/>
              </a:rPr>
              <a:t>supplement pp) </a:t>
            </a:r>
          </a:p>
        </p:txBody>
      </p:sp>
      <p:sp>
        <p:nvSpPr>
          <p:cNvPr name="TextBox 155" id="155"/>
          <p:cNvSpPr txBox="true"/>
          <p:nvPr/>
        </p:nvSpPr>
        <p:spPr>
          <a:xfrm rot="0">
            <a:off x="3838780" y="3832165"/>
            <a:ext cx="558665" cy="91429"/>
          </a:xfrm>
          <a:prstGeom prst="rect">
            <a:avLst/>
          </a:prstGeom>
        </p:spPr>
        <p:txBody>
          <a:bodyPr anchor="t" rtlCol="false" tIns="0" lIns="0" bIns="0" rIns="0">
            <a:spAutoFit/>
          </a:bodyPr>
          <a:lstStyle/>
          <a:p>
            <a:pPr algn="l">
              <a:lnSpc>
                <a:spcPts val="671"/>
              </a:lnSpc>
            </a:pPr>
            <a:r>
              <a:rPr lang="en-US" b="true" sz="479" spc="17">
                <a:solidFill>
                  <a:srgbClr val="14377D"/>
                </a:solidFill>
                <a:latin typeface="ITC American Typewriter Medium"/>
                <a:ea typeface="ITC American Typewriter Medium"/>
                <a:cs typeface="ITC American Typewriter Medium"/>
                <a:sym typeface="ITC American Typewriter Medium"/>
              </a:rPr>
              <a:t>supplement</a:t>
            </a:r>
            <a:r>
              <a:rPr lang="en-US" b="true" sz="479" spc="17">
                <a:solidFill>
                  <a:srgbClr val="000000"/>
                </a:solidFill>
                <a:latin typeface="ITC American Typewriter Medium"/>
                <a:ea typeface="ITC American Typewriter Medium"/>
                <a:cs typeface="ITC American Typewriter Medium"/>
                <a:sym typeface="ITC American Typewriter Medium"/>
              </a:rPr>
              <a:t> </a:t>
            </a:r>
            <a:r>
              <a:rPr lang="en-US" b="true" sz="479" spc="17">
                <a:solidFill>
                  <a:srgbClr val="14377D"/>
                </a:solidFill>
                <a:latin typeface="ITC American Typewriter Medium"/>
                <a:ea typeface="ITC American Typewriter Medium"/>
                <a:cs typeface="ITC American Typewriter Medium"/>
                <a:sym typeface="ITC American Typewriter Medium"/>
              </a:rPr>
              <a:t>pp</a:t>
            </a:r>
          </a:p>
        </p:txBody>
      </p:sp>
      <p:sp>
        <p:nvSpPr>
          <p:cNvPr name="TextBox 156" id="156"/>
          <p:cNvSpPr txBox="true"/>
          <p:nvPr/>
        </p:nvSpPr>
        <p:spPr>
          <a:xfrm rot="0">
            <a:off x="3841357" y="3652727"/>
            <a:ext cx="558665" cy="91429"/>
          </a:xfrm>
          <a:prstGeom prst="rect">
            <a:avLst/>
          </a:prstGeom>
        </p:spPr>
        <p:txBody>
          <a:bodyPr anchor="t" rtlCol="false" tIns="0" lIns="0" bIns="0" rIns="0">
            <a:spAutoFit/>
          </a:bodyPr>
          <a:lstStyle/>
          <a:p>
            <a:pPr algn="l">
              <a:lnSpc>
                <a:spcPts val="671"/>
              </a:lnSpc>
            </a:pPr>
            <a:r>
              <a:rPr lang="en-US" b="true" sz="479" spc="17">
                <a:solidFill>
                  <a:srgbClr val="14377D"/>
                </a:solidFill>
                <a:latin typeface="ITC American Typewriter Medium"/>
                <a:ea typeface="ITC American Typewriter Medium"/>
                <a:cs typeface="ITC American Typewriter Medium"/>
                <a:sym typeface="ITC American Typewriter Medium"/>
              </a:rPr>
              <a:t>supplement</a:t>
            </a:r>
            <a:r>
              <a:rPr lang="en-US" b="true" sz="479" spc="17">
                <a:solidFill>
                  <a:srgbClr val="000000"/>
                </a:solidFill>
                <a:latin typeface="ITC American Typewriter Medium"/>
                <a:ea typeface="ITC American Typewriter Medium"/>
                <a:cs typeface="ITC American Typewriter Medium"/>
                <a:sym typeface="ITC American Typewriter Medium"/>
              </a:rPr>
              <a:t> </a:t>
            </a:r>
            <a:r>
              <a:rPr lang="en-US" b="true" sz="479" spc="17">
                <a:solidFill>
                  <a:srgbClr val="14377D"/>
                </a:solidFill>
                <a:latin typeface="ITC American Typewriter Medium"/>
                <a:ea typeface="ITC American Typewriter Medium"/>
                <a:cs typeface="ITC American Typewriter Medium"/>
                <a:sym typeface="ITC American Typewriter Medium"/>
              </a:rPr>
              <a:t>pp</a:t>
            </a:r>
          </a:p>
        </p:txBody>
      </p:sp>
      <p:sp>
        <p:nvSpPr>
          <p:cNvPr name="TextBox 157" id="157"/>
          <p:cNvSpPr txBox="true"/>
          <p:nvPr/>
        </p:nvSpPr>
        <p:spPr>
          <a:xfrm rot="0">
            <a:off x="2018877" y="1805848"/>
            <a:ext cx="1761317" cy="102451"/>
          </a:xfrm>
          <a:prstGeom prst="rect">
            <a:avLst/>
          </a:prstGeom>
        </p:spPr>
        <p:txBody>
          <a:bodyPr anchor="t" rtlCol="false" tIns="0" lIns="0" bIns="0" rIns="0">
            <a:spAutoFit/>
          </a:bodyPr>
          <a:lstStyle/>
          <a:p>
            <a:pPr algn="l">
              <a:lnSpc>
                <a:spcPts val="513"/>
              </a:lnSpc>
            </a:pPr>
            <a:r>
              <a:rPr lang="en-US" b="true" sz="1027" spc="101">
                <a:solidFill>
                  <a:srgbClr val="14377D"/>
                </a:solidFill>
                <a:latin typeface="Neutraface 2 Text"/>
                <a:ea typeface="Neutraface 2 Text"/>
                <a:cs typeface="Neutraface 2 Text"/>
                <a:sym typeface="Neutraface 2 Text"/>
              </a:rPr>
              <a:t>FESTIVE SHARING MENU</a:t>
            </a:r>
          </a:p>
        </p:txBody>
      </p:sp>
      <p:sp>
        <p:nvSpPr>
          <p:cNvPr name="TextBox 158" id="158"/>
          <p:cNvSpPr txBox="true"/>
          <p:nvPr/>
        </p:nvSpPr>
        <p:spPr>
          <a:xfrm rot="0">
            <a:off x="3745643" y="1857529"/>
            <a:ext cx="22544" cy="71478"/>
          </a:xfrm>
          <a:prstGeom prst="rect">
            <a:avLst/>
          </a:prstGeom>
        </p:spPr>
        <p:txBody>
          <a:bodyPr anchor="t" rtlCol="false" tIns="0" lIns="0" bIns="0" rIns="0">
            <a:spAutoFit/>
          </a:bodyPr>
          <a:lstStyle/>
          <a:p>
            <a:pPr algn="l">
              <a:lnSpc>
                <a:spcPts val="342"/>
              </a:lnSpc>
            </a:pPr>
            <a:r>
              <a:rPr lang="en-US" sz="685">
                <a:solidFill>
                  <a:srgbClr val="14377D"/>
                </a:solidFill>
                <a:latin typeface="Adobe Caslon Pro 1"/>
                <a:ea typeface="Adobe Caslon Pro 1"/>
                <a:cs typeface="Adobe Caslon Pro 1"/>
                <a:sym typeface="Adobe Caslon Pro 1"/>
              </a:rPr>
              <a:t> </a:t>
            </a:r>
          </a:p>
        </p:txBody>
      </p:sp>
      <p:sp>
        <p:nvSpPr>
          <p:cNvPr name="TextBox 159" id="159"/>
          <p:cNvSpPr txBox="true"/>
          <p:nvPr/>
        </p:nvSpPr>
        <p:spPr>
          <a:xfrm rot="0">
            <a:off x="1907005" y="2264363"/>
            <a:ext cx="1982336" cy="207454"/>
          </a:xfrm>
          <a:prstGeom prst="rect">
            <a:avLst/>
          </a:prstGeom>
        </p:spPr>
        <p:txBody>
          <a:bodyPr anchor="t" rtlCol="false" tIns="0" lIns="0" bIns="0" rIns="0">
            <a:spAutoFit/>
          </a:bodyPr>
          <a:lstStyle/>
          <a:p>
            <a:pPr algn="ctr">
              <a:lnSpc>
                <a:spcPts val="770"/>
              </a:lnSpc>
            </a:pPr>
            <a:r>
              <a:rPr lang="en-US" sz="685" spc="0">
                <a:solidFill>
                  <a:srgbClr val="14377D"/>
                </a:solidFill>
                <a:latin typeface="Adobe Caslon Pro 3"/>
                <a:ea typeface="Adobe Caslon Pro 3"/>
                <a:cs typeface="Adobe Caslon Pro 3"/>
                <a:sym typeface="Adobe Caslon Pro 3"/>
              </a:rPr>
              <a:t>Group Sharing Menus are available for groups of 6+ guests. All dishes are served for the whole table to share. </a:t>
            </a:r>
          </a:p>
        </p:txBody>
      </p:sp>
      <p:sp>
        <p:nvSpPr>
          <p:cNvPr name="TextBox 160" id="160"/>
          <p:cNvSpPr txBox="true"/>
          <p:nvPr/>
        </p:nvSpPr>
        <p:spPr>
          <a:xfrm rot="0">
            <a:off x="2677815" y="1956614"/>
            <a:ext cx="324449" cy="175672"/>
          </a:xfrm>
          <a:prstGeom prst="rect">
            <a:avLst/>
          </a:prstGeom>
        </p:spPr>
        <p:txBody>
          <a:bodyPr anchor="t" rtlCol="false" tIns="0" lIns="0" bIns="0" rIns="0">
            <a:spAutoFit/>
          </a:bodyPr>
          <a:lstStyle/>
          <a:p>
            <a:pPr algn="l">
              <a:lnSpc>
                <a:spcPts val="1318"/>
              </a:lnSpc>
            </a:pPr>
            <a:r>
              <a:rPr lang="en-US" sz="941" spc="94">
                <a:solidFill>
                  <a:srgbClr val="14377D"/>
                </a:solidFill>
                <a:latin typeface="Myriad"/>
                <a:ea typeface="Myriad"/>
                <a:cs typeface="Myriad"/>
                <a:sym typeface="Myriad"/>
              </a:rPr>
              <a:t>49.75</a:t>
            </a:r>
          </a:p>
        </p:txBody>
      </p:sp>
      <p:sp>
        <p:nvSpPr>
          <p:cNvPr name="TextBox 161" id="161"/>
          <p:cNvSpPr txBox="true"/>
          <p:nvPr/>
        </p:nvSpPr>
        <p:spPr>
          <a:xfrm rot="0">
            <a:off x="3007859" y="2009603"/>
            <a:ext cx="82803" cy="99251"/>
          </a:xfrm>
          <a:prstGeom prst="rect">
            <a:avLst/>
          </a:prstGeom>
        </p:spPr>
        <p:txBody>
          <a:bodyPr anchor="t" rtlCol="false" tIns="0" lIns="0" bIns="0" rIns="0">
            <a:spAutoFit/>
          </a:bodyPr>
          <a:lstStyle/>
          <a:p>
            <a:pPr algn="l">
              <a:lnSpc>
                <a:spcPts val="768"/>
              </a:lnSpc>
            </a:pPr>
            <a:r>
              <a:rPr lang="en-US" sz="549" spc="54">
                <a:solidFill>
                  <a:srgbClr val="14377D"/>
                </a:solidFill>
                <a:latin typeface="Myriad"/>
                <a:ea typeface="Myriad"/>
                <a:cs typeface="Myriad"/>
                <a:sym typeface="Myriad"/>
              </a:rPr>
              <a:t>PP</a:t>
            </a:r>
          </a:p>
        </p:txBody>
      </p:sp>
      <p:sp>
        <p:nvSpPr>
          <p:cNvPr name="TextBox 162" id="162"/>
          <p:cNvSpPr txBox="true"/>
          <p:nvPr/>
        </p:nvSpPr>
        <p:spPr>
          <a:xfrm rot="0">
            <a:off x="707960" y="321707"/>
            <a:ext cx="2940977" cy="252730"/>
          </a:xfrm>
          <a:prstGeom prst="rect">
            <a:avLst/>
          </a:prstGeom>
        </p:spPr>
        <p:txBody>
          <a:bodyPr anchor="t" rtlCol="false" tIns="0" lIns="0" bIns="0" rIns="0">
            <a:spAutoFit/>
          </a:bodyPr>
          <a:lstStyle/>
          <a:p>
            <a:pPr algn="l">
              <a:lnSpc>
                <a:spcPts val="1820"/>
              </a:lnSpc>
            </a:pPr>
            <a:r>
              <a:rPr lang="en-US" sz="1300" spc="50">
                <a:solidFill>
                  <a:srgbClr val="26315D"/>
                </a:solidFill>
                <a:latin typeface="Neutraface 2 Text"/>
                <a:ea typeface="Neutraface 2 Text"/>
                <a:cs typeface="Neutraface 2 Text"/>
                <a:sym typeface="Neutraface 2 Text"/>
              </a:rPr>
              <a:t>FESTIVE SHARING MENU</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EEDED"/>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702342" y="6984311"/>
            <a:ext cx="1623927" cy="6353"/>
            <a:chOff x="0" y="0"/>
            <a:chExt cx="1623924" cy="6350"/>
          </a:xfrm>
        </p:grpSpPr>
        <p:sp>
          <p:nvSpPr>
            <p:cNvPr name="Freeform 3" id="3"/>
            <p:cNvSpPr/>
            <p:nvPr/>
          </p:nvSpPr>
          <p:spPr>
            <a:xfrm flipH="false" flipV="false" rot="0">
              <a:off x="0" y="0"/>
              <a:ext cx="1623949" cy="6350"/>
            </a:xfrm>
            <a:custGeom>
              <a:avLst/>
              <a:gdLst/>
              <a:ahLst/>
              <a:cxnLst/>
              <a:rect r="r" b="b" t="t" l="l"/>
              <a:pathLst>
                <a:path h="6350" w="1623949">
                  <a:moveTo>
                    <a:pt x="0" y="0"/>
                  </a:moveTo>
                  <a:lnTo>
                    <a:pt x="1623949" y="0"/>
                  </a:lnTo>
                  <a:lnTo>
                    <a:pt x="1623949" y="6350"/>
                  </a:lnTo>
                  <a:lnTo>
                    <a:pt x="0" y="6350"/>
                  </a:lnTo>
                  <a:close/>
                </a:path>
              </a:pathLst>
            </a:custGeom>
            <a:solidFill>
              <a:srgbClr val="275B9B"/>
            </a:solidFill>
          </p:spPr>
        </p:sp>
      </p:grpSp>
      <p:sp>
        <p:nvSpPr>
          <p:cNvPr name="Freeform 4" id="4"/>
          <p:cNvSpPr/>
          <p:nvPr/>
        </p:nvSpPr>
        <p:spPr>
          <a:xfrm flipH="false" flipV="false" rot="0">
            <a:off x="-92951" y="-335826"/>
            <a:ext cx="11489410" cy="6230454"/>
          </a:xfrm>
          <a:custGeom>
            <a:avLst/>
            <a:gdLst/>
            <a:ahLst/>
            <a:cxnLst/>
            <a:rect r="r" b="b" t="t" l="l"/>
            <a:pathLst>
              <a:path h="6230454" w="11489410">
                <a:moveTo>
                  <a:pt x="0" y="0"/>
                </a:moveTo>
                <a:lnTo>
                  <a:pt x="11489409" y="0"/>
                </a:lnTo>
                <a:lnTo>
                  <a:pt x="11489409" y="6230454"/>
                </a:lnTo>
                <a:lnTo>
                  <a:pt x="0" y="6230454"/>
                </a:lnTo>
                <a:lnTo>
                  <a:pt x="0" y="0"/>
                </a:lnTo>
                <a:close/>
              </a:path>
            </a:pathLst>
          </a:custGeom>
          <a:blipFill>
            <a:blip r:embed="rId2"/>
            <a:stretch>
              <a:fillRect l="0" t="-11430" r="0" b="-11430"/>
            </a:stretch>
          </a:blipFill>
        </p:spPr>
      </p:sp>
      <p:sp>
        <p:nvSpPr>
          <p:cNvPr name="TextBox 5" id="5"/>
          <p:cNvSpPr txBox="true"/>
          <p:nvPr/>
        </p:nvSpPr>
        <p:spPr>
          <a:xfrm rot="0">
            <a:off x="4108752" y="6024877"/>
            <a:ext cx="2524011" cy="247012"/>
          </a:xfrm>
          <a:prstGeom prst="rect">
            <a:avLst/>
          </a:prstGeom>
        </p:spPr>
        <p:txBody>
          <a:bodyPr anchor="t" rtlCol="false" tIns="0" lIns="0" bIns="0" rIns="0">
            <a:spAutoFit/>
          </a:bodyPr>
          <a:lstStyle/>
          <a:p>
            <a:pPr algn="l">
              <a:lnSpc>
                <a:spcPts val="1820"/>
              </a:lnSpc>
            </a:pPr>
            <a:r>
              <a:rPr lang="en-US" b="true" sz="1300" spc="61">
                <a:solidFill>
                  <a:srgbClr val="26315D"/>
                </a:solidFill>
                <a:latin typeface="Neutraface 2 Text"/>
                <a:ea typeface="Neutraface 2 Text"/>
                <a:cs typeface="Neutraface 2 Text"/>
                <a:sym typeface="Neutraface 2 Text"/>
              </a:rPr>
              <a:t>BAR DOURO LONDON BRIDGE</a:t>
            </a:r>
          </a:p>
        </p:txBody>
      </p:sp>
      <p:sp>
        <p:nvSpPr>
          <p:cNvPr name="TextBox 6" id="6"/>
          <p:cNvSpPr txBox="true"/>
          <p:nvPr/>
        </p:nvSpPr>
        <p:spPr>
          <a:xfrm rot="0">
            <a:off x="1238955" y="6489011"/>
            <a:ext cx="8411394" cy="393697"/>
          </a:xfrm>
          <a:prstGeom prst="rect">
            <a:avLst/>
          </a:prstGeom>
        </p:spPr>
        <p:txBody>
          <a:bodyPr anchor="t" rtlCol="false" tIns="0" lIns="0" bIns="0" rIns="0">
            <a:spAutoFit/>
          </a:bodyPr>
          <a:lstStyle/>
          <a:p>
            <a:pPr algn="ctr">
              <a:lnSpc>
                <a:spcPts val="1500"/>
              </a:lnSpc>
            </a:pPr>
            <a:r>
              <a:rPr lang="en-US" sz="1000" spc="24">
                <a:solidFill>
                  <a:srgbClr val="232F5D"/>
                </a:solidFill>
                <a:latin typeface="Adobe Caslon Pro 1"/>
                <a:ea typeface="Adobe Caslon Pro 1"/>
                <a:cs typeface="Adobe Caslon Pro 1"/>
                <a:sym typeface="Adobe Caslon Pro 1"/>
              </a:rPr>
              <a:t>Occupying a railway arch in Southwark Quarter, Bar Douro was created to bring authentic Portuguese food and wine to London. Our wine cellar on the mezzanine seats groups of 6 to 12 people and is perfect for office parties, family dinners, friendly</a:t>
            </a:r>
            <a:r>
              <a:rPr lang="en-US" sz="1000" spc="24">
                <a:solidFill>
                  <a:srgbClr val="232F5D"/>
                </a:solidFill>
                <a:latin typeface="Adobe Caslon Pro 1"/>
                <a:ea typeface="Adobe Caslon Pro 1"/>
                <a:cs typeface="Adobe Caslon Pro 1"/>
                <a:sym typeface="Adobe Caslon Pro 1"/>
                <a:hlinkClick r:id="rId3" tooltip="mailto:londonbridge%40bardouro.co.uk?subject="/>
              </a:rPr>
              <a:t> gatherings, or any other excuse</a:t>
            </a:r>
            <a:r>
              <a:rPr lang="en-US" sz="1000" spc="24">
                <a:solidFill>
                  <a:srgbClr val="232F5D"/>
                </a:solidFill>
                <a:latin typeface="Adobe Caslon Pro 1"/>
                <a:ea typeface="Adobe Caslon Pro 1"/>
                <a:cs typeface="Adobe Caslon Pro 1"/>
                <a:sym typeface="Adobe Caslon Pro 1"/>
              </a:rPr>
              <a:t> to get together. </a:t>
            </a:r>
          </a:p>
        </p:txBody>
      </p:sp>
      <p:sp>
        <p:nvSpPr>
          <p:cNvPr name="TextBox 7" id="7"/>
          <p:cNvSpPr txBox="true"/>
          <p:nvPr/>
        </p:nvSpPr>
        <p:spPr>
          <a:xfrm rot="0">
            <a:off x="2365696" y="6870011"/>
            <a:ext cx="6079836" cy="209550"/>
          </a:xfrm>
          <a:prstGeom prst="rect">
            <a:avLst/>
          </a:prstGeom>
        </p:spPr>
        <p:txBody>
          <a:bodyPr anchor="t" rtlCol="false" tIns="0" lIns="0" bIns="0" rIns="0">
            <a:spAutoFit/>
          </a:bodyPr>
          <a:lstStyle/>
          <a:p>
            <a:pPr algn="l">
              <a:lnSpc>
                <a:spcPts val="1500"/>
              </a:lnSpc>
            </a:pPr>
            <a:r>
              <a:rPr lang="en-US" sz="1000" spc="24">
                <a:solidFill>
                  <a:srgbClr val="232F5D"/>
                </a:solidFill>
                <a:latin typeface="Adobe Caslon Pro 1"/>
                <a:ea typeface="Adobe Caslon Pro 1"/>
                <a:cs typeface="Adobe Caslon Pro 1"/>
                <a:sym typeface="Adobe Caslon Pro 1"/>
              </a:rPr>
              <a:t>Reservations can be made online for up to 6 guests. Send us an email to enquire </a:t>
            </a:r>
            <a:r>
              <a:rPr lang="en-US" sz="1000" spc="24">
                <a:solidFill>
                  <a:srgbClr val="275B9B"/>
                </a:solidFill>
                <a:latin typeface="Adobe Caslon Pro 1"/>
                <a:ea typeface="Adobe Caslon Pro 1"/>
                <a:cs typeface="Adobe Caslon Pro 1"/>
                <a:sym typeface="Adobe Caslon Pro 1"/>
                <a:hlinkClick r:id="rId4" tooltip="mailto:londonbridge%40bardouro.co.uk?subject="/>
              </a:rPr>
              <a:t>londonbridge@bardouro.co.uk</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EEDED"/>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10"/>
            <a:ext cx="10692003" cy="5723992"/>
            <a:chOff x="0" y="0"/>
            <a:chExt cx="10692003" cy="5723992"/>
          </a:xfrm>
        </p:grpSpPr>
        <p:sp>
          <p:nvSpPr>
            <p:cNvPr name="Freeform 3" id="3"/>
            <p:cNvSpPr/>
            <p:nvPr/>
          </p:nvSpPr>
          <p:spPr>
            <a:xfrm flipH="false" flipV="false" rot="0">
              <a:off x="0" y="0"/>
              <a:ext cx="10692003" cy="5724017"/>
            </a:xfrm>
            <a:custGeom>
              <a:avLst/>
              <a:gdLst/>
              <a:ahLst/>
              <a:cxnLst/>
              <a:rect r="r" b="b" t="t" l="l"/>
              <a:pathLst>
                <a:path h="5724017" w="10692003">
                  <a:moveTo>
                    <a:pt x="0" y="5724017"/>
                  </a:moveTo>
                  <a:lnTo>
                    <a:pt x="10692003" y="5724017"/>
                  </a:lnTo>
                  <a:lnTo>
                    <a:pt x="10692003" y="0"/>
                  </a:lnTo>
                  <a:lnTo>
                    <a:pt x="0" y="0"/>
                  </a:lnTo>
                  <a:close/>
                </a:path>
              </a:pathLst>
            </a:custGeom>
            <a:solidFill>
              <a:srgbClr val="232F5D"/>
            </a:solidFill>
          </p:spPr>
        </p:sp>
      </p:grpSp>
      <p:sp>
        <p:nvSpPr>
          <p:cNvPr name="Freeform 4" id="4"/>
          <p:cNvSpPr/>
          <p:nvPr/>
        </p:nvSpPr>
        <p:spPr>
          <a:xfrm flipH="false" flipV="false" rot="0">
            <a:off x="0" y="10"/>
            <a:ext cx="10692003" cy="5723992"/>
          </a:xfrm>
          <a:custGeom>
            <a:avLst/>
            <a:gdLst/>
            <a:ahLst/>
            <a:cxnLst/>
            <a:rect r="r" b="b" t="t" l="l"/>
            <a:pathLst>
              <a:path h="5723992" w="10692003">
                <a:moveTo>
                  <a:pt x="0" y="0"/>
                </a:moveTo>
                <a:lnTo>
                  <a:pt x="10692003" y="0"/>
                </a:lnTo>
                <a:lnTo>
                  <a:pt x="10692003" y="5723991"/>
                </a:lnTo>
                <a:lnTo>
                  <a:pt x="0" y="5723991"/>
                </a:lnTo>
                <a:lnTo>
                  <a:pt x="0" y="0"/>
                </a:lnTo>
                <a:close/>
              </a:path>
            </a:pathLst>
          </a:custGeom>
          <a:blipFill>
            <a:blip r:embed="rId2"/>
            <a:stretch>
              <a:fillRect l="-126" t="-222" r="-126" b="0"/>
            </a:stretch>
          </a:blipFill>
        </p:spPr>
      </p:sp>
      <p:grpSp>
        <p:nvGrpSpPr>
          <p:cNvPr name="Group 5" id="5"/>
          <p:cNvGrpSpPr>
            <a:grpSpLocks noChangeAspect="true"/>
          </p:cNvGrpSpPr>
          <p:nvPr/>
        </p:nvGrpSpPr>
        <p:grpSpPr>
          <a:xfrm rot="0">
            <a:off x="6107039" y="6984311"/>
            <a:ext cx="1099680" cy="6353"/>
            <a:chOff x="0" y="0"/>
            <a:chExt cx="1099680" cy="6350"/>
          </a:xfrm>
        </p:grpSpPr>
        <p:sp>
          <p:nvSpPr>
            <p:cNvPr name="Freeform 6" id="6"/>
            <p:cNvSpPr/>
            <p:nvPr/>
          </p:nvSpPr>
          <p:spPr>
            <a:xfrm flipH="false" flipV="false" rot="0">
              <a:off x="0" y="0"/>
              <a:ext cx="1099693" cy="6350"/>
            </a:xfrm>
            <a:custGeom>
              <a:avLst/>
              <a:gdLst/>
              <a:ahLst/>
              <a:cxnLst/>
              <a:rect r="r" b="b" t="t" l="l"/>
              <a:pathLst>
                <a:path h="6350" w="1099693">
                  <a:moveTo>
                    <a:pt x="0" y="0"/>
                  </a:moveTo>
                  <a:lnTo>
                    <a:pt x="1099693" y="0"/>
                  </a:lnTo>
                  <a:lnTo>
                    <a:pt x="1099693" y="6350"/>
                  </a:lnTo>
                  <a:lnTo>
                    <a:pt x="0" y="6350"/>
                  </a:lnTo>
                  <a:close/>
                </a:path>
              </a:pathLst>
            </a:custGeom>
            <a:solidFill>
              <a:srgbClr val="275B9B"/>
            </a:solidFill>
          </p:spPr>
        </p:sp>
      </p:grpSp>
      <p:grpSp>
        <p:nvGrpSpPr>
          <p:cNvPr name="Group 7" id="7"/>
          <p:cNvGrpSpPr>
            <a:grpSpLocks noChangeAspect="true"/>
          </p:cNvGrpSpPr>
          <p:nvPr/>
        </p:nvGrpSpPr>
        <p:grpSpPr>
          <a:xfrm rot="0">
            <a:off x="7729690" y="7289111"/>
            <a:ext cx="574538" cy="6353"/>
            <a:chOff x="0" y="0"/>
            <a:chExt cx="574535" cy="6350"/>
          </a:xfrm>
        </p:grpSpPr>
        <p:sp>
          <p:nvSpPr>
            <p:cNvPr name="Freeform 8" id="8"/>
            <p:cNvSpPr/>
            <p:nvPr/>
          </p:nvSpPr>
          <p:spPr>
            <a:xfrm flipH="false" flipV="false" rot="0">
              <a:off x="0" y="0"/>
              <a:ext cx="574548" cy="6350"/>
            </a:xfrm>
            <a:custGeom>
              <a:avLst/>
              <a:gdLst/>
              <a:ahLst/>
              <a:cxnLst/>
              <a:rect r="r" b="b" t="t" l="l"/>
              <a:pathLst>
                <a:path h="6350" w="574548">
                  <a:moveTo>
                    <a:pt x="0" y="0"/>
                  </a:moveTo>
                  <a:lnTo>
                    <a:pt x="574548" y="0"/>
                  </a:lnTo>
                  <a:lnTo>
                    <a:pt x="574548" y="6350"/>
                  </a:lnTo>
                  <a:lnTo>
                    <a:pt x="0" y="6350"/>
                  </a:lnTo>
                  <a:close/>
                </a:path>
              </a:pathLst>
            </a:custGeom>
            <a:solidFill>
              <a:srgbClr val="275B9B"/>
            </a:solidFill>
          </p:spPr>
        </p:sp>
      </p:grpSp>
      <p:sp>
        <p:nvSpPr>
          <p:cNvPr name="TextBox 9" id="9"/>
          <p:cNvSpPr txBox="true"/>
          <p:nvPr/>
        </p:nvSpPr>
        <p:spPr>
          <a:xfrm rot="0">
            <a:off x="4618663" y="6024877"/>
            <a:ext cx="1483795" cy="247012"/>
          </a:xfrm>
          <a:prstGeom prst="rect">
            <a:avLst/>
          </a:prstGeom>
        </p:spPr>
        <p:txBody>
          <a:bodyPr anchor="t" rtlCol="false" tIns="0" lIns="0" bIns="0" rIns="0">
            <a:spAutoFit/>
          </a:bodyPr>
          <a:lstStyle/>
          <a:p>
            <a:pPr algn="l">
              <a:lnSpc>
                <a:spcPts val="1820"/>
              </a:lnSpc>
            </a:pPr>
            <a:r>
              <a:rPr lang="en-US" b="true" sz="1300" spc="63">
                <a:solidFill>
                  <a:srgbClr val="26315D"/>
                </a:solidFill>
                <a:latin typeface="Neutraface 2 Text"/>
                <a:ea typeface="Neutraface 2 Text"/>
                <a:cs typeface="Neutraface 2 Text"/>
                <a:sym typeface="Neutraface 2 Text"/>
              </a:rPr>
              <a:t>BAR DOURO CITY</a:t>
            </a:r>
          </a:p>
        </p:txBody>
      </p:sp>
      <p:sp>
        <p:nvSpPr>
          <p:cNvPr name="TextBox 10" id="10"/>
          <p:cNvSpPr txBox="true"/>
          <p:nvPr/>
        </p:nvSpPr>
        <p:spPr>
          <a:xfrm rot="0">
            <a:off x="1953187" y="6489011"/>
            <a:ext cx="6954336" cy="393697"/>
          </a:xfrm>
          <a:prstGeom prst="rect">
            <a:avLst/>
          </a:prstGeom>
        </p:spPr>
        <p:txBody>
          <a:bodyPr anchor="t" rtlCol="false" tIns="0" lIns="0" bIns="0" rIns="0">
            <a:spAutoFit/>
          </a:bodyPr>
          <a:lstStyle/>
          <a:p>
            <a:pPr algn="ctr">
              <a:lnSpc>
                <a:spcPts val="1500"/>
              </a:lnSpc>
            </a:pPr>
            <a:r>
              <a:rPr lang="en-US" sz="1000" spc="24">
                <a:solidFill>
                  <a:srgbClr val="232F5D"/>
                </a:solidFill>
                <a:latin typeface="Adobe Caslon Pro 1"/>
                <a:ea typeface="Adobe Caslon Pro 1"/>
                <a:cs typeface="Adobe Caslon Pro 1"/>
                <a:sym typeface="Adobe Caslon Pro 1"/>
              </a:rPr>
              <a:t>Our elegant and comfortable dining space is adorned with blue and white azulejo tiles, a perfect backdrop for group bookings. Reservations can be made online for up to 8 guests. For larg</a:t>
            </a:r>
            <a:r>
              <a:rPr lang="en-US" sz="1000" spc="24">
                <a:solidFill>
                  <a:srgbClr val="232F5D"/>
                </a:solidFill>
                <a:latin typeface="Adobe Caslon Pro 1"/>
                <a:ea typeface="Adobe Caslon Pro 1"/>
                <a:cs typeface="Adobe Caslon Pro 1"/>
                <a:sym typeface="Adobe Caslon Pro 1"/>
                <a:hlinkClick r:id="rId3" tooltip="mailto:city%40bardouro.co.uk%20?subject="/>
              </a:rPr>
              <a:t>er groups up to 20 plea</a:t>
            </a:r>
            <a:r>
              <a:rPr lang="en-US" sz="1000" spc="24">
                <a:solidFill>
                  <a:srgbClr val="232F5D"/>
                </a:solidFill>
                <a:latin typeface="Adobe Caslon Pro 1"/>
                <a:ea typeface="Adobe Caslon Pro 1"/>
                <a:cs typeface="Adobe Caslon Pro 1"/>
                <a:sym typeface="Adobe Caslon Pro 1"/>
              </a:rPr>
              <a:t>se enquire. </a:t>
            </a:r>
          </a:p>
        </p:txBody>
      </p:sp>
      <p:sp>
        <p:nvSpPr>
          <p:cNvPr name="TextBox 11" id="11"/>
          <p:cNvSpPr txBox="true"/>
          <p:nvPr/>
        </p:nvSpPr>
        <p:spPr>
          <a:xfrm rot="0">
            <a:off x="3485188" y="6870011"/>
            <a:ext cx="3795913" cy="209550"/>
          </a:xfrm>
          <a:prstGeom prst="rect">
            <a:avLst/>
          </a:prstGeom>
        </p:spPr>
        <p:txBody>
          <a:bodyPr anchor="t" rtlCol="false" tIns="0" lIns="0" bIns="0" rIns="0">
            <a:spAutoFit/>
          </a:bodyPr>
          <a:lstStyle/>
          <a:p>
            <a:pPr algn="l">
              <a:lnSpc>
                <a:spcPts val="1500"/>
              </a:lnSpc>
            </a:pPr>
            <a:r>
              <a:rPr lang="en-US" sz="1000" spc="24">
                <a:solidFill>
                  <a:srgbClr val="232F5D"/>
                </a:solidFill>
                <a:latin typeface="Adobe Caslon Pro 1"/>
                <a:ea typeface="Adobe Caslon Pro 1"/>
                <a:cs typeface="Adobe Caslon Pro 1"/>
                <a:sym typeface="Adobe Caslon Pro 1"/>
              </a:rPr>
              <a:t>Please enquire via email for groups of 9 or more </a:t>
            </a:r>
            <a:r>
              <a:rPr lang="en-US" sz="1000" spc="24">
                <a:solidFill>
                  <a:srgbClr val="275B9B"/>
                </a:solidFill>
                <a:latin typeface="Adobe Caslon Pro 1"/>
                <a:ea typeface="Adobe Caslon Pro 1"/>
                <a:cs typeface="Adobe Caslon Pro 1"/>
                <a:sym typeface="Adobe Caslon Pro 1"/>
                <a:hlinkClick r:id="rId4" tooltip="mailto:city%40bardouro.co.uk%20?subject="/>
              </a:rPr>
              <a:t>city@bardouro.co.uk</a:t>
            </a:r>
          </a:p>
        </p:txBody>
      </p:sp>
      <p:sp>
        <p:nvSpPr>
          <p:cNvPr name="TextBox 12" id="12"/>
          <p:cNvSpPr txBox="true"/>
          <p:nvPr/>
        </p:nvSpPr>
        <p:spPr>
          <a:xfrm rot="0">
            <a:off x="2387651" y="7079561"/>
            <a:ext cx="6043946" cy="298447"/>
          </a:xfrm>
          <a:prstGeom prst="rect">
            <a:avLst/>
          </a:prstGeom>
        </p:spPr>
        <p:txBody>
          <a:bodyPr anchor="t" rtlCol="false" tIns="0" lIns="0" bIns="0" rIns="0">
            <a:spAutoFit/>
          </a:bodyPr>
          <a:lstStyle/>
          <a:p>
            <a:pPr algn="l">
              <a:lnSpc>
                <a:spcPts val="2500"/>
              </a:lnSpc>
            </a:pPr>
            <a:r>
              <a:rPr lang="en-US" sz="1000" spc="23">
                <a:solidFill>
                  <a:srgbClr val="232F5D"/>
                </a:solidFill>
                <a:latin typeface="Adobe Caslon Pro 1"/>
                <a:ea typeface="Adobe Caslon Pro 1"/>
                <a:cs typeface="Adobe Caslon Pro 1"/>
                <a:sym typeface="Adobe Caslon Pro 1"/>
              </a:rPr>
              <a:t>*Please note that for groups up to 8 you can book online, set menu is available but not compulsory. </a:t>
            </a:r>
            <a:r>
              <a:rPr lang="en-US" sz="1000" spc="23">
                <a:solidFill>
                  <a:srgbClr val="275B9B"/>
                </a:solidFill>
                <a:latin typeface="Adobe Caslon Pro 1"/>
                <a:ea typeface="Adobe Caslon Pro 1"/>
                <a:cs typeface="Adobe Caslon Pro 1"/>
                <a:sym typeface="Adobe Caslon Pro 1"/>
                <a:hlinkClick r:id="rId5" tooltip="https://www.bardouro.co.uk/book-a-table"/>
              </a:rPr>
              <a:t>Book here.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EEDED"/>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396606" y="3212016"/>
            <a:ext cx="1099680" cy="6353"/>
            <a:chOff x="0" y="0"/>
            <a:chExt cx="1099680" cy="6350"/>
          </a:xfrm>
        </p:grpSpPr>
        <p:sp>
          <p:nvSpPr>
            <p:cNvPr name="Freeform 3" id="3"/>
            <p:cNvSpPr/>
            <p:nvPr/>
          </p:nvSpPr>
          <p:spPr>
            <a:xfrm flipH="false" flipV="false" rot="0">
              <a:off x="0" y="0"/>
              <a:ext cx="1099693" cy="6350"/>
            </a:xfrm>
            <a:custGeom>
              <a:avLst/>
              <a:gdLst/>
              <a:ahLst/>
              <a:cxnLst/>
              <a:rect r="r" b="b" t="t" l="l"/>
              <a:pathLst>
                <a:path h="6350" w="1099693">
                  <a:moveTo>
                    <a:pt x="0" y="0"/>
                  </a:moveTo>
                  <a:lnTo>
                    <a:pt x="1099693" y="0"/>
                  </a:lnTo>
                  <a:lnTo>
                    <a:pt x="1099693" y="6350"/>
                  </a:lnTo>
                  <a:lnTo>
                    <a:pt x="0" y="6350"/>
                  </a:lnTo>
                  <a:close/>
                </a:path>
              </a:pathLst>
            </a:custGeom>
            <a:solidFill>
              <a:srgbClr val="275B9B"/>
            </a:solidFill>
          </p:spPr>
        </p:sp>
      </p:grpSp>
      <p:sp>
        <p:nvSpPr>
          <p:cNvPr name="Freeform 4" id="4"/>
          <p:cNvSpPr/>
          <p:nvPr/>
        </p:nvSpPr>
        <p:spPr>
          <a:xfrm flipH="false" flipV="false" rot="0">
            <a:off x="0" y="10"/>
            <a:ext cx="5660307" cy="7559993"/>
          </a:xfrm>
          <a:custGeom>
            <a:avLst/>
            <a:gdLst/>
            <a:ahLst/>
            <a:cxnLst/>
            <a:rect r="r" b="b" t="t" l="l"/>
            <a:pathLst>
              <a:path h="7559993" w="5660307">
                <a:moveTo>
                  <a:pt x="0" y="0"/>
                </a:moveTo>
                <a:lnTo>
                  <a:pt x="5660307" y="0"/>
                </a:lnTo>
                <a:lnTo>
                  <a:pt x="5660307" y="7559992"/>
                </a:lnTo>
                <a:lnTo>
                  <a:pt x="0" y="7559992"/>
                </a:lnTo>
                <a:lnTo>
                  <a:pt x="0" y="0"/>
                </a:lnTo>
                <a:close/>
              </a:path>
            </a:pathLst>
          </a:custGeom>
          <a:blipFill>
            <a:blip r:embed="rId2"/>
            <a:stretch>
              <a:fillRect l="0" t="-168" r="0" b="0"/>
            </a:stretch>
          </a:blipFill>
        </p:spPr>
      </p:sp>
      <p:grpSp>
        <p:nvGrpSpPr>
          <p:cNvPr name="Group 5" id="5"/>
          <p:cNvGrpSpPr/>
          <p:nvPr/>
        </p:nvGrpSpPr>
        <p:grpSpPr>
          <a:xfrm rot="-4410000">
            <a:off x="9249784" y="-404295"/>
            <a:ext cx="651877" cy="177746"/>
            <a:chOff x="0" y="0"/>
            <a:chExt cx="493992" cy="134696"/>
          </a:xfrm>
        </p:grpSpPr>
        <p:sp>
          <p:nvSpPr>
            <p:cNvPr name="Freeform 6" id="6"/>
            <p:cNvSpPr/>
            <p:nvPr/>
          </p:nvSpPr>
          <p:spPr>
            <a:xfrm flipH="false" flipV="false" rot="0">
              <a:off x="0" y="0"/>
              <a:ext cx="494030" cy="134747"/>
            </a:xfrm>
            <a:custGeom>
              <a:avLst/>
              <a:gdLst/>
              <a:ahLst/>
              <a:cxnLst/>
              <a:rect r="r" b="b" t="t" l="l"/>
              <a:pathLst>
                <a:path h="134747" w="494030">
                  <a:moveTo>
                    <a:pt x="494030" y="0"/>
                  </a:moveTo>
                  <a:lnTo>
                    <a:pt x="336677" y="0"/>
                  </a:lnTo>
                  <a:lnTo>
                    <a:pt x="0" y="0"/>
                  </a:lnTo>
                  <a:lnTo>
                    <a:pt x="0" y="92837"/>
                  </a:lnTo>
                  <a:lnTo>
                    <a:pt x="0" y="134747"/>
                  </a:lnTo>
                  <a:lnTo>
                    <a:pt x="268224" y="134747"/>
                  </a:lnTo>
                  <a:lnTo>
                    <a:pt x="324866" y="134747"/>
                  </a:lnTo>
                  <a:lnTo>
                    <a:pt x="494030" y="84582"/>
                  </a:lnTo>
                  <a:lnTo>
                    <a:pt x="494030" y="37465"/>
                  </a:lnTo>
                  <a:lnTo>
                    <a:pt x="494030" y="0"/>
                  </a:lnTo>
                  <a:close/>
                </a:path>
              </a:pathLst>
            </a:custGeom>
            <a:blipFill>
              <a:blip r:embed="rId3"/>
              <a:stretch>
                <a:fillRect l="0" t="0" r="7" b="37"/>
              </a:stretch>
            </a:blipFill>
          </p:spPr>
        </p:sp>
      </p:grpSp>
      <p:sp>
        <p:nvSpPr>
          <p:cNvPr name="Freeform 7" id="7"/>
          <p:cNvSpPr/>
          <p:nvPr/>
        </p:nvSpPr>
        <p:spPr>
          <a:xfrm flipH="false" flipV="false" rot="0">
            <a:off x="6423469" y="4213523"/>
            <a:ext cx="3619033" cy="2764036"/>
          </a:xfrm>
          <a:custGeom>
            <a:avLst/>
            <a:gdLst/>
            <a:ahLst/>
            <a:cxnLst/>
            <a:rect r="r" b="b" t="t" l="l"/>
            <a:pathLst>
              <a:path h="2764036" w="3619033">
                <a:moveTo>
                  <a:pt x="0" y="0"/>
                </a:moveTo>
                <a:lnTo>
                  <a:pt x="3619032" y="0"/>
                </a:lnTo>
                <a:lnTo>
                  <a:pt x="3619032" y="2764036"/>
                </a:lnTo>
                <a:lnTo>
                  <a:pt x="0" y="2764036"/>
                </a:lnTo>
                <a:lnTo>
                  <a:pt x="0" y="0"/>
                </a:lnTo>
                <a:close/>
              </a:path>
            </a:pathLst>
          </a:custGeom>
          <a:blipFill>
            <a:blip r:embed="rId4"/>
            <a:stretch>
              <a:fillRect l="0" t="0" r="0" b="0"/>
            </a:stretch>
          </a:blipFill>
        </p:spPr>
      </p:sp>
      <p:sp>
        <p:nvSpPr>
          <p:cNvPr name="TextBox 8" id="8"/>
          <p:cNvSpPr txBox="true"/>
          <p:nvPr/>
        </p:nvSpPr>
        <p:spPr>
          <a:xfrm rot="0">
            <a:off x="6737608" y="1490582"/>
            <a:ext cx="2940977" cy="247012"/>
          </a:xfrm>
          <a:prstGeom prst="rect">
            <a:avLst/>
          </a:prstGeom>
        </p:spPr>
        <p:txBody>
          <a:bodyPr anchor="t" rtlCol="false" tIns="0" lIns="0" bIns="0" rIns="0">
            <a:spAutoFit/>
          </a:bodyPr>
          <a:lstStyle/>
          <a:p>
            <a:pPr algn="l">
              <a:lnSpc>
                <a:spcPts val="1820"/>
              </a:lnSpc>
            </a:pPr>
            <a:r>
              <a:rPr lang="en-US" b="true" sz="1300" spc="50">
                <a:solidFill>
                  <a:srgbClr val="26315D"/>
                </a:solidFill>
                <a:latin typeface="Neutraface 2 Text"/>
                <a:ea typeface="Neutraface 2 Text"/>
                <a:cs typeface="Neutraface 2 Text"/>
                <a:sym typeface="Neutraface 2 Text"/>
              </a:rPr>
              <a:t>PRIVATE HIRE AT BAR DOURO CITY</a:t>
            </a:r>
          </a:p>
        </p:txBody>
      </p:sp>
      <p:sp>
        <p:nvSpPr>
          <p:cNvPr name="TextBox 9" id="9"/>
          <p:cNvSpPr txBox="true"/>
          <p:nvPr/>
        </p:nvSpPr>
        <p:spPr>
          <a:xfrm rot="0">
            <a:off x="6546374" y="3488241"/>
            <a:ext cx="3364287" cy="193672"/>
          </a:xfrm>
          <a:prstGeom prst="rect">
            <a:avLst/>
          </a:prstGeom>
        </p:spPr>
        <p:txBody>
          <a:bodyPr anchor="t" rtlCol="false" tIns="0" lIns="0" bIns="0" rIns="0">
            <a:spAutoFit/>
          </a:bodyPr>
          <a:lstStyle/>
          <a:p>
            <a:pPr algn="l">
              <a:lnSpc>
                <a:spcPts val="1400"/>
              </a:lnSpc>
            </a:pPr>
            <a:r>
              <a:rPr lang="en-US" sz="1000" spc="21">
                <a:solidFill>
                  <a:srgbClr val="232F5D"/>
                </a:solidFill>
                <a:latin typeface="Adobe Caslon Pro 1"/>
                <a:ea typeface="Adobe Caslon Pro 1"/>
                <a:cs typeface="Adobe Caslon Pro 1"/>
                <a:sym typeface="Adobe Caslon Pro 1"/>
              </a:rPr>
              <a:t>*Please note that private hireissubject to a minimum spend.</a:t>
            </a:r>
            <a:r>
              <a:rPr lang="en-US" sz="1000" spc="21">
                <a:solidFill>
                  <a:srgbClr val="275B9B"/>
                </a:solidFill>
                <a:latin typeface="Adobe Caslon Pro 1"/>
                <a:ea typeface="Adobe Caslon Pro 1"/>
                <a:cs typeface="Adobe Caslon Pro 1"/>
                <a:sym typeface="Adobe Caslon Pro 1"/>
              </a:rPr>
              <a:t> </a:t>
            </a:r>
          </a:p>
        </p:txBody>
      </p:sp>
      <p:sp>
        <p:nvSpPr>
          <p:cNvPr name="TextBox 10" id="10"/>
          <p:cNvSpPr txBox="true"/>
          <p:nvPr/>
        </p:nvSpPr>
        <p:spPr>
          <a:xfrm rot="0">
            <a:off x="6316250" y="1954716"/>
            <a:ext cx="3833470" cy="584197"/>
          </a:xfrm>
          <a:prstGeom prst="rect">
            <a:avLst/>
          </a:prstGeom>
        </p:spPr>
        <p:txBody>
          <a:bodyPr anchor="t" rtlCol="false" tIns="0" lIns="0" bIns="0" rIns="0">
            <a:spAutoFit/>
          </a:bodyPr>
          <a:lstStyle/>
          <a:p>
            <a:pPr algn="ctr">
              <a:lnSpc>
                <a:spcPts val="1500"/>
              </a:lnSpc>
            </a:pPr>
            <a:r>
              <a:rPr lang="en-US" sz="1000" spc="24">
                <a:solidFill>
                  <a:srgbClr val="232F5D"/>
                </a:solidFill>
                <a:latin typeface="Adobe Caslon Pro 1"/>
                <a:ea typeface="Adobe Caslon Pro 1"/>
                <a:cs typeface="Adobe Caslon Pro 1"/>
                <a:sym typeface="Adobe Caslon Pro 1"/>
              </a:rPr>
              <a:t>For groups larger than 20 we can offer both seated and standing with a maximum capacity of 32 for seated parties and 45 for standing. Seated parties will be spread over 3 or 4 tables and our group dining </a:t>
            </a:r>
          </a:p>
        </p:txBody>
      </p:sp>
      <p:sp>
        <p:nvSpPr>
          <p:cNvPr name="TextBox 11" id="11"/>
          <p:cNvSpPr txBox="true"/>
          <p:nvPr/>
        </p:nvSpPr>
        <p:spPr>
          <a:xfrm rot="0">
            <a:off x="7631586" y="2526216"/>
            <a:ext cx="1126474" cy="203197"/>
          </a:xfrm>
          <a:prstGeom prst="rect">
            <a:avLst/>
          </a:prstGeom>
        </p:spPr>
        <p:txBody>
          <a:bodyPr anchor="t" rtlCol="false" tIns="0" lIns="0" bIns="0" rIns="0">
            <a:spAutoFit/>
          </a:bodyPr>
          <a:lstStyle/>
          <a:p>
            <a:pPr algn="l">
              <a:lnSpc>
                <a:spcPts val="1500"/>
              </a:lnSpc>
            </a:pPr>
            <a:r>
              <a:rPr lang="en-US" sz="1000" spc="27">
                <a:solidFill>
                  <a:srgbClr val="232F5D"/>
                </a:solidFill>
                <a:latin typeface="Adobe Caslon Pro 1"/>
                <a:ea typeface="Adobe Caslon Pro 1"/>
                <a:cs typeface="Adobe Caslon Pro 1"/>
                <a:sym typeface="Adobe Caslon Pro 1"/>
              </a:rPr>
              <a:t>menu will be served.</a:t>
            </a:r>
          </a:p>
        </p:txBody>
      </p:sp>
      <p:sp>
        <p:nvSpPr>
          <p:cNvPr name="TextBox 12" id="12"/>
          <p:cNvSpPr txBox="true"/>
          <p:nvPr/>
        </p:nvSpPr>
        <p:spPr>
          <a:xfrm rot="0">
            <a:off x="6796310" y="2716716"/>
            <a:ext cx="2854404" cy="209550"/>
          </a:xfrm>
          <a:prstGeom prst="rect">
            <a:avLst/>
          </a:prstGeom>
        </p:spPr>
        <p:txBody>
          <a:bodyPr anchor="t" rtlCol="false" tIns="0" lIns="0" bIns="0" rIns="0">
            <a:spAutoFit/>
          </a:bodyPr>
          <a:lstStyle/>
          <a:p>
            <a:pPr algn="l">
              <a:lnSpc>
                <a:spcPts val="1500"/>
              </a:lnSpc>
            </a:pPr>
            <a:r>
              <a:rPr lang="en-US" sz="1000" spc="22">
                <a:solidFill>
                  <a:srgbClr val="232F5D"/>
                </a:solidFill>
                <a:latin typeface="Adobe Caslon Pro 1"/>
                <a:ea typeface="Adobe Caslon Pro 1"/>
                <a:cs typeface="Adobe Caslon Pro 1"/>
                <a:sym typeface="Adobe Caslon Pro 1"/>
              </a:rPr>
              <a:t>For a standing reception, we offer our canape menu </a:t>
            </a:r>
          </a:p>
        </p:txBody>
      </p:sp>
      <p:sp>
        <p:nvSpPr>
          <p:cNvPr name="TextBox 13" id="13"/>
          <p:cNvSpPr txBox="true"/>
          <p:nvPr/>
        </p:nvSpPr>
        <p:spPr>
          <a:xfrm rot="0">
            <a:off x="7699280" y="2907216"/>
            <a:ext cx="988390" cy="203197"/>
          </a:xfrm>
          <a:prstGeom prst="rect">
            <a:avLst/>
          </a:prstGeom>
        </p:spPr>
        <p:txBody>
          <a:bodyPr anchor="t" rtlCol="false" tIns="0" lIns="0" bIns="0" rIns="0">
            <a:spAutoFit/>
          </a:bodyPr>
          <a:lstStyle/>
          <a:p>
            <a:pPr algn="l">
              <a:lnSpc>
                <a:spcPts val="1500"/>
              </a:lnSpc>
            </a:pPr>
            <a:r>
              <a:rPr lang="en-US" sz="1000" spc="25">
                <a:solidFill>
                  <a:srgbClr val="232F5D"/>
                </a:solidFill>
                <a:latin typeface="Adobe Caslon Pro 1"/>
                <a:ea typeface="Adobe Caslon Pro 1"/>
                <a:cs typeface="Adobe Caslon Pro 1"/>
                <a:sym typeface="Adobe Caslon Pro 1"/>
              </a:rPr>
              <a:t>at £30 per person.</a:t>
            </a:r>
          </a:p>
        </p:txBody>
      </p:sp>
      <p:sp>
        <p:nvSpPr>
          <p:cNvPr name="TextBox 14" id="14"/>
          <p:cNvSpPr txBox="true"/>
          <p:nvPr/>
        </p:nvSpPr>
        <p:spPr>
          <a:xfrm rot="0">
            <a:off x="6862347" y="3097716"/>
            <a:ext cx="2719692" cy="203197"/>
          </a:xfrm>
          <a:prstGeom prst="rect">
            <a:avLst/>
          </a:prstGeom>
        </p:spPr>
        <p:txBody>
          <a:bodyPr anchor="t" rtlCol="false" tIns="0" lIns="0" bIns="0" rIns="0">
            <a:spAutoFit/>
          </a:bodyPr>
          <a:lstStyle/>
          <a:p>
            <a:pPr algn="l">
              <a:lnSpc>
                <a:spcPts val="1500"/>
              </a:lnSpc>
            </a:pPr>
            <a:r>
              <a:rPr lang="en-US" sz="1000" spc="23">
                <a:solidFill>
                  <a:srgbClr val="232F5D"/>
                </a:solidFill>
                <a:latin typeface="Adobe Caslon Pro 1"/>
                <a:ea typeface="Adobe Caslon Pro 1"/>
                <a:cs typeface="Adobe Caslon Pro 1"/>
                <a:sym typeface="Adobe Caslon Pro 1"/>
              </a:rPr>
              <a:t>Send us an email to enquire </a:t>
            </a:r>
            <a:r>
              <a:rPr lang="en-US" sz="1000" spc="23">
                <a:solidFill>
                  <a:srgbClr val="275B9B"/>
                </a:solidFill>
                <a:latin typeface="Adobe Caslon Pro 1"/>
                <a:ea typeface="Adobe Caslon Pro 1"/>
                <a:cs typeface="Adobe Caslon Pro 1"/>
                <a:sym typeface="Adobe Caslon Pro 1"/>
              </a:rPr>
              <a:t>city@bardouro.co.uk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34665" y="1283122"/>
            <a:ext cx="3860102" cy="5875772"/>
          </a:xfrm>
          <a:custGeom>
            <a:avLst/>
            <a:gdLst/>
            <a:ahLst/>
            <a:cxnLst/>
            <a:rect r="r" b="b" t="t" l="l"/>
            <a:pathLst>
              <a:path h="5875772" w="3860102">
                <a:moveTo>
                  <a:pt x="0" y="0"/>
                </a:moveTo>
                <a:lnTo>
                  <a:pt x="3860102" y="0"/>
                </a:lnTo>
                <a:lnTo>
                  <a:pt x="3860102" y="5875773"/>
                </a:lnTo>
                <a:lnTo>
                  <a:pt x="0" y="58757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397217" y="1283122"/>
            <a:ext cx="3860102" cy="5875772"/>
          </a:xfrm>
          <a:custGeom>
            <a:avLst/>
            <a:gdLst/>
            <a:ahLst/>
            <a:cxnLst/>
            <a:rect r="r" b="b" t="t" l="l"/>
            <a:pathLst>
              <a:path h="5875772" w="3860102">
                <a:moveTo>
                  <a:pt x="0" y="0"/>
                </a:moveTo>
                <a:lnTo>
                  <a:pt x="3860102" y="0"/>
                </a:lnTo>
                <a:lnTo>
                  <a:pt x="3860102" y="5875773"/>
                </a:lnTo>
                <a:lnTo>
                  <a:pt x="0" y="58757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397547" y="5783275"/>
            <a:ext cx="1981343" cy="143266"/>
          </a:xfrm>
          <a:prstGeom prst="rect">
            <a:avLst/>
          </a:prstGeom>
        </p:spPr>
        <p:txBody>
          <a:bodyPr anchor="t" rtlCol="false" tIns="0" lIns="0" bIns="0" rIns="0">
            <a:spAutoFit/>
          </a:bodyPr>
          <a:lstStyle/>
          <a:p>
            <a:pPr algn="l">
              <a:lnSpc>
                <a:spcPts val="1099"/>
              </a:lnSpc>
            </a:pPr>
            <a:r>
              <a:rPr lang="en-US" sz="785" spc="5">
                <a:solidFill>
                  <a:srgbClr val="1D3176"/>
                </a:solidFill>
                <a:latin typeface="Adobe Caslon Pro 3"/>
                <a:ea typeface="Adobe Caslon Pro 3"/>
                <a:cs typeface="Adobe Caslon Pro 3"/>
                <a:sym typeface="Adobe Caslon Pro 3"/>
              </a:rPr>
              <a:t>Pastel de nata Custard tart &amp; cinnamon ice cream</a:t>
            </a:r>
          </a:p>
        </p:txBody>
      </p:sp>
      <p:sp>
        <p:nvSpPr>
          <p:cNvPr name="TextBox 5" id="5"/>
          <p:cNvSpPr txBox="true"/>
          <p:nvPr/>
        </p:nvSpPr>
        <p:spPr>
          <a:xfrm rot="0">
            <a:off x="2058895" y="3758222"/>
            <a:ext cx="2662047" cy="1091194"/>
          </a:xfrm>
          <a:prstGeom prst="rect">
            <a:avLst/>
          </a:prstGeom>
        </p:spPr>
        <p:txBody>
          <a:bodyPr anchor="t" rtlCol="false" tIns="0" lIns="0" bIns="0" rIns="0">
            <a:spAutoFit/>
          </a:bodyPr>
          <a:lstStyle/>
          <a:p>
            <a:pPr algn="ctr">
              <a:lnSpc>
                <a:spcPts val="942"/>
              </a:lnSpc>
            </a:pPr>
            <a:r>
              <a:rPr lang="en-US" sz="785" spc="19">
                <a:solidFill>
                  <a:srgbClr val="1D3176"/>
                </a:solidFill>
                <a:latin typeface="Adobe Caslon Pro 1"/>
                <a:ea typeface="Adobe Caslon Pro 1"/>
                <a:cs typeface="Adobe Caslon Pro 1"/>
                <a:sym typeface="Adobe Caslon Pro 1"/>
              </a:rPr>
              <a:t>Cavala alimada com escabeche Marinatedmackerel Bacalhau à Brás Salt cod hash Gambas à Guilho Garlic prawns</a:t>
            </a:r>
          </a:p>
          <a:p>
            <a:pPr algn="ctr">
              <a:lnSpc>
                <a:spcPts val="1191"/>
              </a:lnSpc>
            </a:pPr>
            <a:r>
              <a:rPr lang="en-US" b="true" sz="863">
                <a:solidFill>
                  <a:srgbClr val="1D3176"/>
                </a:solidFill>
                <a:latin typeface="Neutraface 2 Text"/>
                <a:ea typeface="Neutraface 2 Text"/>
                <a:cs typeface="Neutraface 2 Text"/>
                <a:sym typeface="Neutraface 2 Text"/>
              </a:rPr>
              <a:t>~</a:t>
            </a:r>
          </a:p>
          <a:p>
            <a:pPr algn="ctr">
              <a:lnSpc>
                <a:spcPts val="1082"/>
              </a:lnSpc>
            </a:pPr>
            <a:r>
              <a:rPr lang="en-US" sz="785" spc="15">
                <a:solidFill>
                  <a:srgbClr val="1D3176"/>
                </a:solidFill>
                <a:latin typeface="Adobe Caslon Pro 1"/>
                <a:ea typeface="Adobe Caslon Pro 1"/>
                <a:cs typeface="Adobe Caslon Pro 1"/>
                <a:sym typeface="Adobe Caslon Pro 1"/>
              </a:rPr>
              <a:t>Espetada de porco Grilledporkskewer</a:t>
            </a:r>
          </a:p>
          <a:p>
            <a:pPr algn="ctr">
              <a:lnSpc>
                <a:spcPts val="785"/>
              </a:lnSpc>
            </a:pPr>
            <a:r>
              <a:rPr lang="en-US" sz="785" spc="16">
                <a:solidFill>
                  <a:srgbClr val="1D3176"/>
                </a:solidFill>
                <a:latin typeface="Adobe Caslon Pro 3"/>
                <a:ea typeface="Adobe Caslon Pro 3"/>
                <a:cs typeface="Adobe Caslon Pro 3"/>
                <a:sym typeface="Adobe Caslon Pro 3"/>
              </a:rPr>
              <a:t>Picanha com tutano Grilled picanhasteak&amp;bonemarrowsauce</a:t>
            </a:r>
          </a:p>
          <a:p>
            <a:pPr algn="ctr">
              <a:lnSpc>
                <a:spcPts val="1099"/>
              </a:lnSpc>
            </a:pPr>
            <a:r>
              <a:rPr lang="en-US" sz="785" spc="27">
                <a:solidFill>
                  <a:srgbClr val="1D3176"/>
                </a:solidFill>
                <a:latin typeface="Adobe Caslon Pro 1"/>
                <a:ea typeface="Adobe Caslon Pro 1"/>
                <a:cs typeface="Adobe Caslon Pro 1"/>
                <a:sym typeface="Adobe Caslon Pro 1"/>
              </a:rPr>
              <a:t>Or</a:t>
            </a:r>
          </a:p>
          <a:p>
            <a:pPr algn="ctr">
              <a:lnSpc>
                <a:spcPts val="785"/>
              </a:lnSpc>
            </a:pPr>
            <a:r>
              <a:rPr lang="en-US" sz="785" spc="18">
                <a:solidFill>
                  <a:srgbClr val="1D3176"/>
                </a:solidFill>
                <a:latin typeface="Adobe Caslon Pro 3"/>
                <a:ea typeface="Adobe Caslon Pro 3"/>
                <a:cs typeface="Adobe Caslon Pro 3"/>
                <a:sym typeface="Adobe Caslon Pro 3"/>
              </a:rPr>
              <a:t>Grilled sirloin steak &amp; bone marrowsauce(7supplementpp)*</a:t>
            </a:r>
          </a:p>
        </p:txBody>
      </p:sp>
      <p:sp>
        <p:nvSpPr>
          <p:cNvPr name="TextBox 6" id="6"/>
          <p:cNvSpPr txBox="true"/>
          <p:nvPr/>
        </p:nvSpPr>
        <p:spPr>
          <a:xfrm rot="0">
            <a:off x="2548585" y="4859779"/>
            <a:ext cx="1663084" cy="228991"/>
          </a:xfrm>
          <a:prstGeom prst="rect">
            <a:avLst/>
          </a:prstGeom>
        </p:spPr>
        <p:txBody>
          <a:bodyPr anchor="t" rtlCol="false" tIns="0" lIns="0" bIns="0" rIns="0">
            <a:spAutoFit/>
          </a:bodyPr>
          <a:lstStyle/>
          <a:p>
            <a:pPr algn="l">
              <a:lnSpc>
                <a:spcPts val="1963"/>
              </a:lnSpc>
            </a:pPr>
            <a:r>
              <a:rPr lang="en-US" sz="785" spc="14">
                <a:solidFill>
                  <a:srgbClr val="1D3176"/>
                </a:solidFill>
                <a:latin typeface="Adobe Caslon Pro 3"/>
                <a:ea typeface="Adobe Caslon Pro 3"/>
                <a:cs typeface="Adobe Caslon Pro 3"/>
                <a:sym typeface="Adobe Caslon Pro 3"/>
              </a:rPr>
              <a:t>Batatas a murro Garlic punchedpotatoes</a:t>
            </a:r>
          </a:p>
        </p:txBody>
      </p:sp>
      <p:sp>
        <p:nvSpPr>
          <p:cNvPr name="TextBox 7" id="7"/>
          <p:cNvSpPr txBox="true"/>
          <p:nvPr/>
        </p:nvSpPr>
        <p:spPr>
          <a:xfrm rot="0">
            <a:off x="2507590" y="5128870"/>
            <a:ext cx="1775127" cy="200777"/>
          </a:xfrm>
          <a:prstGeom prst="rect">
            <a:avLst/>
          </a:prstGeom>
        </p:spPr>
        <p:txBody>
          <a:bodyPr anchor="t" rtlCol="false" tIns="0" lIns="0" bIns="0" rIns="0">
            <a:spAutoFit/>
          </a:bodyPr>
          <a:lstStyle/>
          <a:p>
            <a:pPr algn="ctr">
              <a:lnSpc>
                <a:spcPts val="392"/>
              </a:lnSpc>
            </a:pPr>
            <a:r>
              <a:rPr lang="en-US" sz="785" spc="16">
                <a:solidFill>
                  <a:srgbClr val="1D3176"/>
                </a:solidFill>
                <a:latin typeface="Adobe Caslon Pro 3"/>
                <a:ea typeface="Adobe Caslon Pro 3"/>
                <a:cs typeface="Adobe Caslon Pro 3"/>
                <a:sym typeface="Adobe Caslon Pro 3"/>
              </a:rPr>
              <a:t>Couve grelhada Grilled cabbage&amp;soubise </a:t>
            </a:r>
          </a:p>
          <a:p>
            <a:pPr algn="ctr">
              <a:lnSpc>
                <a:spcPts val="2159"/>
              </a:lnSpc>
            </a:pPr>
            <a:r>
              <a:rPr lang="en-US" b="true" sz="863">
                <a:solidFill>
                  <a:srgbClr val="1D3176"/>
                </a:solidFill>
                <a:latin typeface="Neutraface 2 Text"/>
                <a:ea typeface="Neutraface 2 Text"/>
                <a:cs typeface="Neutraface 2 Text"/>
                <a:sym typeface="Neutraface 2 Text"/>
              </a:rPr>
              <a:t>~</a:t>
            </a:r>
          </a:p>
        </p:txBody>
      </p:sp>
      <p:sp>
        <p:nvSpPr>
          <p:cNvPr name="TextBox 8" id="8"/>
          <p:cNvSpPr txBox="true"/>
          <p:nvPr/>
        </p:nvSpPr>
        <p:spPr>
          <a:xfrm rot="0">
            <a:off x="1873491" y="5424230"/>
            <a:ext cx="3066117" cy="346229"/>
          </a:xfrm>
          <a:prstGeom prst="rect">
            <a:avLst/>
          </a:prstGeom>
        </p:spPr>
        <p:txBody>
          <a:bodyPr anchor="t" rtlCol="false" tIns="0" lIns="0" bIns="0" rIns="0">
            <a:spAutoFit/>
          </a:bodyPr>
          <a:lstStyle/>
          <a:p>
            <a:pPr algn="just">
              <a:lnSpc>
                <a:spcPts val="1099"/>
              </a:lnSpc>
            </a:pPr>
            <a:r>
              <a:rPr lang="en-US" sz="785" spc="18">
                <a:solidFill>
                  <a:srgbClr val="1D3176"/>
                </a:solidFill>
                <a:latin typeface="Adobe Caslon Pro 1"/>
                <a:ea typeface="Adobe Caslon Pro 1"/>
                <a:cs typeface="Adobe Caslon Pro 1"/>
                <a:sym typeface="Adobe Caslon Pro 1"/>
              </a:rPr>
              <a:t>Cheese selection homemade jam &amp; oat biscuits (£4.75 supplement pp) </a:t>
            </a:r>
          </a:p>
          <a:p>
            <a:pPr algn="just">
              <a:lnSpc>
                <a:spcPts val="2159"/>
              </a:lnSpc>
            </a:pPr>
            <a:r>
              <a:rPr lang="en-US" b="true" sz="863">
                <a:solidFill>
                  <a:srgbClr val="1D3176"/>
                </a:solidFill>
                <a:latin typeface="Neutraface 2 Text"/>
                <a:ea typeface="Neutraface 2 Text"/>
                <a:cs typeface="Neutraface 2 Text"/>
                <a:sym typeface="Neutraface 2 Text"/>
              </a:rPr>
              <a:t>~</a:t>
            </a:r>
          </a:p>
        </p:txBody>
      </p:sp>
      <p:sp>
        <p:nvSpPr>
          <p:cNvPr name="TextBox 9" id="9"/>
          <p:cNvSpPr txBox="true"/>
          <p:nvPr/>
        </p:nvSpPr>
        <p:spPr>
          <a:xfrm rot="0">
            <a:off x="2354161" y="2800779"/>
            <a:ext cx="2059705" cy="361950"/>
          </a:xfrm>
          <a:prstGeom prst="rect">
            <a:avLst/>
          </a:prstGeom>
        </p:spPr>
        <p:txBody>
          <a:bodyPr anchor="t" rtlCol="false" tIns="0" lIns="0" bIns="0" rIns="0">
            <a:spAutoFit/>
          </a:bodyPr>
          <a:lstStyle/>
          <a:p>
            <a:pPr algn="ctr">
              <a:lnSpc>
                <a:spcPts val="942"/>
              </a:lnSpc>
            </a:pPr>
            <a:r>
              <a:rPr lang="en-US" sz="785" spc="18">
                <a:solidFill>
                  <a:srgbClr val="1D3176"/>
                </a:solidFill>
                <a:latin typeface="Adobe Caslon Pro 3"/>
                <a:ea typeface="Adobe Caslon Pro 3"/>
                <a:cs typeface="Adobe Caslon Pro 3"/>
                <a:sym typeface="Adobe Caslon Pro 3"/>
              </a:rPr>
              <a:t>Croquetes de alheira Portuguese sausage croquetes</a:t>
            </a:r>
          </a:p>
          <a:p>
            <a:pPr algn="ctr">
              <a:lnSpc>
                <a:spcPts val="942"/>
              </a:lnSpc>
            </a:pPr>
            <a:r>
              <a:rPr lang="en-US" sz="785" spc="20">
                <a:solidFill>
                  <a:srgbClr val="1D3176"/>
                </a:solidFill>
                <a:latin typeface="Adobe Caslon Pro 1"/>
                <a:ea typeface="Adobe Caslon Pro 1"/>
                <a:cs typeface="Adobe Caslon Pro 1"/>
                <a:sym typeface="Adobe Caslon Pro 1"/>
              </a:rPr>
              <a:t>Pataniscas de bacalhau Salt cod fritters</a:t>
            </a:r>
          </a:p>
        </p:txBody>
      </p:sp>
      <p:sp>
        <p:nvSpPr>
          <p:cNvPr name="TextBox 10" id="10"/>
          <p:cNvSpPr txBox="true"/>
          <p:nvPr/>
        </p:nvSpPr>
        <p:spPr>
          <a:xfrm rot="0">
            <a:off x="1768916" y="3159824"/>
            <a:ext cx="3253721" cy="484588"/>
          </a:xfrm>
          <a:prstGeom prst="rect">
            <a:avLst/>
          </a:prstGeom>
        </p:spPr>
        <p:txBody>
          <a:bodyPr anchor="t" rtlCol="false" tIns="0" lIns="0" bIns="0" rIns="0">
            <a:spAutoFit/>
          </a:bodyPr>
          <a:lstStyle/>
          <a:p>
            <a:pPr algn="ctr">
              <a:lnSpc>
                <a:spcPts val="942"/>
              </a:lnSpc>
            </a:pPr>
            <a:r>
              <a:rPr lang="en-US" sz="785" spc="19">
                <a:solidFill>
                  <a:srgbClr val="1D3176"/>
                </a:solidFill>
                <a:latin typeface="Adobe Caslon Pro 3"/>
                <a:ea typeface="Adobe Caslon Pro 3"/>
                <a:cs typeface="Adobe Caslon Pro 3"/>
                <a:sym typeface="Adobe Caslon Pro 3"/>
              </a:rPr>
              <a:t>Ostras Oysters &amp; Quinta das Bageiras mignonette (£5supplementeach)*</a:t>
            </a:r>
          </a:p>
          <a:p>
            <a:pPr algn="ctr">
              <a:lnSpc>
                <a:spcPts val="942"/>
              </a:lnSpc>
            </a:pPr>
            <a:r>
              <a:rPr lang="en-US" sz="785" spc="18">
                <a:solidFill>
                  <a:srgbClr val="1D3176"/>
                </a:solidFill>
                <a:latin typeface="Adobe Caslon Pro 1"/>
                <a:ea typeface="Adobe Caslon Pro 1"/>
                <a:cs typeface="Adobe Caslon Pro 1"/>
                <a:sym typeface="Adobe Caslon Pro 1"/>
              </a:rPr>
              <a:t>Paio do Cachaço de Porco Preto Acorn fed black pig neck(£3supplementpp) Presunto de porco preto Acorn fed black pig ham (£5.5supplementpp)</a:t>
            </a:r>
          </a:p>
          <a:p>
            <a:pPr algn="ctr">
              <a:lnSpc>
                <a:spcPts val="1209"/>
              </a:lnSpc>
            </a:pPr>
            <a:r>
              <a:rPr lang="en-US" b="true" sz="863">
                <a:solidFill>
                  <a:srgbClr val="1D3176"/>
                </a:solidFill>
                <a:latin typeface="Neutraface 2 Text"/>
                <a:ea typeface="Neutraface 2 Text"/>
                <a:cs typeface="Neutraface 2 Text"/>
                <a:sym typeface="Neutraface 2 Text"/>
              </a:rPr>
              <a:t>~</a:t>
            </a:r>
          </a:p>
        </p:txBody>
      </p:sp>
      <p:sp>
        <p:nvSpPr>
          <p:cNvPr name="TextBox 11" id="11"/>
          <p:cNvSpPr txBox="true"/>
          <p:nvPr/>
        </p:nvSpPr>
        <p:spPr>
          <a:xfrm rot="0">
            <a:off x="6405105" y="5902957"/>
            <a:ext cx="1981352" cy="143266"/>
          </a:xfrm>
          <a:prstGeom prst="rect">
            <a:avLst/>
          </a:prstGeom>
        </p:spPr>
        <p:txBody>
          <a:bodyPr anchor="t" rtlCol="false" tIns="0" lIns="0" bIns="0" rIns="0">
            <a:spAutoFit/>
          </a:bodyPr>
          <a:lstStyle/>
          <a:p>
            <a:pPr algn="l">
              <a:lnSpc>
                <a:spcPts val="1099"/>
              </a:lnSpc>
            </a:pPr>
            <a:r>
              <a:rPr lang="en-US" sz="785" spc="5">
                <a:solidFill>
                  <a:srgbClr val="1D3176"/>
                </a:solidFill>
                <a:latin typeface="Adobe Caslon Pro 3"/>
                <a:ea typeface="Adobe Caslon Pro 3"/>
                <a:cs typeface="Adobe Caslon Pro 3"/>
                <a:sym typeface="Adobe Caslon Pro 3"/>
              </a:rPr>
              <a:t>Pastel de nata Custard tart &amp; cinnamon ice cream</a:t>
            </a:r>
          </a:p>
        </p:txBody>
      </p:sp>
      <p:sp>
        <p:nvSpPr>
          <p:cNvPr name="TextBox 12" id="12"/>
          <p:cNvSpPr txBox="true"/>
          <p:nvPr/>
        </p:nvSpPr>
        <p:spPr>
          <a:xfrm rot="0">
            <a:off x="6064072" y="4476312"/>
            <a:ext cx="2666962" cy="462314"/>
          </a:xfrm>
          <a:prstGeom prst="rect">
            <a:avLst/>
          </a:prstGeom>
        </p:spPr>
        <p:txBody>
          <a:bodyPr anchor="t" rtlCol="false" tIns="0" lIns="0" bIns="0" rIns="0">
            <a:spAutoFit/>
          </a:bodyPr>
          <a:lstStyle/>
          <a:p>
            <a:pPr algn="ctr">
              <a:lnSpc>
                <a:spcPts val="942"/>
              </a:lnSpc>
            </a:pPr>
            <a:r>
              <a:rPr lang="en-US" sz="785" spc="18">
                <a:solidFill>
                  <a:srgbClr val="1D3176"/>
                </a:solidFill>
                <a:latin typeface="Adobe Caslon Pro 1"/>
                <a:ea typeface="Adobe Caslon Pro 1"/>
                <a:cs typeface="Adobe Caslon Pro 1"/>
                <a:sym typeface="Adobe Caslon Pro 1"/>
              </a:rPr>
              <a:t>Bochechas de Porco e abóbora assadaPigcheeks&amp;roastsquash</a:t>
            </a:r>
          </a:p>
          <a:p>
            <a:pPr algn="ctr">
              <a:lnSpc>
                <a:spcPts val="942"/>
              </a:lnSpc>
            </a:pPr>
            <a:r>
              <a:rPr lang="en-US" sz="785" spc="16">
                <a:solidFill>
                  <a:srgbClr val="1D3176"/>
                </a:solidFill>
                <a:latin typeface="Adobe Caslon Pro 3"/>
                <a:ea typeface="Adobe Caslon Pro 3"/>
                <a:cs typeface="Adobe Caslon Pro 3"/>
                <a:sym typeface="Adobe Caslon Pro 3"/>
              </a:rPr>
              <a:t>Picanha com tutano Grilled picanhasteak&amp;bonemarrowsauce</a:t>
            </a:r>
          </a:p>
          <a:p>
            <a:pPr algn="ctr">
              <a:lnSpc>
                <a:spcPts val="942"/>
              </a:lnSpc>
            </a:pPr>
            <a:r>
              <a:rPr lang="en-US" sz="785" spc="27">
                <a:solidFill>
                  <a:srgbClr val="1D3176"/>
                </a:solidFill>
                <a:latin typeface="Adobe Caslon Pro 1"/>
                <a:ea typeface="Adobe Caslon Pro 1"/>
                <a:cs typeface="Adobe Caslon Pro 1"/>
                <a:sym typeface="Adobe Caslon Pro 1"/>
              </a:rPr>
              <a:t>Or</a:t>
            </a:r>
          </a:p>
          <a:p>
            <a:pPr algn="ctr">
              <a:lnSpc>
                <a:spcPts val="942"/>
              </a:lnSpc>
            </a:pPr>
            <a:r>
              <a:rPr lang="en-US" sz="785" spc="18">
                <a:solidFill>
                  <a:srgbClr val="1D3176"/>
                </a:solidFill>
                <a:latin typeface="Adobe Caslon Pro 3"/>
                <a:ea typeface="Adobe Caslon Pro 3"/>
                <a:cs typeface="Adobe Caslon Pro 3"/>
                <a:sym typeface="Adobe Caslon Pro 3"/>
              </a:rPr>
              <a:t>Grilled sirloin steak &amp; bone marrowsauce(7supplementpp)*</a:t>
            </a:r>
          </a:p>
        </p:txBody>
      </p:sp>
      <p:sp>
        <p:nvSpPr>
          <p:cNvPr name="TextBox 13" id="13"/>
          <p:cNvSpPr txBox="true"/>
          <p:nvPr/>
        </p:nvSpPr>
        <p:spPr>
          <a:xfrm rot="0">
            <a:off x="6556143" y="5074710"/>
            <a:ext cx="1663084" cy="133741"/>
          </a:xfrm>
          <a:prstGeom prst="rect">
            <a:avLst/>
          </a:prstGeom>
        </p:spPr>
        <p:txBody>
          <a:bodyPr anchor="t" rtlCol="false" tIns="0" lIns="0" bIns="0" rIns="0">
            <a:spAutoFit/>
          </a:bodyPr>
          <a:lstStyle/>
          <a:p>
            <a:pPr algn="l">
              <a:lnSpc>
                <a:spcPts val="942"/>
              </a:lnSpc>
            </a:pPr>
            <a:r>
              <a:rPr lang="en-US" sz="785" spc="14">
                <a:solidFill>
                  <a:srgbClr val="1D3176"/>
                </a:solidFill>
                <a:latin typeface="Adobe Caslon Pro 3"/>
                <a:ea typeface="Adobe Caslon Pro 3"/>
                <a:cs typeface="Adobe Caslon Pro 3"/>
                <a:sym typeface="Adobe Caslon Pro 3"/>
              </a:rPr>
              <a:t>Batatas a murro Garlic punchedpotatoes</a:t>
            </a:r>
          </a:p>
        </p:txBody>
      </p:sp>
      <p:sp>
        <p:nvSpPr>
          <p:cNvPr name="TextBox 14" id="14"/>
          <p:cNvSpPr txBox="true"/>
          <p:nvPr/>
        </p:nvSpPr>
        <p:spPr>
          <a:xfrm rot="0">
            <a:off x="6515157" y="5191401"/>
            <a:ext cx="1775127" cy="257927"/>
          </a:xfrm>
          <a:prstGeom prst="rect">
            <a:avLst/>
          </a:prstGeom>
        </p:spPr>
        <p:txBody>
          <a:bodyPr anchor="t" rtlCol="false" tIns="0" lIns="0" bIns="0" rIns="0">
            <a:spAutoFit/>
          </a:bodyPr>
          <a:lstStyle/>
          <a:p>
            <a:pPr algn="ctr">
              <a:lnSpc>
                <a:spcPts val="942"/>
              </a:lnSpc>
            </a:pPr>
            <a:r>
              <a:rPr lang="en-US" sz="785" spc="16">
                <a:solidFill>
                  <a:srgbClr val="1D3176"/>
                </a:solidFill>
                <a:latin typeface="Adobe Caslon Pro 3"/>
                <a:ea typeface="Adobe Caslon Pro 3"/>
                <a:cs typeface="Adobe Caslon Pro 3"/>
                <a:sym typeface="Adobe Caslon Pro 3"/>
              </a:rPr>
              <a:t>Couve grelhada Grilled cabbage&amp;soubise </a:t>
            </a:r>
          </a:p>
          <a:p>
            <a:pPr algn="ctr">
              <a:lnSpc>
                <a:spcPts val="2159"/>
              </a:lnSpc>
            </a:pPr>
            <a:r>
              <a:rPr lang="en-US" b="true" sz="863">
                <a:solidFill>
                  <a:srgbClr val="1D3176"/>
                </a:solidFill>
                <a:latin typeface="Neutraface 2 Text"/>
                <a:ea typeface="Neutraface 2 Text"/>
                <a:cs typeface="Neutraface 2 Text"/>
                <a:sym typeface="Neutraface 2 Text"/>
              </a:rPr>
              <a:t>~</a:t>
            </a:r>
          </a:p>
        </p:txBody>
      </p:sp>
      <p:sp>
        <p:nvSpPr>
          <p:cNvPr name="TextBox 15" id="15"/>
          <p:cNvSpPr txBox="true"/>
          <p:nvPr/>
        </p:nvSpPr>
        <p:spPr>
          <a:xfrm rot="0">
            <a:off x="6765388" y="3877904"/>
            <a:ext cx="1259615" cy="133741"/>
          </a:xfrm>
          <a:prstGeom prst="rect">
            <a:avLst/>
          </a:prstGeom>
        </p:spPr>
        <p:txBody>
          <a:bodyPr anchor="t" rtlCol="false" tIns="0" lIns="0" bIns="0" rIns="0">
            <a:spAutoFit/>
          </a:bodyPr>
          <a:lstStyle/>
          <a:p>
            <a:pPr algn="l">
              <a:lnSpc>
                <a:spcPts val="942"/>
              </a:lnSpc>
            </a:pPr>
            <a:r>
              <a:rPr lang="en-US" sz="785" spc="18">
                <a:solidFill>
                  <a:srgbClr val="1D3176"/>
                </a:solidFill>
                <a:latin typeface="Adobe Caslon Pro 1"/>
                <a:ea typeface="Adobe Caslon Pro 1"/>
                <a:cs typeface="Adobe Caslon Pro 1"/>
                <a:sym typeface="Adobe Caslon Pro 1"/>
              </a:rPr>
              <a:t>Bacalhau à Brás Salt cod hash </a:t>
            </a:r>
          </a:p>
        </p:txBody>
      </p:sp>
      <p:sp>
        <p:nvSpPr>
          <p:cNvPr name="TextBox 16" id="16"/>
          <p:cNvSpPr txBox="true"/>
          <p:nvPr/>
        </p:nvSpPr>
        <p:spPr>
          <a:xfrm rot="0">
            <a:off x="6003912" y="3997585"/>
            <a:ext cx="2789634" cy="373772"/>
          </a:xfrm>
          <a:prstGeom prst="rect">
            <a:avLst/>
          </a:prstGeom>
        </p:spPr>
        <p:txBody>
          <a:bodyPr anchor="t" rtlCol="false" tIns="0" lIns="0" bIns="0" rIns="0">
            <a:spAutoFit/>
          </a:bodyPr>
          <a:lstStyle/>
          <a:p>
            <a:pPr algn="ctr">
              <a:lnSpc>
                <a:spcPts val="942"/>
              </a:lnSpc>
            </a:pPr>
            <a:r>
              <a:rPr lang="en-US" sz="785" spc="18">
                <a:solidFill>
                  <a:srgbClr val="1D3176"/>
                </a:solidFill>
                <a:latin typeface="Adobe Caslon Pro 1"/>
                <a:ea typeface="Adobe Caslon Pro 1"/>
                <a:cs typeface="Adobe Caslon Pro 1"/>
                <a:sym typeface="Adobe Caslon Pro 1"/>
              </a:rPr>
              <a:t>Gambas à Guilho Garlic prawns Tamboril com feijoada de chocos Monkfish &amp; cuttlefish bean stew</a:t>
            </a:r>
          </a:p>
          <a:p>
            <a:pPr algn="ctr">
              <a:lnSpc>
                <a:spcPts val="1209"/>
              </a:lnSpc>
            </a:pPr>
            <a:r>
              <a:rPr lang="en-US" b="true" sz="863">
                <a:solidFill>
                  <a:srgbClr val="1D3176"/>
                </a:solidFill>
                <a:latin typeface="Neutraface 2 Text"/>
                <a:ea typeface="Neutraface 2 Text"/>
                <a:cs typeface="Neutraface 2 Text"/>
                <a:sym typeface="Neutraface 2 Text"/>
              </a:rPr>
              <a:t>~</a:t>
            </a:r>
          </a:p>
        </p:txBody>
      </p:sp>
      <p:sp>
        <p:nvSpPr>
          <p:cNvPr name="TextBox 17" id="17"/>
          <p:cNvSpPr txBox="true"/>
          <p:nvPr/>
        </p:nvSpPr>
        <p:spPr>
          <a:xfrm rot="0">
            <a:off x="5870629" y="5543912"/>
            <a:ext cx="3087376" cy="346229"/>
          </a:xfrm>
          <a:prstGeom prst="rect">
            <a:avLst/>
          </a:prstGeom>
        </p:spPr>
        <p:txBody>
          <a:bodyPr anchor="t" rtlCol="false" tIns="0" lIns="0" bIns="0" rIns="0">
            <a:spAutoFit/>
          </a:bodyPr>
          <a:lstStyle/>
          <a:p>
            <a:pPr algn="ctr">
              <a:lnSpc>
                <a:spcPts val="1099"/>
              </a:lnSpc>
            </a:pPr>
            <a:r>
              <a:rPr lang="en-US" sz="785" spc="18">
                <a:solidFill>
                  <a:srgbClr val="1D3176"/>
                </a:solidFill>
                <a:latin typeface="Adobe Caslon Pro 1"/>
                <a:ea typeface="Adobe Caslon Pro 1"/>
                <a:cs typeface="Adobe Caslon Pro 1"/>
                <a:sym typeface="Adobe Caslon Pro 1"/>
              </a:rPr>
              <a:t>Cheese selection, homemade jam &amp; oat biscuits (£4.75 supplement pp) </a:t>
            </a:r>
          </a:p>
          <a:p>
            <a:pPr algn="ctr">
              <a:lnSpc>
                <a:spcPts val="2159"/>
              </a:lnSpc>
            </a:pPr>
            <a:r>
              <a:rPr lang="en-US" b="true" sz="863">
                <a:solidFill>
                  <a:srgbClr val="1D3176"/>
                </a:solidFill>
                <a:latin typeface="Neutraface 2 Text"/>
                <a:ea typeface="Neutraface 2 Text"/>
                <a:cs typeface="Neutraface 2 Text"/>
                <a:sym typeface="Neutraface 2 Text"/>
              </a:rPr>
              <a:t>~</a:t>
            </a:r>
          </a:p>
        </p:txBody>
      </p:sp>
      <p:sp>
        <p:nvSpPr>
          <p:cNvPr name="TextBox 18" id="18"/>
          <p:cNvSpPr txBox="true"/>
          <p:nvPr/>
        </p:nvSpPr>
        <p:spPr>
          <a:xfrm rot="0">
            <a:off x="6361719" y="2800779"/>
            <a:ext cx="2059715" cy="373104"/>
          </a:xfrm>
          <a:prstGeom prst="rect">
            <a:avLst/>
          </a:prstGeom>
        </p:spPr>
        <p:txBody>
          <a:bodyPr anchor="t" rtlCol="false" tIns="0" lIns="0" bIns="0" rIns="0">
            <a:spAutoFit/>
          </a:bodyPr>
          <a:lstStyle/>
          <a:p>
            <a:pPr algn="ctr">
              <a:lnSpc>
                <a:spcPts val="942"/>
              </a:lnSpc>
            </a:pPr>
            <a:r>
              <a:rPr lang="en-US" sz="785" spc="18">
                <a:solidFill>
                  <a:srgbClr val="1D3176"/>
                </a:solidFill>
                <a:latin typeface="Adobe Caslon Pro 3"/>
                <a:ea typeface="Adobe Caslon Pro 3"/>
                <a:cs typeface="Adobe Caslon Pro 3"/>
                <a:sym typeface="Adobe Caslon Pro 3"/>
              </a:rPr>
              <a:t>Croquetes de alheira Portuguese sausagecroquetes</a:t>
            </a:r>
          </a:p>
          <a:p>
            <a:pPr algn="ctr">
              <a:lnSpc>
                <a:spcPts val="942"/>
              </a:lnSpc>
            </a:pPr>
            <a:r>
              <a:rPr lang="en-US" sz="785" spc="20">
                <a:solidFill>
                  <a:srgbClr val="1D3176"/>
                </a:solidFill>
                <a:latin typeface="Adobe Caslon Pro 1"/>
                <a:ea typeface="Adobe Caslon Pro 1"/>
                <a:cs typeface="Adobe Caslon Pro 1"/>
                <a:sym typeface="Adobe Caslon Pro 1"/>
              </a:rPr>
              <a:t>Pataniscas de bacalhau Salt cod fritters Salada de polvo Octopus salad</a:t>
            </a:r>
          </a:p>
        </p:txBody>
      </p:sp>
      <p:sp>
        <p:nvSpPr>
          <p:cNvPr name="TextBox 19" id="19"/>
          <p:cNvSpPr txBox="true"/>
          <p:nvPr/>
        </p:nvSpPr>
        <p:spPr>
          <a:xfrm rot="0">
            <a:off x="5776474" y="3279505"/>
            <a:ext cx="3253730" cy="484588"/>
          </a:xfrm>
          <a:prstGeom prst="rect">
            <a:avLst/>
          </a:prstGeom>
        </p:spPr>
        <p:txBody>
          <a:bodyPr anchor="t" rtlCol="false" tIns="0" lIns="0" bIns="0" rIns="0">
            <a:spAutoFit/>
          </a:bodyPr>
          <a:lstStyle/>
          <a:p>
            <a:pPr algn="ctr">
              <a:lnSpc>
                <a:spcPts val="942"/>
              </a:lnSpc>
            </a:pPr>
            <a:r>
              <a:rPr lang="en-US" sz="785" spc="19">
                <a:solidFill>
                  <a:srgbClr val="1D3176"/>
                </a:solidFill>
                <a:latin typeface="Adobe Caslon Pro 3"/>
                <a:ea typeface="Adobe Caslon Pro 3"/>
                <a:cs typeface="Adobe Caslon Pro 3"/>
                <a:sym typeface="Adobe Caslon Pro 3"/>
              </a:rPr>
              <a:t>Ostras Oysters &amp; Quinta das Bageiras mignonette (£5supplementeach)*</a:t>
            </a:r>
          </a:p>
          <a:p>
            <a:pPr algn="ctr">
              <a:lnSpc>
                <a:spcPts val="942"/>
              </a:lnSpc>
            </a:pPr>
            <a:r>
              <a:rPr lang="en-US" sz="785" spc="18">
                <a:solidFill>
                  <a:srgbClr val="1D3176"/>
                </a:solidFill>
                <a:latin typeface="Adobe Caslon Pro 1"/>
                <a:ea typeface="Adobe Caslon Pro 1"/>
                <a:cs typeface="Adobe Caslon Pro 1"/>
                <a:sym typeface="Adobe Caslon Pro 1"/>
              </a:rPr>
              <a:t>Paio do Cachaço de Porco Preto Acorn fed black pig neck(£3supplementpp) Presunto de porco preto Acorn fed black pig ham (£5.5supplementpp)</a:t>
            </a:r>
          </a:p>
          <a:p>
            <a:pPr algn="ctr">
              <a:lnSpc>
                <a:spcPts val="1209"/>
              </a:lnSpc>
            </a:pPr>
            <a:r>
              <a:rPr lang="en-US" b="true" sz="863">
                <a:solidFill>
                  <a:srgbClr val="1D3176"/>
                </a:solidFill>
                <a:latin typeface="Neutraface 2 Text"/>
                <a:ea typeface="Neutraface 2 Text"/>
                <a:cs typeface="Neutraface 2 Text"/>
                <a:sym typeface="Neutraface 2 Text"/>
              </a:rPr>
              <a:t>~</a:t>
            </a:r>
          </a:p>
        </p:txBody>
      </p:sp>
      <p:sp>
        <p:nvSpPr>
          <p:cNvPr name="TextBox 20" id="20"/>
          <p:cNvSpPr txBox="true"/>
          <p:nvPr/>
        </p:nvSpPr>
        <p:spPr>
          <a:xfrm rot="0">
            <a:off x="2622423" y="1965560"/>
            <a:ext cx="1571758" cy="175736"/>
          </a:xfrm>
          <a:prstGeom prst="rect">
            <a:avLst/>
          </a:prstGeom>
        </p:spPr>
        <p:txBody>
          <a:bodyPr anchor="t" rtlCol="false" tIns="0" lIns="0" bIns="0" rIns="0">
            <a:spAutoFit/>
          </a:bodyPr>
          <a:lstStyle/>
          <a:p>
            <a:pPr algn="l">
              <a:lnSpc>
                <a:spcPts val="1319"/>
              </a:lnSpc>
            </a:pPr>
            <a:r>
              <a:rPr lang="en-US" b="true" sz="942" spc="88">
                <a:solidFill>
                  <a:srgbClr val="1D3176"/>
                </a:solidFill>
                <a:latin typeface="Neutraface 2 Text"/>
                <a:ea typeface="Neutraface 2 Text"/>
                <a:cs typeface="Neutraface 2 Text"/>
                <a:sym typeface="Neutraface 2 Text"/>
              </a:rPr>
              <a:t>GROUP SHARING MENU </a:t>
            </a:r>
          </a:p>
        </p:txBody>
      </p:sp>
      <p:sp>
        <p:nvSpPr>
          <p:cNvPr name="TextBox 21" id="21"/>
          <p:cNvSpPr txBox="true"/>
          <p:nvPr/>
        </p:nvSpPr>
        <p:spPr>
          <a:xfrm rot="0">
            <a:off x="6629981" y="1965560"/>
            <a:ext cx="1571768" cy="175736"/>
          </a:xfrm>
          <a:prstGeom prst="rect">
            <a:avLst/>
          </a:prstGeom>
        </p:spPr>
        <p:txBody>
          <a:bodyPr anchor="t" rtlCol="false" tIns="0" lIns="0" bIns="0" rIns="0">
            <a:spAutoFit/>
          </a:bodyPr>
          <a:lstStyle/>
          <a:p>
            <a:pPr algn="l">
              <a:lnSpc>
                <a:spcPts val="1319"/>
              </a:lnSpc>
            </a:pPr>
            <a:r>
              <a:rPr lang="en-US" b="true" sz="942" spc="88">
                <a:solidFill>
                  <a:srgbClr val="1D3176"/>
                </a:solidFill>
                <a:latin typeface="Neutraface 2 Text"/>
                <a:ea typeface="Neutraface 2 Text"/>
                <a:cs typeface="Neutraface 2 Text"/>
                <a:sym typeface="Neutraface 2 Text"/>
              </a:rPr>
              <a:t>GROUP SHARING MENU </a:t>
            </a:r>
          </a:p>
        </p:txBody>
      </p:sp>
      <p:sp>
        <p:nvSpPr>
          <p:cNvPr name="TextBox 22" id="22"/>
          <p:cNvSpPr txBox="true"/>
          <p:nvPr/>
        </p:nvSpPr>
        <p:spPr>
          <a:xfrm rot="0">
            <a:off x="2930690" y="2138896"/>
            <a:ext cx="918153" cy="164268"/>
          </a:xfrm>
          <a:prstGeom prst="rect">
            <a:avLst/>
          </a:prstGeom>
        </p:spPr>
        <p:txBody>
          <a:bodyPr anchor="t" rtlCol="false" tIns="0" lIns="0" bIns="0" rIns="0">
            <a:spAutoFit/>
          </a:bodyPr>
          <a:lstStyle/>
          <a:p>
            <a:pPr algn="l">
              <a:lnSpc>
                <a:spcPts val="1209"/>
              </a:lnSpc>
            </a:pPr>
            <a:r>
              <a:rPr lang="en-US" sz="863" spc="86">
                <a:solidFill>
                  <a:srgbClr val="1D3176"/>
                </a:solidFill>
                <a:latin typeface="Adobe Caslon Pro 1"/>
                <a:ea typeface="Adobe Caslon Pro 1"/>
                <a:cs typeface="Adobe Caslon Pro 1"/>
                <a:sym typeface="Adobe Caslon Pro 1"/>
              </a:rPr>
              <a:t>£42.5</a:t>
            </a:r>
            <a:r>
              <a:rPr lang="en-US" sz="863" spc="86">
                <a:solidFill>
                  <a:srgbClr val="000000"/>
                </a:solidFill>
                <a:latin typeface="Adobe Caslon Pro 1"/>
                <a:ea typeface="Adobe Caslon Pro 1"/>
                <a:cs typeface="Adobe Caslon Pro 1"/>
                <a:sym typeface="Adobe Caslon Pro 1"/>
              </a:rPr>
              <a:t> </a:t>
            </a:r>
            <a:r>
              <a:rPr lang="en-US" sz="863" spc="86">
                <a:solidFill>
                  <a:srgbClr val="1D3176"/>
                </a:solidFill>
                <a:latin typeface="Adobe Caslon Pro 1"/>
                <a:ea typeface="Adobe Caslon Pro 1"/>
                <a:cs typeface="Adobe Caslon Pro 1"/>
                <a:sym typeface="Adobe Caslon Pro 1"/>
              </a:rPr>
              <a:t>per</a:t>
            </a:r>
            <a:r>
              <a:rPr lang="en-US" sz="863" spc="86">
                <a:solidFill>
                  <a:srgbClr val="000000"/>
                </a:solidFill>
                <a:latin typeface="Adobe Caslon Pro 1"/>
                <a:ea typeface="Adobe Caslon Pro 1"/>
                <a:cs typeface="Adobe Caslon Pro 1"/>
                <a:sym typeface="Adobe Caslon Pro 1"/>
              </a:rPr>
              <a:t> </a:t>
            </a:r>
            <a:r>
              <a:rPr lang="en-US" sz="863" spc="86">
                <a:solidFill>
                  <a:srgbClr val="1D3176"/>
                </a:solidFill>
                <a:latin typeface="Adobe Caslon Pro 1"/>
                <a:ea typeface="Adobe Caslon Pro 1"/>
                <a:cs typeface="Adobe Caslon Pro 1"/>
                <a:sym typeface="Adobe Caslon Pro 1"/>
              </a:rPr>
              <a:t>person</a:t>
            </a:r>
          </a:p>
        </p:txBody>
      </p:sp>
      <p:sp>
        <p:nvSpPr>
          <p:cNvPr name="TextBox 23" id="23"/>
          <p:cNvSpPr txBox="true"/>
          <p:nvPr/>
        </p:nvSpPr>
        <p:spPr>
          <a:xfrm rot="0">
            <a:off x="6938248" y="2138896"/>
            <a:ext cx="918153" cy="164268"/>
          </a:xfrm>
          <a:prstGeom prst="rect">
            <a:avLst/>
          </a:prstGeom>
        </p:spPr>
        <p:txBody>
          <a:bodyPr anchor="t" rtlCol="false" tIns="0" lIns="0" bIns="0" rIns="0">
            <a:spAutoFit/>
          </a:bodyPr>
          <a:lstStyle/>
          <a:p>
            <a:pPr algn="l">
              <a:lnSpc>
                <a:spcPts val="1209"/>
              </a:lnSpc>
            </a:pPr>
            <a:r>
              <a:rPr lang="en-US" sz="863" spc="86">
                <a:solidFill>
                  <a:srgbClr val="1D3176"/>
                </a:solidFill>
                <a:latin typeface="Adobe Caslon Pro 1"/>
                <a:ea typeface="Adobe Caslon Pro 1"/>
                <a:cs typeface="Adobe Caslon Pro 1"/>
                <a:sym typeface="Adobe Caslon Pro 1"/>
              </a:rPr>
              <a:t>£49.5</a:t>
            </a:r>
            <a:r>
              <a:rPr lang="en-US" sz="863" spc="86">
                <a:solidFill>
                  <a:srgbClr val="000000"/>
                </a:solidFill>
                <a:latin typeface="Adobe Caslon Pro 1"/>
                <a:ea typeface="Adobe Caslon Pro 1"/>
                <a:cs typeface="Adobe Caslon Pro 1"/>
                <a:sym typeface="Adobe Caslon Pro 1"/>
              </a:rPr>
              <a:t> </a:t>
            </a:r>
            <a:r>
              <a:rPr lang="en-US" sz="863" spc="86">
                <a:solidFill>
                  <a:srgbClr val="1D3176"/>
                </a:solidFill>
                <a:latin typeface="Adobe Caslon Pro 1"/>
                <a:ea typeface="Adobe Caslon Pro 1"/>
                <a:cs typeface="Adobe Caslon Pro 1"/>
                <a:sym typeface="Adobe Caslon Pro 1"/>
              </a:rPr>
              <a:t>per</a:t>
            </a:r>
            <a:r>
              <a:rPr lang="en-US" sz="863" spc="86">
                <a:solidFill>
                  <a:srgbClr val="000000"/>
                </a:solidFill>
                <a:latin typeface="Adobe Caslon Pro 1"/>
                <a:ea typeface="Adobe Caslon Pro 1"/>
                <a:cs typeface="Adobe Caslon Pro 1"/>
                <a:sym typeface="Adobe Caslon Pro 1"/>
              </a:rPr>
              <a:t> </a:t>
            </a:r>
            <a:r>
              <a:rPr lang="en-US" sz="863" spc="86">
                <a:solidFill>
                  <a:srgbClr val="1D3176"/>
                </a:solidFill>
                <a:latin typeface="Adobe Caslon Pro 1"/>
                <a:ea typeface="Adobe Caslon Pro 1"/>
                <a:cs typeface="Adobe Caslon Pro 1"/>
                <a:sym typeface="Adobe Caslon Pro 1"/>
              </a:rPr>
              <a:t>person</a:t>
            </a:r>
          </a:p>
        </p:txBody>
      </p:sp>
      <p:sp>
        <p:nvSpPr>
          <p:cNvPr name="TextBox 24" id="24"/>
          <p:cNvSpPr txBox="true"/>
          <p:nvPr/>
        </p:nvSpPr>
        <p:spPr>
          <a:xfrm rot="0">
            <a:off x="2411616" y="2356999"/>
            <a:ext cx="1943329" cy="200568"/>
          </a:xfrm>
          <a:prstGeom prst="rect">
            <a:avLst/>
          </a:prstGeom>
        </p:spPr>
        <p:txBody>
          <a:bodyPr anchor="t" rtlCol="false" tIns="0" lIns="0" bIns="0" rIns="0">
            <a:spAutoFit/>
          </a:bodyPr>
          <a:lstStyle/>
          <a:p>
            <a:pPr algn="ctr">
              <a:lnSpc>
                <a:spcPts val="706"/>
              </a:lnSpc>
            </a:pPr>
            <a:r>
              <a:rPr lang="en-US" sz="628">
                <a:solidFill>
                  <a:srgbClr val="1D3176"/>
                </a:solidFill>
                <a:latin typeface="Adobe Caslon Pro 1"/>
                <a:ea typeface="Adobe Caslon Pro 1"/>
                <a:cs typeface="Adobe Caslon Pro 1"/>
                <a:sym typeface="Adobe Caslon Pro 1"/>
              </a:rPr>
              <a:t>Group Sharing Menus are available for groups of 6+guests. All dishes are servedfor the table to share.</a:t>
            </a:r>
          </a:p>
        </p:txBody>
      </p:sp>
      <p:sp>
        <p:nvSpPr>
          <p:cNvPr name="TextBox 25" id="25"/>
          <p:cNvSpPr txBox="true"/>
          <p:nvPr/>
        </p:nvSpPr>
        <p:spPr>
          <a:xfrm rot="0">
            <a:off x="2226031" y="6253172"/>
            <a:ext cx="2345179" cy="91754"/>
          </a:xfrm>
          <a:prstGeom prst="rect">
            <a:avLst/>
          </a:prstGeom>
        </p:spPr>
        <p:txBody>
          <a:bodyPr anchor="t" rtlCol="false" tIns="0" lIns="0" bIns="0" rIns="0">
            <a:spAutoFit/>
          </a:bodyPr>
          <a:lstStyle/>
          <a:p>
            <a:pPr algn="l">
              <a:lnSpc>
                <a:spcPts val="588"/>
              </a:lnSpc>
            </a:pPr>
            <a:r>
              <a:rPr lang="en-US" sz="628" spc="13">
                <a:solidFill>
                  <a:srgbClr val="1D3176"/>
                </a:solidFill>
                <a:latin typeface="Adobe Caslon Pro 1"/>
                <a:ea typeface="Adobe Caslon Pro 1"/>
                <a:cs typeface="Adobe Caslon Pro 1"/>
                <a:sym typeface="Adobe Caslon Pro 1"/>
              </a:rPr>
              <a:t>Dishes are subject to change according to seasonality &amp; availability. </a:t>
            </a:r>
          </a:p>
        </p:txBody>
      </p:sp>
      <p:sp>
        <p:nvSpPr>
          <p:cNvPr name="TextBox 26" id="26"/>
          <p:cNvSpPr txBox="true"/>
          <p:nvPr/>
        </p:nvSpPr>
        <p:spPr>
          <a:xfrm rot="0">
            <a:off x="1755210" y="6327934"/>
            <a:ext cx="3295545" cy="540325"/>
          </a:xfrm>
          <a:prstGeom prst="rect">
            <a:avLst/>
          </a:prstGeom>
        </p:spPr>
        <p:txBody>
          <a:bodyPr anchor="t" rtlCol="false" tIns="0" lIns="0" bIns="0" rIns="0">
            <a:spAutoFit/>
          </a:bodyPr>
          <a:lstStyle/>
          <a:p>
            <a:pPr algn="ctr">
              <a:lnSpc>
                <a:spcPts val="588"/>
              </a:lnSpc>
            </a:pPr>
            <a:r>
              <a:rPr lang="en-US" sz="628" spc="13">
                <a:solidFill>
                  <a:srgbClr val="1D3176"/>
                </a:solidFill>
                <a:latin typeface="Adobe Caslon Pro 1"/>
                <a:ea typeface="Adobe Caslon Pro 1"/>
                <a:cs typeface="Adobe Caslon Pro 1"/>
                <a:sym typeface="Adobe Caslon Pro 1"/>
              </a:rPr>
              <a:t>Supplements must be chosen for the whole group. *Availble on preorder. Vegetarian/Vegan menu available upon request. We handle all allergens in the kitchen. Please inform us of any allergies or dietary intolerances. Fish &amp; meat dishes may contain small bones. Our cheeses may be unpasteurised. Discretionary 12.5% service charge will be added to your bill. VAT is included. We are a cashless restaurant. All payments must be made via credit or debit card.</a:t>
            </a:r>
          </a:p>
        </p:txBody>
      </p:sp>
      <p:sp>
        <p:nvSpPr>
          <p:cNvPr name="TextBox 27" id="27"/>
          <p:cNvSpPr txBox="true"/>
          <p:nvPr/>
        </p:nvSpPr>
        <p:spPr>
          <a:xfrm rot="0">
            <a:off x="6419183" y="2356999"/>
            <a:ext cx="1943329" cy="200568"/>
          </a:xfrm>
          <a:prstGeom prst="rect">
            <a:avLst/>
          </a:prstGeom>
        </p:spPr>
        <p:txBody>
          <a:bodyPr anchor="t" rtlCol="false" tIns="0" lIns="0" bIns="0" rIns="0">
            <a:spAutoFit/>
          </a:bodyPr>
          <a:lstStyle/>
          <a:p>
            <a:pPr algn="ctr">
              <a:lnSpc>
                <a:spcPts val="706"/>
              </a:lnSpc>
            </a:pPr>
            <a:r>
              <a:rPr lang="en-US" sz="628">
                <a:solidFill>
                  <a:srgbClr val="1D3176"/>
                </a:solidFill>
                <a:latin typeface="Adobe Caslon Pro 1"/>
                <a:ea typeface="Adobe Caslon Pro 1"/>
                <a:cs typeface="Adobe Caslon Pro 1"/>
                <a:sym typeface="Adobe Caslon Pro 1"/>
              </a:rPr>
              <a:t>Group Sharing Menus are available for groups of 6+guests. All dishes are servedfor the table to share.</a:t>
            </a:r>
          </a:p>
        </p:txBody>
      </p:sp>
      <p:sp>
        <p:nvSpPr>
          <p:cNvPr name="TextBox 28" id="28"/>
          <p:cNvSpPr txBox="true"/>
          <p:nvPr/>
        </p:nvSpPr>
        <p:spPr>
          <a:xfrm rot="0">
            <a:off x="6233598" y="6253172"/>
            <a:ext cx="2345169" cy="91754"/>
          </a:xfrm>
          <a:prstGeom prst="rect">
            <a:avLst/>
          </a:prstGeom>
        </p:spPr>
        <p:txBody>
          <a:bodyPr anchor="t" rtlCol="false" tIns="0" lIns="0" bIns="0" rIns="0">
            <a:spAutoFit/>
          </a:bodyPr>
          <a:lstStyle/>
          <a:p>
            <a:pPr algn="l">
              <a:lnSpc>
                <a:spcPts val="588"/>
              </a:lnSpc>
            </a:pPr>
            <a:r>
              <a:rPr lang="en-US" sz="628" spc="13">
                <a:solidFill>
                  <a:srgbClr val="1D3176"/>
                </a:solidFill>
                <a:latin typeface="Adobe Caslon Pro 1"/>
                <a:ea typeface="Adobe Caslon Pro 1"/>
                <a:cs typeface="Adobe Caslon Pro 1"/>
                <a:sym typeface="Adobe Caslon Pro 1"/>
              </a:rPr>
              <a:t>Dishes are subject to change according to seasonality &amp; availability. </a:t>
            </a:r>
          </a:p>
        </p:txBody>
      </p:sp>
      <p:sp>
        <p:nvSpPr>
          <p:cNvPr name="TextBox 29" id="29"/>
          <p:cNvSpPr txBox="true"/>
          <p:nvPr/>
        </p:nvSpPr>
        <p:spPr>
          <a:xfrm rot="0">
            <a:off x="5762768" y="6327934"/>
            <a:ext cx="3295545" cy="540325"/>
          </a:xfrm>
          <a:prstGeom prst="rect">
            <a:avLst/>
          </a:prstGeom>
        </p:spPr>
        <p:txBody>
          <a:bodyPr anchor="t" rtlCol="false" tIns="0" lIns="0" bIns="0" rIns="0">
            <a:spAutoFit/>
          </a:bodyPr>
          <a:lstStyle/>
          <a:p>
            <a:pPr algn="ctr">
              <a:lnSpc>
                <a:spcPts val="588"/>
              </a:lnSpc>
            </a:pPr>
            <a:r>
              <a:rPr lang="en-US" sz="628" spc="13">
                <a:solidFill>
                  <a:srgbClr val="1D3176"/>
                </a:solidFill>
                <a:latin typeface="Adobe Caslon Pro 1"/>
                <a:ea typeface="Adobe Caslon Pro 1"/>
                <a:cs typeface="Adobe Caslon Pro 1"/>
                <a:sym typeface="Adobe Caslon Pro 1"/>
              </a:rPr>
              <a:t>Supplements must be chosen for the whole group. *Availble on preorder. Vegetarian/Vegan menu available upon request. We handle all allergens in the kitchen. Please inform us of any allergies or dietary intolerances. Fish &amp; meat dishes may contain small bones. Our cheeses may be unpasteurised. Discretionary 12.5% service charge will be added to your bill. VAT is included. We are a cashless restaurant. All payments must be made via credit or debit card.</a:t>
            </a:r>
          </a:p>
        </p:txBody>
      </p:sp>
      <p:sp>
        <p:nvSpPr>
          <p:cNvPr name="TextBox 30" id="30"/>
          <p:cNvSpPr txBox="true"/>
          <p:nvPr/>
        </p:nvSpPr>
        <p:spPr>
          <a:xfrm rot="0">
            <a:off x="1407928" y="750875"/>
            <a:ext cx="2089023" cy="247012"/>
          </a:xfrm>
          <a:prstGeom prst="rect">
            <a:avLst/>
          </a:prstGeom>
        </p:spPr>
        <p:txBody>
          <a:bodyPr anchor="t" rtlCol="false" tIns="0" lIns="0" bIns="0" rIns="0">
            <a:spAutoFit/>
          </a:bodyPr>
          <a:lstStyle/>
          <a:p>
            <a:pPr algn="l">
              <a:lnSpc>
                <a:spcPts val="1820"/>
              </a:lnSpc>
            </a:pPr>
            <a:r>
              <a:rPr lang="en-US" b="true" sz="1300" spc="63">
                <a:solidFill>
                  <a:srgbClr val="26315D"/>
                </a:solidFill>
                <a:latin typeface="Neutraface 2 Text"/>
                <a:ea typeface="Neutraface 2 Text"/>
                <a:cs typeface="Neutraface 2 Text"/>
                <a:sym typeface="Neutraface 2 Text"/>
              </a:rPr>
              <a:t>GROUP SHARING MENUS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84000" y="1028190"/>
            <a:ext cx="4055176" cy="6172711"/>
          </a:xfrm>
          <a:custGeom>
            <a:avLst/>
            <a:gdLst/>
            <a:ahLst/>
            <a:cxnLst/>
            <a:rect r="r" b="b" t="t" l="l"/>
            <a:pathLst>
              <a:path h="6172711" w="4055176">
                <a:moveTo>
                  <a:pt x="0" y="0"/>
                </a:moveTo>
                <a:lnTo>
                  <a:pt x="4055176" y="0"/>
                </a:lnTo>
                <a:lnTo>
                  <a:pt x="4055176" y="6172711"/>
                </a:lnTo>
                <a:lnTo>
                  <a:pt x="0" y="61727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418000" y="32351"/>
            <a:ext cx="6308460" cy="7527649"/>
          </a:xfrm>
          <a:custGeom>
            <a:avLst/>
            <a:gdLst/>
            <a:ahLst/>
            <a:cxnLst/>
            <a:rect r="r" b="b" t="t" l="l"/>
            <a:pathLst>
              <a:path h="7527649" w="6308460">
                <a:moveTo>
                  <a:pt x="0" y="0"/>
                </a:moveTo>
                <a:lnTo>
                  <a:pt x="6308460" y="0"/>
                </a:lnTo>
                <a:lnTo>
                  <a:pt x="6308460" y="7527649"/>
                </a:lnTo>
                <a:lnTo>
                  <a:pt x="0" y="7527649"/>
                </a:lnTo>
                <a:lnTo>
                  <a:pt x="0" y="0"/>
                </a:lnTo>
                <a:close/>
              </a:path>
            </a:pathLst>
          </a:custGeom>
          <a:blipFill>
            <a:blip r:embed="rId4"/>
            <a:stretch>
              <a:fillRect l="-3127" t="0" r="-17020" b="-688"/>
            </a:stretch>
          </a:blipFill>
        </p:spPr>
      </p:sp>
      <p:sp>
        <p:nvSpPr>
          <p:cNvPr name="TextBox 4" id="4"/>
          <p:cNvSpPr txBox="true"/>
          <p:nvPr/>
        </p:nvSpPr>
        <p:spPr>
          <a:xfrm rot="0">
            <a:off x="883547" y="4378952"/>
            <a:ext cx="3714220" cy="562704"/>
          </a:xfrm>
          <a:prstGeom prst="rect">
            <a:avLst/>
          </a:prstGeom>
        </p:spPr>
        <p:txBody>
          <a:bodyPr anchor="t" rtlCol="false" tIns="0" lIns="0" bIns="0" rIns="0">
            <a:spAutoFit/>
          </a:bodyPr>
          <a:lstStyle/>
          <a:p>
            <a:pPr algn="ctr">
              <a:lnSpc>
                <a:spcPts val="1190"/>
              </a:lnSpc>
            </a:pPr>
            <a:r>
              <a:rPr lang="en-US" b="true" sz="850" spc="21">
                <a:solidFill>
                  <a:srgbClr val="1D3176"/>
                </a:solidFill>
                <a:latin typeface="Neutraface 2 Text"/>
                <a:ea typeface="Neutraface 2 Text"/>
                <a:cs typeface="Neutraface 2 Text"/>
                <a:sym typeface="Neutraface 2 Text"/>
              </a:rPr>
              <a:t>TIGELAS | BOWLS</a:t>
            </a:r>
          </a:p>
          <a:p>
            <a:pPr algn="ctr">
              <a:lnSpc>
                <a:spcPts val="1090"/>
              </a:lnSpc>
            </a:pPr>
            <a:r>
              <a:rPr lang="en-US" sz="850" spc="21">
                <a:solidFill>
                  <a:srgbClr val="1D3176"/>
                </a:solidFill>
                <a:latin typeface="Adobe Caslon Pro 1"/>
                <a:ea typeface="Adobe Caslon Pro 1"/>
                <a:cs typeface="Adobe Caslon Pro 1"/>
                <a:sym typeface="Adobe Caslon Pro 1"/>
              </a:rPr>
              <a:t>Arroz de cogumelos selvagens Wild mushroom rice (v)(ve)* (£6 supplement each) Bacalhau à Brás Salt cod hash (£5 supplement each) Bochechas de Porco e abóbora Pig cheeks &amp; roast squash (£8 supplement each)</a:t>
            </a:r>
          </a:p>
        </p:txBody>
      </p:sp>
      <p:sp>
        <p:nvSpPr>
          <p:cNvPr name="TextBox 5" id="5"/>
          <p:cNvSpPr txBox="true"/>
          <p:nvPr/>
        </p:nvSpPr>
        <p:spPr>
          <a:xfrm rot="0">
            <a:off x="2186825" y="2210465"/>
            <a:ext cx="1055320" cy="162269"/>
          </a:xfrm>
          <a:prstGeom prst="rect">
            <a:avLst/>
          </a:prstGeom>
        </p:spPr>
        <p:txBody>
          <a:bodyPr anchor="t" rtlCol="false" tIns="0" lIns="0" bIns="0" rIns="0">
            <a:spAutoFit/>
          </a:bodyPr>
          <a:lstStyle/>
          <a:p>
            <a:pPr algn="l">
              <a:lnSpc>
                <a:spcPts val="1190"/>
              </a:lnSpc>
            </a:pPr>
            <a:r>
              <a:rPr lang="en-US" b="true" sz="850" spc="21">
                <a:solidFill>
                  <a:srgbClr val="1D3176"/>
                </a:solidFill>
                <a:latin typeface="Neutraface 2 Text"/>
                <a:ea typeface="Neutraface 2 Text"/>
                <a:cs typeface="Neutraface 2 Text"/>
                <a:sym typeface="Neutraface 2 Text"/>
              </a:rPr>
              <a:t>PETISCOS | SNACKS</a:t>
            </a:r>
          </a:p>
        </p:txBody>
      </p:sp>
      <p:sp>
        <p:nvSpPr>
          <p:cNvPr name="TextBox 6" id="6"/>
          <p:cNvSpPr txBox="true"/>
          <p:nvPr/>
        </p:nvSpPr>
        <p:spPr>
          <a:xfrm rot="0">
            <a:off x="1516939" y="5257130"/>
            <a:ext cx="2422109" cy="423255"/>
          </a:xfrm>
          <a:prstGeom prst="rect">
            <a:avLst/>
          </a:prstGeom>
        </p:spPr>
        <p:txBody>
          <a:bodyPr anchor="t" rtlCol="false" tIns="0" lIns="0" bIns="0" rIns="0">
            <a:spAutoFit/>
          </a:bodyPr>
          <a:lstStyle/>
          <a:p>
            <a:pPr algn="ctr">
              <a:lnSpc>
                <a:spcPts val="1190"/>
              </a:lnSpc>
            </a:pPr>
            <a:r>
              <a:rPr lang="en-US" b="true" sz="850" spc="21">
                <a:solidFill>
                  <a:srgbClr val="1D3176"/>
                </a:solidFill>
                <a:latin typeface="Neutraface 2 Text"/>
                <a:ea typeface="Neutraface 2 Text"/>
                <a:cs typeface="Neutraface 2 Text"/>
                <a:sym typeface="Neutraface 2 Text"/>
              </a:rPr>
              <a:t>SOBREMESA | DESSERT</a:t>
            </a:r>
          </a:p>
          <a:p>
            <a:pPr algn="ctr">
              <a:lnSpc>
                <a:spcPts val="1190"/>
              </a:lnSpc>
            </a:pPr>
            <a:r>
              <a:rPr lang="en-US" sz="850" spc="21">
                <a:solidFill>
                  <a:srgbClr val="1D3176"/>
                </a:solidFill>
                <a:latin typeface="Adobe Caslon Pro 1"/>
                <a:ea typeface="Adobe Caslon Pro 1"/>
                <a:cs typeface="Adobe Caslon Pro 1"/>
                <a:sym typeface="Adobe Caslon Pro 1"/>
              </a:rPr>
              <a:t>Pastel de nata Custard tart (v) (£3 supplement each)</a:t>
            </a:r>
          </a:p>
        </p:txBody>
      </p:sp>
      <p:sp>
        <p:nvSpPr>
          <p:cNvPr name="TextBox 7" id="7"/>
          <p:cNvSpPr txBox="true"/>
          <p:nvPr/>
        </p:nvSpPr>
        <p:spPr>
          <a:xfrm rot="0">
            <a:off x="1370626" y="2533678"/>
            <a:ext cx="2720368" cy="258998"/>
          </a:xfrm>
          <a:prstGeom prst="rect">
            <a:avLst/>
          </a:prstGeom>
        </p:spPr>
        <p:txBody>
          <a:bodyPr anchor="t" rtlCol="false" tIns="0" lIns="0" bIns="0" rIns="0">
            <a:spAutoFit/>
          </a:bodyPr>
          <a:lstStyle/>
          <a:p>
            <a:pPr algn="ctr">
              <a:lnSpc>
                <a:spcPts val="1020"/>
              </a:lnSpc>
            </a:pPr>
            <a:r>
              <a:rPr lang="en-US" sz="850" spc="21">
                <a:solidFill>
                  <a:srgbClr val="1D3176"/>
                </a:solidFill>
                <a:latin typeface="Adobe Caslon Pro 3"/>
                <a:ea typeface="Adobe Caslon Pro 3"/>
                <a:cs typeface="Adobe Caslon Pro 3"/>
                <a:sym typeface="Adobe Caslon Pro 3"/>
              </a:rPr>
              <a:t>Milho frito Crispy polenta &amp; fermented redpeppersauce(ve)</a:t>
            </a:r>
          </a:p>
          <a:p>
            <a:pPr algn="ctr">
              <a:lnSpc>
                <a:spcPts val="1020"/>
              </a:lnSpc>
            </a:pPr>
            <a:r>
              <a:rPr lang="en-US" sz="850" spc="21">
                <a:solidFill>
                  <a:srgbClr val="1D3176"/>
                </a:solidFill>
                <a:latin typeface="Adobe Caslon Pro 1"/>
                <a:ea typeface="Adobe Caslon Pro 1"/>
                <a:cs typeface="Adobe Caslon Pro 1"/>
                <a:sym typeface="Adobe Caslon Pro 1"/>
              </a:rPr>
              <a:t>Espetada de cogumelos Grilled mushroomskewers(ve)</a:t>
            </a:r>
          </a:p>
        </p:txBody>
      </p:sp>
      <p:sp>
        <p:nvSpPr>
          <p:cNvPr name="TextBox 8" id="8"/>
          <p:cNvSpPr txBox="true"/>
          <p:nvPr/>
        </p:nvSpPr>
        <p:spPr>
          <a:xfrm rot="0">
            <a:off x="1473101" y="2922395"/>
            <a:ext cx="2511105" cy="378972"/>
          </a:xfrm>
          <a:prstGeom prst="rect">
            <a:avLst/>
          </a:prstGeom>
        </p:spPr>
        <p:txBody>
          <a:bodyPr anchor="t" rtlCol="false" tIns="0" lIns="0" bIns="0" rIns="0">
            <a:spAutoFit/>
          </a:bodyPr>
          <a:lstStyle/>
          <a:p>
            <a:pPr algn="ctr">
              <a:lnSpc>
                <a:spcPts val="1020"/>
              </a:lnSpc>
            </a:pPr>
            <a:r>
              <a:rPr lang="en-US" sz="850" spc="21">
                <a:solidFill>
                  <a:srgbClr val="1D3176"/>
                </a:solidFill>
                <a:latin typeface="Adobe Caslon Pro 1"/>
                <a:ea typeface="Adobe Caslon Pro 1"/>
                <a:cs typeface="Adobe Caslon Pro 1"/>
                <a:sym typeface="Adobe Caslon Pro 1"/>
              </a:rPr>
              <a:t>Pataniscas de bacalhau Salt cod fritters Tiborna de cavala alimada Marinated mackerelontoast</a:t>
            </a:r>
          </a:p>
          <a:p>
            <a:pPr algn="ctr">
              <a:lnSpc>
                <a:spcPts val="1020"/>
              </a:lnSpc>
            </a:pPr>
            <a:r>
              <a:rPr lang="en-US" sz="850" spc="21">
                <a:solidFill>
                  <a:srgbClr val="1D3176"/>
                </a:solidFill>
                <a:latin typeface="Adobe Caslon Pro 3"/>
                <a:ea typeface="Adobe Caslon Pro 3"/>
                <a:cs typeface="Adobe Caslon Pro 3"/>
                <a:sym typeface="Adobe Caslon Pro 3"/>
              </a:rPr>
              <a:t>Espetada de polvo Grilled octopus skewers</a:t>
            </a:r>
          </a:p>
        </p:txBody>
      </p:sp>
      <p:sp>
        <p:nvSpPr>
          <p:cNvPr name="TextBox 9" id="9"/>
          <p:cNvSpPr txBox="true"/>
          <p:nvPr/>
        </p:nvSpPr>
        <p:spPr>
          <a:xfrm rot="0">
            <a:off x="1430985" y="3440684"/>
            <a:ext cx="2597010" cy="498946"/>
          </a:xfrm>
          <a:prstGeom prst="rect">
            <a:avLst/>
          </a:prstGeom>
        </p:spPr>
        <p:txBody>
          <a:bodyPr anchor="t" rtlCol="false" tIns="0" lIns="0" bIns="0" rIns="0">
            <a:spAutoFit/>
          </a:bodyPr>
          <a:lstStyle/>
          <a:p>
            <a:pPr algn="ctr">
              <a:lnSpc>
                <a:spcPts val="1020"/>
              </a:lnSpc>
            </a:pPr>
            <a:r>
              <a:rPr lang="en-US" sz="850" spc="21">
                <a:solidFill>
                  <a:srgbClr val="1D3176"/>
                </a:solidFill>
                <a:latin typeface="Adobe Caslon Pro 3"/>
                <a:ea typeface="Adobe Caslon Pro 3"/>
                <a:cs typeface="Adobe Caslon Pro 3"/>
                <a:sym typeface="Adobe Caslon Pro 3"/>
              </a:rPr>
              <a:t>Croquetes de alheira Smoked Portuguese sausagecroquetes</a:t>
            </a:r>
          </a:p>
          <a:p>
            <a:pPr algn="ctr">
              <a:lnSpc>
                <a:spcPts val="1020"/>
              </a:lnSpc>
            </a:pPr>
            <a:r>
              <a:rPr lang="en-US" sz="850" spc="21">
                <a:solidFill>
                  <a:srgbClr val="1D3176"/>
                </a:solidFill>
                <a:latin typeface="Adobe Caslon Pro 1"/>
                <a:ea typeface="Adobe Caslon Pro 1"/>
                <a:cs typeface="Adobe Caslon Pro 1"/>
                <a:sym typeface="Adobe Caslon Pro 1"/>
              </a:rPr>
              <a:t>Tiborna de pato confitado Confit duckontoast</a:t>
            </a:r>
          </a:p>
          <a:p>
            <a:pPr algn="ctr">
              <a:lnSpc>
                <a:spcPts val="1020"/>
              </a:lnSpc>
            </a:pPr>
            <a:r>
              <a:rPr lang="en-US" sz="850" spc="21">
                <a:solidFill>
                  <a:srgbClr val="1D3176"/>
                </a:solidFill>
                <a:latin typeface="Adobe Caslon Pro 3"/>
                <a:ea typeface="Adobe Caslon Pro 3"/>
                <a:cs typeface="Adobe Caslon Pro 3"/>
                <a:sym typeface="Adobe Caslon Pro 3"/>
              </a:rPr>
              <a:t>Espetada de porco Grilled pork skewer</a:t>
            </a:r>
          </a:p>
          <a:p>
            <a:pPr algn="ctr">
              <a:lnSpc>
                <a:spcPts val="1020"/>
              </a:lnSpc>
            </a:pPr>
            <a:r>
              <a:rPr lang="en-US" sz="850" spc="21">
                <a:solidFill>
                  <a:srgbClr val="1D3176"/>
                </a:solidFill>
                <a:latin typeface="Adobe Caslon Pro 1"/>
                <a:ea typeface="Adobe Caslon Pro 1"/>
                <a:cs typeface="Adobe Caslon Pro 1"/>
                <a:sym typeface="Adobe Caslon Pro 1"/>
              </a:rPr>
              <a:t>Preguinho Mini steak bun (£5 supplementeach)</a:t>
            </a:r>
          </a:p>
        </p:txBody>
      </p:sp>
      <p:sp>
        <p:nvSpPr>
          <p:cNvPr name="TextBox 10" id="10"/>
          <p:cNvSpPr txBox="true"/>
          <p:nvPr/>
        </p:nvSpPr>
        <p:spPr>
          <a:xfrm rot="0">
            <a:off x="1034062" y="4088546"/>
            <a:ext cx="3407174" cy="139024"/>
          </a:xfrm>
          <a:prstGeom prst="rect">
            <a:avLst/>
          </a:prstGeom>
        </p:spPr>
        <p:txBody>
          <a:bodyPr anchor="t" rtlCol="false" tIns="0" lIns="0" bIns="0" rIns="0">
            <a:spAutoFit/>
          </a:bodyPr>
          <a:lstStyle/>
          <a:p>
            <a:pPr algn="ctr">
              <a:lnSpc>
                <a:spcPts val="1020"/>
              </a:lnSpc>
            </a:pPr>
            <a:r>
              <a:rPr lang="en-US" sz="850" spc="21">
                <a:solidFill>
                  <a:srgbClr val="1D3176"/>
                </a:solidFill>
                <a:latin typeface="Adobe Caslon Pro 1"/>
                <a:ea typeface="Adobe Caslon Pro 1"/>
                <a:cs typeface="Adobe Caslon Pro 1"/>
                <a:sym typeface="Adobe Caslon Pro 1"/>
              </a:rPr>
              <a:t>Queijo &amp; Enchidos Cheese &amp; CuredMeats Selection(£8supplementeach)</a:t>
            </a:r>
          </a:p>
        </p:txBody>
      </p:sp>
      <p:sp>
        <p:nvSpPr>
          <p:cNvPr name="TextBox 11" id="11"/>
          <p:cNvSpPr txBox="true"/>
          <p:nvPr/>
        </p:nvSpPr>
        <p:spPr>
          <a:xfrm rot="0">
            <a:off x="2187125" y="1751054"/>
            <a:ext cx="1076274" cy="372692"/>
          </a:xfrm>
          <a:prstGeom prst="rect">
            <a:avLst/>
          </a:prstGeom>
        </p:spPr>
        <p:txBody>
          <a:bodyPr anchor="t" rtlCol="false" tIns="0" lIns="0" bIns="0" rIns="0">
            <a:spAutoFit/>
          </a:bodyPr>
          <a:lstStyle/>
          <a:p>
            <a:pPr algn="ctr">
              <a:lnSpc>
                <a:spcPts val="1428"/>
              </a:lnSpc>
            </a:pPr>
            <a:r>
              <a:rPr lang="en-US" b="true" sz="1020" spc="89">
                <a:solidFill>
                  <a:srgbClr val="1D3176"/>
                </a:solidFill>
                <a:latin typeface="Neutraface 2 Text"/>
                <a:ea typeface="Neutraface 2 Text"/>
                <a:cs typeface="Neutraface 2 Text"/>
                <a:sym typeface="Neutraface 2 Text"/>
              </a:rPr>
              <a:t>CANAPE MENU </a:t>
            </a:r>
          </a:p>
          <a:p>
            <a:pPr algn="ctr">
              <a:lnSpc>
                <a:spcPts val="1309"/>
              </a:lnSpc>
            </a:pPr>
            <a:r>
              <a:rPr lang="en-US" sz="935" spc="92">
                <a:solidFill>
                  <a:srgbClr val="1D3176"/>
                </a:solidFill>
                <a:latin typeface="Adobe Caslon Pro 1"/>
                <a:ea typeface="Adobe Caslon Pro 1"/>
                <a:cs typeface="Adobe Caslon Pro 1"/>
                <a:sym typeface="Adobe Caslon Pro 1"/>
              </a:rPr>
              <a:t>£30</a:t>
            </a:r>
            <a:r>
              <a:rPr lang="en-US" sz="935" spc="92">
                <a:solidFill>
                  <a:srgbClr val="000000"/>
                </a:solidFill>
                <a:latin typeface="Adobe Caslon Pro 1"/>
                <a:ea typeface="Adobe Caslon Pro 1"/>
                <a:cs typeface="Adobe Caslon Pro 1"/>
                <a:sym typeface="Adobe Caslon Pro 1"/>
              </a:rPr>
              <a:t> </a:t>
            </a:r>
            <a:r>
              <a:rPr lang="en-US" sz="935" spc="92">
                <a:solidFill>
                  <a:srgbClr val="1D3176"/>
                </a:solidFill>
                <a:latin typeface="Adobe Caslon Pro 1"/>
                <a:ea typeface="Adobe Caslon Pro 1"/>
                <a:cs typeface="Adobe Caslon Pro 1"/>
                <a:sym typeface="Adobe Caslon Pro 1"/>
              </a:rPr>
              <a:t>per</a:t>
            </a:r>
            <a:r>
              <a:rPr lang="en-US" sz="935" spc="92">
                <a:solidFill>
                  <a:srgbClr val="000000"/>
                </a:solidFill>
                <a:latin typeface="Adobe Caslon Pro 1"/>
                <a:ea typeface="Adobe Caslon Pro 1"/>
                <a:cs typeface="Adobe Caslon Pro 1"/>
                <a:sym typeface="Adobe Caslon Pro 1"/>
              </a:rPr>
              <a:t> </a:t>
            </a:r>
            <a:r>
              <a:rPr lang="en-US" sz="935" spc="92">
                <a:solidFill>
                  <a:srgbClr val="1D3176"/>
                </a:solidFill>
                <a:latin typeface="Adobe Caslon Pro 1"/>
                <a:ea typeface="Adobe Caslon Pro 1"/>
                <a:cs typeface="Adobe Caslon Pro 1"/>
                <a:sym typeface="Adobe Caslon Pro 1"/>
              </a:rPr>
              <a:t>person</a:t>
            </a:r>
          </a:p>
        </p:txBody>
      </p:sp>
      <p:sp>
        <p:nvSpPr>
          <p:cNvPr name="TextBox 12" id="12"/>
          <p:cNvSpPr txBox="true"/>
          <p:nvPr/>
        </p:nvSpPr>
        <p:spPr>
          <a:xfrm rot="0">
            <a:off x="1775093" y="6296027"/>
            <a:ext cx="1885998" cy="108868"/>
          </a:xfrm>
          <a:prstGeom prst="rect">
            <a:avLst/>
          </a:prstGeom>
        </p:spPr>
        <p:txBody>
          <a:bodyPr anchor="t" rtlCol="false" tIns="0" lIns="0" bIns="0" rIns="0">
            <a:spAutoFit/>
          </a:bodyPr>
          <a:lstStyle/>
          <a:p>
            <a:pPr algn="l">
              <a:lnSpc>
                <a:spcPts val="637"/>
              </a:lnSpc>
            </a:pPr>
            <a:r>
              <a:rPr lang="en-US" sz="680" spc="14">
                <a:solidFill>
                  <a:srgbClr val="1D3176"/>
                </a:solidFill>
                <a:latin typeface="Adobe Caslon Pro 1"/>
                <a:ea typeface="Adobe Caslon Pro 1"/>
                <a:cs typeface="Adobe Caslon Pro 1"/>
                <a:sym typeface="Adobe Caslon Pro 1"/>
              </a:rPr>
              <a:t>Supplements must be chosen for the whole group. </a:t>
            </a:r>
          </a:p>
        </p:txBody>
      </p:sp>
      <p:sp>
        <p:nvSpPr>
          <p:cNvPr name="TextBox 13" id="13"/>
          <p:cNvSpPr txBox="true"/>
          <p:nvPr/>
        </p:nvSpPr>
        <p:spPr>
          <a:xfrm rot="0">
            <a:off x="2172275" y="6376969"/>
            <a:ext cx="1053349" cy="108868"/>
          </a:xfrm>
          <a:prstGeom prst="rect">
            <a:avLst/>
          </a:prstGeom>
        </p:spPr>
        <p:txBody>
          <a:bodyPr anchor="t" rtlCol="false" tIns="0" lIns="0" bIns="0" rIns="0">
            <a:spAutoFit/>
          </a:bodyPr>
          <a:lstStyle/>
          <a:p>
            <a:pPr algn="l">
              <a:lnSpc>
                <a:spcPts val="637"/>
              </a:lnSpc>
            </a:pPr>
            <a:r>
              <a:rPr lang="en-US" sz="680" spc="17">
                <a:solidFill>
                  <a:srgbClr val="1D3176"/>
                </a:solidFill>
                <a:latin typeface="Adobe Caslon Pro 1"/>
                <a:ea typeface="Adobe Caslon Pro 1"/>
                <a:cs typeface="Adobe Caslon Pro 1"/>
                <a:sym typeface="Adobe Caslon Pro 1"/>
              </a:rPr>
              <a:t>(v) = vegetarian (ve) = vegan</a:t>
            </a:r>
          </a:p>
        </p:txBody>
      </p:sp>
      <p:sp>
        <p:nvSpPr>
          <p:cNvPr name="TextBox 14" id="14"/>
          <p:cNvSpPr txBox="true"/>
          <p:nvPr/>
        </p:nvSpPr>
        <p:spPr>
          <a:xfrm rot="0">
            <a:off x="945226" y="6457910"/>
            <a:ext cx="3567897" cy="513565"/>
          </a:xfrm>
          <a:prstGeom prst="rect">
            <a:avLst/>
          </a:prstGeom>
        </p:spPr>
        <p:txBody>
          <a:bodyPr anchor="t" rtlCol="false" tIns="0" lIns="0" bIns="0" rIns="0">
            <a:spAutoFit/>
          </a:bodyPr>
          <a:lstStyle/>
          <a:p>
            <a:pPr algn="ctr">
              <a:lnSpc>
                <a:spcPts val="637"/>
              </a:lnSpc>
            </a:pPr>
            <a:r>
              <a:rPr lang="en-US" sz="680" spc="17">
                <a:solidFill>
                  <a:srgbClr val="1D3176"/>
                </a:solidFill>
                <a:latin typeface="Adobe Caslon Pro 1"/>
                <a:ea typeface="Adobe Caslon Pro 1"/>
                <a:cs typeface="Adobe Caslon Pro 1"/>
                <a:sym typeface="Adobe Caslon Pro 1"/>
              </a:rPr>
              <a:t>(v)* = vegetarian option available (ve)* = vegan option available Extra Vegetarian/Vegan options available upon request. We handle all allergens in the kitchen. Please inform us of any allergies or dietary intolerances. Fish &amp; meat dishes may contain small bones. Our cheeses may be unpasteurised. Discretionary 12.5% service charge will be added to your bill. VAT is included. We are a cashless restaurant. All payments must be made via credit or debit card.</a:t>
            </a:r>
          </a:p>
        </p:txBody>
      </p:sp>
      <p:sp>
        <p:nvSpPr>
          <p:cNvPr name="TextBox 15" id="15"/>
          <p:cNvSpPr txBox="true"/>
          <p:nvPr/>
        </p:nvSpPr>
        <p:spPr>
          <a:xfrm rot="0">
            <a:off x="804444" y="508988"/>
            <a:ext cx="1253080" cy="247012"/>
          </a:xfrm>
          <a:prstGeom prst="rect">
            <a:avLst/>
          </a:prstGeom>
        </p:spPr>
        <p:txBody>
          <a:bodyPr anchor="t" rtlCol="false" tIns="0" lIns="0" bIns="0" rIns="0">
            <a:spAutoFit/>
          </a:bodyPr>
          <a:lstStyle/>
          <a:p>
            <a:pPr algn="l">
              <a:lnSpc>
                <a:spcPts val="1820"/>
              </a:lnSpc>
            </a:pPr>
            <a:r>
              <a:rPr lang="en-US" b="true" sz="1300" spc="61">
                <a:solidFill>
                  <a:srgbClr val="26315D"/>
                </a:solidFill>
                <a:latin typeface="Neutraface 2 Text"/>
                <a:ea typeface="Neutraface 2 Text"/>
                <a:cs typeface="Neutraface 2 Text"/>
                <a:sym typeface="Neutraface 2 Text"/>
              </a:rPr>
              <a:t>CANAPE MENU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DAG2jYWxo-Y</dc:identifier>
  <dcterms:modified xsi:type="dcterms:W3CDTF">2011-08-01T06:04:30Z</dcterms:modified>
  <cp:revision>1</cp:revision>
  <dc:title>GROUP EVENT PACK.pdf</dc:title>
</cp:coreProperties>
</file>