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32" y="1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AFA4C-11EF-E96E-6442-D0A19DA18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AF945E-7250-1802-AE76-85C9C5D33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F305C-74A9-868D-DE0A-C3E06B4CE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22FF-C3B7-41F9-9D39-10D295EF87F5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6D98C-ACA6-7C58-04C0-4B78EC502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19CD4-C44A-53CF-B2E8-1E2C348DD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6894-D903-4B7F-9967-8DDF30FF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6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1AFC0-8C82-5060-D59A-A51667DD8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2AFC52-521E-3174-0D20-BFCDB6F256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FAD3C-858E-CBD2-E900-303441F80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22FF-C3B7-41F9-9D39-10D295EF87F5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C804D-3AC9-A8BA-2ED2-4F4AA5161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AD916-EDB9-2631-9E92-ABB40873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6894-D903-4B7F-9967-8DDF30FF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17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0A2C99-96A8-54A5-EF44-BD0E489ECD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3FB535-9EDB-510E-C342-AD3F25C28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DB0B0-E05C-1D68-8419-8DA25A83E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22FF-C3B7-41F9-9D39-10D295EF87F5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239BF-A125-02FF-35E3-401DBCFEE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5E1A1-8621-0A65-DF94-DBBC906B3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6894-D903-4B7F-9967-8DDF30FF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5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5B5E5-E0A9-F2E9-368B-7567AAE8F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906C6-7DB2-2875-EBB2-08C63B3FF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D0618-6AF1-F523-8F25-0FAABA545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22FF-C3B7-41F9-9D39-10D295EF87F5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4E27C-83AA-C978-8D07-503FE19C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D2386-BF7B-9D8E-9E4C-0F7A5879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6894-D903-4B7F-9967-8DDF30FF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93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BB5FF-166D-91DA-3CB4-2EB95CBDB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AFF65-D6B2-A010-3875-69CDD7C19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901C1-2722-4B62-A897-FA50E8E18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22FF-C3B7-41F9-9D39-10D295EF87F5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43375-7522-D649-9DF3-F3B7D883E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A3DD2-B8E7-EB8F-2E58-5A435218D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6894-D903-4B7F-9967-8DDF30FF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3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FF5BC-0BFD-941E-F9EF-82BF5273E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D6F44-63AE-75ED-8772-56A8E46C24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52426C-B85C-5A82-730F-E9E713521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C94453-8038-53CB-56A9-2727ABF87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22FF-C3B7-41F9-9D39-10D295EF87F5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D5B91-E6C2-52A6-7BF3-77F230DAF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93A9B-68E2-10AE-E15F-E2FFE766E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6894-D903-4B7F-9967-8DDF30FF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6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7F4E4-B531-FC68-E410-4B83CF323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FB9A8-D95D-ABA0-3199-955D36A56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69F52-50F0-9837-C710-08E7FE2BD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A17715-E387-84B6-DCEE-90A443362A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C8F813-D84A-7C7F-44E2-B919ED071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7F40D2-4C60-A93C-6CE9-9749DC2BC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22FF-C3B7-41F9-9D39-10D295EF87F5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FA2E0-A0AC-DC91-A042-CE8006044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77C969-7DCC-7B33-F428-906AC2B12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6894-D903-4B7F-9967-8DDF30FF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44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8A0EF-BBBC-777C-7FEB-72D37314E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C94716-E4F3-8626-22F1-5602904C9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22FF-C3B7-41F9-9D39-10D295EF87F5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9A03AA-3295-190C-6306-50B677032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7D19C9-9F8E-1AAD-516B-B3253FCF5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6894-D903-4B7F-9967-8DDF30FF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7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617746-673E-9073-56E9-E941685D0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22FF-C3B7-41F9-9D39-10D295EF87F5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9E0BAA-090E-2C69-7CFD-8A8E8A7C5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01A4D-9226-D331-C2BE-7C686677C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6894-D903-4B7F-9967-8DDF30FF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4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92DE-A09B-A831-DB8F-9EFEC9FF8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0BCD0-FF95-B641-BCCB-5978E1EEB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179F6C-8836-F81A-DE62-596C5CE3F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E697A-E53F-77F2-A18C-0B0ED0394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22FF-C3B7-41F9-9D39-10D295EF87F5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323A60-67F3-08F8-77DE-058B54A54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38397-D2A1-290A-8F80-9AB71BA71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6894-D903-4B7F-9967-8DDF30FF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96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4E7D-C839-6C31-321E-6624600C7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675815-0390-552C-1D61-17F0E150D5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73DF1-257F-FA4E-9951-9B46F9343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A7CD0-3DD5-CA21-91E6-37C7C44DF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22FF-C3B7-41F9-9D39-10D295EF87F5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1FAC0-5942-5D75-7FB4-B21339A45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0798F-B8A7-A8F7-7A6F-FF0B81F8C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6894-D903-4B7F-9967-8DDF30FF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20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82B5CC-2726-2344-C2B9-046CF88B8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B1A49-CDF2-ED83-B2AF-48DFF54DF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ECB83-BBF2-A7B2-E0A0-87517476FF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4E22FF-C3B7-41F9-9D39-10D295EF87F5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55CBE-B2CC-B53D-8433-AC66B445BC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2927D-9709-0CFB-FBAC-654F2425B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F06894-D903-4B7F-9967-8DDF30FF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7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0208" y="0"/>
            <a:ext cx="12292417" cy="1626513"/>
            <a:chOff x="0" y="0"/>
            <a:chExt cx="24584833" cy="325302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40548" b="40548"/>
            <a:stretch>
              <a:fillRect/>
            </a:stretch>
          </p:blipFill>
          <p:spPr>
            <a:xfrm>
              <a:off x="0" y="0"/>
              <a:ext cx="24584833" cy="3253025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1032988"/>
            <a:ext cx="8174489" cy="1020497"/>
          </a:xfrm>
          <a:prstGeom prst="rect">
            <a:avLst/>
          </a:prstGeom>
          <a:gradFill rotWithShape="1">
            <a:gsLst>
              <a:gs pos="0">
                <a:srgbClr val="2B2B71">
                  <a:alpha val="100000"/>
                </a:srgbClr>
              </a:gs>
              <a:gs pos="25000">
                <a:srgbClr val="160071">
                  <a:alpha val="100000"/>
                </a:srgbClr>
              </a:gs>
              <a:gs pos="50000">
                <a:srgbClr val="160071">
                  <a:alpha val="100000"/>
                </a:srgbClr>
              </a:gs>
              <a:gs pos="75000">
                <a:srgbClr val="9D0673">
                  <a:alpha val="100000"/>
                </a:srgbClr>
              </a:gs>
              <a:gs pos="100000">
                <a:srgbClr val="F5835C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en-US" sz="1200"/>
          </a:p>
        </p:txBody>
      </p:sp>
      <p:sp>
        <p:nvSpPr>
          <p:cNvPr id="5" name="AutoShape 5"/>
          <p:cNvSpPr/>
          <p:nvPr/>
        </p:nvSpPr>
        <p:spPr>
          <a:xfrm>
            <a:off x="297636" y="1994809"/>
            <a:ext cx="6216037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400626" y="6303279"/>
            <a:ext cx="2017711" cy="475808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2"/>
                </a:lnTo>
                <a:lnTo>
                  <a:pt x="0" y="71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297636" y="1239163"/>
            <a:ext cx="7170343" cy="718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399">
                <a:solidFill>
                  <a:srgbClr val="FFFFFF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April Awareness:</a:t>
            </a:r>
          </a:p>
          <a:p>
            <a:pPr>
              <a:lnSpc>
                <a:spcPts val="2879"/>
              </a:lnSpc>
            </a:pPr>
            <a:r>
              <a:rPr lang="en-US" sz="2399">
                <a:solidFill>
                  <a:srgbClr val="F5835C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Stress Awareness Month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6955" y="2256655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COMMON SIGNS OF STRESS INCLUDE: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6955" y="2561879"/>
            <a:ext cx="4978119" cy="963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6" lvl="1" indent="-158333">
              <a:lnSpc>
                <a:spcPts val="2566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Trouble sleeping or concentrating</a:t>
            </a:r>
          </a:p>
          <a:p>
            <a:pPr marL="316666" lvl="1" indent="-158333">
              <a:lnSpc>
                <a:spcPts val="2566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Irritability or feeling overwhelmed</a:t>
            </a:r>
          </a:p>
          <a:p>
            <a:pPr marL="316666" lvl="1" indent="-158333">
              <a:lnSpc>
                <a:spcPts val="2566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Muscle tension or headaches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784927" y="2561878"/>
            <a:ext cx="4978119" cy="629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6" lvl="1" indent="-158333">
              <a:lnSpc>
                <a:spcPts val="2581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Changes in appetite or energy</a:t>
            </a:r>
          </a:p>
          <a:p>
            <a:pPr marL="316666" lvl="1" indent="-158333">
              <a:lnSpc>
                <a:spcPts val="2581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Withdrawing from others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6955" y="3767533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EXPERT TIPS FOR A PEACEFUL MIND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46954" y="4156331"/>
            <a:ext cx="4711180" cy="2133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Breathe deeply.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Take slow, full breaths throughout the day to calm your body.</a:t>
            </a: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Relax your muscles.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Release tension in your shoulders, neck, and back.</a:t>
            </a: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Take a mental vacation.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Picture a peaceful place for a few quiet moments.</a:t>
            </a: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Practice mindfulness.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Try deep breathing, yoga, or tai chi regularly.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928329" y="4156331"/>
            <a:ext cx="5167257" cy="2133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Reframe your thoughts.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Replace “I’ll never get it all done” with “I can handle what matters most.”</a:t>
            </a: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Let go of control.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Focus on your own responses instead of changing others.</a:t>
            </a: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Unplug often.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Spend less time on screens and more time doing what you enjoy.</a:t>
            </a: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Plan ahead.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End your day by listing priorities for tomorrow to clear your mind.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292417" cy="1543237"/>
            <a:chOff x="0" y="0"/>
            <a:chExt cx="24584833" cy="30864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9011" b="39011"/>
            <a:stretch>
              <a:fillRect/>
            </a:stretch>
          </p:blipFill>
          <p:spPr>
            <a:xfrm>
              <a:off x="0" y="0"/>
              <a:ext cx="24584833" cy="3086473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1032988"/>
            <a:ext cx="8174489" cy="1020497"/>
          </a:xfrm>
          <a:prstGeom prst="rect">
            <a:avLst/>
          </a:prstGeom>
          <a:gradFill rotWithShape="1">
            <a:gsLst>
              <a:gs pos="0">
                <a:srgbClr val="2B2B71">
                  <a:alpha val="100000"/>
                </a:srgbClr>
              </a:gs>
              <a:gs pos="25000">
                <a:srgbClr val="160071">
                  <a:alpha val="100000"/>
                </a:srgbClr>
              </a:gs>
              <a:gs pos="50000">
                <a:srgbClr val="160071">
                  <a:alpha val="100000"/>
                </a:srgbClr>
              </a:gs>
              <a:gs pos="75000">
                <a:srgbClr val="9D0673">
                  <a:alpha val="100000"/>
                </a:srgbClr>
              </a:gs>
              <a:gs pos="100000">
                <a:srgbClr val="F5835C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en-US" sz="1200"/>
          </a:p>
        </p:txBody>
      </p:sp>
      <p:sp>
        <p:nvSpPr>
          <p:cNvPr id="5" name="AutoShape 5"/>
          <p:cNvSpPr/>
          <p:nvPr/>
        </p:nvSpPr>
        <p:spPr>
          <a:xfrm>
            <a:off x="297636" y="1994809"/>
            <a:ext cx="6216037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400626" y="6303279"/>
            <a:ext cx="2017711" cy="475808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2"/>
                </a:lnTo>
                <a:lnTo>
                  <a:pt x="0" y="71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297636" y="1239163"/>
            <a:ext cx="7170343" cy="718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399">
                <a:solidFill>
                  <a:srgbClr val="FFFFFF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May Awareness:</a:t>
            </a:r>
          </a:p>
          <a:p>
            <a:pPr>
              <a:lnSpc>
                <a:spcPts val="2879"/>
              </a:lnSpc>
            </a:pPr>
            <a:r>
              <a:rPr lang="en-US" sz="2399">
                <a:solidFill>
                  <a:srgbClr val="F5835C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Mental Health Awareness Month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5205" y="2166914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TIPS FOR PRIORITIZING  YOUR WELL-BEING: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15205" y="2566516"/>
            <a:ext cx="4978119" cy="2941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Practice daily check-ins: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Take a moment each day to ask yourself how you’re feeling mentally, physically, and emotionally.</a:t>
            </a:r>
          </a:p>
          <a:p>
            <a:pPr>
              <a:lnSpc>
                <a:spcPts val="2053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Set healthy boundaries: 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Protect your time and energy by saying no when necessary and creating space for what matters.</a:t>
            </a:r>
          </a:p>
          <a:p>
            <a:pPr>
              <a:lnSpc>
                <a:spcPts val="2053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Move your body: 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Regular movement, even gentle stretching or walking, can boost mood and reduce stress.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0626" y="5591655"/>
            <a:ext cx="10326669" cy="593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1826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Mental wellness isn’t about eliminating stress; it’s about developing tools and practices that help us navigate life’s challenges with clarity and resilience.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146208" y="2566516"/>
            <a:ext cx="5270764" cy="2672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Stay connected: 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Reach out to friends, family, or colleagues—community and conversation can help lighten emotional load.</a:t>
            </a:r>
          </a:p>
          <a:p>
            <a:pPr>
              <a:lnSpc>
                <a:spcPts val="2053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Create moments of rest: 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Schedule time to unplug, breathe, and recharge without guilt.</a:t>
            </a:r>
          </a:p>
          <a:p>
            <a:pPr>
              <a:lnSpc>
                <a:spcPts val="2053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Seek support when needed: 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Talking to a counselor or using available resources is a sign of strength, not weakness.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292417" cy="1727356"/>
            <a:chOff x="0" y="0"/>
            <a:chExt cx="24584833" cy="345471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8226" b="50780"/>
            <a:stretch>
              <a:fillRect/>
            </a:stretch>
          </p:blipFill>
          <p:spPr>
            <a:xfrm>
              <a:off x="0" y="0"/>
              <a:ext cx="24584833" cy="3454711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1217108"/>
            <a:ext cx="8174489" cy="1020497"/>
          </a:xfrm>
          <a:prstGeom prst="rect">
            <a:avLst/>
          </a:prstGeom>
          <a:gradFill rotWithShape="1">
            <a:gsLst>
              <a:gs pos="0">
                <a:srgbClr val="2B2B71">
                  <a:alpha val="100000"/>
                </a:srgbClr>
              </a:gs>
              <a:gs pos="25000">
                <a:srgbClr val="160071">
                  <a:alpha val="100000"/>
                </a:srgbClr>
              </a:gs>
              <a:gs pos="50000">
                <a:srgbClr val="160071">
                  <a:alpha val="100000"/>
                </a:srgbClr>
              </a:gs>
              <a:gs pos="75000">
                <a:srgbClr val="9D0673">
                  <a:alpha val="100000"/>
                </a:srgbClr>
              </a:gs>
              <a:gs pos="100000">
                <a:srgbClr val="F5835C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en-US" sz="1200"/>
          </a:p>
        </p:txBody>
      </p:sp>
      <p:sp>
        <p:nvSpPr>
          <p:cNvPr id="5" name="AutoShape 5"/>
          <p:cNvSpPr/>
          <p:nvPr/>
        </p:nvSpPr>
        <p:spPr>
          <a:xfrm>
            <a:off x="297636" y="2114656"/>
            <a:ext cx="6216037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400626" y="6303279"/>
            <a:ext cx="2017711" cy="475808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2"/>
                </a:lnTo>
                <a:lnTo>
                  <a:pt x="0" y="71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297636" y="1308306"/>
            <a:ext cx="7170343" cy="718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399">
                <a:solidFill>
                  <a:srgbClr val="FFFFFF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June Awareness:</a:t>
            </a:r>
          </a:p>
          <a:p>
            <a:pPr>
              <a:lnSpc>
                <a:spcPts val="2879"/>
              </a:lnSpc>
            </a:pPr>
            <a:r>
              <a:rPr lang="en-US" sz="2399">
                <a:solidFill>
                  <a:srgbClr val="F5835C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Men’s Health Awareness Month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31275" y="3724451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HOW EMPLOYEES CAN SUPPORT COLLEAGUES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31275" y="4156675"/>
            <a:ext cx="5194213" cy="1992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Start Genuine Conversations: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Take time to check in and listen without judgment.</a:t>
            </a:r>
          </a:p>
          <a:p>
            <a:pPr>
              <a:lnSpc>
                <a:spcPts val="467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Normalize Health Talk: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Encourage open discussions about doctor visits, stress, and balance without stigma.</a:t>
            </a:r>
          </a:p>
          <a:p>
            <a:pPr>
              <a:lnSpc>
                <a:spcPts val="467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Notice and Reach Out: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If a colleague seems off or overwhelmed, ask how they’re doing.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37625" y="2917478"/>
            <a:ext cx="7638877" cy="472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06"/>
              </a:lnSpc>
              <a:spcBef>
                <a:spcPct val="0"/>
              </a:spcBef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Men’s Health Awareness Month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is about more than physical fitness, it’s about breaking the silence around mental health, stress, and preventive care.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37625" y="2586855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DID YOU KNOW....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513673" y="4156675"/>
            <a:ext cx="5194213" cy="1389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Promote Healthy Habits Together: 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Join workplace wellness challenges, Movember events, or lunchtime walks.</a:t>
            </a:r>
          </a:p>
          <a:p>
            <a:pPr>
              <a:lnSpc>
                <a:spcPts val="467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Lead with Empathy: 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Show understanding and respect for different experiences.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292417" cy="1543237"/>
            <a:chOff x="0" y="0"/>
            <a:chExt cx="24584833" cy="30864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40578" b="40578"/>
            <a:stretch>
              <a:fillRect/>
            </a:stretch>
          </p:blipFill>
          <p:spPr>
            <a:xfrm flipH="1">
              <a:off x="0" y="0"/>
              <a:ext cx="24584833" cy="3086473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1032988"/>
            <a:ext cx="8174489" cy="1020497"/>
          </a:xfrm>
          <a:prstGeom prst="rect">
            <a:avLst/>
          </a:prstGeom>
          <a:gradFill rotWithShape="1">
            <a:gsLst>
              <a:gs pos="0">
                <a:srgbClr val="2B2B71">
                  <a:alpha val="100000"/>
                </a:srgbClr>
              </a:gs>
              <a:gs pos="25000">
                <a:srgbClr val="160071">
                  <a:alpha val="100000"/>
                </a:srgbClr>
              </a:gs>
              <a:gs pos="50000">
                <a:srgbClr val="160071">
                  <a:alpha val="100000"/>
                </a:srgbClr>
              </a:gs>
              <a:gs pos="75000">
                <a:srgbClr val="9D0673">
                  <a:alpha val="100000"/>
                </a:srgbClr>
              </a:gs>
              <a:gs pos="100000">
                <a:srgbClr val="F5835C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en-US" sz="1200"/>
          </a:p>
        </p:txBody>
      </p:sp>
      <p:sp>
        <p:nvSpPr>
          <p:cNvPr id="5" name="AutoShape 5"/>
          <p:cNvSpPr/>
          <p:nvPr/>
        </p:nvSpPr>
        <p:spPr>
          <a:xfrm>
            <a:off x="297636" y="1994809"/>
            <a:ext cx="6216037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6" name="TextBox 6"/>
          <p:cNvSpPr txBox="1"/>
          <p:nvPr/>
        </p:nvSpPr>
        <p:spPr>
          <a:xfrm>
            <a:off x="297636" y="1239163"/>
            <a:ext cx="7170343" cy="718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399">
                <a:solidFill>
                  <a:srgbClr val="FFFFFF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June Awareness:</a:t>
            </a:r>
          </a:p>
          <a:p>
            <a:pPr>
              <a:lnSpc>
                <a:spcPts val="2879"/>
              </a:lnSpc>
            </a:pPr>
            <a:r>
              <a:rPr lang="en-US" sz="2399">
                <a:solidFill>
                  <a:srgbClr val="F5835C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Pride Month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46955" y="2256655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HOW YOU BE AN ALLEY TO YOUR COLLEAGUES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4383" y="3627463"/>
            <a:ext cx="4978119" cy="2260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1059" lvl="1" indent="-165530">
              <a:lnSpc>
                <a:spcPts val="2207"/>
              </a:lnSpc>
              <a:buFont typeface="Arial"/>
              <a:buChar char="•"/>
            </a:pPr>
            <a:r>
              <a:rPr lang="en-US" sz="1533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Listen </a:t>
            </a:r>
            <a:r>
              <a:rPr lang="en-US" sz="15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with openness and empathy</a:t>
            </a:r>
          </a:p>
          <a:p>
            <a:pPr>
              <a:lnSpc>
                <a:spcPts val="768"/>
              </a:lnSpc>
            </a:pPr>
            <a:endParaRPr lang="en-US" sz="1533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31059" lvl="1" indent="-165530">
              <a:lnSpc>
                <a:spcPts val="2207"/>
              </a:lnSpc>
              <a:buFont typeface="Arial"/>
              <a:buChar char="•"/>
            </a:pPr>
            <a:r>
              <a:rPr lang="en-US" sz="1533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Use inclusive language</a:t>
            </a:r>
            <a:r>
              <a:rPr lang="en-US" sz="15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and consistently respect names and pronouns</a:t>
            </a:r>
          </a:p>
          <a:p>
            <a:pPr>
              <a:lnSpc>
                <a:spcPts val="768"/>
              </a:lnSpc>
            </a:pPr>
            <a:endParaRPr lang="en-US" sz="1533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31059" lvl="1" indent="-165530">
              <a:lnSpc>
                <a:spcPts val="2207"/>
              </a:lnSpc>
              <a:buFont typeface="Arial"/>
              <a:buChar char="•"/>
            </a:pPr>
            <a:r>
              <a:rPr lang="en-US" sz="1533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Educate </a:t>
            </a:r>
            <a:r>
              <a:rPr lang="en-US" sz="15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yourself about LGBTQ+ issues rather than placing the burden on others</a:t>
            </a:r>
          </a:p>
          <a:p>
            <a:pPr>
              <a:lnSpc>
                <a:spcPts val="768"/>
              </a:lnSpc>
            </a:pPr>
            <a:endParaRPr lang="en-US" sz="1533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31059" lvl="1" indent="-165530">
              <a:lnSpc>
                <a:spcPts val="2207"/>
              </a:lnSpc>
              <a:buFont typeface="Arial"/>
              <a:buChar char="•"/>
            </a:pPr>
            <a:r>
              <a:rPr lang="en-US" sz="1533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Speak up </a:t>
            </a:r>
            <a:r>
              <a:rPr lang="en-US" sz="15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against bias, discrimination, or harmful language when you see or hear it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4533" y="2744713"/>
            <a:ext cx="9098843" cy="501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9"/>
              </a:lnSpc>
              <a:spcBef>
                <a:spcPct val="0"/>
              </a:spcBef>
            </a:pPr>
            <a:r>
              <a:rPr lang="en-US" sz="16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Being an ally means taking intentional, everyday actions that help create a workplace where LGBTQ+ colleagues feel respected, supported, and empowered.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966453" y="3627463"/>
            <a:ext cx="4978119" cy="2158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1059" lvl="1" indent="-165530">
              <a:lnSpc>
                <a:spcPts val="2207"/>
              </a:lnSpc>
              <a:buFont typeface="Arial"/>
              <a:buChar char="•"/>
            </a:pPr>
            <a:r>
              <a:rPr lang="en-US" sz="1533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Support inclusive </a:t>
            </a:r>
            <a:r>
              <a:rPr lang="en-US" sz="15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policies, benefits, and workplace practices</a:t>
            </a:r>
          </a:p>
          <a:p>
            <a:pPr>
              <a:lnSpc>
                <a:spcPts val="768"/>
              </a:lnSpc>
            </a:pPr>
            <a:endParaRPr lang="en-US" sz="1533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31059" lvl="1" indent="-165530">
              <a:lnSpc>
                <a:spcPts val="2207"/>
              </a:lnSpc>
              <a:buFont typeface="Arial"/>
              <a:buChar char="•"/>
            </a:pPr>
            <a:r>
              <a:rPr lang="en-US" sz="1533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Encourage colleagues</a:t>
            </a:r>
            <a:r>
              <a:rPr lang="en-US" sz="15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to access EAP resources when they may need additional support</a:t>
            </a:r>
          </a:p>
          <a:p>
            <a:pPr>
              <a:lnSpc>
                <a:spcPts val="768"/>
              </a:lnSpc>
            </a:pPr>
            <a:endParaRPr lang="en-US" sz="1533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31059" lvl="1" indent="-165530">
              <a:lnSpc>
                <a:spcPts val="2207"/>
              </a:lnSpc>
              <a:buFont typeface="Arial"/>
              <a:buChar char="•"/>
            </a:pPr>
            <a:r>
              <a:rPr lang="en-US" sz="1533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Help foster</a:t>
            </a:r>
            <a:r>
              <a:rPr lang="en-US" sz="15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 culture where everyone feels safe being their authentic selves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A42B7E13364B419E5C3182DA222F0B" ma:contentTypeVersion="19" ma:contentTypeDescription="Create a new document." ma:contentTypeScope="" ma:versionID="54a5ce60f42a0880ebced8d75f56035a">
  <xsd:schema xmlns:xsd="http://www.w3.org/2001/XMLSchema" xmlns:xs="http://www.w3.org/2001/XMLSchema" xmlns:p="http://schemas.microsoft.com/office/2006/metadata/properties" xmlns:ns2="620ae1ae-4721-41fb-89df-6594621e9b60" xmlns:ns3="45796d12-762c-4075-8c00-bbfa76c6a0cc" targetNamespace="http://schemas.microsoft.com/office/2006/metadata/properties" ma:root="true" ma:fieldsID="c7c9f0d60a8a50b883a866a284991775" ns2:_="" ns3:_="">
    <xsd:import namespace="620ae1ae-4721-41fb-89df-6594621e9b60"/>
    <xsd:import namespace="45796d12-762c-4075-8c00-bbfa76c6a0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0ae1ae-4721-41fb-89df-6594621e9b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dd0fda3-6229-4275-be83-385b7aecff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796d12-762c-4075-8c00-bbfa76c6a0c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e123ab2-0b8c-4c85-adbe-c301d66d481a}" ma:internalName="TaxCatchAll" ma:showField="CatchAllData" ma:web="45796d12-762c-4075-8c00-bbfa76c6a0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796d12-762c-4075-8c00-bbfa76c6a0cc" xsi:nil="true"/>
    <lcf76f155ced4ddcb4097134ff3c332f xmlns="620ae1ae-4721-41fb-89df-6594621e9b6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ABD4AA-FB59-4115-AEF0-6AD95D954A64}"/>
</file>

<file path=customXml/itemProps2.xml><?xml version="1.0" encoding="utf-8"?>
<ds:datastoreItem xmlns:ds="http://schemas.openxmlformats.org/officeDocument/2006/customXml" ds:itemID="{EF7F7F69-4377-40AD-9056-16FF410D87AE}"/>
</file>

<file path=customXml/itemProps3.xml><?xml version="1.0" encoding="utf-8"?>
<ds:datastoreItem xmlns:ds="http://schemas.openxmlformats.org/officeDocument/2006/customXml" ds:itemID="{9BCCF414-6637-4E54-8277-DC3B717A1FF7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564</Words>
  <Application>Microsoft Office PowerPoint</Application>
  <PresentationFormat>Widescreen</PresentationFormat>
  <Paragraphs>60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LEMON MILK Pro VAR</vt:lpstr>
      <vt:lpstr>Montserrat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Rotjan</dc:creator>
  <cp:lastModifiedBy>Sara Rotjan</cp:lastModifiedBy>
  <cp:revision>1</cp:revision>
  <dcterms:created xsi:type="dcterms:W3CDTF">2026-03-19T17:57:29Z</dcterms:created>
  <dcterms:modified xsi:type="dcterms:W3CDTF">2026-03-19T18:01:08Z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0x0101003DA42B7E13364B419E5C3182DA222F0B</vt:lpwstr>
  </property>
</Properties>
</file>