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439CD-A350-AEE8-1F43-D63BCDE0E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A654FF-D178-AC35-8606-9CD206947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799F7-1B24-89E1-DB49-605E89FF0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EF578-2065-B851-E522-27D979DD6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733F6-745A-15EE-007D-34B37778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4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3C149-ACA6-3BD0-1D5F-F03DC1180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E2C0B-4CBB-FE23-9489-E624BD9D9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3EF66-D72E-624B-2591-ABCB0B18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2A4C2-4766-404D-281C-27509763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DA7B3-CBA9-EB86-6440-5A5B8C8C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3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B2CDAE-2D99-942B-5745-1A605AC736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7A0AF8-74A6-8C32-883A-CC197FC54B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5C57C-7A71-D92D-3922-13FC440EE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97F00-B078-283D-BC36-C76DDC79D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3C8216-FC45-89E0-A6D5-A2DF673A6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221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9F219-9E4F-06A3-44EF-D678DFF90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29C336-BB6F-D1BE-CFBD-60828FCF3B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AD486-C451-EE45-E319-340F56939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FFC7D5-3A27-AE5D-0FC3-F5B6D574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2CD8C5-67CA-074F-5D22-45F8761C5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62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F5A7E-EE7C-907B-8141-5DFA46356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80BE2F-3583-BCA6-E33C-813721A84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673B8-231E-950D-E04C-B32DA9B9F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F0A53-D4AD-B7A4-2671-FA479F4AE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3FE20-A09F-B2FA-6998-AC3CC1AEF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6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1FCE3-2DBA-79FD-8337-6EBBE0A39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21E27-A30E-0978-50C7-6E77E4147E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49D9F-8DB6-3746-7E09-48E8FD642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BCFEA-D7C1-06D9-A606-B18A98C1D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600EFF-A3D3-7FCC-DB36-5CCD7E996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7B577C-41EA-55B1-069F-6113E4C1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7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CA769-182C-D5F7-8C87-DB582689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0507E-819D-ED30-A3AD-E1FF80632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11A41-CD55-CFE7-8796-14D452530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101ADF-3142-8337-3753-CA8AF35133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8B4CBF-537F-1E93-6C9C-0CAFC3027C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879AC2-7266-9C75-6A4B-B6C34441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A9F5BA-8BCA-B503-CB8F-848D1D13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1D384C-B393-BBFF-6252-71FFAAE71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8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F18E6-6FEA-0333-82EF-FC02E2D00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920045-9FF0-3276-5B8E-6AF4A4B5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FB41D-5D2E-121B-7CC4-44587D94C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8CC2A-6CB9-1FA3-BB14-7467C566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5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83A3AE-3280-4BF6-0AC6-348AF03F9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2675AD-F8C1-E7E5-6E75-DB1C7B2F9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A3229-9043-4A93-042F-1C84DBD1E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17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D778B-DD6C-1055-1935-36FBA0AD6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1A94F-504D-7609-6E29-701224C12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09CD7F-E88D-B448-811E-AC63A2429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8BFAF-B449-F259-F39B-6B6E02E1F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90F87D-5AD9-9AE8-016B-F70C8D6BA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F7CFA8-1089-9F9D-C94B-544785A18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CA5A-C550-01FC-CC28-E5742089C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A933C4-30CA-A60A-8FF1-839878D89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47ADA2-A649-1270-1DDD-7AFEBE15A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2050B4-B89C-BDD9-ABA0-88BFA94FB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E5653-08A5-417B-8C23-999E96EC45D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59CCE-14CE-EECE-542B-08700E98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9A014-F292-738B-DEFE-5EFC2C24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95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499873-BC81-DF08-56A9-83079DCD1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3123D-145C-CA03-3905-A44B792E0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3C4AF7-A59E-B610-3BD9-5108556231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9EE5653-08A5-417B-8C23-999E96EC45D2}" type="datetimeFigureOut">
              <a:rPr lang="en-US" smtClean="0"/>
              <a:t>3/19/2026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0C024-2FC3-AEAD-4DF3-A2856552F9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16931E-C634-8E32-878D-5236A10B5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00745A-0E1B-41C5-B2A5-5AE8AF7387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8790" b="38790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239163"/>
            <a:ext cx="7170343" cy="71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July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Disability Pride Month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2294" y="3810300"/>
            <a:ext cx="4927687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 IT MATTERS IN THE WORKPLACE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2293" y="2485286"/>
            <a:ext cx="9393048" cy="1110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66"/>
              </a:lnSpc>
              <a:spcBef>
                <a:spcPct val="0"/>
              </a:spcBef>
            </a:pPr>
            <a:r>
              <a:rPr lang="en-US" sz="16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Celebrating identity, visibility, and the contributions of people with disabilities.</a:t>
            </a:r>
          </a:p>
          <a:p>
            <a:pPr>
              <a:lnSpc>
                <a:spcPts val="2166"/>
              </a:lnSpc>
              <a:spcBef>
                <a:spcPct val="0"/>
              </a:spcBef>
            </a:pPr>
            <a:endParaRPr lang="en-US" sz="1666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>
              <a:lnSpc>
                <a:spcPts val="2166"/>
              </a:lnSpc>
              <a:spcBef>
                <a:spcPct val="0"/>
              </a:spcBef>
            </a:pPr>
            <a:r>
              <a:rPr lang="en-US" sz="16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Disability Pride Month commemorates the signing of the </a:t>
            </a:r>
            <a:r>
              <a:rPr lang="en-US" sz="16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Americans with Disabilities Act (ADA)</a:t>
            </a:r>
            <a:r>
              <a:rPr lang="en-US" sz="16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and recognizes disability as a natural and valuable part of human diversity.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48789" y="3810300"/>
            <a:ext cx="5080224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EMPLOYEES CAN SHOW SUPPORT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2294" y="4236173"/>
            <a:ext cx="4743997" cy="105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1059" lvl="1" indent="-165530">
              <a:lnSpc>
                <a:spcPts val="2146"/>
              </a:lnSpc>
              <a:buFont typeface="Arial"/>
              <a:buChar char="•"/>
            </a:pPr>
            <a:r>
              <a:rPr lang="en-US" sz="153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 in 4 adults </a:t>
            </a:r>
            <a:r>
              <a:rPr lang="en-US" sz="15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the U.S. lives with a disability</a:t>
            </a:r>
          </a:p>
          <a:p>
            <a:pPr marL="331059" lvl="1" indent="-165530">
              <a:lnSpc>
                <a:spcPts val="2146"/>
              </a:lnSpc>
              <a:buFont typeface="Arial"/>
              <a:buChar char="•"/>
            </a:pPr>
            <a:r>
              <a:rPr lang="en-US" sz="15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Many disabilities are </a:t>
            </a:r>
            <a:r>
              <a:rPr lang="en-US" sz="153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non-visible</a:t>
            </a:r>
          </a:p>
          <a:p>
            <a:pPr marL="331059" lvl="1" indent="-165530">
              <a:lnSpc>
                <a:spcPts val="2146"/>
              </a:lnSpc>
              <a:buFont typeface="Arial"/>
              <a:buChar char="•"/>
            </a:pPr>
            <a:r>
              <a:rPr lang="en-US" sz="1533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Inclusion drives</a:t>
            </a:r>
            <a:r>
              <a:rPr lang="en-US" sz="153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innovation, empathy, and stronger teams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036089" y="4229824"/>
            <a:ext cx="5773618" cy="18625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1059" lvl="1" indent="-165530">
              <a:lnSpc>
                <a:spcPts val="2146"/>
              </a:lnSpc>
              <a:buFont typeface="Arial"/>
              <a:buChar char="•"/>
            </a:pPr>
            <a:r>
              <a:rPr lang="en-US" sz="1533" b="1" i="1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Use respectful, </a:t>
            </a:r>
            <a:r>
              <a:rPr lang="en-US" sz="1533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person-centered language</a:t>
            </a:r>
          </a:p>
          <a:p>
            <a:pPr marL="331059" lvl="1" indent="-165530">
              <a:lnSpc>
                <a:spcPts val="2146"/>
              </a:lnSpc>
              <a:buFont typeface="Arial"/>
              <a:buChar char="•"/>
            </a:pPr>
            <a:r>
              <a:rPr lang="en-US" sz="1533" b="1" i="1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Avoid assumptions</a:t>
            </a:r>
            <a:r>
              <a:rPr lang="en-US" sz="1533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about abilities or needs</a:t>
            </a:r>
          </a:p>
          <a:p>
            <a:pPr marL="331059" lvl="1" indent="-165530">
              <a:lnSpc>
                <a:spcPts val="2146"/>
              </a:lnSpc>
              <a:buFont typeface="Arial"/>
              <a:buChar char="•"/>
            </a:pPr>
            <a:r>
              <a:rPr lang="en-US" sz="1533" b="1" i="1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Be mindful of accessibility </a:t>
            </a:r>
            <a:r>
              <a:rPr lang="en-US" sz="1533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in meetings, emails, and materials</a:t>
            </a:r>
          </a:p>
          <a:p>
            <a:pPr marL="331059" lvl="1" indent="-165530">
              <a:lnSpc>
                <a:spcPts val="2146"/>
              </a:lnSpc>
              <a:buFont typeface="Arial"/>
              <a:buChar char="•"/>
            </a:pPr>
            <a:r>
              <a:rPr lang="en-US" sz="1533" b="1" i="1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Listen and learn</a:t>
            </a:r>
            <a:r>
              <a:rPr lang="en-US" sz="1533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from lived experiences</a:t>
            </a:r>
          </a:p>
          <a:p>
            <a:pPr marL="331059" lvl="1" indent="-165530">
              <a:lnSpc>
                <a:spcPts val="2146"/>
              </a:lnSpc>
              <a:buFont typeface="Arial"/>
              <a:buChar char="•"/>
            </a:pPr>
            <a:r>
              <a:rPr lang="en-US" sz="1533" b="1" i="1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Support accommodations</a:t>
            </a:r>
            <a:r>
              <a:rPr lang="en-US" sz="1533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and inclusive practices</a:t>
            </a:r>
          </a:p>
          <a:p>
            <a:pPr marL="331059" lvl="1" indent="-165530">
              <a:lnSpc>
                <a:spcPts val="2146"/>
              </a:lnSpc>
              <a:buFont typeface="Arial"/>
              <a:buChar char="•"/>
            </a:pPr>
            <a:r>
              <a:rPr lang="en-US" sz="1533" b="1" i="1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Amplify voices</a:t>
            </a:r>
            <a:r>
              <a:rPr lang="en-US" sz="1533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—don’t speak for others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9793" b="39793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239163"/>
            <a:ext cx="7170343" cy="71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August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National Wellness Month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6955" y="2376122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YOU CAN PRIORITIZE WELLNESS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3304" y="5134487"/>
            <a:ext cx="7638877" cy="960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Chronic workplace stress is linked to increased risk of anxiety, depression, heart disease, and burnout—making daily wellness habits more important than ever.</a:t>
            </a:r>
          </a:p>
          <a:p>
            <a:pPr>
              <a:lnSpc>
                <a:spcPts val="1906"/>
              </a:lnSpc>
              <a:spcBef>
                <a:spcPct val="0"/>
              </a:spcBef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lnSpc>
                <a:spcPts val="1906"/>
              </a:lnSpc>
              <a:spcBef>
                <a:spcPct val="0"/>
              </a:spcBef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53305" y="4803864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6954" y="2808346"/>
            <a:ext cx="4859249" cy="1479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Take regular breaks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 recharge throughout the day</a:t>
            </a:r>
          </a:p>
          <a:p>
            <a:pPr>
              <a:lnSpc>
                <a:spcPts val="559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Set boundaries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to protect work-life balance</a:t>
            </a:r>
          </a:p>
          <a:p>
            <a:pPr>
              <a:lnSpc>
                <a:spcPts val="559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Stay active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—even short walks can boost mood and energy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16153" y="2808346"/>
            <a:ext cx="4978119" cy="17488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Practice mindfulness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(deep breathing, meditation, gratitude)</a:t>
            </a:r>
          </a:p>
          <a:p>
            <a:pPr>
              <a:lnSpc>
                <a:spcPts val="559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Use available benefits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(EAP, mental health resources, wellness programs)</a:t>
            </a:r>
          </a:p>
          <a:p>
            <a:pPr>
              <a:lnSpc>
                <a:spcPts val="559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Check in with yourself and others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—connection matters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727356"/>
            <a:chOff x="0" y="0"/>
            <a:chExt cx="24584833" cy="345471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6631" b="72316"/>
            <a:stretch>
              <a:fillRect/>
            </a:stretch>
          </p:blipFill>
          <p:spPr>
            <a:xfrm flipH="1">
              <a:off x="0" y="0"/>
              <a:ext cx="24584833" cy="3454711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21710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217892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423282"/>
            <a:ext cx="7170343" cy="71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September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Suicide Prevention Awareness Month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6955" y="2506291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HOW YOU CAN SUPPORT YOURSELF &amp; OTHERS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6954" y="5384123"/>
            <a:ext cx="8058258" cy="472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 the U.S., suicide is a leading cause of death—and many people who are struggling show warning signs that, when recognized, create opportunities to help.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46955" y="5053499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6955" y="2938514"/>
            <a:ext cx="4978119" cy="1594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Check in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with yourself and your colleagues regularly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Listen without judgment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and take concerns seriously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Know the warning signs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(withdrawal, mood changes, talking about hopelessness)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916153" y="2938514"/>
            <a:ext cx="4978119" cy="1594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Encourage seeking help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—professional support makes a difference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Use available resources 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(EAP, mental health benefits, crisis lines)</a:t>
            </a:r>
          </a:p>
          <a:p>
            <a:pPr marL="316666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If you’re struggling, reach out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—you don’t have to handle it alone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2292417" cy="1543237"/>
            <a:chOff x="0" y="0"/>
            <a:chExt cx="24584833" cy="308647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8964" b="60068"/>
            <a:stretch>
              <a:fillRect/>
            </a:stretch>
          </p:blipFill>
          <p:spPr>
            <a:xfrm>
              <a:off x="0" y="0"/>
              <a:ext cx="24584833" cy="3086473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0" y="1032988"/>
            <a:ext cx="8174489" cy="1020497"/>
          </a:xfrm>
          <a:prstGeom prst="rect">
            <a:avLst/>
          </a:prstGeom>
          <a:gradFill rotWithShape="1">
            <a:gsLst>
              <a:gs pos="0">
                <a:srgbClr val="2B2B71">
                  <a:alpha val="100000"/>
                </a:srgbClr>
              </a:gs>
              <a:gs pos="25000">
                <a:srgbClr val="160071">
                  <a:alpha val="100000"/>
                </a:srgbClr>
              </a:gs>
              <a:gs pos="50000">
                <a:srgbClr val="160071">
                  <a:alpha val="100000"/>
                </a:srgbClr>
              </a:gs>
              <a:gs pos="75000">
                <a:srgbClr val="9D0673">
                  <a:alpha val="100000"/>
                </a:srgbClr>
              </a:gs>
              <a:gs pos="100000">
                <a:srgbClr val="F5835C">
                  <a:alpha val="10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endParaRPr lang="en-US" sz="1200"/>
          </a:p>
        </p:txBody>
      </p:sp>
      <p:sp>
        <p:nvSpPr>
          <p:cNvPr id="5" name="AutoShape 5"/>
          <p:cNvSpPr/>
          <p:nvPr/>
        </p:nvSpPr>
        <p:spPr>
          <a:xfrm>
            <a:off x="297636" y="1994809"/>
            <a:ext cx="6216037" cy="0"/>
          </a:xfrm>
          <a:prstGeom prst="line">
            <a:avLst/>
          </a:prstGeom>
          <a:ln w="19050" cap="flat">
            <a:solidFill>
              <a:srgbClr val="F3AD3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/>
          </a:p>
        </p:txBody>
      </p:sp>
      <p:sp>
        <p:nvSpPr>
          <p:cNvPr id="6" name="Freeform 6"/>
          <p:cNvSpPr/>
          <p:nvPr/>
        </p:nvSpPr>
        <p:spPr>
          <a:xfrm>
            <a:off x="400626" y="6303279"/>
            <a:ext cx="2017711" cy="475808"/>
          </a:xfrm>
          <a:custGeom>
            <a:avLst/>
            <a:gdLst/>
            <a:ahLst/>
            <a:cxnLst/>
            <a:rect l="l" t="t" r="r" b="b"/>
            <a:pathLst>
              <a:path w="3026567" h="713712">
                <a:moveTo>
                  <a:pt x="0" y="0"/>
                </a:moveTo>
                <a:lnTo>
                  <a:pt x="3026567" y="0"/>
                </a:lnTo>
                <a:lnTo>
                  <a:pt x="3026567" y="713712"/>
                </a:lnTo>
                <a:lnTo>
                  <a:pt x="0" y="7137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7" name="TextBox 7"/>
          <p:cNvSpPr txBox="1"/>
          <p:nvPr/>
        </p:nvSpPr>
        <p:spPr>
          <a:xfrm>
            <a:off x="297636" y="1239163"/>
            <a:ext cx="7170343" cy="715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79"/>
              </a:lnSpc>
            </a:pPr>
            <a:r>
              <a:rPr lang="en-US" sz="2399">
                <a:solidFill>
                  <a:srgbClr val="FFFFFF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September Awareness:</a:t>
            </a:r>
          </a:p>
          <a:p>
            <a:pPr>
              <a:lnSpc>
                <a:spcPts val="2879"/>
              </a:lnSpc>
            </a:pPr>
            <a:r>
              <a:rPr lang="en-US" sz="2399">
                <a:solidFill>
                  <a:srgbClr val="F5835C"/>
                </a:solidFill>
                <a:latin typeface="LEMON MILK Pro VAR"/>
                <a:ea typeface="LEMON MILK Pro VAR"/>
                <a:cs typeface="LEMON MILK Pro VAR"/>
                <a:sym typeface="LEMON MILK Pro VAR"/>
              </a:rPr>
              <a:t>Recovery Awareness Month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1276" y="2436287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WHY NATIONAL RECOVERY MONTH MATTERS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1276" y="5134487"/>
            <a:ext cx="7638877" cy="472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906"/>
              </a:lnSpc>
              <a:spcBef>
                <a:spcPct val="0"/>
              </a:spcBef>
            </a:pP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Millions of Americans are living in recovery—proof that treatment, support, and community can make a lasting difference.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21276" y="4803864"/>
            <a:ext cx="6325939" cy="2857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26"/>
              </a:lnSpc>
              <a:spcBef>
                <a:spcPct val="0"/>
              </a:spcBef>
            </a:pPr>
            <a:r>
              <a:rPr lang="en-US" sz="1733" b="1">
                <a:solidFill>
                  <a:srgbClr val="20468D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DID YOU KNOW....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21276" y="2868511"/>
            <a:ext cx="4978119" cy="1415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It breaks silence.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Talking about recovery reduces stigma around substance use and mental health challenges.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It honors strength.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Every recovery journey is a story of courage, growth, and resilience.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22007" y="2868511"/>
            <a:ext cx="4876428" cy="8767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It spreads hope.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Recovery is not only possible — it happens every day, in every community.</a:t>
            </a:r>
          </a:p>
          <a:p>
            <a:pPr>
              <a:lnSpc>
                <a:spcPts val="747"/>
              </a:lnSpc>
            </a:pPr>
            <a:endParaRPr lang="en-US" sz="1466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16665" lvl="1" indent="-158333">
              <a:lnSpc>
                <a:spcPts val="2053"/>
              </a:lnSpc>
              <a:buFont typeface="Arial"/>
              <a:buChar char="•"/>
            </a:pPr>
            <a:r>
              <a:rPr lang="en-US" sz="1466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It reminds us:</a:t>
            </a:r>
            <a:r>
              <a:rPr lang="en-US" sz="1466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No one is alone.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A42B7E13364B419E5C3182DA222F0B" ma:contentTypeVersion="19" ma:contentTypeDescription="Create a new document." ma:contentTypeScope="" ma:versionID="54a5ce60f42a0880ebced8d75f56035a">
  <xsd:schema xmlns:xsd="http://www.w3.org/2001/XMLSchema" xmlns:xs="http://www.w3.org/2001/XMLSchema" xmlns:p="http://schemas.microsoft.com/office/2006/metadata/properties" xmlns:ns2="620ae1ae-4721-41fb-89df-6594621e9b60" xmlns:ns3="45796d12-762c-4075-8c00-bbfa76c6a0cc" targetNamespace="http://schemas.microsoft.com/office/2006/metadata/properties" ma:root="true" ma:fieldsID="c7c9f0d60a8a50b883a866a284991775" ns2:_="" ns3:_="">
    <xsd:import namespace="620ae1ae-4721-41fb-89df-6594621e9b60"/>
    <xsd:import namespace="45796d12-762c-4075-8c00-bbfa76c6a0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0ae1ae-4721-41fb-89df-6594621e9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dd0fda3-6229-4275-be83-385b7aecff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796d12-762c-4075-8c00-bbfa76c6a0c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e123ab2-0b8c-4c85-adbe-c301d66d481a}" ma:internalName="TaxCatchAll" ma:showField="CatchAllData" ma:web="45796d12-762c-4075-8c00-bbfa76c6a0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5796d12-762c-4075-8c00-bbfa76c6a0cc" xsi:nil="true"/>
    <lcf76f155ced4ddcb4097134ff3c332f xmlns="620ae1ae-4721-41fb-89df-6594621e9b6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1478722-F1E6-45C0-8AFD-E9C16B02B943}"/>
</file>

<file path=customXml/itemProps2.xml><?xml version="1.0" encoding="utf-8"?>
<ds:datastoreItem xmlns:ds="http://schemas.openxmlformats.org/officeDocument/2006/customXml" ds:itemID="{57EE344D-A306-4F87-BC18-6A6F5B274E51}"/>
</file>

<file path=customXml/itemProps3.xml><?xml version="1.0" encoding="utf-8"?>
<ds:datastoreItem xmlns:ds="http://schemas.openxmlformats.org/officeDocument/2006/customXml" ds:itemID="{BB9E23D2-05ED-4A06-B9AE-CB00D4A43569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441</Words>
  <Application>Microsoft Office PowerPoint</Application>
  <PresentationFormat>Widescreen</PresentationFormat>
  <Paragraphs>53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Aptos</vt:lpstr>
      <vt:lpstr>Aptos Display</vt:lpstr>
      <vt:lpstr>Arial</vt:lpstr>
      <vt:lpstr>LEMON MILK Pro VAR</vt:lpstr>
      <vt:lpstr>Montserrat</vt:lpstr>
      <vt:lpstr>Montserrat Bold</vt:lpstr>
      <vt:lpstr>Montserrat Bold Italics</vt:lpstr>
      <vt:lpstr>Montserrat Italics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 Rotjan</dc:creator>
  <cp:lastModifiedBy>Sara Rotjan</cp:lastModifiedBy>
  <cp:revision>1</cp:revision>
  <dcterms:created xsi:type="dcterms:W3CDTF">2026-03-19T17:58:10Z</dcterms:created>
  <dcterms:modified xsi:type="dcterms:W3CDTF">2026-03-19T17:59:13Z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0x0101003DA42B7E13364B419E5C3182DA222F0B</vt:lpwstr>
  </property>
</Properties>
</file>