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2" r:id="rId5"/>
    <p:sldId id="273" r:id="rId6"/>
    <p:sldId id="274" r:id="rId7"/>
    <p:sldId id="275" r:id="rId8"/>
  </p:sldIdLst>
  <p:sldSz cx="18288000" cy="10287000"/>
  <p:notesSz cx="6858000" cy="9144000"/>
  <p:embeddedFontLst>
    <p:embeddedFont>
      <p:font typeface="LEMON MILK Pro VAR" panose="00000500000000000000" pitchFamily="2" charset="0"/>
      <p:regular r:id="rId9"/>
      <p:bold r:id="rId10"/>
    </p:embeddedFont>
    <p:embeddedFont>
      <p:font typeface="Montserrat" pitchFamily="2" charset="0"/>
      <p:regular r:id="rId11"/>
      <p:bold r:id="rId12"/>
      <p:italic r:id="rId13"/>
      <p:boldItalic r:id="rId14"/>
    </p:embeddedFont>
    <p:embeddedFont>
      <p:font typeface="Montserrat Bold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52" autoAdjust="0"/>
    <p:restoredTop sz="94622" autoAdjust="0"/>
  </p:normalViewPr>
  <p:slideViewPr>
    <p:cSldViewPr>
      <p:cViewPr varScale="1">
        <p:scale>
          <a:sx n="30" d="100"/>
          <a:sy n="30" d="100"/>
        </p:scale>
        <p:origin x="126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otjan" userId="99672b63-2458-48da-be4b-16b08f8155d1" providerId="ADAL" clId="{53D76B76-0682-45F9-A7F3-3F250A8EE413}"/>
    <pc:docChg chg="delSld modSld">
      <pc:chgData name="Sara Rotjan" userId="99672b63-2458-48da-be4b-16b08f8155d1" providerId="ADAL" clId="{53D76B76-0682-45F9-A7F3-3F250A8EE413}" dt="2026-03-19T18:04:58.921" v="5" actId="2696"/>
      <pc:docMkLst>
        <pc:docMk/>
      </pc:docMkLst>
      <pc:sldChg chg="del">
        <pc:chgData name="Sara Rotjan" userId="99672b63-2458-48da-be4b-16b08f8155d1" providerId="ADAL" clId="{53D76B76-0682-45F9-A7F3-3F250A8EE413}" dt="2026-03-19T18:04:58.921" v="5" actId="2696"/>
        <pc:sldMkLst>
          <pc:docMk/>
          <pc:sldMk cId="0" sldId="268"/>
        </pc:sldMkLst>
      </pc:sldChg>
      <pc:sldChg chg="del">
        <pc:chgData name="Sara Rotjan" userId="99672b63-2458-48da-be4b-16b08f8155d1" providerId="ADAL" clId="{53D76B76-0682-45F9-A7F3-3F250A8EE413}" dt="2026-03-19T18:04:58.921" v="5" actId="2696"/>
        <pc:sldMkLst>
          <pc:docMk/>
          <pc:sldMk cId="0" sldId="269"/>
        </pc:sldMkLst>
      </pc:sldChg>
      <pc:sldChg chg="del">
        <pc:chgData name="Sara Rotjan" userId="99672b63-2458-48da-be4b-16b08f8155d1" providerId="ADAL" clId="{53D76B76-0682-45F9-A7F3-3F250A8EE413}" dt="2026-03-19T18:04:58.921" v="5" actId="2696"/>
        <pc:sldMkLst>
          <pc:docMk/>
          <pc:sldMk cId="0" sldId="270"/>
        </pc:sldMkLst>
      </pc:sldChg>
      <pc:sldChg chg="modSp del mod">
        <pc:chgData name="Sara Rotjan" userId="99672b63-2458-48da-be4b-16b08f8155d1" providerId="ADAL" clId="{53D76B76-0682-45F9-A7F3-3F250A8EE413}" dt="2026-03-19T18:04:58.921" v="5" actId="2696"/>
        <pc:sldMkLst>
          <pc:docMk/>
          <pc:sldMk cId="0" sldId="271"/>
        </pc:sldMkLst>
        <pc:spChg chg="mod">
          <ac:chgData name="Sara Rotjan" userId="99672b63-2458-48da-be4b-16b08f8155d1" providerId="ADAL" clId="{53D76B76-0682-45F9-A7F3-3F250A8EE413}" dt="2026-03-19T18:00:22.528" v="4" actId="14100"/>
          <ac:spMkLst>
            <pc:docMk/>
            <pc:sldMk cId="0" sldId="271"/>
            <ac:spMk id="7" creationId="{00000000-0000-0000-0000-000000000000}"/>
          </ac:spMkLst>
        </pc:spChg>
      </pc:sldChg>
      <pc:sldChg chg="modSp mod">
        <pc:chgData name="Sara Rotjan" userId="99672b63-2458-48da-be4b-16b08f8155d1" providerId="ADAL" clId="{53D76B76-0682-45F9-A7F3-3F250A8EE413}" dt="2026-03-19T18:00:15.902" v="3" actId="20577"/>
        <pc:sldMkLst>
          <pc:docMk/>
          <pc:sldMk cId="0" sldId="275"/>
        </pc:sldMkLst>
        <pc:spChg chg="mod">
          <ac:chgData name="Sara Rotjan" userId="99672b63-2458-48da-be4b-16b08f8155d1" providerId="ADAL" clId="{53D76B76-0682-45F9-A7F3-3F250A8EE413}" dt="2026-03-19T18:00:15.902" v="3" actId="20577"/>
          <ac:spMkLst>
            <pc:docMk/>
            <pc:sldMk cId="0" sldId="275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38625" cy="2314855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78" b="40578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549482"/>
            <a:ext cx="12261733" cy="1530746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46453" y="2992214"/>
            <a:ext cx="9324056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0938" y="9454919"/>
            <a:ext cx="3026567" cy="713712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6453" y="1858744"/>
            <a:ext cx="10755515" cy="11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November Awareness:</a:t>
            </a:r>
          </a:p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Family Caregivers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8833" y="3699353"/>
            <a:ext cx="9488909" cy="4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IT MATTERS IN THE WORKPLACE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8833" y="8016101"/>
            <a:ext cx="11458316" cy="715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 1 in 5 adults in the U.S. serves as a family caregiver, often balancing caregiving responsibilities with full-time work.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8833" y="7520166"/>
            <a:ext cx="9488909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8833" y="4347688"/>
            <a:ext cx="7467179" cy="232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Many employees are “working caregivers” balancing dual responsibilities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Caregiving demands can impact stress, attendance, and productivity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Supportive workplaces improve retention and employee well-being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99091" y="3699353"/>
            <a:ext cx="9488909" cy="4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IT MATTERS IN THE WORKPLACE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99091" y="4347688"/>
            <a:ext cx="7467179" cy="3106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 flexible and understanding 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colleagues who may have caregiving needs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Avoid assumptions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about availability or commitments outside of work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Encourage use of benefits 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such as EAP, caregiving resources, or leave options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Foster a culture of empathy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open communication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38625" cy="2314855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036" b="28645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549482"/>
            <a:ext cx="12261733" cy="1530746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46453" y="2992214"/>
            <a:ext cx="9324056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0938" y="9454919"/>
            <a:ext cx="3026567" cy="713712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6453" y="1858744"/>
            <a:ext cx="10755515" cy="11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November Awareness:</a:t>
            </a:r>
          </a:p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Alzheimer's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5709" y="3420620"/>
            <a:ext cx="9488909" cy="4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YOU CAN SHOW SUPPORT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6215" y="7197152"/>
            <a:ext cx="8803207" cy="1104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Alzheimer’s disease is the most common cause of dementia, and it affects not only individuals, but millions of family members and caregivers as well.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6215" y="6701216"/>
            <a:ext cx="9488909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5709" y="4068956"/>
            <a:ext cx="11018818" cy="193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patience and empathy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colleagues who may be caregiving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Respect privacy 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around personal or family health matters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Offer flexibility, when possible,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support caregiving needs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Learn about dementia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better understand its impact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Share resources 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such as EAP or Alzheimer’s support organizations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38625" cy="2314855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5911" b="35245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549482"/>
            <a:ext cx="12261733" cy="1530746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46453" y="2992214"/>
            <a:ext cx="9324056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0938" y="9454919"/>
            <a:ext cx="3026567" cy="713712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6453" y="1858744"/>
            <a:ext cx="10755515" cy="11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November Awareness:</a:t>
            </a:r>
          </a:p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Diabetes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0431" y="3384981"/>
            <a:ext cx="9488909" cy="4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SMALL HABITS, BIG IMPACT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0431" y="7701730"/>
            <a:ext cx="11458316" cy="76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More than 1 in 10 adults in the U.S. has diabetes, and many more are at risk or unaware they have prediabetes.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0431" y="7205795"/>
            <a:ext cx="9488909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0431" y="4033317"/>
            <a:ext cx="7467179" cy="2589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4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Prioritize balanced meals and regular movement during the workday</a:t>
            </a:r>
          </a:p>
          <a:p>
            <a:pPr algn="l">
              <a:lnSpc>
                <a:spcPts val="1120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4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Encourage preventive care and routine screenings</a:t>
            </a:r>
          </a:p>
          <a:p>
            <a:pPr algn="l">
              <a:lnSpc>
                <a:spcPts val="1120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4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 mindful of break needs for meals, medication, or monitoring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74229" y="4033317"/>
            <a:ext cx="7467179" cy="167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4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 a stigma-free environment around chronic health conditions</a:t>
            </a:r>
          </a:p>
          <a:p>
            <a:pPr algn="l">
              <a:lnSpc>
                <a:spcPts val="1120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4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available wellness resources (EAP, health plans, wellness programs)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38625" cy="2314855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78" b="40578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549482"/>
            <a:ext cx="12261733" cy="1530746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46453" y="2992214"/>
            <a:ext cx="9324056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0938" y="9454919"/>
            <a:ext cx="3026567" cy="713712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6453" y="1858744"/>
            <a:ext cx="1181528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dirty="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December Awareness:</a:t>
            </a:r>
          </a:p>
          <a:p>
            <a:pPr algn="l">
              <a:lnSpc>
                <a:spcPts val="4319"/>
              </a:lnSpc>
            </a:pPr>
            <a:r>
              <a:rPr lang="en-US" sz="3599" dirty="0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Seasonal Affective Disorder Awareness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499921"/>
            <a:ext cx="9488909" cy="4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OVERCOME SAD: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816670"/>
            <a:ext cx="11458316" cy="76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SAD affects millions of people in the U.S. each year, with symptoms often linked to reduced sunlight and changes in circadian rhythm.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320734"/>
            <a:ext cx="9488909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48257"/>
            <a:ext cx="7467179" cy="193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Maximize natural light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during the day when possible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Take movement and outdoor breaks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boost mood and energy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Maintain consistent sleep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routine habits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82498" y="4148257"/>
            <a:ext cx="7467179" cy="232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Check in with yourself and others 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about mental well-being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available resources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(EAP, therapy benefits, wellness programs)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Speak up early if you’re struggling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support can help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3A74E0-D75E-4D07-BE35-BC9741A71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0ae1ae-4721-41fb-89df-6594621e9b60"/>
    <ds:schemaRef ds:uri="45796d12-762c-4075-8c00-bbfa76c6a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FFF290-A885-4C31-BC99-B0A154BBCF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E400E5-35E0-495A-AB46-BD44311B17D6}">
  <ds:schemaRefs>
    <ds:schemaRef ds:uri="http://schemas.microsoft.com/office/2006/metadata/properties"/>
    <ds:schemaRef ds:uri="http://schemas.microsoft.com/office/infopath/2007/PartnerControls"/>
    <ds:schemaRef ds:uri="45796d12-762c-4075-8c00-bbfa76c6a0cc"/>
    <ds:schemaRef ds:uri="620ae1ae-4721-41fb-89df-6594621e9b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394</Words>
  <Application>Microsoft Office PowerPoint</Application>
  <PresentationFormat>Custom</PresentationFormat>
  <Paragraphs>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LEMON MILK Pro VAR</vt:lpstr>
      <vt:lpstr>Montserrat Bold</vt:lpstr>
      <vt:lpstr>Arial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NEAP PPT Promo Slides</dc:title>
  <dc:creator>Sara Rotjan</dc:creator>
  <cp:lastModifiedBy>Sara Rotjan</cp:lastModifiedBy>
  <cp:revision>2</cp:revision>
  <dcterms:created xsi:type="dcterms:W3CDTF">2006-08-16T00:00:00Z</dcterms:created>
  <dcterms:modified xsi:type="dcterms:W3CDTF">2026-03-19T18:05:00Z</dcterms:modified>
  <dc:identifier>DAG_oFfy8Pg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  <property fmtid="{D5CDD505-2E9C-101B-9397-08002B2CF9AE}" pid="3" name="MediaServiceImageTags">
    <vt:lpwstr/>
  </property>
</Properties>
</file>