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4AFE33-06F9-4E2F-B6EA-D6DBCD8EB29C}" v="5" dt="2026-03-30T13:42:44.2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Rotjan" userId="99672b63-2458-48da-be4b-16b08f8155d1" providerId="ADAL" clId="{53D76B76-0682-45F9-A7F3-3F250A8EE413}"/>
    <pc:docChg chg="undo custSel modSld">
      <pc:chgData name="Sara Rotjan" userId="99672b63-2458-48da-be4b-16b08f8155d1" providerId="ADAL" clId="{53D76B76-0682-45F9-A7F3-3F250A8EE413}" dt="2026-03-30T13:42:54.264" v="220" actId="14100"/>
      <pc:docMkLst>
        <pc:docMk/>
      </pc:docMkLst>
      <pc:sldChg chg="addSp delSp modSp mod">
        <pc:chgData name="Sara Rotjan" userId="99672b63-2458-48da-be4b-16b08f8155d1" providerId="ADAL" clId="{53D76B76-0682-45F9-A7F3-3F250A8EE413}" dt="2026-03-30T13:42:32.952" v="216" actId="1037"/>
        <pc:sldMkLst>
          <pc:docMk/>
          <pc:sldMk cId="0" sldId="257"/>
        </pc:sldMkLst>
        <pc:spChg chg="mod">
          <ac:chgData name="Sara Rotjan" userId="99672b63-2458-48da-be4b-16b08f8155d1" providerId="ADAL" clId="{53D76B76-0682-45F9-A7F3-3F250A8EE413}" dt="2026-03-30T13:36:09.859" v="8" actId="6549"/>
          <ac:spMkLst>
            <pc:docMk/>
            <pc:sldMk cId="0" sldId="257"/>
            <ac:spMk id="9" creationId="{00000000-0000-0000-0000-000000000000}"/>
          </ac:spMkLst>
        </pc:spChg>
        <pc:spChg chg="mod">
          <ac:chgData name="Sara Rotjan" userId="99672b63-2458-48da-be4b-16b08f8155d1" providerId="ADAL" clId="{53D76B76-0682-45F9-A7F3-3F250A8EE413}" dt="2026-03-30T13:36:19.982" v="12" actId="14100"/>
          <ac:spMkLst>
            <pc:docMk/>
            <pc:sldMk cId="0" sldId="257"/>
            <ac:spMk id="10" creationId="{00000000-0000-0000-0000-000000000000}"/>
          </ac:spMkLst>
        </pc:spChg>
        <pc:spChg chg="mod">
          <ac:chgData name="Sara Rotjan" userId="99672b63-2458-48da-be4b-16b08f8155d1" providerId="ADAL" clId="{53D76B76-0682-45F9-A7F3-3F250A8EE413}" dt="2026-03-30T13:36:11.368" v="10" actId="6549"/>
          <ac:spMkLst>
            <pc:docMk/>
            <pc:sldMk cId="0" sldId="257"/>
            <ac:spMk id="11" creationId="{00000000-0000-0000-0000-000000000000}"/>
          </ac:spMkLst>
        </pc:spChg>
        <pc:spChg chg="add del mod">
          <ac:chgData name="Sara Rotjan" userId="99672b63-2458-48da-be4b-16b08f8155d1" providerId="ADAL" clId="{53D76B76-0682-45F9-A7F3-3F250A8EE413}" dt="2026-03-30T13:37:28.452" v="69" actId="478"/>
          <ac:spMkLst>
            <pc:docMk/>
            <pc:sldMk cId="0" sldId="257"/>
            <ac:spMk id="12" creationId="{D42A5BAD-D04E-F2F3-2376-ED6117424018}"/>
          </ac:spMkLst>
        </pc:spChg>
        <pc:spChg chg="mod">
          <ac:chgData name="Sara Rotjan" userId="99672b63-2458-48da-be4b-16b08f8155d1" providerId="ADAL" clId="{53D76B76-0682-45F9-A7F3-3F250A8EE413}" dt="2026-03-30T13:37:29.658" v="70"/>
          <ac:spMkLst>
            <pc:docMk/>
            <pc:sldMk cId="0" sldId="257"/>
            <ac:spMk id="14" creationId="{63AA843A-5D2A-4864-48BA-7D8B8DB7E72E}"/>
          </ac:spMkLst>
        </pc:spChg>
        <pc:spChg chg="mod">
          <ac:chgData name="Sara Rotjan" userId="99672b63-2458-48da-be4b-16b08f8155d1" providerId="ADAL" clId="{53D76B76-0682-45F9-A7F3-3F250A8EE413}" dt="2026-03-30T13:37:29.658" v="70"/>
          <ac:spMkLst>
            <pc:docMk/>
            <pc:sldMk cId="0" sldId="257"/>
            <ac:spMk id="15" creationId="{6B1EC4A2-4A75-2227-1703-2AB0474A806A}"/>
          </ac:spMkLst>
        </pc:spChg>
        <pc:spChg chg="add mod">
          <ac:chgData name="Sara Rotjan" userId="99672b63-2458-48da-be4b-16b08f8155d1" providerId="ADAL" clId="{53D76B76-0682-45F9-A7F3-3F250A8EE413}" dt="2026-03-30T13:42:09.941" v="203" actId="207"/>
          <ac:spMkLst>
            <pc:docMk/>
            <pc:sldMk cId="0" sldId="257"/>
            <ac:spMk id="16" creationId="{D7350CC4-D493-6C3A-8EF4-B4AB1CD2D4CA}"/>
          </ac:spMkLst>
        </pc:spChg>
        <pc:grpChg chg="add mod">
          <ac:chgData name="Sara Rotjan" userId="99672b63-2458-48da-be4b-16b08f8155d1" providerId="ADAL" clId="{53D76B76-0682-45F9-A7F3-3F250A8EE413}" dt="2026-03-30T13:38:02.301" v="102" actId="14100"/>
          <ac:grpSpMkLst>
            <pc:docMk/>
            <pc:sldMk cId="0" sldId="257"/>
            <ac:grpSpMk id="13" creationId="{D07E2166-DC79-BE5A-1FED-D80E2150C7FE}"/>
          </ac:grpSpMkLst>
        </pc:grpChg>
        <pc:picChg chg="add mod">
          <ac:chgData name="Sara Rotjan" userId="99672b63-2458-48da-be4b-16b08f8155d1" providerId="ADAL" clId="{53D76B76-0682-45F9-A7F3-3F250A8EE413}" dt="2026-03-30T13:41:49.322" v="199" actId="14100"/>
          <ac:picMkLst>
            <pc:docMk/>
            <pc:sldMk cId="0" sldId="257"/>
            <ac:picMk id="17" creationId="{B3F495F6-111A-D1E8-07ED-041F9DC291DB}"/>
          </ac:picMkLst>
        </pc:picChg>
        <pc:picChg chg="add mod">
          <ac:chgData name="Sara Rotjan" userId="99672b63-2458-48da-be4b-16b08f8155d1" providerId="ADAL" clId="{53D76B76-0682-45F9-A7F3-3F250A8EE413}" dt="2026-03-30T13:42:32.952" v="216" actId="1037"/>
          <ac:picMkLst>
            <pc:docMk/>
            <pc:sldMk cId="0" sldId="257"/>
            <ac:picMk id="18" creationId="{04E6E57F-D328-CBCB-4413-A99C2D958D15}"/>
          </ac:picMkLst>
        </pc:picChg>
        <pc:picChg chg="add mod">
          <ac:chgData name="Sara Rotjan" userId="99672b63-2458-48da-be4b-16b08f8155d1" providerId="ADAL" clId="{53D76B76-0682-45F9-A7F3-3F250A8EE413}" dt="2026-03-30T13:41:45.388" v="198" actId="14100"/>
          <ac:picMkLst>
            <pc:docMk/>
            <pc:sldMk cId="0" sldId="257"/>
            <ac:picMk id="20" creationId="{85CF7508-56D8-6E9E-DA08-E7270CCC4F9E}"/>
          </ac:picMkLst>
        </pc:picChg>
      </pc:sldChg>
      <pc:sldChg chg="addSp modSp mod">
        <pc:chgData name="Sara Rotjan" userId="99672b63-2458-48da-be4b-16b08f8155d1" providerId="ADAL" clId="{53D76B76-0682-45F9-A7F3-3F250A8EE413}" dt="2026-03-30T13:42:54.264" v="220" actId="14100"/>
        <pc:sldMkLst>
          <pc:docMk/>
          <pc:sldMk cId="0" sldId="258"/>
        </pc:sldMkLst>
        <pc:spChg chg="mod">
          <ac:chgData name="Sara Rotjan" userId="99672b63-2458-48da-be4b-16b08f8155d1" providerId="ADAL" clId="{53D76B76-0682-45F9-A7F3-3F250A8EE413}" dt="2026-03-30T13:42:54.264" v="220" actId="14100"/>
          <ac:spMkLst>
            <pc:docMk/>
            <pc:sldMk cId="0" sldId="258"/>
            <ac:spMk id="10" creationId="{00000000-0000-0000-0000-000000000000}"/>
          </ac:spMkLst>
        </pc:spChg>
        <pc:spChg chg="mod">
          <ac:chgData name="Sara Rotjan" userId="99672b63-2458-48da-be4b-16b08f8155d1" providerId="ADAL" clId="{53D76B76-0682-45F9-A7F3-3F250A8EE413}" dt="2026-03-30T13:42:40.790" v="217"/>
          <ac:spMkLst>
            <pc:docMk/>
            <pc:sldMk cId="0" sldId="258"/>
            <ac:spMk id="14" creationId="{4D4AE14E-CF69-78A0-4DE1-F3B6FE474B6F}"/>
          </ac:spMkLst>
        </pc:spChg>
        <pc:spChg chg="mod">
          <ac:chgData name="Sara Rotjan" userId="99672b63-2458-48da-be4b-16b08f8155d1" providerId="ADAL" clId="{53D76B76-0682-45F9-A7F3-3F250A8EE413}" dt="2026-03-30T13:42:40.790" v="217"/>
          <ac:spMkLst>
            <pc:docMk/>
            <pc:sldMk cId="0" sldId="258"/>
            <ac:spMk id="15" creationId="{99096340-0766-F3CA-E662-BF3E08759FC5}"/>
          </ac:spMkLst>
        </pc:spChg>
        <pc:spChg chg="add mod">
          <ac:chgData name="Sara Rotjan" userId="99672b63-2458-48da-be4b-16b08f8155d1" providerId="ADAL" clId="{53D76B76-0682-45F9-A7F3-3F250A8EE413}" dt="2026-03-30T13:42:40.790" v="217"/>
          <ac:spMkLst>
            <pc:docMk/>
            <pc:sldMk cId="0" sldId="258"/>
            <ac:spMk id="16" creationId="{70675FD4-ECA1-62C1-4D9B-14E730655677}"/>
          </ac:spMkLst>
        </pc:spChg>
        <pc:grpChg chg="add mod">
          <ac:chgData name="Sara Rotjan" userId="99672b63-2458-48da-be4b-16b08f8155d1" providerId="ADAL" clId="{53D76B76-0682-45F9-A7F3-3F250A8EE413}" dt="2026-03-30T13:42:40.790" v="217"/>
          <ac:grpSpMkLst>
            <pc:docMk/>
            <pc:sldMk cId="0" sldId="258"/>
            <ac:grpSpMk id="13" creationId="{2F10BE13-D33F-ACE0-5995-6AF0FDFBBEE5}"/>
          </ac:grpSpMkLst>
        </pc:grpChg>
        <pc:picChg chg="add mod">
          <ac:chgData name="Sara Rotjan" userId="99672b63-2458-48da-be4b-16b08f8155d1" providerId="ADAL" clId="{53D76B76-0682-45F9-A7F3-3F250A8EE413}" dt="2026-03-30T13:42:40.790" v="217"/>
          <ac:picMkLst>
            <pc:docMk/>
            <pc:sldMk cId="0" sldId="258"/>
            <ac:picMk id="17" creationId="{912F15EF-55D4-7FAD-CEB5-7C3E17E46B89}"/>
          </ac:picMkLst>
        </pc:picChg>
        <pc:picChg chg="add mod">
          <ac:chgData name="Sara Rotjan" userId="99672b63-2458-48da-be4b-16b08f8155d1" providerId="ADAL" clId="{53D76B76-0682-45F9-A7F3-3F250A8EE413}" dt="2026-03-30T13:42:40.790" v="217"/>
          <ac:picMkLst>
            <pc:docMk/>
            <pc:sldMk cId="0" sldId="258"/>
            <ac:picMk id="18" creationId="{53A24127-461C-C345-985B-6A95FF550FAC}"/>
          </ac:picMkLst>
        </pc:picChg>
        <pc:picChg chg="add mod">
          <ac:chgData name="Sara Rotjan" userId="99672b63-2458-48da-be4b-16b08f8155d1" providerId="ADAL" clId="{53D76B76-0682-45F9-A7F3-3F250A8EE413}" dt="2026-03-30T13:42:40.790" v="217"/>
          <ac:picMkLst>
            <pc:docMk/>
            <pc:sldMk cId="0" sldId="258"/>
            <ac:picMk id="19" creationId="{382577F4-C1A9-C45E-DFB7-CBB4EA7ED682}"/>
          </ac:picMkLst>
        </pc:picChg>
      </pc:sldChg>
      <pc:sldChg chg="addSp modSp">
        <pc:chgData name="Sara Rotjan" userId="99672b63-2458-48da-be4b-16b08f8155d1" providerId="ADAL" clId="{53D76B76-0682-45F9-A7F3-3F250A8EE413}" dt="2026-03-30T13:42:42.973" v="218"/>
        <pc:sldMkLst>
          <pc:docMk/>
          <pc:sldMk cId="0" sldId="259"/>
        </pc:sldMkLst>
        <pc:spChg chg="mod">
          <ac:chgData name="Sara Rotjan" userId="99672b63-2458-48da-be4b-16b08f8155d1" providerId="ADAL" clId="{53D76B76-0682-45F9-A7F3-3F250A8EE413}" dt="2026-03-30T13:42:42.973" v="218"/>
          <ac:spMkLst>
            <pc:docMk/>
            <pc:sldMk cId="0" sldId="259"/>
            <ac:spMk id="13" creationId="{0809E862-7265-F8B4-3C1B-2141AD88290C}"/>
          </ac:spMkLst>
        </pc:spChg>
        <pc:spChg chg="mod">
          <ac:chgData name="Sara Rotjan" userId="99672b63-2458-48da-be4b-16b08f8155d1" providerId="ADAL" clId="{53D76B76-0682-45F9-A7F3-3F250A8EE413}" dt="2026-03-30T13:42:42.973" v="218"/>
          <ac:spMkLst>
            <pc:docMk/>
            <pc:sldMk cId="0" sldId="259"/>
            <ac:spMk id="14" creationId="{640D027C-4B9B-569D-21D0-9AA9AE2B7100}"/>
          </ac:spMkLst>
        </pc:spChg>
        <pc:spChg chg="add mod">
          <ac:chgData name="Sara Rotjan" userId="99672b63-2458-48da-be4b-16b08f8155d1" providerId="ADAL" clId="{53D76B76-0682-45F9-A7F3-3F250A8EE413}" dt="2026-03-30T13:42:42.973" v="218"/>
          <ac:spMkLst>
            <pc:docMk/>
            <pc:sldMk cId="0" sldId="259"/>
            <ac:spMk id="15" creationId="{64088B69-7102-A3B6-6B7E-6F415ED6834C}"/>
          </ac:spMkLst>
        </pc:spChg>
        <pc:grpChg chg="add mod">
          <ac:chgData name="Sara Rotjan" userId="99672b63-2458-48da-be4b-16b08f8155d1" providerId="ADAL" clId="{53D76B76-0682-45F9-A7F3-3F250A8EE413}" dt="2026-03-30T13:42:42.973" v="218"/>
          <ac:grpSpMkLst>
            <pc:docMk/>
            <pc:sldMk cId="0" sldId="259"/>
            <ac:grpSpMk id="12" creationId="{DB1C5C83-6099-52F1-C4A7-89666EC97232}"/>
          </ac:grpSpMkLst>
        </pc:grpChg>
        <pc:picChg chg="add mod">
          <ac:chgData name="Sara Rotjan" userId="99672b63-2458-48da-be4b-16b08f8155d1" providerId="ADAL" clId="{53D76B76-0682-45F9-A7F3-3F250A8EE413}" dt="2026-03-30T13:42:42.973" v="218"/>
          <ac:picMkLst>
            <pc:docMk/>
            <pc:sldMk cId="0" sldId="259"/>
            <ac:picMk id="16" creationId="{6B28FAFB-ECF0-1AD2-C6ED-9455A4B58064}"/>
          </ac:picMkLst>
        </pc:picChg>
        <pc:picChg chg="add mod">
          <ac:chgData name="Sara Rotjan" userId="99672b63-2458-48da-be4b-16b08f8155d1" providerId="ADAL" clId="{53D76B76-0682-45F9-A7F3-3F250A8EE413}" dt="2026-03-30T13:42:42.973" v="218"/>
          <ac:picMkLst>
            <pc:docMk/>
            <pc:sldMk cId="0" sldId="259"/>
            <ac:picMk id="17" creationId="{7C4D09B9-274B-09F0-3475-1E619225909F}"/>
          </ac:picMkLst>
        </pc:picChg>
        <pc:picChg chg="add mod">
          <ac:chgData name="Sara Rotjan" userId="99672b63-2458-48da-be4b-16b08f8155d1" providerId="ADAL" clId="{53D76B76-0682-45F9-A7F3-3F250A8EE413}" dt="2026-03-30T13:42:42.973" v="218"/>
          <ac:picMkLst>
            <pc:docMk/>
            <pc:sldMk cId="0" sldId="259"/>
            <ac:picMk id="18" creationId="{2C41E038-4C0B-F27D-A820-B145191422B2}"/>
          </ac:picMkLst>
        </pc:picChg>
      </pc:sldChg>
      <pc:sldChg chg="addSp modSp">
        <pc:chgData name="Sara Rotjan" userId="99672b63-2458-48da-be4b-16b08f8155d1" providerId="ADAL" clId="{53D76B76-0682-45F9-A7F3-3F250A8EE413}" dt="2026-03-30T13:42:44.271" v="219"/>
        <pc:sldMkLst>
          <pc:docMk/>
          <pc:sldMk cId="0" sldId="260"/>
        </pc:sldMkLst>
        <pc:spChg chg="mod">
          <ac:chgData name="Sara Rotjan" userId="99672b63-2458-48da-be4b-16b08f8155d1" providerId="ADAL" clId="{53D76B76-0682-45F9-A7F3-3F250A8EE413}" dt="2026-03-30T13:42:44.271" v="219"/>
          <ac:spMkLst>
            <pc:docMk/>
            <pc:sldMk cId="0" sldId="260"/>
            <ac:spMk id="14" creationId="{5C3A8C3E-6E78-7E6C-F75D-2976523FE0ED}"/>
          </ac:spMkLst>
        </pc:spChg>
        <pc:spChg chg="mod">
          <ac:chgData name="Sara Rotjan" userId="99672b63-2458-48da-be4b-16b08f8155d1" providerId="ADAL" clId="{53D76B76-0682-45F9-A7F3-3F250A8EE413}" dt="2026-03-30T13:42:44.271" v="219"/>
          <ac:spMkLst>
            <pc:docMk/>
            <pc:sldMk cId="0" sldId="260"/>
            <ac:spMk id="15" creationId="{C941F43A-F342-D35F-1767-A12DC209D71F}"/>
          </ac:spMkLst>
        </pc:spChg>
        <pc:spChg chg="add mod">
          <ac:chgData name="Sara Rotjan" userId="99672b63-2458-48da-be4b-16b08f8155d1" providerId="ADAL" clId="{53D76B76-0682-45F9-A7F3-3F250A8EE413}" dt="2026-03-30T13:42:44.271" v="219"/>
          <ac:spMkLst>
            <pc:docMk/>
            <pc:sldMk cId="0" sldId="260"/>
            <ac:spMk id="16" creationId="{4602242C-0596-CFB3-765F-09D095B8E10A}"/>
          </ac:spMkLst>
        </pc:spChg>
        <pc:grpChg chg="add mod">
          <ac:chgData name="Sara Rotjan" userId="99672b63-2458-48da-be4b-16b08f8155d1" providerId="ADAL" clId="{53D76B76-0682-45F9-A7F3-3F250A8EE413}" dt="2026-03-30T13:42:44.271" v="219"/>
          <ac:grpSpMkLst>
            <pc:docMk/>
            <pc:sldMk cId="0" sldId="260"/>
            <ac:grpSpMk id="13" creationId="{040EE492-1BC8-7713-1960-E44443A13128}"/>
          </ac:grpSpMkLst>
        </pc:grpChg>
        <pc:picChg chg="add mod">
          <ac:chgData name="Sara Rotjan" userId="99672b63-2458-48da-be4b-16b08f8155d1" providerId="ADAL" clId="{53D76B76-0682-45F9-A7F3-3F250A8EE413}" dt="2026-03-30T13:42:44.271" v="219"/>
          <ac:picMkLst>
            <pc:docMk/>
            <pc:sldMk cId="0" sldId="260"/>
            <ac:picMk id="17" creationId="{CA045FB1-24FF-7FF7-A5CE-901573CE8B70}"/>
          </ac:picMkLst>
        </pc:picChg>
        <pc:picChg chg="add mod">
          <ac:chgData name="Sara Rotjan" userId="99672b63-2458-48da-be4b-16b08f8155d1" providerId="ADAL" clId="{53D76B76-0682-45F9-A7F3-3F250A8EE413}" dt="2026-03-30T13:42:44.271" v="219"/>
          <ac:picMkLst>
            <pc:docMk/>
            <pc:sldMk cId="0" sldId="260"/>
            <ac:picMk id="18" creationId="{E3EBF72B-B873-7ECD-4627-D11904821368}"/>
          </ac:picMkLst>
        </pc:picChg>
        <pc:picChg chg="add mod">
          <ac:chgData name="Sara Rotjan" userId="99672b63-2458-48da-be4b-16b08f8155d1" providerId="ADAL" clId="{53D76B76-0682-45F9-A7F3-3F250A8EE413}" dt="2026-03-30T13:42:44.271" v="219"/>
          <ac:picMkLst>
            <pc:docMk/>
            <pc:sldMk cId="0" sldId="260"/>
            <ac:picMk id="19" creationId="{61F3940D-298F-5837-C64B-DBDC7635F92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9D9B4-D994-35D8-8505-C14A82229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F30093-3661-3C9A-6364-1F2D76795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EFB91-5470-2CAB-CA1D-E9844CB59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2DF7-24E3-4263-B082-5A0F2DCD768F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67876-A23A-1326-C05F-E8EDBF21D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BCF48-DCBD-F007-4712-07B39FC0C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28DF-390D-4A75-B8FD-7E6A3811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2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08021-B91D-AB43-E0AD-87318B02C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C2FBEF-BABF-8282-F10B-74054504B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EEC18-37E4-CCA6-18B6-94A4AF533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2DF7-24E3-4263-B082-5A0F2DCD768F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E00B3-98B0-11F4-5691-66648D792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25765-1761-CD4C-6A5D-06C7E4F79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28DF-390D-4A75-B8FD-7E6A3811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34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B91238-E319-020A-9688-6ACE9187F7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B6FA5A-DAEF-E0C9-A55D-CFFE2E817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8A351-5C1E-A836-0C82-A1454B82E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2DF7-24E3-4263-B082-5A0F2DCD768F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5172A-8EF4-6AEA-BE8A-5E7647E99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CD6AD-8979-5BE8-CB38-512A81436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28DF-390D-4A75-B8FD-7E6A3811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6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33CC4-F2CD-8C0A-0320-891FF0E3B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2271C-52CF-9AC4-0D9C-6D6ADD49D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CFF45-3DFD-A7DF-530C-74B72C722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2DF7-24E3-4263-B082-5A0F2DCD768F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CD1F9-2883-3B5B-468D-EF663E65A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87E48-0336-9AD8-2684-2890327AB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28DF-390D-4A75-B8FD-7E6A3811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2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288A5-403C-3F18-D665-797EABB1B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8C783-7059-6A82-9F9D-79F68F383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105BF-629C-B947-15AA-2314CF2AF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2DF7-24E3-4263-B082-5A0F2DCD768F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9EC07-8D58-C539-5453-6FBD948C9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ADC92-CDFE-D763-5069-A1737E538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28DF-390D-4A75-B8FD-7E6A3811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2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E487B-36BF-6714-1F24-16845F58F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EE51F-52A0-893D-DF13-9BA096AA35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97242-C7C3-E65F-A0E9-F9D5DD617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27928-6208-ED01-C2E2-6A1B6AEBD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2DF7-24E3-4263-B082-5A0F2DCD768F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E54BF-0740-A3A0-9C2B-7A58447AD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DB7DF-F916-E515-CB8C-A9B26DE62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28DF-390D-4A75-B8FD-7E6A3811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4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42602-4255-F512-ED47-008026218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4B43A-E501-9C3F-74D8-CB21201F8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8CA31F-426A-1EA6-CF82-B14E8116C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B62C1B-5777-98C3-7163-82C744829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BF9DD7-B703-F2E2-21AA-C977B6D3B8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02A76E-E94E-824D-369E-F00E98873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2DF7-24E3-4263-B082-5A0F2DCD768F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AB7CD4-3FE5-CF50-753E-466CDB0A1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C2C8EE-117D-5C53-B7CC-416F32CC3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28DF-390D-4A75-B8FD-7E6A3811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2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38835-5267-8DA6-F5F0-049AF90FF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A9AA71-4AED-DEF9-2DF8-E3A954ACE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2DF7-24E3-4263-B082-5A0F2DCD768F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36CF51-1768-9C59-78BF-F96DF7194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BC7D4-AD68-4612-4637-AB0DE279F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28DF-390D-4A75-B8FD-7E6A3811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1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DBCF77-9CC4-60D3-43F0-0C9AA04BB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2DF7-24E3-4263-B082-5A0F2DCD768F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8811F2-F279-5179-22AB-65158A009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F19C5-01DB-A5C1-D880-77701D68F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28DF-390D-4A75-B8FD-7E6A3811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1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4C36D-0B25-B22D-F327-8FD5D7893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6F9E7-8A3D-94AE-8D9D-706834D8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DED92C-94C1-7D1F-B85D-3A5047A01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27EBAF-9B30-D6E6-878C-F5E066CCC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2DF7-24E3-4263-B082-5A0F2DCD768F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484CE0-E4BB-372A-632A-DB00E86A7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F6D79-7244-A5AF-F95F-3FADDC58B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28DF-390D-4A75-B8FD-7E6A3811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2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5F1DB-5307-3F96-B52C-C5865C9C4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E26753-292D-067C-24A8-55A09CC4FF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EC9F3-A9A2-93C9-6460-CFA75FF44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59925-E87E-1F6C-AED1-7AA0932D9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2DF7-24E3-4263-B082-5A0F2DCD768F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1D238-3322-DE97-002C-7B8F3380D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56915A-8B32-955C-3504-867D5AF1F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228DF-390D-4A75-B8FD-7E6A3811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66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310C76-CC6C-E8D0-A218-EC86C7C78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D8F8E-D112-5562-2C6B-E331C4986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1A96D-F074-C3F3-F8C2-858C141F11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9E2DF7-24E3-4263-B082-5A0F2DCD768F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A1D87-FFFC-B2D5-541F-9DA7A1AB21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97802-E204-717B-1C2A-5635401CA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D228DF-390D-4A75-B8FD-7E6A3811A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5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dynamic.eapintake.com/online-intake/nationaleap/nationalea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dynamic.eapintake.com/online-intake/nationaleap/nationalea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dynamic.eapintake.com/online-intake/nationaleap/nationalea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dynamic.eapintake.com/online-intake/nationaleap/nationalea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292417" cy="1543237"/>
            <a:chOff x="0" y="0"/>
            <a:chExt cx="24584833" cy="30864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49693" b="31474"/>
            <a:stretch>
              <a:fillRect/>
            </a:stretch>
          </p:blipFill>
          <p:spPr>
            <a:xfrm>
              <a:off x="0" y="0"/>
              <a:ext cx="24584833" cy="3086473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1032988"/>
            <a:ext cx="8174489" cy="1020497"/>
          </a:xfrm>
          <a:prstGeom prst="rect">
            <a:avLst/>
          </a:prstGeom>
          <a:gradFill rotWithShape="1">
            <a:gsLst>
              <a:gs pos="0">
                <a:srgbClr val="2B2B71">
                  <a:alpha val="100000"/>
                </a:srgbClr>
              </a:gs>
              <a:gs pos="25000">
                <a:srgbClr val="160071">
                  <a:alpha val="100000"/>
                </a:srgbClr>
              </a:gs>
              <a:gs pos="50000">
                <a:srgbClr val="160071">
                  <a:alpha val="100000"/>
                </a:srgbClr>
              </a:gs>
              <a:gs pos="75000">
                <a:srgbClr val="9D0673">
                  <a:alpha val="100000"/>
                </a:srgbClr>
              </a:gs>
              <a:gs pos="100000">
                <a:srgbClr val="F5835C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en-US" sz="1200"/>
          </a:p>
        </p:txBody>
      </p:sp>
      <p:sp>
        <p:nvSpPr>
          <p:cNvPr id="5" name="AutoShape 5"/>
          <p:cNvSpPr/>
          <p:nvPr/>
        </p:nvSpPr>
        <p:spPr>
          <a:xfrm>
            <a:off x="297636" y="1994809"/>
            <a:ext cx="6216037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400626" y="6303279"/>
            <a:ext cx="2017711" cy="475808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2"/>
                </a:lnTo>
                <a:lnTo>
                  <a:pt x="0" y="71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297635" y="1239163"/>
            <a:ext cx="6075971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399">
                <a:solidFill>
                  <a:srgbClr val="FFFFFF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January Awareness:</a:t>
            </a:r>
          </a:p>
          <a:p>
            <a:pPr>
              <a:lnSpc>
                <a:spcPts val="2719"/>
              </a:lnSpc>
            </a:pPr>
            <a:r>
              <a:rPr lang="en-US" sz="2266">
                <a:solidFill>
                  <a:srgbClr val="F5835C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National Mental Wellness Month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5205" y="2134292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TIPS FOR PRIORITIZING  YOUR WELL-BEING: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15205" y="2566516"/>
            <a:ext cx="4978119" cy="2402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Practice daily check-ins:</a:t>
            </a:r>
            <a:r>
              <a:rPr lang="en-US" sz="14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Take a moment each day to ask yourself how you’re feeling mentally, physically, and emotionally.</a:t>
            </a: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Set healthy boundaries: </a:t>
            </a:r>
            <a:r>
              <a:rPr lang="en-US" sz="14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Protect your time and energy by saying no when necessary and creating space for what matters.</a:t>
            </a: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Move your body: </a:t>
            </a:r>
            <a:r>
              <a:rPr lang="en-US" sz="14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Regular movement, even gentle stretching or walking, can boost mood and reduce stress.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9116" y="5185636"/>
            <a:ext cx="6325939" cy="901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26"/>
              </a:lnSpc>
              <a:spcBef>
                <a:spcPct val="0"/>
              </a:spcBef>
            </a:pPr>
            <a:r>
              <a:rPr lang="en-US" sz="1733" b="1" dirty="0">
                <a:solidFill>
                  <a:srgbClr val="18265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Mental wellness isn’t about eliminating stress; it’s about developing tools and practices that help us navigate life’s challenges with clarity and resilience.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146208" y="2566516"/>
            <a:ext cx="5270764" cy="2133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Stay connected: </a:t>
            </a:r>
            <a:r>
              <a:rPr lang="en-US" sz="14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Reach out to friends, family, or colleagues—community and conversation can help lighten emotional load.</a:t>
            </a: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Create moments of rest: </a:t>
            </a:r>
            <a:r>
              <a:rPr lang="en-US" sz="14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Schedule time to unplug, breathe, and recharge without guilt.</a:t>
            </a: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Seek support when needed: </a:t>
            </a:r>
            <a:r>
              <a:rPr lang="en-US" sz="14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Talking to a counselor or using available resources is a sign of strength, not weakness.</a:t>
            </a: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D07E2166-DC79-BE5A-1FED-D80E2150C7FE}"/>
              </a:ext>
            </a:extLst>
          </p:cNvPr>
          <p:cNvGrpSpPr/>
          <p:nvPr/>
        </p:nvGrpSpPr>
        <p:grpSpPr>
          <a:xfrm>
            <a:off x="7367979" y="4846554"/>
            <a:ext cx="3818219" cy="1932533"/>
            <a:chOff x="0" y="0"/>
            <a:chExt cx="1512266" cy="675593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63AA843A-5D2A-4864-48BA-7D8B8DB7E72E}"/>
                </a:ext>
              </a:extLst>
            </p:cNvPr>
            <p:cNvSpPr/>
            <p:nvPr/>
          </p:nvSpPr>
          <p:spPr>
            <a:xfrm>
              <a:off x="0" y="0"/>
              <a:ext cx="1512266" cy="675593"/>
            </a:xfrm>
            <a:custGeom>
              <a:avLst/>
              <a:gdLst/>
              <a:ahLst/>
              <a:cxnLst/>
              <a:rect l="l" t="t" r="r" b="b"/>
              <a:pathLst>
                <a:path w="1512266" h="675593">
                  <a:moveTo>
                    <a:pt x="35483" y="0"/>
                  </a:moveTo>
                  <a:lnTo>
                    <a:pt x="1476782" y="0"/>
                  </a:lnTo>
                  <a:cubicBezTo>
                    <a:pt x="1486193" y="0"/>
                    <a:pt x="1495219" y="3738"/>
                    <a:pt x="1501873" y="10393"/>
                  </a:cubicBezTo>
                  <a:cubicBezTo>
                    <a:pt x="1508527" y="17047"/>
                    <a:pt x="1512266" y="26073"/>
                    <a:pt x="1512266" y="35483"/>
                  </a:cubicBezTo>
                  <a:lnTo>
                    <a:pt x="1512266" y="640110"/>
                  </a:lnTo>
                  <a:cubicBezTo>
                    <a:pt x="1512266" y="649521"/>
                    <a:pt x="1508527" y="658546"/>
                    <a:pt x="1501873" y="665200"/>
                  </a:cubicBezTo>
                  <a:cubicBezTo>
                    <a:pt x="1495219" y="671855"/>
                    <a:pt x="1486193" y="675593"/>
                    <a:pt x="1476782" y="675593"/>
                  </a:cubicBezTo>
                  <a:lnTo>
                    <a:pt x="35483" y="675593"/>
                  </a:lnTo>
                  <a:cubicBezTo>
                    <a:pt x="26073" y="675593"/>
                    <a:pt x="17047" y="671855"/>
                    <a:pt x="10393" y="665200"/>
                  </a:cubicBezTo>
                  <a:cubicBezTo>
                    <a:pt x="3738" y="658546"/>
                    <a:pt x="0" y="649521"/>
                    <a:pt x="0" y="640110"/>
                  </a:cubicBezTo>
                  <a:lnTo>
                    <a:pt x="0" y="35483"/>
                  </a:lnTo>
                  <a:cubicBezTo>
                    <a:pt x="0" y="26073"/>
                    <a:pt x="3738" y="17047"/>
                    <a:pt x="10393" y="10393"/>
                  </a:cubicBezTo>
                  <a:cubicBezTo>
                    <a:pt x="17047" y="3738"/>
                    <a:pt x="26073" y="0"/>
                    <a:pt x="354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2B2B71">
                      <a:alpha val="100000"/>
                    </a:srgbClr>
                  </a:gs>
                  <a:gs pos="25000">
                    <a:srgbClr val="160071">
                      <a:alpha val="100000"/>
                    </a:srgbClr>
                  </a:gs>
                  <a:gs pos="50000">
                    <a:srgbClr val="160071">
                      <a:alpha val="100000"/>
                    </a:srgbClr>
                  </a:gs>
                  <a:gs pos="75000">
                    <a:srgbClr val="9D0673">
                      <a:alpha val="100000"/>
                    </a:srgbClr>
                  </a:gs>
                  <a:gs pos="100000">
                    <a:srgbClr val="F5835C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prstDash val="solid"/>
              <a:round/>
            </a:ln>
          </p:spPr>
          <p:txBody>
            <a:bodyPr/>
            <a:lstStyle/>
            <a:p>
              <a:endParaRPr lang="en-US" sz="700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6B1EC4A2-4A75-2227-1703-2AB0474A806A}"/>
                </a:ext>
              </a:extLst>
            </p:cNvPr>
            <p:cNvSpPr txBox="1"/>
            <p:nvPr/>
          </p:nvSpPr>
          <p:spPr>
            <a:xfrm>
              <a:off x="0" y="19050"/>
              <a:ext cx="1512266" cy="656543"/>
            </a:xfrm>
            <a:prstGeom prst="rect">
              <a:avLst/>
            </a:prstGeom>
          </p:spPr>
          <p:txBody>
            <a:bodyPr lIns="22003" tIns="22003" rIns="22003" bIns="22003" rtlCol="0" anchor="ctr"/>
            <a:lstStyle/>
            <a:p>
              <a:pPr algn="ctr">
                <a:lnSpc>
                  <a:spcPts val="659"/>
                </a:lnSpc>
              </a:pPr>
              <a:endParaRPr sz="700"/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D7350CC4-D493-6C3A-8EF4-B4AB1CD2D4CA}"/>
              </a:ext>
            </a:extLst>
          </p:cNvPr>
          <p:cNvSpPr txBox="1"/>
          <p:nvPr/>
        </p:nvSpPr>
        <p:spPr>
          <a:xfrm>
            <a:off x="7572024" y="4895627"/>
            <a:ext cx="3158335" cy="1715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92"/>
              </a:lnSpc>
            </a:pPr>
            <a:r>
              <a:rPr lang="en-US" sz="1600" b="1" u="sng" dirty="0">
                <a:solidFill>
                  <a:schemeClr val="accent5">
                    <a:lumMod val="75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EAP Services - Available 24/7    </a:t>
            </a:r>
          </a:p>
          <a:p>
            <a:pPr>
              <a:lnSpc>
                <a:spcPts val="597"/>
              </a:lnSpc>
            </a:pPr>
            <a:endParaRPr lang="en-US" sz="1253" b="1" dirty="0"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ts val="1792"/>
              </a:lnSpc>
            </a:pP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 📞 Call NEAP at 800-624-2593</a:t>
            </a:r>
          </a:p>
          <a:p>
            <a:pPr>
              <a:lnSpc>
                <a:spcPts val="715"/>
              </a:lnSpc>
            </a:pPr>
            <a:endParaRPr lang="en-US" sz="1253" dirty="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1792"/>
              </a:lnSpc>
            </a:pP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 🌐www.nationaleap.com/my-eap</a:t>
            </a:r>
            <a:endParaRPr lang="en-US" sz="1253" b="1" dirty="0">
              <a:latin typeface="Montserrat"/>
              <a:ea typeface="Montserrat"/>
              <a:cs typeface="Montserrat"/>
              <a:sym typeface="Montserrat"/>
              <a:hlinkClick r:id="" action="ppaction://noaction"/>
            </a:endParaRPr>
          </a:p>
          <a:p>
            <a:pPr>
              <a:lnSpc>
                <a:spcPts val="715"/>
              </a:lnSpc>
            </a:pPr>
            <a:endParaRPr lang="en-US" sz="1253" dirty="0">
              <a:latin typeface="Montserrat"/>
              <a:ea typeface="Montserrat"/>
              <a:cs typeface="Montserrat"/>
              <a:sym typeface="Montserrat"/>
              <a:hlinkClick r:id="" action="ppaction://noaction"/>
            </a:endParaRPr>
          </a:p>
          <a:p>
            <a:pPr>
              <a:lnSpc>
                <a:spcPts val="1792"/>
              </a:lnSpc>
            </a:pPr>
            <a:r>
              <a:rPr lang="en-US" sz="1253" dirty="0">
                <a:latin typeface="Montserrat"/>
                <a:ea typeface="Montserrat"/>
                <a:cs typeface="Montserrat"/>
                <a:sym typeface="Montserrat"/>
              </a:rPr>
              <a:t>📋 </a:t>
            </a: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Complete the Online EAP</a:t>
            </a:r>
            <a:b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      Intake Form</a:t>
            </a:r>
            <a:endParaRPr lang="en-US" sz="1253" b="1" dirty="0">
              <a:latin typeface="Montserrat"/>
              <a:ea typeface="Montserrat"/>
              <a:cs typeface="Montserrat"/>
              <a:sym typeface="Montserrat"/>
              <a:hlinkClick r:id="rId4" tooltip="https://dynamic.eapintake.com/online-intake/nationaleap/nationaleap"/>
            </a:endParaRPr>
          </a:p>
          <a:p>
            <a:endParaRPr lang="en-US" sz="600" dirty="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1792"/>
              </a:lnSpc>
            </a:pP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🌐 Member Portal</a:t>
            </a:r>
            <a:endParaRPr lang="en-US" sz="1253" b="1" dirty="0">
              <a:latin typeface="Montserrat"/>
              <a:ea typeface="Montserrat"/>
              <a:cs typeface="Montserrat"/>
              <a:sym typeface="Montserrat"/>
              <a:hlinkClick r:id="rId4" tooltip="https://dynamic.eapintake.com/online-intake/nationaleap/nationaleap"/>
            </a:endParaRPr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B3F495F6-111A-D1E8-07ED-041F9DC291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1220" y="5813974"/>
            <a:ext cx="518683" cy="518683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04E6E57F-D328-CBCB-4413-A99C2D958D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8681" y="5340505"/>
            <a:ext cx="561646" cy="5616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5CF7508-56D8-6E9E-DA08-E7270CCC4F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5581" y="6319084"/>
            <a:ext cx="409109" cy="4201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292417" cy="1543237"/>
            <a:chOff x="0" y="0"/>
            <a:chExt cx="24584833" cy="30864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5893" b="35893"/>
            <a:stretch>
              <a:fillRect/>
            </a:stretch>
          </p:blipFill>
          <p:spPr>
            <a:xfrm>
              <a:off x="0" y="0"/>
              <a:ext cx="24584833" cy="3086473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1032988"/>
            <a:ext cx="8174489" cy="1020497"/>
          </a:xfrm>
          <a:prstGeom prst="rect">
            <a:avLst/>
          </a:prstGeom>
          <a:gradFill rotWithShape="1">
            <a:gsLst>
              <a:gs pos="0">
                <a:srgbClr val="2B2B71">
                  <a:alpha val="100000"/>
                </a:srgbClr>
              </a:gs>
              <a:gs pos="25000">
                <a:srgbClr val="160071">
                  <a:alpha val="100000"/>
                </a:srgbClr>
              </a:gs>
              <a:gs pos="50000">
                <a:srgbClr val="160071">
                  <a:alpha val="100000"/>
                </a:srgbClr>
              </a:gs>
              <a:gs pos="75000">
                <a:srgbClr val="9D0673">
                  <a:alpha val="100000"/>
                </a:srgbClr>
              </a:gs>
              <a:gs pos="100000">
                <a:srgbClr val="F5835C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en-US" sz="1200"/>
          </a:p>
        </p:txBody>
      </p:sp>
      <p:sp>
        <p:nvSpPr>
          <p:cNvPr id="5" name="AutoShape 5"/>
          <p:cNvSpPr/>
          <p:nvPr/>
        </p:nvSpPr>
        <p:spPr>
          <a:xfrm>
            <a:off x="297636" y="1994809"/>
            <a:ext cx="6216037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400626" y="6303279"/>
            <a:ext cx="2017711" cy="475808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2"/>
                </a:lnTo>
                <a:lnTo>
                  <a:pt x="0" y="71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297635" y="1239163"/>
            <a:ext cx="6075971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399">
                <a:solidFill>
                  <a:srgbClr val="FFFFFF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February Awareness:</a:t>
            </a:r>
          </a:p>
          <a:p>
            <a:pPr>
              <a:lnSpc>
                <a:spcPts val="2719"/>
              </a:lnSpc>
            </a:pPr>
            <a:r>
              <a:rPr lang="en-US" sz="2266">
                <a:solidFill>
                  <a:srgbClr val="F5835C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American Heart Month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6955" y="2256655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QUICK TIPS FOR A STRONGER HEART: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6955" y="2688879"/>
            <a:ext cx="4978119" cy="1684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Eat Smart: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Load up on fruits, veggies, whole grains, and lean proteins. Skip processed foods and added sugar.</a:t>
            </a:r>
          </a:p>
          <a:p>
            <a:pPr>
              <a:lnSpc>
                <a:spcPts val="747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Move Daily: 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150 minutes of activity per week keeps your heart pumping strong. Walk, dance, bike... just get moving!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46954" y="5134487"/>
            <a:ext cx="6769231" cy="1075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06"/>
              </a:lnSpc>
              <a:spcBef>
                <a:spcPct val="0"/>
              </a:spcBef>
            </a:pPr>
            <a:r>
              <a:rPr lang="en-US" sz="14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Chronic stress, anxiety, and social isolation can strain your cardiovascular system. </a:t>
            </a:r>
          </a:p>
          <a:p>
            <a:pPr>
              <a:lnSpc>
                <a:spcPts val="866"/>
              </a:lnSpc>
              <a:spcBef>
                <a:spcPct val="0"/>
              </a:spcBef>
            </a:pPr>
            <a:endParaRPr lang="en-US" sz="1466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1906"/>
              </a:lnSpc>
              <a:spcBef>
                <a:spcPct val="0"/>
              </a:spcBef>
            </a:pPr>
            <a:r>
              <a:rPr lang="en-US" sz="1466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Staying connected with loved ones, engaging in activities that bring joy, and practicing mindfulness are all essential components of heart health.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916153" y="2688878"/>
            <a:ext cx="4978119" cy="1774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Quit Smoking: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Every cigarette avoided is a win for your heart.</a:t>
            </a:r>
          </a:p>
          <a:p>
            <a:pPr>
              <a:lnSpc>
                <a:spcPts val="747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Manage Stress: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Try deep breathing, meditation, or a mindful moment each day.</a:t>
            </a:r>
          </a:p>
          <a:p>
            <a:pPr>
              <a:lnSpc>
                <a:spcPts val="747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Sleep Well: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7–9 hours of rest lets your heart recharge.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46955" y="4803864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DID YOU KNOW....</a:t>
            </a: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2F10BE13-D33F-ACE0-5995-6AF0FDFBBEE5}"/>
              </a:ext>
            </a:extLst>
          </p:cNvPr>
          <p:cNvGrpSpPr/>
          <p:nvPr/>
        </p:nvGrpSpPr>
        <p:grpSpPr>
          <a:xfrm>
            <a:off x="7367979" y="4846554"/>
            <a:ext cx="3818219" cy="1932533"/>
            <a:chOff x="0" y="0"/>
            <a:chExt cx="1512266" cy="675593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4D4AE14E-CF69-78A0-4DE1-F3B6FE474B6F}"/>
                </a:ext>
              </a:extLst>
            </p:cNvPr>
            <p:cNvSpPr/>
            <p:nvPr/>
          </p:nvSpPr>
          <p:spPr>
            <a:xfrm>
              <a:off x="0" y="0"/>
              <a:ext cx="1512266" cy="675593"/>
            </a:xfrm>
            <a:custGeom>
              <a:avLst/>
              <a:gdLst/>
              <a:ahLst/>
              <a:cxnLst/>
              <a:rect l="l" t="t" r="r" b="b"/>
              <a:pathLst>
                <a:path w="1512266" h="675593">
                  <a:moveTo>
                    <a:pt x="35483" y="0"/>
                  </a:moveTo>
                  <a:lnTo>
                    <a:pt x="1476782" y="0"/>
                  </a:lnTo>
                  <a:cubicBezTo>
                    <a:pt x="1486193" y="0"/>
                    <a:pt x="1495219" y="3738"/>
                    <a:pt x="1501873" y="10393"/>
                  </a:cubicBezTo>
                  <a:cubicBezTo>
                    <a:pt x="1508527" y="17047"/>
                    <a:pt x="1512266" y="26073"/>
                    <a:pt x="1512266" y="35483"/>
                  </a:cubicBezTo>
                  <a:lnTo>
                    <a:pt x="1512266" y="640110"/>
                  </a:lnTo>
                  <a:cubicBezTo>
                    <a:pt x="1512266" y="649521"/>
                    <a:pt x="1508527" y="658546"/>
                    <a:pt x="1501873" y="665200"/>
                  </a:cubicBezTo>
                  <a:cubicBezTo>
                    <a:pt x="1495219" y="671855"/>
                    <a:pt x="1486193" y="675593"/>
                    <a:pt x="1476782" y="675593"/>
                  </a:cubicBezTo>
                  <a:lnTo>
                    <a:pt x="35483" y="675593"/>
                  </a:lnTo>
                  <a:cubicBezTo>
                    <a:pt x="26073" y="675593"/>
                    <a:pt x="17047" y="671855"/>
                    <a:pt x="10393" y="665200"/>
                  </a:cubicBezTo>
                  <a:cubicBezTo>
                    <a:pt x="3738" y="658546"/>
                    <a:pt x="0" y="649521"/>
                    <a:pt x="0" y="640110"/>
                  </a:cubicBezTo>
                  <a:lnTo>
                    <a:pt x="0" y="35483"/>
                  </a:lnTo>
                  <a:cubicBezTo>
                    <a:pt x="0" y="26073"/>
                    <a:pt x="3738" y="17047"/>
                    <a:pt x="10393" y="10393"/>
                  </a:cubicBezTo>
                  <a:cubicBezTo>
                    <a:pt x="17047" y="3738"/>
                    <a:pt x="26073" y="0"/>
                    <a:pt x="354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2B2B71">
                      <a:alpha val="100000"/>
                    </a:srgbClr>
                  </a:gs>
                  <a:gs pos="25000">
                    <a:srgbClr val="160071">
                      <a:alpha val="100000"/>
                    </a:srgbClr>
                  </a:gs>
                  <a:gs pos="50000">
                    <a:srgbClr val="160071">
                      <a:alpha val="100000"/>
                    </a:srgbClr>
                  </a:gs>
                  <a:gs pos="75000">
                    <a:srgbClr val="9D0673">
                      <a:alpha val="100000"/>
                    </a:srgbClr>
                  </a:gs>
                  <a:gs pos="100000">
                    <a:srgbClr val="F5835C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prstDash val="solid"/>
              <a:round/>
            </a:ln>
          </p:spPr>
          <p:txBody>
            <a:bodyPr/>
            <a:lstStyle/>
            <a:p>
              <a:endParaRPr lang="en-US" sz="700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99096340-0766-F3CA-E662-BF3E08759FC5}"/>
                </a:ext>
              </a:extLst>
            </p:cNvPr>
            <p:cNvSpPr txBox="1"/>
            <p:nvPr/>
          </p:nvSpPr>
          <p:spPr>
            <a:xfrm>
              <a:off x="0" y="19050"/>
              <a:ext cx="1512266" cy="656543"/>
            </a:xfrm>
            <a:prstGeom prst="rect">
              <a:avLst/>
            </a:prstGeom>
          </p:spPr>
          <p:txBody>
            <a:bodyPr lIns="22003" tIns="22003" rIns="22003" bIns="22003" rtlCol="0" anchor="ctr"/>
            <a:lstStyle/>
            <a:p>
              <a:pPr algn="ctr">
                <a:lnSpc>
                  <a:spcPts val="659"/>
                </a:lnSpc>
              </a:pPr>
              <a:endParaRPr sz="700"/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70675FD4-ECA1-62C1-4D9B-14E730655677}"/>
              </a:ext>
            </a:extLst>
          </p:cNvPr>
          <p:cNvSpPr txBox="1"/>
          <p:nvPr/>
        </p:nvSpPr>
        <p:spPr>
          <a:xfrm>
            <a:off x="7572024" y="4895627"/>
            <a:ext cx="3158335" cy="1715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92"/>
              </a:lnSpc>
            </a:pPr>
            <a:r>
              <a:rPr lang="en-US" sz="1600" b="1" u="sng" dirty="0">
                <a:solidFill>
                  <a:schemeClr val="accent5">
                    <a:lumMod val="75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EAP Services - Available 24/7    </a:t>
            </a:r>
          </a:p>
          <a:p>
            <a:pPr>
              <a:lnSpc>
                <a:spcPts val="597"/>
              </a:lnSpc>
            </a:pPr>
            <a:endParaRPr lang="en-US" sz="1253" b="1" dirty="0"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ts val="1792"/>
              </a:lnSpc>
            </a:pP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 📞 Call NEAP at 800-624-2593</a:t>
            </a:r>
          </a:p>
          <a:p>
            <a:pPr>
              <a:lnSpc>
                <a:spcPts val="715"/>
              </a:lnSpc>
            </a:pPr>
            <a:endParaRPr lang="en-US" sz="1253" dirty="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1792"/>
              </a:lnSpc>
            </a:pP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 🌐www.nationaleap.com/my-eap</a:t>
            </a:r>
            <a:endParaRPr lang="en-US" sz="1253" b="1" dirty="0">
              <a:latin typeface="Montserrat"/>
              <a:ea typeface="Montserrat"/>
              <a:cs typeface="Montserrat"/>
              <a:sym typeface="Montserrat"/>
              <a:hlinkClick r:id="" action="ppaction://noaction"/>
            </a:endParaRPr>
          </a:p>
          <a:p>
            <a:pPr>
              <a:lnSpc>
                <a:spcPts val="715"/>
              </a:lnSpc>
            </a:pPr>
            <a:endParaRPr lang="en-US" sz="1253" dirty="0">
              <a:latin typeface="Montserrat"/>
              <a:ea typeface="Montserrat"/>
              <a:cs typeface="Montserrat"/>
              <a:sym typeface="Montserrat"/>
              <a:hlinkClick r:id="" action="ppaction://noaction"/>
            </a:endParaRPr>
          </a:p>
          <a:p>
            <a:pPr>
              <a:lnSpc>
                <a:spcPts val="1792"/>
              </a:lnSpc>
            </a:pPr>
            <a:r>
              <a:rPr lang="en-US" sz="1253" dirty="0">
                <a:latin typeface="Montserrat"/>
                <a:ea typeface="Montserrat"/>
                <a:cs typeface="Montserrat"/>
                <a:sym typeface="Montserrat"/>
              </a:rPr>
              <a:t>📋 </a:t>
            </a: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Complete the Online EAP</a:t>
            </a:r>
            <a:b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      Intake Form</a:t>
            </a:r>
            <a:endParaRPr lang="en-US" sz="1253" b="1" dirty="0">
              <a:latin typeface="Montserrat"/>
              <a:ea typeface="Montserrat"/>
              <a:cs typeface="Montserrat"/>
              <a:sym typeface="Montserrat"/>
              <a:hlinkClick r:id="rId4" tooltip="https://dynamic.eapintake.com/online-intake/nationaleap/nationaleap"/>
            </a:endParaRPr>
          </a:p>
          <a:p>
            <a:endParaRPr lang="en-US" sz="600" dirty="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1792"/>
              </a:lnSpc>
            </a:pP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🌐 Member Portal</a:t>
            </a:r>
            <a:endParaRPr lang="en-US" sz="1253" b="1" dirty="0">
              <a:latin typeface="Montserrat"/>
              <a:ea typeface="Montserrat"/>
              <a:cs typeface="Montserrat"/>
              <a:sym typeface="Montserrat"/>
              <a:hlinkClick r:id="rId4" tooltip="https://dynamic.eapintake.com/online-intake/nationaleap/nationaleap"/>
            </a:endParaRPr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912F15EF-55D4-7FAD-CEB5-7C3E17E46B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1220" y="5813974"/>
            <a:ext cx="518683" cy="518683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53A24127-461C-C345-985B-6A95FF550F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8681" y="5340505"/>
            <a:ext cx="561646" cy="5616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82577F4-C1A9-C45E-DFB7-CBB4EA7ED6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5581" y="6319084"/>
            <a:ext cx="409109" cy="4201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292417" cy="1543237"/>
            <a:chOff x="0" y="0"/>
            <a:chExt cx="24584833" cy="30864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62340" b="18816"/>
            <a:stretch>
              <a:fillRect/>
            </a:stretch>
          </p:blipFill>
          <p:spPr>
            <a:xfrm>
              <a:off x="0" y="0"/>
              <a:ext cx="24584833" cy="3086473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1032988"/>
            <a:ext cx="8174489" cy="1020497"/>
          </a:xfrm>
          <a:prstGeom prst="rect">
            <a:avLst/>
          </a:prstGeom>
          <a:gradFill rotWithShape="1">
            <a:gsLst>
              <a:gs pos="0">
                <a:srgbClr val="2B2B71">
                  <a:alpha val="100000"/>
                </a:srgbClr>
              </a:gs>
              <a:gs pos="25000">
                <a:srgbClr val="160071">
                  <a:alpha val="100000"/>
                </a:srgbClr>
              </a:gs>
              <a:gs pos="50000">
                <a:srgbClr val="160071">
                  <a:alpha val="100000"/>
                </a:srgbClr>
              </a:gs>
              <a:gs pos="75000">
                <a:srgbClr val="9D0673">
                  <a:alpha val="100000"/>
                </a:srgbClr>
              </a:gs>
              <a:gs pos="100000">
                <a:srgbClr val="F5835C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en-US" sz="1200"/>
          </a:p>
        </p:txBody>
      </p:sp>
      <p:sp>
        <p:nvSpPr>
          <p:cNvPr id="5" name="AutoShape 5"/>
          <p:cNvSpPr/>
          <p:nvPr/>
        </p:nvSpPr>
        <p:spPr>
          <a:xfrm>
            <a:off x="297636" y="1994809"/>
            <a:ext cx="6216037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400626" y="6303279"/>
            <a:ext cx="2017711" cy="475808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2"/>
                </a:lnTo>
                <a:lnTo>
                  <a:pt x="0" y="71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297635" y="1239163"/>
            <a:ext cx="6075971" cy="718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399">
                <a:solidFill>
                  <a:srgbClr val="FFFFFF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March Awareness:</a:t>
            </a:r>
          </a:p>
          <a:p>
            <a:pPr>
              <a:lnSpc>
                <a:spcPts val="2879"/>
              </a:lnSpc>
            </a:pPr>
            <a:r>
              <a:rPr lang="en-US" sz="2399">
                <a:solidFill>
                  <a:srgbClr val="F5835C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National Nutrition Month 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6955" y="2282055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TIPS FOR MINDFUL NUTRITION: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00626" y="2640135"/>
            <a:ext cx="9741247" cy="1325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Listen to your body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– Eat when you’re hungry, stop when you’re full.</a:t>
            </a: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Choose balance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– Include fruits, vegetables, protein, and whole grains.</a:t>
            </a: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Stay hydrated 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– Water supports energy, focus, and digestion.</a:t>
            </a: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Eat with awareness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– Enjoy meals without distractions.</a:t>
            </a: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Plan ahead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– Keep healthy snacks and meals ready for busy days.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46955" y="4177682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HEALTHY HABITS CAN SUPPORT: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0626" y="4535762"/>
            <a:ext cx="9741247" cy="1056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Energy and focus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for work, school, and daily life</a:t>
            </a: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Emotional well-being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and stress management</a:t>
            </a: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Long-term health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through disease prevention and healthy aging</a:t>
            </a: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Balance and self-care 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 daily routines</a:t>
            </a:r>
          </a:p>
        </p:txBody>
      </p:sp>
      <p:grpSp>
        <p:nvGrpSpPr>
          <p:cNvPr id="12" name="Group 13">
            <a:extLst>
              <a:ext uri="{FF2B5EF4-FFF2-40B4-BE49-F238E27FC236}">
                <a16:creationId xmlns:a16="http://schemas.microsoft.com/office/drawing/2014/main" id="{DB1C5C83-6099-52F1-C4A7-89666EC97232}"/>
              </a:ext>
            </a:extLst>
          </p:cNvPr>
          <p:cNvGrpSpPr/>
          <p:nvPr/>
        </p:nvGrpSpPr>
        <p:grpSpPr>
          <a:xfrm>
            <a:off x="7367979" y="4846554"/>
            <a:ext cx="3818219" cy="1932533"/>
            <a:chOff x="0" y="0"/>
            <a:chExt cx="1512266" cy="675593"/>
          </a:xfrm>
        </p:grpSpPr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0809E862-7265-F8B4-3C1B-2141AD88290C}"/>
                </a:ext>
              </a:extLst>
            </p:cNvPr>
            <p:cNvSpPr/>
            <p:nvPr/>
          </p:nvSpPr>
          <p:spPr>
            <a:xfrm>
              <a:off x="0" y="0"/>
              <a:ext cx="1512266" cy="675593"/>
            </a:xfrm>
            <a:custGeom>
              <a:avLst/>
              <a:gdLst/>
              <a:ahLst/>
              <a:cxnLst/>
              <a:rect l="l" t="t" r="r" b="b"/>
              <a:pathLst>
                <a:path w="1512266" h="675593">
                  <a:moveTo>
                    <a:pt x="35483" y="0"/>
                  </a:moveTo>
                  <a:lnTo>
                    <a:pt x="1476782" y="0"/>
                  </a:lnTo>
                  <a:cubicBezTo>
                    <a:pt x="1486193" y="0"/>
                    <a:pt x="1495219" y="3738"/>
                    <a:pt x="1501873" y="10393"/>
                  </a:cubicBezTo>
                  <a:cubicBezTo>
                    <a:pt x="1508527" y="17047"/>
                    <a:pt x="1512266" y="26073"/>
                    <a:pt x="1512266" y="35483"/>
                  </a:cubicBezTo>
                  <a:lnTo>
                    <a:pt x="1512266" y="640110"/>
                  </a:lnTo>
                  <a:cubicBezTo>
                    <a:pt x="1512266" y="649521"/>
                    <a:pt x="1508527" y="658546"/>
                    <a:pt x="1501873" y="665200"/>
                  </a:cubicBezTo>
                  <a:cubicBezTo>
                    <a:pt x="1495219" y="671855"/>
                    <a:pt x="1486193" y="675593"/>
                    <a:pt x="1476782" y="675593"/>
                  </a:cubicBezTo>
                  <a:lnTo>
                    <a:pt x="35483" y="675593"/>
                  </a:lnTo>
                  <a:cubicBezTo>
                    <a:pt x="26073" y="675593"/>
                    <a:pt x="17047" y="671855"/>
                    <a:pt x="10393" y="665200"/>
                  </a:cubicBezTo>
                  <a:cubicBezTo>
                    <a:pt x="3738" y="658546"/>
                    <a:pt x="0" y="649521"/>
                    <a:pt x="0" y="640110"/>
                  </a:cubicBezTo>
                  <a:lnTo>
                    <a:pt x="0" y="35483"/>
                  </a:lnTo>
                  <a:cubicBezTo>
                    <a:pt x="0" y="26073"/>
                    <a:pt x="3738" y="17047"/>
                    <a:pt x="10393" y="10393"/>
                  </a:cubicBezTo>
                  <a:cubicBezTo>
                    <a:pt x="17047" y="3738"/>
                    <a:pt x="26073" y="0"/>
                    <a:pt x="354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2B2B71">
                      <a:alpha val="100000"/>
                    </a:srgbClr>
                  </a:gs>
                  <a:gs pos="25000">
                    <a:srgbClr val="160071">
                      <a:alpha val="100000"/>
                    </a:srgbClr>
                  </a:gs>
                  <a:gs pos="50000">
                    <a:srgbClr val="160071">
                      <a:alpha val="100000"/>
                    </a:srgbClr>
                  </a:gs>
                  <a:gs pos="75000">
                    <a:srgbClr val="9D0673">
                      <a:alpha val="100000"/>
                    </a:srgbClr>
                  </a:gs>
                  <a:gs pos="100000">
                    <a:srgbClr val="F5835C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prstDash val="solid"/>
              <a:round/>
            </a:ln>
          </p:spPr>
          <p:txBody>
            <a:bodyPr/>
            <a:lstStyle/>
            <a:p>
              <a:endParaRPr lang="en-US" sz="700"/>
            </a:p>
          </p:txBody>
        </p:sp>
        <p:sp>
          <p:nvSpPr>
            <p:cNvPr id="14" name="TextBox 15">
              <a:extLst>
                <a:ext uri="{FF2B5EF4-FFF2-40B4-BE49-F238E27FC236}">
                  <a16:creationId xmlns:a16="http://schemas.microsoft.com/office/drawing/2014/main" id="{640D027C-4B9B-569D-21D0-9AA9AE2B7100}"/>
                </a:ext>
              </a:extLst>
            </p:cNvPr>
            <p:cNvSpPr txBox="1"/>
            <p:nvPr/>
          </p:nvSpPr>
          <p:spPr>
            <a:xfrm>
              <a:off x="0" y="19050"/>
              <a:ext cx="1512266" cy="656543"/>
            </a:xfrm>
            <a:prstGeom prst="rect">
              <a:avLst/>
            </a:prstGeom>
          </p:spPr>
          <p:txBody>
            <a:bodyPr lIns="22003" tIns="22003" rIns="22003" bIns="22003" rtlCol="0" anchor="ctr"/>
            <a:lstStyle/>
            <a:p>
              <a:pPr algn="ctr">
                <a:lnSpc>
                  <a:spcPts val="659"/>
                </a:lnSpc>
              </a:pPr>
              <a:endParaRPr sz="700"/>
            </a:p>
          </p:txBody>
        </p:sp>
      </p:grpSp>
      <p:sp>
        <p:nvSpPr>
          <p:cNvPr id="15" name="TextBox 16">
            <a:extLst>
              <a:ext uri="{FF2B5EF4-FFF2-40B4-BE49-F238E27FC236}">
                <a16:creationId xmlns:a16="http://schemas.microsoft.com/office/drawing/2014/main" id="{64088B69-7102-A3B6-6B7E-6F415ED6834C}"/>
              </a:ext>
            </a:extLst>
          </p:cNvPr>
          <p:cNvSpPr txBox="1"/>
          <p:nvPr/>
        </p:nvSpPr>
        <p:spPr>
          <a:xfrm>
            <a:off x="7572024" y="4895627"/>
            <a:ext cx="3158335" cy="1715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92"/>
              </a:lnSpc>
            </a:pPr>
            <a:r>
              <a:rPr lang="en-US" sz="1600" b="1" u="sng" dirty="0">
                <a:solidFill>
                  <a:schemeClr val="accent5">
                    <a:lumMod val="75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EAP Services - Available 24/7    </a:t>
            </a:r>
          </a:p>
          <a:p>
            <a:pPr>
              <a:lnSpc>
                <a:spcPts val="597"/>
              </a:lnSpc>
            </a:pPr>
            <a:endParaRPr lang="en-US" sz="1253" b="1" dirty="0"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ts val="1792"/>
              </a:lnSpc>
            </a:pP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 📞 Call NEAP at 800-624-2593</a:t>
            </a:r>
          </a:p>
          <a:p>
            <a:pPr>
              <a:lnSpc>
                <a:spcPts val="715"/>
              </a:lnSpc>
            </a:pPr>
            <a:endParaRPr lang="en-US" sz="1253" dirty="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1792"/>
              </a:lnSpc>
            </a:pP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 🌐www.nationaleap.com/my-eap</a:t>
            </a:r>
            <a:endParaRPr lang="en-US" sz="1253" b="1" dirty="0">
              <a:latin typeface="Montserrat"/>
              <a:ea typeface="Montserrat"/>
              <a:cs typeface="Montserrat"/>
              <a:sym typeface="Montserrat"/>
              <a:hlinkClick r:id="" action="ppaction://noaction"/>
            </a:endParaRPr>
          </a:p>
          <a:p>
            <a:pPr>
              <a:lnSpc>
                <a:spcPts val="715"/>
              </a:lnSpc>
            </a:pPr>
            <a:endParaRPr lang="en-US" sz="1253" dirty="0">
              <a:latin typeface="Montserrat"/>
              <a:ea typeface="Montserrat"/>
              <a:cs typeface="Montserrat"/>
              <a:sym typeface="Montserrat"/>
              <a:hlinkClick r:id="" action="ppaction://noaction"/>
            </a:endParaRPr>
          </a:p>
          <a:p>
            <a:pPr>
              <a:lnSpc>
                <a:spcPts val="1792"/>
              </a:lnSpc>
            </a:pPr>
            <a:r>
              <a:rPr lang="en-US" sz="1253" dirty="0">
                <a:latin typeface="Montserrat"/>
                <a:ea typeface="Montserrat"/>
                <a:cs typeface="Montserrat"/>
                <a:sym typeface="Montserrat"/>
              </a:rPr>
              <a:t>📋 </a:t>
            </a: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Complete the Online EAP</a:t>
            </a:r>
            <a:b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      Intake Form</a:t>
            </a:r>
            <a:endParaRPr lang="en-US" sz="1253" b="1" dirty="0">
              <a:latin typeface="Montserrat"/>
              <a:ea typeface="Montserrat"/>
              <a:cs typeface="Montserrat"/>
              <a:sym typeface="Montserrat"/>
              <a:hlinkClick r:id="rId4" tooltip="https://dynamic.eapintake.com/online-intake/nationaleap/nationaleap"/>
            </a:endParaRPr>
          </a:p>
          <a:p>
            <a:endParaRPr lang="en-US" sz="600" dirty="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1792"/>
              </a:lnSpc>
            </a:pP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🌐 Member Portal</a:t>
            </a:r>
            <a:endParaRPr lang="en-US" sz="1253" b="1" dirty="0">
              <a:latin typeface="Montserrat"/>
              <a:ea typeface="Montserrat"/>
              <a:cs typeface="Montserrat"/>
              <a:sym typeface="Montserrat"/>
              <a:hlinkClick r:id="rId4" tooltip="https://dynamic.eapintake.com/online-intake/nationaleap/nationaleap"/>
            </a:endParaRPr>
          </a:p>
        </p:txBody>
      </p:sp>
      <p:pic>
        <p:nvPicPr>
          <p:cNvPr id="16" name="Picture 17">
            <a:extLst>
              <a:ext uri="{FF2B5EF4-FFF2-40B4-BE49-F238E27FC236}">
                <a16:creationId xmlns:a16="http://schemas.microsoft.com/office/drawing/2014/main" id="{6B28FAFB-ECF0-1AD2-C6ED-9455A4B580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1220" y="5813974"/>
            <a:ext cx="518683" cy="518683"/>
          </a:xfrm>
          <a:prstGeom prst="rect">
            <a:avLst/>
          </a:prstGeom>
        </p:spPr>
      </p:pic>
      <p:pic>
        <p:nvPicPr>
          <p:cNvPr id="17" name="Picture 18">
            <a:extLst>
              <a:ext uri="{FF2B5EF4-FFF2-40B4-BE49-F238E27FC236}">
                <a16:creationId xmlns:a16="http://schemas.microsoft.com/office/drawing/2014/main" id="{7C4D09B9-274B-09F0-3475-1E61922590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8681" y="5340505"/>
            <a:ext cx="561646" cy="5616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C41E038-4C0B-F27D-A820-B145191422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5581" y="6319084"/>
            <a:ext cx="409109" cy="4201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292417" cy="1543237"/>
            <a:chOff x="0" y="0"/>
            <a:chExt cx="24584833" cy="30864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54704" b="26452"/>
            <a:stretch>
              <a:fillRect/>
            </a:stretch>
          </p:blipFill>
          <p:spPr>
            <a:xfrm flipH="1">
              <a:off x="0" y="0"/>
              <a:ext cx="24584833" cy="3086473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1032988"/>
            <a:ext cx="8174489" cy="1020497"/>
          </a:xfrm>
          <a:prstGeom prst="rect">
            <a:avLst/>
          </a:prstGeom>
          <a:gradFill rotWithShape="1">
            <a:gsLst>
              <a:gs pos="0">
                <a:srgbClr val="2B2B71">
                  <a:alpha val="100000"/>
                </a:srgbClr>
              </a:gs>
              <a:gs pos="25000">
                <a:srgbClr val="160071">
                  <a:alpha val="100000"/>
                </a:srgbClr>
              </a:gs>
              <a:gs pos="50000">
                <a:srgbClr val="160071">
                  <a:alpha val="100000"/>
                </a:srgbClr>
              </a:gs>
              <a:gs pos="75000">
                <a:srgbClr val="9D0673">
                  <a:alpha val="100000"/>
                </a:srgbClr>
              </a:gs>
              <a:gs pos="100000">
                <a:srgbClr val="F5835C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en-US" sz="1200"/>
          </a:p>
        </p:txBody>
      </p:sp>
      <p:sp>
        <p:nvSpPr>
          <p:cNvPr id="5" name="AutoShape 5"/>
          <p:cNvSpPr/>
          <p:nvPr/>
        </p:nvSpPr>
        <p:spPr>
          <a:xfrm>
            <a:off x="297636" y="1994809"/>
            <a:ext cx="6216037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400626" y="6303279"/>
            <a:ext cx="2017711" cy="475808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2"/>
                </a:lnTo>
                <a:lnTo>
                  <a:pt x="0" y="71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297636" y="1239163"/>
            <a:ext cx="7739459" cy="715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399" dirty="0">
                <a:solidFill>
                  <a:srgbClr val="FFFFFF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March Awareness:</a:t>
            </a:r>
          </a:p>
          <a:p>
            <a:pPr>
              <a:lnSpc>
                <a:spcPts val="2879"/>
              </a:lnSpc>
            </a:pPr>
            <a:r>
              <a:rPr lang="en-US" sz="2399" dirty="0">
                <a:solidFill>
                  <a:srgbClr val="F5835C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Developmental Disabilities Awareness Month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6955" y="2256655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TIPS TO FOSTER INCLUSION EVERY DAY: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6954" y="2669828"/>
            <a:ext cx="4550793" cy="1774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Focus on Abilities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– Highlight strengths and contributions, not limitations.</a:t>
            </a:r>
          </a:p>
          <a:p>
            <a:pPr>
              <a:lnSpc>
                <a:spcPts val="747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Listen Actively 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– Encourage open dialogue and create space for all voices.</a:t>
            </a:r>
          </a:p>
          <a:p>
            <a:pPr>
              <a:lnSpc>
                <a:spcPts val="747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Ensure Accessibility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– Make events, communications, and workspaces inclusive.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46954" y="5147187"/>
            <a:ext cx="7121025" cy="523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27"/>
              </a:lnSpc>
              <a:spcBef>
                <a:spcPct val="0"/>
              </a:spcBef>
            </a:pPr>
            <a:r>
              <a:rPr lang="en-US" sz="163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truly inclusive environment values and supports everyone, to bring unique strengths, talents, and perspectives to the workplace.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6955" y="4803864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DID YOU KNOW....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805771" y="2758728"/>
            <a:ext cx="4550793" cy="1146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Challenge Biases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– Approach each person as capable and valuable.</a:t>
            </a:r>
          </a:p>
          <a:p>
            <a:pPr>
              <a:lnSpc>
                <a:spcPts val="747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Celebrate Differences 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– Recognize and honor diverse talents and experiences.</a:t>
            </a: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040EE492-1BC8-7713-1960-E44443A13128}"/>
              </a:ext>
            </a:extLst>
          </p:cNvPr>
          <p:cNvGrpSpPr/>
          <p:nvPr/>
        </p:nvGrpSpPr>
        <p:grpSpPr>
          <a:xfrm>
            <a:off x="7367979" y="4846554"/>
            <a:ext cx="3818219" cy="1932533"/>
            <a:chOff x="0" y="0"/>
            <a:chExt cx="1512266" cy="675593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5C3A8C3E-6E78-7E6C-F75D-2976523FE0ED}"/>
                </a:ext>
              </a:extLst>
            </p:cNvPr>
            <p:cNvSpPr/>
            <p:nvPr/>
          </p:nvSpPr>
          <p:spPr>
            <a:xfrm>
              <a:off x="0" y="0"/>
              <a:ext cx="1512266" cy="675593"/>
            </a:xfrm>
            <a:custGeom>
              <a:avLst/>
              <a:gdLst/>
              <a:ahLst/>
              <a:cxnLst/>
              <a:rect l="l" t="t" r="r" b="b"/>
              <a:pathLst>
                <a:path w="1512266" h="675593">
                  <a:moveTo>
                    <a:pt x="35483" y="0"/>
                  </a:moveTo>
                  <a:lnTo>
                    <a:pt x="1476782" y="0"/>
                  </a:lnTo>
                  <a:cubicBezTo>
                    <a:pt x="1486193" y="0"/>
                    <a:pt x="1495219" y="3738"/>
                    <a:pt x="1501873" y="10393"/>
                  </a:cubicBezTo>
                  <a:cubicBezTo>
                    <a:pt x="1508527" y="17047"/>
                    <a:pt x="1512266" y="26073"/>
                    <a:pt x="1512266" y="35483"/>
                  </a:cubicBezTo>
                  <a:lnTo>
                    <a:pt x="1512266" y="640110"/>
                  </a:lnTo>
                  <a:cubicBezTo>
                    <a:pt x="1512266" y="649521"/>
                    <a:pt x="1508527" y="658546"/>
                    <a:pt x="1501873" y="665200"/>
                  </a:cubicBezTo>
                  <a:cubicBezTo>
                    <a:pt x="1495219" y="671855"/>
                    <a:pt x="1486193" y="675593"/>
                    <a:pt x="1476782" y="675593"/>
                  </a:cubicBezTo>
                  <a:lnTo>
                    <a:pt x="35483" y="675593"/>
                  </a:lnTo>
                  <a:cubicBezTo>
                    <a:pt x="26073" y="675593"/>
                    <a:pt x="17047" y="671855"/>
                    <a:pt x="10393" y="665200"/>
                  </a:cubicBezTo>
                  <a:cubicBezTo>
                    <a:pt x="3738" y="658546"/>
                    <a:pt x="0" y="649521"/>
                    <a:pt x="0" y="640110"/>
                  </a:cubicBezTo>
                  <a:lnTo>
                    <a:pt x="0" y="35483"/>
                  </a:lnTo>
                  <a:cubicBezTo>
                    <a:pt x="0" y="26073"/>
                    <a:pt x="3738" y="17047"/>
                    <a:pt x="10393" y="10393"/>
                  </a:cubicBezTo>
                  <a:cubicBezTo>
                    <a:pt x="17047" y="3738"/>
                    <a:pt x="26073" y="0"/>
                    <a:pt x="354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2B2B71">
                      <a:alpha val="100000"/>
                    </a:srgbClr>
                  </a:gs>
                  <a:gs pos="25000">
                    <a:srgbClr val="160071">
                      <a:alpha val="100000"/>
                    </a:srgbClr>
                  </a:gs>
                  <a:gs pos="50000">
                    <a:srgbClr val="160071">
                      <a:alpha val="100000"/>
                    </a:srgbClr>
                  </a:gs>
                  <a:gs pos="75000">
                    <a:srgbClr val="9D0673">
                      <a:alpha val="100000"/>
                    </a:srgbClr>
                  </a:gs>
                  <a:gs pos="100000">
                    <a:srgbClr val="F5835C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prstDash val="solid"/>
              <a:round/>
            </a:ln>
          </p:spPr>
          <p:txBody>
            <a:bodyPr/>
            <a:lstStyle/>
            <a:p>
              <a:endParaRPr lang="en-US" sz="700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C941F43A-F342-D35F-1767-A12DC209D71F}"/>
                </a:ext>
              </a:extLst>
            </p:cNvPr>
            <p:cNvSpPr txBox="1"/>
            <p:nvPr/>
          </p:nvSpPr>
          <p:spPr>
            <a:xfrm>
              <a:off x="0" y="19050"/>
              <a:ext cx="1512266" cy="656543"/>
            </a:xfrm>
            <a:prstGeom prst="rect">
              <a:avLst/>
            </a:prstGeom>
          </p:spPr>
          <p:txBody>
            <a:bodyPr lIns="22003" tIns="22003" rIns="22003" bIns="22003" rtlCol="0" anchor="ctr"/>
            <a:lstStyle/>
            <a:p>
              <a:pPr algn="ctr">
                <a:lnSpc>
                  <a:spcPts val="659"/>
                </a:lnSpc>
              </a:pPr>
              <a:endParaRPr sz="700"/>
            </a:p>
          </p:txBody>
        </p:sp>
      </p:grpSp>
      <p:sp>
        <p:nvSpPr>
          <p:cNvPr id="16" name="TextBox 16">
            <a:extLst>
              <a:ext uri="{FF2B5EF4-FFF2-40B4-BE49-F238E27FC236}">
                <a16:creationId xmlns:a16="http://schemas.microsoft.com/office/drawing/2014/main" id="{4602242C-0596-CFB3-765F-09D095B8E10A}"/>
              </a:ext>
            </a:extLst>
          </p:cNvPr>
          <p:cNvSpPr txBox="1"/>
          <p:nvPr/>
        </p:nvSpPr>
        <p:spPr>
          <a:xfrm>
            <a:off x="7572024" y="4895627"/>
            <a:ext cx="3158335" cy="1715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92"/>
              </a:lnSpc>
            </a:pPr>
            <a:r>
              <a:rPr lang="en-US" sz="1600" b="1" u="sng" dirty="0">
                <a:solidFill>
                  <a:schemeClr val="accent5">
                    <a:lumMod val="75000"/>
                  </a:schemeClr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EAP Services - Available 24/7    </a:t>
            </a:r>
          </a:p>
          <a:p>
            <a:pPr>
              <a:lnSpc>
                <a:spcPts val="597"/>
              </a:lnSpc>
            </a:pPr>
            <a:endParaRPr lang="en-US" sz="1253" b="1" dirty="0"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ts val="1792"/>
              </a:lnSpc>
            </a:pP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 📞 Call NEAP at 800-624-2593</a:t>
            </a:r>
          </a:p>
          <a:p>
            <a:pPr>
              <a:lnSpc>
                <a:spcPts val="715"/>
              </a:lnSpc>
            </a:pPr>
            <a:endParaRPr lang="en-US" sz="1253" dirty="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1792"/>
              </a:lnSpc>
            </a:pP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 🌐www.nationaleap.com/my-eap</a:t>
            </a:r>
            <a:endParaRPr lang="en-US" sz="1253" b="1" dirty="0">
              <a:latin typeface="Montserrat"/>
              <a:ea typeface="Montserrat"/>
              <a:cs typeface="Montserrat"/>
              <a:sym typeface="Montserrat"/>
              <a:hlinkClick r:id="" action="ppaction://noaction"/>
            </a:endParaRPr>
          </a:p>
          <a:p>
            <a:pPr>
              <a:lnSpc>
                <a:spcPts val="715"/>
              </a:lnSpc>
            </a:pPr>
            <a:endParaRPr lang="en-US" sz="1253" dirty="0">
              <a:latin typeface="Montserrat"/>
              <a:ea typeface="Montserrat"/>
              <a:cs typeface="Montserrat"/>
              <a:sym typeface="Montserrat"/>
              <a:hlinkClick r:id="" action="ppaction://noaction"/>
            </a:endParaRPr>
          </a:p>
          <a:p>
            <a:pPr>
              <a:lnSpc>
                <a:spcPts val="1792"/>
              </a:lnSpc>
            </a:pPr>
            <a:r>
              <a:rPr lang="en-US" sz="1253" dirty="0">
                <a:latin typeface="Montserrat"/>
                <a:ea typeface="Montserrat"/>
                <a:cs typeface="Montserrat"/>
                <a:sym typeface="Montserrat"/>
              </a:rPr>
              <a:t>📋 </a:t>
            </a: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Complete the Online EAP</a:t>
            </a:r>
            <a:b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      Intake Form</a:t>
            </a:r>
            <a:endParaRPr lang="en-US" sz="1253" b="1" dirty="0">
              <a:latin typeface="Montserrat"/>
              <a:ea typeface="Montserrat"/>
              <a:cs typeface="Montserrat"/>
              <a:sym typeface="Montserrat"/>
              <a:hlinkClick r:id="rId4" tooltip="https://dynamic.eapintake.com/online-intake/nationaleap/nationaleap"/>
            </a:endParaRPr>
          </a:p>
          <a:p>
            <a:endParaRPr lang="en-US" sz="600" dirty="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1792"/>
              </a:lnSpc>
            </a:pPr>
            <a:r>
              <a:rPr lang="en-US" sz="1253" b="1" dirty="0">
                <a:latin typeface="Montserrat"/>
                <a:ea typeface="Montserrat"/>
                <a:cs typeface="Montserrat"/>
                <a:sym typeface="Montserrat"/>
              </a:rPr>
              <a:t>🌐 Member Portal</a:t>
            </a:r>
            <a:endParaRPr lang="en-US" sz="1253" b="1" dirty="0">
              <a:latin typeface="Montserrat"/>
              <a:ea typeface="Montserrat"/>
              <a:cs typeface="Montserrat"/>
              <a:sym typeface="Montserrat"/>
              <a:hlinkClick r:id="rId4" tooltip="https://dynamic.eapintake.com/online-intake/nationaleap/nationaleap"/>
            </a:endParaRPr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CA045FB1-24FF-7FF7-A5CE-901573CE8B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1220" y="5813974"/>
            <a:ext cx="518683" cy="518683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E3EBF72B-B873-7ECD-4627-D119048213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8681" y="5340505"/>
            <a:ext cx="561646" cy="5616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1F3940D-298F-5837-C64B-DBDC7635F9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5581" y="6319084"/>
            <a:ext cx="409109" cy="42016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796d12-762c-4075-8c00-bbfa76c6a0cc" xsi:nil="true"/>
    <lcf76f155ced4ddcb4097134ff3c332f xmlns="620ae1ae-4721-41fb-89df-6594621e9b6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A42B7E13364B419E5C3182DA222F0B" ma:contentTypeVersion="19" ma:contentTypeDescription="Create a new document." ma:contentTypeScope="" ma:versionID="54a5ce60f42a0880ebced8d75f56035a">
  <xsd:schema xmlns:xsd="http://www.w3.org/2001/XMLSchema" xmlns:xs="http://www.w3.org/2001/XMLSchema" xmlns:p="http://schemas.microsoft.com/office/2006/metadata/properties" xmlns:ns2="620ae1ae-4721-41fb-89df-6594621e9b60" xmlns:ns3="45796d12-762c-4075-8c00-bbfa76c6a0cc" targetNamespace="http://schemas.microsoft.com/office/2006/metadata/properties" ma:root="true" ma:fieldsID="c7c9f0d60a8a50b883a866a284991775" ns2:_="" ns3:_="">
    <xsd:import namespace="620ae1ae-4721-41fb-89df-6594621e9b60"/>
    <xsd:import namespace="45796d12-762c-4075-8c00-bbfa76c6a0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0ae1ae-4721-41fb-89df-6594621e9b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dd0fda3-6229-4275-be83-385b7aecff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796d12-762c-4075-8c00-bbfa76c6a0c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e123ab2-0b8c-4c85-adbe-c301d66d481a}" ma:internalName="TaxCatchAll" ma:showField="CatchAllData" ma:web="45796d12-762c-4075-8c00-bbfa76c6a0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CBD199-FBC0-4E38-BD25-B876A8011F93}">
  <ds:schemaRefs>
    <ds:schemaRef ds:uri="http://schemas.microsoft.com/office/2006/metadata/properties"/>
    <ds:schemaRef ds:uri="http://schemas.microsoft.com/office/infopath/2007/PartnerControls"/>
    <ds:schemaRef ds:uri="45796d12-762c-4075-8c00-bbfa76c6a0cc"/>
    <ds:schemaRef ds:uri="620ae1ae-4721-41fb-89df-6594621e9b60"/>
  </ds:schemaRefs>
</ds:datastoreItem>
</file>

<file path=customXml/itemProps2.xml><?xml version="1.0" encoding="utf-8"?>
<ds:datastoreItem xmlns:ds="http://schemas.openxmlformats.org/officeDocument/2006/customXml" ds:itemID="{362A37FB-34C2-4735-85BE-79FEB9C8FD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42E4A5-56CC-46BE-AFAE-3E41798D2A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0ae1ae-4721-41fb-89df-6594621e9b60"/>
    <ds:schemaRef ds:uri="45796d12-762c-4075-8c00-bbfa76c6a0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642</Words>
  <Application>Microsoft Office PowerPoint</Application>
  <PresentationFormat>Widescreen</PresentationFormat>
  <Paragraphs>87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LEMON MILK Pro VAR</vt:lpstr>
      <vt:lpstr>Montserrat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Rotjan</dc:creator>
  <cp:lastModifiedBy>Sara Rotjan</cp:lastModifiedBy>
  <cp:revision>1</cp:revision>
  <dcterms:created xsi:type="dcterms:W3CDTF">2026-03-19T17:56:56Z</dcterms:created>
  <dcterms:modified xsi:type="dcterms:W3CDTF">2026-03-30T13:42:55Z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0x0101003DA42B7E13364B419E5C3182DA222F0B</vt:lpwstr>
  </property>
  <property fmtid="{D5CDD505-2E9C-101B-9397-08002B2CF9AE}" pid="3" name="MediaServiceImageTags">
    <vt:lpwstr/>
  </property>
</Properties>
</file>