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3.xml" ContentType="application/vnd.openxmlformats-officedocument.theme+xml"/>
  <Override PartName="/ppt/tags/tag2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ink/ink1.xml" ContentType="application/inkml+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xml" ContentType="application/vnd.openxmlformats-officedocument.drawingml.chart+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0"/>
  </p:notesMasterIdLst>
  <p:sldIdLst>
    <p:sldId id="2113416977" r:id="rId6"/>
    <p:sldId id="288" r:id="rId7"/>
    <p:sldId id="2145709026" r:id="rId8"/>
    <p:sldId id="289" r:id="rId9"/>
    <p:sldId id="2145709027" r:id="rId10"/>
    <p:sldId id="2113417518" r:id="rId11"/>
    <p:sldId id="2145709032" r:id="rId12"/>
    <p:sldId id="2145709034" r:id="rId13"/>
    <p:sldId id="2113417426" r:id="rId14"/>
    <p:sldId id="2145709028" r:id="rId15"/>
    <p:sldId id="2145709038" r:id="rId16"/>
    <p:sldId id="2145709037" r:id="rId17"/>
    <p:sldId id="2113417520" r:id="rId18"/>
    <p:sldId id="2145709039" r:id="rId19"/>
    <p:sldId id="2113417517" r:id="rId20"/>
    <p:sldId id="2145709029" r:id="rId21"/>
    <p:sldId id="714" r:id="rId22"/>
    <p:sldId id="2145709040" r:id="rId23"/>
    <p:sldId id="302" r:id="rId24"/>
    <p:sldId id="2145709030" r:id="rId25"/>
    <p:sldId id="2145709046" r:id="rId26"/>
    <p:sldId id="2145709041" r:id="rId27"/>
    <p:sldId id="2113417423" r:id="rId28"/>
    <p:sldId id="2145709031" r:id="rId29"/>
    <p:sldId id="2145709011" r:id="rId30"/>
    <p:sldId id="2145709005" r:id="rId31"/>
    <p:sldId id="2145709006" r:id="rId32"/>
    <p:sldId id="2145709042" r:id="rId33"/>
    <p:sldId id="2145709014" r:id="rId34"/>
    <p:sldId id="2145709043" r:id="rId35"/>
    <p:sldId id="2145709044" r:id="rId36"/>
    <p:sldId id="2145709045" r:id="rId37"/>
    <p:sldId id="2145709020" r:id="rId38"/>
    <p:sldId id="287"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135" userDrawn="1">
          <p15:clr>
            <a:srgbClr val="A4A3A4"/>
          </p15:clr>
        </p15:guide>
        <p15:guide id="4" pos="68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A10332-86FF-DD95-7C49-728EA0DA9AC2}" name="Lucy Newton" initials="LN" userId="S::lucy@createengage.co.uk::f65348b0-6b3e-4a28-a885-51006eaa321f" providerId="AD"/>
  <p188:author id="{34A3E3C1-E1B1-4B98-EAD7-D016828DF7A9}" name="Francesca Hill" initials="FH" userId="S::francesca@createengage.co.uk::f1bcd88b-2c8d-4976-9a1d-599d34c57b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C293C"/>
    <a:srgbClr val="ED7D31"/>
    <a:srgbClr val="E07738"/>
    <a:srgbClr val="33C0FF"/>
    <a:srgbClr val="C3C3C3"/>
    <a:srgbClr val="CA6120"/>
    <a:srgbClr val="1C293B"/>
    <a:srgbClr val="E07938"/>
    <a:srgbClr val="0098DB"/>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4C8DBC-4F50-461E-AC41-1243E25D8336}" v="310" dt="2024-09-26T17:03:03.9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40"/>
  </p:normalViewPr>
  <p:slideViewPr>
    <p:cSldViewPr snapToGrid="0">
      <p:cViewPr varScale="1">
        <p:scale>
          <a:sx n="62" d="100"/>
          <a:sy n="62" d="100"/>
        </p:scale>
        <p:origin x="48" y="148"/>
      </p:cViewPr>
      <p:guideLst>
        <p:guide orient="horz" pos="2160"/>
        <p:guide pos="3840"/>
        <p:guide pos="4135"/>
        <p:guide pos="68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D. Wilton" userId="fabfe86a-7fa8-49dc-a04a-4e2d31526117" providerId="ADAL" clId="{D64C8DBC-4F50-461E-AC41-1243E25D8336}"/>
    <pc:docChg chg="undo custSel modSld">
      <pc:chgData name="James D. Wilton" userId="fabfe86a-7fa8-49dc-a04a-4e2d31526117" providerId="ADAL" clId="{D64C8DBC-4F50-461E-AC41-1243E25D8336}" dt="2024-09-26T17:03:03.902" v="406"/>
      <pc:docMkLst>
        <pc:docMk/>
      </pc:docMkLst>
      <pc:sldChg chg="modSp mod">
        <pc:chgData name="James D. Wilton" userId="fabfe86a-7fa8-49dc-a04a-4e2d31526117" providerId="ADAL" clId="{D64C8DBC-4F50-461E-AC41-1243E25D8336}" dt="2024-09-26T13:59:53.701" v="6"/>
        <pc:sldMkLst>
          <pc:docMk/>
          <pc:sldMk cId="2678456292" sldId="289"/>
        </pc:sldMkLst>
        <pc:spChg chg="mod">
          <ac:chgData name="James D. Wilton" userId="fabfe86a-7fa8-49dc-a04a-4e2d31526117" providerId="ADAL" clId="{D64C8DBC-4F50-461E-AC41-1243E25D8336}" dt="2024-09-26T13:59:53.701" v="6"/>
          <ac:spMkLst>
            <pc:docMk/>
            <pc:sldMk cId="2678456292" sldId="289"/>
            <ac:spMk id="3" creationId="{33F831E9-DE72-994A-7CAE-5D99E1F1C031}"/>
          </ac:spMkLst>
        </pc:spChg>
      </pc:sldChg>
      <pc:sldChg chg="modSp modAnim">
        <pc:chgData name="James D. Wilton" userId="fabfe86a-7fa8-49dc-a04a-4e2d31526117" providerId="ADAL" clId="{D64C8DBC-4F50-461E-AC41-1243E25D8336}" dt="2024-09-26T14:18:59.537" v="18"/>
        <pc:sldMkLst>
          <pc:docMk/>
          <pc:sldMk cId="3101815308" sldId="714"/>
        </pc:sldMkLst>
        <pc:spChg chg="mod">
          <ac:chgData name="James D. Wilton" userId="fabfe86a-7fa8-49dc-a04a-4e2d31526117" providerId="ADAL" clId="{D64C8DBC-4F50-461E-AC41-1243E25D8336}" dt="2024-09-26T14:01:25.497" v="11" actId="6549"/>
          <ac:spMkLst>
            <pc:docMk/>
            <pc:sldMk cId="3101815308" sldId="714"/>
            <ac:spMk id="3" creationId="{958106BA-24D1-DDCA-6776-A5DC59846FD5}"/>
          </ac:spMkLst>
        </pc:spChg>
      </pc:sldChg>
      <pc:sldChg chg="addSp delSp modSp mod">
        <pc:chgData name="James D. Wilton" userId="fabfe86a-7fa8-49dc-a04a-4e2d31526117" providerId="ADAL" clId="{D64C8DBC-4F50-461E-AC41-1243E25D8336}" dt="2024-09-26T17:03:03.902" v="406"/>
        <pc:sldMkLst>
          <pc:docMk/>
          <pc:sldMk cId="983798222" sldId="2113416977"/>
        </pc:sldMkLst>
        <pc:spChg chg="add del mod modVis">
          <ac:chgData name="James D. Wilton" userId="fabfe86a-7fa8-49dc-a04a-4e2d31526117" providerId="ADAL" clId="{D64C8DBC-4F50-461E-AC41-1243E25D8336}" dt="2024-09-26T17:03:00.543" v="320"/>
          <ac:spMkLst>
            <pc:docMk/>
            <pc:sldMk cId="983798222" sldId="2113416977"/>
            <ac:spMk id="2" creationId="{0C4C1A3F-F1F1-087F-5E82-A6686D74BD2D}"/>
          </ac:spMkLst>
        </pc:spChg>
        <pc:spChg chg="add del mod modVis">
          <ac:chgData name="James D. Wilton" userId="fabfe86a-7fa8-49dc-a04a-4e2d31526117" providerId="ADAL" clId="{D64C8DBC-4F50-461E-AC41-1243E25D8336}" dt="2024-09-26T17:03:01.231" v="346"/>
          <ac:spMkLst>
            <pc:docMk/>
            <pc:sldMk cId="983798222" sldId="2113416977"/>
            <ac:spMk id="5" creationId="{9B604C8D-F1AA-CCB5-8F80-7DA74C271EAB}"/>
          </ac:spMkLst>
        </pc:spChg>
        <pc:spChg chg="add del mod modVis">
          <ac:chgData name="James D. Wilton" userId="fabfe86a-7fa8-49dc-a04a-4e2d31526117" providerId="ADAL" clId="{D64C8DBC-4F50-461E-AC41-1243E25D8336}" dt="2024-09-26T17:03:02.313" v="373"/>
          <ac:spMkLst>
            <pc:docMk/>
            <pc:sldMk cId="983798222" sldId="2113416977"/>
            <ac:spMk id="6" creationId="{0C367FA9-7AED-1D91-A1D0-5CB0DD8295E6}"/>
          </ac:spMkLst>
        </pc:spChg>
        <pc:spChg chg="mod">
          <ac:chgData name="James D. Wilton" userId="fabfe86a-7fa8-49dc-a04a-4e2d31526117" providerId="ADAL" clId="{D64C8DBC-4F50-461E-AC41-1243E25D8336}" dt="2024-09-26T17:03:03.883" v="382" actId="948"/>
          <ac:spMkLst>
            <pc:docMk/>
            <pc:sldMk cId="983798222" sldId="2113416977"/>
            <ac:spMk id="7" creationId="{D6A803B8-1282-4E0E-A65A-907A4C43C4D4}"/>
          </ac:spMkLst>
        </pc:spChg>
        <pc:spChg chg="add del mod modVis">
          <ac:chgData name="James D. Wilton" userId="fabfe86a-7fa8-49dc-a04a-4e2d31526117" providerId="ADAL" clId="{D64C8DBC-4F50-461E-AC41-1243E25D8336}" dt="2024-09-26T17:03:03.901" v="404"/>
          <ac:spMkLst>
            <pc:docMk/>
            <pc:sldMk cId="983798222" sldId="2113416977"/>
            <ac:spMk id="9" creationId="{E0CD2BAA-D9CD-753E-6A7A-2797C478C705}"/>
          </ac:spMkLst>
        </pc:spChg>
        <pc:graphicFrameChg chg="mod">
          <ac:chgData name="James D. Wilton" userId="fabfe86a-7fa8-49dc-a04a-4e2d31526117" providerId="ADAL" clId="{D64C8DBC-4F50-461E-AC41-1243E25D8336}" dt="2024-09-26T17:03:03.902" v="406"/>
          <ac:graphicFrameMkLst>
            <pc:docMk/>
            <pc:sldMk cId="983798222" sldId="2113416977"/>
            <ac:graphicFrameMk id="4" creationId="{668DF76A-1238-4664-B3D4-9EF348D5CF1A}"/>
          </ac:graphicFrameMkLst>
        </pc:graphicFrameChg>
      </pc:sldChg>
      <pc:sldChg chg="modAnim">
        <pc:chgData name="James D. Wilton" userId="fabfe86a-7fa8-49dc-a04a-4e2d31526117" providerId="ADAL" clId="{D64C8DBC-4F50-461E-AC41-1243E25D8336}" dt="2024-09-26T14:18:08.683" v="14"/>
        <pc:sldMkLst>
          <pc:docMk/>
          <pc:sldMk cId="2791261275" sldId="2113417426"/>
        </pc:sldMkLst>
      </pc:sldChg>
      <pc:sldChg chg="modAnim">
        <pc:chgData name="James D. Wilton" userId="fabfe86a-7fa8-49dc-a04a-4e2d31526117" providerId="ADAL" clId="{D64C8DBC-4F50-461E-AC41-1243E25D8336}" dt="2024-09-26T14:17:52.568" v="12"/>
        <pc:sldMkLst>
          <pc:docMk/>
          <pc:sldMk cId="1905497935" sldId="2113417518"/>
        </pc:sldMkLst>
      </pc:sldChg>
      <pc:sldChg chg="modAnim">
        <pc:chgData name="James D. Wilton" userId="fabfe86a-7fa8-49dc-a04a-4e2d31526117" providerId="ADAL" clId="{D64C8DBC-4F50-461E-AC41-1243E25D8336}" dt="2024-09-26T14:18:46.395" v="16"/>
        <pc:sldMkLst>
          <pc:docMk/>
          <pc:sldMk cId="1859705775" sldId="2113417520"/>
        </pc:sldMkLst>
      </pc:sldChg>
      <pc:sldChg chg="modAnim">
        <pc:chgData name="James D. Wilton" userId="fabfe86a-7fa8-49dc-a04a-4e2d31526117" providerId="ADAL" clId="{D64C8DBC-4F50-461E-AC41-1243E25D8336}" dt="2024-09-26T14:24:03.841" v="294"/>
        <pc:sldMkLst>
          <pc:docMk/>
          <pc:sldMk cId="4151819063" sldId="2145709005"/>
        </pc:sldMkLst>
      </pc:sldChg>
      <pc:sldChg chg="modAnim">
        <pc:chgData name="James D. Wilton" userId="fabfe86a-7fa8-49dc-a04a-4e2d31526117" providerId="ADAL" clId="{D64C8DBC-4F50-461E-AC41-1243E25D8336}" dt="2024-09-26T14:24:10.801" v="295"/>
        <pc:sldMkLst>
          <pc:docMk/>
          <pc:sldMk cId="334609354" sldId="2145709006"/>
        </pc:sldMkLst>
      </pc:sldChg>
      <pc:sldChg chg="addSp delSp mod addAnim delAnim modAnim">
        <pc:chgData name="James D. Wilton" userId="fabfe86a-7fa8-49dc-a04a-4e2d31526117" providerId="ADAL" clId="{D64C8DBC-4F50-461E-AC41-1243E25D8336}" dt="2024-09-26T14:23:18.188" v="293"/>
        <pc:sldMkLst>
          <pc:docMk/>
          <pc:sldMk cId="890160638" sldId="2145709011"/>
        </pc:sldMkLst>
        <pc:spChg chg="add del">
          <ac:chgData name="James D. Wilton" userId="fabfe86a-7fa8-49dc-a04a-4e2d31526117" providerId="ADAL" clId="{D64C8DBC-4F50-461E-AC41-1243E25D8336}" dt="2024-09-26T14:23:15.813" v="292" actId="478"/>
          <ac:spMkLst>
            <pc:docMk/>
            <pc:sldMk cId="890160638" sldId="2145709011"/>
            <ac:spMk id="18" creationId="{2254B8DA-0C26-81D8-D201-963EFDC09E7A}"/>
          </ac:spMkLst>
        </pc:spChg>
        <pc:spChg chg="add del">
          <ac:chgData name="James D. Wilton" userId="fabfe86a-7fa8-49dc-a04a-4e2d31526117" providerId="ADAL" clId="{D64C8DBC-4F50-461E-AC41-1243E25D8336}" dt="2024-09-26T14:23:15.813" v="292" actId="478"/>
          <ac:spMkLst>
            <pc:docMk/>
            <pc:sldMk cId="890160638" sldId="2145709011"/>
            <ac:spMk id="19" creationId="{8F9ED75F-F78E-30A8-9AC3-5791E9C5587C}"/>
          </ac:spMkLst>
        </pc:spChg>
      </pc:sldChg>
      <pc:sldChg chg="modAnim">
        <pc:chgData name="James D. Wilton" userId="fabfe86a-7fa8-49dc-a04a-4e2d31526117" providerId="ADAL" clId="{D64C8DBC-4F50-461E-AC41-1243E25D8336}" dt="2024-09-26T14:24:36.445" v="296"/>
        <pc:sldMkLst>
          <pc:docMk/>
          <pc:sldMk cId="4293145509" sldId="2145709014"/>
        </pc:sldMkLst>
      </pc:sldChg>
      <pc:sldChg chg="modSp">
        <pc:chgData name="James D. Wilton" userId="fabfe86a-7fa8-49dc-a04a-4e2d31526117" providerId="ADAL" clId="{D64C8DBC-4F50-461E-AC41-1243E25D8336}" dt="2024-09-26T13:59:53.701" v="6"/>
        <pc:sldMkLst>
          <pc:docMk/>
          <pc:sldMk cId="786897474" sldId="2145709027"/>
        </pc:sldMkLst>
        <pc:spChg chg="mod">
          <ac:chgData name="James D. Wilton" userId="fabfe86a-7fa8-49dc-a04a-4e2d31526117" providerId="ADAL" clId="{D64C8DBC-4F50-461E-AC41-1243E25D8336}" dt="2024-09-26T13:59:53.701" v="6"/>
          <ac:spMkLst>
            <pc:docMk/>
            <pc:sldMk cId="786897474" sldId="2145709027"/>
            <ac:spMk id="3" creationId="{33F831E9-DE72-994A-7CAE-5D99E1F1C031}"/>
          </ac:spMkLst>
        </pc:spChg>
      </pc:sldChg>
      <pc:sldChg chg="modSp">
        <pc:chgData name="James D. Wilton" userId="fabfe86a-7fa8-49dc-a04a-4e2d31526117" providerId="ADAL" clId="{D64C8DBC-4F50-461E-AC41-1243E25D8336}" dt="2024-09-26T13:59:53.701" v="6"/>
        <pc:sldMkLst>
          <pc:docMk/>
          <pc:sldMk cId="1927051944" sldId="2145709028"/>
        </pc:sldMkLst>
        <pc:spChg chg="mod">
          <ac:chgData name="James D. Wilton" userId="fabfe86a-7fa8-49dc-a04a-4e2d31526117" providerId="ADAL" clId="{D64C8DBC-4F50-461E-AC41-1243E25D8336}" dt="2024-09-26T13:59:53.701" v="6"/>
          <ac:spMkLst>
            <pc:docMk/>
            <pc:sldMk cId="1927051944" sldId="2145709028"/>
            <ac:spMk id="3" creationId="{33F831E9-DE72-994A-7CAE-5D99E1F1C031}"/>
          </ac:spMkLst>
        </pc:spChg>
      </pc:sldChg>
      <pc:sldChg chg="modSp">
        <pc:chgData name="James D. Wilton" userId="fabfe86a-7fa8-49dc-a04a-4e2d31526117" providerId="ADAL" clId="{D64C8DBC-4F50-461E-AC41-1243E25D8336}" dt="2024-09-26T13:59:53.701" v="6"/>
        <pc:sldMkLst>
          <pc:docMk/>
          <pc:sldMk cId="3683901139" sldId="2145709029"/>
        </pc:sldMkLst>
        <pc:spChg chg="mod">
          <ac:chgData name="James D. Wilton" userId="fabfe86a-7fa8-49dc-a04a-4e2d31526117" providerId="ADAL" clId="{D64C8DBC-4F50-461E-AC41-1243E25D8336}" dt="2024-09-26T13:59:53.701" v="6"/>
          <ac:spMkLst>
            <pc:docMk/>
            <pc:sldMk cId="3683901139" sldId="2145709029"/>
            <ac:spMk id="3" creationId="{33F831E9-DE72-994A-7CAE-5D99E1F1C031}"/>
          </ac:spMkLst>
        </pc:spChg>
      </pc:sldChg>
      <pc:sldChg chg="modSp">
        <pc:chgData name="James D. Wilton" userId="fabfe86a-7fa8-49dc-a04a-4e2d31526117" providerId="ADAL" clId="{D64C8DBC-4F50-461E-AC41-1243E25D8336}" dt="2024-09-26T13:59:53.701" v="6"/>
        <pc:sldMkLst>
          <pc:docMk/>
          <pc:sldMk cId="4169839892" sldId="2145709030"/>
        </pc:sldMkLst>
        <pc:spChg chg="mod">
          <ac:chgData name="James D. Wilton" userId="fabfe86a-7fa8-49dc-a04a-4e2d31526117" providerId="ADAL" clId="{D64C8DBC-4F50-461E-AC41-1243E25D8336}" dt="2024-09-26T13:59:53.701" v="6"/>
          <ac:spMkLst>
            <pc:docMk/>
            <pc:sldMk cId="4169839892" sldId="2145709030"/>
            <ac:spMk id="3" creationId="{33F831E9-DE72-994A-7CAE-5D99E1F1C031}"/>
          </ac:spMkLst>
        </pc:spChg>
      </pc:sldChg>
      <pc:sldChg chg="modSp">
        <pc:chgData name="James D. Wilton" userId="fabfe86a-7fa8-49dc-a04a-4e2d31526117" providerId="ADAL" clId="{D64C8DBC-4F50-461E-AC41-1243E25D8336}" dt="2024-09-26T13:59:53.701" v="6"/>
        <pc:sldMkLst>
          <pc:docMk/>
          <pc:sldMk cId="2660432252" sldId="2145709031"/>
        </pc:sldMkLst>
        <pc:spChg chg="mod">
          <ac:chgData name="James D. Wilton" userId="fabfe86a-7fa8-49dc-a04a-4e2d31526117" providerId="ADAL" clId="{D64C8DBC-4F50-461E-AC41-1243E25D8336}" dt="2024-09-26T13:59:53.701" v="6"/>
          <ac:spMkLst>
            <pc:docMk/>
            <pc:sldMk cId="2660432252" sldId="2145709031"/>
            <ac:spMk id="3" creationId="{33F831E9-DE72-994A-7CAE-5D99E1F1C031}"/>
          </ac:spMkLst>
        </pc:spChg>
      </pc:sldChg>
      <pc:sldChg chg="modAnim">
        <pc:chgData name="James D. Wilton" userId="fabfe86a-7fa8-49dc-a04a-4e2d31526117" providerId="ADAL" clId="{D64C8DBC-4F50-461E-AC41-1243E25D8336}" dt="2024-09-26T14:18:00.221" v="13"/>
        <pc:sldMkLst>
          <pc:docMk/>
          <pc:sldMk cId="3641781353" sldId="2145709032"/>
        </pc:sldMkLst>
      </pc:sldChg>
      <pc:sldChg chg="modSp mod">
        <pc:chgData name="James D. Wilton" userId="fabfe86a-7fa8-49dc-a04a-4e2d31526117" providerId="ADAL" clId="{D64C8DBC-4F50-461E-AC41-1243E25D8336}" dt="2024-09-26T14:19:16.821" v="19" actId="1076"/>
        <pc:sldMkLst>
          <pc:docMk/>
          <pc:sldMk cId="1096251452" sldId="2145709040"/>
        </pc:sldMkLst>
        <pc:graphicFrameChg chg="mod">
          <ac:chgData name="James D. Wilton" userId="fabfe86a-7fa8-49dc-a04a-4e2d31526117" providerId="ADAL" clId="{D64C8DBC-4F50-461E-AC41-1243E25D8336}" dt="2024-09-26T14:19:16.821" v="19" actId="1076"/>
          <ac:graphicFrameMkLst>
            <pc:docMk/>
            <pc:sldMk cId="1096251452" sldId="2145709040"/>
            <ac:graphicFrameMk id="5" creationId="{253017C1-4579-9217-3926-47D0D2F3A77E}"/>
          </ac:graphicFrameMkLst>
        </pc:graphicFrameChg>
        <pc:picChg chg="mod">
          <ac:chgData name="James D. Wilton" userId="fabfe86a-7fa8-49dc-a04a-4e2d31526117" providerId="ADAL" clId="{D64C8DBC-4F50-461E-AC41-1243E25D8336}" dt="2024-09-26T14:19:16.821" v="19" actId="1076"/>
          <ac:picMkLst>
            <pc:docMk/>
            <pc:sldMk cId="1096251452" sldId="2145709040"/>
            <ac:picMk id="11" creationId="{5A68FA53-BBAB-0356-3CB4-3651E3B4F8A6}"/>
          </ac:picMkLst>
        </pc:picChg>
      </pc:sldChg>
      <pc:sldChg chg="modSp">
        <pc:chgData name="James D. Wilton" userId="fabfe86a-7fa8-49dc-a04a-4e2d31526117" providerId="ADAL" clId="{D64C8DBC-4F50-461E-AC41-1243E25D8336}" dt="2024-09-26T13:59:53.701" v="6"/>
        <pc:sldMkLst>
          <pc:docMk/>
          <pc:sldMk cId="4072732003" sldId="2145709045"/>
        </pc:sldMkLst>
        <pc:spChg chg="mod">
          <ac:chgData name="James D. Wilton" userId="fabfe86a-7fa8-49dc-a04a-4e2d31526117" providerId="ADAL" clId="{D64C8DBC-4F50-461E-AC41-1243E25D8336}" dt="2024-09-26T13:59:53.701" v="6"/>
          <ac:spMkLst>
            <pc:docMk/>
            <pc:sldMk cId="4072732003" sldId="2145709045"/>
            <ac:spMk id="3" creationId="{33F831E9-DE72-994A-7CAE-5D99E1F1C031}"/>
          </ac:spMkLst>
        </pc:spChg>
      </pc:sldChg>
      <pc:sldChg chg="modSp">
        <pc:chgData name="James D. Wilton" userId="fabfe86a-7fa8-49dc-a04a-4e2d31526117" providerId="ADAL" clId="{D64C8DBC-4F50-461E-AC41-1243E25D8336}" dt="2024-09-26T14:22:12.316" v="290" actId="20577"/>
        <pc:sldMkLst>
          <pc:docMk/>
          <pc:sldMk cId="3457386055" sldId="2145709046"/>
        </pc:sldMkLst>
        <pc:spChg chg="mod">
          <ac:chgData name="James D. Wilton" userId="fabfe86a-7fa8-49dc-a04a-4e2d31526117" providerId="ADAL" clId="{D64C8DBC-4F50-461E-AC41-1243E25D8336}" dt="2024-09-26T14:22:12.316" v="290" actId="20577"/>
          <ac:spMkLst>
            <pc:docMk/>
            <pc:sldMk cId="3457386055" sldId="2145709046"/>
            <ac:spMk id="3" creationId="{4C29A691-D2B5-E7FD-DFA9-6B7BD39E7FBC}"/>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057974283780731E-2"/>
          <c:y val="5.3951727401798391E-2"/>
          <c:w val="0.91721182043762683"/>
          <c:h val="0.89162328442972083"/>
        </c:manualLayout>
      </c:layout>
      <c:scatterChart>
        <c:scatterStyle val="lineMarker"/>
        <c:varyColors val="0"/>
        <c:ser>
          <c:idx val="0"/>
          <c:order val="0"/>
          <c:spPr>
            <a:ln w="19050" cmpd="sng" algn="ctr">
              <a:solidFill>
                <a:schemeClr val="accent3"/>
              </a:solidFill>
              <a:prstDash val="solid"/>
            </a:ln>
          </c:spPr>
          <c:marker>
            <c:symbol val="none"/>
          </c:marker>
          <c:xVal>
            <c:numRef>
              <c:f>Sheet1!$A$1:$DQ$1</c:f>
              <c:numCache>
                <c:formatCode>General</c:formatCode>
                <c:ptCount val="1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numCache>
            </c:numRef>
          </c:xVal>
          <c:yVal>
            <c:numRef>
              <c:f>Sheet1!$A$2:$DQ$2</c:f>
              <c:numCache>
                <c:formatCode>General</c:formatCode>
                <c:ptCount val="121"/>
                <c:pt idx="0">
                  <c:v>16.459197786998619</c:v>
                </c:pt>
                <c:pt idx="1">
                  <c:v>18.948824343015218</c:v>
                </c:pt>
                <c:pt idx="2">
                  <c:v>18.948824343015218</c:v>
                </c:pt>
                <c:pt idx="3">
                  <c:v>23.928077455048413</c:v>
                </c:pt>
                <c:pt idx="4">
                  <c:v>28.907330567081608</c:v>
                </c:pt>
                <c:pt idx="5">
                  <c:v>30.152143845089906</c:v>
                </c:pt>
                <c:pt idx="6">
                  <c:v>32.641770401106506</c:v>
                </c:pt>
                <c:pt idx="7">
                  <c:v>37.621023513139704</c:v>
                </c:pt>
                <c:pt idx="8">
                  <c:v>38.520055325034583</c:v>
                </c:pt>
                <c:pt idx="9">
                  <c:v>41.009681881051172</c:v>
                </c:pt>
                <c:pt idx="10">
                  <c:v>49.723374827109282</c:v>
                </c:pt>
                <c:pt idx="11">
                  <c:v>51.521438450899041</c:v>
                </c:pt>
                <c:pt idx="12">
                  <c:v>52.074688796680505</c:v>
                </c:pt>
                <c:pt idx="13">
                  <c:v>57.053941908713703</c:v>
                </c:pt>
                <c:pt idx="14">
                  <c:v>56.708160442600288</c:v>
                </c:pt>
                <c:pt idx="15">
                  <c:v>56.362378976486873</c:v>
                </c:pt>
                <c:pt idx="16">
                  <c:v>60.304287690179812</c:v>
                </c:pt>
                <c:pt idx="17">
                  <c:v>62.448132780082986</c:v>
                </c:pt>
                <c:pt idx="18">
                  <c:v>66.735822959889362</c:v>
                </c:pt>
                <c:pt idx="19">
                  <c:v>71.369294605809145</c:v>
                </c:pt>
                <c:pt idx="20">
                  <c:v>73.513139695712312</c:v>
                </c:pt>
                <c:pt idx="21">
                  <c:v>82.434301521438456</c:v>
                </c:pt>
                <c:pt idx="22">
                  <c:v>83.679114799446751</c:v>
                </c:pt>
                <c:pt idx="23">
                  <c:v>83.471645919778709</c:v>
                </c:pt>
                <c:pt idx="24">
                  <c:v>89.557399723374829</c:v>
                </c:pt>
                <c:pt idx="25">
                  <c:v>92.600276625172896</c:v>
                </c:pt>
                <c:pt idx="26">
                  <c:v>93.914246196403894</c:v>
                </c:pt>
                <c:pt idx="27">
                  <c:v>94.813278008298752</c:v>
                </c:pt>
                <c:pt idx="28">
                  <c:v>95.366528354080231</c:v>
                </c:pt>
                <c:pt idx="29">
                  <c:v>95.919778699861695</c:v>
                </c:pt>
                <c:pt idx="30">
                  <c:v>100</c:v>
                </c:pt>
                <c:pt idx="31">
                  <c:v>97.510373443983411</c:v>
                </c:pt>
                <c:pt idx="32">
                  <c:v>97.164591977870003</c:v>
                </c:pt>
                <c:pt idx="33">
                  <c:v>97.164591977870003</c:v>
                </c:pt>
                <c:pt idx="34">
                  <c:v>95.643153526970963</c:v>
                </c:pt>
                <c:pt idx="35">
                  <c:v>94.744121715076062</c:v>
                </c:pt>
                <c:pt idx="36">
                  <c:v>94.260027662517288</c:v>
                </c:pt>
                <c:pt idx="37">
                  <c:v>92.185338865836798</c:v>
                </c:pt>
                <c:pt idx="38">
                  <c:v>91.493775933609967</c:v>
                </c:pt>
                <c:pt idx="39">
                  <c:v>92.946058091286304</c:v>
                </c:pt>
                <c:pt idx="40">
                  <c:v>92.323651452282164</c:v>
                </c:pt>
                <c:pt idx="41">
                  <c:v>94.329183955739964</c:v>
                </c:pt>
                <c:pt idx="42">
                  <c:v>93.983402489626542</c:v>
                </c:pt>
                <c:pt idx="43">
                  <c:v>94.398340248962654</c:v>
                </c:pt>
                <c:pt idx="44">
                  <c:v>93.84508990318119</c:v>
                </c:pt>
                <c:pt idx="45">
                  <c:v>92.669432918395572</c:v>
                </c:pt>
                <c:pt idx="46">
                  <c:v>93.08437067773167</c:v>
                </c:pt>
                <c:pt idx="47">
                  <c:v>92.600276625172881</c:v>
                </c:pt>
                <c:pt idx="48">
                  <c:v>91.217150760719235</c:v>
                </c:pt>
                <c:pt idx="49">
                  <c:v>91.078838174273855</c:v>
                </c:pt>
                <c:pt idx="50">
                  <c:v>92.047026279391432</c:v>
                </c:pt>
                <c:pt idx="51">
                  <c:v>90.110650069156307</c:v>
                </c:pt>
                <c:pt idx="52">
                  <c:v>91.217150760719235</c:v>
                </c:pt>
                <c:pt idx="53">
                  <c:v>91.078838174273869</c:v>
                </c:pt>
                <c:pt idx="54">
                  <c:v>89.834024896265575</c:v>
                </c:pt>
                <c:pt idx="55">
                  <c:v>88.381742738589224</c:v>
                </c:pt>
                <c:pt idx="56">
                  <c:v>86.514522821576776</c:v>
                </c:pt>
                <c:pt idx="57">
                  <c:v>85.961272475795312</c:v>
                </c:pt>
                <c:pt idx="58">
                  <c:v>85.269709543568467</c:v>
                </c:pt>
                <c:pt idx="59">
                  <c:v>85.615491009681904</c:v>
                </c:pt>
                <c:pt idx="60">
                  <c:v>82.780082987551879</c:v>
                </c:pt>
                <c:pt idx="61">
                  <c:v>80.567081604426008</c:v>
                </c:pt>
                <c:pt idx="62">
                  <c:v>82.434301521438456</c:v>
                </c:pt>
                <c:pt idx="63">
                  <c:v>82.088520055325048</c:v>
                </c:pt>
                <c:pt idx="64">
                  <c:v>81.742738589211626</c:v>
                </c:pt>
                <c:pt idx="65">
                  <c:v>80.497925311203332</c:v>
                </c:pt>
                <c:pt idx="66">
                  <c:v>78.008298755186729</c:v>
                </c:pt>
                <c:pt idx="67">
                  <c:v>78.008298755186729</c:v>
                </c:pt>
                <c:pt idx="68">
                  <c:v>76.763485477178435</c:v>
                </c:pt>
                <c:pt idx="69">
                  <c:v>76.417704011065013</c:v>
                </c:pt>
                <c:pt idx="70">
                  <c:v>76.625172890733069</c:v>
                </c:pt>
                <c:pt idx="71">
                  <c:v>76.071922544951605</c:v>
                </c:pt>
                <c:pt idx="72">
                  <c:v>74.827109266943296</c:v>
                </c:pt>
                <c:pt idx="73">
                  <c:v>74.343015214384508</c:v>
                </c:pt>
                <c:pt idx="74">
                  <c:v>71.023513139695723</c:v>
                </c:pt>
                <c:pt idx="75">
                  <c:v>69.847856154910104</c:v>
                </c:pt>
                <c:pt idx="76">
                  <c:v>69.847856154910104</c:v>
                </c:pt>
                <c:pt idx="77">
                  <c:v>69.709543568464753</c:v>
                </c:pt>
                <c:pt idx="78">
                  <c:v>68.464730290456444</c:v>
                </c:pt>
                <c:pt idx="79">
                  <c:v>66.528354080221305</c:v>
                </c:pt>
                <c:pt idx="80">
                  <c:v>66.044260027662531</c:v>
                </c:pt>
                <c:pt idx="81">
                  <c:v>63.208852005532513</c:v>
                </c:pt>
                <c:pt idx="82">
                  <c:v>61.894882434301522</c:v>
                </c:pt>
                <c:pt idx="83">
                  <c:v>60.650069156293227</c:v>
                </c:pt>
                <c:pt idx="84">
                  <c:v>60.304287690179812</c:v>
                </c:pt>
                <c:pt idx="85">
                  <c:v>58.506224066390047</c:v>
                </c:pt>
                <c:pt idx="86">
                  <c:v>57.468879668049802</c:v>
                </c:pt>
                <c:pt idx="87">
                  <c:v>58.367911479944681</c:v>
                </c:pt>
                <c:pt idx="88">
                  <c:v>58.367911479944681</c:v>
                </c:pt>
                <c:pt idx="89">
                  <c:v>57.538035961272485</c:v>
                </c:pt>
                <c:pt idx="90">
                  <c:v>55.463347164591994</c:v>
                </c:pt>
                <c:pt idx="91">
                  <c:v>56.569847856154922</c:v>
                </c:pt>
                <c:pt idx="92">
                  <c:v>54.771784232365164</c:v>
                </c:pt>
                <c:pt idx="93">
                  <c:v>54.633471645919784</c:v>
                </c:pt>
                <c:pt idx="94">
                  <c:v>53.734439834024904</c:v>
                </c:pt>
                <c:pt idx="95">
                  <c:v>53.734439834024904</c:v>
                </c:pt>
                <c:pt idx="96">
                  <c:v>53.457814661134172</c:v>
                </c:pt>
                <c:pt idx="97">
                  <c:v>52.213001383125871</c:v>
                </c:pt>
                <c:pt idx="98">
                  <c:v>52.213001383125871</c:v>
                </c:pt>
                <c:pt idx="99">
                  <c:v>48.340248962655608</c:v>
                </c:pt>
                <c:pt idx="100">
                  <c:v>45.50484094052559</c:v>
                </c:pt>
                <c:pt idx="101">
                  <c:v>44.052558782849246</c:v>
                </c:pt>
                <c:pt idx="102">
                  <c:v>44.536652835408027</c:v>
                </c:pt>
                <c:pt idx="103">
                  <c:v>45.781466113416322</c:v>
                </c:pt>
                <c:pt idx="104">
                  <c:v>44.882434301521442</c:v>
                </c:pt>
                <c:pt idx="105">
                  <c:v>43.983402489626563</c:v>
                </c:pt>
                <c:pt idx="106">
                  <c:v>42.18533886583679</c:v>
                </c:pt>
                <c:pt idx="107">
                  <c:v>41.286307053941911</c:v>
                </c:pt>
                <c:pt idx="108">
                  <c:v>39.34993084370678</c:v>
                </c:pt>
                <c:pt idx="109">
                  <c:v>39.34993084370678</c:v>
                </c:pt>
                <c:pt idx="110">
                  <c:v>39.004149377593365</c:v>
                </c:pt>
                <c:pt idx="111">
                  <c:v>36.583679114799452</c:v>
                </c:pt>
                <c:pt idx="112">
                  <c:v>35.684647302904573</c:v>
                </c:pt>
                <c:pt idx="113">
                  <c:v>35.546334716459199</c:v>
                </c:pt>
                <c:pt idx="114">
                  <c:v>35.40802213001384</c:v>
                </c:pt>
                <c:pt idx="115">
                  <c:v>34.163208852005532</c:v>
                </c:pt>
                <c:pt idx="116">
                  <c:v>32.365145228215773</c:v>
                </c:pt>
                <c:pt idx="117">
                  <c:v>32.088520055325034</c:v>
                </c:pt>
                <c:pt idx="118">
                  <c:v>33.333333333333329</c:v>
                </c:pt>
                <c:pt idx="119">
                  <c:v>33.333333333333329</c:v>
                </c:pt>
                <c:pt idx="120">
                  <c:v>33.333333333333329</c:v>
                </c:pt>
              </c:numCache>
            </c:numRef>
          </c:yVal>
          <c:smooth val="0"/>
          <c:extLst>
            <c:ext xmlns:c16="http://schemas.microsoft.com/office/drawing/2014/chart" uri="{C3380CC4-5D6E-409C-BE32-E72D297353CC}">
              <c16:uniqueId val="{00000000-3B1A-448F-8101-A1B9ED529DC5}"/>
            </c:ext>
          </c:extLst>
        </c:ser>
        <c:ser>
          <c:idx val="1"/>
          <c:order val="1"/>
          <c:spPr>
            <a:ln w="19050" cmpd="sng" algn="ctr">
              <a:solidFill>
                <a:schemeClr val="accent2"/>
              </a:solidFill>
              <a:prstDash val="solid"/>
            </a:ln>
          </c:spPr>
          <c:marker>
            <c:symbol val="none"/>
          </c:marker>
          <c:xVal>
            <c:numRef>
              <c:f>Sheet1!$A$1:$DQ$1</c:f>
              <c:numCache>
                <c:formatCode>General</c:formatCode>
                <c:ptCount val="1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numCache>
            </c:numRef>
          </c:xVal>
          <c:yVal>
            <c:numRef>
              <c:f>Sheet1!$A$3:$DQ$3</c:f>
              <c:numCache>
                <c:formatCode>General</c:formatCode>
                <c:ptCount val="121"/>
                <c:pt idx="0">
                  <c:v>0</c:v>
                </c:pt>
                <c:pt idx="1">
                  <c:v>0.34915578209620901</c:v>
                </c:pt>
                <c:pt idx="2">
                  <c:v>0.69831156419241802</c:v>
                </c:pt>
                <c:pt idx="3">
                  <c:v>1.3227142402038867</c:v>
                </c:pt>
                <c:pt idx="4">
                  <c:v>2.1306148454921949</c:v>
                </c:pt>
                <c:pt idx="5">
                  <c:v>2.7779547626632692</c:v>
                </c:pt>
                <c:pt idx="6">
                  <c:v>3.6087926091111817</c:v>
                </c:pt>
                <c:pt idx="7">
                  <c:v>4.8525007964319844</c:v>
                </c:pt>
                <c:pt idx="8">
                  <c:v>5.6782414781777639</c:v>
                </c:pt>
                <c:pt idx="9">
                  <c:v>6.8008920038228728</c:v>
                </c:pt>
                <c:pt idx="10">
                  <c:v>9.1621535520866537</c:v>
                </c:pt>
                <c:pt idx="11">
                  <c:v>10.44281618349793</c:v>
                </c:pt>
                <c:pt idx="12">
                  <c:v>11.514495062121695</c:v>
                </c:pt>
                <c:pt idx="13">
                  <c:v>13.666772857597961</c:v>
                </c:pt>
                <c:pt idx="14">
                  <c:v>14.628862695125836</c:v>
                </c:pt>
                <c:pt idx="15">
                  <c:v>15.578209620898376</c:v>
                </c:pt>
                <c:pt idx="16">
                  <c:v>17.778910481044921</c:v>
                </c:pt>
                <c:pt idx="17">
                  <c:v>19.561643835616437</c:v>
                </c:pt>
                <c:pt idx="18">
                  <c:v>22.134437719018798</c:v>
                </c:pt>
                <c:pt idx="19">
                  <c:v>24.986301369863018</c:v>
                </c:pt>
                <c:pt idx="20">
                  <c:v>27.091430391844533</c:v>
                </c:pt>
                <c:pt idx="21">
                  <c:v>31.898056705957313</c:v>
                </c:pt>
                <c:pt idx="22">
                  <c:v>33.921631092704686</c:v>
                </c:pt>
                <c:pt idx="23">
                  <c:v>35.375597323988536</c:v>
                </c:pt>
                <c:pt idx="24">
                  <c:v>39.604969735584575</c:v>
                </c:pt>
                <c:pt idx="25">
                  <c:v>42.656897100987571</c:v>
                </c:pt>
                <c:pt idx="26">
                  <c:v>44.992672825740684</c:v>
                </c:pt>
                <c:pt idx="27">
                  <c:v>47.170436444727621</c:v>
                </c:pt>
                <c:pt idx="28">
                  <c:v>49.202930869703735</c:v>
                </c:pt>
                <c:pt idx="29">
                  <c:v>51.255813953488385</c:v>
                </c:pt>
                <c:pt idx="30">
                  <c:v>55.278751194647981</c:v>
                </c:pt>
                <c:pt idx="31">
                  <c:v>55.69926728257407</c:v>
                </c:pt>
                <c:pt idx="32">
                  <c:v>57.292131251991087</c:v>
                </c:pt>
                <c:pt idx="33">
                  <c:v>59.082510353615803</c:v>
                </c:pt>
                <c:pt idx="34">
                  <c:v>59.919719655941385</c:v>
                </c:pt>
                <c:pt idx="35">
                  <c:v>61.102261866836557</c:v>
                </c:pt>
                <c:pt idx="36">
                  <c:v>62.526919401083148</c:v>
                </c:pt>
                <c:pt idx="37">
                  <c:v>62.849315068493148</c:v>
                </c:pt>
                <c:pt idx="38">
                  <c:v>64.063714558776681</c:v>
                </c:pt>
                <c:pt idx="39">
                  <c:v>66.793246256769663</c:v>
                </c:pt>
                <c:pt idx="40">
                  <c:v>68.047148773494754</c:v>
                </c:pt>
                <c:pt idx="41">
                  <c:v>71.26345970054156</c:v>
                </c:pt>
                <c:pt idx="42">
                  <c:v>72.733991717107344</c:v>
                </c:pt>
                <c:pt idx="43">
                  <c:v>74.794520547945197</c:v>
                </c:pt>
                <c:pt idx="44">
                  <c:v>76.085377508760757</c:v>
                </c:pt>
                <c:pt idx="45">
                  <c:v>76.839757884676658</c:v>
                </c:pt>
                <c:pt idx="46">
                  <c:v>78.899012424338963</c:v>
                </c:pt>
                <c:pt idx="47">
                  <c:v>80.19496654985663</c:v>
                </c:pt>
                <c:pt idx="48">
                  <c:v>80.67792290538388</c:v>
                </c:pt>
                <c:pt idx="49">
                  <c:v>82.233832430710422</c:v>
                </c:pt>
                <c:pt idx="50">
                  <c:v>84.804077731761723</c:v>
                </c:pt>
                <c:pt idx="51">
                  <c:v>84.680471487734948</c:v>
                </c:pt>
                <c:pt idx="52">
                  <c:v>87.401083147499207</c:v>
                </c:pt>
                <c:pt idx="53">
                  <c:v>88.946798343421491</c:v>
                </c:pt>
                <c:pt idx="54">
                  <c:v>89.386428798980589</c:v>
                </c:pt>
                <c:pt idx="55">
                  <c:v>89.5699267282574</c:v>
                </c:pt>
                <c:pt idx="56">
                  <c:v>89.271742593182552</c:v>
                </c:pt>
                <c:pt idx="57">
                  <c:v>90.284804077731764</c:v>
                </c:pt>
                <c:pt idx="58">
                  <c:v>91.129659127110529</c:v>
                </c:pt>
                <c:pt idx="59">
                  <c:v>93.076776043325921</c:v>
                </c:pt>
                <c:pt idx="60">
                  <c:v>91.519592226823832</c:v>
                </c:pt>
                <c:pt idx="61">
                  <c:v>90.557502389295948</c:v>
                </c:pt>
                <c:pt idx="62">
                  <c:v>94.175215036635876</c:v>
                </c:pt>
                <c:pt idx="63">
                  <c:v>95.29276839757884</c:v>
                </c:pt>
                <c:pt idx="64">
                  <c:v>96.397578846766493</c:v>
                </c:pt>
                <c:pt idx="65">
                  <c:v>96.4128703408729</c:v>
                </c:pt>
                <c:pt idx="66">
                  <c:v>94.868429436126149</c:v>
                </c:pt>
                <c:pt idx="67">
                  <c:v>96.305829882128052</c:v>
                </c:pt>
                <c:pt idx="68">
                  <c:v>96.183497929276854</c:v>
                </c:pt>
                <c:pt idx="69">
                  <c:v>97.158330678560063</c:v>
                </c:pt>
                <c:pt idx="70">
                  <c:v>98.834023574386748</c:v>
                </c:pt>
                <c:pt idx="71">
                  <c:v>99.5221408091749</c:v>
                </c:pt>
                <c:pt idx="72">
                  <c:v>99.272379738770312</c:v>
                </c:pt>
                <c:pt idx="73">
                  <c:v>100</c:v>
                </c:pt>
                <c:pt idx="74">
                  <c:v>96.84358075820326</c:v>
                </c:pt>
                <c:pt idx="75">
                  <c:v>96.527556546670908</c:v>
                </c:pt>
                <c:pt idx="76">
                  <c:v>97.814590633959867</c:v>
                </c:pt>
                <c:pt idx="77">
                  <c:v>98.905383880216661</c:v>
                </c:pt>
                <c:pt idx="78">
                  <c:v>98.400764574705335</c:v>
                </c:pt>
                <c:pt idx="79">
                  <c:v>96.843580758203245</c:v>
                </c:pt>
                <c:pt idx="80">
                  <c:v>97.355845810767775</c:v>
                </c:pt>
                <c:pt idx="81">
                  <c:v>94.340872889455255</c:v>
                </c:pt>
                <c:pt idx="82">
                  <c:v>93.520229372411606</c:v>
                </c:pt>
                <c:pt idx="83">
                  <c:v>92.756928958266968</c:v>
                </c:pt>
                <c:pt idx="84">
                  <c:v>93.339280025485834</c:v>
                </c:pt>
                <c:pt idx="85">
                  <c:v>91.634278432621869</c:v>
                </c:pt>
                <c:pt idx="86">
                  <c:v>91.068493150684944</c:v>
                </c:pt>
                <c:pt idx="87">
                  <c:v>93.56865243708188</c:v>
                </c:pt>
                <c:pt idx="88">
                  <c:v>94.644154189232253</c:v>
                </c:pt>
                <c:pt idx="89">
                  <c:v>94.35871296591273</c:v>
                </c:pt>
                <c:pt idx="90">
                  <c:v>91.978337050015938</c:v>
                </c:pt>
                <c:pt idx="91">
                  <c:v>94.855686524370824</c:v>
                </c:pt>
                <c:pt idx="92">
                  <c:v>92.849952214080929</c:v>
                </c:pt>
                <c:pt idx="93">
                  <c:v>93.62217266645429</c:v>
                </c:pt>
                <c:pt idx="94">
                  <c:v>93.071678878623771</c:v>
                </c:pt>
                <c:pt idx="95">
                  <c:v>94.061803122013373</c:v>
                </c:pt>
                <c:pt idx="96">
                  <c:v>94.562599553998112</c:v>
                </c:pt>
                <c:pt idx="97">
                  <c:v>93.322714240203879</c:v>
                </c:pt>
                <c:pt idx="98">
                  <c:v>94.284804077731764</c:v>
                </c:pt>
                <c:pt idx="99">
                  <c:v>88.18222363810132</c:v>
                </c:pt>
                <c:pt idx="100">
                  <c:v>83.848359350111494</c:v>
                </c:pt>
                <c:pt idx="101">
                  <c:v>81.984071360305833</c:v>
                </c:pt>
                <c:pt idx="102">
                  <c:v>83.705638738451754</c:v>
                </c:pt>
                <c:pt idx="103">
                  <c:v>86.888818094934678</c:v>
                </c:pt>
                <c:pt idx="104">
                  <c:v>86.009557183816511</c:v>
                </c:pt>
                <c:pt idx="105">
                  <c:v>85.097164702134435</c:v>
                </c:pt>
                <c:pt idx="106">
                  <c:v>82.395667410003185</c:v>
                </c:pt>
                <c:pt idx="107">
                  <c:v>81.400446001911433</c:v>
                </c:pt>
                <c:pt idx="108">
                  <c:v>78.30774131889136</c:v>
                </c:pt>
                <c:pt idx="109">
                  <c:v>79.03281299776998</c:v>
                </c:pt>
                <c:pt idx="110">
                  <c:v>79.057024530105139</c:v>
                </c:pt>
                <c:pt idx="111">
                  <c:v>74.825103536158011</c:v>
                </c:pt>
                <c:pt idx="112">
                  <c:v>73.643835616438366</c:v>
                </c:pt>
                <c:pt idx="113">
                  <c:v>74.013380057343099</c:v>
                </c:pt>
                <c:pt idx="114">
                  <c:v>74.377827333545724</c:v>
                </c:pt>
                <c:pt idx="115">
                  <c:v>72.392481682064343</c:v>
                </c:pt>
                <c:pt idx="116">
                  <c:v>69.178719337368605</c:v>
                </c:pt>
                <c:pt idx="117">
                  <c:v>69.178719337368605</c:v>
                </c:pt>
                <c:pt idx="118">
                  <c:v>72.476584899649566</c:v>
                </c:pt>
                <c:pt idx="119">
                  <c:v>73.090793246256766</c:v>
                </c:pt>
                <c:pt idx="120">
                  <c:v>73.705001592863965</c:v>
                </c:pt>
              </c:numCache>
            </c:numRef>
          </c:yVal>
          <c:smooth val="0"/>
          <c:extLst>
            <c:ext xmlns:c16="http://schemas.microsoft.com/office/drawing/2014/chart" uri="{C3380CC4-5D6E-409C-BE32-E72D297353CC}">
              <c16:uniqueId val="{00000001-3B1A-448F-8101-A1B9ED529DC5}"/>
            </c:ext>
          </c:extLst>
        </c:ser>
        <c:ser>
          <c:idx val="2"/>
          <c:order val="2"/>
          <c:spPr>
            <a:ln w="19050" cmpd="sng" algn="ctr">
              <a:solidFill>
                <a:schemeClr val="accent1"/>
              </a:solidFill>
              <a:prstDash val="solid"/>
            </a:ln>
          </c:spPr>
          <c:marker>
            <c:symbol val="none"/>
          </c:marker>
          <c:xVal>
            <c:numRef>
              <c:f>Sheet1!$A$1:$DQ$1</c:f>
              <c:numCache>
                <c:formatCode>General</c:formatCode>
                <c:ptCount val="1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numCache>
            </c:numRef>
          </c:xVal>
          <c:yVal>
            <c:numRef>
              <c:f>Sheet1!$A$4:$DQ$4</c:f>
              <c:numCache>
                <c:formatCode>General</c:formatCode>
                <c:ptCount val="121"/>
                <c:pt idx="0">
                  <c:v>-7.0927152317880795</c:v>
                </c:pt>
                <c:pt idx="1">
                  <c:v>-7.7119205298013265</c:v>
                </c:pt>
                <c:pt idx="2">
                  <c:v>-7.2582781456953658</c:v>
                </c:pt>
                <c:pt idx="3">
                  <c:v>-8.5927152317880804</c:v>
                </c:pt>
                <c:pt idx="4">
                  <c:v>-9.6887417218543046</c:v>
                </c:pt>
                <c:pt idx="5">
                  <c:v>-9.3841059602649022</c:v>
                </c:pt>
                <c:pt idx="6">
                  <c:v>-9.377483443708611</c:v>
                </c:pt>
                <c:pt idx="7">
                  <c:v>-9.9072847682119232</c:v>
                </c:pt>
                <c:pt idx="8">
                  <c:v>-9.2218543046357606</c:v>
                </c:pt>
                <c:pt idx="9">
                  <c:v>-8.8360927152317874</c:v>
                </c:pt>
                <c:pt idx="10">
                  <c:v>-9.5231788079470228</c:v>
                </c:pt>
                <c:pt idx="11">
                  <c:v>-8.6341059602649004</c:v>
                </c:pt>
                <c:pt idx="12">
                  <c:v>-7.4801324503311273</c:v>
                </c:pt>
                <c:pt idx="13">
                  <c:v>-6.8294701986754971</c:v>
                </c:pt>
                <c:pt idx="14">
                  <c:v>-5.4304635761589415</c:v>
                </c:pt>
                <c:pt idx="15">
                  <c:v>-4.0480132450331139</c:v>
                </c:pt>
                <c:pt idx="16">
                  <c:v>-2.8874172185430469</c:v>
                </c:pt>
                <c:pt idx="17">
                  <c:v>-1.4950331125827816</c:v>
                </c:pt>
                <c:pt idx="18">
                  <c:v>0</c:v>
                </c:pt>
                <c:pt idx="19">
                  <c:v>1.7086092715231791</c:v>
                </c:pt>
                <c:pt idx="20">
                  <c:v>3.5198675496688745</c:v>
                </c:pt>
                <c:pt idx="21">
                  <c:v>5.9205298013245038</c:v>
                </c:pt>
                <c:pt idx="22">
                  <c:v>8.0132450331125824</c:v>
                </c:pt>
                <c:pt idx="23">
                  <c:v>9.991721854304636</c:v>
                </c:pt>
                <c:pt idx="24">
                  <c:v>12.864238410596023</c:v>
                </c:pt>
                <c:pt idx="25">
                  <c:v>15.518211920529804</c:v>
                </c:pt>
                <c:pt idx="26">
                  <c:v>17.986754966887421</c:v>
                </c:pt>
                <c:pt idx="27">
                  <c:v>20.428807947019866</c:v>
                </c:pt>
                <c:pt idx="28">
                  <c:v>22.831125827814571</c:v>
                </c:pt>
                <c:pt idx="29">
                  <c:v>25.259933774834437</c:v>
                </c:pt>
                <c:pt idx="30">
                  <c:v>28.728476821192057</c:v>
                </c:pt>
                <c:pt idx="31">
                  <c:v>30.347682119205306</c:v>
                </c:pt>
                <c:pt idx="32">
                  <c:v>32.566225165562919</c:v>
                </c:pt>
                <c:pt idx="33">
                  <c:v>34.892384105960275</c:v>
                </c:pt>
                <c:pt idx="34">
                  <c:v>36.635761589403984</c:v>
                </c:pt>
                <c:pt idx="35">
                  <c:v>38.559602649006621</c:v>
                </c:pt>
                <c:pt idx="36">
                  <c:v>40.619205298013242</c:v>
                </c:pt>
                <c:pt idx="37">
                  <c:v>41.932119205298015</c:v>
                </c:pt>
                <c:pt idx="38">
                  <c:v>43.807947019867555</c:v>
                </c:pt>
                <c:pt idx="39">
                  <c:v>46.728476821192046</c:v>
                </c:pt>
                <c:pt idx="40">
                  <c:v>48.62582781456954</c:v>
                </c:pt>
                <c:pt idx="41">
                  <c:v>51.940397350993372</c:v>
                </c:pt>
                <c:pt idx="42">
                  <c:v>53.999999999999979</c:v>
                </c:pt>
                <c:pt idx="43">
                  <c:v>56.498344370860934</c:v>
                </c:pt>
                <c:pt idx="44">
                  <c:v>58.413907284768207</c:v>
                </c:pt>
                <c:pt idx="45">
                  <c:v>59.900662251655632</c:v>
                </c:pt>
                <c:pt idx="46">
                  <c:v>62.397350993377486</c:v>
                </c:pt>
                <c:pt idx="47">
                  <c:v>64.289735099337747</c:v>
                </c:pt>
                <c:pt idx="48">
                  <c:v>65.513245033112582</c:v>
                </c:pt>
                <c:pt idx="49">
                  <c:v>67.594370860927157</c:v>
                </c:pt>
                <c:pt idx="50">
                  <c:v>70.516556291390728</c:v>
                </c:pt>
                <c:pt idx="51">
                  <c:v>71.190397350993379</c:v>
                </c:pt>
                <c:pt idx="52">
                  <c:v>74.248344370860934</c:v>
                </c:pt>
                <c:pt idx="53">
                  <c:v>76.316225165562926</c:v>
                </c:pt>
                <c:pt idx="54">
                  <c:v>77.423841059602665</c:v>
                </c:pt>
                <c:pt idx="55">
                  <c:v>78.288079470198682</c:v>
                </c:pt>
                <c:pt idx="56">
                  <c:v>78.705298013245041</c:v>
                </c:pt>
                <c:pt idx="57">
                  <c:v>80.259933774834451</c:v>
                </c:pt>
                <c:pt idx="58">
                  <c:v>81.655629139072843</c:v>
                </c:pt>
                <c:pt idx="59">
                  <c:v>84.036423841059616</c:v>
                </c:pt>
                <c:pt idx="60">
                  <c:v>83.235099337748338</c:v>
                </c:pt>
                <c:pt idx="61">
                  <c:v>82.938741721854299</c:v>
                </c:pt>
                <c:pt idx="62">
                  <c:v>86.834437086092734</c:v>
                </c:pt>
                <c:pt idx="63">
                  <c:v>88.435430463576168</c:v>
                </c:pt>
                <c:pt idx="64">
                  <c:v>90.019867549668888</c:v>
                </c:pt>
                <c:pt idx="65">
                  <c:v>90.576158940397363</c:v>
                </c:pt>
                <c:pt idx="66">
                  <c:v>89.642384105960275</c:v>
                </c:pt>
                <c:pt idx="67">
                  <c:v>91.509933774834437</c:v>
                </c:pt>
                <c:pt idx="68">
                  <c:v>91.88741721854305</c:v>
                </c:pt>
                <c:pt idx="69">
                  <c:v>93.302980132450344</c:v>
                </c:pt>
                <c:pt idx="70">
                  <c:v>95.390728476821195</c:v>
                </c:pt>
                <c:pt idx="71">
                  <c:v>96.523178807947033</c:v>
                </c:pt>
                <c:pt idx="72">
                  <c:v>96.735099337748338</c:v>
                </c:pt>
                <c:pt idx="73">
                  <c:v>97.889072847682129</c:v>
                </c:pt>
                <c:pt idx="74">
                  <c:v>95.218543046357624</c:v>
                </c:pt>
                <c:pt idx="75">
                  <c:v>95.314569536423846</c:v>
                </c:pt>
                <c:pt idx="76">
                  <c:v>96.986754966887418</c:v>
                </c:pt>
                <c:pt idx="77">
                  <c:v>98.463576158940413</c:v>
                </c:pt>
                <c:pt idx="78">
                  <c:v>98.344370860927171</c:v>
                </c:pt>
                <c:pt idx="79">
                  <c:v>97.155629139072857</c:v>
                </c:pt>
                <c:pt idx="80">
                  <c:v>98.029801324503325</c:v>
                </c:pt>
                <c:pt idx="81">
                  <c:v>95.334437086092734</c:v>
                </c:pt>
                <c:pt idx="82">
                  <c:v>94.83443708609272</c:v>
                </c:pt>
                <c:pt idx="83">
                  <c:v>94.379139072847693</c:v>
                </c:pt>
                <c:pt idx="84">
                  <c:v>95.28476821192055</c:v>
                </c:pt>
                <c:pt idx="85">
                  <c:v>93.844370860927157</c:v>
                </c:pt>
                <c:pt idx="86">
                  <c:v>93.556291390728489</c:v>
                </c:pt>
                <c:pt idx="87">
                  <c:v>96.417218543046374</c:v>
                </c:pt>
                <c:pt idx="88">
                  <c:v>97.814569536423861</c:v>
                </c:pt>
                <c:pt idx="89">
                  <c:v>97.801324503311278</c:v>
                </c:pt>
                <c:pt idx="90">
                  <c:v>95.602649006622528</c:v>
                </c:pt>
                <c:pt idx="91">
                  <c:v>98.86423841059603</c:v>
                </c:pt>
                <c:pt idx="92">
                  <c:v>97.033112582781484</c:v>
                </c:pt>
                <c:pt idx="93">
                  <c:v>98.096026490066237</c:v>
                </c:pt>
                <c:pt idx="94">
                  <c:v>97.768211920529808</c:v>
                </c:pt>
                <c:pt idx="95">
                  <c:v>99.05463576158941</c:v>
                </c:pt>
                <c:pt idx="96">
                  <c:v>99.824503311258283</c:v>
                </c:pt>
                <c:pt idx="97">
                  <c:v>98.75</c:v>
                </c:pt>
                <c:pt idx="98">
                  <c:v>100</c:v>
                </c:pt>
                <c:pt idx="99">
                  <c:v>93.740066225165577</c:v>
                </c:pt>
                <c:pt idx="100">
                  <c:v>89.33112582781456</c:v>
                </c:pt>
                <c:pt idx="101">
                  <c:v>87.534768211920536</c:v>
                </c:pt>
                <c:pt idx="102">
                  <c:v>89.562913907284795</c:v>
                </c:pt>
                <c:pt idx="103">
                  <c:v>93.162251655629134</c:v>
                </c:pt>
                <c:pt idx="104">
                  <c:v>92.407284768211923</c:v>
                </c:pt>
                <c:pt idx="105">
                  <c:v>91.609271523178819</c:v>
                </c:pt>
                <c:pt idx="106">
                  <c:v>88.874172185430453</c:v>
                </c:pt>
                <c:pt idx="107">
                  <c:v>87.96854304635761</c:v>
                </c:pt>
                <c:pt idx="108">
                  <c:v>84.784768211920536</c:v>
                </c:pt>
                <c:pt idx="109">
                  <c:v>85.726821192052981</c:v>
                </c:pt>
                <c:pt idx="110">
                  <c:v>85.907284768211923</c:v>
                </c:pt>
                <c:pt idx="111">
                  <c:v>81.451986754966882</c:v>
                </c:pt>
                <c:pt idx="112">
                  <c:v>80.30463576158941</c:v>
                </c:pt>
                <c:pt idx="113">
                  <c:v>80.844370860927157</c:v>
                </c:pt>
                <c:pt idx="114">
                  <c:v>81.377483443708627</c:v>
                </c:pt>
                <c:pt idx="115">
                  <c:v>79.33443708609272</c:v>
                </c:pt>
                <c:pt idx="116">
                  <c:v>75.933774834437102</c:v>
                </c:pt>
                <c:pt idx="117">
                  <c:v>76.05298013245033</c:v>
                </c:pt>
                <c:pt idx="118">
                  <c:v>79.80132450331125</c:v>
                </c:pt>
                <c:pt idx="119">
                  <c:v>80.599337748344368</c:v>
                </c:pt>
                <c:pt idx="120">
                  <c:v>81.397350993377486</c:v>
                </c:pt>
              </c:numCache>
            </c:numRef>
          </c:yVal>
          <c:smooth val="0"/>
          <c:extLst>
            <c:ext xmlns:c16="http://schemas.microsoft.com/office/drawing/2014/chart" uri="{C3380CC4-5D6E-409C-BE32-E72D297353CC}">
              <c16:uniqueId val="{00000002-3B1A-448F-8101-A1B9ED529DC5}"/>
            </c:ext>
          </c:extLst>
        </c:ser>
        <c:dLbls>
          <c:showLegendKey val="0"/>
          <c:showVal val="0"/>
          <c:showCatName val="0"/>
          <c:showSerName val="0"/>
          <c:showPercent val="0"/>
          <c:showBubbleSize val="0"/>
        </c:dLbls>
        <c:axId val="4"/>
        <c:axId val="5"/>
      </c:scatterChart>
      <c:valAx>
        <c:axId val="4"/>
        <c:scaling>
          <c:orientation val="minMax"/>
          <c:max val="600"/>
          <c:min val="0"/>
        </c:scaling>
        <c:delete val="0"/>
        <c:axPos val="b"/>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1200" kern="1200">
                <a:latin typeface="+mn-lt"/>
                <a:ea typeface="+mn-ea"/>
                <a:cs typeface="+mn-cs"/>
              </a:defRPr>
            </a:pPr>
            <a:endParaRPr lang="en-US"/>
          </a:p>
        </c:txPr>
        <c:crossAx val="5"/>
        <c:crossesAt val="0"/>
        <c:crossBetween val="midCat"/>
        <c:majorUnit val="50"/>
      </c:valAx>
      <c:valAx>
        <c:axId val="5"/>
        <c:scaling>
          <c:orientation val="minMax"/>
          <c:max val="100"/>
          <c:min val="-1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200" kern="1200">
                <a:solidFill>
                  <a:schemeClr val="tx1"/>
                </a:solidFill>
                <a:latin typeface="+mn-lt"/>
                <a:ea typeface="+mn-ea"/>
                <a:cs typeface="+mn-cs"/>
              </a:defRPr>
            </a:pPr>
            <a:endParaRPr lang="en-US"/>
          </a:p>
        </c:txPr>
        <c:crossAx val="4"/>
        <c:crosses val="min"/>
        <c:crossBetween val="midCat"/>
        <c:majorUnit val="10"/>
      </c:valAx>
    </c:plotArea>
    <c:plotVisOnly val="0"/>
    <c:dispBlanksAs val="gap"/>
    <c:showDLblsOverMax val="1"/>
  </c:chart>
  <c:externalData r:id="rId1">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0T14:32:58.353"/>
    </inkml:context>
    <inkml:brush xml:id="br0">
      <inkml:brushProperty name="width" value="0.10583" units="cm"/>
      <inkml:brushProperty name="height" value="0.10583" units="cm"/>
      <inkml:brushProperty name="color" value="#E71224"/>
    </inkml:brush>
  </inkml:definitions>
  <inkml:trace contextRef="#ctx0" brushRef="#br0">3319 1216 24575,'-108'-1'0,"-124"3"0,200 1 0,-1 2 0,-36 11 0,36-8 0,0-1 0,-37 3 0,-308-7 0,0-24 0,167 7 0,-99 12 0,170 3 0,20 0 0,-139-2 0,243-1 0,1 0 0,0-2 0,0 1 0,0-2 0,-18-7 0,-9-2 0,-15-6 0,-97-48 0,122 53 0,19 10 0,-1-2 0,-22-14 0,-4-8 0,-81-57 0,107 76 0,-24-23 0,26 22 0,-27-21 0,25 24 0,0-2 0,1 0 0,0-1 0,1 0 0,0 0 0,1-2 0,-12-15 0,11 12 0,1-2 0,1 1 0,0-1 0,2-1 0,-12-32 0,18 43 0,0 0 0,0-1 0,1 1 0,0-1 0,1 0 0,0 1 0,0-1 0,1 1 0,0-1 0,0 0 0,1 1 0,0 0 0,0-1 0,1 1 0,0 0 0,5-8 0,-1 4 0,1 0 0,0 1 0,1-1 0,0 1 0,1 1 0,0 0 0,1 0 0,0 1 0,19-12 0,-11 9 0,1 2 0,-1 0 0,2 1 0,-1 1 0,35-8 0,87-23 0,18-5 0,-76 23 0,86-16 0,-134 32 0,98-16 0,132-39 0,-221 48 0,0 3 0,1 1 0,72-2 0,-19 5 0,256-2 0,-156 21 0,-4 16 0,-145-20 0,62 6 0,341 17 0,-427-29 0,-1 0 0,1 1 0,25 10 0,73 31 0,-71-24 0,-47-20 0,188 81 0,-182-76 0,-1 1 0,0 0 0,-1 0 0,0 1 0,10 11 0,-6-6 0,22 17 0,198 124 0,-228-151 0,12 9 0,-1 0 0,-1 1 0,0 1 0,-1 0 0,0 1 0,-1 1 0,-1 0 0,17 30 0,-27-40 0,1 0 0,-1 0 0,-1 0 0,1 0 0,-1 0 0,0 1 0,-1-1 0,1 13 0,-1 5 0,-2 32 0,-1-18 0,2 41 0,-2 53 0,2-127 0,-1 0 0,0-1 0,-1 1 0,1 0 0,-1-1 0,0 1 0,-1-1 0,1 0 0,-1 0 0,0 0 0,-1 0 0,1 0 0,-1-1 0,-6 7 0,-1 0 0,-1-2 0,0 0 0,-1 0 0,-19 10 0,17-13 0,0 1 0,-1-2 0,1 0 0,-32 5 0,22-5 0,-26 9 0,25-5 0,1 1 0,-38 21 0,55-28 0,1 1 0,-1-1 0,1 0 0,-1 0 0,0-1 0,0 0 0,-1-1 0,-10 1 0,-9-1 0,-31-2 0,19-1 0,-197 2 0,231-1 0,0 1 0,-1-1 0,1 0 0,0-1 0,0 1 0,0-1 0,1 0 0,-12-6 0,-3-3 0,-20-17 0,-3 0 0,30 19 0,0-1 0,0 0 0,-17-19 0,14 14 0,-20-15 0,19 19-1365,0 3-5461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37CD4-3E77-44A1-BF07-58B08A4BF6B4}"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51B3C2-0250-4500-8E0D-B7A39606C756}" type="slidenum">
              <a:rPr lang="en-US" smtClean="0"/>
              <a:t>‹#›</a:t>
            </a:fld>
            <a:endParaRPr lang="en-US"/>
          </a:p>
        </p:txBody>
      </p:sp>
    </p:spTree>
    <p:extLst>
      <p:ext uri="{BB962C8B-B14F-4D97-AF65-F5344CB8AC3E}">
        <p14:creationId xmlns:p14="http://schemas.microsoft.com/office/powerpoint/2010/main" val="2829008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51B3C2-0250-4500-8E0D-B7A39606C756}" type="slidenum">
              <a:rPr lang="en-US" smtClean="0"/>
              <a:t>1</a:t>
            </a:fld>
            <a:endParaRPr lang="en-US"/>
          </a:p>
        </p:txBody>
      </p:sp>
    </p:spTree>
    <p:extLst>
      <p:ext uri="{BB962C8B-B14F-4D97-AF65-F5344CB8AC3E}">
        <p14:creationId xmlns:p14="http://schemas.microsoft.com/office/powerpoint/2010/main" val="245718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75" name="Google Shape;57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C2096-141C-4B84-8C4F-733673DB157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20906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C2096-141C-4B84-8C4F-733673DB157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8798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51B3C2-0250-4500-8E0D-B7A39606C756}" type="slidenum">
              <a:rPr lang="en-US" smtClean="0"/>
              <a:t>22</a:t>
            </a:fld>
            <a:endParaRPr lang="en-US"/>
          </a:p>
        </p:txBody>
      </p:sp>
    </p:spTree>
    <p:extLst>
      <p:ext uri="{BB962C8B-B14F-4D97-AF65-F5344CB8AC3E}">
        <p14:creationId xmlns:p14="http://schemas.microsoft.com/office/powerpoint/2010/main" val="3774922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GB">
                <a:latin typeface="Montserrat" panose="00000500000000000000" pitchFamily="2" charset="0"/>
                <a:ea typeface="Montserrat" panose="00000500000000000000" pitchFamily="2" charset="0"/>
                <a:cs typeface="Montserrat" panose="00000500000000000000" pitchFamily="2" charset="0"/>
              </a:rPr>
              <a:t>There will always be other reasons to discount – this is where rules (you can only discount X if Y), incentives (make sure salespeople do better if they discount less), and enablers (belief that you can win the higher price point) come in </a:t>
            </a:r>
            <a:endParaRPr lang="en-US"/>
          </a:p>
          <a:p>
            <a:endParaRPr lang="en-US"/>
          </a:p>
        </p:txBody>
      </p:sp>
      <p:sp>
        <p:nvSpPr>
          <p:cNvPr id="4" name="Slide Number Placeholder 3"/>
          <p:cNvSpPr>
            <a:spLocks noGrp="1"/>
          </p:cNvSpPr>
          <p:nvPr>
            <p:ph type="sldNum" sz="quarter" idx="5"/>
          </p:nvPr>
        </p:nvSpPr>
        <p:spPr/>
        <p:txBody>
          <a:bodyPr/>
          <a:lstStyle/>
          <a:p>
            <a:fld id="{3E51B3C2-0250-4500-8E0D-B7A39606C756}" type="slidenum">
              <a:rPr lang="en-US" smtClean="0"/>
              <a:t>30</a:t>
            </a:fld>
            <a:endParaRPr lang="en-US"/>
          </a:p>
        </p:txBody>
      </p:sp>
    </p:spTree>
    <p:extLst>
      <p:ext uri="{BB962C8B-B14F-4D97-AF65-F5344CB8AC3E}">
        <p14:creationId xmlns:p14="http://schemas.microsoft.com/office/powerpoint/2010/main" val="412229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51B3C2-0250-4500-8E0D-B7A39606C756}" type="slidenum">
              <a:rPr lang="en-US" smtClean="0"/>
              <a:t>34</a:t>
            </a:fld>
            <a:endParaRPr lang="en-US"/>
          </a:p>
        </p:txBody>
      </p:sp>
    </p:spTree>
    <p:extLst>
      <p:ext uri="{BB962C8B-B14F-4D97-AF65-F5344CB8AC3E}">
        <p14:creationId xmlns:p14="http://schemas.microsoft.com/office/powerpoint/2010/main" val="3299754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7.emf"/><Relationship Id="rId5" Type="http://schemas.openxmlformats.org/officeDocument/2006/relationships/oleObject" Target="../embeddings/oleObject12.bin"/><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0.xml"/><Relationship Id="rId6" Type="http://schemas.openxmlformats.org/officeDocument/2006/relationships/image" Target="../media/image7.emf"/><Relationship Id="rId5" Type="http://schemas.openxmlformats.org/officeDocument/2006/relationships/oleObject" Target="../embeddings/oleObject14.bin"/><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1.xml"/><Relationship Id="rId6" Type="http://schemas.openxmlformats.org/officeDocument/2006/relationships/image" Target="../media/image7.emf"/><Relationship Id="rId5" Type="http://schemas.openxmlformats.org/officeDocument/2006/relationships/oleObject" Target="../embeddings/oleObject16.bin"/><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2.xml"/><Relationship Id="rId6" Type="http://schemas.openxmlformats.org/officeDocument/2006/relationships/image" Target="../media/image7.emf"/><Relationship Id="rId5" Type="http://schemas.openxmlformats.org/officeDocument/2006/relationships/oleObject" Target="../embeddings/oleObject18.bin"/><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13.xml"/><Relationship Id="rId6" Type="http://schemas.openxmlformats.org/officeDocument/2006/relationships/image" Target="../media/image7.emf"/><Relationship Id="rId5" Type="http://schemas.openxmlformats.org/officeDocument/2006/relationships/oleObject" Target="../embeddings/oleObject20.bin"/><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16.xml"/><Relationship Id="rId6" Type="http://schemas.openxmlformats.org/officeDocument/2006/relationships/image" Target="../media/image6.emf"/><Relationship Id="rId5" Type="http://schemas.openxmlformats.org/officeDocument/2006/relationships/oleObject" Target="../embeddings/oleObject24.bin"/><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7.emf"/><Relationship Id="rId5" Type="http://schemas.openxmlformats.org/officeDocument/2006/relationships/oleObject" Target="../embeddings/oleObject26.bin"/><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6.emf"/><Relationship Id="rId5" Type="http://schemas.openxmlformats.org/officeDocument/2006/relationships/oleObject" Target="../embeddings/oleObject28.bin"/><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7.emf"/><Relationship Id="rId5" Type="http://schemas.openxmlformats.org/officeDocument/2006/relationships/oleObject" Target="../embeddings/oleObject32.bin"/><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21.xml"/><Relationship Id="rId6" Type="http://schemas.openxmlformats.org/officeDocument/2006/relationships/image" Target="../media/image7.emf"/><Relationship Id="rId5" Type="http://schemas.openxmlformats.org/officeDocument/2006/relationships/oleObject" Target="../embeddings/oleObject34.bin"/><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image" Target="../media/image7.emf"/><Relationship Id="rId5" Type="http://schemas.openxmlformats.org/officeDocument/2006/relationships/oleObject" Target="../embeddings/oleObject36.bin"/><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image" Target="../media/image7.emf"/><Relationship Id="rId5" Type="http://schemas.openxmlformats.org/officeDocument/2006/relationships/oleObject" Target="../embeddings/oleObject38.bin"/><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24.xml"/><Relationship Id="rId6" Type="http://schemas.openxmlformats.org/officeDocument/2006/relationships/image" Target="../media/image7.emf"/><Relationship Id="rId5" Type="http://schemas.openxmlformats.org/officeDocument/2006/relationships/oleObject" Target="../embeddings/oleObject40.bin"/><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25.xml"/><Relationship Id="rId6" Type="http://schemas.openxmlformats.org/officeDocument/2006/relationships/image" Target="../media/image6.emf"/><Relationship Id="rId5" Type="http://schemas.openxmlformats.org/officeDocument/2006/relationships/oleObject" Target="../embeddings/oleObject42.bin"/><Relationship Id="rId4"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169DF8F-FFEF-46DF-BCA9-2B91A0319D71}" type="datetimeFigureOut">
              <a:rPr lang="en-IN" smtClean="0"/>
              <a:t>26-09-2024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AB57A4-BAE1-4567-A0EB-49B0CCBC7CB6}" type="slidenum">
              <a:rPr lang="en-IN" smtClean="0"/>
              <a:t>‹#›</a:t>
            </a:fld>
            <a:endParaRPr lang="en-IN"/>
          </a:p>
        </p:txBody>
      </p:sp>
    </p:spTree>
    <p:extLst>
      <p:ext uri="{BB962C8B-B14F-4D97-AF65-F5344CB8AC3E}">
        <p14:creationId xmlns:p14="http://schemas.microsoft.com/office/powerpoint/2010/main" val="2885233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69DF8F-FFEF-46DF-BCA9-2B91A0319D71}" type="datetimeFigureOut">
              <a:rPr lang="en-IN" smtClean="0"/>
              <a:t>26-09-2024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AB57A4-BAE1-4567-A0EB-49B0CCBC7CB6}" type="slidenum">
              <a:rPr lang="en-IN" smtClean="0"/>
              <a:t>‹#›</a:t>
            </a:fld>
            <a:endParaRPr lang="en-IN"/>
          </a:p>
        </p:txBody>
      </p:sp>
    </p:spTree>
    <p:extLst>
      <p:ext uri="{BB962C8B-B14F-4D97-AF65-F5344CB8AC3E}">
        <p14:creationId xmlns:p14="http://schemas.microsoft.com/office/powerpoint/2010/main" val="142502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69DF8F-FFEF-46DF-BCA9-2B91A0319D71}" type="datetimeFigureOut">
              <a:rPr lang="en-IN" smtClean="0"/>
              <a:t>26-09-2024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AB57A4-BAE1-4567-A0EB-49B0CCBC7CB6}" type="slidenum">
              <a:rPr lang="en-IN" smtClean="0"/>
              <a:t>‹#›</a:t>
            </a:fld>
            <a:endParaRPr lang="en-IN"/>
          </a:p>
        </p:txBody>
      </p:sp>
    </p:spTree>
    <p:extLst>
      <p:ext uri="{BB962C8B-B14F-4D97-AF65-F5344CB8AC3E}">
        <p14:creationId xmlns:p14="http://schemas.microsoft.com/office/powerpoint/2010/main" val="3663041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CD0A91E-582D-46EF-A6B5-FB01FB121727}"/>
              </a:ext>
            </a:extLst>
          </p:cNvPr>
          <p:cNvGraphicFramePr>
            <a:graphicFrameLocks noChangeAspect="1"/>
          </p:cNvGraphicFramePr>
          <p:nvPr userDrawn="1">
            <p:custDataLst>
              <p:tags r:id="rId1"/>
            </p:custDataLst>
            <p:extLst>
              <p:ext uri="{D42A27DB-BD31-4B8C-83A1-F6EECF244321}">
                <p14:modId xmlns:p14="http://schemas.microsoft.com/office/powerpoint/2010/main" val="1253624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9" name="Object 8" hidden="1">
                        <a:extLst>
                          <a:ext uri="{FF2B5EF4-FFF2-40B4-BE49-F238E27FC236}">
                            <a16:creationId xmlns:a16="http://schemas.microsoft.com/office/drawing/2014/main" id="{5CD0A91E-582D-46EF-A6B5-FB01FB12172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3082CCB0-825D-49F9-A492-B4B566311CC9}"/>
              </a:ext>
            </a:extLst>
          </p:cNvPr>
          <p:cNvSpPr/>
          <p:nvPr userDrawn="1"/>
        </p:nvSpPr>
        <p:spPr>
          <a:xfrm>
            <a:off x="-7620" y="0"/>
            <a:ext cx="12192000" cy="6858000"/>
          </a:xfrm>
          <a:prstGeom prst="rect">
            <a:avLst/>
          </a:prstGeom>
          <a:gradFill flip="none" rotWithShape="1">
            <a:gsLst>
              <a:gs pos="0">
                <a:schemeClr val="tx2"/>
              </a:gs>
              <a:gs pos="73000">
                <a:schemeClr val="tx2"/>
              </a:gs>
              <a:gs pos="100000">
                <a:srgbClr val="5278A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ro Cond" panose="020B0606030504040204" pitchFamily="34" charset="0"/>
            </a:endParaRPr>
          </a:p>
        </p:txBody>
      </p:sp>
      <p:sp>
        <p:nvSpPr>
          <p:cNvPr id="2" name="Title 1">
            <a:extLst>
              <a:ext uri="{FF2B5EF4-FFF2-40B4-BE49-F238E27FC236}">
                <a16:creationId xmlns:a16="http://schemas.microsoft.com/office/drawing/2014/main" id="{C99EA251-157F-40C4-9A1D-3A59DC343A89}"/>
              </a:ext>
            </a:extLst>
          </p:cNvPr>
          <p:cNvSpPr>
            <a:spLocks noGrp="1"/>
          </p:cNvSpPr>
          <p:nvPr>
            <p:ph type="ctrTitle" hasCustomPrompt="1"/>
          </p:nvPr>
        </p:nvSpPr>
        <p:spPr>
          <a:xfrm>
            <a:off x="525780" y="3226444"/>
            <a:ext cx="6924648" cy="714057"/>
          </a:xfrm>
        </p:spPr>
        <p:txBody>
          <a:bodyPr vert="horz" anchor="b">
            <a:noAutofit/>
          </a:bodyPr>
          <a:lstStyle>
            <a:lvl1pPr algn="l">
              <a:defRPr sz="3600">
                <a:solidFill>
                  <a:schemeClr val="bg1"/>
                </a:solidFill>
                <a:latin typeface="Verdana Pro Cond" panose="020B0606030504040204" pitchFamily="34" charset="0"/>
                <a:ea typeface="Verdana" panose="020B0604030504040204" pitchFamily="34" charset="0"/>
              </a:defRPr>
            </a:lvl1pPr>
          </a:lstStyle>
          <a:p>
            <a:r>
              <a:rPr lang="en-US"/>
              <a:t>Click to edit</a:t>
            </a:r>
            <a:br>
              <a:rPr lang="en-US"/>
            </a:br>
            <a:r>
              <a:rPr lang="en-US"/>
              <a:t>Master title style</a:t>
            </a:r>
          </a:p>
        </p:txBody>
      </p:sp>
      <p:sp>
        <p:nvSpPr>
          <p:cNvPr id="3" name="Subtitle 2">
            <a:extLst>
              <a:ext uri="{FF2B5EF4-FFF2-40B4-BE49-F238E27FC236}">
                <a16:creationId xmlns:a16="http://schemas.microsoft.com/office/drawing/2014/main" id="{2537D549-BDB2-4FA9-AE33-D0FA0819608D}"/>
              </a:ext>
            </a:extLst>
          </p:cNvPr>
          <p:cNvSpPr>
            <a:spLocks noGrp="1"/>
          </p:cNvSpPr>
          <p:nvPr>
            <p:ph type="subTitle" idx="1"/>
          </p:nvPr>
        </p:nvSpPr>
        <p:spPr>
          <a:xfrm>
            <a:off x="525780" y="4222442"/>
            <a:ext cx="6924648" cy="426832"/>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TextBox 17">
            <a:extLst>
              <a:ext uri="{FF2B5EF4-FFF2-40B4-BE49-F238E27FC236}">
                <a16:creationId xmlns:a16="http://schemas.microsoft.com/office/drawing/2014/main" id="{39485CBE-4030-450E-93C9-4BD444668E80}"/>
              </a:ext>
            </a:extLst>
          </p:cNvPr>
          <p:cNvSpPr txBox="1"/>
          <p:nvPr userDrawn="1"/>
        </p:nvSpPr>
        <p:spPr>
          <a:xfrm>
            <a:off x="8137580" y="5879661"/>
            <a:ext cx="3345760" cy="507831"/>
          </a:xfrm>
          <a:prstGeom prst="rect">
            <a:avLst/>
          </a:prstGeom>
          <a:noFill/>
        </p:spPr>
        <p:txBody>
          <a:bodyPr wrap="square" lIns="0" rIns="0" rtlCol="0" anchor="ctr">
            <a:spAutoFit/>
          </a:bodyPr>
          <a:lstStyle/>
          <a:p>
            <a:pPr algn="l"/>
            <a:r>
              <a:rPr lang="en-US" sz="900">
                <a:solidFill>
                  <a:schemeClr val="bg1"/>
                </a:solidFill>
              </a:rPr>
              <a:t>PROPRIETARY &amp; CONFIDENTIAL</a:t>
            </a:r>
          </a:p>
          <a:p>
            <a:pPr algn="l"/>
            <a:r>
              <a:rPr lang="en-US" sz="900">
                <a:solidFill>
                  <a:schemeClr val="bg1"/>
                </a:solidFill>
              </a:rPr>
              <a:t>Any unauthorized sharing of this document without specific permission of Monevate is strictly prohibited</a:t>
            </a:r>
          </a:p>
        </p:txBody>
      </p:sp>
      <p:pic>
        <p:nvPicPr>
          <p:cNvPr id="19" name="Picture 18" descr="A blue cube with people around it&#10;&#10;Description automatically generated">
            <a:extLst>
              <a:ext uri="{FF2B5EF4-FFF2-40B4-BE49-F238E27FC236}">
                <a16:creationId xmlns:a16="http://schemas.microsoft.com/office/drawing/2014/main" id="{A128E256-F530-8C99-A3E9-639974D9FF7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2399" t="14918" r="26381" b="36501"/>
          <a:stretch/>
        </p:blipFill>
        <p:spPr>
          <a:xfrm>
            <a:off x="7696960" y="1638214"/>
            <a:ext cx="4240888" cy="4022284"/>
          </a:xfrm>
          <a:prstGeom prst="rect">
            <a:avLst/>
          </a:prstGeom>
        </p:spPr>
      </p:pic>
      <p:pic>
        <p:nvPicPr>
          <p:cNvPr id="20" name="Picture 19" descr="A blue cube with people around it&#10;&#10;Description automatically generated">
            <a:extLst>
              <a:ext uri="{FF2B5EF4-FFF2-40B4-BE49-F238E27FC236}">
                <a16:creationId xmlns:a16="http://schemas.microsoft.com/office/drawing/2014/main" id="{ABF65E40-A6C4-DD64-A717-BC447111A10F}"/>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6886" t="65044" r="20011" b="19521"/>
          <a:stretch/>
        </p:blipFill>
        <p:spPr>
          <a:xfrm>
            <a:off x="525780" y="5879661"/>
            <a:ext cx="2069546" cy="506225"/>
          </a:xfrm>
          <a:prstGeom prst="rect">
            <a:avLst/>
          </a:prstGeom>
        </p:spPr>
      </p:pic>
    </p:spTree>
    <p:extLst>
      <p:ext uri="{BB962C8B-B14F-4D97-AF65-F5344CB8AC3E}">
        <p14:creationId xmlns:p14="http://schemas.microsoft.com/office/powerpoint/2010/main" val="284719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CD0A91E-582D-46EF-A6B5-FB01FB121727}"/>
              </a:ext>
            </a:extLst>
          </p:cNvPr>
          <p:cNvGraphicFramePr>
            <a:graphicFrameLocks noChangeAspect="1"/>
          </p:cNvGraphicFramePr>
          <p:nvPr userDrawn="1">
            <p:custDataLst>
              <p:tags r:id="rId1"/>
            </p:custDataLst>
            <p:extLst>
              <p:ext uri="{D42A27DB-BD31-4B8C-83A1-F6EECF244321}">
                <p14:modId xmlns:p14="http://schemas.microsoft.com/office/powerpoint/2010/main" val="1253624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9" name="Object 8" hidden="1">
                        <a:extLst>
                          <a:ext uri="{FF2B5EF4-FFF2-40B4-BE49-F238E27FC236}">
                            <a16:creationId xmlns:a16="http://schemas.microsoft.com/office/drawing/2014/main" id="{5CD0A91E-582D-46EF-A6B5-FB01FB12172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3082CCB0-825D-49F9-A492-B4B566311CC9}"/>
              </a:ext>
            </a:extLst>
          </p:cNvPr>
          <p:cNvSpPr/>
          <p:nvPr userDrawn="1"/>
        </p:nvSpPr>
        <p:spPr>
          <a:xfrm>
            <a:off x="-7620" y="0"/>
            <a:ext cx="12192000" cy="6858000"/>
          </a:xfrm>
          <a:prstGeom prst="rect">
            <a:avLst/>
          </a:prstGeom>
          <a:gradFill flip="none" rotWithShape="1">
            <a:gsLst>
              <a:gs pos="0">
                <a:schemeClr val="tx2"/>
              </a:gs>
              <a:gs pos="73000">
                <a:schemeClr val="tx2"/>
              </a:gs>
              <a:gs pos="100000">
                <a:srgbClr val="5278A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ro Cond" panose="020B0606030504040204" pitchFamily="34" charset="0"/>
            </a:endParaRPr>
          </a:p>
        </p:txBody>
      </p:sp>
      <p:sp>
        <p:nvSpPr>
          <p:cNvPr id="2" name="Title 1">
            <a:extLst>
              <a:ext uri="{FF2B5EF4-FFF2-40B4-BE49-F238E27FC236}">
                <a16:creationId xmlns:a16="http://schemas.microsoft.com/office/drawing/2014/main" id="{C99EA251-157F-40C4-9A1D-3A59DC343A89}"/>
              </a:ext>
            </a:extLst>
          </p:cNvPr>
          <p:cNvSpPr>
            <a:spLocks noGrp="1"/>
          </p:cNvSpPr>
          <p:nvPr>
            <p:ph type="ctrTitle" hasCustomPrompt="1"/>
          </p:nvPr>
        </p:nvSpPr>
        <p:spPr>
          <a:xfrm>
            <a:off x="525780" y="3226444"/>
            <a:ext cx="6924648" cy="714057"/>
          </a:xfrm>
        </p:spPr>
        <p:txBody>
          <a:bodyPr vert="horz" anchor="b">
            <a:noAutofit/>
          </a:bodyPr>
          <a:lstStyle>
            <a:lvl1pPr algn="l">
              <a:defRPr sz="3600">
                <a:solidFill>
                  <a:schemeClr val="bg1"/>
                </a:solidFill>
                <a:latin typeface="Verdana Pro Cond" panose="020B0606030504040204" pitchFamily="34" charset="0"/>
                <a:ea typeface="Verdana" panose="020B0604030504040204" pitchFamily="34" charset="0"/>
              </a:defRPr>
            </a:lvl1pPr>
          </a:lstStyle>
          <a:p>
            <a:r>
              <a:rPr lang="en-US"/>
              <a:t>Click to edit</a:t>
            </a:r>
            <a:br>
              <a:rPr lang="en-US"/>
            </a:br>
            <a:r>
              <a:rPr lang="en-US"/>
              <a:t>Master title style</a:t>
            </a:r>
          </a:p>
        </p:txBody>
      </p:sp>
      <p:sp>
        <p:nvSpPr>
          <p:cNvPr id="3" name="Subtitle 2">
            <a:extLst>
              <a:ext uri="{FF2B5EF4-FFF2-40B4-BE49-F238E27FC236}">
                <a16:creationId xmlns:a16="http://schemas.microsoft.com/office/drawing/2014/main" id="{2537D549-BDB2-4FA9-AE33-D0FA0819608D}"/>
              </a:ext>
            </a:extLst>
          </p:cNvPr>
          <p:cNvSpPr>
            <a:spLocks noGrp="1"/>
          </p:cNvSpPr>
          <p:nvPr>
            <p:ph type="subTitle" idx="1"/>
          </p:nvPr>
        </p:nvSpPr>
        <p:spPr>
          <a:xfrm>
            <a:off x="525780" y="4222442"/>
            <a:ext cx="6924648" cy="426832"/>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aphicFrame>
        <p:nvGraphicFramePr>
          <p:cNvPr id="13" name="Object 12">
            <a:extLst>
              <a:ext uri="{FF2B5EF4-FFF2-40B4-BE49-F238E27FC236}">
                <a16:creationId xmlns:a16="http://schemas.microsoft.com/office/drawing/2014/main" id="{71B12727-8ACE-4127-BDA0-89250403B05C}"/>
              </a:ext>
            </a:extLst>
          </p:cNvPr>
          <p:cNvGraphicFramePr>
            <a:graphicFrameLocks noChangeAspect="1"/>
          </p:cNvGraphicFramePr>
          <p:nvPr userDrawn="1">
            <p:extLst>
              <p:ext uri="{D42A27DB-BD31-4B8C-83A1-F6EECF244321}">
                <p14:modId xmlns:p14="http://schemas.microsoft.com/office/powerpoint/2010/main" val="2490587463"/>
              </p:ext>
            </p:extLst>
          </p:nvPr>
        </p:nvGraphicFramePr>
        <p:xfrm>
          <a:off x="525463" y="5879661"/>
          <a:ext cx="2230299" cy="487128"/>
        </p:xfrm>
        <a:graphic>
          <a:graphicData uri="http://schemas.openxmlformats.org/presentationml/2006/ole">
            <mc:AlternateContent xmlns:mc="http://schemas.openxmlformats.org/markup-compatibility/2006">
              <mc:Choice xmlns:v="urn:schemas-microsoft-com:vml" Requires="v">
                <p:oleObj name="CorelDRAW" r:id="rId5" imgW="11069601" imgH="2417037" progId="CorelDraw.Graphic.23">
                  <p:embed/>
                </p:oleObj>
              </mc:Choice>
              <mc:Fallback>
                <p:oleObj name="CorelDRAW" r:id="rId5" imgW="11069601" imgH="2417037" progId="CorelDraw.Graphic.23">
                  <p:embed/>
                  <p:pic>
                    <p:nvPicPr>
                      <p:cNvPr id="13" name="Object 12">
                        <a:extLst>
                          <a:ext uri="{FF2B5EF4-FFF2-40B4-BE49-F238E27FC236}">
                            <a16:creationId xmlns:a16="http://schemas.microsoft.com/office/drawing/2014/main" id="{71B12727-8ACE-4127-BDA0-89250403B05C}"/>
                          </a:ext>
                        </a:extLst>
                      </p:cNvPr>
                      <p:cNvPicPr/>
                      <p:nvPr/>
                    </p:nvPicPr>
                    <p:blipFill>
                      <a:blip r:embed="rId6"/>
                      <a:stretch>
                        <a:fillRect/>
                      </a:stretch>
                    </p:blipFill>
                    <p:spPr>
                      <a:xfrm>
                        <a:off x="525463" y="5879661"/>
                        <a:ext cx="2230299" cy="487128"/>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08F154F-F1C4-4B49-8D3B-5640241DBEF8}"/>
              </a:ext>
            </a:extLst>
          </p:cNvPr>
          <p:cNvGraphicFramePr>
            <a:graphicFrameLocks noChangeAspect="1"/>
          </p:cNvGraphicFramePr>
          <p:nvPr userDrawn="1">
            <p:extLst>
              <p:ext uri="{D42A27DB-BD31-4B8C-83A1-F6EECF244321}">
                <p14:modId xmlns:p14="http://schemas.microsoft.com/office/powerpoint/2010/main" val="2421684836"/>
              </p:ext>
            </p:extLst>
          </p:nvPr>
        </p:nvGraphicFramePr>
        <p:xfrm>
          <a:off x="8137580" y="1921213"/>
          <a:ext cx="3250339" cy="3700442"/>
        </p:xfrm>
        <a:graphic>
          <a:graphicData uri="http://schemas.openxmlformats.org/presentationml/2006/ole">
            <mc:AlternateContent xmlns:mc="http://schemas.openxmlformats.org/markup-compatibility/2006">
              <mc:Choice xmlns:v="urn:schemas-microsoft-com:vml" Requires="v">
                <p:oleObj name="CorelDRAW" r:id="rId7" imgW="4298446" imgH="4893673" progId="CorelDraw.Graphic.23">
                  <p:embed/>
                </p:oleObj>
              </mc:Choice>
              <mc:Fallback>
                <p:oleObj name="CorelDRAW" r:id="rId7" imgW="4298446" imgH="4893673" progId="CorelDraw.Graphic.23">
                  <p:embed/>
                  <p:pic>
                    <p:nvPicPr>
                      <p:cNvPr id="14" name="Object 13">
                        <a:extLst>
                          <a:ext uri="{FF2B5EF4-FFF2-40B4-BE49-F238E27FC236}">
                            <a16:creationId xmlns:a16="http://schemas.microsoft.com/office/drawing/2014/main" id="{508F154F-F1C4-4B49-8D3B-5640241DBEF8}"/>
                          </a:ext>
                        </a:extLst>
                      </p:cNvPr>
                      <p:cNvPicPr/>
                      <p:nvPr/>
                    </p:nvPicPr>
                    <p:blipFill>
                      <a:blip r:embed="rId8"/>
                      <a:stretch>
                        <a:fillRect/>
                      </a:stretch>
                    </p:blipFill>
                    <p:spPr>
                      <a:xfrm>
                        <a:off x="8137580" y="1921213"/>
                        <a:ext cx="3250339" cy="3700442"/>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39485CBE-4030-450E-93C9-4BD444668E80}"/>
              </a:ext>
            </a:extLst>
          </p:cNvPr>
          <p:cNvSpPr txBox="1"/>
          <p:nvPr userDrawn="1"/>
        </p:nvSpPr>
        <p:spPr>
          <a:xfrm>
            <a:off x="8137580" y="5879661"/>
            <a:ext cx="3345760" cy="507831"/>
          </a:xfrm>
          <a:prstGeom prst="rect">
            <a:avLst/>
          </a:prstGeom>
          <a:noFill/>
        </p:spPr>
        <p:txBody>
          <a:bodyPr wrap="square" lIns="0" rIns="0" rtlCol="0" anchor="ctr">
            <a:spAutoFit/>
          </a:bodyPr>
          <a:lstStyle/>
          <a:p>
            <a:pPr algn="l"/>
            <a:r>
              <a:rPr lang="en-US" sz="900">
                <a:solidFill>
                  <a:schemeClr val="bg1"/>
                </a:solidFill>
              </a:rPr>
              <a:t>PROPRIETARY &amp; CONFIDENTIAL</a:t>
            </a:r>
          </a:p>
          <a:p>
            <a:pPr algn="l"/>
            <a:r>
              <a:rPr lang="en-US" sz="900">
                <a:solidFill>
                  <a:schemeClr val="bg1"/>
                </a:solidFill>
              </a:rPr>
              <a:t>Any unauthorized sharing of this document without specific permission of Monevate is strictly prohibited</a:t>
            </a:r>
          </a:p>
        </p:txBody>
      </p:sp>
    </p:spTree>
    <p:extLst>
      <p:ext uri="{BB962C8B-B14F-4D97-AF65-F5344CB8AC3E}">
        <p14:creationId xmlns:p14="http://schemas.microsoft.com/office/powerpoint/2010/main" val="1574315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14D1A13-7BB0-4147-AA2F-6BBF69AD7F74}"/>
              </a:ext>
            </a:extLst>
          </p:cNvPr>
          <p:cNvGraphicFramePr>
            <a:graphicFrameLocks noChangeAspect="1"/>
          </p:cNvGraphicFramePr>
          <p:nvPr userDrawn="1">
            <p:custDataLst>
              <p:tags r:id="rId1"/>
            </p:custDataLst>
            <p:extLst>
              <p:ext uri="{D42A27DB-BD31-4B8C-83A1-F6EECF244321}">
                <p14:modId xmlns:p14="http://schemas.microsoft.com/office/powerpoint/2010/main" val="1587502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8" name="Object 7" hidden="1">
                        <a:extLst>
                          <a:ext uri="{FF2B5EF4-FFF2-40B4-BE49-F238E27FC236}">
                            <a16:creationId xmlns:a16="http://schemas.microsoft.com/office/drawing/2014/main" id="{F14D1A13-7BB0-4147-AA2F-6BBF69AD7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9B4D633-305E-414D-818C-28CB5D677509}"/>
              </a:ext>
            </a:extLst>
          </p:cNvPr>
          <p:cNvSpPr>
            <a:spLocks noGrp="1"/>
          </p:cNvSpPr>
          <p:nvPr>
            <p:ph type="title"/>
          </p:nvPr>
        </p:nvSpPr>
        <p:spPr/>
        <p:txBody>
          <a:bodyPr vert="horz"/>
          <a:lstStyle>
            <a:lvl1pPr>
              <a:defRPr>
                <a:solidFill>
                  <a:schemeClr val="tx2"/>
                </a:solidFill>
                <a:latin typeface="Verdana Pro Cond" panose="020B0606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9B41063-C734-4B38-9B19-AD2E4D5B90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0BF064A6-E96E-498F-A58F-8858A18E700A}"/>
              </a:ext>
            </a:extLst>
          </p:cNvPr>
          <p:cNvSpPr txBox="1"/>
          <p:nvPr userDrawn="1"/>
        </p:nvSpPr>
        <p:spPr>
          <a:xfrm>
            <a:off x="10837572" y="6479807"/>
            <a:ext cx="866748" cy="246221"/>
          </a:xfrm>
          <a:prstGeom prst="rect">
            <a:avLst/>
          </a:prstGeom>
          <a:noFill/>
        </p:spPr>
        <p:txBody>
          <a:bodyPr wrap="square" lIns="0" rIns="0" rtlCol="0">
            <a:spAutoFit/>
          </a:bodyPr>
          <a:lstStyle/>
          <a:p>
            <a:pPr algn="r"/>
            <a:fld id="{6CAC87BE-F416-409A-9874-EF4E1487D12D}" type="slidenum">
              <a:rPr lang="en-US" sz="1000" smtClean="0">
                <a:solidFill>
                  <a:schemeClr val="tx1"/>
                </a:solidFill>
              </a:rPr>
              <a:t>‹#›</a:t>
            </a:fld>
            <a:endParaRPr lang="en-US" sz="1000">
              <a:solidFill>
                <a:schemeClr val="tx1"/>
              </a:solidFill>
            </a:endParaRPr>
          </a:p>
        </p:txBody>
      </p:sp>
    </p:spTree>
    <p:extLst>
      <p:ext uri="{BB962C8B-B14F-4D97-AF65-F5344CB8AC3E}">
        <p14:creationId xmlns:p14="http://schemas.microsoft.com/office/powerpoint/2010/main" val="4103864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14D1A13-7BB0-4147-AA2F-6BBF69AD7F74}"/>
              </a:ext>
            </a:extLst>
          </p:cNvPr>
          <p:cNvGraphicFramePr>
            <a:graphicFrameLocks noChangeAspect="1"/>
          </p:cNvGraphicFramePr>
          <p:nvPr userDrawn="1">
            <p:custDataLst>
              <p:tags r:id="rId1"/>
            </p:custDataLst>
            <p:extLst>
              <p:ext uri="{D42A27DB-BD31-4B8C-83A1-F6EECF244321}">
                <p14:modId xmlns:p14="http://schemas.microsoft.com/office/powerpoint/2010/main" val="3973239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8" name="Object 7" hidden="1">
                        <a:extLst>
                          <a:ext uri="{FF2B5EF4-FFF2-40B4-BE49-F238E27FC236}">
                            <a16:creationId xmlns:a16="http://schemas.microsoft.com/office/drawing/2014/main" id="{F14D1A13-7BB0-4147-AA2F-6BBF69AD7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B4187B8F-6AEE-4E98-9D6F-829933228DD0}"/>
              </a:ext>
            </a:extLst>
          </p:cNvPr>
          <p:cNvSpPr/>
          <p:nvPr userDrawn="1"/>
        </p:nvSpPr>
        <p:spPr>
          <a:xfrm>
            <a:off x="3389586" y="0"/>
            <a:ext cx="8802414" cy="68579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4D633-305E-414D-818C-28CB5D677509}"/>
              </a:ext>
            </a:extLst>
          </p:cNvPr>
          <p:cNvSpPr>
            <a:spLocks noGrp="1"/>
          </p:cNvSpPr>
          <p:nvPr>
            <p:ph type="title"/>
          </p:nvPr>
        </p:nvSpPr>
        <p:spPr>
          <a:xfrm>
            <a:off x="487680" y="3070285"/>
            <a:ext cx="2223990" cy="1321281"/>
          </a:xfrm>
        </p:spPr>
        <p:txBody>
          <a:bodyPr vert="horz"/>
          <a:lstStyle>
            <a:lvl1pPr>
              <a:defRPr>
                <a:solidFill>
                  <a:schemeClr val="tx2"/>
                </a:solidFill>
                <a:latin typeface="Verdana Pro Cond" panose="020B0606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9B41063-C734-4B38-9B19-AD2E4D5B9001}"/>
              </a:ext>
            </a:extLst>
          </p:cNvPr>
          <p:cNvSpPr>
            <a:spLocks noGrp="1"/>
          </p:cNvSpPr>
          <p:nvPr>
            <p:ph idx="1"/>
          </p:nvPr>
        </p:nvSpPr>
        <p:spPr>
          <a:xfrm>
            <a:off x="3728545" y="1284890"/>
            <a:ext cx="7975774" cy="48920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D794A517-0C41-4122-A989-FCD9A771093F}"/>
              </a:ext>
            </a:extLst>
          </p:cNvPr>
          <p:cNvSpPr txBox="1"/>
          <p:nvPr userDrawn="1"/>
        </p:nvSpPr>
        <p:spPr>
          <a:xfrm>
            <a:off x="8418515" y="6479806"/>
            <a:ext cx="2817628" cy="246221"/>
          </a:xfrm>
          <a:prstGeom prst="rect">
            <a:avLst/>
          </a:prstGeom>
          <a:noFill/>
        </p:spPr>
        <p:txBody>
          <a:bodyPr wrap="square" lIns="0" rIns="0" rtlCol="0">
            <a:spAutoFit/>
          </a:bodyPr>
          <a:lstStyle/>
          <a:p>
            <a:pPr algn="r"/>
            <a:r>
              <a:rPr lang="en-US" sz="1000">
                <a:solidFill>
                  <a:schemeClr val="bg1"/>
                </a:solidFill>
              </a:rPr>
              <a:t>Monevate</a:t>
            </a:r>
          </a:p>
        </p:txBody>
      </p:sp>
      <p:sp>
        <p:nvSpPr>
          <p:cNvPr id="10" name="TextBox 9">
            <a:extLst>
              <a:ext uri="{FF2B5EF4-FFF2-40B4-BE49-F238E27FC236}">
                <a16:creationId xmlns:a16="http://schemas.microsoft.com/office/drawing/2014/main" id="{72AE6981-EF5B-4877-BB27-664441994141}"/>
              </a:ext>
            </a:extLst>
          </p:cNvPr>
          <p:cNvSpPr txBox="1"/>
          <p:nvPr userDrawn="1"/>
        </p:nvSpPr>
        <p:spPr>
          <a:xfrm>
            <a:off x="10837572" y="6479807"/>
            <a:ext cx="866748" cy="246221"/>
          </a:xfrm>
          <a:prstGeom prst="rect">
            <a:avLst/>
          </a:prstGeom>
          <a:noFill/>
        </p:spPr>
        <p:txBody>
          <a:bodyPr wrap="square" lIns="0" rIns="0" rtlCol="0">
            <a:spAutoFit/>
          </a:bodyPr>
          <a:lstStyle/>
          <a:p>
            <a:pPr algn="r"/>
            <a:fld id="{6CAC87BE-F416-409A-9874-EF4E1487D12D}" type="slidenum">
              <a:rPr lang="en-US" sz="1000" smtClean="0">
                <a:solidFill>
                  <a:schemeClr val="bg1"/>
                </a:solidFill>
              </a:rPr>
              <a:t>‹#›</a:t>
            </a:fld>
            <a:endParaRPr lang="en-US" sz="1000">
              <a:solidFill>
                <a:schemeClr val="bg1"/>
              </a:solidFill>
            </a:endParaRPr>
          </a:p>
        </p:txBody>
      </p:sp>
    </p:spTree>
    <p:extLst>
      <p:ext uri="{BB962C8B-B14F-4D97-AF65-F5344CB8AC3E}">
        <p14:creationId xmlns:p14="http://schemas.microsoft.com/office/powerpoint/2010/main" val="831275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14D1A13-7BB0-4147-AA2F-6BBF69AD7F74}"/>
              </a:ext>
            </a:extLst>
          </p:cNvPr>
          <p:cNvGraphicFramePr>
            <a:graphicFrameLocks noChangeAspect="1"/>
          </p:cNvGraphicFramePr>
          <p:nvPr userDrawn="1">
            <p:custDataLst>
              <p:tags r:id="rId1"/>
            </p:custDataLst>
            <p:extLst>
              <p:ext uri="{D42A27DB-BD31-4B8C-83A1-F6EECF244321}">
                <p14:modId xmlns:p14="http://schemas.microsoft.com/office/powerpoint/2010/main" val="20628496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8" name="Object 7" hidden="1">
                        <a:extLst>
                          <a:ext uri="{FF2B5EF4-FFF2-40B4-BE49-F238E27FC236}">
                            <a16:creationId xmlns:a16="http://schemas.microsoft.com/office/drawing/2014/main" id="{F14D1A13-7BB0-4147-AA2F-6BBF69AD7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B4187B8F-6AEE-4E98-9D6F-829933228DD0}"/>
              </a:ext>
            </a:extLst>
          </p:cNvPr>
          <p:cNvSpPr/>
          <p:nvPr userDrawn="1"/>
        </p:nvSpPr>
        <p:spPr>
          <a:xfrm>
            <a:off x="6096000" y="0"/>
            <a:ext cx="6096000" cy="68579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B41063-C734-4B38-9B19-AD2E4D5B9001}"/>
              </a:ext>
            </a:extLst>
          </p:cNvPr>
          <p:cNvSpPr>
            <a:spLocks noGrp="1"/>
          </p:cNvSpPr>
          <p:nvPr>
            <p:ph idx="1"/>
          </p:nvPr>
        </p:nvSpPr>
        <p:spPr>
          <a:xfrm>
            <a:off x="6316626" y="1284890"/>
            <a:ext cx="5387692" cy="48920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991E0D6E-4757-444D-A19A-94D786061FA6}"/>
              </a:ext>
            </a:extLst>
          </p:cNvPr>
          <p:cNvSpPr>
            <a:spLocks noGrp="1"/>
          </p:cNvSpPr>
          <p:nvPr>
            <p:ph type="title"/>
          </p:nvPr>
        </p:nvSpPr>
        <p:spPr>
          <a:xfrm>
            <a:off x="487680" y="464286"/>
            <a:ext cx="5369210" cy="687638"/>
          </a:xfrm>
        </p:spPr>
        <p:txBody>
          <a:bodyPr vert="horz"/>
          <a:lstStyle>
            <a:lvl1pPr>
              <a:defRPr>
                <a:solidFill>
                  <a:schemeClr val="tx2"/>
                </a:solidFill>
                <a:latin typeface="Verdana Pro Cond" panose="020B0606030504040204" pitchFamily="34" charset="0"/>
              </a:defRPr>
            </a:lvl1pPr>
          </a:lstStyle>
          <a:p>
            <a:r>
              <a:rPr lang="en-US"/>
              <a:t>Click to edit Master title style</a:t>
            </a:r>
          </a:p>
        </p:txBody>
      </p:sp>
      <p:sp>
        <p:nvSpPr>
          <p:cNvPr id="10" name="TextBox 9">
            <a:extLst>
              <a:ext uri="{FF2B5EF4-FFF2-40B4-BE49-F238E27FC236}">
                <a16:creationId xmlns:a16="http://schemas.microsoft.com/office/drawing/2014/main" id="{30E2D215-0FF4-409E-8C47-656DC32EF710}"/>
              </a:ext>
            </a:extLst>
          </p:cNvPr>
          <p:cNvSpPr txBox="1"/>
          <p:nvPr userDrawn="1"/>
        </p:nvSpPr>
        <p:spPr>
          <a:xfrm>
            <a:off x="8418515" y="6479806"/>
            <a:ext cx="2817628" cy="246221"/>
          </a:xfrm>
          <a:prstGeom prst="rect">
            <a:avLst/>
          </a:prstGeom>
          <a:noFill/>
        </p:spPr>
        <p:txBody>
          <a:bodyPr wrap="square" lIns="0" rIns="0" rtlCol="0">
            <a:spAutoFit/>
          </a:bodyPr>
          <a:lstStyle/>
          <a:p>
            <a:pPr algn="r"/>
            <a:r>
              <a:rPr lang="en-US" sz="1000">
                <a:solidFill>
                  <a:schemeClr val="bg1"/>
                </a:solidFill>
              </a:rPr>
              <a:t>Monevate</a:t>
            </a:r>
          </a:p>
        </p:txBody>
      </p:sp>
      <p:sp>
        <p:nvSpPr>
          <p:cNvPr id="11" name="TextBox 10">
            <a:extLst>
              <a:ext uri="{FF2B5EF4-FFF2-40B4-BE49-F238E27FC236}">
                <a16:creationId xmlns:a16="http://schemas.microsoft.com/office/drawing/2014/main" id="{929CB92F-8017-4E3E-9678-083B439853D6}"/>
              </a:ext>
            </a:extLst>
          </p:cNvPr>
          <p:cNvSpPr txBox="1"/>
          <p:nvPr userDrawn="1"/>
        </p:nvSpPr>
        <p:spPr>
          <a:xfrm>
            <a:off x="10837572" y="6479807"/>
            <a:ext cx="866748" cy="246221"/>
          </a:xfrm>
          <a:prstGeom prst="rect">
            <a:avLst/>
          </a:prstGeom>
          <a:noFill/>
        </p:spPr>
        <p:txBody>
          <a:bodyPr wrap="square" lIns="0" rIns="0" rtlCol="0">
            <a:spAutoFit/>
          </a:bodyPr>
          <a:lstStyle/>
          <a:p>
            <a:pPr algn="r"/>
            <a:fld id="{6CAC87BE-F416-409A-9874-EF4E1487D12D}" type="slidenum">
              <a:rPr lang="en-US" sz="1000" smtClean="0">
                <a:solidFill>
                  <a:schemeClr val="bg1"/>
                </a:solidFill>
              </a:rPr>
              <a:t>‹#›</a:t>
            </a:fld>
            <a:endParaRPr lang="en-US" sz="1000">
              <a:solidFill>
                <a:schemeClr val="bg1"/>
              </a:solidFill>
            </a:endParaRPr>
          </a:p>
        </p:txBody>
      </p:sp>
    </p:spTree>
    <p:extLst>
      <p:ext uri="{BB962C8B-B14F-4D97-AF65-F5344CB8AC3E}">
        <p14:creationId xmlns:p14="http://schemas.microsoft.com/office/powerpoint/2010/main" val="1789494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14D1A13-7BB0-4147-AA2F-6BBF69AD7F74}"/>
              </a:ext>
            </a:extLst>
          </p:cNvPr>
          <p:cNvGraphicFramePr>
            <a:graphicFrameLocks noChangeAspect="1"/>
          </p:cNvGraphicFramePr>
          <p:nvPr userDrawn="1">
            <p:custDataLst>
              <p:tags r:id="rId1"/>
            </p:custDataLst>
            <p:extLst>
              <p:ext uri="{D42A27DB-BD31-4B8C-83A1-F6EECF244321}">
                <p14:modId xmlns:p14="http://schemas.microsoft.com/office/powerpoint/2010/main" val="3026935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8" name="Object 7" hidden="1">
                        <a:extLst>
                          <a:ext uri="{FF2B5EF4-FFF2-40B4-BE49-F238E27FC236}">
                            <a16:creationId xmlns:a16="http://schemas.microsoft.com/office/drawing/2014/main" id="{F14D1A13-7BB0-4147-AA2F-6BBF69AD7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03D324A3-A216-47EA-A5FE-71711F476DCE}"/>
              </a:ext>
            </a:extLst>
          </p:cNvPr>
          <p:cNvSpPr/>
          <p:nvPr userDrawn="1"/>
        </p:nvSpPr>
        <p:spPr>
          <a:xfrm>
            <a:off x="0" y="0"/>
            <a:ext cx="12192000" cy="68579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4D633-305E-414D-818C-28CB5D677509}"/>
              </a:ext>
            </a:extLst>
          </p:cNvPr>
          <p:cNvSpPr>
            <a:spLocks noGrp="1"/>
          </p:cNvSpPr>
          <p:nvPr>
            <p:ph type="title"/>
          </p:nvPr>
        </p:nvSpPr>
        <p:spPr>
          <a:xfrm>
            <a:off x="506730" y="3222283"/>
            <a:ext cx="11216640" cy="687638"/>
          </a:xfrm>
        </p:spPr>
        <p:txBody>
          <a:bodyPr vert="horz" anchor="ctr"/>
          <a:lstStyle>
            <a:lvl1pPr>
              <a:defRPr>
                <a:solidFill>
                  <a:schemeClr val="bg1"/>
                </a:solidFill>
                <a:latin typeface="Verdana Pro Cond" panose="020B0606030504040204" pitchFamily="34" charset="0"/>
              </a:defRPr>
            </a:lvl1pPr>
          </a:lstStyle>
          <a:p>
            <a:r>
              <a:rPr lang="en-US"/>
              <a:t>Click to edit Master title style</a:t>
            </a:r>
          </a:p>
        </p:txBody>
      </p:sp>
      <p:sp>
        <p:nvSpPr>
          <p:cNvPr id="13" name="TextBox 12">
            <a:extLst>
              <a:ext uri="{FF2B5EF4-FFF2-40B4-BE49-F238E27FC236}">
                <a16:creationId xmlns:a16="http://schemas.microsoft.com/office/drawing/2014/main" id="{0250A669-A9F7-44C6-B439-42E64629093F}"/>
              </a:ext>
            </a:extLst>
          </p:cNvPr>
          <p:cNvSpPr txBox="1"/>
          <p:nvPr userDrawn="1"/>
        </p:nvSpPr>
        <p:spPr>
          <a:xfrm>
            <a:off x="8418515" y="6479806"/>
            <a:ext cx="2817628" cy="246221"/>
          </a:xfrm>
          <a:prstGeom prst="rect">
            <a:avLst/>
          </a:prstGeom>
          <a:noFill/>
        </p:spPr>
        <p:txBody>
          <a:bodyPr wrap="square" lIns="0" rIns="0" rtlCol="0">
            <a:spAutoFit/>
          </a:bodyPr>
          <a:lstStyle/>
          <a:p>
            <a:pPr algn="r"/>
            <a:r>
              <a:rPr lang="en-US" sz="1000">
                <a:solidFill>
                  <a:schemeClr val="bg1"/>
                </a:solidFill>
              </a:rPr>
              <a:t>Monevate</a:t>
            </a:r>
          </a:p>
        </p:txBody>
      </p:sp>
      <p:sp>
        <p:nvSpPr>
          <p:cNvPr id="14" name="TextBox 13">
            <a:extLst>
              <a:ext uri="{FF2B5EF4-FFF2-40B4-BE49-F238E27FC236}">
                <a16:creationId xmlns:a16="http://schemas.microsoft.com/office/drawing/2014/main" id="{9824D0F5-7BDE-43C4-AEF2-1135452F276B}"/>
              </a:ext>
            </a:extLst>
          </p:cNvPr>
          <p:cNvSpPr txBox="1"/>
          <p:nvPr userDrawn="1"/>
        </p:nvSpPr>
        <p:spPr>
          <a:xfrm>
            <a:off x="10837572" y="6479807"/>
            <a:ext cx="866748" cy="246221"/>
          </a:xfrm>
          <a:prstGeom prst="rect">
            <a:avLst/>
          </a:prstGeom>
          <a:noFill/>
        </p:spPr>
        <p:txBody>
          <a:bodyPr wrap="square" lIns="0" rIns="0" rtlCol="0">
            <a:spAutoFit/>
          </a:bodyPr>
          <a:lstStyle/>
          <a:p>
            <a:pPr algn="r"/>
            <a:fld id="{6CAC87BE-F416-409A-9874-EF4E1487D12D}" type="slidenum">
              <a:rPr lang="en-US" sz="1000" smtClean="0">
                <a:solidFill>
                  <a:schemeClr val="bg1"/>
                </a:solidFill>
              </a:rPr>
              <a:t>‹#›</a:t>
            </a:fld>
            <a:endParaRPr lang="en-US" sz="1000">
              <a:solidFill>
                <a:schemeClr val="bg1"/>
              </a:solidFill>
            </a:endParaRPr>
          </a:p>
        </p:txBody>
      </p:sp>
      <p:graphicFrame>
        <p:nvGraphicFramePr>
          <p:cNvPr id="3" name="Object 2">
            <a:extLst>
              <a:ext uri="{FF2B5EF4-FFF2-40B4-BE49-F238E27FC236}">
                <a16:creationId xmlns:a16="http://schemas.microsoft.com/office/drawing/2014/main" id="{4F573F6A-BD59-4CA6-89F3-1ABA24AB8BE4}"/>
              </a:ext>
            </a:extLst>
          </p:cNvPr>
          <p:cNvGraphicFramePr>
            <a:graphicFrameLocks noChangeAspect="1"/>
          </p:cNvGraphicFramePr>
          <p:nvPr userDrawn="1">
            <p:extLst>
              <p:ext uri="{D42A27DB-BD31-4B8C-83A1-F6EECF244321}">
                <p14:modId xmlns:p14="http://schemas.microsoft.com/office/powerpoint/2010/main" val="2418262876"/>
              </p:ext>
            </p:extLst>
          </p:nvPr>
        </p:nvGraphicFramePr>
        <p:xfrm>
          <a:off x="184209" y="6380532"/>
          <a:ext cx="303471" cy="345495"/>
        </p:xfrm>
        <a:graphic>
          <a:graphicData uri="http://schemas.openxmlformats.org/presentationml/2006/ole">
            <mc:AlternateContent xmlns:mc="http://schemas.openxmlformats.org/markup-compatibility/2006">
              <mc:Choice xmlns:v="urn:schemas-microsoft-com:vml" Requires="v">
                <p:oleObj name="CorelDRAW" r:id="rId5" imgW="4298446" imgH="4893673" progId="CorelDraw.Graphic.23">
                  <p:embed/>
                </p:oleObj>
              </mc:Choice>
              <mc:Fallback>
                <p:oleObj name="CorelDRAW" r:id="rId5" imgW="4298446" imgH="4893673" progId="CorelDraw.Graphic.23">
                  <p:embed/>
                  <p:pic>
                    <p:nvPicPr>
                      <p:cNvPr id="3" name="Object 2">
                        <a:extLst>
                          <a:ext uri="{FF2B5EF4-FFF2-40B4-BE49-F238E27FC236}">
                            <a16:creationId xmlns:a16="http://schemas.microsoft.com/office/drawing/2014/main" id="{4F573F6A-BD59-4CA6-89F3-1ABA24AB8BE4}"/>
                          </a:ext>
                        </a:extLst>
                      </p:cNvPr>
                      <p:cNvPicPr/>
                      <p:nvPr/>
                    </p:nvPicPr>
                    <p:blipFill>
                      <a:blip r:embed="rId6"/>
                      <a:stretch>
                        <a:fillRect/>
                      </a:stretch>
                    </p:blipFill>
                    <p:spPr>
                      <a:xfrm>
                        <a:off x="184209" y="6380532"/>
                        <a:ext cx="303471" cy="345495"/>
                      </a:xfrm>
                      <a:prstGeom prst="rect">
                        <a:avLst/>
                      </a:prstGeom>
                    </p:spPr>
                  </p:pic>
                </p:oleObj>
              </mc:Fallback>
            </mc:AlternateContent>
          </a:graphicData>
        </a:graphic>
      </p:graphicFrame>
    </p:spTree>
    <p:extLst>
      <p:ext uri="{BB962C8B-B14F-4D97-AF65-F5344CB8AC3E}">
        <p14:creationId xmlns:p14="http://schemas.microsoft.com/office/powerpoint/2010/main" val="1489324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14D1A13-7BB0-4147-AA2F-6BBF69AD7F74}"/>
              </a:ext>
            </a:extLst>
          </p:cNvPr>
          <p:cNvGraphicFramePr>
            <a:graphicFrameLocks noChangeAspect="1"/>
          </p:cNvGraphicFramePr>
          <p:nvPr userDrawn="1">
            <p:custDataLst>
              <p:tags r:id="rId1"/>
            </p:custDataLst>
            <p:extLst>
              <p:ext uri="{D42A27DB-BD31-4B8C-83A1-F6EECF244321}">
                <p14:modId xmlns:p14="http://schemas.microsoft.com/office/powerpoint/2010/main" val="1785980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8" name="Object 7" hidden="1">
                        <a:extLst>
                          <a:ext uri="{FF2B5EF4-FFF2-40B4-BE49-F238E27FC236}">
                            <a16:creationId xmlns:a16="http://schemas.microsoft.com/office/drawing/2014/main" id="{F14D1A13-7BB0-4147-AA2F-6BBF69AD7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03D324A3-A216-47EA-A5FE-71711F476DCE}"/>
              </a:ext>
            </a:extLst>
          </p:cNvPr>
          <p:cNvSpPr/>
          <p:nvPr userDrawn="1"/>
        </p:nvSpPr>
        <p:spPr>
          <a:xfrm>
            <a:off x="0" y="0"/>
            <a:ext cx="12192000" cy="68579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ro Cond" panose="020B0606030504040204" pitchFamily="34" charset="0"/>
            </a:endParaRPr>
          </a:p>
        </p:txBody>
      </p:sp>
      <p:sp>
        <p:nvSpPr>
          <p:cNvPr id="2" name="Title 1">
            <a:extLst>
              <a:ext uri="{FF2B5EF4-FFF2-40B4-BE49-F238E27FC236}">
                <a16:creationId xmlns:a16="http://schemas.microsoft.com/office/drawing/2014/main" id="{C9B4D633-305E-414D-818C-28CB5D677509}"/>
              </a:ext>
            </a:extLst>
          </p:cNvPr>
          <p:cNvSpPr>
            <a:spLocks noGrp="1"/>
          </p:cNvSpPr>
          <p:nvPr>
            <p:ph type="title"/>
          </p:nvPr>
        </p:nvSpPr>
        <p:spPr/>
        <p:txBody>
          <a:bodyPr vert="horz"/>
          <a:lstStyle>
            <a:lvl1pPr>
              <a:defRPr>
                <a:solidFill>
                  <a:schemeClr val="bg1"/>
                </a:solidFill>
                <a:latin typeface="Verdana Pro Cond" panose="020B0606030504040204" pitchFamily="34" charset="0"/>
              </a:defRPr>
            </a:lvl1pPr>
          </a:lstStyle>
          <a:p>
            <a:r>
              <a:rPr lang="en-US"/>
              <a:t>Click to edit Master title style</a:t>
            </a:r>
          </a:p>
        </p:txBody>
      </p:sp>
      <p:sp>
        <p:nvSpPr>
          <p:cNvPr id="10" name="TextBox 9">
            <a:extLst>
              <a:ext uri="{FF2B5EF4-FFF2-40B4-BE49-F238E27FC236}">
                <a16:creationId xmlns:a16="http://schemas.microsoft.com/office/drawing/2014/main" id="{49934F93-70CE-4816-BB0E-E85138606036}"/>
              </a:ext>
            </a:extLst>
          </p:cNvPr>
          <p:cNvSpPr txBox="1"/>
          <p:nvPr userDrawn="1"/>
        </p:nvSpPr>
        <p:spPr>
          <a:xfrm>
            <a:off x="8418515" y="6479806"/>
            <a:ext cx="2817628" cy="246221"/>
          </a:xfrm>
          <a:prstGeom prst="rect">
            <a:avLst/>
          </a:prstGeom>
          <a:noFill/>
        </p:spPr>
        <p:txBody>
          <a:bodyPr wrap="square" lIns="0" rIns="0" rtlCol="0">
            <a:spAutoFit/>
          </a:bodyPr>
          <a:lstStyle/>
          <a:p>
            <a:pPr algn="r"/>
            <a:r>
              <a:rPr lang="en-US" sz="1000">
                <a:solidFill>
                  <a:schemeClr val="bg1"/>
                </a:solidFill>
              </a:rPr>
              <a:t>Monevate</a:t>
            </a:r>
          </a:p>
        </p:txBody>
      </p:sp>
      <p:sp>
        <p:nvSpPr>
          <p:cNvPr id="13" name="TextBox 12">
            <a:extLst>
              <a:ext uri="{FF2B5EF4-FFF2-40B4-BE49-F238E27FC236}">
                <a16:creationId xmlns:a16="http://schemas.microsoft.com/office/drawing/2014/main" id="{27243FC9-5E8F-45BE-B459-7519EE84A5CF}"/>
              </a:ext>
            </a:extLst>
          </p:cNvPr>
          <p:cNvSpPr txBox="1"/>
          <p:nvPr userDrawn="1"/>
        </p:nvSpPr>
        <p:spPr>
          <a:xfrm>
            <a:off x="10837572" y="6479807"/>
            <a:ext cx="866748" cy="246221"/>
          </a:xfrm>
          <a:prstGeom prst="rect">
            <a:avLst/>
          </a:prstGeom>
          <a:noFill/>
        </p:spPr>
        <p:txBody>
          <a:bodyPr wrap="square" lIns="0" rIns="0" rtlCol="0">
            <a:spAutoFit/>
          </a:bodyPr>
          <a:lstStyle/>
          <a:p>
            <a:pPr algn="r"/>
            <a:fld id="{6CAC87BE-F416-409A-9874-EF4E1487D12D}" type="slidenum">
              <a:rPr lang="en-US" sz="1000" smtClean="0">
                <a:solidFill>
                  <a:schemeClr val="bg1"/>
                </a:solidFill>
              </a:rPr>
              <a:t>‹#›</a:t>
            </a:fld>
            <a:endParaRPr lang="en-US" sz="1000">
              <a:solidFill>
                <a:schemeClr val="bg1"/>
              </a:solidFill>
            </a:endParaRPr>
          </a:p>
        </p:txBody>
      </p:sp>
      <p:graphicFrame>
        <p:nvGraphicFramePr>
          <p:cNvPr id="12" name="Object 11">
            <a:extLst>
              <a:ext uri="{FF2B5EF4-FFF2-40B4-BE49-F238E27FC236}">
                <a16:creationId xmlns:a16="http://schemas.microsoft.com/office/drawing/2014/main" id="{FB70109E-6DAD-458D-8870-11158C17D1D5}"/>
              </a:ext>
            </a:extLst>
          </p:cNvPr>
          <p:cNvGraphicFramePr>
            <a:graphicFrameLocks noChangeAspect="1"/>
          </p:cNvGraphicFramePr>
          <p:nvPr userDrawn="1">
            <p:extLst>
              <p:ext uri="{D42A27DB-BD31-4B8C-83A1-F6EECF244321}">
                <p14:modId xmlns:p14="http://schemas.microsoft.com/office/powerpoint/2010/main" val="1022434429"/>
              </p:ext>
            </p:extLst>
          </p:nvPr>
        </p:nvGraphicFramePr>
        <p:xfrm>
          <a:off x="184209" y="6380532"/>
          <a:ext cx="303471" cy="345495"/>
        </p:xfrm>
        <a:graphic>
          <a:graphicData uri="http://schemas.openxmlformats.org/presentationml/2006/ole">
            <mc:AlternateContent xmlns:mc="http://schemas.openxmlformats.org/markup-compatibility/2006">
              <mc:Choice xmlns:v="urn:schemas-microsoft-com:vml" Requires="v">
                <p:oleObj name="CorelDRAW" r:id="rId5" imgW="4298446" imgH="4893673" progId="CorelDraw.Graphic.23">
                  <p:embed/>
                </p:oleObj>
              </mc:Choice>
              <mc:Fallback>
                <p:oleObj name="CorelDRAW" r:id="rId5" imgW="4298446" imgH="4893673" progId="CorelDraw.Graphic.23">
                  <p:embed/>
                  <p:pic>
                    <p:nvPicPr>
                      <p:cNvPr id="12" name="Object 11">
                        <a:extLst>
                          <a:ext uri="{FF2B5EF4-FFF2-40B4-BE49-F238E27FC236}">
                            <a16:creationId xmlns:a16="http://schemas.microsoft.com/office/drawing/2014/main" id="{FB70109E-6DAD-458D-8870-11158C17D1D5}"/>
                          </a:ext>
                        </a:extLst>
                      </p:cNvPr>
                      <p:cNvPicPr/>
                      <p:nvPr/>
                    </p:nvPicPr>
                    <p:blipFill>
                      <a:blip r:embed="rId6"/>
                      <a:stretch>
                        <a:fillRect/>
                      </a:stretch>
                    </p:blipFill>
                    <p:spPr>
                      <a:xfrm>
                        <a:off x="184209" y="6380532"/>
                        <a:ext cx="303471" cy="345495"/>
                      </a:xfrm>
                      <a:prstGeom prst="rect">
                        <a:avLst/>
                      </a:prstGeom>
                    </p:spPr>
                  </p:pic>
                </p:oleObj>
              </mc:Fallback>
            </mc:AlternateContent>
          </a:graphicData>
        </a:graphic>
      </p:graphicFrame>
    </p:spTree>
    <p:extLst>
      <p:ext uri="{BB962C8B-B14F-4D97-AF65-F5344CB8AC3E}">
        <p14:creationId xmlns:p14="http://schemas.microsoft.com/office/powerpoint/2010/main" val="3319204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14D1A13-7BB0-4147-AA2F-6BBF69AD7F74}"/>
              </a:ext>
            </a:extLst>
          </p:cNvPr>
          <p:cNvGraphicFramePr>
            <a:graphicFrameLocks noChangeAspect="1"/>
          </p:cNvGraphicFramePr>
          <p:nvPr userDrawn="1">
            <p:custDataLst>
              <p:tags r:id="rId1"/>
            </p:custDataLst>
            <p:extLst>
              <p:ext uri="{D42A27DB-BD31-4B8C-83A1-F6EECF244321}">
                <p14:modId xmlns:p14="http://schemas.microsoft.com/office/powerpoint/2010/main" val="2108029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8" name="Object 7" hidden="1">
                        <a:extLst>
                          <a:ext uri="{FF2B5EF4-FFF2-40B4-BE49-F238E27FC236}">
                            <a16:creationId xmlns:a16="http://schemas.microsoft.com/office/drawing/2014/main" id="{F14D1A13-7BB0-4147-AA2F-6BBF69AD7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03D324A3-A216-47EA-A5FE-71711F476DCE}"/>
              </a:ext>
            </a:extLst>
          </p:cNvPr>
          <p:cNvSpPr/>
          <p:nvPr userDrawn="1"/>
        </p:nvSpPr>
        <p:spPr>
          <a:xfrm>
            <a:off x="0" y="0"/>
            <a:ext cx="12192000" cy="6857996"/>
          </a:xfrm>
          <a:prstGeom prst="rect">
            <a:avLst/>
          </a:prstGeom>
          <a:gradFill>
            <a:gsLst>
              <a:gs pos="0">
                <a:schemeClr val="tx2"/>
              </a:gs>
              <a:gs pos="73000">
                <a:schemeClr val="tx2"/>
              </a:gs>
              <a:gs pos="100000">
                <a:srgbClr val="5278A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ro Cond" panose="020B0606030504040204" pitchFamily="34" charset="0"/>
            </a:endParaRPr>
          </a:p>
        </p:txBody>
      </p:sp>
      <p:sp>
        <p:nvSpPr>
          <p:cNvPr id="2" name="Title 1">
            <a:extLst>
              <a:ext uri="{FF2B5EF4-FFF2-40B4-BE49-F238E27FC236}">
                <a16:creationId xmlns:a16="http://schemas.microsoft.com/office/drawing/2014/main" id="{C9B4D633-305E-414D-818C-28CB5D677509}"/>
              </a:ext>
            </a:extLst>
          </p:cNvPr>
          <p:cNvSpPr>
            <a:spLocks noGrp="1"/>
          </p:cNvSpPr>
          <p:nvPr>
            <p:ph type="title"/>
          </p:nvPr>
        </p:nvSpPr>
        <p:spPr/>
        <p:txBody>
          <a:bodyPr vert="horz"/>
          <a:lstStyle>
            <a:lvl1pPr>
              <a:defRPr>
                <a:solidFill>
                  <a:schemeClr val="bg1"/>
                </a:solidFill>
                <a:latin typeface="Verdana Pro Cond" panose="020B0606030504040204" pitchFamily="34" charset="0"/>
              </a:defRPr>
            </a:lvl1pPr>
          </a:lstStyle>
          <a:p>
            <a:r>
              <a:rPr lang="en-US"/>
              <a:t>Click to edit Master title style</a:t>
            </a:r>
          </a:p>
        </p:txBody>
      </p:sp>
      <p:sp>
        <p:nvSpPr>
          <p:cNvPr id="10" name="TextBox 9">
            <a:extLst>
              <a:ext uri="{FF2B5EF4-FFF2-40B4-BE49-F238E27FC236}">
                <a16:creationId xmlns:a16="http://schemas.microsoft.com/office/drawing/2014/main" id="{49934F93-70CE-4816-BB0E-E85138606036}"/>
              </a:ext>
            </a:extLst>
          </p:cNvPr>
          <p:cNvSpPr txBox="1"/>
          <p:nvPr userDrawn="1"/>
        </p:nvSpPr>
        <p:spPr>
          <a:xfrm>
            <a:off x="8418515" y="6479806"/>
            <a:ext cx="2817628" cy="246221"/>
          </a:xfrm>
          <a:prstGeom prst="rect">
            <a:avLst/>
          </a:prstGeom>
          <a:noFill/>
        </p:spPr>
        <p:txBody>
          <a:bodyPr wrap="square" lIns="0" rIns="0" rtlCol="0">
            <a:spAutoFit/>
          </a:bodyPr>
          <a:lstStyle/>
          <a:p>
            <a:pPr algn="r"/>
            <a:r>
              <a:rPr lang="en-US" sz="1000">
                <a:solidFill>
                  <a:schemeClr val="bg1"/>
                </a:solidFill>
              </a:rPr>
              <a:t>Monevate</a:t>
            </a:r>
          </a:p>
        </p:txBody>
      </p:sp>
      <p:sp>
        <p:nvSpPr>
          <p:cNvPr id="13" name="TextBox 12">
            <a:extLst>
              <a:ext uri="{FF2B5EF4-FFF2-40B4-BE49-F238E27FC236}">
                <a16:creationId xmlns:a16="http://schemas.microsoft.com/office/drawing/2014/main" id="{27243FC9-5E8F-45BE-B459-7519EE84A5CF}"/>
              </a:ext>
            </a:extLst>
          </p:cNvPr>
          <p:cNvSpPr txBox="1"/>
          <p:nvPr userDrawn="1"/>
        </p:nvSpPr>
        <p:spPr>
          <a:xfrm>
            <a:off x="10837572" y="6479807"/>
            <a:ext cx="866748" cy="246221"/>
          </a:xfrm>
          <a:prstGeom prst="rect">
            <a:avLst/>
          </a:prstGeom>
          <a:noFill/>
        </p:spPr>
        <p:txBody>
          <a:bodyPr wrap="square" lIns="0" rIns="0" rtlCol="0">
            <a:spAutoFit/>
          </a:bodyPr>
          <a:lstStyle/>
          <a:p>
            <a:pPr algn="r"/>
            <a:fld id="{6CAC87BE-F416-409A-9874-EF4E1487D12D}" type="slidenum">
              <a:rPr lang="en-US" sz="1000" smtClean="0">
                <a:solidFill>
                  <a:schemeClr val="bg1"/>
                </a:solidFill>
              </a:rPr>
              <a:t>‹#›</a:t>
            </a:fld>
            <a:endParaRPr lang="en-US" sz="1000">
              <a:solidFill>
                <a:schemeClr val="bg1"/>
              </a:solidFill>
            </a:endParaRPr>
          </a:p>
        </p:txBody>
      </p:sp>
      <p:graphicFrame>
        <p:nvGraphicFramePr>
          <p:cNvPr id="12" name="Object 11">
            <a:extLst>
              <a:ext uri="{FF2B5EF4-FFF2-40B4-BE49-F238E27FC236}">
                <a16:creationId xmlns:a16="http://schemas.microsoft.com/office/drawing/2014/main" id="{FB70109E-6DAD-458D-8870-11158C17D1D5}"/>
              </a:ext>
            </a:extLst>
          </p:cNvPr>
          <p:cNvGraphicFramePr>
            <a:graphicFrameLocks noChangeAspect="1"/>
          </p:cNvGraphicFramePr>
          <p:nvPr userDrawn="1">
            <p:extLst>
              <p:ext uri="{D42A27DB-BD31-4B8C-83A1-F6EECF244321}">
                <p14:modId xmlns:p14="http://schemas.microsoft.com/office/powerpoint/2010/main" val="2101301787"/>
              </p:ext>
            </p:extLst>
          </p:nvPr>
        </p:nvGraphicFramePr>
        <p:xfrm>
          <a:off x="184209" y="6380532"/>
          <a:ext cx="303471" cy="345495"/>
        </p:xfrm>
        <a:graphic>
          <a:graphicData uri="http://schemas.openxmlformats.org/presentationml/2006/ole">
            <mc:AlternateContent xmlns:mc="http://schemas.openxmlformats.org/markup-compatibility/2006">
              <mc:Choice xmlns:v="urn:schemas-microsoft-com:vml" Requires="v">
                <p:oleObj name="CorelDRAW" r:id="rId5" imgW="4298446" imgH="4893673" progId="CorelDraw.Graphic.23">
                  <p:embed/>
                </p:oleObj>
              </mc:Choice>
              <mc:Fallback>
                <p:oleObj name="CorelDRAW" r:id="rId5" imgW="4298446" imgH="4893673" progId="CorelDraw.Graphic.23">
                  <p:embed/>
                  <p:pic>
                    <p:nvPicPr>
                      <p:cNvPr id="12" name="Object 11">
                        <a:extLst>
                          <a:ext uri="{FF2B5EF4-FFF2-40B4-BE49-F238E27FC236}">
                            <a16:creationId xmlns:a16="http://schemas.microsoft.com/office/drawing/2014/main" id="{FB70109E-6DAD-458D-8870-11158C17D1D5}"/>
                          </a:ext>
                        </a:extLst>
                      </p:cNvPr>
                      <p:cNvPicPr/>
                      <p:nvPr/>
                    </p:nvPicPr>
                    <p:blipFill>
                      <a:blip r:embed="rId6"/>
                      <a:stretch>
                        <a:fillRect/>
                      </a:stretch>
                    </p:blipFill>
                    <p:spPr>
                      <a:xfrm>
                        <a:off x="184209" y="6380532"/>
                        <a:ext cx="303471" cy="345495"/>
                      </a:xfrm>
                      <a:prstGeom prst="rect">
                        <a:avLst/>
                      </a:prstGeom>
                    </p:spPr>
                  </p:pic>
                </p:oleObj>
              </mc:Fallback>
            </mc:AlternateContent>
          </a:graphicData>
        </a:graphic>
      </p:graphicFrame>
    </p:spTree>
    <p:extLst>
      <p:ext uri="{BB962C8B-B14F-4D97-AF65-F5344CB8AC3E}">
        <p14:creationId xmlns:p14="http://schemas.microsoft.com/office/powerpoint/2010/main" val="390087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69DF8F-FFEF-46DF-BCA9-2B91A0319D71}" type="datetimeFigureOut">
              <a:rPr lang="en-IN" smtClean="0"/>
              <a:t>26-09-2024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AB57A4-BAE1-4567-A0EB-49B0CCBC7CB6}" type="slidenum">
              <a:rPr lang="en-IN" smtClean="0"/>
              <a:t>‹#›</a:t>
            </a:fld>
            <a:endParaRPr lang="en-IN"/>
          </a:p>
        </p:txBody>
      </p:sp>
    </p:spTree>
    <p:extLst>
      <p:ext uri="{BB962C8B-B14F-4D97-AF65-F5344CB8AC3E}">
        <p14:creationId xmlns:p14="http://schemas.microsoft.com/office/powerpoint/2010/main" val="2695487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bg>
      <p:bgPr>
        <a:gradFill>
          <a:gsLst>
            <a:gs pos="0">
              <a:schemeClr val="accent1">
                <a:lumMod val="67000"/>
              </a:schemeClr>
            </a:gs>
            <a:gs pos="73000">
              <a:schemeClr val="accent1">
                <a:lumMod val="97000"/>
                <a:lumOff val="3000"/>
              </a:schemeClr>
            </a:gs>
            <a:gs pos="100000">
              <a:srgbClr val="5278AE"/>
            </a:gs>
          </a:gsLst>
          <a:lin ang="18900000" scaled="1"/>
        </a:gra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14D1A13-7BB0-4147-AA2F-6BBF69AD7F74}"/>
              </a:ext>
            </a:extLst>
          </p:cNvPr>
          <p:cNvGraphicFramePr>
            <a:graphicFrameLocks noChangeAspect="1"/>
          </p:cNvGraphicFramePr>
          <p:nvPr userDrawn="1">
            <p:custDataLst>
              <p:tags r:id="rId1"/>
            </p:custDataLst>
            <p:extLst>
              <p:ext uri="{D42A27DB-BD31-4B8C-83A1-F6EECF244321}">
                <p14:modId xmlns:p14="http://schemas.microsoft.com/office/powerpoint/2010/main" val="3297379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8" name="Object 7" hidden="1">
                        <a:extLst>
                          <a:ext uri="{FF2B5EF4-FFF2-40B4-BE49-F238E27FC236}">
                            <a16:creationId xmlns:a16="http://schemas.microsoft.com/office/drawing/2014/main" id="{F14D1A13-7BB0-4147-AA2F-6BBF69AD7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03D324A3-A216-47EA-A5FE-71711F476DCE}"/>
              </a:ext>
            </a:extLst>
          </p:cNvPr>
          <p:cNvSpPr/>
          <p:nvPr userDrawn="1"/>
        </p:nvSpPr>
        <p:spPr>
          <a:xfrm>
            <a:off x="0" y="0"/>
            <a:ext cx="12192000" cy="6857996"/>
          </a:xfrm>
          <a:prstGeom prst="rect">
            <a:avLst/>
          </a:prstGeom>
          <a:gradFill flip="none" rotWithShape="1">
            <a:gsLst>
              <a:gs pos="0">
                <a:schemeClr val="tx2"/>
              </a:gs>
              <a:gs pos="73000">
                <a:schemeClr val="tx2"/>
              </a:gs>
              <a:gs pos="100000">
                <a:srgbClr val="5278AE"/>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ro Cond" panose="020B0606030504040204" pitchFamily="34" charset="0"/>
            </a:endParaRPr>
          </a:p>
        </p:txBody>
      </p:sp>
      <p:sp>
        <p:nvSpPr>
          <p:cNvPr id="2" name="Title 1">
            <a:extLst>
              <a:ext uri="{FF2B5EF4-FFF2-40B4-BE49-F238E27FC236}">
                <a16:creationId xmlns:a16="http://schemas.microsoft.com/office/drawing/2014/main" id="{C9B4D633-305E-414D-818C-28CB5D677509}"/>
              </a:ext>
            </a:extLst>
          </p:cNvPr>
          <p:cNvSpPr>
            <a:spLocks noGrp="1"/>
          </p:cNvSpPr>
          <p:nvPr>
            <p:ph type="title"/>
          </p:nvPr>
        </p:nvSpPr>
        <p:spPr/>
        <p:txBody>
          <a:bodyPr vert="horz"/>
          <a:lstStyle>
            <a:lvl1pPr>
              <a:defRPr>
                <a:solidFill>
                  <a:schemeClr val="bg1"/>
                </a:solidFill>
                <a:latin typeface="Verdana Pro Cond" panose="020B0606030504040204" pitchFamily="34" charset="0"/>
              </a:defRPr>
            </a:lvl1pPr>
          </a:lstStyle>
          <a:p>
            <a:r>
              <a:rPr lang="en-US"/>
              <a:t>Click to edit Master title style</a:t>
            </a:r>
          </a:p>
        </p:txBody>
      </p:sp>
      <p:sp>
        <p:nvSpPr>
          <p:cNvPr id="10" name="TextBox 9">
            <a:extLst>
              <a:ext uri="{FF2B5EF4-FFF2-40B4-BE49-F238E27FC236}">
                <a16:creationId xmlns:a16="http://schemas.microsoft.com/office/drawing/2014/main" id="{49934F93-70CE-4816-BB0E-E85138606036}"/>
              </a:ext>
            </a:extLst>
          </p:cNvPr>
          <p:cNvSpPr txBox="1"/>
          <p:nvPr userDrawn="1"/>
        </p:nvSpPr>
        <p:spPr>
          <a:xfrm>
            <a:off x="8418515" y="6479806"/>
            <a:ext cx="2817628" cy="246221"/>
          </a:xfrm>
          <a:prstGeom prst="rect">
            <a:avLst/>
          </a:prstGeom>
          <a:noFill/>
        </p:spPr>
        <p:txBody>
          <a:bodyPr wrap="square" lIns="0" rIns="0" rtlCol="0">
            <a:spAutoFit/>
          </a:bodyPr>
          <a:lstStyle/>
          <a:p>
            <a:pPr algn="r"/>
            <a:r>
              <a:rPr lang="en-US" sz="1000">
                <a:solidFill>
                  <a:schemeClr val="bg1"/>
                </a:solidFill>
              </a:rPr>
              <a:t>Monevate</a:t>
            </a:r>
          </a:p>
        </p:txBody>
      </p:sp>
      <p:sp>
        <p:nvSpPr>
          <p:cNvPr id="13" name="TextBox 12">
            <a:extLst>
              <a:ext uri="{FF2B5EF4-FFF2-40B4-BE49-F238E27FC236}">
                <a16:creationId xmlns:a16="http://schemas.microsoft.com/office/drawing/2014/main" id="{27243FC9-5E8F-45BE-B459-7519EE84A5CF}"/>
              </a:ext>
            </a:extLst>
          </p:cNvPr>
          <p:cNvSpPr txBox="1"/>
          <p:nvPr userDrawn="1"/>
        </p:nvSpPr>
        <p:spPr>
          <a:xfrm>
            <a:off x="10837572" y="6479807"/>
            <a:ext cx="866748" cy="246221"/>
          </a:xfrm>
          <a:prstGeom prst="rect">
            <a:avLst/>
          </a:prstGeom>
          <a:noFill/>
        </p:spPr>
        <p:txBody>
          <a:bodyPr wrap="square" lIns="0" rIns="0" rtlCol="0">
            <a:spAutoFit/>
          </a:bodyPr>
          <a:lstStyle/>
          <a:p>
            <a:pPr algn="r"/>
            <a:fld id="{6CAC87BE-F416-409A-9874-EF4E1487D12D}" type="slidenum">
              <a:rPr lang="en-US" sz="1000" smtClean="0">
                <a:solidFill>
                  <a:schemeClr val="bg1"/>
                </a:solidFill>
              </a:rPr>
              <a:t>‹#›</a:t>
            </a:fld>
            <a:endParaRPr lang="en-US" sz="1000">
              <a:solidFill>
                <a:schemeClr val="bg1"/>
              </a:solidFill>
            </a:endParaRPr>
          </a:p>
        </p:txBody>
      </p:sp>
      <p:graphicFrame>
        <p:nvGraphicFramePr>
          <p:cNvPr id="12" name="Object 11">
            <a:extLst>
              <a:ext uri="{FF2B5EF4-FFF2-40B4-BE49-F238E27FC236}">
                <a16:creationId xmlns:a16="http://schemas.microsoft.com/office/drawing/2014/main" id="{FB70109E-6DAD-458D-8870-11158C17D1D5}"/>
              </a:ext>
            </a:extLst>
          </p:cNvPr>
          <p:cNvGraphicFramePr>
            <a:graphicFrameLocks noChangeAspect="1"/>
          </p:cNvGraphicFramePr>
          <p:nvPr userDrawn="1">
            <p:extLst>
              <p:ext uri="{D42A27DB-BD31-4B8C-83A1-F6EECF244321}">
                <p14:modId xmlns:p14="http://schemas.microsoft.com/office/powerpoint/2010/main" val="3116880467"/>
              </p:ext>
            </p:extLst>
          </p:nvPr>
        </p:nvGraphicFramePr>
        <p:xfrm>
          <a:off x="184209" y="6380532"/>
          <a:ext cx="303471" cy="345495"/>
        </p:xfrm>
        <a:graphic>
          <a:graphicData uri="http://schemas.openxmlformats.org/presentationml/2006/ole">
            <mc:AlternateContent xmlns:mc="http://schemas.openxmlformats.org/markup-compatibility/2006">
              <mc:Choice xmlns:v="urn:schemas-microsoft-com:vml" Requires="v">
                <p:oleObj name="CorelDRAW" r:id="rId5" imgW="4298446" imgH="4893673" progId="CorelDraw.Graphic.23">
                  <p:embed/>
                </p:oleObj>
              </mc:Choice>
              <mc:Fallback>
                <p:oleObj name="CorelDRAW" r:id="rId5" imgW="4298446" imgH="4893673" progId="CorelDraw.Graphic.23">
                  <p:embed/>
                  <p:pic>
                    <p:nvPicPr>
                      <p:cNvPr id="12" name="Object 11">
                        <a:extLst>
                          <a:ext uri="{FF2B5EF4-FFF2-40B4-BE49-F238E27FC236}">
                            <a16:creationId xmlns:a16="http://schemas.microsoft.com/office/drawing/2014/main" id="{FB70109E-6DAD-458D-8870-11158C17D1D5}"/>
                          </a:ext>
                        </a:extLst>
                      </p:cNvPr>
                      <p:cNvPicPr/>
                      <p:nvPr/>
                    </p:nvPicPr>
                    <p:blipFill>
                      <a:blip r:embed="rId6"/>
                      <a:stretch>
                        <a:fillRect/>
                      </a:stretch>
                    </p:blipFill>
                    <p:spPr>
                      <a:xfrm>
                        <a:off x="184209" y="6380532"/>
                        <a:ext cx="303471" cy="345495"/>
                      </a:xfrm>
                      <a:prstGeom prst="rect">
                        <a:avLst/>
                      </a:prstGeom>
                    </p:spPr>
                  </p:pic>
                </p:oleObj>
              </mc:Fallback>
            </mc:AlternateContent>
          </a:graphicData>
        </a:graphic>
      </p:graphicFrame>
    </p:spTree>
    <p:extLst>
      <p:ext uri="{BB962C8B-B14F-4D97-AF65-F5344CB8AC3E}">
        <p14:creationId xmlns:p14="http://schemas.microsoft.com/office/powerpoint/2010/main" val="2008092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and Content">
    <p:bg>
      <p:bgPr>
        <a:gradFill>
          <a:gsLst>
            <a:gs pos="0">
              <a:schemeClr val="accent1">
                <a:lumMod val="67000"/>
              </a:schemeClr>
            </a:gs>
            <a:gs pos="73000">
              <a:schemeClr val="accent1">
                <a:lumMod val="97000"/>
                <a:lumOff val="3000"/>
              </a:schemeClr>
            </a:gs>
            <a:gs pos="100000">
              <a:srgbClr val="5278AE"/>
            </a:gs>
          </a:gsLst>
          <a:lin ang="18900000" scaled="1"/>
        </a:gra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14D1A13-7BB0-4147-AA2F-6BBF69AD7F74}"/>
              </a:ext>
            </a:extLst>
          </p:cNvPr>
          <p:cNvGraphicFramePr>
            <a:graphicFrameLocks noChangeAspect="1"/>
          </p:cNvGraphicFramePr>
          <p:nvPr userDrawn="1">
            <p:custDataLst>
              <p:tags r:id="rId1"/>
            </p:custDataLst>
            <p:extLst>
              <p:ext uri="{D42A27DB-BD31-4B8C-83A1-F6EECF244321}">
                <p14:modId xmlns:p14="http://schemas.microsoft.com/office/powerpoint/2010/main" val="1387721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8" name="Object 7" hidden="1">
                        <a:extLst>
                          <a:ext uri="{FF2B5EF4-FFF2-40B4-BE49-F238E27FC236}">
                            <a16:creationId xmlns:a16="http://schemas.microsoft.com/office/drawing/2014/main" id="{F14D1A13-7BB0-4147-AA2F-6BBF69AD7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03D324A3-A216-47EA-A5FE-71711F476DCE}"/>
              </a:ext>
            </a:extLst>
          </p:cNvPr>
          <p:cNvSpPr/>
          <p:nvPr userDrawn="1"/>
        </p:nvSpPr>
        <p:spPr>
          <a:xfrm>
            <a:off x="0" y="0"/>
            <a:ext cx="12192000" cy="6857996"/>
          </a:xfrm>
          <a:prstGeom prst="rect">
            <a:avLst/>
          </a:prstGeom>
          <a:gradFill flip="none" rotWithShape="1">
            <a:gsLst>
              <a:gs pos="0">
                <a:schemeClr val="tx2"/>
              </a:gs>
              <a:gs pos="73000">
                <a:schemeClr val="tx2"/>
              </a:gs>
              <a:gs pos="100000">
                <a:srgbClr val="5278A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ro Cond" panose="020B0606030504040204" pitchFamily="34" charset="0"/>
            </a:endParaRPr>
          </a:p>
        </p:txBody>
      </p:sp>
      <p:sp>
        <p:nvSpPr>
          <p:cNvPr id="2" name="Title 1">
            <a:extLst>
              <a:ext uri="{FF2B5EF4-FFF2-40B4-BE49-F238E27FC236}">
                <a16:creationId xmlns:a16="http://schemas.microsoft.com/office/drawing/2014/main" id="{C9B4D633-305E-414D-818C-28CB5D677509}"/>
              </a:ext>
            </a:extLst>
          </p:cNvPr>
          <p:cNvSpPr>
            <a:spLocks noGrp="1"/>
          </p:cNvSpPr>
          <p:nvPr>
            <p:ph type="title"/>
          </p:nvPr>
        </p:nvSpPr>
        <p:spPr/>
        <p:txBody>
          <a:bodyPr vert="horz"/>
          <a:lstStyle>
            <a:lvl1pPr>
              <a:defRPr>
                <a:solidFill>
                  <a:schemeClr val="bg1"/>
                </a:solidFill>
                <a:latin typeface="Verdana Pro Cond" panose="020B0606030504040204" pitchFamily="34" charset="0"/>
              </a:defRPr>
            </a:lvl1pPr>
          </a:lstStyle>
          <a:p>
            <a:r>
              <a:rPr lang="en-US"/>
              <a:t>Click to edit Master title style</a:t>
            </a:r>
          </a:p>
        </p:txBody>
      </p:sp>
      <p:sp>
        <p:nvSpPr>
          <p:cNvPr id="10" name="TextBox 9">
            <a:extLst>
              <a:ext uri="{FF2B5EF4-FFF2-40B4-BE49-F238E27FC236}">
                <a16:creationId xmlns:a16="http://schemas.microsoft.com/office/drawing/2014/main" id="{49934F93-70CE-4816-BB0E-E85138606036}"/>
              </a:ext>
            </a:extLst>
          </p:cNvPr>
          <p:cNvSpPr txBox="1"/>
          <p:nvPr userDrawn="1"/>
        </p:nvSpPr>
        <p:spPr>
          <a:xfrm>
            <a:off x="8418515" y="6479806"/>
            <a:ext cx="2817628" cy="246221"/>
          </a:xfrm>
          <a:prstGeom prst="rect">
            <a:avLst/>
          </a:prstGeom>
          <a:noFill/>
        </p:spPr>
        <p:txBody>
          <a:bodyPr wrap="square" lIns="0" rIns="0" rtlCol="0">
            <a:spAutoFit/>
          </a:bodyPr>
          <a:lstStyle/>
          <a:p>
            <a:pPr algn="r"/>
            <a:r>
              <a:rPr lang="en-US" sz="1000">
                <a:solidFill>
                  <a:schemeClr val="bg1"/>
                </a:solidFill>
              </a:rPr>
              <a:t>Monevate</a:t>
            </a:r>
          </a:p>
        </p:txBody>
      </p:sp>
      <p:sp>
        <p:nvSpPr>
          <p:cNvPr id="13" name="TextBox 12">
            <a:extLst>
              <a:ext uri="{FF2B5EF4-FFF2-40B4-BE49-F238E27FC236}">
                <a16:creationId xmlns:a16="http://schemas.microsoft.com/office/drawing/2014/main" id="{27243FC9-5E8F-45BE-B459-7519EE84A5CF}"/>
              </a:ext>
            </a:extLst>
          </p:cNvPr>
          <p:cNvSpPr txBox="1"/>
          <p:nvPr userDrawn="1"/>
        </p:nvSpPr>
        <p:spPr>
          <a:xfrm>
            <a:off x="10837572" y="6479807"/>
            <a:ext cx="866748" cy="246221"/>
          </a:xfrm>
          <a:prstGeom prst="rect">
            <a:avLst/>
          </a:prstGeom>
          <a:noFill/>
        </p:spPr>
        <p:txBody>
          <a:bodyPr wrap="square" lIns="0" rIns="0" rtlCol="0">
            <a:spAutoFit/>
          </a:bodyPr>
          <a:lstStyle/>
          <a:p>
            <a:pPr algn="r"/>
            <a:fld id="{6CAC87BE-F416-409A-9874-EF4E1487D12D}" type="slidenum">
              <a:rPr lang="en-US" sz="1000" smtClean="0">
                <a:solidFill>
                  <a:schemeClr val="bg1"/>
                </a:solidFill>
              </a:rPr>
              <a:t>‹#›</a:t>
            </a:fld>
            <a:endParaRPr lang="en-US" sz="1000">
              <a:solidFill>
                <a:schemeClr val="bg1"/>
              </a:solidFill>
            </a:endParaRPr>
          </a:p>
        </p:txBody>
      </p:sp>
      <p:graphicFrame>
        <p:nvGraphicFramePr>
          <p:cNvPr id="12" name="Object 11">
            <a:extLst>
              <a:ext uri="{FF2B5EF4-FFF2-40B4-BE49-F238E27FC236}">
                <a16:creationId xmlns:a16="http://schemas.microsoft.com/office/drawing/2014/main" id="{FB70109E-6DAD-458D-8870-11158C17D1D5}"/>
              </a:ext>
            </a:extLst>
          </p:cNvPr>
          <p:cNvGraphicFramePr>
            <a:graphicFrameLocks noChangeAspect="1"/>
          </p:cNvGraphicFramePr>
          <p:nvPr userDrawn="1">
            <p:extLst>
              <p:ext uri="{D42A27DB-BD31-4B8C-83A1-F6EECF244321}">
                <p14:modId xmlns:p14="http://schemas.microsoft.com/office/powerpoint/2010/main" val="4153112157"/>
              </p:ext>
            </p:extLst>
          </p:nvPr>
        </p:nvGraphicFramePr>
        <p:xfrm>
          <a:off x="184209" y="6380532"/>
          <a:ext cx="303471" cy="345495"/>
        </p:xfrm>
        <a:graphic>
          <a:graphicData uri="http://schemas.openxmlformats.org/presentationml/2006/ole">
            <mc:AlternateContent xmlns:mc="http://schemas.openxmlformats.org/markup-compatibility/2006">
              <mc:Choice xmlns:v="urn:schemas-microsoft-com:vml" Requires="v">
                <p:oleObj name="CorelDRAW" r:id="rId5" imgW="4298446" imgH="4893673" progId="CorelDraw.Graphic.23">
                  <p:embed/>
                </p:oleObj>
              </mc:Choice>
              <mc:Fallback>
                <p:oleObj name="CorelDRAW" r:id="rId5" imgW="4298446" imgH="4893673" progId="CorelDraw.Graphic.23">
                  <p:embed/>
                  <p:pic>
                    <p:nvPicPr>
                      <p:cNvPr id="12" name="Object 11">
                        <a:extLst>
                          <a:ext uri="{FF2B5EF4-FFF2-40B4-BE49-F238E27FC236}">
                            <a16:creationId xmlns:a16="http://schemas.microsoft.com/office/drawing/2014/main" id="{FB70109E-6DAD-458D-8870-11158C17D1D5}"/>
                          </a:ext>
                        </a:extLst>
                      </p:cNvPr>
                      <p:cNvPicPr/>
                      <p:nvPr/>
                    </p:nvPicPr>
                    <p:blipFill>
                      <a:blip r:embed="rId6"/>
                      <a:stretch>
                        <a:fillRect/>
                      </a:stretch>
                    </p:blipFill>
                    <p:spPr>
                      <a:xfrm>
                        <a:off x="184209" y="6380532"/>
                        <a:ext cx="303471" cy="345495"/>
                      </a:xfrm>
                      <a:prstGeom prst="rect">
                        <a:avLst/>
                      </a:prstGeom>
                    </p:spPr>
                  </p:pic>
                </p:oleObj>
              </mc:Fallback>
            </mc:AlternateContent>
          </a:graphicData>
        </a:graphic>
      </p:graphicFrame>
    </p:spTree>
    <p:extLst>
      <p:ext uri="{BB962C8B-B14F-4D97-AF65-F5344CB8AC3E}">
        <p14:creationId xmlns:p14="http://schemas.microsoft.com/office/powerpoint/2010/main" val="3251367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14D1A13-7BB0-4147-AA2F-6BBF69AD7F74}"/>
              </a:ext>
            </a:extLst>
          </p:cNvPr>
          <p:cNvGraphicFramePr>
            <a:graphicFrameLocks noChangeAspect="1"/>
          </p:cNvGraphicFramePr>
          <p:nvPr userDrawn="1">
            <p:custDataLst>
              <p:tags r:id="rId1"/>
            </p:custDataLst>
            <p:extLst>
              <p:ext uri="{D42A27DB-BD31-4B8C-83A1-F6EECF244321}">
                <p14:modId xmlns:p14="http://schemas.microsoft.com/office/powerpoint/2010/main" val="41348737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8" name="Object 7" hidden="1">
                        <a:extLst>
                          <a:ext uri="{FF2B5EF4-FFF2-40B4-BE49-F238E27FC236}">
                            <a16:creationId xmlns:a16="http://schemas.microsoft.com/office/drawing/2014/main" id="{F14D1A13-7BB0-4147-AA2F-6BBF69AD7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B4187B8F-6AEE-4E98-9D6F-829933228DD0}"/>
              </a:ext>
            </a:extLst>
          </p:cNvPr>
          <p:cNvSpPr/>
          <p:nvPr userDrawn="1"/>
        </p:nvSpPr>
        <p:spPr>
          <a:xfrm>
            <a:off x="8829674" y="0"/>
            <a:ext cx="3362325" cy="68579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4D633-305E-414D-818C-28CB5D677509}"/>
              </a:ext>
            </a:extLst>
          </p:cNvPr>
          <p:cNvSpPr>
            <a:spLocks noGrp="1"/>
          </p:cNvSpPr>
          <p:nvPr>
            <p:ph type="title"/>
          </p:nvPr>
        </p:nvSpPr>
        <p:spPr>
          <a:xfrm>
            <a:off x="487680" y="501650"/>
            <a:ext cx="7941944" cy="664210"/>
          </a:xfrm>
        </p:spPr>
        <p:txBody>
          <a:bodyPr vert="horz"/>
          <a:lstStyle>
            <a:lvl1pPr>
              <a:defRPr>
                <a:solidFill>
                  <a:schemeClr val="tx2"/>
                </a:solidFill>
                <a:latin typeface="Verdana Pro Cond" panose="020B0606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9B41063-C734-4B38-9B19-AD2E4D5B9001}"/>
              </a:ext>
            </a:extLst>
          </p:cNvPr>
          <p:cNvSpPr>
            <a:spLocks noGrp="1"/>
          </p:cNvSpPr>
          <p:nvPr>
            <p:ph idx="1"/>
          </p:nvPr>
        </p:nvSpPr>
        <p:spPr>
          <a:xfrm>
            <a:off x="9172575" y="1284890"/>
            <a:ext cx="2531744" cy="48920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5F4A8C79-3369-4D2D-82B9-A6BC92679D32}"/>
              </a:ext>
            </a:extLst>
          </p:cNvPr>
          <p:cNvSpPr txBox="1"/>
          <p:nvPr userDrawn="1"/>
        </p:nvSpPr>
        <p:spPr>
          <a:xfrm>
            <a:off x="8418515" y="6479806"/>
            <a:ext cx="2817628" cy="246221"/>
          </a:xfrm>
          <a:prstGeom prst="rect">
            <a:avLst/>
          </a:prstGeom>
          <a:noFill/>
        </p:spPr>
        <p:txBody>
          <a:bodyPr wrap="square" lIns="0" rIns="0" rtlCol="0">
            <a:spAutoFit/>
          </a:bodyPr>
          <a:lstStyle/>
          <a:p>
            <a:pPr algn="r"/>
            <a:r>
              <a:rPr lang="en-US" sz="1000">
                <a:solidFill>
                  <a:schemeClr val="bg1"/>
                </a:solidFill>
              </a:rPr>
              <a:t>Monevate</a:t>
            </a:r>
          </a:p>
        </p:txBody>
      </p:sp>
      <p:sp>
        <p:nvSpPr>
          <p:cNvPr id="12" name="TextBox 11">
            <a:extLst>
              <a:ext uri="{FF2B5EF4-FFF2-40B4-BE49-F238E27FC236}">
                <a16:creationId xmlns:a16="http://schemas.microsoft.com/office/drawing/2014/main" id="{3E249EA0-AB0D-45E2-BC22-C4E6183694A8}"/>
              </a:ext>
            </a:extLst>
          </p:cNvPr>
          <p:cNvSpPr txBox="1"/>
          <p:nvPr userDrawn="1"/>
        </p:nvSpPr>
        <p:spPr>
          <a:xfrm>
            <a:off x="10837572" y="6479807"/>
            <a:ext cx="866748" cy="246221"/>
          </a:xfrm>
          <a:prstGeom prst="rect">
            <a:avLst/>
          </a:prstGeom>
          <a:noFill/>
        </p:spPr>
        <p:txBody>
          <a:bodyPr wrap="square" lIns="0" rIns="0" rtlCol="0">
            <a:spAutoFit/>
          </a:bodyPr>
          <a:lstStyle/>
          <a:p>
            <a:pPr algn="r"/>
            <a:fld id="{6CAC87BE-F416-409A-9874-EF4E1487D12D}" type="slidenum">
              <a:rPr lang="en-US" sz="1000" smtClean="0">
                <a:solidFill>
                  <a:schemeClr val="bg1"/>
                </a:solidFill>
              </a:rPr>
              <a:t>‹#›</a:t>
            </a:fld>
            <a:endParaRPr lang="en-US" sz="1000">
              <a:solidFill>
                <a:schemeClr val="bg1"/>
              </a:solidFill>
            </a:endParaRPr>
          </a:p>
        </p:txBody>
      </p:sp>
    </p:spTree>
    <p:extLst>
      <p:ext uri="{BB962C8B-B14F-4D97-AF65-F5344CB8AC3E}">
        <p14:creationId xmlns:p14="http://schemas.microsoft.com/office/powerpoint/2010/main" val="3027418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14D1A13-7BB0-4147-AA2F-6BBF69AD7F74}"/>
              </a:ext>
            </a:extLst>
          </p:cNvPr>
          <p:cNvGraphicFramePr>
            <a:graphicFrameLocks noChangeAspect="1"/>
          </p:cNvGraphicFramePr>
          <p:nvPr userDrawn="1">
            <p:custDataLst>
              <p:tags r:id="rId1"/>
            </p:custDataLst>
            <p:extLst>
              <p:ext uri="{D42A27DB-BD31-4B8C-83A1-F6EECF244321}">
                <p14:modId xmlns:p14="http://schemas.microsoft.com/office/powerpoint/2010/main" val="2776208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8" name="Object 7" hidden="1">
                        <a:extLst>
                          <a:ext uri="{FF2B5EF4-FFF2-40B4-BE49-F238E27FC236}">
                            <a16:creationId xmlns:a16="http://schemas.microsoft.com/office/drawing/2014/main" id="{F14D1A13-7BB0-4147-AA2F-6BBF69AD7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B4187B8F-6AEE-4E98-9D6F-829933228DD0}"/>
              </a:ext>
            </a:extLst>
          </p:cNvPr>
          <p:cNvSpPr/>
          <p:nvPr userDrawn="1"/>
        </p:nvSpPr>
        <p:spPr>
          <a:xfrm>
            <a:off x="7376160" y="0"/>
            <a:ext cx="4815839" cy="68579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4D633-305E-414D-818C-28CB5D677509}"/>
              </a:ext>
            </a:extLst>
          </p:cNvPr>
          <p:cNvSpPr>
            <a:spLocks noGrp="1"/>
          </p:cNvSpPr>
          <p:nvPr>
            <p:ph type="title"/>
          </p:nvPr>
        </p:nvSpPr>
        <p:spPr>
          <a:xfrm>
            <a:off x="487680" y="501650"/>
            <a:ext cx="6633361" cy="664210"/>
          </a:xfrm>
        </p:spPr>
        <p:txBody>
          <a:bodyPr vert="horz"/>
          <a:lstStyle>
            <a:lvl1pPr>
              <a:defRPr>
                <a:solidFill>
                  <a:schemeClr val="tx2"/>
                </a:solidFill>
                <a:latin typeface="Verdana Pro Cond" panose="020B0606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9B41063-C734-4B38-9B19-AD2E4D5B9001}"/>
              </a:ext>
            </a:extLst>
          </p:cNvPr>
          <p:cNvSpPr>
            <a:spLocks noGrp="1"/>
          </p:cNvSpPr>
          <p:nvPr>
            <p:ph idx="1"/>
          </p:nvPr>
        </p:nvSpPr>
        <p:spPr>
          <a:xfrm>
            <a:off x="7619999" y="1284890"/>
            <a:ext cx="4084319" cy="48920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BB4B2650-DE2C-4088-BAC2-61472CA0DA24}"/>
              </a:ext>
            </a:extLst>
          </p:cNvPr>
          <p:cNvSpPr txBox="1"/>
          <p:nvPr userDrawn="1"/>
        </p:nvSpPr>
        <p:spPr>
          <a:xfrm>
            <a:off x="8418515" y="6479806"/>
            <a:ext cx="2817628" cy="246221"/>
          </a:xfrm>
          <a:prstGeom prst="rect">
            <a:avLst/>
          </a:prstGeom>
          <a:noFill/>
        </p:spPr>
        <p:txBody>
          <a:bodyPr wrap="square" lIns="0" rIns="0" rtlCol="0">
            <a:spAutoFit/>
          </a:bodyPr>
          <a:lstStyle/>
          <a:p>
            <a:pPr algn="r"/>
            <a:r>
              <a:rPr lang="en-US" sz="1000">
                <a:solidFill>
                  <a:schemeClr val="bg1"/>
                </a:solidFill>
              </a:rPr>
              <a:t>Monevate</a:t>
            </a:r>
          </a:p>
        </p:txBody>
      </p:sp>
      <p:sp>
        <p:nvSpPr>
          <p:cNvPr id="12" name="TextBox 11">
            <a:extLst>
              <a:ext uri="{FF2B5EF4-FFF2-40B4-BE49-F238E27FC236}">
                <a16:creationId xmlns:a16="http://schemas.microsoft.com/office/drawing/2014/main" id="{98608082-DB00-4EA0-A2B4-7463D6111081}"/>
              </a:ext>
            </a:extLst>
          </p:cNvPr>
          <p:cNvSpPr txBox="1"/>
          <p:nvPr userDrawn="1"/>
        </p:nvSpPr>
        <p:spPr>
          <a:xfrm>
            <a:off x="10837572" y="6479807"/>
            <a:ext cx="866748" cy="246221"/>
          </a:xfrm>
          <a:prstGeom prst="rect">
            <a:avLst/>
          </a:prstGeom>
          <a:noFill/>
        </p:spPr>
        <p:txBody>
          <a:bodyPr wrap="square" lIns="0" rIns="0" rtlCol="0">
            <a:spAutoFit/>
          </a:bodyPr>
          <a:lstStyle/>
          <a:p>
            <a:pPr algn="r"/>
            <a:fld id="{6CAC87BE-F416-409A-9874-EF4E1487D12D}" type="slidenum">
              <a:rPr lang="en-US" sz="1000" smtClean="0">
                <a:solidFill>
                  <a:schemeClr val="bg1"/>
                </a:solidFill>
              </a:rPr>
              <a:t>‹#›</a:t>
            </a:fld>
            <a:endParaRPr lang="en-US" sz="1000">
              <a:solidFill>
                <a:schemeClr val="bg1"/>
              </a:solidFill>
            </a:endParaRPr>
          </a:p>
        </p:txBody>
      </p:sp>
    </p:spTree>
    <p:extLst>
      <p:ext uri="{BB962C8B-B14F-4D97-AF65-F5344CB8AC3E}">
        <p14:creationId xmlns:p14="http://schemas.microsoft.com/office/powerpoint/2010/main" val="1308376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CD0A91E-582D-46EF-A6B5-FB01FB121727}"/>
              </a:ext>
            </a:extLst>
          </p:cNvPr>
          <p:cNvGraphicFramePr>
            <a:graphicFrameLocks noChangeAspect="1"/>
          </p:cNvGraphicFramePr>
          <p:nvPr userDrawn="1">
            <p:custDataLst>
              <p:tags r:id="rId1"/>
            </p:custDataLst>
            <p:extLst>
              <p:ext uri="{D42A27DB-BD31-4B8C-83A1-F6EECF244321}">
                <p14:modId xmlns:p14="http://schemas.microsoft.com/office/powerpoint/2010/main" val="2841138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9" name="Object 8" hidden="1">
                        <a:extLst>
                          <a:ext uri="{FF2B5EF4-FFF2-40B4-BE49-F238E27FC236}">
                            <a16:creationId xmlns:a16="http://schemas.microsoft.com/office/drawing/2014/main" id="{5CD0A91E-582D-46EF-A6B5-FB01FB12172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3082CCB0-825D-49F9-A492-B4B566311CC9}"/>
              </a:ext>
            </a:extLst>
          </p:cNvPr>
          <p:cNvSpPr/>
          <p:nvPr userDrawn="1"/>
        </p:nvSpPr>
        <p:spPr>
          <a:xfrm>
            <a:off x="-7620" y="0"/>
            <a:ext cx="12192000" cy="6858000"/>
          </a:xfrm>
          <a:prstGeom prst="rect">
            <a:avLst/>
          </a:prstGeom>
          <a:gradFill flip="none" rotWithShape="1">
            <a:gsLst>
              <a:gs pos="0">
                <a:schemeClr val="tx2"/>
              </a:gs>
              <a:gs pos="73000">
                <a:schemeClr val="tx2"/>
              </a:gs>
              <a:gs pos="100000">
                <a:srgbClr val="5278A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ro Cond" panose="020B0606030504040204" pitchFamily="34" charset="0"/>
            </a:endParaRPr>
          </a:p>
        </p:txBody>
      </p:sp>
      <p:sp>
        <p:nvSpPr>
          <p:cNvPr id="2" name="Title 1">
            <a:extLst>
              <a:ext uri="{FF2B5EF4-FFF2-40B4-BE49-F238E27FC236}">
                <a16:creationId xmlns:a16="http://schemas.microsoft.com/office/drawing/2014/main" id="{C99EA251-157F-40C4-9A1D-3A59DC343A89}"/>
              </a:ext>
            </a:extLst>
          </p:cNvPr>
          <p:cNvSpPr>
            <a:spLocks noGrp="1"/>
          </p:cNvSpPr>
          <p:nvPr>
            <p:ph type="ctrTitle" hasCustomPrompt="1"/>
          </p:nvPr>
        </p:nvSpPr>
        <p:spPr>
          <a:xfrm>
            <a:off x="525780" y="3226444"/>
            <a:ext cx="6924648" cy="714057"/>
          </a:xfrm>
        </p:spPr>
        <p:txBody>
          <a:bodyPr vert="horz" anchor="b">
            <a:noAutofit/>
          </a:bodyPr>
          <a:lstStyle>
            <a:lvl1pPr algn="l">
              <a:defRPr sz="3600">
                <a:solidFill>
                  <a:schemeClr val="bg1"/>
                </a:solidFill>
                <a:latin typeface="Verdana Pro Cond" panose="020B0606030504040204" pitchFamily="34" charset="0"/>
                <a:ea typeface="Verdana" panose="020B0604030504040204" pitchFamily="34" charset="0"/>
              </a:defRPr>
            </a:lvl1pPr>
          </a:lstStyle>
          <a:p>
            <a:r>
              <a:rPr lang="en-US"/>
              <a:t>Click to edit</a:t>
            </a:r>
            <a:br>
              <a:rPr lang="en-US"/>
            </a:br>
            <a:r>
              <a:rPr lang="en-US"/>
              <a:t>Master title style</a:t>
            </a:r>
          </a:p>
        </p:txBody>
      </p:sp>
      <p:graphicFrame>
        <p:nvGraphicFramePr>
          <p:cNvPr id="13" name="Object 12">
            <a:extLst>
              <a:ext uri="{FF2B5EF4-FFF2-40B4-BE49-F238E27FC236}">
                <a16:creationId xmlns:a16="http://schemas.microsoft.com/office/drawing/2014/main" id="{71B12727-8ACE-4127-BDA0-89250403B05C}"/>
              </a:ext>
            </a:extLst>
          </p:cNvPr>
          <p:cNvGraphicFramePr>
            <a:graphicFrameLocks noChangeAspect="1"/>
          </p:cNvGraphicFramePr>
          <p:nvPr userDrawn="1">
            <p:extLst>
              <p:ext uri="{D42A27DB-BD31-4B8C-83A1-F6EECF244321}">
                <p14:modId xmlns:p14="http://schemas.microsoft.com/office/powerpoint/2010/main" val="3850412876"/>
              </p:ext>
            </p:extLst>
          </p:nvPr>
        </p:nvGraphicFramePr>
        <p:xfrm>
          <a:off x="6448275" y="5235262"/>
          <a:ext cx="4826862" cy="1054253"/>
        </p:xfrm>
        <a:graphic>
          <a:graphicData uri="http://schemas.openxmlformats.org/presentationml/2006/ole">
            <mc:AlternateContent xmlns:mc="http://schemas.openxmlformats.org/markup-compatibility/2006">
              <mc:Choice xmlns:v="urn:schemas-microsoft-com:vml" Requires="v">
                <p:oleObj name="CorelDRAW" r:id="rId5" imgW="11069601" imgH="2417037" progId="CorelDraw.Graphic.23">
                  <p:embed/>
                </p:oleObj>
              </mc:Choice>
              <mc:Fallback>
                <p:oleObj name="CorelDRAW" r:id="rId5" imgW="11069601" imgH="2417037" progId="CorelDraw.Graphic.23">
                  <p:embed/>
                  <p:pic>
                    <p:nvPicPr>
                      <p:cNvPr id="13" name="Object 12">
                        <a:extLst>
                          <a:ext uri="{FF2B5EF4-FFF2-40B4-BE49-F238E27FC236}">
                            <a16:creationId xmlns:a16="http://schemas.microsoft.com/office/drawing/2014/main" id="{71B12727-8ACE-4127-BDA0-89250403B05C}"/>
                          </a:ext>
                        </a:extLst>
                      </p:cNvPr>
                      <p:cNvPicPr/>
                      <p:nvPr/>
                    </p:nvPicPr>
                    <p:blipFill>
                      <a:blip r:embed="rId6"/>
                      <a:stretch>
                        <a:fillRect/>
                      </a:stretch>
                    </p:blipFill>
                    <p:spPr>
                      <a:xfrm>
                        <a:off x="6448275" y="5235262"/>
                        <a:ext cx="4826862" cy="1054253"/>
                      </a:xfrm>
                      <a:prstGeom prst="rect">
                        <a:avLst/>
                      </a:prstGeom>
                    </p:spPr>
                  </p:pic>
                </p:oleObj>
              </mc:Fallback>
            </mc:AlternateContent>
          </a:graphicData>
        </a:graphic>
      </p:graphicFrame>
    </p:spTree>
    <p:extLst>
      <p:ext uri="{BB962C8B-B14F-4D97-AF65-F5344CB8AC3E}">
        <p14:creationId xmlns:p14="http://schemas.microsoft.com/office/powerpoint/2010/main" val="1790272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genda">
    <p:bg>
      <p:bgPr>
        <a:solidFill>
          <a:schemeClr val="accent2"/>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14D1A13-7BB0-4147-AA2F-6BBF69AD7F74}"/>
              </a:ext>
            </a:extLst>
          </p:cNvPr>
          <p:cNvGraphicFramePr>
            <a:graphicFrameLocks noChangeAspect="1"/>
          </p:cNvGraphicFramePr>
          <p:nvPr userDrawn="1">
            <p:custDataLst>
              <p:tags r:id="rId1"/>
            </p:custDataLst>
            <p:extLst>
              <p:ext uri="{D42A27DB-BD31-4B8C-83A1-F6EECF244321}">
                <p14:modId xmlns:p14="http://schemas.microsoft.com/office/powerpoint/2010/main" val="917136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8" name="Object 7" hidden="1">
                        <a:extLst>
                          <a:ext uri="{FF2B5EF4-FFF2-40B4-BE49-F238E27FC236}">
                            <a16:creationId xmlns:a16="http://schemas.microsoft.com/office/drawing/2014/main" id="{F14D1A13-7BB0-4147-AA2F-6BBF69AD7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9B4D633-305E-414D-818C-28CB5D677509}"/>
              </a:ext>
            </a:extLst>
          </p:cNvPr>
          <p:cNvSpPr>
            <a:spLocks noGrp="1"/>
          </p:cNvSpPr>
          <p:nvPr>
            <p:ph type="title" hasCustomPrompt="1"/>
          </p:nvPr>
        </p:nvSpPr>
        <p:spPr>
          <a:xfrm>
            <a:off x="487680" y="3085181"/>
            <a:ext cx="1442720" cy="687638"/>
          </a:xfrm>
        </p:spPr>
        <p:txBody>
          <a:bodyPr vert="horz" anchor="ctr"/>
          <a:lstStyle>
            <a:lvl1pPr>
              <a:defRPr>
                <a:solidFill>
                  <a:schemeClr val="bg1"/>
                </a:solidFill>
                <a:latin typeface="Verdana Pro Cond" panose="020B0606030504040204" pitchFamily="34" charset="0"/>
              </a:defRPr>
            </a:lvl1pPr>
          </a:lstStyle>
          <a:p>
            <a:r>
              <a:rPr lang="en-US"/>
              <a:t>Agenda</a:t>
            </a:r>
          </a:p>
        </p:txBody>
      </p:sp>
      <p:sp>
        <p:nvSpPr>
          <p:cNvPr id="10" name="TextBox 9">
            <a:extLst>
              <a:ext uri="{FF2B5EF4-FFF2-40B4-BE49-F238E27FC236}">
                <a16:creationId xmlns:a16="http://schemas.microsoft.com/office/drawing/2014/main" id="{49934F93-70CE-4816-BB0E-E85138606036}"/>
              </a:ext>
            </a:extLst>
          </p:cNvPr>
          <p:cNvSpPr txBox="1"/>
          <p:nvPr userDrawn="1"/>
        </p:nvSpPr>
        <p:spPr>
          <a:xfrm>
            <a:off x="8418515" y="6479806"/>
            <a:ext cx="2817628" cy="246221"/>
          </a:xfrm>
          <a:prstGeom prst="rect">
            <a:avLst/>
          </a:prstGeom>
          <a:noFill/>
        </p:spPr>
        <p:txBody>
          <a:bodyPr wrap="square" lIns="0" rIns="0" rtlCol="0">
            <a:spAutoFit/>
          </a:bodyPr>
          <a:lstStyle/>
          <a:p>
            <a:pPr algn="r"/>
            <a:r>
              <a:rPr lang="en-US" sz="1000">
                <a:solidFill>
                  <a:schemeClr val="bg1"/>
                </a:solidFill>
              </a:rPr>
              <a:t>Monevate</a:t>
            </a:r>
          </a:p>
        </p:txBody>
      </p:sp>
      <p:sp>
        <p:nvSpPr>
          <p:cNvPr id="13" name="TextBox 12">
            <a:extLst>
              <a:ext uri="{FF2B5EF4-FFF2-40B4-BE49-F238E27FC236}">
                <a16:creationId xmlns:a16="http://schemas.microsoft.com/office/drawing/2014/main" id="{27243FC9-5E8F-45BE-B459-7519EE84A5CF}"/>
              </a:ext>
            </a:extLst>
          </p:cNvPr>
          <p:cNvSpPr txBox="1"/>
          <p:nvPr userDrawn="1"/>
        </p:nvSpPr>
        <p:spPr>
          <a:xfrm>
            <a:off x="10837572" y="6479807"/>
            <a:ext cx="866748" cy="246221"/>
          </a:xfrm>
          <a:prstGeom prst="rect">
            <a:avLst/>
          </a:prstGeom>
          <a:noFill/>
        </p:spPr>
        <p:txBody>
          <a:bodyPr wrap="square" lIns="0" rIns="0" rtlCol="0">
            <a:spAutoFit/>
          </a:bodyPr>
          <a:lstStyle/>
          <a:p>
            <a:pPr algn="r"/>
            <a:fld id="{6CAC87BE-F416-409A-9874-EF4E1487D12D}" type="slidenum">
              <a:rPr lang="en-US" sz="1000" smtClean="0">
                <a:solidFill>
                  <a:schemeClr val="bg1"/>
                </a:solidFill>
              </a:rPr>
              <a:t>‹#›</a:t>
            </a:fld>
            <a:endParaRPr lang="en-US" sz="1000">
              <a:solidFill>
                <a:schemeClr val="bg1"/>
              </a:solidFill>
            </a:endParaRPr>
          </a:p>
        </p:txBody>
      </p:sp>
      <p:graphicFrame>
        <p:nvGraphicFramePr>
          <p:cNvPr id="7" name="Object 6">
            <a:extLst>
              <a:ext uri="{FF2B5EF4-FFF2-40B4-BE49-F238E27FC236}">
                <a16:creationId xmlns:a16="http://schemas.microsoft.com/office/drawing/2014/main" id="{264C5FCB-5DE0-41A2-8625-2A0A1F17FED9}"/>
              </a:ext>
            </a:extLst>
          </p:cNvPr>
          <p:cNvGraphicFramePr>
            <a:graphicFrameLocks noChangeAspect="1"/>
          </p:cNvGraphicFramePr>
          <p:nvPr userDrawn="1">
            <p:extLst>
              <p:ext uri="{D42A27DB-BD31-4B8C-83A1-F6EECF244321}">
                <p14:modId xmlns:p14="http://schemas.microsoft.com/office/powerpoint/2010/main" val="1622398874"/>
              </p:ext>
            </p:extLst>
          </p:nvPr>
        </p:nvGraphicFramePr>
        <p:xfrm>
          <a:off x="184209" y="6380532"/>
          <a:ext cx="303471" cy="345495"/>
        </p:xfrm>
        <a:graphic>
          <a:graphicData uri="http://schemas.openxmlformats.org/presentationml/2006/ole">
            <mc:AlternateContent xmlns:mc="http://schemas.openxmlformats.org/markup-compatibility/2006">
              <mc:Choice xmlns:v="urn:schemas-microsoft-com:vml" Requires="v">
                <p:oleObj name="CorelDRAW" r:id="rId5" imgW="4298446" imgH="4893673" progId="CorelDraw.Graphic.23">
                  <p:embed/>
                </p:oleObj>
              </mc:Choice>
              <mc:Fallback>
                <p:oleObj name="CorelDRAW" r:id="rId5" imgW="4298446" imgH="4893673" progId="CorelDraw.Graphic.23">
                  <p:embed/>
                  <p:pic>
                    <p:nvPicPr>
                      <p:cNvPr id="7" name="Object 6">
                        <a:extLst>
                          <a:ext uri="{FF2B5EF4-FFF2-40B4-BE49-F238E27FC236}">
                            <a16:creationId xmlns:a16="http://schemas.microsoft.com/office/drawing/2014/main" id="{264C5FCB-5DE0-41A2-8625-2A0A1F17FED9}"/>
                          </a:ext>
                        </a:extLst>
                      </p:cNvPr>
                      <p:cNvPicPr/>
                      <p:nvPr/>
                    </p:nvPicPr>
                    <p:blipFill>
                      <a:blip r:embed="rId6"/>
                      <a:stretch>
                        <a:fillRect/>
                      </a:stretch>
                    </p:blipFill>
                    <p:spPr>
                      <a:xfrm>
                        <a:off x="184209" y="6380532"/>
                        <a:ext cx="303471" cy="345495"/>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A5D37B24-9901-4BA8-8B66-85BBA8774588}"/>
              </a:ext>
            </a:extLst>
          </p:cNvPr>
          <p:cNvCxnSpPr/>
          <p:nvPr userDrawn="1"/>
        </p:nvCxnSpPr>
        <p:spPr>
          <a:xfrm>
            <a:off x="2533424" y="1870575"/>
            <a:ext cx="0" cy="313640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16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CD0A91E-582D-46EF-A6B5-FB01FB121727}"/>
              </a:ext>
            </a:extLst>
          </p:cNvPr>
          <p:cNvGraphicFramePr>
            <a:graphicFrameLocks noChangeAspect="1"/>
          </p:cNvGraphicFramePr>
          <p:nvPr userDrawn="1">
            <p:custDataLst>
              <p:tags r:id="rId1"/>
            </p:custDataLst>
            <p:extLst>
              <p:ext uri="{D42A27DB-BD31-4B8C-83A1-F6EECF244321}">
                <p14:modId xmlns:p14="http://schemas.microsoft.com/office/powerpoint/2010/main" val="739440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9" name="Object 8" hidden="1">
                        <a:extLst>
                          <a:ext uri="{FF2B5EF4-FFF2-40B4-BE49-F238E27FC236}">
                            <a16:creationId xmlns:a16="http://schemas.microsoft.com/office/drawing/2014/main" id="{5CD0A91E-582D-46EF-A6B5-FB01FB12172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3082CCB0-825D-49F9-A492-B4B566311CC9}"/>
              </a:ext>
            </a:extLst>
          </p:cNvPr>
          <p:cNvSpPr/>
          <p:nvPr userDrawn="1"/>
        </p:nvSpPr>
        <p:spPr>
          <a:xfrm>
            <a:off x="-7620" y="0"/>
            <a:ext cx="12192000" cy="6858000"/>
          </a:xfrm>
          <a:prstGeom prst="rect">
            <a:avLst/>
          </a:prstGeom>
          <a:gradFill flip="none" rotWithShape="1">
            <a:gsLst>
              <a:gs pos="0">
                <a:schemeClr val="tx2"/>
              </a:gs>
              <a:gs pos="73000">
                <a:schemeClr val="tx2"/>
              </a:gs>
              <a:gs pos="100000">
                <a:srgbClr val="5278A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ro Cond" panose="020B0606030504040204" pitchFamily="34" charset="0"/>
            </a:endParaRPr>
          </a:p>
        </p:txBody>
      </p:sp>
      <p:sp>
        <p:nvSpPr>
          <p:cNvPr id="2" name="Title 1">
            <a:extLst>
              <a:ext uri="{FF2B5EF4-FFF2-40B4-BE49-F238E27FC236}">
                <a16:creationId xmlns:a16="http://schemas.microsoft.com/office/drawing/2014/main" id="{C99EA251-157F-40C4-9A1D-3A59DC343A89}"/>
              </a:ext>
            </a:extLst>
          </p:cNvPr>
          <p:cNvSpPr>
            <a:spLocks noGrp="1"/>
          </p:cNvSpPr>
          <p:nvPr>
            <p:ph type="ctrTitle" hasCustomPrompt="1"/>
          </p:nvPr>
        </p:nvSpPr>
        <p:spPr>
          <a:xfrm>
            <a:off x="525780" y="3226444"/>
            <a:ext cx="6924648" cy="714057"/>
          </a:xfrm>
        </p:spPr>
        <p:txBody>
          <a:bodyPr vert="horz" anchor="b">
            <a:noAutofit/>
          </a:bodyPr>
          <a:lstStyle>
            <a:lvl1pPr algn="l">
              <a:defRPr sz="3600">
                <a:solidFill>
                  <a:schemeClr val="bg1"/>
                </a:solidFill>
                <a:latin typeface="Verdana Pro Cond" panose="020B0606030504040204" pitchFamily="34" charset="0"/>
                <a:ea typeface="Verdana" panose="020B0604030504040204" pitchFamily="34" charset="0"/>
              </a:defRPr>
            </a:lvl1pPr>
          </a:lstStyle>
          <a:p>
            <a:r>
              <a:rPr lang="en-US"/>
              <a:t>Click to edit</a:t>
            </a:r>
            <a:br>
              <a:rPr lang="en-US"/>
            </a:br>
            <a:r>
              <a:rPr lang="en-US"/>
              <a:t>Master title style</a:t>
            </a:r>
          </a:p>
        </p:txBody>
      </p:sp>
      <p:sp>
        <p:nvSpPr>
          <p:cNvPr id="3" name="Subtitle 2">
            <a:extLst>
              <a:ext uri="{FF2B5EF4-FFF2-40B4-BE49-F238E27FC236}">
                <a16:creationId xmlns:a16="http://schemas.microsoft.com/office/drawing/2014/main" id="{2537D549-BDB2-4FA9-AE33-D0FA0819608D}"/>
              </a:ext>
            </a:extLst>
          </p:cNvPr>
          <p:cNvSpPr>
            <a:spLocks noGrp="1"/>
          </p:cNvSpPr>
          <p:nvPr>
            <p:ph type="subTitle" idx="1"/>
          </p:nvPr>
        </p:nvSpPr>
        <p:spPr>
          <a:xfrm>
            <a:off x="525780" y="4222442"/>
            <a:ext cx="6924648" cy="426832"/>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aphicFrame>
        <p:nvGraphicFramePr>
          <p:cNvPr id="13" name="Object 12">
            <a:extLst>
              <a:ext uri="{FF2B5EF4-FFF2-40B4-BE49-F238E27FC236}">
                <a16:creationId xmlns:a16="http://schemas.microsoft.com/office/drawing/2014/main" id="{71B12727-8ACE-4127-BDA0-89250403B05C}"/>
              </a:ext>
            </a:extLst>
          </p:cNvPr>
          <p:cNvGraphicFramePr>
            <a:graphicFrameLocks noChangeAspect="1"/>
          </p:cNvGraphicFramePr>
          <p:nvPr userDrawn="1">
            <p:extLst>
              <p:ext uri="{D42A27DB-BD31-4B8C-83A1-F6EECF244321}">
                <p14:modId xmlns:p14="http://schemas.microsoft.com/office/powerpoint/2010/main" val="1876982742"/>
              </p:ext>
            </p:extLst>
          </p:nvPr>
        </p:nvGraphicFramePr>
        <p:xfrm>
          <a:off x="525463" y="5879661"/>
          <a:ext cx="2230299" cy="487128"/>
        </p:xfrm>
        <a:graphic>
          <a:graphicData uri="http://schemas.openxmlformats.org/presentationml/2006/ole">
            <mc:AlternateContent xmlns:mc="http://schemas.openxmlformats.org/markup-compatibility/2006">
              <mc:Choice xmlns:v="urn:schemas-microsoft-com:vml" Requires="v">
                <p:oleObj name="CorelDRAW" r:id="rId5" imgW="11069601" imgH="2417037" progId="CorelDraw.Graphic.23">
                  <p:embed/>
                </p:oleObj>
              </mc:Choice>
              <mc:Fallback>
                <p:oleObj name="CorelDRAW" r:id="rId5" imgW="11069601" imgH="2417037" progId="CorelDraw.Graphic.23">
                  <p:embed/>
                  <p:pic>
                    <p:nvPicPr>
                      <p:cNvPr id="13" name="Object 12">
                        <a:extLst>
                          <a:ext uri="{FF2B5EF4-FFF2-40B4-BE49-F238E27FC236}">
                            <a16:creationId xmlns:a16="http://schemas.microsoft.com/office/drawing/2014/main" id="{71B12727-8ACE-4127-BDA0-89250403B05C}"/>
                          </a:ext>
                        </a:extLst>
                      </p:cNvPr>
                      <p:cNvPicPr/>
                      <p:nvPr/>
                    </p:nvPicPr>
                    <p:blipFill>
                      <a:blip r:embed="rId6"/>
                      <a:stretch>
                        <a:fillRect/>
                      </a:stretch>
                    </p:blipFill>
                    <p:spPr>
                      <a:xfrm>
                        <a:off x="525463" y="5879661"/>
                        <a:ext cx="2230299" cy="487128"/>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08F154F-F1C4-4B49-8D3B-5640241DBEF8}"/>
              </a:ext>
            </a:extLst>
          </p:cNvPr>
          <p:cNvGraphicFramePr>
            <a:graphicFrameLocks noChangeAspect="1"/>
          </p:cNvGraphicFramePr>
          <p:nvPr userDrawn="1">
            <p:extLst>
              <p:ext uri="{D42A27DB-BD31-4B8C-83A1-F6EECF244321}">
                <p14:modId xmlns:p14="http://schemas.microsoft.com/office/powerpoint/2010/main" val="2656320044"/>
              </p:ext>
            </p:extLst>
          </p:nvPr>
        </p:nvGraphicFramePr>
        <p:xfrm>
          <a:off x="8137580" y="1921213"/>
          <a:ext cx="3250339" cy="3700442"/>
        </p:xfrm>
        <a:graphic>
          <a:graphicData uri="http://schemas.openxmlformats.org/presentationml/2006/ole">
            <mc:AlternateContent xmlns:mc="http://schemas.openxmlformats.org/markup-compatibility/2006">
              <mc:Choice xmlns:v="urn:schemas-microsoft-com:vml" Requires="v">
                <p:oleObj name="CorelDRAW" r:id="rId7" imgW="4298446" imgH="4893673" progId="CorelDraw.Graphic.23">
                  <p:embed/>
                </p:oleObj>
              </mc:Choice>
              <mc:Fallback>
                <p:oleObj name="CorelDRAW" r:id="rId7" imgW="4298446" imgH="4893673" progId="CorelDraw.Graphic.23">
                  <p:embed/>
                  <p:pic>
                    <p:nvPicPr>
                      <p:cNvPr id="14" name="Object 13">
                        <a:extLst>
                          <a:ext uri="{FF2B5EF4-FFF2-40B4-BE49-F238E27FC236}">
                            <a16:creationId xmlns:a16="http://schemas.microsoft.com/office/drawing/2014/main" id="{508F154F-F1C4-4B49-8D3B-5640241DBEF8}"/>
                          </a:ext>
                        </a:extLst>
                      </p:cNvPr>
                      <p:cNvPicPr/>
                      <p:nvPr/>
                    </p:nvPicPr>
                    <p:blipFill>
                      <a:blip r:embed="rId8"/>
                      <a:stretch>
                        <a:fillRect/>
                      </a:stretch>
                    </p:blipFill>
                    <p:spPr>
                      <a:xfrm>
                        <a:off x="8137580" y="1921213"/>
                        <a:ext cx="3250339" cy="3700442"/>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39485CBE-4030-450E-93C9-4BD444668E80}"/>
              </a:ext>
            </a:extLst>
          </p:cNvPr>
          <p:cNvSpPr txBox="1"/>
          <p:nvPr userDrawn="1"/>
        </p:nvSpPr>
        <p:spPr>
          <a:xfrm>
            <a:off x="8137580" y="5879661"/>
            <a:ext cx="3345760" cy="507831"/>
          </a:xfrm>
          <a:prstGeom prst="rect">
            <a:avLst/>
          </a:prstGeom>
          <a:noFill/>
        </p:spPr>
        <p:txBody>
          <a:bodyPr wrap="square" lIns="0" rIns="0" rtlCol="0" anchor="ctr">
            <a:spAutoFit/>
          </a:bodyPr>
          <a:lstStyle/>
          <a:p>
            <a:pPr algn="l"/>
            <a:r>
              <a:rPr lang="en-US" sz="900">
                <a:solidFill>
                  <a:schemeClr val="bg1"/>
                </a:solidFill>
              </a:rPr>
              <a:t>PROPRIETARY &amp; CONFIDENTIAL</a:t>
            </a:r>
          </a:p>
          <a:p>
            <a:pPr algn="l"/>
            <a:r>
              <a:rPr lang="en-US" sz="900">
                <a:solidFill>
                  <a:schemeClr val="bg1"/>
                </a:solidFill>
              </a:rPr>
              <a:t>Any unauthorized sharing of this document without specific permission of Monevate is strictly prohibited</a:t>
            </a:r>
          </a:p>
        </p:txBody>
      </p:sp>
    </p:spTree>
    <p:extLst>
      <p:ext uri="{BB962C8B-B14F-4D97-AF65-F5344CB8AC3E}">
        <p14:creationId xmlns:p14="http://schemas.microsoft.com/office/powerpoint/2010/main" val="2101183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14D1A13-7BB0-4147-AA2F-6BBF69AD7F74}"/>
              </a:ext>
            </a:extLst>
          </p:cNvPr>
          <p:cNvGraphicFramePr>
            <a:graphicFrameLocks noChangeAspect="1"/>
          </p:cNvGraphicFramePr>
          <p:nvPr userDrawn="1">
            <p:custDataLst>
              <p:tags r:id="rId1"/>
            </p:custDataLst>
            <p:extLst>
              <p:ext uri="{D42A27DB-BD31-4B8C-83A1-F6EECF244321}">
                <p14:modId xmlns:p14="http://schemas.microsoft.com/office/powerpoint/2010/main" val="390573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8" name="Object 7" hidden="1">
                        <a:extLst>
                          <a:ext uri="{FF2B5EF4-FFF2-40B4-BE49-F238E27FC236}">
                            <a16:creationId xmlns:a16="http://schemas.microsoft.com/office/drawing/2014/main" id="{F14D1A13-7BB0-4147-AA2F-6BBF69AD7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B4187B8F-6AEE-4E98-9D6F-829933228DD0}"/>
              </a:ext>
            </a:extLst>
          </p:cNvPr>
          <p:cNvSpPr/>
          <p:nvPr userDrawn="1"/>
        </p:nvSpPr>
        <p:spPr>
          <a:xfrm>
            <a:off x="6096000" y="0"/>
            <a:ext cx="6096000" cy="68579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B41063-C734-4B38-9B19-AD2E4D5B9001}"/>
              </a:ext>
            </a:extLst>
          </p:cNvPr>
          <p:cNvSpPr>
            <a:spLocks noGrp="1"/>
          </p:cNvSpPr>
          <p:nvPr>
            <p:ph idx="1"/>
          </p:nvPr>
        </p:nvSpPr>
        <p:spPr>
          <a:xfrm>
            <a:off x="6316626" y="1284890"/>
            <a:ext cx="5387692" cy="48920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991E0D6E-4757-444D-A19A-94D786061FA6}"/>
              </a:ext>
            </a:extLst>
          </p:cNvPr>
          <p:cNvSpPr>
            <a:spLocks noGrp="1"/>
          </p:cNvSpPr>
          <p:nvPr>
            <p:ph type="title"/>
          </p:nvPr>
        </p:nvSpPr>
        <p:spPr>
          <a:xfrm>
            <a:off x="487680" y="464286"/>
            <a:ext cx="5369210" cy="687638"/>
          </a:xfrm>
        </p:spPr>
        <p:txBody>
          <a:bodyPr vert="horz"/>
          <a:lstStyle>
            <a:lvl1pPr>
              <a:defRPr>
                <a:solidFill>
                  <a:schemeClr val="tx2"/>
                </a:solidFill>
                <a:latin typeface="Verdana Pro Cond" panose="020B0606030504040204" pitchFamily="34" charset="0"/>
              </a:defRPr>
            </a:lvl1pPr>
          </a:lstStyle>
          <a:p>
            <a:r>
              <a:rPr lang="en-US"/>
              <a:t>Click to edit Master title style</a:t>
            </a:r>
          </a:p>
        </p:txBody>
      </p:sp>
      <p:sp>
        <p:nvSpPr>
          <p:cNvPr id="10" name="TextBox 9">
            <a:extLst>
              <a:ext uri="{FF2B5EF4-FFF2-40B4-BE49-F238E27FC236}">
                <a16:creationId xmlns:a16="http://schemas.microsoft.com/office/drawing/2014/main" id="{30E2D215-0FF4-409E-8C47-656DC32EF710}"/>
              </a:ext>
            </a:extLst>
          </p:cNvPr>
          <p:cNvSpPr txBox="1"/>
          <p:nvPr userDrawn="1"/>
        </p:nvSpPr>
        <p:spPr>
          <a:xfrm>
            <a:off x="8418515" y="6479806"/>
            <a:ext cx="2817628" cy="246221"/>
          </a:xfrm>
          <a:prstGeom prst="rect">
            <a:avLst/>
          </a:prstGeom>
          <a:noFill/>
        </p:spPr>
        <p:txBody>
          <a:bodyPr wrap="square" lIns="0" rIns="0" rtlCol="0">
            <a:spAutoFit/>
          </a:bodyPr>
          <a:lstStyle/>
          <a:p>
            <a:pPr algn="r"/>
            <a:r>
              <a:rPr lang="en-US" sz="1000">
                <a:solidFill>
                  <a:schemeClr val="bg1"/>
                </a:solidFill>
              </a:rPr>
              <a:t>Monevate</a:t>
            </a:r>
          </a:p>
        </p:txBody>
      </p:sp>
      <p:sp>
        <p:nvSpPr>
          <p:cNvPr id="11" name="TextBox 10">
            <a:extLst>
              <a:ext uri="{FF2B5EF4-FFF2-40B4-BE49-F238E27FC236}">
                <a16:creationId xmlns:a16="http://schemas.microsoft.com/office/drawing/2014/main" id="{929CB92F-8017-4E3E-9678-083B439853D6}"/>
              </a:ext>
            </a:extLst>
          </p:cNvPr>
          <p:cNvSpPr txBox="1"/>
          <p:nvPr userDrawn="1"/>
        </p:nvSpPr>
        <p:spPr>
          <a:xfrm>
            <a:off x="10837572" y="6479807"/>
            <a:ext cx="866748" cy="246221"/>
          </a:xfrm>
          <a:prstGeom prst="rect">
            <a:avLst/>
          </a:prstGeom>
          <a:noFill/>
        </p:spPr>
        <p:txBody>
          <a:bodyPr wrap="square" lIns="0" rIns="0" rtlCol="0">
            <a:spAutoFit/>
          </a:bodyPr>
          <a:lstStyle/>
          <a:p>
            <a:pPr algn="r"/>
            <a:fld id="{6CAC87BE-F416-409A-9874-EF4E1487D12D}" type="slidenum">
              <a:rPr lang="en-US" sz="1000" smtClean="0">
                <a:solidFill>
                  <a:schemeClr val="bg1"/>
                </a:solidFill>
              </a:rPr>
              <a:t>‹#›</a:t>
            </a:fld>
            <a:endParaRPr lang="en-US" sz="1000">
              <a:solidFill>
                <a:schemeClr val="bg1"/>
              </a:solidFill>
            </a:endParaRPr>
          </a:p>
        </p:txBody>
      </p:sp>
    </p:spTree>
    <p:extLst>
      <p:ext uri="{BB962C8B-B14F-4D97-AF65-F5344CB8AC3E}">
        <p14:creationId xmlns:p14="http://schemas.microsoft.com/office/powerpoint/2010/main" val="2231789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14D1A13-7BB0-4147-AA2F-6BBF69AD7F74}"/>
              </a:ext>
            </a:extLst>
          </p:cNvPr>
          <p:cNvGraphicFramePr>
            <a:graphicFrameLocks noChangeAspect="1"/>
          </p:cNvGraphicFramePr>
          <p:nvPr userDrawn="1">
            <p:custDataLst>
              <p:tags r:id="rId1"/>
            </p:custDataLst>
            <p:extLst>
              <p:ext uri="{D42A27DB-BD31-4B8C-83A1-F6EECF244321}">
                <p14:modId xmlns:p14="http://schemas.microsoft.com/office/powerpoint/2010/main" val="5637873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8" name="Object 7" hidden="1">
                        <a:extLst>
                          <a:ext uri="{FF2B5EF4-FFF2-40B4-BE49-F238E27FC236}">
                            <a16:creationId xmlns:a16="http://schemas.microsoft.com/office/drawing/2014/main" id="{F14D1A13-7BB0-4147-AA2F-6BBF69AD7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03D324A3-A216-47EA-A5FE-71711F476DCE}"/>
              </a:ext>
            </a:extLst>
          </p:cNvPr>
          <p:cNvSpPr/>
          <p:nvPr userDrawn="1"/>
        </p:nvSpPr>
        <p:spPr>
          <a:xfrm>
            <a:off x="0" y="0"/>
            <a:ext cx="12192000" cy="68579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4D633-305E-414D-818C-28CB5D677509}"/>
              </a:ext>
            </a:extLst>
          </p:cNvPr>
          <p:cNvSpPr>
            <a:spLocks noGrp="1"/>
          </p:cNvSpPr>
          <p:nvPr>
            <p:ph type="title"/>
          </p:nvPr>
        </p:nvSpPr>
        <p:spPr>
          <a:xfrm>
            <a:off x="506730" y="3222283"/>
            <a:ext cx="11216640" cy="687638"/>
          </a:xfrm>
        </p:spPr>
        <p:txBody>
          <a:bodyPr vert="horz" anchor="ctr"/>
          <a:lstStyle>
            <a:lvl1pPr>
              <a:defRPr>
                <a:solidFill>
                  <a:schemeClr val="bg1"/>
                </a:solidFill>
                <a:latin typeface="Verdana Pro Cond" panose="020B0606030504040204" pitchFamily="34" charset="0"/>
              </a:defRPr>
            </a:lvl1pPr>
          </a:lstStyle>
          <a:p>
            <a:r>
              <a:rPr lang="en-US"/>
              <a:t>Click to edit Master title style</a:t>
            </a:r>
          </a:p>
        </p:txBody>
      </p:sp>
      <p:sp>
        <p:nvSpPr>
          <p:cNvPr id="13" name="TextBox 12">
            <a:extLst>
              <a:ext uri="{FF2B5EF4-FFF2-40B4-BE49-F238E27FC236}">
                <a16:creationId xmlns:a16="http://schemas.microsoft.com/office/drawing/2014/main" id="{0250A669-A9F7-44C6-B439-42E64629093F}"/>
              </a:ext>
            </a:extLst>
          </p:cNvPr>
          <p:cNvSpPr txBox="1"/>
          <p:nvPr userDrawn="1"/>
        </p:nvSpPr>
        <p:spPr>
          <a:xfrm>
            <a:off x="8418515" y="6479806"/>
            <a:ext cx="2817628" cy="246221"/>
          </a:xfrm>
          <a:prstGeom prst="rect">
            <a:avLst/>
          </a:prstGeom>
          <a:noFill/>
        </p:spPr>
        <p:txBody>
          <a:bodyPr wrap="square" lIns="0" rIns="0" rtlCol="0">
            <a:spAutoFit/>
          </a:bodyPr>
          <a:lstStyle/>
          <a:p>
            <a:pPr algn="r"/>
            <a:r>
              <a:rPr lang="en-US" sz="1000">
                <a:solidFill>
                  <a:schemeClr val="bg1"/>
                </a:solidFill>
              </a:rPr>
              <a:t>Monevate</a:t>
            </a:r>
          </a:p>
        </p:txBody>
      </p:sp>
      <p:sp>
        <p:nvSpPr>
          <p:cNvPr id="14" name="TextBox 13">
            <a:extLst>
              <a:ext uri="{FF2B5EF4-FFF2-40B4-BE49-F238E27FC236}">
                <a16:creationId xmlns:a16="http://schemas.microsoft.com/office/drawing/2014/main" id="{9824D0F5-7BDE-43C4-AEF2-1135452F276B}"/>
              </a:ext>
            </a:extLst>
          </p:cNvPr>
          <p:cNvSpPr txBox="1"/>
          <p:nvPr userDrawn="1"/>
        </p:nvSpPr>
        <p:spPr>
          <a:xfrm>
            <a:off x="10837572" y="6479807"/>
            <a:ext cx="866748" cy="246221"/>
          </a:xfrm>
          <a:prstGeom prst="rect">
            <a:avLst/>
          </a:prstGeom>
          <a:noFill/>
        </p:spPr>
        <p:txBody>
          <a:bodyPr wrap="square" lIns="0" rIns="0" rtlCol="0">
            <a:spAutoFit/>
          </a:bodyPr>
          <a:lstStyle/>
          <a:p>
            <a:pPr algn="r"/>
            <a:fld id="{6CAC87BE-F416-409A-9874-EF4E1487D12D}" type="slidenum">
              <a:rPr lang="en-US" sz="1000" smtClean="0">
                <a:solidFill>
                  <a:schemeClr val="bg1"/>
                </a:solidFill>
              </a:rPr>
              <a:t>‹#›</a:t>
            </a:fld>
            <a:endParaRPr lang="en-US" sz="1000">
              <a:solidFill>
                <a:schemeClr val="bg1"/>
              </a:solidFill>
            </a:endParaRPr>
          </a:p>
        </p:txBody>
      </p:sp>
      <p:graphicFrame>
        <p:nvGraphicFramePr>
          <p:cNvPr id="3" name="Object 2">
            <a:extLst>
              <a:ext uri="{FF2B5EF4-FFF2-40B4-BE49-F238E27FC236}">
                <a16:creationId xmlns:a16="http://schemas.microsoft.com/office/drawing/2014/main" id="{4F573F6A-BD59-4CA6-89F3-1ABA24AB8BE4}"/>
              </a:ext>
            </a:extLst>
          </p:cNvPr>
          <p:cNvGraphicFramePr>
            <a:graphicFrameLocks noChangeAspect="1"/>
          </p:cNvGraphicFramePr>
          <p:nvPr userDrawn="1">
            <p:extLst>
              <p:ext uri="{D42A27DB-BD31-4B8C-83A1-F6EECF244321}">
                <p14:modId xmlns:p14="http://schemas.microsoft.com/office/powerpoint/2010/main" val="3945275947"/>
              </p:ext>
            </p:extLst>
          </p:nvPr>
        </p:nvGraphicFramePr>
        <p:xfrm>
          <a:off x="184209" y="6380532"/>
          <a:ext cx="303471" cy="345495"/>
        </p:xfrm>
        <a:graphic>
          <a:graphicData uri="http://schemas.openxmlformats.org/presentationml/2006/ole">
            <mc:AlternateContent xmlns:mc="http://schemas.openxmlformats.org/markup-compatibility/2006">
              <mc:Choice xmlns:v="urn:schemas-microsoft-com:vml" Requires="v">
                <p:oleObj name="CorelDRAW" r:id="rId5" imgW="4298446" imgH="4893673" progId="CorelDraw.Graphic.23">
                  <p:embed/>
                </p:oleObj>
              </mc:Choice>
              <mc:Fallback>
                <p:oleObj name="CorelDRAW" r:id="rId5" imgW="4298446" imgH="4893673" progId="CorelDraw.Graphic.23">
                  <p:embed/>
                  <p:pic>
                    <p:nvPicPr>
                      <p:cNvPr id="3" name="Object 2">
                        <a:extLst>
                          <a:ext uri="{FF2B5EF4-FFF2-40B4-BE49-F238E27FC236}">
                            <a16:creationId xmlns:a16="http://schemas.microsoft.com/office/drawing/2014/main" id="{4F573F6A-BD59-4CA6-89F3-1ABA24AB8BE4}"/>
                          </a:ext>
                        </a:extLst>
                      </p:cNvPr>
                      <p:cNvPicPr/>
                      <p:nvPr/>
                    </p:nvPicPr>
                    <p:blipFill>
                      <a:blip r:embed="rId6"/>
                      <a:stretch>
                        <a:fillRect/>
                      </a:stretch>
                    </p:blipFill>
                    <p:spPr>
                      <a:xfrm>
                        <a:off x="184209" y="6380532"/>
                        <a:ext cx="303471" cy="345495"/>
                      </a:xfrm>
                      <a:prstGeom prst="rect">
                        <a:avLst/>
                      </a:prstGeom>
                    </p:spPr>
                  </p:pic>
                </p:oleObj>
              </mc:Fallback>
            </mc:AlternateContent>
          </a:graphicData>
        </a:graphic>
      </p:graphicFrame>
    </p:spTree>
    <p:extLst>
      <p:ext uri="{BB962C8B-B14F-4D97-AF65-F5344CB8AC3E}">
        <p14:creationId xmlns:p14="http://schemas.microsoft.com/office/powerpoint/2010/main" val="2876150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14D1A13-7BB0-4147-AA2F-6BBF69AD7F74}"/>
              </a:ext>
            </a:extLst>
          </p:cNvPr>
          <p:cNvGraphicFramePr>
            <a:graphicFrameLocks noChangeAspect="1"/>
          </p:cNvGraphicFramePr>
          <p:nvPr userDrawn="1">
            <p:custDataLst>
              <p:tags r:id="rId1"/>
            </p:custDataLst>
            <p:extLst>
              <p:ext uri="{D42A27DB-BD31-4B8C-83A1-F6EECF244321}">
                <p14:modId xmlns:p14="http://schemas.microsoft.com/office/powerpoint/2010/main" val="3621445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8" name="Object 7" hidden="1">
                        <a:extLst>
                          <a:ext uri="{FF2B5EF4-FFF2-40B4-BE49-F238E27FC236}">
                            <a16:creationId xmlns:a16="http://schemas.microsoft.com/office/drawing/2014/main" id="{F14D1A13-7BB0-4147-AA2F-6BBF69AD7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03D324A3-A216-47EA-A5FE-71711F476DCE}"/>
              </a:ext>
            </a:extLst>
          </p:cNvPr>
          <p:cNvSpPr/>
          <p:nvPr userDrawn="1"/>
        </p:nvSpPr>
        <p:spPr>
          <a:xfrm>
            <a:off x="0" y="0"/>
            <a:ext cx="12192000" cy="68579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ro Cond" panose="020B0606030504040204" pitchFamily="34" charset="0"/>
            </a:endParaRPr>
          </a:p>
        </p:txBody>
      </p:sp>
      <p:sp>
        <p:nvSpPr>
          <p:cNvPr id="2" name="Title 1">
            <a:extLst>
              <a:ext uri="{FF2B5EF4-FFF2-40B4-BE49-F238E27FC236}">
                <a16:creationId xmlns:a16="http://schemas.microsoft.com/office/drawing/2014/main" id="{C9B4D633-305E-414D-818C-28CB5D677509}"/>
              </a:ext>
            </a:extLst>
          </p:cNvPr>
          <p:cNvSpPr>
            <a:spLocks noGrp="1"/>
          </p:cNvSpPr>
          <p:nvPr>
            <p:ph type="title"/>
          </p:nvPr>
        </p:nvSpPr>
        <p:spPr/>
        <p:txBody>
          <a:bodyPr vert="horz"/>
          <a:lstStyle>
            <a:lvl1pPr>
              <a:defRPr>
                <a:solidFill>
                  <a:schemeClr val="bg1"/>
                </a:solidFill>
                <a:latin typeface="Verdana Pro Cond" panose="020B0606030504040204" pitchFamily="34" charset="0"/>
              </a:defRPr>
            </a:lvl1pPr>
          </a:lstStyle>
          <a:p>
            <a:r>
              <a:rPr lang="en-US"/>
              <a:t>Click to edit Master title style</a:t>
            </a:r>
          </a:p>
        </p:txBody>
      </p:sp>
      <p:sp>
        <p:nvSpPr>
          <p:cNvPr id="10" name="TextBox 9">
            <a:extLst>
              <a:ext uri="{FF2B5EF4-FFF2-40B4-BE49-F238E27FC236}">
                <a16:creationId xmlns:a16="http://schemas.microsoft.com/office/drawing/2014/main" id="{49934F93-70CE-4816-BB0E-E85138606036}"/>
              </a:ext>
            </a:extLst>
          </p:cNvPr>
          <p:cNvSpPr txBox="1"/>
          <p:nvPr userDrawn="1"/>
        </p:nvSpPr>
        <p:spPr>
          <a:xfrm>
            <a:off x="8418515" y="6479806"/>
            <a:ext cx="2817628" cy="246221"/>
          </a:xfrm>
          <a:prstGeom prst="rect">
            <a:avLst/>
          </a:prstGeom>
          <a:noFill/>
        </p:spPr>
        <p:txBody>
          <a:bodyPr wrap="square" lIns="0" rIns="0" rtlCol="0">
            <a:spAutoFit/>
          </a:bodyPr>
          <a:lstStyle/>
          <a:p>
            <a:pPr algn="r"/>
            <a:r>
              <a:rPr lang="en-US" sz="1000">
                <a:solidFill>
                  <a:schemeClr val="bg1"/>
                </a:solidFill>
              </a:rPr>
              <a:t>Monevate</a:t>
            </a:r>
          </a:p>
        </p:txBody>
      </p:sp>
      <p:sp>
        <p:nvSpPr>
          <p:cNvPr id="13" name="TextBox 12">
            <a:extLst>
              <a:ext uri="{FF2B5EF4-FFF2-40B4-BE49-F238E27FC236}">
                <a16:creationId xmlns:a16="http://schemas.microsoft.com/office/drawing/2014/main" id="{27243FC9-5E8F-45BE-B459-7519EE84A5CF}"/>
              </a:ext>
            </a:extLst>
          </p:cNvPr>
          <p:cNvSpPr txBox="1"/>
          <p:nvPr userDrawn="1"/>
        </p:nvSpPr>
        <p:spPr>
          <a:xfrm>
            <a:off x="10837572" y="6479807"/>
            <a:ext cx="866748" cy="246221"/>
          </a:xfrm>
          <a:prstGeom prst="rect">
            <a:avLst/>
          </a:prstGeom>
          <a:noFill/>
        </p:spPr>
        <p:txBody>
          <a:bodyPr wrap="square" lIns="0" rIns="0" rtlCol="0">
            <a:spAutoFit/>
          </a:bodyPr>
          <a:lstStyle/>
          <a:p>
            <a:pPr algn="r"/>
            <a:fld id="{6CAC87BE-F416-409A-9874-EF4E1487D12D}" type="slidenum">
              <a:rPr lang="en-US" sz="1000" smtClean="0">
                <a:solidFill>
                  <a:schemeClr val="bg1"/>
                </a:solidFill>
              </a:rPr>
              <a:t>‹#›</a:t>
            </a:fld>
            <a:endParaRPr lang="en-US" sz="1000">
              <a:solidFill>
                <a:schemeClr val="bg1"/>
              </a:solidFill>
            </a:endParaRPr>
          </a:p>
        </p:txBody>
      </p:sp>
      <p:graphicFrame>
        <p:nvGraphicFramePr>
          <p:cNvPr id="12" name="Object 11">
            <a:extLst>
              <a:ext uri="{FF2B5EF4-FFF2-40B4-BE49-F238E27FC236}">
                <a16:creationId xmlns:a16="http://schemas.microsoft.com/office/drawing/2014/main" id="{FB70109E-6DAD-458D-8870-11158C17D1D5}"/>
              </a:ext>
            </a:extLst>
          </p:cNvPr>
          <p:cNvGraphicFramePr>
            <a:graphicFrameLocks noChangeAspect="1"/>
          </p:cNvGraphicFramePr>
          <p:nvPr userDrawn="1">
            <p:extLst>
              <p:ext uri="{D42A27DB-BD31-4B8C-83A1-F6EECF244321}">
                <p14:modId xmlns:p14="http://schemas.microsoft.com/office/powerpoint/2010/main" val="3363338297"/>
              </p:ext>
            </p:extLst>
          </p:nvPr>
        </p:nvGraphicFramePr>
        <p:xfrm>
          <a:off x="184209" y="6380532"/>
          <a:ext cx="303471" cy="345495"/>
        </p:xfrm>
        <a:graphic>
          <a:graphicData uri="http://schemas.openxmlformats.org/presentationml/2006/ole">
            <mc:AlternateContent xmlns:mc="http://schemas.openxmlformats.org/markup-compatibility/2006">
              <mc:Choice xmlns:v="urn:schemas-microsoft-com:vml" Requires="v">
                <p:oleObj name="CorelDRAW" r:id="rId5" imgW="4298446" imgH="4893673" progId="CorelDraw.Graphic.23">
                  <p:embed/>
                </p:oleObj>
              </mc:Choice>
              <mc:Fallback>
                <p:oleObj name="CorelDRAW" r:id="rId5" imgW="4298446" imgH="4893673" progId="CorelDraw.Graphic.23">
                  <p:embed/>
                  <p:pic>
                    <p:nvPicPr>
                      <p:cNvPr id="12" name="Object 11">
                        <a:extLst>
                          <a:ext uri="{FF2B5EF4-FFF2-40B4-BE49-F238E27FC236}">
                            <a16:creationId xmlns:a16="http://schemas.microsoft.com/office/drawing/2014/main" id="{FB70109E-6DAD-458D-8870-11158C17D1D5}"/>
                          </a:ext>
                        </a:extLst>
                      </p:cNvPr>
                      <p:cNvPicPr/>
                      <p:nvPr/>
                    </p:nvPicPr>
                    <p:blipFill>
                      <a:blip r:embed="rId6"/>
                      <a:stretch>
                        <a:fillRect/>
                      </a:stretch>
                    </p:blipFill>
                    <p:spPr>
                      <a:xfrm>
                        <a:off x="184209" y="6380532"/>
                        <a:ext cx="303471" cy="345495"/>
                      </a:xfrm>
                      <a:prstGeom prst="rect">
                        <a:avLst/>
                      </a:prstGeom>
                    </p:spPr>
                  </p:pic>
                </p:oleObj>
              </mc:Fallback>
            </mc:AlternateContent>
          </a:graphicData>
        </a:graphic>
      </p:graphicFrame>
    </p:spTree>
    <p:extLst>
      <p:ext uri="{BB962C8B-B14F-4D97-AF65-F5344CB8AC3E}">
        <p14:creationId xmlns:p14="http://schemas.microsoft.com/office/powerpoint/2010/main" val="51500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69DF8F-FFEF-46DF-BCA9-2B91A0319D71}" type="datetimeFigureOut">
              <a:rPr lang="en-IN" smtClean="0"/>
              <a:t>26-09-2024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AB57A4-BAE1-4567-A0EB-49B0CCBC7CB6}" type="slidenum">
              <a:rPr lang="en-IN" smtClean="0"/>
              <a:t>‹#›</a:t>
            </a:fld>
            <a:endParaRPr lang="en-IN"/>
          </a:p>
        </p:txBody>
      </p:sp>
    </p:spTree>
    <p:extLst>
      <p:ext uri="{BB962C8B-B14F-4D97-AF65-F5344CB8AC3E}">
        <p14:creationId xmlns:p14="http://schemas.microsoft.com/office/powerpoint/2010/main" val="1387044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14D1A13-7BB0-4147-AA2F-6BBF69AD7F74}"/>
              </a:ext>
            </a:extLst>
          </p:cNvPr>
          <p:cNvGraphicFramePr>
            <a:graphicFrameLocks noChangeAspect="1"/>
          </p:cNvGraphicFramePr>
          <p:nvPr userDrawn="1">
            <p:custDataLst>
              <p:tags r:id="rId1"/>
            </p:custDataLst>
            <p:extLst>
              <p:ext uri="{D42A27DB-BD31-4B8C-83A1-F6EECF244321}">
                <p14:modId xmlns:p14="http://schemas.microsoft.com/office/powerpoint/2010/main" val="2632255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8" name="Object 7" hidden="1">
                        <a:extLst>
                          <a:ext uri="{FF2B5EF4-FFF2-40B4-BE49-F238E27FC236}">
                            <a16:creationId xmlns:a16="http://schemas.microsoft.com/office/drawing/2014/main" id="{F14D1A13-7BB0-4147-AA2F-6BBF69AD7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03D324A3-A216-47EA-A5FE-71711F476DCE}"/>
              </a:ext>
            </a:extLst>
          </p:cNvPr>
          <p:cNvSpPr/>
          <p:nvPr userDrawn="1"/>
        </p:nvSpPr>
        <p:spPr>
          <a:xfrm>
            <a:off x="0" y="0"/>
            <a:ext cx="12192000" cy="6857996"/>
          </a:xfrm>
          <a:prstGeom prst="rect">
            <a:avLst/>
          </a:prstGeom>
          <a:gradFill>
            <a:gsLst>
              <a:gs pos="0">
                <a:schemeClr val="tx2"/>
              </a:gs>
              <a:gs pos="73000">
                <a:schemeClr val="tx2"/>
              </a:gs>
              <a:gs pos="100000">
                <a:srgbClr val="5278A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ro Cond" panose="020B0606030504040204" pitchFamily="34" charset="0"/>
            </a:endParaRPr>
          </a:p>
        </p:txBody>
      </p:sp>
      <p:sp>
        <p:nvSpPr>
          <p:cNvPr id="2" name="Title 1">
            <a:extLst>
              <a:ext uri="{FF2B5EF4-FFF2-40B4-BE49-F238E27FC236}">
                <a16:creationId xmlns:a16="http://schemas.microsoft.com/office/drawing/2014/main" id="{C9B4D633-305E-414D-818C-28CB5D677509}"/>
              </a:ext>
            </a:extLst>
          </p:cNvPr>
          <p:cNvSpPr>
            <a:spLocks noGrp="1"/>
          </p:cNvSpPr>
          <p:nvPr>
            <p:ph type="title"/>
          </p:nvPr>
        </p:nvSpPr>
        <p:spPr/>
        <p:txBody>
          <a:bodyPr vert="horz"/>
          <a:lstStyle>
            <a:lvl1pPr>
              <a:defRPr>
                <a:solidFill>
                  <a:schemeClr val="bg1"/>
                </a:solidFill>
                <a:latin typeface="Verdana Pro Cond" panose="020B0606030504040204" pitchFamily="34" charset="0"/>
              </a:defRPr>
            </a:lvl1pPr>
          </a:lstStyle>
          <a:p>
            <a:r>
              <a:rPr lang="en-US"/>
              <a:t>Click to edit Master title style</a:t>
            </a:r>
          </a:p>
        </p:txBody>
      </p:sp>
      <p:sp>
        <p:nvSpPr>
          <p:cNvPr id="10" name="TextBox 9">
            <a:extLst>
              <a:ext uri="{FF2B5EF4-FFF2-40B4-BE49-F238E27FC236}">
                <a16:creationId xmlns:a16="http://schemas.microsoft.com/office/drawing/2014/main" id="{49934F93-70CE-4816-BB0E-E85138606036}"/>
              </a:ext>
            </a:extLst>
          </p:cNvPr>
          <p:cNvSpPr txBox="1"/>
          <p:nvPr userDrawn="1"/>
        </p:nvSpPr>
        <p:spPr>
          <a:xfrm>
            <a:off x="8418515" y="6479806"/>
            <a:ext cx="2817628" cy="246221"/>
          </a:xfrm>
          <a:prstGeom prst="rect">
            <a:avLst/>
          </a:prstGeom>
          <a:noFill/>
        </p:spPr>
        <p:txBody>
          <a:bodyPr wrap="square" lIns="0" rIns="0" rtlCol="0">
            <a:spAutoFit/>
          </a:bodyPr>
          <a:lstStyle/>
          <a:p>
            <a:pPr algn="r"/>
            <a:r>
              <a:rPr lang="en-US" sz="1000">
                <a:solidFill>
                  <a:schemeClr val="bg1"/>
                </a:solidFill>
              </a:rPr>
              <a:t>Monevate</a:t>
            </a:r>
          </a:p>
        </p:txBody>
      </p:sp>
      <p:sp>
        <p:nvSpPr>
          <p:cNvPr id="13" name="TextBox 12">
            <a:extLst>
              <a:ext uri="{FF2B5EF4-FFF2-40B4-BE49-F238E27FC236}">
                <a16:creationId xmlns:a16="http://schemas.microsoft.com/office/drawing/2014/main" id="{27243FC9-5E8F-45BE-B459-7519EE84A5CF}"/>
              </a:ext>
            </a:extLst>
          </p:cNvPr>
          <p:cNvSpPr txBox="1"/>
          <p:nvPr userDrawn="1"/>
        </p:nvSpPr>
        <p:spPr>
          <a:xfrm>
            <a:off x="10837572" y="6479807"/>
            <a:ext cx="866748" cy="246221"/>
          </a:xfrm>
          <a:prstGeom prst="rect">
            <a:avLst/>
          </a:prstGeom>
          <a:noFill/>
        </p:spPr>
        <p:txBody>
          <a:bodyPr wrap="square" lIns="0" rIns="0" rtlCol="0">
            <a:spAutoFit/>
          </a:bodyPr>
          <a:lstStyle/>
          <a:p>
            <a:pPr algn="r"/>
            <a:fld id="{6CAC87BE-F416-409A-9874-EF4E1487D12D}" type="slidenum">
              <a:rPr lang="en-US" sz="1000" smtClean="0">
                <a:solidFill>
                  <a:schemeClr val="bg1"/>
                </a:solidFill>
              </a:rPr>
              <a:t>‹#›</a:t>
            </a:fld>
            <a:endParaRPr lang="en-US" sz="1000">
              <a:solidFill>
                <a:schemeClr val="bg1"/>
              </a:solidFill>
            </a:endParaRPr>
          </a:p>
        </p:txBody>
      </p:sp>
      <p:graphicFrame>
        <p:nvGraphicFramePr>
          <p:cNvPr id="12" name="Object 11">
            <a:extLst>
              <a:ext uri="{FF2B5EF4-FFF2-40B4-BE49-F238E27FC236}">
                <a16:creationId xmlns:a16="http://schemas.microsoft.com/office/drawing/2014/main" id="{FB70109E-6DAD-458D-8870-11158C17D1D5}"/>
              </a:ext>
            </a:extLst>
          </p:cNvPr>
          <p:cNvGraphicFramePr>
            <a:graphicFrameLocks noChangeAspect="1"/>
          </p:cNvGraphicFramePr>
          <p:nvPr userDrawn="1">
            <p:extLst>
              <p:ext uri="{D42A27DB-BD31-4B8C-83A1-F6EECF244321}">
                <p14:modId xmlns:p14="http://schemas.microsoft.com/office/powerpoint/2010/main" val="3368384505"/>
              </p:ext>
            </p:extLst>
          </p:nvPr>
        </p:nvGraphicFramePr>
        <p:xfrm>
          <a:off x="184209" y="6380532"/>
          <a:ext cx="303471" cy="345495"/>
        </p:xfrm>
        <a:graphic>
          <a:graphicData uri="http://schemas.openxmlformats.org/presentationml/2006/ole">
            <mc:AlternateContent xmlns:mc="http://schemas.openxmlformats.org/markup-compatibility/2006">
              <mc:Choice xmlns:v="urn:schemas-microsoft-com:vml" Requires="v">
                <p:oleObj name="CorelDRAW" r:id="rId5" imgW="4298446" imgH="4893673" progId="CorelDraw.Graphic.23">
                  <p:embed/>
                </p:oleObj>
              </mc:Choice>
              <mc:Fallback>
                <p:oleObj name="CorelDRAW" r:id="rId5" imgW="4298446" imgH="4893673" progId="CorelDraw.Graphic.23">
                  <p:embed/>
                  <p:pic>
                    <p:nvPicPr>
                      <p:cNvPr id="12" name="Object 11">
                        <a:extLst>
                          <a:ext uri="{FF2B5EF4-FFF2-40B4-BE49-F238E27FC236}">
                            <a16:creationId xmlns:a16="http://schemas.microsoft.com/office/drawing/2014/main" id="{FB70109E-6DAD-458D-8870-11158C17D1D5}"/>
                          </a:ext>
                        </a:extLst>
                      </p:cNvPr>
                      <p:cNvPicPr/>
                      <p:nvPr/>
                    </p:nvPicPr>
                    <p:blipFill>
                      <a:blip r:embed="rId6"/>
                      <a:stretch>
                        <a:fillRect/>
                      </a:stretch>
                    </p:blipFill>
                    <p:spPr>
                      <a:xfrm>
                        <a:off x="184209" y="6380532"/>
                        <a:ext cx="303471" cy="345495"/>
                      </a:xfrm>
                      <a:prstGeom prst="rect">
                        <a:avLst/>
                      </a:prstGeom>
                    </p:spPr>
                  </p:pic>
                </p:oleObj>
              </mc:Fallback>
            </mc:AlternateContent>
          </a:graphicData>
        </a:graphic>
      </p:graphicFrame>
    </p:spTree>
    <p:extLst>
      <p:ext uri="{BB962C8B-B14F-4D97-AF65-F5344CB8AC3E}">
        <p14:creationId xmlns:p14="http://schemas.microsoft.com/office/powerpoint/2010/main" val="3727950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Title and Content">
    <p:bg>
      <p:bgPr>
        <a:gradFill>
          <a:gsLst>
            <a:gs pos="0">
              <a:schemeClr val="accent1">
                <a:lumMod val="67000"/>
              </a:schemeClr>
            </a:gs>
            <a:gs pos="73000">
              <a:schemeClr val="accent1">
                <a:lumMod val="97000"/>
                <a:lumOff val="3000"/>
              </a:schemeClr>
            </a:gs>
            <a:gs pos="100000">
              <a:srgbClr val="5278AE"/>
            </a:gs>
          </a:gsLst>
          <a:lin ang="18900000" scaled="1"/>
        </a:gra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14D1A13-7BB0-4147-AA2F-6BBF69AD7F74}"/>
              </a:ext>
            </a:extLst>
          </p:cNvPr>
          <p:cNvGraphicFramePr>
            <a:graphicFrameLocks noChangeAspect="1"/>
          </p:cNvGraphicFramePr>
          <p:nvPr userDrawn="1">
            <p:custDataLst>
              <p:tags r:id="rId1"/>
            </p:custDataLst>
            <p:extLst>
              <p:ext uri="{D42A27DB-BD31-4B8C-83A1-F6EECF244321}">
                <p14:modId xmlns:p14="http://schemas.microsoft.com/office/powerpoint/2010/main" val="1557004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8" name="Object 7" hidden="1">
                        <a:extLst>
                          <a:ext uri="{FF2B5EF4-FFF2-40B4-BE49-F238E27FC236}">
                            <a16:creationId xmlns:a16="http://schemas.microsoft.com/office/drawing/2014/main" id="{F14D1A13-7BB0-4147-AA2F-6BBF69AD7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03D324A3-A216-47EA-A5FE-71711F476DCE}"/>
              </a:ext>
            </a:extLst>
          </p:cNvPr>
          <p:cNvSpPr/>
          <p:nvPr userDrawn="1"/>
        </p:nvSpPr>
        <p:spPr>
          <a:xfrm>
            <a:off x="0" y="0"/>
            <a:ext cx="12192000" cy="6857996"/>
          </a:xfrm>
          <a:prstGeom prst="rect">
            <a:avLst/>
          </a:prstGeom>
          <a:gradFill flip="none" rotWithShape="1">
            <a:gsLst>
              <a:gs pos="0">
                <a:schemeClr val="tx2"/>
              </a:gs>
              <a:gs pos="73000">
                <a:schemeClr val="tx2"/>
              </a:gs>
              <a:gs pos="100000">
                <a:srgbClr val="5278AE"/>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ro Cond" panose="020B0606030504040204" pitchFamily="34" charset="0"/>
            </a:endParaRPr>
          </a:p>
        </p:txBody>
      </p:sp>
      <p:sp>
        <p:nvSpPr>
          <p:cNvPr id="2" name="Title 1">
            <a:extLst>
              <a:ext uri="{FF2B5EF4-FFF2-40B4-BE49-F238E27FC236}">
                <a16:creationId xmlns:a16="http://schemas.microsoft.com/office/drawing/2014/main" id="{C9B4D633-305E-414D-818C-28CB5D677509}"/>
              </a:ext>
            </a:extLst>
          </p:cNvPr>
          <p:cNvSpPr>
            <a:spLocks noGrp="1"/>
          </p:cNvSpPr>
          <p:nvPr>
            <p:ph type="title"/>
          </p:nvPr>
        </p:nvSpPr>
        <p:spPr/>
        <p:txBody>
          <a:bodyPr vert="horz"/>
          <a:lstStyle>
            <a:lvl1pPr>
              <a:defRPr>
                <a:solidFill>
                  <a:schemeClr val="bg1"/>
                </a:solidFill>
                <a:latin typeface="Verdana Pro Cond" panose="020B0606030504040204" pitchFamily="34" charset="0"/>
              </a:defRPr>
            </a:lvl1pPr>
          </a:lstStyle>
          <a:p>
            <a:r>
              <a:rPr lang="en-US"/>
              <a:t>Click to edit Master title style</a:t>
            </a:r>
          </a:p>
        </p:txBody>
      </p:sp>
      <p:sp>
        <p:nvSpPr>
          <p:cNvPr id="10" name="TextBox 9">
            <a:extLst>
              <a:ext uri="{FF2B5EF4-FFF2-40B4-BE49-F238E27FC236}">
                <a16:creationId xmlns:a16="http://schemas.microsoft.com/office/drawing/2014/main" id="{49934F93-70CE-4816-BB0E-E85138606036}"/>
              </a:ext>
            </a:extLst>
          </p:cNvPr>
          <p:cNvSpPr txBox="1"/>
          <p:nvPr userDrawn="1"/>
        </p:nvSpPr>
        <p:spPr>
          <a:xfrm>
            <a:off x="8418515" y="6479806"/>
            <a:ext cx="2817628" cy="246221"/>
          </a:xfrm>
          <a:prstGeom prst="rect">
            <a:avLst/>
          </a:prstGeom>
          <a:noFill/>
        </p:spPr>
        <p:txBody>
          <a:bodyPr wrap="square" lIns="0" rIns="0" rtlCol="0">
            <a:spAutoFit/>
          </a:bodyPr>
          <a:lstStyle/>
          <a:p>
            <a:pPr algn="r"/>
            <a:r>
              <a:rPr lang="en-US" sz="1000">
                <a:solidFill>
                  <a:schemeClr val="bg1"/>
                </a:solidFill>
              </a:rPr>
              <a:t>Monevate</a:t>
            </a:r>
          </a:p>
        </p:txBody>
      </p:sp>
      <p:sp>
        <p:nvSpPr>
          <p:cNvPr id="13" name="TextBox 12">
            <a:extLst>
              <a:ext uri="{FF2B5EF4-FFF2-40B4-BE49-F238E27FC236}">
                <a16:creationId xmlns:a16="http://schemas.microsoft.com/office/drawing/2014/main" id="{27243FC9-5E8F-45BE-B459-7519EE84A5CF}"/>
              </a:ext>
            </a:extLst>
          </p:cNvPr>
          <p:cNvSpPr txBox="1"/>
          <p:nvPr userDrawn="1"/>
        </p:nvSpPr>
        <p:spPr>
          <a:xfrm>
            <a:off x="10837572" y="6479807"/>
            <a:ext cx="866748" cy="246221"/>
          </a:xfrm>
          <a:prstGeom prst="rect">
            <a:avLst/>
          </a:prstGeom>
          <a:noFill/>
        </p:spPr>
        <p:txBody>
          <a:bodyPr wrap="square" lIns="0" rIns="0" rtlCol="0">
            <a:spAutoFit/>
          </a:bodyPr>
          <a:lstStyle/>
          <a:p>
            <a:pPr algn="r"/>
            <a:fld id="{6CAC87BE-F416-409A-9874-EF4E1487D12D}" type="slidenum">
              <a:rPr lang="en-US" sz="1000" smtClean="0">
                <a:solidFill>
                  <a:schemeClr val="bg1"/>
                </a:solidFill>
              </a:rPr>
              <a:t>‹#›</a:t>
            </a:fld>
            <a:endParaRPr lang="en-US" sz="1000">
              <a:solidFill>
                <a:schemeClr val="bg1"/>
              </a:solidFill>
            </a:endParaRPr>
          </a:p>
        </p:txBody>
      </p:sp>
      <p:graphicFrame>
        <p:nvGraphicFramePr>
          <p:cNvPr id="12" name="Object 11">
            <a:extLst>
              <a:ext uri="{FF2B5EF4-FFF2-40B4-BE49-F238E27FC236}">
                <a16:creationId xmlns:a16="http://schemas.microsoft.com/office/drawing/2014/main" id="{FB70109E-6DAD-458D-8870-11158C17D1D5}"/>
              </a:ext>
            </a:extLst>
          </p:cNvPr>
          <p:cNvGraphicFramePr>
            <a:graphicFrameLocks noChangeAspect="1"/>
          </p:cNvGraphicFramePr>
          <p:nvPr userDrawn="1">
            <p:extLst>
              <p:ext uri="{D42A27DB-BD31-4B8C-83A1-F6EECF244321}">
                <p14:modId xmlns:p14="http://schemas.microsoft.com/office/powerpoint/2010/main" val="1779309986"/>
              </p:ext>
            </p:extLst>
          </p:nvPr>
        </p:nvGraphicFramePr>
        <p:xfrm>
          <a:off x="184209" y="6380532"/>
          <a:ext cx="303471" cy="345495"/>
        </p:xfrm>
        <a:graphic>
          <a:graphicData uri="http://schemas.openxmlformats.org/presentationml/2006/ole">
            <mc:AlternateContent xmlns:mc="http://schemas.openxmlformats.org/markup-compatibility/2006">
              <mc:Choice xmlns:v="urn:schemas-microsoft-com:vml" Requires="v">
                <p:oleObj name="CorelDRAW" r:id="rId5" imgW="4298446" imgH="4893673" progId="CorelDraw.Graphic.23">
                  <p:embed/>
                </p:oleObj>
              </mc:Choice>
              <mc:Fallback>
                <p:oleObj name="CorelDRAW" r:id="rId5" imgW="4298446" imgH="4893673" progId="CorelDraw.Graphic.23">
                  <p:embed/>
                  <p:pic>
                    <p:nvPicPr>
                      <p:cNvPr id="12" name="Object 11">
                        <a:extLst>
                          <a:ext uri="{FF2B5EF4-FFF2-40B4-BE49-F238E27FC236}">
                            <a16:creationId xmlns:a16="http://schemas.microsoft.com/office/drawing/2014/main" id="{FB70109E-6DAD-458D-8870-11158C17D1D5}"/>
                          </a:ext>
                        </a:extLst>
                      </p:cNvPr>
                      <p:cNvPicPr/>
                      <p:nvPr/>
                    </p:nvPicPr>
                    <p:blipFill>
                      <a:blip r:embed="rId6"/>
                      <a:stretch>
                        <a:fillRect/>
                      </a:stretch>
                    </p:blipFill>
                    <p:spPr>
                      <a:xfrm>
                        <a:off x="184209" y="6380532"/>
                        <a:ext cx="303471" cy="345495"/>
                      </a:xfrm>
                      <a:prstGeom prst="rect">
                        <a:avLst/>
                      </a:prstGeom>
                    </p:spPr>
                  </p:pic>
                </p:oleObj>
              </mc:Fallback>
            </mc:AlternateContent>
          </a:graphicData>
        </a:graphic>
      </p:graphicFrame>
    </p:spTree>
    <p:extLst>
      <p:ext uri="{BB962C8B-B14F-4D97-AF65-F5344CB8AC3E}">
        <p14:creationId xmlns:p14="http://schemas.microsoft.com/office/powerpoint/2010/main" val="4167079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Title and Content">
    <p:bg>
      <p:bgPr>
        <a:gradFill>
          <a:gsLst>
            <a:gs pos="0">
              <a:schemeClr val="accent1">
                <a:lumMod val="67000"/>
              </a:schemeClr>
            </a:gs>
            <a:gs pos="73000">
              <a:schemeClr val="accent1">
                <a:lumMod val="97000"/>
                <a:lumOff val="3000"/>
              </a:schemeClr>
            </a:gs>
            <a:gs pos="100000">
              <a:srgbClr val="5278AE"/>
            </a:gs>
          </a:gsLst>
          <a:lin ang="18900000" scaled="1"/>
        </a:gra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14D1A13-7BB0-4147-AA2F-6BBF69AD7F74}"/>
              </a:ext>
            </a:extLst>
          </p:cNvPr>
          <p:cNvGraphicFramePr>
            <a:graphicFrameLocks noChangeAspect="1"/>
          </p:cNvGraphicFramePr>
          <p:nvPr userDrawn="1">
            <p:custDataLst>
              <p:tags r:id="rId1"/>
            </p:custDataLst>
            <p:extLst>
              <p:ext uri="{D42A27DB-BD31-4B8C-83A1-F6EECF244321}">
                <p14:modId xmlns:p14="http://schemas.microsoft.com/office/powerpoint/2010/main" val="3376099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8" name="Object 7" hidden="1">
                        <a:extLst>
                          <a:ext uri="{FF2B5EF4-FFF2-40B4-BE49-F238E27FC236}">
                            <a16:creationId xmlns:a16="http://schemas.microsoft.com/office/drawing/2014/main" id="{F14D1A13-7BB0-4147-AA2F-6BBF69AD7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03D324A3-A216-47EA-A5FE-71711F476DCE}"/>
              </a:ext>
            </a:extLst>
          </p:cNvPr>
          <p:cNvSpPr/>
          <p:nvPr userDrawn="1"/>
        </p:nvSpPr>
        <p:spPr>
          <a:xfrm>
            <a:off x="0" y="0"/>
            <a:ext cx="12192000" cy="6857996"/>
          </a:xfrm>
          <a:prstGeom prst="rect">
            <a:avLst/>
          </a:prstGeom>
          <a:gradFill flip="none" rotWithShape="1">
            <a:gsLst>
              <a:gs pos="0">
                <a:schemeClr val="tx2"/>
              </a:gs>
              <a:gs pos="73000">
                <a:schemeClr val="tx2"/>
              </a:gs>
              <a:gs pos="100000">
                <a:srgbClr val="5278A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ro Cond" panose="020B0606030504040204" pitchFamily="34" charset="0"/>
            </a:endParaRPr>
          </a:p>
        </p:txBody>
      </p:sp>
      <p:sp>
        <p:nvSpPr>
          <p:cNvPr id="2" name="Title 1">
            <a:extLst>
              <a:ext uri="{FF2B5EF4-FFF2-40B4-BE49-F238E27FC236}">
                <a16:creationId xmlns:a16="http://schemas.microsoft.com/office/drawing/2014/main" id="{C9B4D633-305E-414D-818C-28CB5D677509}"/>
              </a:ext>
            </a:extLst>
          </p:cNvPr>
          <p:cNvSpPr>
            <a:spLocks noGrp="1"/>
          </p:cNvSpPr>
          <p:nvPr>
            <p:ph type="title"/>
          </p:nvPr>
        </p:nvSpPr>
        <p:spPr/>
        <p:txBody>
          <a:bodyPr vert="horz"/>
          <a:lstStyle>
            <a:lvl1pPr>
              <a:defRPr>
                <a:solidFill>
                  <a:schemeClr val="bg1"/>
                </a:solidFill>
                <a:latin typeface="Verdana Pro Cond" panose="020B0606030504040204" pitchFamily="34" charset="0"/>
              </a:defRPr>
            </a:lvl1pPr>
          </a:lstStyle>
          <a:p>
            <a:r>
              <a:rPr lang="en-US"/>
              <a:t>Click to edit Master title style</a:t>
            </a:r>
          </a:p>
        </p:txBody>
      </p:sp>
      <p:sp>
        <p:nvSpPr>
          <p:cNvPr id="10" name="TextBox 9">
            <a:extLst>
              <a:ext uri="{FF2B5EF4-FFF2-40B4-BE49-F238E27FC236}">
                <a16:creationId xmlns:a16="http://schemas.microsoft.com/office/drawing/2014/main" id="{49934F93-70CE-4816-BB0E-E85138606036}"/>
              </a:ext>
            </a:extLst>
          </p:cNvPr>
          <p:cNvSpPr txBox="1"/>
          <p:nvPr userDrawn="1"/>
        </p:nvSpPr>
        <p:spPr>
          <a:xfrm>
            <a:off x="8418515" y="6479806"/>
            <a:ext cx="2817628" cy="246221"/>
          </a:xfrm>
          <a:prstGeom prst="rect">
            <a:avLst/>
          </a:prstGeom>
          <a:noFill/>
        </p:spPr>
        <p:txBody>
          <a:bodyPr wrap="square" lIns="0" rIns="0" rtlCol="0">
            <a:spAutoFit/>
          </a:bodyPr>
          <a:lstStyle/>
          <a:p>
            <a:pPr algn="r"/>
            <a:r>
              <a:rPr lang="en-US" sz="1000">
                <a:solidFill>
                  <a:schemeClr val="bg1"/>
                </a:solidFill>
              </a:rPr>
              <a:t>Monevate</a:t>
            </a:r>
          </a:p>
        </p:txBody>
      </p:sp>
      <p:sp>
        <p:nvSpPr>
          <p:cNvPr id="13" name="TextBox 12">
            <a:extLst>
              <a:ext uri="{FF2B5EF4-FFF2-40B4-BE49-F238E27FC236}">
                <a16:creationId xmlns:a16="http://schemas.microsoft.com/office/drawing/2014/main" id="{27243FC9-5E8F-45BE-B459-7519EE84A5CF}"/>
              </a:ext>
            </a:extLst>
          </p:cNvPr>
          <p:cNvSpPr txBox="1"/>
          <p:nvPr userDrawn="1"/>
        </p:nvSpPr>
        <p:spPr>
          <a:xfrm>
            <a:off x="10837572" y="6479807"/>
            <a:ext cx="866748" cy="246221"/>
          </a:xfrm>
          <a:prstGeom prst="rect">
            <a:avLst/>
          </a:prstGeom>
          <a:noFill/>
        </p:spPr>
        <p:txBody>
          <a:bodyPr wrap="square" lIns="0" rIns="0" rtlCol="0">
            <a:spAutoFit/>
          </a:bodyPr>
          <a:lstStyle/>
          <a:p>
            <a:pPr algn="r"/>
            <a:fld id="{6CAC87BE-F416-409A-9874-EF4E1487D12D}" type="slidenum">
              <a:rPr lang="en-US" sz="1000" smtClean="0">
                <a:solidFill>
                  <a:schemeClr val="bg1"/>
                </a:solidFill>
              </a:rPr>
              <a:t>‹#›</a:t>
            </a:fld>
            <a:endParaRPr lang="en-US" sz="1000">
              <a:solidFill>
                <a:schemeClr val="bg1"/>
              </a:solidFill>
            </a:endParaRPr>
          </a:p>
        </p:txBody>
      </p:sp>
      <p:graphicFrame>
        <p:nvGraphicFramePr>
          <p:cNvPr id="12" name="Object 11">
            <a:extLst>
              <a:ext uri="{FF2B5EF4-FFF2-40B4-BE49-F238E27FC236}">
                <a16:creationId xmlns:a16="http://schemas.microsoft.com/office/drawing/2014/main" id="{FB70109E-6DAD-458D-8870-11158C17D1D5}"/>
              </a:ext>
            </a:extLst>
          </p:cNvPr>
          <p:cNvGraphicFramePr>
            <a:graphicFrameLocks noChangeAspect="1"/>
          </p:cNvGraphicFramePr>
          <p:nvPr userDrawn="1">
            <p:extLst>
              <p:ext uri="{D42A27DB-BD31-4B8C-83A1-F6EECF244321}">
                <p14:modId xmlns:p14="http://schemas.microsoft.com/office/powerpoint/2010/main" val="947254022"/>
              </p:ext>
            </p:extLst>
          </p:nvPr>
        </p:nvGraphicFramePr>
        <p:xfrm>
          <a:off x="184209" y="6380532"/>
          <a:ext cx="303471" cy="345495"/>
        </p:xfrm>
        <a:graphic>
          <a:graphicData uri="http://schemas.openxmlformats.org/presentationml/2006/ole">
            <mc:AlternateContent xmlns:mc="http://schemas.openxmlformats.org/markup-compatibility/2006">
              <mc:Choice xmlns:v="urn:schemas-microsoft-com:vml" Requires="v">
                <p:oleObj name="CorelDRAW" r:id="rId5" imgW="4298446" imgH="4893673" progId="CorelDraw.Graphic.23">
                  <p:embed/>
                </p:oleObj>
              </mc:Choice>
              <mc:Fallback>
                <p:oleObj name="CorelDRAW" r:id="rId5" imgW="4298446" imgH="4893673" progId="CorelDraw.Graphic.23">
                  <p:embed/>
                  <p:pic>
                    <p:nvPicPr>
                      <p:cNvPr id="12" name="Object 11">
                        <a:extLst>
                          <a:ext uri="{FF2B5EF4-FFF2-40B4-BE49-F238E27FC236}">
                            <a16:creationId xmlns:a16="http://schemas.microsoft.com/office/drawing/2014/main" id="{FB70109E-6DAD-458D-8870-11158C17D1D5}"/>
                          </a:ext>
                        </a:extLst>
                      </p:cNvPr>
                      <p:cNvPicPr/>
                      <p:nvPr/>
                    </p:nvPicPr>
                    <p:blipFill>
                      <a:blip r:embed="rId6"/>
                      <a:stretch>
                        <a:fillRect/>
                      </a:stretch>
                    </p:blipFill>
                    <p:spPr>
                      <a:xfrm>
                        <a:off x="184209" y="6380532"/>
                        <a:ext cx="303471" cy="345495"/>
                      </a:xfrm>
                      <a:prstGeom prst="rect">
                        <a:avLst/>
                      </a:prstGeom>
                    </p:spPr>
                  </p:pic>
                </p:oleObj>
              </mc:Fallback>
            </mc:AlternateContent>
          </a:graphicData>
        </a:graphic>
      </p:graphicFrame>
    </p:spTree>
    <p:extLst>
      <p:ext uri="{BB962C8B-B14F-4D97-AF65-F5344CB8AC3E}">
        <p14:creationId xmlns:p14="http://schemas.microsoft.com/office/powerpoint/2010/main" val="3138006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CD0A91E-582D-46EF-A6B5-FB01FB121727}"/>
              </a:ext>
            </a:extLst>
          </p:cNvPr>
          <p:cNvGraphicFramePr>
            <a:graphicFrameLocks noChangeAspect="1"/>
          </p:cNvGraphicFramePr>
          <p:nvPr userDrawn="1">
            <p:custDataLst>
              <p:tags r:id="rId1"/>
            </p:custDataLst>
            <p:extLst>
              <p:ext uri="{D42A27DB-BD31-4B8C-83A1-F6EECF244321}">
                <p14:modId xmlns:p14="http://schemas.microsoft.com/office/powerpoint/2010/main" val="12026091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9" name="Object 8" hidden="1">
                        <a:extLst>
                          <a:ext uri="{FF2B5EF4-FFF2-40B4-BE49-F238E27FC236}">
                            <a16:creationId xmlns:a16="http://schemas.microsoft.com/office/drawing/2014/main" id="{5CD0A91E-582D-46EF-A6B5-FB01FB12172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3082CCB0-825D-49F9-A492-B4B566311CC9}"/>
              </a:ext>
            </a:extLst>
          </p:cNvPr>
          <p:cNvSpPr/>
          <p:nvPr userDrawn="1"/>
        </p:nvSpPr>
        <p:spPr>
          <a:xfrm>
            <a:off x="-7620" y="0"/>
            <a:ext cx="12192000" cy="6858000"/>
          </a:xfrm>
          <a:prstGeom prst="rect">
            <a:avLst/>
          </a:prstGeom>
          <a:gradFill flip="none" rotWithShape="1">
            <a:gsLst>
              <a:gs pos="0">
                <a:schemeClr val="tx2"/>
              </a:gs>
              <a:gs pos="73000">
                <a:schemeClr val="tx2"/>
              </a:gs>
              <a:gs pos="100000">
                <a:srgbClr val="5278A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ro Cond" panose="020B0606030504040204" pitchFamily="34" charset="0"/>
            </a:endParaRPr>
          </a:p>
        </p:txBody>
      </p:sp>
      <p:sp>
        <p:nvSpPr>
          <p:cNvPr id="2" name="Title 1">
            <a:extLst>
              <a:ext uri="{FF2B5EF4-FFF2-40B4-BE49-F238E27FC236}">
                <a16:creationId xmlns:a16="http://schemas.microsoft.com/office/drawing/2014/main" id="{C99EA251-157F-40C4-9A1D-3A59DC343A89}"/>
              </a:ext>
            </a:extLst>
          </p:cNvPr>
          <p:cNvSpPr>
            <a:spLocks noGrp="1"/>
          </p:cNvSpPr>
          <p:nvPr>
            <p:ph type="ctrTitle" hasCustomPrompt="1"/>
          </p:nvPr>
        </p:nvSpPr>
        <p:spPr>
          <a:xfrm>
            <a:off x="525780" y="3226444"/>
            <a:ext cx="6924648" cy="714057"/>
          </a:xfrm>
        </p:spPr>
        <p:txBody>
          <a:bodyPr vert="horz" anchor="b">
            <a:noAutofit/>
          </a:bodyPr>
          <a:lstStyle>
            <a:lvl1pPr algn="l">
              <a:defRPr sz="3600">
                <a:solidFill>
                  <a:schemeClr val="bg1"/>
                </a:solidFill>
                <a:latin typeface="Verdana Pro Cond" panose="020B0606030504040204" pitchFamily="34" charset="0"/>
                <a:ea typeface="Verdana" panose="020B0604030504040204" pitchFamily="34" charset="0"/>
              </a:defRPr>
            </a:lvl1pPr>
          </a:lstStyle>
          <a:p>
            <a:r>
              <a:rPr lang="en-US"/>
              <a:t>Click to edit</a:t>
            </a:r>
            <a:br>
              <a:rPr lang="en-US"/>
            </a:br>
            <a:r>
              <a:rPr lang="en-US"/>
              <a:t>Master title style</a:t>
            </a:r>
          </a:p>
        </p:txBody>
      </p:sp>
      <p:graphicFrame>
        <p:nvGraphicFramePr>
          <p:cNvPr id="13" name="Object 12">
            <a:extLst>
              <a:ext uri="{FF2B5EF4-FFF2-40B4-BE49-F238E27FC236}">
                <a16:creationId xmlns:a16="http://schemas.microsoft.com/office/drawing/2014/main" id="{71B12727-8ACE-4127-BDA0-89250403B05C}"/>
              </a:ext>
            </a:extLst>
          </p:cNvPr>
          <p:cNvGraphicFramePr>
            <a:graphicFrameLocks noChangeAspect="1"/>
          </p:cNvGraphicFramePr>
          <p:nvPr userDrawn="1">
            <p:extLst>
              <p:ext uri="{D42A27DB-BD31-4B8C-83A1-F6EECF244321}">
                <p14:modId xmlns:p14="http://schemas.microsoft.com/office/powerpoint/2010/main" val="163821352"/>
              </p:ext>
            </p:extLst>
          </p:nvPr>
        </p:nvGraphicFramePr>
        <p:xfrm>
          <a:off x="6448275" y="5235262"/>
          <a:ext cx="4826862" cy="1054253"/>
        </p:xfrm>
        <a:graphic>
          <a:graphicData uri="http://schemas.openxmlformats.org/presentationml/2006/ole">
            <mc:AlternateContent xmlns:mc="http://schemas.openxmlformats.org/markup-compatibility/2006">
              <mc:Choice xmlns:v="urn:schemas-microsoft-com:vml" Requires="v">
                <p:oleObj name="CorelDRAW" r:id="rId5" imgW="11069601" imgH="2417037" progId="CorelDraw.Graphic.23">
                  <p:embed/>
                </p:oleObj>
              </mc:Choice>
              <mc:Fallback>
                <p:oleObj name="CorelDRAW" r:id="rId5" imgW="11069601" imgH="2417037" progId="CorelDraw.Graphic.23">
                  <p:embed/>
                  <p:pic>
                    <p:nvPicPr>
                      <p:cNvPr id="13" name="Object 12">
                        <a:extLst>
                          <a:ext uri="{FF2B5EF4-FFF2-40B4-BE49-F238E27FC236}">
                            <a16:creationId xmlns:a16="http://schemas.microsoft.com/office/drawing/2014/main" id="{71B12727-8ACE-4127-BDA0-89250403B05C}"/>
                          </a:ext>
                        </a:extLst>
                      </p:cNvPr>
                      <p:cNvPicPr/>
                      <p:nvPr/>
                    </p:nvPicPr>
                    <p:blipFill>
                      <a:blip r:embed="rId6"/>
                      <a:stretch>
                        <a:fillRect/>
                      </a:stretch>
                    </p:blipFill>
                    <p:spPr>
                      <a:xfrm>
                        <a:off x="6448275" y="5235262"/>
                        <a:ext cx="4826862" cy="1054253"/>
                      </a:xfrm>
                      <a:prstGeom prst="rect">
                        <a:avLst/>
                      </a:prstGeom>
                    </p:spPr>
                  </p:pic>
                </p:oleObj>
              </mc:Fallback>
            </mc:AlternateContent>
          </a:graphicData>
        </a:graphic>
      </p:graphicFrame>
    </p:spTree>
    <p:extLst>
      <p:ext uri="{BB962C8B-B14F-4D97-AF65-F5344CB8AC3E}">
        <p14:creationId xmlns:p14="http://schemas.microsoft.com/office/powerpoint/2010/main" val="3043315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14D1A13-7BB0-4147-AA2F-6BBF69AD7F74}"/>
              </a:ext>
            </a:extLst>
          </p:cNvPr>
          <p:cNvGraphicFramePr>
            <a:graphicFrameLocks noChangeAspect="1"/>
          </p:cNvGraphicFramePr>
          <p:nvPr userDrawn="1">
            <p:custDataLst>
              <p:tags r:id="rId1"/>
            </p:custDataLst>
            <p:extLst>
              <p:ext uri="{D42A27DB-BD31-4B8C-83A1-F6EECF244321}">
                <p14:modId xmlns:p14="http://schemas.microsoft.com/office/powerpoint/2010/main" val="1638876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8" name="Object 7" hidden="1">
                        <a:extLst>
                          <a:ext uri="{FF2B5EF4-FFF2-40B4-BE49-F238E27FC236}">
                            <a16:creationId xmlns:a16="http://schemas.microsoft.com/office/drawing/2014/main" id="{F14D1A13-7BB0-4147-AA2F-6BBF69AD7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B4187B8F-6AEE-4E98-9D6F-829933228DD0}"/>
              </a:ext>
            </a:extLst>
          </p:cNvPr>
          <p:cNvSpPr/>
          <p:nvPr userDrawn="1"/>
        </p:nvSpPr>
        <p:spPr>
          <a:xfrm>
            <a:off x="9625781" y="0"/>
            <a:ext cx="2566218" cy="68579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4D633-305E-414D-818C-28CB5D677509}"/>
              </a:ext>
            </a:extLst>
          </p:cNvPr>
          <p:cNvSpPr>
            <a:spLocks noGrp="1"/>
          </p:cNvSpPr>
          <p:nvPr>
            <p:ph type="title"/>
          </p:nvPr>
        </p:nvSpPr>
        <p:spPr>
          <a:xfrm>
            <a:off x="487679" y="501650"/>
            <a:ext cx="8862797" cy="664210"/>
          </a:xfrm>
        </p:spPr>
        <p:txBody>
          <a:bodyPr vert="horz"/>
          <a:lstStyle>
            <a:lvl1pPr>
              <a:defRPr>
                <a:solidFill>
                  <a:schemeClr val="tx2"/>
                </a:solidFill>
                <a:latin typeface="Verdana Pro Cond" panose="020B0606030504040204" pitchFamily="34" charset="0"/>
              </a:defRPr>
            </a:lvl1pPr>
          </a:lstStyle>
          <a:p>
            <a:r>
              <a:rPr lang="en-US"/>
              <a:t>Click to edit Master title style</a:t>
            </a:r>
          </a:p>
        </p:txBody>
      </p:sp>
      <p:sp>
        <p:nvSpPr>
          <p:cNvPr id="11" name="TextBox 10">
            <a:extLst>
              <a:ext uri="{FF2B5EF4-FFF2-40B4-BE49-F238E27FC236}">
                <a16:creationId xmlns:a16="http://schemas.microsoft.com/office/drawing/2014/main" id="{5F4A8C79-3369-4D2D-82B9-A6BC92679D32}"/>
              </a:ext>
            </a:extLst>
          </p:cNvPr>
          <p:cNvSpPr txBox="1"/>
          <p:nvPr userDrawn="1"/>
        </p:nvSpPr>
        <p:spPr>
          <a:xfrm>
            <a:off x="8418515" y="6479806"/>
            <a:ext cx="2817628" cy="246221"/>
          </a:xfrm>
          <a:prstGeom prst="rect">
            <a:avLst/>
          </a:prstGeom>
          <a:noFill/>
        </p:spPr>
        <p:txBody>
          <a:bodyPr wrap="square" lIns="0" rIns="0" rtlCol="0">
            <a:spAutoFit/>
          </a:bodyPr>
          <a:lstStyle/>
          <a:p>
            <a:pPr algn="r"/>
            <a:r>
              <a:rPr lang="en-US" sz="1000">
                <a:solidFill>
                  <a:schemeClr val="bg1"/>
                </a:solidFill>
              </a:rPr>
              <a:t>Monevate</a:t>
            </a:r>
          </a:p>
        </p:txBody>
      </p:sp>
      <p:sp>
        <p:nvSpPr>
          <p:cNvPr id="12" name="TextBox 11">
            <a:extLst>
              <a:ext uri="{FF2B5EF4-FFF2-40B4-BE49-F238E27FC236}">
                <a16:creationId xmlns:a16="http://schemas.microsoft.com/office/drawing/2014/main" id="{3E249EA0-AB0D-45E2-BC22-C4E6183694A8}"/>
              </a:ext>
            </a:extLst>
          </p:cNvPr>
          <p:cNvSpPr txBox="1"/>
          <p:nvPr userDrawn="1"/>
        </p:nvSpPr>
        <p:spPr>
          <a:xfrm>
            <a:off x="10837572" y="6479807"/>
            <a:ext cx="866748" cy="246221"/>
          </a:xfrm>
          <a:prstGeom prst="rect">
            <a:avLst/>
          </a:prstGeom>
          <a:noFill/>
        </p:spPr>
        <p:txBody>
          <a:bodyPr wrap="square" lIns="0" rIns="0" rtlCol="0">
            <a:spAutoFit/>
          </a:bodyPr>
          <a:lstStyle/>
          <a:p>
            <a:pPr algn="r"/>
            <a:fld id="{6CAC87BE-F416-409A-9874-EF4E1487D12D}" type="slidenum">
              <a:rPr lang="en-US" sz="1000" smtClean="0">
                <a:solidFill>
                  <a:schemeClr val="bg1"/>
                </a:solidFill>
              </a:rPr>
              <a:t>‹#›</a:t>
            </a:fld>
            <a:endParaRPr lang="en-US" sz="1000">
              <a:solidFill>
                <a:schemeClr val="bg1"/>
              </a:solidFill>
            </a:endParaRPr>
          </a:p>
        </p:txBody>
      </p:sp>
    </p:spTree>
    <p:extLst>
      <p:ext uri="{BB962C8B-B14F-4D97-AF65-F5344CB8AC3E}">
        <p14:creationId xmlns:p14="http://schemas.microsoft.com/office/powerpoint/2010/main" val="500229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809CE7-1142-751B-8E96-E7B44D4877A2}"/>
              </a:ext>
            </a:extLst>
          </p:cNvPr>
          <p:cNvSpPr>
            <a:spLocks noGrp="1"/>
          </p:cNvSpPr>
          <p:nvPr>
            <p:ph type="dt" sz="half" idx="10"/>
          </p:nvPr>
        </p:nvSpPr>
        <p:spPr/>
        <p:txBody>
          <a:bodyPr/>
          <a:lstStyle/>
          <a:p>
            <a:fld id="{12117784-1A05-43D3-9A19-14FC8815A137}" type="datetimeFigureOut">
              <a:rPr lang="en-US" smtClean="0"/>
              <a:t>9/26/2024</a:t>
            </a:fld>
            <a:endParaRPr lang="en-US"/>
          </a:p>
        </p:txBody>
      </p:sp>
      <p:sp>
        <p:nvSpPr>
          <p:cNvPr id="3" name="Footer Placeholder 2">
            <a:extLst>
              <a:ext uri="{FF2B5EF4-FFF2-40B4-BE49-F238E27FC236}">
                <a16:creationId xmlns:a16="http://schemas.microsoft.com/office/drawing/2014/main" id="{29183211-48D2-B316-E91D-1C211F84D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5EA4C3-DA40-C160-96C8-E9E6FBA215AD}"/>
              </a:ext>
            </a:extLst>
          </p:cNvPr>
          <p:cNvSpPr>
            <a:spLocks noGrp="1"/>
          </p:cNvSpPr>
          <p:nvPr>
            <p:ph type="sldNum" sz="quarter" idx="12"/>
          </p:nvPr>
        </p:nvSpPr>
        <p:spPr/>
        <p:txBody>
          <a:bodyPr/>
          <a:lstStyle/>
          <a:p>
            <a:fld id="{8702E68E-6F2E-4E0D-8EA2-56C42F55E47A}" type="slidenum">
              <a:rPr lang="en-US" smtClean="0"/>
              <a:t>‹#›</a:t>
            </a:fld>
            <a:endParaRPr lang="en-US"/>
          </a:p>
        </p:txBody>
      </p:sp>
    </p:spTree>
    <p:extLst>
      <p:ext uri="{BB962C8B-B14F-4D97-AF65-F5344CB8AC3E}">
        <p14:creationId xmlns:p14="http://schemas.microsoft.com/office/powerpoint/2010/main" val="688009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169DF8F-FFEF-46DF-BCA9-2B91A0319D71}" type="datetimeFigureOut">
              <a:rPr lang="en-IN" smtClean="0"/>
              <a:t>26-09-2024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EAB57A4-BAE1-4567-A0EB-49B0CCBC7CB6}" type="slidenum">
              <a:rPr lang="en-IN" smtClean="0"/>
              <a:t>‹#›</a:t>
            </a:fld>
            <a:endParaRPr lang="en-IN"/>
          </a:p>
        </p:txBody>
      </p:sp>
    </p:spTree>
    <p:extLst>
      <p:ext uri="{BB962C8B-B14F-4D97-AF65-F5344CB8AC3E}">
        <p14:creationId xmlns:p14="http://schemas.microsoft.com/office/powerpoint/2010/main" val="1815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169DF8F-FFEF-46DF-BCA9-2B91A0319D71}" type="datetimeFigureOut">
              <a:rPr lang="en-IN" smtClean="0"/>
              <a:t>26-09-2024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EAB57A4-BAE1-4567-A0EB-49B0CCBC7CB6}" type="slidenum">
              <a:rPr lang="en-IN" smtClean="0"/>
              <a:t>‹#›</a:t>
            </a:fld>
            <a:endParaRPr lang="en-IN"/>
          </a:p>
        </p:txBody>
      </p:sp>
    </p:spTree>
    <p:extLst>
      <p:ext uri="{BB962C8B-B14F-4D97-AF65-F5344CB8AC3E}">
        <p14:creationId xmlns:p14="http://schemas.microsoft.com/office/powerpoint/2010/main" val="360182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169DF8F-FFEF-46DF-BCA9-2B91A0319D71}" type="datetimeFigureOut">
              <a:rPr lang="en-IN" smtClean="0"/>
              <a:t>26-09-2024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EAB57A4-BAE1-4567-A0EB-49B0CCBC7CB6}" type="slidenum">
              <a:rPr lang="en-IN" smtClean="0"/>
              <a:t>‹#›</a:t>
            </a:fld>
            <a:endParaRPr lang="en-IN"/>
          </a:p>
        </p:txBody>
      </p:sp>
    </p:spTree>
    <p:extLst>
      <p:ext uri="{BB962C8B-B14F-4D97-AF65-F5344CB8AC3E}">
        <p14:creationId xmlns:p14="http://schemas.microsoft.com/office/powerpoint/2010/main" val="422912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9DF8F-FFEF-46DF-BCA9-2B91A0319D71}" type="datetimeFigureOut">
              <a:rPr lang="en-IN" smtClean="0"/>
              <a:t>26-09-2024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EAB57A4-BAE1-4567-A0EB-49B0CCBC7CB6}" type="slidenum">
              <a:rPr lang="en-IN" smtClean="0"/>
              <a:t>‹#›</a:t>
            </a:fld>
            <a:endParaRPr lang="en-IN"/>
          </a:p>
        </p:txBody>
      </p:sp>
    </p:spTree>
    <p:extLst>
      <p:ext uri="{BB962C8B-B14F-4D97-AF65-F5344CB8AC3E}">
        <p14:creationId xmlns:p14="http://schemas.microsoft.com/office/powerpoint/2010/main" val="1535043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69DF8F-FFEF-46DF-BCA9-2B91A0319D71}" type="datetimeFigureOut">
              <a:rPr lang="en-IN" smtClean="0"/>
              <a:t>26-09-2024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EAB57A4-BAE1-4567-A0EB-49B0CCBC7CB6}" type="slidenum">
              <a:rPr lang="en-IN" smtClean="0"/>
              <a:t>‹#›</a:t>
            </a:fld>
            <a:endParaRPr lang="en-IN"/>
          </a:p>
        </p:txBody>
      </p:sp>
    </p:spTree>
    <p:extLst>
      <p:ext uri="{BB962C8B-B14F-4D97-AF65-F5344CB8AC3E}">
        <p14:creationId xmlns:p14="http://schemas.microsoft.com/office/powerpoint/2010/main" val="365857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69DF8F-FFEF-46DF-BCA9-2B91A0319D71}" type="datetimeFigureOut">
              <a:rPr lang="en-IN" smtClean="0"/>
              <a:t>26-09-2024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EAB57A4-BAE1-4567-A0EB-49B0CCBC7CB6}" type="slidenum">
              <a:rPr lang="en-IN" smtClean="0"/>
              <a:t>‹#›</a:t>
            </a:fld>
            <a:endParaRPr lang="en-IN"/>
          </a:p>
        </p:txBody>
      </p:sp>
    </p:spTree>
    <p:extLst>
      <p:ext uri="{BB962C8B-B14F-4D97-AF65-F5344CB8AC3E}">
        <p14:creationId xmlns:p14="http://schemas.microsoft.com/office/powerpoint/2010/main" val="11720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ags" Target="../tags/tag3.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oleObject" Target="../embeddings/oleObject3.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2.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oleObject" Target="../embeddings/oleObject2.bin"/><Relationship Id="rId30"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FF9D6A6-7186-7DEE-37CC-7B3359322BEB}"/>
              </a:ext>
            </a:extLst>
          </p:cNvPr>
          <p:cNvGraphicFramePr>
            <a:graphicFrameLocks noChangeAspect="1"/>
          </p:cNvGraphicFramePr>
          <p:nvPr userDrawn="1">
            <p:custDataLst>
              <p:tags r:id="rId13"/>
            </p:custDataLst>
            <p:extLst>
              <p:ext uri="{D42A27DB-BD31-4B8C-83A1-F6EECF244321}">
                <p14:modId xmlns:p14="http://schemas.microsoft.com/office/powerpoint/2010/main" val="625557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122" imgH="114" progId="TCLayout.ActiveDocument.1">
                  <p:embed/>
                </p:oleObj>
              </mc:Choice>
              <mc:Fallback>
                <p:oleObj name="think-cell Slide" r:id="rId14" imgW="122" imgH="114" progId="TCLayout.ActiveDocument.1">
                  <p:embed/>
                  <p:pic>
                    <p:nvPicPr>
                      <p:cNvPr id="8" name="think-cell data - do not delete" hidden="1">
                        <a:extLst>
                          <a:ext uri="{FF2B5EF4-FFF2-40B4-BE49-F238E27FC236}">
                            <a16:creationId xmlns:a16="http://schemas.microsoft.com/office/drawing/2014/main" id="{7FF9D6A6-7186-7DEE-37CC-7B3359322BEB}"/>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9DF8F-FFEF-46DF-BCA9-2B91A0319D71}" type="datetimeFigureOut">
              <a:rPr lang="en-IN" smtClean="0"/>
              <a:t>26-09-2024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B57A4-BAE1-4567-A0EB-49B0CCBC7CB6}" type="slidenum">
              <a:rPr lang="en-IN" smtClean="0"/>
              <a:t>‹#›</a:t>
            </a:fld>
            <a:endParaRPr lang="en-IN"/>
          </a:p>
        </p:txBody>
      </p:sp>
    </p:spTree>
    <p:extLst>
      <p:ext uri="{BB962C8B-B14F-4D97-AF65-F5344CB8AC3E}">
        <p14:creationId xmlns:p14="http://schemas.microsoft.com/office/powerpoint/2010/main" val="349176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57B893-4C09-45BC-A285-2FFAC3E0FFFA}"/>
              </a:ext>
            </a:extLst>
          </p:cNvPr>
          <p:cNvGraphicFramePr>
            <a:graphicFrameLocks noChangeAspect="1"/>
          </p:cNvGraphicFramePr>
          <p:nvPr userDrawn="1">
            <p:custDataLst>
              <p:tags r:id="rId26"/>
            </p:custDataLst>
            <p:extLst>
              <p:ext uri="{D42A27DB-BD31-4B8C-83A1-F6EECF244321}">
                <p14:modId xmlns:p14="http://schemas.microsoft.com/office/powerpoint/2010/main" val="4029409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8" imgH="408" progId="TCLayout.ActiveDocument.1">
                  <p:embed/>
                </p:oleObj>
              </mc:Choice>
              <mc:Fallback>
                <p:oleObj name="think-cell Slide" r:id="rId27" imgW="408" imgH="408" progId="TCLayout.ActiveDocument.1">
                  <p:embed/>
                  <p:pic>
                    <p:nvPicPr>
                      <p:cNvPr id="8" name="Object 7" hidden="1">
                        <a:extLst>
                          <a:ext uri="{FF2B5EF4-FFF2-40B4-BE49-F238E27FC236}">
                            <a16:creationId xmlns:a16="http://schemas.microsoft.com/office/drawing/2014/main" id="{7F57B893-4C09-45BC-A285-2FFAC3E0FFFA}"/>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85D9AA-A736-4C8A-B187-F059631C680A}"/>
              </a:ext>
            </a:extLst>
          </p:cNvPr>
          <p:cNvSpPr>
            <a:spLocks noGrp="1"/>
          </p:cNvSpPr>
          <p:nvPr>
            <p:ph type="title"/>
          </p:nvPr>
        </p:nvSpPr>
        <p:spPr>
          <a:xfrm>
            <a:off x="487680" y="464286"/>
            <a:ext cx="11216640" cy="687638"/>
          </a:xfrm>
          <a:prstGeom prst="rect">
            <a:avLst/>
          </a:prstGeom>
        </p:spPr>
        <p:txBody>
          <a:bodyPr vert="horz" lIns="0" tIns="45720" rIns="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F0A7A717-BD4A-42A6-A8C4-121C2CFEBB16}"/>
              </a:ext>
            </a:extLst>
          </p:cNvPr>
          <p:cNvSpPr>
            <a:spLocks noGrp="1"/>
          </p:cNvSpPr>
          <p:nvPr>
            <p:ph type="body" idx="1"/>
          </p:nvPr>
        </p:nvSpPr>
        <p:spPr>
          <a:xfrm>
            <a:off x="487680" y="1825625"/>
            <a:ext cx="11216640" cy="4351338"/>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C278024D-55C2-4A30-B7C9-B7693085617F}"/>
              </a:ext>
            </a:extLst>
          </p:cNvPr>
          <p:cNvSpPr txBox="1"/>
          <p:nvPr userDrawn="1"/>
        </p:nvSpPr>
        <p:spPr>
          <a:xfrm>
            <a:off x="8418515" y="6477427"/>
            <a:ext cx="2817628" cy="246221"/>
          </a:xfrm>
          <a:prstGeom prst="rect">
            <a:avLst/>
          </a:prstGeom>
          <a:noFill/>
        </p:spPr>
        <p:txBody>
          <a:bodyPr wrap="square" lIns="0" rIns="0" rtlCol="0">
            <a:spAutoFit/>
          </a:bodyPr>
          <a:lstStyle/>
          <a:p>
            <a:pPr algn="r"/>
            <a:r>
              <a:rPr lang="en-US" sz="1000"/>
              <a:t>Monevate</a:t>
            </a:r>
          </a:p>
        </p:txBody>
      </p:sp>
      <p:graphicFrame>
        <p:nvGraphicFramePr>
          <p:cNvPr id="13" name="Object 12">
            <a:extLst>
              <a:ext uri="{FF2B5EF4-FFF2-40B4-BE49-F238E27FC236}">
                <a16:creationId xmlns:a16="http://schemas.microsoft.com/office/drawing/2014/main" id="{895D9D4E-75E4-461E-8711-0D0EF5A9267D}"/>
              </a:ext>
            </a:extLst>
          </p:cNvPr>
          <p:cNvGraphicFramePr>
            <a:graphicFrameLocks noChangeAspect="1"/>
          </p:cNvGraphicFramePr>
          <p:nvPr userDrawn="1">
            <p:extLst>
              <p:ext uri="{D42A27DB-BD31-4B8C-83A1-F6EECF244321}">
                <p14:modId xmlns:p14="http://schemas.microsoft.com/office/powerpoint/2010/main" val="74066825"/>
              </p:ext>
            </p:extLst>
          </p:nvPr>
        </p:nvGraphicFramePr>
        <p:xfrm>
          <a:off x="184209" y="6378153"/>
          <a:ext cx="303471" cy="345495"/>
        </p:xfrm>
        <a:graphic>
          <a:graphicData uri="http://schemas.openxmlformats.org/presentationml/2006/ole">
            <mc:AlternateContent xmlns:mc="http://schemas.openxmlformats.org/markup-compatibility/2006">
              <mc:Choice xmlns:v="urn:schemas-microsoft-com:vml" Requires="v">
                <p:oleObj name="CorelDRAW" r:id="rId29" imgW="4298446" imgH="4893673" progId="CorelDraw.Graphic.23">
                  <p:embed/>
                </p:oleObj>
              </mc:Choice>
              <mc:Fallback>
                <p:oleObj name="CorelDRAW" r:id="rId29" imgW="4298446" imgH="4893673" progId="CorelDraw.Graphic.23">
                  <p:embed/>
                  <p:pic>
                    <p:nvPicPr>
                      <p:cNvPr id="13" name="Object 12">
                        <a:extLst>
                          <a:ext uri="{FF2B5EF4-FFF2-40B4-BE49-F238E27FC236}">
                            <a16:creationId xmlns:a16="http://schemas.microsoft.com/office/drawing/2014/main" id="{895D9D4E-75E4-461E-8711-0D0EF5A9267D}"/>
                          </a:ext>
                        </a:extLst>
                      </p:cNvPr>
                      <p:cNvPicPr/>
                      <p:nvPr/>
                    </p:nvPicPr>
                    <p:blipFill>
                      <a:blip r:embed="rId30"/>
                      <a:stretch>
                        <a:fillRect/>
                      </a:stretch>
                    </p:blipFill>
                    <p:spPr>
                      <a:xfrm>
                        <a:off x="184209" y="6378153"/>
                        <a:ext cx="303471" cy="345495"/>
                      </a:xfrm>
                      <a:prstGeom prst="rect">
                        <a:avLst/>
                      </a:prstGeom>
                    </p:spPr>
                  </p:pic>
                </p:oleObj>
              </mc:Fallback>
            </mc:AlternateContent>
          </a:graphicData>
        </a:graphic>
      </p:graphicFrame>
    </p:spTree>
    <p:extLst>
      <p:ext uri="{BB962C8B-B14F-4D97-AF65-F5344CB8AC3E}">
        <p14:creationId xmlns:p14="http://schemas.microsoft.com/office/powerpoint/2010/main" val="3019802580"/>
      </p:ext>
    </p:extLst>
  </p:cSld>
  <p:clrMap bg1="lt1" tx1="dk1" bg2="lt2" tx2="dk2" accent1="accent1" accent2="accent2" accent3="accent3" accent4="accent4" accent5="accent5" accent6="accent6" hlink="hlink" folHlink="folHlink"/>
  <p:sldLayoutIdLst>
    <p:sldLayoutId id="2147483661" r:id="rId1"/>
    <p:sldLayoutId id="2147483740" r:id="rId2"/>
    <p:sldLayoutId id="2147483663" r:id="rId3"/>
    <p:sldLayoutId id="2147483741" r:id="rId4"/>
    <p:sldLayoutId id="2147483742" r:id="rId5"/>
    <p:sldLayoutId id="2147483745" r:id="rId6"/>
    <p:sldLayoutId id="2147483746" r:id="rId7"/>
    <p:sldLayoutId id="2147483747" r:id="rId8"/>
    <p:sldLayoutId id="2147483748"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743" r:id="rId20"/>
    <p:sldLayoutId id="2147483744" r:id="rId21"/>
    <p:sldLayoutId id="2147483682" r:id="rId22"/>
    <p:sldLayoutId id="2147483683" r:id="rId23"/>
    <p:sldLayoutId id="2147483749" r:id="rId24"/>
  </p:sldLayoutIdLst>
  <p:hf hdr="0" ftr="0" dt="0"/>
  <p:txStyles>
    <p:titleStyle>
      <a:lvl1pPr algn="l" defTabSz="914400" rtl="0" eaLnBrk="1" latinLnBrk="0" hangingPunct="1">
        <a:lnSpc>
          <a:spcPct val="90000"/>
        </a:lnSpc>
        <a:spcBef>
          <a:spcPct val="0"/>
        </a:spcBef>
        <a:buNone/>
        <a:defRPr sz="2800" b="1" kern="1200">
          <a:solidFill>
            <a:schemeClr val="accent1"/>
          </a:solidFill>
          <a:latin typeface="Verdana Pro Cond" panose="020B0606030504040204" pitchFamily="34" charset="0"/>
          <a:ea typeface="Verdana" panose="020B0604030504040204" pitchFamily="34" charset="0"/>
          <a:cs typeface="Microsoft Uighur" panose="020B0604020202020204" pitchFamily="2" charset="-78"/>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44488" indent="-173038"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68738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image" Target="../media/image8.png"/><Relationship Id="rId5" Type="http://schemas.openxmlformats.org/officeDocument/2006/relationships/image" Target="../media/image2.emf"/><Relationship Id="rId4" Type="http://schemas.openxmlformats.org/officeDocument/2006/relationships/oleObject" Target="../embeddings/oleObject44.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9.xml"/><Relationship Id="rId1" Type="http://schemas.openxmlformats.org/officeDocument/2006/relationships/tags" Target="../tags/tag35.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8.xml"/><Relationship Id="rId1" Type="http://schemas.openxmlformats.org/officeDocument/2006/relationships/tags" Target="../tags/tag36.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8.xml"/><Relationship Id="rId1" Type="http://schemas.openxmlformats.org/officeDocument/2006/relationships/tags" Target="../tags/tag37.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oleObject" Target="../embeddings/oleObject55.bin"/><Relationship Id="rId7" Type="http://schemas.openxmlformats.org/officeDocument/2006/relationships/image" Target="../media/image38.png"/><Relationship Id="rId2" Type="http://schemas.openxmlformats.org/officeDocument/2006/relationships/slideLayout" Target="../slideLayouts/slideLayout18.xml"/><Relationship Id="rId1" Type="http://schemas.openxmlformats.org/officeDocument/2006/relationships/tags" Target="../tags/tag3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2.emf"/><Relationship Id="rId9" Type="http://schemas.openxmlformats.org/officeDocument/2006/relationships/image" Target="../media/image40.svg"/></Relationships>
</file>

<file path=ppt/slides/_rels/slide1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oleObject" Target="../embeddings/oleObject56.bin"/><Relationship Id="rId7" Type="http://schemas.openxmlformats.org/officeDocument/2006/relationships/image" Target="../media/image43.png"/><Relationship Id="rId2" Type="http://schemas.openxmlformats.org/officeDocument/2006/relationships/slideLayout" Target="../slideLayouts/slideLayout18.xml"/><Relationship Id="rId1" Type="http://schemas.openxmlformats.org/officeDocument/2006/relationships/tags" Target="../tags/tag3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oleObject" Target="../embeddings/oleObject57.bin"/><Relationship Id="rId7" Type="http://schemas.openxmlformats.org/officeDocument/2006/relationships/customXml" Target="../ink/ink1.xml"/><Relationship Id="rId2" Type="http://schemas.openxmlformats.org/officeDocument/2006/relationships/slideLayout" Target="../slideLayouts/slideLayout18.xml"/><Relationship Id="rId1" Type="http://schemas.openxmlformats.org/officeDocument/2006/relationships/tags" Target="../tags/tag40.xml"/><Relationship Id="rId6" Type="http://schemas.openxmlformats.org/officeDocument/2006/relationships/image" Target="../media/image46.png"/><Relationship Id="rId11" Type="http://schemas.openxmlformats.org/officeDocument/2006/relationships/image" Target="../media/image40.svg"/><Relationship Id="rId5" Type="http://schemas.openxmlformats.org/officeDocument/2006/relationships/image" Target="../media/image45.png"/><Relationship Id="rId10" Type="http://schemas.openxmlformats.org/officeDocument/2006/relationships/image" Target="../media/image39.png"/><Relationship Id="rId4" Type="http://schemas.openxmlformats.org/officeDocument/2006/relationships/image" Target="../media/image12.emf"/><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9.xml"/><Relationship Id="rId1" Type="http://schemas.openxmlformats.org/officeDocument/2006/relationships/tags" Target="../tags/tag41.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4.xml"/><Relationship Id="rId1" Type="http://schemas.openxmlformats.org/officeDocument/2006/relationships/tags" Target="../tags/tag42.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35.xml"/><Relationship Id="rId1" Type="http://schemas.openxmlformats.org/officeDocument/2006/relationships/tags" Target="../tags/tag43.xml"/><Relationship Id="rId5" Type="http://schemas.openxmlformats.org/officeDocument/2006/relationships/image" Target="../media/image9.png"/><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tags" Target="../tags/tag61.xml"/><Relationship Id="rId26" Type="http://schemas.openxmlformats.org/officeDocument/2006/relationships/chart" Target="../charts/chart1.xml"/><Relationship Id="rId3" Type="http://schemas.openxmlformats.org/officeDocument/2006/relationships/tags" Target="../tags/tag46.xml"/><Relationship Id="rId21" Type="http://schemas.openxmlformats.org/officeDocument/2006/relationships/tags" Target="../tags/tag64.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image" Target="../media/image2.emf"/><Relationship Id="rId2" Type="http://schemas.openxmlformats.org/officeDocument/2006/relationships/tags" Target="../tags/tag45.xml"/><Relationship Id="rId16" Type="http://schemas.openxmlformats.org/officeDocument/2006/relationships/tags" Target="../tags/tag59.xml"/><Relationship Id="rId20" Type="http://schemas.openxmlformats.org/officeDocument/2006/relationships/tags" Target="../tags/tag63.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24" Type="http://schemas.openxmlformats.org/officeDocument/2006/relationships/oleObject" Target="../embeddings/oleObject61.bin"/><Relationship Id="rId5" Type="http://schemas.openxmlformats.org/officeDocument/2006/relationships/tags" Target="../tags/tag48.xml"/><Relationship Id="rId15" Type="http://schemas.openxmlformats.org/officeDocument/2006/relationships/tags" Target="../tags/tag58.xml"/><Relationship Id="rId23" Type="http://schemas.openxmlformats.org/officeDocument/2006/relationships/slideLayout" Target="../slideLayouts/slideLayout14.xml"/><Relationship Id="rId10" Type="http://schemas.openxmlformats.org/officeDocument/2006/relationships/tags" Target="../tags/tag53.xml"/><Relationship Id="rId19" Type="http://schemas.openxmlformats.org/officeDocument/2006/relationships/tags" Target="../tags/tag62.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tags" Target="../tags/tag6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9.xml"/><Relationship Id="rId1" Type="http://schemas.openxmlformats.org/officeDocument/2006/relationships/tags" Target="../tags/tag66.x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4.xml"/><Relationship Id="rId1" Type="http://schemas.openxmlformats.org/officeDocument/2006/relationships/tags" Target="../tags/tag67.x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68.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64.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4.xml"/><Relationship Id="rId1" Type="http://schemas.openxmlformats.org/officeDocument/2006/relationships/tags" Target="../tags/tag69.xml"/><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9.xml"/><Relationship Id="rId1" Type="http://schemas.openxmlformats.org/officeDocument/2006/relationships/tags" Target="../tags/tag70.x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9.xml"/><Relationship Id="rId1" Type="http://schemas.openxmlformats.org/officeDocument/2006/relationships/tags" Target="../tags/tag71.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4.xml"/><Relationship Id="rId1" Type="http://schemas.openxmlformats.org/officeDocument/2006/relationships/tags" Target="../tags/tag72.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4.xml"/><Relationship Id="rId1" Type="http://schemas.openxmlformats.org/officeDocument/2006/relationships/tags" Target="../tags/tag73.xml"/><Relationship Id="rId5" Type="http://schemas.openxmlformats.org/officeDocument/2006/relationships/image" Target="../media/image47.png"/><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4.xml"/><Relationship Id="rId1" Type="http://schemas.openxmlformats.org/officeDocument/2006/relationships/tags" Target="../tags/tag74.x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9.xml"/><Relationship Id="rId1" Type="http://schemas.openxmlformats.org/officeDocument/2006/relationships/tags" Target="../tags/tag75.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4.xml"/><Relationship Id="rId1" Type="http://schemas.openxmlformats.org/officeDocument/2006/relationships/tags" Target="../tags/tag28.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76.xml"/><Relationship Id="rId5" Type="http://schemas.openxmlformats.org/officeDocument/2006/relationships/image" Target="../media/image11.emf"/><Relationship Id="rId4" Type="http://schemas.openxmlformats.org/officeDocument/2006/relationships/oleObject" Target="../embeddings/oleObject72.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4.xml"/><Relationship Id="rId1" Type="http://schemas.openxmlformats.org/officeDocument/2006/relationships/tags" Target="../tags/tag77.x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9.xml"/><Relationship Id="rId1" Type="http://schemas.openxmlformats.org/officeDocument/2006/relationships/tags" Target="../tags/tag78.xml"/><Relationship Id="rId4" Type="http://schemas.openxmlformats.org/officeDocument/2006/relationships/image" Target="../media/image11.emf"/></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9.xml"/><Relationship Id="rId1" Type="http://schemas.openxmlformats.org/officeDocument/2006/relationships/tags" Target="../tags/tag29.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9.xml"/><Relationship Id="rId1" Type="http://schemas.openxmlformats.org/officeDocument/2006/relationships/tags" Target="../tags/tag30.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26" Type="http://schemas.openxmlformats.org/officeDocument/2006/relationships/image" Target="../media/image33.svg"/><Relationship Id="rId3" Type="http://schemas.openxmlformats.org/officeDocument/2006/relationships/notesSlide" Target="../notesSlides/notesSlide3.xml"/><Relationship Id="rId21" Type="http://schemas.openxmlformats.org/officeDocument/2006/relationships/image" Target="../media/image28.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5" Type="http://schemas.openxmlformats.org/officeDocument/2006/relationships/image" Target="../media/image32.png"/><Relationship Id="rId2" Type="http://schemas.openxmlformats.org/officeDocument/2006/relationships/slideLayout" Target="../slideLayouts/slideLayout18.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tags" Target="../tags/tag31.xml"/><Relationship Id="rId6" Type="http://schemas.openxmlformats.org/officeDocument/2006/relationships/image" Target="../media/image13.png"/><Relationship Id="rId11" Type="http://schemas.openxmlformats.org/officeDocument/2006/relationships/image" Target="../media/image18.svg"/><Relationship Id="rId24" Type="http://schemas.openxmlformats.org/officeDocument/2006/relationships/image" Target="../media/image31.png"/><Relationship Id="rId5" Type="http://schemas.openxmlformats.org/officeDocument/2006/relationships/image" Target="../media/image12.emf"/><Relationship Id="rId15" Type="http://schemas.openxmlformats.org/officeDocument/2006/relationships/image" Target="../media/image22.svg"/><Relationship Id="rId23" Type="http://schemas.openxmlformats.org/officeDocument/2006/relationships/image" Target="../media/image30.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oleObject" Target="../embeddings/oleObject48.bin"/><Relationship Id="rId9" Type="http://schemas.openxmlformats.org/officeDocument/2006/relationships/image" Target="../media/image16.sv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26" Type="http://schemas.openxmlformats.org/officeDocument/2006/relationships/image" Target="../media/image33.svg"/><Relationship Id="rId3" Type="http://schemas.openxmlformats.org/officeDocument/2006/relationships/notesSlide" Target="../notesSlides/notesSlide4.xml"/><Relationship Id="rId21" Type="http://schemas.openxmlformats.org/officeDocument/2006/relationships/image" Target="../media/image28.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5" Type="http://schemas.openxmlformats.org/officeDocument/2006/relationships/image" Target="../media/image32.png"/><Relationship Id="rId2" Type="http://schemas.openxmlformats.org/officeDocument/2006/relationships/slideLayout" Target="../slideLayouts/slideLayout18.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tags" Target="../tags/tag32.xml"/><Relationship Id="rId6" Type="http://schemas.openxmlformats.org/officeDocument/2006/relationships/image" Target="../media/image13.png"/><Relationship Id="rId11" Type="http://schemas.openxmlformats.org/officeDocument/2006/relationships/image" Target="../media/image18.svg"/><Relationship Id="rId24" Type="http://schemas.openxmlformats.org/officeDocument/2006/relationships/image" Target="../media/image31.png"/><Relationship Id="rId5" Type="http://schemas.openxmlformats.org/officeDocument/2006/relationships/image" Target="../media/image12.emf"/><Relationship Id="rId15" Type="http://schemas.openxmlformats.org/officeDocument/2006/relationships/image" Target="../media/image22.svg"/><Relationship Id="rId23" Type="http://schemas.openxmlformats.org/officeDocument/2006/relationships/image" Target="../media/image30.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oleObject" Target="../embeddings/oleObject49.bin"/><Relationship Id="rId9" Type="http://schemas.openxmlformats.org/officeDocument/2006/relationships/image" Target="../media/image16.sv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8.xml"/><Relationship Id="rId1" Type="http://schemas.openxmlformats.org/officeDocument/2006/relationships/tags" Target="../tags/tag33.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4.xml"/><Relationship Id="rId1" Type="http://schemas.openxmlformats.org/officeDocument/2006/relationships/tags" Target="../tags/tag34.xml"/><Relationship Id="rId5" Type="http://schemas.openxmlformats.org/officeDocument/2006/relationships/image" Target="../media/image35.pn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68DF76A-1238-4664-B3D4-9EF348D5CF1A}"/>
              </a:ext>
            </a:extLst>
          </p:cNvPr>
          <p:cNvGraphicFramePr>
            <a:graphicFrameLocks noChangeAspect="1"/>
          </p:cNvGraphicFramePr>
          <p:nvPr>
            <p:custDataLst>
              <p:tags r:id="rId1"/>
            </p:custDataLst>
            <p:extLst>
              <p:ext uri="{D42A27DB-BD31-4B8C-83A1-F6EECF244321}">
                <p14:modId xmlns:p14="http://schemas.microsoft.com/office/powerpoint/2010/main" val="2207813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4" name="Object 3" hidden="1">
                        <a:extLst>
                          <a:ext uri="{FF2B5EF4-FFF2-40B4-BE49-F238E27FC236}">
                            <a16:creationId xmlns:a16="http://schemas.microsoft.com/office/drawing/2014/main" id="{668DF76A-1238-4664-B3D4-9EF348D5CF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D6A803B8-1282-4E0E-A65A-907A4C43C4D4}"/>
              </a:ext>
            </a:extLst>
          </p:cNvPr>
          <p:cNvSpPr>
            <a:spLocks noGrp="1"/>
          </p:cNvSpPr>
          <p:nvPr>
            <p:ph type="ctrTitle"/>
          </p:nvPr>
        </p:nvSpPr>
        <p:spPr>
          <a:xfrm>
            <a:off x="525780" y="3071007"/>
            <a:ext cx="6924648" cy="714057"/>
          </a:xfrm>
        </p:spPr>
        <p:txBody>
          <a:bodyPr vert="horz"/>
          <a:lstStyle/>
          <a:p>
            <a:r>
              <a:rPr lang="en-US" dirty="0">
                <a:ea typeface="Verdana"/>
                <a:cs typeface="Microsoft Uighur"/>
              </a:rPr>
              <a:t>Top 5 </a:t>
            </a:r>
            <a:r>
              <a:rPr lang="en-US">
                <a:ea typeface="Verdana"/>
                <a:cs typeface="Microsoft Uighur"/>
              </a:rPr>
              <a:t>Pricing Insights: </a:t>
            </a:r>
            <a:br>
              <a:rPr lang="en-US" dirty="0">
                <a:ea typeface="Verdana"/>
                <a:cs typeface="Microsoft Uighur"/>
              </a:rPr>
            </a:br>
            <a:r>
              <a:rPr lang="en-US" dirty="0">
                <a:ea typeface="Verdana"/>
                <a:cs typeface="Microsoft Uighur"/>
              </a:rPr>
              <a:t>Q3 Strategy Debrief</a:t>
            </a:r>
          </a:p>
        </p:txBody>
      </p:sp>
      <p:sp>
        <p:nvSpPr>
          <p:cNvPr id="8" name="Subtitle 7">
            <a:extLst>
              <a:ext uri="{FF2B5EF4-FFF2-40B4-BE49-F238E27FC236}">
                <a16:creationId xmlns:a16="http://schemas.microsoft.com/office/drawing/2014/main" id="{8DB86BDB-F925-4ADE-A6EA-059380F9BC2B}"/>
              </a:ext>
            </a:extLst>
          </p:cNvPr>
          <p:cNvSpPr>
            <a:spLocks noGrp="1"/>
          </p:cNvSpPr>
          <p:nvPr>
            <p:ph type="subTitle" idx="1"/>
          </p:nvPr>
        </p:nvSpPr>
        <p:spPr>
          <a:xfrm>
            <a:off x="525780" y="3865377"/>
            <a:ext cx="6924648" cy="426832"/>
          </a:xfrm>
        </p:spPr>
        <p:txBody>
          <a:bodyPr vert="horz" lIns="0" tIns="45720" rIns="0" bIns="45720" rtlCol="0" anchor="t">
            <a:noAutofit/>
          </a:bodyPr>
          <a:lstStyle/>
          <a:p>
            <a:r>
              <a:rPr lang="en-US" sz="1800" dirty="0">
                <a:solidFill>
                  <a:schemeClr val="accent1">
                    <a:lumMod val="60000"/>
                    <a:lumOff val="40000"/>
                  </a:schemeClr>
                </a:solidFill>
              </a:rPr>
              <a:t>Masterclass Presented by James Wilton on September 26, 2024</a:t>
            </a:r>
          </a:p>
        </p:txBody>
      </p:sp>
      <p:pic>
        <p:nvPicPr>
          <p:cNvPr id="3" name="Picture 2" descr="A white text on a black background&#10;&#10;Description automatically generated">
            <a:extLst>
              <a:ext uri="{FF2B5EF4-FFF2-40B4-BE49-F238E27FC236}">
                <a16:creationId xmlns:a16="http://schemas.microsoft.com/office/drawing/2014/main" id="{13EC189B-CDF7-FCC5-B9A2-74CD106394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147"/>
          <a:stretch/>
        </p:blipFill>
        <p:spPr>
          <a:xfrm>
            <a:off x="525780" y="243840"/>
            <a:ext cx="2818311" cy="870059"/>
          </a:xfrm>
          <a:prstGeom prst="rect">
            <a:avLst/>
          </a:prstGeom>
        </p:spPr>
      </p:pic>
    </p:spTree>
    <p:extLst>
      <p:ext uri="{BB962C8B-B14F-4D97-AF65-F5344CB8AC3E}">
        <p14:creationId xmlns:p14="http://schemas.microsoft.com/office/powerpoint/2010/main" val="983798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4A13988-13A7-C05F-59E1-D5B5D88111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34A13988-13A7-C05F-59E1-D5B5D88111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2D8A55-242C-ADBE-03F3-4F4DADB9FB4F}"/>
              </a:ext>
            </a:extLst>
          </p:cNvPr>
          <p:cNvSpPr>
            <a:spLocks noGrp="1"/>
          </p:cNvSpPr>
          <p:nvPr>
            <p:ph type="title"/>
          </p:nvPr>
        </p:nvSpPr>
        <p:spPr/>
        <p:txBody>
          <a:bodyPr vert="horz"/>
          <a:lstStyle/>
          <a:p>
            <a:r>
              <a:rPr lang="en-US" dirty="0"/>
              <a:t>Top 5 Takeaways From Q3 Masterclasses</a:t>
            </a:r>
          </a:p>
        </p:txBody>
      </p:sp>
      <p:sp>
        <p:nvSpPr>
          <p:cNvPr id="3" name="Content Placeholder 2">
            <a:extLst>
              <a:ext uri="{FF2B5EF4-FFF2-40B4-BE49-F238E27FC236}">
                <a16:creationId xmlns:a16="http://schemas.microsoft.com/office/drawing/2014/main" id="{33F831E9-DE72-994A-7CAE-5D99E1F1C031}"/>
              </a:ext>
            </a:extLst>
          </p:cNvPr>
          <p:cNvSpPr>
            <a:spLocks noGrp="1"/>
          </p:cNvSpPr>
          <p:nvPr>
            <p:ph idx="4294967295"/>
          </p:nvPr>
        </p:nvSpPr>
        <p:spPr>
          <a:xfrm>
            <a:off x="873046" y="2184033"/>
            <a:ext cx="10344230" cy="3876739"/>
          </a:xfrm>
        </p:spPr>
        <p:txBody>
          <a:bodyPr/>
          <a:lstStyle/>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Freemium success depends on fine tuning of free &amp; paid tiers</a:t>
            </a:r>
          </a:p>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Optimized PLG looks different in B2B</a:t>
            </a:r>
          </a:p>
          <a:p>
            <a:pPr marL="630238" indent="-630238">
              <a:lnSpc>
                <a:spcPct val="107000"/>
              </a:lnSpc>
              <a:spcBef>
                <a:spcPts val="2400"/>
              </a:spcBef>
              <a:buFont typeface="+mj-lt"/>
              <a:buAutoNum type="arabicPeriod"/>
            </a:pPr>
            <a:r>
              <a:rPr lang="en-US" sz="2800" b="1" dirty="0">
                <a:solidFill>
                  <a:schemeClr val="bg1"/>
                </a:solidFill>
                <a:effectLst/>
                <a:ea typeface="Calibri" panose="020F0502020204030204" pitchFamily="34" charset="0"/>
              </a:rPr>
              <a:t>There is no single "best" price setting data source or technique </a:t>
            </a:r>
          </a:p>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It's not just which metric, but HOW that metric scales price</a:t>
            </a:r>
          </a:p>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Discounting is not the enemy - </a:t>
            </a:r>
            <a:r>
              <a:rPr lang="en-US" sz="2800" b="1" i="1" dirty="0">
                <a:solidFill>
                  <a:schemeClr val="bg1"/>
                </a:solidFill>
                <a:ea typeface="Calibri" panose="020F0502020204030204" pitchFamily="34" charset="0"/>
              </a:rPr>
              <a:t>unnecessary</a:t>
            </a:r>
            <a:r>
              <a:rPr lang="en-US" sz="2800" b="1" dirty="0">
                <a:solidFill>
                  <a:schemeClr val="bg1"/>
                </a:solidFill>
                <a:ea typeface="Calibri" panose="020F0502020204030204" pitchFamily="34" charset="0"/>
              </a:rPr>
              <a:t> discounting is</a:t>
            </a:r>
            <a:endParaRPr lang="en-US" sz="2800" b="1" dirty="0">
              <a:solidFill>
                <a:schemeClr val="bg1"/>
              </a:solidFill>
              <a:effectLst/>
              <a:ea typeface="Calibri" panose="020F0502020204030204" pitchFamily="34" charset="0"/>
            </a:endParaRPr>
          </a:p>
        </p:txBody>
      </p:sp>
      <p:sp>
        <p:nvSpPr>
          <p:cNvPr id="6" name="Oval 5">
            <a:extLst>
              <a:ext uri="{FF2B5EF4-FFF2-40B4-BE49-F238E27FC236}">
                <a16:creationId xmlns:a16="http://schemas.microsoft.com/office/drawing/2014/main" id="{6F9DBF64-1257-2832-6CB2-C36C756CC8C6}"/>
              </a:ext>
            </a:extLst>
          </p:cNvPr>
          <p:cNvSpPr/>
          <p:nvPr/>
        </p:nvSpPr>
        <p:spPr>
          <a:xfrm>
            <a:off x="735196" y="2184033"/>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1</a:t>
            </a:r>
          </a:p>
        </p:txBody>
      </p:sp>
      <p:sp>
        <p:nvSpPr>
          <p:cNvPr id="7" name="Oval 6">
            <a:extLst>
              <a:ext uri="{FF2B5EF4-FFF2-40B4-BE49-F238E27FC236}">
                <a16:creationId xmlns:a16="http://schemas.microsoft.com/office/drawing/2014/main" id="{EF2233F3-F084-06E9-9ACB-DAEFB2B97B49}"/>
              </a:ext>
            </a:extLst>
          </p:cNvPr>
          <p:cNvSpPr/>
          <p:nvPr/>
        </p:nvSpPr>
        <p:spPr>
          <a:xfrm>
            <a:off x="735196" y="2978963"/>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2</a:t>
            </a:r>
          </a:p>
        </p:txBody>
      </p:sp>
      <p:sp>
        <p:nvSpPr>
          <p:cNvPr id="8" name="Oval 7">
            <a:extLst>
              <a:ext uri="{FF2B5EF4-FFF2-40B4-BE49-F238E27FC236}">
                <a16:creationId xmlns:a16="http://schemas.microsoft.com/office/drawing/2014/main" id="{9B688609-414B-2CF0-4119-5F10FE19A92B}"/>
              </a:ext>
            </a:extLst>
          </p:cNvPr>
          <p:cNvSpPr/>
          <p:nvPr/>
        </p:nvSpPr>
        <p:spPr>
          <a:xfrm>
            <a:off x="735196" y="3735374"/>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3</a:t>
            </a:r>
          </a:p>
        </p:txBody>
      </p:sp>
      <p:sp>
        <p:nvSpPr>
          <p:cNvPr id="9" name="Oval 8">
            <a:extLst>
              <a:ext uri="{FF2B5EF4-FFF2-40B4-BE49-F238E27FC236}">
                <a16:creationId xmlns:a16="http://schemas.microsoft.com/office/drawing/2014/main" id="{635E16DB-1077-7854-8BAF-E7610AC1E1F7}"/>
              </a:ext>
            </a:extLst>
          </p:cNvPr>
          <p:cNvSpPr/>
          <p:nvPr/>
        </p:nvSpPr>
        <p:spPr>
          <a:xfrm>
            <a:off x="735196" y="4491785"/>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4</a:t>
            </a:r>
          </a:p>
        </p:txBody>
      </p:sp>
      <p:sp>
        <p:nvSpPr>
          <p:cNvPr id="10" name="Oval 9">
            <a:extLst>
              <a:ext uri="{FF2B5EF4-FFF2-40B4-BE49-F238E27FC236}">
                <a16:creationId xmlns:a16="http://schemas.microsoft.com/office/drawing/2014/main" id="{2924A836-5249-C735-D3B7-33FB1CF1919C}"/>
              </a:ext>
            </a:extLst>
          </p:cNvPr>
          <p:cNvSpPr/>
          <p:nvPr/>
        </p:nvSpPr>
        <p:spPr>
          <a:xfrm>
            <a:off x="735196" y="5276278"/>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5</a:t>
            </a:r>
          </a:p>
        </p:txBody>
      </p:sp>
      <p:sp>
        <p:nvSpPr>
          <p:cNvPr id="5" name="Rectangle 4">
            <a:extLst>
              <a:ext uri="{FF2B5EF4-FFF2-40B4-BE49-F238E27FC236}">
                <a16:creationId xmlns:a16="http://schemas.microsoft.com/office/drawing/2014/main" id="{8ED428F5-6CA4-EC8A-4715-DD4C92CF9C01}"/>
              </a:ext>
            </a:extLst>
          </p:cNvPr>
          <p:cNvSpPr/>
          <p:nvPr/>
        </p:nvSpPr>
        <p:spPr>
          <a:xfrm>
            <a:off x="487680" y="3607054"/>
            <a:ext cx="11216640" cy="2453717"/>
          </a:xfrm>
          <a:prstGeom prst="rect">
            <a:avLst/>
          </a:prstGeom>
          <a:solidFill>
            <a:srgbClr val="1C29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1" name="Rectangle 10">
            <a:extLst>
              <a:ext uri="{FF2B5EF4-FFF2-40B4-BE49-F238E27FC236}">
                <a16:creationId xmlns:a16="http://schemas.microsoft.com/office/drawing/2014/main" id="{A9087D4C-4F66-4DFF-1A02-044C862EF811}"/>
              </a:ext>
            </a:extLst>
          </p:cNvPr>
          <p:cNvSpPr/>
          <p:nvPr/>
        </p:nvSpPr>
        <p:spPr>
          <a:xfrm>
            <a:off x="487680" y="2866044"/>
            <a:ext cx="10969124" cy="73979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2" name="Rectangle 11">
            <a:extLst>
              <a:ext uri="{FF2B5EF4-FFF2-40B4-BE49-F238E27FC236}">
                <a16:creationId xmlns:a16="http://schemas.microsoft.com/office/drawing/2014/main" id="{0FE9A780-397D-20A1-FD64-EF2DE0D3C9DD}"/>
              </a:ext>
            </a:extLst>
          </p:cNvPr>
          <p:cNvSpPr/>
          <p:nvPr/>
        </p:nvSpPr>
        <p:spPr>
          <a:xfrm>
            <a:off x="487680" y="2114935"/>
            <a:ext cx="11216640" cy="643469"/>
          </a:xfrm>
          <a:prstGeom prst="rect">
            <a:avLst/>
          </a:prstGeom>
          <a:solidFill>
            <a:srgbClr val="1C29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Tree>
    <p:extLst>
      <p:ext uri="{BB962C8B-B14F-4D97-AF65-F5344CB8AC3E}">
        <p14:creationId xmlns:p14="http://schemas.microsoft.com/office/powerpoint/2010/main" val="1927051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6210573-E38F-3ABF-92A3-B0A2D8911815}"/>
              </a:ext>
            </a:extLst>
          </p:cNvPr>
          <p:cNvGraphicFramePr>
            <a:graphicFrameLocks noChangeAspect="1"/>
          </p:cNvGraphicFramePr>
          <p:nvPr>
            <p:custDataLst>
              <p:tags r:id="rId1"/>
            </p:custDataLst>
            <p:extLst>
              <p:ext uri="{D42A27DB-BD31-4B8C-83A1-F6EECF244321}">
                <p14:modId xmlns:p14="http://schemas.microsoft.com/office/powerpoint/2010/main" val="1171186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114" imgH="114" progId="TCLayout.ActiveDocument.1">
                  <p:embed/>
                </p:oleObj>
              </mc:Choice>
              <mc:Fallback>
                <p:oleObj name="think-cell Slide" r:id="rId3" imgW="114" imgH="114" progId="TCLayout.ActiveDocument.1">
                  <p:embed/>
                  <p:pic>
                    <p:nvPicPr>
                      <p:cNvPr id="4" name="think-cell data - do not delete" hidden="1">
                        <a:extLst>
                          <a:ext uri="{FF2B5EF4-FFF2-40B4-BE49-F238E27FC236}">
                            <a16:creationId xmlns:a16="http://schemas.microsoft.com/office/drawing/2014/main" id="{66210573-E38F-3ABF-92A3-B0A2D89118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4E6A54E-61E0-F1BF-7296-B8E0B03756AB}"/>
              </a:ext>
            </a:extLst>
          </p:cNvPr>
          <p:cNvSpPr>
            <a:spLocks noGrp="1"/>
          </p:cNvSpPr>
          <p:nvPr>
            <p:ph type="title"/>
          </p:nvPr>
        </p:nvSpPr>
        <p:spPr/>
        <p:txBody>
          <a:bodyPr vert="horz"/>
          <a:lstStyle/>
          <a:p>
            <a:r>
              <a:rPr lang="en-US" dirty="0"/>
              <a:t>The 7 commandments of B2B PLG Pricing</a:t>
            </a:r>
          </a:p>
        </p:txBody>
      </p:sp>
      <p:sp>
        <p:nvSpPr>
          <p:cNvPr id="8" name="TextBox 7">
            <a:extLst>
              <a:ext uri="{FF2B5EF4-FFF2-40B4-BE49-F238E27FC236}">
                <a16:creationId xmlns:a16="http://schemas.microsoft.com/office/drawing/2014/main" id="{BB48FA08-6681-1839-529E-0E8D5A36093F}"/>
              </a:ext>
            </a:extLst>
          </p:cNvPr>
          <p:cNvSpPr txBox="1"/>
          <p:nvPr/>
        </p:nvSpPr>
        <p:spPr>
          <a:xfrm>
            <a:off x="1314132" y="1766749"/>
            <a:ext cx="10390188" cy="4062651"/>
          </a:xfrm>
          <a:prstGeom prst="rect">
            <a:avLst/>
          </a:prstGeom>
          <a:noFill/>
        </p:spPr>
        <p:txBody>
          <a:bodyPr wrap="square" lIns="0" rIns="0" rtlCol="0">
            <a:spAutoFit/>
          </a:bodyPr>
          <a:lstStyle/>
          <a:p>
            <a:pPr algn="l">
              <a:spcBef>
                <a:spcPts val="1800"/>
              </a:spcBef>
            </a:pPr>
            <a:r>
              <a:rPr lang="en-US" sz="2400" dirty="0">
                <a:solidFill>
                  <a:schemeClr val="bg1"/>
                </a:solidFill>
              </a:rPr>
              <a:t>Keep packaging </a:t>
            </a:r>
            <a:r>
              <a:rPr lang="en-US" sz="2400" b="1" i="1" dirty="0">
                <a:solidFill>
                  <a:schemeClr val="bg1"/>
                </a:solidFill>
              </a:rPr>
              <a:t>sufficiently</a:t>
            </a:r>
            <a:r>
              <a:rPr lang="en-US" sz="2400" dirty="0">
                <a:solidFill>
                  <a:schemeClr val="bg1"/>
                </a:solidFill>
              </a:rPr>
              <a:t> simple and clear</a:t>
            </a:r>
          </a:p>
          <a:p>
            <a:pPr algn="l">
              <a:spcBef>
                <a:spcPts val="1800"/>
              </a:spcBef>
            </a:pPr>
            <a:r>
              <a:rPr lang="en-US" sz="2400" dirty="0">
                <a:solidFill>
                  <a:schemeClr val="bg1"/>
                </a:solidFill>
              </a:rPr>
              <a:t>Gate packages appropriately</a:t>
            </a:r>
          </a:p>
          <a:p>
            <a:pPr algn="l">
              <a:spcBef>
                <a:spcPts val="1800"/>
              </a:spcBef>
            </a:pPr>
            <a:r>
              <a:rPr lang="en-US" sz="2400" dirty="0">
                <a:solidFill>
                  <a:schemeClr val="bg1"/>
                </a:solidFill>
              </a:rPr>
              <a:t>Prioritize freemium over free trial</a:t>
            </a:r>
          </a:p>
          <a:p>
            <a:pPr algn="l">
              <a:spcBef>
                <a:spcPts val="1800"/>
              </a:spcBef>
            </a:pPr>
            <a:r>
              <a:rPr lang="en-US" sz="2400" dirty="0">
                <a:solidFill>
                  <a:schemeClr val="bg1"/>
                </a:solidFill>
              </a:rPr>
              <a:t>Scale outside the packages</a:t>
            </a:r>
          </a:p>
          <a:p>
            <a:pPr algn="l">
              <a:spcBef>
                <a:spcPts val="1800"/>
              </a:spcBef>
            </a:pPr>
            <a:r>
              <a:rPr lang="en-US" sz="2400" dirty="0">
                <a:solidFill>
                  <a:schemeClr val="bg1"/>
                </a:solidFill>
              </a:rPr>
              <a:t>Choose a growth-oriented, value-based and acceptable metric</a:t>
            </a:r>
          </a:p>
          <a:p>
            <a:pPr algn="l">
              <a:spcBef>
                <a:spcPts val="1800"/>
              </a:spcBef>
            </a:pPr>
            <a:r>
              <a:rPr lang="en-US" sz="2400" dirty="0">
                <a:solidFill>
                  <a:schemeClr val="bg1"/>
                </a:solidFill>
              </a:rPr>
              <a:t>Invest in rigorous price optimization</a:t>
            </a:r>
          </a:p>
          <a:p>
            <a:pPr algn="l">
              <a:spcBef>
                <a:spcPts val="1800"/>
              </a:spcBef>
            </a:pPr>
            <a:r>
              <a:rPr lang="en-US" sz="2400" dirty="0">
                <a:solidFill>
                  <a:schemeClr val="bg1"/>
                </a:solidFill>
              </a:rPr>
              <a:t>Avoid over-discounting or over-promoting</a:t>
            </a:r>
          </a:p>
        </p:txBody>
      </p:sp>
      <p:sp>
        <p:nvSpPr>
          <p:cNvPr id="9" name="TextBox 8">
            <a:extLst>
              <a:ext uri="{FF2B5EF4-FFF2-40B4-BE49-F238E27FC236}">
                <a16:creationId xmlns:a16="http://schemas.microsoft.com/office/drawing/2014/main" id="{BBA8B506-301A-F067-8CFA-0EC00FE62553}"/>
              </a:ext>
            </a:extLst>
          </p:cNvPr>
          <p:cNvSpPr txBox="1"/>
          <p:nvPr/>
        </p:nvSpPr>
        <p:spPr>
          <a:xfrm>
            <a:off x="685006" y="1766749"/>
            <a:ext cx="667544" cy="4062651"/>
          </a:xfrm>
          <a:prstGeom prst="rect">
            <a:avLst/>
          </a:prstGeom>
          <a:noFill/>
        </p:spPr>
        <p:txBody>
          <a:bodyPr wrap="square" lIns="0" rIns="0" rtlCol="0">
            <a:spAutoFit/>
          </a:bodyPr>
          <a:lstStyle/>
          <a:p>
            <a:pPr algn="l">
              <a:spcBef>
                <a:spcPts val="1800"/>
              </a:spcBef>
            </a:pPr>
            <a:r>
              <a:rPr lang="en-US" sz="2400" b="1">
                <a:solidFill>
                  <a:schemeClr val="accent1">
                    <a:lumMod val="60000"/>
                    <a:lumOff val="40000"/>
                  </a:schemeClr>
                </a:solidFill>
                <a:latin typeface="Verdana Pro Cond" panose="020B0606030504040204" pitchFamily="34" charset="0"/>
              </a:rPr>
              <a:t>1.</a:t>
            </a:r>
          </a:p>
          <a:p>
            <a:pPr algn="l">
              <a:spcBef>
                <a:spcPts val="1800"/>
              </a:spcBef>
            </a:pPr>
            <a:r>
              <a:rPr lang="en-US" sz="2400" b="1">
                <a:solidFill>
                  <a:schemeClr val="accent1">
                    <a:lumMod val="60000"/>
                    <a:lumOff val="40000"/>
                  </a:schemeClr>
                </a:solidFill>
                <a:latin typeface="Verdana Pro Cond" panose="020B0606030504040204" pitchFamily="34" charset="0"/>
              </a:rPr>
              <a:t>2.</a:t>
            </a:r>
          </a:p>
          <a:p>
            <a:pPr algn="l">
              <a:spcBef>
                <a:spcPts val="1800"/>
              </a:spcBef>
            </a:pPr>
            <a:r>
              <a:rPr lang="en-US" sz="2400" b="1">
                <a:solidFill>
                  <a:schemeClr val="accent1">
                    <a:lumMod val="60000"/>
                    <a:lumOff val="40000"/>
                  </a:schemeClr>
                </a:solidFill>
                <a:latin typeface="Verdana Pro Cond" panose="020B0606030504040204" pitchFamily="34" charset="0"/>
              </a:rPr>
              <a:t>3.</a:t>
            </a:r>
          </a:p>
          <a:p>
            <a:pPr algn="l">
              <a:spcBef>
                <a:spcPts val="1800"/>
              </a:spcBef>
            </a:pPr>
            <a:r>
              <a:rPr lang="en-US" sz="2400" b="1">
                <a:solidFill>
                  <a:schemeClr val="accent1">
                    <a:lumMod val="60000"/>
                    <a:lumOff val="40000"/>
                  </a:schemeClr>
                </a:solidFill>
                <a:latin typeface="Verdana Pro Cond" panose="020B0606030504040204" pitchFamily="34" charset="0"/>
              </a:rPr>
              <a:t>4.</a:t>
            </a:r>
          </a:p>
          <a:p>
            <a:pPr algn="l">
              <a:spcBef>
                <a:spcPts val="1800"/>
              </a:spcBef>
            </a:pPr>
            <a:r>
              <a:rPr lang="en-US" sz="2400" b="1">
                <a:solidFill>
                  <a:schemeClr val="accent1">
                    <a:lumMod val="60000"/>
                    <a:lumOff val="40000"/>
                  </a:schemeClr>
                </a:solidFill>
                <a:latin typeface="Verdana Pro Cond" panose="020B0606030504040204" pitchFamily="34" charset="0"/>
              </a:rPr>
              <a:t>5.</a:t>
            </a:r>
          </a:p>
          <a:p>
            <a:pPr algn="l">
              <a:spcBef>
                <a:spcPts val="1800"/>
              </a:spcBef>
            </a:pPr>
            <a:r>
              <a:rPr lang="en-US" sz="2400" b="1">
                <a:solidFill>
                  <a:schemeClr val="accent1">
                    <a:lumMod val="60000"/>
                    <a:lumOff val="40000"/>
                  </a:schemeClr>
                </a:solidFill>
                <a:latin typeface="Verdana Pro Cond" panose="020B0606030504040204" pitchFamily="34" charset="0"/>
              </a:rPr>
              <a:t>6.</a:t>
            </a:r>
          </a:p>
          <a:p>
            <a:pPr algn="l">
              <a:spcBef>
                <a:spcPts val="1800"/>
              </a:spcBef>
            </a:pPr>
            <a:r>
              <a:rPr lang="en-US" sz="2400" b="1">
                <a:solidFill>
                  <a:schemeClr val="accent1">
                    <a:lumMod val="60000"/>
                    <a:lumOff val="40000"/>
                  </a:schemeClr>
                </a:solidFill>
                <a:latin typeface="Verdana Pro Cond" panose="020B0606030504040204" pitchFamily="34" charset="0"/>
              </a:rPr>
              <a:t>7.</a:t>
            </a:r>
          </a:p>
        </p:txBody>
      </p:sp>
    </p:spTree>
    <p:extLst>
      <p:ext uri="{BB962C8B-B14F-4D97-AF65-F5344CB8AC3E}">
        <p14:creationId xmlns:p14="http://schemas.microsoft.com/office/powerpoint/2010/main" val="1118975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6210573-E38F-3ABF-92A3-B0A2D8911815}"/>
              </a:ext>
            </a:extLst>
          </p:cNvPr>
          <p:cNvGraphicFramePr>
            <a:graphicFrameLocks noChangeAspect="1"/>
          </p:cNvGraphicFramePr>
          <p:nvPr>
            <p:custDataLst>
              <p:tags r:id="rId1"/>
            </p:custDataLst>
            <p:extLst>
              <p:ext uri="{D42A27DB-BD31-4B8C-83A1-F6EECF244321}">
                <p14:modId xmlns:p14="http://schemas.microsoft.com/office/powerpoint/2010/main" val="1278272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114" imgH="114" progId="TCLayout.ActiveDocument.1">
                  <p:embed/>
                </p:oleObj>
              </mc:Choice>
              <mc:Fallback>
                <p:oleObj name="think-cell Slide" r:id="rId3" imgW="114" imgH="114" progId="TCLayout.ActiveDocument.1">
                  <p:embed/>
                  <p:pic>
                    <p:nvPicPr>
                      <p:cNvPr id="4" name="think-cell data - do not delete" hidden="1">
                        <a:extLst>
                          <a:ext uri="{FF2B5EF4-FFF2-40B4-BE49-F238E27FC236}">
                            <a16:creationId xmlns:a16="http://schemas.microsoft.com/office/drawing/2014/main" id="{66210573-E38F-3ABF-92A3-B0A2D89118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4E6A54E-61E0-F1BF-7296-B8E0B03756AB}"/>
              </a:ext>
            </a:extLst>
          </p:cNvPr>
          <p:cNvSpPr>
            <a:spLocks noGrp="1"/>
          </p:cNvSpPr>
          <p:nvPr>
            <p:ph type="title"/>
          </p:nvPr>
        </p:nvSpPr>
        <p:spPr/>
        <p:txBody>
          <a:bodyPr vert="horz"/>
          <a:lstStyle/>
          <a:p>
            <a:r>
              <a:rPr lang="en-US" dirty="0"/>
              <a:t>2 commandments are truly </a:t>
            </a:r>
            <a:r>
              <a:rPr lang="en-US" i="1" dirty="0"/>
              <a:t>different </a:t>
            </a:r>
            <a:r>
              <a:rPr lang="en-US" dirty="0"/>
              <a:t>for B2B</a:t>
            </a:r>
          </a:p>
        </p:txBody>
      </p:sp>
      <p:sp>
        <p:nvSpPr>
          <p:cNvPr id="8" name="TextBox 7">
            <a:extLst>
              <a:ext uri="{FF2B5EF4-FFF2-40B4-BE49-F238E27FC236}">
                <a16:creationId xmlns:a16="http://schemas.microsoft.com/office/drawing/2014/main" id="{BB48FA08-6681-1839-529E-0E8D5A36093F}"/>
              </a:ext>
            </a:extLst>
          </p:cNvPr>
          <p:cNvSpPr txBox="1"/>
          <p:nvPr/>
        </p:nvSpPr>
        <p:spPr>
          <a:xfrm>
            <a:off x="1314132" y="1766749"/>
            <a:ext cx="10390188" cy="4062651"/>
          </a:xfrm>
          <a:prstGeom prst="rect">
            <a:avLst/>
          </a:prstGeom>
          <a:noFill/>
        </p:spPr>
        <p:txBody>
          <a:bodyPr wrap="square" lIns="0" rIns="0" rtlCol="0">
            <a:spAutoFit/>
          </a:bodyPr>
          <a:lstStyle/>
          <a:p>
            <a:pPr algn="l">
              <a:spcBef>
                <a:spcPts val="1800"/>
              </a:spcBef>
            </a:pPr>
            <a:r>
              <a:rPr lang="en-US" sz="2400" dirty="0">
                <a:solidFill>
                  <a:schemeClr val="bg1"/>
                </a:solidFill>
              </a:rPr>
              <a:t>Keep packaging </a:t>
            </a:r>
            <a:r>
              <a:rPr lang="en-US" sz="2400" b="1" i="1" dirty="0">
                <a:solidFill>
                  <a:schemeClr val="bg1"/>
                </a:solidFill>
              </a:rPr>
              <a:t>sufficiently</a:t>
            </a:r>
            <a:r>
              <a:rPr lang="en-US" sz="2400" dirty="0">
                <a:solidFill>
                  <a:schemeClr val="bg1"/>
                </a:solidFill>
              </a:rPr>
              <a:t> simple and clear</a:t>
            </a:r>
          </a:p>
          <a:p>
            <a:pPr algn="l">
              <a:spcBef>
                <a:spcPts val="1800"/>
              </a:spcBef>
            </a:pPr>
            <a:r>
              <a:rPr lang="en-US" sz="2400" dirty="0">
                <a:solidFill>
                  <a:schemeClr val="bg1"/>
                </a:solidFill>
              </a:rPr>
              <a:t>Gate packages appropriately</a:t>
            </a:r>
          </a:p>
          <a:p>
            <a:pPr algn="l">
              <a:spcBef>
                <a:spcPts val="1800"/>
              </a:spcBef>
            </a:pPr>
            <a:r>
              <a:rPr lang="en-US" sz="2400" dirty="0">
                <a:solidFill>
                  <a:schemeClr val="bg1"/>
                </a:solidFill>
              </a:rPr>
              <a:t>Prioritize freemium over free trial</a:t>
            </a:r>
          </a:p>
          <a:p>
            <a:pPr algn="l">
              <a:spcBef>
                <a:spcPts val="1800"/>
              </a:spcBef>
            </a:pPr>
            <a:r>
              <a:rPr lang="en-US" sz="2400" dirty="0">
                <a:solidFill>
                  <a:schemeClr val="bg1"/>
                </a:solidFill>
              </a:rPr>
              <a:t>Scale outside the packages</a:t>
            </a:r>
          </a:p>
          <a:p>
            <a:pPr algn="l">
              <a:spcBef>
                <a:spcPts val="1800"/>
              </a:spcBef>
            </a:pPr>
            <a:r>
              <a:rPr lang="en-US" sz="2400" dirty="0">
                <a:solidFill>
                  <a:schemeClr val="bg1"/>
                </a:solidFill>
              </a:rPr>
              <a:t>Choose a growth-oriented, value-based and acceptable metric</a:t>
            </a:r>
          </a:p>
          <a:p>
            <a:pPr algn="l">
              <a:spcBef>
                <a:spcPts val="1800"/>
              </a:spcBef>
            </a:pPr>
            <a:r>
              <a:rPr lang="en-US" sz="2400" dirty="0">
                <a:solidFill>
                  <a:schemeClr val="bg1"/>
                </a:solidFill>
              </a:rPr>
              <a:t>Invest in rigorous price optimization</a:t>
            </a:r>
          </a:p>
          <a:p>
            <a:pPr algn="l">
              <a:spcBef>
                <a:spcPts val="1800"/>
              </a:spcBef>
            </a:pPr>
            <a:r>
              <a:rPr lang="en-US" sz="2400" dirty="0">
                <a:solidFill>
                  <a:schemeClr val="bg1"/>
                </a:solidFill>
              </a:rPr>
              <a:t>Avoid over-discounting or over-promoting</a:t>
            </a:r>
          </a:p>
        </p:txBody>
      </p:sp>
      <p:sp>
        <p:nvSpPr>
          <p:cNvPr id="9" name="TextBox 8">
            <a:extLst>
              <a:ext uri="{FF2B5EF4-FFF2-40B4-BE49-F238E27FC236}">
                <a16:creationId xmlns:a16="http://schemas.microsoft.com/office/drawing/2014/main" id="{BBA8B506-301A-F067-8CFA-0EC00FE62553}"/>
              </a:ext>
            </a:extLst>
          </p:cNvPr>
          <p:cNvSpPr txBox="1"/>
          <p:nvPr/>
        </p:nvSpPr>
        <p:spPr>
          <a:xfrm>
            <a:off x="685006" y="1766749"/>
            <a:ext cx="667544" cy="4062651"/>
          </a:xfrm>
          <a:prstGeom prst="rect">
            <a:avLst/>
          </a:prstGeom>
          <a:noFill/>
        </p:spPr>
        <p:txBody>
          <a:bodyPr wrap="square" lIns="0" rIns="0" rtlCol="0">
            <a:spAutoFit/>
          </a:bodyPr>
          <a:lstStyle/>
          <a:p>
            <a:pPr algn="l">
              <a:spcBef>
                <a:spcPts val="1800"/>
              </a:spcBef>
            </a:pPr>
            <a:r>
              <a:rPr lang="en-US" sz="2400" b="1">
                <a:solidFill>
                  <a:schemeClr val="accent1">
                    <a:lumMod val="60000"/>
                    <a:lumOff val="40000"/>
                  </a:schemeClr>
                </a:solidFill>
                <a:latin typeface="Verdana Pro Cond" panose="020B0606030504040204" pitchFamily="34" charset="0"/>
              </a:rPr>
              <a:t>1.</a:t>
            </a:r>
          </a:p>
          <a:p>
            <a:pPr algn="l">
              <a:spcBef>
                <a:spcPts val="1800"/>
              </a:spcBef>
            </a:pPr>
            <a:r>
              <a:rPr lang="en-US" sz="2400" b="1">
                <a:solidFill>
                  <a:schemeClr val="accent1">
                    <a:lumMod val="60000"/>
                    <a:lumOff val="40000"/>
                  </a:schemeClr>
                </a:solidFill>
                <a:latin typeface="Verdana Pro Cond" panose="020B0606030504040204" pitchFamily="34" charset="0"/>
              </a:rPr>
              <a:t>2.</a:t>
            </a:r>
          </a:p>
          <a:p>
            <a:pPr algn="l">
              <a:spcBef>
                <a:spcPts val="1800"/>
              </a:spcBef>
            </a:pPr>
            <a:r>
              <a:rPr lang="en-US" sz="2400" b="1">
                <a:solidFill>
                  <a:schemeClr val="accent1">
                    <a:lumMod val="60000"/>
                    <a:lumOff val="40000"/>
                  </a:schemeClr>
                </a:solidFill>
                <a:latin typeface="Verdana Pro Cond" panose="020B0606030504040204" pitchFamily="34" charset="0"/>
              </a:rPr>
              <a:t>3.</a:t>
            </a:r>
          </a:p>
          <a:p>
            <a:pPr algn="l">
              <a:spcBef>
                <a:spcPts val="1800"/>
              </a:spcBef>
            </a:pPr>
            <a:r>
              <a:rPr lang="en-US" sz="2400" b="1">
                <a:solidFill>
                  <a:schemeClr val="accent1">
                    <a:lumMod val="60000"/>
                    <a:lumOff val="40000"/>
                  </a:schemeClr>
                </a:solidFill>
                <a:latin typeface="Verdana Pro Cond" panose="020B0606030504040204" pitchFamily="34" charset="0"/>
              </a:rPr>
              <a:t>4.</a:t>
            </a:r>
          </a:p>
          <a:p>
            <a:pPr algn="l">
              <a:spcBef>
                <a:spcPts val="1800"/>
              </a:spcBef>
            </a:pPr>
            <a:r>
              <a:rPr lang="en-US" sz="2400" b="1">
                <a:solidFill>
                  <a:schemeClr val="accent1">
                    <a:lumMod val="60000"/>
                    <a:lumOff val="40000"/>
                  </a:schemeClr>
                </a:solidFill>
                <a:latin typeface="Verdana Pro Cond" panose="020B0606030504040204" pitchFamily="34" charset="0"/>
              </a:rPr>
              <a:t>5.</a:t>
            </a:r>
          </a:p>
          <a:p>
            <a:pPr algn="l">
              <a:spcBef>
                <a:spcPts val="1800"/>
              </a:spcBef>
            </a:pPr>
            <a:r>
              <a:rPr lang="en-US" sz="2400" b="1">
                <a:solidFill>
                  <a:schemeClr val="accent1">
                    <a:lumMod val="60000"/>
                    <a:lumOff val="40000"/>
                  </a:schemeClr>
                </a:solidFill>
                <a:latin typeface="Verdana Pro Cond" panose="020B0606030504040204" pitchFamily="34" charset="0"/>
              </a:rPr>
              <a:t>6.</a:t>
            </a:r>
          </a:p>
          <a:p>
            <a:pPr algn="l">
              <a:spcBef>
                <a:spcPts val="1800"/>
              </a:spcBef>
            </a:pPr>
            <a:r>
              <a:rPr lang="en-US" sz="2400" b="1">
                <a:solidFill>
                  <a:schemeClr val="accent1">
                    <a:lumMod val="60000"/>
                    <a:lumOff val="40000"/>
                  </a:schemeClr>
                </a:solidFill>
                <a:latin typeface="Verdana Pro Cond" panose="020B0606030504040204" pitchFamily="34" charset="0"/>
              </a:rPr>
              <a:t>7.</a:t>
            </a:r>
          </a:p>
        </p:txBody>
      </p:sp>
      <p:sp>
        <p:nvSpPr>
          <p:cNvPr id="2" name="Rectangle 1">
            <a:extLst>
              <a:ext uri="{FF2B5EF4-FFF2-40B4-BE49-F238E27FC236}">
                <a16:creationId xmlns:a16="http://schemas.microsoft.com/office/drawing/2014/main" id="{8DBE29EE-59B8-781E-7B07-866F8AC94F58}"/>
              </a:ext>
            </a:extLst>
          </p:cNvPr>
          <p:cNvSpPr/>
          <p:nvPr/>
        </p:nvSpPr>
        <p:spPr>
          <a:xfrm>
            <a:off x="487680" y="2311271"/>
            <a:ext cx="11216640" cy="1171719"/>
          </a:xfrm>
          <a:prstGeom prst="rect">
            <a:avLst/>
          </a:prstGeom>
          <a:solidFill>
            <a:srgbClr val="1C29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5" name="Rectangle 4">
            <a:extLst>
              <a:ext uri="{FF2B5EF4-FFF2-40B4-BE49-F238E27FC236}">
                <a16:creationId xmlns:a16="http://schemas.microsoft.com/office/drawing/2014/main" id="{35E8DD08-1F22-6907-1190-32510D0C685F}"/>
              </a:ext>
            </a:extLst>
          </p:cNvPr>
          <p:cNvSpPr/>
          <p:nvPr/>
        </p:nvSpPr>
        <p:spPr>
          <a:xfrm>
            <a:off x="487680" y="4097815"/>
            <a:ext cx="11216640" cy="1769968"/>
          </a:xfrm>
          <a:prstGeom prst="rect">
            <a:avLst/>
          </a:prstGeom>
          <a:solidFill>
            <a:srgbClr val="1C29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Tree>
    <p:extLst>
      <p:ext uri="{BB962C8B-B14F-4D97-AF65-F5344CB8AC3E}">
        <p14:creationId xmlns:p14="http://schemas.microsoft.com/office/powerpoint/2010/main" val="2461991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413B7B3-EE50-E0B2-7D58-3DDBC324DDD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114" imgH="114" progId="TCLayout.ActiveDocument.1">
                  <p:embed/>
                </p:oleObj>
              </mc:Choice>
              <mc:Fallback>
                <p:oleObj name="think-cell Slide" r:id="rId3" imgW="114" imgH="114" progId="TCLayout.ActiveDocument.1">
                  <p:embed/>
                  <p:pic>
                    <p:nvPicPr>
                      <p:cNvPr id="8" name="think-cell data - do not delete" hidden="1">
                        <a:extLst>
                          <a:ext uri="{FF2B5EF4-FFF2-40B4-BE49-F238E27FC236}">
                            <a16:creationId xmlns:a16="http://schemas.microsoft.com/office/drawing/2014/main" id="{3413B7B3-EE50-E0B2-7D58-3DDBC324DDD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89834A4-7389-9860-495F-A14F032B82AE}"/>
              </a:ext>
            </a:extLst>
          </p:cNvPr>
          <p:cNvSpPr>
            <a:spLocks noGrp="1"/>
          </p:cNvSpPr>
          <p:nvPr>
            <p:ph type="title"/>
          </p:nvPr>
        </p:nvSpPr>
        <p:spPr/>
        <p:txBody>
          <a:bodyPr vert="horz"/>
          <a:lstStyle/>
          <a:p>
            <a:r>
              <a:rPr lang="en-US"/>
              <a:t>1. </a:t>
            </a:r>
            <a:r>
              <a:rPr lang="en-US" sz="2800" b="1">
                <a:solidFill>
                  <a:schemeClr val="bg1"/>
                </a:solidFill>
              </a:rPr>
              <a:t>Keep packaging sufficiently simple and clear</a:t>
            </a:r>
            <a:endParaRPr lang="en-US"/>
          </a:p>
        </p:txBody>
      </p:sp>
      <p:pic>
        <p:nvPicPr>
          <p:cNvPr id="4" name="Picture 3">
            <a:extLst>
              <a:ext uri="{FF2B5EF4-FFF2-40B4-BE49-F238E27FC236}">
                <a16:creationId xmlns:a16="http://schemas.microsoft.com/office/drawing/2014/main" id="{E9FE3B24-DE82-6A85-8B32-35CA0E01FD89}"/>
              </a:ext>
            </a:extLst>
          </p:cNvPr>
          <p:cNvPicPr>
            <a:picLocks noChangeAspect="1"/>
          </p:cNvPicPr>
          <p:nvPr/>
        </p:nvPicPr>
        <p:blipFill>
          <a:blip r:embed="rId5"/>
          <a:stretch>
            <a:fillRect/>
          </a:stretch>
        </p:blipFill>
        <p:spPr>
          <a:xfrm>
            <a:off x="627380" y="1793749"/>
            <a:ext cx="6209192" cy="3946651"/>
          </a:xfrm>
          <a:prstGeom prst="rect">
            <a:avLst/>
          </a:prstGeom>
        </p:spPr>
      </p:pic>
      <p:pic>
        <p:nvPicPr>
          <p:cNvPr id="6" name="Picture 5">
            <a:extLst>
              <a:ext uri="{FF2B5EF4-FFF2-40B4-BE49-F238E27FC236}">
                <a16:creationId xmlns:a16="http://schemas.microsoft.com/office/drawing/2014/main" id="{BAC86F09-DA23-FEB2-12C9-C2043AFB52DE}"/>
              </a:ext>
            </a:extLst>
          </p:cNvPr>
          <p:cNvPicPr>
            <a:picLocks noChangeAspect="1"/>
          </p:cNvPicPr>
          <p:nvPr/>
        </p:nvPicPr>
        <p:blipFill>
          <a:blip r:embed="rId6"/>
          <a:stretch>
            <a:fillRect/>
          </a:stretch>
        </p:blipFill>
        <p:spPr>
          <a:xfrm>
            <a:off x="5919991" y="3351942"/>
            <a:ext cx="5843618" cy="3041772"/>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7170" name="Picture 2" descr="The History of the Zoom Logo - Hatchwise">
            <a:extLst>
              <a:ext uri="{FF2B5EF4-FFF2-40B4-BE49-F238E27FC236}">
                <a16:creationId xmlns:a16="http://schemas.microsoft.com/office/drawing/2014/main" id="{77CD083A-D21A-C0B0-57C2-B00C16C8DEC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145" t="26656" r="12109" b="26656"/>
          <a:stretch/>
        </p:blipFill>
        <p:spPr bwMode="auto">
          <a:xfrm>
            <a:off x="8161020" y="1339850"/>
            <a:ext cx="3479800" cy="1446233"/>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Checkmark with solid fill">
            <a:extLst>
              <a:ext uri="{FF2B5EF4-FFF2-40B4-BE49-F238E27FC236}">
                <a16:creationId xmlns:a16="http://schemas.microsoft.com/office/drawing/2014/main" id="{7851BFFC-ED0E-66EE-C561-BD50495C64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30600" y="5393957"/>
            <a:ext cx="1346200" cy="1346200"/>
          </a:xfrm>
          <a:prstGeom prst="rect">
            <a:avLst/>
          </a:prstGeom>
        </p:spPr>
      </p:pic>
    </p:spTree>
    <p:extLst>
      <p:ext uri="{BB962C8B-B14F-4D97-AF65-F5344CB8AC3E}">
        <p14:creationId xmlns:p14="http://schemas.microsoft.com/office/powerpoint/2010/main" val="185970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9F651A4-4CC2-01B6-5A0F-8DD6946306E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114" imgH="114" progId="TCLayout.ActiveDocument.1">
                  <p:embed/>
                </p:oleObj>
              </mc:Choice>
              <mc:Fallback>
                <p:oleObj name="think-cell Slide" r:id="rId3" imgW="114" imgH="114" progId="TCLayout.ActiveDocument.1">
                  <p:embed/>
                  <p:pic>
                    <p:nvPicPr>
                      <p:cNvPr id="7" name="think-cell data - do not delete" hidden="1">
                        <a:extLst>
                          <a:ext uri="{FF2B5EF4-FFF2-40B4-BE49-F238E27FC236}">
                            <a16:creationId xmlns:a16="http://schemas.microsoft.com/office/drawing/2014/main" id="{B9F651A4-4CC2-01B6-5A0F-8DD6946306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B245E7-F18B-422F-5C6F-65B0557D3F37}"/>
              </a:ext>
            </a:extLst>
          </p:cNvPr>
          <p:cNvSpPr>
            <a:spLocks noGrp="1"/>
          </p:cNvSpPr>
          <p:nvPr>
            <p:ph type="title"/>
          </p:nvPr>
        </p:nvSpPr>
        <p:spPr/>
        <p:txBody>
          <a:bodyPr vert="horz"/>
          <a:lstStyle/>
          <a:p>
            <a:r>
              <a:rPr lang="en-US"/>
              <a:t>1. </a:t>
            </a:r>
            <a:r>
              <a:rPr lang="en-US" sz="2800" b="1">
                <a:solidFill>
                  <a:schemeClr val="bg1"/>
                </a:solidFill>
              </a:rPr>
              <a:t>Keep packaging sufficiently simple and clear</a:t>
            </a:r>
            <a:endParaRPr lang="en-US"/>
          </a:p>
        </p:txBody>
      </p:sp>
      <p:pic>
        <p:nvPicPr>
          <p:cNvPr id="4" name="Picture 3">
            <a:extLst>
              <a:ext uri="{FF2B5EF4-FFF2-40B4-BE49-F238E27FC236}">
                <a16:creationId xmlns:a16="http://schemas.microsoft.com/office/drawing/2014/main" id="{3CE8C8B7-EF6D-17AC-CC9E-A7881DCDDBBC}"/>
              </a:ext>
            </a:extLst>
          </p:cNvPr>
          <p:cNvPicPr>
            <a:picLocks noChangeAspect="1"/>
          </p:cNvPicPr>
          <p:nvPr/>
        </p:nvPicPr>
        <p:blipFill>
          <a:blip r:embed="rId5"/>
          <a:stretch>
            <a:fillRect/>
          </a:stretch>
        </p:blipFill>
        <p:spPr>
          <a:xfrm>
            <a:off x="1285745" y="1546110"/>
            <a:ext cx="5035809" cy="4464279"/>
          </a:xfrm>
          <a:prstGeom prst="rect">
            <a:avLst/>
          </a:prstGeom>
        </p:spPr>
      </p:pic>
      <p:pic>
        <p:nvPicPr>
          <p:cNvPr id="5" name="Picture 2" descr="HubSpot Logo, symbol, meaning, history, PNG, brand">
            <a:extLst>
              <a:ext uri="{FF2B5EF4-FFF2-40B4-BE49-F238E27FC236}">
                <a16:creationId xmlns:a16="http://schemas.microsoft.com/office/drawing/2014/main" id="{2E19A9D5-387A-62FB-60AA-4E8B811C5E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9750" y="1206500"/>
            <a:ext cx="26416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Close with solid fill">
            <a:extLst>
              <a:ext uri="{FF2B5EF4-FFF2-40B4-BE49-F238E27FC236}">
                <a16:creationId xmlns:a16="http://schemas.microsoft.com/office/drawing/2014/main" id="{9852C595-EAF1-0CBA-D55D-136DDE4D95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56500" y="3649599"/>
            <a:ext cx="2286000" cy="2286000"/>
          </a:xfrm>
          <a:prstGeom prst="rect">
            <a:avLst/>
          </a:prstGeom>
        </p:spPr>
      </p:pic>
    </p:spTree>
    <p:extLst>
      <p:ext uri="{BB962C8B-B14F-4D97-AF65-F5344CB8AC3E}">
        <p14:creationId xmlns:p14="http://schemas.microsoft.com/office/powerpoint/2010/main" val="3945891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DDDBDD4-28E3-DDAA-3284-451212C3F4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114" imgH="114" progId="TCLayout.ActiveDocument.1">
                  <p:embed/>
                </p:oleObj>
              </mc:Choice>
              <mc:Fallback>
                <p:oleObj name="think-cell Slide" r:id="rId3" imgW="114" imgH="114" progId="TCLayout.ActiveDocument.1">
                  <p:embed/>
                  <p:pic>
                    <p:nvPicPr>
                      <p:cNvPr id="7" name="think-cell data - do not delete" hidden="1">
                        <a:extLst>
                          <a:ext uri="{FF2B5EF4-FFF2-40B4-BE49-F238E27FC236}">
                            <a16:creationId xmlns:a16="http://schemas.microsoft.com/office/drawing/2014/main" id="{6DDDBDD4-28E3-DDAA-3284-451212C3F4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458EBC5-866D-BAAA-E940-E603657B6473}"/>
              </a:ext>
            </a:extLst>
          </p:cNvPr>
          <p:cNvSpPr>
            <a:spLocks noGrp="1"/>
          </p:cNvSpPr>
          <p:nvPr>
            <p:ph type="title"/>
          </p:nvPr>
        </p:nvSpPr>
        <p:spPr/>
        <p:txBody>
          <a:bodyPr vert="horz"/>
          <a:lstStyle/>
          <a:p>
            <a:r>
              <a:rPr lang="en-US" sz="2800" b="1">
                <a:solidFill>
                  <a:schemeClr val="bg1"/>
                </a:solidFill>
              </a:rPr>
              <a:t>4. Scale outside the packages</a:t>
            </a:r>
            <a:endParaRPr lang="en-US"/>
          </a:p>
        </p:txBody>
      </p:sp>
      <p:pic>
        <p:nvPicPr>
          <p:cNvPr id="6" name="Picture 5">
            <a:extLst>
              <a:ext uri="{FF2B5EF4-FFF2-40B4-BE49-F238E27FC236}">
                <a16:creationId xmlns:a16="http://schemas.microsoft.com/office/drawing/2014/main" id="{5FC6C304-26AC-D4BB-87B8-0C8A9DA16BBF}"/>
              </a:ext>
            </a:extLst>
          </p:cNvPr>
          <p:cNvPicPr>
            <a:picLocks noChangeAspect="1"/>
          </p:cNvPicPr>
          <p:nvPr/>
        </p:nvPicPr>
        <p:blipFill>
          <a:blip r:embed="rId5"/>
          <a:stretch>
            <a:fillRect/>
          </a:stretch>
        </p:blipFill>
        <p:spPr>
          <a:xfrm>
            <a:off x="1203264" y="1536609"/>
            <a:ext cx="2976093" cy="4508739"/>
          </a:xfrm>
          <a:prstGeom prst="rect">
            <a:avLst/>
          </a:prstGeom>
        </p:spPr>
      </p:pic>
      <p:pic>
        <p:nvPicPr>
          <p:cNvPr id="4" name="Picture 3">
            <a:extLst>
              <a:ext uri="{FF2B5EF4-FFF2-40B4-BE49-F238E27FC236}">
                <a16:creationId xmlns:a16="http://schemas.microsoft.com/office/drawing/2014/main" id="{EF1A94F3-41AD-4807-F2BE-65AA13F07A92}"/>
              </a:ext>
            </a:extLst>
          </p:cNvPr>
          <p:cNvPicPr>
            <a:picLocks noChangeAspect="1"/>
          </p:cNvPicPr>
          <p:nvPr/>
        </p:nvPicPr>
        <p:blipFill>
          <a:blip r:embed="rId6"/>
          <a:stretch>
            <a:fillRect/>
          </a:stretch>
        </p:blipFill>
        <p:spPr>
          <a:xfrm>
            <a:off x="5528702" y="1204991"/>
            <a:ext cx="3602597" cy="5188723"/>
          </a:xfrm>
          <a:prstGeom prst="rect">
            <a:avLst/>
          </a:prstGeom>
          <a:ln>
            <a:solidFill>
              <a:schemeClr val="tx1"/>
            </a:solidFill>
          </a:ln>
          <a:effectLst>
            <a:outerShdw blurRad="50800" dist="38100" dir="2700000" algn="tl" rotWithShape="0">
              <a:prstClr val="black">
                <a:alpha val="40000"/>
              </a:prstClr>
            </a:outerShdw>
          </a:effectLst>
        </p:spPr>
      </p:pic>
      <p:sp>
        <p:nvSpPr>
          <p:cNvPr id="11" name="Isosceles Triangle 10">
            <a:extLst>
              <a:ext uri="{FF2B5EF4-FFF2-40B4-BE49-F238E27FC236}">
                <a16:creationId xmlns:a16="http://schemas.microsoft.com/office/drawing/2014/main" id="{9E5746A3-0632-4413-71F9-DD945084F658}"/>
              </a:ext>
            </a:extLst>
          </p:cNvPr>
          <p:cNvSpPr/>
          <p:nvPr/>
        </p:nvSpPr>
        <p:spPr>
          <a:xfrm rot="5400000">
            <a:off x="3613212" y="3640602"/>
            <a:ext cx="2584450" cy="3175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C4251D5A-B49C-976E-6B17-1A064FB2A91F}"/>
                  </a:ext>
                </a:extLst>
              </p14:cNvPr>
              <p14:cNvContentPartPr/>
              <p14:nvPr/>
            </p14:nvContentPartPr>
            <p14:xfrm>
              <a:off x="2278630" y="5029750"/>
              <a:ext cx="1456920" cy="502560"/>
            </p14:xfrm>
          </p:contentPart>
        </mc:Choice>
        <mc:Fallback xmlns="">
          <p:pic>
            <p:nvPicPr>
              <p:cNvPr id="12" name="Ink 11">
                <a:extLst>
                  <a:ext uri="{FF2B5EF4-FFF2-40B4-BE49-F238E27FC236}">
                    <a16:creationId xmlns:a16="http://schemas.microsoft.com/office/drawing/2014/main" id="{C4251D5A-B49C-976E-6B17-1A064FB2A91F}"/>
                  </a:ext>
                </a:extLst>
              </p:cNvPr>
              <p:cNvPicPr/>
              <p:nvPr/>
            </p:nvPicPr>
            <p:blipFill>
              <a:blip r:embed="rId8"/>
              <a:stretch>
                <a:fillRect/>
              </a:stretch>
            </p:blipFill>
            <p:spPr>
              <a:xfrm>
                <a:off x="2259545" y="5010656"/>
                <a:ext cx="1494729" cy="540387"/>
              </a:xfrm>
              <a:prstGeom prst="rect">
                <a:avLst/>
              </a:prstGeom>
            </p:spPr>
          </p:pic>
        </mc:Fallback>
      </mc:AlternateContent>
      <p:pic>
        <p:nvPicPr>
          <p:cNvPr id="4098" name="Picture 2" descr="HubSpot Logo, symbol, meaning, history, PNG, brand">
            <a:extLst>
              <a:ext uri="{FF2B5EF4-FFF2-40B4-BE49-F238E27FC236}">
                <a16:creationId xmlns:a16="http://schemas.microsoft.com/office/drawing/2014/main" id="{A52D73A4-D4B1-5EA1-5B1C-A83443F1A60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88400" y="349250"/>
            <a:ext cx="26416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Checkmark with solid fill">
            <a:extLst>
              <a:ext uri="{FF2B5EF4-FFF2-40B4-BE49-F238E27FC236}">
                <a16:creationId xmlns:a16="http://schemas.microsoft.com/office/drawing/2014/main" id="{31326AA4-F163-5763-EFB2-E9F5FC4894D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61500" y="4303453"/>
            <a:ext cx="1346200" cy="1346200"/>
          </a:xfrm>
          <a:prstGeom prst="rect">
            <a:avLst/>
          </a:prstGeom>
        </p:spPr>
      </p:pic>
    </p:spTree>
    <p:extLst>
      <p:ext uri="{BB962C8B-B14F-4D97-AF65-F5344CB8AC3E}">
        <p14:creationId xmlns:p14="http://schemas.microsoft.com/office/powerpoint/2010/main" val="3915532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4A13988-13A7-C05F-59E1-D5B5D88111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34A13988-13A7-C05F-59E1-D5B5D88111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2D8A55-242C-ADBE-03F3-4F4DADB9FB4F}"/>
              </a:ext>
            </a:extLst>
          </p:cNvPr>
          <p:cNvSpPr>
            <a:spLocks noGrp="1"/>
          </p:cNvSpPr>
          <p:nvPr>
            <p:ph type="title"/>
          </p:nvPr>
        </p:nvSpPr>
        <p:spPr/>
        <p:txBody>
          <a:bodyPr vert="horz"/>
          <a:lstStyle/>
          <a:p>
            <a:r>
              <a:rPr lang="en-US" dirty="0"/>
              <a:t>Top 5 Takeaways From Q3 Masterclasses</a:t>
            </a:r>
          </a:p>
        </p:txBody>
      </p:sp>
      <p:sp>
        <p:nvSpPr>
          <p:cNvPr id="3" name="Content Placeholder 2">
            <a:extLst>
              <a:ext uri="{FF2B5EF4-FFF2-40B4-BE49-F238E27FC236}">
                <a16:creationId xmlns:a16="http://schemas.microsoft.com/office/drawing/2014/main" id="{33F831E9-DE72-994A-7CAE-5D99E1F1C031}"/>
              </a:ext>
            </a:extLst>
          </p:cNvPr>
          <p:cNvSpPr>
            <a:spLocks noGrp="1"/>
          </p:cNvSpPr>
          <p:nvPr>
            <p:ph idx="4294967295"/>
          </p:nvPr>
        </p:nvSpPr>
        <p:spPr>
          <a:xfrm>
            <a:off x="873046" y="2184033"/>
            <a:ext cx="10344230" cy="3876739"/>
          </a:xfrm>
        </p:spPr>
        <p:txBody>
          <a:bodyPr/>
          <a:lstStyle/>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Freemium success depends on fine tuning of free &amp; paid tiers</a:t>
            </a:r>
          </a:p>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Optimized PLG looks different in B2B</a:t>
            </a:r>
          </a:p>
          <a:p>
            <a:pPr marL="630238" indent="-630238">
              <a:lnSpc>
                <a:spcPct val="107000"/>
              </a:lnSpc>
              <a:spcBef>
                <a:spcPts val="2400"/>
              </a:spcBef>
              <a:buFont typeface="+mj-lt"/>
              <a:buAutoNum type="arabicPeriod"/>
            </a:pPr>
            <a:r>
              <a:rPr lang="en-US" sz="2800" b="1" dirty="0">
                <a:solidFill>
                  <a:schemeClr val="bg1"/>
                </a:solidFill>
                <a:effectLst/>
                <a:ea typeface="Calibri" panose="020F0502020204030204" pitchFamily="34" charset="0"/>
              </a:rPr>
              <a:t>There is no single "best" price setting data source or technique </a:t>
            </a:r>
          </a:p>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It's not just which metric, but HOW that metric scales price</a:t>
            </a:r>
          </a:p>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Discounting is not the enemy - </a:t>
            </a:r>
            <a:r>
              <a:rPr lang="en-US" sz="2800" b="1" i="1" dirty="0">
                <a:solidFill>
                  <a:schemeClr val="bg1"/>
                </a:solidFill>
                <a:ea typeface="Calibri" panose="020F0502020204030204" pitchFamily="34" charset="0"/>
              </a:rPr>
              <a:t>unnecessary</a:t>
            </a:r>
            <a:r>
              <a:rPr lang="en-US" sz="2800" b="1" dirty="0">
                <a:solidFill>
                  <a:schemeClr val="bg1"/>
                </a:solidFill>
                <a:ea typeface="Calibri" panose="020F0502020204030204" pitchFamily="34" charset="0"/>
              </a:rPr>
              <a:t> discounting is</a:t>
            </a:r>
            <a:endParaRPr lang="en-US" sz="2800" b="1" dirty="0">
              <a:solidFill>
                <a:schemeClr val="bg1"/>
              </a:solidFill>
              <a:effectLst/>
              <a:ea typeface="Calibri" panose="020F0502020204030204" pitchFamily="34" charset="0"/>
            </a:endParaRPr>
          </a:p>
        </p:txBody>
      </p:sp>
      <p:sp>
        <p:nvSpPr>
          <p:cNvPr id="6" name="Oval 5">
            <a:extLst>
              <a:ext uri="{FF2B5EF4-FFF2-40B4-BE49-F238E27FC236}">
                <a16:creationId xmlns:a16="http://schemas.microsoft.com/office/drawing/2014/main" id="{6F9DBF64-1257-2832-6CB2-C36C756CC8C6}"/>
              </a:ext>
            </a:extLst>
          </p:cNvPr>
          <p:cNvSpPr/>
          <p:nvPr/>
        </p:nvSpPr>
        <p:spPr>
          <a:xfrm>
            <a:off x="735196" y="2184033"/>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1</a:t>
            </a:r>
          </a:p>
        </p:txBody>
      </p:sp>
      <p:sp>
        <p:nvSpPr>
          <p:cNvPr id="7" name="Oval 6">
            <a:extLst>
              <a:ext uri="{FF2B5EF4-FFF2-40B4-BE49-F238E27FC236}">
                <a16:creationId xmlns:a16="http://schemas.microsoft.com/office/drawing/2014/main" id="{EF2233F3-F084-06E9-9ACB-DAEFB2B97B49}"/>
              </a:ext>
            </a:extLst>
          </p:cNvPr>
          <p:cNvSpPr/>
          <p:nvPr/>
        </p:nvSpPr>
        <p:spPr>
          <a:xfrm>
            <a:off x="735196" y="2978963"/>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2</a:t>
            </a:r>
          </a:p>
        </p:txBody>
      </p:sp>
      <p:sp>
        <p:nvSpPr>
          <p:cNvPr id="8" name="Oval 7">
            <a:extLst>
              <a:ext uri="{FF2B5EF4-FFF2-40B4-BE49-F238E27FC236}">
                <a16:creationId xmlns:a16="http://schemas.microsoft.com/office/drawing/2014/main" id="{9B688609-414B-2CF0-4119-5F10FE19A92B}"/>
              </a:ext>
            </a:extLst>
          </p:cNvPr>
          <p:cNvSpPr/>
          <p:nvPr/>
        </p:nvSpPr>
        <p:spPr>
          <a:xfrm>
            <a:off x="735196" y="3735374"/>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3</a:t>
            </a:r>
          </a:p>
        </p:txBody>
      </p:sp>
      <p:sp>
        <p:nvSpPr>
          <p:cNvPr id="9" name="Oval 8">
            <a:extLst>
              <a:ext uri="{FF2B5EF4-FFF2-40B4-BE49-F238E27FC236}">
                <a16:creationId xmlns:a16="http://schemas.microsoft.com/office/drawing/2014/main" id="{635E16DB-1077-7854-8BAF-E7610AC1E1F7}"/>
              </a:ext>
            </a:extLst>
          </p:cNvPr>
          <p:cNvSpPr/>
          <p:nvPr/>
        </p:nvSpPr>
        <p:spPr>
          <a:xfrm>
            <a:off x="735196" y="4491785"/>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4</a:t>
            </a:r>
          </a:p>
        </p:txBody>
      </p:sp>
      <p:sp>
        <p:nvSpPr>
          <p:cNvPr id="10" name="Oval 9">
            <a:extLst>
              <a:ext uri="{FF2B5EF4-FFF2-40B4-BE49-F238E27FC236}">
                <a16:creationId xmlns:a16="http://schemas.microsoft.com/office/drawing/2014/main" id="{2924A836-5249-C735-D3B7-33FB1CF1919C}"/>
              </a:ext>
            </a:extLst>
          </p:cNvPr>
          <p:cNvSpPr/>
          <p:nvPr/>
        </p:nvSpPr>
        <p:spPr>
          <a:xfrm>
            <a:off x="735196" y="5276278"/>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5</a:t>
            </a:r>
          </a:p>
        </p:txBody>
      </p:sp>
      <p:sp>
        <p:nvSpPr>
          <p:cNvPr id="5" name="Rectangle 4">
            <a:extLst>
              <a:ext uri="{FF2B5EF4-FFF2-40B4-BE49-F238E27FC236}">
                <a16:creationId xmlns:a16="http://schemas.microsoft.com/office/drawing/2014/main" id="{8ED428F5-6CA4-EC8A-4715-DD4C92CF9C01}"/>
              </a:ext>
            </a:extLst>
          </p:cNvPr>
          <p:cNvSpPr/>
          <p:nvPr/>
        </p:nvSpPr>
        <p:spPr>
          <a:xfrm>
            <a:off x="487680" y="4384145"/>
            <a:ext cx="11216640" cy="1676626"/>
          </a:xfrm>
          <a:prstGeom prst="rect">
            <a:avLst/>
          </a:prstGeom>
          <a:solidFill>
            <a:srgbClr val="1C29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1" name="Rectangle 10">
            <a:extLst>
              <a:ext uri="{FF2B5EF4-FFF2-40B4-BE49-F238E27FC236}">
                <a16:creationId xmlns:a16="http://schemas.microsoft.com/office/drawing/2014/main" id="{A9087D4C-4F66-4DFF-1A02-044C862EF811}"/>
              </a:ext>
            </a:extLst>
          </p:cNvPr>
          <p:cNvSpPr/>
          <p:nvPr/>
        </p:nvSpPr>
        <p:spPr>
          <a:xfrm>
            <a:off x="487680" y="3620950"/>
            <a:ext cx="10969124" cy="73979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2" name="Rectangle 11">
            <a:extLst>
              <a:ext uri="{FF2B5EF4-FFF2-40B4-BE49-F238E27FC236}">
                <a16:creationId xmlns:a16="http://schemas.microsoft.com/office/drawing/2014/main" id="{0FE9A780-397D-20A1-FD64-EF2DE0D3C9DD}"/>
              </a:ext>
            </a:extLst>
          </p:cNvPr>
          <p:cNvSpPr/>
          <p:nvPr/>
        </p:nvSpPr>
        <p:spPr>
          <a:xfrm>
            <a:off x="487680" y="2114934"/>
            <a:ext cx="11216640" cy="1446171"/>
          </a:xfrm>
          <a:prstGeom prst="rect">
            <a:avLst/>
          </a:prstGeom>
          <a:solidFill>
            <a:srgbClr val="1C29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Tree>
    <p:extLst>
      <p:ext uri="{BB962C8B-B14F-4D97-AF65-F5344CB8AC3E}">
        <p14:creationId xmlns:p14="http://schemas.microsoft.com/office/powerpoint/2010/main" val="3683901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776A300-13C7-AD36-5B77-A245A1D3DA02}"/>
              </a:ext>
            </a:extLst>
          </p:cNvPr>
          <p:cNvGraphicFramePr>
            <a:graphicFrameLocks noChangeAspect="1"/>
          </p:cNvGraphicFramePr>
          <p:nvPr>
            <p:custDataLst>
              <p:tags r:id="rId1"/>
            </p:custDataLst>
            <p:extLst>
              <p:ext uri="{D42A27DB-BD31-4B8C-83A1-F6EECF244321}">
                <p14:modId xmlns:p14="http://schemas.microsoft.com/office/powerpoint/2010/main" val="39733278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122" imgH="114" progId="TCLayout.ActiveDocument.1">
                  <p:embed/>
                </p:oleObj>
              </mc:Choice>
              <mc:Fallback>
                <p:oleObj name="think-cell Slide" r:id="rId3" imgW="122" imgH="114" progId="TCLayout.ActiveDocument.1">
                  <p:embed/>
                  <p:pic>
                    <p:nvPicPr>
                      <p:cNvPr id="5" name="think-cell data - do not delete" hidden="1">
                        <a:extLst>
                          <a:ext uri="{FF2B5EF4-FFF2-40B4-BE49-F238E27FC236}">
                            <a16:creationId xmlns:a16="http://schemas.microsoft.com/office/drawing/2014/main" id="{4776A300-13C7-AD36-5B77-A245A1D3DA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A7F29DF-5A28-7D55-0232-4B17BED86FF6}"/>
              </a:ext>
            </a:extLst>
          </p:cNvPr>
          <p:cNvSpPr>
            <a:spLocks noGrp="1"/>
          </p:cNvSpPr>
          <p:nvPr>
            <p:ph type="title"/>
          </p:nvPr>
        </p:nvSpPr>
        <p:spPr/>
        <p:txBody>
          <a:bodyPr vert="horz"/>
          <a:lstStyle/>
          <a:p>
            <a:r>
              <a:rPr lang="en-US" dirty="0"/>
              <a:t>Key Takeaways for Price Setting Fact-bases</a:t>
            </a:r>
          </a:p>
        </p:txBody>
      </p:sp>
      <p:sp>
        <p:nvSpPr>
          <p:cNvPr id="3" name="Content Placeholder 2">
            <a:extLst>
              <a:ext uri="{FF2B5EF4-FFF2-40B4-BE49-F238E27FC236}">
                <a16:creationId xmlns:a16="http://schemas.microsoft.com/office/drawing/2014/main" id="{958106BA-24D1-DDCA-6776-A5DC59846FD5}"/>
              </a:ext>
            </a:extLst>
          </p:cNvPr>
          <p:cNvSpPr>
            <a:spLocks noGrp="1"/>
          </p:cNvSpPr>
          <p:nvPr>
            <p:ph idx="1"/>
          </p:nvPr>
        </p:nvSpPr>
        <p:spPr/>
        <p:txBody>
          <a:bodyPr/>
          <a:lstStyle/>
          <a:p>
            <a:pPr marL="627063" marR="0" lvl="0" indent="-627063">
              <a:lnSpc>
                <a:spcPct val="100000"/>
              </a:lnSpc>
              <a:spcBef>
                <a:spcPts val="3000"/>
              </a:spcBef>
              <a:buFont typeface="Wingdings" panose="05000000000000000000" pitchFamily="2" charset="2"/>
              <a:buChar char="§"/>
            </a:pPr>
            <a:r>
              <a:rPr lang="en-GB" sz="2400" dirty="0">
                <a:effectLst/>
                <a:ea typeface="Montserrat" panose="00000500000000000000" pitchFamily="2" charset="0"/>
                <a:cs typeface="Montserrat" panose="00000500000000000000" pitchFamily="2" charset="0"/>
              </a:rPr>
              <a:t>You shouldn’t be using just one technique – </a:t>
            </a:r>
            <a:r>
              <a:rPr lang="en-GB" sz="2400" b="1" dirty="0">
                <a:ea typeface="Montserrat" panose="00000500000000000000" pitchFamily="2" charset="0"/>
                <a:cs typeface="Montserrat" panose="00000500000000000000" pitchFamily="2" charset="0"/>
              </a:rPr>
              <a:t>use</a:t>
            </a:r>
            <a:r>
              <a:rPr lang="en-GB" sz="2400" b="1" dirty="0">
                <a:effectLst/>
                <a:ea typeface="Montserrat" panose="00000500000000000000" pitchFamily="2" charset="0"/>
                <a:cs typeface="Montserrat" panose="00000500000000000000" pitchFamily="2" charset="0"/>
              </a:rPr>
              <a:t> multiple data sources </a:t>
            </a:r>
            <a:r>
              <a:rPr lang="en-GB" sz="2400" dirty="0">
                <a:effectLst/>
                <a:ea typeface="Montserrat" panose="00000500000000000000" pitchFamily="2" charset="0"/>
                <a:cs typeface="Montserrat" panose="00000500000000000000" pitchFamily="2" charset="0"/>
              </a:rPr>
              <a:t>to set prices</a:t>
            </a:r>
            <a:endParaRPr lang="en-US" sz="2400" dirty="0">
              <a:effectLst/>
              <a:ea typeface="Calibri" panose="020F0502020204030204" pitchFamily="34" charset="0"/>
            </a:endParaRPr>
          </a:p>
          <a:p>
            <a:pPr marL="627063" marR="0" lvl="0" indent="-627063">
              <a:lnSpc>
                <a:spcPct val="100000"/>
              </a:lnSpc>
              <a:spcBef>
                <a:spcPts val="3000"/>
              </a:spcBef>
              <a:buFont typeface="Wingdings" panose="05000000000000000000" pitchFamily="2" charset="2"/>
              <a:buChar char="§"/>
            </a:pPr>
            <a:r>
              <a:rPr lang="en-GB" sz="2400" dirty="0">
                <a:effectLst/>
                <a:ea typeface="Montserrat" panose="00000500000000000000" pitchFamily="2" charset="0"/>
                <a:cs typeface="Montserrat" panose="00000500000000000000" pitchFamily="2" charset="0"/>
              </a:rPr>
              <a:t>Price setting is based on costs and varying measures of </a:t>
            </a:r>
            <a:r>
              <a:rPr lang="en-GB" sz="2400" b="1" dirty="0">
                <a:effectLst/>
                <a:ea typeface="Montserrat" panose="00000500000000000000" pitchFamily="2" charset="0"/>
                <a:cs typeface="Montserrat" panose="00000500000000000000" pitchFamily="2" charset="0"/>
              </a:rPr>
              <a:t>willingness-to-pay</a:t>
            </a:r>
            <a:endParaRPr lang="en-US" sz="2400" dirty="0">
              <a:ea typeface="Calibri" panose="020F0502020204030204" pitchFamily="34" charset="0"/>
            </a:endParaRPr>
          </a:p>
          <a:p>
            <a:pPr marL="627063" marR="0" lvl="0" indent="-627063">
              <a:lnSpc>
                <a:spcPct val="100000"/>
              </a:lnSpc>
              <a:spcBef>
                <a:spcPts val="3000"/>
              </a:spcBef>
              <a:buFont typeface="Wingdings" panose="05000000000000000000" pitchFamily="2" charset="2"/>
              <a:buChar char="§"/>
            </a:pPr>
            <a:r>
              <a:rPr lang="en-GB" sz="2400" dirty="0">
                <a:effectLst/>
                <a:ea typeface="Montserrat" panose="00000500000000000000" pitchFamily="2" charset="0"/>
                <a:cs typeface="Montserrat" panose="00000500000000000000" pitchFamily="2" charset="0"/>
              </a:rPr>
              <a:t>Willingness-to-pay can be estimated through </a:t>
            </a:r>
            <a:r>
              <a:rPr lang="en-GB" sz="2400" b="1" dirty="0">
                <a:effectLst/>
                <a:ea typeface="Montserrat" panose="00000500000000000000" pitchFamily="2" charset="0"/>
                <a:cs typeface="Montserrat" panose="00000500000000000000" pitchFamily="2" charset="0"/>
              </a:rPr>
              <a:t>multiple techniques</a:t>
            </a:r>
            <a:r>
              <a:rPr lang="en-GB" sz="2400" dirty="0">
                <a:effectLst/>
                <a:ea typeface="Montserrat" panose="00000500000000000000" pitchFamily="2" charset="0"/>
                <a:cs typeface="Montserrat" panose="00000500000000000000" pitchFamily="2" charset="0"/>
              </a:rPr>
              <a:t>, with varying levels of difficulty and accuracy and situational aptitude</a:t>
            </a:r>
            <a:endParaRPr lang="en-US" sz="2800" dirty="0"/>
          </a:p>
        </p:txBody>
      </p:sp>
    </p:spTree>
    <p:extLst>
      <p:ext uri="{BB962C8B-B14F-4D97-AF65-F5344CB8AC3E}">
        <p14:creationId xmlns:p14="http://schemas.microsoft.com/office/powerpoint/2010/main" val="310181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9C7C980B-4B79-8383-ACC0-B72E81723C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14" name="think-cell data - do not delete" hidden="1">
                        <a:extLst>
                          <a:ext uri="{FF2B5EF4-FFF2-40B4-BE49-F238E27FC236}">
                            <a16:creationId xmlns:a16="http://schemas.microsoft.com/office/drawing/2014/main" id="{9C7C980B-4B79-8383-ACC0-B72E81723C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descr="A blue cube with black lines&#10;&#10;Description automatically generated">
            <a:extLst>
              <a:ext uri="{FF2B5EF4-FFF2-40B4-BE49-F238E27FC236}">
                <a16:creationId xmlns:a16="http://schemas.microsoft.com/office/drawing/2014/main" id="{5A68FA53-BBAB-0356-3CB4-3651E3B4F8A6}"/>
              </a:ext>
            </a:extLst>
          </p:cNvPr>
          <p:cNvPicPr>
            <a:picLocks noChangeAspect="1"/>
          </p:cNvPicPr>
          <p:nvPr/>
        </p:nvPicPr>
        <p:blipFill>
          <a:blip r:embed="rId5">
            <a:alphaModFix amt="10000"/>
            <a:extLst>
              <a:ext uri="{28A0092B-C50C-407E-A947-70E740481C1C}">
                <a14:useLocalDpi xmlns:a14="http://schemas.microsoft.com/office/drawing/2010/main" val="0"/>
              </a:ext>
            </a:extLst>
          </a:blip>
          <a:stretch>
            <a:fillRect/>
          </a:stretch>
        </p:blipFill>
        <p:spPr>
          <a:xfrm>
            <a:off x="3914471" y="1580044"/>
            <a:ext cx="4363059" cy="4906060"/>
          </a:xfrm>
          <a:prstGeom prst="rect">
            <a:avLst/>
          </a:prstGeom>
        </p:spPr>
      </p:pic>
      <p:sp>
        <p:nvSpPr>
          <p:cNvPr id="4" name="Title 1">
            <a:extLst>
              <a:ext uri="{FF2B5EF4-FFF2-40B4-BE49-F238E27FC236}">
                <a16:creationId xmlns:a16="http://schemas.microsoft.com/office/drawing/2014/main" id="{7620E870-8BF0-ED28-B85F-1C2D224C98F1}"/>
              </a:ext>
            </a:extLst>
          </p:cNvPr>
          <p:cNvSpPr txBox="1">
            <a:spLocks/>
          </p:cNvSpPr>
          <p:nvPr/>
        </p:nvSpPr>
        <p:spPr>
          <a:xfrm>
            <a:off x="487680" y="464286"/>
            <a:ext cx="11216640" cy="294666"/>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2800" b="1" kern="1200">
                <a:solidFill>
                  <a:schemeClr val="tx2"/>
                </a:solidFill>
                <a:latin typeface="Verdana Pro Cond" panose="020B0606030504040204" pitchFamily="34" charset="0"/>
                <a:ea typeface="Verdana" panose="020B0604030504040204" pitchFamily="34" charset="0"/>
                <a:cs typeface="Microsoft Uighur" panose="020B0604020202020204"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1C293C"/>
                </a:solidFill>
              </a:rPr>
              <a:t>7 Key Methodologies for Building a Price Setting Fact Base </a:t>
            </a:r>
            <a:endParaRPr kumimoji="0" lang="en-US" sz="2800" i="0" u="none" strike="noStrike" kern="1200" cap="none" spc="0" normalizeH="0" baseline="0" noProof="0" dirty="0">
              <a:ln>
                <a:noFill/>
              </a:ln>
              <a:solidFill>
                <a:srgbClr val="1C293C"/>
              </a:solidFill>
              <a:effectLst/>
              <a:uLnTx/>
              <a:uFillTx/>
            </a:endParaRPr>
          </a:p>
        </p:txBody>
      </p:sp>
      <p:graphicFrame>
        <p:nvGraphicFramePr>
          <p:cNvPr id="5" name="Table 4">
            <a:extLst>
              <a:ext uri="{FF2B5EF4-FFF2-40B4-BE49-F238E27FC236}">
                <a16:creationId xmlns:a16="http://schemas.microsoft.com/office/drawing/2014/main" id="{253017C1-4579-9217-3926-47D0D2F3A77E}"/>
              </a:ext>
            </a:extLst>
          </p:cNvPr>
          <p:cNvGraphicFramePr>
            <a:graphicFrameLocks noGrp="1"/>
          </p:cNvGraphicFramePr>
          <p:nvPr>
            <p:extLst>
              <p:ext uri="{D42A27DB-BD31-4B8C-83A1-F6EECF244321}">
                <p14:modId xmlns:p14="http://schemas.microsoft.com/office/powerpoint/2010/main" val="793666469"/>
              </p:ext>
            </p:extLst>
          </p:nvPr>
        </p:nvGraphicFramePr>
        <p:xfrm>
          <a:off x="438945" y="1092242"/>
          <a:ext cx="11314110" cy="5301472"/>
        </p:xfrm>
        <a:graphic>
          <a:graphicData uri="http://schemas.openxmlformats.org/drawingml/2006/table">
            <a:tbl>
              <a:tblPr/>
              <a:tblGrid>
                <a:gridCol w="910804">
                  <a:extLst>
                    <a:ext uri="{9D8B030D-6E8A-4147-A177-3AD203B41FA5}">
                      <a16:colId xmlns:a16="http://schemas.microsoft.com/office/drawing/2014/main" val="1252753191"/>
                    </a:ext>
                  </a:extLst>
                </a:gridCol>
                <a:gridCol w="1545971">
                  <a:extLst>
                    <a:ext uri="{9D8B030D-6E8A-4147-A177-3AD203B41FA5}">
                      <a16:colId xmlns:a16="http://schemas.microsoft.com/office/drawing/2014/main" val="1296327549"/>
                    </a:ext>
                  </a:extLst>
                </a:gridCol>
                <a:gridCol w="1366207">
                  <a:extLst>
                    <a:ext uri="{9D8B030D-6E8A-4147-A177-3AD203B41FA5}">
                      <a16:colId xmlns:a16="http://schemas.microsoft.com/office/drawing/2014/main" val="3547368463"/>
                    </a:ext>
                  </a:extLst>
                </a:gridCol>
                <a:gridCol w="119843">
                  <a:extLst>
                    <a:ext uri="{9D8B030D-6E8A-4147-A177-3AD203B41FA5}">
                      <a16:colId xmlns:a16="http://schemas.microsoft.com/office/drawing/2014/main" val="975363446"/>
                    </a:ext>
                  </a:extLst>
                </a:gridCol>
                <a:gridCol w="1402159">
                  <a:extLst>
                    <a:ext uri="{9D8B030D-6E8A-4147-A177-3AD203B41FA5}">
                      <a16:colId xmlns:a16="http://schemas.microsoft.com/office/drawing/2014/main" val="125122368"/>
                    </a:ext>
                  </a:extLst>
                </a:gridCol>
                <a:gridCol w="1366207">
                  <a:extLst>
                    <a:ext uri="{9D8B030D-6E8A-4147-A177-3AD203B41FA5}">
                      <a16:colId xmlns:a16="http://schemas.microsoft.com/office/drawing/2014/main" val="122286888"/>
                    </a:ext>
                  </a:extLst>
                </a:gridCol>
                <a:gridCol w="1366207">
                  <a:extLst>
                    <a:ext uri="{9D8B030D-6E8A-4147-A177-3AD203B41FA5}">
                      <a16:colId xmlns:a16="http://schemas.microsoft.com/office/drawing/2014/main" val="4170068833"/>
                    </a:ext>
                  </a:extLst>
                </a:gridCol>
                <a:gridCol w="1653829">
                  <a:extLst>
                    <a:ext uri="{9D8B030D-6E8A-4147-A177-3AD203B41FA5}">
                      <a16:colId xmlns:a16="http://schemas.microsoft.com/office/drawing/2014/main" val="4288586183"/>
                    </a:ext>
                  </a:extLst>
                </a:gridCol>
                <a:gridCol w="119843">
                  <a:extLst>
                    <a:ext uri="{9D8B030D-6E8A-4147-A177-3AD203B41FA5}">
                      <a16:colId xmlns:a16="http://schemas.microsoft.com/office/drawing/2014/main" val="3512532780"/>
                    </a:ext>
                  </a:extLst>
                </a:gridCol>
                <a:gridCol w="1463040">
                  <a:extLst>
                    <a:ext uri="{9D8B030D-6E8A-4147-A177-3AD203B41FA5}">
                      <a16:colId xmlns:a16="http://schemas.microsoft.com/office/drawing/2014/main" val="510134128"/>
                    </a:ext>
                  </a:extLst>
                </a:gridCol>
              </a:tblGrid>
              <a:tr h="3313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en-US" sz="900" b="1" i="0" u="none" strike="noStrike">
                        <a:solidFill>
                          <a:srgbClr val="00B0F0"/>
                        </a:solidFill>
                        <a:effectLst/>
                        <a:latin typeface="Aptos Narrow" panose="020B0004020202020204" pitchFamily="34"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100" b="1" i="0" u="none" strike="noStrike">
                          <a:solidFill>
                            <a:srgbClr val="000000"/>
                          </a:solidFill>
                          <a:effectLst/>
                          <a:latin typeface="Aptos Narrow" panose="020B0004020202020204" pitchFamily="34" charset="0"/>
                        </a:rPr>
                        <a:t>Transaction-Based Methods:</a:t>
                      </a:r>
                    </a:p>
                  </a:txBody>
                  <a:tcPr marL="45720" marR="45720" anchor="ctr">
                    <a:lnL>
                      <a:noFill/>
                    </a:lnL>
                    <a:lnR>
                      <a:noFill/>
                    </a:lnR>
                    <a:lnT>
                      <a:noFill/>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en-US" sz="1100" b="1" i="0" u="none" strike="noStrike">
                        <a:solidFill>
                          <a:srgbClr val="000000"/>
                        </a:solidFill>
                        <a:effectLst/>
                        <a:latin typeface="Aptos Narrow" panose="020B0004020202020204" pitchFamily="34"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grid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100" b="1" i="0" u="none" strike="noStrike">
                          <a:solidFill>
                            <a:srgbClr val="000000"/>
                          </a:solidFill>
                          <a:effectLst/>
                          <a:latin typeface="Aptos Narrow" panose="020B0004020202020204" pitchFamily="34" charset="0"/>
                        </a:rPr>
                        <a:t>Research-Based Methods:</a:t>
                      </a:r>
                    </a:p>
                  </a:txBody>
                  <a:tcPr marL="45720" marR="45720" anchor="ctr">
                    <a:lnL>
                      <a:noFill/>
                    </a:lnL>
                    <a:lnR>
                      <a:noFill/>
                    </a:lnR>
                    <a:lnT>
                      <a:noFill/>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en-US" sz="1100" b="1" i="0" u="none" strike="noStrike">
                        <a:solidFill>
                          <a:srgbClr val="000000"/>
                        </a:solidFill>
                        <a:effectLst/>
                        <a:latin typeface="Aptos Narrow" panose="020B0004020202020204" pitchFamily="34"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100" b="1" i="0" u="none" strike="noStrike">
                          <a:solidFill>
                            <a:srgbClr val="000000"/>
                          </a:solidFill>
                          <a:effectLst/>
                          <a:latin typeface="Aptos Narrow" panose="020B0004020202020204" pitchFamily="34" charset="0"/>
                        </a:rPr>
                        <a:t>Value-Based Methods:</a:t>
                      </a:r>
                    </a:p>
                  </a:txBody>
                  <a:tcPr marL="45720" marR="45720" anchor="ctr">
                    <a:lnL>
                      <a:noFill/>
                    </a:lnL>
                    <a:lnR>
                      <a:noFill/>
                    </a:lnR>
                    <a:lnT>
                      <a:noFill/>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214040"/>
                  </a:ext>
                </a:extLst>
              </a:tr>
              <a:tr h="447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t" latinLnBrk="0" hangingPunct="1"/>
                      <a:endParaRPr lang="en-US" sz="1050" b="1" i="0" u="none" strike="noStrike" kern="1200">
                        <a:solidFill>
                          <a:srgbClr val="000000"/>
                        </a:solidFill>
                        <a:effectLst/>
                        <a:highlight>
                          <a:srgbClr val="FFFFFF"/>
                        </a:highlight>
                        <a:latin typeface="Aptos Narrow" panose="020B0004020202020204" pitchFamily="34" charset="0"/>
                        <a:ea typeface="+mn-ea"/>
                        <a:cs typeface="+mn-cs"/>
                      </a:endParaRPr>
                    </a:p>
                  </a:txBody>
                  <a:tcPr marL="45720" marR="4572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indent="-228600" algn="l" fontAlgn="t">
                        <a:buFont typeface="+mj-lt"/>
                        <a:buAutoNum type="arabicPeriod"/>
                      </a:pPr>
                      <a:r>
                        <a:rPr lang="en-US" sz="1050" b="1" i="0" u="none" strike="noStrike">
                          <a:solidFill>
                            <a:srgbClr val="FFFFFF"/>
                          </a:solidFill>
                          <a:effectLst/>
                          <a:highlight>
                            <a:srgbClr val="156082"/>
                          </a:highlight>
                          <a:latin typeface="Aptos Narrow" panose="020B0004020202020204" pitchFamily="34" charset="0"/>
                        </a:rPr>
                        <a:t>Historical Transaction </a:t>
                      </a:r>
                      <a:br>
                        <a:rPr lang="en-US" sz="1050" b="1" i="0" u="none" strike="noStrike">
                          <a:solidFill>
                            <a:srgbClr val="FFFFFF"/>
                          </a:solidFill>
                          <a:effectLst/>
                          <a:highlight>
                            <a:srgbClr val="156082"/>
                          </a:highlight>
                          <a:latin typeface="Aptos Narrow" panose="020B0004020202020204" pitchFamily="34" charset="0"/>
                        </a:rPr>
                      </a:br>
                      <a:r>
                        <a:rPr lang="en-US" sz="1050" b="1" i="0" u="none" strike="noStrike">
                          <a:solidFill>
                            <a:srgbClr val="FFFFFF"/>
                          </a:solidFill>
                          <a:effectLst/>
                          <a:highlight>
                            <a:srgbClr val="156082"/>
                          </a:highlight>
                          <a:latin typeface="Aptos Narrow" panose="020B0004020202020204" pitchFamily="34" charset="0"/>
                        </a:rPr>
                        <a:t>Data Analysis</a:t>
                      </a:r>
                    </a:p>
                  </a:txBody>
                  <a:tcPr marL="45720" marR="45720">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solidFill>
                      <a:srgbClr val="15608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indent="-228600" algn="l" fontAlgn="t">
                        <a:buFont typeface="+mj-lt"/>
                        <a:buAutoNum type="arabicPeriod" startAt="2"/>
                      </a:pPr>
                      <a:r>
                        <a:rPr lang="en-US" sz="1050" b="1" i="0" u="none" strike="noStrike">
                          <a:solidFill>
                            <a:srgbClr val="FFFFFF"/>
                          </a:solidFill>
                          <a:effectLst/>
                          <a:highlight>
                            <a:srgbClr val="156082"/>
                          </a:highlight>
                          <a:latin typeface="Aptos Narrow" panose="020B0004020202020204" pitchFamily="34" charset="0"/>
                        </a:rPr>
                        <a:t>Price testing </a:t>
                      </a:r>
                    </a:p>
                  </a:txBody>
                  <a:tcPr marL="45720" marR="45720">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solidFill>
                      <a:srgbClr val="15608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endParaRPr lang="en-US" sz="1100" b="1" i="0" u="none" strike="noStrike">
                        <a:solidFill>
                          <a:srgbClr val="000000"/>
                        </a:solidFill>
                        <a:effectLst/>
                        <a:latin typeface="Aptos Narrow" panose="020B0004020202020204" pitchFamily="34" charset="0"/>
                      </a:endParaRPr>
                    </a:p>
                  </a:txBody>
                  <a:tcPr marL="45720" marR="4572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indent="-228600" algn="l" fontAlgn="t">
                        <a:buFont typeface="+mj-lt"/>
                        <a:buAutoNum type="arabicPeriod" startAt="3"/>
                      </a:pPr>
                      <a:r>
                        <a:rPr lang="en-US" sz="1050" b="1" i="0" u="none" strike="noStrike">
                          <a:solidFill>
                            <a:srgbClr val="FFFFFF"/>
                          </a:solidFill>
                          <a:effectLst/>
                          <a:highlight>
                            <a:srgbClr val="156082"/>
                          </a:highlight>
                          <a:latin typeface="Aptos Narrow" panose="020B0004020202020204" pitchFamily="34" charset="0"/>
                        </a:rPr>
                        <a:t>Van Westendorp </a:t>
                      </a:r>
                    </a:p>
                  </a:txBody>
                  <a:tcPr marL="45720" marR="45720">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solidFill>
                      <a:srgbClr val="15608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indent="-228600" algn="l" fontAlgn="t">
                        <a:buFont typeface="+mj-lt"/>
                        <a:buAutoNum type="arabicPeriod" startAt="4"/>
                      </a:pPr>
                      <a:r>
                        <a:rPr lang="en-US" sz="1050" b="1" i="0" u="none" strike="noStrike">
                          <a:solidFill>
                            <a:srgbClr val="FFFFFF"/>
                          </a:solidFill>
                          <a:effectLst/>
                          <a:highlight>
                            <a:srgbClr val="156082"/>
                          </a:highlight>
                          <a:latin typeface="Aptos Narrow" panose="020B0004020202020204" pitchFamily="34" charset="0"/>
                        </a:rPr>
                        <a:t>Gabor-granger</a:t>
                      </a:r>
                    </a:p>
                  </a:txBody>
                  <a:tcPr marL="45720" marR="4572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solidFill>
                      <a:srgbClr val="15608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indent="-228600" algn="l" fontAlgn="t">
                        <a:buFont typeface="+mj-lt"/>
                        <a:buAutoNum type="arabicPeriod" startAt="5"/>
                      </a:pPr>
                      <a:r>
                        <a:rPr lang="en-US" sz="1050" b="1" i="0" u="none" strike="noStrike">
                          <a:solidFill>
                            <a:srgbClr val="FFFFFF"/>
                          </a:solidFill>
                          <a:effectLst/>
                          <a:highlight>
                            <a:srgbClr val="156082"/>
                          </a:highlight>
                          <a:latin typeface="Aptos Narrow" panose="020B0004020202020204" pitchFamily="34" charset="0"/>
                        </a:rPr>
                        <a:t>Conjoint </a:t>
                      </a:r>
                    </a:p>
                  </a:txBody>
                  <a:tcPr marL="45720" marR="4572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solidFill>
                      <a:srgbClr val="15608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indent="-228600" algn="l" fontAlgn="t">
                        <a:buFont typeface="+mj-lt"/>
                        <a:buAutoNum type="arabicPeriod" startAt="6"/>
                      </a:pPr>
                      <a:r>
                        <a:rPr lang="en-US" sz="1050" b="1" i="0" u="none" strike="noStrike">
                          <a:solidFill>
                            <a:srgbClr val="FFFFFF"/>
                          </a:solidFill>
                          <a:effectLst/>
                          <a:highlight>
                            <a:srgbClr val="156082"/>
                          </a:highlight>
                          <a:latin typeface="Aptos Narrow" panose="020B0004020202020204" pitchFamily="34" charset="0"/>
                        </a:rPr>
                        <a:t>Value Profiling</a:t>
                      </a:r>
                    </a:p>
                  </a:txBody>
                  <a:tcPr marL="45720" marR="45720">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solidFill>
                      <a:srgbClr val="15608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endParaRPr lang="en-US" sz="1100" b="1" i="0" u="none" strike="noStrike">
                        <a:solidFill>
                          <a:srgbClr val="000000"/>
                        </a:solidFill>
                        <a:effectLst/>
                        <a:latin typeface="Aptos Narrow" panose="020B0004020202020204" pitchFamily="34" charset="0"/>
                      </a:endParaRPr>
                    </a:p>
                  </a:txBody>
                  <a:tcPr marL="45720" marR="4572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indent="-228600" algn="l" fontAlgn="t">
                        <a:buFont typeface="+mj-lt"/>
                        <a:buAutoNum type="arabicPeriod" startAt="7"/>
                      </a:pPr>
                      <a:r>
                        <a:rPr lang="en-US" sz="1050" b="1" i="0" u="none" strike="noStrike">
                          <a:solidFill>
                            <a:srgbClr val="FFFFFF"/>
                          </a:solidFill>
                          <a:effectLst/>
                          <a:highlight>
                            <a:srgbClr val="156082"/>
                          </a:highlight>
                          <a:latin typeface="Aptos Narrow" panose="020B0004020202020204" pitchFamily="34" charset="0"/>
                        </a:rPr>
                        <a:t>Economic Value Estimation (EVE)</a:t>
                      </a:r>
                    </a:p>
                  </a:txBody>
                  <a:tcPr marL="45720" marR="45720">
                    <a:lnL>
                      <a:noFill/>
                    </a:lnL>
                    <a:lnR>
                      <a:noFill/>
                    </a:lnR>
                    <a:lnT w="19050" cap="flat" cmpd="sng" algn="ctr">
                      <a:solidFill>
                        <a:srgbClr val="FFFFFF"/>
                      </a:solidFill>
                      <a:prstDash val="solid"/>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solidFill>
                      <a:srgbClr val="156082"/>
                    </a:solidFill>
                  </a:tcPr>
                </a:tc>
                <a:extLst>
                  <a:ext uri="{0D108BD9-81ED-4DB2-BD59-A6C34878D82A}">
                    <a16:rowId xmlns:a16="http://schemas.microsoft.com/office/drawing/2014/main" val="3034186216"/>
                  </a:ext>
                </a:extLst>
              </a:tr>
              <a:tr h="74987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t" latinLnBrk="0" hangingPunct="1"/>
                      <a:r>
                        <a:rPr lang="en-US" sz="1050" b="1" i="0" u="none" strike="noStrike" kern="1200" dirty="0">
                          <a:solidFill>
                            <a:srgbClr val="000000"/>
                          </a:solidFill>
                          <a:effectLst/>
                          <a:latin typeface="Aptos Narrow" panose="020B0004020202020204" pitchFamily="34" charset="0"/>
                          <a:ea typeface="+mn-ea"/>
                          <a:cs typeface="+mn-cs"/>
                        </a:rPr>
                        <a:t>What It Does</a:t>
                      </a:r>
                    </a:p>
                  </a:txBody>
                  <a:tcPr marL="45720" marR="45720">
                    <a:lnL w="12700" cap="flat" cmpd="sng" algn="ctr">
                      <a:noFill/>
                      <a:prstDash val="solid"/>
                      <a:round/>
                      <a:headEnd type="none" w="med" len="med"/>
                      <a:tailEnd type="none" w="med" len="med"/>
                    </a:lnL>
                    <a:lnR w="12700" cap="flat" cmpd="sng" algn="ctr">
                      <a:solidFill>
                        <a:srgbClr val="156082"/>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buClr>
                          <a:srgbClr val="000000"/>
                        </a:buClr>
                        <a:buSzPts val="1000"/>
                        <a:buFont typeface="Aptos Narrow" panose="020B0004020202020204" pitchFamily="34" charset="0"/>
                        <a:buNone/>
                      </a:pPr>
                      <a:r>
                        <a:rPr lang="en-US" sz="1000" b="1" i="0" u="none" strike="noStrike">
                          <a:solidFill>
                            <a:srgbClr val="000000"/>
                          </a:solidFill>
                          <a:effectLst/>
                          <a:latin typeface="Aptos Narrow" panose="020B0004020202020204" pitchFamily="34" charset="0"/>
                        </a:rPr>
                        <a:t>Estimate WTP by identifying consistent net prices paid by specific customer segments</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1" i="0" u="none" strike="noStrike" dirty="0">
                          <a:solidFill>
                            <a:srgbClr val="000000"/>
                          </a:solidFill>
                          <a:effectLst/>
                          <a:latin typeface="Aptos Narrow" panose="020B0004020202020204" pitchFamily="34" charset="0"/>
                        </a:rPr>
                        <a:t>Understand the response to changing price levels</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1" i="0" u="none" strike="noStrike">
                          <a:solidFill>
                            <a:srgbClr val="000000"/>
                          </a:solidFill>
                          <a:effectLst/>
                          <a:latin typeface="Aptos Narrow" panose="020B0004020202020204" pitchFamily="34" charset="0"/>
                        </a:rPr>
                        <a:t> </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1" i="0" u="none" strike="noStrike">
                          <a:solidFill>
                            <a:srgbClr val="000000"/>
                          </a:solidFill>
                          <a:effectLst/>
                          <a:latin typeface="Aptos Narrow" panose="020B0004020202020204" pitchFamily="34" charset="0"/>
                        </a:rPr>
                        <a:t>Determine viable price range for each customer</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1" i="0" u="none" strike="noStrike">
                          <a:solidFill>
                            <a:srgbClr val="000000"/>
                          </a:solidFill>
                          <a:effectLst/>
                          <a:latin typeface="Aptos Narrow" panose="020B0004020202020204" pitchFamily="34" charset="0"/>
                        </a:rPr>
                        <a:t>Find optimal price point for each customer</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1" i="0" u="none" strike="noStrike">
                          <a:solidFill>
                            <a:srgbClr val="000000"/>
                          </a:solidFill>
                          <a:effectLst/>
                          <a:latin typeface="Aptos Narrow" panose="020B0004020202020204" pitchFamily="34" charset="0"/>
                        </a:rPr>
                        <a:t>Optimize price and product configuration</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1" i="0" u="none" strike="noStrike">
                          <a:solidFill>
                            <a:srgbClr val="000000"/>
                          </a:solidFill>
                          <a:effectLst/>
                          <a:latin typeface="Aptos Narrow" panose="020B0004020202020204" pitchFamily="34" charset="0"/>
                        </a:rPr>
                        <a:t>Determine price premium you can command vs. competition</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1" i="0" u="none" strike="noStrike">
                          <a:solidFill>
                            <a:srgbClr val="000000"/>
                          </a:solidFill>
                          <a:effectLst/>
                          <a:latin typeface="Aptos Narrow" panose="020B0004020202020204" pitchFamily="34" charset="0"/>
                        </a:rPr>
                        <a:t> </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1" i="0" u="none" strike="noStrike">
                          <a:solidFill>
                            <a:srgbClr val="000000"/>
                          </a:solidFill>
                          <a:effectLst/>
                          <a:latin typeface="Aptos Narrow" panose="020B0004020202020204" pitchFamily="34" charset="0"/>
                        </a:rPr>
                        <a:t>Determine how much you can charge based on value perception</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7695011"/>
                  </a:ext>
                </a:extLst>
              </a:tr>
              <a:tr h="150749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50" b="1" i="0" u="none" strike="noStrike">
                          <a:solidFill>
                            <a:srgbClr val="000000"/>
                          </a:solidFill>
                          <a:effectLst/>
                          <a:latin typeface="Aptos Narrow" panose="020B0004020202020204" pitchFamily="34" charset="0"/>
                        </a:rPr>
                        <a:t>How To Do It</a:t>
                      </a:r>
                    </a:p>
                  </a:txBody>
                  <a:tcPr marL="45720" marR="45720">
                    <a:lnL w="12700" cap="flat" cmpd="sng" algn="ctr">
                      <a:no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buClr>
                          <a:srgbClr val="000000"/>
                        </a:buClr>
                        <a:buSzPts val="1000"/>
                        <a:buFont typeface="Aptos Narrow" panose="020B0004020202020204" pitchFamily="34" charset="0"/>
                        <a:buNone/>
                      </a:pPr>
                      <a:r>
                        <a:rPr lang="en-US" sz="1000" b="0" i="0" u="none" strike="noStrike">
                          <a:solidFill>
                            <a:srgbClr val="000000"/>
                          </a:solidFill>
                          <a:effectLst/>
                          <a:latin typeface="Aptos Narrow" panose="020B0004020202020204" pitchFamily="34" charset="0"/>
                        </a:rPr>
                        <a:t>1. Examine the net prices after discounts in historical deals, and clustering customers based on similar profiles</a:t>
                      </a:r>
                    </a:p>
                    <a:p>
                      <a:pPr algn="l" fontAlgn="t">
                        <a:buClr>
                          <a:srgbClr val="000000"/>
                        </a:buClr>
                        <a:buSzPts val="1000"/>
                        <a:buFont typeface="Aptos Narrow" panose="020B0004020202020204" pitchFamily="34" charset="0"/>
                        <a:buNone/>
                      </a:pPr>
                      <a:r>
                        <a:rPr lang="en-US" sz="1000" b="0" i="0" u="none" strike="noStrike">
                          <a:solidFill>
                            <a:srgbClr val="000000"/>
                          </a:solidFill>
                          <a:effectLst/>
                          <a:latin typeface="Aptos Narrow" panose="020B0004020202020204" pitchFamily="34" charset="0"/>
                        </a:rPr>
                        <a:t>2. Identify patterns such as increased win rates</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1. Alter prices</a:t>
                      </a:r>
                      <a:br>
                        <a:rPr lang="en-US" sz="1000" b="0" i="0" u="none" strike="noStrike">
                          <a:solidFill>
                            <a:srgbClr val="000000"/>
                          </a:solidFill>
                          <a:effectLst/>
                          <a:latin typeface="Aptos Narrow" panose="020B0004020202020204" pitchFamily="34" charset="0"/>
                        </a:rPr>
                      </a:br>
                      <a:r>
                        <a:rPr lang="en-US" sz="1000" b="0" i="0" u="none" strike="noStrike">
                          <a:solidFill>
                            <a:srgbClr val="000000"/>
                          </a:solidFill>
                          <a:effectLst/>
                          <a:latin typeface="Aptos Narrow" panose="020B0004020202020204" pitchFamily="34" charset="0"/>
                        </a:rPr>
                        <a:t>2. Observe changes in deal volume (vs. control)</a:t>
                      </a:r>
                      <a:br>
                        <a:rPr lang="en-US" sz="1000" b="0" i="0" u="none" strike="noStrike">
                          <a:solidFill>
                            <a:srgbClr val="000000"/>
                          </a:solidFill>
                          <a:effectLst/>
                          <a:latin typeface="Aptos Narrow" panose="020B0004020202020204" pitchFamily="34" charset="0"/>
                        </a:rPr>
                      </a:br>
                      <a:r>
                        <a:rPr lang="en-US" sz="1000" b="0" i="0" u="none" strike="noStrike">
                          <a:solidFill>
                            <a:srgbClr val="000000"/>
                          </a:solidFill>
                          <a:effectLst/>
                          <a:latin typeface="Aptos Narrow" panose="020B0004020202020204" pitchFamily="34" charset="0"/>
                        </a:rPr>
                        <a:t>compare scenarios and control group to derive statistically significant results</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 </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Ask customers to define 4 price points: (1) Too expensive to consider,</a:t>
                      </a:r>
                      <a:br>
                        <a:rPr lang="en-US" sz="1000" b="0" i="0" u="none" strike="noStrike">
                          <a:solidFill>
                            <a:srgbClr val="000000"/>
                          </a:solidFill>
                          <a:effectLst/>
                          <a:latin typeface="Aptos Narrow" panose="020B0004020202020204" pitchFamily="34" charset="0"/>
                        </a:rPr>
                      </a:br>
                      <a:r>
                        <a:rPr lang="en-US" sz="1000" b="0" i="0" u="none" strike="noStrike">
                          <a:solidFill>
                            <a:srgbClr val="000000"/>
                          </a:solidFill>
                          <a:effectLst/>
                          <a:latin typeface="Aptos Narrow" panose="020B0004020202020204" pitchFamily="34" charset="0"/>
                        </a:rPr>
                        <a:t>(2) Expensive, but still consider, (3) Inexpensive/ bargain, (4) Too cheap / questionable quality</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Ask customers how likely they would be to purchase at a series of price points</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1. Define (small number of product attributes) and levels for those</a:t>
                      </a:r>
                      <a:br>
                        <a:rPr lang="en-US" sz="1000" b="0" i="0" u="none" strike="noStrike">
                          <a:solidFill>
                            <a:srgbClr val="000000"/>
                          </a:solidFill>
                          <a:effectLst/>
                          <a:latin typeface="Aptos Narrow" panose="020B0004020202020204" pitchFamily="34" charset="0"/>
                        </a:rPr>
                      </a:br>
                      <a:r>
                        <a:rPr lang="en-US" sz="1000" b="0" i="0" u="none" strike="noStrike">
                          <a:solidFill>
                            <a:srgbClr val="000000"/>
                          </a:solidFill>
                          <a:effectLst/>
                          <a:latin typeface="Aptos Narrow" panose="020B0004020202020204" pitchFamily="34" charset="0"/>
                        </a:rPr>
                        <a:t>2. Provide series of price &amp; product config. Choices</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1. Determine ~10 product attributes</a:t>
                      </a:r>
                      <a:br>
                        <a:rPr lang="en-US" sz="1000" b="0" i="0" u="none" strike="noStrike">
                          <a:solidFill>
                            <a:srgbClr val="000000"/>
                          </a:solidFill>
                          <a:effectLst/>
                          <a:latin typeface="Aptos Narrow" panose="020B0004020202020204" pitchFamily="34" charset="0"/>
                        </a:rPr>
                      </a:br>
                      <a:r>
                        <a:rPr lang="en-US" sz="1000" b="0" i="0" u="none" strike="noStrike">
                          <a:solidFill>
                            <a:srgbClr val="000000"/>
                          </a:solidFill>
                          <a:effectLst/>
                          <a:latin typeface="Aptos Narrow" panose="020B0004020202020204" pitchFamily="34" charset="0"/>
                        </a:rPr>
                        <a:t>2. Rate importance of each attribute</a:t>
                      </a:r>
                      <a:br>
                        <a:rPr lang="en-US" sz="1000" b="0" i="0" u="none" strike="noStrike">
                          <a:solidFill>
                            <a:srgbClr val="000000"/>
                          </a:solidFill>
                          <a:effectLst/>
                          <a:latin typeface="Aptos Narrow" panose="020B0004020202020204" pitchFamily="34" charset="0"/>
                        </a:rPr>
                      </a:br>
                      <a:r>
                        <a:rPr lang="en-US" sz="1000" b="0" i="0" u="none" strike="noStrike">
                          <a:solidFill>
                            <a:srgbClr val="000000"/>
                          </a:solidFill>
                          <a:effectLst/>
                          <a:latin typeface="Aptos Narrow" panose="020B0004020202020204" pitchFamily="34" charset="0"/>
                        </a:rPr>
                        <a:t>3. Rate our product and competition on each attribute, and perceived price</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 </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Produce a value equation  that quantifies the value that the product delivers</a:t>
                      </a:r>
                      <a:br>
                        <a:rPr lang="en-US" sz="1000" b="0" i="0" u="none" strike="noStrike">
                          <a:solidFill>
                            <a:srgbClr val="000000"/>
                          </a:solidFill>
                          <a:effectLst/>
                          <a:latin typeface="Aptos Narrow" panose="020B0004020202020204" pitchFamily="34" charset="0"/>
                        </a:rPr>
                      </a:br>
                      <a:r>
                        <a:rPr lang="en-US" sz="1000" b="0" i="0" u="none" strike="noStrike">
                          <a:solidFill>
                            <a:srgbClr val="000000"/>
                          </a:solidFill>
                          <a:effectLst/>
                          <a:latin typeface="Aptos Narrow" panose="020B0004020202020204" pitchFamily="34" charset="0"/>
                        </a:rPr>
                        <a:t>Set an appropriate ROI</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6599650"/>
                  </a:ext>
                </a:extLst>
              </a:tr>
              <a:tr h="10767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50" b="1" i="0" u="none" strike="noStrike">
                          <a:solidFill>
                            <a:srgbClr val="000000"/>
                          </a:solidFill>
                          <a:effectLst/>
                          <a:latin typeface="Aptos Narrow" panose="020B0004020202020204" pitchFamily="34" charset="0"/>
                        </a:rPr>
                        <a:t>Best Use Cases</a:t>
                      </a:r>
                    </a:p>
                  </a:txBody>
                  <a:tcPr marL="45720" marR="45720">
                    <a:lnL w="12700" cap="flat" cmpd="sng" algn="ctr">
                      <a:no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buClr>
                          <a:srgbClr val="000000"/>
                        </a:buClr>
                        <a:buSzPts val="1000"/>
                        <a:buFont typeface="Aptos Narrow" panose="020B0004020202020204" pitchFamily="34" charset="0"/>
                        <a:buNone/>
                      </a:pPr>
                      <a:r>
                        <a:rPr lang="en-US" sz="1000" b="0" i="0" u="none" strike="noStrike">
                          <a:solidFill>
                            <a:srgbClr val="000000"/>
                          </a:solidFill>
                          <a:effectLst/>
                          <a:latin typeface="Aptos Narrow" panose="020B0004020202020204" pitchFamily="34" charset="0"/>
                        </a:rPr>
                        <a:t>You have substantial past transaction data with varying discount levels, allowing you to identify trends and make informed estimates</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 You need to finalize pricing decisions </a:t>
                      </a:r>
                      <a:br>
                        <a:rPr lang="en-US" sz="1000" b="0" i="0" u="none" strike="noStrike">
                          <a:solidFill>
                            <a:srgbClr val="000000"/>
                          </a:solidFill>
                          <a:effectLst/>
                          <a:latin typeface="Aptos Narrow" panose="020B0004020202020204" pitchFamily="34" charset="0"/>
                        </a:rPr>
                      </a:br>
                      <a:r>
                        <a:rPr lang="en-US" sz="1000" b="0" i="0" u="none" strike="noStrike">
                          <a:solidFill>
                            <a:srgbClr val="000000"/>
                          </a:solidFill>
                          <a:effectLst/>
                          <a:latin typeface="Aptos Narrow" panose="020B0004020202020204" pitchFamily="34" charset="0"/>
                        </a:rPr>
                        <a:t>• You can gather large amounts of data quickly</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 </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You want a rough range of how different customers would expect to pay for a new product</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You are trying to hone in on an optimal price point from an already tight range</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buClr>
                          <a:srgbClr val="000000"/>
                        </a:buClr>
                        <a:buSzPts val="1000"/>
                        <a:buFont typeface="Aptos Narrow" panose="020B0004020202020204" pitchFamily="34" charset="0"/>
                        <a:buNone/>
                      </a:pPr>
                      <a:r>
                        <a:rPr lang="en-US" sz="1000" b="0" i="0" u="none" strike="noStrike">
                          <a:solidFill>
                            <a:srgbClr val="000000"/>
                          </a:solidFill>
                          <a:effectLst/>
                          <a:latin typeface="Aptos Narrow" panose="020B0004020202020204" pitchFamily="34" charset="0"/>
                        </a:rPr>
                        <a:t>You have already defined likely packages, and just need to optimize price</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You are operating in a highly competitive market, with highly visible customers</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 </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Product adds significant, quantifiable value</a:t>
                      </a:r>
                      <a:br>
                        <a:rPr lang="en-US" sz="1000" b="0" i="0" u="none" strike="noStrike">
                          <a:solidFill>
                            <a:srgbClr val="000000"/>
                          </a:solidFill>
                          <a:effectLst/>
                          <a:latin typeface="Aptos Narrow" panose="020B0004020202020204" pitchFamily="34" charset="0"/>
                        </a:rPr>
                      </a:br>
                      <a:r>
                        <a:rPr lang="en-US" sz="1000" b="0" i="0" u="none" strike="noStrike">
                          <a:solidFill>
                            <a:srgbClr val="000000"/>
                          </a:solidFill>
                          <a:effectLst/>
                          <a:latin typeface="Aptos Narrow" panose="020B0004020202020204" pitchFamily="34" charset="0"/>
                        </a:rPr>
                        <a:t>Product is a new concept</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201080"/>
                  </a:ext>
                </a:extLst>
              </a:tr>
              <a:tr h="11887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50" b="1" i="0" u="none" strike="noStrike">
                          <a:solidFill>
                            <a:srgbClr val="000000"/>
                          </a:solidFill>
                          <a:effectLst/>
                          <a:latin typeface="Aptos Narrow" panose="020B0004020202020204" pitchFamily="34" charset="0"/>
                        </a:rPr>
                        <a:t>Limitations</a:t>
                      </a:r>
                    </a:p>
                  </a:txBody>
                  <a:tcPr marL="45720" marR="45720">
                    <a:lnL w="12700" cap="flat" cmpd="sng" algn="ctr">
                      <a:no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Analysis is limited to what customers paid historically, as it does not account for what they might have paid under different strategies</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15608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 Cannot test a wide range of factors – only can tell which is best out of what you tested</a:t>
                      </a:r>
                      <a:br>
                        <a:rPr lang="en-US" sz="1000" b="0" i="0" u="none" strike="noStrike">
                          <a:solidFill>
                            <a:srgbClr val="000000"/>
                          </a:solidFill>
                          <a:effectLst/>
                          <a:latin typeface="Aptos Narrow" panose="020B0004020202020204" pitchFamily="34" charset="0"/>
                        </a:rPr>
                      </a:br>
                      <a:r>
                        <a:rPr lang="en-US" sz="1000" b="0" i="0" u="none" strike="noStrike">
                          <a:solidFill>
                            <a:srgbClr val="000000"/>
                          </a:solidFill>
                          <a:effectLst/>
                          <a:latin typeface="Aptos Narrow" panose="020B0004020202020204" pitchFamily="34" charset="0"/>
                        </a:rPr>
                        <a:t>• Affects your customer base!</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15608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 </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Works less well when:</a:t>
                      </a:r>
                      <a:br>
                        <a:rPr lang="en-US" sz="1000" b="0" i="0" u="none" strike="noStrike">
                          <a:solidFill>
                            <a:srgbClr val="000000"/>
                          </a:solidFill>
                          <a:effectLst/>
                          <a:latin typeface="Aptos Narrow" panose="020B0004020202020204" pitchFamily="34" charset="0"/>
                        </a:rPr>
                      </a:br>
                      <a:r>
                        <a:rPr lang="en-US" sz="1000" b="0" i="0" u="none" strike="noStrike">
                          <a:solidFill>
                            <a:srgbClr val="000000"/>
                          </a:solidFill>
                          <a:effectLst/>
                          <a:latin typeface="Aptos Narrow" panose="020B0004020202020204" pitchFamily="34" charset="0"/>
                        </a:rPr>
                        <a:t>• Product is hard to describe / understand</a:t>
                      </a:r>
                      <a:br>
                        <a:rPr lang="en-US" sz="1000" b="0" i="0" u="none" strike="noStrike">
                          <a:solidFill>
                            <a:srgbClr val="000000"/>
                          </a:solidFill>
                          <a:effectLst/>
                          <a:latin typeface="Aptos Narrow" panose="020B0004020202020204" pitchFamily="34" charset="0"/>
                        </a:rPr>
                      </a:br>
                      <a:r>
                        <a:rPr lang="en-US" sz="1000" b="0" i="0" u="none" strike="noStrike">
                          <a:solidFill>
                            <a:srgbClr val="000000"/>
                          </a:solidFill>
                          <a:effectLst/>
                          <a:latin typeface="Aptos Narrow" panose="020B0004020202020204" pitchFamily="34" charset="0"/>
                        </a:rPr>
                        <a:t>• Customer doesn’t have a reference point for what it “should” cost</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15608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Impractical when willingness-to-pay varies widely across a customer base</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15608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 Impractical when willingness-to-pay varies widely across a customer base</a:t>
                      </a:r>
                      <a:br>
                        <a:rPr lang="en-US" sz="1000" b="0" i="0" u="none" strike="noStrike">
                          <a:solidFill>
                            <a:srgbClr val="000000"/>
                          </a:solidFill>
                          <a:effectLst/>
                          <a:latin typeface="Aptos Narrow" panose="020B0004020202020204" pitchFamily="34" charset="0"/>
                        </a:rPr>
                      </a:br>
                      <a:r>
                        <a:rPr lang="en-US" sz="1000" b="0" i="0" u="none" strike="noStrike">
                          <a:solidFill>
                            <a:srgbClr val="000000"/>
                          </a:solidFill>
                          <a:effectLst/>
                          <a:latin typeface="Aptos Narrow" panose="020B0004020202020204" pitchFamily="34" charset="0"/>
                        </a:rPr>
                        <a:t>• Requires  large sample</a:t>
                      </a:r>
                      <a:br>
                        <a:rPr lang="en-US" sz="1000" b="0" i="0" u="none" strike="noStrike">
                          <a:solidFill>
                            <a:srgbClr val="000000"/>
                          </a:solidFill>
                          <a:effectLst/>
                          <a:latin typeface="Aptos Narrow" panose="020B0004020202020204" pitchFamily="34" charset="0"/>
                        </a:rPr>
                      </a:br>
                      <a:r>
                        <a:rPr lang="en-US" sz="1000" b="0" i="0" u="none" strike="noStrike">
                          <a:solidFill>
                            <a:srgbClr val="000000"/>
                          </a:solidFill>
                          <a:effectLst/>
                          <a:latin typeface="Aptos Narrow" panose="020B0004020202020204" pitchFamily="34" charset="0"/>
                        </a:rPr>
                        <a:t>• Only viable for PLG</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15608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Only useful in competitive scenarios</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15608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a:solidFill>
                            <a:srgbClr val="000000"/>
                          </a:solidFill>
                          <a:effectLst/>
                          <a:latin typeface="Aptos Narrow" panose="020B0004020202020204" pitchFamily="34" charset="0"/>
                        </a:rPr>
                        <a:t> </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US" sz="1000" b="0" i="0" u="none" strike="noStrike" dirty="0">
                          <a:solidFill>
                            <a:srgbClr val="000000"/>
                          </a:solidFill>
                          <a:effectLst/>
                          <a:latin typeface="Aptos Narrow" panose="020B0004020202020204" pitchFamily="34" charset="0"/>
                        </a:rPr>
                        <a:t>Less compelling when product benefits are largely intangible</a:t>
                      </a:r>
                    </a:p>
                  </a:txBody>
                  <a:tcPr marL="45720" marR="45720">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15608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599070"/>
                  </a:ext>
                </a:extLst>
              </a:tr>
            </a:tbl>
          </a:graphicData>
        </a:graphic>
      </p:graphicFrame>
    </p:spTree>
    <p:extLst>
      <p:ext uri="{BB962C8B-B14F-4D97-AF65-F5344CB8AC3E}">
        <p14:creationId xmlns:p14="http://schemas.microsoft.com/office/powerpoint/2010/main" val="1096251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8A7BE0D-4082-4CB8-83C6-E2307BC31312}"/>
              </a:ext>
            </a:extLst>
          </p:cNvPr>
          <p:cNvGraphicFramePr>
            <a:graphicFrameLocks noChangeAspect="1"/>
          </p:cNvGraphicFramePr>
          <p:nvPr>
            <p:custDataLst>
              <p:tags r:id="rId1"/>
            </p:custDataLst>
            <p:extLst>
              <p:ext uri="{D42A27DB-BD31-4B8C-83A1-F6EECF244321}">
                <p14:modId xmlns:p14="http://schemas.microsoft.com/office/powerpoint/2010/main" val="246566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408" imgH="408" progId="TCLayout.ActiveDocument.1">
                  <p:embed/>
                </p:oleObj>
              </mc:Choice>
              <mc:Fallback>
                <p:oleObj name="think-cell Slide" r:id="rId24" imgW="408" imgH="408" progId="TCLayout.ActiveDocument.1">
                  <p:embed/>
                  <p:pic>
                    <p:nvPicPr>
                      <p:cNvPr id="5" name="Object 4" hidden="1">
                        <a:extLst>
                          <a:ext uri="{FF2B5EF4-FFF2-40B4-BE49-F238E27FC236}">
                            <a16:creationId xmlns:a16="http://schemas.microsoft.com/office/drawing/2014/main" id="{08A7BE0D-4082-4CB8-83C6-E2307BC31312}"/>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5B2C54D-306C-4A0F-8102-A59A03E2EED9}"/>
              </a:ext>
            </a:extLst>
          </p:cNvPr>
          <p:cNvSpPr>
            <a:spLocks noGrp="1"/>
          </p:cNvSpPr>
          <p:nvPr>
            <p:ph type="title"/>
          </p:nvPr>
        </p:nvSpPr>
        <p:spPr>
          <a:xfrm>
            <a:off x="484188" y="464286"/>
            <a:ext cx="11220132" cy="687638"/>
          </a:xfrm>
        </p:spPr>
        <p:txBody>
          <a:bodyPr vert="horz" lIns="0"/>
          <a:lstStyle/>
          <a:p>
            <a:r>
              <a:rPr lang="en-US" dirty="0"/>
              <a:t>Van </a:t>
            </a:r>
            <a:r>
              <a:rPr lang="en-US" dirty="0" err="1"/>
              <a:t>Westendorp</a:t>
            </a:r>
            <a:r>
              <a:rPr lang="en-US" dirty="0"/>
              <a:t> is simple and adaptable</a:t>
            </a:r>
            <a:br>
              <a:rPr lang="en-US" dirty="0"/>
            </a:br>
            <a:endParaRPr lang="en-US" dirty="0"/>
          </a:p>
        </p:txBody>
      </p:sp>
      <p:cxnSp>
        <p:nvCxnSpPr>
          <p:cNvPr id="189" name="Straight Connector 188">
            <a:extLst>
              <a:ext uri="{FF2B5EF4-FFF2-40B4-BE49-F238E27FC236}">
                <a16:creationId xmlns:a16="http://schemas.microsoft.com/office/drawing/2014/main" id="{5CAEB033-A457-4896-BACA-8E8380E287D6}"/>
              </a:ext>
            </a:extLst>
          </p:cNvPr>
          <p:cNvCxnSpPr/>
          <p:nvPr>
            <p:custDataLst>
              <p:tags r:id="rId2"/>
            </p:custDataLst>
          </p:nvPr>
        </p:nvCxnSpPr>
        <p:spPr bwMode="gray">
          <a:xfrm>
            <a:off x="869950" y="5153025"/>
            <a:ext cx="6454775" cy="0"/>
          </a:xfrm>
          <a:prstGeom prst="line">
            <a:avLst/>
          </a:prstGeom>
          <a:ln w="3175" cap="flat" cmpd="sng" algn="ctr">
            <a:solidFill>
              <a:srgbClr val="969696"/>
            </a:solidFill>
            <a:prstDash val="sysDot"/>
            <a:miter lim="8000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2EEB6341-05F4-49B2-9116-487AAAD92684}"/>
              </a:ext>
            </a:extLst>
          </p:cNvPr>
          <p:cNvCxnSpPr/>
          <p:nvPr>
            <p:custDataLst>
              <p:tags r:id="rId3"/>
            </p:custDataLst>
          </p:nvPr>
        </p:nvCxnSpPr>
        <p:spPr bwMode="gray">
          <a:xfrm>
            <a:off x="869950" y="2162175"/>
            <a:ext cx="6454775" cy="0"/>
          </a:xfrm>
          <a:prstGeom prst="line">
            <a:avLst/>
          </a:prstGeom>
          <a:ln w="3175" cap="flat" cmpd="sng" algn="ctr">
            <a:solidFill>
              <a:srgbClr val="969696"/>
            </a:solidFill>
            <a:prstDash val="sysDot"/>
            <a:miter lim="800000"/>
            <a:headEnd type="none"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27" name="Chart 26">
            <a:extLst>
              <a:ext uri="{FF2B5EF4-FFF2-40B4-BE49-F238E27FC236}">
                <a16:creationId xmlns:a16="http://schemas.microsoft.com/office/drawing/2014/main" id="{E4684576-9EF0-B3F4-7876-0764B18903F1}"/>
              </a:ext>
            </a:extLst>
          </p:cNvPr>
          <p:cNvGraphicFramePr/>
          <p:nvPr>
            <p:custDataLst>
              <p:tags r:id="rId4"/>
            </p:custDataLst>
          </p:nvPr>
        </p:nvGraphicFramePr>
        <p:xfrm>
          <a:off x="369888" y="1981200"/>
          <a:ext cx="7037387" cy="3354388"/>
        </p:xfrm>
        <a:graphic>
          <a:graphicData uri="http://schemas.openxmlformats.org/drawingml/2006/chart">
            <c:chart xmlns:c="http://schemas.openxmlformats.org/drawingml/2006/chart" xmlns:r="http://schemas.openxmlformats.org/officeDocument/2006/relationships" r:id="rId26"/>
          </a:graphicData>
        </a:graphic>
      </p:graphicFrame>
      <p:sp>
        <p:nvSpPr>
          <p:cNvPr id="167" name="Text Placeholder 2">
            <a:extLst>
              <a:ext uri="{FF2B5EF4-FFF2-40B4-BE49-F238E27FC236}">
                <a16:creationId xmlns:a16="http://schemas.microsoft.com/office/drawing/2014/main" id="{F0A7A717-BD4A-42A6-A8C4-121C2CFEBB16}"/>
              </a:ext>
            </a:extLst>
          </p:cNvPr>
          <p:cNvSpPr>
            <a:spLocks noGrp="1"/>
          </p:cNvSpPr>
          <p:nvPr>
            <p:custDataLst>
              <p:tags r:id="rId5"/>
            </p:custDataLst>
          </p:nvPr>
        </p:nvSpPr>
        <p:spPr bwMode="gray">
          <a:xfrm>
            <a:off x="831850" y="5216525"/>
            <a:ext cx="7778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44488" indent="-173038"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68738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396AD612-010F-4C32-B0AE-436C53B254A7}" type="datetime'''''''''''''''''''''''0'''''''''''''''''''">
              <a:rPr lang="en-US" altLang="en-US" sz="1200" smtClean="0">
                <a:effectLst/>
              </a:rPr>
              <a:pPr algn="ctr">
                <a:spcBef>
                  <a:spcPct val="0"/>
                </a:spcBef>
                <a:spcAft>
                  <a:spcPct val="0"/>
                </a:spcAft>
              </a:pPr>
              <a:t>0</a:t>
            </a:fld>
            <a:endParaRPr lang="en-US" sz="1200"/>
          </a:p>
        </p:txBody>
      </p:sp>
      <p:sp>
        <p:nvSpPr>
          <p:cNvPr id="168" name="Text Placeholder 2">
            <a:extLst>
              <a:ext uri="{FF2B5EF4-FFF2-40B4-BE49-F238E27FC236}">
                <a16:creationId xmlns:a16="http://schemas.microsoft.com/office/drawing/2014/main" id="{F0A7A717-BD4A-42A6-A8C4-121C2CFEBB16}"/>
              </a:ext>
            </a:extLst>
          </p:cNvPr>
          <p:cNvSpPr>
            <a:spLocks noGrp="1"/>
          </p:cNvSpPr>
          <p:nvPr>
            <p:custDataLst>
              <p:tags r:id="rId6"/>
            </p:custDataLst>
          </p:nvPr>
        </p:nvSpPr>
        <p:spPr bwMode="gray">
          <a:xfrm>
            <a:off x="1330325" y="5216525"/>
            <a:ext cx="1555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44488" indent="-173038"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68738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C4DAD25B-217C-4BFB-978D-3E57A37FC9C0}" type="datetime'''''''''5''''''''''''''0'''''''''''''''''''''''">
              <a:rPr lang="en-US" altLang="en-US" sz="1200" smtClean="0">
                <a:effectLst/>
              </a:rPr>
              <a:pPr algn="ctr">
                <a:spcBef>
                  <a:spcPct val="0"/>
                </a:spcBef>
                <a:spcAft>
                  <a:spcPct val="0"/>
                </a:spcAft>
              </a:pPr>
              <a:t>50</a:t>
            </a:fld>
            <a:endParaRPr lang="en-US" sz="1200"/>
          </a:p>
        </p:txBody>
      </p:sp>
      <p:sp>
        <p:nvSpPr>
          <p:cNvPr id="169" name="Text Placeholder 2">
            <a:extLst>
              <a:ext uri="{FF2B5EF4-FFF2-40B4-BE49-F238E27FC236}">
                <a16:creationId xmlns:a16="http://schemas.microsoft.com/office/drawing/2014/main" id="{F0A7A717-BD4A-42A6-A8C4-121C2CFEBB16}"/>
              </a:ext>
            </a:extLst>
          </p:cNvPr>
          <p:cNvSpPr>
            <a:spLocks noGrp="1"/>
          </p:cNvSpPr>
          <p:nvPr>
            <p:custDataLst>
              <p:tags r:id="rId7"/>
            </p:custDataLst>
          </p:nvPr>
        </p:nvSpPr>
        <p:spPr bwMode="gray">
          <a:xfrm>
            <a:off x="1830388" y="5216525"/>
            <a:ext cx="2333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44488" indent="-173038"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68738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3164891F-706C-45CB-818E-2EB351DD154F}" type="datetime'''''1''''''''''''''''''''''''''''''''''''0''''''''''0'">
              <a:rPr lang="en-US" altLang="en-US" sz="1200" smtClean="0">
                <a:effectLst/>
              </a:rPr>
              <a:pPr algn="ctr">
                <a:spcBef>
                  <a:spcPct val="0"/>
                </a:spcBef>
                <a:spcAft>
                  <a:spcPct val="0"/>
                </a:spcAft>
              </a:pPr>
              <a:t>100</a:t>
            </a:fld>
            <a:endParaRPr lang="en-US" sz="1200"/>
          </a:p>
        </p:txBody>
      </p:sp>
      <p:sp>
        <p:nvSpPr>
          <p:cNvPr id="170" name="Text Placeholder 2">
            <a:extLst>
              <a:ext uri="{FF2B5EF4-FFF2-40B4-BE49-F238E27FC236}">
                <a16:creationId xmlns:a16="http://schemas.microsoft.com/office/drawing/2014/main" id="{F0A7A717-BD4A-42A6-A8C4-121C2CFEBB16}"/>
              </a:ext>
            </a:extLst>
          </p:cNvPr>
          <p:cNvSpPr>
            <a:spLocks noGrp="1"/>
          </p:cNvSpPr>
          <p:nvPr>
            <p:custDataLst>
              <p:tags r:id="rId8"/>
            </p:custDataLst>
          </p:nvPr>
        </p:nvSpPr>
        <p:spPr bwMode="gray">
          <a:xfrm>
            <a:off x="2368550" y="5216525"/>
            <a:ext cx="2333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44488" indent="-173038"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68738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35B9038C-41A6-43EA-AE3D-8C7932F5BCA9}" type="datetime'''''''''1''''''''''''''''''''''''''''''''''5''''''''''''''0'">
              <a:rPr lang="en-US" altLang="en-US" sz="1200" smtClean="0">
                <a:effectLst/>
              </a:rPr>
              <a:pPr algn="ctr">
                <a:spcBef>
                  <a:spcPct val="0"/>
                </a:spcBef>
                <a:spcAft>
                  <a:spcPct val="0"/>
                </a:spcAft>
              </a:pPr>
              <a:t>150</a:t>
            </a:fld>
            <a:endParaRPr lang="en-US" sz="1200"/>
          </a:p>
        </p:txBody>
      </p:sp>
      <p:sp>
        <p:nvSpPr>
          <p:cNvPr id="171" name="Text Placeholder 2">
            <a:extLst>
              <a:ext uri="{FF2B5EF4-FFF2-40B4-BE49-F238E27FC236}">
                <a16:creationId xmlns:a16="http://schemas.microsoft.com/office/drawing/2014/main" id="{F0A7A717-BD4A-42A6-A8C4-121C2CFEBB16}"/>
              </a:ext>
            </a:extLst>
          </p:cNvPr>
          <p:cNvSpPr>
            <a:spLocks noGrp="1"/>
          </p:cNvSpPr>
          <p:nvPr>
            <p:custDataLst>
              <p:tags r:id="rId9"/>
            </p:custDataLst>
          </p:nvPr>
        </p:nvSpPr>
        <p:spPr bwMode="gray">
          <a:xfrm>
            <a:off x="2905125" y="5216525"/>
            <a:ext cx="2333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44488" indent="-173038"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68738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81FABC76-0D7E-4DD6-8857-AA8CFF1C2C6B}" type="datetime'''''2''''''''''''''''''''''''''''''''''''''''''''''''''0''''0'">
              <a:rPr lang="en-US" altLang="en-US" sz="1200" smtClean="0">
                <a:effectLst/>
              </a:rPr>
              <a:pPr algn="ctr">
                <a:spcBef>
                  <a:spcPct val="0"/>
                </a:spcBef>
                <a:spcAft>
                  <a:spcPct val="0"/>
                </a:spcAft>
              </a:pPr>
              <a:t>200</a:t>
            </a:fld>
            <a:endParaRPr lang="en-US" sz="1200"/>
          </a:p>
        </p:txBody>
      </p:sp>
      <p:sp>
        <p:nvSpPr>
          <p:cNvPr id="172" name="Text Placeholder 2">
            <a:extLst>
              <a:ext uri="{FF2B5EF4-FFF2-40B4-BE49-F238E27FC236}">
                <a16:creationId xmlns:a16="http://schemas.microsoft.com/office/drawing/2014/main" id="{F0A7A717-BD4A-42A6-A8C4-121C2CFEBB16}"/>
              </a:ext>
            </a:extLst>
          </p:cNvPr>
          <p:cNvSpPr>
            <a:spLocks noGrp="1"/>
          </p:cNvSpPr>
          <p:nvPr>
            <p:custDataLst>
              <p:tags r:id="rId10"/>
            </p:custDataLst>
          </p:nvPr>
        </p:nvSpPr>
        <p:spPr bwMode="gray">
          <a:xfrm>
            <a:off x="3443288" y="5216525"/>
            <a:ext cx="2333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44488" indent="-173038"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68738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BF594A0C-4D55-4D01-8A75-2E978DF646B5}" type="datetime'''''''''''''''''''''''''2''''50'''''">
              <a:rPr lang="en-US" altLang="en-US" sz="1200" smtClean="0">
                <a:effectLst/>
              </a:rPr>
              <a:pPr algn="ctr">
                <a:spcBef>
                  <a:spcPct val="0"/>
                </a:spcBef>
                <a:spcAft>
                  <a:spcPct val="0"/>
                </a:spcAft>
              </a:pPr>
              <a:t>250</a:t>
            </a:fld>
            <a:endParaRPr lang="en-US" sz="1200"/>
          </a:p>
        </p:txBody>
      </p:sp>
      <p:sp>
        <p:nvSpPr>
          <p:cNvPr id="173" name="Text Placeholder 2">
            <a:extLst>
              <a:ext uri="{FF2B5EF4-FFF2-40B4-BE49-F238E27FC236}">
                <a16:creationId xmlns:a16="http://schemas.microsoft.com/office/drawing/2014/main" id="{F0A7A717-BD4A-42A6-A8C4-121C2CFEBB16}"/>
              </a:ext>
            </a:extLst>
          </p:cNvPr>
          <p:cNvSpPr>
            <a:spLocks noGrp="1"/>
          </p:cNvSpPr>
          <p:nvPr>
            <p:custDataLst>
              <p:tags r:id="rId11"/>
            </p:custDataLst>
          </p:nvPr>
        </p:nvSpPr>
        <p:spPr bwMode="gray">
          <a:xfrm>
            <a:off x="3981450" y="5216525"/>
            <a:ext cx="2333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44488" indent="-173038"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68738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DB5FD164-1D2A-416F-8EC6-DEA087975E10}" type="datetime'''''''''3''''''''''''''''''''0''''''0'''''">
              <a:rPr lang="en-US" altLang="en-US" sz="1200" smtClean="0">
                <a:effectLst/>
              </a:rPr>
              <a:pPr algn="ctr">
                <a:spcBef>
                  <a:spcPct val="0"/>
                </a:spcBef>
                <a:spcAft>
                  <a:spcPct val="0"/>
                </a:spcAft>
              </a:pPr>
              <a:t>300</a:t>
            </a:fld>
            <a:endParaRPr lang="en-US" sz="1200"/>
          </a:p>
        </p:txBody>
      </p:sp>
      <p:sp>
        <p:nvSpPr>
          <p:cNvPr id="174" name="Text Placeholder 2">
            <a:extLst>
              <a:ext uri="{FF2B5EF4-FFF2-40B4-BE49-F238E27FC236}">
                <a16:creationId xmlns:a16="http://schemas.microsoft.com/office/drawing/2014/main" id="{F0A7A717-BD4A-42A6-A8C4-121C2CFEBB16}"/>
              </a:ext>
            </a:extLst>
          </p:cNvPr>
          <p:cNvSpPr>
            <a:spLocks noGrp="1"/>
          </p:cNvSpPr>
          <p:nvPr>
            <p:custDataLst>
              <p:tags r:id="rId12"/>
            </p:custDataLst>
          </p:nvPr>
        </p:nvSpPr>
        <p:spPr bwMode="gray">
          <a:xfrm>
            <a:off x="4519613" y="5216525"/>
            <a:ext cx="2333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44488" indent="-173038"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68738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4817BDE0-D93F-407F-AE0E-4CB224156EFD}" type="datetime'''''''''''''''''''3''''5''0'">
              <a:rPr lang="en-US" altLang="en-US" sz="1200" smtClean="0">
                <a:effectLst/>
              </a:rPr>
              <a:pPr algn="ctr">
                <a:spcBef>
                  <a:spcPct val="0"/>
                </a:spcBef>
                <a:spcAft>
                  <a:spcPct val="0"/>
                </a:spcAft>
              </a:pPr>
              <a:t>350</a:t>
            </a:fld>
            <a:endParaRPr lang="en-US" sz="1200"/>
          </a:p>
        </p:txBody>
      </p:sp>
      <p:sp>
        <p:nvSpPr>
          <p:cNvPr id="175" name="Text Placeholder 2">
            <a:extLst>
              <a:ext uri="{FF2B5EF4-FFF2-40B4-BE49-F238E27FC236}">
                <a16:creationId xmlns:a16="http://schemas.microsoft.com/office/drawing/2014/main" id="{F0A7A717-BD4A-42A6-A8C4-121C2CFEBB16}"/>
              </a:ext>
            </a:extLst>
          </p:cNvPr>
          <p:cNvSpPr>
            <a:spLocks noGrp="1"/>
          </p:cNvSpPr>
          <p:nvPr>
            <p:custDataLst>
              <p:tags r:id="rId13"/>
            </p:custDataLst>
          </p:nvPr>
        </p:nvSpPr>
        <p:spPr bwMode="gray">
          <a:xfrm>
            <a:off x="5057775" y="5216525"/>
            <a:ext cx="2333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44488" indent="-173038"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68738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D11BED4B-1F88-42C0-8196-82C35DF23106}" type="datetime'''''''''4''''''''''0''''0'''''''''''">
              <a:rPr lang="en-US" altLang="en-US" sz="1200" smtClean="0">
                <a:effectLst/>
              </a:rPr>
              <a:pPr algn="ctr">
                <a:spcBef>
                  <a:spcPct val="0"/>
                </a:spcBef>
                <a:spcAft>
                  <a:spcPct val="0"/>
                </a:spcAft>
              </a:pPr>
              <a:t>400</a:t>
            </a:fld>
            <a:endParaRPr lang="en-US" sz="1200"/>
          </a:p>
        </p:txBody>
      </p:sp>
      <p:sp>
        <p:nvSpPr>
          <p:cNvPr id="176" name="Text Placeholder 2">
            <a:extLst>
              <a:ext uri="{FF2B5EF4-FFF2-40B4-BE49-F238E27FC236}">
                <a16:creationId xmlns:a16="http://schemas.microsoft.com/office/drawing/2014/main" id="{F0A7A717-BD4A-42A6-A8C4-121C2CFEBB16}"/>
              </a:ext>
            </a:extLst>
          </p:cNvPr>
          <p:cNvSpPr>
            <a:spLocks noGrp="1"/>
          </p:cNvSpPr>
          <p:nvPr>
            <p:custDataLst>
              <p:tags r:id="rId14"/>
            </p:custDataLst>
          </p:nvPr>
        </p:nvSpPr>
        <p:spPr bwMode="gray">
          <a:xfrm>
            <a:off x="5595938" y="5216525"/>
            <a:ext cx="2333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44488" indent="-173038"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68738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03540E91-94AE-4445-B5E8-756383C55E98}" type="datetime'''''''''''''''''4''''''''50'''''">
              <a:rPr lang="en-US" altLang="en-US" sz="1200" smtClean="0">
                <a:effectLst/>
              </a:rPr>
              <a:pPr algn="ctr">
                <a:spcBef>
                  <a:spcPct val="0"/>
                </a:spcBef>
                <a:spcAft>
                  <a:spcPct val="0"/>
                </a:spcAft>
              </a:pPr>
              <a:t>450</a:t>
            </a:fld>
            <a:endParaRPr lang="en-US" sz="1200"/>
          </a:p>
        </p:txBody>
      </p:sp>
      <p:sp>
        <p:nvSpPr>
          <p:cNvPr id="177" name="Text Placeholder 2">
            <a:extLst>
              <a:ext uri="{FF2B5EF4-FFF2-40B4-BE49-F238E27FC236}">
                <a16:creationId xmlns:a16="http://schemas.microsoft.com/office/drawing/2014/main" id="{F0A7A717-BD4A-42A6-A8C4-121C2CFEBB16}"/>
              </a:ext>
            </a:extLst>
          </p:cNvPr>
          <p:cNvSpPr>
            <a:spLocks noGrp="1"/>
          </p:cNvSpPr>
          <p:nvPr>
            <p:custDataLst>
              <p:tags r:id="rId15"/>
            </p:custDataLst>
          </p:nvPr>
        </p:nvSpPr>
        <p:spPr bwMode="gray">
          <a:xfrm>
            <a:off x="6132513" y="5216525"/>
            <a:ext cx="2333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44488" indent="-173038"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68738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2B941BDE-B0C0-4DFD-8C4D-80A336FE517D}" type="datetime'500'''''''''''''">
              <a:rPr lang="en-US" altLang="en-US" sz="1200" smtClean="0">
                <a:effectLst/>
              </a:rPr>
              <a:pPr algn="ctr">
                <a:spcBef>
                  <a:spcPct val="0"/>
                </a:spcBef>
                <a:spcAft>
                  <a:spcPct val="0"/>
                </a:spcAft>
              </a:pPr>
              <a:t>500</a:t>
            </a:fld>
            <a:endParaRPr lang="en-US" sz="1200"/>
          </a:p>
        </p:txBody>
      </p:sp>
      <p:sp>
        <p:nvSpPr>
          <p:cNvPr id="178" name="Text Placeholder 2">
            <a:extLst>
              <a:ext uri="{FF2B5EF4-FFF2-40B4-BE49-F238E27FC236}">
                <a16:creationId xmlns:a16="http://schemas.microsoft.com/office/drawing/2014/main" id="{F0A7A717-BD4A-42A6-A8C4-121C2CFEBB16}"/>
              </a:ext>
            </a:extLst>
          </p:cNvPr>
          <p:cNvSpPr>
            <a:spLocks noGrp="1"/>
          </p:cNvSpPr>
          <p:nvPr>
            <p:custDataLst>
              <p:tags r:id="rId16"/>
            </p:custDataLst>
          </p:nvPr>
        </p:nvSpPr>
        <p:spPr bwMode="gray">
          <a:xfrm>
            <a:off x="6670675" y="5216525"/>
            <a:ext cx="2333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44488" indent="-173038"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68738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0F52E6E6-F426-43E4-AAFC-0F4885116A5C}" type="datetime'''''''''''''''''5''''''5''''''''''0'''''''''''''''''''''''">
              <a:rPr lang="en-US" altLang="en-US" sz="1200" smtClean="0">
                <a:effectLst/>
              </a:rPr>
              <a:pPr algn="ctr">
                <a:spcBef>
                  <a:spcPct val="0"/>
                </a:spcBef>
                <a:spcAft>
                  <a:spcPct val="0"/>
                </a:spcAft>
              </a:pPr>
              <a:t>550</a:t>
            </a:fld>
            <a:endParaRPr lang="en-US" sz="1200"/>
          </a:p>
        </p:txBody>
      </p:sp>
      <p:sp>
        <p:nvSpPr>
          <p:cNvPr id="179" name="Text Placeholder 2">
            <a:extLst>
              <a:ext uri="{FF2B5EF4-FFF2-40B4-BE49-F238E27FC236}">
                <a16:creationId xmlns:a16="http://schemas.microsoft.com/office/drawing/2014/main" id="{F0A7A717-BD4A-42A6-A8C4-121C2CFEBB16}"/>
              </a:ext>
            </a:extLst>
          </p:cNvPr>
          <p:cNvSpPr>
            <a:spLocks noGrp="1"/>
          </p:cNvSpPr>
          <p:nvPr>
            <p:custDataLst>
              <p:tags r:id="rId17"/>
            </p:custDataLst>
          </p:nvPr>
        </p:nvSpPr>
        <p:spPr bwMode="gray">
          <a:xfrm>
            <a:off x="7208838" y="5216525"/>
            <a:ext cx="2333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44488" indent="-173038"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68738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622ADEBB-D69D-42D4-A954-E00924D7F814}" type="datetime'''''''''''''''''''''''''''''''''''''6''00'''''''''">
              <a:rPr lang="en-US" altLang="en-US" sz="1200" smtClean="0">
                <a:effectLst/>
              </a:rPr>
              <a:pPr algn="ctr">
                <a:spcBef>
                  <a:spcPct val="0"/>
                </a:spcBef>
                <a:spcAft>
                  <a:spcPct val="0"/>
                </a:spcAft>
              </a:pPr>
              <a:t>600</a:t>
            </a:fld>
            <a:endParaRPr lang="en-US" sz="1200"/>
          </a:p>
        </p:txBody>
      </p:sp>
      <p:sp>
        <p:nvSpPr>
          <p:cNvPr id="135" name="Text Placeholder 2">
            <a:extLst>
              <a:ext uri="{FF2B5EF4-FFF2-40B4-BE49-F238E27FC236}">
                <a16:creationId xmlns:a16="http://schemas.microsoft.com/office/drawing/2014/main" id="{F0A7A717-BD4A-42A6-A8C4-121C2CFEBB16}"/>
              </a:ext>
            </a:extLst>
          </p:cNvPr>
          <p:cNvSpPr>
            <a:spLocks noGrp="1"/>
          </p:cNvSpPr>
          <p:nvPr>
            <p:custDataLst>
              <p:tags r:id="rId18"/>
            </p:custDataLst>
          </p:nvPr>
        </p:nvSpPr>
        <p:spPr bwMode="auto">
          <a:xfrm>
            <a:off x="7585075" y="5216525"/>
            <a:ext cx="669925"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44488" indent="-173038"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68738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sz="1400" b="1">
                <a:effectLst/>
              </a:rPr>
              <a:t>Monthly </a:t>
            </a:r>
          </a:p>
          <a:p>
            <a:pPr>
              <a:spcBef>
                <a:spcPct val="0"/>
              </a:spcBef>
              <a:spcAft>
                <a:spcPct val="0"/>
              </a:spcAft>
            </a:pPr>
            <a:r>
              <a:rPr lang="en-US" altLang="en-US" sz="1400" b="1">
                <a:effectLst/>
              </a:rPr>
              <a:t>Price ($)</a:t>
            </a:r>
            <a:endParaRPr lang="en-US" sz="1400" b="1"/>
          </a:p>
        </p:txBody>
      </p:sp>
      <p:sp>
        <p:nvSpPr>
          <p:cNvPr id="156" name="Text Placeholder 2">
            <a:extLst>
              <a:ext uri="{FF2B5EF4-FFF2-40B4-BE49-F238E27FC236}">
                <a16:creationId xmlns:a16="http://schemas.microsoft.com/office/drawing/2014/main" id="{F0A7A717-BD4A-42A6-A8C4-121C2CFEBB16}"/>
              </a:ext>
            </a:extLst>
          </p:cNvPr>
          <p:cNvSpPr>
            <a:spLocks noGrp="1"/>
          </p:cNvSpPr>
          <p:nvPr>
            <p:custDataLst>
              <p:tags r:id="rId19"/>
            </p:custDataLst>
          </p:nvPr>
        </p:nvSpPr>
        <p:spPr bwMode="auto">
          <a:xfrm>
            <a:off x="484188" y="1749425"/>
            <a:ext cx="11001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44488" indent="-173038"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68738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sz="1400" b="1">
                <a:effectLst/>
              </a:rPr>
              <a:t>% of maximum</a:t>
            </a:r>
            <a:endParaRPr lang="en-US" sz="1400" b="1"/>
          </a:p>
        </p:txBody>
      </p:sp>
      <p:sp>
        <p:nvSpPr>
          <p:cNvPr id="35" name="Text Placeholder 2">
            <a:extLst>
              <a:ext uri="{FF2B5EF4-FFF2-40B4-BE49-F238E27FC236}">
                <a16:creationId xmlns:a16="http://schemas.microsoft.com/office/drawing/2014/main" id="{F0A7A717-BD4A-42A6-A8C4-121C2CFEBB16}"/>
              </a:ext>
            </a:extLst>
          </p:cNvPr>
          <p:cNvSpPr>
            <a:spLocks noGrp="1"/>
          </p:cNvSpPr>
          <p:nvPr>
            <p:custDataLst>
              <p:tags r:id="rId20"/>
            </p:custDataLst>
          </p:nvPr>
        </p:nvSpPr>
        <p:spPr bwMode="auto">
          <a:xfrm>
            <a:off x="7467600" y="3879850"/>
            <a:ext cx="5524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44488" indent="-173038"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68738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405CB63E-0EE3-42CD-A135-68BCAEB3153B}" type="datetime'''''''''Vol''''''u''''''''''''''''''''''''''''me'''">
              <a:rPr lang="en-US" altLang="en-US" sz="1400" smtClean="0">
                <a:solidFill>
                  <a:schemeClr val="accent3"/>
                </a:solidFill>
              </a:rPr>
              <a:pPr>
                <a:spcBef>
                  <a:spcPct val="0"/>
                </a:spcBef>
                <a:spcAft>
                  <a:spcPct val="0"/>
                </a:spcAft>
              </a:pPr>
              <a:t>Volume</a:t>
            </a:fld>
            <a:endParaRPr lang="en-US" sz="1400">
              <a:solidFill>
                <a:schemeClr val="accent3"/>
              </a:solidFill>
            </a:endParaRPr>
          </a:p>
        </p:txBody>
      </p:sp>
      <p:sp>
        <p:nvSpPr>
          <p:cNvPr id="36" name="Text Placeholder 2">
            <a:extLst>
              <a:ext uri="{FF2B5EF4-FFF2-40B4-BE49-F238E27FC236}">
                <a16:creationId xmlns:a16="http://schemas.microsoft.com/office/drawing/2014/main" id="{F0A7A717-BD4A-42A6-A8C4-121C2CFEBB16}"/>
              </a:ext>
            </a:extLst>
          </p:cNvPr>
          <p:cNvSpPr>
            <a:spLocks noGrp="1"/>
          </p:cNvSpPr>
          <p:nvPr>
            <p:custDataLst>
              <p:tags r:id="rId21"/>
            </p:custDataLst>
          </p:nvPr>
        </p:nvSpPr>
        <p:spPr bwMode="auto">
          <a:xfrm>
            <a:off x="7467600" y="2798763"/>
            <a:ext cx="6254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44488" indent="-173038"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68738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1CD7FF9B-0429-4D0F-B5DA-0E6719C4F7BB}" type="datetime'''''''''''''''''R''''e''v''''''''''''''''''''''''''''enue'">
              <a:rPr lang="en-US" altLang="en-US" sz="1400" smtClean="0">
                <a:solidFill>
                  <a:schemeClr val="accent2"/>
                </a:solidFill>
              </a:rPr>
              <a:pPr>
                <a:spcBef>
                  <a:spcPct val="0"/>
                </a:spcBef>
                <a:spcAft>
                  <a:spcPct val="0"/>
                </a:spcAft>
              </a:pPr>
              <a:t>Revenue</a:t>
            </a:fld>
            <a:endParaRPr lang="en-US" sz="1400">
              <a:solidFill>
                <a:schemeClr val="accent2"/>
              </a:solidFill>
            </a:endParaRPr>
          </a:p>
        </p:txBody>
      </p:sp>
      <p:sp>
        <p:nvSpPr>
          <p:cNvPr id="60" name="Text Placeholder 2">
            <a:extLst>
              <a:ext uri="{FF2B5EF4-FFF2-40B4-BE49-F238E27FC236}">
                <a16:creationId xmlns:a16="http://schemas.microsoft.com/office/drawing/2014/main" id="{4A177C7C-364A-44DD-88E7-33440E01E6D7}"/>
              </a:ext>
            </a:extLst>
          </p:cNvPr>
          <p:cNvSpPr>
            <a:spLocks noGrp="1"/>
          </p:cNvSpPr>
          <p:nvPr>
            <p:custDataLst>
              <p:tags r:id="rId22"/>
            </p:custDataLst>
          </p:nvPr>
        </p:nvSpPr>
        <p:spPr bwMode="auto">
          <a:xfrm>
            <a:off x="7467600" y="2555875"/>
            <a:ext cx="4000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44488" indent="-173038"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68738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fld id="{A820FDDA-68DC-480B-B8AE-DC73D1361DE0}" type="datetime'''''''''''''''''''''''''''''Pr''''o''''''''''''''fi''''t'">
              <a:rPr lang="en-US" altLang="en-US" sz="1400" smtClean="0">
                <a:solidFill>
                  <a:schemeClr val="accent1"/>
                </a:solidFill>
              </a:rPr>
              <a:pPr>
                <a:spcBef>
                  <a:spcPct val="0"/>
                </a:spcBef>
                <a:spcAft>
                  <a:spcPct val="0"/>
                </a:spcAft>
              </a:pPr>
              <a:t>Profit</a:t>
            </a:fld>
            <a:endParaRPr lang="en-US" sz="1400">
              <a:solidFill>
                <a:schemeClr val="accent1"/>
              </a:solidFill>
            </a:endParaRPr>
          </a:p>
        </p:txBody>
      </p:sp>
      <p:sp>
        <p:nvSpPr>
          <p:cNvPr id="114" name="Rectangle 113">
            <a:extLst>
              <a:ext uri="{FF2B5EF4-FFF2-40B4-BE49-F238E27FC236}">
                <a16:creationId xmlns:a16="http://schemas.microsoft.com/office/drawing/2014/main" id="{D0374247-D21B-4F6D-A5DA-A5E54BB2929A}"/>
              </a:ext>
            </a:extLst>
          </p:cNvPr>
          <p:cNvSpPr/>
          <p:nvPr/>
        </p:nvSpPr>
        <p:spPr>
          <a:xfrm>
            <a:off x="8295953" y="1400175"/>
            <a:ext cx="3417570" cy="465002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r>
              <a:rPr lang="en-US" b="1">
                <a:solidFill>
                  <a:schemeClr val="accent1"/>
                </a:solidFill>
              </a:rPr>
              <a:t>Methodology</a:t>
            </a:r>
          </a:p>
          <a:p>
            <a:pPr>
              <a:spcBef>
                <a:spcPts val="600"/>
              </a:spcBef>
            </a:pPr>
            <a:r>
              <a:rPr lang="en-US">
                <a:solidFill>
                  <a:schemeClr val="tx1"/>
                </a:solidFill>
              </a:rPr>
              <a:t>Via Van </a:t>
            </a:r>
            <a:r>
              <a:rPr lang="en-US" err="1">
                <a:solidFill>
                  <a:schemeClr val="tx1"/>
                </a:solidFill>
              </a:rPr>
              <a:t>Westendorp</a:t>
            </a:r>
            <a:r>
              <a:rPr lang="en-US">
                <a:solidFill>
                  <a:schemeClr val="tx1"/>
                </a:solidFill>
              </a:rPr>
              <a:t>, prospects asked to define 4 price levels – prices that are:</a:t>
            </a:r>
          </a:p>
          <a:p>
            <a:pPr marL="228600" indent="-228600">
              <a:buFont typeface="Arial" panose="020B0604020202020204" pitchFamily="34" charset="0"/>
              <a:buChar char="•"/>
            </a:pPr>
            <a:r>
              <a:rPr lang="en-US" b="1">
                <a:solidFill>
                  <a:schemeClr val="tx1"/>
                </a:solidFill>
              </a:rPr>
              <a:t>Too expensive </a:t>
            </a:r>
            <a:r>
              <a:rPr lang="en-US">
                <a:solidFill>
                  <a:schemeClr val="tx1"/>
                </a:solidFill>
              </a:rPr>
              <a:t>to even consider</a:t>
            </a:r>
          </a:p>
          <a:p>
            <a:pPr marL="228600" indent="-228600">
              <a:buFont typeface="Arial" panose="020B0604020202020204" pitchFamily="34" charset="0"/>
              <a:buChar char="•"/>
            </a:pPr>
            <a:r>
              <a:rPr lang="en-US" b="1">
                <a:solidFill>
                  <a:schemeClr val="tx1"/>
                </a:solidFill>
              </a:rPr>
              <a:t>Getting expensive</a:t>
            </a:r>
            <a:r>
              <a:rPr lang="en-US">
                <a:solidFill>
                  <a:schemeClr val="tx1"/>
                </a:solidFill>
              </a:rPr>
              <a:t>, but still worth considering</a:t>
            </a:r>
          </a:p>
          <a:p>
            <a:pPr marL="228600" indent="-228600">
              <a:buFont typeface="Arial" panose="020B0604020202020204" pitchFamily="34" charset="0"/>
              <a:buChar char="•"/>
            </a:pPr>
            <a:r>
              <a:rPr lang="en-US" b="1">
                <a:solidFill>
                  <a:schemeClr val="tx1"/>
                </a:solidFill>
              </a:rPr>
              <a:t>Inexpensive</a:t>
            </a:r>
            <a:r>
              <a:rPr lang="en-US">
                <a:solidFill>
                  <a:schemeClr val="tx1"/>
                </a:solidFill>
              </a:rPr>
              <a:t> – a “bargain”</a:t>
            </a:r>
          </a:p>
          <a:p>
            <a:pPr marL="228600" indent="-228600">
              <a:buFont typeface="Arial" panose="020B0604020202020204" pitchFamily="34" charset="0"/>
              <a:buChar char="•"/>
            </a:pPr>
            <a:r>
              <a:rPr lang="en-US" b="1">
                <a:solidFill>
                  <a:schemeClr val="tx1"/>
                </a:solidFill>
              </a:rPr>
              <a:t>So cheap </a:t>
            </a:r>
            <a:r>
              <a:rPr lang="en-US">
                <a:solidFill>
                  <a:schemeClr val="tx1"/>
                </a:solidFill>
              </a:rPr>
              <a:t>that the value would have to be questions</a:t>
            </a:r>
          </a:p>
          <a:p>
            <a:pPr>
              <a:spcBef>
                <a:spcPts val="600"/>
              </a:spcBef>
            </a:pPr>
            <a:r>
              <a:rPr lang="en-US">
                <a:solidFill>
                  <a:schemeClr val="tx1"/>
                </a:solidFill>
              </a:rPr>
              <a:t>Relative chance of purchase estimated for prices that fall into the ranges defined by the 4 price points</a:t>
            </a:r>
          </a:p>
        </p:txBody>
      </p:sp>
      <p:cxnSp>
        <p:nvCxnSpPr>
          <p:cNvPr id="120" name="Straight Connector 119">
            <a:extLst>
              <a:ext uri="{FF2B5EF4-FFF2-40B4-BE49-F238E27FC236}">
                <a16:creationId xmlns:a16="http://schemas.microsoft.com/office/drawing/2014/main" id="{3CB2B47F-AF0D-4737-9CFC-6E48BC8EC558}"/>
              </a:ext>
            </a:extLst>
          </p:cNvPr>
          <p:cNvCxnSpPr>
            <a:cxnSpLocks/>
          </p:cNvCxnSpPr>
          <p:nvPr/>
        </p:nvCxnSpPr>
        <p:spPr>
          <a:xfrm>
            <a:off x="2473325" y="2157413"/>
            <a:ext cx="0" cy="3195638"/>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218F207-F3A8-470A-AE16-8B5718C7124F}"/>
              </a:ext>
            </a:extLst>
          </p:cNvPr>
          <p:cNvCxnSpPr>
            <a:cxnSpLocks/>
          </p:cNvCxnSpPr>
          <p:nvPr/>
        </p:nvCxnSpPr>
        <p:spPr>
          <a:xfrm>
            <a:off x="4794250" y="2151063"/>
            <a:ext cx="0" cy="3195638"/>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16CAEB-2803-47DF-9F25-2E2C593F35D0}"/>
              </a:ext>
            </a:extLst>
          </p:cNvPr>
          <p:cNvCxnSpPr>
            <a:cxnSpLocks/>
          </p:cNvCxnSpPr>
          <p:nvPr/>
        </p:nvCxnSpPr>
        <p:spPr>
          <a:xfrm>
            <a:off x="6130925" y="2157413"/>
            <a:ext cx="0" cy="3195638"/>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7BBAEB63-4609-4F01-BD2C-C6FF5BD9E987}"/>
              </a:ext>
            </a:extLst>
          </p:cNvPr>
          <p:cNvSpPr txBox="1"/>
          <p:nvPr/>
        </p:nvSpPr>
        <p:spPr>
          <a:xfrm>
            <a:off x="2095499" y="5353050"/>
            <a:ext cx="895352" cy="369888"/>
          </a:xfrm>
          <a:prstGeom prst="rect">
            <a:avLst/>
          </a:prstGeom>
          <a:noFill/>
        </p:spPr>
        <p:txBody>
          <a:bodyPr wrap="square" rtlCol="0">
            <a:spAutoFit/>
          </a:bodyPr>
          <a:lstStyle/>
          <a:p>
            <a:pPr algn="ctr"/>
            <a:r>
              <a:rPr lang="en-US" b="1">
                <a:solidFill>
                  <a:schemeClr val="accent3"/>
                </a:solidFill>
              </a:rPr>
              <a:t>$150</a:t>
            </a:r>
          </a:p>
        </p:txBody>
      </p:sp>
      <p:sp>
        <p:nvSpPr>
          <p:cNvPr id="127" name="TextBox 126">
            <a:extLst>
              <a:ext uri="{FF2B5EF4-FFF2-40B4-BE49-F238E27FC236}">
                <a16:creationId xmlns:a16="http://schemas.microsoft.com/office/drawing/2014/main" id="{2D3BB901-8042-42F6-9FD2-A41A37A4E657}"/>
              </a:ext>
            </a:extLst>
          </p:cNvPr>
          <p:cNvSpPr txBox="1"/>
          <p:nvPr/>
        </p:nvSpPr>
        <p:spPr>
          <a:xfrm>
            <a:off x="4371974" y="5353050"/>
            <a:ext cx="895352" cy="369888"/>
          </a:xfrm>
          <a:prstGeom prst="rect">
            <a:avLst/>
          </a:prstGeom>
          <a:noFill/>
        </p:spPr>
        <p:txBody>
          <a:bodyPr wrap="square" rtlCol="0">
            <a:spAutoFit/>
          </a:bodyPr>
          <a:lstStyle/>
          <a:p>
            <a:pPr algn="ctr"/>
            <a:r>
              <a:rPr lang="en-US" b="1">
                <a:solidFill>
                  <a:schemeClr val="accent2">
                    <a:lumMod val="75000"/>
                  </a:schemeClr>
                </a:solidFill>
              </a:rPr>
              <a:t>$365</a:t>
            </a:r>
          </a:p>
        </p:txBody>
      </p:sp>
      <p:sp>
        <p:nvSpPr>
          <p:cNvPr id="128" name="TextBox 127">
            <a:extLst>
              <a:ext uri="{FF2B5EF4-FFF2-40B4-BE49-F238E27FC236}">
                <a16:creationId xmlns:a16="http://schemas.microsoft.com/office/drawing/2014/main" id="{53135D9F-F6C3-4B5C-83EC-95C5328EB957}"/>
              </a:ext>
            </a:extLst>
          </p:cNvPr>
          <p:cNvSpPr txBox="1"/>
          <p:nvPr/>
        </p:nvSpPr>
        <p:spPr>
          <a:xfrm>
            <a:off x="5686427" y="5353050"/>
            <a:ext cx="895352" cy="369888"/>
          </a:xfrm>
          <a:prstGeom prst="rect">
            <a:avLst/>
          </a:prstGeom>
          <a:noFill/>
        </p:spPr>
        <p:txBody>
          <a:bodyPr wrap="square" rtlCol="0">
            <a:spAutoFit/>
          </a:bodyPr>
          <a:lstStyle/>
          <a:p>
            <a:pPr algn="ctr"/>
            <a:r>
              <a:rPr lang="en-US" b="1">
                <a:solidFill>
                  <a:schemeClr val="accent1"/>
                </a:solidFill>
              </a:rPr>
              <a:t>$490</a:t>
            </a:r>
          </a:p>
        </p:txBody>
      </p:sp>
      <p:sp>
        <p:nvSpPr>
          <p:cNvPr id="129" name="TextBox 128">
            <a:extLst>
              <a:ext uri="{FF2B5EF4-FFF2-40B4-BE49-F238E27FC236}">
                <a16:creationId xmlns:a16="http://schemas.microsoft.com/office/drawing/2014/main" id="{388D5CD6-D470-46C4-BAD2-9B0955B6AA08}"/>
              </a:ext>
            </a:extLst>
          </p:cNvPr>
          <p:cNvSpPr txBox="1"/>
          <p:nvPr/>
        </p:nvSpPr>
        <p:spPr>
          <a:xfrm>
            <a:off x="5693646" y="1254125"/>
            <a:ext cx="2326404" cy="260350"/>
          </a:xfrm>
          <a:prstGeom prst="rect">
            <a:avLst/>
          </a:prstGeom>
          <a:noFill/>
        </p:spPr>
        <p:txBody>
          <a:bodyPr vert="horz" wrap="square" rIns="0" rtlCol="0">
            <a:spAutoFit/>
          </a:bodyPr>
          <a:lstStyle/>
          <a:p>
            <a:pPr lvl="1" algn="r"/>
            <a:r>
              <a:rPr lang="en-US" sz="1100">
                <a:solidFill>
                  <a:schemeClr val="accent3"/>
                </a:solidFill>
              </a:rPr>
              <a:t>Sanitized client example</a:t>
            </a:r>
          </a:p>
        </p:txBody>
      </p:sp>
      <p:sp>
        <p:nvSpPr>
          <p:cNvPr id="130" name="TextBox 129">
            <a:extLst>
              <a:ext uri="{FF2B5EF4-FFF2-40B4-BE49-F238E27FC236}">
                <a16:creationId xmlns:a16="http://schemas.microsoft.com/office/drawing/2014/main" id="{FCEEF50A-1873-4D71-B535-0895D9D1559E}"/>
              </a:ext>
            </a:extLst>
          </p:cNvPr>
          <p:cNvSpPr txBox="1"/>
          <p:nvPr/>
        </p:nvSpPr>
        <p:spPr>
          <a:xfrm>
            <a:off x="1866900" y="5684838"/>
            <a:ext cx="1352550" cy="460375"/>
          </a:xfrm>
          <a:prstGeom prst="rect">
            <a:avLst/>
          </a:prstGeom>
          <a:noFill/>
        </p:spPr>
        <p:txBody>
          <a:bodyPr wrap="square" rtlCol="0">
            <a:spAutoFit/>
          </a:bodyPr>
          <a:lstStyle/>
          <a:p>
            <a:pPr algn="ctr"/>
            <a:r>
              <a:rPr lang="en-US" sz="1200" b="1">
                <a:solidFill>
                  <a:schemeClr val="accent3"/>
                </a:solidFill>
              </a:rPr>
              <a:t>Volume-maximizing price</a:t>
            </a:r>
          </a:p>
        </p:txBody>
      </p:sp>
      <p:sp>
        <p:nvSpPr>
          <p:cNvPr id="131" name="TextBox 130">
            <a:extLst>
              <a:ext uri="{FF2B5EF4-FFF2-40B4-BE49-F238E27FC236}">
                <a16:creationId xmlns:a16="http://schemas.microsoft.com/office/drawing/2014/main" id="{6565A563-6ECA-438A-9EF6-77CDFEF11949}"/>
              </a:ext>
            </a:extLst>
          </p:cNvPr>
          <p:cNvSpPr txBox="1"/>
          <p:nvPr/>
        </p:nvSpPr>
        <p:spPr>
          <a:xfrm>
            <a:off x="4143375" y="5684838"/>
            <a:ext cx="1352550" cy="460375"/>
          </a:xfrm>
          <a:prstGeom prst="rect">
            <a:avLst/>
          </a:prstGeom>
          <a:noFill/>
        </p:spPr>
        <p:txBody>
          <a:bodyPr wrap="square" rtlCol="0">
            <a:spAutoFit/>
          </a:bodyPr>
          <a:lstStyle/>
          <a:p>
            <a:pPr algn="ctr"/>
            <a:r>
              <a:rPr lang="en-US" sz="1200" b="1">
                <a:solidFill>
                  <a:schemeClr val="accent2">
                    <a:lumMod val="75000"/>
                  </a:schemeClr>
                </a:solidFill>
              </a:rPr>
              <a:t>Revenue-maximizing price</a:t>
            </a:r>
          </a:p>
        </p:txBody>
      </p:sp>
      <p:sp>
        <p:nvSpPr>
          <p:cNvPr id="132" name="TextBox 131">
            <a:extLst>
              <a:ext uri="{FF2B5EF4-FFF2-40B4-BE49-F238E27FC236}">
                <a16:creationId xmlns:a16="http://schemas.microsoft.com/office/drawing/2014/main" id="{EF11A2E0-CFDC-4084-B031-1C1F23BE829B}"/>
              </a:ext>
            </a:extLst>
          </p:cNvPr>
          <p:cNvSpPr txBox="1"/>
          <p:nvPr/>
        </p:nvSpPr>
        <p:spPr>
          <a:xfrm>
            <a:off x="5457828" y="5684838"/>
            <a:ext cx="1352550" cy="460375"/>
          </a:xfrm>
          <a:prstGeom prst="rect">
            <a:avLst/>
          </a:prstGeom>
          <a:noFill/>
        </p:spPr>
        <p:txBody>
          <a:bodyPr wrap="square" rtlCol="0">
            <a:spAutoFit/>
          </a:bodyPr>
          <a:lstStyle/>
          <a:p>
            <a:pPr algn="ctr"/>
            <a:r>
              <a:rPr lang="en-US" sz="1200" b="1">
                <a:solidFill>
                  <a:schemeClr val="accent1"/>
                </a:solidFill>
              </a:rPr>
              <a:t>Profit-</a:t>
            </a:r>
          </a:p>
          <a:p>
            <a:pPr algn="ctr"/>
            <a:r>
              <a:rPr lang="en-US" sz="1200" b="1">
                <a:solidFill>
                  <a:schemeClr val="accent1"/>
                </a:solidFill>
              </a:rPr>
              <a:t>maximizing price</a:t>
            </a:r>
          </a:p>
        </p:txBody>
      </p:sp>
    </p:spTree>
    <p:extLst>
      <p:ext uri="{BB962C8B-B14F-4D97-AF65-F5344CB8AC3E}">
        <p14:creationId xmlns:p14="http://schemas.microsoft.com/office/powerpoint/2010/main" val="1277351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3" name="object 2">
            <a:extLst>
              <a:ext uri="{FF2B5EF4-FFF2-40B4-BE49-F238E27FC236}">
                <a16:creationId xmlns:a16="http://schemas.microsoft.com/office/drawing/2014/main" id="{FAC44A02-8666-B5A9-5273-EDB5F8E68F01}"/>
              </a:ext>
            </a:extLst>
          </p:cNvPr>
          <p:cNvSpPr/>
          <p:nvPr/>
        </p:nvSpPr>
        <p:spPr>
          <a:xfrm>
            <a:off x="0" y="407748"/>
            <a:ext cx="5989320" cy="6856775"/>
          </a:xfrm>
          <a:custGeom>
            <a:avLst/>
            <a:gdLst/>
            <a:ahLst/>
            <a:cxnLst/>
            <a:rect l="l" t="t" r="r" b="b"/>
            <a:pathLst>
              <a:path w="8147050" h="10094595">
                <a:moveTo>
                  <a:pt x="8146820" y="0"/>
                </a:moveTo>
                <a:lnTo>
                  <a:pt x="0" y="0"/>
                </a:lnTo>
                <a:lnTo>
                  <a:pt x="0" y="10094551"/>
                </a:lnTo>
                <a:lnTo>
                  <a:pt x="3865285" y="10094551"/>
                </a:lnTo>
                <a:lnTo>
                  <a:pt x="7498651" y="7984343"/>
                </a:lnTo>
                <a:lnTo>
                  <a:pt x="7541046" y="7958632"/>
                </a:lnTo>
                <a:lnTo>
                  <a:pt x="7582236" y="7931466"/>
                </a:lnTo>
                <a:lnTo>
                  <a:pt x="7622194" y="7902888"/>
                </a:lnTo>
                <a:lnTo>
                  <a:pt x="7660894" y="7872943"/>
                </a:lnTo>
                <a:lnTo>
                  <a:pt x="7698313" y="7841674"/>
                </a:lnTo>
                <a:lnTo>
                  <a:pt x="7734424" y="7809126"/>
                </a:lnTo>
                <a:lnTo>
                  <a:pt x="7769202" y="7775343"/>
                </a:lnTo>
                <a:lnTo>
                  <a:pt x="7802622" y="7740368"/>
                </a:lnTo>
                <a:lnTo>
                  <a:pt x="7834658" y="7704245"/>
                </a:lnTo>
                <a:lnTo>
                  <a:pt x="7865286" y="7667018"/>
                </a:lnTo>
                <a:lnTo>
                  <a:pt x="7894479" y="7628732"/>
                </a:lnTo>
                <a:lnTo>
                  <a:pt x="7922213" y="7589430"/>
                </a:lnTo>
                <a:lnTo>
                  <a:pt x="7948463" y="7549157"/>
                </a:lnTo>
                <a:lnTo>
                  <a:pt x="7973202" y="7507955"/>
                </a:lnTo>
                <a:lnTo>
                  <a:pt x="7996406" y="7465870"/>
                </a:lnTo>
                <a:lnTo>
                  <a:pt x="8018049" y="7422945"/>
                </a:lnTo>
                <a:lnTo>
                  <a:pt x="8038106" y="7379224"/>
                </a:lnTo>
                <a:lnTo>
                  <a:pt x="8056552" y="7334751"/>
                </a:lnTo>
                <a:lnTo>
                  <a:pt x="8073361" y="7289570"/>
                </a:lnTo>
                <a:lnTo>
                  <a:pt x="8088508" y="7243725"/>
                </a:lnTo>
                <a:lnTo>
                  <a:pt x="8101968" y="7197260"/>
                </a:lnTo>
                <a:lnTo>
                  <a:pt x="8113716" y="7150219"/>
                </a:lnTo>
                <a:lnTo>
                  <a:pt x="8123725" y="7102645"/>
                </a:lnTo>
                <a:lnTo>
                  <a:pt x="8131972" y="7054584"/>
                </a:lnTo>
                <a:lnTo>
                  <a:pt x="8138430" y="7006078"/>
                </a:lnTo>
                <a:lnTo>
                  <a:pt x="8143074" y="6957172"/>
                </a:lnTo>
                <a:lnTo>
                  <a:pt x="8145879" y="6907910"/>
                </a:lnTo>
                <a:lnTo>
                  <a:pt x="8146820" y="6858335"/>
                </a:lnTo>
                <a:lnTo>
                  <a:pt x="8146820" y="0"/>
                </a:lnTo>
                <a:close/>
              </a:path>
            </a:pathLst>
          </a:custGeom>
          <a:solidFill>
            <a:srgbClr val="1C293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78" name="Google Shape;578;p5"/>
          <p:cNvSpPr txBox="1">
            <a:spLocks noGrp="1"/>
          </p:cNvSpPr>
          <p:nvPr>
            <p:ph type="title"/>
          </p:nvPr>
        </p:nvSpPr>
        <p:spPr>
          <a:xfrm>
            <a:off x="643128" y="1455061"/>
            <a:ext cx="5767242" cy="757090"/>
          </a:xfrm>
          <a:prstGeom prst="rect">
            <a:avLst/>
          </a:prstGeom>
          <a:noFill/>
          <a:ln>
            <a:noFill/>
          </a:ln>
        </p:spPr>
        <p:txBody>
          <a:bodyPr spcFirstLastPara="1" wrap="square" lIns="0" tIns="45700" rIns="0" bIns="45700" anchor="b" anchorCtr="0">
            <a:spAutoFit/>
          </a:bodyPr>
          <a:lstStyle/>
          <a:p>
            <a:pPr>
              <a:spcBef>
                <a:spcPts val="0"/>
              </a:spcBef>
            </a:pPr>
            <a:r>
              <a:rPr lang="en-US" sz="2400" dirty="0">
                <a:solidFill>
                  <a:srgbClr val="E07738"/>
                </a:solidFill>
                <a:latin typeface="Verdana Pro Cond"/>
                <a:ea typeface="Verdana"/>
                <a:cs typeface="Microsoft Uighur"/>
              </a:rPr>
              <a:t>Brought to you by </a:t>
            </a:r>
            <a:r>
              <a:rPr lang="en-US" sz="2400" dirty="0">
                <a:solidFill>
                  <a:schemeClr val="accent1">
                    <a:lumMod val="60000"/>
                    <a:lumOff val="40000"/>
                  </a:schemeClr>
                </a:solidFill>
                <a:latin typeface="Verdana Pro Cond"/>
                <a:ea typeface="Verdana"/>
                <a:cs typeface="Microsoft Uighur"/>
              </a:rPr>
              <a:t>The Cube</a:t>
            </a:r>
            <a:r>
              <a:rPr lang="en-US" sz="2400" dirty="0">
                <a:solidFill>
                  <a:srgbClr val="E07738"/>
                </a:solidFill>
                <a:latin typeface="Verdana Pro Cond"/>
                <a:ea typeface="Verdana"/>
                <a:cs typeface="Microsoft Uighur"/>
              </a:rPr>
              <a:t> </a:t>
            </a:r>
            <a:br>
              <a:rPr lang="en-US" sz="2400" dirty="0">
                <a:latin typeface="Verdana Pro Cond"/>
                <a:ea typeface="Verdana"/>
                <a:cs typeface="Microsoft Uighur"/>
              </a:rPr>
            </a:br>
            <a:r>
              <a:rPr lang="en-US" sz="2400" dirty="0">
                <a:solidFill>
                  <a:srgbClr val="E07738"/>
                </a:solidFill>
              </a:rPr>
              <a:t>– our premiere pricing community</a:t>
            </a:r>
            <a:endParaRPr lang="en-US" sz="2400" dirty="0">
              <a:solidFill>
                <a:srgbClr val="1C293C"/>
              </a:solidFill>
            </a:endParaRPr>
          </a:p>
        </p:txBody>
      </p:sp>
      <p:sp>
        <p:nvSpPr>
          <p:cNvPr id="6" name="Google Shape;577;p5">
            <a:extLst>
              <a:ext uri="{FF2B5EF4-FFF2-40B4-BE49-F238E27FC236}">
                <a16:creationId xmlns:a16="http://schemas.microsoft.com/office/drawing/2014/main" id="{4D557A42-CA72-22E1-5482-8D292E5C4DAB}"/>
              </a:ext>
            </a:extLst>
          </p:cNvPr>
          <p:cNvSpPr txBox="1">
            <a:spLocks/>
          </p:cNvSpPr>
          <p:nvPr/>
        </p:nvSpPr>
        <p:spPr>
          <a:xfrm>
            <a:off x="6658101" y="493648"/>
            <a:ext cx="4649467" cy="452882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800"/>
              <a:buFont typeface="Arial"/>
              <a:buNone/>
              <a:defRPr sz="1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dk1"/>
              </a:buClr>
              <a:buSzPts val="1800"/>
              <a:buFont typeface="Calibri"/>
              <a:buChar char="-"/>
              <a:defRPr sz="12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0"/>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0"/>
              </a:spcBef>
              <a:spcAft>
                <a:spcPts val="0"/>
              </a:spcAft>
              <a:buClr>
                <a:schemeClr val="dk1"/>
              </a:buClr>
              <a:buSzPts val="1800"/>
              <a:buFont typeface="Courier New"/>
              <a:buChar char="o"/>
              <a:defRPr sz="1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98DB"/>
              </a:buClr>
              <a:buSzPts val="1600"/>
              <a:buFont typeface="Arial"/>
              <a:buNone/>
              <a:tabLst/>
              <a:defRPr/>
            </a:pPr>
            <a:br>
              <a:rPr kumimoji="0" lang="en-US" sz="1400" b="0" i="0" u="none" strike="noStrike" kern="1200" cap="none" spc="0" normalizeH="0" baseline="0" noProof="0" dirty="0">
                <a:ln>
                  <a:noFill/>
                </a:ln>
                <a:solidFill>
                  <a:srgbClr val="000000"/>
                </a:solidFill>
                <a:effectLst/>
                <a:uLnTx/>
                <a:uFillTx/>
                <a:latin typeface="Calibri"/>
                <a:ea typeface="Calibri"/>
                <a:cs typeface="Calibri"/>
                <a:sym typeface="Calibri"/>
              </a:rPr>
            </a:br>
            <a:endParaRPr kumimoji="0" lang="en-US" sz="1200"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600"/>
              </a:spcAft>
              <a:buClr>
                <a:srgbClr val="0098DB"/>
              </a:buClr>
              <a:buSzPts val="1600"/>
              <a:buFont typeface="Arial"/>
              <a:buNone/>
              <a:tabLst/>
              <a:defRPr/>
            </a:pPr>
            <a:r>
              <a:rPr kumimoji="0" lang="en-US" sz="2000" b="1" i="0" u="none" strike="noStrike" kern="1200" cap="none" spc="0" normalizeH="0" baseline="0" noProof="0" dirty="0">
                <a:ln>
                  <a:noFill/>
                </a:ln>
                <a:solidFill>
                  <a:srgbClr val="0098DB"/>
                </a:solidFill>
                <a:effectLst/>
                <a:uLnTx/>
                <a:uFillTx/>
                <a:latin typeface="Calibri"/>
                <a:ea typeface="Calibri"/>
                <a:cs typeface="Calibri"/>
                <a:sym typeface="Calibri"/>
              </a:rPr>
              <a:t>Masterclass Norms</a:t>
            </a:r>
          </a:p>
          <a:p>
            <a:pPr marL="0" marR="0" lvl="0" indent="0" algn="l" defTabSz="914400" rtl="0" eaLnBrk="1" fontAlgn="auto" latinLnBrk="0" hangingPunct="1">
              <a:lnSpc>
                <a:spcPct val="100000"/>
              </a:lnSpc>
              <a:spcBef>
                <a:spcPts val="0"/>
              </a:spcBef>
              <a:spcAft>
                <a:spcPts val="600"/>
              </a:spcAft>
              <a:buClr>
                <a:srgbClr val="0098DB"/>
              </a:buClr>
              <a:buSzPts val="1600"/>
              <a:buFont typeface="Arial"/>
              <a:buNone/>
              <a:tabLst/>
              <a:defRPr/>
            </a:pPr>
            <a:r>
              <a:rPr kumimoji="0" lang="en-US" sz="2000" b="0" i="1" u="none" strike="noStrike" kern="1200" cap="none" spc="0" normalizeH="0" baseline="0" noProof="0" dirty="0">
                <a:ln>
                  <a:noFill/>
                </a:ln>
                <a:solidFill>
                  <a:srgbClr val="1C293C"/>
                </a:solidFill>
                <a:effectLst/>
                <a:uLnTx/>
                <a:uFillTx/>
                <a:latin typeface="Calibri"/>
                <a:ea typeface="Calibri"/>
                <a:cs typeface="Calibri"/>
                <a:sym typeface="Calibri"/>
              </a:rPr>
              <a:t>Masterclasses are not intended to be “webinars” – they are content-facilitated discussion groups.</a:t>
            </a:r>
            <a:endParaRPr lang="en-US" sz="2000" i="1" dirty="0">
              <a:solidFill>
                <a:srgbClr val="1C293C"/>
              </a:solidFill>
            </a:endParaRPr>
          </a:p>
          <a:p>
            <a:pPr marL="285750" marR="0" lvl="0" indent="-285750" algn="l" defTabSz="914400" rtl="0" eaLnBrk="1" fontAlgn="auto" latinLnBrk="0" hangingPunct="1">
              <a:lnSpc>
                <a:spcPct val="100000"/>
              </a:lnSpc>
              <a:spcBef>
                <a:spcPts val="2400"/>
              </a:spcBef>
              <a:spcAft>
                <a:spcPts val="0"/>
              </a:spcAft>
              <a:buClr>
                <a:srgbClr val="0098DB"/>
              </a:buClr>
              <a:buSzPts val="1600"/>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a:ea typeface="Calibri"/>
                <a:cs typeface="Calibri"/>
                <a:sym typeface="Calibri"/>
              </a:rPr>
              <a:t>Please be “on camera”</a:t>
            </a:r>
            <a:r>
              <a:rPr kumimoji="0" lang="en-US" sz="1800" b="0" i="0" u="none" strike="noStrike" kern="1200" cap="none" spc="0" normalizeH="0" baseline="0" noProof="0" dirty="0">
                <a:ln>
                  <a:noFill/>
                </a:ln>
                <a:solidFill>
                  <a:srgbClr val="000000"/>
                </a:solidFill>
                <a:effectLst/>
                <a:uLnTx/>
                <a:uFillTx/>
                <a:latin typeface="Calibri"/>
                <a:ea typeface="Calibri"/>
                <a:cs typeface="Calibri"/>
                <a:sym typeface="Calibri"/>
              </a:rPr>
              <a:t> if you are able to be </a:t>
            </a:r>
          </a:p>
          <a:p>
            <a:pPr marL="285750" marR="0" lvl="0" indent="-285750" algn="l" defTabSz="914400" rtl="0" eaLnBrk="1" fontAlgn="auto" latinLnBrk="0" hangingPunct="1">
              <a:lnSpc>
                <a:spcPct val="100000"/>
              </a:lnSpc>
              <a:spcBef>
                <a:spcPts val="2400"/>
              </a:spcBef>
              <a:spcAft>
                <a:spcPts val="0"/>
              </a:spcAft>
              <a:buClr>
                <a:srgbClr val="0098DB"/>
              </a:buClr>
              <a:buSzPts val="1600"/>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a:ea typeface="Calibri"/>
                <a:cs typeface="Calibri"/>
                <a:sym typeface="Calibri"/>
              </a:rPr>
              <a:t>Raise your hand</a:t>
            </a:r>
            <a:r>
              <a:rPr kumimoji="0" lang="en-US" sz="1800" b="0" i="0" u="none" strike="noStrike" kern="1200" cap="none" spc="0" normalizeH="0" baseline="0" noProof="0" dirty="0">
                <a:ln>
                  <a:noFill/>
                </a:ln>
                <a:solidFill>
                  <a:srgbClr val="000000"/>
                </a:solidFill>
                <a:effectLst/>
                <a:uLnTx/>
                <a:uFillTx/>
                <a:latin typeface="Calibri"/>
                <a:ea typeface="Calibri"/>
                <a:cs typeface="Calibri"/>
                <a:sym typeface="Calibri"/>
              </a:rPr>
              <a:t> to ask a question or raise a point</a:t>
            </a:r>
          </a:p>
          <a:p>
            <a:pPr marL="0" marR="0" lvl="0" indent="0" algn="l" defTabSz="914400" rtl="0" eaLnBrk="1" fontAlgn="auto" latinLnBrk="0" hangingPunct="1">
              <a:lnSpc>
                <a:spcPct val="100000"/>
              </a:lnSpc>
              <a:spcBef>
                <a:spcPts val="6000"/>
              </a:spcBef>
              <a:spcAft>
                <a:spcPts val="0"/>
              </a:spcAft>
              <a:buClr>
                <a:srgbClr val="0098DB"/>
              </a:buClr>
              <a:buSzPts val="1600"/>
              <a:buFont typeface="Arial"/>
              <a:buNone/>
              <a:tabLst/>
              <a:defRPr/>
            </a:pPr>
            <a:endParaRPr kumimoji="0" lang="en-US" sz="1800"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4200"/>
              </a:spcBef>
              <a:spcAft>
                <a:spcPts val="0"/>
              </a:spcAft>
              <a:buClr>
                <a:srgbClr val="0098DB"/>
              </a:buClr>
              <a:buSzPts val="16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Calibri"/>
                <a:cs typeface="Calibri"/>
                <a:sym typeface="Calibri"/>
              </a:rPr>
              <a:t>If you are not able to speak live, </a:t>
            </a:r>
            <a:r>
              <a:rPr kumimoji="0" lang="en-US" sz="1800" b="1" i="0" u="none" strike="noStrike" kern="1200" cap="none" spc="0" normalizeH="0" baseline="0" noProof="0" dirty="0">
                <a:ln>
                  <a:noFill/>
                </a:ln>
                <a:solidFill>
                  <a:srgbClr val="000000"/>
                </a:solidFill>
                <a:effectLst/>
                <a:uLnTx/>
                <a:uFillTx/>
                <a:latin typeface="Calibri"/>
                <a:ea typeface="Calibri"/>
                <a:cs typeface="Calibri"/>
                <a:sym typeface="Calibri"/>
              </a:rPr>
              <a:t>send questions in the Zoom chat</a:t>
            </a:r>
            <a:endParaRPr kumimoji="0" lang="en-US" sz="18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pic>
        <p:nvPicPr>
          <p:cNvPr id="57" name="Picture 56" descr="A blue cube with black lines&#10;&#10;Description automatically generated">
            <a:extLst>
              <a:ext uri="{FF2B5EF4-FFF2-40B4-BE49-F238E27FC236}">
                <a16:creationId xmlns:a16="http://schemas.microsoft.com/office/drawing/2014/main" id="{9B2E6E3D-45DB-184A-DCDD-B97C39CFBE13}"/>
              </a:ext>
            </a:extLst>
          </p:cNvPr>
          <p:cNvPicPr>
            <a:picLocks noChangeAspect="1"/>
          </p:cNvPicPr>
          <p:nvPr/>
        </p:nvPicPr>
        <p:blipFill>
          <a:blip r:embed="rId3"/>
          <a:stretch>
            <a:fillRect/>
          </a:stretch>
        </p:blipFill>
        <p:spPr>
          <a:xfrm>
            <a:off x="169662" y="6368631"/>
            <a:ext cx="332586" cy="373978"/>
          </a:xfrm>
          <a:prstGeom prst="rect">
            <a:avLst/>
          </a:prstGeom>
        </p:spPr>
      </p:pic>
      <p:sp>
        <p:nvSpPr>
          <p:cNvPr id="5" name="Google Shape;577;p5">
            <a:extLst>
              <a:ext uri="{FF2B5EF4-FFF2-40B4-BE49-F238E27FC236}">
                <a16:creationId xmlns:a16="http://schemas.microsoft.com/office/drawing/2014/main" id="{11D15A16-C900-1EC2-27B6-CBC6F013373A}"/>
              </a:ext>
            </a:extLst>
          </p:cNvPr>
          <p:cNvSpPr txBox="1">
            <a:spLocks/>
          </p:cNvSpPr>
          <p:nvPr/>
        </p:nvSpPr>
        <p:spPr>
          <a:xfrm>
            <a:off x="643128" y="2793645"/>
            <a:ext cx="4459224" cy="1161024"/>
          </a:xfrm>
          <a:prstGeom prst="rect">
            <a:avLst/>
          </a:prstGeom>
          <a:noFill/>
          <a:ln>
            <a:noFill/>
          </a:ln>
        </p:spPr>
        <p:txBody>
          <a:bodyPr spcFirstLastPara="1" vert="horz" wrap="square"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44488" indent="-173038"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68738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98DB"/>
              </a:buClr>
              <a:buSzPts val="1600"/>
              <a:buFont typeface="Arial" panose="020B0604020202020204" pitchFamily="34" charset="0"/>
              <a:buNone/>
              <a:tabLst/>
              <a:defRPr/>
            </a:pPr>
            <a:r>
              <a:rPr kumimoji="0" lang="en-US" sz="2000" b="1"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rPr>
              <a:t>Today’s Topic</a:t>
            </a:r>
            <a:endParaRPr lang="en-US" sz="20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Calibri"/>
              <a:cs typeface="Calibri"/>
            </a:endParaRPr>
          </a:p>
          <a:p>
            <a:pPr>
              <a:lnSpc>
                <a:spcPct val="100000"/>
              </a:lnSpc>
              <a:spcBef>
                <a:spcPts val="0"/>
              </a:spcBef>
              <a:defRPr/>
            </a:pPr>
            <a:r>
              <a:rPr lang="en-US" sz="2400" i="1" dirty="0">
                <a:solidFill>
                  <a:prstClr val="white"/>
                </a:solidFill>
                <a:ea typeface="+mn-lt"/>
                <a:cs typeface="+mn-lt"/>
              </a:rPr>
              <a:t>Pricing Strategy Q3 Roundup</a:t>
            </a:r>
            <a:endParaRPr lang="en-US" sz="2400" i="1" dirty="0">
              <a:solidFill>
                <a:prstClr val="white"/>
              </a:solidFill>
              <a:ea typeface="Calibri"/>
              <a:cs typeface="Calibri"/>
            </a:endParaRPr>
          </a:p>
        </p:txBody>
      </p:sp>
      <p:sp>
        <p:nvSpPr>
          <p:cNvPr id="7" name="Google Shape;577;p5">
            <a:extLst>
              <a:ext uri="{FF2B5EF4-FFF2-40B4-BE49-F238E27FC236}">
                <a16:creationId xmlns:a16="http://schemas.microsoft.com/office/drawing/2014/main" id="{13A1F5A6-5434-1AB0-1656-D7F805141AB3}"/>
              </a:ext>
            </a:extLst>
          </p:cNvPr>
          <p:cNvSpPr txBox="1">
            <a:spLocks/>
          </p:cNvSpPr>
          <p:nvPr/>
        </p:nvSpPr>
        <p:spPr>
          <a:xfrm>
            <a:off x="643128" y="4261967"/>
            <a:ext cx="4719908" cy="1140972"/>
          </a:xfrm>
          <a:prstGeom prst="rect">
            <a:avLst/>
          </a:prstGeom>
          <a:noFill/>
          <a:ln>
            <a:noFill/>
          </a:ln>
        </p:spPr>
        <p:txBody>
          <a:bodyPr spcFirstLastPara="1" vert="horz" wrap="square"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44488" indent="-173038"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687388"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98DB"/>
              </a:buClr>
              <a:buSzPts val="1600"/>
              <a:buFont typeface="Arial" panose="020B0604020202020204" pitchFamily="34" charset="0"/>
              <a:buNone/>
              <a:tabLst/>
              <a:defRPr/>
            </a:pPr>
            <a:r>
              <a:rPr kumimoji="0" lang="en-US" sz="2000" b="1" i="0" u="none" strike="noStrike" kern="1200" cap="none" spc="0" normalizeH="0" baseline="0" noProof="0" dirty="0">
                <a:ln>
                  <a:noFill/>
                </a:ln>
                <a:solidFill>
                  <a:srgbClr val="0098DB">
                    <a:lumMod val="60000"/>
                    <a:lumOff val="40000"/>
                  </a:srgbClr>
                </a:solidFill>
                <a:effectLst/>
                <a:uLnTx/>
                <a:uFillTx/>
                <a:latin typeface="Calibri" panose="020F0502020204030204"/>
                <a:ea typeface="+mn-ea"/>
                <a:cs typeface="+mn-cs"/>
              </a:rPr>
              <a:t>Rough Agenda</a:t>
            </a:r>
            <a:endParaRPr kumimoji="0" lang="en-US" sz="2000" b="0" i="0" u="none" strike="noStrike" kern="1200" cap="none" spc="0" normalizeH="0" baseline="0" noProof="0" dirty="0">
              <a:ln>
                <a:noFill/>
              </a:ln>
              <a:solidFill>
                <a:srgbClr val="0098DB">
                  <a:lumMod val="60000"/>
                  <a:lumOff val="4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prstClr val="white"/>
              </a:buClr>
              <a:buSzPts val="1400"/>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Min. 5 – </a:t>
            </a:r>
            <a:r>
              <a:rPr lang="en-US" sz="1800" dirty="0">
                <a:solidFill>
                  <a:prstClr val="white"/>
                </a:solidFill>
                <a:latin typeface="Calibri" panose="020F0502020204030204"/>
              </a:rPr>
              <a:t>45</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Review Core Principals &amp; Cases</a:t>
            </a:r>
          </a:p>
          <a:p>
            <a:pPr marL="285750" marR="0" lvl="0" indent="-285750" algn="l" defTabSz="914400" rtl="0" eaLnBrk="1" fontAlgn="auto" latinLnBrk="0" hangingPunct="1">
              <a:lnSpc>
                <a:spcPct val="100000"/>
              </a:lnSpc>
              <a:spcBef>
                <a:spcPts val="0"/>
              </a:spcBef>
              <a:spcAft>
                <a:spcPts val="0"/>
              </a:spcAft>
              <a:buClr>
                <a:prstClr val="white"/>
              </a:buClr>
              <a:buSzPts val="1400"/>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Min. </a:t>
            </a:r>
            <a:r>
              <a:rPr lang="en-US" sz="1800" dirty="0">
                <a:solidFill>
                  <a:prstClr val="white"/>
                </a:solidFill>
                <a:latin typeface="Calibri" panose="020F0502020204030204"/>
              </a:rPr>
              <a:t>45</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55 – Q&amp;A</a:t>
            </a:r>
          </a:p>
          <a:p>
            <a:pPr marL="285750" marR="0" lvl="0" indent="-285750" algn="l" defTabSz="914400" rtl="0" eaLnBrk="1" fontAlgn="auto" latinLnBrk="0" hangingPunct="1">
              <a:lnSpc>
                <a:spcPct val="100000"/>
              </a:lnSpc>
              <a:spcBef>
                <a:spcPts val="0"/>
              </a:spcBef>
              <a:spcAft>
                <a:spcPts val="0"/>
              </a:spcAft>
              <a:buClr>
                <a:prstClr val="white"/>
              </a:buClr>
              <a:buSzPts val="1400"/>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Min 55 – 60 – News + Wrap Up </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E2B6F74-AB70-9F1C-442E-63B428FC9513}"/>
              </a:ext>
            </a:extLst>
          </p:cNvPr>
          <p:cNvPicPr>
            <a:picLocks noChangeAspect="1"/>
          </p:cNvPicPr>
          <p:nvPr/>
        </p:nvPicPr>
        <p:blipFill>
          <a:blip r:embed="rId4"/>
          <a:stretch>
            <a:fillRect/>
          </a:stretch>
        </p:blipFill>
        <p:spPr>
          <a:xfrm>
            <a:off x="8127099" y="3836136"/>
            <a:ext cx="2239165" cy="1113721"/>
          </a:xfrm>
          <a:prstGeom prst="rect">
            <a:avLst/>
          </a:prstGeom>
        </p:spPr>
      </p:pic>
      <p:sp>
        <p:nvSpPr>
          <p:cNvPr id="10" name="Arrow: Down 9">
            <a:extLst>
              <a:ext uri="{FF2B5EF4-FFF2-40B4-BE49-F238E27FC236}">
                <a16:creationId xmlns:a16="http://schemas.microsoft.com/office/drawing/2014/main" id="{38D36482-19A4-A776-B4EC-D8D668C07A13}"/>
              </a:ext>
            </a:extLst>
          </p:cNvPr>
          <p:cNvSpPr/>
          <p:nvPr/>
        </p:nvSpPr>
        <p:spPr>
          <a:xfrm>
            <a:off x="7403916" y="3957590"/>
            <a:ext cx="441117" cy="634107"/>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AF2725F-CA5C-8DF9-F068-9201A908742A}"/>
              </a:ext>
            </a:extLst>
          </p:cNvPr>
          <p:cNvSpPr/>
          <p:nvPr/>
        </p:nvSpPr>
        <p:spPr>
          <a:xfrm>
            <a:off x="8059586" y="4150184"/>
            <a:ext cx="2366412" cy="357655"/>
          </a:xfrm>
          <a:prstGeom prst="rect">
            <a:avLst/>
          </a:prstGeom>
          <a:noFill/>
          <a:ln w="28575">
            <a:solidFill>
              <a:schemeClr val="accent1"/>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4A13988-13A7-C05F-59E1-D5B5D88111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34A13988-13A7-C05F-59E1-D5B5D88111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2D8A55-242C-ADBE-03F3-4F4DADB9FB4F}"/>
              </a:ext>
            </a:extLst>
          </p:cNvPr>
          <p:cNvSpPr>
            <a:spLocks noGrp="1"/>
          </p:cNvSpPr>
          <p:nvPr>
            <p:ph type="title"/>
          </p:nvPr>
        </p:nvSpPr>
        <p:spPr/>
        <p:txBody>
          <a:bodyPr vert="horz"/>
          <a:lstStyle/>
          <a:p>
            <a:r>
              <a:rPr lang="en-US" dirty="0"/>
              <a:t>Top 5 Takeaways From Q3 Masterclasses</a:t>
            </a:r>
          </a:p>
        </p:txBody>
      </p:sp>
      <p:sp>
        <p:nvSpPr>
          <p:cNvPr id="3" name="Content Placeholder 2">
            <a:extLst>
              <a:ext uri="{FF2B5EF4-FFF2-40B4-BE49-F238E27FC236}">
                <a16:creationId xmlns:a16="http://schemas.microsoft.com/office/drawing/2014/main" id="{33F831E9-DE72-994A-7CAE-5D99E1F1C031}"/>
              </a:ext>
            </a:extLst>
          </p:cNvPr>
          <p:cNvSpPr>
            <a:spLocks noGrp="1"/>
          </p:cNvSpPr>
          <p:nvPr>
            <p:ph idx="4294967295"/>
          </p:nvPr>
        </p:nvSpPr>
        <p:spPr>
          <a:xfrm>
            <a:off x="873046" y="2184033"/>
            <a:ext cx="10344230" cy="3876739"/>
          </a:xfrm>
        </p:spPr>
        <p:txBody>
          <a:bodyPr/>
          <a:lstStyle/>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Freemium success depends on fine tuning of free &amp; paid tiers</a:t>
            </a:r>
          </a:p>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Optimized PLG looks different in B2B</a:t>
            </a:r>
          </a:p>
          <a:p>
            <a:pPr marL="630238" indent="-630238">
              <a:lnSpc>
                <a:spcPct val="107000"/>
              </a:lnSpc>
              <a:spcBef>
                <a:spcPts val="2400"/>
              </a:spcBef>
              <a:buFont typeface="+mj-lt"/>
              <a:buAutoNum type="arabicPeriod"/>
            </a:pPr>
            <a:r>
              <a:rPr lang="en-US" sz="2800" b="1" dirty="0">
                <a:solidFill>
                  <a:schemeClr val="bg1"/>
                </a:solidFill>
                <a:effectLst/>
                <a:ea typeface="Calibri" panose="020F0502020204030204" pitchFamily="34" charset="0"/>
              </a:rPr>
              <a:t>There is no single "best" price setting data source or technique </a:t>
            </a:r>
          </a:p>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It's not just which metric, but HOW that metric scales price</a:t>
            </a:r>
          </a:p>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Discounting is not the enemy - </a:t>
            </a:r>
            <a:r>
              <a:rPr lang="en-US" sz="2800" b="1" i="1" dirty="0">
                <a:solidFill>
                  <a:schemeClr val="bg1"/>
                </a:solidFill>
                <a:ea typeface="Calibri" panose="020F0502020204030204" pitchFamily="34" charset="0"/>
              </a:rPr>
              <a:t>unnecessary</a:t>
            </a:r>
            <a:r>
              <a:rPr lang="en-US" sz="2800" b="1" dirty="0">
                <a:solidFill>
                  <a:schemeClr val="bg1"/>
                </a:solidFill>
                <a:ea typeface="Calibri" panose="020F0502020204030204" pitchFamily="34" charset="0"/>
              </a:rPr>
              <a:t> discounting is</a:t>
            </a:r>
            <a:endParaRPr lang="en-US" sz="2800" b="1" dirty="0">
              <a:solidFill>
                <a:schemeClr val="bg1"/>
              </a:solidFill>
              <a:effectLst/>
              <a:ea typeface="Calibri" panose="020F0502020204030204" pitchFamily="34" charset="0"/>
            </a:endParaRPr>
          </a:p>
        </p:txBody>
      </p:sp>
      <p:sp>
        <p:nvSpPr>
          <p:cNvPr id="6" name="Oval 5">
            <a:extLst>
              <a:ext uri="{FF2B5EF4-FFF2-40B4-BE49-F238E27FC236}">
                <a16:creationId xmlns:a16="http://schemas.microsoft.com/office/drawing/2014/main" id="{6F9DBF64-1257-2832-6CB2-C36C756CC8C6}"/>
              </a:ext>
            </a:extLst>
          </p:cNvPr>
          <p:cNvSpPr/>
          <p:nvPr/>
        </p:nvSpPr>
        <p:spPr>
          <a:xfrm>
            <a:off x="735196" y="2184033"/>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1</a:t>
            </a:r>
          </a:p>
        </p:txBody>
      </p:sp>
      <p:sp>
        <p:nvSpPr>
          <p:cNvPr id="7" name="Oval 6">
            <a:extLst>
              <a:ext uri="{FF2B5EF4-FFF2-40B4-BE49-F238E27FC236}">
                <a16:creationId xmlns:a16="http://schemas.microsoft.com/office/drawing/2014/main" id="{EF2233F3-F084-06E9-9ACB-DAEFB2B97B49}"/>
              </a:ext>
            </a:extLst>
          </p:cNvPr>
          <p:cNvSpPr/>
          <p:nvPr/>
        </p:nvSpPr>
        <p:spPr>
          <a:xfrm>
            <a:off x="735196" y="2978963"/>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2</a:t>
            </a:r>
          </a:p>
        </p:txBody>
      </p:sp>
      <p:sp>
        <p:nvSpPr>
          <p:cNvPr id="8" name="Oval 7">
            <a:extLst>
              <a:ext uri="{FF2B5EF4-FFF2-40B4-BE49-F238E27FC236}">
                <a16:creationId xmlns:a16="http://schemas.microsoft.com/office/drawing/2014/main" id="{9B688609-414B-2CF0-4119-5F10FE19A92B}"/>
              </a:ext>
            </a:extLst>
          </p:cNvPr>
          <p:cNvSpPr/>
          <p:nvPr/>
        </p:nvSpPr>
        <p:spPr>
          <a:xfrm>
            <a:off x="735196" y="3735374"/>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3</a:t>
            </a:r>
          </a:p>
        </p:txBody>
      </p:sp>
      <p:sp>
        <p:nvSpPr>
          <p:cNvPr id="9" name="Oval 8">
            <a:extLst>
              <a:ext uri="{FF2B5EF4-FFF2-40B4-BE49-F238E27FC236}">
                <a16:creationId xmlns:a16="http://schemas.microsoft.com/office/drawing/2014/main" id="{635E16DB-1077-7854-8BAF-E7610AC1E1F7}"/>
              </a:ext>
            </a:extLst>
          </p:cNvPr>
          <p:cNvSpPr/>
          <p:nvPr/>
        </p:nvSpPr>
        <p:spPr>
          <a:xfrm>
            <a:off x="735196" y="4491785"/>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4</a:t>
            </a:r>
          </a:p>
        </p:txBody>
      </p:sp>
      <p:sp>
        <p:nvSpPr>
          <p:cNvPr id="10" name="Oval 9">
            <a:extLst>
              <a:ext uri="{FF2B5EF4-FFF2-40B4-BE49-F238E27FC236}">
                <a16:creationId xmlns:a16="http://schemas.microsoft.com/office/drawing/2014/main" id="{2924A836-5249-C735-D3B7-33FB1CF1919C}"/>
              </a:ext>
            </a:extLst>
          </p:cNvPr>
          <p:cNvSpPr/>
          <p:nvPr/>
        </p:nvSpPr>
        <p:spPr>
          <a:xfrm>
            <a:off x="735196" y="5276278"/>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5</a:t>
            </a:r>
          </a:p>
        </p:txBody>
      </p:sp>
      <p:sp>
        <p:nvSpPr>
          <p:cNvPr id="5" name="Rectangle 4">
            <a:extLst>
              <a:ext uri="{FF2B5EF4-FFF2-40B4-BE49-F238E27FC236}">
                <a16:creationId xmlns:a16="http://schemas.microsoft.com/office/drawing/2014/main" id="{8ED428F5-6CA4-EC8A-4715-DD4C92CF9C01}"/>
              </a:ext>
            </a:extLst>
          </p:cNvPr>
          <p:cNvSpPr/>
          <p:nvPr/>
        </p:nvSpPr>
        <p:spPr>
          <a:xfrm>
            <a:off x="487680" y="5142061"/>
            <a:ext cx="11216640" cy="918710"/>
          </a:xfrm>
          <a:prstGeom prst="rect">
            <a:avLst/>
          </a:prstGeom>
          <a:solidFill>
            <a:srgbClr val="1C29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1" name="Rectangle 10">
            <a:extLst>
              <a:ext uri="{FF2B5EF4-FFF2-40B4-BE49-F238E27FC236}">
                <a16:creationId xmlns:a16="http://schemas.microsoft.com/office/drawing/2014/main" id="{A9087D4C-4F66-4DFF-1A02-044C862EF811}"/>
              </a:ext>
            </a:extLst>
          </p:cNvPr>
          <p:cNvSpPr/>
          <p:nvPr/>
        </p:nvSpPr>
        <p:spPr>
          <a:xfrm>
            <a:off x="487680" y="4394049"/>
            <a:ext cx="10969124" cy="73979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2" name="Rectangle 11">
            <a:extLst>
              <a:ext uri="{FF2B5EF4-FFF2-40B4-BE49-F238E27FC236}">
                <a16:creationId xmlns:a16="http://schemas.microsoft.com/office/drawing/2014/main" id="{0FE9A780-397D-20A1-FD64-EF2DE0D3C9DD}"/>
              </a:ext>
            </a:extLst>
          </p:cNvPr>
          <p:cNvSpPr/>
          <p:nvPr/>
        </p:nvSpPr>
        <p:spPr>
          <a:xfrm>
            <a:off x="487680" y="2114934"/>
            <a:ext cx="11216640" cy="2156292"/>
          </a:xfrm>
          <a:prstGeom prst="rect">
            <a:avLst/>
          </a:prstGeom>
          <a:solidFill>
            <a:srgbClr val="1C29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Tree>
    <p:extLst>
      <p:ext uri="{BB962C8B-B14F-4D97-AF65-F5344CB8AC3E}">
        <p14:creationId xmlns:p14="http://schemas.microsoft.com/office/powerpoint/2010/main" val="4169839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3D1C849-D8A1-B1E5-77DE-4B42C72299E0}"/>
              </a:ext>
            </a:extLst>
          </p:cNvPr>
          <p:cNvGraphicFramePr>
            <a:graphicFrameLocks noChangeAspect="1"/>
          </p:cNvGraphicFramePr>
          <p:nvPr>
            <p:custDataLst>
              <p:tags r:id="rId1"/>
            </p:custDataLst>
            <p:extLst>
              <p:ext uri="{D42A27DB-BD31-4B8C-83A1-F6EECF244321}">
                <p14:modId xmlns:p14="http://schemas.microsoft.com/office/powerpoint/2010/main" val="2913059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C3D1C849-D8A1-B1E5-77DE-4B42C72299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5ADF0C8-D933-0D84-BC44-9C48DD5B9582}"/>
              </a:ext>
            </a:extLst>
          </p:cNvPr>
          <p:cNvSpPr>
            <a:spLocks noGrp="1"/>
          </p:cNvSpPr>
          <p:nvPr>
            <p:ph type="title"/>
          </p:nvPr>
        </p:nvSpPr>
        <p:spPr/>
        <p:txBody>
          <a:bodyPr vert="horz"/>
          <a:lstStyle/>
          <a:p>
            <a:r>
              <a:rPr lang="en-US" dirty="0"/>
              <a:t>Price Architecture Challenges</a:t>
            </a:r>
          </a:p>
        </p:txBody>
      </p:sp>
      <p:sp>
        <p:nvSpPr>
          <p:cNvPr id="3" name="Content Placeholder 2">
            <a:extLst>
              <a:ext uri="{FF2B5EF4-FFF2-40B4-BE49-F238E27FC236}">
                <a16:creationId xmlns:a16="http://schemas.microsoft.com/office/drawing/2014/main" id="{4C29A691-D2B5-E7FD-DFA9-6B7BD39E7FBC}"/>
              </a:ext>
            </a:extLst>
          </p:cNvPr>
          <p:cNvSpPr>
            <a:spLocks noGrp="1"/>
          </p:cNvSpPr>
          <p:nvPr>
            <p:ph idx="1"/>
          </p:nvPr>
        </p:nvSpPr>
        <p:spPr/>
        <p:txBody>
          <a:bodyPr/>
          <a:lstStyle/>
          <a:p>
            <a:pPr marL="0" marR="0">
              <a:lnSpc>
                <a:spcPct val="107000"/>
              </a:lnSpc>
              <a:spcBef>
                <a:spcPts val="0"/>
              </a:spcBef>
              <a:spcAft>
                <a:spcPts val="0"/>
              </a:spcAft>
            </a:pPr>
            <a:r>
              <a:rPr lang="en-GB" sz="2400" dirty="0">
                <a:effectLst/>
                <a:ea typeface="Montserrat" panose="00000500000000000000" pitchFamily="2" charset="0"/>
                <a:cs typeface="Montserrat" panose="00000500000000000000" pitchFamily="2" charset="0"/>
              </a:rPr>
              <a:t>People often think price scaling ends at the price metric, but the </a:t>
            </a:r>
            <a:r>
              <a:rPr lang="en-GB" sz="2400" b="1" i="1" dirty="0">
                <a:effectLst/>
                <a:ea typeface="Montserrat" panose="00000500000000000000" pitchFamily="2" charset="0"/>
                <a:cs typeface="Montserrat" panose="00000500000000000000" pitchFamily="2" charset="0"/>
              </a:rPr>
              <a:t>way</a:t>
            </a:r>
            <a:r>
              <a:rPr lang="en-GB" sz="2400" dirty="0">
                <a:effectLst/>
                <a:ea typeface="Montserrat" panose="00000500000000000000" pitchFamily="2" charset="0"/>
                <a:cs typeface="Montserrat" panose="00000500000000000000" pitchFamily="2" charset="0"/>
              </a:rPr>
              <a:t> you scale also has an impact on customer acceptability</a:t>
            </a:r>
            <a:endParaRPr lang="en-US" sz="2400" dirty="0">
              <a:effectLst/>
              <a:ea typeface="Calibri" panose="020F0502020204030204" pitchFamily="34" charset="0"/>
            </a:endParaRPr>
          </a:p>
          <a:p>
            <a:pPr marL="0" marR="0">
              <a:lnSpc>
                <a:spcPct val="107000"/>
              </a:lnSpc>
              <a:spcBef>
                <a:spcPts val="0"/>
              </a:spcBef>
              <a:spcAft>
                <a:spcPts val="0"/>
              </a:spcAft>
            </a:pPr>
            <a:r>
              <a:rPr lang="en-GB" sz="2400" dirty="0">
                <a:effectLst/>
                <a:ea typeface="Montserrat" panose="00000500000000000000" pitchFamily="2" charset="0"/>
                <a:cs typeface="Montserrat" panose="00000500000000000000" pitchFamily="2" charset="0"/>
              </a:rPr>
              <a:t> </a:t>
            </a:r>
            <a:endParaRPr lang="en-US" sz="2400" dirty="0">
              <a:effectLst/>
              <a:ea typeface="Calibri" panose="020F0502020204030204" pitchFamily="34" charset="0"/>
            </a:endParaRPr>
          </a:p>
          <a:p>
            <a:pPr marL="0" marR="0">
              <a:lnSpc>
                <a:spcPct val="107000"/>
              </a:lnSpc>
              <a:spcBef>
                <a:spcPts val="0"/>
              </a:spcBef>
              <a:spcAft>
                <a:spcPts val="0"/>
              </a:spcAft>
            </a:pPr>
            <a:r>
              <a:rPr lang="en-GB" sz="2400" dirty="0">
                <a:effectLst/>
                <a:ea typeface="Montserrat" panose="00000500000000000000" pitchFamily="2" charset="0"/>
                <a:cs typeface="Montserrat" panose="00000500000000000000" pitchFamily="2" charset="0"/>
              </a:rPr>
              <a:t>Even if a metric is linked to value, it </a:t>
            </a:r>
            <a:r>
              <a:rPr lang="en-GB" sz="2400" b="1" dirty="0">
                <a:effectLst/>
                <a:ea typeface="Montserrat" panose="00000500000000000000" pitchFamily="2" charset="0"/>
                <a:cs typeface="Montserrat" panose="00000500000000000000" pitchFamily="2" charset="0"/>
              </a:rPr>
              <a:t>doesn’t mean rate of value increase is </a:t>
            </a:r>
            <a:r>
              <a:rPr lang="en-GB" sz="2400" b="1" i="1" dirty="0">
                <a:effectLst/>
                <a:ea typeface="Montserrat" panose="00000500000000000000" pitchFamily="2" charset="0"/>
                <a:cs typeface="Montserrat" panose="00000500000000000000" pitchFamily="2" charset="0"/>
              </a:rPr>
              <a:t>consistent</a:t>
            </a:r>
            <a:r>
              <a:rPr lang="en-GB" sz="2400" b="1" dirty="0">
                <a:effectLst/>
                <a:ea typeface="Montserrat" panose="00000500000000000000" pitchFamily="2" charset="0"/>
                <a:cs typeface="Montserrat" panose="00000500000000000000" pitchFamily="2" charset="0"/>
              </a:rPr>
              <a:t> </a:t>
            </a:r>
            <a:r>
              <a:rPr lang="en-GB" sz="2400" dirty="0">
                <a:effectLst/>
                <a:ea typeface="Montserrat" panose="00000500000000000000" pitchFamily="2" charset="0"/>
                <a:cs typeface="Montserrat" panose="00000500000000000000" pitchFamily="2" charset="0"/>
              </a:rPr>
              <a:t>as the metric units increase</a:t>
            </a:r>
            <a:endParaRPr lang="en-US" sz="2400" dirty="0">
              <a:effectLst/>
              <a:ea typeface="Calibri" panose="020F0502020204030204" pitchFamily="34" charset="0"/>
            </a:endParaRPr>
          </a:p>
          <a:p>
            <a:pPr marL="0" marR="0">
              <a:lnSpc>
                <a:spcPct val="107000"/>
              </a:lnSpc>
              <a:spcBef>
                <a:spcPts val="0"/>
              </a:spcBef>
              <a:spcAft>
                <a:spcPts val="0"/>
              </a:spcAft>
            </a:pPr>
            <a:r>
              <a:rPr lang="en-GB" sz="2400" dirty="0">
                <a:effectLst/>
                <a:ea typeface="Montserrat" panose="00000500000000000000" pitchFamily="2" charset="0"/>
                <a:cs typeface="Montserrat" panose="00000500000000000000" pitchFamily="2" charset="0"/>
              </a:rPr>
              <a:t> </a:t>
            </a:r>
            <a:endParaRPr lang="en-US" sz="2400" dirty="0">
              <a:effectLst/>
              <a:ea typeface="Calibri" panose="020F0502020204030204" pitchFamily="34" charset="0"/>
            </a:endParaRPr>
          </a:p>
          <a:p>
            <a:r>
              <a:rPr lang="en-GB" sz="2400" dirty="0">
                <a:effectLst/>
                <a:ea typeface="Montserrat" panose="00000500000000000000" pitchFamily="2" charset="0"/>
                <a:cs typeface="Montserrat" panose="00000500000000000000" pitchFamily="2" charset="0"/>
              </a:rPr>
              <a:t>Often, even value-aligned metrics can be </a:t>
            </a:r>
            <a:r>
              <a:rPr lang="en-GB" sz="2400" b="1" i="1" dirty="0">
                <a:effectLst/>
                <a:ea typeface="Montserrat" panose="00000500000000000000" pitchFamily="2" charset="0"/>
                <a:cs typeface="Montserrat" panose="00000500000000000000" pitchFamily="2" charset="0"/>
              </a:rPr>
              <a:t>unpredictable</a:t>
            </a:r>
            <a:r>
              <a:rPr lang="en-GB" sz="2400" dirty="0">
                <a:effectLst/>
                <a:ea typeface="Montserrat" panose="00000500000000000000" pitchFamily="2" charset="0"/>
                <a:cs typeface="Montserrat" panose="00000500000000000000" pitchFamily="2" charset="0"/>
              </a:rPr>
              <a:t>, which creates </a:t>
            </a:r>
            <a:r>
              <a:rPr lang="en-GB" sz="2400" dirty="0">
                <a:ea typeface="Montserrat" panose="00000500000000000000" pitchFamily="2" charset="0"/>
                <a:cs typeface="Montserrat" panose="00000500000000000000" pitchFamily="2" charset="0"/>
              </a:rPr>
              <a:t>unpredictability in prices, and is a barrier to sales</a:t>
            </a:r>
            <a:r>
              <a:rPr lang="en-GB" sz="2400" b="1" dirty="0">
                <a:effectLst/>
                <a:ea typeface="Montserrat" panose="00000500000000000000" pitchFamily="2" charset="0"/>
                <a:cs typeface="Montserrat" panose="00000500000000000000" pitchFamily="2" charset="0"/>
              </a:rPr>
              <a:t> </a:t>
            </a:r>
            <a:endParaRPr lang="en-US" sz="2800" b="1" dirty="0"/>
          </a:p>
        </p:txBody>
      </p:sp>
    </p:spTree>
    <p:extLst>
      <p:ext uri="{BB962C8B-B14F-4D97-AF65-F5344CB8AC3E}">
        <p14:creationId xmlns:p14="http://schemas.microsoft.com/office/powerpoint/2010/main" val="345738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a:extLst>
              <a:ext uri="{FF2B5EF4-FFF2-40B4-BE49-F238E27FC236}">
                <a16:creationId xmlns:a16="http://schemas.microsoft.com/office/drawing/2014/main" id="{70F590D2-EAC9-4813-9DD8-552AF746292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61" name="Object 60" hidden="1">
                        <a:extLst>
                          <a:ext uri="{FF2B5EF4-FFF2-40B4-BE49-F238E27FC236}">
                            <a16:creationId xmlns:a16="http://schemas.microsoft.com/office/drawing/2014/main" id="{70F590D2-EAC9-4813-9DD8-552AF746292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13" descr="A blue cube with black lines&#10;&#10;Description automatically generated">
            <a:extLst>
              <a:ext uri="{FF2B5EF4-FFF2-40B4-BE49-F238E27FC236}">
                <a16:creationId xmlns:a16="http://schemas.microsoft.com/office/drawing/2014/main" id="{94ED44F0-73DD-C115-9CAD-F9DA4ED3FAAF}"/>
              </a:ext>
            </a:extLst>
          </p:cNvPr>
          <p:cNvPicPr>
            <a:picLocks noChangeAspect="1"/>
          </p:cNvPicPr>
          <p:nvPr/>
        </p:nvPicPr>
        <p:blipFill>
          <a:blip r:embed="rId6">
            <a:alphaModFix amt="10000"/>
            <a:extLst>
              <a:ext uri="{28A0092B-C50C-407E-A947-70E740481C1C}">
                <a14:useLocalDpi xmlns:a14="http://schemas.microsoft.com/office/drawing/2010/main" val="0"/>
              </a:ext>
            </a:extLst>
          </a:blip>
          <a:stretch>
            <a:fillRect/>
          </a:stretch>
        </p:blipFill>
        <p:spPr>
          <a:xfrm>
            <a:off x="3914470" y="975970"/>
            <a:ext cx="4363059" cy="4906060"/>
          </a:xfrm>
          <a:prstGeom prst="rect">
            <a:avLst/>
          </a:prstGeom>
        </p:spPr>
      </p:pic>
      <p:sp>
        <p:nvSpPr>
          <p:cNvPr id="58" name="Title 1">
            <a:extLst>
              <a:ext uri="{FF2B5EF4-FFF2-40B4-BE49-F238E27FC236}">
                <a16:creationId xmlns:a16="http://schemas.microsoft.com/office/drawing/2014/main" id="{73A6179B-201E-4F34-9B91-D39D46CCF529}"/>
              </a:ext>
            </a:extLst>
          </p:cNvPr>
          <p:cNvSpPr>
            <a:spLocks noGrp="1"/>
          </p:cNvSpPr>
          <p:nvPr>
            <p:ph type="title"/>
          </p:nvPr>
        </p:nvSpPr>
        <p:spPr>
          <a:xfrm>
            <a:off x="487680" y="464286"/>
            <a:ext cx="11216640" cy="687638"/>
          </a:xfrm>
        </p:spPr>
        <p:txBody>
          <a:bodyPr vert="horz" lIns="0">
            <a:noAutofit/>
          </a:bodyPr>
          <a:lstStyle/>
          <a:p>
            <a:r>
              <a:rPr lang="en-US" sz="2400">
                <a:solidFill>
                  <a:schemeClr val="tx1"/>
                </a:solidFill>
              </a:rPr>
              <a:t>There are several options for scaling price in accordance with your selected price metrics, including but not limited to these 7</a:t>
            </a:r>
          </a:p>
        </p:txBody>
      </p:sp>
      <p:cxnSp>
        <p:nvCxnSpPr>
          <p:cNvPr id="71" name="Straight Arrow Connector 70">
            <a:extLst>
              <a:ext uri="{FF2B5EF4-FFF2-40B4-BE49-F238E27FC236}">
                <a16:creationId xmlns:a16="http://schemas.microsoft.com/office/drawing/2014/main" id="{DE793EAB-552C-44D8-A00C-159653FCD4E9}"/>
              </a:ext>
            </a:extLst>
          </p:cNvPr>
          <p:cNvCxnSpPr>
            <a:cxnSpLocks/>
          </p:cNvCxnSpPr>
          <p:nvPr/>
        </p:nvCxnSpPr>
        <p:spPr>
          <a:xfrm flipV="1">
            <a:off x="487683" y="2033956"/>
            <a:ext cx="11216637" cy="3617"/>
          </a:xfrm>
          <a:prstGeom prst="straightConnector1">
            <a:avLst/>
          </a:prstGeom>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C4C385D3-347E-4256-977C-1F74F7DF3E10}"/>
              </a:ext>
            </a:extLst>
          </p:cNvPr>
          <p:cNvSpPr txBox="1"/>
          <p:nvPr/>
        </p:nvSpPr>
        <p:spPr>
          <a:xfrm>
            <a:off x="487579" y="1705650"/>
            <a:ext cx="3590121"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a:ea typeface="+mn-ea"/>
                <a:cs typeface="+mn-cs"/>
              </a:rPr>
              <a:t>Most variable, least predictable</a:t>
            </a:r>
          </a:p>
        </p:txBody>
      </p:sp>
      <p:sp>
        <p:nvSpPr>
          <p:cNvPr id="116" name="TextBox 115">
            <a:extLst>
              <a:ext uri="{FF2B5EF4-FFF2-40B4-BE49-F238E27FC236}">
                <a16:creationId xmlns:a16="http://schemas.microsoft.com/office/drawing/2014/main" id="{1499D288-FC22-49C0-94E6-C60FF8480528}"/>
              </a:ext>
            </a:extLst>
          </p:cNvPr>
          <p:cNvSpPr txBox="1"/>
          <p:nvPr/>
        </p:nvSpPr>
        <p:spPr>
          <a:xfrm>
            <a:off x="7730153" y="1695401"/>
            <a:ext cx="3974163" cy="338554"/>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a:ea typeface="+mn-ea"/>
                <a:cs typeface="+mn-cs"/>
              </a:rPr>
              <a:t>Most predictable, least variable</a:t>
            </a:r>
          </a:p>
        </p:txBody>
      </p:sp>
      <p:sp>
        <p:nvSpPr>
          <p:cNvPr id="178" name="TextBox 177">
            <a:extLst>
              <a:ext uri="{FF2B5EF4-FFF2-40B4-BE49-F238E27FC236}">
                <a16:creationId xmlns:a16="http://schemas.microsoft.com/office/drawing/2014/main" id="{C3BC60D8-304C-407F-939C-B9F62786915A}"/>
              </a:ext>
            </a:extLst>
          </p:cNvPr>
          <p:cNvSpPr txBox="1"/>
          <p:nvPr/>
        </p:nvSpPr>
        <p:spPr>
          <a:xfrm>
            <a:off x="9528203" y="1296546"/>
            <a:ext cx="2174697" cy="307777"/>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A83611"/>
                </a:solidFill>
                <a:effectLst/>
                <a:uLnTx/>
                <a:uFillTx/>
                <a:latin typeface="Calibri" panose="020F0502020204030204"/>
                <a:ea typeface="+mn-ea"/>
                <a:cs typeface="+mn-cs"/>
              </a:rPr>
              <a:t>Not exhaustive</a:t>
            </a:r>
          </a:p>
        </p:txBody>
      </p:sp>
      <p:sp>
        <p:nvSpPr>
          <p:cNvPr id="4" name="TextBox 3">
            <a:extLst>
              <a:ext uri="{FF2B5EF4-FFF2-40B4-BE49-F238E27FC236}">
                <a16:creationId xmlns:a16="http://schemas.microsoft.com/office/drawing/2014/main" id="{4D5D8E8B-54B4-B9FF-89F3-2A66D892CFCA}"/>
              </a:ext>
            </a:extLst>
          </p:cNvPr>
          <p:cNvSpPr txBox="1">
            <a:spLocks/>
          </p:cNvSpPr>
          <p:nvPr/>
        </p:nvSpPr>
        <p:spPr>
          <a:xfrm>
            <a:off x="486189" y="1227057"/>
            <a:ext cx="4729278" cy="338554"/>
          </a:xfrm>
          <a:prstGeom prst="rect">
            <a:avLst/>
          </a:prstGeom>
          <a:noFill/>
        </p:spPr>
        <p:txBody>
          <a:bodyPr wrap="square" lIns="0" r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Price Architecture Motif Types</a:t>
            </a: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40" name="Group 139">
            <a:extLst>
              <a:ext uri="{FF2B5EF4-FFF2-40B4-BE49-F238E27FC236}">
                <a16:creationId xmlns:a16="http://schemas.microsoft.com/office/drawing/2014/main" id="{41234593-7CA2-BDBD-A990-EBCAC6DDE98E}"/>
              </a:ext>
            </a:extLst>
          </p:cNvPr>
          <p:cNvGrpSpPr/>
          <p:nvPr/>
        </p:nvGrpSpPr>
        <p:grpSpPr>
          <a:xfrm>
            <a:off x="934246" y="2050834"/>
            <a:ext cx="1928043" cy="4119205"/>
            <a:chOff x="1019303" y="2050834"/>
            <a:chExt cx="1928043" cy="4119205"/>
          </a:xfrm>
        </p:grpSpPr>
        <p:cxnSp>
          <p:nvCxnSpPr>
            <p:cNvPr id="302" name="Straight Connector 301">
              <a:extLst>
                <a:ext uri="{FF2B5EF4-FFF2-40B4-BE49-F238E27FC236}">
                  <a16:creationId xmlns:a16="http://schemas.microsoft.com/office/drawing/2014/main" id="{87521CE5-E8E8-4119-B712-85833BC9F182}"/>
                </a:ext>
              </a:extLst>
            </p:cNvPr>
            <p:cNvCxnSpPr>
              <a:cxnSpLocks/>
            </p:cNvCxnSpPr>
            <p:nvPr/>
          </p:nvCxnSpPr>
          <p:spPr>
            <a:xfrm flipV="1">
              <a:off x="1982456" y="2050834"/>
              <a:ext cx="1737" cy="2423755"/>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82C815A-8D22-268F-A718-53FB83988075}"/>
                </a:ext>
              </a:extLst>
            </p:cNvPr>
            <p:cNvGrpSpPr/>
            <p:nvPr/>
          </p:nvGrpSpPr>
          <p:grpSpPr>
            <a:xfrm>
              <a:off x="1019303" y="4474589"/>
              <a:ext cx="1928043" cy="1695450"/>
              <a:chOff x="487681" y="4474589"/>
              <a:chExt cx="1928043" cy="1695450"/>
            </a:xfrm>
          </p:grpSpPr>
          <p:sp>
            <p:nvSpPr>
              <p:cNvPr id="3" name="Rectangle: Rounded Corners 2">
                <a:extLst>
                  <a:ext uri="{FF2B5EF4-FFF2-40B4-BE49-F238E27FC236}">
                    <a16:creationId xmlns:a16="http://schemas.microsoft.com/office/drawing/2014/main" id="{679A5FF9-899E-A34D-DC13-7E64BE7D6BBA}"/>
                  </a:ext>
                </a:extLst>
              </p:cNvPr>
              <p:cNvSpPr/>
              <p:nvPr/>
            </p:nvSpPr>
            <p:spPr>
              <a:xfrm>
                <a:off x="487681" y="4474589"/>
                <a:ext cx="1928043" cy="1695450"/>
              </a:xfrm>
              <a:prstGeom prst="roundRect">
                <a:avLst>
                  <a:gd name="adj" fmla="val 718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FA1737A-2712-3C68-A538-46BB61F92A13}"/>
                  </a:ext>
                </a:extLst>
              </p:cNvPr>
              <p:cNvSpPr txBox="1"/>
              <p:nvPr/>
            </p:nvSpPr>
            <p:spPr>
              <a:xfrm>
                <a:off x="567104" y="4579364"/>
                <a:ext cx="1276142" cy="246221"/>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1. Linear</a:t>
                </a:r>
              </a:p>
            </p:txBody>
          </p:sp>
          <p:cxnSp>
            <p:nvCxnSpPr>
              <p:cNvPr id="6" name="Straight Arrow Connector 5">
                <a:extLst>
                  <a:ext uri="{FF2B5EF4-FFF2-40B4-BE49-F238E27FC236}">
                    <a16:creationId xmlns:a16="http://schemas.microsoft.com/office/drawing/2014/main" id="{CABA7732-C360-FED2-F63E-330D6ED3EC13}"/>
                  </a:ext>
                </a:extLst>
              </p:cNvPr>
              <p:cNvCxnSpPr>
                <a:cxnSpLocks/>
              </p:cNvCxnSpPr>
              <p:nvPr/>
            </p:nvCxnSpPr>
            <p:spPr>
              <a:xfrm flipH="1" flipV="1">
                <a:off x="788650" y="4930360"/>
                <a:ext cx="1" cy="8286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A82145-4055-57EB-7454-42277C1B0C6C}"/>
                  </a:ext>
                </a:extLst>
              </p:cNvPr>
              <p:cNvSpPr txBox="1"/>
              <p:nvPr/>
            </p:nvSpPr>
            <p:spPr>
              <a:xfrm>
                <a:off x="567105" y="4908602"/>
                <a:ext cx="154663" cy="246221"/>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a:t>
                </a:r>
              </a:p>
            </p:txBody>
          </p:sp>
          <p:cxnSp>
            <p:nvCxnSpPr>
              <p:cNvPr id="8" name="Straight Arrow Connector 7">
                <a:extLst>
                  <a:ext uri="{FF2B5EF4-FFF2-40B4-BE49-F238E27FC236}">
                    <a16:creationId xmlns:a16="http://schemas.microsoft.com/office/drawing/2014/main" id="{5D11359D-A4CF-1459-F50C-8485CA5706BE}"/>
                  </a:ext>
                </a:extLst>
              </p:cNvPr>
              <p:cNvCxnSpPr/>
              <p:nvPr/>
            </p:nvCxnSpPr>
            <p:spPr>
              <a:xfrm>
                <a:off x="788650" y="5759036"/>
                <a:ext cx="87363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C79547B-0ED4-9B00-04DC-6AE9F7BF38A1}"/>
                  </a:ext>
                </a:extLst>
              </p:cNvPr>
              <p:cNvSpPr txBox="1"/>
              <p:nvPr/>
            </p:nvSpPr>
            <p:spPr>
              <a:xfrm>
                <a:off x="1010194" y="5820708"/>
                <a:ext cx="652095" cy="246221"/>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Metric</a:t>
                </a:r>
              </a:p>
            </p:txBody>
          </p:sp>
          <p:cxnSp>
            <p:nvCxnSpPr>
              <p:cNvPr id="10" name="Straight Connector 9">
                <a:extLst>
                  <a:ext uri="{FF2B5EF4-FFF2-40B4-BE49-F238E27FC236}">
                    <a16:creationId xmlns:a16="http://schemas.microsoft.com/office/drawing/2014/main" id="{D4F00DA2-6493-46CE-3C6C-C8005392A57A}"/>
                  </a:ext>
                </a:extLst>
              </p:cNvPr>
              <p:cNvCxnSpPr>
                <a:cxnSpLocks/>
              </p:cNvCxnSpPr>
              <p:nvPr/>
            </p:nvCxnSpPr>
            <p:spPr>
              <a:xfrm flipV="1">
                <a:off x="788650" y="5010366"/>
                <a:ext cx="785859" cy="74867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E36F6CC-F70A-C1D2-1305-2EB8819AE819}"/>
                  </a:ext>
                </a:extLst>
              </p:cNvPr>
              <p:cNvSpPr txBox="1"/>
              <p:nvPr/>
            </p:nvSpPr>
            <p:spPr>
              <a:xfrm>
                <a:off x="1720524" y="5147480"/>
                <a:ext cx="611171" cy="338554"/>
              </a:xfrm>
              <a:prstGeom prst="rect">
                <a:avLst/>
              </a:prstGeom>
              <a:noFill/>
            </p:spPr>
            <p:txBody>
              <a:bodyPr wrap="square" lIns="0" r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Consistent per unit price</a:t>
                </a:r>
              </a:p>
            </p:txBody>
          </p:sp>
        </p:grpSp>
      </p:grpSp>
      <p:grpSp>
        <p:nvGrpSpPr>
          <p:cNvPr id="124" name="Group 123">
            <a:extLst>
              <a:ext uri="{FF2B5EF4-FFF2-40B4-BE49-F238E27FC236}">
                <a16:creationId xmlns:a16="http://schemas.microsoft.com/office/drawing/2014/main" id="{081ABEA0-39B8-3446-84D3-9711CFB51E20}"/>
              </a:ext>
            </a:extLst>
          </p:cNvPr>
          <p:cNvGrpSpPr/>
          <p:nvPr/>
        </p:nvGrpSpPr>
        <p:grpSpPr>
          <a:xfrm>
            <a:off x="7629227" y="2033956"/>
            <a:ext cx="2144033" cy="2107052"/>
            <a:chOff x="7562797" y="2033956"/>
            <a:chExt cx="2144033" cy="2107052"/>
          </a:xfrm>
        </p:grpSpPr>
        <p:cxnSp>
          <p:nvCxnSpPr>
            <p:cNvPr id="281" name="Straight Connector 280">
              <a:extLst>
                <a:ext uri="{FF2B5EF4-FFF2-40B4-BE49-F238E27FC236}">
                  <a16:creationId xmlns:a16="http://schemas.microsoft.com/office/drawing/2014/main" id="{53DD3C1A-A245-4365-A458-D80633BB7CBE}"/>
                </a:ext>
              </a:extLst>
            </p:cNvPr>
            <p:cNvCxnSpPr>
              <a:cxnSpLocks/>
            </p:cNvCxnSpPr>
            <p:nvPr/>
          </p:nvCxnSpPr>
          <p:spPr>
            <a:xfrm flipV="1">
              <a:off x="8634813" y="2033956"/>
              <a:ext cx="0" cy="413763"/>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5F904746-0AA5-C706-2890-D9F755FF87AE}"/>
                </a:ext>
              </a:extLst>
            </p:cNvPr>
            <p:cNvGrpSpPr/>
            <p:nvPr/>
          </p:nvGrpSpPr>
          <p:grpSpPr>
            <a:xfrm>
              <a:off x="7562797" y="2445558"/>
              <a:ext cx="2144033" cy="1695450"/>
              <a:chOff x="4885360" y="4474589"/>
              <a:chExt cx="2144033" cy="1695450"/>
            </a:xfrm>
          </p:grpSpPr>
          <p:sp>
            <p:nvSpPr>
              <p:cNvPr id="42" name="Rectangle: Rounded Corners 41">
                <a:extLst>
                  <a:ext uri="{FF2B5EF4-FFF2-40B4-BE49-F238E27FC236}">
                    <a16:creationId xmlns:a16="http://schemas.microsoft.com/office/drawing/2014/main" id="{62446208-5E6E-107A-CB99-DC7BA58AC55F}"/>
                  </a:ext>
                </a:extLst>
              </p:cNvPr>
              <p:cNvSpPr/>
              <p:nvPr/>
            </p:nvSpPr>
            <p:spPr>
              <a:xfrm>
                <a:off x="4885360" y="4474589"/>
                <a:ext cx="2144033" cy="1695450"/>
              </a:xfrm>
              <a:prstGeom prst="roundRect">
                <a:avLst>
                  <a:gd name="adj" fmla="val 718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3" name="Group 42">
                <a:extLst>
                  <a:ext uri="{FF2B5EF4-FFF2-40B4-BE49-F238E27FC236}">
                    <a16:creationId xmlns:a16="http://schemas.microsoft.com/office/drawing/2014/main" id="{3354D89B-D4DC-8811-A943-04A292907B43}"/>
                  </a:ext>
                </a:extLst>
              </p:cNvPr>
              <p:cNvGrpSpPr/>
              <p:nvPr/>
            </p:nvGrpSpPr>
            <p:grpSpPr>
              <a:xfrm>
                <a:off x="4960463" y="4579364"/>
                <a:ext cx="1276142" cy="1487565"/>
                <a:chOff x="5346035" y="4237241"/>
                <a:chExt cx="1453945" cy="1487565"/>
              </a:xfrm>
            </p:grpSpPr>
            <p:sp>
              <p:nvSpPr>
                <p:cNvPr id="45" name="TextBox 44">
                  <a:extLst>
                    <a:ext uri="{FF2B5EF4-FFF2-40B4-BE49-F238E27FC236}">
                      <a16:creationId xmlns:a16="http://schemas.microsoft.com/office/drawing/2014/main" id="{647C71B2-FBB3-F82D-1E43-CD48BE33A7F5}"/>
                    </a:ext>
                  </a:extLst>
                </p:cNvPr>
                <p:cNvSpPr txBox="1"/>
                <p:nvPr/>
              </p:nvSpPr>
              <p:spPr>
                <a:xfrm>
                  <a:off x="5346035" y="4237241"/>
                  <a:ext cx="1453945" cy="246221"/>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6. Capped</a:t>
                  </a:r>
                </a:p>
              </p:txBody>
            </p:sp>
            <p:cxnSp>
              <p:nvCxnSpPr>
                <p:cNvPr id="46" name="Straight Arrow Connector 45">
                  <a:extLst>
                    <a:ext uri="{FF2B5EF4-FFF2-40B4-BE49-F238E27FC236}">
                      <a16:creationId xmlns:a16="http://schemas.microsoft.com/office/drawing/2014/main" id="{A7579E05-A901-75B9-FD66-8FA01997A6FC}"/>
                    </a:ext>
                  </a:extLst>
                </p:cNvPr>
                <p:cNvCxnSpPr>
                  <a:cxnSpLocks/>
                </p:cNvCxnSpPr>
                <p:nvPr/>
              </p:nvCxnSpPr>
              <p:spPr>
                <a:xfrm flipH="1" flipV="1">
                  <a:off x="5598449" y="4588237"/>
                  <a:ext cx="1" cy="8286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11ABA7C-CCB7-D2CC-8533-E3BD36E9BBBC}"/>
                    </a:ext>
                  </a:extLst>
                </p:cNvPr>
                <p:cNvSpPr txBox="1"/>
                <p:nvPr/>
              </p:nvSpPr>
              <p:spPr>
                <a:xfrm>
                  <a:off x="5346036" y="4566479"/>
                  <a:ext cx="176212" cy="246221"/>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a:t>
                  </a:r>
                </a:p>
              </p:txBody>
            </p:sp>
            <p:cxnSp>
              <p:nvCxnSpPr>
                <p:cNvPr id="48" name="Straight Arrow Connector 47">
                  <a:extLst>
                    <a:ext uri="{FF2B5EF4-FFF2-40B4-BE49-F238E27FC236}">
                      <a16:creationId xmlns:a16="http://schemas.microsoft.com/office/drawing/2014/main" id="{0017DB6F-74EC-6D13-B873-A53AF9FF33CA}"/>
                    </a:ext>
                  </a:extLst>
                </p:cNvPr>
                <p:cNvCxnSpPr/>
                <p:nvPr/>
              </p:nvCxnSpPr>
              <p:spPr>
                <a:xfrm>
                  <a:off x="5598449" y="5416913"/>
                  <a:ext cx="99536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6637DCCE-61E3-3DEE-8247-E5F4618AF1E4}"/>
                    </a:ext>
                  </a:extLst>
                </p:cNvPr>
                <p:cNvSpPr txBox="1"/>
                <p:nvPr/>
              </p:nvSpPr>
              <p:spPr>
                <a:xfrm>
                  <a:off x="5850860" y="5478585"/>
                  <a:ext cx="742950" cy="246221"/>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Metric</a:t>
                  </a:r>
                </a:p>
              </p:txBody>
            </p:sp>
            <p:cxnSp>
              <p:nvCxnSpPr>
                <p:cNvPr id="50" name="Straight Connector 49">
                  <a:extLst>
                    <a:ext uri="{FF2B5EF4-FFF2-40B4-BE49-F238E27FC236}">
                      <a16:creationId xmlns:a16="http://schemas.microsoft.com/office/drawing/2014/main" id="{42836510-054F-2588-B994-5D5E1DB9F527}"/>
                    </a:ext>
                  </a:extLst>
                </p:cNvPr>
                <p:cNvCxnSpPr>
                  <a:cxnSpLocks/>
                </p:cNvCxnSpPr>
                <p:nvPr/>
              </p:nvCxnSpPr>
              <p:spPr>
                <a:xfrm flipV="1">
                  <a:off x="5606497" y="4759687"/>
                  <a:ext cx="489632" cy="6506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46D7D0B-E7E0-1583-B99F-0BD9941E1EDD}"/>
                    </a:ext>
                  </a:extLst>
                </p:cNvPr>
                <p:cNvCxnSpPr>
                  <a:cxnSpLocks/>
                </p:cNvCxnSpPr>
                <p:nvPr/>
              </p:nvCxnSpPr>
              <p:spPr>
                <a:xfrm>
                  <a:off x="6096129" y="4759687"/>
                  <a:ext cx="447461"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D4FD9910-2865-A210-64ED-330A495104F9}"/>
                  </a:ext>
                </a:extLst>
              </p:cNvPr>
              <p:cNvSpPr txBox="1"/>
              <p:nvPr/>
            </p:nvSpPr>
            <p:spPr>
              <a:xfrm>
                <a:off x="6152077" y="4962815"/>
                <a:ext cx="731586" cy="707886"/>
              </a:xfrm>
              <a:prstGeom prst="rect">
                <a:avLst/>
              </a:prstGeom>
              <a:noFill/>
            </p:spPr>
            <p:txBody>
              <a:bodyPr wrap="square" lIns="0" r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Pay “per unit until you reach a max  volume, where price is capped</a:t>
                </a:r>
              </a:p>
            </p:txBody>
          </p:sp>
        </p:grpSp>
      </p:grpSp>
      <p:grpSp>
        <p:nvGrpSpPr>
          <p:cNvPr id="139" name="Group 138">
            <a:extLst>
              <a:ext uri="{FF2B5EF4-FFF2-40B4-BE49-F238E27FC236}">
                <a16:creationId xmlns:a16="http://schemas.microsoft.com/office/drawing/2014/main" id="{629544CF-1632-B95B-8DA2-A16B25152DD8}"/>
              </a:ext>
            </a:extLst>
          </p:cNvPr>
          <p:cNvGrpSpPr/>
          <p:nvPr/>
        </p:nvGrpSpPr>
        <p:grpSpPr>
          <a:xfrm>
            <a:off x="2206065" y="2035764"/>
            <a:ext cx="1928043" cy="2087124"/>
            <a:chOff x="2333550" y="2035764"/>
            <a:chExt cx="1928043" cy="2087124"/>
          </a:xfrm>
        </p:grpSpPr>
        <p:cxnSp>
          <p:nvCxnSpPr>
            <p:cNvPr id="62" name="Straight Connector 61">
              <a:extLst>
                <a:ext uri="{FF2B5EF4-FFF2-40B4-BE49-F238E27FC236}">
                  <a16:creationId xmlns:a16="http://schemas.microsoft.com/office/drawing/2014/main" id="{B5940E64-20EC-F9DB-23A1-FF05E6951187}"/>
                </a:ext>
              </a:extLst>
            </p:cNvPr>
            <p:cNvCxnSpPr>
              <a:cxnSpLocks/>
            </p:cNvCxnSpPr>
            <p:nvPr/>
          </p:nvCxnSpPr>
          <p:spPr>
            <a:xfrm flipV="1">
              <a:off x="3303480" y="2035764"/>
              <a:ext cx="0" cy="413536"/>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A023E16C-98B9-5C99-0AFF-D5B9FAE3AAA4}"/>
                </a:ext>
              </a:extLst>
            </p:cNvPr>
            <p:cNvGrpSpPr/>
            <p:nvPr/>
          </p:nvGrpSpPr>
          <p:grpSpPr>
            <a:xfrm>
              <a:off x="2333550" y="2427438"/>
              <a:ext cx="1928043" cy="1695450"/>
              <a:chOff x="1581014" y="2449300"/>
              <a:chExt cx="1928043" cy="1695450"/>
            </a:xfrm>
          </p:grpSpPr>
          <p:sp>
            <p:nvSpPr>
              <p:cNvPr id="65" name="Rectangle: Rounded Corners 64">
                <a:extLst>
                  <a:ext uri="{FF2B5EF4-FFF2-40B4-BE49-F238E27FC236}">
                    <a16:creationId xmlns:a16="http://schemas.microsoft.com/office/drawing/2014/main" id="{6FA8EFDA-C503-47A8-2BC4-E24BF11FD99F}"/>
                  </a:ext>
                </a:extLst>
              </p:cNvPr>
              <p:cNvSpPr/>
              <p:nvPr/>
            </p:nvSpPr>
            <p:spPr>
              <a:xfrm>
                <a:off x="1581014" y="2449300"/>
                <a:ext cx="1928043" cy="1695450"/>
              </a:xfrm>
              <a:prstGeom prst="roundRect">
                <a:avLst>
                  <a:gd name="adj" fmla="val 718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49638437-A988-173A-F2C5-64C0EE375B9E}"/>
                  </a:ext>
                </a:extLst>
              </p:cNvPr>
              <p:cNvSpPr txBox="1"/>
              <p:nvPr/>
            </p:nvSpPr>
            <p:spPr>
              <a:xfrm>
                <a:off x="1662115" y="2554075"/>
                <a:ext cx="1276142" cy="246221"/>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2. Sliding scale</a:t>
                </a:r>
              </a:p>
            </p:txBody>
          </p:sp>
          <p:cxnSp>
            <p:nvCxnSpPr>
              <p:cNvPr id="67" name="Straight Arrow Connector 66">
                <a:extLst>
                  <a:ext uri="{FF2B5EF4-FFF2-40B4-BE49-F238E27FC236}">
                    <a16:creationId xmlns:a16="http://schemas.microsoft.com/office/drawing/2014/main" id="{859C7ED8-94C8-12BA-E63D-A322904A9DD8}"/>
                  </a:ext>
                </a:extLst>
              </p:cNvPr>
              <p:cNvCxnSpPr>
                <a:cxnSpLocks/>
              </p:cNvCxnSpPr>
              <p:nvPr/>
            </p:nvCxnSpPr>
            <p:spPr>
              <a:xfrm flipH="1" flipV="1">
                <a:off x="1883661" y="2905071"/>
                <a:ext cx="1" cy="8286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09039A1-A3AE-6969-4AA8-FE062387B674}"/>
                  </a:ext>
                </a:extLst>
              </p:cNvPr>
              <p:cNvSpPr txBox="1"/>
              <p:nvPr/>
            </p:nvSpPr>
            <p:spPr>
              <a:xfrm>
                <a:off x="1662116" y="2883313"/>
                <a:ext cx="154663" cy="246221"/>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a:t>
                </a:r>
              </a:p>
            </p:txBody>
          </p:sp>
          <p:cxnSp>
            <p:nvCxnSpPr>
              <p:cNvPr id="69" name="Straight Arrow Connector 68">
                <a:extLst>
                  <a:ext uri="{FF2B5EF4-FFF2-40B4-BE49-F238E27FC236}">
                    <a16:creationId xmlns:a16="http://schemas.microsoft.com/office/drawing/2014/main" id="{7180A559-2AE5-CF48-AD4E-F8881590CAA7}"/>
                  </a:ext>
                </a:extLst>
              </p:cNvPr>
              <p:cNvCxnSpPr/>
              <p:nvPr/>
            </p:nvCxnSpPr>
            <p:spPr>
              <a:xfrm>
                <a:off x="1883661" y="3733747"/>
                <a:ext cx="87363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098EB6B9-3051-566B-6F14-035AA98A0EE7}"/>
                  </a:ext>
                </a:extLst>
              </p:cNvPr>
              <p:cNvSpPr txBox="1"/>
              <p:nvPr/>
            </p:nvSpPr>
            <p:spPr>
              <a:xfrm>
                <a:off x="2105205" y="3795419"/>
                <a:ext cx="652095" cy="246221"/>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Metric</a:t>
                </a:r>
              </a:p>
            </p:txBody>
          </p:sp>
          <p:cxnSp>
            <p:nvCxnSpPr>
              <p:cNvPr id="75" name="Straight Connector 74">
                <a:extLst>
                  <a:ext uri="{FF2B5EF4-FFF2-40B4-BE49-F238E27FC236}">
                    <a16:creationId xmlns:a16="http://schemas.microsoft.com/office/drawing/2014/main" id="{A7BA3457-7534-6AF0-CCCA-A837FC47FE72}"/>
                  </a:ext>
                </a:extLst>
              </p:cNvPr>
              <p:cNvCxnSpPr>
                <a:cxnSpLocks/>
              </p:cNvCxnSpPr>
              <p:nvPr/>
            </p:nvCxnSpPr>
            <p:spPr>
              <a:xfrm flipV="1">
                <a:off x="1883660" y="3368462"/>
                <a:ext cx="119470" cy="36528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9078C6C-F39B-B8B5-6A3D-968CBB18F67B}"/>
                  </a:ext>
                </a:extLst>
              </p:cNvPr>
              <p:cNvCxnSpPr>
                <a:cxnSpLocks/>
              </p:cNvCxnSpPr>
              <p:nvPr/>
            </p:nvCxnSpPr>
            <p:spPr>
              <a:xfrm flipV="1">
                <a:off x="1995851" y="3115214"/>
                <a:ext cx="276559" cy="27301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B16B254-853B-3EAB-DF26-40AAD3E23635}"/>
                  </a:ext>
                </a:extLst>
              </p:cNvPr>
              <p:cNvCxnSpPr>
                <a:cxnSpLocks/>
              </p:cNvCxnSpPr>
              <p:nvPr/>
            </p:nvCxnSpPr>
            <p:spPr>
              <a:xfrm flipV="1">
                <a:off x="2272410" y="2937720"/>
                <a:ext cx="406682" cy="18166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03AEB254-2E07-F3F7-CAEC-F2A2292FEF07}"/>
                  </a:ext>
                </a:extLst>
              </p:cNvPr>
              <p:cNvSpPr txBox="1"/>
              <p:nvPr/>
            </p:nvSpPr>
            <p:spPr>
              <a:xfrm>
                <a:off x="2841582" y="3008436"/>
                <a:ext cx="611171" cy="584775"/>
              </a:xfrm>
              <a:prstGeom prst="rect">
                <a:avLst/>
              </a:prstGeom>
              <a:noFill/>
            </p:spPr>
            <p:txBody>
              <a:bodyPr wrap="square" lIns="0" rIns="0" rtlCol="0"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Per unit price decreases as metric crosses thresholds</a:t>
                </a:r>
              </a:p>
            </p:txBody>
          </p:sp>
        </p:grpSp>
      </p:grpSp>
      <p:grpSp>
        <p:nvGrpSpPr>
          <p:cNvPr id="136" name="Group 135">
            <a:extLst>
              <a:ext uri="{FF2B5EF4-FFF2-40B4-BE49-F238E27FC236}">
                <a16:creationId xmlns:a16="http://schemas.microsoft.com/office/drawing/2014/main" id="{CCFAFADD-6800-50B1-E767-3064C9F48CB3}"/>
              </a:ext>
            </a:extLst>
          </p:cNvPr>
          <p:cNvGrpSpPr/>
          <p:nvPr/>
        </p:nvGrpSpPr>
        <p:grpSpPr>
          <a:xfrm>
            <a:off x="6252293" y="2033956"/>
            <a:ext cx="2118215" cy="4136083"/>
            <a:chOff x="6193143" y="2033956"/>
            <a:chExt cx="2118215" cy="4136083"/>
          </a:xfrm>
        </p:grpSpPr>
        <p:cxnSp>
          <p:nvCxnSpPr>
            <p:cNvPr id="298" name="Straight Connector 297">
              <a:extLst>
                <a:ext uri="{FF2B5EF4-FFF2-40B4-BE49-F238E27FC236}">
                  <a16:creationId xmlns:a16="http://schemas.microsoft.com/office/drawing/2014/main" id="{585DB154-6781-45B6-A2CE-5BCFCA391818}"/>
                </a:ext>
              </a:extLst>
            </p:cNvPr>
            <p:cNvCxnSpPr>
              <a:cxnSpLocks/>
            </p:cNvCxnSpPr>
            <p:nvPr/>
          </p:nvCxnSpPr>
          <p:spPr>
            <a:xfrm flipH="1" flipV="1">
              <a:off x="7250331" y="2033956"/>
              <a:ext cx="3839" cy="2440633"/>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178ACC0C-D97B-FFC0-25AF-247E63836281}"/>
                </a:ext>
              </a:extLst>
            </p:cNvPr>
            <p:cNvGrpSpPr/>
            <p:nvPr/>
          </p:nvGrpSpPr>
          <p:grpSpPr>
            <a:xfrm>
              <a:off x="6193143" y="4474589"/>
              <a:ext cx="2118215" cy="1695450"/>
              <a:chOff x="5997933" y="2447719"/>
              <a:chExt cx="2118215" cy="1695450"/>
            </a:xfrm>
          </p:grpSpPr>
          <p:sp>
            <p:nvSpPr>
              <p:cNvPr id="96" name="Rectangle: Rounded Corners 95">
                <a:extLst>
                  <a:ext uri="{FF2B5EF4-FFF2-40B4-BE49-F238E27FC236}">
                    <a16:creationId xmlns:a16="http://schemas.microsoft.com/office/drawing/2014/main" id="{83AF5A24-69F1-84B0-9F70-D64978D2AF95}"/>
                  </a:ext>
                </a:extLst>
              </p:cNvPr>
              <p:cNvSpPr/>
              <p:nvPr/>
            </p:nvSpPr>
            <p:spPr>
              <a:xfrm>
                <a:off x="5997933" y="2447719"/>
                <a:ext cx="2118215" cy="1695450"/>
              </a:xfrm>
              <a:prstGeom prst="roundRect">
                <a:avLst>
                  <a:gd name="adj" fmla="val 718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7" name="Group 96">
                <a:extLst>
                  <a:ext uri="{FF2B5EF4-FFF2-40B4-BE49-F238E27FC236}">
                    <a16:creationId xmlns:a16="http://schemas.microsoft.com/office/drawing/2014/main" id="{B6E9411D-5DAA-37FE-B2CB-25C08FAC636B}"/>
                  </a:ext>
                </a:extLst>
              </p:cNvPr>
              <p:cNvGrpSpPr/>
              <p:nvPr/>
            </p:nvGrpSpPr>
            <p:grpSpPr>
              <a:xfrm>
                <a:off x="6098748" y="2552494"/>
                <a:ext cx="1276142" cy="1487565"/>
                <a:chOff x="6959584" y="2210371"/>
                <a:chExt cx="1453945" cy="1487565"/>
              </a:xfrm>
            </p:grpSpPr>
            <p:sp>
              <p:nvSpPr>
                <p:cNvPr id="99" name="TextBox 98">
                  <a:extLst>
                    <a:ext uri="{FF2B5EF4-FFF2-40B4-BE49-F238E27FC236}">
                      <a16:creationId xmlns:a16="http://schemas.microsoft.com/office/drawing/2014/main" id="{D686F7F2-756C-03A6-0CA9-1F82B7928DD9}"/>
                    </a:ext>
                  </a:extLst>
                </p:cNvPr>
                <p:cNvSpPr txBox="1"/>
                <p:nvPr/>
              </p:nvSpPr>
              <p:spPr>
                <a:xfrm>
                  <a:off x="6959584" y="2210371"/>
                  <a:ext cx="1453945" cy="246221"/>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5. Overages</a:t>
                  </a:r>
                </a:p>
              </p:txBody>
            </p:sp>
            <p:cxnSp>
              <p:nvCxnSpPr>
                <p:cNvPr id="100" name="Straight Arrow Connector 99">
                  <a:extLst>
                    <a:ext uri="{FF2B5EF4-FFF2-40B4-BE49-F238E27FC236}">
                      <a16:creationId xmlns:a16="http://schemas.microsoft.com/office/drawing/2014/main" id="{7733B2A5-809D-00B5-9DC9-05FCDFB55B1D}"/>
                    </a:ext>
                  </a:extLst>
                </p:cNvPr>
                <p:cNvCxnSpPr>
                  <a:cxnSpLocks/>
                </p:cNvCxnSpPr>
                <p:nvPr/>
              </p:nvCxnSpPr>
              <p:spPr>
                <a:xfrm flipH="1" flipV="1">
                  <a:off x="7211998" y="2561367"/>
                  <a:ext cx="1" cy="8286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5A3D3549-F567-6947-4C71-AAD286787389}"/>
                    </a:ext>
                  </a:extLst>
                </p:cNvPr>
                <p:cNvSpPr txBox="1"/>
                <p:nvPr/>
              </p:nvSpPr>
              <p:spPr>
                <a:xfrm>
                  <a:off x="6959585" y="2539609"/>
                  <a:ext cx="176212" cy="246221"/>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a:t>
                  </a:r>
                </a:p>
              </p:txBody>
            </p:sp>
            <p:cxnSp>
              <p:nvCxnSpPr>
                <p:cNvPr id="102" name="Straight Arrow Connector 101">
                  <a:extLst>
                    <a:ext uri="{FF2B5EF4-FFF2-40B4-BE49-F238E27FC236}">
                      <a16:creationId xmlns:a16="http://schemas.microsoft.com/office/drawing/2014/main" id="{79B1584A-7714-E765-EAB6-7C72A757192E}"/>
                    </a:ext>
                  </a:extLst>
                </p:cNvPr>
                <p:cNvCxnSpPr/>
                <p:nvPr/>
              </p:nvCxnSpPr>
              <p:spPr>
                <a:xfrm>
                  <a:off x="7211998" y="3390043"/>
                  <a:ext cx="99536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B9F6CF47-23F8-447E-8373-36B2B1CF695D}"/>
                    </a:ext>
                  </a:extLst>
                </p:cNvPr>
                <p:cNvSpPr txBox="1"/>
                <p:nvPr/>
              </p:nvSpPr>
              <p:spPr>
                <a:xfrm>
                  <a:off x="7464409" y="3451715"/>
                  <a:ext cx="742950" cy="246221"/>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Metric</a:t>
                  </a:r>
                </a:p>
              </p:txBody>
            </p:sp>
            <p:cxnSp>
              <p:nvCxnSpPr>
                <p:cNvPr id="104" name="Straight Connector 103">
                  <a:extLst>
                    <a:ext uri="{FF2B5EF4-FFF2-40B4-BE49-F238E27FC236}">
                      <a16:creationId xmlns:a16="http://schemas.microsoft.com/office/drawing/2014/main" id="{E3E9C746-E269-27F1-1CDE-C1657A529715}"/>
                    </a:ext>
                  </a:extLst>
                </p:cNvPr>
                <p:cNvCxnSpPr>
                  <a:cxnSpLocks/>
                </p:cNvCxnSpPr>
                <p:nvPr/>
              </p:nvCxnSpPr>
              <p:spPr>
                <a:xfrm>
                  <a:off x="7211998" y="3160166"/>
                  <a:ext cx="474558"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69CA8CD-50C1-41FE-FFE5-42F4662107E0}"/>
                    </a:ext>
                  </a:extLst>
                </p:cNvPr>
                <p:cNvCxnSpPr>
                  <a:cxnSpLocks/>
                </p:cNvCxnSpPr>
                <p:nvPr/>
              </p:nvCxnSpPr>
              <p:spPr>
                <a:xfrm flipV="1">
                  <a:off x="7667507" y="2739008"/>
                  <a:ext cx="492227" cy="4211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BCEBDD10-9E5A-EE6F-0FDD-89D1FA659FB0}"/>
                  </a:ext>
                </a:extLst>
              </p:cNvPr>
              <p:cNvSpPr txBox="1"/>
              <p:nvPr/>
            </p:nvSpPr>
            <p:spPr>
              <a:xfrm>
                <a:off x="7297163" y="2823770"/>
                <a:ext cx="743090" cy="954107"/>
              </a:xfrm>
              <a:prstGeom prst="rect">
                <a:avLst/>
              </a:prstGeom>
              <a:noFill/>
            </p:spPr>
            <p:txBody>
              <a:bodyPr wrap="square" lIns="0" r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Price does not vary with Metric up until a capacity “limit”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 is reached, at which point you pay per unit</a:t>
                </a:r>
              </a:p>
            </p:txBody>
          </p:sp>
        </p:grpSp>
      </p:grpSp>
      <p:sp>
        <p:nvSpPr>
          <p:cNvPr id="117" name="TextBox 116">
            <a:extLst>
              <a:ext uri="{FF2B5EF4-FFF2-40B4-BE49-F238E27FC236}">
                <a16:creationId xmlns:a16="http://schemas.microsoft.com/office/drawing/2014/main" id="{E2CEC38F-C9CD-D9B5-00AB-B885C519B36D}"/>
              </a:ext>
            </a:extLst>
          </p:cNvPr>
          <p:cNvSpPr txBox="1"/>
          <p:nvPr/>
        </p:nvSpPr>
        <p:spPr>
          <a:xfrm>
            <a:off x="3069259" y="3099634"/>
            <a:ext cx="334816" cy="184666"/>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a:ln>
                  <a:noFill/>
                </a:ln>
                <a:solidFill>
                  <a:srgbClr val="0098DB">
                    <a:lumMod val="60000"/>
                    <a:lumOff val="40000"/>
                  </a:srgbClr>
                </a:solidFill>
                <a:effectLst/>
                <a:uLnTx/>
                <a:uFillTx/>
                <a:latin typeface="Calibri" panose="020F0502020204030204"/>
                <a:ea typeface="+mn-ea"/>
                <a:cs typeface="+mn-cs"/>
              </a:rPr>
              <a:t>Threshold</a:t>
            </a:r>
          </a:p>
        </p:txBody>
      </p:sp>
      <p:sp>
        <p:nvSpPr>
          <p:cNvPr id="118" name="TextBox 117">
            <a:extLst>
              <a:ext uri="{FF2B5EF4-FFF2-40B4-BE49-F238E27FC236}">
                <a16:creationId xmlns:a16="http://schemas.microsoft.com/office/drawing/2014/main" id="{7B2D4969-9A32-2F87-039F-2F5ED5228D7E}"/>
              </a:ext>
            </a:extLst>
          </p:cNvPr>
          <p:cNvSpPr txBox="1"/>
          <p:nvPr/>
        </p:nvSpPr>
        <p:spPr>
          <a:xfrm>
            <a:off x="5326621" y="3478217"/>
            <a:ext cx="750897" cy="184666"/>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a:ln>
                  <a:noFill/>
                </a:ln>
                <a:solidFill>
                  <a:srgbClr val="0098DB">
                    <a:lumMod val="60000"/>
                    <a:lumOff val="40000"/>
                  </a:srgbClr>
                </a:solidFill>
                <a:effectLst/>
                <a:uLnTx/>
                <a:uFillTx/>
                <a:latin typeface="Calibri" panose="020F0502020204030204"/>
                <a:ea typeface="+mn-ea"/>
                <a:cs typeface="+mn-cs"/>
              </a:rPr>
              <a:t>Upfront Commitment</a:t>
            </a:r>
          </a:p>
        </p:txBody>
      </p:sp>
      <p:sp>
        <p:nvSpPr>
          <p:cNvPr id="119" name="TextBox 118">
            <a:extLst>
              <a:ext uri="{FF2B5EF4-FFF2-40B4-BE49-F238E27FC236}">
                <a16:creationId xmlns:a16="http://schemas.microsoft.com/office/drawing/2014/main" id="{859CAF25-70D8-1702-E0D3-735A6E2825AF}"/>
              </a:ext>
            </a:extLst>
          </p:cNvPr>
          <p:cNvSpPr txBox="1"/>
          <p:nvPr/>
        </p:nvSpPr>
        <p:spPr>
          <a:xfrm>
            <a:off x="7005675" y="5414796"/>
            <a:ext cx="334816" cy="276999"/>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a:ln>
                  <a:noFill/>
                </a:ln>
                <a:solidFill>
                  <a:srgbClr val="0098DB">
                    <a:lumMod val="60000"/>
                    <a:lumOff val="40000"/>
                  </a:srgbClr>
                </a:solidFill>
                <a:effectLst/>
                <a:uLnTx/>
                <a:uFillTx/>
                <a:latin typeface="Calibri" panose="020F0502020204030204"/>
                <a:ea typeface="+mn-ea"/>
                <a:cs typeface="+mn-cs"/>
              </a:rPr>
              <a:t>Capacity Limit</a:t>
            </a:r>
          </a:p>
        </p:txBody>
      </p:sp>
      <p:cxnSp>
        <p:nvCxnSpPr>
          <p:cNvPr id="125" name="Straight Connector 124">
            <a:extLst>
              <a:ext uri="{FF2B5EF4-FFF2-40B4-BE49-F238E27FC236}">
                <a16:creationId xmlns:a16="http://schemas.microsoft.com/office/drawing/2014/main" id="{2B8834CA-9F79-4360-6BA9-3DA0FC04F59A}"/>
              </a:ext>
            </a:extLst>
          </p:cNvPr>
          <p:cNvCxnSpPr/>
          <p:nvPr/>
        </p:nvCxnSpPr>
        <p:spPr>
          <a:xfrm>
            <a:off x="2642891" y="3296030"/>
            <a:ext cx="0" cy="182880"/>
          </a:xfrm>
          <a:prstGeom prst="line">
            <a:avLst/>
          </a:prstGeom>
          <a:ln w="19050">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3A77018-E649-3CA1-AE34-72F32C56DA45}"/>
              </a:ext>
            </a:extLst>
          </p:cNvPr>
          <p:cNvCxnSpPr>
            <a:cxnSpLocks/>
          </p:cNvCxnSpPr>
          <p:nvPr/>
        </p:nvCxnSpPr>
        <p:spPr>
          <a:xfrm>
            <a:off x="2934032" y="3042213"/>
            <a:ext cx="0" cy="182880"/>
          </a:xfrm>
          <a:prstGeom prst="line">
            <a:avLst/>
          </a:prstGeom>
          <a:ln w="19050">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509A45B-616F-0B7C-6BFA-B46B2E556CBB}"/>
              </a:ext>
            </a:extLst>
          </p:cNvPr>
          <p:cNvCxnSpPr>
            <a:cxnSpLocks/>
          </p:cNvCxnSpPr>
          <p:nvPr/>
        </p:nvCxnSpPr>
        <p:spPr>
          <a:xfrm>
            <a:off x="5151737" y="3561616"/>
            <a:ext cx="138000" cy="0"/>
          </a:xfrm>
          <a:prstGeom prst="line">
            <a:avLst/>
          </a:prstGeom>
          <a:ln w="19050">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C9744AF-4C9C-D0C1-5590-F7FA84549A65}"/>
              </a:ext>
            </a:extLst>
          </p:cNvPr>
          <p:cNvCxnSpPr>
            <a:cxnSpLocks/>
          </p:cNvCxnSpPr>
          <p:nvPr/>
        </p:nvCxnSpPr>
        <p:spPr>
          <a:xfrm>
            <a:off x="5151737" y="3355537"/>
            <a:ext cx="138000" cy="0"/>
          </a:xfrm>
          <a:prstGeom prst="line">
            <a:avLst/>
          </a:prstGeom>
          <a:ln w="19050">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B57A935-6B28-95E0-5121-6F368AA980CE}"/>
              </a:ext>
            </a:extLst>
          </p:cNvPr>
          <p:cNvCxnSpPr>
            <a:cxnSpLocks/>
          </p:cNvCxnSpPr>
          <p:nvPr/>
        </p:nvCxnSpPr>
        <p:spPr>
          <a:xfrm>
            <a:off x="6929993" y="5425283"/>
            <a:ext cx="0" cy="182880"/>
          </a:xfrm>
          <a:prstGeom prst="line">
            <a:avLst/>
          </a:prstGeom>
          <a:ln w="19050">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37" name="Group 136">
            <a:extLst>
              <a:ext uri="{FF2B5EF4-FFF2-40B4-BE49-F238E27FC236}">
                <a16:creationId xmlns:a16="http://schemas.microsoft.com/office/drawing/2014/main" id="{CAC448EF-A9C5-C16E-6842-E32B31A095B2}"/>
              </a:ext>
            </a:extLst>
          </p:cNvPr>
          <p:cNvGrpSpPr/>
          <p:nvPr/>
        </p:nvGrpSpPr>
        <p:grpSpPr>
          <a:xfrm>
            <a:off x="3392827" y="2033956"/>
            <a:ext cx="2203413" cy="4167133"/>
            <a:chOff x="3595870" y="2033956"/>
            <a:chExt cx="2203413" cy="4167133"/>
          </a:xfrm>
        </p:grpSpPr>
        <p:cxnSp>
          <p:nvCxnSpPr>
            <p:cNvPr id="299" name="Straight Connector 298">
              <a:extLst>
                <a:ext uri="{FF2B5EF4-FFF2-40B4-BE49-F238E27FC236}">
                  <a16:creationId xmlns:a16="http://schemas.microsoft.com/office/drawing/2014/main" id="{14B48F4B-8DEA-49FA-90E5-D8C1CFA4C5F7}"/>
                </a:ext>
              </a:extLst>
            </p:cNvPr>
            <p:cNvCxnSpPr>
              <a:cxnSpLocks/>
            </p:cNvCxnSpPr>
            <p:nvPr/>
          </p:nvCxnSpPr>
          <p:spPr>
            <a:xfrm flipV="1">
              <a:off x="4697576" y="2033956"/>
              <a:ext cx="0" cy="2440633"/>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EB37C5CC-A311-EF98-6B26-490429415A8F}"/>
                </a:ext>
              </a:extLst>
            </p:cNvPr>
            <p:cNvGrpSpPr/>
            <p:nvPr/>
          </p:nvGrpSpPr>
          <p:grpSpPr>
            <a:xfrm>
              <a:off x="3595870" y="4505639"/>
              <a:ext cx="2203413" cy="1695450"/>
              <a:chOff x="5693764" y="4481215"/>
              <a:chExt cx="2203413" cy="1695450"/>
            </a:xfrm>
          </p:grpSpPr>
          <p:sp>
            <p:nvSpPr>
              <p:cNvPr id="53" name="Rectangle: Rounded Corners 52">
                <a:extLst>
                  <a:ext uri="{FF2B5EF4-FFF2-40B4-BE49-F238E27FC236}">
                    <a16:creationId xmlns:a16="http://schemas.microsoft.com/office/drawing/2014/main" id="{A4FC2A9F-CD32-87D4-BECB-AB074C9F4B22}"/>
                  </a:ext>
                </a:extLst>
              </p:cNvPr>
              <p:cNvSpPr/>
              <p:nvPr/>
            </p:nvSpPr>
            <p:spPr>
              <a:xfrm>
                <a:off x="5693764" y="4481215"/>
                <a:ext cx="2203413" cy="1695450"/>
              </a:xfrm>
              <a:prstGeom prst="roundRect">
                <a:avLst>
                  <a:gd name="adj" fmla="val 718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4" name="Group 53">
                <a:extLst>
                  <a:ext uri="{FF2B5EF4-FFF2-40B4-BE49-F238E27FC236}">
                    <a16:creationId xmlns:a16="http://schemas.microsoft.com/office/drawing/2014/main" id="{AEB39874-9866-2C74-BB5A-68F245517BA2}"/>
                  </a:ext>
                </a:extLst>
              </p:cNvPr>
              <p:cNvGrpSpPr/>
              <p:nvPr/>
            </p:nvGrpSpPr>
            <p:grpSpPr>
              <a:xfrm>
                <a:off x="5801648" y="4585990"/>
                <a:ext cx="1276142" cy="1487565"/>
                <a:chOff x="7692411" y="4237241"/>
                <a:chExt cx="1453945" cy="1487565"/>
              </a:xfrm>
            </p:grpSpPr>
            <p:sp>
              <p:nvSpPr>
                <p:cNvPr id="73" name="TextBox 72">
                  <a:extLst>
                    <a:ext uri="{FF2B5EF4-FFF2-40B4-BE49-F238E27FC236}">
                      <a16:creationId xmlns:a16="http://schemas.microsoft.com/office/drawing/2014/main" id="{02508A75-D597-E849-0283-D4443DA076DC}"/>
                    </a:ext>
                  </a:extLst>
                </p:cNvPr>
                <p:cNvSpPr txBox="1"/>
                <p:nvPr/>
              </p:nvSpPr>
              <p:spPr>
                <a:xfrm>
                  <a:off x="7692411" y="4237241"/>
                  <a:ext cx="1453945" cy="246221"/>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3. Sawtooth</a:t>
                  </a:r>
                </a:p>
              </p:txBody>
            </p:sp>
            <p:cxnSp>
              <p:nvCxnSpPr>
                <p:cNvPr id="74" name="Straight Arrow Connector 73">
                  <a:extLst>
                    <a:ext uri="{FF2B5EF4-FFF2-40B4-BE49-F238E27FC236}">
                      <a16:creationId xmlns:a16="http://schemas.microsoft.com/office/drawing/2014/main" id="{EE2159E5-0EFC-F873-4B81-2AB0741282FD}"/>
                    </a:ext>
                  </a:extLst>
                </p:cNvPr>
                <p:cNvCxnSpPr>
                  <a:cxnSpLocks/>
                </p:cNvCxnSpPr>
                <p:nvPr/>
              </p:nvCxnSpPr>
              <p:spPr>
                <a:xfrm flipH="1" flipV="1">
                  <a:off x="7944825" y="4588237"/>
                  <a:ext cx="1" cy="8286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A75ABCB4-7F1F-7FF3-9F7E-3163ED770E04}"/>
                    </a:ext>
                  </a:extLst>
                </p:cNvPr>
                <p:cNvSpPr txBox="1"/>
                <p:nvPr/>
              </p:nvSpPr>
              <p:spPr>
                <a:xfrm>
                  <a:off x="7692412" y="4566479"/>
                  <a:ext cx="176212" cy="246221"/>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a:t>
                  </a:r>
                </a:p>
              </p:txBody>
            </p:sp>
            <p:cxnSp>
              <p:nvCxnSpPr>
                <p:cNvPr id="80" name="Straight Arrow Connector 79">
                  <a:extLst>
                    <a:ext uri="{FF2B5EF4-FFF2-40B4-BE49-F238E27FC236}">
                      <a16:creationId xmlns:a16="http://schemas.microsoft.com/office/drawing/2014/main" id="{DEEF3915-882B-69EF-C31E-B779B4371691}"/>
                    </a:ext>
                  </a:extLst>
                </p:cNvPr>
                <p:cNvCxnSpPr/>
                <p:nvPr/>
              </p:nvCxnSpPr>
              <p:spPr>
                <a:xfrm>
                  <a:off x="7944825" y="5416913"/>
                  <a:ext cx="99536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A0011D7E-4275-8360-3447-451D1A66EF47}"/>
                    </a:ext>
                  </a:extLst>
                </p:cNvPr>
                <p:cNvSpPr txBox="1"/>
                <p:nvPr/>
              </p:nvSpPr>
              <p:spPr>
                <a:xfrm>
                  <a:off x="8197236" y="5478585"/>
                  <a:ext cx="742950" cy="246221"/>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Metric</a:t>
                  </a:r>
                </a:p>
              </p:txBody>
            </p:sp>
            <p:cxnSp>
              <p:nvCxnSpPr>
                <p:cNvPr id="120" name="Straight Connector 119">
                  <a:extLst>
                    <a:ext uri="{FF2B5EF4-FFF2-40B4-BE49-F238E27FC236}">
                      <a16:creationId xmlns:a16="http://schemas.microsoft.com/office/drawing/2014/main" id="{4B4667F8-6673-4703-4D01-7BBA3225DAF4}"/>
                    </a:ext>
                  </a:extLst>
                </p:cNvPr>
                <p:cNvCxnSpPr>
                  <a:cxnSpLocks/>
                </p:cNvCxnSpPr>
                <p:nvPr/>
              </p:nvCxnSpPr>
              <p:spPr>
                <a:xfrm flipV="1">
                  <a:off x="7944825" y="4974634"/>
                  <a:ext cx="209779" cy="44227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F5DF6944-3C22-A8F9-66B2-B672E4D18FCF}"/>
                  </a:ext>
                </a:extLst>
              </p:cNvPr>
              <p:cNvSpPr txBox="1"/>
              <p:nvPr/>
            </p:nvSpPr>
            <p:spPr>
              <a:xfrm>
                <a:off x="6967095" y="4969443"/>
                <a:ext cx="742020" cy="707886"/>
              </a:xfrm>
              <a:prstGeom prst="rect">
                <a:avLst/>
              </a:prstGeom>
              <a:noFill/>
            </p:spPr>
            <p:txBody>
              <a:bodyPr wrap="square" lIns="0" rIns="0" rtlCol="0"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Price “per unit” is discounted after threshold, and applies to entire volume</a:t>
                </a:r>
              </a:p>
            </p:txBody>
          </p:sp>
          <p:cxnSp>
            <p:nvCxnSpPr>
              <p:cNvPr id="56" name="Straight Connector 55">
                <a:extLst>
                  <a:ext uri="{FF2B5EF4-FFF2-40B4-BE49-F238E27FC236}">
                    <a16:creationId xmlns:a16="http://schemas.microsoft.com/office/drawing/2014/main" id="{7EAA6050-9D36-028D-B53F-9AE2D3117B20}"/>
                  </a:ext>
                </a:extLst>
              </p:cNvPr>
              <p:cNvCxnSpPr>
                <a:cxnSpLocks/>
              </p:cNvCxnSpPr>
              <p:nvPr/>
            </p:nvCxnSpPr>
            <p:spPr>
              <a:xfrm flipV="1">
                <a:off x="6207319" y="5236102"/>
                <a:ext cx="252694" cy="27372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F7D00C-EDB0-0200-14B2-F7C7443B7A5D}"/>
                  </a:ext>
                </a:extLst>
              </p:cNvPr>
              <p:cNvCxnSpPr>
                <a:cxnSpLocks/>
              </p:cNvCxnSpPr>
              <p:nvPr/>
            </p:nvCxnSpPr>
            <p:spPr>
              <a:xfrm flipV="1">
                <a:off x="6470134" y="5154106"/>
                <a:ext cx="354038" cy="2188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5A5C0E1-86BE-C54A-D43D-1313A24D73A4}"/>
                  </a:ext>
                </a:extLst>
              </p:cNvPr>
              <p:cNvCxnSpPr/>
              <p:nvPr/>
            </p:nvCxnSpPr>
            <p:spPr>
              <a:xfrm>
                <a:off x="6207319" y="5323383"/>
                <a:ext cx="0" cy="182880"/>
              </a:xfrm>
              <a:prstGeom prst="line">
                <a:avLst/>
              </a:prstGeom>
              <a:ln w="19050">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65AC57C-5CF3-E58A-07E7-1611BDB0D7FF}"/>
                  </a:ext>
                </a:extLst>
              </p:cNvPr>
              <p:cNvCxnSpPr>
                <a:cxnSpLocks/>
              </p:cNvCxnSpPr>
              <p:nvPr/>
            </p:nvCxnSpPr>
            <p:spPr>
              <a:xfrm>
                <a:off x="6470134" y="5249766"/>
                <a:ext cx="0" cy="182880"/>
              </a:xfrm>
              <a:prstGeom prst="line">
                <a:avLst/>
              </a:prstGeom>
              <a:ln w="19050">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E3F5C364-419B-066E-93BC-2BE561591BA8}"/>
                  </a:ext>
                </a:extLst>
              </p:cNvPr>
              <p:cNvSpPr txBox="1"/>
              <p:nvPr/>
            </p:nvSpPr>
            <p:spPr>
              <a:xfrm>
                <a:off x="6448154" y="5405837"/>
                <a:ext cx="334816" cy="184666"/>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a:ln>
                      <a:noFill/>
                    </a:ln>
                    <a:solidFill>
                      <a:srgbClr val="0098DB">
                        <a:lumMod val="60000"/>
                        <a:lumOff val="40000"/>
                      </a:srgbClr>
                    </a:solidFill>
                    <a:effectLst/>
                    <a:uLnTx/>
                    <a:uFillTx/>
                    <a:latin typeface="Calibri" panose="020F0502020204030204"/>
                    <a:ea typeface="+mn-ea"/>
                    <a:cs typeface="+mn-cs"/>
                  </a:rPr>
                  <a:t>Threshold</a:t>
                </a:r>
              </a:p>
            </p:txBody>
          </p:sp>
        </p:grpSp>
      </p:grpSp>
      <p:grpSp>
        <p:nvGrpSpPr>
          <p:cNvPr id="123" name="Group 122">
            <a:extLst>
              <a:ext uri="{FF2B5EF4-FFF2-40B4-BE49-F238E27FC236}">
                <a16:creationId xmlns:a16="http://schemas.microsoft.com/office/drawing/2014/main" id="{B38CF211-995A-9292-EA4B-8F4E012BFE25}"/>
              </a:ext>
            </a:extLst>
          </p:cNvPr>
          <p:cNvGrpSpPr/>
          <p:nvPr/>
        </p:nvGrpSpPr>
        <p:grpSpPr>
          <a:xfrm>
            <a:off x="9131213" y="2033956"/>
            <a:ext cx="1928043" cy="4167133"/>
            <a:chOff x="9031978" y="2033956"/>
            <a:chExt cx="1928043" cy="4167133"/>
          </a:xfrm>
        </p:grpSpPr>
        <p:grpSp>
          <p:nvGrpSpPr>
            <p:cNvPr id="81" name="Group 80">
              <a:extLst>
                <a:ext uri="{FF2B5EF4-FFF2-40B4-BE49-F238E27FC236}">
                  <a16:creationId xmlns:a16="http://schemas.microsoft.com/office/drawing/2014/main" id="{ACCD42C4-9D88-2B95-1D49-D6BEBB9E1D20}"/>
                </a:ext>
              </a:extLst>
            </p:cNvPr>
            <p:cNvGrpSpPr/>
            <p:nvPr/>
          </p:nvGrpSpPr>
          <p:grpSpPr>
            <a:xfrm>
              <a:off x="9031978" y="4505639"/>
              <a:ext cx="1928043" cy="1695450"/>
              <a:chOff x="3766572" y="2447719"/>
              <a:chExt cx="1928043" cy="1695450"/>
            </a:xfrm>
          </p:grpSpPr>
          <p:sp>
            <p:nvSpPr>
              <p:cNvPr id="82" name="Rectangle: Rounded Corners 81">
                <a:extLst>
                  <a:ext uri="{FF2B5EF4-FFF2-40B4-BE49-F238E27FC236}">
                    <a16:creationId xmlns:a16="http://schemas.microsoft.com/office/drawing/2014/main" id="{F4A3A76D-27C6-E439-6EC2-1ED64296D1A9}"/>
                  </a:ext>
                </a:extLst>
              </p:cNvPr>
              <p:cNvSpPr/>
              <p:nvPr/>
            </p:nvSpPr>
            <p:spPr>
              <a:xfrm>
                <a:off x="3766572" y="2447719"/>
                <a:ext cx="1928043" cy="1695450"/>
              </a:xfrm>
              <a:prstGeom prst="roundRect">
                <a:avLst>
                  <a:gd name="adj" fmla="val 718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3" name="Group 82">
                <a:extLst>
                  <a:ext uri="{FF2B5EF4-FFF2-40B4-BE49-F238E27FC236}">
                    <a16:creationId xmlns:a16="http://schemas.microsoft.com/office/drawing/2014/main" id="{8571D9CF-341C-A52A-312C-FDF3552F0E79}"/>
                  </a:ext>
                </a:extLst>
              </p:cNvPr>
              <p:cNvGrpSpPr/>
              <p:nvPr/>
            </p:nvGrpSpPr>
            <p:grpSpPr>
              <a:xfrm>
                <a:off x="3858104" y="2552494"/>
                <a:ext cx="1276142" cy="1487565"/>
                <a:chOff x="4153182" y="2210371"/>
                <a:chExt cx="1453945" cy="1487565"/>
              </a:xfrm>
            </p:grpSpPr>
            <p:sp>
              <p:nvSpPr>
                <p:cNvPr id="85" name="TextBox 84">
                  <a:extLst>
                    <a:ext uri="{FF2B5EF4-FFF2-40B4-BE49-F238E27FC236}">
                      <a16:creationId xmlns:a16="http://schemas.microsoft.com/office/drawing/2014/main" id="{6ADBBF24-50C6-3A6A-177D-174083E19DB4}"/>
                    </a:ext>
                  </a:extLst>
                </p:cNvPr>
                <p:cNvSpPr txBox="1"/>
                <p:nvPr/>
              </p:nvSpPr>
              <p:spPr>
                <a:xfrm>
                  <a:off x="4153182" y="2210371"/>
                  <a:ext cx="1453945" cy="246221"/>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7. Banded</a:t>
                  </a:r>
                </a:p>
              </p:txBody>
            </p:sp>
            <p:cxnSp>
              <p:nvCxnSpPr>
                <p:cNvPr id="86" name="Straight Arrow Connector 85">
                  <a:extLst>
                    <a:ext uri="{FF2B5EF4-FFF2-40B4-BE49-F238E27FC236}">
                      <a16:creationId xmlns:a16="http://schemas.microsoft.com/office/drawing/2014/main" id="{C686DB16-7254-9ED3-BCB2-6103E2851B3D}"/>
                    </a:ext>
                  </a:extLst>
                </p:cNvPr>
                <p:cNvCxnSpPr>
                  <a:cxnSpLocks/>
                </p:cNvCxnSpPr>
                <p:nvPr/>
              </p:nvCxnSpPr>
              <p:spPr>
                <a:xfrm flipH="1" flipV="1">
                  <a:off x="4405596" y="2561367"/>
                  <a:ext cx="1" cy="8286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50C5DB74-D663-06A0-B825-CE0A577747A9}"/>
                    </a:ext>
                  </a:extLst>
                </p:cNvPr>
                <p:cNvSpPr txBox="1"/>
                <p:nvPr/>
              </p:nvSpPr>
              <p:spPr>
                <a:xfrm>
                  <a:off x="4153183" y="2539609"/>
                  <a:ext cx="176212" cy="246221"/>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a:t>
                  </a:r>
                </a:p>
              </p:txBody>
            </p:sp>
            <p:cxnSp>
              <p:nvCxnSpPr>
                <p:cNvPr id="88" name="Straight Arrow Connector 87">
                  <a:extLst>
                    <a:ext uri="{FF2B5EF4-FFF2-40B4-BE49-F238E27FC236}">
                      <a16:creationId xmlns:a16="http://schemas.microsoft.com/office/drawing/2014/main" id="{64FF5750-9224-5FBD-BA80-3E6A77BC0598}"/>
                    </a:ext>
                  </a:extLst>
                </p:cNvPr>
                <p:cNvCxnSpPr/>
                <p:nvPr/>
              </p:nvCxnSpPr>
              <p:spPr>
                <a:xfrm>
                  <a:off x="4405596" y="3390043"/>
                  <a:ext cx="99536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0AB4A757-2DCF-68A5-66C7-E19ED04CBDB5}"/>
                    </a:ext>
                  </a:extLst>
                </p:cNvPr>
                <p:cNvSpPr txBox="1"/>
                <p:nvPr/>
              </p:nvSpPr>
              <p:spPr>
                <a:xfrm>
                  <a:off x="4658007" y="3451715"/>
                  <a:ext cx="742950" cy="246221"/>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Metric</a:t>
                  </a:r>
                </a:p>
              </p:txBody>
            </p:sp>
            <p:cxnSp>
              <p:nvCxnSpPr>
                <p:cNvPr id="90" name="Straight Connector 89">
                  <a:extLst>
                    <a:ext uri="{FF2B5EF4-FFF2-40B4-BE49-F238E27FC236}">
                      <a16:creationId xmlns:a16="http://schemas.microsoft.com/office/drawing/2014/main" id="{1C4250EC-5FF3-F20B-8200-9F86F3EB79A9}"/>
                    </a:ext>
                  </a:extLst>
                </p:cNvPr>
                <p:cNvCxnSpPr>
                  <a:cxnSpLocks/>
                </p:cNvCxnSpPr>
                <p:nvPr/>
              </p:nvCxnSpPr>
              <p:spPr>
                <a:xfrm>
                  <a:off x="4416937" y="3251087"/>
                  <a:ext cx="84263"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D70037E-C83A-8A1B-55FF-3323DE1DB24E}"/>
                    </a:ext>
                  </a:extLst>
                </p:cNvPr>
                <p:cNvCxnSpPr>
                  <a:cxnSpLocks/>
                </p:cNvCxnSpPr>
                <p:nvPr/>
              </p:nvCxnSpPr>
              <p:spPr>
                <a:xfrm>
                  <a:off x="4501200" y="3136787"/>
                  <a:ext cx="194791"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9FB31F2-282F-4AE1-3B5B-6974DAC9B95C}"/>
                    </a:ext>
                  </a:extLst>
                </p:cNvPr>
                <p:cNvCxnSpPr>
                  <a:cxnSpLocks/>
                </p:cNvCxnSpPr>
                <p:nvPr/>
              </p:nvCxnSpPr>
              <p:spPr>
                <a:xfrm flipV="1">
                  <a:off x="4704694" y="2975705"/>
                  <a:ext cx="320997" cy="337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9B20AC8-67EF-998C-ADE9-F17FF6DD13BE}"/>
                    </a:ext>
                  </a:extLst>
                </p:cNvPr>
                <p:cNvCxnSpPr>
                  <a:cxnSpLocks/>
                </p:cNvCxnSpPr>
                <p:nvPr/>
              </p:nvCxnSpPr>
              <p:spPr>
                <a:xfrm flipV="1">
                  <a:off x="5025691" y="2815770"/>
                  <a:ext cx="360333" cy="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84" name="TextBox 83">
                <a:extLst>
                  <a:ext uri="{FF2B5EF4-FFF2-40B4-BE49-F238E27FC236}">
                    <a16:creationId xmlns:a16="http://schemas.microsoft.com/office/drawing/2014/main" id="{793134E7-188A-784F-F602-B82755114CE4}"/>
                  </a:ext>
                </a:extLst>
              </p:cNvPr>
              <p:cNvSpPr txBox="1"/>
              <p:nvPr/>
            </p:nvSpPr>
            <p:spPr>
              <a:xfrm>
                <a:off x="5030017" y="3008435"/>
                <a:ext cx="611171" cy="584775"/>
              </a:xfrm>
              <a:prstGeom prst="rect">
                <a:avLst/>
              </a:prstGeom>
              <a:noFill/>
            </p:spPr>
            <p:txBody>
              <a:bodyPr wrap="square" lIns="0" r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Total payment fixed within a “band” of the metric</a:t>
                </a:r>
              </a:p>
            </p:txBody>
          </p:sp>
        </p:grpSp>
        <p:cxnSp>
          <p:nvCxnSpPr>
            <p:cNvPr id="295" name="Straight Connector 294">
              <a:extLst>
                <a:ext uri="{FF2B5EF4-FFF2-40B4-BE49-F238E27FC236}">
                  <a16:creationId xmlns:a16="http://schemas.microsoft.com/office/drawing/2014/main" id="{933800E1-5BC1-461E-A5CC-251B40DC0986}"/>
                </a:ext>
              </a:extLst>
            </p:cNvPr>
            <p:cNvCxnSpPr>
              <a:cxnSpLocks/>
            </p:cNvCxnSpPr>
            <p:nvPr/>
          </p:nvCxnSpPr>
          <p:spPr>
            <a:xfrm flipH="1" flipV="1">
              <a:off x="9947925" y="2033956"/>
              <a:ext cx="3839" cy="2440633"/>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BA903FE0-9820-A58B-C9D5-0A33076FCA8B}"/>
              </a:ext>
            </a:extLst>
          </p:cNvPr>
          <p:cNvGrpSpPr/>
          <p:nvPr/>
        </p:nvGrpSpPr>
        <p:grpSpPr>
          <a:xfrm>
            <a:off x="4854959" y="2033956"/>
            <a:ext cx="2138615" cy="2118738"/>
            <a:chOff x="4918149" y="2033956"/>
            <a:chExt cx="2138615" cy="2118738"/>
          </a:xfrm>
        </p:grpSpPr>
        <p:grpSp>
          <p:nvGrpSpPr>
            <p:cNvPr id="12" name="Group 11">
              <a:extLst>
                <a:ext uri="{FF2B5EF4-FFF2-40B4-BE49-F238E27FC236}">
                  <a16:creationId xmlns:a16="http://schemas.microsoft.com/office/drawing/2014/main" id="{8F80F110-2557-9E9E-14E6-392A63F651A0}"/>
                </a:ext>
              </a:extLst>
            </p:cNvPr>
            <p:cNvGrpSpPr/>
            <p:nvPr/>
          </p:nvGrpSpPr>
          <p:grpSpPr>
            <a:xfrm>
              <a:off x="4918149" y="2457244"/>
              <a:ext cx="2138615" cy="1695450"/>
              <a:chOff x="2684673" y="4474589"/>
              <a:chExt cx="2138615" cy="1695450"/>
            </a:xfrm>
          </p:grpSpPr>
          <p:sp>
            <p:nvSpPr>
              <p:cNvPr id="13" name="Rectangle: Rounded Corners 12">
                <a:extLst>
                  <a:ext uri="{FF2B5EF4-FFF2-40B4-BE49-F238E27FC236}">
                    <a16:creationId xmlns:a16="http://schemas.microsoft.com/office/drawing/2014/main" id="{03D370CE-5F5E-5DB4-D366-A7D09F12A3F1}"/>
                  </a:ext>
                </a:extLst>
              </p:cNvPr>
              <p:cNvSpPr/>
              <p:nvPr/>
            </p:nvSpPr>
            <p:spPr>
              <a:xfrm>
                <a:off x="2684673" y="4474589"/>
                <a:ext cx="2138615" cy="1695450"/>
              </a:xfrm>
              <a:prstGeom prst="roundRect">
                <a:avLst>
                  <a:gd name="adj" fmla="val 718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5F3EE327-771E-F1BA-FA09-CF62B8B5E4E6}"/>
                  </a:ext>
                </a:extLst>
              </p:cNvPr>
              <p:cNvGrpSpPr/>
              <p:nvPr/>
            </p:nvGrpSpPr>
            <p:grpSpPr>
              <a:xfrm>
                <a:off x="2773184" y="4579364"/>
                <a:ext cx="1276142" cy="1487565"/>
                <a:chOff x="2999659" y="4237241"/>
                <a:chExt cx="1453945" cy="1487565"/>
              </a:xfrm>
            </p:grpSpPr>
            <p:sp>
              <p:nvSpPr>
                <p:cNvPr id="32" name="TextBox 31">
                  <a:extLst>
                    <a:ext uri="{FF2B5EF4-FFF2-40B4-BE49-F238E27FC236}">
                      <a16:creationId xmlns:a16="http://schemas.microsoft.com/office/drawing/2014/main" id="{EED0CA54-0ECA-FA70-72B1-C81E39AFBBF4}"/>
                    </a:ext>
                  </a:extLst>
                </p:cNvPr>
                <p:cNvSpPr txBox="1"/>
                <p:nvPr/>
              </p:nvSpPr>
              <p:spPr>
                <a:xfrm>
                  <a:off x="2999659" y="4237241"/>
                  <a:ext cx="1453945" cy="246221"/>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4. 2-part tariff</a:t>
                  </a:r>
                </a:p>
              </p:txBody>
            </p:sp>
            <p:cxnSp>
              <p:nvCxnSpPr>
                <p:cNvPr id="33" name="Straight Arrow Connector 32">
                  <a:extLst>
                    <a:ext uri="{FF2B5EF4-FFF2-40B4-BE49-F238E27FC236}">
                      <a16:creationId xmlns:a16="http://schemas.microsoft.com/office/drawing/2014/main" id="{85C29AFB-99D2-345F-0BB0-B2A0916DD6AC}"/>
                    </a:ext>
                  </a:extLst>
                </p:cNvPr>
                <p:cNvCxnSpPr>
                  <a:cxnSpLocks/>
                </p:cNvCxnSpPr>
                <p:nvPr/>
              </p:nvCxnSpPr>
              <p:spPr>
                <a:xfrm flipH="1" flipV="1">
                  <a:off x="3252073" y="4588237"/>
                  <a:ext cx="1" cy="8286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6D6FCAE-2AB3-1A6F-8AF9-A4866A51F4ED}"/>
                    </a:ext>
                  </a:extLst>
                </p:cNvPr>
                <p:cNvSpPr txBox="1"/>
                <p:nvPr/>
              </p:nvSpPr>
              <p:spPr>
                <a:xfrm>
                  <a:off x="2999660" y="4566479"/>
                  <a:ext cx="176212" cy="246221"/>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a:t>
                  </a:r>
                </a:p>
              </p:txBody>
            </p:sp>
            <p:cxnSp>
              <p:nvCxnSpPr>
                <p:cNvPr id="35" name="Straight Arrow Connector 34">
                  <a:extLst>
                    <a:ext uri="{FF2B5EF4-FFF2-40B4-BE49-F238E27FC236}">
                      <a16:creationId xmlns:a16="http://schemas.microsoft.com/office/drawing/2014/main" id="{AC883D77-8BBB-4DD4-2464-B61D0F551D16}"/>
                    </a:ext>
                  </a:extLst>
                </p:cNvPr>
                <p:cNvCxnSpPr/>
                <p:nvPr/>
              </p:nvCxnSpPr>
              <p:spPr>
                <a:xfrm>
                  <a:off x="3252073" y="5416913"/>
                  <a:ext cx="99536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6B0B3DD-E1B0-3F31-492C-763F14EA3464}"/>
                    </a:ext>
                  </a:extLst>
                </p:cNvPr>
                <p:cNvSpPr txBox="1"/>
                <p:nvPr/>
              </p:nvSpPr>
              <p:spPr>
                <a:xfrm>
                  <a:off x="3504484" y="5478585"/>
                  <a:ext cx="742950" cy="246221"/>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Metric</a:t>
                  </a:r>
                </a:p>
              </p:txBody>
            </p:sp>
            <p:cxnSp>
              <p:nvCxnSpPr>
                <p:cNvPr id="37" name="Straight Connector 36">
                  <a:extLst>
                    <a:ext uri="{FF2B5EF4-FFF2-40B4-BE49-F238E27FC236}">
                      <a16:creationId xmlns:a16="http://schemas.microsoft.com/office/drawing/2014/main" id="{F8BDE257-653A-F8A1-0512-E33F4A784D57}"/>
                    </a:ext>
                  </a:extLst>
                </p:cNvPr>
                <p:cNvCxnSpPr>
                  <a:cxnSpLocks/>
                </p:cNvCxnSpPr>
                <p:nvPr/>
              </p:nvCxnSpPr>
              <p:spPr>
                <a:xfrm flipV="1">
                  <a:off x="3266360" y="4711716"/>
                  <a:ext cx="891969" cy="31904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1A656B3-554E-0CE1-C9D8-9AB803C4FB1D}"/>
                    </a:ext>
                  </a:extLst>
                </p:cNvPr>
                <p:cNvCxnSpPr>
                  <a:cxnSpLocks/>
                </p:cNvCxnSpPr>
                <p:nvPr/>
              </p:nvCxnSpPr>
              <p:spPr>
                <a:xfrm flipV="1">
                  <a:off x="3266360" y="4565196"/>
                  <a:ext cx="891969" cy="67164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27F7D44-E7CD-A908-FE63-9E7B4E040BEB}"/>
                    </a:ext>
                  </a:extLst>
                </p:cNvPr>
                <p:cNvSpPr txBox="1"/>
                <p:nvPr/>
              </p:nvSpPr>
              <p:spPr>
                <a:xfrm>
                  <a:off x="3551414" y="5018859"/>
                  <a:ext cx="457525" cy="200111"/>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E07938">
                          <a:lumMod val="75000"/>
                        </a:srgbClr>
                      </a:solidFill>
                      <a:effectLst/>
                      <a:uLnTx/>
                      <a:uFillTx/>
                      <a:latin typeface="Calibri" panose="020F0502020204030204"/>
                      <a:ea typeface="+mn-ea"/>
                      <a:cs typeface="+mn-cs"/>
                    </a:rPr>
                    <a:t>Option 1</a:t>
                  </a:r>
                </a:p>
              </p:txBody>
            </p:sp>
            <p:sp>
              <p:nvSpPr>
                <p:cNvPr id="40" name="TextBox 39">
                  <a:extLst>
                    <a:ext uri="{FF2B5EF4-FFF2-40B4-BE49-F238E27FC236}">
                      <a16:creationId xmlns:a16="http://schemas.microsoft.com/office/drawing/2014/main" id="{7227E2CC-3DD5-83C3-8938-D0CDA8B6A0D7}"/>
                    </a:ext>
                  </a:extLst>
                </p:cNvPr>
                <p:cNvSpPr txBox="1"/>
                <p:nvPr/>
              </p:nvSpPr>
              <p:spPr>
                <a:xfrm>
                  <a:off x="3334435" y="4687242"/>
                  <a:ext cx="457525" cy="200111"/>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A83611">
                          <a:lumMod val="75000"/>
                        </a:srgbClr>
                      </a:solidFill>
                      <a:effectLst/>
                      <a:uLnTx/>
                      <a:uFillTx/>
                      <a:latin typeface="Calibri" panose="020F0502020204030204"/>
                      <a:ea typeface="+mn-ea"/>
                      <a:cs typeface="+mn-cs"/>
                    </a:rPr>
                    <a:t>Option 2</a:t>
                  </a:r>
                </a:p>
              </p:txBody>
            </p:sp>
          </p:grpSp>
          <p:sp>
            <p:nvSpPr>
              <p:cNvPr id="23" name="TextBox 22">
                <a:extLst>
                  <a:ext uri="{FF2B5EF4-FFF2-40B4-BE49-F238E27FC236}">
                    <a16:creationId xmlns:a16="http://schemas.microsoft.com/office/drawing/2014/main" id="{A982E940-BB15-0919-C9B2-F57D15F8C560}"/>
                  </a:ext>
                </a:extLst>
              </p:cNvPr>
              <p:cNvSpPr txBox="1"/>
              <p:nvPr/>
            </p:nvSpPr>
            <p:spPr>
              <a:xfrm>
                <a:off x="3921393" y="4678123"/>
                <a:ext cx="750895" cy="1277273"/>
              </a:xfrm>
              <a:prstGeom prst="rect">
                <a:avLst/>
              </a:prstGeom>
              <a:noFill/>
            </p:spPr>
            <p:txBody>
              <a:bodyPr wrap="square" lIns="0" rIns="0" rtlCol="0"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Pay a fixed recurring payment, with transactional rate on top</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Increasing commitment decreases transactional rate</a:t>
                </a:r>
              </a:p>
            </p:txBody>
          </p:sp>
        </p:grpSp>
        <p:cxnSp>
          <p:nvCxnSpPr>
            <p:cNvPr id="122" name="Straight Connector 121">
              <a:extLst>
                <a:ext uri="{FF2B5EF4-FFF2-40B4-BE49-F238E27FC236}">
                  <a16:creationId xmlns:a16="http://schemas.microsoft.com/office/drawing/2014/main" id="{E22BDE77-89CD-60BB-9908-120BA63AF411}"/>
                </a:ext>
              </a:extLst>
            </p:cNvPr>
            <p:cNvCxnSpPr>
              <a:cxnSpLocks/>
            </p:cNvCxnSpPr>
            <p:nvPr/>
          </p:nvCxnSpPr>
          <p:spPr>
            <a:xfrm flipV="1">
              <a:off x="5987456" y="2033956"/>
              <a:ext cx="0" cy="413763"/>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436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500"/>
                                        <p:tgtEl>
                                          <p:spTgt spid="1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fade">
                                      <p:cBhvr>
                                        <p:cTn id="15" dur="500"/>
                                        <p:tgtEl>
                                          <p:spTgt spid="117"/>
                                        </p:tgtEl>
                                      </p:cBhvr>
                                    </p:animEffect>
                                  </p:childTnLst>
                                </p:cTn>
                              </p:par>
                              <p:par>
                                <p:cTn id="16" presetID="10" presetClass="entr" presetSubtype="0"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par>
                                <p:cTn id="19" presetID="10" presetClass="entr" presetSubtype="0" fill="hold" nodeType="withEffect">
                                  <p:stCondLst>
                                    <p:cond delay="0"/>
                                  </p:stCondLst>
                                  <p:childTnLst>
                                    <p:set>
                                      <p:cBhvr>
                                        <p:cTn id="20" dur="1" fill="hold">
                                          <p:stCondLst>
                                            <p:cond delay="0"/>
                                          </p:stCondLst>
                                        </p:cTn>
                                        <p:tgtEl>
                                          <p:spTgt spid="126"/>
                                        </p:tgtEl>
                                        <p:attrNameLst>
                                          <p:attrName>style.visibility</p:attrName>
                                        </p:attrNameLst>
                                      </p:cBhvr>
                                      <p:to>
                                        <p:strVal val="visible"/>
                                      </p:to>
                                    </p:set>
                                    <p:animEffect transition="in" filter="fade">
                                      <p:cBhvr>
                                        <p:cTn id="21" dur="500"/>
                                        <p:tgtEl>
                                          <p:spTgt spid="1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fade">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0"/>
                                        </p:tgtEl>
                                        <p:attrNameLst>
                                          <p:attrName>style.visibility</p:attrName>
                                        </p:attrNameLst>
                                      </p:cBhvr>
                                      <p:to>
                                        <p:strVal val="visible"/>
                                      </p:to>
                                    </p:set>
                                    <p:animEffect transition="in" filter="fade">
                                      <p:cBhvr>
                                        <p:cTn id="31" dur="500"/>
                                        <p:tgtEl>
                                          <p:spTgt spid="1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8"/>
                                        </p:tgtEl>
                                        <p:attrNameLst>
                                          <p:attrName>style.visibility</p:attrName>
                                        </p:attrNameLst>
                                      </p:cBhvr>
                                      <p:to>
                                        <p:strVal val="visible"/>
                                      </p:to>
                                    </p:set>
                                    <p:animEffect transition="in" filter="fade">
                                      <p:cBhvr>
                                        <p:cTn id="34" dur="500"/>
                                        <p:tgtEl>
                                          <p:spTgt spid="118"/>
                                        </p:tgtEl>
                                      </p:cBhvr>
                                    </p:animEffect>
                                  </p:childTnLst>
                                </p:cTn>
                              </p:par>
                              <p:par>
                                <p:cTn id="35" presetID="10" presetClass="entr" presetSubtype="0" fill="hold" nodeType="withEffect">
                                  <p:stCondLst>
                                    <p:cond delay="0"/>
                                  </p:stCondLst>
                                  <p:childTnLst>
                                    <p:set>
                                      <p:cBhvr>
                                        <p:cTn id="36" dur="1" fill="hold">
                                          <p:stCondLst>
                                            <p:cond delay="0"/>
                                          </p:stCondLst>
                                        </p:cTn>
                                        <p:tgtEl>
                                          <p:spTgt spid="127"/>
                                        </p:tgtEl>
                                        <p:attrNameLst>
                                          <p:attrName>style.visibility</p:attrName>
                                        </p:attrNameLst>
                                      </p:cBhvr>
                                      <p:to>
                                        <p:strVal val="visible"/>
                                      </p:to>
                                    </p:set>
                                    <p:animEffect transition="in" filter="fade">
                                      <p:cBhvr>
                                        <p:cTn id="37" dur="500"/>
                                        <p:tgtEl>
                                          <p:spTgt spid="127"/>
                                        </p:tgtEl>
                                      </p:cBhvr>
                                    </p:animEffect>
                                  </p:childTnLst>
                                </p:cTn>
                              </p:par>
                              <p:par>
                                <p:cTn id="38" presetID="10" presetClass="entr" presetSubtype="0" fill="hold" nodeType="withEffect">
                                  <p:stCondLst>
                                    <p:cond delay="0"/>
                                  </p:stCondLst>
                                  <p:childTnLst>
                                    <p:set>
                                      <p:cBhvr>
                                        <p:cTn id="39" dur="1" fill="hold">
                                          <p:stCondLst>
                                            <p:cond delay="0"/>
                                          </p:stCondLst>
                                        </p:cTn>
                                        <p:tgtEl>
                                          <p:spTgt spid="128"/>
                                        </p:tgtEl>
                                        <p:attrNameLst>
                                          <p:attrName>style.visibility</p:attrName>
                                        </p:attrNameLst>
                                      </p:cBhvr>
                                      <p:to>
                                        <p:strVal val="visible"/>
                                      </p:to>
                                    </p:set>
                                    <p:animEffect transition="in" filter="fade">
                                      <p:cBhvr>
                                        <p:cTn id="40" dur="500"/>
                                        <p:tgtEl>
                                          <p:spTgt spid="1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500"/>
                                        <p:tgtEl>
                                          <p:spTgt spid="13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9"/>
                                        </p:tgtEl>
                                        <p:attrNameLst>
                                          <p:attrName>style.visibility</p:attrName>
                                        </p:attrNameLst>
                                      </p:cBhvr>
                                      <p:to>
                                        <p:strVal val="visible"/>
                                      </p:to>
                                    </p:set>
                                    <p:animEffect transition="in" filter="fade">
                                      <p:cBhvr>
                                        <p:cTn id="48" dur="500"/>
                                        <p:tgtEl>
                                          <p:spTgt spid="119"/>
                                        </p:tgtEl>
                                      </p:cBhvr>
                                    </p:animEffect>
                                  </p:childTnLst>
                                </p:cTn>
                              </p:par>
                              <p:par>
                                <p:cTn id="49" presetID="10" presetClass="entr" presetSubtype="0" fill="hold" nodeType="withEffect">
                                  <p:stCondLst>
                                    <p:cond delay="0"/>
                                  </p:stCondLst>
                                  <p:childTnLst>
                                    <p:set>
                                      <p:cBhvr>
                                        <p:cTn id="50" dur="1" fill="hold">
                                          <p:stCondLst>
                                            <p:cond delay="0"/>
                                          </p:stCondLst>
                                        </p:cTn>
                                        <p:tgtEl>
                                          <p:spTgt spid="129"/>
                                        </p:tgtEl>
                                        <p:attrNameLst>
                                          <p:attrName>style.visibility</p:attrName>
                                        </p:attrNameLst>
                                      </p:cBhvr>
                                      <p:to>
                                        <p:strVal val="visible"/>
                                      </p:to>
                                    </p:set>
                                    <p:animEffect transition="in" filter="fade">
                                      <p:cBhvr>
                                        <p:cTn id="51" dur="500"/>
                                        <p:tgtEl>
                                          <p:spTgt spid="1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4"/>
                                        </p:tgtEl>
                                        <p:attrNameLst>
                                          <p:attrName>style.visibility</p:attrName>
                                        </p:attrNameLst>
                                      </p:cBhvr>
                                      <p:to>
                                        <p:strVal val="visible"/>
                                      </p:to>
                                    </p:set>
                                    <p:animEffect transition="in" filter="fade">
                                      <p:cBhvr>
                                        <p:cTn id="56" dur="500"/>
                                        <p:tgtEl>
                                          <p:spTgt spid="1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3"/>
                                        </p:tgtEl>
                                        <p:attrNameLst>
                                          <p:attrName>style.visibility</p:attrName>
                                        </p:attrNameLst>
                                      </p:cBhvr>
                                      <p:to>
                                        <p:strVal val="visible"/>
                                      </p:to>
                                    </p:set>
                                    <p:animEffect transition="in" filter="fade">
                                      <p:cBhvr>
                                        <p:cTn id="61"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P spid="1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6F3EF10-4DE2-A19B-A689-C2B632EEB7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114" imgH="114" progId="TCLayout.ActiveDocument.1">
                  <p:embed/>
                </p:oleObj>
              </mc:Choice>
              <mc:Fallback>
                <p:oleObj name="think-cell Slide" r:id="rId3" imgW="114" imgH="114" progId="TCLayout.ActiveDocument.1">
                  <p:embed/>
                  <p:pic>
                    <p:nvPicPr>
                      <p:cNvPr id="5" name="think-cell data - do not delete" hidden="1">
                        <a:extLst>
                          <a:ext uri="{FF2B5EF4-FFF2-40B4-BE49-F238E27FC236}">
                            <a16:creationId xmlns:a16="http://schemas.microsoft.com/office/drawing/2014/main" id="{A6F3EF10-4DE2-A19B-A689-C2B632EEB76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3B69959-0C40-5590-8D75-1DF2BF0D6277}"/>
              </a:ext>
            </a:extLst>
          </p:cNvPr>
          <p:cNvSpPr>
            <a:spLocks noGrp="1"/>
          </p:cNvSpPr>
          <p:nvPr>
            <p:ph type="title"/>
          </p:nvPr>
        </p:nvSpPr>
        <p:spPr/>
        <p:txBody>
          <a:bodyPr vert="horz"/>
          <a:lstStyle/>
          <a:p>
            <a:r>
              <a:rPr lang="en-US" dirty="0">
                <a:latin typeface="Verdana Pro Cond"/>
                <a:ea typeface="Verdana"/>
                <a:cs typeface="Microsoft Uighur"/>
              </a:rPr>
              <a:t>Choosing the right curve is a matter of considering your Market Factors, Product Factors, and Objectives  </a:t>
            </a:r>
          </a:p>
        </p:txBody>
      </p:sp>
      <p:sp>
        <p:nvSpPr>
          <p:cNvPr id="19" name="Oval 18">
            <a:extLst>
              <a:ext uri="{FF2B5EF4-FFF2-40B4-BE49-F238E27FC236}">
                <a16:creationId xmlns:a16="http://schemas.microsoft.com/office/drawing/2014/main" id="{6FAE3D77-4AFC-AAC8-9548-C22D51C4513A}"/>
              </a:ext>
            </a:extLst>
          </p:cNvPr>
          <p:cNvSpPr/>
          <p:nvPr/>
        </p:nvSpPr>
        <p:spPr>
          <a:xfrm>
            <a:off x="4015855" y="1504950"/>
            <a:ext cx="2771775" cy="2771775"/>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Objectives</a:t>
            </a:r>
          </a:p>
          <a:p>
            <a:pPr algn="ctr"/>
            <a:endParaRPr lang="en-US" b="1">
              <a:solidFill>
                <a:schemeClr val="tx1"/>
              </a:solidFill>
            </a:endParaRPr>
          </a:p>
          <a:p>
            <a:pPr algn="ctr"/>
            <a:endParaRPr lang="en-US" b="1">
              <a:solidFill>
                <a:schemeClr val="tx1"/>
              </a:solidFill>
            </a:endParaRPr>
          </a:p>
        </p:txBody>
      </p:sp>
      <p:sp>
        <p:nvSpPr>
          <p:cNvPr id="20" name="Oval 19">
            <a:extLst>
              <a:ext uri="{FF2B5EF4-FFF2-40B4-BE49-F238E27FC236}">
                <a16:creationId xmlns:a16="http://schemas.microsoft.com/office/drawing/2014/main" id="{FD740FCC-0154-844A-699F-2996AEB0CA65}"/>
              </a:ext>
            </a:extLst>
          </p:cNvPr>
          <p:cNvSpPr/>
          <p:nvPr/>
        </p:nvSpPr>
        <p:spPr>
          <a:xfrm>
            <a:off x="3157373" y="3007929"/>
            <a:ext cx="2771775" cy="2771775"/>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Product </a:t>
            </a:r>
          </a:p>
          <a:p>
            <a:r>
              <a:rPr lang="en-US" b="1">
                <a:solidFill>
                  <a:schemeClr val="tx1"/>
                </a:solidFill>
              </a:rPr>
              <a:t>Factors</a:t>
            </a:r>
          </a:p>
        </p:txBody>
      </p:sp>
      <p:sp>
        <p:nvSpPr>
          <p:cNvPr id="21" name="Oval 20">
            <a:extLst>
              <a:ext uri="{FF2B5EF4-FFF2-40B4-BE49-F238E27FC236}">
                <a16:creationId xmlns:a16="http://schemas.microsoft.com/office/drawing/2014/main" id="{7B38FEE8-D40B-3093-0B66-7C5B40A9248E}"/>
              </a:ext>
            </a:extLst>
          </p:cNvPr>
          <p:cNvSpPr/>
          <p:nvPr/>
        </p:nvSpPr>
        <p:spPr>
          <a:xfrm>
            <a:off x="4874337" y="3007929"/>
            <a:ext cx="2771775" cy="2771775"/>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Market</a:t>
            </a:r>
          </a:p>
          <a:p>
            <a:pPr algn="r"/>
            <a:r>
              <a:rPr lang="en-US" b="1">
                <a:solidFill>
                  <a:schemeClr val="tx1"/>
                </a:solidFill>
              </a:rPr>
              <a:t>Factors</a:t>
            </a:r>
          </a:p>
        </p:txBody>
      </p:sp>
      <p:sp>
        <p:nvSpPr>
          <p:cNvPr id="22" name="TextBox 21">
            <a:extLst>
              <a:ext uri="{FF2B5EF4-FFF2-40B4-BE49-F238E27FC236}">
                <a16:creationId xmlns:a16="http://schemas.microsoft.com/office/drawing/2014/main" id="{65B0193E-7071-919D-ED3F-785D92278FFB}"/>
              </a:ext>
            </a:extLst>
          </p:cNvPr>
          <p:cNvSpPr txBox="1"/>
          <p:nvPr/>
        </p:nvSpPr>
        <p:spPr>
          <a:xfrm>
            <a:off x="7303770" y="1572297"/>
            <a:ext cx="4163016" cy="1538883"/>
          </a:xfrm>
          <a:prstGeom prst="rect">
            <a:avLst/>
          </a:prstGeom>
          <a:noFill/>
        </p:spPr>
        <p:txBody>
          <a:bodyPr wrap="square" lIns="0" tIns="45720" rIns="0" bIns="45720" rtlCol="0" anchor="t">
            <a:spAutoFit/>
          </a:bodyPr>
          <a:lstStyle/>
          <a:p>
            <a:pPr marL="171450" indent="-171450" algn="l">
              <a:spcBef>
                <a:spcPts val="600"/>
              </a:spcBef>
              <a:buFont typeface="Wingdings" panose="05000000000000000000" pitchFamily="2" charset="2"/>
              <a:buChar char="§"/>
            </a:pPr>
            <a:r>
              <a:rPr lang="en-US" sz="1400" dirty="0"/>
              <a:t>To what extent do you want to drive </a:t>
            </a:r>
            <a:r>
              <a:rPr lang="en-US" sz="1400" b="1" dirty="0"/>
              <a:t>upsell</a:t>
            </a:r>
            <a:r>
              <a:rPr lang="en-US" sz="1400" dirty="0"/>
              <a:t> vs </a:t>
            </a:r>
            <a:r>
              <a:rPr lang="en-US" sz="1400" b="1" dirty="0"/>
              <a:t>retention</a:t>
            </a:r>
            <a:r>
              <a:rPr lang="en-US" sz="1400" dirty="0"/>
              <a:t> (or satisfaction)?</a:t>
            </a:r>
          </a:p>
          <a:p>
            <a:pPr marL="171450" indent="-171450" algn="l">
              <a:spcBef>
                <a:spcPts val="600"/>
              </a:spcBef>
              <a:buFont typeface="Wingdings" panose="05000000000000000000" pitchFamily="2" charset="2"/>
              <a:buChar char="§"/>
            </a:pPr>
            <a:r>
              <a:rPr lang="en-US" sz="1400" dirty="0"/>
              <a:t>How important is </a:t>
            </a:r>
            <a:r>
              <a:rPr lang="en-US" sz="1400" b="1" dirty="0"/>
              <a:t>sales velocity</a:t>
            </a:r>
            <a:r>
              <a:rPr lang="en-US" sz="1400" dirty="0"/>
              <a:t> vs. </a:t>
            </a:r>
            <a:r>
              <a:rPr lang="en-US" sz="1400" b="1" dirty="0"/>
              <a:t>revenue maximization</a:t>
            </a:r>
            <a:r>
              <a:rPr lang="en-US" sz="1400" dirty="0"/>
              <a:t> to you?</a:t>
            </a:r>
            <a:endParaRPr lang="en-US" sz="1400" dirty="0">
              <a:cs typeface="Calibri"/>
            </a:endParaRPr>
          </a:p>
          <a:p>
            <a:pPr marL="171450" indent="-171450" algn="l">
              <a:spcBef>
                <a:spcPts val="600"/>
              </a:spcBef>
              <a:buFont typeface="Wingdings" panose="05000000000000000000" pitchFamily="2" charset="2"/>
              <a:buChar char="§"/>
            </a:pPr>
            <a:r>
              <a:rPr lang="en-US" sz="1400" dirty="0"/>
              <a:t>To what extent do you want to </a:t>
            </a:r>
            <a:r>
              <a:rPr lang="en-US" sz="1400" b="1" dirty="0"/>
              <a:t>encourage increases </a:t>
            </a:r>
            <a:r>
              <a:rPr lang="en-US" sz="1400" dirty="0"/>
              <a:t>in the metric volume?</a:t>
            </a:r>
          </a:p>
        </p:txBody>
      </p:sp>
      <p:sp>
        <p:nvSpPr>
          <p:cNvPr id="23" name="TextBox 22">
            <a:extLst>
              <a:ext uri="{FF2B5EF4-FFF2-40B4-BE49-F238E27FC236}">
                <a16:creationId xmlns:a16="http://schemas.microsoft.com/office/drawing/2014/main" id="{409F6D78-8FBC-B13C-0174-DD5C1A0FD11B}"/>
              </a:ext>
            </a:extLst>
          </p:cNvPr>
          <p:cNvSpPr txBox="1"/>
          <p:nvPr/>
        </p:nvSpPr>
        <p:spPr>
          <a:xfrm>
            <a:off x="7789069" y="3854542"/>
            <a:ext cx="3509552" cy="1031051"/>
          </a:xfrm>
          <a:prstGeom prst="rect">
            <a:avLst/>
          </a:prstGeom>
          <a:noFill/>
        </p:spPr>
        <p:txBody>
          <a:bodyPr wrap="square" lIns="0" rIns="0" rtlCol="0">
            <a:spAutoFit/>
          </a:bodyPr>
          <a:lstStyle/>
          <a:p>
            <a:pPr marL="171450" indent="-171450" algn="l">
              <a:spcBef>
                <a:spcPts val="600"/>
              </a:spcBef>
              <a:buFont typeface="Wingdings" panose="05000000000000000000" pitchFamily="2" charset="2"/>
              <a:buChar char="§"/>
            </a:pPr>
            <a:r>
              <a:rPr lang="en-US" sz="1400"/>
              <a:t>To what extent do customers </a:t>
            </a:r>
            <a:r>
              <a:rPr lang="en-US" sz="1400" b="1"/>
              <a:t>need/value predictability</a:t>
            </a:r>
            <a:r>
              <a:rPr lang="en-US" sz="1400"/>
              <a:t> (e.g. for budgeting)?</a:t>
            </a:r>
          </a:p>
          <a:p>
            <a:pPr marL="171450" indent="-171450" algn="l">
              <a:spcBef>
                <a:spcPts val="600"/>
              </a:spcBef>
              <a:buFont typeface="Wingdings" panose="05000000000000000000" pitchFamily="2" charset="2"/>
              <a:buChar char="§"/>
            </a:pPr>
            <a:r>
              <a:rPr lang="en-US" sz="1400" b="1"/>
              <a:t>How does the value to the customer increase </a:t>
            </a:r>
            <a:r>
              <a:rPr lang="en-US" sz="1400"/>
              <a:t>as the metric increases?</a:t>
            </a:r>
          </a:p>
        </p:txBody>
      </p:sp>
      <p:sp>
        <p:nvSpPr>
          <p:cNvPr id="24" name="TextBox 23">
            <a:extLst>
              <a:ext uri="{FF2B5EF4-FFF2-40B4-BE49-F238E27FC236}">
                <a16:creationId xmlns:a16="http://schemas.microsoft.com/office/drawing/2014/main" id="{8E997747-2732-088A-E588-1BA135FF841E}"/>
              </a:ext>
            </a:extLst>
          </p:cNvPr>
          <p:cNvSpPr txBox="1"/>
          <p:nvPr/>
        </p:nvSpPr>
        <p:spPr>
          <a:xfrm>
            <a:off x="452849" y="3717907"/>
            <a:ext cx="2666671" cy="1538883"/>
          </a:xfrm>
          <a:prstGeom prst="rect">
            <a:avLst/>
          </a:prstGeom>
          <a:noFill/>
        </p:spPr>
        <p:txBody>
          <a:bodyPr wrap="square" lIns="0" tIns="45720" rIns="0" bIns="45720" rtlCol="0" anchor="t">
            <a:spAutoFit/>
          </a:bodyPr>
          <a:lstStyle/>
          <a:p>
            <a:pPr marL="171450" indent="-171450" algn="l">
              <a:spcBef>
                <a:spcPts val="600"/>
              </a:spcBef>
              <a:buFont typeface="Wingdings" panose="05000000000000000000" pitchFamily="2" charset="2"/>
              <a:buChar char="§"/>
            </a:pPr>
            <a:r>
              <a:rPr lang="en-US" sz="1400" dirty="0"/>
              <a:t>To what extent can you </a:t>
            </a:r>
            <a:r>
              <a:rPr lang="en-US" sz="1400" b="1" dirty="0"/>
              <a:t>control the metric volume</a:t>
            </a:r>
            <a:r>
              <a:rPr lang="en-US" sz="1400" dirty="0"/>
              <a:t>?</a:t>
            </a:r>
          </a:p>
          <a:p>
            <a:pPr marL="171450" indent="-171450" algn="l">
              <a:spcBef>
                <a:spcPts val="600"/>
              </a:spcBef>
              <a:buFont typeface="Wingdings" panose="05000000000000000000" pitchFamily="2" charset="2"/>
              <a:buChar char="§"/>
            </a:pPr>
            <a:r>
              <a:rPr lang="en-US" sz="1400" dirty="0"/>
              <a:t>Are there any </a:t>
            </a:r>
            <a:r>
              <a:rPr lang="en-US" sz="1400" b="1" dirty="0"/>
              <a:t>constraints </a:t>
            </a:r>
            <a:r>
              <a:rPr lang="en-US" sz="1400" dirty="0"/>
              <a:t>on metric volumes?</a:t>
            </a:r>
            <a:endParaRPr lang="en-US" sz="1400" dirty="0">
              <a:cs typeface="Calibri"/>
            </a:endParaRPr>
          </a:p>
          <a:p>
            <a:pPr marL="171450" indent="-171450" algn="l">
              <a:spcBef>
                <a:spcPts val="600"/>
              </a:spcBef>
              <a:buFont typeface="Wingdings" panose="05000000000000000000" pitchFamily="2" charset="2"/>
              <a:buChar char="§"/>
            </a:pPr>
            <a:r>
              <a:rPr lang="en-US" sz="1400" dirty="0"/>
              <a:t>How do your </a:t>
            </a:r>
            <a:r>
              <a:rPr lang="en-US" sz="1400" b="1" dirty="0"/>
              <a:t>costs </a:t>
            </a:r>
            <a:r>
              <a:rPr lang="en-US" sz="1400" dirty="0"/>
              <a:t>scale with metric volumes?</a:t>
            </a:r>
            <a:endParaRPr lang="en-US" sz="1400" dirty="0">
              <a:cs typeface="Calibri"/>
            </a:endParaRPr>
          </a:p>
        </p:txBody>
      </p:sp>
    </p:spTree>
    <p:extLst>
      <p:ext uri="{BB962C8B-B14F-4D97-AF65-F5344CB8AC3E}">
        <p14:creationId xmlns:p14="http://schemas.microsoft.com/office/powerpoint/2010/main" val="89987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4A13988-13A7-C05F-59E1-D5B5D88111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34A13988-13A7-C05F-59E1-D5B5D88111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2D8A55-242C-ADBE-03F3-4F4DADB9FB4F}"/>
              </a:ext>
            </a:extLst>
          </p:cNvPr>
          <p:cNvSpPr>
            <a:spLocks noGrp="1"/>
          </p:cNvSpPr>
          <p:nvPr>
            <p:ph type="title"/>
          </p:nvPr>
        </p:nvSpPr>
        <p:spPr/>
        <p:txBody>
          <a:bodyPr vert="horz"/>
          <a:lstStyle/>
          <a:p>
            <a:r>
              <a:rPr lang="en-US" dirty="0"/>
              <a:t>Top 5 Takeaways From Q3 Masterclasses</a:t>
            </a:r>
          </a:p>
        </p:txBody>
      </p:sp>
      <p:sp>
        <p:nvSpPr>
          <p:cNvPr id="3" name="Content Placeholder 2">
            <a:extLst>
              <a:ext uri="{FF2B5EF4-FFF2-40B4-BE49-F238E27FC236}">
                <a16:creationId xmlns:a16="http://schemas.microsoft.com/office/drawing/2014/main" id="{33F831E9-DE72-994A-7CAE-5D99E1F1C031}"/>
              </a:ext>
            </a:extLst>
          </p:cNvPr>
          <p:cNvSpPr>
            <a:spLocks noGrp="1"/>
          </p:cNvSpPr>
          <p:nvPr>
            <p:ph idx="4294967295"/>
          </p:nvPr>
        </p:nvSpPr>
        <p:spPr>
          <a:xfrm>
            <a:off x="873046" y="2184033"/>
            <a:ext cx="10344230" cy="3876739"/>
          </a:xfrm>
        </p:spPr>
        <p:txBody>
          <a:bodyPr/>
          <a:lstStyle/>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Freemium success depends on fine tuning of free &amp; paid tiers</a:t>
            </a:r>
          </a:p>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Optimized PLG looks different in B2B</a:t>
            </a:r>
          </a:p>
          <a:p>
            <a:pPr marL="630238" indent="-630238">
              <a:lnSpc>
                <a:spcPct val="107000"/>
              </a:lnSpc>
              <a:spcBef>
                <a:spcPts val="2400"/>
              </a:spcBef>
              <a:buFont typeface="+mj-lt"/>
              <a:buAutoNum type="arabicPeriod"/>
            </a:pPr>
            <a:r>
              <a:rPr lang="en-US" sz="2800" b="1" dirty="0">
                <a:solidFill>
                  <a:schemeClr val="bg1"/>
                </a:solidFill>
                <a:effectLst/>
                <a:ea typeface="Calibri" panose="020F0502020204030204" pitchFamily="34" charset="0"/>
              </a:rPr>
              <a:t>There is no single "best" price setting data source or technique </a:t>
            </a:r>
          </a:p>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It's not just which metric, but HOW that metric scales price</a:t>
            </a:r>
          </a:p>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Discounting is not the enemy - </a:t>
            </a:r>
            <a:r>
              <a:rPr lang="en-US" sz="2800" b="1" i="1" dirty="0">
                <a:solidFill>
                  <a:schemeClr val="bg1"/>
                </a:solidFill>
                <a:ea typeface="Calibri" panose="020F0502020204030204" pitchFamily="34" charset="0"/>
              </a:rPr>
              <a:t>unnecessary</a:t>
            </a:r>
            <a:r>
              <a:rPr lang="en-US" sz="2800" b="1" dirty="0">
                <a:solidFill>
                  <a:schemeClr val="bg1"/>
                </a:solidFill>
                <a:ea typeface="Calibri" panose="020F0502020204030204" pitchFamily="34" charset="0"/>
              </a:rPr>
              <a:t> discounting is</a:t>
            </a:r>
            <a:endParaRPr lang="en-US" sz="2800" b="1" dirty="0">
              <a:solidFill>
                <a:schemeClr val="bg1"/>
              </a:solidFill>
              <a:effectLst/>
              <a:ea typeface="Calibri" panose="020F0502020204030204" pitchFamily="34" charset="0"/>
            </a:endParaRPr>
          </a:p>
        </p:txBody>
      </p:sp>
      <p:sp>
        <p:nvSpPr>
          <p:cNvPr id="6" name="Oval 5">
            <a:extLst>
              <a:ext uri="{FF2B5EF4-FFF2-40B4-BE49-F238E27FC236}">
                <a16:creationId xmlns:a16="http://schemas.microsoft.com/office/drawing/2014/main" id="{6F9DBF64-1257-2832-6CB2-C36C756CC8C6}"/>
              </a:ext>
            </a:extLst>
          </p:cNvPr>
          <p:cNvSpPr/>
          <p:nvPr/>
        </p:nvSpPr>
        <p:spPr>
          <a:xfrm>
            <a:off x="735196" y="2184033"/>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1</a:t>
            </a:r>
          </a:p>
        </p:txBody>
      </p:sp>
      <p:sp>
        <p:nvSpPr>
          <p:cNvPr id="7" name="Oval 6">
            <a:extLst>
              <a:ext uri="{FF2B5EF4-FFF2-40B4-BE49-F238E27FC236}">
                <a16:creationId xmlns:a16="http://schemas.microsoft.com/office/drawing/2014/main" id="{EF2233F3-F084-06E9-9ACB-DAEFB2B97B49}"/>
              </a:ext>
            </a:extLst>
          </p:cNvPr>
          <p:cNvSpPr/>
          <p:nvPr/>
        </p:nvSpPr>
        <p:spPr>
          <a:xfrm>
            <a:off x="735196" y="2978963"/>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2</a:t>
            </a:r>
          </a:p>
        </p:txBody>
      </p:sp>
      <p:sp>
        <p:nvSpPr>
          <p:cNvPr id="8" name="Oval 7">
            <a:extLst>
              <a:ext uri="{FF2B5EF4-FFF2-40B4-BE49-F238E27FC236}">
                <a16:creationId xmlns:a16="http://schemas.microsoft.com/office/drawing/2014/main" id="{9B688609-414B-2CF0-4119-5F10FE19A92B}"/>
              </a:ext>
            </a:extLst>
          </p:cNvPr>
          <p:cNvSpPr/>
          <p:nvPr/>
        </p:nvSpPr>
        <p:spPr>
          <a:xfrm>
            <a:off x="735196" y="3735374"/>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3</a:t>
            </a:r>
          </a:p>
        </p:txBody>
      </p:sp>
      <p:sp>
        <p:nvSpPr>
          <p:cNvPr id="9" name="Oval 8">
            <a:extLst>
              <a:ext uri="{FF2B5EF4-FFF2-40B4-BE49-F238E27FC236}">
                <a16:creationId xmlns:a16="http://schemas.microsoft.com/office/drawing/2014/main" id="{635E16DB-1077-7854-8BAF-E7610AC1E1F7}"/>
              </a:ext>
            </a:extLst>
          </p:cNvPr>
          <p:cNvSpPr/>
          <p:nvPr/>
        </p:nvSpPr>
        <p:spPr>
          <a:xfrm>
            <a:off x="735196" y="4491785"/>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4</a:t>
            </a:r>
          </a:p>
        </p:txBody>
      </p:sp>
      <p:sp>
        <p:nvSpPr>
          <p:cNvPr id="10" name="Oval 9">
            <a:extLst>
              <a:ext uri="{FF2B5EF4-FFF2-40B4-BE49-F238E27FC236}">
                <a16:creationId xmlns:a16="http://schemas.microsoft.com/office/drawing/2014/main" id="{2924A836-5249-C735-D3B7-33FB1CF1919C}"/>
              </a:ext>
            </a:extLst>
          </p:cNvPr>
          <p:cNvSpPr/>
          <p:nvPr/>
        </p:nvSpPr>
        <p:spPr>
          <a:xfrm>
            <a:off x="735196" y="5276278"/>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5</a:t>
            </a:r>
          </a:p>
        </p:txBody>
      </p:sp>
      <p:sp>
        <p:nvSpPr>
          <p:cNvPr id="11" name="Rectangle 10">
            <a:extLst>
              <a:ext uri="{FF2B5EF4-FFF2-40B4-BE49-F238E27FC236}">
                <a16:creationId xmlns:a16="http://schemas.microsoft.com/office/drawing/2014/main" id="{A9087D4C-4F66-4DFF-1A02-044C862EF811}"/>
              </a:ext>
            </a:extLst>
          </p:cNvPr>
          <p:cNvSpPr/>
          <p:nvPr/>
        </p:nvSpPr>
        <p:spPr>
          <a:xfrm>
            <a:off x="487680" y="5165998"/>
            <a:ext cx="10969124" cy="73979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2" name="Rectangle 11">
            <a:extLst>
              <a:ext uri="{FF2B5EF4-FFF2-40B4-BE49-F238E27FC236}">
                <a16:creationId xmlns:a16="http://schemas.microsoft.com/office/drawing/2014/main" id="{0FE9A780-397D-20A1-FD64-EF2DE0D3C9DD}"/>
              </a:ext>
            </a:extLst>
          </p:cNvPr>
          <p:cNvSpPr/>
          <p:nvPr/>
        </p:nvSpPr>
        <p:spPr>
          <a:xfrm>
            <a:off x="487680" y="2114933"/>
            <a:ext cx="11216640" cy="2980893"/>
          </a:xfrm>
          <a:prstGeom prst="rect">
            <a:avLst/>
          </a:prstGeom>
          <a:solidFill>
            <a:srgbClr val="1C29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Tree>
    <p:extLst>
      <p:ext uri="{BB962C8B-B14F-4D97-AF65-F5344CB8AC3E}">
        <p14:creationId xmlns:p14="http://schemas.microsoft.com/office/powerpoint/2010/main" val="266043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96560CE-3B1A-5CFE-E679-0226C20BA53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122" imgH="114" progId="TCLayout.ActiveDocument.1">
                  <p:embed/>
                </p:oleObj>
              </mc:Choice>
              <mc:Fallback>
                <p:oleObj name="think-cell Slide" r:id="rId3" imgW="122" imgH="114" progId="TCLayout.ActiveDocument.1">
                  <p:embed/>
                  <p:pic>
                    <p:nvPicPr>
                      <p:cNvPr id="5" name="think-cell data - do not delete" hidden="1">
                        <a:extLst>
                          <a:ext uri="{FF2B5EF4-FFF2-40B4-BE49-F238E27FC236}">
                            <a16:creationId xmlns:a16="http://schemas.microsoft.com/office/drawing/2014/main" id="{896560CE-3B1A-5CFE-E679-0226C20BA5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F6F1CA83-FE9C-1B78-5AC2-D1280DF7C67C}"/>
              </a:ext>
            </a:extLst>
          </p:cNvPr>
          <p:cNvSpPr>
            <a:spLocks noGrp="1"/>
          </p:cNvSpPr>
          <p:nvPr>
            <p:ph type="title"/>
          </p:nvPr>
        </p:nvSpPr>
        <p:spPr/>
        <p:txBody>
          <a:bodyPr vert="horz"/>
          <a:lstStyle/>
          <a:p>
            <a:r>
              <a:rPr lang="en-US"/>
              <a:t>A key takeaway for today</a:t>
            </a:r>
          </a:p>
        </p:txBody>
      </p:sp>
      <p:sp>
        <p:nvSpPr>
          <p:cNvPr id="18" name="TextBox 17">
            <a:extLst>
              <a:ext uri="{FF2B5EF4-FFF2-40B4-BE49-F238E27FC236}">
                <a16:creationId xmlns:a16="http://schemas.microsoft.com/office/drawing/2014/main" id="{2254B8DA-0C26-81D8-D201-963EFDC09E7A}"/>
              </a:ext>
            </a:extLst>
          </p:cNvPr>
          <p:cNvSpPr txBox="1"/>
          <p:nvPr/>
        </p:nvSpPr>
        <p:spPr>
          <a:xfrm>
            <a:off x="1270000" y="2039257"/>
            <a:ext cx="9281886" cy="830997"/>
          </a:xfrm>
          <a:prstGeom prst="rect">
            <a:avLst/>
          </a:prstGeom>
          <a:noFill/>
        </p:spPr>
        <p:txBody>
          <a:bodyPr wrap="square" lIns="0" rIns="0" rtlCol="0">
            <a:spAutoFit/>
          </a:bodyPr>
          <a:lstStyle/>
          <a:p>
            <a:pPr algn="ctr"/>
            <a:r>
              <a:rPr lang="en-US" sz="4800" b="1" dirty="0">
                <a:solidFill>
                  <a:schemeClr val="bg1"/>
                </a:solidFill>
                <a:latin typeface="Verdana Pro Cond" panose="020B0606030504040204" pitchFamily="34" charset="0"/>
              </a:rPr>
              <a:t>Discounting is NOT the enemy!</a:t>
            </a:r>
          </a:p>
        </p:txBody>
      </p:sp>
      <p:sp>
        <p:nvSpPr>
          <p:cNvPr id="19" name="TextBox 18">
            <a:extLst>
              <a:ext uri="{FF2B5EF4-FFF2-40B4-BE49-F238E27FC236}">
                <a16:creationId xmlns:a16="http://schemas.microsoft.com/office/drawing/2014/main" id="{8F9ED75F-F78E-30A8-9AC3-5791E9C5587C}"/>
              </a:ext>
            </a:extLst>
          </p:cNvPr>
          <p:cNvSpPr txBox="1"/>
          <p:nvPr/>
        </p:nvSpPr>
        <p:spPr>
          <a:xfrm>
            <a:off x="1270000" y="3739391"/>
            <a:ext cx="9281886" cy="1569660"/>
          </a:xfrm>
          <a:prstGeom prst="rect">
            <a:avLst/>
          </a:prstGeom>
          <a:noFill/>
        </p:spPr>
        <p:txBody>
          <a:bodyPr wrap="square" lIns="0" rIns="0" rtlCol="0">
            <a:spAutoFit/>
          </a:bodyPr>
          <a:lstStyle/>
          <a:p>
            <a:pPr algn="ctr"/>
            <a:r>
              <a:rPr lang="en-US" sz="4800" b="1">
                <a:solidFill>
                  <a:schemeClr val="bg1"/>
                </a:solidFill>
                <a:latin typeface="Verdana Pro Cond" panose="020B0606030504040204" pitchFamily="34" charset="0"/>
              </a:rPr>
              <a:t>The enemy is </a:t>
            </a:r>
          </a:p>
          <a:p>
            <a:pPr algn="ctr"/>
            <a:r>
              <a:rPr lang="en-US" sz="4800" b="1">
                <a:solidFill>
                  <a:schemeClr val="bg1"/>
                </a:solidFill>
                <a:latin typeface="Verdana Pro Cond" panose="020B0606030504040204" pitchFamily="34" charset="0"/>
              </a:rPr>
              <a:t>UNNECESSARY discounting</a:t>
            </a:r>
          </a:p>
        </p:txBody>
      </p:sp>
    </p:spTree>
    <p:extLst>
      <p:ext uri="{BB962C8B-B14F-4D97-AF65-F5344CB8AC3E}">
        <p14:creationId xmlns:p14="http://schemas.microsoft.com/office/powerpoint/2010/main" val="890160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CD229EB-3391-5FEB-EB84-77BEC282C10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122" imgH="114" progId="TCLayout.ActiveDocument.1">
                  <p:embed/>
                </p:oleObj>
              </mc:Choice>
              <mc:Fallback>
                <p:oleObj name="think-cell Slide" r:id="rId3" imgW="122" imgH="114" progId="TCLayout.ActiveDocument.1">
                  <p:embed/>
                  <p:pic>
                    <p:nvPicPr>
                      <p:cNvPr id="4" name="think-cell data - do not delete" hidden="1">
                        <a:extLst>
                          <a:ext uri="{FF2B5EF4-FFF2-40B4-BE49-F238E27FC236}">
                            <a16:creationId xmlns:a16="http://schemas.microsoft.com/office/drawing/2014/main" id="{DCD229EB-3391-5FEB-EB84-77BEC282C1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D52512-AD2D-EF28-8DF0-40F62C4C8805}"/>
              </a:ext>
            </a:extLst>
          </p:cNvPr>
          <p:cNvSpPr>
            <a:spLocks noGrp="1"/>
          </p:cNvSpPr>
          <p:nvPr>
            <p:ph type="title"/>
          </p:nvPr>
        </p:nvSpPr>
        <p:spPr/>
        <p:txBody>
          <a:bodyPr vert="horz"/>
          <a:lstStyle/>
          <a:p>
            <a:r>
              <a:rPr lang="en-US"/>
              <a:t>Would a “no discounting EVER” policy work in practice?</a:t>
            </a:r>
          </a:p>
        </p:txBody>
      </p:sp>
      <p:sp>
        <p:nvSpPr>
          <p:cNvPr id="16" name="TextBox 15">
            <a:extLst>
              <a:ext uri="{FF2B5EF4-FFF2-40B4-BE49-F238E27FC236}">
                <a16:creationId xmlns:a16="http://schemas.microsoft.com/office/drawing/2014/main" id="{69205727-51B4-C352-7171-71F6D583E6BB}"/>
              </a:ext>
            </a:extLst>
          </p:cNvPr>
          <p:cNvSpPr txBox="1"/>
          <p:nvPr/>
        </p:nvSpPr>
        <p:spPr>
          <a:xfrm>
            <a:off x="487680" y="1435110"/>
            <a:ext cx="9906000" cy="523220"/>
          </a:xfrm>
          <a:prstGeom prst="rect">
            <a:avLst/>
          </a:prstGeom>
          <a:noFill/>
        </p:spPr>
        <p:txBody>
          <a:bodyPr wrap="square" lIns="0" rIns="0" rtlCol="0">
            <a:spAutoFit/>
          </a:bodyPr>
          <a:lstStyle/>
          <a:p>
            <a:pPr algn="l"/>
            <a:r>
              <a:rPr lang="en-US" sz="2800"/>
              <a:t>What about these situations?</a:t>
            </a:r>
          </a:p>
        </p:txBody>
      </p:sp>
      <p:sp>
        <p:nvSpPr>
          <p:cNvPr id="18" name="TextBox 17">
            <a:extLst>
              <a:ext uri="{FF2B5EF4-FFF2-40B4-BE49-F238E27FC236}">
                <a16:creationId xmlns:a16="http://schemas.microsoft.com/office/drawing/2014/main" id="{54EDF074-D472-6A40-6B0D-DF4E682185B8}"/>
              </a:ext>
            </a:extLst>
          </p:cNvPr>
          <p:cNvSpPr txBox="1"/>
          <p:nvPr/>
        </p:nvSpPr>
        <p:spPr>
          <a:xfrm>
            <a:off x="564205" y="2200893"/>
            <a:ext cx="4781143" cy="1015663"/>
          </a:xfrm>
          <a:prstGeom prst="rect">
            <a:avLst/>
          </a:prstGeom>
          <a:noFill/>
        </p:spPr>
        <p:txBody>
          <a:bodyPr wrap="square" lIns="0" rIns="0" rtlCol="0">
            <a:spAutoFit/>
          </a:bodyPr>
          <a:lstStyle/>
          <a:p>
            <a:pPr algn="ctr"/>
            <a:r>
              <a:rPr lang="en-US" sz="2000" i="1">
                <a:solidFill>
                  <a:schemeClr val="accent3"/>
                </a:solidFill>
              </a:rPr>
              <a:t>“You’re charging $11,000, but my budget is $10,000.  I literally can’t sign off on anything above $10,000.”</a:t>
            </a:r>
          </a:p>
        </p:txBody>
      </p:sp>
      <p:sp>
        <p:nvSpPr>
          <p:cNvPr id="21" name="TextBox 20">
            <a:extLst>
              <a:ext uri="{FF2B5EF4-FFF2-40B4-BE49-F238E27FC236}">
                <a16:creationId xmlns:a16="http://schemas.microsoft.com/office/drawing/2014/main" id="{F9F2347A-08A6-C39B-8C10-AAB6BE7860B8}"/>
              </a:ext>
            </a:extLst>
          </p:cNvPr>
          <p:cNvSpPr txBox="1"/>
          <p:nvPr/>
        </p:nvSpPr>
        <p:spPr>
          <a:xfrm>
            <a:off x="607979" y="3774661"/>
            <a:ext cx="4781143" cy="1015663"/>
          </a:xfrm>
          <a:prstGeom prst="rect">
            <a:avLst/>
          </a:prstGeom>
          <a:noFill/>
        </p:spPr>
        <p:txBody>
          <a:bodyPr wrap="square" lIns="0" rIns="0" rtlCol="0">
            <a:spAutoFit/>
          </a:bodyPr>
          <a:lstStyle/>
          <a:p>
            <a:pPr algn="ctr"/>
            <a:r>
              <a:rPr lang="en-US" sz="2000" i="1">
                <a:solidFill>
                  <a:schemeClr val="accent3"/>
                </a:solidFill>
              </a:rPr>
              <a:t>“I’d never get enough value to pay $11,000 because our use case is different. I might pay $8,000”</a:t>
            </a:r>
          </a:p>
        </p:txBody>
      </p:sp>
      <p:sp>
        <p:nvSpPr>
          <p:cNvPr id="22" name="TextBox 21">
            <a:extLst>
              <a:ext uri="{FF2B5EF4-FFF2-40B4-BE49-F238E27FC236}">
                <a16:creationId xmlns:a16="http://schemas.microsoft.com/office/drawing/2014/main" id="{CCE1B0AF-8578-93E5-6BE8-71F803C91FC7}"/>
              </a:ext>
            </a:extLst>
          </p:cNvPr>
          <p:cNvSpPr txBox="1"/>
          <p:nvPr/>
        </p:nvSpPr>
        <p:spPr>
          <a:xfrm>
            <a:off x="7323306" y="2241516"/>
            <a:ext cx="4165060" cy="707886"/>
          </a:xfrm>
          <a:prstGeom prst="rect">
            <a:avLst/>
          </a:prstGeom>
          <a:noFill/>
        </p:spPr>
        <p:txBody>
          <a:bodyPr wrap="square" lIns="0" rIns="0" rtlCol="0">
            <a:spAutoFit/>
          </a:bodyPr>
          <a:lstStyle/>
          <a:p>
            <a:pPr algn="ctr"/>
            <a:r>
              <a:rPr lang="en-US" sz="2000" i="1">
                <a:solidFill>
                  <a:schemeClr val="accent3"/>
                </a:solidFill>
              </a:rPr>
              <a:t>“You literally can’t give me any discount at all?  Can I speak to your manager?”</a:t>
            </a:r>
          </a:p>
        </p:txBody>
      </p:sp>
      <p:sp>
        <p:nvSpPr>
          <p:cNvPr id="27" name="TextBox 26">
            <a:extLst>
              <a:ext uri="{FF2B5EF4-FFF2-40B4-BE49-F238E27FC236}">
                <a16:creationId xmlns:a16="http://schemas.microsoft.com/office/drawing/2014/main" id="{77F85202-BE38-9697-314B-FC77AC485742}"/>
              </a:ext>
            </a:extLst>
          </p:cNvPr>
          <p:cNvSpPr txBox="1"/>
          <p:nvPr/>
        </p:nvSpPr>
        <p:spPr>
          <a:xfrm>
            <a:off x="7323306" y="3832203"/>
            <a:ext cx="4165060" cy="1015663"/>
          </a:xfrm>
          <a:prstGeom prst="rect">
            <a:avLst/>
          </a:prstGeom>
          <a:noFill/>
        </p:spPr>
        <p:txBody>
          <a:bodyPr wrap="square" lIns="0" rIns="0" rtlCol="0">
            <a:spAutoFit/>
          </a:bodyPr>
          <a:lstStyle/>
          <a:p>
            <a:pPr algn="ctr"/>
            <a:r>
              <a:rPr lang="en-US" sz="2000" i="1">
                <a:solidFill>
                  <a:schemeClr val="accent3"/>
                </a:solidFill>
              </a:rPr>
              <a:t>“You won’t give me </a:t>
            </a:r>
            <a:r>
              <a:rPr lang="en-US" sz="2000" b="1" i="1">
                <a:solidFill>
                  <a:schemeClr val="accent3"/>
                </a:solidFill>
              </a:rPr>
              <a:t>anything</a:t>
            </a:r>
            <a:r>
              <a:rPr lang="en-US" sz="2000" i="1">
                <a:solidFill>
                  <a:schemeClr val="accent3"/>
                </a:solidFill>
              </a:rPr>
              <a:t> off the price??  Seems like you don’t really want our business…”</a:t>
            </a:r>
          </a:p>
        </p:txBody>
      </p:sp>
      <p:grpSp>
        <p:nvGrpSpPr>
          <p:cNvPr id="30" name="Group 29">
            <a:extLst>
              <a:ext uri="{FF2B5EF4-FFF2-40B4-BE49-F238E27FC236}">
                <a16:creationId xmlns:a16="http://schemas.microsoft.com/office/drawing/2014/main" id="{9CD6F1D6-0D24-AC4E-5FBF-DCA0E9A72C54}"/>
              </a:ext>
            </a:extLst>
          </p:cNvPr>
          <p:cNvGrpSpPr/>
          <p:nvPr/>
        </p:nvGrpSpPr>
        <p:grpSpPr>
          <a:xfrm>
            <a:off x="680937" y="5097074"/>
            <a:ext cx="4708186" cy="1054606"/>
            <a:chOff x="680937" y="5097074"/>
            <a:chExt cx="4708186" cy="1054606"/>
          </a:xfrm>
        </p:grpSpPr>
        <p:sp>
          <p:nvSpPr>
            <p:cNvPr id="25" name="TextBox 24">
              <a:extLst>
                <a:ext uri="{FF2B5EF4-FFF2-40B4-BE49-F238E27FC236}">
                  <a16:creationId xmlns:a16="http://schemas.microsoft.com/office/drawing/2014/main" id="{82B0E7EE-6DAD-0CFF-1F3C-01E1BC766314}"/>
                </a:ext>
              </a:extLst>
            </p:cNvPr>
            <p:cNvSpPr txBox="1"/>
            <p:nvPr/>
          </p:nvSpPr>
          <p:spPr>
            <a:xfrm>
              <a:off x="680937" y="5628460"/>
              <a:ext cx="4708186" cy="523220"/>
            </a:xfrm>
            <a:prstGeom prst="rect">
              <a:avLst/>
            </a:prstGeom>
            <a:noFill/>
          </p:spPr>
          <p:txBody>
            <a:bodyPr wrap="square" lIns="0" rIns="0" rtlCol="0">
              <a:spAutoFit/>
            </a:bodyPr>
            <a:lstStyle/>
            <a:p>
              <a:pPr algn="ctr"/>
              <a:r>
                <a:rPr lang="en-US" sz="2800" b="1"/>
                <a:t>Price differentiation / Flexibility</a:t>
              </a:r>
            </a:p>
          </p:txBody>
        </p:sp>
        <p:sp>
          <p:nvSpPr>
            <p:cNvPr id="28" name="Isosceles Triangle 27">
              <a:extLst>
                <a:ext uri="{FF2B5EF4-FFF2-40B4-BE49-F238E27FC236}">
                  <a16:creationId xmlns:a16="http://schemas.microsoft.com/office/drawing/2014/main" id="{357818E1-9971-51C7-7CC8-4DA140A38086}"/>
                </a:ext>
              </a:extLst>
            </p:cNvPr>
            <p:cNvSpPr/>
            <p:nvPr/>
          </p:nvSpPr>
          <p:spPr>
            <a:xfrm rot="10800000">
              <a:off x="1585609" y="5097074"/>
              <a:ext cx="2983149" cy="27723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grpSp>
        <p:nvGrpSpPr>
          <p:cNvPr id="31" name="Group 30">
            <a:extLst>
              <a:ext uri="{FF2B5EF4-FFF2-40B4-BE49-F238E27FC236}">
                <a16:creationId xmlns:a16="http://schemas.microsoft.com/office/drawing/2014/main" id="{48B0CDC5-E95A-2F24-0FE2-0FEEEE01E556}"/>
              </a:ext>
            </a:extLst>
          </p:cNvPr>
          <p:cNvGrpSpPr/>
          <p:nvPr/>
        </p:nvGrpSpPr>
        <p:grpSpPr>
          <a:xfrm>
            <a:off x="7099898" y="5097074"/>
            <a:ext cx="4464667" cy="1054606"/>
            <a:chOff x="7099898" y="5097074"/>
            <a:chExt cx="4464667" cy="1054606"/>
          </a:xfrm>
        </p:grpSpPr>
        <p:sp>
          <p:nvSpPr>
            <p:cNvPr id="26" name="TextBox 25">
              <a:extLst>
                <a:ext uri="{FF2B5EF4-FFF2-40B4-BE49-F238E27FC236}">
                  <a16:creationId xmlns:a16="http://schemas.microsoft.com/office/drawing/2014/main" id="{2A11F712-4053-178E-D049-4A51B61216DC}"/>
                </a:ext>
              </a:extLst>
            </p:cNvPr>
            <p:cNvSpPr txBox="1"/>
            <p:nvPr/>
          </p:nvSpPr>
          <p:spPr>
            <a:xfrm>
              <a:off x="7099898" y="5628460"/>
              <a:ext cx="4464667" cy="523220"/>
            </a:xfrm>
            <a:prstGeom prst="rect">
              <a:avLst/>
            </a:prstGeom>
            <a:noFill/>
          </p:spPr>
          <p:txBody>
            <a:bodyPr wrap="square" lIns="0" rIns="0" rtlCol="0">
              <a:spAutoFit/>
            </a:bodyPr>
            <a:lstStyle/>
            <a:p>
              <a:pPr algn="ctr"/>
              <a:r>
                <a:rPr lang="en-US" sz="2800" b="1"/>
                <a:t>Rep autonomy / partnership</a:t>
              </a:r>
            </a:p>
          </p:txBody>
        </p:sp>
        <p:sp>
          <p:nvSpPr>
            <p:cNvPr id="29" name="Isosceles Triangle 28">
              <a:extLst>
                <a:ext uri="{FF2B5EF4-FFF2-40B4-BE49-F238E27FC236}">
                  <a16:creationId xmlns:a16="http://schemas.microsoft.com/office/drawing/2014/main" id="{6814AD86-65C7-DC63-B6DD-038F8A909FF0}"/>
                </a:ext>
              </a:extLst>
            </p:cNvPr>
            <p:cNvSpPr/>
            <p:nvPr/>
          </p:nvSpPr>
          <p:spPr>
            <a:xfrm rot="10800000">
              <a:off x="7840656" y="5097074"/>
              <a:ext cx="2983149" cy="27723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spTree>
    <p:extLst>
      <p:ext uri="{BB962C8B-B14F-4D97-AF65-F5344CB8AC3E}">
        <p14:creationId xmlns:p14="http://schemas.microsoft.com/office/powerpoint/2010/main" val="4151819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CD229EB-3391-5FEB-EB84-77BEC282C10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122" imgH="114" progId="TCLayout.ActiveDocument.1">
                  <p:embed/>
                </p:oleObj>
              </mc:Choice>
              <mc:Fallback>
                <p:oleObj name="think-cell Slide" r:id="rId3" imgW="122" imgH="114" progId="TCLayout.ActiveDocument.1">
                  <p:embed/>
                  <p:pic>
                    <p:nvPicPr>
                      <p:cNvPr id="4" name="think-cell data - do not delete" hidden="1">
                        <a:extLst>
                          <a:ext uri="{FF2B5EF4-FFF2-40B4-BE49-F238E27FC236}">
                            <a16:creationId xmlns:a16="http://schemas.microsoft.com/office/drawing/2014/main" id="{DCD229EB-3391-5FEB-EB84-77BEC282C1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D52512-AD2D-EF28-8DF0-40F62C4C8805}"/>
              </a:ext>
            </a:extLst>
          </p:cNvPr>
          <p:cNvSpPr>
            <a:spLocks noGrp="1"/>
          </p:cNvSpPr>
          <p:nvPr>
            <p:ph type="title"/>
          </p:nvPr>
        </p:nvSpPr>
        <p:spPr/>
        <p:txBody>
          <a:bodyPr vert="horz"/>
          <a:lstStyle/>
          <a:p>
            <a:r>
              <a:rPr lang="en-US"/>
              <a:t>A reality to be considered</a:t>
            </a:r>
          </a:p>
        </p:txBody>
      </p:sp>
      <p:sp>
        <p:nvSpPr>
          <p:cNvPr id="17" name="TextBox 16">
            <a:extLst>
              <a:ext uri="{FF2B5EF4-FFF2-40B4-BE49-F238E27FC236}">
                <a16:creationId xmlns:a16="http://schemas.microsoft.com/office/drawing/2014/main" id="{67DC0849-B367-4071-6E9A-27B80EB625A1}"/>
              </a:ext>
            </a:extLst>
          </p:cNvPr>
          <p:cNvSpPr txBox="1"/>
          <p:nvPr/>
        </p:nvSpPr>
        <p:spPr>
          <a:xfrm>
            <a:off x="756194" y="2091156"/>
            <a:ext cx="4976949" cy="3416320"/>
          </a:xfrm>
          <a:prstGeom prst="rect">
            <a:avLst/>
          </a:prstGeom>
          <a:noFill/>
        </p:spPr>
        <p:txBody>
          <a:bodyPr wrap="square" lIns="0" rIns="0" rtlCol="0">
            <a:spAutoFit/>
          </a:bodyPr>
          <a:lstStyle/>
          <a:p>
            <a:pPr algn="ctr"/>
            <a:r>
              <a:rPr lang="en-US" sz="3600" i="1">
                <a:solidFill>
                  <a:schemeClr val="accent3"/>
                </a:solidFill>
              </a:rPr>
              <a:t>“I want a DEAL! </a:t>
            </a:r>
          </a:p>
          <a:p>
            <a:pPr algn="ctr"/>
            <a:endParaRPr lang="en-US" sz="3600" i="1">
              <a:solidFill>
                <a:schemeClr val="accent3"/>
              </a:solidFill>
            </a:endParaRPr>
          </a:p>
          <a:p>
            <a:pPr algn="ctr"/>
            <a:r>
              <a:rPr lang="en-US" sz="3600" i="1">
                <a:solidFill>
                  <a:schemeClr val="accent3"/>
                </a:solidFill>
              </a:rPr>
              <a:t>I don’t know what the quote will be, but whatever it is I’m going to ask for 20% off.”</a:t>
            </a:r>
          </a:p>
        </p:txBody>
      </p:sp>
      <p:pic>
        <p:nvPicPr>
          <p:cNvPr id="4100" name="Picture 4" descr="Price | Spin the Wheel - Random Picker">
            <a:extLst>
              <a:ext uri="{FF2B5EF4-FFF2-40B4-BE49-F238E27FC236}">
                <a16:creationId xmlns:a16="http://schemas.microsoft.com/office/drawing/2014/main" id="{AFAEA6C5-69D6-37CC-AB6D-F6F1C95261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9143" y="1516914"/>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09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80BC157-4289-93BA-D78F-A31BBCB634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122" imgH="114" progId="TCLayout.ActiveDocument.1">
                  <p:embed/>
                </p:oleObj>
              </mc:Choice>
              <mc:Fallback>
                <p:oleObj name="think-cell Slide" r:id="rId3" imgW="122" imgH="114" progId="TCLayout.ActiveDocument.1">
                  <p:embed/>
                  <p:pic>
                    <p:nvPicPr>
                      <p:cNvPr id="5" name="think-cell data - do not delete" hidden="1">
                        <a:extLst>
                          <a:ext uri="{FF2B5EF4-FFF2-40B4-BE49-F238E27FC236}">
                            <a16:creationId xmlns:a16="http://schemas.microsoft.com/office/drawing/2014/main" id="{180BC157-4289-93BA-D78F-A31BBCB634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42E787-5C2F-58DC-0ED9-BAFFD7945D18}"/>
              </a:ext>
            </a:extLst>
          </p:cNvPr>
          <p:cNvSpPr>
            <a:spLocks noGrp="1"/>
          </p:cNvSpPr>
          <p:nvPr>
            <p:ph type="title"/>
          </p:nvPr>
        </p:nvSpPr>
        <p:spPr/>
        <p:txBody>
          <a:bodyPr vert="horz"/>
          <a:lstStyle/>
          <a:p>
            <a:r>
              <a:rPr lang="en-US"/>
              <a:t>You should plan for discounting through your price level setting</a:t>
            </a:r>
          </a:p>
        </p:txBody>
      </p:sp>
      <p:sp>
        <p:nvSpPr>
          <p:cNvPr id="14" name="TextBox 13">
            <a:extLst>
              <a:ext uri="{FF2B5EF4-FFF2-40B4-BE49-F238E27FC236}">
                <a16:creationId xmlns:a16="http://schemas.microsoft.com/office/drawing/2014/main" id="{52538C6C-E70F-519D-2B13-DEDF85FBD03F}"/>
              </a:ext>
            </a:extLst>
          </p:cNvPr>
          <p:cNvSpPr txBox="1"/>
          <p:nvPr/>
        </p:nvSpPr>
        <p:spPr>
          <a:xfrm>
            <a:off x="487680" y="1838960"/>
            <a:ext cx="5455920" cy="400110"/>
          </a:xfrm>
          <a:prstGeom prst="rect">
            <a:avLst/>
          </a:prstGeom>
          <a:noFill/>
        </p:spPr>
        <p:txBody>
          <a:bodyPr wrap="square" lIns="0" rIns="0" rtlCol="0">
            <a:spAutoFit/>
          </a:bodyPr>
          <a:lstStyle/>
          <a:p>
            <a:pPr algn="l"/>
            <a:r>
              <a:rPr lang="en-US" sz="2000" b="1"/>
              <a:t>Typical price setting approach</a:t>
            </a:r>
          </a:p>
        </p:txBody>
      </p:sp>
      <p:sp>
        <p:nvSpPr>
          <p:cNvPr id="15" name="TextBox 14">
            <a:extLst>
              <a:ext uri="{FF2B5EF4-FFF2-40B4-BE49-F238E27FC236}">
                <a16:creationId xmlns:a16="http://schemas.microsoft.com/office/drawing/2014/main" id="{2AB96A99-6C3C-4136-037D-87B7766EED01}"/>
              </a:ext>
            </a:extLst>
          </p:cNvPr>
          <p:cNvSpPr txBox="1"/>
          <p:nvPr/>
        </p:nvSpPr>
        <p:spPr>
          <a:xfrm>
            <a:off x="6563360" y="1838960"/>
            <a:ext cx="5455920" cy="400110"/>
          </a:xfrm>
          <a:prstGeom prst="rect">
            <a:avLst/>
          </a:prstGeom>
          <a:noFill/>
        </p:spPr>
        <p:txBody>
          <a:bodyPr wrap="square" lIns="0" rIns="0" rtlCol="0">
            <a:spAutoFit/>
          </a:bodyPr>
          <a:lstStyle/>
          <a:p>
            <a:pPr algn="l"/>
            <a:r>
              <a:rPr lang="en-US" sz="2000" b="1"/>
              <a:t>Improved approach</a:t>
            </a:r>
          </a:p>
        </p:txBody>
      </p:sp>
      <p:cxnSp>
        <p:nvCxnSpPr>
          <p:cNvPr id="17" name="Straight Arrow Connector 16">
            <a:extLst>
              <a:ext uri="{FF2B5EF4-FFF2-40B4-BE49-F238E27FC236}">
                <a16:creationId xmlns:a16="http://schemas.microsoft.com/office/drawing/2014/main" id="{FD7B52E3-DFC9-6542-6EE6-36124D8D0849}"/>
              </a:ext>
            </a:extLst>
          </p:cNvPr>
          <p:cNvCxnSpPr/>
          <p:nvPr/>
        </p:nvCxnSpPr>
        <p:spPr>
          <a:xfrm flipV="1">
            <a:off x="841443" y="2577830"/>
            <a:ext cx="0" cy="328308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A8B1F07-7A00-3323-C1E2-3B698926508B}"/>
              </a:ext>
            </a:extLst>
          </p:cNvPr>
          <p:cNvSpPr txBox="1"/>
          <p:nvPr/>
        </p:nvSpPr>
        <p:spPr>
          <a:xfrm>
            <a:off x="583659" y="2634276"/>
            <a:ext cx="447473" cy="276999"/>
          </a:xfrm>
          <a:prstGeom prst="rect">
            <a:avLst/>
          </a:prstGeom>
          <a:noFill/>
        </p:spPr>
        <p:txBody>
          <a:bodyPr wrap="square" lIns="0" rIns="0" rtlCol="0">
            <a:spAutoFit/>
          </a:bodyPr>
          <a:lstStyle/>
          <a:p>
            <a:pPr algn="l"/>
            <a:r>
              <a:rPr lang="en-US" sz="1200" b="1"/>
              <a:t>$</a:t>
            </a:r>
          </a:p>
        </p:txBody>
      </p:sp>
      <p:sp>
        <p:nvSpPr>
          <p:cNvPr id="23" name="Arrow: Right 22">
            <a:extLst>
              <a:ext uri="{FF2B5EF4-FFF2-40B4-BE49-F238E27FC236}">
                <a16:creationId xmlns:a16="http://schemas.microsoft.com/office/drawing/2014/main" id="{0557467D-7DA6-4073-11B7-A74FE683273B}"/>
              </a:ext>
            </a:extLst>
          </p:cNvPr>
          <p:cNvSpPr/>
          <p:nvPr/>
        </p:nvSpPr>
        <p:spPr>
          <a:xfrm>
            <a:off x="2626470" y="3617534"/>
            <a:ext cx="749030" cy="627431"/>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cxnSp>
        <p:nvCxnSpPr>
          <p:cNvPr id="26" name="Straight Connector 25">
            <a:extLst>
              <a:ext uri="{FF2B5EF4-FFF2-40B4-BE49-F238E27FC236}">
                <a16:creationId xmlns:a16="http://schemas.microsoft.com/office/drawing/2014/main" id="{EABAC057-D67B-AB0A-13D1-4AE0815DA035}"/>
              </a:ext>
            </a:extLst>
          </p:cNvPr>
          <p:cNvCxnSpPr/>
          <p:nvPr/>
        </p:nvCxnSpPr>
        <p:spPr>
          <a:xfrm>
            <a:off x="6181928" y="2008762"/>
            <a:ext cx="0" cy="4362855"/>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14F88A3F-7F0B-AF8E-22B7-657653A409E6}"/>
              </a:ext>
            </a:extLst>
          </p:cNvPr>
          <p:cNvGrpSpPr/>
          <p:nvPr/>
        </p:nvGrpSpPr>
        <p:grpSpPr>
          <a:xfrm>
            <a:off x="1138142" y="3355924"/>
            <a:ext cx="1201365" cy="549732"/>
            <a:chOff x="1138142" y="3355924"/>
            <a:chExt cx="1201365" cy="549732"/>
          </a:xfrm>
        </p:grpSpPr>
        <p:cxnSp>
          <p:nvCxnSpPr>
            <p:cNvPr id="20" name="Straight Connector 19">
              <a:extLst>
                <a:ext uri="{FF2B5EF4-FFF2-40B4-BE49-F238E27FC236}">
                  <a16:creationId xmlns:a16="http://schemas.microsoft.com/office/drawing/2014/main" id="{3BC84B58-76E2-D46D-636F-FECD4F37D771}"/>
                </a:ext>
              </a:extLst>
            </p:cNvPr>
            <p:cNvCxnSpPr/>
            <p:nvPr/>
          </p:nvCxnSpPr>
          <p:spPr>
            <a:xfrm>
              <a:off x="1201367" y="3905656"/>
              <a:ext cx="10749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65CB460-2A68-7ED1-CCA7-D37D114116E8}"/>
                </a:ext>
              </a:extLst>
            </p:cNvPr>
            <p:cNvSpPr txBox="1"/>
            <p:nvPr/>
          </p:nvSpPr>
          <p:spPr>
            <a:xfrm>
              <a:off x="1138142" y="3355924"/>
              <a:ext cx="1201365" cy="523220"/>
            </a:xfrm>
            <a:prstGeom prst="rect">
              <a:avLst/>
            </a:prstGeom>
            <a:noFill/>
          </p:spPr>
          <p:txBody>
            <a:bodyPr wrap="square" lIns="0" rIns="0" rtlCol="0">
              <a:spAutoFit/>
            </a:bodyPr>
            <a:lstStyle/>
            <a:p>
              <a:pPr algn="l"/>
              <a:r>
                <a:rPr lang="en-US" sz="1400" b="1"/>
                <a:t>Willingness-to-pay</a:t>
              </a:r>
            </a:p>
          </p:txBody>
        </p:sp>
      </p:grpSp>
      <p:grpSp>
        <p:nvGrpSpPr>
          <p:cNvPr id="46" name="Group 45">
            <a:extLst>
              <a:ext uri="{FF2B5EF4-FFF2-40B4-BE49-F238E27FC236}">
                <a16:creationId xmlns:a16="http://schemas.microsoft.com/office/drawing/2014/main" id="{6B29B266-D66B-28BA-B222-028BBCF850AF}"/>
              </a:ext>
            </a:extLst>
          </p:cNvPr>
          <p:cNvGrpSpPr/>
          <p:nvPr/>
        </p:nvGrpSpPr>
        <p:grpSpPr>
          <a:xfrm>
            <a:off x="3574916" y="3536487"/>
            <a:ext cx="1203797" cy="369169"/>
            <a:chOff x="3574916" y="3536487"/>
            <a:chExt cx="1203797" cy="369169"/>
          </a:xfrm>
        </p:grpSpPr>
        <p:cxnSp>
          <p:nvCxnSpPr>
            <p:cNvPr id="21" name="Straight Connector 20">
              <a:extLst>
                <a:ext uri="{FF2B5EF4-FFF2-40B4-BE49-F238E27FC236}">
                  <a16:creationId xmlns:a16="http://schemas.microsoft.com/office/drawing/2014/main" id="{3F0E2F18-E816-AB2A-DD74-3030C66BC3CE}"/>
                </a:ext>
              </a:extLst>
            </p:cNvPr>
            <p:cNvCxnSpPr/>
            <p:nvPr/>
          </p:nvCxnSpPr>
          <p:spPr>
            <a:xfrm>
              <a:off x="3574916" y="3905656"/>
              <a:ext cx="10749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4F71C94-304D-CAF9-4270-4713E10E7866}"/>
                </a:ext>
              </a:extLst>
            </p:cNvPr>
            <p:cNvSpPr txBox="1"/>
            <p:nvPr/>
          </p:nvSpPr>
          <p:spPr>
            <a:xfrm>
              <a:off x="3577348" y="3536487"/>
              <a:ext cx="1201365" cy="307777"/>
            </a:xfrm>
            <a:prstGeom prst="rect">
              <a:avLst/>
            </a:prstGeom>
            <a:noFill/>
          </p:spPr>
          <p:txBody>
            <a:bodyPr wrap="square" lIns="0" rIns="0" rtlCol="0">
              <a:spAutoFit/>
            </a:bodyPr>
            <a:lstStyle/>
            <a:p>
              <a:pPr algn="l"/>
              <a:r>
                <a:rPr lang="en-US" sz="1400" b="1"/>
                <a:t>List price</a:t>
              </a:r>
            </a:p>
          </p:txBody>
        </p:sp>
      </p:grpSp>
      <p:grpSp>
        <p:nvGrpSpPr>
          <p:cNvPr id="47" name="Group 46">
            <a:extLst>
              <a:ext uri="{FF2B5EF4-FFF2-40B4-BE49-F238E27FC236}">
                <a16:creationId xmlns:a16="http://schemas.microsoft.com/office/drawing/2014/main" id="{3F857CAB-32E6-AA00-91CD-FDBA9B70F501}"/>
              </a:ext>
            </a:extLst>
          </p:cNvPr>
          <p:cNvGrpSpPr/>
          <p:nvPr/>
        </p:nvGrpSpPr>
        <p:grpSpPr>
          <a:xfrm>
            <a:off x="4457709" y="4032119"/>
            <a:ext cx="1555209" cy="1245135"/>
            <a:chOff x="4457709" y="4032119"/>
            <a:chExt cx="1555209" cy="1245135"/>
          </a:xfrm>
        </p:grpSpPr>
        <p:sp>
          <p:nvSpPr>
            <p:cNvPr id="24" name="Arrow: Down 23">
              <a:extLst>
                <a:ext uri="{FF2B5EF4-FFF2-40B4-BE49-F238E27FC236}">
                  <a16:creationId xmlns:a16="http://schemas.microsoft.com/office/drawing/2014/main" id="{32C72B24-39FA-FD6F-317B-31021D743F98}"/>
                </a:ext>
              </a:extLst>
            </p:cNvPr>
            <p:cNvSpPr/>
            <p:nvPr/>
          </p:nvSpPr>
          <p:spPr>
            <a:xfrm>
              <a:off x="4457709" y="4032119"/>
              <a:ext cx="321004" cy="1245135"/>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0" name="TextBox 29">
              <a:extLst>
                <a:ext uri="{FF2B5EF4-FFF2-40B4-BE49-F238E27FC236}">
                  <a16:creationId xmlns:a16="http://schemas.microsoft.com/office/drawing/2014/main" id="{76279FAF-111A-3A0D-D5B8-A848A3F1644F}"/>
                </a:ext>
              </a:extLst>
            </p:cNvPr>
            <p:cNvSpPr txBox="1"/>
            <p:nvPr/>
          </p:nvSpPr>
          <p:spPr>
            <a:xfrm>
              <a:off x="4811553" y="4421225"/>
              <a:ext cx="1201365" cy="307777"/>
            </a:xfrm>
            <a:prstGeom prst="rect">
              <a:avLst/>
            </a:prstGeom>
            <a:noFill/>
          </p:spPr>
          <p:txBody>
            <a:bodyPr wrap="square" lIns="0" rIns="0" rtlCol="0">
              <a:spAutoFit/>
            </a:bodyPr>
            <a:lstStyle/>
            <a:p>
              <a:pPr algn="l"/>
              <a:r>
                <a:rPr lang="en-US" sz="1400" b="1" i="1"/>
                <a:t>Discounting</a:t>
              </a:r>
            </a:p>
          </p:txBody>
        </p:sp>
      </p:grpSp>
      <p:grpSp>
        <p:nvGrpSpPr>
          <p:cNvPr id="48" name="Group 47">
            <a:extLst>
              <a:ext uri="{FF2B5EF4-FFF2-40B4-BE49-F238E27FC236}">
                <a16:creationId xmlns:a16="http://schemas.microsoft.com/office/drawing/2014/main" id="{FA125C12-CD4C-7CB8-8C26-7589187FC0A6}"/>
              </a:ext>
            </a:extLst>
          </p:cNvPr>
          <p:cNvGrpSpPr/>
          <p:nvPr/>
        </p:nvGrpSpPr>
        <p:grpSpPr>
          <a:xfrm>
            <a:off x="3574916" y="5403716"/>
            <a:ext cx="1203797" cy="389106"/>
            <a:chOff x="3574916" y="5403716"/>
            <a:chExt cx="1203797" cy="389106"/>
          </a:xfrm>
        </p:grpSpPr>
        <p:cxnSp>
          <p:nvCxnSpPr>
            <p:cNvPr id="22" name="Straight Connector 21">
              <a:extLst>
                <a:ext uri="{FF2B5EF4-FFF2-40B4-BE49-F238E27FC236}">
                  <a16:creationId xmlns:a16="http://schemas.microsoft.com/office/drawing/2014/main" id="{B18D7FDF-8025-A16D-D0E6-02ABDC1889E5}"/>
                </a:ext>
              </a:extLst>
            </p:cNvPr>
            <p:cNvCxnSpPr/>
            <p:nvPr/>
          </p:nvCxnSpPr>
          <p:spPr>
            <a:xfrm>
              <a:off x="3574916" y="5403716"/>
              <a:ext cx="10749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1D0DDDA-6B90-C903-F969-F6184271EE10}"/>
                </a:ext>
              </a:extLst>
            </p:cNvPr>
            <p:cNvSpPr txBox="1"/>
            <p:nvPr/>
          </p:nvSpPr>
          <p:spPr>
            <a:xfrm>
              <a:off x="3577348" y="5485045"/>
              <a:ext cx="1201365" cy="307777"/>
            </a:xfrm>
            <a:prstGeom prst="rect">
              <a:avLst/>
            </a:prstGeom>
            <a:noFill/>
          </p:spPr>
          <p:txBody>
            <a:bodyPr wrap="square" lIns="0" rIns="0" rtlCol="0">
              <a:spAutoFit/>
            </a:bodyPr>
            <a:lstStyle/>
            <a:p>
              <a:pPr algn="l"/>
              <a:r>
                <a:rPr lang="en-US" sz="1400" b="1" i="1"/>
                <a:t>Sale price</a:t>
              </a:r>
            </a:p>
          </p:txBody>
        </p:sp>
      </p:grpSp>
      <p:sp>
        <p:nvSpPr>
          <p:cNvPr id="35" name="Arrow: Right 34">
            <a:extLst>
              <a:ext uri="{FF2B5EF4-FFF2-40B4-BE49-F238E27FC236}">
                <a16:creationId xmlns:a16="http://schemas.microsoft.com/office/drawing/2014/main" id="{63F66C51-CC56-4541-8001-66E87856C61F}"/>
              </a:ext>
            </a:extLst>
          </p:cNvPr>
          <p:cNvSpPr/>
          <p:nvPr/>
        </p:nvSpPr>
        <p:spPr>
          <a:xfrm>
            <a:off x="7966954" y="3617534"/>
            <a:ext cx="749030" cy="627431"/>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nvGrpSpPr>
          <p:cNvPr id="49" name="Group 48">
            <a:extLst>
              <a:ext uri="{FF2B5EF4-FFF2-40B4-BE49-F238E27FC236}">
                <a16:creationId xmlns:a16="http://schemas.microsoft.com/office/drawing/2014/main" id="{465D2397-039D-9EDF-EA8E-FD1777B2FAA9}"/>
              </a:ext>
            </a:extLst>
          </p:cNvPr>
          <p:cNvGrpSpPr/>
          <p:nvPr/>
        </p:nvGrpSpPr>
        <p:grpSpPr>
          <a:xfrm>
            <a:off x="6478626" y="3355924"/>
            <a:ext cx="1201365" cy="549732"/>
            <a:chOff x="6478626" y="3355924"/>
            <a:chExt cx="1201365" cy="549732"/>
          </a:xfrm>
        </p:grpSpPr>
        <p:cxnSp>
          <p:nvCxnSpPr>
            <p:cNvPr id="32" name="Straight Connector 31">
              <a:extLst>
                <a:ext uri="{FF2B5EF4-FFF2-40B4-BE49-F238E27FC236}">
                  <a16:creationId xmlns:a16="http://schemas.microsoft.com/office/drawing/2014/main" id="{1EB37EB1-FBB9-0311-2845-F8397C00409D}"/>
                </a:ext>
              </a:extLst>
            </p:cNvPr>
            <p:cNvCxnSpPr/>
            <p:nvPr/>
          </p:nvCxnSpPr>
          <p:spPr>
            <a:xfrm>
              <a:off x="6541851" y="3905656"/>
              <a:ext cx="10749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6B984A0-9E0C-BDA0-DE44-EDEB524CCC26}"/>
                </a:ext>
              </a:extLst>
            </p:cNvPr>
            <p:cNvSpPr txBox="1"/>
            <p:nvPr/>
          </p:nvSpPr>
          <p:spPr>
            <a:xfrm>
              <a:off x="6478626" y="3355924"/>
              <a:ext cx="1201365" cy="523220"/>
            </a:xfrm>
            <a:prstGeom prst="rect">
              <a:avLst/>
            </a:prstGeom>
            <a:noFill/>
          </p:spPr>
          <p:txBody>
            <a:bodyPr wrap="square" lIns="0" rIns="0" rtlCol="0">
              <a:spAutoFit/>
            </a:bodyPr>
            <a:lstStyle/>
            <a:p>
              <a:pPr algn="l"/>
              <a:r>
                <a:rPr lang="en-US" sz="1400" b="1"/>
                <a:t>Willingness-to-pay</a:t>
              </a:r>
            </a:p>
          </p:txBody>
        </p:sp>
      </p:grpSp>
      <p:grpSp>
        <p:nvGrpSpPr>
          <p:cNvPr id="50" name="Group 49">
            <a:extLst>
              <a:ext uri="{FF2B5EF4-FFF2-40B4-BE49-F238E27FC236}">
                <a16:creationId xmlns:a16="http://schemas.microsoft.com/office/drawing/2014/main" id="{D50285B6-563B-7267-38C6-715117AAAC6B}"/>
              </a:ext>
            </a:extLst>
          </p:cNvPr>
          <p:cNvGrpSpPr/>
          <p:nvPr/>
        </p:nvGrpSpPr>
        <p:grpSpPr>
          <a:xfrm>
            <a:off x="8915400" y="3617534"/>
            <a:ext cx="1203797" cy="307777"/>
            <a:chOff x="8915400" y="3617534"/>
            <a:chExt cx="1203797" cy="307777"/>
          </a:xfrm>
        </p:grpSpPr>
        <p:cxnSp>
          <p:nvCxnSpPr>
            <p:cNvPr id="33" name="Straight Connector 32">
              <a:extLst>
                <a:ext uri="{FF2B5EF4-FFF2-40B4-BE49-F238E27FC236}">
                  <a16:creationId xmlns:a16="http://schemas.microsoft.com/office/drawing/2014/main" id="{8F1CFAE1-D395-3DA9-C3AF-22383FC5F69D}"/>
                </a:ext>
              </a:extLst>
            </p:cNvPr>
            <p:cNvCxnSpPr/>
            <p:nvPr/>
          </p:nvCxnSpPr>
          <p:spPr>
            <a:xfrm>
              <a:off x="8915400" y="3905656"/>
              <a:ext cx="10749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4DC9E5D-702E-750B-1AC9-D28119F3A953}"/>
                </a:ext>
              </a:extLst>
            </p:cNvPr>
            <p:cNvSpPr txBox="1"/>
            <p:nvPr/>
          </p:nvSpPr>
          <p:spPr>
            <a:xfrm>
              <a:off x="8917832" y="3617534"/>
              <a:ext cx="1201365" cy="307777"/>
            </a:xfrm>
            <a:prstGeom prst="rect">
              <a:avLst/>
            </a:prstGeom>
            <a:noFill/>
          </p:spPr>
          <p:txBody>
            <a:bodyPr wrap="square" lIns="0" rIns="0" rtlCol="0">
              <a:spAutoFit/>
            </a:bodyPr>
            <a:lstStyle/>
            <a:p>
              <a:pPr algn="l"/>
              <a:r>
                <a:rPr lang="en-US" sz="1400" b="1"/>
                <a:t>Target Price</a:t>
              </a:r>
            </a:p>
          </p:txBody>
        </p:sp>
      </p:grpSp>
      <p:grpSp>
        <p:nvGrpSpPr>
          <p:cNvPr id="51" name="Group 50">
            <a:extLst>
              <a:ext uri="{FF2B5EF4-FFF2-40B4-BE49-F238E27FC236}">
                <a16:creationId xmlns:a16="http://schemas.microsoft.com/office/drawing/2014/main" id="{54BCD158-BF71-3C5F-3409-F2867A54149D}"/>
              </a:ext>
            </a:extLst>
          </p:cNvPr>
          <p:cNvGrpSpPr/>
          <p:nvPr/>
        </p:nvGrpSpPr>
        <p:grpSpPr>
          <a:xfrm>
            <a:off x="9829804" y="2606698"/>
            <a:ext cx="1552364" cy="1245135"/>
            <a:chOff x="9829804" y="2606698"/>
            <a:chExt cx="1552364" cy="1245135"/>
          </a:xfrm>
        </p:grpSpPr>
        <p:sp>
          <p:nvSpPr>
            <p:cNvPr id="36" name="Arrow: Down 35">
              <a:extLst>
                <a:ext uri="{FF2B5EF4-FFF2-40B4-BE49-F238E27FC236}">
                  <a16:creationId xmlns:a16="http://schemas.microsoft.com/office/drawing/2014/main" id="{394A8B7E-C519-643C-BE11-548D1170FFDA}"/>
                </a:ext>
              </a:extLst>
            </p:cNvPr>
            <p:cNvSpPr/>
            <p:nvPr/>
          </p:nvSpPr>
          <p:spPr>
            <a:xfrm rot="10800000">
              <a:off x="9829804" y="2606698"/>
              <a:ext cx="321004" cy="1245135"/>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9" name="TextBox 38">
              <a:extLst>
                <a:ext uri="{FF2B5EF4-FFF2-40B4-BE49-F238E27FC236}">
                  <a16:creationId xmlns:a16="http://schemas.microsoft.com/office/drawing/2014/main" id="{CED5968C-1DD4-643D-10CF-AD200227DD8B}"/>
                </a:ext>
              </a:extLst>
            </p:cNvPr>
            <p:cNvSpPr txBox="1"/>
            <p:nvPr/>
          </p:nvSpPr>
          <p:spPr>
            <a:xfrm>
              <a:off x="10180803" y="2995804"/>
              <a:ext cx="1201365" cy="523220"/>
            </a:xfrm>
            <a:prstGeom prst="rect">
              <a:avLst/>
            </a:prstGeom>
            <a:noFill/>
          </p:spPr>
          <p:txBody>
            <a:bodyPr wrap="square" lIns="0" rIns="0" rtlCol="0">
              <a:spAutoFit/>
            </a:bodyPr>
            <a:lstStyle/>
            <a:p>
              <a:pPr algn="l"/>
              <a:r>
                <a:rPr lang="en-US" sz="1400" b="1" i="1"/>
                <a:t>Expected Discounting</a:t>
              </a:r>
            </a:p>
          </p:txBody>
        </p:sp>
      </p:grpSp>
      <p:grpSp>
        <p:nvGrpSpPr>
          <p:cNvPr id="52" name="Group 51">
            <a:extLst>
              <a:ext uri="{FF2B5EF4-FFF2-40B4-BE49-F238E27FC236}">
                <a16:creationId xmlns:a16="http://schemas.microsoft.com/office/drawing/2014/main" id="{354C983F-1088-25A4-F93A-9CC8A82B7085}"/>
              </a:ext>
            </a:extLst>
          </p:cNvPr>
          <p:cNvGrpSpPr/>
          <p:nvPr/>
        </p:nvGrpSpPr>
        <p:grpSpPr>
          <a:xfrm>
            <a:off x="8915400" y="2217593"/>
            <a:ext cx="1203797" cy="307777"/>
            <a:chOff x="8915400" y="2217593"/>
            <a:chExt cx="1203797" cy="307777"/>
          </a:xfrm>
        </p:grpSpPr>
        <p:cxnSp>
          <p:nvCxnSpPr>
            <p:cNvPr id="41" name="Straight Connector 40">
              <a:extLst>
                <a:ext uri="{FF2B5EF4-FFF2-40B4-BE49-F238E27FC236}">
                  <a16:creationId xmlns:a16="http://schemas.microsoft.com/office/drawing/2014/main" id="{EEFB31B4-E508-4C79-8015-0D695071C3A0}"/>
                </a:ext>
              </a:extLst>
            </p:cNvPr>
            <p:cNvCxnSpPr/>
            <p:nvPr/>
          </p:nvCxnSpPr>
          <p:spPr>
            <a:xfrm>
              <a:off x="8915400" y="2505715"/>
              <a:ext cx="10749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7ECF0A8-72ED-B22F-6B8A-6EB95897C55D}"/>
                </a:ext>
              </a:extLst>
            </p:cNvPr>
            <p:cNvSpPr txBox="1"/>
            <p:nvPr/>
          </p:nvSpPr>
          <p:spPr>
            <a:xfrm>
              <a:off x="8917832" y="2217593"/>
              <a:ext cx="1201365" cy="307777"/>
            </a:xfrm>
            <a:prstGeom prst="rect">
              <a:avLst/>
            </a:prstGeom>
            <a:noFill/>
          </p:spPr>
          <p:txBody>
            <a:bodyPr wrap="square" lIns="0" rIns="0" rtlCol="0">
              <a:spAutoFit/>
            </a:bodyPr>
            <a:lstStyle/>
            <a:p>
              <a:pPr algn="l"/>
              <a:r>
                <a:rPr lang="en-US" sz="1400" b="1"/>
                <a:t>List Price</a:t>
              </a:r>
            </a:p>
          </p:txBody>
        </p:sp>
      </p:grpSp>
    </p:spTree>
    <p:extLst>
      <p:ext uri="{BB962C8B-B14F-4D97-AF65-F5344CB8AC3E}">
        <p14:creationId xmlns:p14="http://schemas.microsoft.com/office/powerpoint/2010/main" val="215838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down)">
                                      <p:cBhvr>
                                        <p:cTn id="44" dur="500"/>
                                        <p:tgtEl>
                                          <p:spTgt spid="51"/>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96560CE-3B1A-5CFE-E679-0226C20BA53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122" imgH="114" progId="TCLayout.ActiveDocument.1">
                  <p:embed/>
                </p:oleObj>
              </mc:Choice>
              <mc:Fallback>
                <p:oleObj name="think-cell Slide" r:id="rId3" imgW="122" imgH="114" progId="TCLayout.ActiveDocument.1">
                  <p:embed/>
                  <p:pic>
                    <p:nvPicPr>
                      <p:cNvPr id="5" name="think-cell data - do not delete" hidden="1">
                        <a:extLst>
                          <a:ext uri="{FF2B5EF4-FFF2-40B4-BE49-F238E27FC236}">
                            <a16:creationId xmlns:a16="http://schemas.microsoft.com/office/drawing/2014/main" id="{896560CE-3B1A-5CFE-E679-0226C20BA5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F6F1CA83-FE9C-1B78-5AC2-D1280DF7C67C}"/>
              </a:ext>
            </a:extLst>
          </p:cNvPr>
          <p:cNvSpPr>
            <a:spLocks noGrp="1"/>
          </p:cNvSpPr>
          <p:nvPr>
            <p:ph type="title"/>
          </p:nvPr>
        </p:nvSpPr>
        <p:spPr/>
        <p:txBody>
          <a:bodyPr vert="horz"/>
          <a:lstStyle/>
          <a:p>
            <a:r>
              <a:rPr lang="en-US"/>
              <a:t>Another key takeaway</a:t>
            </a:r>
          </a:p>
        </p:txBody>
      </p:sp>
      <p:sp>
        <p:nvSpPr>
          <p:cNvPr id="18" name="TextBox 17">
            <a:extLst>
              <a:ext uri="{FF2B5EF4-FFF2-40B4-BE49-F238E27FC236}">
                <a16:creationId xmlns:a16="http://schemas.microsoft.com/office/drawing/2014/main" id="{2254B8DA-0C26-81D8-D201-963EFDC09E7A}"/>
              </a:ext>
            </a:extLst>
          </p:cNvPr>
          <p:cNvSpPr txBox="1"/>
          <p:nvPr/>
        </p:nvSpPr>
        <p:spPr>
          <a:xfrm>
            <a:off x="1270000" y="1741714"/>
            <a:ext cx="9281886" cy="1200329"/>
          </a:xfrm>
          <a:prstGeom prst="rect">
            <a:avLst/>
          </a:prstGeom>
          <a:noFill/>
        </p:spPr>
        <p:txBody>
          <a:bodyPr wrap="square" lIns="0" rIns="0" rtlCol="0">
            <a:spAutoFit/>
          </a:bodyPr>
          <a:lstStyle/>
          <a:p>
            <a:pPr algn="ctr"/>
            <a:r>
              <a:rPr lang="en-US" sz="3600" b="1">
                <a:solidFill>
                  <a:schemeClr val="bg1"/>
                </a:solidFill>
                <a:latin typeface="Verdana Pro Cond" panose="020B0606030504040204" pitchFamily="34" charset="0"/>
              </a:rPr>
              <a:t>Most reps in growing companies are paid a flat % commission.  In that situation…</a:t>
            </a:r>
          </a:p>
        </p:txBody>
      </p:sp>
      <p:sp>
        <p:nvSpPr>
          <p:cNvPr id="19" name="TextBox 18">
            <a:extLst>
              <a:ext uri="{FF2B5EF4-FFF2-40B4-BE49-F238E27FC236}">
                <a16:creationId xmlns:a16="http://schemas.microsoft.com/office/drawing/2014/main" id="{8F9ED75F-F78E-30A8-9AC3-5791E9C5587C}"/>
              </a:ext>
            </a:extLst>
          </p:cNvPr>
          <p:cNvSpPr txBox="1"/>
          <p:nvPr/>
        </p:nvSpPr>
        <p:spPr>
          <a:xfrm>
            <a:off x="1270000" y="3739391"/>
            <a:ext cx="9281886" cy="1569660"/>
          </a:xfrm>
          <a:prstGeom prst="rect">
            <a:avLst/>
          </a:prstGeom>
          <a:noFill/>
        </p:spPr>
        <p:txBody>
          <a:bodyPr wrap="square" lIns="0" rIns="0" rtlCol="0">
            <a:spAutoFit/>
          </a:bodyPr>
          <a:lstStyle/>
          <a:p>
            <a:pPr algn="ctr"/>
            <a:r>
              <a:rPr lang="en-US" sz="4800" b="1">
                <a:solidFill>
                  <a:schemeClr val="bg1"/>
                </a:solidFill>
                <a:latin typeface="Verdana Pro Cond" panose="020B0606030504040204" pitchFamily="34" charset="0"/>
              </a:rPr>
              <a:t>Sales Reps will always discount</a:t>
            </a:r>
          </a:p>
          <a:p>
            <a:pPr algn="ctr"/>
            <a:r>
              <a:rPr lang="en-US" sz="4800" b="1">
                <a:solidFill>
                  <a:schemeClr val="accent1">
                    <a:lumMod val="60000"/>
                    <a:lumOff val="40000"/>
                  </a:schemeClr>
                </a:solidFill>
                <a:latin typeface="Verdana Pro Cond" panose="020B0606030504040204" pitchFamily="34" charset="0"/>
              </a:rPr>
              <a:t>AS MUCH AS THEY CAN</a:t>
            </a:r>
          </a:p>
        </p:txBody>
      </p:sp>
    </p:spTree>
    <p:extLst>
      <p:ext uri="{BB962C8B-B14F-4D97-AF65-F5344CB8AC3E}">
        <p14:creationId xmlns:p14="http://schemas.microsoft.com/office/powerpoint/2010/main" val="4293145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2B310EB-F82A-2DA3-7765-0ED09899C731}"/>
              </a:ext>
            </a:extLst>
          </p:cNvPr>
          <p:cNvGraphicFramePr>
            <a:graphicFrameLocks noChangeAspect="1"/>
          </p:cNvGraphicFramePr>
          <p:nvPr>
            <p:custDataLst>
              <p:tags r:id="rId1"/>
            </p:custDataLst>
            <p:extLst>
              <p:ext uri="{D42A27DB-BD31-4B8C-83A1-F6EECF244321}">
                <p14:modId xmlns:p14="http://schemas.microsoft.com/office/powerpoint/2010/main" val="3591231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122" imgH="114" progId="TCLayout.ActiveDocument.1">
                  <p:embed/>
                </p:oleObj>
              </mc:Choice>
              <mc:Fallback>
                <p:oleObj name="think-cell Slide" r:id="rId3" imgW="122" imgH="114" progId="TCLayout.ActiveDocument.1">
                  <p:embed/>
                  <p:pic>
                    <p:nvPicPr>
                      <p:cNvPr id="4" name="think-cell data - do not delete" hidden="1">
                        <a:extLst>
                          <a:ext uri="{FF2B5EF4-FFF2-40B4-BE49-F238E27FC236}">
                            <a16:creationId xmlns:a16="http://schemas.microsoft.com/office/drawing/2014/main" id="{92B310EB-F82A-2DA3-7765-0ED09899C7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6B8016E-DFE2-625B-9022-C74D09D5BE9B}"/>
              </a:ext>
            </a:extLst>
          </p:cNvPr>
          <p:cNvSpPr>
            <a:spLocks noGrp="1"/>
          </p:cNvSpPr>
          <p:nvPr>
            <p:ph type="title"/>
          </p:nvPr>
        </p:nvSpPr>
        <p:spPr/>
        <p:txBody>
          <a:bodyPr vert="horz"/>
          <a:lstStyle/>
          <a:p>
            <a:r>
              <a:rPr lang="en-US" dirty="0"/>
              <a:t>We’ve covered a lot of ground over the past 13 weeks…</a:t>
            </a:r>
          </a:p>
        </p:txBody>
      </p:sp>
      <p:sp>
        <p:nvSpPr>
          <p:cNvPr id="10" name="TextBox 9">
            <a:extLst>
              <a:ext uri="{FF2B5EF4-FFF2-40B4-BE49-F238E27FC236}">
                <a16:creationId xmlns:a16="http://schemas.microsoft.com/office/drawing/2014/main" id="{C067904C-5825-E0D7-C171-5C62E0B5B243}"/>
              </a:ext>
            </a:extLst>
          </p:cNvPr>
          <p:cNvSpPr txBox="1"/>
          <p:nvPr/>
        </p:nvSpPr>
        <p:spPr>
          <a:xfrm>
            <a:off x="578967" y="1893130"/>
            <a:ext cx="2747796" cy="338554"/>
          </a:xfrm>
          <a:prstGeom prst="rect">
            <a:avLst/>
          </a:prstGeom>
          <a:noFill/>
        </p:spPr>
        <p:txBody>
          <a:bodyPr wrap="square" lIns="0" rIns="0" rtlCol="0">
            <a:spAutoFit/>
          </a:bodyPr>
          <a:lstStyle/>
          <a:p>
            <a:pPr algn="l"/>
            <a:r>
              <a:rPr lang="en-US" sz="1600" b="1" dirty="0">
                <a:solidFill>
                  <a:schemeClr val="accent1"/>
                </a:solidFill>
              </a:rPr>
              <a:t>July 1, 2024</a:t>
            </a:r>
          </a:p>
        </p:txBody>
      </p:sp>
      <p:sp>
        <p:nvSpPr>
          <p:cNvPr id="11" name="TextBox 10">
            <a:extLst>
              <a:ext uri="{FF2B5EF4-FFF2-40B4-BE49-F238E27FC236}">
                <a16:creationId xmlns:a16="http://schemas.microsoft.com/office/drawing/2014/main" id="{E6E48058-29EA-E1C4-7561-1DB286FCCF68}"/>
              </a:ext>
            </a:extLst>
          </p:cNvPr>
          <p:cNvSpPr txBox="1"/>
          <p:nvPr/>
        </p:nvSpPr>
        <p:spPr>
          <a:xfrm>
            <a:off x="578966" y="2279108"/>
            <a:ext cx="2793745" cy="830997"/>
          </a:xfrm>
          <a:prstGeom prst="rect">
            <a:avLst/>
          </a:prstGeom>
          <a:noFill/>
        </p:spPr>
        <p:txBody>
          <a:bodyPr wrap="square" lIns="0" rIns="0" rtlCol="0">
            <a:spAutoFit/>
          </a:bodyPr>
          <a:lstStyle/>
          <a:p>
            <a:pPr marL="169863" indent="-169863" algn="l"/>
            <a:r>
              <a:rPr lang="en-US" sz="2400" b="1" i="1" dirty="0">
                <a:solidFill>
                  <a:schemeClr val="accent2"/>
                </a:solidFill>
              </a:rPr>
              <a:t>“Making Freemium Work in B2B”</a:t>
            </a:r>
          </a:p>
        </p:txBody>
      </p:sp>
      <p:sp>
        <p:nvSpPr>
          <p:cNvPr id="12" name="TextBox 11">
            <a:extLst>
              <a:ext uri="{FF2B5EF4-FFF2-40B4-BE49-F238E27FC236}">
                <a16:creationId xmlns:a16="http://schemas.microsoft.com/office/drawing/2014/main" id="{58B0E7AE-8263-9C62-113E-283B8074B910}"/>
              </a:ext>
            </a:extLst>
          </p:cNvPr>
          <p:cNvSpPr txBox="1"/>
          <p:nvPr/>
        </p:nvSpPr>
        <p:spPr>
          <a:xfrm>
            <a:off x="624915" y="3993033"/>
            <a:ext cx="2747796" cy="338554"/>
          </a:xfrm>
          <a:prstGeom prst="rect">
            <a:avLst/>
          </a:prstGeom>
          <a:noFill/>
        </p:spPr>
        <p:txBody>
          <a:bodyPr wrap="square" lIns="0" rIns="0" rtlCol="0">
            <a:spAutoFit/>
          </a:bodyPr>
          <a:lstStyle/>
          <a:p>
            <a:pPr algn="l"/>
            <a:r>
              <a:rPr lang="en-US" sz="1600" b="1" dirty="0">
                <a:solidFill>
                  <a:schemeClr val="accent1"/>
                </a:solidFill>
              </a:rPr>
              <a:t>August 20, 2024</a:t>
            </a:r>
          </a:p>
        </p:txBody>
      </p:sp>
      <p:sp>
        <p:nvSpPr>
          <p:cNvPr id="13" name="TextBox 12">
            <a:extLst>
              <a:ext uri="{FF2B5EF4-FFF2-40B4-BE49-F238E27FC236}">
                <a16:creationId xmlns:a16="http://schemas.microsoft.com/office/drawing/2014/main" id="{7DEC0129-FD6E-5A2F-9CCB-0EEC762ED128}"/>
              </a:ext>
            </a:extLst>
          </p:cNvPr>
          <p:cNvSpPr txBox="1"/>
          <p:nvPr/>
        </p:nvSpPr>
        <p:spPr>
          <a:xfrm>
            <a:off x="624914" y="4379011"/>
            <a:ext cx="3198103" cy="1200329"/>
          </a:xfrm>
          <a:prstGeom prst="rect">
            <a:avLst/>
          </a:prstGeom>
          <a:noFill/>
        </p:spPr>
        <p:txBody>
          <a:bodyPr wrap="square" lIns="0" rIns="0" rtlCol="0">
            <a:spAutoFit/>
          </a:bodyPr>
          <a:lstStyle/>
          <a:p>
            <a:pPr marL="169863" indent="-169863" algn="l"/>
            <a:r>
              <a:rPr lang="en-US" sz="2400" b="1" i="1" dirty="0">
                <a:solidFill>
                  <a:schemeClr val="accent2"/>
                </a:solidFill>
              </a:rPr>
              <a:t>“B2B Product-Led Growth for Enhancing Customer Acquisition”</a:t>
            </a:r>
          </a:p>
        </p:txBody>
      </p:sp>
      <p:sp>
        <p:nvSpPr>
          <p:cNvPr id="14" name="TextBox 13">
            <a:extLst>
              <a:ext uri="{FF2B5EF4-FFF2-40B4-BE49-F238E27FC236}">
                <a16:creationId xmlns:a16="http://schemas.microsoft.com/office/drawing/2014/main" id="{0BB685D6-67D3-D16C-9DF6-4BB9E03CFEAB}"/>
              </a:ext>
            </a:extLst>
          </p:cNvPr>
          <p:cNvSpPr txBox="1"/>
          <p:nvPr/>
        </p:nvSpPr>
        <p:spPr>
          <a:xfrm>
            <a:off x="4365226" y="1893130"/>
            <a:ext cx="2747796" cy="338554"/>
          </a:xfrm>
          <a:prstGeom prst="rect">
            <a:avLst/>
          </a:prstGeom>
          <a:noFill/>
        </p:spPr>
        <p:txBody>
          <a:bodyPr wrap="square" lIns="0" rIns="0" rtlCol="0">
            <a:spAutoFit/>
          </a:bodyPr>
          <a:lstStyle/>
          <a:p>
            <a:pPr algn="l"/>
            <a:r>
              <a:rPr lang="en-US" sz="1600" b="1" dirty="0">
                <a:solidFill>
                  <a:schemeClr val="accent1"/>
                </a:solidFill>
              </a:rPr>
              <a:t>July 18, 2024</a:t>
            </a:r>
          </a:p>
        </p:txBody>
      </p:sp>
      <p:sp>
        <p:nvSpPr>
          <p:cNvPr id="15" name="TextBox 14">
            <a:extLst>
              <a:ext uri="{FF2B5EF4-FFF2-40B4-BE49-F238E27FC236}">
                <a16:creationId xmlns:a16="http://schemas.microsoft.com/office/drawing/2014/main" id="{5EA89AEB-6AAC-AB8D-B260-A147B8E34821}"/>
              </a:ext>
            </a:extLst>
          </p:cNvPr>
          <p:cNvSpPr txBox="1"/>
          <p:nvPr/>
        </p:nvSpPr>
        <p:spPr>
          <a:xfrm>
            <a:off x="4365225" y="2279108"/>
            <a:ext cx="2793745" cy="830997"/>
          </a:xfrm>
          <a:prstGeom prst="rect">
            <a:avLst/>
          </a:prstGeom>
          <a:noFill/>
        </p:spPr>
        <p:txBody>
          <a:bodyPr wrap="square" lIns="0" rIns="0" rtlCol="0">
            <a:spAutoFit/>
          </a:bodyPr>
          <a:lstStyle/>
          <a:p>
            <a:pPr marL="169863" indent="-169863" algn="l"/>
            <a:r>
              <a:rPr lang="en-US" sz="2400" b="1" i="1" dirty="0">
                <a:solidFill>
                  <a:schemeClr val="accent2"/>
                </a:solidFill>
              </a:rPr>
              <a:t>“Price-setting Fact bases”</a:t>
            </a:r>
          </a:p>
        </p:txBody>
      </p:sp>
      <p:sp>
        <p:nvSpPr>
          <p:cNvPr id="16" name="TextBox 15">
            <a:extLst>
              <a:ext uri="{FF2B5EF4-FFF2-40B4-BE49-F238E27FC236}">
                <a16:creationId xmlns:a16="http://schemas.microsoft.com/office/drawing/2014/main" id="{E7ACA3D3-43B2-D3F6-3AE9-3189E4B74214}"/>
              </a:ext>
            </a:extLst>
          </p:cNvPr>
          <p:cNvSpPr txBox="1"/>
          <p:nvPr/>
        </p:nvSpPr>
        <p:spPr>
          <a:xfrm>
            <a:off x="8266360" y="1893130"/>
            <a:ext cx="2747796" cy="338554"/>
          </a:xfrm>
          <a:prstGeom prst="rect">
            <a:avLst/>
          </a:prstGeom>
          <a:noFill/>
        </p:spPr>
        <p:txBody>
          <a:bodyPr wrap="square" lIns="0" rIns="0" rtlCol="0">
            <a:spAutoFit/>
          </a:bodyPr>
          <a:lstStyle/>
          <a:p>
            <a:pPr algn="l"/>
            <a:r>
              <a:rPr lang="en-US" sz="1600" b="1" dirty="0">
                <a:solidFill>
                  <a:schemeClr val="accent1"/>
                </a:solidFill>
              </a:rPr>
              <a:t>August 1, 2024</a:t>
            </a:r>
          </a:p>
        </p:txBody>
      </p:sp>
      <p:sp>
        <p:nvSpPr>
          <p:cNvPr id="17" name="TextBox 16">
            <a:extLst>
              <a:ext uri="{FF2B5EF4-FFF2-40B4-BE49-F238E27FC236}">
                <a16:creationId xmlns:a16="http://schemas.microsoft.com/office/drawing/2014/main" id="{D2620DE9-7E95-9BC3-9B71-813F15BE7004}"/>
              </a:ext>
            </a:extLst>
          </p:cNvPr>
          <p:cNvSpPr txBox="1"/>
          <p:nvPr/>
        </p:nvSpPr>
        <p:spPr>
          <a:xfrm>
            <a:off x="8266359" y="2279108"/>
            <a:ext cx="2793745" cy="830997"/>
          </a:xfrm>
          <a:prstGeom prst="rect">
            <a:avLst/>
          </a:prstGeom>
          <a:noFill/>
        </p:spPr>
        <p:txBody>
          <a:bodyPr wrap="square" lIns="0" rIns="0" rtlCol="0">
            <a:spAutoFit/>
          </a:bodyPr>
          <a:lstStyle/>
          <a:p>
            <a:pPr marL="169863" indent="-169863" algn="l"/>
            <a:r>
              <a:rPr lang="en-US" sz="2400" b="1" i="1" dirty="0">
                <a:solidFill>
                  <a:schemeClr val="accent2"/>
                </a:solidFill>
              </a:rPr>
              <a:t>“Crafting Scalable Price Architectures</a:t>
            </a:r>
          </a:p>
        </p:txBody>
      </p:sp>
      <p:sp>
        <p:nvSpPr>
          <p:cNvPr id="18" name="TextBox 17">
            <a:extLst>
              <a:ext uri="{FF2B5EF4-FFF2-40B4-BE49-F238E27FC236}">
                <a16:creationId xmlns:a16="http://schemas.microsoft.com/office/drawing/2014/main" id="{E396479E-80B4-8F9E-0662-E6DEB7105310}"/>
              </a:ext>
            </a:extLst>
          </p:cNvPr>
          <p:cNvSpPr txBox="1"/>
          <p:nvPr/>
        </p:nvSpPr>
        <p:spPr>
          <a:xfrm>
            <a:off x="8266360" y="3988438"/>
            <a:ext cx="2747796" cy="338554"/>
          </a:xfrm>
          <a:prstGeom prst="rect">
            <a:avLst/>
          </a:prstGeom>
          <a:noFill/>
        </p:spPr>
        <p:txBody>
          <a:bodyPr wrap="square" lIns="0" rIns="0" rtlCol="0">
            <a:spAutoFit/>
          </a:bodyPr>
          <a:lstStyle/>
          <a:p>
            <a:pPr algn="l"/>
            <a:r>
              <a:rPr lang="en-US" sz="1600" b="1" dirty="0">
                <a:solidFill>
                  <a:schemeClr val="accent1"/>
                </a:solidFill>
              </a:rPr>
              <a:t>September 12, 2024</a:t>
            </a:r>
          </a:p>
        </p:txBody>
      </p:sp>
      <p:sp>
        <p:nvSpPr>
          <p:cNvPr id="19" name="TextBox 18">
            <a:extLst>
              <a:ext uri="{FF2B5EF4-FFF2-40B4-BE49-F238E27FC236}">
                <a16:creationId xmlns:a16="http://schemas.microsoft.com/office/drawing/2014/main" id="{EE3EC6E0-BC23-34BB-8242-92EDDCDE96EB}"/>
              </a:ext>
            </a:extLst>
          </p:cNvPr>
          <p:cNvSpPr txBox="1"/>
          <p:nvPr/>
        </p:nvSpPr>
        <p:spPr>
          <a:xfrm>
            <a:off x="8266359" y="4374416"/>
            <a:ext cx="2793745" cy="830997"/>
          </a:xfrm>
          <a:prstGeom prst="rect">
            <a:avLst/>
          </a:prstGeom>
          <a:noFill/>
        </p:spPr>
        <p:txBody>
          <a:bodyPr wrap="square" lIns="0" rIns="0" rtlCol="0">
            <a:spAutoFit/>
          </a:bodyPr>
          <a:lstStyle/>
          <a:p>
            <a:pPr marL="169863" indent="-169863" algn="l"/>
            <a:r>
              <a:rPr lang="en-US" sz="2400" b="1" i="1" dirty="0">
                <a:solidFill>
                  <a:schemeClr val="accent2"/>
                </a:solidFill>
              </a:rPr>
              <a:t>“Discounting that Drives Growth</a:t>
            </a:r>
          </a:p>
        </p:txBody>
      </p:sp>
      <p:sp>
        <p:nvSpPr>
          <p:cNvPr id="20" name="TextBox 19">
            <a:extLst>
              <a:ext uri="{FF2B5EF4-FFF2-40B4-BE49-F238E27FC236}">
                <a16:creationId xmlns:a16="http://schemas.microsoft.com/office/drawing/2014/main" id="{F49131F9-644C-C7E2-921C-BDFB65526FB0}"/>
              </a:ext>
            </a:extLst>
          </p:cNvPr>
          <p:cNvSpPr txBox="1"/>
          <p:nvPr/>
        </p:nvSpPr>
        <p:spPr>
          <a:xfrm>
            <a:off x="4365225" y="3993033"/>
            <a:ext cx="2747796" cy="338554"/>
          </a:xfrm>
          <a:prstGeom prst="rect">
            <a:avLst/>
          </a:prstGeom>
          <a:noFill/>
        </p:spPr>
        <p:txBody>
          <a:bodyPr wrap="square" lIns="0" rIns="0" rtlCol="0">
            <a:spAutoFit/>
          </a:bodyPr>
          <a:lstStyle/>
          <a:p>
            <a:pPr algn="l"/>
            <a:r>
              <a:rPr lang="en-US" sz="1600" b="1" dirty="0">
                <a:solidFill>
                  <a:schemeClr val="accent1"/>
                </a:solidFill>
              </a:rPr>
              <a:t>August 29, 2024</a:t>
            </a:r>
          </a:p>
        </p:txBody>
      </p:sp>
      <p:sp>
        <p:nvSpPr>
          <p:cNvPr id="21" name="TextBox 20">
            <a:extLst>
              <a:ext uri="{FF2B5EF4-FFF2-40B4-BE49-F238E27FC236}">
                <a16:creationId xmlns:a16="http://schemas.microsoft.com/office/drawing/2014/main" id="{9863801C-7613-46AB-10F6-9C3F2A3A2062}"/>
              </a:ext>
            </a:extLst>
          </p:cNvPr>
          <p:cNvSpPr txBox="1"/>
          <p:nvPr/>
        </p:nvSpPr>
        <p:spPr>
          <a:xfrm>
            <a:off x="4365224" y="4379011"/>
            <a:ext cx="3198103" cy="830997"/>
          </a:xfrm>
          <a:prstGeom prst="rect">
            <a:avLst/>
          </a:prstGeom>
          <a:noFill/>
        </p:spPr>
        <p:txBody>
          <a:bodyPr wrap="square" lIns="0" rIns="0" rtlCol="0">
            <a:spAutoFit/>
          </a:bodyPr>
          <a:lstStyle/>
          <a:p>
            <a:pPr marL="169863" indent="-169863" algn="l"/>
            <a:r>
              <a:rPr lang="en-US" sz="2400" b="1" i="1" dirty="0">
                <a:solidFill>
                  <a:schemeClr val="accent2"/>
                </a:solidFill>
              </a:rPr>
              <a:t>“Implementing B2B SaaS Pricing and Packaging”</a:t>
            </a:r>
          </a:p>
        </p:txBody>
      </p:sp>
      <p:sp>
        <p:nvSpPr>
          <p:cNvPr id="22" name="TextBox 21">
            <a:extLst>
              <a:ext uri="{FF2B5EF4-FFF2-40B4-BE49-F238E27FC236}">
                <a16:creationId xmlns:a16="http://schemas.microsoft.com/office/drawing/2014/main" id="{C60AD25E-DCB3-F3ED-7B27-F390AD1E54D0}"/>
              </a:ext>
            </a:extLst>
          </p:cNvPr>
          <p:cNvSpPr txBox="1"/>
          <p:nvPr/>
        </p:nvSpPr>
        <p:spPr>
          <a:xfrm>
            <a:off x="4365224" y="5183044"/>
            <a:ext cx="3198103" cy="307777"/>
          </a:xfrm>
          <a:prstGeom prst="rect">
            <a:avLst/>
          </a:prstGeom>
          <a:noFill/>
        </p:spPr>
        <p:txBody>
          <a:bodyPr wrap="square" lIns="0" rIns="0" rtlCol="0">
            <a:spAutoFit/>
          </a:bodyPr>
          <a:lstStyle/>
          <a:p>
            <a:pPr marL="169863" indent="-169863" algn="r"/>
            <a:r>
              <a:rPr lang="en-US" sz="1400" b="1" i="1" dirty="0">
                <a:solidFill>
                  <a:schemeClr val="accent1"/>
                </a:solidFill>
              </a:rPr>
              <a:t>w/ guest Fynn Glover, Schematic</a:t>
            </a:r>
          </a:p>
        </p:txBody>
      </p:sp>
    </p:spTree>
    <p:extLst>
      <p:ext uri="{BB962C8B-B14F-4D97-AF65-F5344CB8AC3E}">
        <p14:creationId xmlns:p14="http://schemas.microsoft.com/office/powerpoint/2010/main" val="4106427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E7D63E6-BE77-1C84-7AB2-014F3C2723B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5" name="think-cell data - do not delete" hidden="1">
                        <a:extLst>
                          <a:ext uri="{FF2B5EF4-FFF2-40B4-BE49-F238E27FC236}">
                            <a16:creationId xmlns:a16="http://schemas.microsoft.com/office/drawing/2014/main" id="{1E7D63E6-BE77-1C84-7AB2-014F3C2723B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0E3CC7-5EF1-6292-9646-F10B4F7744A0}"/>
              </a:ext>
            </a:extLst>
          </p:cNvPr>
          <p:cNvSpPr>
            <a:spLocks noGrp="1"/>
          </p:cNvSpPr>
          <p:nvPr>
            <p:ph type="title"/>
          </p:nvPr>
        </p:nvSpPr>
        <p:spPr/>
        <p:txBody>
          <a:bodyPr vert="horz"/>
          <a:lstStyle/>
          <a:p>
            <a:r>
              <a:rPr lang="en-US"/>
              <a:t>There are three tactics that should be implemented to ensure discounts are driving sales rather than leaking revenue</a:t>
            </a:r>
          </a:p>
        </p:txBody>
      </p:sp>
      <p:graphicFrame>
        <p:nvGraphicFramePr>
          <p:cNvPr id="17" name="Table 14">
            <a:extLst>
              <a:ext uri="{FF2B5EF4-FFF2-40B4-BE49-F238E27FC236}">
                <a16:creationId xmlns:a16="http://schemas.microsoft.com/office/drawing/2014/main" id="{D7F28823-6DC1-ED06-10DD-D74F310FC3EC}"/>
              </a:ext>
            </a:extLst>
          </p:cNvPr>
          <p:cNvGraphicFramePr>
            <a:graphicFrameLocks noGrp="1"/>
          </p:cNvGraphicFramePr>
          <p:nvPr/>
        </p:nvGraphicFramePr>
        <p:xfrm>
          <a:off x="487680" y="1938630"/>
          <a:ext cx="11216640" cy="4352301"/>
        </p:xfrm>
        <a:graphic>
          <a:graphicData uri="http://schemas.openxmlformats.org/drawingml/2006/table">
            <a:tbl>
              <a:tblPr firstRow="1" bandRow="1">
                <a:tableStyleId>{5C22544A-7EE6-4342-B048-85BDC9FD1C3A}</a:tableStyleId>
              </a:tblPr>
              <a:tblGrid>
                <a:gridCol w="1793702">
                  <a:extLst>
                    <a:ext uri="{9D8B030D-6E8A-4147-A177-3AD203B41FA5}">
                      <a16:colId xmlns:a16="http://schemas.microsoft.com/office/drawing/2014/main" val="1872123496"/>
                    </a:ext>
                  </a:extLst>
                </a:gridCol>
                <a:gridCol w="4396509">
                  <a:extLst>
                    <a:ext uri="{9D8B030D-6E8A-4147-A177-3AD203B41FA5}">
                      <a16:colId xmlns:a16="http://schemas.microsoft.com/office/drawing/2014/main" val="534857446"/>
                    </a:ext>
                  </a:extLst>
                </a:gridCol>
                <a:gridCol w="5026429">
                  <a:extLst>
                    <a:ext uri="{9D8B030D-6E8A-4147-A177-3AD203B41FA5}">
                      <a16:colId xmlns:a16="http://schemas.microsoft.com/office/drawing/2014/main" val="571498854"/>
                    </a:ext>
                  </a:extLst>
                </a:gridCol>
              </a:tblGrid>
              <a:tr h="330238">
                <a:tc>
                  <a:txBody>
                    <a:bodyPr/>
                    <a:lstStyle/>
                    <a:p>
                      <a:r>
                        <a:rPr lang="en-US" sz="1400">
                          <a:solidFill>
                            <a:schemeClr val="tx1"/>
                          </a:solidFill>
                        </a:rPr>
                        <a:t>Tactic</a:t>
                      </a:r>
                    </a:p>
                  </a:txBody>
                  <a:tcPr marT="18000" marB="36000" anchor="b">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Intent</a:t>
                      </a:r>
                    </a:p>
                  </a:txBody>
                  <a:tcPr marT="0" marB="36000" anchor="b">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Examples</a:t>
                      </a:r>
                    </a:p>
                  </a:txBody>
                  <a:tcPr marT="18000" marB="36000" anchor="b">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72580807"/>
                  </a:ext>
                </a:extLst>
              </a:tr>
              <a:tr h="1326143">
                <a:tc>
                  <a:txBody>
                    <a:bodyPr/>
                    <a:lstStyle/>
                    <a:p>
                      <a:r>
                        <a:rPr lang="en-US" sz="1800" b="1">
                          <a:solidFill>
                            <a:schemeClr val="accent1"/>
                          </a:solidFill>
                        </a:rPr>
                        <a:t>Rules</a:t>
                      </a:r>
                    </a:p>
                  </a:txBody>
                  <a:tcPr marT="72000" marB="72000">
                    <a:lnT w="6350" cap="flat" cmpd="sng" algn="ctr">
                      <a:solidFill>
                        <a:schemeClr val="tx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600" b="1"/>
                        <a:t>Limit the freedom</a:t>
                      </a:r>
                      <a:r>
                        <a:rPr lang="en-US" sz="1600" b="0"/>
                        <a:t> of the sales team to discount beyond acceptable levels, and/or for non-strategic reasons </a:t>
                      </a:r>
                      <a:endParaRPr kumimoji="0" lang="en-US" sz="1600" b="0" i="0" u="none" strike="noStrike" kern="1200" cap="none" spc="0" normalizeH="0" baseline="0" noProof="0">
                        <a:ln>
                          <a:noFill/>
                        </a:ln>
                        <a:solidFill>
                          <a:srgbClr val="000000"/>
                        </a:solidFill>
                        <a:effectLst/>
                        <a:uLnTx/>
                        <a:uFillTx/>
                        <a:latin typeface="+mn-lt"/>
                        <a:ea typeface="+mn-ea"/>
                        <a:cs typeface="+mn-cs"/>
                      </a:endParaRPr>
                    </a:p>
                  </a:txBody>
                  <a:tcPr marT="72000" marB="72000">
                    <a:lnT w="6350" cap="flat" cmpd="sng" algn="ctr">
                      <a:solidFill>
                        <a:schemeClr val="tx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600" b="1" i="0" u="none" strike="noStrike" kern="1200" cap="none" spc="0" normalizeH="0" baseline="0" noProof="0">
                          <a:ln>
                            <a:noFill/>
                          </a:ln>
                          <a:solidFill>
                            <a:srgbClr val="000000"/>
                          </a:solidFill>
                          <a:effectLst/>
                          <a:uLnTx/>
                          <a:uFillTx/>
                          <a:latin typeface="+mn-lt"/>
                          <a:ea typeface="+mn-ea"/>
                          <a:cs typeface="+mn-cs"/>
                        </a:rPr>
                        <a:t>Max discounting limits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600" b="1" i="0" u="none" strike="noStrike" kern="1200" cap="none" spc="0" normalizeH="0" baseline="0" noProof="0">
                          <a:ln>
                            <a:noFill/>
                          </a:ln>
                          <a:solidFill>
                            <a:srgbClr val="000000"/>
                          </a:solidFill>
                          <a:effectLst/>
                          <a:uLnTx/>
                          <a:uFillTx/>
                          <a:latin typeface="+mn-lt"/>
                          <a:ea typeface="+mn-ea"/>
                          <a:cs typeface="+mn-cs"/>
                        </a:rPr>
                        <a:t>Situation-based discounts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600" b="1" i="0" u="none" strike="noStrike" kern="1200" cap="none" spc="0" normalizeH="0" baseline="0" noProof="0">
                          <a:ln>
                            <a:noFill/>
                          </a:ln>
                          <a:solidFill>
                            <a:srgbClr val="000000"/>
                          </a:solidFill>
                          <a:effectLst/>
                          <a:uLnTx/>
                          <a:uFillTx/>
                          <a:latin typeface="+mn-lt"/>
                          <a:ea typeface="+mn-ea"/>
                          <a:cs typeface="+mn-cs"/>
                        </a:rPr>
                        <a:t>“Give-gets”</a:t>
                      </a:r>
                      <a:endParaRPr kumimoji="0" lang="en-US" sz="1600" b="0" i="0" u="none" strike="noStrike" kern="1200" cap="none" spc="0" normalizeH="0" baseline="0" noProof="0">
                        <a:ln>
                          <a:noFill/>
                        </a:ln>
                        <a:solidFill>
                          <a:srgbClr val="000000"/>
                        </a:solidFill>
                        <a:effectLst/>
                        <a:uLnTx/>
                        <a:uFillTx/>
                        <a:latin typeface="+mn-lt"/>
                        <a:ea typeface="+mn-ea"/>
                        <a:cs typeface="+mn-cs"/>
                      </a:endParaRPr>
                    </a:p>
                  </a:txBody>
                  <a:tcPr marT="72000" marB="72000">
                    <a:lnT w="6350" cap="flat" cmpd="sng" algn="ctr">
                      <a:solidFill>
                        <a:schemeClr val="tx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37390889"/>
                  </a:ext>
                </a:extLst>
              </a:tr>
              <a:tr h="1232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accent1"/>
                          </a:solidFill>
                        </a:rPr>
                        <a:t>Incentives</a:t>
                      </a:r>
                    </a:p>
                  </a:txBody>
                  <a:tcPr marT="72000" marB="7200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600" b="1"/>
                        <a:t>Give sales reps “skin in the game” </a:t>
                      </a:r>
                      <a:r>
                        <a:rPr lang="en-US" sz="1600" b="0"/>
                        <a:t>so that they want to price as high as they can</a:t>
                      </a:r>
                      <a:endParaRPr kumimoji="0" lang="en-US" sz="1600" b="1" i="0" u="none" strike="noStrike" kern="1200" cap="none" spc="0" normalizeH="0" baseline="0" noProof="0">
                        <a:ln>
                          <a:noFill/>
                        </a:ln>
                        <a:solidFill>
                          <a:srgbClr val="000000"/>
                        </a:solidFill>
                        <a:effectLst/>
                        <a:uLnTx/>
                        <a:uFillTx/>
                        <a:latin typeface="+mn-lt"/>
                        <a:ea typeface="+mn-ea"/>
                        <a:cs typeface="+mn-cs"/>
                      </a:endParaRPr>
                    </a:p>
                  </a:txBody>
                  <a:tcPr marT="72000" marB="7200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1"/>
                        <a:t>Price / Discount incentives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000000"/>
                          </a:solidFill>
                          <a:effectLst/>
                          <a:uLnTx/>
                          <a:uFillTx/>
                          <a:latin typeface="+mn-lt"/>
                          <a:ea typeface="+mn-ea"/>
                          <a:cs typeface="+mn-cs"/>
                        </a:rPr>
                        <a:t>“Kickers”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000000"/>
                          </a:solidFill>
                          <a:effectLst/>
                          <a:uLnTx/>
                          <a:uFillTx/>
                          <a:latin typeface="+mn-lt"/>
                          <a:ea typeface="+mn-ea"/>
                          <a:cs typeface="+mn-cs"/>
                        </a:rPr>
                        <a:t>Rankings tables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000000"/>
                          </a:solidFill>
                          <a:effectLst/>
                          <a:uLnTx/>
                          <a:uFillTx/>
                          <a:latin typeface="+mn-lt"/>
                          <a:ea typeface="+mn-ea"/>
                          <a:cs typeface="+mn-cs"/>
                        </a:rPr>
                        <a:t>…</a:t>
                      </a:r>
                    </a:p>
                  </a:txBody>
                  <a:tcPr marT="72000" marB="7200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03471161"/>
                  </a:ext>
                </a:extLst>
              </a:tr>
              <a:tr h="1232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accent1"/>
                          </a:solidFill>
                        </a:rPr>
                        <a:t>Enablers</a:t>
                      </a:r>
                    </a:p>
                  </a:txBody>
                  <a:tcPr marT="72000" marB="7200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600" b="0"/>
                        <a:t>Make sales reps feel they have a </a:t>
                      </a:r>
                      <a:r>
                        <a:rPr lang="en-US" sz="1600" b="1"/>
                        <a:t>higher chance of winning</a:t>
                      </a:r>
                      <a:r>
                        <a:rPr lang="en-US" sz="1600" b="0"/>
                        <a:t> at higher price levels</a:t>
                      </a:r>
                      <a:endParaRPr kumimoji="0" lang="en-US" sz="1600" b="0" i="0" u="none" strike="noStrike" kern="1200" cap="none" spc="0" normalizeH="0" baseline="0" noProof="0">
                        <a:ln>
                          <a:noFill/>
                        </a:ln>
                        <a:solidFill>
                          <a:srgbClr val="000000"/>
                        </a:solidFill>
                        <a:effectLst/>
                        <a:uLnTx/>
                        <a:uFillTx/>
                        <a:latin typeface="+mn-lt"/>
                        <a:ea typeface="+mn-ea"/>
                        <a:cs typeface="+mn-cs"/>
                      </a:endParaRPr>
                    </a:p>
                  </a:txBody>
                  <a:tcPr marT="72000" marB="7200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a:t>Research data on willingness-to-pay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mn-lt"/>
                          <a:ea typeface="+mn-ea"/>
                          <a:cs typeface="+mn-cs"/>
                        </a:rPr>
                        <a:t>Negotiation skills training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mn-lt"/>
                          <a:ea typeface="+mn-ea"/>
                          <a:cs typeface="+mn-cs"/>
                        </a:rPr>
                        <a:t>Value messaging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mn-lt"/>
                          <a:ea typeface="+mn-ea"/>
                          <a:cs typeface="+mn-cs"/>
                        </a:rPr>
                        <a:t>Playbooks.</a:t>
                      </a:r>
                    </a:p>
                  </a:txBody>
                  <a:tcPr marT="72000" marB="7200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05173917"/>
                  </a:ext>
                </a:extLst>
              </a:tr>
            </a:tbl>
          </a:graphicData>
        </a:graphic>
      </p:graphicFrame>
    </p:spTree>
    <p:extLst>
      <p:ext uri="{BB962C8B-B14F-4D97-AF65-F5344CB8AC3E}">
        <p14:creationId xmlns:p14="http://schemas.microsoft.com/office/powerpoint/2010/main" val="2193047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758A04E-931A-FA6F-0F46-4475C0C34ED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122" imgH="114" progId="TCLayout.ActiveDocument.1">
                  <p:embed/>
                </p:oleObj>
              </mc:Choice>
              <mc:Fallback>
                <p:oleObj name="think-cell Slide" r:id="rId3" imgW="122" imgH="114" progId="TCLayout.ActiveDocument.1">
                  <p:embed/>
                  <p:pic>
                    <p:nvPicPr>
                      <p:cNvPr id="5" name="think-cell data - do not delete" hidden="1">
                        <a:extLst>
                          <a:ext uri="{FF2B5EF4-FFF2-40B4-BE49-F238E27FC236}">
                            <a16:creationId xmlns:a16="http://schemas.microsoft.com/office/drawing/2014/main" id="{5758A04E-931A-FA6F-0F46-4475C0C34E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8F73194-6766-3E66-228F-6D45A5B621FA}"/>
              </a:ext>
            </a:extLst>
          </p:cNvPr>
          <p:cNvSpPr>
            <a:spLocks noGrp="1"/>
          </p:cNvSpPr>
          <p:nvPr>
            <p:ph type="title"/>
          </p:nvPr>
        </p:nvSpPr>
        <p:spPr/>
        <p:txBody>
          <a:bodyPr vert="horz"/>
          <a:lstStyle/>
          <a:p>
            <a:r>
              <a:rPr lang="en-US"/>
              <a:t>Proposed structure for your price levels and discounting</a:t>
            </a:r>
          </a:p>
        </p:txBody>
      </p:sp>
      <p:cxnSp>
        <p:nvCxnSpPr>
          <p:cNvPr id="12" name="Straight Arrow Connector 11">
            <a:extLst>
              <a:ext uri="{FF2B5EF4-FFF2-40B4-BE49-F238E27FC236}">
                <a16:creationId xmlns:a16="http://schemas.microsoft.com/office/drawing/2014/main" id="{97D2F319-6F0B-525B-29E0-04884DB86C48}"/>
              </a:ext>
            </a:extLst>
          </p:cNvPr>
          <p:cNvCxnSpPr>
            <a:cxnSpLocks/>
            <a:endCxn id="13" idx="0"/>
          </p:cNvCxnSpPr>
          <p:nvPr/>
        </p:nvCxnSpPr>
        <p:spPr>
          <a:xfrm flipH="1" flipV="1">
            <a:off x="807396" y="1941599"/>
            <a:ext cx="34047" cy="39193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C3FA1B0-C3BD-CF9B-11AF-BB94F8913BA1}"/>
              </a:ext>
            </a:extLst>
          </p:cNvPr>
          <p:cNvSpPr txBox="1"/>
          <p:nvPr/>
        </p:nvSpPr>
        <p:spPr>
          <a:xfrm>
            <a:off x="583659" y="1941599"/>
            <a:ext cx="447473" cy="276999"/>
          </a:xfrm>
          <a:prstGeom prst="rect">
            <a:avLst/>
          </a:prstGeom>
          <a:noFill/>
        </p:spPr>
        <p:txBody>
          <a:bodyPr wrap="square" lIns="0" rIns="0" rtlCol="0">
            <a:spAutoFit/>
          </a:bodyPr>
          <a:lstStyle/>
          <a:p>
            <a:pPr algn="l"/>
            <a:r>
              <a:rPr lang="en-US" sz="1200" b="1"/>
              <a:t>$</a:t>
            </a:r>
          </a:p>
        </p:txBody>
      </p:sp>
      <p:sp>
        <p:nvSpPr>
          <p:cNvPr id="14" name="Arrow: Right 13">
            <a:extLst>
              <a:ext uri="{FF2B5EF4-FFF2-40B4-BE49-F238E27FC236}">
                <a16:creationId xmlns:a16="http://schemas.microsoft.com/office/drawing/2014/main" id="{17B8592E-B844-71A6-B9BD-E36A68E7C53D}"/>
              </a:ext>
            </a:extLst>
          </p:cNvPr>
          <p:cNvSpPr/>
          <p:nvPr/>
        </p:nvSpPr>
        <p:spPr>
          <a:xfrm>
            <a:off x="2777244" y="3823882"/>
            <a:ext cx="749030" cy="627431"/>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nvGrpSpPr>
          <p:cNvPr id="15" name="Group 14">
            <a:extLst>
              <a:ext uri="{FF2B5EF4-FFF2-40B4-BE49-F238E27FC236}">
                <a16:creationId xmlns:a16="http://schemas.microsoft.com/office/drawing/2014/main" id="{700F82A4-F010-087C-FE54-003488A04DC7}"/>
              </a:ext>
            </a:extLst>
          </p:cNvPr>
          <p:cNvGrpSpPr/>
          <p:nvPr/>
        </p:nvGrpSpPr>
        <p:grpSpPr>
          <a:xfrm>
            <a:off x="1288916" y="3562272"/>
            <a:ext cx="1201365" cy="549732"/>
            <a:chOff x="6478626" y="3355924"/>
            <a:chExt cx="1201365" cy="549732"/>
          </a:xfrm>
        </p:grpSpPr>
        <p:cxnSp>
          <p:nvCxnSpPr>
            <p:cNvPr id="16" name="Straight Connector 15">
              <a:extLst>
                <a:ext uri="{FF2B5EF4-FFF2-40B4-BE49-F238E27FC236}">
                  <a16:creationId xmlns:a16="http://schemas.microsoft.com/office/drawing/2014/main" id="{EB249F06-F714-B3EF-CD25-756876805CDE}"/>
                </a:ext>
              </a:extLst>
            </p:cNvPr>
            <p:cNvCxnSpPr/>
            <p:nvPr/>
          </p:nvCxnSpPr>
          <p:spPr>
            <a:xfrm>
              <a:off x="6541851" y="3905656"/>
              <a:ext cx="10749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F888829-24F1-DDBF-3D11-C6E4BB2E8FE3}"/>
                </a:ext>
              </a:extLst>
            </p:cNvPr>
            <p:cNvSpPr txBox="1"/>
            <p:nvPr/>
          </p:nvSpPr>
          <p:spPr>
            <a:xfrm>
              <a:off x="6478626" y="3355924"/>
              <a:ext cx="1201365" cy="523220"/>
            </a:xfrm>
            <a:prstGeom prst="rect">
              <a:avLst/>
            </a:prstGeom>
            <a:noFill/>
          </p:spPr>
          <p:txBody>
            <a:bodyPr wrap="square" lIns="0" rIns="0" rtlCol="0">
              <a:spAutoFit/>
            </a:bodyPr>
            <a:lstStyle/>
            <a:p>
              <a:pPr algn="l"/>
              <a:r>
                <a:rPr lang="en-US" sz="1400" b="1"/>
                <a:t>Willingness-to-pay</a:t>
              </a:r>
            </a:p>
          </p:txBody>
        </p:sp>
      </p:grpSp>
      <p:grpSp>
        <p:nvGrpSpPr>
          <p:cNvPr id="18" name="Group 17">
            <a:extLst>
              <a:ext uri="{FF2B5EF4-FFF2-40B4-BE49-F238E27FC236}">
                <a16:creationId xmlns:a16="http://schemas.microsoft.com/office/drawing/2014/main" id="{6F9B02A5-61DC-DB84-4210-8C1DBFE502BC}"/>
              </a:ext>
            </a:extLst>
          </p:cNvPr>
          <p:cNvGrpSpPr/>
          <p:nvPr/>
        </p:nvGrpSpPr>
        <p:grpSpPr>
          <a:xfrm>
            <a:off x="3725690" y="3823882"/>
            <a:ext cx="1203797" cy="307777"/>
            <a:chOff x="8915400" y="3617534"/>
            <a:chExt cx="1203797" cy="307777"/>
          </a:xfrm>
        </p:grpSpPr>
        <p:cxnSp>
          <p:nvCxnSpPr>
            <p:cNvPr id="19" name="Straight Connector 18">
              <a:extLst>
                <a:ext uri="{FF2B5EF4-FFF2-40B4-BE49-F238E27FC236}">
                  <a16:creationId xmlns:a16="http://schemas.microsoft.com/office/drawing/2014/main" id="{4486418E-A013-184E-9894-017AE0308297}"/>
                </a:ext>
              </a:extLst>
            </p:cNvPr>
            <p:cNvCxnSpPr/>
            <p:nvPr/>
          </p:nvCxnSpPr>
          <p:spPr>
            <a:xfrm>
              <a:off x="8915400" y="3905656"/>
              <a:ext cx="10749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10704E8-77F1-F684-D7C4-F03823A5602F}"/>
                </a:ext>
              </a:extLst>
            </p:cNvPr>
            <p:cNvSpPr txBox="1"/>
            <p:nvPr/>
          </p:nvSpPr>
          <p:spPr>
            <a:xfrm>
              <a:off x="8917832" y="3617534"/>
              <a:ext cx="1201365" cy="307777"/>
            </a:xfrm>
            <a:prstGeom prst="rect">
              <a:avLst/>
            </a:prstGeom>
            <a:noFill/>
          </p:spPr>
          <p:txBody>
            <a:bodyPr wrap="square" lIns="0" rIns="0" rtlCol="0">
              <a:spAutoFit/>
            </a:bodyPr>
            <a:lstStyle/>
            <a:p>
              <a:pPr algn="l"/>
              <a:r>
                <a:rPr lang="en-US" sz="1400" b="1"/>
                <a:t>Target Price</a:t>
              </a:r>
            </a:p>
          </p:txBody>
        </p:sp>
      </p:grpSp>
      <p:grpSp>
        <p:nvGrpSpPr>
          <p:cNvPr id="21" name="Group 20">
            <a:extLst>
              <a:ext uri="{FF2B5EF4-FFF2-40B4-BE49-F238E27FC236}">
                <a16:creationId xmlns:a16="http://schemas.microsoft.com/office/drawing/2014/main" id="{A2C22E9C-882D-EC75-B713-4C00C3CE51A2}"/>
              </a:ext>
            </a:extLst>
          </p:cNvPr>
          <p:cNvGrpSpPr/>
          <p:nvPr/>
        </p:nvGrpSpPr>
        <p:grpSpPr>
          <a:xfrm>
            <a:off x="4640094" y="2813046"/>
            <a:ext cx="1552364" cy="1245135"/>
            <a:chOff x="9829804" y="2606698"/>
            <a:chExt cx="1552364" cy="1245135"/>
          </a:xfrm>
        </p:grpSpPr>
        <p:sp>
          <p:nvSpPr>
            <p:cNvPr id="22" name="Arrow: Down 21">
              <a:extLst>
                <a:ext uri="{FF2B5EF4-FFF2-40B4-BE49-F238E27FC236}">
                  <a16:creationId xmlns:a16="http://schemas.microsoft.com/office/drawing/2014/main" id="{A9BACC79-F15D-A494-2A5C-D2EF87197693}"/>
                </a:ext>
              </a:extLst>
            </p:cNvPr>
            <p:cNvSpPr/>
            <p:nvPr/>
          </p:nvSpPr>
          <p:spPr>
            <a:xfrm rot="10800000">
              <a:off x="9829804" y="2606698"/>
              <a:ext cx="321004" cy="1245135"/>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23" name="TextBox 22">
              <a:extLst>
                <a:ext uri="{FF2B5EF4-FFF2-40B4-BE49-F238E27FC236}">
                  <a16:creationId xmlns:a16="http://schemas.microsoft.com/office/drawing/2014/main" id="{B304A742-525E-05A9-EEB4-DCA032A1261C}"/>
                </a:ext>
              </a:extLst>
            </p:cNvPr>
            <p:cNvSpPr txBox="1"/>
            <p:nvPr/>
          </p:nvSpPr>
          <p:spPr>
            <a:xfrm>
              <a:off x="10180803" y="2995804"/>
              <a:ext cx="1201365" cy="523220"/>
            </a:xfrm>
            <a:prstGeom prst="rect">
              <a:avLst/>
            </a:prstGeom>
            <a:noFill/>
          </p:spPr>
          <p:txBody>
            <a:bodyPr wrap="square" lIns="0" rIns="0" rtlCol="0">
              <a:spAutoFit/>
            </a:bodyPr>
            <a:lstStyle/>
            <a:p>
              <a:pPr algn="l"/>
              <a:r>
                <a:rPr lang="en-US" sz="1400" b="1" i="1"/>
                <a:t>Expected Discounting</a:t>
              </a:r>
            </a:p>
          </p:txBody>
        </p:sp>
      </p:grpSp>
      <p:grpSp>
        <p:nvGrpSpPr>
          <p:cNvPr id="24" name="Group 23">
            <a:extLst>
              <a:ext uri="{FF2B5EF4-FFF2-40B4-BE49-F238E27FC236}">
                <a16:creationId xmlns:a16="http://schemas.microsoft.com/office/drawing/2014/main" id="{91088C2B-C308-9042-E548-62FA43645D24}"/>
              </a:ext>
            </a:extLst>
          </p:cNvPr>
          <p:cNvGrpSpPr/>
          <p:nvPr/>
        </p:nvGrpSpPr>
        <p:grpSpPr>
          <a:xfrm>
            <a:off x="3725690" y="2423941"/>
            <a:ext cx="1203797" cy="307777"/>
            <a:chOff x="8915400" y="2217593"/>
            <a:chExt cx="1203797" cy="307777"/>
          </a:xfrm>
        </p:grpSpPr>
        <p:cxnSp>
          <p:nvCxnSpPr>
            <p:cNvPr id="25" name="Straight Connector 24">
              <a:extLst>
                <a:ext uri="{FF2B5EF4-FFF2-40B4-BE49-F238E27FC236}">
                  <a16:creationId xmlns:a16="http://schemas.microsoft.com/office/drawing/2014/main" id="{E7CA6745-2FB4-3978-2D9D-128D9AB58F3A}"/>
                </a:ext>
              </a:extLst>
            </p:cNvPr>
            <p:cNvCxnSpPr/>
            <p:nvPr/>
          </p:nvCxnSpPr>
          <p:spPr>
            <a:xfrm>
              <a:off x="8915400" y="2505715"/>
              <a:ext cx="10749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5A45F55-2BC9-7020-D57B-B773E9D5BF46}"/>
                </a:ext>
              </a:extLst>
            </p:cNvPr>
            <p:cNvSpPr txBox="1"/>
            <p:nvPr/>
          </p:nvSpPr>
          <p:spPr>
            <a:xfrm>
              <a:off x="8917832" y="2217593"/>
              <a:ext cx="1201365" cy="307777"/>
            </a:xfrm>
            <a:prstGeom prst="rect">
              <a:avLst/>
            </a:prstGeom>
            <a:noFill/>
          </p:spPr>
          <p:txBody>
            <a:bodyPr wrap="square" lIns="0" rIns="0" rtlCol="0">
              <a:spAutoFit/>
            </a:bodyPr>
            <a:lstStyle/>
            <a:p>
              <a:pPr algn="l"/>
              <a:r>
                <a:rPr lang="en-US" sz="1400" b="1"/>
                <a:t>List Price</a:t>
              </a:r>
            </a:p>
          </p:txBody>
        </p:sp>
      </p:grpSp>
      <p:grpSp>
        <p:nvGrpSpPr>
          <p:cNvPr id="47" name="Group 46">
            <a:extLst>
              <a:ext uri="{FF2B5EF4-FFF2-40B4-BE49-F238E27FC236}">
                <a16:creationId xmlns:a16="http://schemas.microsoft.com/office/drawing/2014/main" id="{DDBB0339-114C-2E71-18B2-67C9BB539150}"/>
              </a:ext>
            </a:extLst>
          </p:cNvPr>
          <p:cNvGrpSpPr/>
          <p:nvPr/>
        </p:nvGrpSpPr>
        <p:grpSpPr>
          <a:xfrm>
            <a:off x="3725690" y="4185479"/>
            <a:ext cx="2500815" cy="1364572"/>
            <a:chOff x="3725690" y="4185479"/>
            <a:chExt cx="2500815" cy="1364572"/>
          </a:xfrm>
        </p:grpSpPr>
        <p:grpSp>
          <p:nvGrpSpPr>
            <p:cNvPr id="28" name="Group 27">
              <a:extLst>
                <a:ext uri="{FF2B5EF4-FFF2-40B4-BE49-F238E27FC236}">
                  <a16:creationId xmlns:a16="http://schemas.microsoft.com/office/drawing/2014/main" id="{3D4A0B6D-F9B5-9073-4221-4352525E9526}"/>
                </a:ext>
              </a:extLst>
            </p:cNvPr>
            <p:cNvGrpSpPr/>
            <p:nvPr/>
          </p:nvGrpSpPr>
          <p:grpSpPr>
            <a:xfrm>
              <a:off x="3725690" y="5026831"/>
              <a:ext cx="1074906" cy="523220"/>
              <a:chOff x="8915400" y="3382441"/>
              <a:chExt cx="1074906" cy="523220"/>
            </a:xfrm>
          </p:grpSpPr>
          <p:cxnSp>
            <p:nvCxnSpPr>
              <p:cNvPr id="29" name="Straight Connector 28">
                <a:extLst>
                  <a:ext uri="{FF2B5EF4-FFF2-40B4-BE49-F238E27FC236}">
                    <a16:creationId xmlns:a16="http://schemas.microsoft.com/office/drawing/2014/main" id="{B92EDDCA-2C6B-858B-3BAF-AD21439FF4A2}"/>
                  </a:ext>
                </a:extLst>
              </p:cNvPr>
              <p:cNvCxnSpPr/>
              <p:nvPr/>
            </p:nvCxnSpPr>
            <p:spPr>
              <a:xfrm>
                <a:off x="8915400" y="3905656"/>
                <a:ext cx="10749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AD572F4-34C3-1C76-783E-8986C8A10C99}"/>
                  </a:ext>
                </a:extLst>
              </p:cNvPr>
              <p:cNvSpPr txBox="1"/>
              <p:nvPr/>
            </p:nvSpPr>
            <p:spPr>
              <a:xfrm>
                <a:off x="8917833" y="3382441"/>
                <a:ext cx="1038428" cy="523220"/>
              </a:xfrm>
              <a:prstGeom prst="rect">
                <a:avLst/>
              </a:prstGeom>
              <a:noFill/>
            </p:spPr>
            <p:txBody>
              <a:bodyPr wrap="square" lIns="0" rIns="0" rtlCol="0">
                <a:spAutoFit/>
              </a:bodyPr>
              <a:lstStyle/>
              <a:p>
                <a:pPr algn="l"/>
                <a:r>
                  <a:rPr lang="en-US" sz="1400" b="1"/>
                  <a:t>Walkaway price</a:t>
                </a:r>
              </a:p>
            </p:txBody>
          </p:sp>
        </p:grpSp>
        <p:grpSp>
          <p:nvGrpSpPr>
            <p:cNvPr id="31" name="Group 30">
              <a:extLst>
                <a:ext uri="{FF2B5EF4-FFF2-40B4-BE49-F238E27FC236}">
                  <a16:creationId xmlns:a16="http://schemas.microsoft.com/office/drawing/2014/main" id="{2FB41260-5A0C-292E-4620-89172492AE2C}"/>
                </a:ext>
              </a:extLst>
            </p:cNvPr>
            <p:cNvGrpSpPr/>
            <p:nvPr/>
          </p:nvGrpSpPr>
          <p:grpSpPr>
            <a:xfrm>
              <a:off x="4640094" y="4185479"/>
              <a:ext cx="1586411" cy="1306809"/>
              <a:chOff x="9829804" y="2293312"/>
              <a:chExt cx="1586411" cy="1983969"/>
            </a:xfrm>
          </p:grpSpPr>
          <p:sp>
            <p:nvSpPr>
              <p:cNvPr id="32" name="Arrow: Down 31">
                <a:extLst>
                  <a:ext uri="{FF2B5EF4-FFF2-40B4-BE49-F238E27FC236}">
                    <a16:creationId xmlns:a16="http://schemas.microsoft.com/office/drawing/2014/main" id="{C711F20B-07E9-A434-6757-87F2F16A084A}"/>
                  </a:ext>
                </a:extLst>
              </p:cNvPr>
              <p:cNvSpPr/>
              <p:nvPr/>
            </p:nvSpPr>
            <p:spPr>
              <a:xfrm>
                <a:off x="9829804" y="2293312"/>
                <a:ext cx="321004" cy="1983969"/>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3" name="TextBox 32">
                <a:extLst>
                  <a:ext uri="{FF2B5EF4-FFF2-40B4-BE49-F238E27FC236}">
                    <a16:creationId xmlns:a16="http://schemas.microsoft.com/office/drawing/2014/main" id="{2ECD272A-925B-38CC-44E3-9A15E63ECFDC}"/>
                  </a:ext>
                </a:extLst>
              </p:cNvPr>
              <p:cNvSpPr txBox="1"/>
              <p:nvPr/>
            </p:nvSpPr>
            <p:spPr>
              <a:xfrm>
                <a:off x="10214850" y="2925002"/>
                <a:ext cx="1201365" cy="794341"/>
              </a:xfrm>
              <a:prstGeom prst="rect">
                <a:avLst/>
              </a:prstGeom>
              <a:noFill/>
            </p:spPr>
            <p:txBody>
              <a:bodyPr wrap="square" lIns="0" rIns="0" rtlCol="0">
                <a:spAutoFit/>
              </a:bodyPr>
              <a:lstStyle/>
              <a:p>
                <a:pPr algn="l"/>
                <a:r>
                  <a:rPr lang="en-US" sz="1400" b="1" i="1"/>
                  <a:t>Situational Discounting</a:t>
                </a:r>
              </a:p>
            </p:txBody>
          </p:sp>
        </p:grpSp>
      </p:grpSp>
      <p:cxnSp>
        <p:nvCxnSpPr>
          <p:cNvPr id="36" name="Straight Connector 35">
            <a:extLst>
              <a:ext uri="{FF2B5EF4-FFF2-40B4-BE49-F238E27FC236}">
                <a16:creationId xmlns:a16="http://schemas.microsoft.com/office/drawing/2014/main" id="{3618D2F5-CA32-BF6D-0439-F5D7204761AB}"/>
              </a:ext>
            </a:extLst>
          </p:cNvPr>
          <p:cNvCxnSpPr/>
          <p:nvPr/>
        </p:nvCxnSpPr>
        <p:spPr>
          <a:xfrm>
            <a:off x="4929487" y="2712063"/>
            <a:ext cx="454039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8CBFB40-E7D4-4B21-C0C0-8C1B451A04E5}"/>
              </a:ext>
            </a:extLst>
          </p:cNvPr>
          <p:cNvCxnSpPr/>
          <p:nvPr/>
        </p:nvCxnSpPr>
        <p:spPr>
          <a:xfrm>
            <a:off x="4929487" y="4112004"/>
            <a:ext cx="454039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5581B46-35B2-A661-3546-D31279302FAA}"/>
              </a:ext>
            </a:extLst>
          </p:cNvPr>
          <p:cNvCxnSpPr/>
          <p:nvPr/>
        </p:nvCxnSpPr>
        <p:spPr>
          <a:xfrm>
            <a:off x="4929487" y="5583772"/>
            <a:ext cx="454039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3DF37381-914E-6506-E08D-3C6456782DB1}"/>
              </a:ext>
            </a:extLst>
          </p:cNvPr>
          <p:cNvGrpSpPr/>
          <p:nvPr/>
        </p:nvGrpSpPr>
        <p:grpSpPr>
          <a:xfrm>
            <a:off x="7120647" y="2712062"/>
            <a:ext cx="2149813" cy="901565"/>
            <a:chOff x="7120647" y="2712062"/>
            <a:chExt cx="2149813" cy="901565"/>
          </a:xfrm>
        </p:grpSpPr>
        <p:sp>
          <p:nvSpPr>
            <p:cNvPr id="39" name="Rectangle 38">
              <a:extLst>
                <a:ext uri="{FF2B5EF4-FFF2-40B4-BE49-F238E27FC236}">
                  <a16:creationId xmlns:a16="http://schemas.microsoft.com/office/drawing/2014/main" id="{61C52B79-AA1E-5E39-B32E-B9930B573BF4}"/>
                </a:ext>
              </a:extLst>
            </p:cNvPr>
            <p:cNvSpPr/>
            <p:nvPr/>
          </p:nvSpPr>
          <p:spPr>
            <a:xfrm>
              <a:off x="7120647" y="2712062"/>
              <a:ext cx="2149813" cy="9015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2"/>
                  </a:solidFill>
                </a:rPr>
                <a:t>Rep’s Discretionary Discounting</a:t>
              </a:r>
            </a:p>
          </p:txBody>
        </p:sp>
        <p:cxnSp>
          <p:nvCxnSpPr>
            <p:cNvPr id="42" name="Straight Arrow Connector 41">
              <a:extLst>
                <a:ext uri="{FF2B5EF4-FFF2-40B4-BE49-F238E27FC236}">
                  <a16:creationId xmlns:a16="http://schemas.microsoft.com/office/drawing/2014/main" id="{CF8E2E3B-3DD0-0966-F16D-89A39A6A6FDD}"/>
                </a:ext>
              </a:extLst>
            </p:cNvPr>
            <p:cNvCxnSpPr>
              <a:stCxn id="39" idx="0"/>
              <a:endCxn id="39" idx="2"/>
            </p:cNvCxnSpPr>
            <p:nvPr/>
          </p:nvCxnSpPr>
          <p:spPr>
            <a:xfrm>
              <a:off x="8195554" y="2712062"/>
              <a:ext cx="0" cy="9015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6FBEAA6A-CF31-3FBD-C385-0099F77AB372}"/>
              </a:ext>
            </a:extLst>
          </p:cNvPr>
          <p:cNvGrpSpPr/>
          <p:nvPr/>
        </p:nvGrpSpPr>
        <p:grpSpPr>
          <a:xfrm>
            <a:off x="7120647" y="3633283"/>
            <a:ext cx="2149813" cy="1916347"/>
            <a:chOff x="7120647" y="3633283"/>
            <a:chExt cx="2149813" cy="1916347"/>
          </a:xfrm>
        </p:grpSpPr>
        <p:sp>
          <p:nvSpPr>
            <p:cNvPr id="40" name="Rectangle 39">
              <a:extLst>
                <a:ext uri="{FF2B5EF4-FFF2-40B4-BE49-F238E27FC236}">
                  <a16:creationId xmlns:a16="http://schemas.microsoft.com/office/drawing/2014/main" id="{5E7AE9C2-78B6-ECD5-08E7-6643263EF5F1}"/>
                </a:ext>
              </a:extLst>
            </p:cNvPr>
            <p:cNvSpPr/>
            <p:nvPr/>
          </p:nvSpPr>
          <p:spPr>
            <a:xfrm>
              <a:off x="7120647" y="3633283"/>
              <a:ext cx="2149813" cy="19163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2"/>
                  </a:solidFill>
                </a:rPr>
                <a:t>Strategic / Structural Discounting</a:t>
              </a:r>
            </a:p>
          </p:txBody>
        </p:sp>
        <p:cxnSp>
          <p:nvCxnSpPr>
            <p:cNvPr id="43" name="Straight Arrow Connector 42">
              <a:extLst>
                <a:ext uri="{FF2B5EF4-FFF2-40B4-BE49-F238E27FC236}">
                  <a16:creationId xmlns:a16="http://schemas.microsoft.com/office/drawing/2014/main" id="{2500974D-CFE2-1E49-EC4E-1C40D6F8AE29}"/>
                </a:ext>
              </a:extLst>
            </p:cNvPr>
            <p:cNvCxnSpPr>
              <a:cxnSpLocks/>
              <a:stCxn id="40" idx="0"/>
              <a:endCxn id="40" idx="2"/>
            </p:cNvCxnSpPr>
            <p:nvPr/>
          </p:nvCxnSpPr>
          <p:spPr>
            <a:xfrm>
              <a:off x="8195554" y="3633283"/>
              <a:ext cx="0" cy="19163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846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up)">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up)">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4A13988-13A7-C05F-59E1-D5B5D88111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34A13988-13A7-C05F-59E1-D5B5D88111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2D8A55-242C-ADBE-03F3-4F4DADB9FB4F}"/>
              </a:ext>
            </a:extLst>
          </p:cNvPr>
          <p:cNvSpPr>
            <a:spLocks noGrp="1"/>
          </p:cNvSpPr>
          <p:nvPr>
            <p:ph type="title"/>
          </p:nvPr>
        </p:nvSpPr>
        <p:spPr/>
        <p:txBody>
          <a:bodyPr vert="horz"/>
          <a:lstStyle/>
          <a:p>
            <a:r>
              <a:rPr lang="en-US" dirty="0"/>
              <a:t>Top 5 Takeaways From Q3 Masterclasses</a:t>
            </a:r>
          </a:p>
        </p:txBody>
      </p:sp>
      <p:sp>
        <p:nvSpPr>
          <p:cNvPr id="3" name="Content Placeholder 2">
            <a:extLst>
              <a:ext uri="{FF2B5EF4-FFF2-40B4-BE49-F238E27FC236}">
                <a16:creationId xmlns:a16="http://schemas.microsoft.com/office/drawing/2014/main" id="{33F831E9-DE72-994A-7CAE-5D99E1F1C031}"/>
              </a:ext>
            </a:extLst>
          </p:cNvPr>
          <p:cNvSpPr>
            <a:spLocks noGrp="1"/>
          </p:cNvSpPr>
          <p:nvPr>
            <p:ph idx="4294967295"/>
          </p:nvPr>
        </p:nvSpPr>
        <p:spPr>
          <a:xfrm>
            <a:off x="873046" y="2184033"/>
            <a:ext cx="10344230" cy="3876739"/>
          </a:xfrm>
        </p:spPr>
        <p:txBody>
          <a:bodyPr/>
          <a:lstStyle/>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Freemium success depends on fine tuning of free &amp; paid tiers</a:t>
            </a:r>
          </a:p>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Optimized PLG looks different in B2B</a:t>
            </a:r>
          </a:p>
          <a:p>
            <a:pPr marL="630238" indent="-630238">
              <a:lnSpc>
                <a:spcPct val="107000"/>
              </a:lnSpc>
              <a:spcBef>
                <a:spcPts val="2400"/>
              </a:spcBef>
              <a:buFont typeface="+mj-lt"/>
              <a:buAutoNum type="arabicPeriod"/>
            </a:pPr>
            <a:r>
              <a:rPr lang="en-US" sz="2800" b="1" dirty="0">
                <a:solidFill>
                  <a:schemeClr val="bg1"/>
                </a:solidFill>
                <a:effectLst/>
                <a:ea typeface="Calibri" panose="020F0502020204030204" pitchFamily="34" charset="0"/>
              </a:rPr>
              <a:t>There is no single "best" price setting data source or technique </a:t>
            </a:r>
          </a:p>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It's not just which metric, but HOW that metric scales price</a:t>
            </a:r>
          </a:p>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Discounting is not the enemy - </a:t>
            </a:r>
            <a:r>
              <a:rPr lang="en-US" sz="2800" b="1" i="1" dirty="0">
                <a:solidFill>
                  <a:schemeClr val="bg1"/>
                </a:solidFill>
                <a:ea typeface="Calibri" panose="020F0502020204030204" pitchFamily="34" charset="0"/>
              </a:rPr>
              <a:t>unnecessary</a:t>
            </a:r>
            <a:r>
              <a:rPr lang="en-US" sz="2800" b="1" dirty="0">
                <a:solidFill>
                  <a:schemeClr val="bg1"/>
                </a:solidFill>
                <a:ea typeface="Calibri" panose="020F0502020204030204" pitchFamily="34" charset="0"/>
              </a:rPr>
              <a:t> discounting is</a:t>
            </a:r>
            <a:endParaRPr lang="en-US" sz="2800" b="1" dirty="0">
              <a:solidFill>
                <a:schemeClr val="bg1"/>
              </a:solidFill>
              <a:effectLst/>
              <a:ea typeface="Calibri" panose="020F0502020204030204" pitchFamily="34" charset="0"/>
            </a:endParaRPr>
          </a:p>
        </p:txBody>
      </p:sp>
      <p:sp>
        <p:nvSpPr>
          <p:cNvPr id="6" name="Oval 5">
            <a:extLst>
              <a:ext uri="{FF2B5EF4-FFF2-40B4-BE49-F238E27FC236}">
                <a16:creationId xmlns:a16="http://schemas.microsoft.com/office/drawing/2014/main" id="{6F9DBF64-1257-2832-6CB2-C36C756CC8C6}"/>
              </a:ext>
            </a:extLst>
          </p:cNvPr>
          <p:cNvSpPr/>
          <p:nvPr/>
        </p:nvSpPr>
        <p:spPr>
          <a:xfrm>
            <a:off x="735196" y="2184033"/>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1</a:t>
            </a:r>
          </a:p>
        </p:txBody>
      </p:sp>
      <p:sp>
        <p:nvSpPr>
          <p:cNvPr id="7" name="Oval 6">
            <a:extLst>
              <a:ext uri="{FF2B5EF4-FFF2-40B4-BE49-F238E27FC236}">
                <a16:creationId xmlns:a16="http://schemas.microsoft.com/office/drawing/2014/main" id="{EF2233F3-F084-06E9-9ACB-DAEFB2B97B49}"/>
              </a:ext>
            </a:extLst>
          </p:cNvPr>
          <p:cNvSpPr/>
          <p:nvPr/>
        </p:nvSpPr>
        <p:spPr>
          <a:xfrm>
            <a:off x="735196" y="2978963"/>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2</a:t>
            </a:r>
          </a:p>
        </p:txBody>
      </p:sp>
      <p:sp>
        <p:nvSpPr>
          <p:cNvPr id="8" name="Oval 7">
            <a:extLst>
              <a:ext uri="{FF2B5EF4-FFF2-40B4-BE49-F238E27FC236}">
                <a16:creationId xmlns:a16="http://schemas.microsoft.com/office/drawing/2014/main" id="{9B688609-414B-2CF0-4119-5F10FE19A92B}"/>
              </a:ext>
            </a:extLst>
          </p:cNvPr>
          <p:cNvSpPr/>
          <p:nvPr/>
        </p:nvSpPr>
        <p:spPr>
          <a:xfrm>
            <a:off x="735196" y="3735374"/>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3</a:t>
            </a:r>
          </a:p>
        </p:txBody>
      </p:sp>
      <p:sp>
        <p:nvSpPr>
          <p:cNvPr id="9" name="Oval 8">
            <a:extLst>
              <a:ext uri="{FF2B5EF4-FFF2-40B4-BE49-F238E27FC236}">
                <a16:creationId xmlns:a16="http://schemas.microsoft.com/office/drawing/2014/main" id="{635E16DB-1077-7854-8BAF-E7610AC1E1F7}"/>
              </a:ext>
            </a:extLst>
          </p:cNvPr>
          <p:cNvSpPr/>
          <p:nvPr/>
        </p:nvSpPr>
        <p:spPr>
          <a:xfrm>
            <a:off x="735196" y="4491785"/>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4</a:t>
            </a:r>
          </a:p>
        </p:txBody>
      </p:sp>
      <p:sp>
        <p:nvSpPr>
          <p:cNvPr id="10" name="Oval 9">
            <a:extLst>
              <a:ext uri="{FF2B5EF4-FFF2-40B4-BE49-F238E27FC236}">
                <a16:creationId xmlns:a16="http://schemas.microsoft.com/office/drawing/2014/main" id="{2924A836-5249-C735-D3B7-33FB1CF1919C}"/>
              </a:ext>
            </a:extLst>
          </p:cNvPr>
          <p:cNvSpPr/>
          <p:nvPr/>
        </p:nvSpPr>
        <p:spPr>
          <a:xfrm>
            <a:off x="735196" y="5276278"/>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5</a:t>
            </a:r>
          </a:p>
        </p:txBody>
      </p:sp>
    </p:spTree>
    <p:extLst>
      <p:ext uri="{BB962C8B-B14F-4D97-AF65-F5344CB8AC3E}">
        <p14:creationId xmlns:p14="http://schemas.microsoft.com/office/powerpoint/2010/main" val="4072732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C29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9F8C-E567-C062-DE55-572840ABF269}"/>
              </a:ext>
            </a:extLst>
          </p:cNvPr>
          <p:cNvSpPr>
            <a:spLocks noGrp="1"/>
          </p:cNvSpPr>
          <p:nvPr>
            <p:ph type="title"/>
          </p:nvPr>
        </p:nvSpPr>
        <p:spPr/>
        <p:txBody>
          <a:bodyPr/>
          <a:lstStyle/>
          <a:p>
            <a:r>
              <a:rPr lang="en-US" sz="4000" dirty="0">
                <a:solidFill>
                  <a:schemeClr val="bg1"/>
                </a:solidFill>
              </a:rPr>
              <a:t>Open Q&amp;A</a:t>
            </a:r>
          </a:p>
        </p:txBody>
      </p:sp>
      <p:pic>
        <p:nvPicPr>
          <p:cNvPr id="5" name="Content Placeholder 4" descr="A screenshot of a computer&#10;&#10;Description automatically generated">
            <a:extLst>
              <a:ext uri="{FF2B5EF4-FFF2-40B4-BE49-F238E27FC236}">
                <a16:creationId xmlns:a16="http://schemas.microsoft.com/office/drawing/2014/main" id="{82F01CC5-7F54-F921-6593-8E2CE41A06E4}"/>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t="1" r="12081" b="-450"/>
          <a:stretch/>
        </p:blipFill>
        <p:spPr>
          <a:xfrm>
            <a:off x="3889375" y="128588"/>
            <a:ext cx="8302625" cy="6243637"/>
          </a:xfrm>
        </p:spPr>
      </p:pic>
      <p:sp>
        <p:nvSpPr>
          <p:cNvPr id="6" name="Right Arrow 5">
            <a:extLst>
              <a:ext uri="{FF2B5EF4-FFF2-40B4-BE49-F238E27FC236}">
                <a16:creationId xmlns:a16="http://schemas.microsoft.com/office/drawing/2014/main" id="{145CD8D4-29E4-EFCF-8272-5C5135470967}"/>
              </a:ext>
            </a:extLst>
          </p:cNvPr>
          <p:cNvSpPr/>
          <p:nvPr/>
        </p:nvSpPr>
        <p:spPr>
          <a:xfrm>
            <a:off x="2125881" y="2891692"/>
            <a:ext cx="1588868" cy="414338"/>
          </a:xfrm>
          <a:prstGeom prst="rightArrow">
            <a:avLst/>
          </a:prstGeom>
          <a:gradFill flip="none" rotWithShape="1">
            <a:gsLst>
              <a:gs pos="0">
                <a:srgbClr val="ED7D31"/>
              </a:gs>
              <a:gs pos="50000">
                <a:srgbClr val="E07738">
                  <a:tint val="44500"/>
                  <a:satMod val="160000"/>
                </a:srgbClr>
              </a:gs>
              <a:gs pos="100000">
                <a:srgbClr val="E07738">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7" name="Title 1">
            <a:extLst>
              <a:ext uri="{FF2B5EF4-FFF2-40B4-BE49-F238E27FC236}">
                <a16:creationId xmlns:a16="http://schemas.microsoft.com/office/drawing/2014/main" id="{2CC651B4-7E75-319E-EC95-3449CEF88021}"/>
              </a:ext>
            </a:extLst>
          </p:cNvPr>
          <p:cNvSpPr txBox="1">
            <a:spLocks/>
          </p:cNvSpPr>
          <p:nvPr/>
        </p:nvSpPr>
        <p:spPr>
          <a:xfrm>
            <a:off x="166171" y="1957703"/>
            <a:ext cx="3031808" cy="1321281"/>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2800" b="1" kern="1200">
                <a:solidFill>
                  <a:schemeClr val="tx2"/>
                </a:solidFill>
                <a:latin typeface="Verdana Pro Cond" panose="020B0606030504040204" pitchFamily="34" charset="0"/>
                <a:ea typeface="Verdana" panose="020B0604030504040204" pitchFamily="34" charset="0"/>
                <a:cs typeface="Microsoft Uighur" panose="020B0604020202020204" pitchFamily="2" charset="-78"/>
              </a:defRPr>
            </a:lvl1pPr>
          </a:lstStyle>
          <a:p>
            <a:r>
              <a:rPr lang="en-US" sz="2000" dirty="0">
                <a:solidFill>
                  <a:schemeClr val="bg1"/>
                </a:solidFill>
              </a:rPr>
              <a:t>Inside The Cube</a:t>
            </a:r>
          </a:p>
        </p:txBody>
      </p:sp>
    </p:spTree>
    <p:extLst>
      <p:ext uri="{BB962C8B-B14F-4D97-AF65-F5344CB8AC3E}">
        <p14:creationId xmlns:p14="http://schemas.microsoft.com/office/powerpoint/2010/main" val="3259360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object 2">
            <a:extLst>
              <a:ext uri="{FF2B5EF4-FFF2-40B4-BE49-F238E27FC236}">
                <a16:creationId xmlns:a16="http://schemas.microsoft.com/office/drawing/2014/main" id="{989CAA0E-0631-F230-47BD-E1A80059B083}"/>
              </a:ext>
            </a:extLst>
          </p:cNvPr>
          <p:cNvSpPr/>
          <p:nvPr/>
        </p:nvSpPr>
        <p:spPr>
          <a:xfrm>
            <a:off x="-246535" y="0"/>
            <a:ext cx="5828135" cy="7350826"/>
          </a:xfrm>
          <a:custGeom>
            <a:avLst/>
            <a:gdLst/>
            <a:ahLst/>
            <a:cxnLst/>
            <a:rect l="l" t="t" r="r" b="b"/>
            <a:pathLst>
              <a:path w="8147050" h="10094595">
                <a:moveTo>
                  <a:pt x="8146820" y="0"/>
                </a:moveTo>
                <a:lnTo>
                  <a:pt x="0" y="0"/>
                </a:lnTo>
                <a:lnTo>
                  <a:pt x="0" y="10094551"/>
                </a:lnTo>
                <a:lnTo>
                  <a:pt x="3865285" y="10094551"/>
                </a:lnTo>
                <a:lnTo>
                  <a:pt x="7498651" y="7984343"/>
                </a:lnTo>
                <a:lnTo>
                  <a:pt x="7541046" y="7958632"/>
                </a:lnTo>
                <a:lnTo>
                  <a:pt x="7582236" y="7931466"/>
                </a:lnTo>
                <a:lnTo>
                  <a:pt x="7622194" y="7902888"/>
                </a:lnTo>
                <a:lnTo>
                  <a:pt x="7660894" y="7872943"/>
                </a:lnTo>
                <a:lnTo>
                  <a:pt x="7698313" y="7841674"/>
                </a:lnTo>
                <a:lnTo>
                  <a:pt x="7734424" y="7809126"/>
                </a:lnTo>
                <a:lnTo>
                  <a:pt x="7769202" y="7775343"/>
                </a:lnTo>
                <a:lnTo>
                  <a:pt x="7802622" y="7740368"/>
                </a:lnTo>
                <a:lnTo>
                  <a:pt x="7834658" y="7704245"/>
                </a:lnTo>
                <a:lnTo>
                  <a:pt x="7865286" y="7667018"/>
                </a:lnTo>
                <a:lnTo>
                  <a:pt x="7894479" y="7628732"/>
                </a:lnTo>
                <a:lnTo>
                  <a:pt x="7922213" y="7589430"/>
                </a:lnTo>
                <a:lnTo>
                  <a:pt x="7948463" y="7549157"/>
                </a:lnTo>
                <a:lnTo>
                  <a:pt x="7973202" y="7507955"/>
                </a:lnTo>
                <a:lnTo>
                  <a:pt x="7996406" y="7465870"/>
                </a:lnTo>
                <a:lnTo>
                  <a:pt x="8018049" y="7422945"/>
                </a:lnTo>
                <a:lnTo>
                  <a:pt x="8038106" y="7379224"/>
                </a:lnTo>
                <a:lnTo>
                  <a:pt x="8056552" y="7334751"/>
                </a:lnTo>
                <a:lnTo>
                  <a:pt x="8073361" y="7289570"/>
                </a:lnTo>
                <a:lnTo>
                  <a:pt x="8088508" y="7243725"/>
                </a:lnTo>
                <a:lnTo>
                  <a:pt x="8101968" y="7197260"/>
                </a:lnTo>
                <a:lnTo>
                  <a:pt x="8113716" y="7150219"/>
                </a:lnTo>
                <a:lnTo>
                  <a:pt x="8123725" y="7102645"/>
                </a:lnTo>
                <a:lnTo>
                  <a:pt x="8131972" y="7054584"/>
                </a:lnTo>
                <a:lnTo>
                  <a:pt x="8138430" y="7006078"/>
                </a:lnTo>
                <a:lnTo>
                  <a:pt x="8143074" y="6957172"/>
                </a:lnTo>
                <a:lnTo>
                  <a:pt x="8145879" y="6907910"/>
                </a:lnTo>
                <a:lnTo>
                  <a:pt x="8146820" y="6858335"/>
                </a:lnTo>
                <a:lnTo>
                  <a:pt x="8146820" y="0"/>
                </a:lnTo>
                <a:close/>
              </a:path>
            </a:pathLst>
          </a:custGeom>
          <a:solidFill>
            <a:srgbClr val="1C293B"/>
          </a:solidFill>
        </p:spPr>
        <p:txBody>
          <a:bodyPr wrap="square" lIns="0" tIns="0" rIns="0" bIns="0" rtlCol="0"/>
          <a:lstStyle/>
          <a:p>
            <a:endParaRPr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931" y="6559010"/>
            <a:ext cx="262272" cy="298990"/>
          </a:xfrm>
          <a:prstGeom prst="rect">
            <a:avLst/>
          </a:prstGeom>
        </p:spPr>
      </p:pic>
      <p:sp>
        <p:nvSpPr>
          <p:cNvPr id="41" name="object 3">
            <a:extLst>
              <a:ext uri="{FF2B5EF4-FFF2-40B4-BE49-F238E27FC236}">
                <a16:creationId xmlns:a16="http://schemas.microsoft.com/office/drawing/2014/main" id="{469720C4-E399-8951-BFEE-3B3857924282}"/>
              </a:ext>
            </a:extLst>
          </p:cNvPr>
          <p:cNvSpPr txBox="1"/>
          <p:nvPr/>
        </p:nvSpPr>
        <p:spPr>
          <a:xfrm>
            <a:off x="422834" y="3654278"/>
            <a:ext cx="4800600" cy="430887"/>
          </a:xfrm>
          <a:prstGeom prst="rect">
            <a:avLst/>
          </a:prstGeom>
        </p:spPr>
        <p:txBody>
          <a:bodyPr vert="horz" wrap="square" lIns="0" tIns="0" rIns="0" bIns="0" rtlCol="0" anchor="t">
            <a:spAutoFit/>
          </a:bodyPr>
          <a:lstStyle/>
          <a:p>
            <a:pPr marR="5080"/>
            <a:r>
              <a:rPr lang="en-IN" sz="2800" dirty="0">
                <a:solidFill>
                  <a:schemeClr val="bg1"/>
                </a:solidFill>
                <a:latin typeface="Montserrat Medium"/>
              </a:rPr>
              <a:t>Join The Cube</a:t>
            </a:r>
          </a:p>
        </p:txBody>
      </p:sp>
      <p:grpSp>
        <p:nvGrpSpPr>
          <p:cNvPr id="33" name="Group 32">
            <a:extLst>
              <a:ext uri="{FF2B5EF4-FFF2-40B4-BE49-F238E27FC236}">
                <a16:creationId xmlns:a16="http://schemas.microsoft.com/office/drawing/2014/main" id="{B47487FC-5FB5-8A52-32FA-CDC346BD7A90}"/>
              </a:ext>
            </a:extLst>
          </p:cNvPr>
          <p:cNvGrpSpPr/>
          <p:nvPr/>
        </p:nvGrpSpPr>
        <p:grpSpPr>
          <a:xfrm>
            <a:off x="6079315" y="1946943"/>
            <a:ext cx="5807885" cy="1965409"/>
            <a:chOff x="6210759" y="825805"/>
            <a:chExt cx="5807885" cy="1965409"/>
          </a:xfrm>
        </p:grpSpPr>
        <p:sp>
          <p:nvSpPr>
            <p:cNvPr id="34" name="object 3">
              <a:extLst>
                <a:ext uri="{FF2B5EF4-FFF2-40B4-BE49-F238E27FC236}">
                  <a16:creationId xmlns:a16="http://schemas.microsoft.com/office/drawing/2014/main" id="{D353DCCE-3CFD-AA52-F12A-06AC257958CB}"/>
                </a:ext>
              </a:extLst>
            </p:cNvPr>
            <p:cNvSpPr txBox="1"/>
            <p:nvPr/>
          </p:nvSpPr>
          <p:spPr>
            <a:xfrm>
              <a:off x="6741845" y="1532856"/>
              <a:ext cx="5276799" cy="1258358"/>
            </a:xfrm>
            <a:prstGeom prst="rect">
              <a:avLst/>
            </a:prstGeom>
          </p:spPr>
          <p:txBody>
            <a:bodyPr vert="horz" wrap="square" lIns="0" tIns="0" rIns="0" bIns="0" rtlCol="0" anchor="t">
              <a:spAutoFit/>
            </a:bodyPr>
            <a:lstStyle/>
            <a:p>
              <a:pPr marR="5080">
                <a:lnSpc>
                  <a:spcPts val="2000"/>
                </a:lnSpc>
              </a:pPr>
              <a:r>
                <a:rPr lang="en-US" dirty="0">
                  <a:latin typeface="Montserrat Medium"/>
                </a:rPr>
                <a:t>October 10: Unlocking Growth With Usage Based Pricing In SaaS</a:t>
              </a:r>
            </a:p>
            <a:p>
              <a:pPr marR="5080">
                <a:lnSpc>
                  <a:spcPts val="2000"/>
                </a:lnSpc>
              </a:pPr>
              <a:r>
                <a:rPr lang="en-US" sz="1200" i="0" dirty="0">
                  <a:solidFill>
                    <a:srgbClr val="000000"/>
                  </a:solidFill>
                  <a:effectLst/>
                  <a:highlight>
                    <a:srgbClr val="FFFFFF"/>
                  </a:highlight>
                  <a:latin typeface="+mj-lt"/>
                </a:rPr>
                <a:t>Dive into the world of usage-based pricing and its potential as a powerful growth lever for SaaS businesses. Discover when and how to implement this strategy effectively, while understanding why it’s not the ideal solution for all SaaS companies.</a:t>
              </a:r>
              <a:endParaRPr lang="en-US" sz="1200" b="1" dirty="0">
                <a:latin typeface="Montserrat Light"/>
              </a:endParaRPr>
            </a:p>
          </p:txBody>
        </p:sp>
        <p:sp>
          <p:nvSpPr>
            <p:cNvPr id="35" name="object 3">
              <a:extLst>
                <a:ext uri="{FF2B5EF4-FFF2-40B4-BE49-F238E27FC236}">
                  <a16:creationId xmlns:a16="http://schemas.microsoft.com/office/drawing/2014/main" id="{0EDD9D18-0313-C16F-D985-208CC1DE1766}"/>
                </a:ext>
              </a:extLst>
            </p:cNvPr>
            <p:cNvSpPr txBox="1"/>
            <p:nvPr/>
          </p:nvSpPr>
          <p:spPr>
            <a:xfrm>
              <a:off x="6210759" y="825805"/>
              <a:ext cx="5642785" cy="268407"/>
            </a:xfrm>
            <a:prstGeom prst="rect">
              <a:avLst/>
            </a:prstGeom>
          </p:spPr>
          <p:txBody>
            <a:bodyPr vert="horz" wrap="square" lIns="0" tIns="0" rIns="0" bIns="0" rtlCol="0">
              <a:spAutoFit/>
            </a:bodyPr>
            <a:lstStyle/>
            <a:p>
              <a:pPr marR="5080">
                <a:lnSpc>
                  <a:spcPts val="2000"/>
                </a:lnSpc>
              </a:pPr>
              <a:r>
                <a:rPr lang="en-US" sz="2400" b="1">
                  <a:solidFill>
                    <a:srgbClr val="E07938"/>
                  </a:solidFill>
                  <a:latin typeface="Montserrat"/>
                  <a:cs typeface="Montserrat"/>
                </a:rPr>
                <a:t>Upcoming Masterclass Topics:</a:t>
              </a:r>
            </a:p>
          </p:txBody>
        </p:sp>
      </p:grpSp>
      <p:sp>
        <p:nvSpPr>
          <p:cNvPr id="36" name="object 2">
            <a:extLst>
              <a:ext uri="{FF2B5EF4-FFF2-40B4-BE49-F238E27FC236}">
                <a16:creationId xmlns:a16="http://schemas.microsoft.com/office/drawing/2014/main" id="{932D8809-AAB2-12F4-FEE3-11A5AD6BB894}"/>
              </a:ext>
            </a:extLst>
          </p:cNvPr>
          <p:cNvSpPr/>
          <p:nvPr/>
        </p:nvSpPr>
        <p:spPr>
          <a:xfrm>
            <a:off x="6112801" y="2586204"/>
            <a:ext cx="316072" cy="359773"/>
          </a:xfrm>
          <a:custGeom>
            <a:avLst/>
            <a:gdLst/>
            <a:ahLst/>
            <a:cxnLst/>
            <a:rect l="l" t="t" r="r" b="b"/>
            <a:pathLst>
              <a:path w="8863965" h="10089515">
                <a:moveTo>
                  <a:pt x="4431796" y="0"/>
                </a:moveTo>
                <a:lnTo>
                  <a:pt x="4383113" y="1259"/>
                </a:lnTo>
                <a:lnTo>
                  <a:pt x="4334530" y="5038"/>
                </a:lnTo>
                <a:lnTo>
                  <a:pt x="4286150" y="11337"/>
                </a:lnTo>
                <a:lnTo>
                  <a:pt x="4238074" y="20155"/>
                </a:lnTo>
                <a:lnTo>
                  <a:pt x="4190403" y="31493"/>
                </a:lnTo>
                <a:lnTo>
                  <a:pt x="4143239" y="45350"/>
                </a:lnTo>
                <a:lnTo>
                  <a:pt x="4096682" y="61726"/>
                </a:lnTo>
                <a:lnTo>
                  <a:pt x="4050834" y="80622"/>
                </a:lnTo>
                <a:lnTo>
                  <a:pt x="4005796" y="102037"/>
                </a:lnTo>
                <a:lnTo>
                  <a:pt x="3961669" y="125972"/>
                </a:lnTo>
                <a:lnTo>
                  <a:pt x="0" y="2413243"/>
                </a:lnTo>
                <a:lnTo>
                  <a:pt x="0" y="6987784"/>
                </a:lnTo>
                <a:lnTo>
                  <a:pt x="1335" y="7037966"/>
                </a:lnTo>
                <a:lnTo>
                  <a:pt x="5308" y="7087677"/>
                </a:lnTo>
                <a:lnTo>
                  <a:pt x="11868" y="7136830"/>
                </a:lnTo>
                <a:lnTo>
                  <a:pt x="20965" y="7185338"/>
                </a:lnTo>
                <a:lnTo>
                  <a:pt x="32547" y="7233112"/>
                </a:lnTo>
                <a:lnTo>
                  <a:pt x="46564" y="7280064"/>
                </a:lnTo>
                <a:lnTo>
                  <a:pt x="62965" y="7326108"/>
                </a:lnTo>
                <a:lnTo>
                  <a:pt x="81700" y="7371156"/>
                </a:lnTo>
                <a:lnTo>
                  <a:pt x="102719" y="7415119"/>
                </a:lnTo>
                <a:lnTo>
                  <a:pt x="125969" y="7457910"/>
                </a:lnTo>
                <a:lnTo>
                  <a:pt x="151402" y="7499441"/>
                </a:lnTo>
                <a:lnTo>
                  <a:pt x="178966" y="7539625"/>
                </a:lnTo>
                <a:lnTo>
                  <a:pt x="208611" y="7578374"/>
                </a:lnTo>
                <a:lnTo>
                  <a:pt x="240286" y="7615600"/>
                </a:lnTo>
                <a:lnTo>
                  <a:pt x="273940" y="7651215"/>
                </a:lnTo>
                <a:lnTo>
                  <a:pt x="309524" y="7685132"/>
                </a:lnTo>
                <a:lnTo>
                  <a:pt x="346985" y="7717263"/>
                </a:lnTo>
                <a:lnTo>
                  <a:pt x="386274" y="7747520"/>
                </a:lnTo>
                <a:lnTo>
                  <a:pt x="427340" y="7775816"/>
                </a:lnTo>
                <a:lnTo>
                  <a:pt x="470132" y="7802063"/>
                </a:lnTo>
                <a:lnTo>
                  <a:pt x="4431791" y="10089334"/>
                </a:lnTo>
                <a:lnTo>
                  <a:pt x="8393461" y="7802063"/>
                </a:lnTo>
                <a:lnTo>
                  <a:pt x="8436252" y="7775816"/>
                </a:lnTo>
                <a:lnTo>
                  <a:pt x="8477317" y="7747520"/>
                </a:lnTo>
                <a:lnTo>
                  <a:pt x="8516605" y="7717263"/>
                </a:lnTo>
                <a:lnTo>
                  <a:pt x="8554065" y="7685132"/>
                </a:lnTo>
                <a:lnTo>
                  <a:pt x="8589648" y="7651215"/>
                </a:lnTo>
                <a:lnTo>
                  <a:pt x="8623302" y="7615600"/>
                </a:lnTo>
                <a:lnTo>
                  <a:pt x="8654977" y="7578374"/>
                </a:lnTo>
                <a:lnTo>
                  <a:pt x="8684622" y="7539625"/>
                </a:lnTo>
                <a:lnTo>
                  <a:pt x="8712186" y="7499441"/>
                </a:lnTo>
                <a:lnTo>
                  <a:pt x="8737620" y="7457910"/>
                </a:lnTo>
                <a:lnTo>
                  <a:pt x="8760871" y="7415119"/>
                </a:lnTo>
                <a:lnTo>
                  <a:pt x="8781890" y="7371156"/>
                </a:lnTo>
                <a:lnTo>
                  <a:pt x="8800625" y="7326108"/>
                </a:lnTo>
                <a:lnTo>
                  <a:pt x="8817027" y="7280064"/>
                </a:lnTo>
                <a:lnTo>
                  <a:pt x="8831045" y="7233112"/>
                </a:lnTo>
                <a:lnTo>
                  <a:pt x="8842627" y="7185338"/>
                </a:lnTo>
                <a:lnTo>
                  <a:pt x="8851724" y="7136830"/>
                </a:lnTo>
                <a:lnTo>
                  <a:pt x="8858284" y="7087677"/>
                </a:lnTo>
                <a:lnTo>
                  <a:pt x="8862258" y="7037966"/>
                </a:lnTo>
                <a:lnTo>
                  <a:pt x="8863593" y="6987784"/>
                </a:lnTo>
                <a:lnTo>
                  <a:pt x="8863593" y="2413243"/>
                </a:lnTo>
                <a:lnTo>
                  <a:pt x="4901924" y="125972"/>
                </a:lnTo>
                <a:lnTo>
                  <a:pt x="4857797" y="102037"/>
                </a:lnTo>
                <a:lnTo>
                  <a:pt x="4812759" y="80622"/>
                </a:lnTo>
                <a:lnTo>
                  <a:pt x="4766911" y="61726"/>
                </a:lnTo>
                <a:lnTo>
                  <a:pt x="4720354" y="45350"/>
                </a:lnTo>
                <a:lnTo>
                  <a:pt x="4673190" y="31493"/>
                </a:lnTo>
                <a:lnTo>
                  <a:pt x="4625519" y="20155"/>
                </a:lnTo>
                <a:lnTo>
                  <a:pt x="4577443" y="11337"/>
                </a:lnTo>
                <a:lnTo>
                  <a:pt x="4529063" y="5038"/>
                </a:lnTo>
                <a:lnTo>
                  <a:pt x="4480480" y="1259"/>
                </a:lnTo>
                <a:lnTo>
                  <a:pt x="4431796" y="0"/>
                </a:lnTo>
                <a:close/>
              </a:path>
            </a:pathLst>
          </a:custGeom>
          <a:solidFill>
            <a:srgbClr val="33C0FF"/>
          </a:solidFill>
        </p:spPr>
        <p:txBody>
          <a:bodyPr wrap="square" lIns="0" tIns="0" rIns="0" bIns="0" rtlCol="0"/>
          <a:lstStyle/>
          <a:p>
            <a:endParaRPr/>
          </a:p>
        </p:txBody>
      </p:sp>
      <p:pic>
        <p:nvPicPr>
          <p:cNvPr id="40" name="Graphic 39" descr="Daily calendar with solid fill">
            <a:extLst>
              <a:ext uri="{FF2B5EF4-FFF2-40B4-BE49-F238E27FC236}">
                <a16:creationId xmlns:a16="http://schemas.microsoft.com/office/drawing/2014/main" id="{F4E5A739-5E37-0850-0C3F-F08BA548CFF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61426" y="2652982"/>
            <a:ext cx="218822" cy="218822"/>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A2BF3F43-E82F-E285-54EE-1DC70E00D4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1125" y="160369"/>
            <a:ext cx="2599808" cy="834951"/>
          </a:xfrm>
          <a:prstGeom prst="rect">
            <a:avLst/>
          </a:prstGeom>
        </p:spPr>
      </p:pic>
      <p:sp>
        <p:nvSpPr>
          <p:cNvPr id="3" name="TextBox 2">
            <a:extLst>
              <a:ext uri="{FF2B5EF4-FFF2-40B4-BE49-F238E27FC236}">
                <a16:creationId xmlns:a16="http://schemas.microsoft.com/office/drawing/2014/main" id="{F60D1601-7686-ED11-59C6-B178390D94C3}"/>
              </a:ext>
            </a:extLst>
          </p:cNvPr>
          <p:cNvSpPr txBox="1"/>
          <p:nvPr/>
        </p:nvSpPr>
        <p:spPr>
          <a:xfrm>
            <a:off x="421067" y="4246087"/>
            <a:ext cx="4784447" cy="2369880"/>
          </a:xfrm>
          <a:prstGeom prst="rect">
            <a:avLst/>
          </a:prstGeom>
          <a:noFill/>
        </p:spPr>
        <p:txBody>
          <a:bodyPr wrap="square" lIns="91440" tIns="45720" rIns="91440" bIns="45720" rtlCol="0" anchor="t">
            <a:spAutoFit/>
          </a:bodyPr>
          <a:lstStyle/>
          <a:p>
            <a:r>
              <a:rPr lang="en-US" sz="1400" dirty="0">
                <a:solidFill>
                  <a:srgbClr val="33C0FF"/>
                </a:solidFill>
                <a:latin typeface="Montserrat Medium"/>
              </a:rPr>
              <a:t>Access to:</a:t>
            </a:r>
          </a:p>
          <a:p>
            <a:pPr marL="285750" indent="-285750">
              <a:buFont typeface="Arial"/>
              <a:buChar char="•"/>
            </a:pPr>
            <a:r>
              <a:rPr lang="en-US" sz="1400" dirty="0">
                <a:solidFill>
                  <a:schemeClr val="bg1"/>
                </a:solidFill>
                <a:latin typeface="Montserrat Medium"/>
              </a:rPr>
              <a:t>All 12 previously recorded masterclasses + slides transcripts + guides &amp; resources</a:t>
            </a:r>
          </a:p>
          <a:p>
            <a:pPr marL="285750" indent="-285750">
              <a:buFont typeface="Arial"/>
              <a:buChar char="•"/>
            </a:pPr>
            <a:r>
              <a:rPr lang="en-US" sz="1400" dirty="0">
                <a:solidFill>
                  <a:schemeClr val="bg1"/>
                </a:solidFill>
                <a:latin typeface="Montserrat Medium"/>
              </a:rPr>
              <a:t>Downloadable pricing tools</a:t>
            </a:r>
          </a:p>
          <a:p>
            <a:pPr marL="285750" indent="-285750">
              <a:buFont typeface="Arial"/>
              <a:buChar char="•"/>
            </a:pPr>
            <a:r>
              <a:rPr lang="en-US" sz="1400" dirty="0">
                <a:solidFill>
                  <a:schemeClr val="bg1"/>
                </a:solidFill>
                <a:latin typeface="Montserrat Medium"/>
              </a:rPr>
              <a:t>Expert written articles, guides, and playbooks</a:t>
            </a:r>
          </a:p>
          <a:p>
            <a:pPr marL="285750" indent="-285750">
              <a:buFont typeface="Arial"/>
              <a:buChar char="•"/>
            </a:pPr>
            <a:r>
              <a:rPr lang="en-US" sz="1400" dirty="0">
                <a:solidFill>
                  <a:schemeClr val="bg1"/>
                </a:solidFill>
                <a:latin typeface="Montserrat Medium"/>
              </a:rPr>
              <a:t>A supportive community of professional peers</a:t>
            </a:r>
          </a:p>
          <a:p>
            <a:pPr marL="285750" indent="-285750">
              <a:buFont typeface="Arial"/>
              <a:buChar char="•"/>
            </a:pPr>
            <a:endParaRPr lang="en-US" sz="1400" dirty="0">
              <a:solidFill>
                <a:schemeClr val="bg1"/>
              </a:solidFill>
              <a:latin typeface="Montserrat Medium"/>
            </a:endParaRPr>
          </a:p>
          <a:p>
            <a:r>
              <a:rPr lang="en-US" sz="1400" b="1" dirty="0" err="1">
                <a:solidFill>
                  <a:schemeClr val="bg1"/>
                </a:solidFill>
                <a:latin typeface="Montserrat Medium"/>
              </a:rPr>
              <a:t>dianna.lesage@monevate.com</a:t>
            </a:r>
            <a:endParaRPr lang="en-US" sz="1400" b="1" dirty="0">
              <a:solidFill>
                <a:schemeClr val="bg1"/>
              </a:solidFill>
              <a:latin typeface="Montserrat Medium"/>
            </a:endParaRPr>
          </a:p>
          <a:p>
            <a:pPr marL="285750" indent="-285750">
              <a:buFont typeface="Arial"/>
              <a:buChar char="•"/>
            </a:pPr>
            <a:endParaRPr lang="en-US" dirty="0"/>
          </a:p>
          <a:p>
            <a:endParaRPr lang="en-US" dirty="0">
              <a:solidFill>
                <a:schemeClr val="bg1"/>
              </a:solidFill>
              <a:ea typeface="Calibri"/>
              <a:cs typeface="Calibri"/>
            </a:endParaRPr>
          </a:p>
        </p:txBody>
      </p:sp>
      <p:pic>
        <p:nvPicPr>
          <p:cNvPr id="4" name="Picture 3" descr="A qr code with a white background&#10;&#10;Description automatically generated">
            <a:extLst>
              <a:ext uri="{FF2B5EF4-FFF2-40B4-BE49-F238E27FC236}">
                <a16:creationId xmlns:a16="http://schemas.microsoft.com/office/drawing/2014/main" id="{F94B3ADC-FFE0-AB59-5DE3-C35420565548}"/>
              </a:ext>
            </a:extLst>
          </p:cNvPr>
          <p:cNvPicPr>
            <a:picLocks noChangeAspect="1"/>
          </p:cNvPicPr>
          <p:nvPr/>
        </p:nvPicPr>
        <p:blipFill>
          <a:blip r:embed="rId7"/>
          <a:stretch>
            <a:fillRect/>
          </a:stretch>
        </p:blipFill>
        <p:spPr>
          <a:xfrm>
            <a:off x="423890" y="896464"/>
            <a:ext cx="2423695" cy="2450432"/>
          </a:xfrm>
          <a:prstGeom prst="rect">
            <a:avLst/>
          </a:prstGeom>
        </p:spPr>
      </p:pic>
      <p:sp>
        <p:nvSpPr>
          <p:cNvPr id="5" name="object 2">
            <a:extLst>
              <a:ext uri="{FF2B5EF4-FFF2-40B4-BE49-F238E27FC236}">
                <a16:creationId xmlns:a16="http://schemas.microsoft.com/office/drawing/2014/main" id="{3F4B2709-3B3F-1AAC-F08F-91B4840D7DE9}"/>
              </a:ext>
            </a:extLst>
          </p:cNvPr>
          <p:cNvSpPr/>
          <p:nvPr/>
        </p:nvSpPr>
        <p:spPr>
          <a:xfrm>
            <a:off x="6109785" y="4466462"/>
            <a:ext cx="316072" cy="359773"/>
          </a:xfrm>
          <a:custGeom>
            <a:avLst/>
            <a:gdLst/>
            <a:ahLst/>
            <a:cxnLst/>
            <a:rect l="l" t="t" r="r" b="b"/>
            <a:pathLst>
              <a:path w="8863965" h="10089515">
                <a:moveTo>
                  <a:pt x="4431796" y="0"/>
                </a:moveTo>
                <a:lnTo>
                  <a:pt x="4383113" y="1259"/>
                </a:lnTo>
                <a:lnTo>
                  <a:pt x="4334530" y="5038"/>
                </a:lnTo>
                <a:lnTo>
                  <a:pt x="4286150" y="11337"/>
                </a:lnTo>
                <a:lnTo>
                  <a:pt x="4238074" y="20155"/>
                </a:lnTo>
                <a:lnTo>
                  <a:pt x="4190403" y="31493"/>
                </a:lnTo>
                <a:lnTo>
                  <a:pt x="4143239" y="45350"/>
                </a:lnTo>
                <a:lnTo>
                  <a:pt x="4096682" y="61726"/>
                </a:lnTo>
                <a:lnTo>
                  <a:pt x="4050834" y="80622"/>
                </a:lnTo>
                <a:lnTo>
                  <a:pt x="4005796" y="102037"/>
                </a:lnTo>
                <a:lnTo>
                  <a:pt x="3961669" y="125972"/>
                </a:lnTo>
                <a:lnTo>
                  <a:pt x="0" y="2413243"/>
                </a:lnTo>
                <a:lnTo>
                  <a:pt x="0" y="6987784"/>
                </a:lnTo>
                <a:lnTo>
                  <a:pt x="1335" y="7037966"/>
                </a:lnTo>
                <a:lnTo>
                  <a:pt x="5308" y="7087677"/>
                </a:lnTo>
                <a:lnTo>
                  <a:pt x="11868" y="7136830"/>
                </a:lnTo>
                <a:lnTo>
                  <a:pt x="20965" y="7185338"/>
                </a:lnTo>
                <a:lnTo>
                  <a:pt x="32547" y="7233112"/>
                </a:lnTo>
                <a:lnTo>
                  <a:pt x="46564" y="7280064"/>
                </a:lnTo>
                <a:lnTo>
                  <a:pt x="62965" y="7326108"/>
                </a:lnTo>
                <a:lnTo>
                  <a:pt x="81700" y="7371156"/>
                </a:lnTo>
                <a:lnTo>
                  <a:pt x="102719" y="7415119"/>
                </a:lnTo>
                <a:lnTo>
                  <a:pt x="125969" y="7457910"/>
                </a:lnTo>
                <a:lnTo>
                  <a:pt x="151402" y="7499441"/>
                </a:lnTo>
                <a:lnTo>
                  <a:pt x="178966" y="7539625"/>
                </a:lnTo>
                <a:lnTo>
                  <a:pt x="208611" y="7578374"/>
                </a:lnTo>
                <a:lnTo>
                  <a:pt x="240286" y="7615600"/>
                </a:lnTo>
                <a:lnTo>
                  <a:pt x="273940" y="7651215"/>
                </a:lnTo>
                <a:lnTo>
                  <a:pt x="309524" y="7685132"/>
                </a:lnTo>
                <a:lnTo>
                  <a:pt x="346985" y="7717263"/>
                </a:lnTo>
                <a:lnTo>
                  <a:pt x="386274" y="7747520"/>
                </a:lnTo>
                <a:lnTo>
                  <a:pt x="427340" y="7775816"/>
                </a:lnTo>
                <a:lnTo>
                  <a:pt x="470132" y="7802063"/>
                </a:lnTo>
                <a:lnTo>
                  <a:pt x="4431791" y="10089334"/>
                </a:lnTo>
                <a:lnTo>
                  <a:pt x="8393461" y="7802063"/>
                </a:lnTo>
                <a:lnTo>
                  <a:pt x="8436252" y="7775816"/>
                </a:lnTo>
                <a:lnTo>
                  <a:pt x="8477317" y="7747520"/>
                </a:lnTo>
                <a:lnTo>
                  <a:pt x="8516605" y="7717263"/>
                </a:lnTo>
                <a:lnTo>
                  <a:pt x="8554065" y="7685132"/>
                </a:lnTo>
                <a:lnTo>
                  <a:pt x="8589648" y="7651215"/>
                </a:lnTo>
                <a:lnTo>
                  <a:pt x="8623302" y="7615600"/>
                </a:lnTo>
                <a:lnTo>
                  <a:pt x="8654977" y="7578374"/>
                </a:lnTo>
                <a:lnTo>
                  <a:pt x="8684622" y="7539625"/>
                </a:lnTo>
                <a:lnTo>
                  <a:pt x="8712186" y="7499441"/>
                </a:lnTo>
                <a:lnTo>
                  <a:pt x="8737620" y="7457910"/>
                </a:lnTo>
                <a:lnTo>
                  <a:pt x="8760871" y="7415119"/>
                </a:lnTo>
                <a:lnTo>
                  <a:pt x="8781890" y="7371156"/>
                </a:lnTo>
                <a:lnTo>
                  <a:pt x="8800625" y="7326108"/>
                </a:lnTo>
                <a:lnTo>
                  <a:pt x="8817027" y="7280064"/>
                </a:lnTo>
                <a:lnTo>
                  <a:pt x="8831045" y="7233112"/>
                </a:lnTo>
                <a:lnTo>
                  <a:pt x="8842627" y="7185338"/>
                </a:lnTo>
                <a:lnTo>
                  <a:pt x="8851724" y="7136830"/>
                </a:lnTo>
                <a:lnTo>
                  <a:pt x="8858284" y="7087677"/>
                </a:lnTo>
                <a:lnTo>
                  <a:pt x="8862258" y="7037966"/>
                </a:lnTo>
                <a:lnTo>
                  <a:pt x="8863593" y="6987784"/>
                </a:lnTo>
                <a:lnTo>
                  <a:pt x="8863593" y="2413243"/>
                </a:lnTo>
                <a:lnTo>
                  <a:pt x="4901924" y="125972"/>
                </a:lnTo>
                <a:lnTo>
                  <a:pt x="4857797" y="102037"/>
                </a:lnTo>
                <a:lnTo>
                  <a:pt x="4812759" y="80622"/>
                </a:lnTo>
                <a:lnTo>
                  <a:pt x="4766911" y="61726"/>
                </a:lnTo>
                <a:lnTo>
                  <a:pt x="4720354" y="45350"/>
                </a:lnTo>
                <a:lnTo>
                  <a:pt x="4673190" y="31493"/>
                </a:lnTo>
                <a:lnTo>
                  <a:pt x="4625519" y="20155"/>
                </a:lnTo>
                <a:lnTo>
                  <a:pt x="4577443" y="11337"/>
                </a:lnTo>
                <a:lnTo>
                  <a:pt x="4529063" y="5038"/>
                </a:lnTo>
                <a:lnTo>
                  <a:pt x="4480480" y="1259"/>
                </a:lnTo>
                <a:lnTo>
                  <a:pt x="4431796" y="0"/>
                </a:lnTo>
                <a:close/>
              </a:path>
            </a:pathLst>
          </a:custGeom>
          <a:solidFill>
            <a:srgbClr val="33C0FF"/>
          </a:solidFill>
        </p:spPr>
        <p:txBody>
          <a:bodyPr wrap="square" lIns="0" tIns="0" rIns="0" bIns="0" rtlCol="0"/>
          <a:lstStyle/>
          <a:p>
            <a:endParaRPr/>
          </a:p>
        </p:txBody>
      </p:sp>
      <p:pic>
        <p:nvPicPr>
          <p:cNvPr id="6" name="Graphic 5" descr="Daily calendar with solid fill">
            <a:extLst>
              <a:ext uri="{FF2B5EF4-FFF2-40B4-BE49-F238E27FC236}">
                <a16:creationId xmlns:a16="http://schemas.microsoft.com/office/drawing/2014/main" id="{1D13BBB8-34C0-51E7-4A67-9128E7BB2F2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8410" y="4533240"/>
            <a:ext cx="218822" cy="218822"/>
          </a:xfrm>
          <a:prstGeom prst="rect">
            <a:avLst/>
          </a:prstGeom>
        </p:spPr>
      </p:pic>
      <p:sp>
        <p:nvSpPr>
          <p:cNvPr id="7" name="object 3">
            <a:extLst>
              <a:ext uri="{FF2B5EF4-FFF2-40B4-BE49-F238E27FC236}">
                <a16:creationId xmlns:a16="http://schemas.microsoft.com/office/drawing/2014/main" id="{57867C75-2D06-88EB-3230-1078AC982271}"/>
              </a:ext>
            </a:extLst>
          </p:cNvPr>
          <p:cNvSpPr txBox="1"/>
          <p:nvPr/>
        </p:nvSpPr>
        <p:spPr>
          <a:xfrm>
            <a:off x="6610401" y="4533240"/>
            <a:ext cx="5276799" cy="1768626"/>
          </a:xfrm>
          <a:prstGeom prst="rect">
            <a:avLst/>
          </a:prstGeom>
        </p:spPr>
        <p:txBody>
          <a:bodyPr vert="horz" wrap="square" lIns="0" tIns="0" rIns="0" bIns="0" rtlCol="0" anchor="t">
            <a:spAutoFit/>
          </a:bodyPr>
          <a:lstStyle/>
          <a:p>
            <a:pPr marR="5080">
              <a:lnSpc>
                <a:spcPts val="2000"/>
              </a:lnSpc>
            </a:pPr>
            <a:r>
              <a:rPr lang="en-US" dirty="0">
                <a:latin typeface="Montserrat Medium"/>
              </a:rPr>
              <a:t>October 24: Price Governance – Ensuring Successful Implementation of Pricing Strategies </a:t>
            </a:r>
          </a:p>
          <a:p>
            <a:pPr marR="5080">
              <a:lnSpc>
                <a:spcPts val="2000"/>
              </a:lnSpc>
            </a:pPr>
            <a:r>
              <a:rPr lang="en-US" sz="1200" b="0" i="0" dirty="0">
                <a:solidFill>
                  <a:srgbClr val="000000"/>
                </a:solidFill>
                <a:effectLst/>
                <a:highlight>
                  <a:srgbClr val="FFFFFF"/>
                </a:highlight>
                <a:latin typeface="+mj-lt"/>
              </a:rPr>
              <a:t>Learn how even the best pricing strategies can falter without proper implementation and governance. Explore crucial elements such as sales incentives, deal desk operations, and key performance indicators for effective price monitoring to maximize the success of your pricing strategy.</a:t>
            </a:r>
            <a:endParaRPr lang="en-US" sz="1200" b="1" dirty="0">
              <a:latin typeface="+mj-lt"/>
            </a:endParaRPr>
          </a:p>
        </p:txBody>
      </p:sp>
    </p:spTree>
    <p:extLst>
      <p:ext uri="{BB962C8B-B14F-4D97-AF65-F5344CB8AC3E}">
        <p14:creationId xmlns:p14="http://schemas.microsoft.com/office/powerpoint/2010/main" val="3980129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4A13988-13A7-C05F-59E1-D5B5D881116F}"/>
              </a:ext>
            </a:extLst>
          </p:cNvPr>
          <p:cNvGraphicFramePr>
            <a:graphicFrameLocks noChangeAspect="1"/>
          </p:cNvGraphicFramePr>
          <p:nvPr>
            <p:custDataLst>
              <p:tags r:id="rId1"/>
            </p:custDataLst>
            <p:extLst>
              <p:ext uri="{D42A27DB-BD31-4B8C-83A1-F6EECF244321}">
                <p14:modId xmlns:p14="http://schemas.microsoft.com/office/powerpoint/2010/main" val="991862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34A13988-13A7-C05F-59E1-D5B5D88111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2D8A55-242C-ADBE-03F3-4F4DADB9FB4F}"/>
              </a:ext>
            </a:extLst>
          </p:cNvPr>
          <p:cNvSpPr>
            <a:spLocks noGrp="1"/>
          </p:cNvSpPr>
          <p:nvPr>
            <p:ph type="title"/>
          </p:nvPr>
        </p:nvSpPr>
        <p:spPr/>
        <p:txBody>
          <a:bodyPr vert="horz"/>
          <a:lstStyle/>
          <a:p>
            <a:r>
              <a:rPr lang="en-US" dirty="0"/>
              <a:t>Top 5 Takeaways From Q3 Masterclasses</a:t>
            </a:r>
          </a:p>
        </p:txBody>
      </p:sp>
      <p:sp>
        <p:nvSpPr>
          <p:cNvPr id="3" name="Content Placeholder 2">
            <a:extLst>
              <a:ext uri="{FF2B5EF4-FFF2-40B4-BE49-F238E27FC236}">
                <a16:creationId xmlns:a16="http://schemas.microsoft.com/office/drawing/2014/main" id="{33F831E9-DE72-994A-7CAE-5D99E1F1C031}"/>
              </a:ext>
            </a:extLst>
          </p:cNvPr>
          <p:cNvSpPr>
            <a:spLocks noGrp="1"/>
          </p:cNvSpPr>
          <p:nvPr>
            <p:ph idx="4294967295"/>
          </p:nvPr>
        </p:nvSpPr>
        <p:spPr>
          <a:xfrm>
            <a:off x="873046" y="2184033"/>
            <a:ext cx="10344230" cy="3876739"/>
          </a:xfrm>
        </p:spPr>
        <p:txBody>
          <a:bodyPr/>
          <a:lstStyle/>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Freemium success depends on fine tuning of free &amp; paid tiers</a:t>
            </a:r>
          </a:p>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Optimized PLG looks different in B2B</a:t>
            </a:r>
          </a:p>
          <a:p>
            <a:pPr marL="630238" indent="-630238">
              <a:lnSpc>
                <a:spcPct val="107000"/>
              </a:lnSpc>
              <a:spcBef>
                <a:spcPts val="2400"/>
              </a:spcBef>
              <a:buFont typeface="+mj-lt"/>
              <a:buAutoNum type="arabicPeriod"/>
            </a:pPr>
            <a:r>
              <a:rPr lang="en-US" sz="2800" b="1" dirty="0">
                <a:solidFill>
                  <a:schemeClr val="bg1"/>
                </a:solidFill>
                <a:effectLst/>
                <a:ea typeface="Calibri" panose="020F0502020204030204" pitchFamily="34" charset="0"/>
              </a:rPr>
              <a:t>There is no single "best" price setting data source or technique </a:t>
            </a:r>
          </a:p>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It's not just which metric, but HOW that metric scales price</a:t>
            </a:r>
          </a:p>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Discounting is not the enemy - </a:t>
            </a:r>
            <a:r>
              <a:rPr lang="en-US" sz="2800" b="1" i="1" dirty="0">
                <a:solidFill>
                  <a:schemeClr val="bg1"/>
                </a:solidFill>
                <a:ea typeface="Calibri" panose="020F0502020204030204" pitchFamily="34" charset="0"/>
              </a:rPr>
              <a:t>unnecessary</a:t>
            </a:r>
            <a:r>
              <a:rPr lang="en-US" sz="2800" b="1" dirty="0">
                <a:solidFill>
                  <a:schemeClr val="bg1"/>
                </a:solidFill>
                <a:ea typeface="Calibri" panose="020F0502020204030204" pitchFamily="34" charset="0"/>
              </a:rPr>
              <a:t> discounting is</a:t>
            </a:r>
            <a:endParaRPr lang="en-US" sz="2800" b="1" dirty="0">
              <a:solidFill>
                <a:schemeClr val="bg1"/>
              </a:solidFill>
              <a:effectLst/>
              <a:ea typeface="Calibri" panose="020F0502020204030204" pitchFamily="34" charset="0"/>
            </a:endParaRPr>
          </a:p>
        </p:txBody>
      </p:sp>
      <p:sp>
        <p:nvSpPr>
          <p:cNvPr id="6" name="Oval 5">
            <a:extLst>
              <a:ext uri="{FF2B5EF4-FFF2-40B4-BE49-F238E27FC236}">
                <a16:creationId xmlns:a16="http://schemas.microsoft.com/office/drawing/2014/main" id="{6F9DBF64-1257-2832-6CB2-C36C756CC8C6}"/>
              </a:ext>
            </a:extLst>
          </p:cNvPr>
          <p:cNvSpPr/>
          <p:nvPr/>
        </p:nvSpPr>
        <p:spPr>
          <a:xfrm>
            <a:off x="735196" y="2184033"/>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1</a:t>
            </a:r>
          </a:p>
        </p:txBody>
      </p:sp>
      <p:sp>
        <p:nvSpPr>
          <p:cNvPr id="7" name="Oval 6">
            <a:extLst>
              <a:ext uri="{FF2B5EF4-FFF2-40B4-BE49-F238E27FC236}">
                <a16:creationId xmlns:a16="http://schemas.microsoft.com/office/drawing/2014/main" id="{EF2233F3-F084-06E9-9ACB-DAEFB2B97B49}"/>
              </a:ext>
            </a:extLst>
          </p:cNvPr>
          <p:cNvSpPr/>
          <p:nvPr/>
        </p:nvSpPr>
        <p:spPr>
          <a:xfrm>
            <a:off x="735196" y="2978963"/>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2</a:t>
            </a:r>
          </a:p>
        </p:txBody>
      </p:sp>
      <p:sp>
        <p:nvSpPr>
          <p:cNvPr id="8" name="Oval 7">
            <a:extLst>
              <a:ext uri="{FF2B5EF4-FFF2-40B4-BE49-F238E27FC236}">
                <a16:creationId xmlns:a16="http://schemas.microsoft.com/office/drawing/2014/main" id="{9B688609-414B-2CF0-4119-5F10FE19A92B}"/>
              </a:ext>
            </a:extLst>
          </p:cNvPr>
          <p:cNvSpPr/>
          <p:nvPr/>
        </p:nvSpPr>
        <p:spPr>
          <a:xfrm>
            <a:off x="735196" y="3735374"/>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3</a:t>
            </a:r>
          </a:p>
        </p:txBody>
      </p:sp>
      <p:sp>
        <p:nvSpPr>
          <p:cNvPr id="9" name="Oval 8">
            <a:extLst>
              <a:ext uri="{FF2B5EF4-FFF2-40B4-BE49-F238E27FC236}">
                <a16:creationId xmlns:a16="http://schemas.microsoft.com/office/drawing/2014/main" id="{635E16DB-1077-7854-8BAF-E7610AC1E1F7}"/>
              </a:ext>
            </a:extLst>
          </p:cNvPr>
          <p:cNvSpPr/>
          <p:nvPr/>
        </p:nvSpPr>
        <p:spPr>
          <a:xfrm>
            <a:off x="735196" y="4491785"/>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4</a:t>
            </a:r>
          </a:p>
        </p:txBody>
      </p:sp>
      <p:sp>
        <p:nvSpPr>
          <p:cNvPr id="10" name="Oval 9">
            <a:extLst>
              <a:ext uri="{FF2B5EF4-FFF2-40B4-BE49-F238E27FC236}">
                <a16:creationId xmlns:a16="http://schemas.microsoft.com/office/drawing/2014/main" id="{2924A836-5249-C735-D3B7-33FB1CF1919C}"/>
              </a:ext>
            </a:extLst>
          </p:cNvPr>
          <p:cNvSpPr/>
          <p:nvPr/>
        </p:nvSpPr>
        <p:spPr>
          <a:xfrm>
            <a:off x="735196" y="5276278"/>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5</a:t>
            </a:r>
          </a:p>
        </p:txBody>
      </p:sp>
    </p:spTree>
    <p:extLst>
      <p:ext uri="{BB962C8B-B14F-4D97-AF65-F5344CB8AC3E}">
        <p14:creationId xmlns:p14="http://schemas.microsoft.com/office/powerpoint/2010/main" val="2678456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4A13988-13A7-C05F-59E1-D5B5D88111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34A13988-13A7-C05F-59E1-D5B5D88111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2D8A55-242C-ADBE-03F3-4F4DADB9FB4F}"/>
              </a:ext>
            </a:extLst>
          </p:cNvPr>
          <p:cNvSpPr>
            <a:spLocks noGrp="1"/>
          </p:cNvSpPr>
          <p:nvPr>
            <p:ph type="title"/>
          </p:nvPr>
        </p:nvSpPr>
        <p:spPr/>
        <p:txBody>
          <a:bodyPr vert="horz"/>
          <a:lstStyle/>
          <a:p>
            <a:r>
              <a:rPr lang="en-US" dirty="0"/>
              <a:t>Top 5 Takeaways From Q3 Masterclasses</a:t>
            </a:r>
          </a:p>
        </p:txBody>
      </p:sp>
      <p:sp>
        <p:nvSpPr>
          <p:cNvPr id="3" name="Content Placeholder 2">
            <a:extLst>
              <a:ext uri="{FF2B5EF4-FFF2-40B4-BE49-F238E27FC236}">
                <a16:creationId xmlns:a16="http://schemas.microsoft.com/office/drawing/2014/main" id="{33F831E9-DE72-994A-7CAE-5D99E1F1C031}"/>
              </a:ext>
            </a:extLst>
          </p:cNvPr>
          <p:cNvSpPr>
            <a:spLocks noGrp="1"/>
          </p:cNvSpPr>
          <p:nvPr>
            <p:ph idx="4294967295"/>
          </p:nvPr>
        </p:nvSpPr>
        <p:spPr>
          <a:xfrm>
            <a:off x="873046" y="2184033"/>
            <a:ext cx="10344230" cy="3876739"/>
          </a:xfrm>
        </p:spPr>
        <p:txBody>
          <a:bodyPr/>
          <a:lstStyle/>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Freemium success depends on fine tuning of free &amp; paid tiers</a:t>
            </a:r>
          </a:p>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Optimized PLG looks different in B2B</a:t>
            </a:r>
          </a:p>
          <a:p>
            <a:pPr marL="630238" indent="-630238">
              <a:lnSpc>
                <a:spcPct val="107000"/>
              </a:lnSpc>
              <a:spcBef>
                <a:spcPts val="2400"/>
              </a:spcBef>
              <a:buFont typeface="+mj-lt"/>
              <a:buAutoNum type="arabicPeriod"/>
            </a:pPr>
            <a:r>
              <a:rPr lang="en-US" sz="2800" b="1" dirty="0">
                <a:solidFill>
                  <a:schemeClr val="bg1"/>
                </a:solidFill>
                <a:effectLst/>
                <a:ea typeface="Calibri" panose="020F0502020204030204" pitchFamily="34" charset="0"/>
              </a:rPr>
              <a:t>There is no single "best" price setting data source or technique </a:t>
            </a:r>
          </a:p>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It's not just which metric, but HOW that metric scales price</a:t>
            </a:r>
          </a:p>
          <a:p>
            <a:pPr marL="630238" indent="-630238">
              <a:lnSpc>
                <a:spcPct val="107000"/>
              </a:lnSpc>
              <a:spcBef>
                <a:spcPts val="2400"/>
              </a:spcBef>
              <a:buFont typeface="+mj-lt"/>
              <a:buAutoNum type="arabicPeriod"/>
            </a:pPr>
            <a:r>
              <a:rPr lang="en-US" sz="2800" b="1" dirty="0">
                <a:solidFill>
                  <a:schemeClr val="bg1"/>
                </a:solidFill>
                <a:ea typeface="Calibri" panose="020F0502020204030204" pitchFamily="34" charset="0"/>
              </a:rPr>
              <a:t>Discounting is not the enemy - </a:t>
            </a:r>
            <a:r>
              <a:rPr lang="en-US" sz="2800" b="1" i="1" dirty="0">
                <a:solidFill>
                  <a:schemeClr val="bg1"/>
                </a:solidFill>
                <a:ea typeface="Calibri" panose="020F0502020204030204" pitchFamily="34" charset="0"/>
              </a:rPr>
              <a:t>unnecessary</a:t>
            </a:r>
            <a:r>
              <a:rPr lang="en-US" sz="2800" b="1" dirty="0">
                <a:solidFill>
                  <a:schemeClr val="bg1"/>
                </a:solidFill>
                <a:ea typeface="Calibri" panose="020F0502020204030204" pitchFamily="34" charset="0"/>
              </a:rPr>
              <a:t> discounting is</a:t>
            </a:r>
            <a:endParaRPr lang="en-US" sz="2800" b="1" dirty="0">
              <a:solidFill>
                <a:schemeClr val="bg1"/>
              </a:solidFill>
              <a:effectLst/>
              <a:ea typeface="Calibri" panose="020F0502020204030204" pitchFamily="34" charset="0"/>
            </a:endParaRPr>
          </a:p>
        </p:txBody>
      </p:sp>
      <p:sp>
        <p:nvSpPr>
          <p:cNvPr id="6" name="Oval 5">
            <a:extLst>
              <a:ext uri="{FF2B5EF4-FFF2-40B4-BE49-F238E27FC236}">
                <a16:creationId xmlns:a16="http://schemas.microsoft.com/office/drawing/2014/main" id="{6F9DBF64-1257-2832-6CB2-C36C756CC8C6}"/>
              </a:ext>
            </a:extLst>
          </p:cNvPr>
          <p:cNvSpPr/>
          <p:nvPr/>
        </p:nvSpPr>
        <p:spPr>
          <a:xfrm>
            <a:off x="735196" y="2184033"/>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1</a:t>
            </a:r>
          </a:p>
        </p:txBody>
      </p:sp>
      <p:sp>
        <p:nvSpPr>
          <p:cNvPr id="7" name="Oval 6">
            <a:extLst>
              <a:ext uri="{FF2B5EF4-FFF2-40B4-BE49-F238E27FC236}">
                <a16:creationId xmlns:a16="http://schemas.microsoft.com/office/drawing/2014/main" id="{EF2233F3-F084-06E9-9ACB-DAEFB2B97B49}"/>
              </a:ext>
            </a:extLst>
          </p:cNvPr>
          <p:cNvSpPr/>
          <p:nvPr/>
        </p:nvSpPr>
        <p:spPr>
          <a:xfrm>
            <a:off x="735196" y="2978963"/>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2</a:t>
            </a:r>
          </a:p>
        </p:txBody>
      </p:sp>
      <p:sp>
        <p:nvSpPr>
          <p:cNvPr id="8" name="Oval 7">
            <a:extLst>
              <a:ext uri="{FF2B5EF4-FFF2-40B4-BE49-F238E27FC236}">
                <a16:creationId xmlns:a16="http://schemas.microsoft.com/office/drawing/2014/main" id="{9B688609-414B-2CF0-4119-5F10FE19A92B}"/>
              </a:ext>
            </a:extLst>
          </p:cNvPr>
          <p:cNvSpPr/>
          <p:nvPr/>
        </p:nvSpPr>
        <p:spPr>
          <a:xfrm>
            <a:off x="735196" y="3735374"/>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3</a:t>
            </a:r>
          </a:p>
        </p:txBody>
      </p:sp>
      <p:sp>
        <p:nvSpPr>
          <p:cNvPr id="9" name="Oval 8">
            <a:extLst>
              <a:ext uri="{FF2B5EF4-FFF2-40B4-BE49-F238E27FC236}">
                <a16:creationId xmlns:a16="http://schemas.microsoft.com/office/drawing/2014/main" id="{635E16DB-1077-7854-8BAF-E7610AC1E1F7}"/>
              </a:ext>
            </a:extLst>
          </p:cNvPr>
          <p:cNvSpPr/>
          <p:nvPr/>
        </p:nvSpPr>
        <p:spPr>
          <a:xfrm>
            <a:off x="735196" y="4491785"/>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4</a:t>
            </a:r>
          </a:p>
        </p:txBody>
      </p:sp>
      <p:sp>
        <p:nvSpPr>
          <p:cNvPr id="10" name="Oval 9">
            <a:extLst>
              <a:ext uri="{FF2B5EF4-FFF2-40B4-BE49-F238E27FC236}">
                <a16:creationId xmlns:a16="http://schemas.microsoft.com/office/drawing/2014/main" id="{2924A836-5249-C735-D3B7-33FB1CF1919C}"/>
              </a:ext>
            </a:extLst>
          </p:cNvPr>
          <p:cNvSpPr/>
          <p:nvPr/>
        </p:nvSpPr>
        <p:spPr>
          <a:xfrm>
            <a:off x="735196" y="5276278"/>
            <a:ext cx="519232" cy="519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Verdana Pro Cond" panose="020B0606030504040204" pitchFamily="34" charset="0"/>
              </a:rPr>
              <a:t>5</a:t>
            </a:r>
          </a:p>
        </p:txBody>
      </p:sp>
      <p:sp>
        <p:nvSpPr>
          <p:cNvPr id="5" name="Rectangle 4">
            <a:extLst>
              <a:ext uri="{FF2B5EF4-FFF2-40B4-BE49-F238E27FC236}">
                <a16:creationId xmlns:a16="http://schemas.microsoft.com/office/drawing/2014/main" id="{8ED428F5-6CA4-EC8A-4715-DD4C92CF9C01}"/>
              </a:ext>
            </a:extLst>
          </p:cNvPr>
          <p:cNvSpPr/>
          <p:nvPr/>
        </p:nvSpPr>
        <p:spPr>
          <a:xfrm>
            <a:off x="487680" y="2867264"/>
            <a:ext cx="11216640" cy="3193508"/>
          </a:xfrm>
          <a:prstGeom prst="rect">
            <a:avLst/>
          </a:prstGeom>
          <a:solidFill>
            <a:srgbClr val="1C29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1" name="Rectangle 10">
            <a:extLst>
              <a:ext uri="{FF2B5EF4-FFF2-40B4-BE49-F238E27FC236}">
                <a16:creationId xmlns:a16="http://schemas.microsoft.com/office/drawing/2014/main" id="{A9087D4C-4F66-4DFF-1A02-044C862EF811}"/>
              </a:ext>
            </a:extLst>
          </p:cNvPr>
          <p:cNvSpPr/>
          <p:nvPr/>
        </p:nvSpPr>
        <p:spPr>
          <a:xfrm>
            <a:off x="487680" y="2063144"/>
            <a:ext cx="10969124" cy="73979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Tree>
    <p:extLst>
      <p:ext uri="{BB962C8B-B14F-4D97-AF65-F5344CB8AC3E}">
        <p14:creationId xmlns:p14="http://schemas.microsoft.com/office/powerpoint/2010/main" val="786897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25306332-7BB9-0123-14CC-A2FCEE4CB0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114" imgH="114" progId="TCLayout.ActiveDocument.1">
                  <p:embed/>
                </p:oleObj>
              </mc:Choice>
              <mc:Fallback>
                <p:oleObj name="think-cell Slide" r:id="rId4" imgW="114" imgH="114" progId="TCLayout.ActiveDocument.1">
                  <p:embed/>
                  <p:pic>
                    <p:nvPicPr>
                      <p:cNvPr id="12" name="think-cell data - do not delete" hidden="1">
                        <a:extLst>
                          <a:ext uri="{FF2B5EF4-FFF2-40B4-BE49-F238E27FC236}">
                            <a16:creationId xmlns:a16="http://schemas.microsoft.com/office/drawing/2014/main" id="{25306332-7BB9-0123-14CC-A2FCEE4CB0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a:extLst>
              <a:ext uri="{FF2B5EF4-FFF2-40B4-BE49-F238E27FC236}">
                <a16:creationId xmlns:a16="http://schemas.microsoft.com/office/drawing/2014/main" id="{A72D9F32-44B6-47A1-F0F2-20E9C3D371F4}"/>
              </a:ext>
            </a:extLst>
          </p:cNvPr>
          <p:cNvGrpSpPr/>
          <p:nvPr/>
        </p:nvGrpSpPr>
        <p:grpSpPr>
          <a:xfrm>
            <a:off x="5079350" y="1932245"/>
            <a:ext cx="2139484" cy="4214261"/>
            <a:chOff x="5079350" y="1932245"/>
            <a:chExt cx="2139484" cy="4214261"/>
          </a:xfrm>
        </p:grpSpPr>
        <p:pic>
          <p:nvPicPr>
            <p:cNvPr id="5" name="Graphic 4">
              <a:extLst>
                <a:ext uri="{FF2B5EF4-FFF2-40B4-BE49-F238E27FC236}">
                  <a16:creationId xmlns:a16="http://schemas.microsoft.com/office/drawing/2014/main" id="{671B6BB8-5616-AE16-25DA-7C26D525F1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79350" y="1932245"/>
              <a:ext cx="2139484" cy="4214261"/>
            </a:xfrm>
            <a:prstGeom prst="roundRect">
              <a:avLst>
                <a:gd name="adj" fmla="val 6101"/>
              </a:avLst>
            </a:prstGeom>
          </p:spPr>
        </p:pic>
        <p:pic>
          <p:nvPicPr>
            <p:cNvPr id="29" name="Graphic 28">
              <a:extLst>
                <a:ext uri="{FF2B5EF4-FFF2-40B4-BE49-F238E27FC236}">
                  <a16:creationId xmlns:a16="http://schemas.microsoft.com/office/drawing/2014/main" id="{13E93F00-584A-7C21-BD9E-9C55A6119F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78272" y="2216872"/>
              <a:ext cx="601983" cy="686877"/>
            </a:xfrm>
            <a:prstGeom prst="rect">
              <a:avLst/>
            </a:prstGeom>
          </p:spPr>
        </p:pic>
        <p:sp>
          <p:nvSpPr>
            <p:cNvPr id="61" name="Content Placeholder 2">
              <a:extLst>
                <a:ext uri="{FF2B5EF4-FFF2-40B4-BE49-F238E27FC236}">
                  <a16:creationId xmlns:a16="http://schemas.microsoft.com/office/drawing/2014/main" id="{357B04AF-103C-91C8-1B50-4C3081136B4B}"/>
                </a:ext>
              </a:extLst>
            </p:cNvPr>
            <p:cNvSpPr txBox="1">
              <a:spLocks/>
            </p:cNvSpPr>
            <p:nvPr/>
          </p:nvSpPr>
          <p:spPr>
            <a:xfrm>
              <a:off x="5536072" y="3279667"/>
              <a:ext cx="1296248" cy="1067343"/>
            </a:xfrm>
            <a:prstGeom prst="rect">
              <a:avLst/>
            </a:prstGeom>
          </p:spPr>
          <p:txBody>
            <a:bodyPr vert="horz" wrap="square" lIns="91440" tIns="45720" rIns="91440" bIns="4572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Set a </a:t>
              </a:r>
            </a:p>
            <a:p>
              <a:pPr marL="0" marR="0" lvl="0" indent="0"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accent6"/>
                  </a:solidFill>
                  <a:effectLst/>
                  <a:uLnTx/>
                  <a:uFillTx/>
                  <a:latin typeface="Calibri" panose="020F0502020204030204" pitchFamily="34" charset="0"/>
                  <a:ea typeface="Calibri" panose="020F0502020204030204" pitchFamily="34" charset="0"/>
                  <a:cs typeface="Calibri" panose="020F0502020204030204" pitchFamily="34" charset="0"/>
                </a:rPr>
                <a:t>low barrier </a:t>
              </a:r>
              <a:r>
                <a:rPr kumimoji="0"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to paid</a:t>
              </a:r>
              <a:endParaRPr kumimoji="0" lang="en-IN"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5" name="Graphic 34" descr="Hurdle with solid fill">
              <a:extLst>
                <a:ext uri="{FF2B5EF4-FFF2-40B4-BE49-F238E27FC236}">
                  <a16:creationId xmlns:a16="http://schemas.microsoft.com/office/drawing/2014/main" id="{F2E33048-B8E6-D006-DFE1-128C861B2D8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40055" y="2328496"/>
              <a:ext cx="478415" cy="478415"/>
            </a:xfrm>
            <a:prstGeom prst="rect">
              <a:avLst/>
            </a:prstGeom>
          </p:spPr>
        </p:pic>
        <p:pic>
          <p:nvPicPr>
            <p:cNvPr id="98" name="Graphic 97">
              <a:extLst>
                <a:ext uri="{FF2B5EF4-FFF2-40B4-BE49-F238E27FC236}">
                  <a16:creationId xmlns:a16="http://schemas.microsoft.com/office/drawing/2014/main" id="{3E858EBD-4F68-D1E1-212B-4035C7909EC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26755" y="5526001"/>
              <a:ext cx="1244674" cy="356484"/>
            </a:xfrm>
            <a:prstGeom prst="rect">
              <a:avLst/>
            </a:prstGeom>
          </p:spPr>
        </p:pic>
      </p:grpSp>
      <p:grpSp>
        <p:nvGrpSpPr>
          <p:cNvPr id="47" name="Group 46">
            <a:extLst>
              <a:ext uri="{FF2B5EF4-FFF2-40B4-BE49-F238E27FC236}">
                <a16:creationId xmlns:a16="http://schemas.microsoft.com/office/drawing/2014/main" id="{A5A1F944-1DE5-848B-6891-C97AB2EACAA3}"/>
              </a:ext>
            </a:extLst>
          </p:cNvPr>
          <p:cNvGrpSpPr/>
          <p:nvPr/>
        </p:nvGrpSpPr>
        <p:grpSpPr>
          <a:xfrm>
            <a:off x="2803223" y="1923246"/>
            <a:ext cx="2139484" cy="4214261"/>
            <a:chOff x="2803223" y="1923246"/>
            <a:chExt cx="2139484" cy="4214261"/>
          </a:xfrm>
        </p:grpSpPr>
        <p:pic>
          <p:nvPicPr>
            <p:cNvPr id="2" name="Graphic 1">
              <a:extLst>
                <a:ext uri="{FF2B5EF4-FFF2-40B4-BE49-F238E27FC236}">
                  <a16:creationId xmlns:a16="http://schemas.microsoft.com/office/drawing/2014/main" id="{288E67BC-11AE-885E-87E4-EB7DD69929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03223" y="1923246"/>
              <a:ext cx="2139484" cy="4214261"/>
            </a:xfrm>
            <a:prstGeom prst="roundRect">
              <a:avLst>
                <a:gd name="adj" fmla="val 6101"/>
              </a:avLst>
            </a:prstGeom>
          </p:spPr>
        </p:pic>
        <p:pic>
          <p:nvPicPr>
            <p:cNvPr id="26" name="Graphic 25">
              <a:extLst>
                <a:ext uri="{FF2B5EF4-FFF2-40B4-BE49-F238E27FC236}">
                  <a16:creationId xmlns:a16="http://schemas.microsoft.com/office/drawing/2014/main" id="{E3ABE6D2-89DD-8A97-F558-BE4B794C32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44231" y="2221546"/>
              <a:ext cx="601983" cy="686877"/>
            </a:xfrm>
            <a:prstGeom prst="rect">
              <a:avLst/>
            </a:prstGeom>
          </p:spPr>
        </p:pic>
        <p:pic>
          <p:nvPicPr>
            <p:cNvPr id="30" name="Graphic 29">
              <a:extLst>
                <a:ext uri="{FF2B5EF4-FFF2-40B4-BE49-F238E27FC236}">
                  <a16:creationId xmlns:a16="http://schemas.microsoft.com/office/drawing/2014/main" id="{B3471FF2-84D5-D0A5-93FB-A435D6B8F02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64758" y="2383541"/>
              <a:ext cx="355003" cy="355003"/>
            </a:xfrm>
            <a:prstGeom prst="rect">
              <a:avLst/>
            </a:prstGeom>
          </p:spPr>
        </p:pic>
        <p:sp>
          <p:nvSpPr>
            <p:cNvPr id="58" name="Content Placeholder 2">
              <a:extLst>
                <a:ext uri="{FF2B5EF4-FFF2-40B4-BE49-F238E27FC236}">
                  <a16:creationId xmlns:a16="http://schemas.microsoft.com/office/drawing/2014/main" id="{FAFF5E3B-1A5F-48DD-B6F2-1645503361EB}"/>
                </a:ext>
              </a:extLst>
            </p:cNvPr>
            <p:cNvSpPr txBox="1">
              <a:spLocks/>
            </p:cNvSpPr>
            <p:nvPr/>
          </p:nvSpPr>
          <p:spPr>
            <a:xfrm>
              <a:off x="3009014" y="3279667"/>
              <a:ext cx="1722474" cy="1732141"/>
            </a:xfrm>
            <a:prstGeom prst="rect">
              <a:avLst/>
            </a:prstGeom>
          </p:spPr>
          <p:txBody>
            <a:bodyPr vert="horz" lIns="91440" tIns="45720" rIns="91440" bIns="4572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Create a </a:t>
              </a:r>
              <a:r>
                <a:rPr kumimoji="0" lang="en-US" sz="1800" b="1" i="0" u="none" strike="noStrike" kern="1200" cap="none" spc="0" normalizeH="0" baseline="0" noProof="0" dirty="0">
                  <a:ln>
                    <a:noFill/>
                  </a:ln>
                  <a:solidFill>
                    <a:schemeClr val="accent6"/>
                  </a:solidFill>
                  <a:effectLst/>
                  <a:uLnTx/>
                  <a:uFillTx/>
                  <a:latin typeface="Calibri" panose="020F0502020204030204" pitchFamily="34" charset="0"/>
                  <a:ea typeface="Calibri" panose="020F0502020204030204" pitchFamily="34" charset="0"/>
                  <a:cs typeface="Calibri" panose="020F0502020204030204" pitchFamily="34" charset="0"/>
                </a:rPr>
                <a:t>marked leap in value </a:t>
              </a:r>
              <a:r>
                <a:rPr kumimoji="0"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to the first paid version</a:t>
              </a:r>
              <a:endParaRPr kumimoji="0" lang="en-IN"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DAB2E686-F35C-F600-270F-1C28634ADA75}"/>
                </a:ext>
              </a:extLst>
            </p:cNvPr>
            <p:cNvSpPr/>
            <p:nvPr/>
          </p:nvSpPr>
          <p:spPr>
            <a:xfrm>
              <a:off x="3629024" y="2364167"/>
              <a:ext cx="225425" cy="156783"/>
            </a:xfrm>
            <a:prstGeom prst="rect">
              <a:avLst/>
            </a:prstGeom>
            <a:solidFill>
              <a:srgbClr val="E079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CDD0E00-1C6B-CF0C-BA91-22E023096072}"/>
                </a:ext>
              </a:extLst>
            </p:cNvPr>
            <p:cNvSpPr/>
            <p:nvPr/>
          </p:nvSpPr>
          <p:spPr>
            <a:xfrm>
              <a:off x="3866284" y="2581761"/>
              <a:ext cx="225425" cy="156783"/>
            </a:xfrm>
            <a:prstGeom prst="rect">
              <a:avLst/>
            </a:prstGeom>
            <a:solidFill>
              <a:srgbClr val="E079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Graphic 96">
              <a:extLst>
                <a:ext uri="{FF2B5EF4-FFF2-40B4-BE49-F238E27FC236}">
                  <a16:creationId xmlns:a16="http://schemas.microsoft.com/office/drawing/2014/main" id="{0F0E61BB-185A-FB99-B7AE-F41B2817F13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040422" y="5509247"/>
              <a:ext cx="1607470" cy="496219"/>
            </a:xfrm>
            <a:prstGeom prst="rect">
              <a:avLst/>
            </a:prstGeom>
          </p:spPr>
        </p:pic>
      </p:grpSp>
      <p:grpSp>
        <p:nvGrpSpPr>
          <p:cNvPr id="53" name="Group 52">
            <a:extLst>
              <a:ext uri="{FF2B5EF4-FFF2-40B4-BE49-F238E27FC236}">
                <a16:creationId xmlns:a16="http://schemas.microsoft.com/office/drawing/2014/main" id="{646ADBC5-26C1-02C0-EF89-7652FF432D13}"/>
              </a:ext>
            </a:extLst>
          </p:cNvPr>
          <p:cNvGrpSpPr/>
          <p:nvPr/>
        </p:nvGrpSpPr>
        <p:grpSpPr>
          <a:xfrm>
            <a:off x="9631602" y="1900892"/>
            <a:ext cx="2139484" cy="4214261"/>
            <a:chOff x="9631602" y="1900892"/>
            <a:chExt cx="2139484" cy="4214261"/>
          </a:xfrm>
        </p:grpSpPr>
        <p:pic>
          <p:nvPicPr>
            <p:cNvPr id="7" name="Graphic 6">
              <a:extLst>
                <a:ext uri="{FF2B5EF4-FFF2-40B4-BE49-F238E27FC236}">
                  <a16:creationId xmlns:a16="http://schemas.microsoft.com/office/drawing/2014/main" id="{889C3684-3BAC-B520-6A96-C8456D7E19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31602" y="1900892"/>
              <a:ext cx="2139484" cy="4214261"/>
            </a:xfrm>
            <a:prstGeom prst="roundRect">
              <a:avLst>
                <a:gd name="adj" fmla="val 6101"/>
              </a:avLst>
            </a:prstGeom>
          </p:spPr>
        </p:pic>
        <p:pic>
          <p:nvPicPr>
            <p:cNvPr id="50" name="Graphic 49">
              <a:extLst>
                <a:ext uri="{FF2B5EF4-FFF2-40B4-BE49-F238E27FC236}">
                  <a16:creationId xmlns:a16="http://schemas.microsoft.com/office/drawing/2014/main" id="{6858FA4A-C861-4376-223E-F25A995D6C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10838" y="2216211"/>
              <a:ext cx="601983" cy="686877"/>
            </a:xfrm>
            <a:prstGeom prst="rect">
              <a:avLst/>
            </a:prstGeom>
          </p:spPr>
        </p:pic>
        <p:pic>
          <p:nvPicPr>
            <p:cNvPr id="52" name="Graphic 51">
              <a:extLst>
                <a:ext uri="{FF2B5EF4-FFF2-40B4-BE49-F238E27FC236}">
                  <a16:creationId xmlns:a16="http://schemas.microsoft.com/office/drawing/2014/main" id="{CFCA4871-0065-72E9-8DA1-634413ABD85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5400000">
              <a:off x="10561819" y="2379291"/>
              <a:ext cx="290471" cy="376827"/>
            </a:xfrm>
            <a:prstGeom prst="rect">
              <a:avLst/>
            </a:prstGeom>
          </p:spPr>
        </p:pic>
        <p:sp>
          <p:nvSpPr>
            <p:cNvPr id="63" name="Content Placeholder 2">
              <a:extLst>
                <a:ext uri="{FF2B5EF4-FFF2-40B4-BE49-F238E27FC236}">
                  <a16:creationId xmlns:a16="http://schemas.microsoft.com/office/drawing/2014/main" id="{7A3C0197-76FA-710D-A500-6024392D3BDA}"/>
                </a:ext>
              </a:extLst>
            </p:cNvPr>
            <p:cNvSpPr txBox="1">
              <a:spLocks/>
            </p:cNvSpPr>
            <p:nvPr/>
          </p:nvSpPr>
          <p:spPr>
            <a:xfrm>
              <a:off x="10124098" y="3279667"/>
              <a:ext cx="1204302" cy="1067343"/>
            </a:xfrm>
            <a:prstGeom prst="rect">
              <a:avLst/>
            </a:prstGeom>
          </p:spPr>
          <p:txBody>
            <a:bodyPr vert="horz" lIns="91440" tIns="45720" rIns="91440" bIns="4572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accent6"/>
                  </a:solidFill>
                  <a:effectLst/>
                  <a:uLnTx/>
                  <a:uFillTx/>
                  <a:latin typeface="Calibri" panose="020F0502020204030204" pitchFamily="34" charset="0"/>
                  <a:ea typeface="Calibri" panose="020F0502020204030204" pitchFamily="34" charset="0"/>
                  <a:cs typeface="Calibri" panose="020F0502020204030204" pitchFamily="34" charset="0"/>
                </a:rPr>
                <a:t>Provoke</a:t>
              </a:r>
              <a:r>
                <a:rPr kumimoji="0"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the upgrade</a:t>
              </a:r>
              <a:endParaRPr kumimoji="0" lang="en-IN"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01" name="Graphic 100">
              <a:extLst>
                <a:ext uri="{FF2B5EF4-FFF2-40B4-BE49-F238E27FC236}">
                  <a16:creationId xmlns:a16="http://schemas.microsoft.com/office/drawing/2014/main" id="{B189A8D1-4F2D-6A91-8791-2E35A4B212F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990240" y="5461019"/>
              <a:ext cx="1443177" cy="485260"/>
            </a:xfrm>
            <a:prstGeom prst="rect">
              <a:avLst/>
            </a:prstGeom>
          </p:spPr>
        </p:pic>
      </p:grpSp>
      <p:sp>
        <p:nvSpPr>
          <p:cNvPr id="37" name="Title 36">
            <a:extLst>
              <a:ext uri="{FF2B5EF4-FFF2-40B4-BE49-F238E27FC236}">
                <a16:creationId xmlns:a16="http://schemas.microsoft.com/office/drawing/2014/main" id="{DB79CEC4-779A-86E8-BCCC-6E49B0589C3B}"/>
              </a:ext>
            </a:extLst>
          </p:cNvPr>
          <p:cNvSpPr>
            <a:spLocks noGrp="1"/>
          </p:cNvSpPr>
          <p:nvPr>
            <p:ph type="title"/>
          </p:nvPr>
        </p:nvSpPr>
        <p:spPr>
          <a:xfrm>
            <a:off x="487680" y="334785"/>
            <a:ext cx="11216640" cy="687638"/>
          </a:xfrm>
        </p:spPr>
        <p:txBody>
          <a:bodyPr vert="horz"/>
          <a:lstStyle/>
          <a:p>
            <a:r>
              <a:rPr lang="en-US" dirty="0"/>
              <a:t>B2B Freemium Best Practices</a:t>
            </a:r>
          </a:p>
        </p:txBody>
      </p:sp>
      <p:grpSp>
        <p:nvGrpSpPr>
          <p:cNvPr id="46" name="Group 45">
            <a:extLst>
              <a:ext uri="{FF2B5EF4-FFF2-40B4-BE49-F238E27FC236}">
                <a16:creationId xmlns:a16="http://schemas.microsoft.com/office/drawing/2014/main" id="{50617BDB-8750-A2A0-91F5-61F7B2AA032F}"/>
              </a:ext>
            </a:extLst>
          </p:cNvPr>
          <p:cNvGrpSpPr/>
          <p:nvPr/>
        </p:nvGrpSpPr>
        <p:grpSpPr>
          <a:xfrm>
            <a:off x="527097" y="1923246"/>
            <a:ext cx="2139484" cy="4214261"/>
            <a:chOff x="527097" y="1923246"/>
            <a:chExt cx="2139484" cy="4214261"/>
          </a:xfrm>
        </p:grpSpPr>
        <p:pic>
          <p:nvPicPr>
            <p:cNvPr id="17" name="Graphic 16">
              <a:extLst>
                <a:ext uri="{FF2B5EF4-FFF2-40B4-BE49-F238E27FC236}">
                  <a16:creationId xmlns:a16="http://schemas.microsoft.com/office/drawing/2014/main" id="{F746E7D3-E8A3-6E3D-24E3-34FE5DC776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7097" y="1923246"/>
              <a:ext cx="2139484" cy="4214261"/>
            </a:xfrm>
            <a:prstGeom prst="roundRect">
              <a:avLst>
                <a:gd name="adj" fmla="val 6101"/>
              </a:avLst>
            </a:prstGeom>
          </p:spPr>
        </p:pic>
        <p:grpSp>
          <p:nvGrpSpPr>
            <p:cNvPr id="22" name="Group 21">
              <a:extLst>
                <a:ext uri="{FF2B5EF4-FFF2-40B4-BE49-F238E27FC236}">
                  <a16:creationId xmlns:a16="http://schemas.microsoft.com/office/drawing/2014/main" id="{8603645C-2E28-FC1D-F6B3-E85FB37BAA73}"/>
                </a:ext>
              </a:extLst>
            </p:cNvPr>
            <p:cNvGrpSpPr/>
            <p:nvPr/>
          </p:nvGrpSpPr>
          <p:grpSpPr>
            <a:xfrm>
              <a:off x="1262758" y="2221547"/>
              <a:ext cx="601983" cy="686877"/>
              <a:chOff x="611505" y="1607281"/>
              <a:chExt cx="601983" cy="686877"/>
            </a:xfrm>
          </p:grpSpPr>
          <p:pic>
            <p:nvPicPr>
              <p:cNvPr id="23" name="Graphic 22">
                <a:extLst>
                  <a:ext uri="{FF2B5EF4-FFF2-40B4-BE49-F238E27FC236}">
                    <a16:creationId xmlns:a16="http://schemas.microsoft.com/office/drawing/2014/main" id="{19785CAE-09CF-1AB6-D72C-1BA6A8952D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1505" y="1607281"/>
                <a:ext cx="601983" cy="686877"/>
              </a:xfrm>
              <a:prstGeom prst="rect">
                <a:avLst/>
              </a:prstGeom>
            </p:spPr>
          </p:pic>
          <p:pic>
            <p:nvPicPr>
              <p:cNvPr id="24" name="Graphic 23">
                <a:extLst>
                  <a:ext uri="{FF2B5EF4-FFF2-40B4-BE49-F238E27FC236}">
                    <a16:creationId xmlns:a16="http://schemas.microsoft.com/office/drawing/2014/main" id="{B00FFE63-2A12-734A-65D7-88F1EA3652A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10768" y="1749901"/>
                <a:ext cx="403456" cy="403456"/>
              </a:xfrm>
              <a:prstGeom prst="rect">
                <a:avLst/>
              </a:prstGeom>
            </p:spPr>
          </p:pic>
        </p:grpSp>
        <p:sp>
          <p:nvSpPr>
            <p:cNvPr id="54" name="Content Placeholder 2">
              <a:extLst>
                <a:ext uri="{FF2B5EF4-FFF2-40B4-BE49-F238E27FC236}">
                  <a16:creationId xmlns:a16="http://schemas.microsoft.com/office/drawing/2014/main" id="{F694B5C8-3D39-F2AB-F2F4-3C31759B33D3}"/>
                </a:ext>
              </a:extLst>
            </p:cNvPr>
            <p:cNvSpPr txBox="1">
              <a:spLocks/>
            </p:cNvSpPr>
            <p:nvPr/>
          </p:nvSpPr>
          <p:spPr>
            <a:xfrm>
              <a:off x="662697" y="3279667"/>
              <a:ext cx="1865889" cy="1732141"/>
            </a:xfrm>
            <a:prstGeom prst="rect">
              <a:avLst/>
            </a:prstGeom>
          </p:spPr>
          <p:txBody>
            <a:bodyPr vert="horz" lIns="91440" tIns="45720" rIns="91440" bIns="4572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Make the free version </a:t>
              </a:r>
              <a:r>
                <a:rPr kumimoji="0" lang="en-US" sz="1800" b="1" i="0" u="none" strike="noStrike" kern="1200" cap="none" spc="0" normalizeH="0" baseline="0" noProof="0" dirty="0">
                  <a:ln>
                    <a:noFill/>
                  </a:ln>
                  <a:solidFill>
                    <a:schemeClr val="accent6"/>
                  </a:solidFill>
                  <a:effectLst/>
                  <a:uLnTx/>
                  <a:uFillTx/>
                  <a:latin typeface="Calibri" panose="020F0502020204030204" pitchFamily="34" charset="0"/>
                  <a:ea typeface="Calibri" panose="020F0502020204030204" pitchFamily="34" charset="0"/>
                  <a:cs typeface="Calibri" panose="020F0502020204030204" pitchFamily="34" charset="0"/>
                </a:rPr>
                <a:t>wonderful… </a:t>
              </a:r>
              <a:br>
                <a:rPr kumimoji="0" lang="en-US" sz="1800" b="1" i="0" u="none" strike="noStrike" kern="1200" cap="none" spc="0" normalizeH="0" baseline="0" noProof="0" dirty="0">
                  <a:ln>
                    <a:noFill/>
                  </a:ln>
                  <a:solidFill>
                    <a:schemeClr val="accent6"/>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for </a:t>
              </a:r>
              <a:r>
                <a:rPr kumimoji="0" lang="en-US" sz="1800" b="1"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some</a:t>
              </a:r>
              <a:r>
                <a:rPr kumimoji="0"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customers</a:t>
              </a:r>
            </a:p>
          </p:txBody>
        </p:sp>
        <p:pic>
          <p:nvPicPr>
            <p:cNvPr id="45" name="Picture 10" descr="Zoom Logo, symbol, meaning, history, PNG, brand">
              <a:extLst>
                <a:ext uri="{FF2B5EF4-FFF2-40B4-BE49-F238E27FC236}">
                  <a16:creationId xmlns:a16="http://schemas.microsoft.com/office/drawing/2014/main" id="{E1950A9D-8414-1744-8E42-9E4ECCB7BB93}"/>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142876" y="5450080"/>
              <a:ext cx="987352" cy="555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a:extLst>
              <a:ext uri="{FF2B5EF4-FFF2-40B4-BE49-F238E27FC236}">
                <a16:creationId xmlns:a16="http://schemas.microsoft.com/office/drawing/2014/main" id="{9EF16042-15FF-D352-EC1F-F913E2460468}"/>
              </a:ext>
            </a:extLst>
          </p:cNvPr>
          <p:cNvGrpSpPr/>
          <p:nvPr/>
        </p:nvGrpSpPr>
        <p:grpSpPr>
          <a:xfrm>
            <a:off x="7355476" y="1923246"/>
            <a:ext cx="2139484" cy="4214261"/>
            <a:chOff x="7355476" y="1923246"/>
            <a:chExt cx="2139484" cy="4214261"/>
          </a:xfrm>
        </p:grpSpPr>
        <p:pic>
          <p:nvPicPr>
            <p:cNvPr id="6" name="Graphic 5">
              <a:extLst>
                <a:ext uri="{FF2B5EF4-FFF2-40B4-BE49-F238E27FC236}">
                  <a16:creationId xmlns:a16="http://schemas.microsoft.com/office/drawing/2014/main" id="{BF60AA6A-F12C-5A29-0852-22F22F5F91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55476" y="1923246"/>
              <a:ext cx="2139484" cy="4214261"/>
            </a:xfrm>
            <a:prstGeom prst="roundRect">
              <a:avLst>
                <a:gd name="adj" fmla="val 6101"/>
              </a:avLst>
            </a:prstGeom>
          </p:spPr>
        </p:pic>
        <p:pic>
          <p:nvPicPr>
            <p:cNvPr id="33" name="Graphic 32">
              <a:extLst>
                <a:ext uri="{FF2B5EF4-FFF2-40B4-BE49-F238E27FC236}">
                  <a16:creationId xmlns:a16="http://schemas.microsoft.com/office/drawing/2014/main" id="{D49F7BC7-5847-EA29-29F0-6CEC6CA9A3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18065" y="2243378"/>
              <a:ext cx="601983" cy="686877"/>
            </a:xfrm>
            <a:prstGeom prst="rect">
              <a:avLst/>
            </a:prstGeom>
          </p:spPr>
        </p:pic>
        <p:sp>
          <p:nvSpPr>
            <p:cNvPr id="62" name="Content Placeholder 2">
              <a:extLst>
                <a:ext uri="{FF2B5EF4-FFF2-40B4-BE49-F238E27FC236}">
                  <a16:creationId xmlns:a16="http://schemas.microsoft.com/office/drawing/2014/main" id="{AE6362D0-89C1-FFBA-A541-51B0A656BD05}"/>
                </a:ext>
              </a:extLst>
            </p:cNvPr>
            <p:cNvSpPr txBox="1">
              <a:spLocks/>
            </p:cNvSpPr>
            <p:nvPr/>
          </p:nvSpPr>
          <p:spPr>
            <a:xfrm>
              <a:off x="7754847" y="3279667"/>
              <a:ext cx="1428139" cy="1399742"/>
            </a:xfrm>
            <a:prstGeom prst="rect">
              <a:avLst/>
            </a:prstGeom>
          </p:spPr>
          <p:txBody>
            <a:bodyPr vert="horz" lIns="91440" tIns="45720" rIns="91440" bIns="4572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Be </a:t>
              </a:r>
            </a:p>
            <a:p>
              <a:pPr marL="0" marR="0" lvl="0" indent="0"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err="1">
                  <a:ln>
                    <a:noFill/>
                  </a:ln>
                  <a:solidFill>
                    <a:schemeClr val="accent6"/>
                  </a:solidFill>
                  <a:effectLst/>
                  <a:uLnTx/>
                  <a:uFillTx/>
                  <a:latin typeface="Calibri" panose="020F0502020204030204" pitchFamily="34" charset="0"/>
                  <a:ea typeface="Calibri" panose="020F0502020204030204" pitchFamily="34" charset="0"/>
                  <a:cs typeface="Calibri" panose="020F0502020204030204" pitchFamily="34" charset="0"/>
                </a:rPr>
                <a:t>clea</a:t>
              </a:r>
              <a:r>
                <a:rPr lang="en-US" sz="1800" b="1" dirty="0">
                  <a:solidFill>
                    <a:schemeClr val="accent6"/>
                  </a:solidFill>
                  <a:latin typeface="Calibri" panose="020F0502020204030204" pitchFamily="34" charset="0"/>
                  <a:ea typeface="Calibri" panose="020F0502020204030204" pitchFamily="34" charset="0"/>
                  <a:cs typeface="Calibri" panose="020F0502020204030204" pitchFamily="34" charset="0"/>
                </a:rPr>
                <a:t>r</a:t>
              </a:r>
              <a:r>
                <a:rPr lang="en-US" sz="1800" b="1" dirty="0">
                  <a:latin typeface="Calibri" panose="020F0502020204030204" pitchFamily="34" charset="0"/>
                  <a:ea typeface="Calibri" panose="020F0502020204030204" pitchFamily="34" charset="0"/>
                  <a:cs typeface="Calibri" panose="020F0502020204030204" pitchFamily="34" charset="0"/>
                </a:rPr>
                <a:t> </a:t>
              </a:r>
            </a:p>
            <a:p>
              <a:pPr marL="0" marR="0" lvl="0" indent="0"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1800" b="1" dirty="0">
                  <a:latin typeface="Calibri" panose="020F0502020204030204" pitchFamily="34" charset="0"/>
                  <a:ea typeface="Calibri" panose="020F0502020204030204" pitchFamily="34" charset="0"/>
                  <a:cs typeface="Calibri" panose="020F0502020204030204" pitchFamily="34" charset="0"/>
                </a:rPr>
                <a:t>and </a:t>
              </a:r>
              <a:r>
                <a:rPr kumimoji="0" lang="en-US" sz="1800" b="1" i="0" u="none" strike="noStrike" kern="1200" cap="none" spc="0" normalizeH="0" baseline="0" noProof="0" dirty="0">
                  <a:ln>
                    <a:noFill/>
                  </a:ln>
                  <a:solidFill>
                    <a:schemeClr val="accent6"/>
                  </a:solidFill>
                  <a:effectLst/>
                  <a:uLnTx/>
                  <a:uFillTx/>
                  <a:latin typeface="Calibri" panose="020F0502020204030204" pitchFamily="34" charset="0"/>
                  <a:ea typeface="Calibri" panose="020F0502020204030204" pitchFamily="34" charset="0"/>
                  <a:cs typeface="Calibri" panose="020F0502020204030204" pitchFamily="34" charset="0"/>
                </a:rPr>
                <a:t>transparent</a:t>
              </a:r>
              <a:endParaRPr kumimoji="0" lang="en-IN" sz="1800" b="1" i="0" u="none" strike="noStrike" kern="1200" cap="none" spc="0" normalizeH="0" baseline="0" noProof="0" dirty="0">
                <a:ln>
                  <a:noFill/>
                </a:ln>
                <a:solidFill>
                  <a:schemeClr val="accent6"/>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6" name="Graphic 35" descr="Open book outline">
              <a:extLst>
                <a:ext uri="{FF2B5EF4-FFF2-40B4-BE49-F238E27FC236}">
                  <a16:creationId xmlns:a16="http://schemas.microsoft.com/office/drawing/2014/main" id="{E1CBB79B-8CB7-C429-1CD7-FB176F8C111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161479" y="2338001"/>
              <a:ext cx="516535" cy="516535"/>
            </a:xfrm>
            <a:prstGeom prst="rect">
              <a:avLst/>
            </a:prstGeom>
          </p:spPr>
        </p:pic>
        <p:pic>
          <p:nvPicPr>
            <p:cNvPr id="1026" name="Picture 2" descr="Dropbox logo and symbol, meaning, history, PNG">
              <a:extLst>
                <a:ext uri="{FF2B5EF4-FFF2-40B4-BE49-F238E27FC236}">
                  <a16:creationId xmlns:a16="http://schemas.microsoft.com/office/drawing/2014/main" id="{C4DF62F2-19D4-3EDE-3333-0B927965305F}"/>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814471" y="5422194"/>
              <a:ext cx="1280778" cy="5818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05497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25306332-7BB9-0123-14CC-A2FCEE4CB03E}"/>
              </a:ext>
            </a:extLst>
          </p:cNvPr>
          <p:cNvGraphicFramePr>
            <a:graphicFrameLocks noChangeAspect="1"/>
          </p:cNvGraphicFramePr>
          <p:nvPr>
            <p:custDataLst>
              <p:tags r:id="rId1"/>
            </p:custDataLst>
            <p:extLst>
              <p:ext uri="{D42A27DB-BD31-4B8C-83A1-F6EECF244321}">
                <p14:modId xmlns:p14="http://schemas.microsoft.com/office/powerpoint/2010/main" val="2969051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114" imgH="114" progId="TCLayout.ActiveDocument.1">
                  <p:embed/>
                </p:oleObj>
              </mc:Choice>
              <mc:Fallback>
                <p:oleObj name="think-cell Slide" r:id="rId4" imgW="114" imgH="114" progId="TCLayout.ActiveDocument.1">
                  <p:embed/>
                  <p:pic>
                    <p:nvPicPr>
                      <p:cNvPr id="12" name="think-cell data - do not delete" hidden="1">
                        <a:extLst>
                          <a:ext uri="{FF2B5EF4-FFF2-40B4-BE49-F238E27FC236}">
                            <a16:creationId xmlns:a16="http://schemas.microsoft.com/office/drawing/2014/main" id="{25306332-7BB9-0123-14CC-A2FCEE4CB0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a:extLst>
              <a:ext uri="{FF2B5EF4-FFF2-40B4-BE49-F238E27FC236}">
                <a16:creationId xmlns:a16="http://schemas.microsoft.com/office/drawing/2014/main" id="{A72D9F32-44B6-47A1-F0F2-20E9C3D371F4}"/>
              </a:ext>
            </a:extLst>
          </p:cNvPr>
          <p:cNvGrpSpPr/>
          <p:nvPr/>
        </p:nvGrpSpPr>
        <p:grpSpPr>
          <a:xfrm>
            <a:off x="5079350" y="1932245"/>
            <a:ext cx="2139484" cy="4214261"/>
            <a:chOff x="5079350" y="1932245"/>
            <a:chExt cx="2139484" cy="4214261"/>
          </a:xfrm>
        </p:grpSpPr>
        <p:pic>
          <p:nvPicPr>
            <p:cNvPr id="5" name="Graphic 4">
              <a:extLst>
                <a:ext uri="{FF2B5EF4-FFF2-40B4-BE49-F238E27FC236}">
                  <a16:creationId xmlns:a16="http://schemas.microsoft.com/office/drawing/2014/main" id="{671B6BB8-5616-AE16-25DA-7C26D525F1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79350" y="1932245"/>
              <a:ext cx="2139484" cy="4214261"/>
            </a:xfrm>
            <a:prstGeom prst="roundRect">
              <a:avLst>
                <a:gd name="adj" fmla="val 6101"/>
              </a:avLst>
            </a:prstGeom>
          </p:spPr>
        </p:pic>
        <p:pic>
          <p:nvPicPr>
            <p:cNvPr id="29" name="Graphic 28">
              <a:extLst>
                <a:ext uri="{FF2B5EF4-FFF2-40B4-BE49-F238E27FC236}">
                  <a16:creationId xmlns:a16="http://schemas.microsoft.com/office/drawing/2014/main" id="{13E93F00-584A-7C21-BD9E-9C55A6119F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78272" y="2216872"/>
              <a:ext cx="601983" cy="686877"/>
            </a:xfrm>
            <a:prstGeom prst="rect">
              <a:avLst/>
            </a:prstGeom>
          </p:spPr>
        </p:pic>
        <p:sp>
          <p:nvSpPr>
            <p:cNvPr id="61" name="Content Placeholder 2">
              <a:extLst>
                <a:ext uri="{FF2B5EF4-FFF2-40B4-BE49-F238E27FC236}">
                  <a16:creationId xmlns:a16="http://schemas.microsoft.com/office/drawing/2014/main" id="{357B04AF-103C-91C8-1B50-4C3081136B4B}"/>
                </a:ext>
              </a:extLst>
            </p:cNvPr>
            <p:cNvSpPr txBox="1">
              <a:spLocks/>
            </p:cNvSpPr>
            <p:nvPr/>
          </p:nvSpPr>
          <p:spPr>
            <a:xfrm>
              <a:off x="5536072" y="3279667"/>
              <a:ext cx="1296248" cy="1067343"/>
            </a:xfrm>
            <a:prstGeom prst="rect">
              <a:avLst/>
            </a:prstGeom>
          </p:spPr>
          <p:txBody>
            <a:bodyPr vert="horz" wrap="square" lIns="91440" tIns="45720" rIns="91440" bIns="4572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Set a </a:t>
              </a:r>
            </a:p>
            <a:p>
              <a:pPr marL="0" marR="0" lvl="0" indent="0"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accent6"/>
                  </a:solidFill>
                  <a:effectLst/>
                  <a:uLnTx/>
                  <a:uFillTx/>
                  <a:latin typeface="Calibri" panose="020F0502020204030204" pitchFamily="34" charset="0"/>
                  <a:ea typeface="Calibri" panose="020F0502020204030204" pitchFamily="34" charset="0"/>
                  <a:cs typeface="Calibri" panose="020F0502020204030204" pitchFamily="34" charset="0"/>
                </a:rPr>
                <a:t>low barrier </a:t>
              </a:r>
              <a:r>
                <a:rPr kumimoji="0"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to paid</a:t>
              </a:r>
              <a:endParaRPr kumimoji="0" lang="en-IN"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5" name="Graphic 34" descr="Hurdle with solid fill">
              <a:extLst>
                <a:ext uri="{FF2B5EF4-FFF2-40B4-BE49-F238E27FC236}">
                  <a16:creationId xmlns:a16="http://schemas.microsoft.com/office/drawing/2014/main" id="{F2E33048-B8E6-D006-DFE1-128C861B2D8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40055" y="2328496"/>
              <a:ext cx="478415" cy="478415"/>
            </a:xfrm>
            <a:prstGeom prst="rect">
              <a:avLst/>
            </a:prstGeom>
          </p:spPr>
        </p:pic>
        <p:pic>
          <p:nvPicPr>
            <p:cNvPr id="98" name="Graphic 97">
              <a:extLst>
                <a:ext uri="{FF2B5EF4-FFF2-40B4-BE49-F238E27FC236}">
                  <a16:creationId xmlns:a16="http://schemas.microsoft.com/office/drawing/2014/main" id="{3E858EBD-4F68-D1E1-212B-4035C7909EC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26755" y="5526001"/>
              <a:ext cx="1244674" cy="356484"/>
            </a:xfrm>
            <a:prstGeom prst="rect">
              <a:avLst/>
            </a:prstGeom>
          </p:spPr>
        </p:pic>
      </p:grpSp>
      <p:grpSp>
        <p:nvGrpSpPr>
          <p:cNvPr id="47" name="Group 46">
            <a:extLst>
              <a:ext uri="{FF2B5EF4-FFF2-40B4-BE49-F238E27FC236}">
                <a16:creationId xmlns:a16="http://schemas.microsoft.com/office/drawing/2014/main" id="{A5A1F944-1DE5-848B-6891-C97AB2EACAA3}"/>
              </a:ext>
            </a:extLst>
          </p:cNvPr>
          <p:cNvGrpSpPr/>
          <p:nvPr/>
        </p:nvGrpSpPr>
        <p:grpSpPr>
          <a:xfrm>
            <a:off x="2803223" y="1923246"/>
            <a:ext cx="2139484" cy="4214261"/>
            <a:chOff x="2803223" y="1923246"/>
            <a:chExt cx="2139484" cy="4214261"/>
          </a:xfrm>
        </p:grpSpPr>
        <p:pic>
          <p:nvPicPr>
            <p:cNvPr id="2" name="Graphic 1">
              <a:extLst>
                <a:ext uri="{FF2B5EF4-FFF2-40B4-BE49-F238E27FC236}">
                  <a16:creationId xmlns:a16="http://schemas.microsoft.com/office/drawing/2014/main" id="{288E67BC-11AE-885E-87E4-EB7DD69929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03223" y="1923246"/>
              <a:ext cx="2139484" cy="4214261"/>
            </a:xfrm>
            <a:prstGeom prst="roundRect">
              <a:avLst>
                <a:gd name="adj" fmla="val 6101"/>
              </a:avLst>
            </a:prstGeom>
          </p:spPr>
        </p:pic>
        <p:pic>
          <p:nvPicPr>
            <p:cNvPr id="26" name="Graphic 25">
              <a:extLst>
                <a:ext uri="{FF2B5EF4-FFF2-40B4-BE49-F238E27FC236}">
                  <a16:creationId xmlns:a16="http://schemas.microsoft.com/office/drawing/2014/main" id="{E3ABE6D2-89DD-8A97-F558-BE4B794C32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44231" y="2221546"/>
              <a:ext cx="601983" cy="686877"/>
            </a:xfrm>
            <a:prstGeom prst="rect">
              <a:avLst/>
            </a:prstGeom>
          </p:spPr>
        </p:pic>
        <p:pic>
          <p:nvPicPr>
            <p:cNvPr id="30" name="Graphic 29">
              <a:extLst>
                <a:ext uri="{FF2B5EF4-FFF2-40B4-BE49-F238E27FC236}">
                  <a16:creationId xmlns:a16="http://schemas.microsoft.com/office/drawing/2014/main" id="{B3471FF2-84D5-D0A5-93FB-A435D6B8F02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64758" y="2383541"/>
              <a:ext cx="355003" cy="355003"/>
            </a:xfrm>
            <a:prstGeom prst="rect">
              <a:avLst/>
            </a:prstGeom>
          </p:spPr>
        </p:pic>
        <p:sp>
          <p:nvSpPr>
            <p:cNvPr id="58" name="Content Placeholder 2">
              <a:extLst>
                <a:ext uri="{FF2B5EF4-FFF2-40B4-BE49-F238E27FC236}">
                  <a16:creationId xmlns:a16="http://schemas.microsoft.com/office/drawing/2014/main" id="{FAFF5E3B-1A5F-48DD-B6F2-1645503361EB}"/>
                </a:ext>
              </a:extLst>
            </p:cNvPr>
            <p:cNvSpPr txBox="1">
              <a:spLocks/>
            </p:cNvSpPr>
            <p:nvPr/>
          </p:nvSpPr>
          <p:spPr>
            <a:xfrm>
              <a:off x="3009014" y="3279667"/>
              <a:ext cx="1722474" cy="1732141"/>
            </a:xfrm>
            <a:prstGeom prst="rect">
              <a:avLst/>
            </a:prstGeom>
          </p:spPr>
          <p:txBody>
            <a:bodyPr vert="horz" lIns="91440" tIns="45720" rIns="91440" bIns="4572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Create a </a:t>
              </a:r>
              <a:r>
                <a:rPr kumimoji="0" lang="en-US" sz="1800" b="1" i="0" u="none" strike="noStrike" kern="1200" cap="none" spc="0" normalizeH="0" baseline="0" noProof="0" dirty="0">
                  <a:ln>
                    <a:noFill/>
                  </a:ln>
                  <a:solidFill>
                    <a:schemeClr val="accent6"/>
                  </a:solidFill>
                  <a:effectLst/>
                  <a:uLnTx/>
                  <a:uFillTx/>
                  <a:latin typeface="Calibri" panose="020F0502020204030204" pitchFamily="34" charset="0"/>
                  <a:ea typeface="Calibri" panose="020F0502020204030204" pitchFamily="34" charset="0"/>
                  <a:cs typeface="Calibri" panose="020F0502020204030204" pitchFamily="34" charset="0"/>
                </a:rPr>
                <a:t>marked leap in value </a:t>
              </a:r>
              <a:r>
                <a:rPr kumimoji="0"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to the first paid version</a:t>
              </a:r>
              <a:endParaRPr kumimoji="0" lang="en-IN"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DAB2E686-F35C-F600-270F-1C28634ADA75}"/>
                </a:ext>
              </a:extLst>
            </p:cNvPr>
            <p:cNvSpPr/>
            <p:nvPr/>
          </p:nvSpPr>
          <p:spPr>
            <a:xfrm>
              <a:off x="3629024" y="2364167"/>
              <a:ext cx="225425" cy="156783"/>
            </a:xfrm>
            <a:prstGeom prst="rect">
              <a:avLst/>
            </a:prstGeom>
            <a:solidFill>
              <a:srgbClr val="E079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CDD0E00-1C6B-CF0C-BA91-22E023096072}"/>
                </a:ext>
              </a:extLst>
            </p:cNvPr>
            <p:cNvSpPr/>
            <p:nvPr/>
          </p:nvSpPr>
          <p:spPr>
            <a:xfrm>
              <a:off x="3866284" y="2581761"/>
              <a:ext cx="225425" cy="156783"/>
            </a:xfrm>
            <a:prstGeom prst="rect">
              <a:avLst/>
            </a:prstGeom>
            <a:solidFill>
              <a:srgbClr val="E079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Graphic 96">
              <a:extLst>
                <a:ext uri="{FF2B5EF4-FFF2-40B4-BE49-F238E27FC236}">
                  <a16:creationId xmlns:a16="http://schemas.microsoft.com/office/drawing/2014/main" id="{0F0E61BB-185A-FB99-B7AE-F41B2817F13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040422" y="5509247"/>
              <a:ext cx="1607470" cy="496219"/>
            </a:xfrm>
            <a:prstGeom prst="rect">
              <a:avLst/>
            </a:prstGeom>
          </p:spPr>
        </p:pic>
      </p:grpSp>
      <p:grpSp>
        <p:nvGrpSpPr>
          <p:cNvPr id="53" name="Group 52">
            <a:extLst>
              <a:ext uri="{FF2B5EF4-FFF2-40B4-BE49-F238E27FC236}">
                <a16:creationId xmlns:a16="http://schemas.microsoft.com/office/drawing/2014/main" id="{646ADBC5-26C1-02C0-EF89-7652FF432D13}"/>
              </a:ext>
            </a:extLst>
          </p:cNvPr>
          <p:cNvGrpSpPr/>
          <p:nvPr/>
        </p:nvGrpSpPr>
        <p:grpSpPr>
          <a:xfrm>
            <a:off x="9631602" y="1900892"/>
            <a:ext cx="2139484" cy="4214261"/>
            <a:chOff x="9631602" y="1900892"/>
            <a:chExt cx="2139484" cy="4214261"/>
          </a:xfrm>
        </p:grpSpPr>
        <p:pic>
          <p:nvPicPr>
            <p:cNvPr id="7" name="Graphic 6">
              <a:extLst>
                <a:ext uri="{FF2B5EF4-FFF2-40B4-BE49-F238E27FC236}">
                  <a16:creationId xmlns:a16="http://schemas.microsoft.com/office/drawing/2014/main" id="{889C3684-3BAC-B520-6A96-C8456D7E19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31602" y="1900892"/>
              <a:ext cx="2139484" cy="4214261"/>
            </a:xfrm>
            <a:prstGeom prst="roundRect">
              <a:avLst>
                <a:gd name="adj" fmla="val 6101"/>
              </a:avLst>
            </a:prstGeom>
          </p:spPr>
        </p:pic>
        <p:pic>
          <p:nvPicPr>
            <p:cNvPr id="50" name="Graphic 49">
              <a:extLst>
                <a:ext uri="{FF2B5EF4-FFF2-40B4-BE49-F238E27FC236}">
                  <a16:creationId xmlns:a16="http://schemas.microsoft.com/office/drawing/2014/main" id="{6858FA4A-C861-4376-223E-F25A995D6C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10838" y="2216211"/>
              <a:ext cx="601983" cy="686877"/>
            </a:xfrm>
            <a:prstGeom prst="rect">
              <a:avLst/>
            </a:prstGeom>
          </p:spPr>
        </p:pic>
        <p:pic>
          <p:nvPicPr>
            <p:cNvPr id="52" name="Graphic 51">
              <a:extLst>
                <a:ext uri="{FF2B5EF4-FFF2-40B4-BE49-F238E27FC236}">
                  <a16:creationId xmlns:a16="http://schemas.microsoft.com/office/drawing/2014/main" id="{CFCA4871-0065-72E9-8DA1-634413ABD85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5400000">
              <a:off x="10561819" y="2379291"/>
              <a:ext cx="290471" cy="376827"/>
            </a:xfrm>
            <a:prstGeom prst="rect">
              <a:avLst/>
            </a:prstGeom>
          </p:spPr>
        </p:pic>
        <p:sp>
          <p:nvSpPr>
            <p:cNvPr id="63" name="Content Placeholder 2">
              <a:extLst>
                <a:ext uri="{FF2B5EF4-FFF2-40B4-BE49-F238E27FC236}">
                  <a16:creationId xmlns:a16="http://schemas.microsoft.com/office/drawing/2014/main" id="{7A3C0197-76FA-710D-A500-6024392D3BDA}"/>
                </a:ext>
              </a:extLst>
            </p:cNvPr>
            <p:cNvSpPr txBox="1">
              <a:spLocks/>
            </p:cNvSpPr>
            <p:nvPr/>
          </p:nvSpPr>
          <p:spPr>
            <a:xfrm>
              <a:off x="10124098" y="3279667"/>
              <a:ext cx="1204302" cy="1067343"/>
            </a:xfrm>
            <a:prstGeom prst="rect">
              <a:avLst/>
            </a:prstGeom>
          </p:spPr>
          <p:txBody>
            <a:bodyPr vert="horz" lIns="91440" tIns="45720" rIns="91440" bIns="4572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accent6"/>
                  </a:solidFill>
                  <a:effectLst/>
                  <a:uLnTx/>
                  <a:uFillTx/>
                  <a:latin typeface="Calibri" panose="020F0502020204030204" pitchFamily="34" charset="0"/>
                  <a:ea typeface="Calibri" panose="020F0502020204030204" pitchFamily="34" charset="0"/>
                  <a:cs typeface="Calibri" panose="020F0502020204030204" pitchFamily="34" charset="0"/>
                </a:rPr>
                <a:t>Provoke</a:t>
              </a:r>
              <a:r>
                <a:rPr kumimoji="0"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the upgrade</a:t>
              </a:r>
              <a:endParaRPr kumimoji="0" lang="en-IN"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01" name="Graphic 100">
              <a:extLst>
                <a:ext uri="{FF2B5EF4-FFF2-40B4-BE49-F238E27FC236}">
                  <a16:creationId xmlns:a16="http://schemas.microsoft.com/office/drawing/2014/main" id="{B189A8D1-4F2D-6A91-8791-2E35A4B212F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990240" y="5461019"/>
              <a:ext cx="1443177" cy="485260"/>
            </a:xfrm>
            <a:prstGeom prst="rect">
              <a:avLst/>
            </a:prstGeom>
          </p:spPr>
        </p:pic>
      </p:grpSp>
      <p:sp>
        <p:nvSpPr>
          <p:cNvPr id="37" name="Title 36">
            <a:extLst>
              <a:ext uri="{FF2B5EF4-FFF2-40B4-BE49-F238E27FC236}">
                <a16:creationId xmlns:a16="http://schemas.microsoft.com/office/drawing/2014/main" id="{DB79CEC4-779A-86E8-BCCC-6E49B0589C3B}"/>
              </a:ext>
            </a:extLst>
          </p:cNvPr>
          <p:cNvSpPr>
            <a:spLocks noGrp="1"/>
          </p:cNvSpPr>
          <p:nvPr>
            <p:ph type="title"/>
          </p:nvPr>
        </p:nvSpPr>
        <p:spPr>
          <a:xfrm>
            <a:off x="487680" y="334785"/>
            <a:ext cx="11216640" cy="687638"/>
          </a:xfrm>
        </p:spPr>
        <p:txBody>
          <a:bodyPr vert="horz"/>
          <a:lstStyle/>
          <a:p>
            <a:r>
              <a:rPr lang="en-US" dirty="0"/>
              <a:t>The “fine-tuning” happens here </a:t>
            </a:r>
          </a:p>
        </p:txBody>
      </p:sp>
      <p:grpSp>
        <p:nvGrpSpPr>
          <p:cNvPr id="46" name="Group 45">
            <a:extLst>
              <a:ext uri="{FF2B5EF4-FFF2-40B4-BE49-F238E27FC236}">
                <a16:creationId xmlns:a16="http://schemas.microsoft.com/office/drawing/2014/main" id="{50617BDB-8750-A2A0-91F5-61F7B2AA032F}"/>
              </a:ext>
            </a:extLst>
          </p:cNvPr>
          <p:cNvGrpSpPr/>
          <p:nvPr/>
        </p:nvGrpSpPr>
        <p:grpSpPr>
          <a:xfrm>
            <a:off x="527097" y="1923246"/>
            <a:ext cx="2139484" cy="4214261"/>
            <a:chOff x="527097" y="1923246"/>
            <a:chExt cx="2139484" cy="4214261"/>
          </a:xfrm>
        </p:grpSpPr>
        <p:pic>
          <p:nvPicPr>
            <p:cNvPr id="17" name="Graphic 16">
              <a:extLst>
                <a:ext uri="{FF2B5EF4-FFF2-40B4-BE49-F238E27FC236}">
                  <a16:creationId xmlns:a16="http://schemas.microsoft.com/office/drawing/2014/main" id="{F746E7D3-E8A3-6E3D-24E3-34FE5DC776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7097" y="1923246"/>
              <a:ext cx="2139484" cy="4214261"/>
            </a:xfrm>
            <a:prstGeom prst="roundRect">
              <a:avLst>
                <a:gd name="adj" fmla="val 6101"/>
              </a:avLst>
            </a:prstGeom>
          </p:spPr>
        </p:pic>
        <p:grpSp>
          <p:nvGrpSpPr>
            <p:cNvPr id="22" name="Group 21">
              <a:extLst>
                <a:ext uri="{FF2B5EF4-FFF2-40B4-BE49-F238E27FC236}">
                  <a16:creationId xmlns:a16="http://schemas.microsoft.com/office/drawing/2014/main" id="{8603645C-2E28-FC1D-F6B3-E85FB37BAA73}"/>
                </a:ext>
              </a:extLst>
            </p:cNvPr>
            <p:cNvGrpSpPr/>
            <p:nvPr/>
          </p:nvGrpSpPr>
          <p:grpSpPr>
            <a:xfrm>
              <a:off x="1262758" y="2221547"/>
              <a:ext cx="601983" cy="686877"/>
              <a:chOff x="611505" y="1607281"/>
              <a:chExt cx="601983" cy="686877"/>
            </a:xfrm>
          </p:grpSpPr>
          <p:pic>
            <p:nvPicPr>
              <p:cNvPr id="23" name="Graphic 22">
                <a:extLst>
                  <a:ext uri="{FF2B5EF4-FFF2-40B4-BE49-F238E27FC236}">
                    <a16:creationId xmlns:a16="http://schemas.microsoft.com/office/drawing/2014/main" id="{19785CAE-09CF-1AB6-D72C-1BA6A8952D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1505" y="1607281"/>
                <a:ext cx="601983" cy="686877"/>
              </a:xfrm>
              <a:prstGeom prst="rect">
                <a:avLst/>
              </a:prstGeom>
            </p:spPr>
          </p:pic>
          <p:pic>
            <p:nvPicPr>
              <p:cNvPr id="24" name="Graphic 23">
                <a:extLst>
                  <a:ext uri="{FF2B5EF4-FFF2-40B4-BE49-F238E27FC236}">
                    <a16:creationId xmlns:a16="http://schemas.microsoft.com/office/drawing/2014/main" id="{B00FFE63-2A12-734A-65D7-88F1EA3652A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10768" y="1749901"/>
                <a:ext cx="403456" cy="403456"/>
              </a:xfrm>
              <a:prstGeom prst="rect">
                <a:avLst/>
              </a:prstGeom>
            </p:spPr>
          </p:pic>
        </p:grpSp>
        <p:sp>
          <p:nvSpPr>
            <p:cNvPr id="54" name="Content Placeholder 2">
              <a:extLst>
                <a:ext uri="{FF2B5EF4-FFF2-40B4-BE49-F238E27FC236}">
                  <a16:creationId xmlns:a16="http://schemas.microsoft.com/office/drawing/2014/main" id="{F694B5C8-3D39-F2AB-F2F4-3C31759B33D3}"/>
                </a:ext>
              </a:extLst>
            </p:cNvPr>
            <p:cNvSpPr txBox="1">
              <a:spLocks/>
            </p:cNvSpPr>
            <p:nvPr/>
          </p:nvSpPr>
          <p:spPr>
            <a:xfrm>
              <a:off x="662697" y="3279667"/>
              <a:ext cx="1865889" cy="1732141"/>
            </a:xfrm>
            <a:prstGeom prst="rect">
              <a:avLst/>
            </a:prstGeom>
          </p:spPr>
          <p:txBody>
            <a:bodyPr vert="horz" lIns="91440" tIns="45720" rIns="91440" bIns="4572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Make the free version </a:t>
              </a:r>
              <a:r>
                <a:rPr kumimoji="0" lang="en-US" sz="1800" b="1" i="0" u="none" strike="noStrike" kern="1200" cap="none" spc="0" normalizeH="0" baseline="0" noProof="0" dirty="0">
                  <a:ln>
                    <a:noFill/>
                  </a:ln>
                  <a:solidFill>
                    <a:schemeClr val="accent6"/>
                  </a:solidFill>
                  <a:effectLst/>
                  <a:uLnTx/>
                  <a:uFillTx/>
                  <a:latin typeface="Calibri" panose="020F0502020204030204" pitchFamily="34" charset="0"/>
                  <a:ea typeface="Calibri" panose="020F0502020204030204" pitchFamily="34" charset="0"/>
                  <a:cs typeface="Calibri" panose="020F0502020204030204" pitchFamily="34" charset="0"/>
                </a:rPr>
                <a:t>wonderful… </a:t>
              </a:r>
              <a:br>
                <a:rPr kumimoji="0" lang="en-US" sz="1800" b="1" i="0" u="none" strike="noStrike" kern="1200" cap="none" spc="0" normalizeH="0" baseline="0" noProof="0" dirty="0">
                  <a:ln>
                    <a:noFill/>
                  </a:ln>
                  <a:solidFill>
                    <a:schemeClr val="accent6"/>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for </a:t>
              </a:r>
              <a:r>
                <a:rPr kumimoji="0" lang="en-US" sz="1800" b="1"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some</a:t>
              </a:r>
              <a:r>
                <a:rPr kumimoji="0"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customers</a:t>
              </a:r>
            </a:p>
          </p:txBody>
        </p:sp>
        <p:pic>
          <p:nvPicPr>
            <p:cNvPr id="45" name="Picture 10" descr="Zoom Logo, symbol, meaning, history, PNG, brand">
              <a:extLst>
                <a:ext uri="{FF2B5EF4-FFF2-40B4-BE49-F238E27FC236}">
                  <a16:creationId xmlns:a16="http://schemas.microsoft.com/office/drawing/2014/main" id="{E1950A9D-8414-1744-8E42-9E4ECCB7BB93}"/>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142876" y="5450080"/>
              <a:ext cx="987352" cy="555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a:extLst>
              <a:ext uri="{FF2B5EF4-FFF2-40B4-BE49-F238E27FC236}">
                <a16:creationId xmlns:a16="http://schemas.microsoft.com/office/drawing/2014/main" id="{9EF16042-15FF-D352-EC1F-F913E2460468}"/>
              </a:ext>
            </a:extLst>
          </p:cNvPr>
          <p:cNvGrpSpPr/>
          <p:nvPr/>
        </p:nvGrpSpPr>
        <p:grpSpPr>
          <a:xfrm>
            <a:off x="7355476" y="1923246"/>
            <a:ext cx="2139484" cy="4214261"/>
            <a:chOff x="7355476" y="1923246"/>
            <a:chExt cx="2139484" cy="4214261"/>
          </a:xfrm>
        </p:grpSpPr>
        <p:pic>
          <p:nvPicPr>
            <p:cNvPr id="6" name="Graphic 5">
              <a:extLst>
                <a:ext uri="{FF2B5EF4-FFF2-40B4-BE49-F238E27FC236}">
                  <a16:creationId xmlns:a16="http://schemas.microsoft.com/office/drawing/2014/main" id="{BF60AA6A-F12C-5A29-0852-22F22F5F91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55476" y="1923246"/>
              <a:ext cx="2139484" cy="4214261"/>
            </a:xfrm>
            <a:prstGeom prst="roundRect">
              <a:avLst>
                <a:gd name="adj" fmla="val 6101"/>
              </a:avLst>
            </a:prstGeom>
          </p:spPr>
        </p:pic>
        <p:pic>
          <p:nvPicPr>
            <p:cNvPr id="33" name="Graphic 32">
              <a:extLst>
                <a:ext uri="{FF2B5EF4-FFF2-40B4-BE49-F238E27FC236}">
                  <a16:creationId xmlns:a16="http://schemas.microsoft.com/office/drawing/2014/main" id="{D49F7BC7-5847-EA29-29F0-6CEC6CA9A3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18065" y="2243378"/>
              <a:ext cx="601983" cy="686877"/>
            </a:xfrm>
            <a:prstGeom prst="rect">
              <a:avLst/>
            </a:prstGeom>
          </p:spPr>
        </p:pic>
        <p:sp>
          <p:nvSpPr>
            <p:cNvPr id="62" name="Content Placeholder 2">
              <a:extLst>
                <a:ext uri="{FF2B5EF4-FFF2-40B4-BE49-F238E27FC236}">
                  <a16:creationId xmlns:a16="http://schemas.microsoft.com/office/drawing/2014/main" id="{AE6362D0-89C1-FFBA-A541-51B0A656BD05}"/>
                </a:ext>
              </a:extLst>
            </p:cNvPr>
            <p:cNvSpPr txBox="1">
              <a:spLocks/>
            </p:cNvSpPr>
            <p:nvPr/>
          </p:nvSpPr>
          <p:spPr>
            <a:xfrm>
              <a:off x="7754847" y="3279667"/>
              <a:ext cx="1428139" cy="1399742"/>
            </a:xfrm>
            <a:prstGeom prst="rect">
              <a:avLst/>
            </a:prstGeom>
          </p:spPr>
          <p:txBody>
            <a:bodyPr vert="horz" lIns="91440" tIns="45720" rIns="91440" bIns="4572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Be </a:t>
              </a:r>
            </a:p>
            <a:p>
              <a:pPr marL="0" marR="0" lvl="0" indent="0"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err="1">
                  <a:ln>
                    <a:noFill/>
                  </a:ln>
                  <a:solidFill>
                    <a:schemeClr val="accent6"/>
                  </a:solidFill>
                  <a:effectLst/>
                  <a:uLnTx/>
                  <a:uFillTx/>
                  <a:latin typeface="Calibri" panose="020F0502020204030204" pitchFamily="34" charset="0"/>
                  <a:ea typeface="Calibri" panose="020F0502020204030204" pitchFamily="34" charset="0"/>
                  <a:cs typeface="Calibri" panose="020F0502020204030204" pitchFamily="34" charset="0"/>
                </a:rPr>
                <a:t>clea</a:t>
              </a:r>
              <a:r>
                <a:rPr lang="en-US" sz="1800" b="1" dirty="0">
                  <a:solidFill>
                    <a:schemeClr val="accent6"/>
                  </a:solidFill>
                  <a:latin typeface="Calibri" panose="020F0502020204030204" pitchFamily="34" charset="0"/>
                  <a:ea typeface="Calibri" panose="020F0502020204030204" pitchFamily="34" charset="0"/>
                  <a:cs typeface="Calibri" panose="020F0502020204030204" pitchFamily="34" charset="0"/>
                </a:rPr>
                <a:t>r</a:t>
              </a:r>
              <a:r>
                <a:rPr lang="en-US" sz="1800" b="1" dirty="0">
                  <a:latin typeface="Calibri" panose="020F0502020204030204" pitchFamily="34" charset="0"/>
                  <a:ea typeface="Calibri" panose="020F0502020204030204" pitchFamily="34" charset="0"/>
                  <a:cs typeface="Calibri" panose="020F0502020204030204" pitchFamily="34" charset="0"/>
                </a:rPr>
                <a:t> </a:t>
              </a:r>
            </a:p>
            <a:p>
              <a:pPr marL="0" marR="0" lvl="0" indent="0"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1800" b="1" dirty="0">
                  <a:latin typeface="Calibri" panose="020F0502020204030204" pitchFamily="34" charset="0"/>
                  <a:ea typeface="Calibri" panose="020F0502020204030204" pitchFamily="34" charset="0"/>
                  <a:cs typeface="Calibri" panose="020F0502020204030204" pitchFamily="34" charset="0"/>
                </a:rPr>
                <a:t>and </a:t>
              </a:r>
              <a:r>
                <a:rPr kumimoji="0" lang="en-US" sz="1800" b="1" i="0" u="none" strike="noStrike" kern="1200" cap="none" spc="0" normalizeH="0" baseline="0" noProof="0" dirty="0">
                  <a:ln>
                    <a:noFill/>
                  </a:ln>
                  <a:solidFill>
                    <a:schemeClr val="accent6"/>
                  </a:solidFill>
                  <a:effectLst/>
                  <a:uLnTx/>
                  <a:uFillTx/>
                  <a:latin typeface="Calibri" panose="020F0502020204030204" pitchFamily="34" charset="0"/>
                  <a:ea typeface="Calibri" panose="020F0502020204030204" pitchFamily="34" charset="0"/>
                  <a:cs typeface="Calibri" panose="020F0502020204030204" pitchFamily="34" charset="0"/>
                </a:rPr>
                <a:t>transparent</a:t>
              </a:r>
              <a:endParaRPr kumimoji="0" lang="en-IN" sz="1800" b="1" i="0" u="none" strike="noStrike" kern="1200" cap="none" spc="0" normalizeH="0" baseline="0" noProof="0" dirty="0">
                <a:ln>
                  <a:noFill/>
                </a:ln>
                <a:solidFill>
                  <a:schemeClr val="accent6"/>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6" name="Graphic 35" descr="Open book outline">
              <a:extLst>
                <a:ext uri="{FF2B5EF4-FFF2-40B4-BE49-F238E27FC236}">
                  <a16:creationId xmlns:a16="http://schemas.microsoft.com/office/drawing/2014/main" id="{E1CBB79B-8CB7-C429-1CD7-FB176F8C111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161479" y="2338001"/>
              <a:ext cx="516535" cy="516535"/>
            </a:xfrm>
            <a:prstGeom prst="rect">
              <a:avLst/>
            </a:prstGeom>
          </p:spPr>
        </p:pic>
        <p:pic>
          <p:nvPicPr>
            <p:cNvPr id="1026" name="Picture 2" descr="Dropbox logo and symbol, meaning, history, PNG">
              <a:extLst>
                <a:ext uri="{FF2B5EF4-FFF2-40B4-BE49-F238E27FC236}">
                  <a16:creationId xmlns:a16="http://schemas.microsoft.com/office/drawing/2014/main" id="{C4DF62F2-19D4-3EDE-3333-0B927965305F}"/>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814471" y="5422194"/>
              <a:ext cx="1280778" cy="58185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779BA6CE-4166-DA9A-80B1-9C3E250D496E}"/>
              </a:ext>
            </a:extLst>
          </p:cNvPr>
          <p:cNvSpPr/>
          <p:nvPr/>
        </p:nvSpPr>
        <p:spPr>
          <a:xfrm>
            <a:off x="7292225" y="1805825"/>
            <a:ext cx="4691469" cy="4475506"/>
          </a:xfrm>
          <a:prstGeom prst="rect">
            <a:avLst/>
          </a:prstGeom>
          <a:solidFill>
            <a:schemeClr val="tx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1" name="Right Brace 10">
            <a:extLst>
              <a:ext uri="{FF2B5EF4-FFF2-40B4-BE49-F238E27FC236}">
                <a16:creationId xmlns:a16="http://schemas.microsoft.com/office/drawing/2014/main" id="{C762AD5D-3086-68F3-C6AF-6A7634E54B0F}"/>
              </a:ext>
            </a:extLst>
          </p:cNvPr>
          <p:cNvSpPr/>
          <p:nvPr/>
        </p:nvSpPr>
        <p:spPr>
          <a:xfrm rot="16200000">
            <a:off x="3671588" y="-1651599"/>
            <a:ext cx="341342" cy="6477894"/>
          </a:xfrm>
          <a:prstGeom prst="rightBrace">
            <a:avLst>
              <a:gd name="adj1" fmla="val 62179"/>
              <a:gd name="adj2" fmla="val 5000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4178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C921328-1DD1-F0C4-88A1-D9DAAE9836F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122" imgH="114" progId="TCLayout.ActiveDocument.1">
                  <p:embed/>
                </p:oleObj>
              </mc:Choice>
              <mc:Fallback>
                <p:oleObj name="think-cell Slide" r:id="rId3" imgW="122" imgH="114" progId="TCLayout.ActiveDocument.1">
                  <p:embed/>
                  <p:pic>
                    <p:nvPicPr>
                      <p:cNvPr id="4" name="think-cell data - do not delete" hidden="1">
                        <a:extLst>
                          <a:ext uri="{FF2B5EF4-FFF2-40B4-BE49-F238E27FC236}">
                            <a16:creationId xmlns:a16="http://schemas.microsoft.com/office/drawing/2014/main" id="{1C921328-1DD1-F0C4-88A1-D9DAAE9836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2BB25C3-D857-9D39-EE3B-DADB43C195CA}"/>
              </a:ext>
            </a:extLst>
          </p:cNvPr>
          <p:cNvSpPr>
            <a:spLocks noGrp="1"/>
          </p:cNvSpPr>
          <p:nvPr>
            <p:ph type="title"/>
          </p:nvPr>
        </p:nvSpPr>
        <p:spPr/>
        <p:txBody>
          <a:bodyPr vert="horz"/>
          <a:lstStyle/>
          <a:p>
            <a:r>
              <a:rPr lang="en-US" dirty="0"/>
              <a:t>Design of the </a:t>
            </a:r>
            <a:r>
              <a:rPr lang="en-US" dirty="0" err="1"/>
              <a:t>price:value</a:t>
            </a:r>
            <a:r>
              <a:rPr lang="en-US" dirty="0"/>
              <a:t> relationship between the free and first paid tier is CRITICAL to your freemium model’s success</a:t>
            </a:r>
          </a:p>
        </p:txBody>
      </p:sp>
      <p:sp>
        <p:nvSpPr>
          <p:cNvPr id="11" name="TextBox 10">
            <a:extLst>
              <a:ext uri="{FF2B5EF4-FFF2-40B4-BE49-F238E27FC236}">
                <a16:creationId xmlns:a16="http://schemas.microsoft.com/office/drawing/2014/main" id="{6BA1E8A6-30E6-4814-8EB5-FBC25D1B1FBB}"/>
              </a:ext>
            </a:extLst>
          </p:cNvPr>
          <p:cNvSpPr txBox="1"/>
          <p:nvPr/>
        </p:nvSpPr>
        <p:spPr>
          <a:xfrm>
            <a:off x="2251537" y="2659588"/>
            <a:ext cx="1378492" cy="369332"/>
          </a:xfrm>
          <a:prstGeom prst="rect">
            <a:avLst/>
          </a:prstGeom>
          <a:noFill/>
        </p:spPr>
        <p:txBody>
          <a:bodyPr wrap="square" lIns="0" rIns="0" rtlCol="0">
            <a:spAutoFit/>
          </a:bodyPr>
          <a:lstStyle/>
          <a:p>
            <a:pPr algn="r"/>
            <a:r>
              <a:rPr lang="en-US" b="1" dirty="0">
                <a:solidFill>
                  <a:schemeClr val="bg1"/>
                </a:solidFill>
              </a:rPr>
              <a:t>Price</a:t>
            </a:r>
          </a:p>
        </p:txBody>
      </p:sp>
      <p:cxnSp>
        <p:nvCxnSpPr>
          <p:cNvPr id="5" name="Straight Arrow Connector 4">
            <a:extLst>
              <a:ext uri="{FF2B5EF4-FFF2-40B4-BE49-F238E27FC236}">
                <a16:creationId xmlns:a16="http://schemas.microsoft.com/office/drawing/2014/main" id="{E2D24B8A-EB29-8385-C6F4-3C31351BC3FB}"/>
              </a:ext>
            </a:extLst>
          </p:cNvPr>
          <p:cNvCxnSpPr/>
          <p:nvPr/>
        </p:nvCxnSpPr>
        <p:spPr>
          <a:xfrm flipV="1">
            <a:off x="3731119" y="2885645"/>
            <a:ext cx="0" cy="265236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074250E-7CF2-B230-5A50-36629489A5AF}"/>
              </a:ext>
            </a:extLst>
          </p:cNvPr>
          <p:cNvCxnSpPr>
            <a:cxnSpLocks/>
          </p:cNvCxnSpPr>
          <p:nvPr/>
        </p:nvCxnSpPr>
        <p:spPr>
          <a:xfrm>
            <a:off x="3731119" y="5538006"/>
            <a:ext cx="369436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76E19D5-CEA2-A998-E7DF-8F63FB5708C2}"/>
              </a:ext>
            </a:extLst>
          </p:cNvPr>
          <p:cNvSpPr/>
          <p:nvPr/>
        </p:nvSpPr>
        <p:spPr>
          <a:xfrm>
            <a:off x="4734525" y="5206461"/>
            <a:ext cx="663090" cy="6630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solidFill>
              </a:rPr>
              <a:t>Free</a:t>
            </a:r>
          </a:p>
        </p:txBody>
      </p:sp>
      <p:sp>
        <p:nvSpPr>
          <p:cNvPr id="10" name="Oval 9">
            <a:extLst>
              <a:ext uri="{FF2B5EF4-FFF2-40B4-BE49-F238E27FC236}">
                <a16:creationId xmlns:a16="http://schemas.microsoft.com/office/drawing/2014/main" id="{D7423FC2-987D-24C9-9F9F-43D9913FE2D4}"/>
              </a:ext>
            </a:extLst>
          </p:cNvPr>
          <p:cNvSpPr/>
          <p:nvPr/>
        </p:nvSpPr>
        <p:spPr>
          <a:xfrm>
            <a:off x="6610358" y="3173336"/>
            <a:ext cx="663090" cy="6630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solidFill>
              </a:rPr>
              <a:t>Paid</a:t>
            </a:r>
          </a:p>
        </p:txBody>
      </p:sp>
      <p:sp>
        <p:nvSpPr>
          <p:cNvPr id="12" name="TextBox 11">
            <a:extLst>
              <a:ext uri="{FF2B5EF4-FFF2-40B4-BE49-F238E27FC236}">
                <a16:creationId xmlns:a16="http://schemas.microsoft.com/office/drawing/2014/main" id="{4C9F3CAB-66C5-F1D9-2F14-4E26C3A656EC}"/>
              </a:ext>
            </a:extLst>
          </p:cNvPr>
          <p:cNvSpPr txBox="1"/>
          <p:nvPr/>
        </p:nvSpPr>
        <p:spPr>
          <a:xfrm>
            <a:off x="6344888" y="5643259"/>
            <a:ext cx="1052524" cy="281997"/>
          </a:xfrm>
          <a:prstGeom prst="rect">
            <a:avLst/>
          </a:prstGeom>
          <a:noFill/>
        </p:spPr>
        <p:txBody>
          <a:bodyPr wrap="square" lIns="0" rIns="0" rtlCol="0">
            <a:spAutoFit/>
          </a:bodyPr>
          <a:lstStyle/>
          <a:p>
            <a:pPr algn="r"/>
            <a:r>
              <a:rPr lang="en-US" b="1" dirty="0">
                <a:solidFill>
                  <a:schemeClr val="bg1"/>
                </a:solidFill>
              </a:rPr>
              <a:t>Value</a:t>
            </a:r>
          </a:p>
        </p:txBody>
      </p:sp>
      <p:grpSp>
        <p:nvGrpSpPr>
          <p:cNvPr id="27" name="Group 26">
            <a:extLst>
              <a:ext uri="{FF2B5EF4-FFF2-40B4-BE49-F238E27FC236}">
                <a16:creationId xmlns:a16="http://schemas.microsoft.com/office/drawing/2014/main" id="{2F6F909B-816A-A401-F40B-E4FAF0931593}"/>
              </a:ext>
            </a:extLst>
          </p:cNvPr>
          <p:cNvGrpSpPr/>
          <p:nvPr/>
        </p:nvGrpSpPr>
        <p:grpSpPr>
          <a:xfrm>
            <a:off x="3731119" y="4790643"/>
            <a:ext cx="1375298" cy="371409"/>
            <a:chOff x="3731119" y="4790643"/>
            <a:chExt cx="1375298" cy="371409"/>
          </a:xfrm>
        </p:grpSpPr>
        <p:cxnSp>
          <p:nvCxnSpPr>
            <p:cNvPr id="14" name="Straight Arrow Connector 13">
              <a:extLst>
                <a:ext uri="{FF2B5EF4-FFF2-40B4-BE49-F238E27FC236}">
                  <a16:creationId xmlns:a16="http://schemas.microsoft.com/office/drawing/2014/main" id="{4F64222F-8BD1-BDB2-CEB9-1581DF6BE448}"/>
                </a:ext>
              </a:extLst>
            </p:cNvPr>
            <p:cNvCxnSpPr/>
            <p:nvPr/>
          </p:nvCxnSpPr>
          <p:spPr>
            <a:xfrm>
              <a:off x="3731119" y="4790643"/>
              <a:ext cx="1375298"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353A73F-74BF-962B-BC11-AF0139C15086}"/>
                </a:ext>
              </a:extLst>
            </p:cNvPr>
            <p:cNvSpPr txBox="1"/>
            <p:nvPr/>
          </p:nvSpPr>
          <p:spPr>
            <a:xfrm>
              <a:off x="3767108" y="4854275"/>
              <a:ext cx="1052524" cy="307777"/>
            </a:xfrm>
            <a:prstGeom prst="rect">
              <a:avLst/>
            </a:prstGeom>
            <a:noFill/>
          </p:spPr>
          <p:txBody>
            <a:bodyPr wrap="square" lIns="0" rIns="0" rtlCol="0">
              <a:spAutoFit/>
            </a:bodyPr>
            <a:lstStyle/>
            <a:p>
              <a:r>
                <a:rPr lang="en-US" sz="1400" b="1" i="1" dirty="0">
                  <a:solidFill>
                    <a:schemeClr val="accent6"/>
                  </a:solidFill>
                </a:rPr>
                <a:t>Free Value</a:t>
              </a:r>
            </a:p>
          </p:txBody>
        </p:sp>
      </p:grpSp>
      <p:grpSp>
        <p:nvGrpSpPr>
          <p:cNvPr id="30" name="Group 29">
            <a:extLst>
              <a:ext uri="{FF2B5EF4-FFF2-40B4-BE49-F238E27FC236}">
                <a16:creationId xmlns:a16="http://schemas.microsoft.com/office/drawing/2014/main" id="{1C8E49DF-ACCB-EF16-CB1B-DE0B5F0FB0E3}"/>
              </a:ext>
            </a:extLst>
          </p:cNvPr>
          <p:cNvGrpSpPr/>
          <p:nvPr/>
        </p:nvGrpSpPr>
        <p:grpSpPr>
          <a:xfrm>
            <a:off x="5031563" y="2830505"/>
            <a:ext cx="1929824" cy="586852"/>
            <a:chOff x="5031563" y="2830505"/>
            <a:chExt cx="1929824" cy="586852"/>
          </a:xfrm>
        </p:grpSpPr>
        <p:cxnSp>
          <p:nvCxnSpPr>
            <p:cNvPr id="17" name="Straight Arrow Connector 16">
              <a:extLst>
                <a:ext uri="{FF2B5EF4-FFF2-40B4-BE49-F238E27FC236}">
                  <a16:creationId xmlns:a16="http://schemas.microsoft.com/office/drawing/2014/main" id="{D4486222-1C16-FED8-D422-2CA664B5195A}"/>
                </a:ext>
              </a:extLst>
            </p:cNvPr>
            <p:cNvCxnSpPr>
              <a:cxnSpLocks/>
            </p:cNvCxnSpPr>
            <p:nvPr/>
          </p:nvCxnSpPr>
          <p:spPr>
            <a:xfrm>
              <a:off x="5031563" y="2830505"/>
              <a:ext cx="1929824"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9D5EC88-1C90-33BF-97A3-15D0D94A71A9}"/>
                </a:ext>
              </a:extLst>
            </p:cNvPr>
            <p:cNvSpPr txBox="1"/>
            <p:nvPr/>
          </p:nvSpPr>
          <p:spPr>
            <a:xfrm>
              <a:off x="5067552" y="2894137"/>
              <a:ext cx="1052524" cy="523220"/>
            </a:xfrm>
            <a:prstGeom prst="rect">
              <a:avLst/>
            </a:prstGeom>
            <a:noFill/>
          </p:spPr>
          <p:txBody>
            <a:bodyPr wrap="square" lIns="0" rIns="0" rtlCol="0">
              <a:spAutoFit/>
            </a:bodyPr>
            <a:lstStyle/>
            <a:p>
              <a:r>
                <a:rPr lang="en-US" sz="1400" b="1" i="1" dirty="0">
                  <a:solidFill>
                    <a:schemeClr val="accent6"/>
                  </a:solidFill>
                </a:rPr>
                <a:t>Paid Value Jump</a:t>
              </a:r>
            </a:p>
          </p:txBody>
        </p:sp>
      </p:grpSp>
      <p:grpSp>
        <p:nvGrpSpPr>
          <p:cNvPr id="31" name="Group 30">
            <a:extLst>
              <a:ext uri="{FF2B5EF4-FFF2-40B4-BE49-F238E27FC236}">
                <a16:creationId xmlns:a16="http://schemas.microsoft.com/office/drawing/2014/main" id="{5D1B886F-E1DD-9663-324E-DD88314FC148}"/>
              </a:ext>
            </a:extLst>
          </p:cNvPr>
          <p:cNvGrpSpPr/>
          <p:nvPr/>
        </p:nvGrpSpPr>
        <p:grpSpPr>
          <a:xfrm>
            <a:off x="7637614" y="3389224"/>
            <a:ext cx="1405296" cy="2148782"/>
            <a:chOff x="7637614" y="3389224"/>
            <a:chExt cx="1405296" cy="2148782"/>
          </a:xfrm>
        </p:grpSpPr>
        <p:cxnSp>
          <p:nvCxnSpPr>
            <p:cNvPr id="20" name="Straight Arrow Connector 19">
              <a:extLst>
                <a:ext uri="{FF2B5EF4-FFF2-40B4-BE49-F238E27FC236}">
                  <a16:creationId xmlns:a16="http://schemas.microsoft.com/office/drawing/2014/main" id="{148E87E2-3CDB-760B-D983-789B87CBEED1}"/>
                </a:ext>
              </a:extLst>
            </p:cNvPr>
            <p:cNvCxnSpPr>
              <a:cxnSpLocks/>
            </p:cNvCxnSpPr>
            <p:nvPr/>
          </p:nvCxnSpPr>
          <p:spPr>
            <a:xfrm flipV="1">
              <a:off x="7637614" y="3417357"/>
              <a:ext cx="0" cy="2120649"/>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F495EFE-DC80-7ADE-08DF-4E60679D1948}"/>
                </a:ext>
              </a:extLst>
            </p:cNvPr>
            <p:cNvSpPr txBox="1"/>
            <p:nvPr/>
          </p:nvSpPr>
          <p:spPr>
            <a:xfrm>
              <a:off x="7849750" y="3389224"/>
              <a:ext cx="1193160" cy="307777"/>
            </a:xfrm>
            <a:prstGeom prst="rect">
              <a:avLst/>
            </a:prstGeom>
            <a:noFill/>
          </p:spPr>
          <p:txBody>
            <a:bodyPr wrap="square" lIns="0" rIns="0" rtlCol="0">
              <a:spAutoFit/>
            </a:bodyPr>
            <a:lstStyle/>
            <a:p>
              <a:r>
                <a:rPr lang="en-US" sz="1400" b="1" i="1" dirty="0">
                  <a:solidFill>
                    <a:schemeClr val="accent6"/>
                  </a:solidFill>
                </a:rPr>
                <a:t>Paid Price Jump</a:t>
              </a:r>
            </a:p>
          </p:txBody>
        </p:sp>
      </p:grpSp>
      <p:sp>
        <p:nvSpPr>
          <p:cNvPr id="24" name="Rectangle 23">
            <a:extLst>
              <a:ext uri="{FF2B5EF4-FFF2-40B4-BE49-F238E27FC236}">
                <a16:creationId xmlns:a16="http://schemas.microsoft.com/office/drawing/2014/main" id="{58D0A945-C864-043F-6B8D-9A7C5DF2AE68}"/>
              </a:ext>
            </a:extLst>
          </p:cNvPr>
          <p:cNvSpPr/>
          <p:nvPr/>
        </p:nvSpPr>
        <p:spPr>
          <a:xfrm>
            <a:off x="639844" y="4013746"/>
            <a:ext cx="2752390" cy="18080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Free Value must be…</a:t>
            </a:r>
          </a:p>
          <a:p>
            <a:pPr marL="171450" indent="-171450">
              <a:buClr>
                <a:schemeClr val="accent1"/>
              </a:buClr>
              <a:buFont typeface="Wingdings" panose="05000000000000000000" pitchFamily="2" charset="2"/>
              <a:buChar char="ü"/>
            </a:pPr>
            <a:r>
              <a:rPr lang="en-US" sz="1400" dirty="0">
                <a:solidFill>
                  <a:schemeClr val="tx1"/>
                </a:solidFill>
              </a:rPr>
              <a:t>High enough to </a:t>
            </a:r>
            <a:r>
              <a:rPr lang="en-US" sz="1400" b="1" dirty="0">
                <a:solidFill>
                  <a:schemeClr val="tx1"/>
                </a:solidFill>
              </a:rPr>
              <a:t>delight </a:t>
            </a:r>
            <a:r>
              <a:rPr lang="en-US" sz="1400" dirty="0">
                <a:solidFill>
                  <a:schemeClr val="tx1"/>
                </a:solidFill>
              </a:rPr>
              <a:t>some customers</a:t>
            </a:r>
          </a:p>
          <a:p>
            <a:pPr marL="171450" indent="-171450">
              <a:buClr>
                <a:schemeClr val="accent1"/>
              </a:buClr>
              <a:buFont typeface="Wingdings" panose="05000000000000000000" pitchFamily="2" charset="2"/>
              <a:buChar char="ü"/>
            </a:pPr>
            <a:r>
              <a:rPr lang="en-US" sz="1400" dirty="0">
                <a:solidFill>
                  <a:schemeClr val="tx1"/>
                </a:solidFill>
              </a:rPr>
              <a:t>Low enough that many customers will </a:t>
            </a:r>
            <a:r>
              <a:rPr lang="en-US" sz="1400" b="1" dirty="0">
                <a:solidFill>
                  <a:schemeClr val="tx1"/>
                </a:solidFill>
              </a:rPr>
              <a:t>want/need to upgrade</a:t>
            </a:r>
          </a:p>
        </p:txBody>
      </p:sp>
      <p:sp>
        <p:nvSpPr>
          <p:cNvPr id="25" name="Rectangle 24">
            <a:extLst>
              <a:ext uri="{FF2B5EF4-FFF2-40B4-BE49-F238E27FC236}">
                <a16:creationId xmlns:a16="http://schemas.microsoft.com/office/drawing/2014/main" id="{58E24FE0-2CFB-D656-417C-C1AFC3B2DA58}"/>
              </a:ext>
            </a:extLst>
          </p:cNvPr>
          <p:cNvSpPr/>
          <p:nvPr/>
        </p:nvSpPr>
        <p:spPr>
          <a:xfrm>
            <a:off x="9042910" y="3845576"/>
            <a:ext cx="2752390" cy="16924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Paid Price jump must be…</a:t>
            </a:r>
          </a:p>
          <a:p>
            <a:pPr marL="171450" indent="-171450">
              <a:buClr>
                <a:schemeClr val="accent1"/>
              </a:buClr>
              <a:buFont typeface="Wingdings" panose="05000000000000000000" pitchFamily="2" charset="2"/>
              <a:buChar char="ü"/>
            </a:pPr>
            <a:r>
              <a:rPr lang="en-US" sz="1400" dirty="0">
                <a:solidFill>
                  <a:schemeClr val="tx1"/>
                </a:solidFill>
              </a:rPr>
              <a:t>Low enough to </a:t>
            </a:r>
            <a:r>
              <a:rPr lang="en-US" sz="1400" b="1" dirty="0">
                <a:solidFill>
                  <a:schemeClr val="tx1"/>
                </a:solidFill>
              </a:rPr>
              <a:t>overcome the psychological barrier </a:t>
            </a:r>
            <a:r>
              <a:rPr lang="en-US" sz="1400" dirty="0">
                <a:solidFill>
                  <a:schemeClr val="tx1"/>
                </a:solidFill>
              </a:rPr>
              <a:t>of upgrading</a:t>
            </a:r>
          </a:p>
          <a:p>
            <a:pPr marL="171450" indent="-171450">
              <a:buClr>
                <a:schemeClr val="accent1"/>
              </a:buClr>
              <a:buFont typeface="Wingdings" panose="05000000000000000000" pitchFamily="2" charset="2"/>
              <a:buChar char="ü"/>
            </a:pPr>
            <a:r>
              <a:rPr lang="en-US" sz="1400" dirty="0">
                <a:solidFill>
                  <a:schemeClr val="tx1"/>
                </a:solidFill>
              </a:rPr>
              <a:t>High enough to </a:t>
            </a:r>
            <a:r>
              <a:rPr lang="en-US" sz="1400" b="1" dirty="0">
                <a:solidFill>
                  <a:schemeClr val="tx1"/>
                </a:solidFill>
              </a:rPr>
              <a:t>cover the cost of free customers</a:t>
            </a:r>
          </a:p>
        </p:txBody>
      </p:sp>
      <p:sp>
        <p:nvSpPr>
          <p:cNvPr id="26" name="Rectangle 25">
            <a:extLst>
              <a:ext uri="{FF2B5EF4-FFF2-40B4-BE49-F238E27FC236}">
                <a16:creationId xmlns:a16="http://schemas.microsoft.com/office/drawing/2014/main" id="{A352DD0F-25B1-4FCC-2C86-1BB77F77AA87}"/>
              </a:ext>
            </a:extLst>
          </p:cNvPr>
          <p:cNvSpPr/>
          <p:nvPr/>
        </p:nvSpPr>
        <p:spPr>
          <a:xfrm>
            <a:off x="7273448" y="1797479"/>
            <a:ext cx="3754492" cy="10628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Paid Value jump must be…</a:t>
            </a:r>
          </a:p>
          <a:p>
            <a:pPr marL="171450" indent="-171450">
              <a:buClr>
                <a:schemeClr val="accent1"/>
              </a:buClr>
              <a:buFont typeface="Wingdings" panose="05000000000000000000" pitchFamily="2" charset="2"/>
              <a:buChar char="ü"/>
            </a:pPr>
            <a:r>
              <a:rPr lang="en-US" sz="1400" dirty="0">
                <a:solidFill>
                  <a:schemeClr val="tx1"/>
                </a:solidFill>
              </a:rPr>
              <a:t>High enough to </a:t>
            </a:r>
            <a:r>
              <a:rPr lang="en-US" sz="1400" b="1" dirty="0">
                <a:solidFill>
                  <a:schemeClr val="tx1"/>
                </a:solidFill>
              </a:rPr>
              <a:t>make upgrading compelling</a:t>
            </a:r>
          </a:p>
          <a:p>
            <a:pPr marL="171450" indent="-171450">
              <a:buClr>
                <a:schemeClr val="accent1"/>
              </a:buClr>
              <a:buFont typeface="Wingdings" panose="05000000000000000000" pitchFamily="2" charset="2"/>
              <a:buChar char="ü"/>
            </a:pPr>
            <a:r>
              <a:rPr lang="en-US" sz="1400" dirty="0">
                <a:solidFill>
                  <a:schemeClr val="tx1"/>
                </a:solidFill>
              </a:rPr>
              <a:t>Low enough to provide option for </a:t>
            </a:r>
            <a:r>
              <a:rPr lang="en-US" sz="1400" b="1" dirty="0">
                <a:solidFill>
                  <a:schemeClr val="tx1"/>
                </a:solidFill>
              </a:rPr>
              <a:t>additional tiers </a:t>
            </a:r>
            <a:r>
              <a:rPr lang="en-US" sz="1400" dirty="0">
                <a:solidFill>
                  <a:schemeClr val="tx1"/>
                </a:solidFill>
              </a:rPr>
              <a:t>(assuming you want them…)</a:t>
            </a:r>
          </a:p>
        </p:txBody>
      </p:sp>
    </p:spTree>
    <p:extLst>
      <p:ext uri="{BB962C8B-B14F-4D97-AF65-F5344CB8AC3E}">
        <p14:creationId xmlns:p14="http://schemas.microsoft.com/office/powerpoint/2010/main" val="138586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think-cell data - do not delete" hidden="1">
            <a:extLst>
              <a:ext uri="{FF2B5EF4-FFF2-40B4-BE49-F238E27FC236}">
                <a16:creationId xmlns:a16="http://schemas.microsoft.com/office/drawing/2014/main" id="{29B07EB1-58D7-89EF-6327-7D87389322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152" imgH="152" progId="TCLayout.ActiveDocument.1">
                  <p:embed/>
                </p:oleObj>
              </mc:Choice>
              <mc:Fallback>
                <p:oleObj name="think-cell Slide" r:id="rId3" imgW="152" imgH="152" progId="TCLayout.ActiveDocument.1">
                  <p:embed/>
                  <p:pic>
                    <p:nvPicPr>
                      <p:cNvPr id="60" name="think-cell data - do not delete" hidden="1">
                        <a:extLst>
                          <a:ext uri="{FF2B5EF4-FFF2-40B4-BE49-F238E27FC236}">
                            <a16:creationId xmlns:a16="http://schemas.microsoft.com/office/drawing/2014/main" id="{29B07EB1-58D7-89EF-6327-7D87389322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7742B887-9CAD-110A-3CFA-1DE6A063ED39}"/>
              </a:ext>
            </a:extLst>
          </p:cNvPr>
          <p:cNvPicPr>
            <a:picLocks noChangeAspect="1"/>
          </p:cNvPicPr>
          <p:nvPr/>
        </p:nvPicPr>
        <p:blipFill rotWithShape="1">
          <a:blip r:embed="rId5"/>
          <a:srcRect l="43713" t="6709" b="-1611"/>
          <a:stretch/>
        </p:blipFill>
        <p:spPr>
          <a:xfrm>
            <a:off x="7112365" y="1592553"/>
            <a:ext cx="4368800" cy="4332662"/>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nvGrpSpPr>
          <p:cNvPr id="57" name="Group 56">
            <a:extLst>
              <a:ext uri="{FF2B5EF4-FFF2-40B4-BE49-F238E27FC236}">
                <a16:creationId xmlns:a16="http://schemas.microsoft.com/office/drawing/2014/main" id="{BD874A30-15C3-600C-E24C-1FD547194A4F}"/>
              </a:ext>
            </a:extLst>
          </p:cNvPr>
          <p:cNvGrpSpPr/>
          <p:nvPr/>
        </p:nvGrpSpPr>
        <p:grpSpPr>
          <a:xfrm>
            <a:off x="596535" y="2070629"/>
            <a:ext cx="5423265" cy="3472921"/>
            <a:chOff x="672735" y="2559579"/>
            <a:chExt cx="4340693" cy="3472921"/>
          </a:xfrm>
        </p:grpSpPr>
        <p:sp>
          <p:nvSpPr>
            <p:cNvPr id="5" name="Rectangle: Rounded Corners 4">
              <a:extLst>
                <a:ext uri="{FF2B5EF4-FFF2-40B4-BE49-F238E27FC236}">
                  <a16:creationId xmlns:a16="http://schemas.microsoft.com/office/drawing/2014/main" id="{AF895A03-6D6D-F8E3-669F-2C3F292E6932}"/>
                </a:ext>
              </a:extLst>
            </p:cNvPr>
            <p:cNvSpPr/>
            <p:nvPr/>
          </p:nvSpPr>
          <p:spPr>
            <a:xfrm>
              <a:off x="2023207" y="2559579"/>
              <a:ext cx="910156" cy="34729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3C5F387D-C924-6098-4BE9-8632439312D9}"/>
                </a:ext>
              </a:extLst>
            </p:cNvPr>
            <p:cNvSpPr/>
            <p:nvPr/>
          </p:nvSpPr>
          <p:spPr>
            <a:xfrm>
              <a:off x="3066249" y="2559579"/>
              <a:ext cx="910156" cy="34729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59E2AE0-9523-0854-0297-867225F00FFE}"/>
                </a:ext>
              </a:extLst>
            </p:cNvPr>
            <p:cNvSpPr txBox="1"/>
            <p:nvPr/>
          </p:nvSpPr>
          <p:spPr>
            <a:xfrm>
              <a:off x="3254070" y="2618363"/>
              <a:ext cx="534514" cy="287130"/>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000000"/>
                  </a:solidFill>
                  <a:effectLst/>
                  <a:uLnTx/>
                  <a:uFillTx/>
                  <a:latin typeface="Calibri" panose="020F0502020204030204"/>
                  <a:ea typeface="+mn-ea"/>
                  <a:cs typeface="+mn-cs"/>
                </a:rPr>
                <a:t>Option B</a:t>
              </a:r>
            </a:p>
          </p:txBody>
        </p:sp>
        <p:sp>
          <p:nvSpPr>
            <p:cNvPr id="9" name="TextBox 8">
              <a:extLst>
                <a:ext uri="{FF2B5EF4-FFF2-40B4-BE49-F238E27FC236}">
                  <a16:creationId xmlns:a16="http://schemas.microsoft.com/office/drawing/2014/main" id="{19151F47-593E-1EC9-BD98-9DF33838FD8A}"/>
                </a:ext>
              </a:extLst>
            </p:cNvPr>
            <p:cNvSpPr txBox="1"/>
            <p:nvPr/>
          </p:nvSpPr>
          <p:spPr>
            <a:xfrm>
              <a:off x="2211027" y="2618363"/>
              <a:ext cx="534514" cy="287130"/>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000000"/>
                  </a:solidFill>
                  <a:effectLst/>
                  <a:uLnTx/>
                  <a:uFillTx/>
                  <a:latin typeface="Calibri" panose="020F0502020204030204"/>
                  <a:ea typeface="+mn-ea"/>
                  <a:cs typeface="+mn-cs"/>
                </a:rPr>
                <a:t>Option A</a:t>
              </a:r>
            </a:p>
          </p:txBody>
        </p:sp>
        <p:sp>
          <p:nvSpPr>
            <p:cNvPr id="11" name="TextBox 10">
              <a:extLst>
                <a:ext uri="{FF2B5EF4-FFF2-40B4-BE49-F238E27FC236}">
                  <a16:creationId xmlns:a16="http://schemas.microsoft.com/office/drawing/2014/main" id="{52D92EF7-C5DC-50FF-E438-336EFB6E4853}"/>
                </a:ext>
              </a:extLst>
            </p:cNvPr>
            <p:cNvSpPr txBox="1"/>
            <p:nvPr/>
          </p:nvSpPr>
          <p:spPr>
            <a:xfrm>
              <a:off x="672735" y="3049810"/>
              <a:ext cx="1205512" cy="157798"/>
            </a:xfrm>
            <a:prstGeom prst="rect">
              <a:avLst/>
            </a:prstGeom>
            <a:noFill/>
          </p:spPr>
          <p:txBody>
            <a:bodyPr wrap="square" lIns="0" r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rgbClr val="000000"/>
                  </a:solidFill>
                  <a:latin typeface="Calibri" panose="020F0502020204030204"/>
                </a:rPr>
                <a:t>Feature A</a:t>
              </a:r>
              <a:endPar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E9C35BD-88F8-763C-8B5C-1E2E8E52B11B}"/>
                </a:ext>
              </a:extLst>
            </p:cNvPr>
            <p:cNvSpPr txBox="1"/>
            <p:nvPr/>
          </p:nvSpPr>
          <p:spPr>
            <a:xfrm>
              <a:off x="3286810" y="3073730"/>
              <a:ext cx="469033" cy="10995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1"/>
                  </a:solidFill>
                  <a:effectLst/>
                  <a:uLnTx/>
                  <a:uFillTx/>
                  <a:latin typeface="Calibri" panose="020F0502020204030204"/>
                  <a:ea typeface="+mn-ea"/>
                  <a:cs typeface="+mn-cs"/>
                </a:rPr>
                <a:t>Included</a:t>
              </a:r>
            </a:p>
          </p:txBody>
        </p:sp>
        <p:sp>
          <p:nvSpPr>
            <p:cNvPr id="15" name="TextBox 14">
              <a:extLst>
                <a:ext uri="{FF2B5EF4-FFF2-40B4-BE49-F238E27FC236}">
                  <a16:creationId xmlns:a16="http://schemas.microsoft.com/office/drawing/2014/main" id="{7E4A0889-E8AB-CDE3-1724-42C1D67ED637}"/>
                </a:ext>
              </a:extLst>
            </p:cNvPr>
            <p:cNvSpPr txBox="1"/>
            <p:nvPr/>
          </p:nvSpPr>
          <p:spPr>
            <a:xfrm>
              <a:off x="672735" y="3391575"/>
              <a:ext cx="1205512" cy="157798"/>
            </a:xfrm>
            <a:prstGeom prst="rect">
              <a:avLst/>
            </a:prstGeom>
            <a:noFill/>
          </p:spPr>
          <p:txBody>
            <a:bodyPr wrap="square" lIns="0" r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Feature B</a:t>
              </a:r>
            </a:p>
          </p:txBody>
        </p:sp>
        <p:sp>
          <p:nvSpPr>
            <p:cNvPr id="16" name="TextBox 15">
              <a:extLst>
                <a:ext uri="{FF2B5EF4-FFF2-40B4-BE49-F238E27FC236}">
                  <a16:creationId xmlns:a16="http://schemas.microsoft.com/office/drawing/2014/main" id="{502432FC-E182-A9FF-7849-8A2A45E01CB9}"/>
                </a:ext>
              </a:extLst>
            </p:cNvPr>
            <p:cNvSpPr txBox="1"/>
            <p:nvPr/>
          </p:nvSpPr>
          <p:spPr>
            <a:xfrm>
              <a:off x="3286810" y="3415496"/>
              <a:ext cx="469033" cy="10995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1"/>
                  </a:solidFill>
                  <a:effectLst/>
                  <a:uLnTx/>
                  <a:uFillTx/>
                  <a:latin typeface="Calibri" panose="020F0502020204030204"/>
                  <a:ea typeface="+mn-ea"/>
                  <a:cs typeface="+mn-cs"/>
                </a:rPr>
                <a:t>Included</a:t>
              </a:r>
            </a:p>
          </p:txBody>
        </p:sp>
        <p:sp>
          <p:nvSpPr>
            <p:cNvPr id="17" name="TextBox 16">
              <a:extLst>
                <a:ext uri="{FF2B5EF4-FFF2-40B4-BE49-F238E27FC236}">
                  <a16:creationId xmlns:a16="http://schemas.microsoft.com/office/drawing/2014/main" id="{5278B38F-3A1A-E857-1059-A32718403C67}"/>
                </a:ext>
              </a:extLst>
            </p:cNvPr>
            <p:cNvSpPr txBox="1"/>
            <p:nvPr/>
          </p:nvSpPr>
          <p:spPr>
            <a:xfrm>
              <a:off x="2115867" y="3415496"/>
              <a:ext cx="724837" cy="10995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chemeClr val="accent4"/>
                  </a:solidFill>
                  <a:effectLst/>
                  <a:uLnTx/>
                  <a:uFillTx/>
                  <a:latin typeface="Calibri" panose="020F0502020204030204"/>
                  <a:ea typeface="+mn-ea"/>
                  <a:cs typeface="+mn-cs"/>
                </a:rPr>
                <a:t>Not Included</a:t>
              </a:r>
            </a:p>
          </p:txBody>
        </p:sp>
        <p:sp>
          <p:nvSpPr>
            <p:cNvPr id="23" name="TextBox 22">
              <a:extLst>
                <a:ext uri="{FF2B5EF4-FFF2-40B4-BE49-F238E27FC236}">
                  <a16:creationId xmlns:a16="http://schemas.microsoft.com/office/drawing/2014/main" id="{9D994C0C-438D-DB6B-0159-8FD3D143F236}"/>
                </a:ext>
              </a:extLst>
            </p:cNvPr>
            <p:cNvSpPr txBox="1"/>
            <p:nvPr/>
          </p:nvSpPr>
          <p:spPr>
            <a:xfrm>
              <a:off x="672735" y="4075107"/>
              <a:ext cx="1194210" cy="322470"/>
            </a:xfrm>
            <a:prstGeom prst="rect">
              <a:avLst/>
            </a:prstGeom>
            <a:noFill/>
          </p:spPr>
          <p:txBody>
            <a:bodyPr wrap="square" lIns="0" r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Feature C</a:t>
              </a:r>
            </a:p>
          </p:txBody>
        </p:sp>
        <p:sp>
          <p:nvSpPr>
            <p:cNvPr id="24" name="TextBox 23">
              <a:extLst>
                <a:ext uri="{FF2B5EF4-FFF2-40B4-BE49-F238E27FC236}">
                  <a16:creationId xmlns:a16="http://schemas.microsoft.com/office/drawing/2014/main" id="{EBAF6447-5F9D-BC66-02B5-A6EB2D6D6450}"/>
                </a:ext>
              </a:extLst>
            </p:cNvPr>
            <p:cNvSpPr txBox="1"/>
            <p:nvPr/>
          </p:nvSpPr>
          <p:spPr>
            <a:xfrm>
              <a:off x="3286810" y="4181363"/>
              <a:ext cx="469033" cy="10995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1"/>
                  </a:solidFill>
                  <a:effectLst/>
                  <a:uLnTx/>
                  <a:uFillTx/>
                  <a:latin typeface="Calibri" panose="020F0502020204030204"/>
                  <a:ea typeface="+mn-ea"/>
                  <a:cs typeface="+mn-cs"/>
                </a:rPr>
                <a:t>Included</a:t>
              </a:r>
            </a:p>
          </p:txBody>
        </p:sp>
        <p:sp>
          <p:nvSpPr>
            <p:cNvPr id="25" name="TextBox 24">
              <a:extLst>
                <a:ext uri="{FF2B5EF4-FFF2-40B4-BE49-F238E27FC236}">
                  <a16:creationId xmlns:a16="http://schemas.microsoft.com/office/drawing/2014/main" id="{2EDECC42-2ED5-48F6-BD1C-3895B49590AF}"/>
                </a:ext>
              </a:extLst>
            </p:cNvPr>
            <p:cNvSpPr txBox="1"/>
            <p:nvPr/>
          </p:nvSpPr>
          <p:spPr>
            <a:xfrm>
              <a:off x="2115867" y="4181363"/>
              <a:ext cx="724837" cy="10995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chemeClr val="accent4"/>
                  </a:solidFill>
                  <a:effectLst/>
                  <a:uLnTx/>
                  <a:uFillTx/>
                  <a:latin typeface="Calibri" panose="020F0502020204030204"/>
                  <a:ea typeface="+mn-ea"/>
                  <a:cs typeface="+mn-cs"/>
                </a:rPr>
                <a:t>Not Included</a:t>
              </a:r>
            </a:p>
          </p:txBody>
        </p:sp>
        <p:sp>
          <p:nvSpPr>
            <p:cNvPr id="27" name="TextBox 26">
              <a:extLst>
                <a:ext uri="{FF2B5EF4-FFF2-40B4-BE49-F238E27FC236}">
                  <a16:creationId xmlns:a16="http://schemas.microsoft.com/office/drawing/2014/main" id="{4D135385-0F06-1C35-2AEC-05C21670C9CF}"/>
                </a:ext>
              </a:extLst>
            </p:cNvPr>
            <p:cNvSpPr txBox="1"/>
            <p:nvPr/>
          </p:nvSpPr>
          <p:spPr>
            <a:xfrm>
              <a:off x="672735" y="4581545"/>
              <a:ext cx="1205512" cy="322470"/>
            </a:xfrm>
            <a:prstGeom prst="rect">
              <a:avLst/>
            </a:prstGeom>
            <a:noFill/>
          </p:spPr>
          <p:txBody>
            <a:bodyPr wrap="square" lIns="0" r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a:ea typeface="+mn-ea"/>
                  <a:cs typeface="+mn-cs"/>
                </a:rPr>
                <a:t>Feature D</a:t>
              </a:r>
            </a:p>
          </p:txBody>
        </p:sp>
        <p:sp>
          <p:nvSpPr>
            <p:cNvPr id="28" name="TextBox 27">
              <a:extLst>
                <a:ext uri="{FF2B5EF4-FFF2-40B4-BE49-F238E27FC236}">
                  <a16:creationId xmlns:a16="http://schemas.microsoft.com/office/drawing/2014/main" id="{C56A4D68-F305-302B-1762-D624DD3570A9}"/>
                </a:ext>
              </a:extLst>
            </p:cNvPr>
            <p:cNvSpPr txBox="1"/>
            <p:nvPr/>
          </p:nvSpPr>
          <p:spPr>
            <a:xfrm>
              <a:off x="3286810" y="4687801"/>
              <a:ext cx="469033" cy="10995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1"/>
                  </a:solidFill>
                  <a:effectLst/>
                  <a:uLnTx/>
                  <a:uFillTx/>
                  <a:latin typeface="Calibri" panose="020F0502020204030204"/>
                  <a:ea typeface="+mn-ea"/>
                  <a:cs typeface="+mn-cs"/>
                </a:rPr>
                <a:t>Included</a:t>
              </a:r>
            </a:p>
          </p:txBody>
        </p:sp>
        <p:sp>
          <p:nvSpPr>
            <p:cNvPr id="29" name="TextBox 28">
              <a:extLst>
                <a:ext uri="{FF2B5EF4-FFF2-40B4-BE49-F238E27FC236}">
                  <a16:creationId xmlns:a16="http://schemas.microsoft.com/office/drawing/2014/main" id="{4E161D8A-D693-B286-D349-8CF38B53F39B}"/>
                </a:ext>
              </a:extLst>
            </p:cNvPr>
            <p:cNvSpPr txBox="1"/>
            <p:nvPr/>
          </p:nvSpPr>
          <p:spPr>
            <a:xfrm>
              <a:off x="2115867" y="4687801"/>
              <a:ext cx="724837" cy="10995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chemeClr val="accent4"/>
                  </a:solidFill>
                  <a:effectLst/>
                  <a:uLnTx/>
                  <a:uFillTx/>
                  <a:latin typeface="Calibri" panose="020F0502020204030204"/>
                  <a:ea typeface="+mn-ea"/>
                  <a:cs typeface="+mn-cs"/>
                </a:rPr>
                <a:t>Not Included</a:t>
              </a:r>
            </a:p>
          </p:txBody>
        </p:sp>
        <p:sp>
          <p:nvSpPr>
            <p:cNvPr id="35" name="TextBox 34">
              <a:extLst>
                <a:ext uri="{FF2B5EF4-FFF2-40B4-BE49-F238E27FC236}">
                  <a16:creationId xmlns:a16="http://schemas.microsoft.com/office/drawing/2014/main" id="{5A4BC89E-09FB-03E7-8B38-997095C9B12D}"/>
                </a:ext>
              </a:extLst>
            </p:cNvPr>
            <p:cNvSpPr txBox="1"/>
            <p:nvPr/>
          </p:nvSpPr>
          <p:spPr>
            <a:xfrm>
              <a:off x="672735" y="5771514"/>
              <a:ext cx="1205512" cy="157798"/>
            </a:xfrm>
            <a:prstGeom prst="rect">
              <a:avLst/>
            </a:prstGeom>
            <a:noFill/>
          </p:spPr>
          <p:txBody>
            <a:bodyPr wrap="square" lIns="0" r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Annual Price</a:t>
              </a:r>
              <a:r>
                <a:rPr kumimoji="0" lang="en-US" sz="1100" b="1" i="0" u="none" strike="noStrike" kern="1200" cap="none" spc="0" normalizeH="0" baseline="30000" noProof="0">
                  <a:ln>
                    <a:noFill/>
                  </a:ln>
                  <a:solidFill>
                    <a:srgbClr val="000000"/>
                  </a:solidFill>
                  <a:effectLst/>
                  <a:uLnTx/>
                  <a:uFillTx/>
                  <a:latin typeface="Calibri" panose="020F0502020204030204"/>
                  <a:ea typeface="+mn-ea"/>
                  <a:cs typeface="+mn-cs"/>
                </a:rPr>
                <a:t>1</a:t>
              </a:r>
            </a:p>
          </p:txBody>
        </p:sp>
        <p:sp>
          <p:nvSpPr>
            <p:cNvPr id="36" name="TextBox 35">
              <a:extLst>
                <a:ext uri="{FF2B5EF4-FFF2-40B4-BE49-F238E27FC236}">
                  <a16:creationId xmlns:a16="http://schemas.microsoft.com/office/drawing/2014/main" id="{5C652E20-DB9B-A418-FAD0-D496E5DC2590}"/>
                </a:ext>
              </a:extLst>
            </p:cNvPr>
            <p:cNvSpPr txBox="1"/>
            <p:nvPr/>
          </p:nvSpPr>
          <p:spPr>
            <a:xfrm>
              <a:off x="3286810" y="5706848"/>
              <a:ext cx="469033" cy="28713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$199</a:t>
              </a:r>
            </a:p>
          </p:txBody>
        </p:sp>
        <p:sp>
          <p:nvSpPr>
            <p:cNvPr id="37" name="TextBox 36">
              <a:extLst>
                <a:ext uri="{FF2B5EF4-FFF2-40B4-BE49-F238E27FC236}">
                  <a16:creationId xmlns:a16="http://schemas.microsoft.com/office/drawing/2014/main" id="{382EE676-A567-D2D3-E04A-C2771A52CD30}"/>
                </a:ext>
              </a:extLst>
            </p:cNvPr>
            <p:cNvSpPr txBox="1"/>
            <p:nvPr/>
          </p:nvSpPr>
          <p:spPr>
            <a:xfrm>
              <a:off x="2115867" y="5706848"/>
              <a:ext cx="724837" cy="28713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Free</a:t>
              </a:r>
            </a:p>
          </p:txBody>
        </p:sp>
        <p:grpSp>
          <p:nvGrpSpPr>
            <p:cNvPr id="56" name="Group 55">
              <a:extLst>
                <a:ext uri="{FF2B5EF4-FFF2-40B4-BE49-F238E27FC236}">
                  <a16:creationId xmlns:a16="http://schemas.microsoft.com/office/drawing/2014/main" id="{E8377B2A-500A-0E5D-CA19-0406C56B7916}"/>
                </a:ext>
              </a:extLst>
            </p:cNvPr>
            <p:cNvGrpSpPr/>
            <p:nvPr/>
          </p:nvGrpSpPr>
          <p:grpSpPr>
            <a:xfrm>
              <a:off x="672735" y="2957826"/>
              <a:ext cx="4254865" cy="2721704"/>
              <a:chOff x="672735" y="2957826"/>
              <a:chExt cx="5078392" cy="2721704"/>
            </a:xfrm>
          </p:grpSpPr>
          <p:cxnSp>
            <p:nvCxnSpPr>
              <p:cNvPr id="39" name="Straight Connector 38">
                <a:extLst>
                  <a:ext uri="{FF2B5EF4-FFF2-40B4-BE49-F238E27FC236}">
                    <a16:creationId xmlns:a16="http://schemas.microsoft.com/office/drawing/2014/main" id="{E341D3E0-DB8F-8B01-B03F-FC0638A4EDBD}"/>
                  </a:ext>
                </a:extLst>
              </p:cNvPr>
              <p:cNvCxnSpPr>
                <a:cxnSpLocks/>
              </p:cNvCxnSpPr>
              <p:nvPr/>
            </p:nvCxnSpPr>
            <p:spPr>
              <a:xfrm>
                <a:off x="672735" y="2957826"/>
                <a:ext cx="50783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532C0DE-6886-41AB-D8DF-A39B0032302A}"/>
                  </a:ext>
                </a:extLst>
              </p:cNvPr>
              <p:cNvCxnSpPr>
                <a:cxnSpLocks/>
              </p:cNvCxnSpPr>
              <p:nvPr/>
            </p:nvCxnSpPr>
            <p:spPr>
              <a:xfrm>
                <a:off x="672735" y="3299592"/>
                <a:ext cx="50783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35F6C44-4C89-DBDE-774E-3F8626DA1E2B}"/>
                  </a:ext>
                </a:extLst>
              </p:cNvPr>
              <p:cNvCxnSpPr>
                <a:cxnSpLocks/>
              </p:cNvCxnSpPr>
              <p:nvPr/>
            </p:nvCxnSpPr>
            <p:spPr>
              <a:xfrm>
                <a:off x="672735" y="3641357"/>
                <a:ext cx="50783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22D87A3-8CBB-DF1E-F18A-3C41913DE229}"/>
                  </a:ext>
                </a:extLst>
              </p:cNvPr>
              <p:cNvCxnSpPr>
                <a:cxnSpLocks/>
              </p:cNvCxnSpPr>
              <p:nvPr/>
            </p:nvCxnSpPr>
            <p:spPr>
              <a:xfrm>
                <a:off x="672735" y="4489561"/>
                <a:ext cx="50783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8815FBA-54BD-78C3-3700-E6EEF2D2AD66}"/>
                  </a:ext>
                </a:extLst>
              </p:cNvPr>
              <p:cNvCxnSpPr>
                <a:cxnSpLocks/>
              </p:cNvCxnSpPr>
              <p:nvPr/>
            </p:nvCxnSpPr>
            <p:spPr>
              <a:xfrm>
                <a:off x="672735" y="4995999"/>
                <a:ext cx="50783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94EEE89-8B1A-ADD4-AC3F-393597D476A2}"/>
                  </a:ext>
                </a:extLst>
              </p:cNvPr>
              <p:cNvCxnSpPr>
                <a:cxnSpLocks/>
              </p:cNvCxnSpPr>
              <p:nvPr/>
            </p:nvCxnSpPr>
            <p:spPr>
              <a:xfrm>
                <a:off x="672735" y="5337765"/>
                <a:ext cx="50783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1C1F61B-FDED-0A9C-3FD3-0074D2EA29A6}"/>
                  </a:ext>
                </a:extLst>
              </p:cNvPr>
              <p:cNvCxnSpPr>
                <a:cxnSpLocks/>
              </p:cNvCxnSpPr>
              <p:nvPr/>
            </p:nvCxnSpPr>
            <p:spPr>
              <a:xfrm>
                <a:off x="672735" y="5679530"/>
                <a:ext cx="50783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4BBDB144-C090-D36F-5664-D6E8CFBC0F34}"/>
                </a:ext>
              </a:extLst>
            </p:cNvPr>
            <p:cNvSpPr txBox="1"/>
            <p:nvPr/>
          </p:nvSpPr>
          <p:spPr>
            <a:xfrm>
              <a:off x="672735" y="5429748"/>
              <a:ext cx="1205512" cy="157798"/>
            </a:xfrm>
            <a:prstGeom prst="rect">
              <a:avLst/>
            </a:prstGeom>
            <a:noFill/>
          </p:spPr>
          <p:txBody>
            <a:bodyPr wrap="square" lIns="0" r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a:ea typeface="+mn-ea"/>
                  <a:cs typeface="+mn-cs"/>
                </a:rPr>
                <a:t># Users</a:t>
              </a:r>
            </a:p>
          </p:txBody>
        </p:sp>
        <p:sp>
          <p:nvSpPr>
            <p:cNvPr id="48" name="TextBox 47">
              <a:extLst>
                <a:ext uri="{FF2B5EF4-FFF2-40B4-BE49-F238E27FC236}">
                  <a16:creationId xmlns:a16="http://schemas.microsoft.com/office/drawing/2014/main" id="{843F3250-927D-91AE-2FD4-687B9F8A254E}"/>
                </a:ext>
              </a:extLst>
            </p:cNvPr>
            <p:cNvSpPr txBox="1"/>
            <p:nvPr/>
          </p:nvSpPr>
          <p:spPr>
            <a:xfrm>
              <a:off x="3286810" y="5453669"/>
              <a:ext cx="469033" cy="10995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1"/>
                  </a:solidFill>
                  <a:effectLst/>
                  <a:uLnTx/>
                  <a:uFillTx/>
                  <a:latin typeface="Calibri" panose="020F0502020204030204"/>
                  <a:ea typeface="+mn-ea"/>
                  <a:cs typeface="+mn-cs"/>
                </a:rPr>
                <a:t>Unlimited</a:t>
              </a:r>
            </a:p>
          </p:txBody>
        </p:sp>
        <p:sp>
          <p:nvSpPr>
            <p:cNvPr id="49" name="TextBox 48">
              <a:extLst>
                <a:ext uri="{FF2B5EF4-FFF2-40B4-BE49-F238E27FC236}">
                  <a16:creationId xmlns:a16="http://schemas.microsoft.com/office/drawing/2014/main" id="{4F561B64-084F-3BDD-13C6-322FDB297122}"/>
                </a:ext>
              </a:extLst>
            </p:cNvPr>
            <p:cNvSpPr txBox="1"/>
            <p:nvPr/>
          </p:nvSpPr>
          <p:spPr>
            <a:xfrm>
              <a:off x="2115867" y="5453669"/>
              <a:ext cx="724837" cy="10995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1"/>
                  </a:solidFill>
                  <a:effectLst/>
                  <a:uLnTx/>
                  <a:uFillTx/>
                  <a:latin typeface="Calibri" panose="020F0502020204030204"/>
                  <a:ea typeface="+mn-ea"/>
                  <a:cs typeface="+mn-cs"/>
                </a:rPr>
                <a:t>2</a:t>
              </a:r>
            </a:p>
          </p:txBody>
        </p:sp>
        <p:sp>
          <p:nvSpPr>
            <p:cNvPr id="51" name="Rectangle: Rounded Corners 50">
              <a:extLst>
                <a:ext uri="{FF2B5EF4-FFF2-40B4-BE49-F238E27FC236}">
                  <a16:creationId xmlns:a16="http://schemas.microsoft.com/office/drawing/2014/main" id="{D2750A01-A2BC-E4F2-8267-1263E7A7C3D5}"/>
                </a:ext>
              </a:extLst>
            </p:cNvPr>
            <p:cNvSpPr/>
            <p:nvPr/>
          </p:nvSpPr>
          <p:spPr>
            <a:xfrm>
              <a:off x="4103272" y="2559579"/>
              <a:ext cx="910156" cy="34729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id="{1AF0A152-8DE4-E82F-CE78-68F78DAC6F31}"/>
                </a:ext>
              </a:extLst>
            </p:cNvPr>
            <p:cNvGrpSpPr/>
            <p:nvPr/>
          </p:nvGrpSpPr>
          <p:grpSpPr>
            <a:xfrm>
              <a:off x="4151736" y="3979566"/>
              <a:ext cx="835695" cy="542357"/>
              <a:chOff x="10372857" y="3580646"/>
              <a:chExt cx="1143707" cy="523220"/>
            </a:xfrm>
          </p:grpSpPr>
          <p:sp>
            <p:nvSpPr>
              <p:cNvPr id="53" name="TextBox 52">
                <a:extLst>
                  <a:ext uri="{FF2B5EF4-FFF2-40B4-BE49-F238E27FC236}">
                    <a16:creationId xmlns:a16="http://schemas.microsoft.com/office/drawing/2014/main" id="{44928D09-78CC-B3C3-380F-D9587EF4D1A9}"/>
                  </a:ext>
                </a:extLst>
              </p:cNvPr>
              <p:cNvSpPr txBox="1"/>
              <p:nvPr/>
            </p:nvSpPr>
            <p:spPr>
              <a:xfrm>
                <a:off x="10683445" y="3580646"/>
                <a:ext cx="833119" cy="523220"/>
              </a:xfrm>
              <a:prstGeom prst="rect">
                <a:avLst/>
              </a:prstGeom>
              <a:noFill/>
            </p:spPr>
            <p:txBody>
              <a:bodyPr wrap="square" lIns="0" rIns="0" rtlCol="0" anchor="ctr">
                <a:spAutoFit/>
              </a:bodyPr>
              <a:lstStyle/>
              <a:p>
                <a:r>
                  <a:rPr lang="en-US" sz="1400" b="1"/>
                  <a:t>None of the above</a:t>
                </a:r>
              </a:p>
            </p:txBody>
          </p:sp>
          <p:sp>
            <p:nvSpPr>
              <p:cNvPr id="54" name="Multiplication Sign 53">
                <a:extLst>
                  <a:ext uri="{FF2B5EF4-FFF2-40B4-BE49-F238E27FC236}">
                    <a16:creationId xmlns:a16="http://schemas.microsoft.com/office/drawing/2014/main" id="{C63325E7-2479-F289-9999-990682CE5C6D}"/>
                  </a:ext>
                </a:extLst>
              </p:cNvPr>
              <p:cNvSpPr/>
              <p:nvPr/>
            </p:nvSpPr>
            <p:spPr>
              <a:xfrm>
                <a:off x="10372857" y="3654677"/>
                <a:ext cx="233893" cy="233893"/>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sp>
          <p:nvSpPr>
            <p:cNvPr id="2" name="TextBox 1">
              <a:extLst>
                <a:ext uri="{FF2B5EF4-FFF2-40B4-BE49-F238E27FC236}">
                  <a16:creationId xmlns:a16="http://schemas.microsoft.com/office/drawing/2014/main" id="{1B99C64F-E809-DEFB-4E6A-6BF7B21BE86B}"/>
                </a:ext>
              </a:extLst>
            </p:cNvPr>
            <p:cNvSpPr txBox="1"/>
            <p:nvPr/>
          </p:nvSpPr>
          <p:spPr>
            <a:xfrm>
              <a:off x="2243767" y="3073730"/>
              <a:ext cx="469033" cy="10995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1"/>
                  </a:solidFill>
                  <a:effectLst/>
                  <a:uLnTx/>
                  <a:uFillTx/>
                  <a:latin typeface="Calibri" panose="020F0502020204030204"/>
                  <a:ea typeface="+mn-ea"/>
                  <a:cs typeface="+mn-cs"/>
                </a:rPr>
                <a:t>Included</a:t>
              </a:r>
            </a:p>
          </p:txBody>
        </p:sp>
        <p:sp>
          <p:nvSpPr>
            <p:cNvPr id="3" name="TextBox 2">
              <a:extLst>
                <a:ext uri="{FF2B5EF4-FFF2-40B4-BE49-F238E27FC236}">
                  <a16:creationId xmlns:a16="http://schemas.microsoft.com/office/drawing/2014/main" id="{8028F00C-53BA-EDDF-DD53-995DAE5FC14F}"/>
                </a:ext>
              </a:extLst>
            </p:cNvPr>
            <p:cNvSpPr txBox="1"/>
            <p:nvPr/>
          </p:nvSpPr>
          <p:spPr>
            <a:xfrm>
              <a:off x="672735" y="4992457"/>
              <a:ext cx="1205512" cy="322470"/>
            </a:xfrm>
            <a:prstGeom prst="rect">
              <a:avLst/>
            </a:prstGeom>
            <a:noFill/>
          </p:spPr>
          <p:txBody>
            <a:bodyPr wrap="square" lIns="0" r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a:ea typeface="+mn-ea"/>
                  <a:cs typeface="+mn-cs"/>
                </a:rPr>
                <a:t>Feature </a:t>
              </a:r>
              <a:r>
                <a:rPr lang="en-US" sz="1100" b="1" dirty="0">
                  <a:solidFill>
                    <a:srgbClr val="000000"/>
                  </a:solidFill>
                  <a:latin typeface="Calibri" panose="020F0502020204030204"/>
                </a:rPr>
                <a:t>E</a:t>
              </a:r>
              <a:endParaRPr kumimoji="0" lang="en-US" sz="11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58" name="Title 1">
            <a:extLst>
              <a:ext uri="{FF2B5EF4-FFF2-40B4-BE49-F238E27FC236}">
                <a16:creationId xmlns:a16="http://schemas.microsoft.com/office/drawing/2014/main" id="{63B0202A-E0D6-E820-47E1-B4324844C3CB}"/>
              </a:ext>
            </a:extLst>
          </p:cNvPr>
          <p:cNvSpPr txBox="1">
            <a:spLocks/>
          </p:cNvSpPr>
          <p:nvPr/>
        </p:nvSpPr>
        <p:spPr>
          <a:xfrm>
            <a:off x="519232" y="464286"/>
            <a:ext cx="11185088" cy="687638"/>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2800" b="1" kern="1200">
                <a:solidFill>
                  <a:schemeClr val="tx2"/>
                </a:solidFill>
                <a:latin typeface="Verdana Pro Cond" panose="020B0606030504040204" pitchFamily="34" charset="0"/>
                <a:ea typeface="Verdana" panose="020B0604030504040204" pitchFamily="34" charset="0"/>
                <a:cs typeface="Microsoft Uighur" panose="020B0604020202020204" pitchFamily="2" charset="-78"/>
              </a:defRPr>
            </a:lvl1pPr>
          </a:lstStyle>
          <a:p>
            <a:r>
              <a:rPr lang="en-US" dirty="0"/>
              <a:t>Conjoint is great for optimizing free-paid conversion </a:t>
            </a:r>
          </a:p>
        </p:txBody>
      </p:sp>
      <p:sp>
        <p:nvSpPr>
          <p:cNvPr id="61" name="Isosceles Triangle 60">
            <a:extLst>
              <a:ext uri="{FF2B5EF4-FFF2-40B4-BE49-F238E27FC236}">
                <a16:creationId xmlns:a16="http://schemas.microsoft.com/office/drawing/2014/main" id="{0027A27D-5E98-AB4B-F31D-239CB0949839}"/>
              </a:ext>
            </a:extLst>
          </p:cNvPr>
          <p:cNvSpPr/>
          <p:nvPr/>
        </p:nvSpPr>
        <p:spPr>
          <a:xfrm rot="5400000">
            <a:off x="4325393" y="3678120"/>
            <a:ext cx="4534097" cy="362964"/>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7" name="Rectangle 6">
            <a:extLst>
              <a:ext uri="{FF2B5EF4-FFF2-40B4-BE49-F238E27FC236}">
                <a16:creationId xmlns:a16="http://schemas.microsoft.com/office/drawing/2014/main" id="{873998DB-0969-AA71-5DC4-FCA021DA7037}"/>
              </a:ext>
            </a:extLst>
          </p:cNvPr>
          <p:cNvSpPr/>
          <p:nvPr/>
        </p:nvSpPr>
        <p:spPr>
          <a:xfrm>
            <a:off x="8537463" y="4848816"/>
            <a:ext cx="3058002" cy="167145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US" sz="1400" b="1" dirty="0">
                <a:solidFill>
                  <a:schemeClr val="tx1"/>
                </a:solidFill>
              </a:rPr>
              <a:t>Revenue = $X.XM </a:t>
            </a:r>
            <a:r>
              <a:rPr lang="en-US" sz="1400" dirty="0">
                <a:solidFill>
                  <a:schemeClr val="tx1"/>
                </a:solidFill>
              </a:rPr>
              <a:t>(Y% of max)</a:t>
            </a:r>
          </a:p>
          <a:p>
            <a:pPr marL="171450" indent="-171450">
              <a:buFont typeface="Wingdings" panose="05000000000000000000" pitchFamily="2" charset="2"/>
              <a:buChar char="§"/>
            </a:pPr>
            <a:endParaRPr lang="en-US" sz="1400" b="1" dirty="0">
              <a:solidFill>
                <a:schemeClr val="tx1"/>
              </a:solidFill>
            </a:endParaRPr>
          </a:p>
          <a:p>
            <a:pPr marL="171450" indent="-171450">
              <a:buFont typeface="Wingdings" panose="05000000000000000000" pitchFamily="2" charset="2"/>
              <a:buChar char="§"/>
            </a:pPr>
            <a:r>
              <a:rPr lang="en-US" sz="1400" b="1" dirty="0">
                <a:solidFill>
                  <a:schemeClr val="tx1"/>
                </a:solidFill>
              </a:rPr>
              <a:t>% Free Users = A%</a:t>
            </a:r>
          </a:p>
          <a:p>
            <a:pPr marL="171450" indent="-171450">
              <a:buFont typeface="Wingdings" panose="05000000000000000000" pitchFamily="2" charset="2"/>
              <a:buChar char="§"/>
            </a:pPr>
            <a:endParaRPr lang="en-US" sz="1400" b="1" dirty="0">
              <a:solidFill>
                <a:schemeClr val="tx1"/>
              </a:solidFill>
            </a:endParaRPr>
          </a:p>
          <a:p>
            <a:pPr marL="171450" indent="-171450">
              <a:buFont typeface="Wingdings" panose="05000000000000000000" pitchFamily="2" charset="2"/>
              <a:buChar char="§"/>
            </a:pPr>
            <a:r>
              <a:rPr lang="en-US" sz="1400" b="1" dirty="0">
                <a:solidFill>
                  <a:schemeClr val="tx1"/>
                </a:solidFill>
              </a:rPr>
              <a:t>% Paid Users = B%</a:t>
            </a:r>
          </a:p>
          <a:p>
            <a:pPr marL="171450" indent="-171450">
              <a:buFont typeface="Wingdings" panose="05000000000000000000" pitchFamily="2" charset="2"/>
              <a:buChar char="§"/>
            </a:pPr>
            <a:endParaRPr lang="en-US" sz="1400" b="1" dirty="0">
              <a:solidFill>
                <a:schemeClr val="tx1"/>
              </a:solidFill>
            </a:endParaRPr>
          </a:p>
          <a:p>
            <a:pPr marL="171450" indent="-171450">
              <a:buFont typeface="Wingdings" panose="05000000000000000000" pitchFamily="2" charset="2"/>
              <a:buChar char="§"/>
            </a:pPr>
            <a:r>
              <a:rPr lang="en-US" sz="1400" b="1" dirty="0">
                <a:solidFill>
                  <a:schemeClr val="tx1"/>
                </a:solidFill>
              </a:rPr>
              <a:t>% No purchase = C%</a:t>
            </a:r>
          </a:p>
        </p:txBody>
      </p:sp>
    </p:spTree>
    <p:extLst>
      <p:ext uri="{BB962C8B-B14F-4D97-AF65-F5344CB8AC3E}">
        <p14:creationId xmlns:p14="http://schemas.microsoft.com/office/powerpoint/2010/main" val="27912612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WjslBMeOmzI9mPJ2lypZc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4UsrxKToh7uw6rYMYHbdQ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imaLhi1Y8ZEgB.oBTN2Uc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aKwe1XopDb_2QF9.hIRSV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WLwtY4rq_PkFgzEKPlOmC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Wj7A8LaOrOtuAGC9Q2bec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P7AzUx8e2n_4x2t907MBn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K9yTwIg2tQceo6YFXDSGp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ETSSr1XQrM6MA1LllN5an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k6ewKoCMRUYN8X9u0c5zn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_FmXy8_ACaH7Ri4P9RD0E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55p0939_VqnMHdR3F_PCc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tWFyUIgFqQLIUgE5SAV1F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RqKSXd4nbHF8bNarQrrEw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YcrIxfCI5yk89xd.mtKiC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fDhG_Gco_JugYUZE4X_n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qPduJ_pVZjfBj4ybn_HJn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U1UZfMZ5usIJkOedsWK3u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C92P69vEI8L3GO0tTrEHr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1FBnf8Q7eYIlgnzPlIGzP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c1NPMjWDb2pAYV75mzIMR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onevate_2022">
      <a:dk1>
        <a:srgbClr val="000000"/>
      </a:dk1>
      <a:lt1>
        <a:sysClr val="window" lastClr="FFFFFF"/>
      </a:lt1>
      <a:dk2>
        <a:srgbClr val="1C293C"/>
      </a:dk2>
      <a:lt2>
        <a:srgbClr val="FFFFFF"/>
      </a:lt2>
      <a:accent1>
        <a:srgbClr val="0098DB"/>
      </a:accent1>
      <a:accent2>
        <a:srgbClr val="2F3B75"/>
      </a:accent2>
      <a:accent3>
        <a:srgbClr val="112BA8"/>
      </a:accent3>
      <a:accent4>
        <a:srgbClr val="A83611"/>
      </a:accent4>
      <a:accent5>
        <a:srgbClr val="D8D8D8"/>
      </a:accent5>
      <a:accent6>
        <a:srgbClr val="E0793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2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Ins="0" rtlCol="0">
        <a:spAutoFit/>
      </a:bodyPr>
      <a:lstStyle>
        <a:defPPr algn="l">
          <a:defRPr sz="1200" dirty="0" smtClean="0"/>
        </a:defPPr>
      </a:lstStyle>
    </a:txDef>
  </a:objectDefaults>
  <a:extraClrSchemeLst/>
  <a:extLst>
    <a:ext uri="{05A4C25C-085E-4340-85A3-A5531E510DB2}">
      <thm15:themeFamily xmlns:thm15="http://schemas.microsoft.com/office/thememl/2012/main" name="Monevate Template 10.2022" id="{A5C8F332-6861-449E-A72F-06099A3FDC8B}" vid="{545BB6EA-DA29-446D-B38C-F0EAFB6589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0b706e51-d9fa-407e-a718-3d64e9681adf" xsi:nil="true"/>
    <_ip_UnifiedCompliancePolicyProperties xmlns="http://schemas.microsoft.com/sharepoint/v3" xsi:nil="true"/>
    <lcf76f155ced4ddcb4097134ff3c332f xmlns="655fa77e-f3ce-4c2f-b717-a94a988a87e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F60B21BD5B334BA4430740403F94B1" ma:contentTypeVersion="21" ma:contentTypeDescription="Create a new document." ma:contentTypeScope="" ma:versionID="6799d53043f3249a935d54fd3214ab40">
  <xsd:schema xmlns:xsd="http://www.w3.org/2001/XMLSchema" xmlns:xs="http://www.w3.org/2001/XMLSchema" xmlns:p="http://schemas.microsoft.com/office/2006/metadata/properties" xmlns:ns1="http://schemas.microsoft.com/sharepoint/v3" xmlns:ns2="655fa77e-f3ce-4c2f-b717-a94a988a87e0" xmlns:ns3="0b706e51-d9fa-407e-a718-3d64e9681adf" targetNamespace="http://schemas.microsoft.com/office/2006/metadata/properties" ma:root="true" ma:fieldsID="d21dbca7c2f8deadf4e683a1e22e8455" ns1:_="" ns2:_="" ns3:_="">
    <xsd:import namespace="http://schemas.microsoft.com/sharepoint/v3"/>
    <xsd:import namespace="655fa77e-f3ce-4c2f-b717-a94a988a87e0"/>
    <xsd:import namespace="0b706e51-d9fa-407e-a718-3d64e9681a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5fa77e-f3ce-4c2f-b717-a94a988a8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a2e4c2f-64eb-46c3-a104-d73f7308a79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06e51-d9fa-407e-a718-3d64e9681ad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7026112-bc31-49c7-a4f0-104dabe4ebb1}" ma:internalName="TaxCatchAll" ma:showField="CatchAllData" ma:web="0b706e51-d9fa-407e-a718-3d64e9681a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A7249F-317B-4DD5-AD50-42E6262BF412}">
  <ds:schemaRefs>
    <ds:schemaRef ds:uri="http://schemas.microsoft.com/sharepoint/v3/contenttype/forms"/>
  </ds:schemaRefs>
</ds:datastoreItem>
</file>

<file path=customXml/itemProps2.xml><?xml version="1.0" encoding="utf-8"?>
<ds:datastoreItem xmlns:ds="http://schemas.openxmlformats.org/officeDocument/2006/customXml" ds:itemID="{6D9072AE-2C54-4E98-AE68-618D5365584A}">
  <ds:schemaRefs>
    <ds:schemaRef ds:uri="0b706e51-d9fa-407e-a718-3d64e9681adf"/>
    <ds:schemaRef ds:uri="655fa77e-f3ce-4c2f-b717-a94a988a87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720FA60-4D22-4580-802C-77D5BD251149}">
  <ds:schemaRefs>
    <ds:schemaRef ds:uri="0b706e51-d9fa-407e-a718-3d64e9681adf"/>
    <ds:schemaRef ds:uri="655fa77e-f3ce-4c2f-b717-a94a988a87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6003</TotalTime>
  <Words>2660</Words>
  <Application>Microsoft Office PowerPoint</Application>
  <PresentationFormat>Widescreen</PresentationFormat>
  <Paragraphs>444</Paragraphs>
  <Slides>34</Slides>
  <Notes>7</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2</vt:i4>
      </vt:variant>
      <vt:variant>
        <vt:lpstr>Slide Titles</vt:lpstr>
      </vt:variant>
      <vt:variant>
        <vt:i4>34</vt:i4>
      </vt:variant>
    </vt:vector>
  </HeadingPairs>
  <TitlesOfParts>
    <vt:vector size="49" baseType="lpstr">
      <vt:lpstr>Aptos</vt:lpstr>
      <vt:lpstr>Aptos Narrow</vt:lpstr>
      <vt:lpstr>Arial</vt:lpstr>
      <vt:lpstr>Calibri</vt:lpstr>
      <vt:lpstr>Calibri Light</vt:lpstr>
      <vt:lpstr>Montserrat</vt:lpstr>
      <vt:lpstr>Montserrat Light</vt:lpstr>
      <vt:lpstr>Montserrat Medium</vt:lpstr>
      <vt:lpstr>Verdana</vt:lpstr>
      <vt:lpstr>Verdana Pro Cond</vt:lpstr>
      <vt:lpstr>Wingdings</vt:lpstr>
      <vt:lpstr>Office Theme</vt:lpstr>
      <vt:lpstr>1_Office Theme</vt:lpstr>
      <vt:lpstr>think-cell Slide</vt:lpstr>
      <vt:lpstr>CorelDRAW</vt:lpstr>
      <vt:lpstr>Top 5 Pricing Insights:  Q3 Strategy Debrief</vt:lpstr>
      <vt:lpstr>Brought to you by The Cube  – our premiere pricing community</vt:lpstr>
      <vt:lpstr>We’ve covered a lot of ground over the past 13 weeks…</vt:lpstr>
      <vt:lpstr>Top 5 Takeaways From Q3 Masterclasses</vt:lpstr>
      <vt:lpstr>Top 5 Takeaways From Q3 Masterclasses</vt:lpstr>
      <vt:lpstr>B2B Freemium Best Practices</vt:lpstr>
      <vt:lpstr>The “fine-tuning” happens here </vt:lpstr>
      <vt:lpstr>Design of the price:value relationship between the free and first paid tier is CRITICAL to your freemium model’s success</vt:lpstr>
      <vt:lpstr>PowerPoint Presentation</vt:lpstr>
      <vt:lpstr>Top 5 Takeaways From Q3 Masterclasses</vt:lpstr>
      <vt:lpstr>The 7 commandments of B2B PLG Pricing</vt:lpstr>
      <vt:lpstr>2 commandments are truly different for B2B</vt:lpstr>
      <vt:lpstr>1. Keep packaging sufficiently simple and clear</vt:lpstr>
      <vt:lpstr>1. Keep packaging sufficiently simple and clear</vt:lpstr>
      <vt:lpstr>4. Scale outside the packages</vt:lpstr>
      <vt:lpstr>Top 5 Takeaways From Q3 Masterclasses</vt:lpstr>
      <vt:lpstr>Key Takeaways for Price Setting Fact-bases</vt:lpstr>
      <vt:lpstr>PowerPoint Presentation</vt:lpstr>
      <vt:lpstr>Van Westendorp is simple and adaptable </vt:lpstr>
      <vt:lpstr>Top 5 Takeaways From Q3 Masterclasses</vt:lpstr>
      <vt:lpstr>Price Architecture Challenges</vt:lpstr>
      <vt:lpstr>There are several options for scaling price in accordance with your selected price metrics, including but not limited to these 7</vt:lpstr>
      <vt:lpstr>Choosing the right curve is a matter of considering your Market Factors, Product Factors, and Objectives  </vt:lpstr>
      <vt:lpstr>Top 5 Takeaways From Q3 Masterclasses</vt:lpstr>
      <vt:lpstr>A key takeaway for today</vt:lpstr>
      <vt:lpstr>Would a “no discounting EVER” policy work in practice?</vt:lpstr>
      <vt:lpstr>A reality to be considered</vt:lpstr>
      <vt:lpstr>You should plan for discounting through your price level setting</vt:lpstr>
      <vt:lpstr>Another key takeaway</vt:lpstr>
      <vt:lpstr>There are three tactics that should be implemented to ensure discounts are driving sales rather than leaking revenue</vt:lpstr>
      <vt:lpstr>Proposed structure for your price levels and discounting</vt:lpstr>
      <vt:lpstr>Top 5 Takeaways From Q3 Masterclasses</vt:lpstr>
      <vt:lpstr>Open Q&amp;A</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Akshay KM</dc:creator>
  <cp:lastModifiedBy>James D. Wilton</cp:lastModifiedBy>
  <cp:revision>120</cp:revision>
  <dcterms:created xsi:type="dcterms:W3CDTF">2023-11-02T11:04:59Z</dcterms:created>
  <dcterms:modified xsi:type="dcterms:W3CDTF">2024-09-26T17:03:09Z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0x01010045F60B21BD5B334BA4430740403F94B1</vt:lpwstr>
  </property>
  <property fmtid="{D5CDD505-2E9C-101B-9397-08002B2CF9AE}" pid="3" name="MediaServiceImageTags">
    <vt:lpwstr/>
  </property>
  <property fmtid="{D5CDD505-2E9C-101B-9397-08002B2CF9AE}" pid="4" name="s1Top">
    <vt:i4>151</vt:i4>
  </property>
  <property fmtid="{D5CDD505-2E9C-101B-9397-08002B2CF9AE}" pid="5" name="s1Left">
    <vt:i4>514</vt:i4>
  </property>
  <property fmtid="{D5CDD505-2E9C-101B-9397-08002B2CF9AE}" pid="6" name="s1Width">
    <vt:i4>67</vt:i4>
  </property>
  <property fmtid="{D5CDD505-2E9C-101B-9397-08002B2CF9AE}" pid="7" name="s1Height">
    <vt:i4>61</vt:i4>
  </property>
  <property fmtid="{D5CDD505-2E9C-101B-9397-08002B2CF9AE}" pid="8" name="LineStyle">
    <vt:i4>1</vt:i4>
  </property>
  <property fmtid="{D5CDD505-2E9C-101B-9397-08002B2CF9AE}" pid="9" name="LineWeight">
    <vt:i4>1</vt:i4>
  </property>
  <property fmtid="{D5CDD505-2E9C-101B-9397-08002B2CF9AE}" pid="10" name="LineDashStyle">
    <vt:i4>1</vt:i4>
  </property>
  <property fmtid="{D5CDD505-2E9C-101B-9397-08002B2CF9AE}" pid="11" name="sL1b">
    <vt:i4>6</vt:i4>
  </property>
  <property fmtid="{D5CDD505-2E9C-101B-9397-08002B2CF9AE}" pid="12" name="sL1a">
    <vt:i4>4</vt:i4>
  </property>
  <property fmtid="{D5CDD505-2E9C-101B-9397-08002B2CF9AE}" pid="13" name="sL2b">
    <vt:i4>6</vt:i4>
  </property>
  <property fmtid="{D5CDD505-2E9C-101B-9397-08002B2CF9AE}" pid="14" name="sL2a">
    <vt:i4>2</vt:i4>
  </property>
  <property fmtid="{D5CDD505-2E9C-101B-9397-08002B2CF9AE}" pid="15" name="sL3b">
    <vt:i4>4</vt:i4>
  </property>
  <property fmtid="{D5CDD505-2E9C-101B-9397-08002B2CF9AE}" pid="16" name="sL3a">
    <vt:i4>2</vt:i4>
  </property>
  <property fmtid="{D5CDD505-2E9C-101B-9397-08002B2CF9AE}" pid="17" name="RPointer">
    <vt:i4>0</vt:i4>
  </property>
  <property fmtid="{D5CDD505-2E9C-101B-9397-08002B2CF9AE}" pid="18" name="AutoSize">
    <vt:i4>0</vt:i4>
  </property>
  <property fmtid="{D5CDD505-2E9C-101B-9397-08002B2CF9AE}" pid="19" name="FontSize">
    <vt:i4>12</vt:i4>
  </property>
  <property fmtid="{D5CDD505-2E9C-101B-9397-08002B2CF9AE}" pid="20" name="FontColor">
    <vt:i4>16777215</vt:i4>
  </property>
  <property fmtid="{D5CDD505-2E9C-101B-9397-08002B2CF9AE}" pid="21" name="sL1s">
    <vt:i4>3</vt:i4>
  </property>
  <property fmtid="{D5CDD505-2E9C-101B-9397-08002B2CF9AE}" pid="22" name="sL2s">
    <vt:i4>2</vt:i4>
  </property>
  <property fmtid="{D5CDD505-2E9C-101B-9397-08002B2CF9AE}" pid="23" name="sL3s">
    <vt:i4>1</vt:i4>
  </property>
  <property fmtid="{D5CDD505-2E9C-101B-9397-08002B2CF9AE}" pid="24" name="s1ForeColor">
    <vt:i4>16763472</vt:i4>
  </property>
  <property fmtid="{D5CDD505-2E9C-101B-9397-08002B2CF9AE}" pid="25" name="s1BackColor">
    <vt:i4>16777215</vt:i4>
  </property>
  <property fmtid="{D5CDD505-2E9C-101B-9397-08002B2CF9AE}" pid="26" name="LineForeColor">
    <vt:i4>0</vt:i4>
  </property>
  <property fmtid="{D5CDD505-2E9C-101B-9397-08002B2CF9AE}" pid="27" name="LineBackColor">
    <vt:i4>16777215</vt:i4>
  </property>
  <property fmtid="{D5CDD505-2E9C-101B-9397-08002B2CF9AE}" pid="28" name="txtAlignment">
    <vt:i4>2</vt:i4>
  </property>
  <property fmtid="{D5CDD505-2E9C-101B-9397-08002B2CF9AE}" pid="29" name="txtIndent">
    <vt:i4>1</vt:i4>
  </property>
  <property fmtid="{D5CDD505-2E9C-101B-9397-08002B2CF9AE}" pid="30" name="txtLMargin">
    <vt:i4>7</vt:i4>
  </property>
  <property fmtid="{D5CDD505-2E9C-101B-9397-08002B2CF9AE}" pid="31" name="txtRMargin">
    <vt:i4>7</vt:i4>
  </property>
  <property fmtid="{D5CDD505-2E9C-101B-9397-08002B2CF9AE}" pid="32" name="txtTMargin">
    <vt:i4>4</vt:i4>
  </property>
  <property fmtid="{D5CDD505-2E9C-101B-9397-08002B2CF9AE}" pid="33" name="txtBMargin">
    <vt:i4>4</vt:i4>
  </property>
  <property fmtid="{D5CDD505-2E9C-101B-9397-08002B2CF9AE}" pid="34" name="sFontColor">
    <vt:i4>16777215</vt:i4>
  </property>
  <property fmtid="{D5CDD505-2E9C-101B-9397-08002B2CF9AE}" pid="35" name="sFontSize">
    <vt:i4>12</vt:i4>
  </property>
  <property fmtid="{D5CDD505-2E9C-101B-9397-08002B2CF9AE}" pid="36" name="sBackColor">
    <vt:i4>16777215</vt:i4>
  </property>
  <property fmtid="{D5CDD505-2E9C-101B-9397-08002B2CF9AE}" pid="37" name="sForeColor">
    <vt:i4>7682863</vt:i4>
  </property>
  <property fmtid="{D5CDD505-2E9C-101B-9397-08002B2CF9AE}" pid="38" name="sAutoSize">
    <vt:i4>0</vt:i4>
  </property>
  <property fmtid="{D5CDD505-2E9C-101B-9397-08002B2CF9AE}" pid="39" name="FontName">
    <vt:lpwstr>Calibri</vt:lpwstr>
  </property>
  <property fmtid="{D5CDD505-2E9C-101B-9397-08002B2CF9AE}" pid="40" name="sFontName">
    <vt:lpwstr>Calibri</vt:lpwstr>
  </property>
  <property fmtid="{D5CDD505-2E9C-101B-9397-08002B2CF9AE}" pid="41" name="LineVisible">
    <vt:bool>true</vt:bool>
  </property>
  <property fmtid="{D5CDD505-2E9C-101B-9397-08002B2CF9AE}" pid="42" name="Bold">
    <vt:bool>false</vt:bool>
  </property>
  <property fmtid="{D5CDD505-2E9C-101B-9397-08002B2CF9AE}" pid="43" name="sBold">
    <vt:bool>true</vt:bool>
  </property>
</Properties>
</file>