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charts/chart1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.xml" ContentType="application/vnd.openxmlformats-officedocument.presentationml.notesSlide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1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749" r:id="rId6"/>
    <p:sldMasterId id="2147483762" r:id="rId7"/>
  </p:sldMasterIdLst>
  <p:notesMasterIdLst>
    <p:notesMasterId r:id="rId39"/>
  </p:notesMasterIdLst>
  <p:sldIdLst>
    <p:sldId id="288" r:id="rId8"/>
    <p:sldId id="2145709007" r:id="rId9"/>
    <p:sldId id="2145709004" r:id="rId10"/>
    <p:sldId id="2145709011" r:id="rId11"/>
    <p:sldId id="2145709005" r:id="rId12"/>
    <p:sldId id="2145709010" r:id="rId13"/>
    <p:sldId id="2145709006" r:id="rId14"/>
    <p:sldId id="2145709009" r:id="rId15"/>
    <p:sldId id="2145709008" r:id="rId16"/>
    <p:sldId id="2145709014" r:id="rId17"/>
    <p:sldId id="2145709012" r:id="rId18"/>
    <p:sldId id="2145709013" r:id="rId19"/>
    <p:sldId id="2145709015" r:id="rId20"/>
    <p:sldId id="2145709016" r:id="rId21"/>
    <p:sldId id="2145709017" r:id="rId22"/>
    <p:sldId id="2145709018" r:id="rId23"/>
    <p:sldId id="289" r:id="rId24"/>
    <p:sldId id="2145709002" r:id="rId25"/>
    <p:sldId id="2113417469" r:id="rId26"/>
    <p:sldId id="2145708996" r:id="rId27"/>
    <p:sldId id="2113417238" r:id="rId28"/>
    <p:sldId id="2113417394" r:id="rId29"/>
    <p:sldId id="2113417447" r:id="rId30"/>
    <p:sldId id="2113415936" r:id="rId31"/>
    <p:sldId id="2113416651" r:id="rId32"/>
    <p:sldId id="2113415928" r:id="rId33"/>
    <p:sldId id="2113415940" r:id="rId34"/>
    <p:sldId id="2145708998" r:id="rId35"/>
    <p:sldId id="290" r:id="rId36"/>
    <p:sldId id="2145709000" r:id="rId37"/>
    <p:sldId id="2145709001" r:id="rId38"/>
  </p:sldIdLst>
  <p:sldSz cx="12192000" cy="6858000"/>
  <p:notesSz cx="7102475" cy="9388475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04B22A-2E1A-4CD6-B377-80C79EBEECD3}">
          <p14:sldIdLst>
            <p14:sldId id="288"/>
            <p14:sldId id="2145709007"/>
            <p14:sldId id="2145709004"/>
            <p14:sldId id="2145709011"/>
            <p14:sldId id="2145709005"/>
            <p14:sldId id="2145709010"/>
            <p14:sldId id="2145709006"/>
            <p14:sldId id="2145709009"/>
            <p14:sldId id="2145709008"/>
            <p14:sldId id="2145709014"/>
            <p14:sldId id="2145709012"/>
            <p14:sldId id="2145709013"/>
            <p14:sldId id="2145709015"/>
            <p14:sldId id="2145709016"/>
            <p14:sldId id="2145709017"/>
            <p14:sldId id="2145709018"/>
            <p14:sldId id="289"/>
            <p14:sldId id="2145709002"/>
            <p14:sldId id="2113417469"/>
            <p14:sldId id="2145708996"/>
            <p14:sldId id="2113417238"/>
            <p14:sldId id="2113417394"/>
            <p14:sldId id="2113417447"/>
            <p14:sldId id="2113415936"/>
            <p14:sldId id="2113416651"/>
            <p14:sldId id="2113415928"/>
            <p14:sldId id="2113415940"/>
            <p14:sldId id="2145708998"/>
            <p14:sldId id="290"/>
            <p14:sldId id="2145709000"/>
            <p14:sldId id="21457090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35" userDrawn="1">
          <p15:clr>
            <a:srgbClr val="A4A3A4"/>
          </p15:clr>
        </p15:guide>
        <p15:guide id="4" pos="6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A10332-86FF-DD95-7C49-728EA0DA9AC2}" name="Lucy Newton" initials="LN" userId="S::lucy@createengage.co.uk::f65348b0-6b3e-4a28-a885-51006eaa321f" providerId="AD"/>
  <p188:author id="{34A3E3C1-E1B1-4B98-EAD7-D016828DF7A9}" name="Francesca Hill" initials="FH" userId="S::francesca@createengage.co.uk::f1bcd88b-2c8d-4976-9a1d-599d34c57b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0FF"/>
    <a:srgbClr val="ED7D31"/>
    <a:srgbClr val="C3C3C3"/>
    <a:srgbClr val="CA6120"/>
    <a:srgbClr val="E07738"/>
    <a:srgbClr val="1C293C"/>
    <a:srgbClr val="1C293B"/>
    <a:srgbClr val="E07938"/>
    <a:srgbClr val="0098DB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21BC9-AA38-498A-AEFF-4F128D7981E8}" v="1455" dt="2024-09-12T16:51:55.066"/>
    <p1510:client id="{9706EC9D-59C6-2BE9-27C5-B305FB390FD7}" v="15" dt="2024-09-13T20:18:5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81" autoAdjust="0"/>
  </p:normalViewPr>
  <p:slideViewPr>
    <p:cSldViewPr snapToGrid="0">
      <p:cViewPr varScale="1">
        <p:scale>
          <a:sx n="98" d="100"/>
          <a:sy n="98" d="100"/>
        </p:scale>
        <p:origin x="558" y="54"/>
      </p:cViewPr>
      <p:guideLst>
        <p:guide orient="horz" pos="2160"/>
        <p:guide pos="3840"/>
        <p:guide pos="4135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8/10/relationships/authors" Target="authors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39504970386212E-2"/>
          <c:y val="4.9138381939241436E-2"/>
          <c:w val="0.94965424958253564"/>
          <c:h val="0.860759694086713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0">
                <a:noFill/>
              </a:ln>
              <a:effectLst/>
            </c:spPr>
          </c:marker>
          <c:xVal>
            <c:numRef>
              <c:f>Sheet1!$A$2:$A$37</c:f>
              <c:numCache>
                <c:formatCode>0%</c:formatCode>
                <c:ptCount val="36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</c:numCache>
            </c:numRef>
          </c:xVal>
          <c:yVal>
            <c:numRef>
              <c:f>Sheet1!$B$2:$B$37</c:f>
              <c:numCache>
                <c:formatCode>0%</c:formatCode>
                <c:ptCount val="36"/>
                <c:pt idx="0">
                  <c:v>0</c:v>
                </c:pt>
                <c:pt idx="1">
                  <c:v>2.3529411764705882E-2</c:v>
                </c:pt>
                <c:pt idx="2">
                  <c:v>3.5294117647058823E-2</c:v>
                </c:pt>
                <c:pt idx="3">
                  <c:v>2.3529411764705882E-2</c:v>
                </c:pt>
                <c:pt idx="4">
                  <c:v>1.1764705882352941E-2</c:v>
                </c:pt>
                <c:pt idx="5">
                  <c:v>2.3529411764705882E-2</c:v>
                </c:pt>
                <c:pt idx="6">
                  <c:v>2.3529411764705882E-2</c:v>
                </c:pt>
                <c:pt idx="7">
                  <c:v>1.1764705882352941E-2</c:v>
                </c:pt>
                <c:pt idx="8">
                  <c:v>3.5294117647058823E-2</c:v>
                </c:pt>
                <c:pt idx="9">
                  <c:v>2.3529411764705882E-2</c:v>
                </c:pt>
                <c:pt idx="10">
                  <c:v>0.11764705882352941</c:v>
                </c:pt>
                <c:pt idx="11">
                  <c:v>2.3529411764705882E-2</c:v>
                </c:pt>
                <c:pt idx="12">
                  <c:v>1.1764705882352941E-2</c:v>
                </c:pt>
                <c:pt idx="13">
                  <c:v>3.5294117647058823E-2</c:v>
                </c:pt>
                <c:pt idx="14">
                  <c:v>2.3529411764705882E-2</c:v>
                </c:pt>
                <c:pt idx="15">
                  <c:v>2.3529411764705882E-2</c:v>
                </c:pt>
                <c:pt idx="16">
                  <c:v>4.7058823529411764E-2</c:v>
                </c:pt>
                <c:pt idx="17">
                  <c:v>1.1764705882352941E-2</c:v>
                </c:pt>
                <c:pt idx="18">
                  <c:v>2.3529411764705882E-2</c:v>
                </c:pt>
                <c:pt idx="19">
                  <c:v>3.5294117647058823E-2</c:v>
                </c:pt>
                <c:pt idx="20">
                  <c:v>2.3529411764705882E-2</c:v>
                </c:pt>
                <c:pt idx="21">
                  <c:v>1.1764705882352941E-2</c:v>
                </c:pt>
                <c:pt idx="22">
                  <c:v>1.1764705882352941E-2</c:v>
                </c:pt>
                <c:pt idx="23">
                  <c:v>3.5294117647058823E-2</c:v>
                </c:pt>
                <c:pt idx="24">
                  <c:v>2.3529411764705882E-2</c:v>
                </c:pt>
                <c:pt idx="25">
                  <c:v>0.11764705882352941</c:v>
                </c:pt>
                <c:pt idx="26">
                  <c:v>3.5294117647058823E-2</c:v>
                </c:pt>
                <c:pt idx="27">
                  <c:v>2.3529411764705882E-2</c:v>
                </c:pt>
                <c:pt idx="28">
                  <c:v>1.1764705882352941E-2</c:v>
                </c:pt>
                <c:pt idx="29">
                  <c:v>1.1764705882352941E-2</c:v>
                </c:pt>
                <c:pt idx="30">
                  <c:v>2.3529411764705882E-2</c:v>
                </c:pt>
                <c:pt idx="31">
                  <c:v>3.5294117647058823E-2</c:v>
                </c:pt>
                <c:pt idx="32">
                  <c:v>2.3529411764705882E-2</c:v>
                </c:pt>
                <c:pt idx="33">
                  <c:v>1.1764705882352941E-2</c:v>
                </c:pt>
                <c:pt idx="34">
                  <c:v>1.1764705882352941E-2</c:v>
                </c:pt>
                <c:pt idx="35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15-4752-B3AE-8A122BE91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671744"/>
        <c:axId val="324686208"/>
      </c:scatterChart>
      <c:valAx>
        <c:axId val="324671744"/>
        <c:scaling>
          <c:orientation val="minMax"/>
          <c:max val="0.35000000000000003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686208"/>
        <c:crosses val="autoZero"/>
        <c:crossBetween val="midCat"/>
      </c:valAx>
      <c:valAx>
        <c:axId val="3246862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2467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96821008984105E-2"/>
          <c:y val="2.0626735422451407E-2"/>
          <c:w val="0.96406357982031787"/>
          <c:h val="0.95874652915509717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Sheet1!$A$1:$AI$1</c:f>
              <c:numCache>
                <c:formatCode>General</c:formatCode>
                <c:ptCount val="35"/>
                <c:pt idx="0">
                  <c:v>1.5830204656468998</c:v>
                </c:pt>
                <c:pt idx="1">
                  <c:v>1.5830204656468998</c:v>
                </c:pt>
                <c:pt idx="2">
                  <c:v>1.5830204656468998</c:v>
                </c:pt>
                <c:pt idx="3">
                  <c:v>1.5830204656468998</c:v>
                </c:pt>
                <c:pt idx="4">
                  <c:v>1.5830204656468998</c:v>
                </c:pt>
                <c:pt idx="5">
                  <c:v>1.5038694423645547</c:v>
                </c:pt>
                <c:pt idx="6">
                  <c:v>1.5038694423645547</c:v>
                </c:pt>
                <c:pt idx="7">
                  <c:v>1.5038694423645547</c:v>
                </c:pt>
                <c:pt idx="8">
                  <c:v>1.5038694423645547</c:v>
                </c:pt>
                <c:pt idx="9">
                  <c:v>1.5038694423645547</c:v>
                </c:pt>
                <c:pt idx="10">
                  <c:v>1.4247184190822098</c:v>
                </c:pt>
                <c:pt idx="11">
                  <c:v>1.4247184190822098</c:v>
                </c:pt>
                <c:pt idx="12">
                  <c:v>1.4247184190822098</c:v>
                </c:pt>
                <c:pt idx="13">
                  <c:v>1.4247184190822098</c:v>
                </c:pt>
                <c:pt idx="14">
                  <c:v>1.4247184190822098</c:v>
                </c:pt>
                <c:pt idx="15">
                  <c:v>1.1872653492351748</c:v>
                </c:pt>
                <c:pt idx="16">
                  <c:v>1.1872653492351748</c:v>
                </c:pt>
                <c:pt idx="17">
                  <c:v>1.1872653492351748</c:v>
                </c:pt>
                <c:pt idx="18">
                  <c:v>1.1872653492351748</c:v>
                </c:pt>
                <c:pt idx="19">
                  <c:v>1.1872653492351748</c:v>
                </c:pt>
                <c:pt idx="20">
                  <c:v>1.1081143259528299</c:v>
                </c:pt>
                <c:pt idx="21">
                  <c:v>1.1081143259528299</c:v>
                </c:pt>
                <c:pt idx="22">
                  <c:v>1.1081143259528299</c:v>
                </c:pt>
                <c:pt idx="23">
                  <c:v>1.1081143259528299</c:v>
                </c:pt>
                <c:pt idx="24">
                  <c:v>1.1081143259528299</c:v>
                </c:pt>
                <c:pt idx="25">
                  <c:v>0.94981227938813984</c:v>
                </c:pt>
                <c:pt idx="26">
                  <c:v>0.94981227938813984</c:v>
                </c:pt>
                <c:pt idx="27">
                  <c:v>0.94981227938813984</c:v>
                </c:pt>
                <c:pt idx="28">
                  <c:v>0.94981227938813984</c:v>
                </c:pt>
                <c:pt idx="29">
                  <c:v>0.94981227938813984</c:v>
                </c:pt>
                <c:pt idx="30">
                  <c:v>0.94981227938813984</c:v>
                </c:pt>
                <c:pt idx="31">
                  <c:v>0.94981227938813984</c:v>
                </c:pt>
                <c:pt idx="32">
                  <c:v>0.94981227938813984</c:v>
                </c:pt>
                <c:pt idx="33">
                  <c:v>0.94981227938813984</c:v>
                </c:pt>
                <c:pt idx="34">
                  <c:v>0.94981227938813984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22-4D57-B5B4-D138A31B33B9}"/>
            </c:ext>
          </c:extLst>
        </c:ser>
        <c:ser>
          <c:idx val="1"/>
          <c:order val="1"/>
          <c:spPr>
            <a:ln w="19050" algn="ctr">
              <a:solidFill>
                <a:schemeClr val="accent6"/>
              </a:solidFill>
              <a:prstDash val="sysDot"/>
            </a:ln>
          </c:spPr>
          <c:marker>
            <c:symbol val="none"/>
          </c:marker>
          <c:val>
            <c:numRef>
              <c:f>Sheet1!$A$2:$AI$2</c:f>
              <c:numCache>
                <c:formatCode>General</c:formatCode>
                <c:ptCount val="35"/>
                <c:pt idx="0">
                  <c:v>0.87066125610579492</c:v>
                </c:pt>
                <c:pt idx="1">
                  <c:v>0.87066125610579492</c:v>
                </c:pt>
                <c:pt idx="2">
                  <c:v>0.87066125610579492</c:v>
                </c:pt>
                <c:pt idx="3">
                  <c:v>0.87066125610579492</c:v>
                </c:pt>
                <c:pt idx="4">
                  <c:v>0.87066125610579492</c:v>
                </c:pt>
                <c:pt idx="5">
                  <c:v>0.82712819330050524</c:v>
                </c:pt>
                <c:pt idx="6">
                  <c:v>0.82712819330050524</c:v>
                </c:pt>
                <c:pt idx="7">
                  <c:v>0.82712819330050524</c:v>
                </c:pt>
                <c:pt idx="8">
                  <c:v>0.82712819330050524</c:v>
                </c:pt>
                <c:pt idx="9">
                  <c:v>0.82712819330050524</c:v>
                </c:pt>
                <c:pt idx="10">
                  <c:v>0.78359513049521545</c:v>
                </c:pt>
                <c:pt idx="11">
                  <c:v>0.78359513049521545</c:v>
                </c:pt>
                <c:pt idx="12">
                  <c:v>0.78359513049521545</c:v>
                </c:pt>
                <c:pt idx="13">
                  <c:v>0.78359513049521545</c:v>
                </c:pt>
                <c:pt idx="14">
                  <c:v>0.78359513049521545</c:v>
                </c:pt>
                <c:pt idx="15">
                  <c:v>0.65299594207934619</c:v>
                </c:pt>
                <c:pt idx="16">
                  <c:v>0.65299594207934619</c:v>
                </c:pt>
                <c:pt idx="17">
                  <c:v>0.65299594207934619</c:v>
                </c:pt>
                <c:pt idx="18">
                  <c:v>0.65299594207934619</c:v>
                </c:pt>
                <c:pt idx="19">
                  <c:v>0.65299594207934619</c:v>
                </c:pt>
                <c:pt idx="20">
                  <c:v>0.60946287927405651</c:v>
                </c:pt>
                <c:pt idx="21">
                  <c:v>0.60946287927405651</c:v>
                </c:pt>
                <c:pt idx="22">
                  <c:v>0.60946287927405651</c:v>
                </c:pt>
                <c:pt idx="23">
                  <c:v>0.60946287927405651</c:v>
                </c:pt>
                <c:pt idx="24">
                  <c:v>0.60946287927405651</c:v>
                </c:pt>
                <c:pt idx="25">
                  <c:v>0.52239675366347693</c:v>
                </c:pt>
                <c:pt idx="26">
                  <c:v>0.52239675366347693</c:v>
                </c:pt>
                <c:pt idx="27">
                  <c:v>0.52239675366347693</c:v>
                </c:pt>
                <c:pt idx="28">
                  <c:v>0.52239675366347693</c:v>
                </c:pt>
                <c:pt idx="29">
                  <c:v>0.52239675366347693</c:v>
                </c:pt>
                <c:pt idx="30">
                  <c:v>0.52239675366347693</c:v>
                </c:pt>
                <c:pt idx="31">
                  <c:v>0.52239675366347693</c:v>
                </c:pt>
                <c:pt idx="32">
                  <c:v>0.52239675366347693</c:v>
                </c:pt>
                <c:pt idx="33">
                  <c:v>0.52239675366347693</c:v>
                </c:pt>
                <c:pt idx="34">
                  <c:v>0.52239675366347693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22-4D57-B5B4-D138A31B3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5749967"/>
        <c:axId val="1"/>
      </c:lineChart>
      <c:catAx>
        <c:axId val="6257499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583020465646899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625749967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612244897959184E-2"/>
          <c:y val="0.10305882352941176"/>
          <c:w val="0.9787755102040816"/>
          <c:h val="0.79388235294117648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iamond"/>
              <c:size val="8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27F-48E8-A613-3364BF56B49B}"/>
              </c:ext>
            </c:extLst>
          </c:dPt>
          <c:dPt>
            <c:idx val="2"/>
            <c:marker>
              <c:symbol val="diamond"/>
              <c:size val="8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27F-48E8-A613-3364BF56B49B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27F-48E8-A613-3364BF56B49B}"/>
              </c:ext>
            </c:extLst>
          </c:dPt>
          <c:dPt>
            <c:idx val="5"/>
            <c:marker>
              <c:symbol val="diamond"/>
              <c:size val="8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27F-48E8-A613-3364BF56B49B}"/>
              </c:ext>
            </c:extLst>
          </c:dPt>
          <c:dLbls>
            <c:dLbl>
              <c:idx val="1"/>
              <c:layout>
                <c:manualLayout>
                  <c:x val="0"/>
                  <c:y val="-6.023529411764706E-2"/>
                </c:manualLayout>
              </c:layout>
              <c:numFmt formatCode="&quot;$&quot;0;&quot;-&quot;&quot;$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27F-48E8-A613-3364BF56B49B}"/>
                </c:ext>
              </c:extLst>
            </c:dLbl>
            <c:dLbl>
              <c:idx val="2"/>
              <c:layout>
                <c:manualLayout>
                  <c:x val="0"/>
                  <c:y val="-6.023529411764706E-2"/>
                </c:manualLayout>
              </c:layout>
              <c:numFmt formatCode="&quot;$&quot;0;&quot;-&quot;&quot;$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27F-48E8-A613-3364BF56B49B}"/>
                </c:ext>
              </c:extLst>
            </c:dLbl>
            <c:dLbl>
              <c:idx val="3"/>
              <c:layout>
                <c:manualLayout>
                  <c:x val="0"/>
                  <c:y val="-6.023529411764706E-2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27F-48E8-A613-3364BF56B49B}"/>
                </c:ext>
              </c:extLst>
            </c:dLbl>
            <c:dLbl>
              <c:idx val="5"/>
              <c:layout>
                <c:manualLayout>
                  <c:x val="0"/>
                  <c:y val="-6.541176470588235E-2"/>
                </c:manualLayout>
              </c:layout>
              <c:numFmt formatCode="&quot;$&quot;#,##0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27F-48E8-A613-3364BF56B4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1">
                  <c:v>2400</c:v>
                </c:pt>
                <c:pt idx="2">
                  <c:v>2720</c:v>
                </c:pt>
                <c:pt idx="3">
                  <c:v>2560</c:v>
                </c:pt>
                <c:pt idx="4">
                  <c:v>2560</c:v>
                </c:pt>
                <c:pt idx="5">
                  <c:v>2560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7F-48E8-A613-3364BF56B49B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ash"/>
              <c:size val="16"/>
              <c:spPr>
                <a:solidFill>
                  <a:srgbClr val="808080"/>
                </a:solidFill>
                <a:ln w="9525" cmpd="sng" algn="ctr">
                  <a:solidFill>
                    <a:srgbClr val="808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27F-48E8-A613-3364BF56B49B}"/>
              </c:ext>
            </c:extLst>
          </c:dPt>
          <c:dPt>
            <c:idx val="2"/>
            <c:marker>
              <c:symbol val="dash"/>
              <c:size val="16"/>
              <c:spPr>
                <a:solidFill>
                  <a:srgbClr val="808080"/>
                </a:solidFill>
                <a:ln w="9525" cmpd="sng" algn="ctr">
                  <a:solidFill>
                    <a:srgbClr val="808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27F-48E8-A613-3364BF56B49B}"/>
              </c:ext>
            </c:extLst>
          </c:dPt>
          <c:dPt>
            <c:idx val="3"/>
            <c:marker>
              <c:symbol val="dash"/>
              <c:size val="16"/>
              <c:spPr>
                <a:solidFill>
                  <a:srgbClr val="808080"/>
                </a:solidFill>
                <a:ln w="9525" cmpd="sng" algn="ctr">
                  <a:solidFill>
                    <a:srgbClr val="80808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E27F-48E8-A613-3364BF56B49B}"/>
              </c:ext>
            </c:extLst>
          </c:dPt>
          <c:dPt>
            <c:idx val="5"/>
            <c:marker>
              <c:symbol val="dash"/>
              <c:size val="20"/>
              <c:spPr>
                <a:solidFill>
                  <a:schemeClr val="tx1"/>
                </a:solidFill>
                <a:ln w="9525" cmpd="sng" algn="ctr"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27F-48E8-A613-3364BF56B49B}"/>
              </c:ext>
            </c:extLst>
          </c:dPt>
          <c:dLbls>
            <c:dLbl>
              <c:idx val="1"/>
              <c:layout>
                <c:manualLayout>
                  <c:x val="-4.8775510204081635E-2"/>
                  <c:y val="0"/>
                </c:manualLayout>
              </c:layout>
              <c:numFmt formatCode="&quot;$&quot;0;&quot;-&quot;&quot;$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27F-48E8-A613-3364BF56B49B}"/>
                </c:ext>
              </c:extLst>
            </c:dLbl>
            <c:dLbl>
              <c:idx val="2"/>
              <c:layout>
                <c:manualLayout>
                  <c:x val="-4.8775510204081635E-2"/>
                  <c:y val="0"/>
                </c:manualLayout>
              </c:layout>
              <c:numFmt formatCode="&quot;$&quot;0;&quot;-&quot;&quot;$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27F-48E8-A613-3364BF56B49B}"/>
                </c:ext>
              </c:extLst>
            </c:dLbl>
            <c:dLbl>
              <c:idx val="3"/>
              <c:layout>
                <c:manualLayout>
                  <c:x val="-5.1224489795918364E-2"/>
                  <c:y val="0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27F-48E8-A613-3364BF56B49B}"/>
                </c:ext>
              </c:extLst>
            </c:dLbl>
            <c:dLbl>
              <c:idx val="5"/>
              <c:layout>
                <c:manualLayout>
                  <c:x val="6.5102040816326534E-2"/>
                  <c:y val="0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27F-48E8-A613-3364BF56B4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1">
                  <c:v>1760</c:v>
                </c:pt>
                <c:pt idx="2">
                  <c:v>2240</c:v>
                </c:pt>
                <c:pt idx="3">
                  <c:v>1920</c:v>
                </c:pt>
                <c:pt idx="4">
                  <c:v>2080</c:v>
                </c:pt>
                <c:pt idx="5">
                  <c:v>2240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27F-48E8-A613-3364BF56B49B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iamond"/>
              <c:size val="8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27F-48E8-A613-3364BF56B49B}"/>
              </c:ext>
            </c:extLst>
          </c:dPt>
          <c:dPt>
            <c:idx val="2"/>
            <c:marker>
              <c:symbol val="diamond"/>
              <c:size val="8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E27F-48E8-A613-3364BF56B49B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E27F-48E8-A613-3364BF56B49B}"/>
              </c:ext>
            </c:extLst>
          </c:dPt>
          <c:dPt>
            <c:idx val="5"/>
            <c:marker>
              <c:symbol val="diamond"/>
              <c:size val="8"/>
              <c:spPr>
                <a:solidFill>
                  <a:srgbClr val="C0C0C0"/>
                </a:solidFill>
                <a:ln w="9525" cmpd="sng" algn="ctr">
                  <a:solidFill>
                    <a:srgbClr val="C0C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E27F-48E8-A613-3364BF56B49B}"/>
              </c:ext>
            </c:extLst>
          </c:dPt>
          <c:dLbls>
            <c:dLbl>
              <c:idx val="1"/>
              <c:layout>
                <c:manualLayout>
                  <c:x val="0"/>
                  <c:y val="5.9764705882352942E-2"/>
                </c:manualLayout>
              </c:layout>
              <c:numFmt formatCode="&quot;$&quot;0;&quot;-&quot;&quot;$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27F-48E8-A613-3364BF56B49B}"/>
                </c:ext>
              </c:extLst>
            </c:dLbl>
            <c:dLbl>
              <c:idx val="2"/>
              <c:layout>
                <c:manualLayout>
                  <c:x val="0"/>
                  <c:y val="5.9764705882352942E-2"/>
                </c:manualLayout>
              </c:layout>
              <c:numFmt formatCode="&quot;$&quot;0;&quot;-&quot;&quot;$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27F-48E8-A613-3364BF56B49B}"/>
                </c:ext>
              </c:extLst>
            </c:dLbl>
            <c:dLbl>
              <c:idx val="3"/>
              <c:layout>
                <c:manualLayout>
                  <c:x val="0"/>
                  <c:y val="5.9764705882352942E-2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E27F-48E8-A613-3364BF56B49B}"/>
                </c:ext>
              </c:extLst>
            </c:dLbl>
            <c:dLbl>
              <c:idx val="5"/>
              <c:layout>
                <c:manualLayout>
                  <c:x val="0"/>
                  <c:y val="5.9764705882352942E-2"/>
                </c:manualLayout>
              </c:layout>
              <c:numFmt formatCode="&quot;$&quot;#,##0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27F-48E8-A613-3364BF56B4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1">
                  <c:v>1240</c:v>
                </c:pt>
                <c:pt idx="2">
                  <c:v>1440</c:v>
                </c:pt>
                <c:pt idx="3">
                  <c:v>1120</c:v>
                </c:pt>
                <c:pt idx="4">
                  <c:v>1560</c:v>
                </c:pt>
                <c:pt idx="5">
                  <c:v>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27F-48E8-A613-3364BF56B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6630896"/>
        <c:axId val="1"/>
      </c:lineChart>
      <c:catAx>
        <c:axId val="896630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200"/>
          <c:min val="800"/>
        </c:scaling>
        <c:delete val="1"/>
        <c:axPos val="l"/>
        <c:numFmt formatCode="General" sourceLinked="1"/>
        <c:majorTickMark val="out"/>
        <c:minorTickMark val="none"/>
        <c:tickLblPos val="nextTo"/>
        <c:crossAx val="896630896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02140672782873E-2"/>
          <c:y val="2.0520915548539857E-2"/>
          <c:w val="0.96819571865443421"/>
          <c:h val="0.95895816890292029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plus"/>
              <c:size val="9"/>
              <c:spPr>
                <a:noFill/>
                <a:ln w="9525" algn="ctr">
                  <a:solidFill>
                    <a:srgbClr val="FFFF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58D-48BA-BA03-97411E090713}"/>
              </c:ext>
            </c:extLst>
          </c:dPt>
          <c:dPt>
            <c:idx val="2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58D-48BA-BA03-97411E090713}"/>
              </c:ext>
            </c:extLst>
          </c:dPt>
          <c:dPt>
            <c:idx val="3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58D-48BA-BA03-97411E090713}"/>
              </c:ext>
            </c:extLst>
          </c:dPt>
          <c:dPt>
            <c:idx val="4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58D-48BA-BA03-97411E090713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58D-48BA-BA03-97411E090713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58D-48BA-BA03-97411E090713}"/>
              </c:ext>
            </c:extLst>
          </c:dPt>
          <c:dPt>
            <c:idx val="7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58D-48BA-BA03-97411E090713}"/>
              </c:ext>
            </c:extLst>
          </c:dPt>
          <c:dLbls>
            <c:dLbl>
              <c:idx val="2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58D-48BA-BA03-97411E090713}"/>
                </c:ext>
              </c:extLst>
            </c:dLbl>
            <c:dLbl>
              <c:idx val="3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58D-48BA-BA03-97411E090713}"/>
                </c:ext>
              </c:extLst>
            </c:dLbl>
            <c:dLbl>
              <c:idx val="4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58D-48BA-BA03-97411E090713}"/>
                </c:ext>
              </c:extLst>
            </c:dLbl>
            <c:dLbl>
              <c:idx val="5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58D-48BA-BA03-97411E090713}"/>
                </c:ext>
              </c:extLst>
            </c:dLbl>
            <c:dLbl>
              <c:idx val="6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58D-48BA-BA03-97411E090713}"/>
                </c:ext>
              </c:extLst>
            </c:dLbl>
            <c:dLbl>
              <c:idx val="7"/>
              <c:layout>
                <c:manualLayout>
                  <c:x val="-3.1192660550458717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58D-48BA-BA03-97411E0907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1">
                  <c:v>195</c:v>
                </c:pt>
                <c:pt idx="2">
                  <c:v>172.99354735797644</c:v>
                </c:pt>
                <c:pt idx="3">
                  <c:v>176.52537400282768</c:v>
                </c:pt>
                <c:pt idx="4">
                  <c:v>114.88061166091701</c:v>
                </c:pt>
                <c:pt idx="5">
                  <c:v>109.52041131389012</c:v>
                </c:pt>
                <c:pt idx="6">
                  <c:v>82.494740650247209</c:v>
                </c:pt>
                <c:pt idx="7">
                  <c:v>68.350245758853276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58D-48BA-BA03-97411E090713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58D-48BA-BA03-97411E090713}"/>
              </c:ext>
            </c:extLst>
          </c:dPt>
          <c:dPt>
            <c:idx val="2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58D-48BA-BA03-97411E090713}"/>
              </c:ext>
            </c:extLst>
          </c:dPt>
          <c:dPt>
            <c:idx val="3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58D-48BA-BA03-97411E090713}"/>
              </c:ext>
            </c:extLst>
          </c:dPt>
          <c:dPt>
            <c:idx val="4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558D-48BA-BA03-97411E090713}"/>
              </c:ext>
            </c:extLst>
          </c:dPt>
          <c:dPt>
            <c:idx val="5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58D-48BA-BA03-97411E090713}"/>
              </c:ext>
            </c:extLst>
          </c:dPt>
          <c:dPt>
            <c:idx val="6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558D-48BA-BA03-97411E090713}"/>
              </c:ext>
            </c:extLst>
          </c:dPt>
          <c:dPt>
            <c:idx val="7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558D-48BA-BA03-97411E090713}"/>
              </c:ext>
            </c:extLst>
          </c:dPt>
          <c:dLbls>
            <c:dLbl>
              <c:idx val="1"/>
              <c:layout>
                <c:manualLayout>
                  <c:x val="-5.2905198776758408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558D-48BA-BA03-97411E090713}"/>
                </c:ext>
              </c:extLst>
            </c:dLbl>
            <c:dLbl>
              <c:idx val="2"/>
              <c:layout>
                <c:manualLayout>
                  <c:x val="-5.2905198776758408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558D-48BA-BA03-97411E090713}"/>
                </c:ext>
              </c:extLst>
            </c:dLbl>
            <c:dLbl>
              <c:idx val="3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558D-48BA-BA03-97411E090713}"/>
                </c:ext>
              </c:extLst>
            </c:dLbl>
            <c:dLbl>
              <c:idx val="4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558D-48BA-BA03-97411E090713}"/>
                </c:ext>
              </c:extLst>
            </c:dLbl>
            <c:dLbl>
              <c:idx val="5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558D-48BA-BA03-97411E090713}"/>
                </c:ext>
              </c:extLst>
            </c:dLbl>
            <c:dLbl>
              <c:idx val="6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558D-48BA-BA03-97411E090713}"/>
                </c:ext>
              </c:extLst>
            </c:dLbl>
            <c:dLbl>
              <c:idx val="7"/>
              <c:layout>
                <c:manualLayout>
                  <c:x val="-3.2415902140672782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558D-48BA-BA03-97411E0907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1">
                  <c:v>112.86920765604201</c:v>
                </c:pt>
                <c:pt idx="2">
                  <c:v>100</c:v>
                </c:pt>
                <c:pt idx="3">
                  <c:v>81.09136096966057</c:v>
                </c:pt>
                <c:pt idx="4">
                  <c:v>67.440580004875713</c:v>
                </c:pt>
                <c:pt idx="5">
                  <c:v>54.489921358262308</c:v>
                </c:pt>
                <c:pt idx="6">
                  <c:v>58.76066207939099</c:v>
                </c:pt>
                <c:pt idx="7">
                  <c:v>47.99808767369727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58D-48BA-BA03-97411E090713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558D-48BA-BA03-97411E090713}"/>
              </c:ext>
            </c:extLst>
          </c:dPt>
          <c:dPt>
            <c:idx val="2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558D-48BA-BA03-97411E090713}"/>
              </c:ext>
            </c:extLst>
          </c:dPt>
          <c:dPt>
            <c:idx val="3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558D-48BA-BA03-97411E090713}"/>
              </c:ext>
            </c:extLst>
          </c:dPt>
          <c:dPt>
            <c:idx val="4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558D-48BA-BA03-97411E090713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558D-48BA-BA03-97411E090713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558D-48BA-BA03-97411E090713}"/>
              </c:ext>
            </c:extLst>
          </c:dPt>
          <c:dPt>
            <c:idx val="7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558D-48BA-BA03-97411E090713}"/>
              </c:ext>
            </c:extLst>
          </c:dPt>
          <c:dLbls>
            <c:dLbl>
              <c:idx val="1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558D-48BA-BA03-97411E090713}"/>
                </c:ext>
              </c:extLst>
            </c:dLbl>
            <c:dLbl>
              <c:idx val="2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558D-48BA-BA03-97411E090713}"/>
                </c:ext>
              </c:extLst>
            </c:dLbl>
            <c:dLbl>
              <c:idx val="3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558D-48BA-BA03-97411E090713}"/>
                </c:ext>
              </c:extLst>
            </c:dLbl>
            <c:dLbl>
              <c:idx val="4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558D-48BA-BA03-97411E090713}"/>
                </c:ext>
              </c:extLst>
            </c:dLbl>
            <c:dLbl>
              <c:idx val="5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558D-48BA-BA03-97411E090713}"/>
                </c:ext>
              </c:extLst>
            </c:dLbl>
            <c:dLbl>
              <c:idx val="6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558D-48BA-BA03-97411E090713}"/>
                </c:ext>
              </c:extLst>
            </c:dLbl>
            <c:dLbl>
              <c:idx val="7"/>
              <c:layout>
                <c:manualLayout>
                  <c:x val="-3.1192660550458717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558D-48BA-BA03-97411E0907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1">
                  <c:v>81.336459102483815</c:v>
                </c:pt>
                <c:pt idx="2">
                  <c:v>76.229552000567509</c:v>
                </c:pt>
                <c:pt idx="3">
                  <c:v>61.091500594704151</c:v>
                </c:pt>
                <c:pt idx="4">
                  <c:v>49.148876706176296</c:v>
                </c:pt>
                <c:pt idx="5">
                  <c:v>35.879509646901056</c:v>
                </c:pt>
                <c:pt idx="6">
                  <c:v>45.270333709482607</c:v>
                </c:pt>
                <c:pt idx="7">
                  <c:v>40.711577339361313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58D-48BA-BA03-97411E090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1707311"/>
        <c:axId val="1"/>
      </c:lineChart>
      <c:catAx>
        <c:axId val="19517073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95"/>
          <c:min val="0.02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bg2"/>
            </a:solidFill>
            <a:prstDash val="solid"/>
          </a:ln>
        </c:spPr>
        <c:crossAx val="1951707311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52803406671398E-2"/>
          <c:y val="2.0626735422451407E-2"/>
          <c:w val="0.96309439318665724"/>
          <c:h val="0.95874652915509717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Sheet1!$A$1:$AI$1</c:f>
              <c:numCache>
                <c:formatCode>General</c:formatCode>
                <c:ptCount val="35"/>
                <c:pt idx="0">
                  <c:v>1.9508229355853965</c:v>
                </c:pt>
                <c:pt idx="1">
                  <c:v>1.9508229355853965</c:v>
                </c:pt>
                <c:pt idx="2">
                  <c:v>1.9508229355853965</c:v>
                </c:pt>
                <c:pt idx="3">
                  <c:v>1.9508229355853965</c:v>
                </c:pt>
                <c:pt idx="4">
                  <c:v>1.9508229355853965</c:v>
                </c:pt>
                <c:pt idx="5">
                  <c:v>1.8532817888061264</c:v>
                </c:pt>
                <c:pt idx="6">
                  <c:v>1.8532817888061264</c:v>
                </c:pt>
                <c:pt idx="7">
                  <c:v>1.8532817888061264</c:v>
                </c:pt>
                <c:pt idx="8">
                  <c:v>1.8532817888061264</c:v>
                </c:pt>
                <c:pt idx="9">
                  <c:v>1.8532817888061264</c:v>
                </c:pt>
                <c:pt idx="10">
                  <c:v>1.5606583484683172</c:v>
                </c:pt>
                <c:pt idx="11">
                  <c:v>1.5606583484683172</c:v>
                </c:pt>
                <c:pt idx="12">
                  <c:v>1.5606583484683172</c:v>
                </c:pt>
                <c:pt idx="13">
                  <c:v>1.5606583484683172</c:v>
                </c:pt>
                <c:pt idx="14">
                  <c:v>1.5606583484683172</c:v>
                </c:pt>
                <c:pt idx="15">
                  <c:v>1.1704937613512378</c:v>
                </c:pt>
                <c:pt idx="16">
                  <c:v>1.1704937613512378</c:v>
                </c:pt>
                <c:pt idx="17">
                  <c:v>1.1704937613512378</c:v>
                </c:pt>
                <c:pt idx="18">
                  <c:v>1.1704937613512378</c:v>
                </c:pt>
                <c:pt idx="19">
                  <c:v>1.1704937613512378</c:v>
                </c:pt>
                <c:pt idx="20">
                  <c:v>0.97541146779269827</c:v>
                </c:pt>
                <c:pt idx="21">
                  <c:v>0.97541146779269827</c:v>
                </c:pt>
                <c:pt idx="22">
                  <c:v>0.97541146779269827</c:v>
                </c:pt>
                <c:pt idx="23">
                  <c:v>0.97541146779269827</c:v>
                </c:pt>
                <c:pt idx="24">
                  <c:v>0.97541146779269827</c:v>
                </c:pt>
                <c:pt idx="25">
                  <c:v>0.97541146779269827</c:v>
                </c:pt>
                <c:pt idx="26">
                  <c:v>0.97541146779269827</c:v>
                </c:pt>
                <c:pt idx="27">
                  <c:v>0.97541146779269827</c:v>
                </c:pt>
                <c:pt idx="28">
                  <c:v>0.97541146779269827</c:v>
                </c:pt>
                <c:pt idx="29">
                  <c:v>0.97541146779269827</c:v>
                </c:pt>
                <c:pt idx="30">
                  <c:v>0.87787032101342832</c:v>
                </c:pt>
                <c:pt idx="31">
                  <c:v>0.87787032101342832</c:v>
                </c:pt>
                <c:pt idx="32">
                  <c:v>0.87787032101342832</c:v>
                </c:pt>
                <c:pt idx="33">
                  <c:v>0.87787032101342832</c:v>
                </c:pt>
                <c:pt idx="34">
                  <c:v>0.87787032101342832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AC-4E7B-B133-22361DF11853}"/>
            </c:ext>
          </c:extLst>
        </c:ser>
        <c:ser>
          <c:idx val="1"/>
          <c:order val="1"/>
          <c:spPr>
            <a:ln w="19050" algn="ctr">
              <a:solidFill>
                <a:schemeClr val="accent6"/>
              </a:solidFill>
              <a:prstDash val="sysDot"/>
            </a:ln>
          </c:spPr>
          <c:marker>
            <c:symbol val="none"/>
          </c:marker>
          <c:val>
            <c:numRef>
              <c:f>Sheet1!$A$2:$AI$2</c:f>
              <c:numCache>
                <c:formatCode>General</c:formatCode>
                <c:ptCount val="35"/>
                <c:pt idx="0">
                  <c:v>0.97541146779269827</c:v>
                </c:pt>
                <c:pt idx="1">
                  <c:v>0.97541146779269827</c:v>
                </c:pt>
                <c:pt idx="2">
                  <c:v>0.97541146779269827</c:v>
                </c:pt>
                <c:pt idx="3">
                  <c:v>0.97541146779269827</c:v>
                </c:pt>
                <c:pt idx="4">
                  <c:v>0.97541146779269827</c:v>
                </c:pt>
                <c:pt idx="5">
                  <c:v>0.92664089440306319</c:v>
                </c:pt>
                <c:pt idx="6">
                  <c:v>0.92664089440306319</c:v>
                </c:pt>
                <c:pt idx="7">
                  <c:v>0.92664089440306319</c:v>
                </c:pt>
                <c:pt idx="8">
                  <c:v>0.92664089440306319</c:v>
                </c:pt>
                <c:pt idx="9">
                  <c:v>0.92664089440306319</c:v>
                </c:pt>
                <c:pt idx="10">
                  <c:v>0.7803291742341586</c:v>
                </c:pt>
                <c:pt idx="11">
                  <c:v>0.7803291742341586</c:v>
                </c:pt>
                <c:pt idx="12">
                  <c:v>0.7803291742341586</c:v>
                </c:pt>
                <c:pt idx="13">
                  <c:v>0.7803291742341586</c:v>
                </c:pt>
                <c:pt idx="14">
                  <c:v>0.7803291742341586</c:v>
                </c:pt>
                <c:pt idx="15">
                  <c:v>0.58524688067561892</c:v>
                </c:pt>
                <c:pt idx="16">
                  <c:v>0.58524688067561892</c:v>
                </c:pt>
                <c:pt idx="17">
                  <c:v>0.58524688067561892</c:v>
                </c:pt>
                <c:pt idx="18">
                  <c:v>0.58524688067561892</c:v>
                </c:pt>
                <c:pt idx="19">
                  <c:v>0.58524688067561892</c:v>
                </c:pt>
                <c:pt idx="20">
                  <c:v>0.48770573389634914</c:v>
                </c:pt>
                <c:pt idx="21">
                  <c:v>0.48770573389634914</c:v>
                </c:pt>
                <c:pt idx="22">
                  <c:v>0.48770573389634914</c:v>
                </c:pt>
                <c:pt idx="23">
                  <c:v>0.48770573389634914</c:v>
                </c:pt>
                <c:pt idx="24">
                  <c:v>0.48770573389634914</c:v>
                </c:pt>
                <c:pt idx="25">
                  <c:v>0.48770573389634914</c:v>
                </c:pt>
                <c:pt idx="26">
                  <c:v>0.48770573389634914</c:v>
                </c:pt>
                <c:pt idx="27">
                  <c:v>0.48770573389634914</c:v>
                </c:pt>
                <c:pt idx="28">
                  <c:v>0.48770573389634914</c:v>
                </c:pt>
                <c:pt idx="29">
                  <c:v>0.48770573389634914</c:v>
                </c:pt>
                <c:pt idx="30">
                  <c:v>0.43893516050671416</c:v>
                </c:pt>
                <c:pt idx="31">
                  <c:v>0.43893516050671416</c:v>
                </c:pt>
                <c:pt idx="32">
                  <c:v>0.43893516050671416</c:v>
                </c:pt>
                <c:pt idx="33">
                  <c:v>0.43893516050671416</c:v>
                </c:pt>
                <c:pt idx="34">
                  <c:v>0.43893516050671416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AC-4E7B-B133-22361DF11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333759"/>
        <c:axId val="1"/>
      </c:lineChart>
      <c:catAx>
        <c:axId val="6393337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.9508229355853965"/>
          <c:min val="-5.0000000000000001E-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639333759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02140672782873E-2"/>
          <c:y val="2.066772655007949E-2"/>
          <c:w val="0.96819571865443421"/>
          <c:h val="0.95866454689984104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plus"/>
              <c:size val="9"/>
              <c:spPr>
                <a:noFill/>
                <a:ln w="9525" algn="ctr">
                  <a:solidFill>
                    <a:srgbClr val="FFFF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2B5-4ED3-A592-1F8826381787}"/>
              </c:ext>
            </c:extLst>
          </c:dPt>
          <c:dPt>
            <c:idx val="3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2B5-4ED3-A592-1F8826381787}"/>
              </c:ext>
            </c:extLst>
          </c:dPt>
          <c:dPt>
            <c:idx val="4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2B5-4ED3-A592-1F8826381787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2B5-4ED3-A592-1F8826381787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2B5-4ED3-A592-1F8826381787}"/>
              </c:ext>
            </c:extLst>
          </c:dPt>
          <c:dPt>
            <c:idx val="7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2B5-4ED3-A592-1F8826381787}"/>
              </c:ext>
            </c:extLst>
          </c:dPt>
          <c:dLbls>
            <c:dLbl>
              <c:idx val="3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2B5-4ED3-A592-1F8826381787}"/>
                </c:ext>
              </c:extLst>
            </c:dLbl>
            <c:dLbl>
              <c:idx val="4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2B5-4ED3-A592-1F8826381787}"/>
                </c:ext>
              </c:extLst>
            </c:dLbl>
            <c:dLbl>
              <c:idx val="5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2B5-4ED3-A592-1F8826381787}"/>
                </c:ext>
              </c:extLst>
            </c:dLbl>
            <c:dLbl>
              <c:idx val="6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2B5-4ED3-A592-1F8826381787}"/>
                </c:ext>
              </c:extLst>
            </c:dLbl>
            <c:dLbl>
              <c:idx val="7"/>
              <c:layout>
                <c:manualLayout>
                  <c:x val="-3.1192660550458717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2B5-4ED3-A592-1F88263817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1">
                  <c:v>318</c:v>
                </c:pt>
                <c:pt idx="3">
                  <c:v>191.91558483879129</c:v>
                </c:pt>
                <c:pt idx="4">
                  <c:v>138.47323466000191</c:v>
                </c:pt>
                <c:pt idx="5">
                  <c:v>90.808874081189913</c:v>
                </c:pt>
                <c:pt idx="6">
                  <c:v>114.34929860073069</c:v>
                </c:pt>
                <c:pt idx="7">
                  <c:v>80.64315809769495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2B5-4ED3-A592-1F8826381787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2B5-4ED3-A592-1F8826381787}"/>
              </c:ext>
            </c:extLst>
          </c:dPt>
          <c:dPt>
            <c:idx val="2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2B5-4ED3-A592-1F8826381787}"/>
              </c:ext>
            </c:extLst>
          </c:dPt>
          <c:dPt>
            <c:idx val="3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2B5-4ED3-A592-1F8826381787}"/>
              </c:ext>
            </c:extLst>
          </c:dPt>
          <c:dPt>
            <c:idx val="4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D2B5-4ED3-A592-1F8826381787}"/>
              </c:ext>
            </c:extLst>
          </c:dPt>
          <c:dPt>
            <c:idx val="5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D2B5-4ED3-A592-1F8826381787}"/>
              </c:ext>
            </c:extLst>
          </c:dPt>
          <c:dPt>
            <c:idx val="6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D2B5-4ED3-A592-1F8826381787}"/>
              </c:ext>
            </c:extLst>
          </c:dPt>
          <c:dPt>
            <c:idx val="7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D2B5-4ED3-A592-1F8826381787}"/>
              </c:ext>
            </c:extLst>
          </c:dPt>
          <c:dLbls>
            <c:dLbl>
              <c:idx val="1"/>
              <c:layout>
                <c:manualLayout>
                  <c:x val="-5.2905198776758408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2B5-4ED3-A592-1F8826381787}"/>
                </c:ext>
              </c:extLst>
            </c:dLbl>
            <c:dLbl>
              <c:idx val="2"/>
              <c:layout>
                <c:manualLayout>
                  <c:x val="-5.2905198776758408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D2B5-4ED3-A592-1F8826381787}"/>
                </c:ext>
              </c:extLst>
            </c:dLbl>
            <c:dLbl>
              <c:idx val="3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D2B5-4ED3-A592-1F8826381787}"/>
                </c:ext>
              </c:extLst>
            </c:dLbl>
            <c:dLbl>
              <c:idx val="4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D2B5-4ED3-A592-1F8826381787}"/>
                </c:ext>
              </c:extLst>
            </c:dLbl>
            <c:dLbl>
              <c:idx val="5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D2B5-4ED3-A592-1F8826381787}"/>
                </c:ext>
              </c:extLst>
            </c:dLbl>
            <c:dLbl>
              <c:idx val="6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D2B5-4ED3-A592-1F8826381787}"/>
                </c:ext>
              </c:extLst>
            </c:dLbl>
            <c:dLbl>
              <c:idx val="7"/>
              <c:layout>
                <c:manualLayout>
                  <c:x val="-3.2415902140672782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D2B5-4ED3-A592-1F88263817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1">
                  <c:v>151.59982179720487</c:v>
                </c:pt>
                <c:pt idx="2">
                  <c:v>100</c:v>
                </c:pt>
                <c:pt idx="3">
                  <c:v>77.63118545086563</c:v>
                </c:pt>
                <c:pt idx="4">
                  <c:v>79.366327149924942</c:v>
                </c:pt>
                <c:pt idx="5">
                  <c:v>41.057018790974865</c:v>
                </c:pt>
                <c:pt idx="6">
                  <c:v>68.5567874090288</c:v>
                </c:pt>
                <c:pt idx="7">
                  <c:v>42.421189630849163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2B5-4ED3-A592-1F8826381787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D2B5-4ED3-A592-1F8826381787}"/>
              </c:ext>
            </c:extLst>
          </c:dPt>
          <c:dPt>
            <c:idx val="2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D2B5-4ED3-A592-1F8826381787}"/>
              </c:ext>
            </c:extLst>
          </c:dPt>
          <c:dPt>
            <c:idx val="3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D2B5-4ED3-A592-1F8826381787}"/>
              </c:ext>
            </c:extLst>
          </c:dPt>
          <c:dPt>
            <c:idx val="4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D2B5-4ED3-A592-1F8826381787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D2B5-4ED3-A592-1F8826381787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D2B5-4ED3-A592-1F8826381787}"/>
              </c:ext>
            </c:extLst>
          </c:dPt>
          <c:dPt>
            <c:idx val="7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D2B5-4ED3-A592-1F8826381787}"/>
              </c:ext>
            </c:extLst>
          </c:dPt>
          <c:dLbls>
            <c:dLbl>
              <c:idx val="1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D2B5-4ED3-A592-1F8826381787}"/>
                </c:ext>
              </c:extLst>
            </c:dLbl>
            <c:dLbl>
              <c:idx val="2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D2B5-4ED3-A592-1F8826381787}"/>
                </c:ext>
              </c:extLst>
            </c:dLbl>
            <c:dLbl>
              <c:idx val="3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D2B5-4ED3-A592-1F8826381787}"/>
                </c:ext>
              </c:extLst>
            </c:dLbl>
            <c:dLbl>
              <c:idx val="4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D2B5-4ED3-A592-1F8826381787}"/>
                </c:ext>
              </c:extLst>
            </c:dLbl>
            <c:dLbl>
              <c:idx val="5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D2B5-4ED3-A592-1F8826381787}"/>
                </c:ext>
              </c:extLst>
            </c:dLbl>
            <c:dLbl>
              <c:idx val="6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D2B5-4ED3-A592-1F8826381787}"/>
                </c:ext>
              </c:extLst>
            </c:dLbl>
            <c:dLbl>
              <c:idx val="7"/>
              <c:layout>
                <c:manualLayout>
                  <c:x val="-3.1192660550458717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D2B5-4ED3-A592-1F88263817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1">
                  <c:v>117.5970863385669</c:v>
                </c:pt>
                <c:pt idx="2">
                  <c:v>75.305076773797595</c:v>
                </c:pt>
                <c:pt idx="3">
                  <c:v>57.19809580453645</c:v>
                </c:pt>
                <c:pt idx="4">
                  <c:v>58.681205680595575</c:v>
                </c:pt>
                <c:pt idx="5">
                  <c:v>33.685172208974841</c:v>
                </c:pt>
                <c:pt idx="6">
                  <c:v>40.345330659265166</c:v>
                </c:pt>
                <c:pt idx="7">
                  <c:v>35.683897337910189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2B5-4ED3-A592-1F8826381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353071"/>
        <c:axId val="1"/>
      </c:lineChart>
      <c:catAx>
        <c:axId val="873530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18"/>
          <c:min val="0.02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bg2"/>
            </a:solidFill>
            <a:prstDash val="solid"/>
          </a:ln>
        </c:spPr>
        <c:crossAx val="87353071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711766822598057E-2"/>
          <c:y val="2.0626735422451407E-2"/>
          <c:w val="0.96257646635480387"/>
          <c:h val="0.95874652915509717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Sheet1!$A$1:$AI$1</c:f>
              <c:numCache>
                <c:formatCode>General</c:formatCode>
                <c:ptCount val="35"/>
                <c:pt idx="0">
                  <c:v>3.1848843971800438</c:v>
                </c:pt>
                <c:pt idx="1">
                  <c:v>3.1848843971800438</c:v>
                </c:pt>
                <c:pt idx="2">
                  <c:v>3.1848843971800438</c:v>
                </c:pt>
                <c:pt idx="3">
                  <c:v>3.1848843971800438</c:v>
                </c:pt>
                <c:pt idx="4">
                  <c:v>3.1848843971800438</c:v>
                </c:pt>
                <c:pt idx="5">
                  <c:v>2.0701748581670283</c:v>
                </c:pt>
                <c:pt idx="6">
                  <c:v>2.0701748581670283</c:v>
                </c:pt>
                <c:pt idx="7">
                  <c:v>2.0701748581670283</c:v>
                </c:pt>
                <c:pt idx="8">
                  <c:v>2.0701748581670283</c:v>
                </c:pt>
                <c:pt idx="9">
                  <c:v>2.0701748581670283</c:v>
                </c:pt>
                <c:pt idx="10">
                  <c:v>1.5924421985900219</c:v>
                </c:pt>
                <c:pt idx="11">
                  <c:v>1.5924421985900219</c:v>
                </c:pt>
                <c:pt idx="12">
                  <c:v>1.5924421985900219</c:v>
                </c:pt>
                <c:pt idx="13">
                  <c:v>1.5924421985900219</c:v>
                </c:pt>
                <c:pt idx="14">
                  <c:v>1.5924421985900219</c:v>
                </c:pt>
                <c:pt idx="15">
                  <c:v>1.5924421985900219</c:v>
                </c:pt>
                <c:pt idx="16">
                  <c:v>1.5924421985900219</c:v>
                </c:pt>
                <c:pt idx="17">
                  <c:v>1.5924421985900219</c:v>
                </c:pt>
                <c:pt idx="18">
                  <c:v>1.5924421985900219</c:v>
                </c:pt>
                <c:pt idx="19">
                  <c:v>1.5924421985900219</c:v>
                </c:pt>
                <c:pt idx="20">
                  <c:v>0.95546531915401323</c:v>
                </c:pt>
                <c:pt idx="21">
                  <c:v>0.95546531915401323</c:v>
                </c:pt>
                <c:pt idx="22">
                  <c:v>0.95546531915401323</c:v>
                </c:pt>
                <c:pt idx="23">
                  <c:v>0.95546531915401323</c:v>
                </c:pt>
                <c:pt idx="24">
                  <c:v>0.95546531915401323</c:v>
                </c:pt>
                <c:pt idx="25">
                  <c:v>0.95546531915401323</c:v>
                </c:pt>
                <c:pt idx="26">
                  <c:v>0.95546531915401323</c:v>
                </c:pt>
                <c:pt idx="27">
                  <c:v>0.95546531915401323</c:v>
                </c:pt>
                <c:pt idx="28">
                  <c:v>0.95546531915401323</c:v>
                </c:pt>
                <c:pt idx="29">
                  <c:v>0.95546531915401323</c:v>
                </c:pt>
                <c:pt idx="30">
                  <c:v>0.95546531915401323</c:v>
                </c:pt>
                <c:pt idx="31">
                  <c:v>0.95546531915401323</c:v>
                </c:pt>
                <c:pt idx="32">
                  <c:v>0.95546531915401323</c:v>
                </c:pt>
                <c:pt idx="33">
                  <c:v>0.95546531915401323</c:v>
                </c:pt>
                <c:pt idx="34">
                  <c:v>0.95546531915401323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6B-40EC-93DE-FB8D95D368A0}"/>
            </c:ext>
          </c:extLst>
        </c:ser>
        <c:ser>
          <c:idx val="1"/>
          <c:order val="1"/>
          <c:spPr>
            <a:ln w="19050" algn="ctr">
              <a:solidFill>
                <a:schemeClr val="accent6"/>
              </a:solidFill>
              <a:prstDash val="sysDot"/>
            </a:ln>
          </c:spPr>
          <c:marker>
            <c:symbol val="none"/>
          </c:marker>
          <c:val>
            <c:numRef>
              <c:f>Sheet1!$A$2:$AI$2</c:f>
              <c:numCache>
                <c:formatCode>General</c:formatCode>
                <c:ptCount val="35"/>
                <c:pt idx="0">
                  <c:v>1.5924421985900219</c:v>
                </c:pt>
                <c:pt idx="1">
                  <c:v>1.5924421985900219</c:v>
                </c:pt>
                <c:pt idx="2">
                  <c:v>1.5924421985900219</c:v>
                </c:pt>
                <c:pt idx="3">
                  <c:v>1.5924421985900219</c:v>
                </c:pt>
                <c:pt idx="4">
                  <c:v>1.5924421985900219</c:v>
                </c:pt>
                <c:pt idx="5">
                  <c:v>1.0350874290835141</c:v>
                </c:pt>
                <c:pt idx="6">
                  <c:v>1.0350874290835141</c:v>
                </c:pt>
                <c:pt idx="7">
                  <c:v>1.0350874290835141</c:v>
                </c:pt>
                <c:pt idx="8">
                  <c:v>1.0350874290835141</c:v>
                </c:pt>
                <c:pt idx="9">
                  <c:v>1.0350874290835141</c:v>
                </c:pt>
                <c:pt idx="10">
                  <c:v>0.79622109929501095</c:v>
                </c:pt>
                <c:pt idx="11">
                  <c:v>0.79622109929501095</c:v>
                </c:pt>
                <c:pt idx="12">
                  <c:v>0.79622109929501095</c:v>
                </c:pt>
                <c:pt idx="13">
                  <c:v>0.79622109929501095</c:v>
                </c:pt>
                <c:pt idx="14">
                  <c:v>0.79622109929501095</c:v>
                </c:pt>
                <c:pt idx="15">
                  <c:v>0.79622109929501095</c:v>
                </c:pt>
                <c:pt idx="16">
                  <c:v>0.79622109929501095</c:v>
                </c:pt>
                <c:pt idx="17">
                  <c:v>0.79622109929501095</c:v>
                </c:pt>
                <c:pt idx="18">
                  <c:v>0.79622109929501095</c:v>
                </c:pt>
                <c:pt idx="19">
                  <c:v>0.79622109929501095</c:v>
                </c:pt>
                <c:pt idx="20">
                  <c:v>0.47773265957700661</c:v>
                </c:pt>
                <c:pt idx="21">
                  <c:v>0.47773265957700661</c:v>
                </c:pt>
                <c:pt idx="22">
                  <c:v>0.47773265957700661</c:v>
                </c:pt>
                <c:pt idx="23">
                  <c:v>0.47773265957700661</c:v>
                </c:pt>
                <c:pt idx="24">
                  <c:v>0.47773265957700661</c:v>
                </c:pt>
                <c:pt idx="25">
                  <c:v>0.47773265957700661</c:v>
                </c:pt>
                <c:pt idx="26">
                  <c:v>0.47773265957700661</c:v>
                </c:pt>
                <c:pt idx="27">
                  <c:v>0.47773265957700661</c:v>
                </c:pt>
                <c:pt idx="28">
                  <c:v>0.47773265957700661</c:v>
                </c:pt>
                <c:pt idx="29">
                  <c:v>0.47773265957700661</c:v>
                </c:pt>
                <c:pt idx="30">
                  <c:v>0.47773265957700661</c:v>
                </c:pt>
                <c:pt idx="31">
                  <c:v>0.47773265957700661</c:v>
                </c:pt>
                <c:pt idx="32">
                  <c:v>0.47773265957700661</c:v>
                </c:pt>
                <c:pt idx="33">
                  <c:v>0.47773265957700661</c:v>
                </c:pt>
                <c:pt idx="34">
                  <c:v>0.47773265957700661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6B-40EC-93DE-FB8D95D36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1346255"/>
        <c:axId val="1"/>
      </c:lineChart>
      <c:catAx>
        <c:axId val="74134625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184884397180043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741346255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02140672782873E-2"/>
          <c:y val="2.0626735422451407E-2"/>
          <c:w val="0.96819571865443421"/>
          <c:h val="0.95874652915509717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plus"/>
              <c:size val="9"/>
              <c:spPr>
                <a:noFill/>
                <a:ln w="9525" algn="ctr">
                  <a:solidFill>
                    <a:schemeClr val="bg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63C-4A0E-B3FB-9CBD73882B4D}"/>
              </c:ext>
            </c:extLst>
          </c:dPt>
          <c:dPt>
            <c:idx val="2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63C-4A0E-B3FB-9CBD73882B4D}"/>
              </c:ext>
            </c:extLst>
          </c:dPt>
          <c:dPt>
            <c:idx val="3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63C-4A0E-B3FB-9CBD73882B4D}"/>
              </c:ext>
            </c:extLst>
          </c:dPt>
          <c:dPt>
            <c:idx val="4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63C-4A0E-B3FB-9CBD73882B4D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63C-4A0E-B3FB-9CBD73882B4D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663C-4A0E-B3FB-9CBD73882B4D}"/>
              </c:ext>
            </c:extLst>
          </c:dPt>
          <c:dPt>
            <c:idx val="7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63C-4A0E-B3FB-9CBD73882B4D}"/>
              </c:ext>
            </c:extLst>
          </c:dPt>
          <c:dLbls>
            <c:dLbl>
              <c:idx val="1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63C-4A0E-B3FB-9CBD73882B4D}"/>
                </c:ext>
              </c:extLst>
            </c:dLbl>
            <c:dLbl>
              <c:idx val="2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63C-4A0E-B3FB-9CBD73882B4D}"/>
                </c:ext>
              </c:extLst>
            </c:dLbl>
            <c:dLbl>
              <c:idx val="3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63C-4A0E-B3FB-9CBD73882B4D}"/>
                </c:ext>
              </c:extLst>
            </c:dLbl>
            <c:dLbl>
              <c:idx val="4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63C-4A0E-B3FB-9CBD73882B4D}"/>
                </c:ext>
              </c:extLst>
            </c:dLbl>
            <c:dLbl>
              <c:idx val="5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63C-4A0E-B3FB-9CBD73882B4D}"/>
                </c:ext>
              </c:extLst>
            </c:dLbl>
            <c:dLbl>
              <c:idx val="6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63C-4A0E-B3FB-9CBD73882B4D}"/>
                </c:ext>
              </c:extLst>
            </c:dLbl>
            <c:dLbl>
              <c:idx val="7"/>
              <c:layout>
                <c:manualLayout>
                  <c:x val="-3.1192660550458717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63C-4A0E-B3FB-9CBD73882B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1">
                  <c:v>208</c:v>
                </c:pt>
                <c:pt idx="2">
                  <c:v>119.22713428386966</c:v>
                </c:pt>
                <c:pt idx="3">
                  <c:v>110.06814652203857</c:v>
                </c:pt>
                <c:pt idx="4">
                  <c:v>94.742822791299247</c:v>
                </c:pt>
                <c:pt idx="5">
                  <c:v>91.161106680607588</c:v>
                </c:pt>
                <c:pt idx="6">
                  <c:v>87.446622599383602</c:v>
                </c:pt>
                <c:pt idx="7">
                  <c:v>48.429520064552754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63C-4A0E-B3FB-9CBD73882B4D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63C-4A0E-B3FB-9CBD73882B4D}"/>
              </c:ext>
            </c:extLst>
          </c:dPt>
          <c:dPt>
            <c:idx val="2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63C-4A0E-B3FB-9CBD73882B4D}"/>
              </c:ext>
            </c:extLst>
          </c:dPt>
          <c:dPt>
            <c:idx val="3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663C-4A0E-B3FB-9CBD73882B4D}"/>
              </c:ext>
            </c:extLst>
          </c:dPt>
          <c:dPt>
            <c:idx val="4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663C-4A0E-B3FB-9CBD73882B4D}"/>
              </c:ext>
            </c:extLst>
          </c:dPt>
          <c:dPt>
            <c:idx val="5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663C-4A0E-B3FB-9CBD73882B4D}"/>
              </c:ext>
            </c:extLst>
          </c:dPt>
          <c:dPt>
            <c:idx val="6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663C-4A0E-B3FB-9CBD73882B4D}"/>
              </c:ext>
            </c:extLst>
          </c:dPt>
          <c:dPt>
            <c:idx val="7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663C-4A0E-B3FB-9CBD73882B4D}"/>
              </c:ext>
            </c:extLst>
          </c:dPt>
          <c:dLbls>
            <c:dLbl>
              <c:idx val="1"/>
              <c:layout>
                <c:manualLayout>
                  <c:x val="-5.2905198776758408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63C-4A0E-B3FB-9CBD73882B4D}"/>
                </c:ext>
              </c:extLst>
            </c:dLbl>
            <c:dLbl>
              <c:idx val="2"/>
              <c:layout>
                <c:manualLayout>
                  <c:x val="-5.2905198776758408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63C-4A0E-B3FB-9CBD73882B4D}"/>
                </c:ext>
              </c:extLst>
            </c:dLbl>
            <c:dLbl>
              <c:idx val="3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63C-4A0E-B3FB-9CBD73882B4D}"/>
                </c:ext>
              </c:extLst>
            </c:dLbl>
            <c:dLbl>
              <c:idx val="4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63C-4A0E-B3FB-9CBD73882B4D}"/>
                </c:ext>
              </c:extLst>
            </c:dLbl>
            <c:dLbl>
              <c:idx val="5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663C-4A0E-B3FB-9CBD73882B4D}"/>
                </c:ext>
              </c:extLst>
            </c:dLbl>
            <c:dLbl>
              <c:idx val="6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663C-4A0E-B3FB-9CBD73882B4D}"/>
                </c:ext>
              </c:extLst>
            </c:dLbl>
            <c:dLbl>
              <c:idx val="7"/>
              <c:layout>
                <c:manualLayout>
                  <c:x val="-3.2415902140672782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663C-4A0E-B3FB-9CBD73882B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1">
                  <c:v>145.77953032547995</c:v>
                </c:pt>
                <c:pt idx="2">
                  <c:v>100</c:v>
                </c:pt>
                <c:pt idx="3">
                  <c:v>87.080314170459474</c:v>
                </c:pt>
                <c:pt idx="4">
                  <c:v>75.423373912183138</c:v>
                </c:pt>
                <c:pt idx="5">
                  <c:v>72.437379064654792</c:v>
                </c:pt>
                <c:pt idx="6">
                  <c:v>59.672334545247438</c:v>
                </c:pt>
                <c:pt idx="7">
                  <c:v>43.116744738231667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63C-4A0E-B3FB-9CBD73882B4D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663C-4A0E-B3FB-9CBD73882B4D}"/>
              </c:ext>
            </c:extLst>
          </c:dPt>
          <c:dPt>
            <c:idx val="2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663C-4A0E-B3FB-9CBD73882B4D}"/>
              </c:ext>
            </c:extLst>
          </c:dPt>
          <c:dPt>
            <c:idx val="3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663C-4A0E-B3FB-9CBD73882B4D}"/>
              </c:ext>
            </c:extLst>
          </c:dPt>
          <c:dPt>
            <c:idx val="4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663C-4A0E-B3FB-9CBD73882B4D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663C-4A0E-B3FB-9CBD73882B4D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663C-4A0E-B3FB-9CBD73882B4D}"/>
              </c:ext>
            </c:extLst>
          </c:dPt>
          <c:dPt>
            <c:idx val="7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663C-4A0E-B3FB-9CBD73882B4D}"/>
              </c:ext>
            </c:extLst>
          </c:dPt>
          <c:dLbls>
            <c:dLbl>
              <c:idx val="1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663C-4A0E-B3FB-9CBD73882B4D}"/>
                </c:ext>
              </c:extLst>
            </c:dLbl>
            <c:dLbl>
              <c:idx val="2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663C-4A0E-B3FB-9CBD73882B4D}"/>
                </c:ext>
              </c:extLst>
            </c:dLbl>
            <c:dLbl>
              <c:idx val="3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663C-4A0E-B3FB-9CBD73882B4D}"/>
                </c:ext>
              </c:extLst>
            </c:dLbl>
            <c:dLbl>
              <c:idx val="4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663C-4A0E-B3FB-9CBD73882B4D}"/>
                </c:ext>
              </c:extLst>
            </c:dLbl>
            <c:dLbl>
              <c:idx val="5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663C-4A0E-B3FB-9CBD73882B4D}"/>
                </c:ext>
              </c:extLst>
            </c:dLbl>
            <c:dLbl>
              <c:idx val="6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663C-4A0E-B3FB-9CBD73882B4D}"/>
                </c:ext>
              </c:extLst>
            </c:dLbl>
            <c:dLbl>
              <c:idx val="7"/>
              <c:layout>
                <c:manualLayout>
                  <c:x val="-3.1192660550458717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663C-4A0E-B3FB-9CBD73882B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1">
                  <c:v>127.89221396709645</c:v>
                </c:pt>
                <c:pt idx="2">
                  <c:v>89.778959643322821</c:v>
                </c:pt>
                <c:pt idx="3">
                  <c:v>76.813549101213567</c:v>
                </c:pt>
                <c:pt idx="4">
                  <c:v>71.548457904039495</c:v>
                </c:pt>
                <c:pt idx="5">
                  <c:v>57.335193024608785</c:v>
                </c:pt>
                <c:pt idx="6">
                  <c:v>54.069917876538135</c:v>
                </c:pt>
                <c:pt idx="7">
                  <c:v>42.550036811551735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63C-4A0E-B3FB-9CBD73882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3842191"/>
        <c:axId val="1"/>
      </c:lineChart>
      <c:catAx>
        <c:axId val="21238421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8"/>
          <c:min val="0.02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bg2"/>
            </a:solidFill>
            <a:prstDash val="solid"/>
          </a:ln>
        </c:spPr>
        <c:crossAx val="2123842191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96821008984105E-2"/>
          <c:y val="2.0626735422451407E-2"/>
          <c:w val="0.96406357982031787"/>
          <c:h val="0.95874652915509717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val>
            <c:numRef>
              <c:f>Sheet1!$A$1:$AL$1</c:f>
              <c:numCache>
                <c:formatCode>General</c:formatCode>
                <c:ptCount val="38"/>
                <c:pt idx="0">
                  <c:v>2.0843421014085832</c:v>
                </c:pt>
                <c:pt idx="1">
                  <c:v>2.0843421014085832</c:v>
                </c:pt>
                <c:pt idx="2">
                  <c:v>2.0843421014085832</c:v>
                </c:pt>
                <c:pt idx="3">
                  <c:v>2.0843421014085832</c:v>
                </c:pt>
                <c:pt idx="4">
                  <c:v>2.0843421014085832</c:v>
                </c:pt>
                <c:pt idx="5">
                  <c:v>1.4590394709860084</c:v>
                </c:pt>
                <c:pt idx="6">
                  <c:v>1.4590394709860084</c:v>
                </c:pt>
                <c:pt idx="7">
                  <c:v>1.4590394709860084</c:v>
                </c:pt>
                <c:pt idx="8">
                  <c:v>1.4590394709860084</c:v>
                </c:pt>
                <c:pt idx="9">
                  <c:v>1.4590394709860084</c:v>
                </c:pt>
                <c:pt idx="10">
                  <c:v>1.2506052608451499</c:v>
                </c:pt>
                <c:pt idx="11">
                  <c:v>1.2506052608451499</c:v>
                </c:pt>
                <c:pt idx="12">
                  <c:v>1.2506052608451499</c:v>
                </c:pt>
                <c:pt idx="13">
                  <c:v>1.2506052608451499</c:v>
                </c:pt>
                <c:pt idx="14">
                  <c:v>1.2506052608451499</c:v>
                </c:pt>
                <c:pt idx="15">
                  <c:v>1.0421710507042916</c:v>
                </c:pt>
                <c:pt idx="16">
                  <c:v>1.0421710507042916</c:v>
                </c:pt>
                <c:pt idx="17">
                  <c:v>1.0421710507042916</c:v>
                </c:pt>
                <c:pt idx="18">
                  <c:v>1.0421710507042916</c:v>
                </c:pt>
                <c:pt idx="19">
                  <c:v>1.0421710507042916</c:v>
                </c:pt>
                <c:pt idx="20">
                  <c:v>1.0421710507042916</c:v>
                </c:pt>
                <c:pt idx="21">
                  <c:v>1.0421710507042916</c:v>
                </c:pt>
                <c:pt idx="22">
                  <c:v>1.0421710507042916</c:v>
                </c:pt>
                <c:pt idx="23">
                  <c:v>1.0421710507042916</c:v>
                </c:pt>
                <c:pt idx="24">
                  <c:v>1.0421710507042916</c:v>
                </c:pt>
                <c:pt idx="25">
                  <c:v>0.83373684056343333</c:v>
                </c:pt>
                <c:pt idx="26">
                  <c:v>0.83373684056343333</c:v>
                </c:pt>
                <c:pt idx="27">
                  <c:v>0.83373684056343333</c:v>
                </c:pt>
                <c:pt idx="28">
                  <c:v>0.83373684056343333</c:v>
                </c:pt>
                <c:pt idx="29">
                  <c:v>0.83373684056343333</c:v>
                </c:pt>
                <c:pt idx="30">
                  <c:v>0.62530263042257506</c:v>
                </c:pt>
                <c:pt idx="31">
                  <c:v>0.62530263042257506</c:v>
                </c:pt>
                <c:pt idx="32">
                  <c:v>0.62530263042257506</c:v>
                </c:pt>
                <c:pt idx="33">
                  <c:v>0.62530263042257506</c:v>
                </c:pt>
                <c:pt idx="34">
                  <c:v>0.62530263042257506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D2-471D-9FBA-5AF44E0B3DB3}"/>
            </c:ext>
          </c:extLst>
        </c:ser>
        <c:ser>
          <c:idx val="1"/>
          <c:order val="1"/>
          <c:spPr>
            <a:ln w="19050" algn="ctr">
              <a:solidFill>
                <a:schemeClr val="accent4"/>
              </a:solidFill>
              <a:prstDash val="sysDot"/>
            </a:ln>
          </c:spPr>
          <c:marker>
            <c:symbol val="none"/>
          </c:marker>
          <c:val>
            <c:numRef>
              <c:f>Sheet1!$A$2:$AL$2</c:f>
              <c:numCache>
                <c:formatCode>General</c:formatCode>
                <c:ptCount val="38"/>
                <c:pt idx="0">
                  <c:v>1.3548223659155794</c:v>
                </c:pt>
                <c:pt idx="1">
                  <c:v>1.3548223659155794</c:v>
                </c:pt>
                <c:pt idx="2">
                  <c:v>1.3548223659155794</c:v>
                </c:pt>
                <c:pt idx="3">
                  <c:v>1.3548223659155794</c:v>
                </c:pt>
                <c:pt idx="4">
                  <c:v>1.3548223659155794</c:v>
                </c:pt>
                <c:pt idx="5">
                  <c:v>0.94837565614090558</c:v>
                </c:pt>
                <c:pt idx="6">
                  <c:v>0.94837565614090558</c:v>
                </c:pt>
                <c:pt idx="7">
                  <c:v>0.94837565614090558</c:v>
                </c:pt>
                <c:pt idx="8">
                  <c:v>0.94837565614090558</c:v>
                </c:pt>
                <c:pt idx="9">
                  <c:v>0.94837565614090558</c:v>
                </c:pt>
                <c:pt idx="10">
                  <c:v>0.81289341954934757</c:v>
                </c:pt>
                <c:pt idx="11">
                  <c:v>0.81289341954934757</c:v>
                </c:pt>
                <c:pt idx="12">
                  <c:v>0.81289341954934757</c:v>
                </c:pt>
                <c:pt idx="13">
                  <c:v>0.81289341954934757</c:v>
                </c:pt>
                <c:pt idx="14">
                  <c:v>0.81289341954934757</c:v>
                </c:pt>
                <c:pt idx="15">
                  <c:v>0.67741118295778968</c:v>
                </c:pt>
                <c:pt idx="16">
                  <c:v>0.67741118295778968</c:v>
                </c:pt>
                <c:pt idx="17">
                  <c:v>0.67741118295778968</c:v>
                </c:pt>
                <c:pt idx="18">
                  <c:v>0.67741118295778968</c:v>
                </c:pt>
                <c:pt idx="19">
                  <c:v>0.67741118295778968</c:v>
                </c:pt>
                <c:pt idx="20">
                  <c:v>0.67741118295778968</c:v>
                </c:pt>
                <c:pt idx="21">
                  <c:v>0.67741118295778968</c:v>
                </c:pt>
                <c:pt idx="22">
                  <c:v>0.67741118295778968</c:v>
                </c:pt>
                <c:pt idx="23">
                  <c:v>0.67741118295778968</c:v>
                </c:pt>
                <c:pt idx="24">
                  <c:v>0.67741118295778968</c:v>
                </c:pt>
                <c:pt idx="25">
                  <c:v>0.54192894636623168</c:v>
                </c:pt>
                <c:pt idx="26">
                  <c:v>0.54192894636623168</c:v>
                </c:pt>
                <c:pt idx="27">
                  <c:v>0.54192894636623168</c:v>
                </c:pt>
                <c:pt idx="28">
                  <c:v>0.54192894636623168</c:v>
                </c:pt>
                <c:pt idx="29">
                  <c:v>0.54192894636623168</c:v>
                </c:pt>
                <c:pt idx="30">
                  <c:v>0.40644670977467384</c:v>
                </c:pt>
                <c:pt idx="31">
                  <c:v>0.40644670977467384</c:v>
                </c:pt>
                <c:pt idx="32">
                  <c:v>0.40644670977467384</c:v>
                </c:pt>
                <c:pt idx="33">
                  <c:v>0.40644670977467384</c:v>
                </c:pt>
                <c:pt idx="34">
                  <c:v>0.40644670977467384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D2-471D-9FBA-5AF44E0B3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2498367"/>
        <c:axId val="1"/>
      </c:lineChart>
      <c:catAx>
        <c:axId val="6824983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.0843421014085832"/>
          <c:min val="0.0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682498367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02140672782873E-2"/>
          <c:y val="2.0626735422451407E-2"/>
          <c:w val="0.96819571865443421"/>
          <c:h val="0.95874652915509717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plus"/>
              <c:size val="9"/>
              <c:spPr>
                <a:noFill/>
                <a:ln w="9525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D0E-4318-A691-9F7115669FDA}"/>
              </c:ext>
            </c:extLst>
          </c:dPt>
          <c:dPt>
            <c:idx val="2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D0E-4318-A691-9F7115669FDA}"/>
              </c:ext>
            </c:extLst>
          </c:dPt>
          <c:dPt>
            <c:idx val="3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D0E-4318-A691-9F7115669FDA}"/>
              </c:ext>
            </c:extLst>
          </c:dPt>
          <c:dPt>
            <c:idx val="4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D0E-4318-A691-9F7115669FDA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D0E-4318-A691-9F7115669FDA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D0E-4318-A691-9F7115669FDA}"/>
              </c:ext>
            </c:extLst>
          </c:dPt>
          <c:dPt>
            <c:idx val="7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D0E-4318-A691-9F7115669FDA}"/>
              </c:ext>
            </c:extLst>
          </c:dPt>
          <c:dLbls>
            <c:dLbl>
              <c:idx val="2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D0E-4318-A691-9F7115669FDA}"/>
                </c:ext>
              </c:extLst>
            </c:dLbl>
            <c:dLbl>
              <c:idx val="3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D0E-4318-A691-9F7115669FDA}"/>
                </c:ext>
              </c:extLst>
            </c:dLbl>
            <c:dLbl>
              <c:idx val="4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D0E-4318-A691-9F7115669FDA}"/>
                </c:ext>
              </c:extLst>
            </c:dLbl>
            <c:dLbl>
              <c:idx val="5"/>
              <c:layout>
                <c:manualLayout>
                  <c:x val="-4.587155963302752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D0E-4318-A691-9F7115669FDA}"/>
                </c:ext>
              </c:extLst>
            </c:dLbl>
            <c:dLbl>
              <c:idx val="6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D0E-4318-A691-9F7115669FDA}"/>
                </c:ext>
              </c:extLst>
            </c:dLbl>
            <c:dLbl>
              <c:idx val="7"/>
              <c:layout>
                <c:manualLayout>
                  <c:x val="-3.1192660550458717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D0E-4318-A691-9F7115669F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1">
                  <c:v>158</c:v>
                </c:pt>
                <c:pt idx="2">
                  <c:v>134.61841475321458</c:v>
                </c:pt>
                <c:pt idx="3">
                  <c:v>130.18490737553364</c:v>
                </c:pt>
                <c:pt idx="4">
                  <c:v>109.58021450014644</c:v>
                </c:pt>
                <c:pt idx="5">
                  <c:v>108.14611869531832</c:v>
                </c:pt>
                <c:pt idx="6">
                  <c:v>86.843504833129586</c:v>
                </c:pt>
                <c:pt idx="7">
                  <c:v>89.092965472183465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0E-4318-A691-9F7115669FDA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D0E-4318-A691-9F7115669FDA}"/>
              </c:ext>
            </c:extLst>
          </c:dPt>
          <c:dPt>
            <c:idx val="2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D0E-4318-A691-9F7115669FDA}"/>
              </c:ext>
            </c:extLst>
          </c:dPt>
          <c:dPt>
            <c:idx val="3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D0E-4318-A691-9F7115669FDA}"/>
              </c:ext>
            </c:extLst>
          </c:dPt>
          <c:dPt>
            <c:idx val="4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D0E-4318-A691-9F7115669FDA}"/>
              </c:ext>
            </c:extLst>
          </c:dPt>
          <c:dPt>
            <c:idx val="5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D0E-4318-A691-9F7115669FDA}"/>
              </c:ext>
            </c:extLst>
          </c:dPt>
          <c:dPt>
            <c:idx val="6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D0E-4318-A691-9F7115669FDA}"/>
              </c:ext>
            </c:extLst>
          </c:dPt>
          <c:dPt>
            <c:idx val="7"/>
            <c:marker>
              <c:symbol val="dash"/>
              <c:size val="9"/>
              <c:spPr>
                <a:solidFill>
                  <a:schemeClr val="accent6"/>
                </a:solidFill>
                <a:ln w="9525" algn="ctr">
                  <a:solidFill>
                    <a:schemeClr val="accent6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D0E-4318-A691-9F7115669FDA}"/>
              </c:ext>
            </c:extLst>
          </c:dPt>
          <c:dLbls>
            <c:dLbl>
              <c:idx val="1"/>
              <c:layout>
                <c:manualLayout>
                  <c:x val="-5.2905198776758408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D0E-4318-A691-9F7115669FDA}"/>
                </c:ext>
              </c:extLst>
            </c:dLbl>
            <c:dLbl>
              <c:idx val="2"/>
              <c:layout>
                <c:manualLayout>
                  <c:x val="-5.2905198776758408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1D0E-4318-A691-9F7115669FDA}"/>
                </c:ext>
              </c:extLst>
            </c:dLbl>
            <c:dLbl>
              <c:idx val="3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1D0E-4318-A691-9F7115669FDA}"/>
                </c:ext>
              </c:extLst>
            </c:dLbl>
            <c:dLbl>
              <c:idx val="4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D0E-4318-A691-9F7115669FDA}"/>
                </c:ext>
              </c:extLst>
            </c:dLbl>
            <c:dLbl>
              <c:idx val="5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1D0E-4318-A691-9F7115669FDA}"/>
                </c:ext>
              </c:extLst>
            </c:dLbl>
            <c:dLbl>
              <c:idx val="6"/>
              <c:layout>
                <c:manualLayout>
                  <c:x val="-4.6788990825688076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1D0E-4318-A691-9F7115669FDA}"/>
                </c:ext>
              </c:extLst>
            </c:dLbl>
            <c:dLbl>
              <c:idx val="7"/>
              <c:layout>
                <c:manualLayout>
                  <c:x val="-3.2415902140672782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1D0E-4318-A691-9F7115669F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1">
                  <c:v>100</c:v>
                </c:pt>
                <c:pt idx="2">
                  <c:v>101.52594449742065</c:v>
                </c:pt>
                <c:pt idx="3">
                  <c:v>91.602287733355752</c:v>
                </c:pt>
                <c:pt idx="4">
                  <c:v>82.486123455608478</c:v>
                </c:pt>
                <c:pt idx="5">
                  <c:v>73.975059222222711</c:v>
                </c:pt>
                <c:pt idx="6">
                  <c:v>61.040650064797688</c:v>
                </c:pt>
                <c:pt idx="7">
                  <c:v>59.17834627206441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D0E-4318-A691-9F7115669FDA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none"/>
          </c:marker>
          <c:dPt>
            <c:idx val="1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D0E-4318-A691-9F7115669FDA}"/>
              </c:ext>
            </c:extLst>
          </c:dPt>
          <c:dPt>
            <c:idx val="2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D0E-4318-A691-9F7115669FDA}"/>
              </c:ext>
            </c:extLst>
          </c:dPt>
          <c:dPt>
            <c:idx val="3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D0E-4318-A691-9F7115669FDA}"/>
              </c:ext>
            </c:extLst>
          </c:dPt>
          <c:dPt>
            <c:idx val="4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D0E-4318-A691-9F7115669FDA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D0E-4318-A691-9F7115669FDA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D0E-4318-A691-9F7115669FDA}"/>
              </c:ext>
            </c:extLst>
          </c:dPt>
          <c:dPt>
            <c:idx val="7"/>
            <c:marker>
              <c:symbol val="plus"/>
              <c:size val="9"/>
              <c:spPr>
                <a:noFill/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D0E-4318-A691-9F7115669FDA}"/>
              </c:ext>
            </c:extLst>
          </c:dPt>
          <c:dLbls>
            <c:dLbl>
              <c:idx val="1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1D0E-4318-A691-9F7115669FDA}"/>
                </c:ext>
              </c:extLst>
            </c:dLbl>
            <c:dLbl>
              <c:idx val="2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1D0E-4318-A691-9F7115669FDA}"/>
                </c:ext>
              </c:extLst>
            </c:dLbl>
            <c:dLbl>
              <c:idx val="3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1D0E-4318-A691-9F7115669FDA}"/>
                </c:ext>
              </c:extLst>
            </c:dLbl>
            <c:dLbl>
              <c:idx val="4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1D0E-4318-A691-9F7115669FDA}"/>
                </c:ext>
              </c:extLst>
            </c:dLbl>
            <c:dLbl>
              <c:idx val="5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1D0E-4318-A691-9F7115669FDA}"/>
                </c:ext>
              </c:extLst>
            </c:dLbl>
            <c:dLbl>
              <c:idx val="6"/>
              <c:layout>
                <c:manualLayout>
                  <c:x val="-4.0978593272171251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1D0E-4318-A691-9F7115669FDA}"/>
                </c:ext>
              </c:extLst>
            </c:dLbl>
            <c:dLbl>
              <c:idx val="7"/>
              <c:layout>
                <c:manualLayout>
                  <c:x val="-3.1192660550458717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1D0E-4318-A691-9F7115669F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1">
                  <c:v>61.234076387567917</c:v>
                </c:pt>
                <c:pt idx="2">
                  <c:v>60.469175120763275</c:v>
                </c:pt>
                <c:pt idx="3">
                  <c:v>70.711793102011853</c:v>
                </c:pt>
                <c:pt idx="4">
                  <c:v>57.271358634370884</c:v>
                </c:pt>
                <c:pt idx="5">
                  <c:v>65.80191694455587</c:v>
                </c:pt>
                <c:pt idx="6">
                  <c:v>35.80586546002538</c:v>
                </c:pt>
                <c:pt idx="7">
                  <c:v>30.464233261301523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D0E-4318-A691-9F7115669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391855"/>
        <c:axId val="1"/>
      </c:lineChart>
      <c:catAx>
        <c:axId val="16539185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8"/>
          <c:min val="0.02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bg2"/>
            </a:solidFill>
            <a:prstDash val="solid"/>
          </a:ln>
        </c:spPr>
        <c:crossAx val="165391855"/>
        <c:crosses val="max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E537CD4-3E77-44A1-BF07-58B08A4BF6B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E51B3C2-0250-4500-8E0D-B7A39606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575" name="Google Shape;575;p5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defTabSz="942289">
              <a:defRPr/>
            </a:pPr>
            <a:fld id="{00000000-1234-1234-1234-12341234123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</a:t>
            </a:fld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DE0983A8-45B2-48B0-8DAE-F31C4C9832B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6577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GB" dirty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There will always be other reasons to discount – this is where rules (you can only discount X if Y), incentives (make sure salespeople do better if they discount less), and enablers (belief that you can win the higher price point) come in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1B3C2-0250-4500-8E0D-B7A39606C7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2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1B3C2-0250-4500-8E0D-B7A39606C7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5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GB" dirty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There will always be other reasons to discount – this is where rules (you can only discount X if Y), incentives (make sure salespeople do better if they discount less), and enablers (belief that you can win the higher price point) come in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1B3C2-0250-4500-8E0D-B7A39606C7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6AD7AF68-496F-441D-8A20-C92FD5070D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316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DE0983A8-45B2-48B0-8DAE-F31C4C9832B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900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DE0983A8-45B2-48B0-8DAE-F31C4C9832B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786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6AD7AF68-496F-441D-8A20-C92FD5070D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477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DE0983A8-45B2-48B0-8DAE-F31C4C9832B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951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DE0983A8-45B2-48B0-8DAE-F31C4C9832B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06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DE0983A8-45B2-48B0-8DAE-F31C4C9832B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857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4" Type="http://schemas.openxmlformats.org/officeDocument/2006/relationships/image" Target="../media/image2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4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2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Relationship Id="rId4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3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4.xml"/><Relationship Id="rId4" Type="http://schemas.openxmlformats.org/officeDocument/2006/relationships/image" Target="../media/image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5.xml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6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9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2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2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1.xml"/><Relationship Id="rId4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2.xml"/><Relationship Id="rId4" Type="http://schemas.openxmlformats.org/officeDocument/2006/relationships/image" Target="../media/image2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3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2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5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23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02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304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CD0A91E-582D-46EF-A6B5-FB01FB121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3624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CD0A91E-582D-46EF-A6B5-FB01FB121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082CCB0-825D-49F9-A492-B4B566311CC9}"/>
              </a:ext>
            </a:extLst>
          </p:cNvPr>
          <p:cNvSpPr/>
          <p:nvPr userDrawn="1"/>
        </p:nvSpPr>
        <p:spPr>
          <a:xfrm>
            <a:off x="-762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EA251-157F-40C4-9A1D-3A59DC343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780" y="3226444"/>
            <a:ext cx="6924648" cy="714057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Verdana Pro Cond" panose="020B0606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7D549-BDB2-4FA9-AE33-D0FA08196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0" y="4222442"/>
            <a:ext cx="6924648" cy="4268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85CBE-4030-450E-93C9-4BD444668E80}"/>
              </a:ext>
            </a:extLst>
          </p:cNvPr>
          <p:cNvSpPr txBox="1"/>
          <p:nvPr userDrawn="1"/>
        </p:nvSpPr>
        <p:spPr>
          <a:xfrm>
            <a:off x="8137580" y="5879661"/>
            <a:ext cx="3345760" cy="5078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PROPRIETARY &amp; CONFIDENTIAL</a:t>
            </a:r>
          </a:p>
          <a:p>
            <a:pPr algn="l"/>
            <a:r>
              <a:rPr lang="en-US" sz="900">
                <a:solidFill>
                  <a:schemeClr val="bg1"/>
                </a:solidFill>
              </a:rPr>
              <a:t>Any unauthorized sharing of this document without specific permission of Monevate is strictly prohibited</a:t>
            </a:r>
          </a:p>
        </p:txBody>
      </p:sp>
      <p:pic>
        <p:nvPicPr>
          <p:cNvPr id="19" name="Picture 18" descr="A blue cube with people around it&#10;&#10;Description automatically generated">
            <a:extLst>
              <a:ext uri="{FF2B5EF4-FFF2-40B4-BE49-F238E27FC236}">
                <a16:creationId xmlns:a16="http://schemas.microsoft.com/office/drawing/2014/main" id="{A128E256-F530-8C99-A3E9-639974D9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t="14918" r="26381" b="36501"/>
          <a:stretch/>
        </p:blipFill>
        <p:spPr>
          <a:xfrm>
            <a:off x="7696960" y="1638214"/>
            <a:ext cx="4240888" cy="4022284"/>
          </a:xfrm>
          <a:prstGeom prst="rect">
            <a:avLst/>
          </a:prstGeom>
        </p:spPr>
      </p:pic>
      <p:pic>
        <p:nvPicPr>
          <p:cNvPr id="20" name="Picture 19" descr="A blue cube with people around it&#10;&#10;Description automatically generated">
            <a:extLst>
              <a:ext uri="{FF2B5EF4-FFF2-40B4-BE49-F238E27FC236}">
                <a16:creationId xmlns:a16="http://schemas.microsoft.com/office/drawing/2014/main" id="{ABF65E40-A6C4-DD64-A717-BC447111A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t="65044" r="20011" b="19521"/>
          <a:stretch/>
        </p:blipFill>
        <p:spPr>
          <a:xfrm>
            <a:off x="525780" y="5879661"/>
            <a:ext cx="2069546" cy="5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9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CD0A91E-582D-46EF-A6B5-FB01FB121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3624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CD0A91E-582D-46EF-A6B5-FB01FB121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082CCB0-825D-49F9-A492-B4B566311CC9}"/>
              </a:ext>
            </a:extLst>
          </p:cNvPr>
          <p:cNvSpPr/>
          <p:nvPr userDrawn="1"/>
        </p:nvSpPr>
        <p:spPr>
          <a:xfrm>
            <a:off x="-762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EA251-157F-40C4-9A1D-3A59DC343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780" y="3226444"/>
            <a:ext cx="6924648" cy="714057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Verdana Pro Cond" panose="020B0606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7D549-BDB2-4FA9-AE33-D0FA08196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0" y="4222442"/>
            <a:ext cx="6924648" cy="4268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B12727-8ACE-4127-BDA0-89250403B05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90587463"/>
              </p:ext>
            </p:extLst>
          </p:nvPr>
        </p:nvGraphicFramePr>
        <p:xfrm>
          <a:off x="525463" y="5879661"/>
          <a:ext cx="2230299" cy="48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069601" imgH="2417037" progId="CorelDraw.Graphic.23">
                  <p:embed/>
                </p:oleObj>
              </mc:Choice>
              <mc:Fallback>
                <p:oleObj name="CorelDRAW" r:id="rId5" imgW="11069601" imgH="2417037" progId="CorelDraw.Graphic.2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B12727-8ACE-4127-BDA0-89250403B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463" y="5879661"/>
                        <a:ext cx="2230299" cy="487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08F154F-F1C4-4B49-8D3B-5640241DBEF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21684836"/>
              </p:ext>
            </p:extLst>
          </p:nvPr>
        </p:nvGraphicFramePr>
        <p:xfrm>
          <a:off x="8137580" y="1921213"/>
          <a:ext cx="3250339" cy="370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4298446" imgH="4893673" progId="CorelDraw.Graphic.23">
                  <p:embed/>
                </p:oleObj>
              </mc:Choice>
              <mc:Fallback>
                <p:oleObj name="CorelDRAW" r:id="rId7" imgW="4298446" imgH="4893673" progId="CorelDraw.Graphic.2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08F154F-F1C4-4B49-8D3B-5640241DB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37580" y="1921213"/>
                        <a:ext cx="3250339" cy="3700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485CBE-4030-450E-93C9-4BD444668E80}"/>
              </a:ext>
            </a:extLst>
          </p:cNvPr>
          <p:cNvSpPr txBox="1"/>
          <p:nvPr userDrawn="1"/>
        </p:nvSpPr>
        <p:spPr>
          <a:xfrm>
            <a:off x="8137580" y="5879661"/>
            <a:ext cx="3345760" cy="5078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PROPRIETARY &amp; CONFIDENTIAL</a:t>
            </a:r>
          </a:p>
          <a:p>
            <a:pPr algn="l"/>
            <a:r>
              <a:rPr lang="en-US" sz="900">
                <a:solidFill>
                  <a:schemeClr val="bg1"/>
                </a:solidFill>
              </a:rPr>
              <a:t>Any unauthorized sharing of this document without specific permission of Monevate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157431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7502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064A6-E96E-498F-A58F-8858A18E700A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6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239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 userDrawn="1"/>
        </p:nvSpPr>
        <p:spPr>
          <a:xfrm>
            <a:off x="3389586" y="0"/>
            <a:ext cx="8802414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070285"/>
            <a:ext cx="2223990" cy="1321281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545" y="1284890"/>
            <a:ext cx="7975774" cy="4892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4A517-0C41-4122-A989-FCD9A771093F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E6981-EF5B-4877-BB27-664441994141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7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2849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 userDrawn="1"/>
        </p:nvSpPr>
        <p:spPr>
          <a:xfrm>
            <a:off x="6096000" y="0"/>
            <a:ext cx="6096000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626" y="1284890"/>
            <a:ext cx="5387692" cy="4892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1E0D6E-4757-444D-A19A-94D78606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64286"/>
            <a:ext cx="5369210" cy="687638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D215-0FF4-409E-8C47-656DC32EF710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CB92F-8017-4E3E-9678-083B439853D6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94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6935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3222283"/>
            <a:ext cx="11216640" cy="687638"/>
          </a:xfrm>
        </p:spPr>
        <p:txBody>
          <a:bodyPr vert="horz" anchor="ctr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0A669-A9F7-44C6-B439-42E64629093F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4D0F5-7BDE-43C4-AEF2-1135452F276B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573F6A-BD59-4CA6-89F3-1ABA24AB8BE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18262876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F573F6A-BD59-4CA6-89F3-1ABA24AB8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32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5980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2434429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204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8029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gradFill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0130178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87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487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gradFill>
          <a:gsLst>
            <a:gs pos="0">
              <a:schemeClr val="accent1">
                <a:lumMod val="67000"/>
              </a:schemeClr>
            </a:gs>
            <a:gs pos="73000">
              <a:schemeClr val="accent1">
                <a:lumMod val="97000"/>
                <a:lumOff val="3000"/>
              </a:schemeClr>
            </a:gs>
            <a:gs pos="100000">
              <a:srgbClr val="5278A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7379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1688046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092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gradFill>
          <a:gsLst>
            <a:gs pos="0">
              <a:schemeClr val="accent1">
                <a:lumMod val="67000"/>
              </a:schemeClr>
            </a:gs>
            <a:gs pos="73000">
              <a:schemeClr val="accent1">
                <a:lumMod val="97000"/>
                <a:lumOff val="3000"/>
              </a:schemeClr>
            </a:gs>
            <a:gs pos="100000">
              <a:srgbClr val="5278A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7721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5311215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36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4873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 userDrawn="1"/>
        </p:nvSpPr>
        <p:spPr>
          <a:xfrm>
            <a:off x="8829674" y="0"/>
            <a:ext cx="3362325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501650"/>
            <a:ext cx="7941944" cy="66421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2575" y="1284890"/>
            <a:ext cx="2531744" cy="4892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A8C79-3369-4D2D-82B9-A6BC92679D32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49EA0-AB0D-45E2-BC22-C4E6183694A8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18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6208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 userDrawn="1"/>
        </p:nvSpPr>
        <p:spPr>
          <a:xfrm>
            <a:off x="7376160" y="0"/>
            <a:ext cx="4815839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501650"/>
            <a:ext cx="6633361" cy="66421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9" y="1284890"/>
            <a:ext cx="4084319" cy="4892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4B2650-DE2C-4088-BAC2-61472CA0DA24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08082-DB00-4EA0-A2B4-7463D6111081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76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CD0A91E-582D-46EF-A6B5-FB01FB121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1138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CD0A91E-582D-46EF-A6B5-FB01FB121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082CCB0-825D-49F9-A492-B4B566311CC9}"/>
              </a:ext>
            </a:extLst>
          </p:cNvPr>
          <p:cNvSpPr/>
          <p:nvPr userDrawn="1"/>
        </p:nvSpPr>
        <p:spPr>
          <a:xfrm>
            <a:off x="-762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EA251-157F-40C4-9A1D-3A59DC343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780" y="3226444"/>
            <a:ext cx="6924648" cy="714057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Verdana Pro Cond" panose="020B0606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B12727-8ACE-4127-BDA0-89250403B05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0412876"/>
              </p:ext>
            </p:extLst>
          </p:nvPr>
        </p:nvGraphicFramePr>
        <p:xfrm>
          <a:off x="6448275" y="5235262"/>
          <a:ext cx="4826862" cy="105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069601" imgH="2417037" progId="CorelDraw.Graphic.23">
                  <p:embed/>
                </p:oleObj>
              </mc:Choice>
              <mc:Fallback>
                <p:oleObj name="CorelDRAW" r:id="rId5" imgW="11069601" imgH="2417037" progId="CorelDraw.Graphic.2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B12727-8ACE-4127-BDA0-89250403B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8275" y="5235262"/>
                        <a:ext cx="4826862" cy="1054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272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7136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3085181"/>
            <a:ext cx="1442720" cy="687638"/>
          </a:xfrm>
        </p:spPr>
        <p:txBody>
          <a:bodyPr vert="horz" anchor="ctr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4C5FCB-5DE0-41A2-8625-2A0A1F17FED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22398874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64C5FCB-5DE0-41A2-8625-2A0A1F17F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D37B24-9901-4BA8-8B66-85BBA8774588}"/>
              </a:ext>
            </a:extLst>
          </p:cNvPr>
          <p:cNvCxnSpPr/>
          <p:nvPr userDrawn="1"/>
        </p:nvCxnSpPr>
        <p:spPr>
          <a:xfrm>
            <a:off x="2533424" y="1870575"/>
            <a:ext cx="0" cy="31364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6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CD0A91E-582D-46EF-A6B5-FB01FB121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440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CD0A91E-582D-46EF-A6B5-FB01FB121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082CCB0-825D-49F9-A492-B4B566311CC9}"/>
              </a:ext>
            </a:extLst>
          </p:cNvPr>
          <p:cNvSpPr/>
          <p:nvPr userDrawn="1"/>
        </p:nvSpPr>
        <p:spPr>
          <a:xfrm>
            <a:off x="-762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EA251-157F-40C4-9A1D-3A59DC343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780" y="3226444"/>
            <a:ext cx="6924648" cy="714057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Verdana Pro Cond" panose="020B0606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7D549-BDB2-4FA9-AE33-D0FA08196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0" y="4222442"/>
            <a:ext cx="6924648" cy="4268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B12727-8ACE-4127-BDA0-89250403B05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76982742"/>
              </p:ext>
            </p:extLst>
          </p:nvPr>
        </p:nvGraphicFramePr>
        <p:xfrm>
          <a:off x="525463" y="5879661"/>
          <a:ext cx="2230299" cy="48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069601" imgH="2417037" progId="CorelDraw.Graphic.23">
                  <p:embed/>
                </p:oleObj>
              </mc:Choice>
              <mc:Fallback>
                <p:oleObj name="CorelDRAW" r:id="rId5" imgW="11069601" imgH="2417037" progId="CorelDraw.Graphic.2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B12727-8ACE-4127-BDA0-89250403B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463" y="5879661"/>
                        <a:ext cx="2230299" cy="487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08F154F-F1C4-4B49-8D3B-5640241DBEF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56320044"/>
              </p:ext>
            </p:extLst>
          </p:nvPr>
        </p:nvGraphicFramePr>
        <p:xfrm>
          <a:off x="8137580" y="1921213"/>
          <a:ext cx="3250339" cy="370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4298446" imgH="4893673" progId="CorelDraw.Graphic.23">
                  <p:embed/>
                </p:oleObj>
              </mc:Choice>
              <mc:Fallback>
                <p:oleObj name="CorelDRAW" r:id="rId7" imgW="4298446" imgH="4893673" progId="CorelDraw.Graphic.2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08F154F-F1C4-4B49-8D3B-5640241DB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37580" y="1921213"/>
                        <a:ext cx="3250339" cy="3700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485CBE-4030-450E-93C9-4BD444668E80}"/>
              </a:ext>
            </a:extLst>
          </p:cNvPr>
          <p:cNvSpPr txBox="1"/>
          <p:nvPr userDrawn="1"/>
        </p:nvSpPr>
        <p:spPr>
          <a:xfrm>
            <a:off x="8137580" y="5879661"/>
            <a:ext cx="3345760" cy="5078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PROPRIETARY &amp; CONFIDENTIAL</a:t>
            </a:r>
          </a:p>
          <a:p>
            <a:pPr algn="l"/>
            <a:r>
              <a:rPr lang="en-US" sz="900">
                <a:solidFill>
                  <a:schemeClr val="bg1"/>
                </a:solidFill>
              </a:rPr>
              <a:t>Any unauthorized sharing of this document without specific permission of Monevate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210118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573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 userDrawn="1"/>
        </p:nvSpPr>
        <p:spPr>
          <a:xfrm>
            <a:off x="6096000" y="0"/>
            <a:ext cx="6096000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626" y="1284890"/>
            <a:ext cx="5387692" cy="4892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1E0D6E-4757-444D-A19A-94D78606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64286"/>
            <a:ext cx="5369210" cy="687638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D215-0FF4-409E-8C47-656DC32EF710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CB92F-8017-4E3E-9678-083B439853D6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89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787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3222283"/>
            <a:ext cx="11216640" cy="687638"/>
          </a:xfrm>
        </p:spPr>
        <p:txBody>
          <a:bodyPr vert="horz" anchor="ctr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0A669-A9F7-44C6-B439-42E64629093F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4D0F5-7BDE-43C4-AEF2-1135452F276B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573F6A-BD59-4CA6-89F3-1ABA24AB8BE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4527594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F573F6A-BD59-4CA6-89F3-1ABA24AB8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150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1445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6333829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00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044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2255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gradFill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68384505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950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gradFill>
          <a:gsLst>
            <a:gs pos="0">
              <a:schemeClr val="accent1">
                <a:lumMod val="67000"/>
              </a:schemeClr>
            </a:gs>
            <a:gs pos="73000">
              <a:schemeClr val="accent1">
                <a:lumMod val="97000"/>
                <a:lumOff val="3000"/>
              </a:schemeClr>
            </a:gs>
            <a:gs pos="100000">
              <a:srgbClr val="5278A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7004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79309986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07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gradFill>
          <a:gsLst>
            <a:gs pos="0">
              <a:schemeClr val="accent1">
                <a:lumMod val="67000"/>
              </a:schemeClr>
            </a:gs>
            <a:gs pos="73000">
              <a:schemeClr val="accent1">
                <a:lumMod val="97000"/>
                <a:lumOff val="3000"/>
              </a:schemeClr>
            </a:gs>
            <a:gs pos="100000">
              <a:srgbClr val="5278A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6099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7254022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006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CD0A91E-582D-46EF-A6B5-FB01FB121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2609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CD0A91E-582D-46EF-A6B5-FB01FB121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082CCB0-825D-49F9-A492-B4B566311CC9}"/>
              </a:ext>
            </a:extLst>
          </p:cNvPr>
          <p:cNvSpPr/>
          <p:nvPr userDrawn="1"/>
        </p:nvSpPr>
        <p:spPr>
          <a:xfrm>
            <a:off x="-762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EA251-157F-40C4-9A1D-3A59DC343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780" y="3226444"/>
            <a:ext cx="6924648" cy="714057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Verdana Pro Cond" panose="020B0606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B12727-8ACE-4127-BDA0-89250403B05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3821352"/>
              </p:ext>
            </p:extLst>
          </p:nvPr>
        </p:nvGraphicFramePr>
        <p:xfrm>
          <a:off x="6448275" y="5235262"/>
          <a:ext cx="4826862" cy="105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069601" imgH="2417037" progId="CorelDraw.Graphic.23">
                  <p:embed/>
                </p:oleObj>
              </mc:Choice>
              <mc:Fallback>
                <p:oleObj name="CorelDRAW" r:id="rId5" imgW="11069601" imgH="2417037" progId="CorelDraw.Graphic.2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B12727-8ACE-4127-BDA0-89250403B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8275" y="5235262"/>
                        <a:ext cx="4826862" cy="1054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315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8876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 userDrawn="1"/>
        </p:nvSpPr>
        <p:spPr>
          <a:xfrm>
            <a:off x="9625781" y="0"/>
            <a:ext cx="2566218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" y="501650"/>
            <a:ext cx="8862797" cy="66421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A8C79-3369-4D2D-82B9-A6BC92679D32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49EA0-AB0D-45E2-BC22-C4E6183694A8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2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CD0A91E-582D-46EF-A6B5-FB01FB121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3624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CD0A91E-582D-46EF-A6B5-FB01FB121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082CCB0-825D-49F9-A492-B4B566311CC9}"/>
              </a:ext>
            </a:extLst>
          </p:cNvPr>
          <p:cNvSpPr/>
          <p:nvPr userDrawn="1"/>
        </p:nvSpPr>
        <p:spPr>
          <a:xfrm>
            <a:off x="-762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EA251-157F-40C4-9A1D-3A59DC343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780" y="3226444"/>
            <a:ext cx="6924648" cy="714057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Verdana Pro Cond" panose="020B0606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7D549-BDB2-4FA9-AE33-D0FA08196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0" y="4222442"/>
            <a:ext cx="6924648" cy="4268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B12727-8ACE-4127-BDA0-89250403B05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90587463"/>
              </p:ext>
            </p:extLst>
          </p:nvPr>
        </p:nvGraphicFramePr>
        <p:xfrm>
          <a:off x="525463" y="5879661"/>
          <a:ext cx="2230299" cy="48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069601" imgH="2417037" progId="CorelDraw.Graphic.23">
                  <p:embed/>
                </p:oleObj>
              </mc:Choice>
              <mc:Fallback>
                <p:oleObj name="CorelDRAW" r:id="rId5" imgW="11069601" imgH="2417037" progId="CorelDraw.Graphic.2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B12727-8ACE-4127-BDA0-89250403B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463" y="5879661"/>
                        <a:ext cx="2230299" cy="487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08F154F-F1C4-4B49-8D3B-5640241DBEF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21684836"/>
              </p:ext>
            </p:extLst>
          </p:nvPr>
        </p:nvGraphicFramePr>
        <p:xfrm>
          <a:off x="8137580" y="1921213"/>
          <a:ext cx="3250339" cy="370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4298446" imgH="4893673" progId="CorelDraw.Graphic.23">
                  <p:embed/>
                </p:oleObj>
              </mc:Choice>
              <mc:Fallback>
                <p:oleObj name="CorelDRAW" r:id="rId7" imgW="4298446" imgH="4893673" progId="CorelDraw.Graphic.2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08F154F-F1C4-4B49-8D3B-5640241DB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37580" y="1921213"/>
                        <a:ext cx="3250339" cy="3700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485CBE-4030-450E-93C9-4BD444668E80}"/>
              </a:ext>
            </a:extLst>
          </p:cNvPr>
          <p:cNvSpPr txBox="1"/>
          <p:nvPr userDrawn="1"/>
        </p:nvSpPr>
        <p:spPr>
          <a:xfrm>
            <a:off x="8137580" y="5879661"/>
            <a:ext cx="3345760" cy="5078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PROPRIETARY &amp; CONFIDENTIAL</a:t>
            </a:r>
          </a:p>
          <a:p>
            <a:pPr algn="l"/>
            <a:r>
              <a:rPr lang="en-US" sz="900">
                <a:solidFill>
                  <a:schemeClr val="bg1"/>
                </a:solidFill>
              </a:rPr>
              <a:t>Any unauthorized sharing of this document without specific permission of Monevate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1548801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7502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064A6-E96E-498F-A58F-8858A18E700A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46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6935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3222283"/>
            <a:ext cx="11216640" cy="687638"/>
          </a:xfrm>
        </p:spPr>
        <p:txBody>
          <a:bodyPr vert="horz" anchor="ctr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0A669-A9F7-44C6-B439-42E64629093F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2"/>
                </a:solidFill>
              </a:rPr>
              <a:t>© Monevate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4D0F5-7BDE-43C4-AEF2-1135452F276B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573F6A-BD59-4CA6-89F3-1ABA24AB8BE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18262876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F573F6A-BD59-4CA6-89F3-1ABA24AB8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220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gradFill>
          <a:gsLst>
            <a:gs pos="0">
              <a:schemeClr val="accent1">
                <a:lumMod val="67000"/>
              </a:schemeClr>
            </a:gs>
            <a:gs pos="73000">
              <a:schemeClr val="accent1">
                <a:lumMod val="97000"/>
                <a:lumOff val="3000"/>
              </a:schemeClr>
            </a:gs>
            <a:gs pos="100000">
              <a:srgbClr val="5278A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7721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2"/>
                </a:solidFill>
              </a:rPr>
              <a:t>© 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5311215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280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gradFill>
          <a:gsLst>
            <a:gs pos="0">
              <a:schemeClr val="accent1">
                <a:lumMod val="67000"/>
              </a:schemeClr>
            </a:gs>
            <a:gs pos="73000">
              <a:schemeClr val="accent1">
                <a:lumMod val="97000"/>
                <a:lumOff val="3000"/>
              </a:schemeClr>
            </a:gs>
            <a:gs pos="100000">
              <a:srgbClr val="5278A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7721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2"/>
                </a:solidFill>
              </a:rPr>
              <a:t>© 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5311215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90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2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gradFill>
          <a:gsLst>
            <a:gs pos="0">
              <a:schemeClr val="accent1">
                <a:lumMod val="67000"/>
              </a:schemeClr>
            </a:gs>
            <a:gs pos="73000">
              <a:schemeClr val="accent1">
                <a:lumMod val="97000"/>
                <a:lumOff val="3000"/>
              </a:schemeClr>
            </a:gs>
            <a:gs pos="100000">
              <a:srgbClr val="5278A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3754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2"/>
                </a:solidFill>
              </a:rPr>
              <a:t>© 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5311215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297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gradFill>
          <a:gsLst>
            <a:gs pos="0">
              <a:schemeClr val="accent1">
                <a:lumMod val="67000"/>
              </a:schemeClr>
            </a:gs>
            <a:gs pos="73000">
              <a:schemeClr val="accent1">
                <a:lumMod val="97000"/>
                <a:lumOff val="3000"/>
              </a:schemeClr>
            </a:gs>
            <a:gs pos="100000">
              <a:srgbClr val="5278A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7721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2"/>
                </a:solidFill>
              </a:rPr>
              <a:t>© 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5311215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749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4873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 userDrawn="1"/>
        </p:nvSpPr>
        <p:spPr>
          <a:xfrm>
            <a:off x="8829674" y="0"/>
            <a:ext cx="3362325" cy="685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501650"/>
            <a:ext cx="7941944" cy="66421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2575" y="1284890"/>
            <a:ext cx="2531744" cy="4892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A8C79-3369-4D2D-82B9-A6BC92679D32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2"/>
                </a:solidFill>
              </a:rPr>
              <a:t>© Monevate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49EA0-AB0D-45E2-BC22-C4E6183694A8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64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CD0A91E-582D-46EF-A6B5-FB01FB121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1138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CD0A91E-582D-46EF-A6B5-FB01FB121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082CCB0-825D-49F9-A492-B4B566311CC9}"/>
              </a:ext>
            </a:extLst>
          </p:cNvPr>
          <p:cNvSpPr/>
          <p:nvPr userDrawn="1"/>
        </p:nvSpPr>
        <p:spPr>
          <a:xfrm>
            <a:off x="-762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EA251-157F-40C4-9A1D-3A59DC343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780" y="3226444"/>
            <a:ext cx="6924648" cy="714057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Verdana Pro Cond" panose="020B0606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B12727-8ACE-4127-BDA0-89250403B05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0412876"/>
              </p:ext>
            </p:extLst>
          </p:nvPr>
        </p:nvGraphicFramePr>
        <p:xfrm>
          <a:off x="6448275" y="5235262"/>
          <a:ext cx="4826862" cy="105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069601" imgH="2417037" progId="CorelDraw.Graphic.23">
                  <p:embed/>
                </p:oleObj>
              </mc:Choice>
              <mc:Fallback>
                <p:oleObj name="CorelDRAW" r:id="rId5" imgW="11069601" imgH="2417037" progId="CorelDraw.Graphic.2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B12727-8ACE-4127-BDA0-89250403B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8275" y="5235262"/>
                        <a:ext cx="4826862" cy="1054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160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7136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3085181"/>
            <a:ext cx="1442720" cy="687638"/>
          </a:xfrm>
        </p:spPr>
        <p:txBody>
          <a:bodyPr vert="horz" anchor="ctr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4C5FCB-5DE0-41A2-8625-2A0A1F17FED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22398874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64C5FCB-5DE0-41A2-8625-2A0A1F17FE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D37B24-9901-4BA8-8B66-85BBA8774588}"/>
              </a:ext>
            </a:extLst>
          </p:cNvPr>
          <p:cNvCxnSpPr>
            <a:cxnSpLocks/>
          </p:cNvCxnSpPr>
          <p:nvPr userDrawn="1"/>
        </p:nvCxnSpPr>
        <p:spPr>
          <a:xfrm>
            <a:off x="2288324" y="1027522"/>
            <a:ext cx="0" cy="453429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73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8029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gradFill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0178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020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4438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938630"/>
            <a:ext cx="11216640" cy="4370095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064A6-E96E-498F-A58F-8858A18E700A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6DC9D7F-F342-4B0F-B824-DD07DCE5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72260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75">
          <p15:clr>
            <a:srgbClr val="FBAE40"/>
          </p15:clr>
        </p15:guide>
        <p15:guide id="2" pos="306">
          <p15:clr>
            <a:srgbClr val="FBAE40"/>
          </p15:clr>
        </p15:guide>
        <p15:guide id="3" pos="7374">
          <p15:clr>
            <a:srgbClr val="FBAE40"/>
          </p15:clr>
        </p15:guide>
        <p15:guide id="4" orient="horz" pos="122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CD0A91E-582D-46EF-A6B5-FB01FB1217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3624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CD0A91E-582D-46EF-A6B5-FB01FB121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082CCB0-825D-49F9-A492-B4B566311CC9}"/>
              </a:ext>
            </a:extLst>
          </p:cNvPr>
          <p:cNvSpPr/>
          <p:nvPr/>
        </p:nvSpPr>
        <p:spPr>
          <a:xfrm>
            <a:off x="-762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EA251-157F-40C4-9A1D-3A59DC343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780" y="3226444"/>
            <a:ext cx="6924648" cy="714057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Verdana Pro Cond" panose="020B0606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7D549-BDB2-4FA9-AE33-D0FA08196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0" y="4222442"/>
            <a:ext cx="6924648" cy="4268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B12727-8ACE-4127-BDA0-89250403B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587463"/>
              </p:ext>
            </p:extLst>
          </p:nvPr>
        </p:nvGraphicFramePr>
        <p:xfrm>
          <a:off x="525463" y="5879661"/>
          <a:ext cx="2230299" cy="48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069601" imgH="2417037" progId="CorelDraw.Graphic.23">
                  <p:embed/>
                </p:oleObj>
              </mc:Choice>
              <mc:Fallback>
                <p:oleObj name="CorelDRAW" r:id="rId5" imgW="11069601" imgH="2417037" progId="CorelDraw.Graphic.2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B12727-8ACE-4127-BDA0-89250403B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463" y="5879661"/>
                        <a:ext cx="2230299" cy="487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08F154F-F1C4-4B49-8D3B-5640241DB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684836"/>
              </p:ext>
            </p:extLst>
          </p:nvPr>
        </p:nvGraphicFramePr>
        <p:xfrm>
          <a:off x="8137580" y="1921213"/>
          <a:ext cx="3250339" cy="370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4298446" imgH="4893673" progId="CorelDraw.Graphic.23">
                  <p:embed/>
                </p:oleObj>
              </mc:Choice>
              <mc:Fallback>
                <p:oleObj name="CorelDRAW" r:id="rId7" imgW="4298446" imgH="4893673" progId="CorelDraw.Graphic.2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08F154F-F1C4-4B49-8D3B-5640241DB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37580" y="1921213"/>
                        <a:ext cx="3250339" cy="3700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485CBE-4030-450E-93C9-4BD444668E80}"/>
              </a:ext>
            </a:extLst>
          </p:cNvPr>
          <p:cNvSpPr txBox="1"/>
          <p:nvPr/>
        </p:nvSpPr>
        <p:spPr>
          <a:xfrm>
            <a:off x="8137580" y="5879661"/>
            <a:ext cx="3345760" cy="5078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PROPRIETARY &amp; CONFIDENTIAL</a:t>
            </a:r>
          </a:p>
          <a:p>
            <a:pPr algn="l"/>
            <a:r>
              <a:rPr lang="en-US" sz="900">
                <a:solidFill>
                  <a:schemeClr val="bg1"/>
                </a:solidFill>
              </a:rPr>
              <a:t>Any unauthorized sharing of this document without specific permission of Monevate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2704054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4438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938630"/>
            <a:ext cx="11216640" cy="4370095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064A6-E96E-498F-A58F-8858A18E700A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6DC9D7F-F342-4B0F-B824-DD07DCE5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5001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75">
          <p15:clr>
            <a:srgbClr val="FBAE40"/>
          </p15:clr>
        </p15:guide>
        <p15:guide id="2" pos="306">
          <p15:clr>
            <a:srgbClr val="FBAE40"/>
          </p15:clr>
        </p15:guide>
        <p15:guide id="3" pos="7374">
          <p15:clr>
            <a:srgbClr val="FBAE40"/>
          </p15:clr>
        </p15:guide>
        <p15:guide id="4" orient="horz" pos="122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4438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938630"/>
            <a:ext cx="11216640" cy="4370095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064A6-E96E-498F-A58F-8858A18E700A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710468-769E-4C2A-A7FE-86CE52A517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680" y="1390998"/>
            <a:ext cx="11216640" cy="276999"/>
          </a:xfrm>
        </p:spPr>
        <p:txBody>
          <a:bodyPr lIns="0" tIns="0" rIns="0" bIns="0" anchor="t">
            <a:sp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8D127E-00BF-4B2B-B982-5481FB9E63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" y="85725"/>
            <a:ext cx="3998595" cy="169277"/>
          </a:xfrm>
        </p:spPr>
        <p:txBody>
          <a:bodyPr vert="horz" lIns="0" tIns="0" rIns="0" bIns="0" rtlCol="0" anchor="t">
            <a:spAutoFit/>
          </a:bodyPr>
          <a:lstStyle>
            <a:lvl1pPr>
              <a:defRPr lang="en-US" sz="1100" b="0" cap="all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anose="020B0606030504040204" pitchFamily="34" charset="0"/>
              </a:defRPr>
            </a:lvl1pPr>
            <a:lvl2pPr>
              <a:defRPr lang="en-US" sz="1200" b="0" dirty="0" smtClean="0">
                <a:latin typeface="Verdana Pro Cond" panose="020B0606030504040204" pitchFamily="34" charset="0"/>
              </a:defRPr>
            </a:lvl2pPr>
            <a:lvl3pPr>
              <a:defRPr lang="en-US" sz="1200" b="0" dirty="0" smtClean="0">
                <a:latin typeface="Verdana Pro Cond" panose="020B0606030504040204" pitchFamily="34" charset="0"/>
              </a:defRPr>
            </a:lvl3pPr>
            <a:lvl4pPr>
              <a:defRPr lang="en-US" sz="1200" b="0" dirty="0" smtClean="0">
                <a:latin typeface="Verdana Pro Cond" panose="020B0606030504040204" pitchFamily="34" charset="0"/>
              </a:defRPr>
            </a:lvl4pPr>
            <a:lvl5pPr>
              <a:defRPr lang="en-US" sz="1200" b="0" dirty="0">
                <a:latin typeface="Verdana Pro Cond" panose="020B0606030504040204" pitchFamily="34" charset="0"/>
              </a:defRPr>
            </a:lvl5pPr>
          </a:lstStyle>
          <a:p>
            <a:pPr lvl="0"/>
            <a:r>
              <a:rPr lang="en-US"/>
              <a:t>Tracker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6DC9D7F-F342-4B0F-B824-DD07DCE5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DF73C7-4014-4C4C-AB9A-C924ECF14C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61631" y="6594958"/>
            <a:ext cx="9465400" cy="1286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8176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75">
          <p15:clr>
            <a:srgbClr val="FBAE40"/>
          </p15:clr>
        </p15:guide>
        <p15:guide id="2" pos="306">
          <p15:clr>
            <a:srgbClr val="FBAE40"/>
          </p15:clr>
        </p15:guide>
        <p15:guide id="3" pos="7374">
          <p15:clr>
            <a:srgbClr val="FBAE40"/>
          </p15:clr>
        </p15:guide>
        <p15:guide id="4" orient="horz" pos="122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825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239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/>
        </p:nvSpPr>
        <p:spPr>
          <a:xfrm>
            <a:off x="3389586" y="0"/>
            <a:ext cx="8802414" cy="685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070285"/>
            <a:ext cx="2223990" cy="1321281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545" y="1284890"/>
            <a:ext cx="7975774" cy="4892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4A517-0C41-4122-A989-FCD9A771093F}"/>
              </a:ext>
            </a:extLst>
          </p:cNvPr>
          <p:cNvSpPr txBox="1"/>
          <p:nvPr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E6981-EF5B-4877-BB27-664441994141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78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2849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/>
        </p:nvSpPr>
        <p:spPr>
          <a:xfrm>
            <a:off x="6096000" y="0"/>
            <a:ext cx="6096000" cy="685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626" y="1284890"/>
            <a:ext cx="5387692" cy="4892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1E0D6E-4757-444D-A19A-94D78606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64286"/>
            <a:ext cx="5369210" cy="687638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D215-0FF4-409E-8C47-656DC32EF710}"/>
              </a:ext>
            </a:extLst>
          </p:cNvPr>
          <p:cNvSpPr txBox="1"/>
          <p:nvPr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CB92F-8017-4E3E-9678-083B439853D6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041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6935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3222283"/>
            <a:ext cx="11216640" cy="687638"/>
          </a:xfrm>
        </p:spPr>
        <p:txBody>
          <a:bodyPr vert="horz" anchor="ctr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0A669-A9F7-44C6-B439-42E64629093F}"/>
              </a:ext>
            </a:extLst>
          </p:cNvPr>
          <p:cNvSpPr txBox="1"/>
          <p:nvPr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4D0F5-7BDE-43C4-AEF2-1135452F276B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573F6A-BD59-4CA6-89F3-1ABA24AB8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62876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F573F6A-BD59-4CA6-89F3-1ABA24AB8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3644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5980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434429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E0DC3-FE8C-4FD4-BBC2-1FAC974CDE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857" y="6594958"/>
            <a:ext cx="9465400" cy="12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05DCE-DD7E-4EAC-B491-616466A8BA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" y="85725"/>
            <a:ext cx="3998595" cy="169277"/>
          </a:xfrm>
        </p:spPr>
        <p:txBody>
          <a:bodyPr vert="horz" lIns="0" tIns="0" rIns="0" bIns="0" rtlCol="0" anchor="t">
            <a:spAutoFit/>
          </a:bodyPr>
          <a:lstStyle>
            <a:lvl1pPr>
              <a:defRPr lang="en-US" sz="1100" b="0" cap="all" baseline="0" dirty="0"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pPr lvl="0"/>
            <a:r>
              <a:rPr lang="en-US"/>
              <a:t>tracker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925F24-5E7C-4D65-9232-DA4E8FC104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" y="1390998"/>
            <a:ext cx="11216640" cy="276999"/>
          </a:xfrm>
        </p:spPr>
        <p:txBody>
          <a:bodyPr vert="horz" lIns="0" tIns="0" rIns="0" bIns="0" rtlCol="0" anchor="t">
            <a:spAutoFit/>
          </a:bodyPr>
          <a:lstStyle>
            <a:lvl1pPr>
              <a:defRPr lang="en-US" sz="1800" b="1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E881F14-9F4B-4E50-B2B3-995AB588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938630"/>
            <a:ext cx="11216640" cy="4370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85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8029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gradFill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0178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757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bg>
      <p:bgPr>
        <a:gradFill>
          <a:gsLst>
            <a:gs pos="0">
              <a:schemeClr val="accent1">
                <a:lumMod val="67000"/>
              </a:schemeClr>
            </a:gs>
            <a:gs pos="73000">
              <a:schemeClr val="accent1">
                <a:lumMod val="97000"/>
                <a:lumOff val="3000"/>
              </a:schemeClr>
            </a:gs>
            <a:gs pos="100000">
              <a:srgbClr val="5278A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7379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8046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438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bg>
      <p:bgPr>
        <a:gradFill>
          <a:gsLst>
            <a:gs pos="0">
              <a:schemeClr val="accent1">
                <a:lumMod val="67000"/>
              </a:schemeClr>
            </a:gs>
            <a:gs pos="73000">
              <a:schemeClr val="accent1">
                <a:lumMod val="97000"/>
                <a:lumOff val="3000"/>
              </a:schemeClr>
            </a:gs>
            <a:gs pos="100000">
              <a:srgbClr val="5278A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7721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112157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699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4873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/>
        </p:nvSpPr>
        <p:spPr>
          <a:xfrm>
            <a:off x="8829674" y="0"/>
            <a:ext cx="3362325" cy="685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501650"/>
            <a:ext cx="7941944" cy="66421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2575" y="1284890"/>
            <a:ext cx="2531744" cy="4892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A8C79-3369-4D2D-82B9-A6BC92679D32}"/>
              </a:ext>
            </a:extLst>
          </p:cNvPr>
          <p:cNvSpPr txBox="1"/>
          <p:nvPr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249EA0-AB0D-45E2-BC22-C4E6183694A8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386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6208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4187B8F-6AEE-4E98-9D6F-829933228DD0}"/>
              </a:ext>
            </a:extLst>
          </p:cNvPr>
          <p:cNvSpPr/>
          <p:nvPr/>
        </p:nvSpPr>
        <p:spPr>
          <a:xfrm>
            <a:off x="7376160" y="0"/>
            <a:ext cx="4815839" cy="685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501650"/>
            <a:ext cx="6633361" cy="66421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063-C734-4B38-9B19-AD2E4D5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9" y="1284890"/>
            <a:ext cx="4084319" cy="4892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4B2650-DE2C-4088-BAC2-61472CA0DA24}"/>
              </a:ext>
            </a:extLst>
          </p:cNvPr>
          <p:cNvSpPr txBox="1"/>
          <p:nvPr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08082-DB00-4EA0-A2B4-7463D6111081}"/>
              </a:ext>
            </a:extLst>
          </p:cNvPr>
          <p:cNvSpPr txBox="1"/>
          <p:nvPr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72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CD0A91E-582D-46EF-A6B5-FB01FB1217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1138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CD0A91E-582D-46EF-A6B5-FB01FB121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082CCB0-825D-49F9-A492-B4B566311CC9}"/>
              </a:ext>
            </a:extLst>
          </p:cNvPr>
          <p:cNvSpPr/>
          <p:nvPr/>
        </p:nvSpPr>
        <p:spPr>
          <a:xfrm>
            <a:off x="-762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3000">
                <a:schemeClr val="tx2"/>
              </a:gs>
              <a:gs pos="100000">
                <a:srgbClr val="5278AE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EA251-157F-40C4-9A1D-3A59DC343A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780" y="3226444"/>
            <a:ext cx="6924648" cy="714057"/>
          </a:xfrm>
        </p:spPr>
        <p:txBody>
          <a:bodyPr vert="horz" anchor="b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Verdana Pro Cond" panose="020B0606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B12727-8ACE-4127-BDA0-89250403B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12876"/>
              </p:ext>
            </p:extLst>
          </p:nvPr>
        </p:nvGraphicFramePr>
        <p:xfrm>
          <a:off x="6448275" y="5235262"/>
          <a:ext cx="4826862" cy="105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1069601" imgH="2417037" progId="CorelDraw.Graphic.23">
                  <p:embed/>
                </p:oleObj>
              </mc:Choice>
              <mc:Fallback>
                <p:oleObj name="CorelDRAW" r:id="rId5" imgW="11069601" imgH="2417037" progId="CorelDraw.Graphic.2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B12727-8ACE-4127-BDA0-89250403B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8275" y="5235262"/>
                        <a:ext cx="4826862" cy="1054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7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121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5980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3D324A3-A216-47EA-A5FE-71711F476DCE}"/>
              </a:ext>
            </a:extLst>
          </p:cNvPr>
          <p:cNvSpPr/>
          <p:nvPr userDrawn="1"/>
        </p:nvSpPr>
        <p:spPr>
          <a:xfrm>
            <a:off x="0" y="0"/>
            <a:ext cx="12192000" cy="68579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 Pro Cond" panose="020B0606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34F93-70CE-4816-BB0E-E85138606036}"/>
              </a:ext>
            </a:extLst>
          </p:cNvPr>
          <p:cNvSpPr txBox="1"/>
          <p:nvPr userDrawn="1"/>
        </p:nvSpPr>
        <p:spPr>
          <a:xfrm>
            <a:off x="8418515" y="6479806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Monevate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43FC9-5E8F-45BE-B459-7519EE84A5CF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70109E-6DAD-458D-8870-11158C17D1D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2434429"/>
              </p:ext>
            </p:extLst>
          </p:nvPr>
        </p:nvGraphicFramePr>
        <p:xfrm>
          <a:off x="184209" y="6380532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298446" imgH="4893673" progId="CorelDraw.Graphic.23">
                  <p:embed/>
                </p:oleObj>
              </mc:Choice>
              <mc:Fallback>
                <p:oleObj name="CorelDRAW" r:id="rId5" imgW="4298446" imgH="4893673" progId="CorelDraw.Graphic.2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70109E-6DAD-458D-8870-11158C17D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09" y="6380532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038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4D1A13-7BB0-4147-AA2F-6BBF69AD7F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7502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4D1A13-7BB0-4147-AA2F-6BBF69AD7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B4D633-305E-414D-818C-28CB5D6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  <a:latin typeface="Verdana Pro Cond" panose="020B0606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064A6-E96E-498F-A58F-8858A18E700A}"/>
              </a:ext>
            </a:extLst>
          </p:cNvPr>
          <p:cNvSpPr txBox="1"/>
          <p:nvPr userDrawn="1"/>
        </p:nvSpPr>
        <p:spPr>
          <a:xfrm>
            <a:off x="10837572" y="6479807"/>
            <a:ext cx="86674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CAC87BE-F416-409A-9874-EF4E1487D12D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04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57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0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oleObject" Target="../embeddings/oleObject3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oleObject" Target="../embeddings/oleObject44.bin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oleObject" Target="../embeddings/oleObject65.bin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ags" Target="../tags/tag40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20" Type="http://schemas.openxmlformats.org/officeDocument/2006/relationships/oleObject" Target="../embeddings/oleObject66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D445B96-A7CC-5512-68D6-9F504D25ED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21509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4" imgH="405" progId="TCLayout.ActiveDocument.1">
                  <p:embed/>
                </p:oleObj>
              </mc:Choice>
              <mc:Fallback>
                <p:oleObj name="think-cell Slide" r:id="rId14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445B96-A7CC-5512-68D6-9F504D25E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9DF8F-FFEF-46DF-BCA9-2B91A0319D71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B57A4-BAE1-4567-A0EB-49B0CCBC7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17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F57B893-4C09-45BC-A285-2FFAC3E0FF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029409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08" imgH="408" progId="TCLayout.ActiveDocument.1">
                  <p:embed/>
                </p:oleObj>
              </mc:Choice>
              <mc:Fallback>
                <p:oleObj name="think-cell Slide" r:id="rId26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F57B893-4C09-45BC-A285-2FFAC3E0F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5D9AA-A736-4C8A-B187-F059631C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64286"/>
            <a:ext cx="11216640" cy="687638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80" y="1825625"/>
            <a:ext cx="1121664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8024D-55C2-4A30-B7C9-B7693085617F}"/>
              </a:ext>
            </a:extLst>
          </p:cNvPr>
          <p:cNvSpPr txBox="1"/>
          <p:nvPr userDrawn="1"/>
        </p:nvSpPr>
        <p:spPr>
          <a:xfrm>
            <a:off x="8418515" y="6477427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/>
              <a:t>Monevate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95D9D4E-75E4-461E-8711-0D0EF5A9267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4066825"/>
              </p:ext>
            </p:extLst>
          </p:nvPr>
        </p:nvGraphicFramePr>
        <p:xfrm>
          <a:off x="184209" y="6378153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8" imgW="4298446" imgH="4893673" progId="CorelDraw.Graphic.23">
                  <p:embed/>
                </p:oleObj>
              </mc:Choice>
              <mc:Fallback>
                <p:oleObj name="CorelDRAW" r:id="rId28" imgW="4298446" imgH="4893673" progId="CorelDraw.Graphic.2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95D9D4E-75E4-461E-8711-0D0EF5A92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84209" y="6378153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80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0" r:id="rId2"/>
    <p:sldLayoutId id="2147483663" r:id="rId3"/>
    <p:sldLayoutId id="2147483741" r:id="rId4"/>
    <p:sldLayoutId id="2147483742" r:id="rId5"/>
    <p:sldLayoutId id="2147483745" r:id="rId6"/>
    <p:sldLayoutId id="2147483746" r:id="rId7"/>
    <p:sldLayoutId id="2147483747" r:id="rId8"/>
    <p:sldLayoutId id="2147483748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743" r:id="rId20"/>
    <p:sldLayoutId id="2147483744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Verdana Pro Cond" panose="020B0606030504040204" pitchFamily="34" charset="0"/>
          <a:ea typeface="Verdana" panose="020B0604030504040204" pitchFamily="34" charset="0"/>
          <a:cs typeface="Microsoft Uighur" panose="020B0604020202020204" pitchFamily="2" charset="-78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3038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5938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F57B893-4C09-45BC-A285-2FFAC3E0FF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94728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08" imgH="408" progId="TCLayout.ActiveDocument.1">
                  <p:embed/>
                </p:oleObj>
              </mc:Choice>
              <mc:Fallback>
                <p:oleObj name="think-cell Slide" r:id="rId15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F57B893-4C09-45BC-A285-2FFAC3E0F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5D9AA-A736-4C8A-B187-F059631C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464286"/>
            <a:ext cx="11216640" cy="687638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8024D-55C2-4A30-B7C9-B7693085617F}"/>
              </a:ext>
            </a:extLst>
          </p:cNvPr>
          <p:cNvSpPr txBox="1"/>
          <p:nvPr userDrawn="1"/>
        </p:nvSpPr>
        <p:spPr>
          <a:xfrm>
            <a:off x="8418515" y="6477427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/>
              <a:t>© Monevate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95D9D4E-75E4-461E-8711-0D0EF5A9267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4066825"/>
              </p:ext>
            </p:extLst>
          </p:nvPr>
        </p:nvGraphicFramePr>
        <p:xfrm>
          <a:off x="184209" y="6378153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7" imgW="4298446" imgH="4893673" progId="CorelDraw.Graphic.23">
                  <p:embed/>
                </p:oleObj>
              </mc:Choice>
              <mc:Fallback>
                <p:oleObj name="CorelDRAW" r:id="rId17" imgW="4298446" imgH="4893673" progId="CorelDraw.Graphic.2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95D9D4E-75E4-461E-8711-0D0EF5A92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4209" y="6378153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92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Verdana Pro Cond" panose="020B0606030504040204" pitchFamily="34" charset="0"/>
          <a:ea typeface="Verdana" panose="020B0604030504040204" pitchFamily="34" charset="0"/>
          <a:cs typeface="Microsoft Uighur" panose="020B0604020202020204" pitchFamily="2" charset="-78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3038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5938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F57B893-4C09-45BC-A285-2FFAC3E0FFFA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269882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08" imgH="408" progId="TCLayout.ActiveDocument.1">
                  <p:embed/>
                </p:oleObj>
              </mc:Choice>
              <mc:Fallback>
                <p:oleObj name="think-cell Slide" r:id="rId18" imgW="408" imgH="40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F57B893-4C09-45BC-A285-2FFAC3E0F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5D9AA-A736-4C8A-B187-F059631C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635245"/>
            <a:ext cx="11216640" cy="480131"/>
          </a:xfrm>
          <a:prstGeom prst="rect">
            <a:avLst/>
          </a:prstGeom>
        </p:spPr>
        <p:txBody>
          <a:bodyPr vert="horz" lIns="0" tIns="45720" rIns="0" bIns="45720" rtlCol="0" anchor="b">
            <a:sp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80" y="1938630"/>
            <a:ext cx="11216640" cy="4370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8024D-55C2-4A30-B7C9-B7693085617F}"/>
              </a:ext>
            </a:extLst>
          </p:cNvPr>
          <p:cNvSpPr txBox="1"/>
          <p:nvPr/>
        </p:nvSpPr>
        <p:spPr>
          <a:xfrm>
            <a:off x="8418515" y="6477427"/>
            <a:ext cx="281762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000"/>
              <a:t>Monevate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37F21903-2EF4-4260-99F1-711AE3333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857" y="6594958"/>
            <a:ext cx="9465400" cy="128690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>
              <a:lnSpc>
                <a:spcPct val="110000"/>
              </a:lnSpc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2DB8190-A2F4-4977-8974-7C0383342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77591"/>
              </p:ext>
            </p:extLst>
          </p:nvPr>
        </p:nvGraphicFramePr>
        <p:xfrm>
          <a:off x="184209" y="6378153"/>
          <a:ext cx="303471" cy="34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0" imgW="4298446" imgH="4893673" progId="CorelDraw.Graphic.23">
                  <p:embed/>
                </p:oleObj>
              </mc:Choice>
              <mc:Fallback>
                <p:oleObj name="CorelDRAW" r:id="rId20" imgW="4298446" imgH="4893673" progId="CorelDraw.Graphic.2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2DB8190-A2F4-4977-8974-7C03833421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4209" y="6378153"/>
                        <a:ext cx="303471" cy="34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40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Verdana Pro Cond" panose="020B0606030504040204" pitchFamily="34" charset="0"/>
          <a:ea typeface="Verdana" panose="020B0604030504040204" pitchFamily="34" charset="0"/>
          <a:cs typeface="Microsoft Uighur" panose="020B0604020202020204" pitchFamily="2" charset="-78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3038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15938" indent="-1714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17145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4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6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7.xml"/><Relationship Id="rId5" Type="http://schemas.openxmlformats.org/officeDocument/2006/relationships/chart" Target="../charts/chart1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0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0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1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2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3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6.xml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4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5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6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slideLayout" Target="../slideLayouts/slideLayout61.xml"/><Relationship Id="rId2" Type="http://schemas.openxmlformats.org/officeDocument/2006/relationships/tags" Target="../tags/tag78.xml"/><Relationship Id="rId16" Type="http://schemas.openxmlformats.org/officeDocument/2006/relationships/chart" Target="../charts/chart2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image" Target="../media/image2.emf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oleObject" Target="../embeddings/oleObject112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tags" Target="../tags/tag126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notesSlide" Target="../notesSlides/notesSlide7.xml"/><Relationship Id="rId50" Type="http://schemas.openxmlformats.org/officeDocument/2006/relationships/chart" Target="../charts/chart3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9" Type="http://schemas.openxmlformats.org/officeDocument/2006/relationships/tags" Target="../tags/tag116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image" Target="../media/image23.emf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oleObject" Target="../embeddings/oleObject113.bin"/><Relationship Id="rId8" Type="http://schemas.openxmlformats.org/officeDocument/2006/relationships/tags" Target="../tags/tag95.xml"/><Relationship Id="rId51" Type="http://schemas.openxmlformats.org/officeDocument/2006/relationships/chart" Target="../charts/chart4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slideLayout" Target="../slideLayouts/slideLayout48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1" Type="http://schemas.openxmlformats.org/officeDocument/2006/relationships/tags" Target="../tags/tag88.xml"/><Relationship Id="rId6" Type="http://schemas.openxmlformats.org/officeDocument/2006/relationships/tags" Target="../tags/tag93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tags" Target="../tags/tag158.xml"/><Relationship Id="rId39" Type="http://schemas.openxmlformats.org/officeDocument/2006/relationships/tags" Target="../tags/tag171.xml"/><Relationship Id="rId21" Type="http://schemas.openxmlformats.org/officeDocument/2006/relationships/tags" Target="../tags/tag153.xml"/><Relationship Id="rId34" Type="http://schemas.openxmlformats.org/officeDocument/2006/relationships/tags" Target="../tags/tag166.xml"/><Relationship Id="rId42" Type="http://schemas.openxmlformats.org/officeDocument/2006/relationships/tags" Target="../tags/tag174.xml"/><Relationship Id="rId47" Type="http://schemas.openxmlformats.org/officeDocument/2006/relationships/notesSlide" Target="../notesSlides/notesSlide8.xml"/><Relationship Id="rId50" Type="http://schemas.openxmlformats.org/officeDocument/2006/relationships/chart" Target="../charts/chart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9" Type="http://schemas.openxmlformats.org/officeDocument/2006/relationships/tags" Target="../tags/tag161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tags" Target="../tags/tag164.xml"/><Relationship Id="rId37" Type="http://schemas.openxmlformats.org/officeDocument/2006/relationships/tags" Target="../tags/tag169.xml"/><Relationship Id="rId40" Type="http://schemas.openxmlformats.org/officeDocument/2006/relationships/tags" Target="../tags/tag172.xml"/><Relationship Id="rId45" Type="http://schemas.openxmlformats.org/officeDocument/2006/relationships/tags" Target="../tags/tag177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36" Type="http://schemas.openxmlformats.org/officeDocument/2006/relationships/tags" Target="../tags/tag168.xml"/><Relationship Id="rId49" Type="http://schemas.openxmlformats.org/officeDocument/2006/relationships/image" Target="../media/image23.emf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tags" Target="../tags/tag163.xml"/><Relationship Id="rId44" Type="http://schemas.openxmlformats.org/officeDocument/2006/relationships/tags" Target="../tags/tag176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43" Type="http://schemas.openxmlformats.org/officeDocument/2006/relationships/tags" Target="../tags/tag175.xml"/><Relationship Id="rId48" Type="http://schemas.openxmlformats.org/officeDocument/2006/relationships/oleObject" Target="../embeddings/oleObject114.bin"/><Relationship Id="rId8" Type="http://schemas.openxmlformats.org/officeDocument/2006/relationships/tags" Target="../tags/tag140.xml"/><Relationship Id="rId51" Type="http://schemas.openxmlformats.org/officeDocument/2006/relationships/chart" Target="../charts/chart6.xml"/><Relationship Id="rId3" Type="http://schemas.openxmlformats.org/officeDocument/2006/relationships/tags" Target="../tags/tag135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tags" Target="../tags/tag165.xml"/><Relationship Id="rId38" Type="http://schemas.openxmlformats.org/officeDocument/2006/relationships/tags" Target="../tags/tag170.xml"/><Relationship Id="rId46" Type="http://schemas.openxmlformats.org/officeDocument/2006/relationships/slideLayout" Target="../slideLayouts/slideLayout48.xml"/><Relationship Id="rId20" Type="http://schemas.openxmlformats.org/officeDocument/2006/relationships/tags" Target="../tags/tag152.xml"/><Relationship Id="rId41" Type="http://schemas.openxmlformats.org/officeDocument/2006/relationships/tags" Target="../tags/tag173.xml"/><Relationship Id="rId1" Type="http://schemas.openxmlformats.org/officeDocument/2006/relationships/tags" Target="../tags/tag133.xml"/><Relationship Id="rId6" Type="http://schemas.openxmlformats.org/officeDocument/2006/relationships/tags" Target="../tags/tag13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tags" Target="../tags/tag216.xml"/><Relationship Id="rId21" Type="http://schemas.openxmlformats.org/officeDocument/2006/relationships/tags" Target="../tags/tag198.xml"/><Relationship Id="rId34" Type="http://schemas.openxmlformats.org/officeDocument/2006/relationships/tags" Target="../tags/tag211.xml"/><Relationship Id="rId42" Type="http://schemas.openxmlformats.org/officeDocument/2006/relationships/tags" Target="../tags/tag219.xml"/><Relationship Id="rId47" Type="http://schemas.openxmlformats.org/officeDocument/2006/relationships/notesSlide" Target="../notesSlides/notesSlide9.xml"/><Relationship Id="rId50" Type="http://schemas.openxmlformats.org/officeDocument/2006/relationships/chart" Target="../charts/chart7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9" Type="http://schemas.openxmlformats.org/officeDocument/2006/relationships/tags" Target="../tags/tag206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tags" Target="../tags/tag209.xml"/><Relationship Id="rId37" Type="http://schemas.openxmlformats.org/officeDocument/2006/relationships/tags" Target="../tags/tag214.xml"/><Relationship Id="rId40" Type="http://schemas.openxmlformats.org/officeDocument/2006/relationships/tags" Target="../tags/tag217.xml"/><Relationship Id="rId45" Type="http://schemas.openxmlformats.org/officeDocument/2006/relationships/tags" Target="../tags/tag222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49" Type="http://schemas.openxmlformats.org/officeDocument/2006/relationships/image" Target="../media/image23.emf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tags" Target="../tags/tag208.xml"/><Relationship Id="rId44" Type="http://schemas.openxmlformats.org/officeDocument/2006/relationships/tags" Target="../tags/tag221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43" Type="http://schemas.openxmlformats.org/officeDocument/2006/relationships/tags" Target="../tags/tag220.xml"/><Relationship Id="rId48" Type="http://schemas.openxmlformats.org/officeDocument/2006/relationships/oleObject" Target="../embeddings/oleObject115.bin"/><Relationship Id="rId8" Type="http://schemas.openxmlformats.org/officeDocument/2006/relationships/tags" Target="../tags/tag185.xml"/><Relationship Id="rId51" Type="http://schemas.openxmlformats.org/officeDocument/2006/relationships/chart" Target="../charts/chart8.xml"/><Relationship Id="rId3" Type="http://schemas.openxmlformats.org/officeDocument/2006/relationships/tags" Target="../tags/tag180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tags" Target="../tags/tag215.xml"/><Relationship Id="rId46" Type="http://schemas.openxmlformats.org/officeDocument/2006/relationships/slideLayout" Target="../slideLayouts/slideLayout48.xml"/><Relationship Id="rId20" Type="http://schemas.openxmlformats.org/officeDocument/2006/relationships/tags" Target="../tags/tag197.xml"/><Relationship Id="rId41" Type="http://schemas.openxmlformats.org/officeDocument/2006/relationships/tags" Target="../tags/tag218.xml"/><Relationship Id="rId1" Type="http://schemas.openxmlformats.org/officeDocument/2006/relationships/tags" Target="../tags/tag178.xml"/><Relationship Id="rId6" Type="http://schemas.openxmlformats.org/officeDocument/2006/relationships/tags" Target="../tags/tag18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tags" Target="../tags/tag248.xml"/><Relationship Id="rId39" Type="http://schemas.openxmlformats.org/officeDocument/2006/relationships/tags" Target="../tags/tag261.xml"/><Relationship Id="rId21" Type="http://schemas.openxmlformats.org/officeDocument/2006/relationships/tags" Target="../tags/tag243.xml"/><Relationship Id="rId34" Type="http://schemas.openxmlformats.org/officeDocument/2006/relationships/tags" Target="../tags/tag256.xml"/><Relationship Id="rId42" Type="http://schemas.openxmlformats.org/officeDocument/2006/relationships/tags" Target="../tags/tag264.xml"/><Relationship Id="rId47" Type="http://schemas.openxmlformats.org/officeDocument/2006/relationships/notesSlide" Target="../notesSlides/notesSlide10.xml"/><Relationship Id="rId50" Type="http://schemas.openxmlformats.org/officeDocument/2006/relationships/chart" Target="../charts/chart9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9" Type="http://schemas.openxmlformats.org/officeDocument/2006/relationships/tags" Target="../tags/tag251.xml"/><Relationship Id="rId11" Type="http://schemas.openxmlformats.org/officeDocument/2006/relationships/tags" Target="../tags/tag233.xml"/><Relationship Id="rId24" Type="http://schemas.openxmlformats.org/officeDocument/2006/relationships/tags" Target="../tags/tag246.xml"/><Relationship Id="rId32" Type="http://schemas.openxmlformats.org/officeDocument/2006/relationships/tags" Target="../tags/tag254.xml"/><Relationship Id="rId37" Type="http://schemas.openxmlformats.org/officeDocument/2006/relationships/tags" Target="../tags/tag259.xml"/><Relationship Id="rId40" Type="http://schemas.openxmlformats.org/officeDocument/2006/relationships/tags" Target="../tags/tag262.xml"/><Relationship Id="rId45" Type="http://schemas.openxmlformats.org/officeDocument/2006/relationships/tags" Target="../tags/tag267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36" Type="http://schemas.openxmlformats.org/officeDocument/2006/relationships/tags" Target="../tags/tag258.xml"/><Relationship Id="rId49" Type="http://schemas.openxmlformats.org/officeDocument/2006/relationships/image" Target="../media/image23.emf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tags" Target="../tags/tag253.xml"/><Relationship Id="rId44" Type="http://schemas.openxmlformats.org/officeDocument/2006/relationships/tags" Target="../tags/tag266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Relationship Id="rId35" Type="http://schemas.openxmlformats.org/officeDocument/2006/relationships/tags" Target="../tags/tag257.xml"/><Relationship Id="rId43" Type="http://schemas.openxmlformats.org/officeDocument/2006/relationships/tags" Target="../tags/tag265.xml"/><Relationship Id="rId48" Type="http://schemas.openxmlformats.org/officeDocument/2006/relationships/oleObject" Target="../embeddings/oleObject116.bin"/><Relationship Id="rId8" Type="http://schemas.openxmlformats.org/officeDocument/2006/relationships/tags" Target="../tags/tag230.xml"/><Relationship Id="rId51" Type="http://schemas.openxmlformats.org/officeDocument/2006/relationships/chart" Target="../charts/chart10.xml"/><Relationship Id="rId3" Type="http://schemas.openxmlformats.org/officeDocument/2006/relationships/tags" Target="../tags/tag225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33" Type="http://schemas.openxmlformats.org/officeDocument/2006/relationships/tags" Target="../tags/tag255.xml"/><Relationship Id="rId38" Type="http://schemas.openxmlformats.org/officeDocument/2006/relationships/tags" Target="../tags/tag260.xml"/><Relationship Id="rId46" Type="http://schemas.openxmlformats.org/officeDocument/2006/relationships/slideLayout" Target="../slideLayouts/slideLayout48.xml"/><Relationship Id="rId20" Type="http://schemas.openxmlformats.org/officeDocument/2006/relationships/tags" Target="../tags/tag242.xml"/><Relationship Id="rId41" Type="http://schemas.openxmlformats.org/officeDocument/2006/relationships/tags" Target="../tags/tag263.xml"/><Relationship Id="rId1" Type="http://schemas.openxmlformats.org/officeDocument/2006/relationships/tags" Target="../tags/tag223.xml"/><Relationship Id="rId6" Type="http://schemas.openxmlformats.org/officeDocument/2006/relationships/tags" Target="../tags/tag2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68.xml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7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0.x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1.xml"/><Relationship Id="rId6" Type="http://schemas.openxmlformats.org/officeDocument/2006/relationships/hyperlink" Target="https://the-cube-monevate.mn.co/posts/multi-year-contract-calculator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8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9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0.xml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1.xml"/><Relationship Id="rId5" Type="http://schemas.openxmlformats.org/officeDocument/2006/relationships/image" Target="../media/image13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3.xml"/><Relationship Id="rId5" Type="http://schemas.openxmlformats.org/officeDocument/2006/relationships/image" Target="../media/image14.jpe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FAC44A02-8666-B5A9-5273-EDB5F8E68F01}"/>
              </a:ext>
            </a:extLst>
          </p:cNvPr>
          <p:cNvSpPr/>
          <p:nvPr/>
        </p:nvSpPr>
        <p:spPr>
          <a:xfrm>
            <a:off x="0" y="0"/>
            <a:ext cx="5989320" cy="6856775"/>
          </a:xfrm>
          <a:custGeom>
            <a:avLst/>
            <a:gdLst/>
            <a:ahLst/>
            <a:cxnLst/>
            <a:rect l="l" t="t" r="r" b="b"/>
            <a:pathLst>
              <a:path w="8147050" h="10094595">
                <a:moveTo>
                  <a:pt x="8146820" y="0"/>
                </a:moveTo>
                <a:lnTo>
                  <a:pt x="0" y="0"/>
                </a:lnTo>
                <a:lnTo>
                  <a:pt x="0" y="10094551"/>
                </a:lnTo>
                <a:lnTo>
                  <a:pt x="3865285" y="10094551"/>
                </a:lnTo>
                <a:lnTo>
                  <a:pt x="7498651" y="7984343"/>
                </a:lnTo>
                <a:lnTo>
                  <a:pt x="7541046" y="7958632"/>
                </a:lnTo>
                <a:lnTo>
                  <a:pt x="7582236" y="7931466"/>
                </a:lnTo>
                <a:lnTo>
                  <a:pt x="7622194" y="7902888"/>
                </a:lnTo>
                <a:lnTo>
                  <a:pt x="7660894" y="7872943"/>
                </a:lnTo>
                <a:lnTo>
                  <a:pt x="7698313" y="7841674"/>
                </a:lnTo>
                <a:lnTo>
                  <a:pt x="7734424" y="7809126"/>
                </a:lnTo>
                <a:lnTo>
                  <a:pt x="7769202" y="7775343"/>
                </a:lnTo>
                <a:lnTo>
                  <a:pt x="7802622" y="7740368"/>
                </a:lnTo>
                <a:lnTo>
                  <a:pt x="7834658" y="7704245"/>
                </a:lnTo>
                <a:lnTo>
                  <a:pt x="7865286" y="7667018"/>
                </a:lnTo>
                <a:lnTo>
                  <a:pt x="7894479" y="7628732"/>
                </a:lnTo>
                <a:lnTo>
                  <a:pt x="7922213" y="7589430"/>
                </a:lnTo>
                <a:lnTo>
                  <a:pt x="7948463" y="7549157"/>
                </a:lnTo>
                <a:lnTo>
                  <a:pt x="7973202" y="7507955"/>
                </a:lnTo>
                <a:lnTo>
                  <a:pt x="7996406" y="7465870"/>
                </a:lnTo>
                <a:lnTo>
                  <a:pt x="8018049" y="7422945"/>
                </a:lnTo>
                <a:lnTo>
                  <a:pt x="8038106" y="7379224"/>
                </a:lnTo>
                <a:lnTo>
                  <a:pt x="8056552" y="7334751"/>
                </a:lnTo>
                <a:lnTo>
                  <a:pt x="8073361" y="7289570"/>
                </a:lnTo>
                <a:lnTo>
                  <a:pt x="8088508" y="7243725"/>
                </a:lnTo>
                <a:lnTo>
                  <a:pt x="8101968" y="7197260"/>
                </a:lnTo>
                <a:lnTo>
                  <a:pt x="8113716" y="7150219"/>
                </a:lnTo>
                <a:lnTo>
                  <a:pt x="8123725" y="7102645"/>
                </a:lnTo>
                <a:lnTo>
                  <a:pt x="8131972" y="7054584"/>
                </a:lnTo>
                <a:lnTo>
                  <a:pt x="8138430" y="7006078"/>
                </a:lnTo>
                <a:lnTo>
                  <a:pt x="8143074" y="6957172"/>
                </a:lnTo>
                <a:lnTo>
                  <a:pt x="8145879" y="6907910"/>
                </a:lnTo>
                <a:lnTo>
                  <a:pt x="8146820" y="6858335"/>
                </a:lnTo>
                <a:lnTo>
                  <a:pt x="8146820" y="0"/>
                </a:lnTo>
                <a:close/>
              </a:path>
            </a:pathLst>
          </a:custGeom>
          <a:solidFill>
            <a:srgbClr val="1C293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7" name="Google Shape;577;p5"/>
          <p:cNvSpPr txBox="1">
            <a:spLocks noGrp="1"/>
          </p:cNvSpPr>
          <p:nvPr>
            <p:ph type="body" idx="1"/>
          </p:nvPr>
        </p:nvSpPr>
        <p:spPr>
          <a:xfrm>
            <a:off x="643128" y="1600556"/>
            <a:ext cx="4459224" cy="116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endParaRPr lang="en-US" sz="2000" b="1" dirty="0">
              <a:solidFill>
                <a:srgbClr val="33C0FF"/>
              </a:solidFill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 b="0" i="0" dirty="0">
                <a:solidFill>
                  <a:schemeClr val="bg1"/>
                </a:solidFill>
              </a:rPr>
              <a:t>Welcome to our bi-weekly Masterclass series on </a:t>
            </a:r>
            <a:r>
              <a:rPr lang="en-US" sz="1800" dirty="0">
                <a:solidFill>
                  <a:schemeClr val="bg1"/>
                </a:solidFill>
              </a:rPr>
              <a:t>SaaS</a:t>
            </a:r>
            <a:r>
              <a:rPr lang="en-US" sz="1800" b="0" i="0" dirty="0">
                <a:solidFill>
                  <a:schemeClr val="bg1"/>
                </a:solidFill>
              </a:rPr>
              <a:t> pricing and packaging!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78" name="Google Shape;578;p5"/>
          <p:cNvSpPr txBox="1">
            <a:spLocks noGrp="1"/>
          </p:cNvSpPr>
          <p:nvPr>
            <p:ph type="title"/>
          </p:nvPr>
        </p:nvSpPr>
        <p:spPr>
          <a:xfrm>
            <a:off x="643128" y="973907"/>
            <a:ext cx="4376928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E07738"/>
                </a:solidFill>
                <a:latin typeface="Verdana Pro Cond"/>
                <a:ea typeface="Verdana"/>
                <a:cs typeface="Microsoft Uighur"/>
              </a:rPr>
              <a:t>Overview of Masterclass</a:t>
            </a:r>
            <a:endParaRPr dirty="0">
              <a:solidFill>
                <a:srgbClr val="E077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77;p5">
            <a:extLst>
              <a:ext uri="{FF2B5EF4-FFF2-40B4-BE49-F238E27FC236}">
                <a16:creationId xmlns:a16="http://schemas.microsoft.com/office/drawing/2014/main" id="{4D557A42-CA72-22E1-5482-8D292E5C4DAB}"/>
              </a:ext>
            </a:extLst>
          </p:cNvPr>
          <p:cNvSpPr txBox="1">
            <a:spLocks/>
          </p:cNvSpPr>
          <p:nvPr/>
        </p:nvSpPr>
        <p:spPr>
          <a:xfrm>
            <a:off x="6658101" y="493648"/>
            <a:ext cx="4649467" cy="452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1600"/>
              <a:buFont typeface="Arial"/>
              <a:buNone/>
              <a:tabLst/>
              <a:defRPr/>
            </a:pP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8DB"/>
              </a:buClr>
              <a:buSzPts val="16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Masterclass Norms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8DB"/>
              </a:buClr>
              <a:buSzPts val="1600"/>
              <a:buFont typeface="Arial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C29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Masterclasses are not intended to be “webinars” – they are content-facilitated discussion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98DB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Please be “on camera”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if you are able to be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98DB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Raise your hand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to ask a question or raise a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0098DB"/>
              </a:buClr>
              <a:buSzPts val="1600"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98DB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 you are not able to speak live,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send questions in the Zoom chat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Picture 56" descr="A blue cube with black lines&#10;&#10;Description automatically generated">
            <a:extLst>
              <a:ext uri="{FF2B5EF4-FFF2-40B4-BE49-F238E27FC236}">
                <a16:creationId xmlns:a16="http://schemas.microsoft.com/office/drawing/2014/main" id="{9B2E6E3D-45DB-184A-DCDD-B97C39CFB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62" y="6368631"/>
            <a:ext cx="332586" cy="373978"/>
          </a:xfrm>
          <a:prstGeom prst="rect">
            <a:avLst/>
          </a:prstGeom>
        </p:spPr>
      </p:pic>
      <p:sp>
        <p:nvSpPr>
          <p:cNvPr id="5" name="Google Shape;577;p5">
            <a:extLst>
              <a:ext uri="{FF2B5EF4-FFF2-40B4-BE49-F238E27FC236}">
                <a16:creationId xmlns:a16="http://schemas.microsoft.com/office/drawing/2014/main" id="{11D15A16-C900-1EC2-27B6-CBC6F013373A}"/>
              </a:ext>
            </a:extLst>
          </p:cNvPr>
          <p:cNvSpPr txBox="1">
            <a:spLocks/>
          </p:cNvSpPr>
          <p:nvPr/>
        </p:nvSpPr>
        <p:spPr>
          <a:xfrm>
            <a:off x="643128" y="2987487"/>
            <a:ext cx="4459224" cy="1161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Topic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C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i="1" dirty="0">
                <a:solidFill>
                  <a:prstClr val="white"/>
                </a:solidFill>
                <a:ea typeface="+mn-lt"/>
                <a:cs typeface="+mn-lt"/>
              </a:rPr>
              <a:t>Discounting That Drives SaaS Growth, NOT Revenue Leaks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Google Shape;577;p5">
            <a:extLst>
              <a:ext uri="{FF2B5EF4-FFF2-40B4-BE49-F238E27FC236}">
                <a16:creationId xmlns:a16="http://schemas.microsoft.com/office/drawing/2014/main" id="{13A1F5A6-5434-1AB0-1656-D7F805141AB3}"/>
              </a:ext>
            </a:extLst>
          </p:cNvPr>
          <p:cNvSpPr txBox="1">
            <a:spLocks/>
          </p:cNvSpPr>
          <p:nvPr/>
        </p:nvSpPr>
        <p:spPr>
          <a:xfrm>
            <a:off x="643128" y="4241915"/>
            <a:ext cx="4459224" cy="11610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DB"/>
              </a:buClr>
              <a:buSzPts val="16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Rough Agenda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C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Min. 5 – 35 – Review Core Principals &amp; Cases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Min. 35 – 55 – Q&amp;A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 55 – 60 – News + Wrap Up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B6F74-AB70-9F1C-442E-63B428FC9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099" y="3836136"/>
            <a:ext cx="2239165" cy="1113721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38D36482-19A4-A776-B4EC-D8D668C07A13}"/>
              </a:ext>
            </a:extLst>
          </p:cNvPr>
          <p:cNvSpPr/>
          <p:nvPr/>
        </p:nvSpPr>
        <p:spPr>
          <a:xfrm>
            <a:off x="7403916" y="3957590"/>
            <a:ext cx="441117" cy="634107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2725F-CA5C-8DF9-F068-9201A908742A}"/>
              </a:ext>
            </a:extLst>
          </p:cNvPr>
          <p:cNvSpPr/>
          <p:nvPr/>
        </p:nvSpPr>
        <p:spPr>
          <a:xfrm>
            <a:off x="8059586" y="4150184"/>
            <a:ext cx="2366412" cy="35765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96560CE-3B1A-5CFE-E679-0226C20BA5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317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6560CE-3B1A-5CFE-E679-0226C20BA5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6F1CA83-FE9C-1B78-5AC2-D1280DF7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Another key takeaway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54B8DA-0C26-81D8-D201-963EFDC09E7A}"/>
              </a:ext>
            </a:extLst>
          </p:cNvPr>
          <p:cNvSpPr txBox="1"/>
          <p:nvPr/>
        </p:nvSpPr>
        <p:spPr>
          <a:xfrm>
            <a:off x="1270000" y="1741714"/>
            <a:ext cx="928188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Verdana Pro Cond" panose="020B0606030504040204" pitchFamily="34" charset="0"/>
              </a:rPr>
              <a:t>Most reps in growing companies are paid a flat % commission.  In that situation…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ED75F-F78E-30A8-9AC3-5791E9C5587C}"/>
              </a:ext>
            </a:extLst>
          </p:cNvPr>
          <p:cNvSpPr txBox="1"/>
          <p:nvPr/>
        </p:nvSpPr>
        <p:spPr>
          <a:xfrm>
            <a:off x="1270000" y="3739391"/>
            <a:ext cx="9281886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 Pro Cond" panose="020B0606030504040204" pitchFamily="34" charset="0"/>
              </a:rPr>
              <a:t>Sales Reps will always discount</a:t>
            </a:r>
          </a:p>
          <a:p>
            <a:pPr algn="ctr"/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 Pro Cond" panose="020B0606030504040204" pitchFamily="34" charset="0"/>
              </a:rPr>
              <a:t>AS MUCH AS THEY CAN</a:t>
            </a:r>
          </a:p>
        </p:txBody>
      </p:sp>
    </p:spTree>
    <p:extLst>
      <p:ext uri="{BB962C8B-B14F-4D97-AF65-F5344CB8AC3E}">
        <p14:creationId xmlns:p14="http://schemas.microsoft.com/office/powerpoint/2010/main" val="42931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C0CEEF9-04EA-CA7C-BCC9-FC83C84817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25627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0CEEF9-04EA-CA7C-BCC9-FC83C8481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92212A-D87D-FA81-3784-FFE73762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Another reality: Sales people are coin-operated**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9640A8-90F5-6018-608B-E8CADD6FDED0}"/>
              </a:ext>
            </a:extLst>
          </p:cNvPr>
          <p:cNvGrpSpPr/>
          <p:nvPr/>
        </p:nvGrpSpPr>
        <p:grpSpPr>
          <a:xfrm>
            <a:off x="1231899" y="1373863"/>
            <a:ext cx="7367815" cy="5197583"/>
            <a:chOff x="3592911" y="873052"/>
            <a:chExt cx="7563509" cy="5335634"/>
          </a:xfrm>
        </p:grpSpPr>
        <p:pic>
          <p:nvPicPr>
            <p:cNvPr id="6" name="Picture 2" descr="Image result for sales person shake hands">
              <a:extLst>
                <a:ext uri="{FF2B5EF4-FFF2-40B4-BE49-F238E27FC236}">
                  <a16:creationId xmlns:a16="http://schemas.microsoft.com/office/drawing/2014/main" id="{ADE2ED42-0B16-B7A5-3842-9747368A1B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" r="5325"/>
            <a:stretch/>
          </p:blipFill>
          <p:spPr bwMode="auto">
            <a:xfrm>
              <a:off x="3592911" y="873052"/>
              <a:ext cx="7563509" cy="5335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Image result for coin slot">
              <a:extLst>
                <a:ext uri="{FF2B5EF4-FFF2-40B4-BE49-F238E27FC236}">
                  <a16:creationId xmlns:a16="http://schemas.microsoft.com/office/drawing/2014/main" id="{1A88D436-DB1F-ED80-6A9A-F7033B6052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1" t="9906" r="68406" b="9445"/>
            <a:stretch/>
          </p:blipFill>
          <p:spPr bwMode="auto">
            <a:xfrm rot="21322168">
              <a:off x="4263926" y="3244252"/>
              <a:ext cx="1322962" cy="2800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A1FD4F-04DE-5990-9CD1-E8D5FCDEAD01}"/>
              </a:ext>
            </a:extLst>
          </p:cNvPr>
          <p:cNvSpPr txBox="1"/>
          <p:nvPr/>
        </p:nvSpPr>
        <p:spPr>
          <a:xfrm>
            <a:off x="9145344" y="5688592"/>
            <a:ext cx="25908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/>
              <a:t>**Figuratively</a:t>
            </a:r>
          </a:p>
        </p:txBody>
      </p:sp>
    </p:spTree>
    <p:extLst>
      <p:ext uri="{BB962C8B-B14F-4D97-AF65-F5344CB8AC3E}">
        <p14:creationId xmlns:p14="http://schemas.microsoft.com/office/powerpoint/2010/main" val="348312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AF6014D8-21D6-69DE-31A6-9FCFC0178C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6119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6014D8-21D6-69DE-31A6-9FCFC0178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3EC09A9-74FE-A448-2850-9CF6B244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Reps operate on expected payout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50C8F7-D672-80B0-8AE3-0243970B0740}"/>
              </a:ext>
            </a:extLst>
          </p:cNvPr>
          <p:cNvGrpSpPr/>
          <p:nvPr/>
        </p:nvGrpSpPr>
        <p:grpSpPr>
          <a:xfrm>
            <a:off x="6151802" y="2225368"/>
            <a:ext cx="5299698" cy="4168346"/>
            <a:chOff x="6151802" y="2225368"/>
            <a:chExt cx="5299698" cy="41683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2BE0BB-894E-7B17-2B9D-53A5AFEDC7BF}"/>
                </a:ext>
              </a:extLst>
            </p:cNvPr>
            <p:cNvSpPr/>
            <p:nvPr/>
          </p:nvSpPr>
          <p:spPr>
            <a:xfrm>
              <a:off x="6151802" y="2225368"/>
              <a:ext cx="4342027" cy="3687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287BD39-8657-421A-7CEC-08BBA95D9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1803" y="5912683"/>
              <a:ext cx="4472639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0335B1-9B5F-4C82-0AEB-8EF46B8DCEE7}"/>
                </a:ext>
              </a:extLst>
            </p:cNvPr>
            <p:cNvSpPr txBox="1"/>
            <p:nvPr/>
          </p:nvSpPr>
          <p:spPr>
            <a:xfrm>
              <a:off x="10772837" y="5763673"/>
              <a:ext cx="678663" cy="3227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defRPr lang="x-none" b="1" baseline="0">
                  <a:latin typeface="+mn-lt"/>
                </a:defRPr>
              </a:lvl1pPr>
              <a:lvl2pPr marL="2116" lvl="1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25000"/>
                <a:buFontTx/>
                <a:buNone/>
                <a:defRPr lang="x-none" b="0" baseline="0">
                  <a:solidFill>
                    <a:schemeClr val="accent6"/>
                  </a:solidFill>
                  <a:latin typeface="+mn-lt"/>
                </a:defRPr>
              </a:lvl2pPr>
              <a:lvl3pPr marL="168275" lvl="2" indent="-168275" defTabSz="1193860" eaLnBrk="1" latinLnBrk="0" hangingPunct="1">
                <a:spcAft>
                  <a:spcPts val="600"/>
                </a:spcAft>
                <a:buClrTx/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3pPr>
              <a:lvl4pPr marL="350838" lvl="3" indent="-182563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4pPr>
              <a:lvl5pPr marL="579438" lvl="4" indent="-228600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Times New Roman" panose="02020603050405020304" pitchFamily="18" charset="0"/>
                <a:buChar char="─"/>
                <a:defRPr lang="x-none" baseline="0">
                  <a:solidFill>
                    <a:schemeClr val="accent6"/>
                  </a:solidFill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/>
                <a:t>Price (R)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2169E9-4802-254C-82B9-BAFB892ECAE8}"/>
                </a:ext>
              </a:extLst>
            </p:cNvPr>
            <p:cNvSpPr txBox="1"/>
            <p:nvPr/>
          </p:nvSpPr>
          <p:spPr>
            <a:xfrm>
              <a:off x="9426295" y="6067863"/>
              <a:ext cx="1198147" cy="3227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defRPr lang="x-none" b="1" baseline="0">
                  <a:latin typeface="+mn-lt"/>
                </a:defRPr>
              </a:lvl1pPr>
              <a:lvl2pPr marL="2116" lvl="1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25000"/>
                <a:buFontTx/>
                <a:buNone/>
                <a:defRPr lang="x-none" b="0" baseline="0">
                  <a:solidFill>
                    <a:schemeClr val="accent6"/>
                  </a:solidFill>
                  <a:latin typeface="+mn-lt"/>
                </a:defRPr>
              </a:lvl2pPr>
              <a:lvl3pPr marL="168275" lvl="2" indent="-168275" defTabSz="1193860" eaLnBrk="1" latinLnBrk="0" hangingPunct="1">
                <a:spcAft>
                  <a:spcPts val="600"/>
                </a:spcAft>
                <a:buClrTx/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3pPr>
              <a:lvl4pPr marL="350838" lvl="3" indent="-182563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4pPr>
              <a:lvl5pPr marL="579438" lvl="4" indent="-228600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Times New Roman" panose="02020603050405020304" pitchFamily="18" charset="0"/>
                <a:buChar char="─"/>
                <a:defRPr lang="x-none" baseline="0">
                  <a:solidFill>
                    <a:schemeClr val="accent6"/>
                  </a:solidFill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pPr algn="r"/>
              <a:r>
                <a:rPr lang="en-US" b="0"/>
                <a:t>0% Discount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B4A8CE-E311-8CD1-CBC6-4B1C0851C4E7}"/>
                </a:ext>
              </a:extLst>
            </p:cNvPr>
            <p:cNvSpPr txBox="1"/>
            <p:nvPr/>
          </p:nvSpPr>
          <p:spPr>
            <a:xfrm>
              <a:off x="6151802" y="6070987"/>
              <a:ext cx="1143159" cy="3227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defRPr lang="x-none" b="1" baseline="0">
                  <a:latin typeface="+mn-lt"/>
                </a:defRPr>
              </a:lvl1pPr>
              <a:lvl2pPr marL="2116" lvl="1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25000"/>
                <a:buFontTx/>
                <a:buNone/>
                <a:defRPr lang="x-none" b="0" baseline="0">
                  <a:solidFill>
                    <a:schemeClr val="accent6"/>
                  </a:solidFill>
                  <a:latin typeface="+mn-lt"/>
                </a:defRPr>
              </a:lvl2pPr>
              <a:lvl3pPr marL="168275" lvl="2" indent="-168275" defTabSz="1193860" eaLnBrk="1" latinLnBrk="0" hangingPunct="1">
                <a:spcAft>
                  <a:spcPts val="600"/>
                </a:spcAft>
                <a:buClrTx/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3pPr>
              <a:lvl4pPr marL="350838" lvl="3" indent="-182563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4pPr>
              <a:lvl5pPr marL="579438" lvl="4" indent="-228600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Times New Roman" panose="02020603050405020304" pitchFamily="18" charset="0"/>
                <a:buChar char="─"/>
                <a:defRPr lang="x-none" baseline="0">
                  <a:solidFill>
                    <a:schemeClr val="accent6"/>
                  </a:solidFill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b="0"/>
                <a:t>10% Discount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057F1D-E199-BC55-144A-71689BD04422}"/>
              </a:ext>
            </a:extLst>
          </p:cNvPr>
          <p:cNvGrpSpPr/>
          <p:nvPr/>
        </p:nvGrpSpPr>
        <p:grpSpPr>
          <a:xfrm>
            <a:off x="6220840" y="2101227"/>
            <a:ext cx="5795536" cy="1131630"/>
            <a:chOff x="6220840" y="2101227"/>
            <a:chExt cx="5795536" cy="113163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B5AC3B9-97A7-55EF-5D69-C352424F8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0840" y="2421973"/>
              <a:ext cx="4161256" cy="81088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FCE4FC-61AC-306C-8B79-D9235EABBDC2}"/>
                </a:ext>
              </a:extLst>
            </p:cNvPr>
            <p:cNvSpPr txBox="1"/>
            <p:nvPr/>
          </p:nvSpPr>
          <p:spPr>
            <a:xfrm>
              <a:off x="10474704" y="2101227"/>
              <a:ext cx="1541672" cy="9233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defRPr lang="x-none" b="1" baseline="0">
                  <a:latin typeface="+mn-lt"/>
                </a:defRPr>
              </a:lvl1pPr>
              <a:lvl2pPr marL="2116" lvl="1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25000"/>
                <a:buFontTx/>
                <a:buNone/>
                <a:defRPr lang="x-none" b="0" baseline="0">
                  <a:solidFill>
                    <a:schemeClr val="accent6"/>
                  </a:solidFill>
                  <a:latin typeface="+mn-lt"/>
                </a:defRPr>
              </a:lvl2pPr>
              <a:lvl3pPr marL="168275" lvl="2" indent="-168275" defTabSz="1193860" eaLnBrk="1" latinLnBrk="0" hangingPunct="1">
                <a:spcAft>
                  <a:spcPts val="600"/>
                </a:spcAft>
                <a:buClrTx/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3pPr>
              <a:lvl4pPr marL="350838" lvl="3" indent="-182563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4pPr>
              <a:lvl5pPr marL="579438" lvl="4" indent="-228600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Times New Roman" panose="02020603050405020304" pitchFamily="18" charset="0"/>
                <a:buChar char="─"/>
                <a:defRPr lang="x-none" baseline="0">
                  <a:solidFill>
                    <a:schemeClr val="accent6"/>
                  </a:solidFill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2000" dirty="0">
                  <a:solidFill>
                    <a:schemeClr val="accent1"/>
                  </a:solidFill>
                </a:rPr>
                <a:t>Payout on successful deal (P)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E8F4EF-5A97-D265-5AA5-67165E1AA1F0}"/>
              </a:ext>
            </a:extLst>
          </p:cNvPr>
          <p:cNvGrpSpPr/>
          <p:nvPr/>
        </p:nvGrpSpPr>
        <p:grpSpPr>
          <a:xfrm>
            <a:off x="5624285" y="1530663"/>
            <a:ext cx="4757810" cy="3979118"/>
            <a:chOff x="5624285" y="1530663"/>
            <a:chExt cx="4757810" cy="397911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9ABF7-0F5E-E478-E1C1-ADFB8DD6A882}"/>
                </a:ext>
              </a:extLst>
            </p:cNvPr>
            <p:cNvCxnSpPr>
              <a:cxnSpLocks/>
            </p:cNvCxnSpPr>
            <p:nvPr/>
          </p:nvCxnSpPr>
          <p:spPr>
            <a:xfrm>
              <a:off x="6188174" y="2225368"/>
              <a:ext cx="4193921" cy="3284413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6E3D67-E9E6-0B39-2167-F18621D2B42F}"/>
                </a:ext>
              </a:extLst>
            </p:cNvPr>
            <p:cNvSpPr txBox="1"/>
            <p:nvPr/>
          </p:nvSpPr>
          <p:spPr>
            <a:xfrm>
              <a:off x="5624285" y="1530663"/>
              <a:ext cx="2140858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defRPr lang="x-none" b="1" baseline="0">
                  <a:latin typeface="+mn-lt"/>
                </a:defRPr>
              </a:lvl1pPr>
              <a:lvl2pPr marL="2116" lvl="1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25000"/>
                <a:buFontTx/>
                <a:buNone/>
                <a:defRPr lang="x-none" b="0" baseline="0">
                  <a:solidFill>
                    <a:schemeClr val="accent6"/>
                  </a:solidFill>
                  <a:latin typeface="+mn-lt"/>
                </a:defRPr>
              </a:lvl2pPr>
              <a:lvl3pPr marL="168275" lvl="2" indent="-168275" defTabSz="1193860" eaLnBrk="1" latinLnBrk="0" hangingPunct="1">
                <a:spcAft>
                  <a:spcPts val="600"/>
                </a:spcAft>
                <a:buClrTx/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3pPr>
              <a:lvl4pPr marL="350838" lvl="3" indent="-182563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4pPr>
              <a:lvl5pPr marL="579438" lvl="4" indent="-228600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Times New Roman" panose="02020603050405020304" pitchFamily="18" charset="0"/>
                <a:buChar char="─"/>
                <a:defRPr lang="x-none" baseline="0">
                  <a:solidFill>
                    <a:schemeClr val="accent6"/>
                  </a:solidFill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2000" i="1" dirty="0">
                  <a:solidFill>
                    <a:schemeClr val="accent3"/>
                  </a:solidFill>
                </a:rPr>
                <a:t>Perceived</a:t>
              </a:r>
              <a:r>
                <a:rPr lang="en-US" sz="2000" dirty="0">
                  <a:solidFill>
                    <a:schemeClr val="accent3"/>
                  </a:solidFill>
                </a:rPr>
                <a:t> chance of winning deal (W)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3566DC3-1660-09E0-0186-FA897E0D367B}"/>
              </a:ext>
            </a:extLst>
          </p:cNvPr>
          <p:cNvSpPr txBox="1"/>
          <p:nvPr/>
        </p:nvSpPr>
        <p:spPr>
          <a:xfrm>
            <a:off x="487680" y="3429000"/>
            <a:ext cx="144997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 lang="x-none" b="1" baseline="0">
                <a:latin typeface="+mn-lt"/>
              </a:defRPr>
            </a:lvl1pPr>
            <a:lvl2pPr marL="2116" lvl="1" indent="0" defTabSz="119386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5000"/>
              <a:buFontTx/>
              <a:buNone/>
              <a:defRPr lang="x-none" b="0" baseline="0">
                <a:solidFill>
                  <a:schemeClr val="accent6"/>
                </a:solidFill>
                <a:latin typeface="+mn-lt"/>
              </a:defRPr>
            </a:lvl2pPr>
            <a:lvl3pPr marL="168275" lvl="2" indent="-168275" defTabSz="1193860" eaLnBrk="1" latinLnBrk="0" hangingPunct="1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x-none" baseline="0">
                <a:solidFill>
                  <a:schemeClr val="accent6"/>
                </a:solidFill>
                <a:latin typeface="+mn-lt"/>
              </a:defRPr>
            </a:lvl3pPr>
            <a:lvl4pPr marL="350838" lvl="3" indent="-182563" defTabSz="1193860" eaLnBrk="1" latinLnBrk="0" hangingPunct="1"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x-none" baseline="0">
                <a:solidFill>
                  <a:schemeClr val="accent6"/>
                </a:solidFill>
                <a:latin typeface="+mn-lt"/>
              </a:defRPr>
            </a:lvl4pPr>
            <a:lvl5pPr marL="579438" lvl="4" indent="-228600" defTabSz="1193860" eaLnBrk="1" latinLnBrk="0" hangingPunct="1">
              <a:spcAft>
                <a:spcPts val="600"/>
              </a:spcAft>
              <a:buClr>
                <a:schemeClr val="accent6"/>
              </a:buClr>
              <a:buSzPct val="100000"/>
              <a:buFont typeface="Times New Roman" panose="02020603050405020304" pitchFamily="18" charset="0"/>
              <a:buChar char="─"/>
              <a:defRPr lang="x-none" baseline="0">
                <a:solidFill>
                  <a:schemeClr val="accent6"/>
                </a:solidFill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en-US" sz="2000" dirty="0"/>
              <a:t>Expected payout (E)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1D87B5-D35B-4B9A-082D-19267013035A}"/>
              </a:ext>
            </a:extLst>
          </p:cNvPr>
          <p:cNvGrpSpPr/>
          <p:nvPr/>
        </p:nvGrpSpPr>
        <p:grpSpPr>
          <a:xfrm>
            <a:off x="6196077" y="2732387"/>
            <a:ext cx="6063530" cy="2276924"/>
            <a:chOff x="6196077" y="2732387"/>
            <a:chExt cx="6063530" cy="227692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43BDAF-D59F-DF4D-2AA6-1162CB73B15E}"/>
                </a:ext>
              </a:extLst>
            </p:cNvPr>
            <p:cNvCxnSpPr>
              <a:cxnSpLocks/>
            </p:cNvCxnSpPr>
            <p:nvPr/>
          </p:nvCxnSpPr>
          <p:spPr>
            <a:xfrm>
              <a:off x="6196077" y="2732387"/>
              <a:ext cx="4156530" cy="2276924"/>
            </a:xfrm>
            <a:prstGeom prst="line">
              <a:avLst/>
            </a:prstGeom>
            <a:ln w="5715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80D767-40FF-D22B-8014-89ECD65FD6DB}"/>
                </a:ext>
              </a:extLst>
            </p:cNvPr>
            <p:cNvSpPr txBox="1"/>
            <p:nvPr/>
          </p:nvSpPr>
          <p:spPr>
            <a:xfrm>
              <a:off x="10579474" y="4327347"/>
              <a:ext cx="1680133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defRPr lang="x-none" b="1" baseline="0">
                  <a:latin typeface="+mn-lt"/>
                </a:defRPr>
              </a:lvl1pPr>
              <a:lvl2pPr marL="2116" lvl="1" indent="0" defTabSz="119386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25000"/>
                <a:buFontTx/>
                <a:buNone/>
                <a:defRPr lang="x-none" b="0" baseline="0">
                  <a:solidFill>
                    <a:schemeClr val="accent6"/>
                  </a:solidFill>
                  <a:latin typeface="+mn-lt"/>
                </a:defRPr>
              </a:lvl2pPr>
              <a:lvl3pPr marL="168275" lvl="2" indent="-168275" defTabSz="1193860" eaLnBrk="1" latinLnBrk="0" hangingPunct="1">
                <a:spcAft>
                  <a:spcPts val="600"/>
                </a:spcAft>
                <a:buClrTx/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3pPr>
              <a:lvl4pPr marL="350838" lvl="3" indent="-182563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defRPr lang="x-none" baseline="0">
                  <a:solidFill>
                    <a:schemeClr val="accent6"/>
                  </a:solidFill>
                  <a:latin typeface="+mn-lt"/>
                </a:defRPr>
              </a:lvl4pPr>
              <a:lvl5pPr marL="579438" lvl="4" indent="-228600" defTabSz="1193860" eaLnBrk="1" latinLnBrk="0" hangingPunct="1">
                <a:spcAft>
                  <a:spcPts val="600"/>
                </a:spcAft>
                <a:buClr>
                  <a:schemeClr val="accent6"/>
                </a:buClr>
                <a:buSzPct val="100000"/>
                <a:buFont typeface="Times New Roman" panose="02020603050405020304" pitchFamily="18" charset="0"/>
                <a:buChar char="─"/>
                <a:defRPr lang="x-none" baseline="0">
                  <a:solidFill>
                    <a:schemeClr val="accent6"/>
                  </a:solidFill>
                  <a:latin typeface="+mn-lt"/>
                </a:defRPr>
              </a:lvl5pPr>
              <a:lvl6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6pPr>
              <a:lvl7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7pPr>
              <a:lvl8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8pPr>
              <a:lvl9pPr marL="999794" indent="-173575" defTabSz="119386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33" baseline="0">
                  <a:latin typeface="+mn-lt"/>
                </a:defRPr>
              </a:lvl9pPr>
            </a:lstStyle>
            <a:p>
              <a:r>
                <a:rPr lang="en-US" sz="2000" dirty="0"/>
                <a:t>Expected payout (E)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ED3EF3B-0578-D63E-8475-1262AA952B18}"/>
              </a:ext>
            </a:extLst>
          </p:cNvPr>
          <p:cNvSpPr txBox="1"/>
          <p:nvPr/>
        </p:nvSpPr>
        <p:spPr>
          <a:xfrm>
            <a:off x="3740765" y="3327292"/>
            <a:ext cx="125215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 lang="x-none" b="1" baseline="0">
                <a:latin typeface="+mn-lt"/>
              </a:defRPr>
            </a:lvl1pPr>
            <a:lvl2pPr marL="2116" lvl="1" indent="0" defTabSz="119386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5000"/>
              <a:buFontTx/>
              <a:buNone/>
              <a:defRPr lang="x-none" b="0" baseline="0">
                <a:solidFill>
                  <a:schemeClr val="accent6"/>
                </a:solidFill>
                <a:latin typeface="+mn-lt"/>
              </a:defRPr>
            </a:lvl2pPr>
            <a:lvl3pPr marL="168275" lvl="2" indent="-168275" defTabSz="1193860" eaLnBrk="1" latinLnBrk="0" hangingPunct="1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x-none" baseline="0">
                <a:solidFill>
                  <a:schemeClr val="accent6"/>
                </a:solidFill>
                <a:latin typeface="+mn-lt"/>
              </a:defRPr>
            </a:lvl3pPr>
            <a:lvl4pPr marL="350838" lvl="3" indent="-182563" defTabSz="1193860" eaLnBrk="1" latinLnBrk="0" hangingPunct="1"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x-none" baseline="0">
                <a:solidFill>
                  <a:schemeClr val="accent6"/>
                </a:solidFill>
                <a:latin typeface="+mn-lt"/>
              </a:defRPr>
            </a:lvl4pPr>
            <a:lvl5pPr marL="579438" lvl="4" indent="-228600" defTabSz="1193860" eaLnBrk="1" latinLnBrk="0" hangingPunct="1">
              <a:spcAft>
                <a:spcPts val="600"/>
              </a:spcAft>
              <a:buClr>
                <a:schemeClr val="accent6"/>
              </a:buClr>
              <a:buSzPct val="100000"/>
              <a:buFont typeface="Times New Roman" panose="02020603050405020304" pitchFamily="18" charset="0"/>
              <a:buChar char="─"/>
              <a:defRPr lang="x-none" baseline="0">
                <a:solidFill>
                  <a:schemeClr val="accent6"/>
                </a:solidFill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en-US" sz="2000" i="1" dirty="0">
                <a:solidFill>
                  <a:schemeClr val="accent3"/>
                </a:solidFill>
              </a:rPr>
              <a:t>Perceived</a:t>
            </a:r>
            <a:r>
              <a:rPr lang="en-US" sz="2000" dirty="0">
                <a:solidFill>
                  <a:schemeClr val="accent3"/>
                </a:solidFill>
              </a:rPr>
              <a:t> chance of winning deal (W)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3C23FA-E55C-1055-3DD7-3F05AE677A9D}"/>
              </a:ext>
            </a:extLst>
          </p:cNvPr>
          <p:cNvSpPr txBox="1"/>
          <p:nvPr/>
        </p:nvSpPr>
        <p:spPr>
          <a:xfrm>
            <a:off x="2169605" y="3327292"/>
            <a:ext cx="154167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defRPr lang="x-none" b="1" baseline="0">
                <a:latin typeface="+mn-lt"/>
              </a:defRPr>
            </a:lvl1pPr>
            <a:lvl2pPr marL="2116" lvl="1" indent="0" defTabSz="119386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25000"/>
              <a:buFontTx/>
              <a:buNone/>
              <a:defRPr lang="x-none" b="0" baseline="0">
                <a:solidFill>
                  <a:schemeClr val="accent6"/>
                </a:solidFill>
                <a:latin typeface="+mn-lt"/>
              </a:defRPr>
            </a:lvl2pPr>
            <a:lvl3pPr marL="168275" lvl="2" indent="-168275" defTabSz="1193860" eaLnBrk="1" latinLnBrk="0" hangingPunct="1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x-none" baseline="0">
                <a:solidFill>
                  <a:schemeClr val="accent6"/>
                </a:solidFill>
                <a:latin typeface="+mn-lt"/>
              </a:defRPr>
            </a:lvl3pPr>
            <a:lvl4pPr marL="350838" lvl="3" indent="-182563" defTabSz="1193860" eaLnBrk="1" latinLnBrk="0" hangingPunct="1"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x-none" baseline="0">
                <a:solidFill>
                  <a:schemeClr val="accent6"/>
                </a:solidFill>
                <a:latin typeface="+mn-lt"/>
              </a:defRPr>
            </a:lvl4pPr>
            <a:lvl5pPr marL="579438" lvl="4" indent="-228600" defTabSz="1193860" eaLnBrk="1" latinLnBrk="0" hangingPunct="1">
              <a:spcAft>
                <a:spcPts val="600"/>
              </a:spcAft>
              <a:buClr>
                <a:schemeClr val="accent6"/>
              </a:buClr>
              <a:buSzPct val="100000"/>
              <a:buFont typeface="Times New Roman" panose="02020603050405020304" pitchFamily="18" charset="0"/>
              <a:buChar char="─"/>
              <a:defRPr lang="x-none" baseline="0">
                <a:solidFill>
                  <a:schemeClr val="accent6"/>
                </a:solidFill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Payout on successful deal (P)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5436CD-E803-7C8D-CEC3-B9B2448575AF}"/>
              </a:ext>
            </a:extLst>
          </p:cNvPr>
          <p:cNvSpPr txBox="1"/>
          <p:nvPr/>
        </p:nvSpPr>
        <p:spPr>
          <a:xfrm>
            <a:off x="1698171" y="3577771"/>
            <a:ext cx="47143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/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01791E-E5F1-4171-E7F6-6C074AB76CC9}"/>
              </a:ext>
            </a:extLst>
          </p:cNvPr>
          <p:cNvSpPr txBox="1"/>
          <p:nvPr/>
        </p:nvSpPr>
        <p:spPr>
          <a:xfrm>
            <a:off x="3208628" y="3577771"/>
            <a:ext cx="471433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712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C719DDB4-354E-950D-4C4F-574492702D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2935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19DDB4-354E-950D-4C4F-574492702D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1BFFE95-A3E6-9816-2C53-124B47AA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Typical discounting frequency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FD854-325E-A03C-BD8F-3FCF9755E6B8}"/>
              </a:ext>
            </a:extLst>
          </p:cNvPr>
          <p:cNvSpPr txBox="1"/>
          <p:nvPr/>
        </p:nvSpPr>
        <p:spPr>
          <a:xfrm>
            <a:off x="6215987" y="5896250"/>
            <a:ext cx="2695432" cy="323341"/>
          </a:xfrm>
          <a:prstGeom prst="rect">
            <a:avLst/>
          </a:prstGeom>
          <a:noFill/>
        </p:spPr>
        <p:txBody>
          <a:bodyPr wrap="square" lIns="76374" tIns="38187" rIns="76374" bIns="38187" rtlCol="0">
            <a:spAutoFit/>
          </a:bodyPr>
          <a:lstStyle/>
          <a:p>
            <a:pPr algn="r"/>
            <a:r>
              <a:rPr lang="en-GB" sz="1600" b="1" dirty="0"/>
              <a:t>% discount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B1E2FB-A3EB-816F-750C-CE18ED7EA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530074"/>
              </p:ext>
            </p:extLst>
          </p:nvPr>
        </p:nvGraphicFramePr>
        <p:xfrm>
          <a:off x="315162" y="2052839"/>
          <a:ext cx="10940667" cy="379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FFC0C4-B552-FF5F-6DF9-8DEE85C342D2}"/>
              </a:ext>
            </a:extLst>
          </p:cNvPr>
          <p:cNvCxnSpPr/>
          <p:nvPr/>
        </p:nvCxnSpPr>
        <p:spPr>
          <a:xfrm flipV="1">
            <a:off x="3474380" y="1960376"/>
            <a:ext cx="0" cy="350088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C2D205-584B-5862-7C72-8D66C9822F9C}"/>
              </a:ext>
            </a:extLst>
          </p:cNvPr>
          <p:cNvCxnSpPr/>
          <p:nvPr/>
        </p:nvCxnSpPr>
        <p:spPr>
          <a:xfrm flipV="1">
            <a:off x="7946265" y="1960376"/>
            <a:ext cx="0" cy="350088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10097D-ADE4-B420-C8AC-66AA9B1536D0}"/>
              </a:ext>
            </a:extLst>
          </p:cNvPr>
          <p:cNvGrpSpPr/>
          <p:nvPr/>
        </p:nvGrpSpPr>
        <p:grpSpPr>
          <a:xfrm>
            <a:off x="537563" y="1958844"/>
            <a:ext cx="2906541" cy="815784"/>
            <a:chOff x="537563" y="1958844"/>
            <a:chExt cx="2906541" cy="81578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4347554-2B6C-61A1-2B38-D0787F40B0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63" y="2366735"/>
              <a:ext cx="2906541" cy="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97DFDA-9AFD-B77F-6F7D-DBEACE26BC89}"/>
                </a:ext>
              </a:extLst>
            </p:cNvPr>
            <p:cNvSpPr txBox="1"/>
            <p:nvPr/>
          </p:nvSpPr>
          <p:spPr>
            <a:xfrm>
              <a:off x="1072060" y="1958844"/>
              <a:ext cx="1837545" cy="8157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6374" tIns="38187" rIns="76374" bIns="38187" rtlCol="0" anchor="ctr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2"/>
                  </a:solidFill>
                </a:rPr>
                <a:t>Sales rep discretionary discount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748216-27B4-6ECD-5D50-8B56EC01376B}"/>
              </a:ext>
            </a:extLst>
          </p:cNvPr>
          <p:cNvGrpSpPr/>
          <p:nvPr/>
        </p:nvGrpSpPr>
        <p:grpSpPr>
          <a:xfrm>
            <a:off x="3504657" y="1958843"/>
            <a:ext cx="4362249" cy="815784"/>
            <a:chOff x="3504657" y="1958843"/>
            <a:chExt cx="4362249" cy="81578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502F8D-A4EB-AEA5-0629-A9A21CE39DCD}"/>
                </a:ext>
              </a:extLst>
            </p:cNvPr>
            <p:cNvCxnSpPr>
              <a:cxnSpLocks/>
            </p:cNvCxnSpPr>
            <p:nvPr/>
          </p:nvCxnSpPr>
          <p:spPr>
            <a:xfrm>
              <a:off x="3504657" y="2366736"/>
              <a:ext cx="4362249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E8C633-5CF9-B640-0DB3-FF9708CABBF2}"/>
                </a:ext>
              </a:extLst>
            </p:cNvPr>
            <p:cNvSpPr txBox="1"/>
            <p:nvPr/>
          </p:nvSpPr>
          <p:spPr>
            <a:xfrm>
              <a:off x="4618171" y="1958843"/>
              <a:ext cx="2135220" cy="8157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6374" tIns="38187" rIns="76374" bIns="38187" rtlCol="0" anchor="ctr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2"/>
                  </a:solidFill>
                </a:rPr>
                <a:t>Sales manager approval required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2652FE-A88C-68A4-0785-F6BB3B48A151}"/>
              </a:ext>
            </a:extLst>
          </p:cNvPr>
          <p:cNvGrpSpPr/>
          <p:nvPr/>
        </p:nvGrpSpPr>
        <p:grpSpPr>
          <a:xfrm>
            <a:off x="8011457" y="1958844"/>
            <a:ext cx="2921648" cy="815784"/>
            <a:chOff x="8011457" y="1958844"/>
            <a:chExt cx="2921648" cy="81578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802DB62-C486-F3CD-888A-12CACF6DC978}"/>
                </a:ext>
              </a:extLst>
            </p:cNvPr>
            <p:cNvCxnSpPr>
              <a:cxnSpLocks/>
            </p:cNvCxnSpPr>
            <p:nvPr/>
          </p:nvCxnSpPr>
          <p:spPr>
            <a:xfrm>
              <a:off x="8011457" y="2366736"/>
              <a:ext cx="2921648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52DBC0-0845-83F9-0A86-507759337E97}"/>
                </a:ext>
              </a:extLst>
            </p:cNvPr>
            <p:cNvSpPr txBox="1"/>
            <p:nvPr/>
          </p:nvSpPr>
          <p:spPr>
            <a:xfrm>
              <a:off x="8450245" y="1958844"/>
              <a:ext cx="2044070" cy="8157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6374" tIns="38187" rIns="76374" bIns="38187" rtlCol="0" anchor="ctr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2"/>
                  </a:solidFill>
                </a:rPr>
                <a:t>Sales director approval required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973185-B3FA-733D-32C7-1FC21AB497A0}"/>
              </a:ext>
            </a:extLst>
          </p:cNvPr>
          <p:cNvCxnSpPr/>
          <p:nvPr/>
        </p:nvCxnSpPr>
        <p:spPr>
          <a:xfrm flipV="1">
            <a:off x="10933105" y="1960376"/>
            <a:ext cx="0" cy="350088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0360CF4-611C-B209-A0DF-AC54372F6856}"/>
              </a:ext>
            </a:extLst>
          </p:cNvPr>
          <p:cNvSpPr txBox="1"/>
          <p:nvPr/>
        </p:nvSpPr>
        <p:spPr>
          <a:xfrm>
            <a:off x="537563" y="1363751"/>
            <a:ext cx="2695432" cy="323341"/>
          </a:xfrm>
          <a:prstGeom prst="rect">
            <a:avLst/>
          </a:prstGeom>
          <a:noFill/>
        </p:spPr>
        <p:txBody>
          <a:bodyPr wrap="square" lIns="0" tIns="38187" rIns="76374" bIns="38187" rtlCol="0">
            <a:spAutoFit/>
          </a:bodyPr>
          <a:lstStyle/>
          <a:p>
            <a:r>
              <a:rPr lang="en-GB" sz="1600" b="1" dirty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40715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606FFA78-38D2-000C-47B6-4FD499A9E9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3663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6FFA78-38D2-000C-47B6-4FD499A9E9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A020B1-D536-90AD-711F-3CEB7FF6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Price Execution</a:t>
            </a:r>
          </a:p>
        </p:txBody>
      </p:sp>
      <p:pic>
        <p:nvPicPr>
          <p:cNvPr id="4" name="Picture 2" descr="Donkey Icon - Free PNG &amp; SVG 2545 - Noun Project">
            <a:extLst>
              <a:ext uri="{FF2B5EF4-FFF2-40B4-BE49-F238E27FC236}">
                <a16:creationId xmlns:a16="http://schemas.microsoft.com/office/drawing/2014/main" id="{9532ED77-4C28-CDF7-B76E-BF715523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14" y="2277835"/>
            <a:ext cx="3346450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rot Hanging From Above Stock Illustration - Download Image Now - Carrot,  Hanging, Donkey - iStock">
            <a:extLst>
              <a:ext uri="{FF2B5EF4-FFF2-40B4-BE49-F238E27FC236}">
                <a16:creationId xmlns:a16="http://schemas.microsoft.com/office/drawing/2014/main" id="{879F9437-DB9A-436F-B75E-6E8920C8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2864" y="1434417"/>
            <a:ext cx="2749550" cy="284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eat Stick - Last Oasis Wiki">
            <a:extLst>
              <a:ext uri="{FF2B5EF4-FFF2-40B4-BE49-F238E27FC236}">
                <a16:creationId xmlns:a16="http://schemas.microsoft.com/office/drawing/2014/main" id="{CFF6804A-A446-BF56-22F3-37AD7BB6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5714" y="2201635"/>
            <a:ext cx="1558991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Clenched Fist with solid fill">
            <a:extLst>
              <a:ext uri="{FF2B5EF4-FFF2-40B4-BE49-F238E27FC236}">
                <a16:creationId xmlns:a16="http://schemas.microsoft.com/office/drawing/2014/main" id="{0C7ED2F1-D2B5-2319-8141-D5946F5FE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543064">
            <a:off x="7656857" y="2908630"/>
            <a:ext cx="1035961" cy="10359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CCBB402-61E0-9F0F-E43D-9E8F8407DDDD}"/>
              </a:ext>
            </a:extLst>
          </p:cNvPr>
          <p:cNvGrpSpPr/>
          <p:nvPr/>
        </p:nvGrpSpPr>
        <p:grpSpPr>
          <a:xfrm>
            <a:off x="5080225" y="5452834"/>
            <a:ext cx="669926" cy="342901"/>
            <a:chOff x="3465511" y="4819650"/>
            <a:chExt cx="669926" cy="34290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B8E33-19FF-068D-C587-1751FFDDDA9E}"/>
                </a:ext>
              </a:extLst>
            </p:cNvPr>
            <p:cNvCxnSpPr>
              <a:cxnSpLocks/>
            </p:cNvCxnSpPr>
            <p:nvPr/>
          </p:nvCxnSpPr>
          <p:spPr>
            <a:xfrm>
              <a:off x="3465511" y="4819650"/>
              <a:ext cx="6699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934A8E9-AD37-D501-39E7-5C2FC96158A2}"/>
                </a:ext>
              </a:extLst>
            </p:cNvPr>
            <p:cNvSpPr/>
            <p:nvPr/>
          </p:nvSpPr>
          <p:spPr>
            <a:xfrm>
              <a:off x="3489324" y="4864101"/>
              <a:ext cx="298450" cy="298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9D6286-EC3C-41FB-05E8-48B43AA64C44}"/>
                </a:ext>
              </a:extLst>
            </p:cNvPr>
            <p:cNvSpPr/>
            <p:nvPr/>
          </p:nvSpPr>
          <p:spPr>
            <a:xfrm>
              <a:off x="3813175" y="4864101"/>
              <a:ext cx="298450" cy="298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DC4400-BB9F-B7E8-DFA1-78C5693CC9A3}"/>
              </a:ext>
            </a:extLst>
          </p:cNvPr>
          <p:cNvGrpSpPr/>
          <p:nvPr/>
        </p:nvGrpSpPr>
        <p:grpSpPr>
          <a:xfrm>
            <a:off x="6661375" y="5452834"/>
            <a:ext cx="669926" cy="342901"/>
            <a:chOff x="3465511" y="4819650"/>
            <a:chExt cx="669926" cy="34290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C468498-3C1C-2C8E-44C2-9CCCC8860247}"/>
                </a:ext>
              </a:extLst>
            </p:cNvPr>
            <p:cNvCxnSpPr>
              <a:cxnSpLocks/>
            </p:cNvCxnSpPr>
            <p:nvPr/>
          </p:nvCxnSpPr>
          <p:spPr>
            <a:xfrm>
              <a:off x="3465511" y="4819650"/>
              <a:ext cx="6699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81853D-8506-500B-2B18-DD1BC51BBA5B}"/>
                </a:ext>
              </a:extLst>
            </p:cNvPr>
            <p:cNvSpPr/>
            <p:nvPr/>
          </p:nvSpPr>
          <p:spPr>
            <a:xfrm>
              <a:off x="3489324" y="4864101"/>
              <a:ext cx="298450" cy="298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A90F18B-3FF1-EEF5-CF70-97EBA89CC9DB}"/>
                </a:ext>
              </a:extLst>
            </p:cNvPr>
            <p:cNvSpPr/>
            <p:nvPr/>
          </p:nvSpPr>
          <p:spPr>
            <a:xfrm>
              <a:off x="3813175" y="4864101"/>
              <a:ext cx="298450" cy="298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16F13DD-7D55-6BF6-7B77-528345B1EBB4}"/>
              </a:ext>
            </a:extLst>
          </p:cNvPr>
          <p:cNvSpPr txBox="1"/>
          <p:nvPr/>
        </p:nvSpPr>
        <p:spPr>
          <a:xfrm>
            <a:off x="2649764" y="3646230"/>
            <a:ext cx="152399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dirty="0"/>
              <a:t>“Carrot”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4CDFBB-432B-A84E-0A57-2F92A9C3EB77}"/>
              </a:ext>
            </a:extLst>
          </p:cNvPr>
          <p:cNvSpPr txBox="1"/>
          <p:nvPr/>
        </p:nvSpPr>
        <p:spPr>
          <a:xfrm>
            <a:off x="8028215" y="3925630"/>
            <a:ext cx="152399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dirty="0"/>
              <a:t>“Stick”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214F3-3D4C-5C8E-A893-0593789C8680}"/>
              </a:ext>
            </a:extLst>
          </p:cNvPr>
          <p:cNvSpPr txBox="1"/>
          <p:nvPr/>
        </p:nvSpPr>
        <p:spPr>
          <a:xfrm>
            <a:off x="5459639" y="5925880"/>
            <a:ext cx="152399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/>
              <a:t>“Roller skates”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E4FE4-5185-173D-49E8-5E3D98FC48E1}"/>
              </a:ext>
            </a:extLst>
          </p:cNvPr>
          <p:cNvSpPr txBox="1"/>
          <p:nvPr/>
        </p:nvSpPr>
        <p:spPr>
          <a:xfrm>
            <a:off x="2649764" y="4079193"/>
            <a:ext cx="152399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dirty="0"/>
              <a:t>Incentives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2A3643-DB80-45E1-D5D4-DB8CCB6AF24F}"/>
              </a:ext>
            </a:extLst>
          </p:cNvPr>
          <p:cNvSpPr txBox="1"/>
          <p:nvPr/>
        </p:nvSpPr>
        <p:spPr>
          <a:xfrm>
            <a:off x="8028215" y="4292840"/>
            <a:ext cx="152399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dirty="0"/>
              <a:t>Rules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049DD-AAF6-C11A-4972-C41F395165A8}"/>
              </a:ext>
            </a:extLst>
          </p:cNvPr>
          <p:cNvSpPr txBox="1"/>
          <p:nvPr/>
        </p:nvSpPr>
        <p:spPr>
          <a:xfrm>
            <a:off x="5485040" y="6267648"/>
            <a:ext cx="152399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dirty="0"/>
              <a:t>Enablers</a:t>
            </a:r>
          </a:p>
        </p:txBody>
      </p:sp>
    </p:spTree>
    <p:extLst>
      <p:ext uri="{BB962C8B-B14F-4D97-AF65-F5344CB8AC3E}">
        <p14:creationId xmlns:p14="http://schemas.microsoft.com/office/powerpoint/2010/main" val="19324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E7D63E6-BE77-1C84-7AB2-014F3C2723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7D63E6-BE77-1C84-7AB2-014F3C272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0E3CC7-5EF1-6292-9646-F10B4F77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There are three tactics that should be implemented to ensure discounts are driving sales rather than leaking revenue</a:t>
            </a:r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D7F28823-6DC1-ED06-10DD-D74F310FC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93364"/>
              </p:ext>
            </p:extLst>
          </p:nvPr>
        </p:nvGraphicFramePr>
        <p:xfrm>
          <a:off x="487680" y="1938630"/>
          <a:ext cx="11216640" cy="4352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702">
                  <a:extLst>
                    <a:ext uri="{9D8B030D-6E8A-4147-A177-3AD203B41FA5}">
                      <a16:colId xmlns:a16="http://schemas.microsoft.com/office/drawing/2014/main" val="1872123496"/>
                    </a:ext>
                  </a:extLst>
                </a:gridCol>
                <a:gridCol w="4396509">
                  <a:extLst>
                    <a:ext uri="{9D8B030D-6E8A-4147-A177-3AD203B41FA5}">
                      <a16:colId xmlns:a16="http://schemas.microsoft.com/office/drawing/2014/main" val="534857446"/>
                    </a:ext>
                  </a:extLst>
                </a:gridCol>
                <a:gridCol w="5026429">
                  <a:extLst>
                    <a:ext uri="{9D8B030D-6E8A-4147-A177-3AD203B41FA5}">
                      <a16:colId xmlns:a16="http://schemas.microsoft.com/office/drawing/2014/main" val="571498854"/>
                    </a:ext>
                  </a:extLst>
                </a:gridCol>
              </a:tblGrid>
              <a:tr h="33023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Tactic</a:t>
                      </a:r>
                    </a:p>
                  </a:txBody>
                  <a:tcPr marT="18000" marB="36000" anchor="b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Intent</a:t>
                      </a:r>
                    </a:p>
                  </a:txBody>
                  <a:tcPr marT="0" marB="36000" anchor="b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 marT="18000" marB="36000" anchor="b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580807"/>
                  </a:ext>
                </a:extLst>
              </a:tr>
              <a:tr h="132614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Rules</a:t>
                      </a:r>
                    </a:p>
                  </a:txBody>
                  <a:tcPr marT="72000" marB="72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/>
                        <a:t>Limit the freedom</a:t>
                      </a:r>
                      <a:r>
                        <a:rPr lang="en-US" sz="1600" b="0" dirty="0"/>
                        <a:t> of the sales team to discount beyond acceptable levels, and/or for non-strategic reasons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 discounting limits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Situation-based discounts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“Give-gets”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390889"/>
                  </a:ext>
                </a:extLst>
              </a:tr>
              <a:tr h="123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Incentives</a:t>
                      </a: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/>
                        <a:t>Give sales reps “skin in the game” </a:t>
                      </a:r>
                      <a:r>
                        <a:rPr lang="en-US" sz="1600" b="0" dirty="0"/>
                        <a:t>so that they want to price as high as they can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/>
                        <a:t>Price / Discount incentives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“Kickers”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Rankings tables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471161"/>
                  </a:ext>
                </a:extLst>
              </a:tr>
              <a:tr h="123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Enablers</a:t>
                      </a: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dirty="0"/>
                        <a:t>Make sales reps feel they have a </a:t>
                      </a:r>
                      <a:r>
                        <a:rPr lang="en-US" sz="1600" b="1" dirty="0"/>
                        <a:t>higher chance of winning</a:t>
                      </a:r>
                      <a:r>
                        <a:rPr lang="en-US" sz="1600" b="0" dirty="0"/>
                        <a:t> at higher price levels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Research data on willingness-to-pay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Negotiation skills training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Value messaging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Playbooks.</a:t>
                      </a: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17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64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758A04E-931A-FA6F-0F46-4475C0C34E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7176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58A04E-931A-FA6F-0F46-4475C0C34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F73194-6766-3E66-228F-6D45A5B6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Proposed structure for your price levels and discounting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D2F319-6F0B-525B-29E0-04884DB86C48}"/>
              </a:ext>
            </a:extLst>
          </p:cNvPr>
          <p:cNvCxnSpPr>
            <a:cxnSpLocks/>
            <a:endCxn id="13" idx="0"/>
          </p:cNvCxnSpPr>
          <p:nvPr/>
        </p:nvCxnSpPr>
        <p:spPr>
          <a:xfrm flipH="1" flipV="1">
            <a:off x="807396" y="1941599"/>
            <a:ext cx="34047" cy="39193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3FA1B0-C3BD-CF9B-11AF-BB94F8913BA1}"/>
              </a:ext>
            </a:extLst>
          </p:cNvPr>
          <p:cNvSpPr txBox="1"/>
          <p:nvPr/>
        </p:nvSpPr>
        <p:spPr>
          <a:xfrm>
            <a:off x="583659" y="1941599"/>
            <a:ext cx="4474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b="1" dirty="0"/>
              <a:t>$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7B8592E-B844-71A6-B9BD-E36A68E7C53D}"/>
              </a:ext>
            </a:extLst>
          </p:cNvPr>
          <p:cNvSpPr/>
          <p:nvPr/>
        </p:nvSpPr>
        <p:spPr>
          <a:xfrm>
            <a:off x="2777244" y="3823882"/>
            <a:ext cx="749030" cy="627431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0F82A4-F010-087C-FE54-003488A04DC7}"/>
              </a:ext>
            </a:extLst>
          </p:cNvPr>
          <p:cNvGrpSpPr/>
          <p:nvPr/>
        </p:nvGrpSpPr>
        <p:grpSpPr>
          <a:xfrm>
            <a:off x="1288916" y="3562272"/>
            <a:ext cx="1201365" cy="549732"/>
            <a:chOff x="6478626" y="3355924"/>
            <a:chExt cx="1201365" cy="54973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B249F06-F714-B3EF-CD25-756876805CDE}"/>
                </a:ext>
              </a:extLst>
            </p:cNvPr>
            <p:cNvCxnSpPr/>
            <p:nvPr/>
          </p:nvCxnSpPr>
          <p:spPr>
            <a:xfrm>
              <a:off x="6541851" y="3905656"/>
              <a:ext cx="10749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888829-24F1-DDBF-3D11-C6E4BB2E8FE3}"/>
                </a:ext>
              </a:extLst>
            </p:cNvPr>
            <p:cNvSpPr txBox="1"/>
            <p:nvPr/>
          </p:nvSpPr>
          <p:spPr>
            <a:xfrm>
              <a:off x="6478626" y="3355924"/>
              <a:ext cx="1201365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dirty="0"/>
                <a:t>Willingness-to-pay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9B02A5-61DC-DB84-4210-8C1DBFE502BC}"/>
              </a:ext>
            </a:extLst>
          </p:cNvPr>
          <p:cNvGrpSpPr/>
          <p:nvPr/>
        </p:nvGrpSpPr>
        <p:grpSpPr>
          <a:xfrm>
            <a:off x="3725690" y="3823882"/>
            <a:ext cx="1203797" cy="307777"/>
            <a:chOff x="8915400" y="3617534"/>
            <a:chExt cx="1203797" cy="3077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86418E-A013-184E-9894-017AE0308297}"/>
                </a:ext>
              </a:extLst>
            </p:cNvPr>
            <p:cNvCxnSpPr/>
            <p:nvPr/>
          </p:nvCxnSpPr>
          <p:spPr>
            <a:xfrm>
              <a:off x="8915400" y="3905656"/>
              <a:ext cx="10749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0704E8-77F1-F684-D7C4-F03823A5602F}"/>
                </a:ext>
              </a:extLst>
            </p:cNvPr>
            <p:cNvSpPr txBox="1"/>
            <p:nvPr/>
          </p:nvSpPr>
          <p:spPr>
            <a:xfrm>
              <a:off x="8917832" y="3617534"/>
              <a:ext cx="120136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dirty="0"/>
                <a:t>Target Price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C22E9C-882D-EC75-B713-4C00C3CE51A2}"/>
              </a:ext>
            </a:extLst>
          </p:cNvPr>
          <p:cNvGrpSpPr/>
          <p:nvPr/>
        </p:nvGrpSpPr>
        <p:grpSpPr>
          <a:xfrm>
            <a:off x="4640094" y="2813046"/>
            <a:ext cx="1552364" cy="1245135"/>
            <a:chOff x="9829804" y="2606698"/>
            <a:chExt cx="1552364" cy="1245135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A9BACC79-F15D-A494-2A5C-D2EF87197693}"/>
                </a:ext>
              </a:extLst>
            </p:cNvPr>
            <p:cNvSpPr/>
            <p:nvPr/>
          </p:nvSpPr>
          <p:spPr>
            <a:xfrm rot="10800000">
              <a:off x="9829804" y="2606698"/>
              <a:ext cx="321004" cy="1245135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04A742-525E-05A9-EEB4-DCA032A1261C}"/>
                </a:ext>
              </a:extLst>
            </p:cNvPr>
            <p:cNvSpPr txBox="1"/>
            <p:nvPr/>
          </p:nvSpPr>
          <p:spPr>
            <a:xfrm>
              <a:off x="10180803" y="2995804"/>
              <a:ext cx="1201365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i="1" dirty="0"/>
                <a:t>Expected Discounting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088C2B-C308-9042-E548-62FA43645D24}"/>
              </a:ext>
            </a:extLst>
          </p:cNvPr>
          <p:cNvGrpSpPr/>
          <p:nvPr/>
        </p:nvGrpSpPr>
        <p:grpSpPr>
          <a:xfrm>
            <a:off x="3725690" y="2423941"/>
            <a:ext cx="1203797" cy="307777"/>
            <a:chOff x="8915400" y="2217593"/>
            <a:chExt cx="1203797" cy="30777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CA6745-2FB4-3978-2D9D-128D9AB58F3A}"/>
                </a:ext>
              </a:extLst>
            </p:cNvPr>
            <p:cNvCxnSpPr/>
            <p:nvPr/>
          </p:nvCxnSpPr>
          <p:spPr>
            <a:xfrm>
              <a:off x="8915400" y="2505715"/>
              <a:ext cx="10749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A45F55-2BC9-7020-D57B-B773E9D5BF46}"/>
                </a:ext>
              </a:extLst>
            </p:cNvPr>
            <p:cNvSpPr txBox="1"/>
            <p:nvPr/>
          </p:nvSpPr>
          <p:spPr>
            <a:xfrm>
              <a:off x="8917832" y="2217593"/>
              <a:ext cx="120136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dirty="0"/>
                <a:t>List Price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BB0339-114C-2E71-18B2-67C9BB539150}"/>
              </a:ext>
            </a:extLst>
          </p:cNvPr>
          <p:cNvGrpSpPr/>
          <p:nvPr/>
        </p:nvGrpSpPr>
        <p:grpSpPr>
          <a:xfrm>
            <a:off x="3725690" y="4185479"/>
            <a:ext cx="2500815" cy="1364572"/>
            <a:chOff x="3725690" y="4185479"/>
            <a:chExt cx="2500815" cy="136457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D4A0B6D-F9B5-9073-4221-4352525E9526}"/>
                </a:ext>
              </a:extLst>
            </p:cNvPr>
            <p:cNvGrpSpPr/>
            <p:nvPr/>
          </p:nvGrpSpPr>
          <p:grpSpPr>
            <a:xfrm>
              <a:off x="3725690" y="5026831"/>
              <a:ext cx="1074906" cy="523220"/>
              <a:chOff x="8915400" y="3382441"/>
              <a:chExt cx="1074906" cy="52322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92EDDCA-2C6B-858B-3BAF-AD21439FF4A2}"/>
                  </a:ext>
                </a:extLst>
              </p:cNvPr>
              <p:cNvCxnSpPr/>
              <p:nvPr/>
            </p:nvCxnSpPr>
            <p:spPr>
              <a:xfrm>
                <a:off x="8915400" y="3905656"/>
                <a:ext cx="107490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D572F4-34C3-1C76-783E-8986C8A10C99}"/>
                  </a:ext>
                </a:extLst>
              </p:cNvPr>
              <p:cNvSpPr txBox="1"/>
              <p:nvPr/>
            </p:nvSpPr>
            <p:spPr>
              <a:xfrm>
                <a:off x="8917833" y="3382441"/>
                <a:ext cx="1038428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US" sz="1400" b="1" dirty="0"/>
                  <a:t>Walkaway price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FB41260-5A0C-292E-4620-89172492AE2C}"/>
                </a:ext>
              </a:extLst>
            </p:cNvPr>
            <p:cNvGrpSpPr/>
            <p:nvPr/>
          </p:nvGrpSpPr>
          <p:grpSpPr>
            <a:xfrm>
              <a:off x="4640094" y="4185479"/>
              <a:ext cx="1586411" cy="1306809"/>
              <a:chOff x="9829804" y="2293312"/>
              <a:chExt cx="1586411" cy="1983969"/>
            </a:xfrm>
          </p:grpSpPr>
          <p:sp>
            <p:nvSpPr>
              <p:cNvPr id="32" name="Arrow: Down 31">
                <a:extLst>
                  <a:ext uri="{FF2B5EF4-FFF2-40B4-BE49-F238E27FC236}">
                    <a16:creationId xmlns:a16="http://schemas.microsoft.com/office/drawing/2014/main" id="{C711F20B-07E9-A434-6757-87F2F16A084A}"/>
                  </a:ext>
                </a:extLst>
              </p:cNvPr>
              <p:cNvSpPr/>
              <p:nvPr/>
            </p:nvSpPr>
            <p:spPr>
              <a:xfrm>
                <a:off x="9829804" y="2293312"/>
                <a:ext cx="321004" cy="1983969"/>
              </a:xfrm>
              <a:prstGeom prst="down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CD272A-925B-38CC-44E3-9A15E63ECFDC}"/>
                  </a:ext>
                </a:extLst>
              </p:cNvPr>
              <p:cNvSpPr txBox="1"/>
              <p:nvPr/>
            </p:nvSpPr>
            <p:spPr>
              <a:xfrm>
                <a:off x="10214850" y="2925002"/>
                <a:ext cx="1201365" cy="79434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US" sz="1400" b="1" i="1" dirty="0"/>
                  <a:t>Situational Discounting</a:t>
                </a:r>
              </a:p>
            </p:txBody>
          </p:sp>
        </p:grp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18D2F5-CA32-BF6D-0439-F5D7204761AB}"/>
              </a:ext>
            </a:extLst>
          </p:cNvPr>
          <p:cNvCxnSpPr/>
          <p:nvPr/>
        </p:nvCxnSpPr>
        <p:spPr>
          <a:xfrm>
            <a:off x="4929487" y="2712063"/>
            <a:ext cx="45403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CBFB40-E7D4-4B21-C0C0-8C1B451A04E5}"/>
              </a:ext>
            </a:extLst>
          </p:cNvPr>
          <p:cNvCxnSpPr/>
          <p:nvPr/>
        </p:nvCxnSpPr>
        <p:spPr>
          <a:xfrm>
            <a:off x="4929487" y="4112004"/>
            <a:ext cx="45403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581B46-35B2-A661-3546-D31279302FAA}"/>
              </a:ext>
            </a:extLst>
          </p:cNvPr>
          <p:cNvCxnSpPr/>
          <p:nvPr/>
        </p:nvCxnSpPr>
        <p:spPr>
          <a:xfrm>
            <a:off x="4929487" y="5583772"/>
            <a:ext cx="45403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F37381-914E-6506-E08D-3C6456782DB1}"/>
              </a:ext>
            </a:extLst>
          </p:cNvPr>
          <p:cNvGrpSpPr/>
          <p:nvPr/>
        </p:nvGrpSpPr>
        <p:grpSpPr>
          <a:xfrm>
            <a:off x="7120647" y="2712062"/>
            <a:ext cx="2149813" cy="901565"/>
            <a:chOff x="7120647" y="2712062"/>
            <a:chExt cx="2149813" cy="9015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C52B79-AA1E-5E39-B32E-B9930B573BF4}"/>
                </a:ext>
              </a:extLst>
            </p:cNvPr>
            <p:cNvSpPr/>
            <p:nvPr/>
          </p:nvSpPr>
          <p:spPr>
            <a:xfrm>
              <a:off x="7120647" y="2712062"/>
              <a:ext cx="2149813" cy="9015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Rep’s Discretionary Discounting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F8E2E3B-3DD0-0966-F16D-89A39A6A6FDD}"/>
                </a:ext>
              </a:extLst>
            </p:cNvPr>
            <p:cNvCxnSpPr>
              <a:stCxn id="39" idx="0"/>
              <a:endCxn id="39" idx="2"/>
            </p:cNvCxnSpPr>
            <p:nvPr/>
          </p:nvCxnSpPr>
          <p:spPr>
            <a:xfrm>
              <a:off x="8195554" y="2712062"/>
              <a:ext cx="0" cy="9015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BEAA6A-CF31-3FBD-C385-0099F77AB372}"/>
              </a:ext>
            </a:extLst>
          </p:cNvPr>
          <p:cNvGrpSpPr/>
          <p:nvPr/>
        </p:nvGrpSpPr>
        <p:grpSpPr>
          <a:xfrm>
            <a:off x="7120647" y="3633283"/>
            <a:ext cx="2149813" cy="1916347"/>
            <a:chOff x="7120647" y="3633283"/>
            <a:chExt cx="2149813" cy="191634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E7AE9C2-78B6-ECD5-08E7-6643263EF5F1}"/>
                </a:ext>
              </a:extLst>
            </p:cNvPr>
            <p:cNvSpPr/>
            <p:nvPr/>
          </p:nvSpPr>
          <p:spPr>
            <a:xfrm>
              <a:off x="7120647" y="3633283"/>
              <a:ext cx="2149813" cy="19163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Strategic / Structural Discounting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500974D-CFE2-1E49-EC4E-1C40D6F8AE29}"/>
                </a:ext>
              </a:extLst>
            </p:cNvPr>
            <p:cNvCxnSpPr>
              <a:cxnSpLocks/>
              <a:stCxn id="40" idx="0"/>
              <a:endCxn id="40" idx="2"/>
            </p:cNvCxnSpPr>
            <p:nvPr/>
          </p:nvCxnSpPr>
          <p:spPr>
            <a:xfrm>
              <a:off x="8195554" y="3633283"/>
              <a:ext cx="0" cy="19163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32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4A13988-13A7-C05F-59E1-D5B5D88111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1804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A13988-13A7-C05F-59E1-D5B5D8811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2D8A55-242C-ADBE-03F3-4F4DADB9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831E9-DE72-994A-7CAE-5D99E1F1C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467539"/>
            <a:ext cx="11216640" cy="4351338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Discounting is not the enemy </a:t>
            </a:r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– it can be a valuable and necessary sales tool. The enemy is </a:t>
            </a:r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unnecessary discounting</a:t>
            </a:r>
            <a:r>
              <a:rPr lang="en-GB" dirty="0">
                <a:ea typeface="Montserrat" panose="00000500000000000000" pitchFamily="2" charset="0"/>
                <a:cs typeface="Montserrat" panose="00000500000000000000" pitchFamily="2" charset="0"/>
              </a:rPr>
              <a:t>, which causes value leakage</a:t>
            </a:r>
            <a:endParaRPr lang="en-GB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You should always build your price list </a:t>
            </a:r>
            <a:r>
              <a:rPr lang="en-GB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expecting a certain amount of discount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To avoid value leakage through discounting: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dirty="0">
              <a:effectLst/>
              <a:ea typeface="Montserrat" panose="00000500000000000000" pitchFamily="2" charset="0"/>
              <a:cs typeface="Montserrat" panose="00000500000000000000" pitchFamily="2" charset="0"/>
            </a:endParaRPr>
          </a:p>
          <a:p>
            <a:pPr marL="514350" lvl="1" indent="-342900">
              <a:lnSpc>
                <a:spcPct val="107000"/>
              </a:lnSpc>
              <a:spcBef>
                <a:spcPts val="0"/>
              </a:spcBef>
            </a:pPr>
            <a:r>
              <a:rPr lang="en-GB" sz="20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Set target price </a:t>
            </a:r>
            <a:r>
              <a:rPr lang="en-GB" sz="20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based on willingness to pay, then </a:t>
            </a:r>
            <a:r>
              <a:rPr lang="en-GB" sz="20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back into list price </a:t>
            </a:r>
            <a:r>
              <a:rPr lang="en-GB" sz="20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based on </a:t>
            </a:r>
            <a:r>
              <a:rPr lang="en-GB" sz="20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expected discounting</a:t>
            </a:r>
            <a:endParaRPr lang="en-US" sz="2400" b="1" dirty="0">
              <a:ea typeface="Calibri" panose="020F0502020204030204" pitchFamily="34" charset="0"/>
            </a:endParaRPr>
          </a:p>
          <a:p>
            <a:pPr marL="514350" lvl="1" indent="-342900">
              <a:lnSpc>
                <a:spcPct val="107000"/>
              </a:lnSpc>
              <a:spcBef>
                <a:spcPts val="0"/>
              </a:spcBef>
            </a:pPr>
            <a:endParaRPr lang="en-US" sz="2400" b="1" dirty="0">
              <a:effectLst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marL="514350" lvl="1" indent="-342900">
              <a:lnSpc>
                <a:spcPct val="107000"/>
              </a:lnSpc>
              <a:spcBef>
                <a:spcPts val="0"/>
              </a:spcBef>
            </a:pPr>
            <a:r>
              <a:rPr lang="en-GB" sz="20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Use </a:t>
            </a:r>
            <a:r>
              <a:rPr lang="en-GB" sz="2000" b="1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price execution </a:t>
            </a:r>
            <a:r>
              <a:rPr lang="en-GB" sz="2000" dirty="0">
                <a:effectLst/>
                <a:ea typeface="Montserrat" panose="00000500000000000000" pitchFamily="2" charset="0"/>
                <a:cs typeface="Montserrat" panose="00000500000000000000" pitchFamily="2" charset="0"/>
              </a:rPr>
              <a:t>(rules, incentives and enablers) to minimize unnecessary discounting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dirty="0">
              <a:ea typeface="Montserrat" panose="00000500000000000000" pitchFamily="2" charset="0"/>
              <a:cs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56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2CD3515-E28B-11ED-3F3B-FC72D0D999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2360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CD3515-E28B-11ED-3F3B-FC72D0D99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9A8C87-F803-9ED0-E757-B1761EE4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157" y="1884511"/>
            <a:ext cx="6473837" cy="3088977"/>
          </a:xfrm>
        </p:spPr>
        <p:txBody>
          <a:bodyPr vert="horz" anchor="ctr"/>
          <a:lstStyle/>
          <a:p>
            <a:r>
              <a:rPr lang="en-US" sz="4000" dirty="0">
                <a:solidFill>
                  <a:schemeClr val="bg1"/>
                </a:solidFill>
                <a:latin typeface="Montserrat SemiBold" panose="00000700000000000000" pitchFamily="2" charset="0"/>
                <a:cs typeface="Segoe UI Light" panose="020B0502040204020203" pitchFamily="34" charset="0"/>
              </a:rPr>
              <a:t>Discounting Types</a:t>
            </a:r>
          </a:p>
        </p:txBody>
      </p:sp>
    </p:spTree>
    <p:extLst>
      <p:ext uri="{BB962C8B-B14F-4D97-AF65-F5344CB8AC3E}">
        <p14:creationId xmlns:p14="http://schemas.microsoft.com/office/powerpoint/2010/main" val="108404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F43BCD4-A65B-1543-B138-88AA3A24DE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F43BCD4-A65B-1543-B138-88AA3A24D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8225B440-EA0B-214C-85AE-1E4E1E9AB9F1}"/>
              </a:ext>
            </a:extLst>
          </p:cNvPr>
          <p:cNvSpPr/>
          <p:nvPr/>
        </p:nvSpPr>
        <p:spPr>
          <a:xfrm>
            <a:off x="9411854" y="1973827"/>
            <a:ext cx="2107738" cy="147732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ensure that several of these discounts do not move the net price too far from the value of the product customers receive, it’s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to set guardrails for total or maximum discounts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25E3E5-3065-3843-9343-9B09624B3D5E}"/>
              </a:ext>
            </a:extLst>
          </p:cNvPr>
          <p:cNvCxnSpPr>
            <a:cxnSpLocks/>
          </p:cNvCxnSpPr>
          <p:nvPr/>
        </p:nvCxnSpPr>
        <p:spPr>
          <a:xfrm>
            <a:off x="498214" y="2347623"/>
            <a:ext cx="844342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5514B13-AD95-554F-AD3A-016EF4FB7C31}"/>
              </a:ext>
            </a:extLst>
          </p:cNvPr>
          <p:cNvSpPr txBox="1"/>
          <p:nvPr/>
        </p:nvSpPr>
        <p:spPr>
          <a:xfrm>
            <a:off x="487680" y="2039698"/>
            <a:ext cx="136670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Discount Type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095478-1CAF-AC4A-906F-EB3FC30D4FAB}"/>
              </a:ext>
            </a:extLst>
          </p:cNvPr>
          <p:cNvCxnSpPr>
            <a:cxnSpLocks/>
          </p:cNvCxnSpPr>
          <p:nvPr/>
        </p:nvCxnSpPr>
        <p:spPr>
          <a:xfrm>
            <a:off x="498214" y="2942626"/>
            <a:ext cx="84434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85DB00-C2E2-FE46-852C-3D97FFCDBCDB}"/>
              </a:ext>
            </a:extLst>
          </p:cNvPr>
          <p:cNvCxnSpPr>
            <a:cxnSpLocks/>
          </p:cNvCxnSpPr>
          <p:nvPr/>
        </p:nvCxnSpPr>
        <p:spPr>
          <a:xfrm>
            <a:off x="498214" y="3722295"/>
            <a:ext cx="84434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DF4CBCA-B301-8A4C-B865-11C09312E8A8}"/>
              </a:ext>
            </a:extLst>
          </p:cNvPr>
          <p:cNvSpPr txBox="1"/>
          <p:nvPr/>
        </p:nvSpPr>
        <p:spPr>
          <a:xfrm>
            <a:off x="2407918" y="2039698"/>
            <a:ext cx="462974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Rationale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925DDC9-66C1-BB4F-946C-C2BDA7C84F23}"/>
              </a:ext>
            </a:extLst>
          </p:cNvPr>
          <p:cNvCxnSpPr>
            <a:cxnSpLocks/>
          </p:cNvCxnSpPr>
          <p:nvPr/>
        </p:nvCxnSpPr>
        <p:spPr>
          <a:xfrm>
            <a:off x="498214" y="6153543"/>
            <a:ext cx="84434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A60B896-555A-1240-9481-735987A48316}"/>
              </a:ext>
            </a:extLst>
          </p:cNvPr>
          <p:cNvSpPr txBox="1"/>
          <p:nvPr/>
        </p:nvSpPr>
        <p:spPr>
          <a:xfrm>
            <a:off x="487679" y="2414292"/>
            <a:ext cx="209049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Volume-based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C82000-7A26-8847-A487-3D346C26EC69}"/>
              </a:ext>
            </a:extLst>
          </p:cNvPr>
          <p:cNvSpPr txBox="1"/>
          <p:nvPr/>
        </p:nvSpPr>
        <p:spPr>
          <a:xfrm>
            <a:off x="2407919" y="2414292"/>
            <a:ext cx="637586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expect volume-based discounts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when purchasing more locations and transparency can incentivize large brands to add more locations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55A9F3-C230-1444-9FB0-9F8E70DA842C}"/>
              </a:ext>
            </a:extLst>
          </p:cNvPr>
          <p:cNvSpPr txBox="1"/>
          <p:nvPr/>
        </p:nvSpPr>
        <p:spPr>
          <a:xfrm>
            <a:off x="487679" y="3009295"/>
            <a:ext cx="209049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Multi-product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16A057-D6EC-7045-830C-F5B31D3213CD}"/>
              </a:ext>
            </a:extLst>
          </p:cNvPr>
          <p:cNvSpPr txBox="1"/>
          <p:nvPr/>
        </p:nvSpPr>
        <p:spPr>
          <a:xfrm>
            <a:off x="2407918" y="3009295"/>
            <a:ext cx="63758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Customers are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likely to cross-sell when provided a discount for additional products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all-in-one functionality can increase retention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size of 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discount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the # of standalone modules purchased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69E477-2FB4-3544-B80F-85DB9D380E40}"/>
              </a:ext>
            </a:extLst>
          </p:cNvPr>
          <p:cNvSpPr txBox="1"/>
          <p:nvPr/>
        </p:nvSpPr>
        <p:spPr>
          <a:xfrm>
            <a:off x="487678" y="3788964"/>
            <a:ext cx="209049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Billing Frequency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5DB72E-4B0D-614E-B70A-7167D7D9BFD7}"/>
              </a:ext>
            </a:extLst>
          </p:cNvPr>
          <p:cNvSpPr txBox="1"/>
          <p:nvPr/>
        </p:nvSpPr>
        <p:spPr>
          <a:xfrm>
            <a:off x="2407918" y="3788964"/>
            <a:ext cx="637586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000000"/>
                </a:solidFill>
                <a:latin typeface="Calibri" panose="020F0502020204030204"/>
              </a:rPr>
              <a:t>Longer billing frequencies </a:t>
            </a:r>
            <a:r>
              <a:rPr lang="en-US" sz="1200" b="1">
                <a:solidFill>
                  <a:srgbClr val="000000"/>
                </a:solidFill>
                <a:latin typeface="Calibri" panose="020F0502020204030204"/>
              </a:rPr>
              <a:t>can make it more challenging for customers to churn </a:t>
            </a:r>
            <a:r>
              <a:rPr lang="en-US" sz="1200">
                <a:solidFill>
                  <a:srgbClr val="000000"/>
                </a:solidFill>
                <a:latin typeface="Calibri" panose="020F0502020204030204"/>
              </a:rPr>
              <a:t>during a billing frequency and can increase revenue predictability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C10D10-78D1-27CD-699C-2F6B00B4D076}"/>
              </a:ext>
            </a:extLst>
          </p:cNvPr>
          <p:cNvCxnSpPr>
            <a:cxnSpLocks/>
          </p:cNvCxnSpPr>
          <p:nvPr/>
        </p:nvCxnSpPr>
        <p:spPr>
          <a:xfrm>
            <a:off x="498214" y="4912301"/>
            <a:ext cx="84434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9DBC37-73E6-FAB9-53E1-E81D916D1038}"/>
              </a:ext>
            </a:extLst>
          </p:cNvPr>
          <p:cNvSpPr txBox="1"/>
          <p:nvPr/>
        </p:nvSpPr>
        <p:spPr>
          <a:xfrm>
            <a:off x="487679" y="4978970"/>
            <a:ext cx="209049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Discretionary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6BDC8C-6C0E-CEF3-B353-0A896EDEBF29}"/>
              </a:ext>
            </a:extLst>
          </p:cNvPr>
          <p:cNvSpPr txBox="1"/>
          <p:nvPr/>
        </p:nvSpPr>
        <p:spPr>
          <a:xfrm>
            <a:off x="2407918" y="4978970"/>
            <a:ext cx="637586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 month and early signatures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incentivize customers to commit to a deal</a:t>
            </a: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/>
              </a:rPr>
              <a:t>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 willingness-to-pay segments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Customers that can only use a limited set of functionality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Prospects are strongly considering competitors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Cases where winning a particular customer can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achieve a business objective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 discounts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encourage </a:t>
            </a:r>
            <a:r>
              <a:rPr lang="en-US" sz="1200" dirty="0">
                <a:solidFill>
                  <a:srgbClr val="000000"/>
                </a:solidFill>
                <a:latin typeface="Calibri" panose="020F0502020204030204"/>
              </a:rPr>
              <a:t>growth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013460-AF10-D796-DCB0-EDB5BBD1A767}"/>
              </a:ext>
            </a:extLst>
          </p:cNvPr>
          <p:cNvSpPr/>
          <p:nvPr/>
        </p:nvSpPr>
        <p:spPr>
          <a:xfrm>
            <a:off x="487680" y="1446398"/>
            <a:ext cx="1121664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Discounting Types &amp; Ranges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D7FAD114-1C87-FAF4-AFA1-60CE94BDFC38}"/>
              </a:ext>
            </a:extLst>
          </p:cNvPr>
          <p:cNvSpPr txBox="1">
            <a:spLocks/>
          </p:cNvSpPr>
          <p:nvPr/>
        </p:nvSpPr>
        <p:spPr>
          <a:xfrm>
            <a:off x="487679" y="247446"/>
            <a:ext cx="11357318" cy="867930"/>
          </a:xfrm>
          <a:prstGeom prst="rect">
            <a:avLst/>
          </a:prstGeom>
        </p:spPr>
        <p:txBody>
          <a:bodyPr vert="horz" wrap="square" lIns="0" tIns="45720" rIns="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Verdana Pro Cond" panose="020B0606030504040204" pitchFamily="34" charset="0"/>
                <a:ea typeface="Verdana" panose="020B0604030504040204" pitchFamily="34" charset="0"/>
                <a:cs typeface="Microsoft Uighur" panose="020B0604020202020204" pitchFamily="2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Structured discounting guidelines can allow sales teams to adjust prices based on customer WTP while avoiding value leakage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 Cond" panose="020B0606030504040204" pitchFamily="34" charset="0"/>
              <a:ea typeface="Verdana" panose="020B0604030504040204" pitchFamily="34" charset="0"/>
              <a:cs typeface="Microsoft Uighur" panose="020B0604020202020204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C0696D-8990-839F-0FE5-FB30CFFCD23F}"/>
              </a:ext>
            </a:extLst>
          </p:cNvPr>
          <p:cNvCxnSpPr>
            <a:cxnSpLocks/>
          </p:cNvCxnSpPr>
          <p:nvPr/>
        </p:nvCxnSpPr>
        <p:spPr>
          <a:xfrm>
            <a:off x="498214" y="4317298"/>
            <a:ext cx="84434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A7A40D-A164-64B4-3AF0-99DF8DDEDC13}"/>
              </a:ext>
            </a:extLst>
          </p:cNvPr>
          <p:cNvSpPr txBox="1"/>
          <p:nvPr/>
        </p:nvSpPr>
        <p:spPr>
          <a:xfrm>
            <a:off x="487678" y="4383967"/>
            <a:ext cx="209049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 Length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5B516-2AAA-75BC-FAB6-D179FB709047}"/>
              </a:ext>
            </a:extLst>
          </p:cNvPr>
          <p:cNvSpPr txBox="1"/>
          <p:nvPr/>
        </p:nvSpPr>
        <p:spPr>
          <a:xfrm>
            <a:off x="2407918" y="4383967"/>
            <a:ext cx="637586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Longer-term, multi-year contracts bring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predictable revenue while reducing churn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discounting latitude should be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 based on contract length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49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0FBCCD3-B367-C4E6-32F5-C4F7072D29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95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FBCCD3-B367-C4E6-32F5-C4F7072D29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74D32E-218B-1E83-BBB4-AA440527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Today we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5BAB7-2819-D4FD-14C5-4786994F9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How to </a:t>
            </a:r>
            <a:r>
              <a:rPr lang="en-US" sz="2800" b="1" i="1" dirty="0"/>
              <a:t>think</a:t>
            </a:r>
            <a:r>
              <a:rPr lang="en-US" sz="2800" dirty="0"/>
              <a:t> about discounting as a concept.  Good?  Bad?  Ugly? </a:t>
            </a:r>
          </a:p>
          <a:p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How to </a:t>
            </a:r>
            <a:r>
              <a:rPr lang="en-US" sz="2800" b="1" i="1" dirty="0"/>
              <a:t>plan</a:t>
            </a:r>
            <a:r>
              <a:rPr lang="en-US" sz="2800" dirty="0"/>
              <a:t> for discounting within your price structure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How to </a:t>
            </a:r>
            <a:r>
              <a:rPr lang="en-US" sz="2800" b="1" dirty="0"/>
              <a:t>keep discounting under control </a:t>
            </a:r>
            <a:r>
              <a:rPr lang="en-US" sz="2800" dirty="0"/>
              <a:t>and avoid value leakage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8413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2CD3515-E28B-11ED-3F3B-FC72D0D999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626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CD3515-E28B-11ED-3F3B-FC72D0D99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9A8C87-F803-9ED0-E757-B1761EE4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157" y="1884511"/>
            <a:ext cx="6473837" cy="3088977"/>
          </a:xfrm>
        </p:spPr>
        <p:txBody>
          <a:bodyPr vert="horz" anchor="ctr"/>
          <a:lstStyle/>
          <a:p>
            <a:r>
              <a:rPr lang="en-US" sz="4000" dirty="0">
                <a:solidFill>
                  <a:schemeClr val="bg1"/>
                </a:solidFill>
                <a:latin typeface="Montserrat SemiBold" panose="00000700000000000000" pitchFamily="2" charset="0"/>
                <a:cs typeface="Segoe UI Light" panose="020B0502040204020203" pitchFamily="34" charset="0"/>
              </a:rPr>
              <a:t>Setting List and </a:t>
            </a:r>
            <a:br>
              <a:rPr lang="en-US" sz="4000" dirty="0">
                <a:solidFill>
                  <a:schemeClr val="bg1"/>
                </a:solidFill>
                <a:latin typeface="Montserrat SemiBold" panose="00000700000000000000" pitchFamily="2" charset="0"/>
                <a:cs typeface="Segoe UI Light" panose="020B0502040204020203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Montserrat SemiBold" panose="00000700000000000000" pitchFamily="2" charset="0"/>
                <a:cs typeface="Segoe UI Light" panose="020B0502040204020203" pitchFamily="34" charset="0"/>
              </a:rPr>
              <a:t>Target Prices</a:t>
            </a:r>
          </a:p>
        </p:txBody>
      </p:sp>
    </p:spTree>
    <p:extLst>
      <p:ext uri="{BB962C8B-B14F-4D97-AF65-F5344CB8AC3E}">
        <p14:creationId xmlns:p14="http://schemas.microsoft.com/office/powerpoint/2010/main" val="345053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121001E-4674-2A12-BEA6-58F57F21F7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121001E-4674-2A12-BEA6-58F57F21F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0298F4F-ADAF-DBE6-3CC5-BE3F325A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There are a few basic components to how we think about setting price levels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5EC25-D07E-BE48-3F26-F9637C177863}"/>
              </a:ext>
            </a:extLst>
          </p:cNvPr>
          <p:cNvSpPr txBox="1"/>
          <p:nvPr/>
        </p:nvSpPr>
        <p:spPr>
          <a:xfrm>
            <a:off x="2642615" y="3612999"/>
            <a:ext cx="9061704" cy="980981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82BA4-F947-BB45-86E5-75BF2C2BB6FE}"/>
              </a:ext>
            </a:extLst>
          </p:cNvPr>
          <p:cNvSpPr txBox="1"/>
          <p:nvPr/>
        </p:nvSpPr>
        <p:spPr>
          <a:xfrm>
            <a:off x="487680" y="1797505"/>
            <a:ext cx="11143487" cy="4454804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Prices are set based on three inputs: historical prices, survey findings, competitors, and client positioning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Client wants to be at a premium. Clients wants to win more deals, is concerned about churn, etc.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“Price levels” are a generic term. In reality, we’re setting three different prices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Price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Represents the price initially shown to customers and display how the client thinks about themselves compared to the market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Price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price the client ultimately wants to land at after expected discounts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Minimum Price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Defined as the excepted price after the maximum discretionary discount.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&amp; Minimum Price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usually set target and minimum prices at the or just above 50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there are few data points, we set prices towards the average price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calibration, we set target prices first and apply an assumed discretionary discount to calculate list prices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 we assume a discretionary discount of 20%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Prices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set list prices HIGH – usually at the 90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95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 of historical customer prices.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there are occasions when we use the 75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lower percentiles, when there is too much spread between price levels for given segment.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there are few data points, we may use a mark-up from average approach (e.g. 50% higher than the average)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6A610B7-B669-689F-526F-7ACA6D18DAD0}"/>
              </a:ext>
            </a:extLst>
          </p:cNvPr>
          <p:cNvSpPr txBox="1">
            <a:spLocks/>
          </p:cNvSpPr>
          <p:nvPr/>
        </p:nvSpPr>
        <p:spPr>
          <a:xfrm>
            <a:off x="487680" y="1428702"/>
            <a:ext cx="11216640" cy="2769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Monevate Price Level Setting Fundamentals Approach</a:t>
            </a:r>
          </a:p>
        </p:txBody>
      </p:sp>
    </p:spTree>
    <p:extLst>
      <p:ext uri="{BB962C8B-B14F-4D97-AF65-F5344CB8AC3E}">
        <p14:creationId xmlns:p14="http://schemas.microsoft.com/office/powerpoint/2010/main" val="3689008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121001E-4674-2A12-BEA6-58F57F21F7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121001E-4674-2A12-BEA6-58F57F21F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0298F4F-ADAF-DBE6-3CC5-BE3F325A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There are a few basic components to how we think about setting price levels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5EC25-D07E-BE48-3F26-F9637C177863}"/>
              </a:ext>
            </a:extLst>
          </p:cNvPr>
          <p:cNvSpPr txBox="1"/>
          <p:nvPr/>
        </p:nvSpPr>
        <p:spPr>
          <a:xfrm>
            <a:off x="2642615" y="3612999"/>
            <a:ext cx="9061704" cy="980981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82BA4-F947-BB45-86E5-75BF2C2BB6FE}"/>
              </a:ext>
            </a:extLst>
          </p:cNvPr>
          <p:cNvSpPr txBox="1"/>
          <p:nvPr/>
        </p:nvSpPr>
        <p:spPr>
          <a:xfrm>
            <a:off x="487680" y="1797505"/>
            <a:ext cx="11143487" cy="4454804"/>
          </a:xfrm>
          <a:prstGeom prst="rect">
            <a:avLst/>
          </a:prstGeom>
          <a:noFill/>
        </p:spPr>
        <p:txBody>
          <a:bodyPr wrap="square" lIns="0" r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Determining Customer Future Prices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&amp; Minimum Approach (most common)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Customers above list price move down to list price, customers under the minimum move up to the minimum. Customers in between see no price change at all.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List Migration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All customers move to list prices.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measure impact assuming many different scenarios: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Migration (Always do)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Measure the customer impact based on future prices (see above)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Price Decreases + Capped Increases (very common)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Assume no customers receive a lower price + Price increases are limited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50%)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Price Decreases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Assume no customers receive a lower price than today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Churn Assumptions 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make estimates more realistic, we can create an estimated amount of churn and apply it to our modeling scenarios. To do this we need a baseline assumption for “% of price related churn” and we assume it goes higher due to our price increases (e.g. double)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Capturability Scenarios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Instead of assuming customer impact through increase/decrease caps, we take the full migration impact and assume the client can capture X% of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Checking your calibration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the price per metric price change logically as volume discounts are applied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price make sense relative to competitors, survey data, and positioning?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impact evenly spread among customers/segments (e.g. It should not be that one segment gets a HUGE increase and others get a HUGE decrease.)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net ARR impact positive in a Full Migration scenario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ARR impact positive assuming price caps?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6A610B7-B669-689F-526F-7ACA6D18DAD0}"/>
              </a:ext>
            </a:extLst>
          </p:cNvPr>
          <p:cNvSpPr txBox="1">
            <a:spLocks/>
          </p:cNvSpPr>
          <p:nvPr/>
        </p:nvSpPr>
        <p:spPr>
          <a:xfrm>
            <a:off x="487680" y="1428702"/>
            <a:ext cx="11216640" cy="2769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Monevate Price Level Setting Fundamentals Approach</a:t>
            </a:r>
          </a:p>
        </p:txBody>
      </p:sp>
    </p:spTree>
    <p:extLst>
      <p:ext uri="{BB962C8B-B14F-4D97-AF65-F5344CB8AC3E}">
        <p14:creationId xmlns:p14="http://schemas.microsoft.com/office/powerpoint/2010/main" val="2585510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8A7BE0D-4082-4CB8-83C6-E2307BC3131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8" imgH="408" progId="TCLayout.ActiveDocument.1">
                  <p:embed/>
                </p:oleObj>
              </mc:Choice>
              <mc:Fallback>
                <p:oleObj name="think-cell Slide" r:id="rId14" imgW="408" imgH="40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8A7BE0D-4082-4CB8-83C6-E2307BC31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B2C54D-306C-4A0F-8102-A59A03E2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64286"/>
            <a:ext cx="10751820" cy="687638"/>
          </a:xfrm>
        </p:spPr>
        <p:txBody>
          <a:bodyPr vert="horz" lIns="0"/>
          <a:lstStyle/>
          <a:p>
            <a:r>
              <a:rPr lang="en-US"/>
              <a:t>We will design CLIENT’s price levels by triangulating across multiple analyses &amp; references for greater confidence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7D0A69-F126-4DD0-9D0E-262B5EB72275}"/>
              </a:ext>
            </a:extLst>
          </p:cNvPr>
          <p:cNvSpPr/>
          <p:nvPr/>
        </p:nvSpPr>
        <p:spPr>
          <a:xfrm>
            <a:off x="487680" y="329512"/>
            <a:ext cx="382475" cy="3824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88D5CD6-D470-46C4-BAD2-9B0955B6AA08}"/>
              </a:ext>
            </a:extLst>
          </p:cNvPr>
          <p:cNvSpPr txBox="1"/>
          <p:nvPr/>
        </p:nvSpPr>
        <p:spPr>
          <a:xfrm>
            <a:off x="8979268" y="2072956"/>
            <a:ext cx="2326404" cy="260350"/>
          </a:xfrm>
          <a:prstGeom prst="rect">
            <a:avLst/>
          </a:prstGeom>
          <a:noFill/>
        </p:spPr>
        <p:txBody>
          <a:bodyPr vert="horz" wrap="square" rIns="0" rtlCol="0">
            <a:spAutoFit/>
          </a:bodyPr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12B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Sanitized client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8A812-C115-5D02-1BFC-B489219B49BE}"/>
              </a:ext>
            </a:extLst>
          </p:cNvPr>
          <p:cNvSpPr txBox="1"/>
          <p:nvPr/>
        </p:nvSpPr>
        <p:spPr>
          <a:xfrm>
            <a:off x="487680" y="1413954"/>
            <a:ext cx="445579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Deliverable: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List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8FC0E82-6B94-E976-066F-ADEA52E62C6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404813" y="2613025"/>
          <a:ext cx="7778750" cy="337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88CF7282-286A-CCB8-048C-660C175F7F89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84300" y="5681663"/>
            <a:ext cx="74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837372B-EA0E-4D82-B9E2-0FD30F8E0B14}" type="datetime'Se''''''''gment'''''''' ''''''''''''&#10;Cu''rr''ent P''''''rices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Segment 
Current Prices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CFD013E2-386B-C662-4F31-84F204DF5AB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584450" y="5681663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 Westendorp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Range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B02E3E-AB61-A388-209B-CA59BC9B411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673475" y="5681663"/>
            <a:ext cx="1241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FBFE316-9022-4735-8C5B-5B4C8A2DB784}" type="datetime'Competitive P''''o''sit''''''i''o''nin''g''&#10;Pric''e Rang''e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Competitive Positioning
Price Range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6" name="Text Placeholder 2">
            <a:extLst>
              <a:ext uri="{FF2B5EF4-FFF2-40B4-BE49-F238E27FC236}">
                <a16:creationId xmlns:a16="http://schemas.microsoft.com/office/drawing/2014/main" id="{6D59B8F4-F8F8-3BAD-3B72-730BAA8423C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435725" y="5681663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Recommended  Price Range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26EC2DB0-D4E7-FB2C-332D-58B3E437299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094663" y="56816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47B96E0-0BA3-4DF8-BDFF-B468D34E60F1}" type="datetime' 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3D2AB532-F2BC-4609-C1B5-676E3F36E270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6832600" y="3675063"/>
            <a:ext cx="0" cy="625475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572B1489-ECC3-AF2E-D5B1-D4F242955FFE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3025775" y="3495675"/>
            <a:ext cx="0" cy="1428750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2F5851-BB66-BDA3-F209-85B9E36493D0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1755775" y="3852863"/>
            <a:ext cx="0" cy="1295400"/>
          </a:xfrm>
          <a:prstGeom prst="line">
            <a:avLst/>
          </a:prstGeom>
          <a:ln w="3175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A2DCF347-C55A-FBDB-65C3-ECA21A491729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294188" y="3675063"/>
            <a:ext cx="0" cy="16065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:a16="http://schemas.microsoft.com/office/drawing/2014/main" id="{D2D3421C-897E-FACE-194E-E6A7F6B15F2A}"/>
              </a:ext>
            </a:extLst>
          </p:cNvPr>
          <p:cNvSpPr txBox="1"/>
          <p:nvPr/>
        </p:nvSpPr>
        <p:spPr>
          <a:xfrm>
            <a:off x="8696267" y="2556711"/>
            <a:ext cx="1446203" cy="1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Mid-Range / Expected Price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45FB5BB2-CE82-1D05-DC79-EB05021A1765}"/>
              </a:ext>
            </a:extLst>
          </p:cNvPr>
          <p:cNvSpPr txBox="1">
            <a:spLocks/>
          </p:cNvSpPr>
          <p:nvPr/>
        </p:nvSpPr>
        <p:spPr>
          <a:xfrm>
            <a:off x="8696267" y="2745913"/>
            <a:ext cx="2031335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Range / Minimum Price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9AA3B5F1-DBD3-52B1-5162-2F893F5E4D33}"/>
              </a:ext>
            </a:extLst>
          </p:cNvPr>
          <p:cNvSpPr txBox="1">
            <a:spLocks/>
          </p:cNvSpPr>
          <p:nvPr/>
        </p:nvSpPr>
        <p:spPr>
          <a:xfrm>
            <a:off x="8696267" y="2364913"/>
            <a:ext cx="2031335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Upper Range / List Price</a:t>
            </a: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6519A276-3E3A-BBA4-CABB-5EFA9169F14C}"/>
              </a:ext>
            </a:extLst>
          </p:cNvPr>
          <p:cNvCxnSpPr/>
          <p:nvPr/>
        </p:nvCxnSpPr>
        <p:spPr>
          <a:xfrm>
            <a:off x="8407248" y="2623675"/>
            <a:ext cx="1780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Diamond 259">
            <a:extLst>
              <a:ext uri="{FF2B5EF4-FFF2-40B4-BE49-F238E27FC236}">
                <a16:creationId xmlns:a16="http://schemas.microsoft.com/office/drawing/2014/main" id="{FBB0D654-91E5-FD97-382D-601D469FFE9E}"/>
              </a:ext>
            </a:extLst>
          </p:cNvPr>
          <p:cNvSpPr/>
          <p:nvPr/>
        </p:nvSpPr>
        <p:spPr>
          <a:xfrm>
            <a:off x="8451698" y="2772900"/>
            <a:ext cx="101600" cy="101600"/>
          </a:xfrm>
          <a:prstGeom prst="diamond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Diamond 260">
            <a:extLst>
              <a:ext uri="{FF2B5EF4-FFF2-40B4-BE49-F238E27FC236}">
                <a16:creationId xmlns:a16="http://schemas.microsoft.com/office/drawing/2014/main" id="{94A92A88-39CA-87C7-F407-2E4B62CC7202}"/>
              </a:ext>
            </a:extLst>
          </p:cNvPr>
          <p:cNvSpPr/>
          <p:nvPr/>
        </p:nvSpPr>
        <p:spPr>
          <a:xfrm>
            <a:off x="8451698" y="2390313"/>
            <a:ext cx="101600" cy="101600"/>
          </a:xfrm>
          <a:prstGeom prst="diamond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5A37D265-E101-B9BE-5888-F0FD20DAF6E4}"/>
              </a:ext>
            </a:extLst>
          </p:cNvPr>
          <p:cNvSpPr txBox="1">
            <a:spLocks/>
          </p:cNvSpPr>
          <p:nvPr/>
        </p:nvSpPr>
        <p:spPr>
          <a:xfrm>
            <a:off x="483159" y="1932073"/>
            <a:ext cx="4004704" cy="461665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Data-Driven Prices &amp; Recommendation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Package C for Enterprise Customers </a:t>
            </a: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676DCFAA-0993-24B2-53D5-ACC9AD2CE487}"/>
              </a:ext>
            </a:extLst>
          </p:cNvPr>
          <p:cNvSpPr>
            <a:spLocks/>
          </p:cNvSpPr>
          <p:nvPr/>
        </p:nvSpPr>
        <p:spPr>
          <a:xfrm>
            <a:off x="8419668" y="3018388"/>
            <a:ext cx="2797462" cy="19520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observed prices, we recommend a $2,560 list price and $2,000 minimum price after negotiated discounts.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expect the average price to be $2,240.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8EFB8254-DEF7-816A-6640-5FE1DEE764A7}"/>
              </a:ext>
            </a:extLst>
          </p:cNvPr>
          <p:cNvSpPr/>
          <p:nvPr/>
        </p:nvSpPr>
        <p:spPr>
          <a:xfrm>
            <a:off x="5375564" y="5389563"/>
            <a:ext cx="720436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5D7A4A83-0796-682D-EEA6-1FB445216A37}"/>
              </a:ext>
            </a:extLst>
          </p:cNvPr>
          <p:cNvSpPr txBox="1">
            <a:spLocks/>
          </p:cNvSpPr>
          <p:nvPr/>
        </p:nvSpPr>
        <p:spPr>
          <a:xfrm>
            <a:off x="563418" y="2536345"/>
            <a:ext cx="3002992" cy="261938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Data-Driven Prices by Fact Base Source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6FDF261C-7E82-288A-C89F-E818C4CC3130}"/>
              </a:ext>
            </a:extLst>
          </p:cNvPr>
          <p:cNvSpPr txBox="1">
            <a:spLocks/>
          </p:cNvSpPr>
          <p:nvPr/>
        </p:nvSpPr>
        <p:spPr>
          <a:xfrm>
            <a:off x="5923718" y="2536509"/>
            <a:ext cx="1970107" cy="261610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Recommended Price Range</a:t>
            </a:r>
          </a:p>
        </p:txBody>
      </p: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373D0E98-BA1B-AD16-A597-288F971940D6}"/>
              </a:ext>
            </a:extLst>
          </p:cNvPr>
          <p:cNvCxnSpPr>
            <a:cxnSpLocks/>
            <a:stCxn id="714" idx="0"/>
          </p:cNvCxnSpPr>
          <p:nvPr/>
        </p:nvCxnSpPr>
        <p:spPr bwMode="gray">
          <a:xfrm>
            <a:off x="5611669" y="2541240"/>
            <a:ext cx="57729" cy="3139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3" name="Group 712">
            <a:extLst>
              <a:ext uri="{FF2B5EF4-FFF2-40B4-BE49-F238E27FC236}">
                <a16:creationId xmlns:a16="http://schemas.microsoft.com/office/drawing/2014/main" id="{FCD5229A-B76F-1CBB-3D02-05DB8AA91A3A}"/>
              </a:ext>
            </a:extLst>
          </p:cNvPr>
          <p:cNvGrpSpPr/>
          <p:nvPr/>
        </p:nvGrpSpPr>
        <p:grpSpPr>
          <a:xfrm>
            <a:off x="5485595" y="2541240"/>
            <a:ext cx="252148" cy="252148"/>
            <a:chOff x="2639333" y="2056908"/>
            <a:chExt cx="306910" cy="306910"/>
          </a:xfrm>
        </p:grpSpPr>
        <p:sp>
          <p:nvSpPr>
            <p:cNvPr id="714" name="Oval 50">
              <a:extLst>
                <a:ext uri="{FF2B5EF4-FFF2-40B4-BE49-F238E27FC236}">
                  <a16:creationId xmlns:a16="http://schemas.microsoft.com/office/drawing/2014/main" id="{B3EF743C-F038-C132-7CC0-0E0B06012F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39333" y="2056908"/>
              <a:ext cx="306910" cy="3069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EA978367-95DB-80DC-654B-4E4A5CE39B4C}"/>
                </a:ext>
              </a:extLst>
            </p:cNvPr>
            <p:cNvGrpSpPr/>
            <p:nvPr/>
          </p:nvGrpSpPr>
          <p:grpSpPr bwMode="gray">
            <a:xfrm>
              <a:off x="2725938" y="2142101"/>
              <a:ext cx="140052" cy="136525"/>
              <a:chOff x="6405478" y="4314507"/>
              <a:chExt cx="140052" cy="136525"/>
            </a:xfrm>
          </p:grpSpPr>
          <p:sp>
            <p:nvSpPr>
              <p:cNvPr id="716" name="Arrow: Chevron 373">
                <a:extLst>
                  <a:ext uri="{FF2B5EF4-FFF2-40B4-BE49-F238E27FC236}">
                    <a16:creationId xmlns:a16="http://schemas.microsoft.com/office/drawing/2014/main" id="{78C7AFA2-FEEB-F3EF-E723-FC98EB1A2C18}"/>
                  </a:ext>
                </a:extLst>
              </p:cNvPr>
              <p:cNvSpPr/>
              <p:nvPr/>
            </p:nvSpPr>
            <p:spPr bwMode="gray">
              <a:xfrm>
                <a:off x="6405478" y="4314507"/>
                <a:ext cx="74784" cy="136525"/>
              </a:xfrm>
              <a:prstGeom prst="chevron">
                <a:avLst>
                  <a:gd name="adj" fmla="val 71053"/>
                </a:avLst>
              </a:prstGeom>
              <a:solidFill>
                <a:srgbClr val="FFFFF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7" name="Arrow: Chevron 374">
                <a:extLst>
                  <a:ext uri="{FF2B5EF4-FFF2-40B4-BE49-F238E27FC236}">
                    <a16:creationId xmlns:a16="http://schemas.microsoft.com/office/drawing/2014/main" id="{AC516708-E279-76EF-79BE-6CEFC551B3EE}"/>
                  </a:ext>
                </a:extLst>
              </p:cNvPr>
              <p:cNvSpPr/>
              <p:nvPr/>
            </p:nvSpPr>
            <p:spPr bwMode="gray">
              <a:xfrm>
                <a:off x="6470746" y="4314507"/>
                <a:ext cx="74784" cy="136525"/>
              </a:xfrm>
              <a:prstGeom prst="chevron">
                <a:avLst>
                  <a:gd name="adj" fmla="val 71053"/>
                </a:avLst>
              </a:prstGeom>
              <a:solidFill>
                <a:srgbClr val="FFFFF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499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F65DE39-769D-41FF-8092-3E9C63D669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395" imgH="396" progId="TCLayout.ActiveDocument.1">
                  <p:embed/>
                </p:oleObj>
              </mc:Choice>
              <mc:Fallback>
                <p:oleObj name="think-cell Slide" r:id="rId48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F65DE39-769D-41FF-8092-3E9C63D66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25F3E46-5CB0-530A-A51D-B612C4A5BE06}"/>
              </a:ext>
            </a:extLst>
          </p:cNvPr>
          <p:cNvCxnSpPr>
            <a:cxnSpLocks/>
          </p:cNvCxnSpPr>
          <p:nvPr/>
        </p:nvCxnSpPr>
        <p:spPr>
          <a:xfrm flipV="1">
            <a:off x="6376689" y="1966171"/>
            <a:ext cx="0" cy="3843235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BEBCD07-FD4E-78C7-5ED8-C76531609F55}"/>
              </a:ext>
            </a:extLst>
          </p:cNvPr>
          <p:cNvCxnSpPr>
            <a:cxnSpLocks/>
          </p:cNvCxnSpPr>
          <p:nvPr/>
        </p:nvCxnSpPr>
        <p:spPr>
          <a:xfrm flipV="1">
            <a:off x="6954505" y="2103438"/>
            <a:ext cx="0" cy="3705968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3DCD3D1-FD14-2DF3-BF81-95715B3387F5}"/>
              </a:ext>
            </a:extLst>
          </p:cNvPr>
          <p:cNvCxnSpPr>
            <a:cxnSpLocks/>
          </p:cNvCxnSpPr>
          <p:nvPr/>
        </p:nvCxnSpPr>
        <p:spPr>
          <a:xfrm flipV="1">
            <a:off x="7541286" y="2462213"/>
            <a:ext cx="0" cy="3347193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5AEC68-EA4A-6574-2702-992637A02AC8}"/>
              </a:ext>
            </a:extLst>
          </p:cNvPr>
          <p:cNvCxnSpPr>
            <a:cxnSpLocks/>
          </p:cNvCxnSpPr>
          <p:nvPr/>
        </p:nvCxnSpPr>
        <p:spPr>
          <a:xfrm flipV="1">
            <a:off x="8206745" y="3054350"/>
            <a:ext cx="0" cy="2793898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E422241-853B-376E-3565-8EC9A38175E2}"/>
              </a:ext>
            </a:extLst>
          </p:cNvPr>
          <p:cNvCxnSpPr>
            <a:cxnSpLocks/>
          </p:cNvCxnSpPr>
          <p:nvPr/>
        </p:nvCxnSpPr>
        <p:spPr>
          <a:xfrm flipV="1">
            <a:off x="8855566" y="3744513"/>
            <a:ext cx="0" cy="2103735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68C490B-4169-D316-3BF1-90DD45321DB8}"/>
              </a:ext>
            </a:extLst>
          </p:cNvPr>
          <p:cNvCxnSpPr>
            <a:cxnSpLocks/>
          </p:cNvCxnSpPr>
          <p:nvPr/>
        </p:nvCxnSpPr>
        <p:spPr>
          <a:xfrm flipV="1">
            <a:off x="9490226" y="3958556"/>
            <a:ext cx="0" cy="1864295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4818771-22A3-E59F-9021-A9EE911FF93E}"/>
              </a:ext>
            </a:extLst>
          </p:cNvPr>
          <p:cNvCxnSpPr>
            <a:cxnSpLocks/>
          </p:cNvCxnSpPr>
          <p:nvPr/>
        </p:nvCxnSpPr>
        <p:spPr>
          <a:xfrm flipV="1">
            <a:off x="10112704" y="4006451"/>
            <a:ext cx="0" cy="1841797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44411E0-E456-1176-48D4-986C1DD4272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582613" y="1906588"/>
          <a:ext cx="5191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F2D3252-BEC4-4025-9A97-A5E6F454C62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270000" y="5889625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EBC9733-E744-47B9-B7A3-D818A580D8B6}" type="datetime'''''''''''''''''''''''''''''''T''''''i''n''y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Tiny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A31F3BA-6BE5-4198-B8DE-2098B3130B5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928813" y="5889625"/>
            <a:ext cx="3476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9D239B5-A77D-4CB1-8ECA-376A30BDC560}" type="datetime'''''''''X''''''''''s''m''''''''''''''''''''''''''all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14EA538B-E841-41E7-8739-F31938F6CB8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313113" y="5889625"/>
            <a:ext cx="4476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B345D0B-A328-4911-82FE-DB1FC1C2A124}" type="datetime'''''M''''''''''''''''''''''''e''''d''i''u''''''''''''''m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Medium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5" name="Text Placeholder 2">
            <a:extLst>
              <a:ext uri="{FF2B5EF4-FFF2-40B4-BE49-F238E27FC236}">
                <a16:creationId xmlns:a16="http://schemas.microsoft.com/office/drawing/2014/main" id="{C96313A2-CC0E-558B-8092-53F1C486ECE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674938" y="5889625"/>
            <a:ext cx="290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3836091-A460-4F6E-9209-5024D3AE5EBF}" type="datetime'''''''S''''''m''''''''''''''''''''''a''''''''''l''''''l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33F756E7-E8FA-3536-F6B2-AF4F255B469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513388" y="58896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194EC10-8308-41F2-81B3-90AD218CA16E}" type="datetime'''''''''''''''J''''''u''''''''m''''''''b''''''o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Jumbo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F1E17AEE-964D-F8D3-7958-CEBE089ED33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805363" y="5889625"/>
            <a:ext cx="336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2A4FE27-3AF0-4EC5-A519-FAD3348A6AF6}" type="datetime'''''''X''''''''''l''''''''a''''rg''''''''''e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0" name="Text Placeholder 2">
            <a:extLst>
              <a:ext uri="{FF2B5EF4-FFF2-40B4-BE49-F238E27FC236}">
                <a16:creationId xmlns:a16="http://schemas.microsoft.com/office/drawing/2014/main" id="{FE236198-AEC2-0115-0DD3-43A83E176F3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106863" y="5889625"/>
            <a:ext cx="2952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9B56886-4FAF-4A59-94D5-B67884022003}" type="datetime'''''''''L''a''''''''''''rge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48FCBDD5-AEEB-3639-BB9E-3EB40B8E7EA0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9220200" y="2103438"/>
            <a:ext cx="123825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2D33DC91-1240-CAAE-17D3-CEC79CAEE39E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9224963" y="2268538"/>
            <a:ext cx="114300" cy="0"/>
          </a:xfrm>
          <a:prstGeom prst="line">
            <a:avLst/>
          </a:prstGeom>
          <a:ln w="19050" cap="rnd" cmpd="sng" algn="ctr">
            <a:solidFill>
              <a:schemeClr val="accent6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AE57DC01-5EBD-8F4C-5497-90AB5CB5F17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404350" y="2220913"/>
            <a:ext cx="6064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0B93D3D-AE0A-460F-AC0A-88CB768497F1}" type="datetime'Ex''p''''e''''cte''''''''''d'' ''P''''r''''ic''''''''e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Expected Price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7" name="Text Placeholder 2">
            <a:extLst>
              <a:ext uri="{FF2B5EF4-FFF2-40B4-BE49-F238E27FC236}">
                <a16:creationId xmlns:a16="http://schemas.microsoft.com/office/drawing/2014/main" id="{3C159B2E-7260-E050-95D7-91B7A4A0178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404350" y="2055813"/>
            <a:ext cx="3667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A1B4793-1E2B-4963-9616-2D73C80176E9}" type="datetime'L''ist ''P''''''''''''''''''''''''''''''''ri''c''e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List Price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3D85038-ACE7-4463-A047-81705FDF196D}"/>
              </a:ext>
            </a:extLst>
          </p:cNvPr>
          <p:cNvSpPr txBox="1"/>
          <p:nvPr/>
        </p:nvSpPr>
        <p:spPr>
          <a:xfrm>
            <a:off x="532337" y="1489441"/>
            <a:ext cx="427302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RPU by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/>
              </a:rPr>
              <a:t>Segment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Size – CLIENT Products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829AD9-DC49-4D6F-9464-BE652055657B}"/>
              </a:ext>
            </a:extLst>
          </p:cNvPr>
          <p:cNvSpPr txBox="1"/>
          <p:nvPr/>
        </p:nvSpPr>
        <p:spPr>
          <a:xfrm>
            <a:off x="6149975" y="1519428"/>
            <a:ext cx="4132263" cy="3079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Standardized Price Curve – CLIENT Products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A5F9B96-7428-FD51-50A5-205D0B8D4C36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5310188" y="2397125"/>
            <a:ext cx="114300" cy="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5CEF103-FA6B-6AB4-D410-A2E39C5C3681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5310188" y="2219325"/>
            <a:ext cx="1143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77F918F-2F47-242B-BEC3-6DC6451A11AF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5367338" y="2517775"/>
            <a:ext cx="0" cy="1143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4268E1E-826A-1DE0-7942-26922589BDC0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5367338" y="2162175"/>
            <a:ext cx="0" cy="1143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D01642B-EB00-4758-1A05-09D507685FCD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5310188" y="2574925"/>
            <a:ext cx="1143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2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489575" y="2162175"/>
            <a:ext cx="188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3CC04BB-725C-4EB8-B44E-C33286546721}" type="datetime'''9''''''''''''''''''''''''''''''''''''''''''0''''''th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90th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1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489575" y="2339975"/>
            <a:ext cx="3190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89E1D21-C5B4-4CC9-A26E-DA790B15D69A}" type="datetime'''M''''''''e''d''''''i''''a''''n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Median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3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489575" y="2517775"/>
            <a:ext cx="188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31F000B-D0C0-4EE2-BB60-EF2DD12ADC82}" type="datetime'''''''25''''''''''''''''''''''t''''''h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25th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itle 1">
            <a:extLst>
              <a:ext uri="{FF2B5EF4-FFF2-40B4-BE49-F238E27FC236}">
                <a16:creationId xmlns:a16="http://schemas.microsoft.com/office/drawing/2014/main" id="{B29748E4-4AF8-DF55-3D52-4D467F69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47446"/>
            <a:ext cx="11216640" cy="867930"/>
          </a:xfrm>
          <a:noFill/>
        </p:spPr>
        <p:txBody>
          <a:bodyPr vert="horz"/>
          <a:lstStyle/>
          <a:p>
            <a:pPr marL="0" marR="0" lvl="0" indent="0" fontAlgn="auto">
              <a:spcAft>
                <a:spcPts val="1200"/>
              </a:spcAft>
              <a:buClrTx/>
              <a:buSzTx/>
              <a:tabLst>
                <a:tab pos="0" algn="l"/>
              </a:tabLst>
              <a:defRPr/>
            </a:pPr>
            <a:r>
              <a:rPr lang="en-US"/>
              <a:t>Future state pricing for CLIENT products will improve the alignment to overall volume discounting expectations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6A99BAB-27FB-BD2F-85B0-2646689CCC63}"/>
              </a:ext>
            </a:extLst>
          </p:cNvPr>
          <p:cNvSpPr/>
          <p:nvPr/>
        </p:nvSpPr>
        <p:spPr>
          <a:xfrm flipH="1">
            <a:off x="5220309" y="4758942"/>
            <a:ext cx="648679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050AAB4-EF0A-A75A-EE50-D4C0A9D2A71D}"/>
              </a:ext>
            </a:extLst>
          </p:cNvPr>
          <p:cNvSpPr/>
          <p:nvPr/>
        </p:nvSpPr>
        <p:spPr>
          <a:xfrm flipH="1">
            <a:off x="3812778" y="4654039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38232F1-0416-CAB9-BC92-01953C8849C5}"/>
              </a:ext>
            </a:extLst>
          </p:cNvPr>
          <p:cNvSpPr/>
          <p:nvPr/>
        </p:nvSpPr>
        <p:spPr>
          <a:xfrm flipH="1">
            <a:off x="2377281" y="4107721"/>
            <a:ext cx="588170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B3E0AA9-7B4A-B176-407B-438B281961C2}"/>
              </a:ext>
            </a:extLst>
          </p:cNvPr>
          <p:cNvSpPr/>
          <p:nvPr/>
        </p:nvSpPr>
        <p:spPr>
          <a:xfrm flipH="1">
            <a:off x="913102" y="3488305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4EFD13F-2832-A03A-E6AA-6F22C5707B65}"/>
              </a:ext>
            </a:extLst>
          </p:cNvPr>
          <p:cNvSpPr/>
          <p:nvPr/>
        </p:nvSpPr>
        <p:spPr>
          <a:xfrm flipH="1">
            <a:off x="1619347" y="3744513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D001DAF-6C9F-F5AD-73EA-A2886C8D5C21}"/>
              </a:ext>
            </a:extLst>
          </p:cNvPr>
          <p:cNvSpPr/>
          <p:nvPr/>
        </p:nvSpPr>
        <p:spPr>
          <a:xfrm flipH="1">
            <a:off x="3095398" y="4379402"/>
            <a:ext cx="588170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AA8105C-6BED-22E8-9C05-F7A0D12D01D8}"/>
              </a:ext>
            </a:extLst>
          </p:cNvPr>
          <p:cNvSpPr/>
          <p:nvPr/>
        </p:nvSpPr>
        <p:spPr>
          <a:xfrm flipH="1">
            <a:off x="4523155" y="4542914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EDB9C0-D32F-D83E-84B6-05D1691F9905}"/>
              </a:ext>
            </a:extLst>
          </p:cNvPr>
          <p:cNvSpPr txBox="1"/>
          <p:nvPr/>
        </p:nvSpPr>
        <p:spPr>
          <a:xfrm>
            <a:off x="638183" y="6389547"/>
            <a:ext cx="4402950" cy="26161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Tiny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Segment's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90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 is 771%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1AEB0-6839-3EF2-D786-F1DE01EC5690}"/>
              </a:ext>
            </a:extLst>
          </p:cNvPr>
          <p:cNvSpPr/>
          <p:nvPr/>
        </p:nvSpPr>
        <p:spPr>
          <a:xfrm>
            <a:off x="3745319" y="4475269"/>
            <a:ext cx="1396594" cy="547198"/>
          </a:xfrm>
          <a:prstGeom prst="rect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F2FF1AC-B562-5F0B-9B68-D1A3322F1C87}"/>
              </a:ext>
            </a:extLst>
          </p:cNvPr>
          <p:cNvSpPr/>
          <p:nvPr/>
        </p:nvSpPr>
        <p:spPr>
          <a:xfrm>
            <a:off x="486300" y="1200806"/>
            <a:ext cx="1346200" cy="2796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 Products</a:t>
            </a:r>
          </a:p>
        </p:txBody>
      </p:sp>
      <p:graphicFrame>
        <p:nvGraphicFramePr>
          <p:cNvPr id="80" name="Table 12">
            <a:extLst>
              <a:ext uri="{FF2B5EF4-FFF2-40B4-BE49-F238E27FC236}">
                <a16:creationId xmlns:a16="http://schemas.microsoft.com/office/drawing/2014/main" id="{EE0F6F86-CE45-618F-28AD-9E290C38F422}"/>
              </a:ext>
            </a:extLst>
          </p:cNvPr>
          <p:cNvGraphicFramePr>
            <a:graphicFrameLocks noGrp="1"/>
          </p:cNvGraphicFramePr>
          <p:nvPr/>
        </p:nvGraphicFramePr>
        <p:xfrm>
          <a:off x="10315315" y="1776376"/>
          <a:ext cx="1255342" cy="207251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27671">
                  <a:extLst>
                    <a:ext uri="{9D8B030D-6E8A-4147-A177-3AD203B41FA5}">
                      <a16:colId xmlns:a16="http://schemas.microsoft.com/office/drawing/2014/main" val="500960012"/>
                    </a:ext>
                  </a:extLst>
                </a:gridCol>
                <a:gridCol w="627671">
                  <a:extLst>
                    <a:ext uri="{9D8B030D-6E8A-4147-A177-3AD203B41FA5}">
                      <a16:colId xmlns:a16="http://schemas.microsoft.com/office/drawing/2014/main" val="1617533383"/>
                    </a:ext>
                  </a:extLst>
                </a:gridCol>
              </a:tblGrid>
              <a:tr h="304133">
                <a:tc>
                  <a:txBody>
                    <a:bodyPr/>
                    <a:lstStyle/>
                    <a:p>
                      <a:r>
                        <a:rPr lang="en-US" sz="900"/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Min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89494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Tiny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560099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 err="1"/>
                        <a:t>XSmall</a:t>
                      </a: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799788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95487"/>
                  </a:ext>
                </a:extLst>
              </a:tr>
              <a:tr h="335155">
                <a:tc>
                  <a:txBody>
                    <a:bodyPr/>
                    <a:lstStyle/>
                    <a:p>
                      <a:r>
                        <a:rPr lang="en-US" sz="9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23042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87037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 err="1"/>
                        <a:t>XLarge</a:t>
                      </a:r>
                      <a:r>
                        <a:rPr lang="en-US" sz="9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47332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Jumbo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5926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B24862-3CEC-56E3-6E58-349ECC58F4E9}"/>
              </a:ext>
            </a:extLst>
          </p:cNvPr>
          <p:cNvCxnSpPr>
            <a:cxnSpLocks/>
          </p:cNvCxnSpPr>
          <p:nvPr/>
        </p:nvCxnSpPr>
        <p:spPr>
          <a:xfrm>
            <a:off x="3683568" y="4475269"/>
            <a:ext cx="4820863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6F0702-E9EF-83AF-8829-0B1A9B39023D}"/>
              </a:ext>
            </a:extLst>
          </p:cNvPr>
          <p:cNvCxnSpPr>
            <a:cxnSpLocks/>
          </p:cNvCxnSpPr>
          <p:nvPr/>
        </p:nvCxnSpPr>
        <p:spPr>
          <a:xfrm>
            <a:off x="5915836" y="4890704"/>
            <a:ext cx="4517214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27E8D4D-1BA4-3267-FFA3-D972A9505E89}"/>
              </a:ext>
            </a:extLst>
          </p:cNvPr>
          <p:cNvGraphicFramePr/>
          <p:nvPr>
            <p:custDataLst>
              <p:tags r:id="rId22"/>
            </p:custDataLst>
          </p:nvPr>
        </p:nvGraphicFramePr>
        <p:xfrm>
          <a:off x="6294438" y="1927225"/>
          <a:ext cx="4473575" cy="400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>
        <p:nvSpPr>
          <p:cNvPr id="490" name="Text Placeholder 2">
            <a:extLst>
              <a:ext uri="{FF2B5EF4-FFF2-40B4-BE49-F238E27FC236}">
                <a16:creationId xmlns:a16="http://schemas.microsoft.com/office/drawing/2014/main" id="{77E223A0-B607-B3A1-1BF6-D4CF314CA6B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750050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E1BB8F0-11B6-46CD-9122-769AACF27693}" type="datetime''''''''''''''''''''''''''''''''''''''''''''''''' 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8" name="Text Placeholder 2">
            <a:extLst>
              <a:ext uri="{FF2B5EF4-FFF2-40B4-BE49-F238E27FC236}">
                <a16:creationId xmlns:a16="http://schemas.microsoft.com/office/drawing/2014/main" id="{10E1F374-048C-C39C-8D4A-2523E77E37F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497638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D5194A2-5F36-40DF-9F93-0ABE7524B351}" type="datetime''''''''''''''' 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9318C6CD-BB2E-4943-B66A-44BB6611E54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969000" y="2005013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</a:t>
            </a:r>
          </a:p>
        </p:txBody>
      </p:sp>
      <p:sp>
        <p:nvSpPr>
          <p:cNvPr id="487" name="Text Placeholder 2">
            <a:extLst>
              <a:ext uri="{FF2B5EF4-FFF2-40B4-BE49-F238E27FC236}">
                <a16:creationId xmlns:a16="http://schemas.microsoft.com/office/drawing/2014/main" id="{9E7341F8-F14A-D5E1-0C7E-34C67699C39D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342063" y="5889625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D1FBB81-08CE-408E-8A67-7B037C7B8137}" type="datetime''''' '''''''''''''''''' 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  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C8D48BE9-03FD-D767-125C-FAAF642B5CDD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385050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BCE21E4-D7FD-42FF-B124-AA0C04ADBE79}" type="datetime''''''''''''''''''''''''''''''''''''' 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Text Placeholder 2">
            <a:extLst>
              <a:ext uri="{FF2B5EF4-FFF2-40B4-BE49-F238E27FC236}">
                <a16:creationId xmlns:a16="http://schemas.microsoft.com/office/drawing/2014/main" id="{057531EB-5097-C40A-8364-16ADABAB3471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004050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5FBCEC2-CDD5-4007-8EC9-4D3DB3357D7F}" type="datetime''''''''''''''''''''''''''''''''''''''''''''''''''''' 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9" name="Text Placeholder 2">
            <a:extLst>
              <a:ext uri="{FF2B5EF4-FFF2-40B4-BE49-F238E27FC236}">
                <a16:creationId xmlns:a16="http://schemas.microsoft.com/office/drawing/2014/main" id="{574D2B1F-0F43-41B0-2FE9-ADA6DBB7917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518275" y="5889625"/>
            <a:ext cx="227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8376B4F-08CA-4A75-852A-798569F81B5F}" type="datetime'''''T''''''''''''''''''''''''i''''''''''''''''n''''''''y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Tiny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4" name="Text Placeholder 2">
            <a:extLst>
              <a:ext uri="{FF2B5EF4-FFF2-40B4-BE49-F238E27FC236}">
                <a16:creationId xmlns:a16="http://schemas.microsoft.com/office/drawing/2014/main" id="{7997F49D-9385-8E1F-1CF7-E3AD62F89B39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7091363" y="5889625"/>
            <a:ext cx="347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7FC72F8-9FBD-4DC6-985B-F36F6A90D395}" type="datetime'X''s''''''''''''m''''''''''''''''''''''a''''''''''''l''''''l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6" name="Text Placeholder 2">
            <a:extLst>
              <a:ext uri="{FF2B5EF4-FFF2-40B4-BE49-F238E27FC236}">
                <a16:creationId xmlns:a16="http://schemas.microsoft.com/office/drawing/2014/main" id="{0C25618C-CDBB-1C0A-2481-E91FA4CC4349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7637463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D051D8A-01BB-4EB2-9A02-751F1752C9AE}" type="datetime''''''''''' 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7" name="Text Placeholder 2">
            <a:extLst>
              <a:ext uri="{FF2B5EF4-FFF2-40B4-BE49-F238E27FC236}">
                <a16:creationId xmlns:a16="http://schemas.microsoft.com/office/drawing/2014/main" id="{713B084B-2479-AE9F-7503-FC957E86B10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753350" y="5889625"/>
            <a:ext cx="2905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D4433D9-F74F-41FD-A943-BA90826D1182}" type="datetime'''''S''''''m''''''''''''a''''''''''''''''ll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BD6CEB9C-8926-85C5-FA02-53ABB3342FB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018463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B8C5EA9-BCB2-4EF5-94B5-4B97EBBC9B7B}" type="datetime''''''''''''''''''''''''''''''''' 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" name="Text Placeholder 2">
            <a:extLst>
              <a:ext uri="{FF2B5EF4-FFF2-40B4-BE49-F238E27FC236}">
                <a16:creationId xmlns:a16="http://schemas.microsoft.com/office/drawing/2014/main" id="{F750F4BD-55F6-1454-C38E-0D572BE4E125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8307388" y="5889625"/>
            <a:ext cx="447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B3E3FF9-2DB9-4EAE-B80C-FA18FBFDAA2A}" type="datetime'''''Me''''''''''''''''''''di''''''u''''m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Medium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6" name="Text Placeholder 2">
            <a:extLst>
              <a:ext uri="{FF2B5EF4-FFF2-40B4-BE49-F238E27FC236}">
                <a16:creationId xmlns:a16="http://schemas.microsoft.com/office/drawing/2014/main" id="{FABA8753-A24D-EF61-0DBA-B86D64A221E0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8904288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DF90D46-95E7-4534-AA72-519F3618C5D2}" type="datetime''' ''''''''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7" name="Text Placeholder 2">
            <a:extLst>
              <a:ext uri="{FF2B5EF4-FFF2-40B4-BE49-F238E27FC236}">
                <a16:creationId xmlns:a16="http://schemas.microsoft.com/office/drawing/2014/main" id="{EDB58155-56DC-4CE6-7AC0-F5DC7327B009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9031288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D15FEB4-35D9-4EF0-8458-CC686703AE88}" type="datetime''''''''''''''''''''''''''''''''''''''''''''''''''' 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0" name="Text Placeholder 2">
            <a:extLst>
              <a:ext uri="{FF2B5EF4-FFF2-40B4-BE49-F238E27FC236}">
                <a16:creationId xmlns:a16="http://schemas.microsoft.com/office/drawing/2014/main" id="{EB5A6FAF-7A94-D40A-C559-D608CF24027A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9539288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055F1C0-78F6-4FDF-9187-D0C8CF8A4F5E}" type="datetime''''''''''''''''''''''''''''''''''''''' 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8" name="Text Placeholder 2">
            <a:extLst>
              <a:ext uri="{FF2B5EF4-FFF2-40B4-BE49-F238E27FC236}">
                <a16:creationId xmlns:a16="http://schemas.microsoft.com/office/drawing/2014/main" id="{AA61E4F4-C55B-958B-CB25-45B120EE6716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9017000" y="5889625"/>
            <a:ext cx="295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66DF6B1-F547-4B74-9C48-F531D75F48CE}" type="datetime'''''''''L''''''''''a''''r''''''''''''''''''''''g''''''''e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1" name="Text Placeholder 2">
            <a:extLst>
              <a:ext uri="{FF2B5EF4-FFF2-40B4-BE49-F238E27FC236}">
                <a16:creationId xmlns:a16="http://schemas.microsoft.com/office/drawing/2014/main" id="{FE01E45F-1876-36D8-BEEE-A93ED077DBD9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664700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185DDD9-5EF4-4323-81D0-ACCE5C511327}" type="datetime''''''''''''''''''' 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05EA0B3-474E-4135-E615-36E6E34659CA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9617075" y="5889625"/>
            <a:ext cx="3619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26F7BD2-01F4-4199-AFC4-E9F45D7D99C7}" type="datetime'X''''''''La''''''''r''g''''''''''''''''''''e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" name="Text Placeholder 2">
            <a:extLst>
              <a:ext uri="{FF2B5EF4-FFF2-40B4-BE49-F238E27FC236}">
                <a16:creationId xmlns:a16="http://schemas.microsoft.com/office/drawing/2014/main" id="{E876DD31-04E3-1AC1-A44D-257CB65CC3ED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9918700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33B324-FFF2-4806-922A-32D4FAADDF2F}" type="datetime''''''''''''''''' ''''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5" name="Text Placeholder 2">
            <a:extLst>
              <a:ext uri="{FF2B5EF4-FFF2-40B4-BE49-F238E27FC236}">
                <a16:creationId xmlns:a16="http://schemas.microsoft.com/office/drawing/2014/main" id="{0282C428-4383-2D50-D3DE-8231CFCB3ABE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0172700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34F2F54-89DA-47D5-B8D5-794A2EF9E9D1}" type="datetime''''''''''''''''''''''''''''''''''''''''' 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" name="Text Placeholder 2">
            <a:extLst>
              <a:ext uri="{FF2B5EF4-FFF2-40B4-BE49-F238E27FC236}">
                <a16:creationId xmlns:a16="http://schemas.microsoft.com/office/drawing/2014/main" id="{B4E06CFD-6364-7B57-2378-DDFD82A9E11D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0299700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7ADEEDF-9C44-4DB3-B01C-E3606299473F}" type="datetime''''''''''''''''''''''''''''''''''' 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8" name="Text Placeholder 2">
            <a:extLst>
              <a:ext uri="{FF2B5EF4-FFF2-40B4-BE49-F238E27FC236}">
                <a16:creationId xmlns:a16="http://schemas.microsoft.com/office/drawing/2014/main" id="{5CC4AE20-0541-35D7-67FD-40003D25ADAE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0552113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58E2859-E802-44B2-976C-3D7BF85E3951}" type="datetime''''''''''''''''''''''''''''''''''''' 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7" name="Text Placeholder 2">
            <a:extLst>
              <a:ext uri="{FF2B5EF4-FFF2-40B4-BE49-F238E27FC236}">
                <a16:creationId xmlns:a16="http://schemas.microsoft.com/office/drawing/2014/main" id="{C30DDB85-2185-2CA9-B235-3982101DC1A4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0253663" y="5889625"/>
            <a:ext cx="35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A40E295-4E1E-4CEF-8CA7-5F16A9C89B6B}" type="datetime'''''''''J''''u''''''''''''''''''m''''''''''''''''bo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Jumbo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ECEF985-CE45-16C0-928C-A38DB150C5AE}"/>
              </a:ext>
            </a:extLst>
          </p:cNvPr>
          <p:cNvCxnSpPr>
            <a:cxnSpLocks/>
          </p:cNvCxnSpPr>
          <p:nvPr/>
        </p:nvCxnSpPr>
        <p:spPr>
          <a:xfrm>
            <a:off x="2980906" y="4239483"/>
            <a:ext cx="4886744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5FA254-C6DA-A8F8-F9E1-91C2ABF74CBF}"/>
              </a:ext>
            </a:extLst>
          </p:cNvPr>
          <p:cNvCxnSpPr>
            <a:cxnSpLocks/>
          </p:cNvCxnSpPr>
          <p:nvPr/>
        </p:nvCxnSpPr>
        <p:spPr>
          <a:xfrm>
            <a:off x="5155951" y="4673883"/>
            <a:ext cx="4334275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DFF77D55-8D4C-3C37-C4F4-97C52FB3F282}"/>
              </a:ext>
            </a:extLst>
          </p:cNvPr>
          <p:cNvCxnSpPr>
            <a:cxnSpLocks/>
          </p:cNvCxnSpPr>
          <p:nvPr/>
        </p:nvCxnSpPr>
        <p:spPr>
          <a:xfrm>
            <a:off x="1493335" y="3654992"/>
            <a:ext cx="5180515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5870ED9E-AE54-0286-A82B-B87E9B54DD5F}"/>
              </a:ext>
            </a:extLst>
          </p:cNvPr>
          <p:cNvCxnSpPr>
            <a:cxnSpLocks/>
          </p:cNvCxnSpPr>
          <p:nvPr/>
        </p:nvCxnSpPr>
        <p:spPr>
          <a:xfrm>
            <a:off x="2057239" y="3887391"/>
            <a:ext cx="5169061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8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F65DE39-769D-41FF-8092-3E9C63D669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395" imgH="396" progId="TCLayout.ActiveDocument.1">
                  <p:embed/>
                </p:oleObj>
              </mc:Choice>
              <mc:Fallback>
                <p:oleObj name="think-cell Slide" r:id="rId48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F65DE39-769D-41FF-8092-3E9C63D66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29DC40F2-F7A9-BEDE-511B-85940544A88E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614363" y="1935163"/>
          <a:ext cx="5191125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F2D3252-BEC4-4025-9A97-A5E6F454C62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01750" y="5889625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EBC9733-E744-47B9-B7A3-D818A580D8B6}" type="datetime'''''''''''''''''''''''''''''''T''''''i''n''y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Tiny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A31F3BA-6BE5-4198-B8DE-2098B3130B51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960563" y="5889625"/>
            <a:ext cx="3476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9D239B5-A77D-4CB1-8ECA-376A30BDC560}" type="datetime'''''''''X''''''''''s''m''''''''''''''''''''''''''all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33F756E7-E8FA-3536-F6B2-AF4F255B469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545138" y="58896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194EC10-8308-41F2-81B3-90AD218CA16E}" type="datetime'''''''''''''''J''''''u''''''''m''''''''b''''''o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Jumbo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5" name="Text Placeholder 2">
            <a:extLst>
              <a:ext uri="{FF2B5EF4-FFF2-40B4-BE49-F238E27FC236}">
                <a16:creationId xmlns:a16="http://schemas.microsoft.com/office/drawing/2014/main" id="{C96313A2-CC0E-558B-8092-53F1C486ECE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706688" y="5889625"/>
            <a:ext cx="290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3836091-A460-4F6E-9209-5024D3AE5EBF}" type="datetime'''''''S''''''m''''''''''''''''''''''a''''''''''l''''''l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F1E17AEE-964D-F8D3-7958-CEBE089ED334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837113" y="5889625"/>
            <a:ext cx="336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2A4FE27-3AF0-4EC5-A519-FAD3348A6AF6}" type="datetime'''''''X''''''''''l''''''''a''''rg''''''''''e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14EA538B-E841-41E7-8739-F31938F6CB8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344863" y="5889625"/>
            <a:ext cx="4476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B345D0B-A328-4911-82FE-DB1FC1C2A124}" type="datetime'''''M''''''''''''''''''''''''e''''d''i''u''''''''''''''m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Medium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0" name="Text Placeholder 2">
            <a:extLst>
              <a:ext uri="{FF2B5EF4-FFF2-40B4-BE49-F238E27FC236}">
                <a16:creationId xmlns:a16="http://schemas.microsoft.com/office/drawing/2014/main" id="{FE236198-AEC2-0115-0DD3-43A83E176F3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138613" y="5889625"/>
            <a:ext cx="2952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9B56886-4FAF-4A59-94D5-B67884022003}" type="datetime'''''''''L''a''''''''''''rge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58915B2-FDFA-1B8C-904C-06D01C3227E0}"/>
              </a:ext>
            </a:extLst>
          </p:cNvPr>
          <p:cNvCxnSpPr>
            <a:cxnSpLocks/>
          </p:cNvCxnSpPr>
          <p:nvPr/>
        </p:nvCxnSpPr>
        <p:spPr>
          <a:xfrm flipH="1" flipV="1">
            <a:off x="6908800" y="2546350"/>
            <a:ext cx="55741" cy="3291631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13B10FA-B075-2907-47C0-1DF2CA7259D9}"/>
              </a:ext>
            </a:extLst>
          </p:cNvPr>
          <p:cNvCxnSpPr>
            <a:cxnSpLocks/>
          </p:cNvCxnSpPr>
          <p:nvPr/>
        </p:nvCxnSpPr>
        <p:spPr>
          <a:xfrm flipV="1">
            <a:off x="7554753" y="3587750"/>
            <a:ext cx="0" cy="2268519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8246165-A837-8EBD-63D1-D626A3DA264A}"/>
              </a:ext>
            </a:extLst>
          </p:cNvPr>
          <p:cNvCxnSpPr>
            <a:cxnSpLocks/>
          </p:cNvCxnSpPr>
          <p:nvPr/>
        </p:nvCxnSpPr>
        <p:spPr>
          <a:xfrm flipV="1">
            <a:off x="8162295" y="3970057"/>
            <a:ext cx="0" cy="1867924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8859853-D70F-3380-3447-CC976E5C2E94}"/>
              </a:ext>
            </a:extLst>
          </p:cNvPr>
          <p:cNvCxnSpPr>
            <a:cxnSpLocks/>
          </p:cNvCxnSpPr>
          <p:nvPr/>
        </p:nvCxnSpPr>
        <p:spPr>
          <a:xfrm flipV="1">
            <a:off x="8828645" y="4318000"/>
            <a:ext cx="0" cy="1519981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63E0B3-A74C-8BC2-BED1-FA19D5307A89}"/>
              </a:ext>
            </a:extLst>
          </p:cNvPr>
          <p:cNvCxnSpPr>
            <a:cxnSpLocks/>
          </p:cNvCxnSpPr>
          <p:nvPr/>
        </p:nvCxnSpPr>
        <p:spPr>
          <a:xfrm flipV="1">
            <a:off x="9425205" y="4736911"/>
            <a:ext cx="0" cy="1101070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3B4E959-16C7-477B-72CA-1A7C9EDFAA88}"/>
              </a:ext>
            </a:extLst>
          </p:cNvPr>
          <p:cNvCxnSpPr>
            <a:cxnSpLocks/>
          </p:cNvCxnSpPr>
          <p:nvPr/>
        </p:nvCxnSpPr>
        <p:spPr>
          <a:xfrm flipV="1">
            <a:off x="10023553" y="4736911"/>
            <a:ext cx="0" cy="1119274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2D33DC91-1240-CAAE-17D3-CEC79CAEE39E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8943975" y="2373313"/>
            <a:ext cx="114300" cy="0"/>
          </a:xfrm>
          <a:prstGeom prst="line">
            <a:avLst/>
          </a:prstGeom>
          <a:ln w="19050" cap="rnd" cmpd="sng" algn="ctr">
            <a:solidFill>
              <a:schemeClr val="accent6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48FCBDD5-AEEB-3639-BB9E-3EB40B8E7EA0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8939213" y="2208213"/>
            <a:ext cx="123825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7" name="Text Placeholder 2">
            <a:extLst>
              <a:ext uri="{FF2B5EF4-FFF2-40B4-BE49-F238E27FC236}">
                <a16:creationId xmlns:a16="http://schemas.microsoft.com/office/drawing/2014/main" id="{3C159B2E-7260-E050-95D7-91B7A4A0178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123363" y="2160588"/>
            <a:ext cx="3667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EB3EE3E-9686-4D3A-BDF3-ED364741A4D9}" type="datetime'''L''''''''''''i''''''st'' ''P''r''i''c''''''''''e''''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List Price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AE57DC01-5EBD-8F4C-5497-90AB5CB5F17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123363" y="2325688"/>
            <a:ext cx="6064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B443B3A-5048-44AD-BE1E-475EA3674896}" type="datetime'E''xp''''''''''ec''''ted'''''' P''''''''ri''''''''''''''''ce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Expected Price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3D85038-ACE7-4463-A047-81705FDF196D}"/>
              </a:ext>
            </a:extLst>
          </p:cNvPr>
          <p:cNvSpPr txBox="1"/>
          <p:nvPr/>
        </p:nvSpPr>
        <p:spPr>
          <a:xfrm>
            <a:off x="532337" y="1489441"/>
            <a:ext cx="464132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RPU per Product by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/>
              </a:rPr>
              <a:t>Segment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Size– Third-Party Products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829AD9-DC49-4D6F-9464-BE652055657B}"/>
              </a:ext>
            </a:extLst>
          </p:cNvPr>
          <p:cNvSpPr txBox="1"/>
          <p:nvPr/>
        </p:nvSpPr>
        <p:spPr>
          <a:xfrm>
            <a:off x="6149975" y="1519428"/>
            <a:ext cx="4132263" cy="3079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Standardized Price Curve – Third-Party Products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D01642B-EB00-4758-1A05-09D507685FCD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5048250" y="2724150"/>
            <a:ext cx="1143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A5F9B96-7428-FD51-50A5-205D0B8D4C36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5048250" y="2546350"/>
            <a:ext cx="114300" cy="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5CEF103-FA6B-6AB4-D410-A2E39C5C3681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5048250" y="2368550"/>
            <a:ext cx="1143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4268E1E-826A-1DE0-7942-26922589BDC0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5105400" y="2311400"/>
            <a:ext cx="0" cy="1143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77F918F-2F47-242B-BEC3-6DC6451A11AF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5105400" y="2667000"/>
            <a:ext cx="0" cy="1143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2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227638" y="2311400"/>
            <a:ext cx="188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812655E-DF1A-498F-93F9-D8D5441535E5}" type="datetime'''''''''''9''''''''''''''''''0''''''''''''''t''h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90th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1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227638" y="2489200"/>
            <a:ext cx="3190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89E1D21-C5B4-4CC9-A26E-DA790B15D69A}" type="datetime'''M''''''''e''d''''''i''''a''''n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Median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3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227638" y="2667000"/>
            <a:ext cx="188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31F000B-D0C0-4EE2-BB60-EF2DD12ADC82}" type="datetime'''''''25''''''''''''''''''''''t''''''h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25th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E7BE4C75-3756-24E4-D8BF-D77ABA8E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48083"/>
            <a:ext cx="11217275" cy="867930"/>
          </a:xfrm>
          <a:noFill/>
        </p:spPr>
        <p:txBody>
          <a:bodyPr vert="horz"/>
          <a:lstStyle/>
          <a:p>
            <a:pPr marL="0" marR="0" lvl="0" indent="0" fontAlgn="auto">
              <a:spcAft>
                <a:spcPts val="1200"/>
              </a:spcAft>
              <a:buClrTx/>
              <a:buSzTx/>
              <a:tabLst>
                <a:tab pos="0" algn="l"/>
              </a:tabLst>
              <a:defRPr/>
            </a:pPr>
            <a:r>
              <a:rPr lang="en-US"/>
              <a:t>The future-state pricing curve for third-party products has a clear correlation to original price medians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F978620-CD79-3347-1DEB-74947EB95B4A}"/>
              </a:ext>
            </a:extLst>
          </p:cNvPr>
          <p:cNvSpPr/>
          <p:nvPr/>
        </p:nvSpPr>
        <p:spPr>
          <a:xfrm flipH="1">
            <a:off x="5299074" y="5210408"/>
            <a:ext cx="588170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42A6F33-96C9-EC81-CD80-239BD55C241E}"/>
              </a:ext>
            </a:extLst>
          </p:cNvPr>
          <p:cNvSpPr/>
          <p:nvPr/>
        </p:nvSpPr>
        <p:spPr>
          <a:xfrm flipH="1">
            <a:off x="4574380" y="4874752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42DF242-5104-4F8F-4696-81D40804396E}"/>
              </a:ext>
            </a:extLst>
          </p:cNvPr>
          <p:cNvSpPr/>
          <p:nvPr/>
        </p:nvSpPr>
        <p:spPr>
          <a:xfrm flipH="1">
            <a:off x="2409031" y="4753505"/>
            <a:ext cx="588170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70D44CA-333E-F255-8A7F-E0EFF503F4BA}"/>
              </a:ext>
            </a:extLst>
          </p:cNvPr>
          <p:cNvSpPr/>
          <p:nvPr/>
        </p:nvSpPr>
        <p:spPr>
          <a:xfrm flipH="1">
            <a:off x="962806" y="3869340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692A01D-FD01-C1E5-A316-D0C0C982DEE3}"/>
              </a:ext>
            </a:extLst>
          </p:cNvPr>
          <p:cNvSpPr/>
          <p:nvPr/>
        </p:nvSpPr>
        <p:spPr>
          <a:xfrm flipH="1">
            <a:off x="1720056" y="4491567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49D6219-F6FB-4534-3C38-D765A62286F4}"/>
              </a:ext>
            </a:extLst>
          </p:cNvPr>
          <p:cNvSpPr/>
          <p:nvPr/>
        </p:nvSpPr>
        <p:spPr>
          <a:xfrm flipH="1">
            <a:off x="3135394" y="4736911"/>
            <a:ext cx="588170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41560C8-369D-32C3-3E92-E191C9146ED6}"/>
              </a:ext>
            </a:extLst>
          </p:cNvPr>
          <p:cNvSpPr/>
          <p:nvPr/>
        </p:nvSpPr>
        <p:spPr>
          <a:xfrm flipH="1">
            <a:off x="3845718" y="5226841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F0D59BAF-9B65-D89B-B71F-4E2D6F7A2E10}"/>
              </a:ext>
            </a:extLst>
          </p:cNvPr>
          <p:cNvCxnSpPr>
            <a:cxnSpLocks/>
          </p:cNvCxnSpPr>
          <p:nvPr/>
        </p:nvCxnSpPr>
        <p:spPr>
          <a:xfrm flipV="1">
            <a:off x="1566879" y="4001863"/>
            <a:ext cx="5034133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5A518AFF-202A-5287-C76C-9ACAA9B541B2}"/>
              </a:ext>
            </a:extLst>
          </p:cNvPr>
          <p:cNvCxnSpPr>
            <a:cxnSpLocks/>
          </p:cNvCxnSpPr>
          <p:nvPr/>
        </p:nvCxnSpPr>
        <p:spPr>
          <a:xfrm flipV="1">
            <a:off x="2303363" y="4565141"/>
            <a:ext cx="4931161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BCE70F09-F028-8A5A-4269-753E058E3AAB}"/>
              </a:ext>
            </a:extLst>
          </p:cNvPr>
          <p:cNvCxnSpPr>
            <a:cxnSpLocks/>
          </p:cNvCxnSpPr>
          <p:nvPr/>
        </p:nvCxnSpPr>
        <p:spPr>
          <a:xfrm>
            <a:off x="3792538" y="4868673"/>
            <a:ext cx="4369757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B76ED99-D4D6-0BD0-ADCF-C9AF36DEAB90}"/>
              </a:ext>
            </a:extLst>
          </p:cNvPr>
          <p:cNvCxnSpPr>
            <a:cxnSpLocks/>
          </p:cNvCxnSpPr>
          <p:nvPr/>
        </p:nvCxnSpPr>
        <p:spPr>
          <a:xfrm>
            <a:off x="5985199" y="5210408"/>
            <a:ext cx="3646164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537A6E0-2F29-2C53-798E-F5256887B08B}"/>
              </a:ext>
            </a:extLst>
          </p:cNvPr>
          <p:cNvSpPr txBox="1"/>
          <p:nvPr/>
        </p:nvSpPr>
        <p:spPr>
          <a:xfrm>
            <a:off x="614363" y="6402750"/>
            <a:ext cx="4402950" cy="26161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Tiny Segment's 90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 is 622%, and Medium is 231%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884FF3-EE5E-E0D4-3A26-F95D0F529175}"/>
              </a:ext>
            </a:extLst>
          </p:cNvPr>
          <p:cNvSpPr/>
          <p:nvPr/>
        </p:nvSpPr>
        <p:spPr>
          <a:xfrm>
            <a:off x="486300" y="1200806"/>
            <a:ext cx="1539350" cy="2796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Third-Party Products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F9458759-5338-03BD-6A19-6BE79FEA3E84}"/>
              </a:ext>
            </a:extLst>
          </p:cNvPr>
          <p:cNvGraphicFramePr>
            <a:graphicFrameLocks noGrp="1"/>
          </p:cNvGraphicFramePr>
          <p:nvPr/>
        </p:nvGraphicFramePr>
        <p:xfrm>
          <a:off x="10315315" y="1776376"/>
          <a:ext cx="1255342" cy="207251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27671">
                  <a:extLst>
                    <a:ext uri="{9D8B030D-6E8A-4147-A177-3AD203B41FA5}">
                      <a16:colId xmlns:a16="http://schemas.microsoft.com/office/drawing/2014/main" val="500960012"/>
                    </a:ext>
                  </a:extLst>
                </a:gridCol>
                <a:gridCol w="627671">
                  <a:extLst>
                    <a:ext uri="{9D8B030D-6E8A-4147-A177-3AD203B41FA5}">
                      <a16:colId xmlns:a16="http://schemas.microsoft.com/office/drawing/2014/main" val="1617533383"/>
                    </a:ext>
                  </a:extLst>
                </a:gridCol>
              </a:tblGrid>
              <a:tr h="304133">
                <a:tc>
                  <a:txBody>
                    <a:bodyPr/>
                    <a:lstStyle/>
                    <a:p>
                      <a:r>
                        <a:rPr lang="en-US" sz="900"/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Min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89494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Tiny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560099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 err="1"/>
                        <a:t>XSmall</a:t>
                      </a: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799788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95487"/>
                  </a:ext>
                </a:extLst>
              </a:tr>
              <a:tr h="335155">
                <a:tc>
                  <a:txBody>
                    <a:bodyPr/>
                    <a:lstStyle/>
                    <a:p>
                      <a:r>
                        <a:rPr lang="en-US" sz="9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23042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87037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 err="1"/>
                        <a:t>XLarge</a:t>
                      </a:r>
                      <a:r>
                        <a:rPr lang="en-US" sz="9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47332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Jumbo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59266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98D9E265-E69F-FB7A-0613-93B4449C19F9}"/>
              </a:ext>
            </a:extLst>
          </p:cNvPr>
          <p:cNvSpPr/>
          <p:nvPr/>
        </p:nvSpPr>
        <p:spPr>
          <a:xfrm>
            <a:off x="2347439" y="4666141"/>
            <a:ext cx="1445099" cy="419504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D94B55-78CF-C677-A7D0-19141915BDB5}"/>
              </a:ext>
            </a:extLst>
          </p:cNvPr>
          <p:cNvSpPr/>
          <p:nvPr/>
        </p:nvSpPr>
        <p:spPr>
          <a:xfrm>
            <a:off x="3816286" y="4816193"/>
            <a:ext cx="2148243" cy="782577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6FFA4769-08C2-E635-4057-AF22D21836FB}"/>
              </a:ext>
            </a:extLst>
          </p:cNvPr>
          <p:cNvGraphicFramePr/>
          <p:nvPr>
            <p:custDataLst>
              <p:tags r:id="rId22"/>
            </p:custDataLst>
          </p:nvPr>
        </p:nvGraphicFramePr>
        <p:xfrm>
          <a:off x="6294438" y="1935163"/>
          <a:ext cx="4411662" cy="40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>
        <p:nvSpPr>
          <p:cNvPr id="510" name="Text Placeholder 2">
            <a:extLst>
              <a:ext uri="{FF2B5EF4-FFF2-40B4-BE49-F238E27FC236}">
                <a16:creationId xmlns:a16="http://schemas.microsoft.com/office/drawing/2014/main" id="{EB5A6FAF-7A94-D40A-C559-D608CF24027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493250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055F1C0-78F6-4FDF-9187-D0C8CF8A4F5E}" type="datetime''''''''''''''''''''''''''''''''''''''' 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Text Placeholder 2">
            <a:extLst>
              <a:ext uri="{FF2B5EF4-FFF2-40B4-BE49-F238E27FC236}">
                <a16:creationId xmlns:a16="http://schemas.microsoft.com/office/drawing/2014/main" id="{057531EB-5097-C40A-8364-16ADABAB347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994525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5FBCEC2-CDD5-4007-8EC9-4D3DB3357D7F}" type="datetime''''''''''''''''''''''''''''''''''''''''''''''''''''' 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9318C6CD-BB2E-4943-B66A-44BB6611E54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969000" y="2012950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</a:t>
            </a: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C8D48BE9-03FD-D767-125C-FAAF642B5CDD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369175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E67F106-6544-4717-B43F-CA13F72E7D21}" type="datetime''''''''''''''''''''''''''''''''''''''''' 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7" name="Text Placeholder 2">
            <a:extLst>
              <a:ext uri="{FF2B5EF4-FFF2-40B4-BE49-F238E27FC236}">
                <a16:creationId xmlns:a16="http://schemas.microsoft.com/office/drawing/2014/main" id="{9E7341F8-F14A-D5E1-0C7E-34C67699C39D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342063" y="5897563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D1FBB81-08CE-408E-8A67-7B037C7B8137}" type="datetime''''' '''''''''''''''''' 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  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8" name="Text Placeholder 2">
            <a:extLst>
              <a:ext uri="{FF2B5EF4-FFF2-40B4-BE49-F238E27FC236}">
                <a16:creationId xmlns:a16="http://schemas.microsoft.com/office/drawing/2014/main" id="{10E1F374-048C-C39C-8D4A-2523E77E37F1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496050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D5194A2-5F36-40DF-9F93-0ABE7524B351}" type="datetime''''''''''''''' 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9" name="Text Placeholder 2">
            <a:extLst>
              <a:ext uri="{FF2B5EF4-FFF2-40B4-BE49-F238E27FC236}">
                <a16:creationId xmlns:a16="http://schemas.microsoft.com/office/drawing/2014/main" id="{574D2B1F-0F43-41B0-2FE9-ADA6DBB7917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513513" y="5897563"/>
            <a:ext cx="227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E07E2E1-8EE1-4EDC-A779-804BC6A254C5}" type="datetime'''''''''''''''''''''''''''''''''''''T''i''''n''''''''y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Tiny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0" name="Text Placeholder 2">
            <a:extLst>
              <a:ext uri="{FF2B5EF4-FFF2-40B4-BE49-F238E27FC236}">
                <a16:creationId xmlns:a16="http://schemas.microsoft.com/office/drawing/2014/main" id="{77E223A0-B607-B3A1-1BF6-D4CF314CA6BD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745288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E1BB8F0-11B6-46CD-9122-769AACF27693}" type="datetime''''''''''''''''''''''''''''''''''''''''''''''''' 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7" name="Text Placeholder 2">
            <a:extLst>
              <a:ext uri="{FF2B5EF4-FFF2-40B4-BE49-F238E27FC236}">
                <a16:creationId xmlns:a16="http://schemas.microsoft.com/office/drawing/2014/main" id="{EDB58155-56DC-4CE6-7AC0-F5DC7327B009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993188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D15FEB4-35D9-4EF0-8458-CC686703AE88}" type="datetime''''''''''''''''''''''''''''''''''''''''''''''''''' 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C4B85F8B-7070-2CC8-6AC3-34A51409F9AA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994650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5E687D5-7EC2-450C-947D-9D9AF157D99F}" type="datetime''''''''''''''''''''''''''''' 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4" name="Text Placeholder 2">
            <a:extLst>
              <a:ext uri="{FF2B5EF4-FFF2-40B4-BE49-F238E27FC236}">
                <a16:creationId xmlns:a16="http://schemas.microsoft.com/office/drawing/2014/main" id="{7997F49D-9385-8E1F-1CF7-E3AD62F89B39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078663" y="5897563"/>
            <a:ext cx="347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29E3A74-81DB-4EF7-9FA7-EE6944992845}" type="datetime'''''''''''X''''''''''''''sm''a''l''''''''''l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6" name="Text Placeholder 2">
            <a:extLst>
              <a:ext uri="{FF2B5EF4-FFF2-40B4-BE49-F238E27FC236}">
                <a16:creationId xmlns:a16="http://schemas.microsoft.com/office/drawing/2014/main" id="{0C25618C-CDBB-1C0A-2481-E91FA4CC4349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620000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D051D8A-01BB-4EB2-9A02-751F1752C9AE}" type="datetime''''''''''' 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7" name="Text Placeholder 2">
            <a:extLst>
              <a:ext uri="{FF2B5EF4-FFF2-40B4-BE49-F238E27FC236}">
                <a16:creationId xmlns:a16="http://schemas.microsoft.com/office/drawing/2014/main" id="{713B084B-2479-AE9F-7503-FC957E86B10B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731125" y="5897563"/>
            <a:ext cx="2905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B3475DB-6095-48AF-8488-081D51665A1A}" type="datetime'''''''''''S''''m''''a''l''''''''''''''''''''''''''''''''''l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" name="Text Placeholder 2">
            <a:extLst>
              <a:ext uri="{FF2B5EF4-FFF2-40B4-BE49-F238E27FC236}">
                <a16:creationId xmlns:a16="http://schemas.microsoft.com/office/drawing/2014/main" id="{F750F4BD-55F6-1454-C38E-0D572BE4E125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8277225" y="5897563"/>
            <a:ext cx="447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554C759-FF92-4977-B67F-4B48E7252454}" type="datetime'''''''''''''''''''''''''''Me''''''d''i''''''''''u''''m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Medium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6" name="Text Placeholder 2">
            <a:extLst>
              <a:ext uri="{FF2B5EF4-FFF2-40B4-BE49-F238E27FC236}">
                <a16:creationId xmlns:a16="http://schemas.microsoft.com/office/drawing/2014/main" id="{FABA8753-A24D-EF61-0DBA-B86D64A221E0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869363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DF90D46-95E7-4534-AA72-519F3618C5D2}" type="datetime''' ''''''''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8" name="Text Placeholder 2">
            <a:extLst>
              <a:ext uri="{FF2B5EF4-FFF2-40B4-BE49-F238E27FC236}">
                <a16:creationId xmlns:a16="http://schemas.microsoft.com/office/drawing/2014/main" id="{AA61E4F4-C55B-958B-CB25-45B120EE6716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8977313" y="5897563"/>
            <a:ext cx="295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59E99B5-1199-4C3F-ACAA-3EE9B3B4A12A}" type="datetime'''''''''L''''''''''''a''''''''''r''''''''ge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1" name="Text Placeholder 2">
            <a:extLst>
              <a:ext uri="{FF2B5EF4-FFF2-40B4-BE49-F238E27FC236}">
                <a16:creationId xmlns:a16="http://schemas.microsoft.com/office/drawing/2014/main" id="{FE01E45F-1876-36D8-BEEE-A93ED077DBD9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618663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185DDD9-5EF4-4323-81D0-ACCE5C511327}" type="datetime''''''''''''''''''' 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2CA7A31-C106-1BFB-2573-F1F0682EA62A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9567863" y="5897563"/>
            <a:ext cx="3619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F8C26CA-6BE8-4937-8BB1-6BD0229EDD86}" type="datetime'''''''X''L''''ar''''''''''''''''g''''''''''''''''''''''''e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" name="Text Placeholder 2">
            <a:extLst>
              <a:ext uri="{FF2B5EF4-FFF2-40B4-BE49-F238E27FC236}">
                <a16:creationId xmlns:a16="http://schemas.microsoft.com/office/drawing/2014/main" id="{E876DD31-04E3-1AC1-A44D-257CB65CC3ED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9867900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33B324-FFF2-4806-922A-32D4FAADDF2F}" type="datetime''''''''''''''''' ''''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5" name="Text Placeholder 2">
            <a:extLst>
              <a:ext uri="{FF2B5EF4-FFF2-40B4-BE49-F238E27FC236}">
                <a16:creationId xmlns:a16="http://schemas.microsoft.com/office/drawing/2014/main" id="{0282C428-4383-2D50-D3DE-8231CFCB3ABE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0117138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34F2F54-89DA-47D5-B8D5-794A2EF9E9D1}" type="datetime''''''''''''''''''''''''''''''''''''''''' 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" name="Text Placeholder 2">
            <a:extLst>
              <a:ext uri="{FF2B5EF4-FFF2-40B4-BE49-F238E27FC236}">
                <a16:creationId xmlns:a16="http://schemas.microsoft.com/office/drawing/2014/main" id="{B4E06CFD-6364-7B57-2378-DDFD82A9E11D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0242550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4537002-0AD9-4875-B3E2-58397EBE6D50}" type="datetime''''''''''''''''''''' 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7" name="Text Placeholder 2">
            <a:extLst>
              <a:ext uri="{FF2B5EF4-FFF2-40B4-BE49-F238E27FC236}">
                <a16:creationId xmlns:a16="http://schemas.microsoft.com/office/drawing/2014/main" id="{C30DDB85-2185-2CA9-B235-3982101DC1A4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0196513" y="5897563"/>
            <a:ext cx="35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8084CC5-757E-43A8-A325-15F67FB836DA}" type="datetime'''J''''''''''''''''''''umb''''''''''''''''''''''''o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Jumbo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8" name="Text Placeholder 2">
            <a:extLst>
              <a:ext uri="{FF2B5EF4-FFF2-40B4-BE49-F238E27FC236}">
                <a16:creationId xmlns:a16="http://schemas.microsoft.com/office/drawing/2014/main" id="{5CC4AE20-0541-35D7-67FD-40003D25ADAE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0491788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58E2859-E802-44B2-976C-3D7BF85E3951}" type="datetime''''''''''''''''''''''''''''''''''''' 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071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F65DE39-769D-41FF-8092-3E9C63D669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395" imgH="396" progId="TCLayout.ActiveDocument.1">
                  <p:embed/>
                </p:oleObj>
              </mc:Choice>
              <mc:Fallback>
                <p:oleObj name="think-cell Slide" r:id="rId48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F65DE39-769D-41FF-8092-3E9C63D66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652EF7D1-6B62-7712-FE43-A426BC7F86AF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508000" y="1927225"/>
          <a:ext cx="5191125" cy="400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625" name="Text Placeholder 2">
            <a:extLst>
              <a:ext uri="{FF2B5EF4-FFF2-40B4-BE49-F238E27FC236}">
                <a16:creationId xmlns:a16="http://schemas.microsoft.com/office/drawing/2014/main" id="{C96313A2-CC0E-558B-8092-53F1C486ECE0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600325" y="5889625"/>
            <a:ext cx="290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3836091-A460-4F6E-9209-5024D3AE5EBF}" type="datetime'''''''S''''''m''''''''''''''''''''''a''''''''''l''''''l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F2D3252-BEC4-4025-9A97-A5E6F454C62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95388" y="5889625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EBC9733-E744-47B9-B7A3-D818A580D8B6}" type="datetime'''''''''''''''''''''''''''''''T''''''i''n''y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Tiny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F1E17AEE-964D-F8D3-7958-CEBE089ED33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730750" y="5889625"/>
            <a:ext cx="336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2A4FE27-3AF0-4EC5-A519-FAD3348A6AF6}" type="datetime'''''''X''''''''''l''''''''a''''rg''''''''''e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A31F3BA-6BE5-4198-B8DE-2098B3130B5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854200" y="5889625"/>
            <a:ext cx="3476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9D239B5-A77D-4CB1-8ECA-376A30BDC560}" type="datetime'''''''''X''''''''''s''m''''''''''''''''''''''''''all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14EA538B-E841-41E7-8739-F31938F6CB8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238500" y="5889625"/>
            <a:ext cx="4476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B345D0B-A328-4911-82FE-DB1FC1C2A124}" type="datetime'''''M''''''''''''''''''''''''e''''d''i''u''''''''''''''m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Medium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33F756E7-E8FA-3536-F6B2-AF4F255B469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438775" y="58896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194EC10-8308-41F2-81B3-90AD218CA16E}" type="datetime'''''''''''''''J''''''u''''''''m''''''''b''''''o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Jumbo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0" name="Text Placeholder 2">
            <a:extLst>
              <a:ext uri="{FF2B5EF4-FFF2-40B4-BE49-F238E27FC236}">
                <a16:creationId xmlns:a16="http://schemas.microsoft.com/office/drawing/2014/main" id="{FE236198-AEC2-0115-0DD3-43A83E176F3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032250" y="5889625"/>
            <a:ext cx="2952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9B56886-4FAF-4A59-94D5-B67884022003}" type="datetime'''''''''L''a''''''''''''rge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8" name="Rectangle 777">
            <a:extLst>
              <a:ext uri="{FF2B5EF4-FFF2-40B4-BE49-F238E27FC236}">
                <a16:creationId xmlns:a16="http://schemas.microsoft.com/office/drawing/2014/main" id="{5634FD4E-3C95-6E36-8071-EB9BE57989D5}"/>
              </a:ext>
            </a:extLst>
          </p:cNvPr>
          <p:cNvSpPr/>
          <p:nvPr/>
        </p:nvSpPr>
        <p:spPr>
          <a:xfrm flipH="1">
            <a:off x="5207000" y="4900613"/>
            <a:ext cx="587375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0" name="Rectangle 779">
            <a:extLst>
              <a:ext uri="{FF2B5EF4-FFF2-40B4-BE49-F238E27FC236}">
                <a16:creationId xmlns:a16="http://schemas.microsoft.com/office/drawing/2014/main" id="{32F07104-9F0D-A7CE-04D7-F6E8738556F4}"/>
              </a:ext>
            </a:extLst>
          </p:cNvPr>
          <p:cNvSpPr/>
          <p:nvPr/>
        </p:nvSpPr>
        <p:spPr>
          <a:xfrm flipH="1">
            <a:off x="3762854" y="4385802"/>
            <a:ext cx="588963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3" name="Rectangle 772">
            <a:extLst>
              <a:ext uri="{FF2B5EF4-FFF2-40B4-BE49-F238E27FC236}">
                <a16:creationId xmlns:a16="http://schemas.microsoft.com/office/drawing/2014/main" id="{66E9F6F8-BA32-67BA-CF61-B74743DA8F9F}"/>
              </a:ext>
            </a:extLst>
          </p:cNvPr>
          <p:cNvSpPr/>
          <p:nvPr/>
        </p:nvSpPr>
        <p:spPr>
          <a:xfrm flipH="1">
            <a:off x="2337650" y="4103364"/>
            <a:ext cx="587375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1" name="Rectangle 770">
            <a:extLst>
              <a:ext uri="{FF2B5EF4-FFF2-40B4-BE49-F238E27FC236}">
                <a16:creationId xmlns:a16="http://schemas.microsoft.com/office/drawing/2014/main" id="{4F58419D-C246-D675-642C-04385A7ACCD7}"/>
              </a:ext>
            </a:extLst>
          </p:cNvPr>
          <p:cNvSpPr/>
          <p:nvPr/>
        </p:nvSpPr>
        <p:spPr>
          <a:xfrm flipH="1">
            <a:off x="840382" y="3049358"/>
            <a:ext cx="588963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9C66A6-38E7-2162-5B65-67A2AF27F640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8913813" y="2232025"/>
            <a:ext cx="123825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DFC0452-D6A9-BDE9-073B-ADF5884643EE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8918575" y="2397125"/>
            <a:ext cx="114300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2" name="Text Placeholder 2">
            <a:extLst>
              <a:ext uri="{FF2B5EF4-FFF2-40B4-BE49-F238E27FC236}">
                <a16:creationId xmlns:a16="http://schemas.microsoft.com/office/drawing/2014/main" id="{E7B6E038-8AF0-ECF4-B22F-94574F4AE5E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097963" y="2184400"/>
            <a:ext cx="3667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5B1EB7D-1309-48F5-B6F8-A31D7D1414B0}" type="datetime'''''''''''''L''ist P''''r''''i''ce''''''''''''''''''''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List Price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id="{1EA3DC3B-F9A5-01D3-CCBC-7C544E3A4DD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097963" y="2349500"/>
            <a:ext cx="6064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D5063B3-220C-4A4A-954F-C6E1748D6C81}" type="datetime'''''''''Exp''e''c''''t''''''e''d P''''''''r''i''''''''ce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Expected Price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3D85038-ACE7-4463-A047-81705FDF196D}"/>
              </a:ext>
            </a:extLst>
          </p:cNvPr>
          <p:cNvSpPr txBox="1"/>
          <p:nvPr/>
        </p:nvSpPr>
        <p:spPr>
          <a:xfrm>
            <a:off x="570175" y="1565276"/>
            <a:ext cx="464132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RPU by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/>
              </a:rPr>
              <a:t>Segment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Size– CLIENT Platform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829AD9-DC49-4D6F-9464-BE652055657B}"/>
              </a:ext>
            </a:extLst>
          </p:cNvPr>
          <p:cNvSpPr txBox="1"/>
          <p:nvPr/>
        </p:nvSpPr>
        <p:spPr>
          <a:xfrm>
            <a:off x="6187813" y="1595439"/>
            <a:ext cx="413226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Standardized Price Curve – CLIENT Platform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77F918F-2F47-242B-BEC3-6DC6451A11A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5314950" y="2333625"/>
            <a:ext cx="0" cy="1143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5CEF103-FA6B-6AB4-D410-A2E39C5C3681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5257800" y="2035175"/>
            <a:ext cx="1143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4268E1E-826A-1DE0-7942-26922589BDC0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5314950" y="1978025"/>
            <a:ext cx="0" cy="1143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A5F9B96-7428-FD51-50A5-205D0B8D4C36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5257800" y="2212975"/>
            <a:ext cx="114300" cy="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D01642B-EB00-4758-1A05-09D507685FCD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5257800" y="2390775"/>
            <a:ext cx="1143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2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437188" y="1978025"/>
            <a:ext cx="188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84F0A5A-E454-4E44-B406-DA5EEDAC1FA5}" type="datetime'''''''''''''9''''0''''t''''''''''''''h''''''''''''''''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90th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1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437188" y="2155825"/>
            <a:ext cx="3190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89E1D21-C5B4-4CC9-A26E-DA790B15D69A}" type="datetime'''M''''''''e''d''''''i''''a''''n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Median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3" name="Text Placeholder 2">
            <a:extLst>
              <a:ext uri="{FF2B5EF4-FFF2-40B4-BE49-F238E27FC236}">
                <a16:creationId xmlns:a16="http://schemas.microsoft.com/office/drawing/2014/main" id="{F0A7A717-BD4A-42A6-A8C4-121C2CFEBB1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437188" y="2333625"/>
            <a:ext cx="188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31F000B-D0C0-4EE2-BB60-EF2DD12ADC82}" type="datetime'''''''25''''''''''''''''''''''t''''''h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25th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B7BE39E-E097-54B1-9C64-BD8115AA2762}"/>
              </a:ext>
            </a:extLst>
          </p:cNvPr>
          <p:cNvSpPr/>
          <p:nvPr/>
        </p:nvSpPr>
        <p:spPr>
          <a:xfrm flipH="1">
            <a:off x="1559718" y="3848891"/>
            <a:ext cx="588963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070572E-288B-7A1F-CCFD-F994207E2C20}"/>
              </a:ext>
            </a:extLst>
          </p:cNvPr>
          <p:cNvSpPr/>
          <p:nvPr/>
        </p:nvSpPr>
        <p:spPr>
          <a:xfrm flipH="1">
            <a:off x="3052761" y="4282614"/>
            <a:ext cx="588963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A987DD7-9A82-312B-3D70-2EA1048DCDC6}"/>
              </a:ext>
            </a:extLst>
          </p:cNvPr>
          <p:cNvSpPr/>
          <p:nvPr/>
        </p:nvSpPr>
        <p:spPr>
          <a:xfrm flipH="1">
            <a:off x="4479925" y="4615435"/>
            <a:ext cx="587375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E7BE4C75-3756-24E4-D8BF-D77ABA8E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48083"/>
            <a:ext cx="11217275" cy="867930"/>
          </a:xfrm>
          <a:noFill/>
        </p:spPr>
        <p:txBody>
          <a:bodyPr vert="horz"/>
          <a:lstStyle/>
          <a:p>
            <a:pPr marL="0" marR="0" lvl="0" indent="0" fontAlgn="auto">
              <a:spcAft>
                <a:spcPts val="1200"/>
              </a:spcAft>
              <a:buClrTx/>
              <a:buSzTx/>
              <a:tabLst>
                <a:tab pos="0" algn="l"/>
              </a:tabLst>
              <a:defRPr/>
            </a:pPr>
            <a:r>
              <a:rPr lang="en-US"/>
              <a:t>The CLIENT Platform’s price curve shows consistent volume discounting with minimal variance across FI sizes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40F217-23E6-6379-124B-CECE501FBB95}"/>
              </a:ext>
            </a:extLst>
          </p:cNvPr>
          <p:cNvCxnSpPr>
            <a:cxnSpLocks/>
            <a:stCxn id="771" idx="1"/>
          </p:cNvCxnSpPr>
          <p:nvPr/>
        </p:nvCxnSpPr>
        <p:spPr>
          <a:xfrm flipV="1">
            <a:off x="1429345" y="3179533"/>
            <a:ext cx="5426074" cy="794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6646AB4-9589-2306-7064-2083D55F11F0}"/>
              </a:ext>
            </a:extLst>
          </p:cNvPr>
          <p:cNvCxnSpPr>
            <a:cxnSpLocks/>
          </p:cNvCxnSpPr>
          <p:nvPr/>
        </p:nvCxnSpPr>
        <p:spPr>
          <a:xfrm>
            <a:off x="2141839" y="3979860"/>
            <a:ext cx="5289550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BFAEA4C-9A5C-72E0-9113-8430CA92F9F2}"/>
              </a:ext>
            </a:extLst>
          </p:cNvPr>
          <p:cNvCxnSpPr>
            <a:cxnSpLocks/>
          </p:cNvCxnSpPr>
          <p:nvPr/>
        </p:nvCxnSpPr>
        <p:spPr>
          <a:xfrm>
            <a:off x="2925025" y="4235126"/>
            <a:ext cx="5153025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C6C88D0-97C9-3B17-8CA4-7E08740BB477}"/>
              </a:ext>
            </a:extLst>
          </p:cNvPr>
          <p:cNvCxnSpPr>
            <a:cxnSpLocks/>
          </p:cNvCxnSpPr>
          <p:nvPr/>
        </p:nvCxnSpPr>
        <p:spPr>
          <a:xfrm>
            <a:off x="5794374" y="5059363"/>
            <a:ext cx="4611688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2EC8A6F-6A6F-FB88-672E-19AD0054A344}"/>
              </a:ext>
            </a:extLst>
          </p:cNvPr>
          <p:cNvCxnSpPr>
            <a:cxnSpLocks/>
          </p:cNvCxnSpPr>
          <p:nvPr/>
        </p:nvCxnSpPr>
        <p:spPr>
          <a:xfrm>
            <a:off x="5072364" y="4762253"/>
            <a:ext cx="4718050" cy="30163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42E3DCDF-EC71-FA10-9156-F4B5DFB84BA1}"/>
              </a:ext>
            </a:extLst>
          </p:cNvPr>
          <p:cNvSpPr txBox="1"/>
          <p:nvPr/>
        </p:nvSpPr>
        <p:spPr>
          <a:xfrm>
            <a:off x="661988" y="6348307"/>
            <a:ext cx="4402950" cy="26161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Tiny Segment's 90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 is 491%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1C5F35-B8F9-9187-B697-74FFB137F1C7}"/>
              </a:ext>
            </a:extLst>
          </p:cNvPr>
          <p:cNvSpPr/>
          <p:nvPr/>
        </p:nvSpPr>
        <p:spPr>
          <a:xfrm>
            <a:off x="486300" y="1200806"/>
            <a:ext cx="1346200" cy="2796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 Platform</a:t>
            </a:r>
          </a:p>
        </p:txBody>
      </p:sp>
      <p:graphicFrame>
        <p:nvGraphicFramePr>
          <p:cNvPr id="19" name="Table 12">
            <a:extLst>
              <a:ext uri="{FF2B5EF4-FFF2-40B4-BE49-F238E27FC236}">
                <a16:creationId xmlns:a16="http://schemas.microsoft.com/office/drawing/2014/main" id="{97B06DB2-CC37-E5D4-75FF-B3E9D98441A0}"/>
              </a:ext>
            </a:extLst>
          </p:cNvPr>
          <p:cNvGraphicFramePr>
            <a:graphicFrameLocks noGrp="1"/>
          </p:cNvGraphicFramePr>
          <p:nvPr/>
        </p:nvGraphicFramePr>
        <p:xfrm>
          <a:off x="10315315" y="1776376"/>
          <a:ext cx="1255342" cy="207251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27671">
                  <a:extLst>
                    <a:ext uri="{9D8B030D-6E8A-4147-A177-3AD203B41FA5}">
                      <a16:colId xmlns:a16="http://schemas.microsoft.com/office/drawing/2014/main" val="500960012"/>
                    </a:ext>
                  </a:extLst>
                </a:gridCol>
                <a:gridCol w="627671">
                  <a:extLst>
                    <a:ext uri="{9D8B030D-6E8A-4147-A177-3AD203B41FA5}">
                      <a16:colId xmlns:a16="http://schemas.microsoft.com/office/drawing/2014/main" val="1617533383"/>
                    </a:ext>
                  </a:extLst>
                </a:gridCol>
              </a:tblGrid>
              <a:tr h="304133">
                <a:tc>
                  <a:txBody>
                    <a:bodyPr/>
                    <a:lstStyle/>
                    <a:p>
                      <a:r>
                        <a:rPr lang="en-US" sz="900"/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Min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89494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Tiny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560099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 err="1"/>
                        <a:t>XSmall</a:t>
                      </a: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799788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95487"/>
                  </a:ext>
                </a:extLst>
              </a:tr>
              <a:tr h="335155">
                <a:tc>
                  <a:txBody>
                    <a:bodyPr/>
                    <a:lstStyle/>
                    <a:p>
                      <a:r>
                        <a:rPr lang="en-US" sz="9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23042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87037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 err="1"/>
                        <a:t>XLarge</a:t>
                      </a:r>
                      <a:r>
                        <a:rPr lang="en-US" sz="9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47332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Jumbo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59266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8507F1C5-2FF4-7E10-2E2C-41ABF7785905}"/>
              </a:ext>
            </a:extLst>
          </p:cNvPr>
          <p:cNvSpPr/>
          <p:nvPr/>
        </p:nvSpPr>
        <p:spPr>
          <a:xfrm>
            <a:off x="2958862" y="4218322"/>
            <a:ext cx="1445099" cy="508201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E09711-F2D2-A49D-80A3-5E39741F5B68}"/>
              </a:ext>
            </a:extLst>
          </p:cNvPr>
          <p:cNvCxnSpPr>
            <a:cxnSpLocks/>
          </p:cNvCxnSpPr>
          <p:nvPr/>
        </p:nvCxnSpPr>
        <p:spPr>
          <a:xfrm flipV="1">
            <a:off x="7135813" y="2755900"/>
            <a:ext cx="0" cy="3092348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B2E03E3-B47C-9782-D55D-9320773A9DEF}"/>
              </a:ext>
            </a:extLst>
          </p:cNvPr>
          <p:cNvCxnSpPr>
            <a:cxnSpLocks/>
          </p:cNvCxnSpPr>
          <p:nvPr/>
        </p:nvCxnSpPr>
        <p:spPr>
          <a:xfrm flipV="1">
            <a:off x="7713629" y="3311296"/>
            <a:ext cx="0" cy="2536952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7579395-7354-9FA8-33CC-C0DFE2480BDA}"/>
              </a:ext>
            </a:extLst>
          </p:cNvPr>
          <p:cNvCxnSpPr>
            <a:cxnSpLocks/>
          </p:cNvCxnSpPr>
          <p:nvPr/>
        </p:nvCxnSpPr>
        <p:spPr>
          <a:xfrm flipV="1">
            <a:off x="8313110" y="3697092"/>
            <a:ext cx="0" cy="2190648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E9B951E-406C-BBD9-8203-D59FA67019F2}"/>
              </a:ext>
            </a:extLst>
          </p:cNvPr>
          <p:cNvCxnSpPr>
            <a:cxnSpLocks/>
          </p:cNvCxnSpPr>
          <p:nvPr/>
        </p:nvCxnSpPr>
        <p:spPr>
          <a:xfrm flipH="1" flipV="1">
            <a:off x="8904782" y="3979860"/>
            <a:ext cx="16637" cy="1868388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A2BD8D-EDD1-BB0C-A174-3FB1A6333F6B}"/>
              </a:ext>
            </a:extLst>
          </p:cNvPr>
          <p:cNvCxnSpPr>
            <a:cxnSpLocks/>
          </p:cNvCxnSpPr>
          <p:nvPr/>
        </p:nvCxnSpPr>
        <p:spPr>
          <a:xfrm flipV="1">
            <a:off x="9513090" y="4110829"/>
            <a:ext cx="0" cy="1737419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76930EC-37CE-454A-4F42-F73BE919483A}"/>
              </a:ext>
            </a:extLst>
          </p:cNvPr>
          <p:cNvCxnSpPr>
            <a:cxnSpLocks/>
          </p:cNvCxnSpPr>
          <p:nvPr/>
        </p:nvCxnSpPr>
        <p:spPr>
          <a:xfrm flipV="1">
            <a:off x="10109650" y="4490480"/>
            <a:ext cx="0" cy="1357768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98FBE3EC-EB2D-8190-6849-F498B5588093}"/>
              </a:ext>
            </a:extLst>
          </p:cNvPr>
          <p:cNvGraphicFramePr/>
          <p:nvPr>
            <p:custDataLst>
              <p:tags r:id="rId22"/>
            </p:custDataLst>
          </p:nvPr>
        </p:nvGraphicFramePr>
        <p:xfrm>
          <a:off x="6497638" y="1927225"/>
          <a:ext cx="4594225" cy="400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>
        <p:nvSpPr>
          <p:cNvPr id="519" name="Text Placeholder 2">
            <a:extLst>
              <a:ext uri="{FF2B5EF4-FFF2-40B4-BE49-F238E27FC236}">
                <a16:creationId xmlns:a16="http://schemas.microsoft.com/office/drawing/2014/main" id="{0E512EF8-5C7B-D6E8-53C7-788F6F15042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0233025" y="5889625"/>
            <a:ext cx="35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9A37DA8-08B5-468B-A7AE-B144C6B91389}" type="datetime'''''''''''''''''''''''J''um''''''''''''''''''bo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Jumbo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9318C6CD-BB2E-4943-B66A-44BB6611E54D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172200" y="2005013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</a:t>
            </a:r>
          </a:p>
        </p:txBody>
      </p:sp>
      <p:sp>
        <p:nvSpPr>
          <p:cNvPr id="488" name="Text Placeholder 2">
            <a:extLst>
              <a:ext uri="{FF2B5EF4-FFF2-40B4-BE49-F238E27FC236}">
                <a16:creationId xmlns:a16="http://schemas.microsoft.com/office/drawing/2014/main" id="{10E1F374-048C-C39C-8D4A-2523E77E37F1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692900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D5194A2-5F36-40DF-9F93-0ABE7524B351}" type="datetime''''''''''''''' 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7" name="Text Placeholder 2">
            <a:extLst>
              <a:ext uri="{FF2B5EF4-FFF2-40B4-BE49-F238E27FC236}">
                <a16:creationId xmlns:a16="http://schemas.microsoft.com/office/drawing/2014/main" id="{9E7341F8-F14A-D5E1-0C7E-34C67699C39D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545263" y="5889625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D1FBB81-08CE-408E-8A67-7B037C7B8137}" type="datetime''''' '''''''''''''''''' 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  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5" name="Text Placeholder 2">
            <a:extLst>
              <a:ext uri="{FF2B5EF4-FFF2-40B4-BE49-F238E27FC236}">
                <a16:creationId xmlns:a16="http://schemas.microsoft.com/office/drawing/2014/main" id="{47AE16B4-018C-7FFF-30C5-A7A46151EB6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770813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D9BDB01-4246-4129-822B-9B79BBFA1198}" type="datetime''' ''''''''''''''''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9" name="Text Placeholder 2">
            <a:extLst>
              <a:ext uri="{FF2B5EF4-FFF2-40B4-BE49-F238E27FC236}">
                <a16:creationId xmlns:a16="http://schemas.microsoft.com/office/drawing/2014/main" id="{574D2B1F-0F43-41B0-2FE9-ADA6DBB7917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707188" y="5889625"/>
            <a:ext cx="227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0A6F86B-D27D-40EA-AF24-087A7F64F01A}" type="datetime'''''''''T''''''''''''i''''''''''''''''''''''ny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Tiny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0" name="Text Placeholder 2">
            <a:extLst>
              <a:ext uri="{FF2B5EF4-FFF2-40B4-BE49-F238E27FC236}">
                <a16:creationId xmlns:a16="http://schemas.microsoft.com/office/drawing/2014/main" id="{77E223A0-B607-B3A1-1BF6-D4CF314CA6BD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932613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E1BB8F0-11B6-46CD-9122-769AACF27693}" type="datetime''''''''''''''''''''''''''''''''''''''''''''''''' 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Text Placeholder 2">
            <a:extLst>
              <a:ext uri="{FF2B5EF4-FFF2-40B4-BE49-F238E27FC236}">
                <a16:creationId xmlns:a16="http://schemas.microsoft.com/office/drawing/2014/main" id="{057531EB-5097-C40A-8364-16ADABAB347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7172325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5FBCEC2-CDD5-4007-8EC9-4D3DB3357D7F}" type="datetime''''''''''''''''''''''''''''''''''''''''''''''''''''' 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3" name="Text Placeholder 2">
            <a:extLst>
              <a:ext uri="{FF2B5EF4-FFF2-40B4-BE49-F238E27FC236}">
                <a16:creationId xmlns:a16="http://schemas.microsoft.com/office/drawing/2014/main" id="{EBEE763B-71DC-23B7-735F-769BA774E53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7245350" y="5889625"/>
            <a:ext cx="347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FB5DC73-153F-42FD-8B67-1B5594209D5D}" type="datetime'''''''''''''X''''''''''s''m''al''''''''l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4" name="Text Placeholder 2">
            <a:extLst>
              <a:ext uri="{FF2B5EF4-FFF2-40B4-BE49-F238E27FC236}">
                <a16:creationId xmlns:a16="http://schemas.microsoft.com/office/drawing/2014/main" id="{7997F49D-9385-8E1F-1CF7-E3AD62F89B39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531100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0978132-B189-4AE2-A73E-41A430DC3CB2}" type="datetime''''''' 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0950016F-4CB6-418D-CA17-29F745CF2AEC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872413" y="5889625"/>
            <a:ext cx="2905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C0C2FE-1365-4C54-A0ED-6128E19CDA99}" type="datetime'''''''''S''m''''''''''''''''''a''''''''''l''''''''''l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6" name="Text Placeholder 2">
            <a:extLst>
              <a:ext uri="{FF2B5EF4-FFF2-40B4-BE49-F238E27FC236}">
                <a16:creationId xmlns:a16="http://schemas.microsoft.com/office/drawing/2014/main" id="{FABA8753-A24D-EF61-0DBA-B86D64A221E0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9066213" y="5889625"/>
            <a:ext cx="295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47A7AC0-9D4E-4718-9C4B-879512C1CF4F}" type="datetime'''''''''''''''L''''a''r''''ge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7" name="Text Placeholder 2">
            <a:extLst>
              <a:ext uri="{FF2B5EF4-FFF2-40B4-BE49-F238E27FC236}">
                <a16:creationId xmlns:a16="http://schemas.microsoft.com/office/drawing/2014/main" id="{713B084B-2479-AE9F-7503-FC957E86B10B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8129588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F92B0D7-5DFB-46E3-995F-9C89179768D9}" type="datetime''''''''''''''''''''''''''''''''''''' 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8" name="Text Placeholder 2">
            <a:extLst>
              <a:ext uri="{FF2B5EF4-FFF2-40B4-BE49-F238E27FC236}">
                <a16:creationId xmlns:a16="http://schemas.microsoft.com/office/drawing/2014/main" id="{5CC4AE20-0541-35D7-67FD-40003D25ADAE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285413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58E2859-E802-44B2-976C-3D7BF85E3951}" type="datetime''''''''''''''''''''''''''''''''''''' 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426E2A7A-8CFF-B3F1-BE1C-B45E3581946D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391525" y="5889625"/>
            <a:ext cx="447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E052216-B981-44D0-AA88-FF42027AE49F}" type="datetime'''''''M''''''''''''''''''''e''''''''di''''''''''''''u''''m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Medium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4" name="Text Placeholder 2">
            <a:extLst>
              <a:ext uri="{FF2B5EF4-FFF2-40B4-BE49-F238E27FC236}">
                <a16:creationId xmlns:a16="http://schemas.microsoft.com/office/drawing/2014/main" id="{0946FE27-DD85-CB0B-6C74-E3520147B6AD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8967788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0E5F0BB-0A42-4F4C-ADC7-C775A93C3D30}" type="datetime''' 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FDFAD7C3-8103-2CCF-3FAA-1816A9676D0B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631363" y="5889625"/>
            <a:ext cx="3619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FF7075B-5188-454B-BA86-AB9977740BA4}" type="datetime'''''X''La''''r''g''''''''''''''''''''''''''e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5" name="Text Placeholder 2">
            <a:extLst>
              <a:ext uri="{FF2B5EF4-FFF2-40B4-BE49-F238E27FC236}">
                <a16:creationId xmlns:a16="http://schemas.microsoft.com/office/drawing/2014/main" id="{E766DD1B-72CA-1DFE-E0BC-88BC01A174DC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9088438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DB89EA6-D782-429E-85F8-D220904E4260}" type="datetime''''''''''''''''''''''''''''''''' 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0" name="Text Placeholder 2">
            <a:extLst>
              <a:ext uri="{FF2B5EF4-FFF2-40B4-BE49-F238E27FC236}">
                <a16:creationId xmlns:a16="http://schemas.microsoft.com/office/drawing/2014/main" id="{EB5A6FAF-7A94-D40A-C559-D608CF24027A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9566275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055F1C0-78F6-4FDF-9187-D0C8CF8A4F5E}" type="datetime''''''''''''''''''''''''''''''''''''''' 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1" name="Text Placeholder 2">
            <a:extLst>
              <a:ext uri="{FF2B5EF4-FFF2-40B4-BE49-F238E27FC236}">
                <a16:creationId xmlns:a16="http://schemas.microsoft.com/office/drawing/2014/main" id="{FE01E45F-1876-36D8-BEEE-A93ED077DBD9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9686925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185DDD9-5EF4-4323-81D0-ACCE5C511327}" type="datetime''''''''''''''''''' 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" name="Text Placeholder 2">
            <a:extLst>
              <a:ext uri="{FF2B5EF4-FFF2-40B4-BE49-F238E27FC236}">
                <a16:creationId xmlns:a16="http://schemas.microsoft.com/office/drawing/2014/main" id="{E876DD31-04E3-1AC1-A44D-257CB65CC3ED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9925050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933B324-FFF2-4806-922A-32D4FAADDF2F}" type="datetime''''''''''''''''' ''''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7" name="Text Placeholder 2">
            <a:extLst>
              <a:ext uri="{FF2B5EF4-FFF2-40B4-BE49-F238E27FC236}">
                <a16:creationId xmlns:a16="http://schemas.microsoft.com/office/drawing/2014/main" id="{C30DDB85-2185-2CA9-B235-3982101DC1A4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0164763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E08690E-5B6F-46DA-81B8-999B2371D971}" type="datetime''''''''''''''' 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0" name="Text Placeholder 2">
            <a:extLst>
              <a:ext uri="{FF2B5EF4-FFF2-40B4-BE49-F238E27FC236}">
                <a16:creationId xmlns:a16="http://schemas.microsoft.com/office/drawing/2014/main" id="{EF636A4C-B7B2-C0F4-6230-B421E8D162BA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0523538" y="5889625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10A9CF1-F565-4356-8282-2B67D9E85526}" type="datetime''''''''''''''''''' 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D93FAE0-B18E-7593-1D10-9AFBCB72436C}"/>
              </a:ext>
            </a:extLst>
          </p:cNvPr>
          <p:cNvCxnSpPr>
            <a:cxnSpLocks/>
          </p:cNvCxnSpPr>
          <p:nvPr/>
        </p:nvCxnSpPr>
        <p:spPr>
          <a:xfrm>
            <a:off x="4403961" y="4490480"/>
            <a:ext cx="4517458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153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F65DE39-769D-41FF-8092-3E9C63D669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395" imgH="396" progId="TCLayout.ActiveDocument.1">
                  <p:embed/>
                </p:oleObj>
              </mc:Choice>
              <mc:Fallback>
                <p:oleObj name="think-cell Slide" r:id="rId48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F65DE39-769D-41FF-8092-3E9C63D669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DFB9352-7AE7-C474-D3DF-DA30B4500CBA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449263" y="1927225"/>
          <a:ext cx="5191125" cy="400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81831BB-1ECD-A5C0-E171-36D506AEBFD9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136650" y="5889625"/>
            <a:ext cx="227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9C5B16C-77A4-427C-B32F-FF9BF3F91140}" type="datetime'''''''''T''''''''''''''i''''''''''''''''''n''''''y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Tiny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B4A0278-B6FE-6985-8626-84373E48458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380038" y="58896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3E19E59-D06B-4588-84E6-2D06E4C02F11}" type="datetime'''''''''''''''''''''J''''u''m''''b''''''''o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Jumbo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BC35C2E-36B4-C8E8-1681-9CE7DA4F636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795463" y="5889625"/>
            <a:ext cx="3476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4834F23-1964-45FC-8B0D-15E52C5F65E7}" type="datetime'''''''''Xsm''''''''''''''''''''a''''''l''''''''l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B9FE6956-230A-0372-5461-02E05B425E9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672013" y="5889625"/>
            <a:ext cx="336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006D561-DC57-47F8-AAE6-26D786CC55AE}" type="datetime'X''''''''l''''''''''a''''''r''''''ge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75D31C7-D620-611C-0D12-96E9E725F91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541588" y="5889625"/>
            <a:ext cx="2905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3124B9C-421A-4559-AF83-6453A38F804E}" type="datetime'''''''''''''''''''Sma''''''l''''''''''''''''l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0A1D0248-EB04-9A86-8146-B2CB6BAE239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179763" y="5889625"/>
            <a:ext cx="4476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9FE79A7-AB9E-4CB6-8F7F-41D0984144E5}" type="datetime'''''''''''''''''''Me''''''''d''iu''''''''m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Medium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AB4E37BF-67EB-8A8E-A559-B833AF4A0B1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973513" y="5889625"/>
            <a:ext cx="2952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E77AF43-417F-4D25-B848-F814CAE38FF2}" type="datetime'''''''L''''a''r''''''''''g''''''''e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20389B3-FB8A-DAAB-64E0-CBD4EEBCB219}"/>
              </a:ext>
            </a:extLst>
          </p:cNvPr>
          <p:cNvCxnSpPr>
            <a:cxnSpLocks/>
          </p:cNvCxnSpPr>
          <p:nvPr/>
        </p:nvCxnSpPr>
        <p:spPr>
          <a:xfrm flipV="1">
            <a:off x="6697937" y="2149475"/>
            <a:ext cx="0" cy="3659931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E3BB948-4744-2ECB-8DC3-E348B895064F}"/>
              </a:ext>
            </a:extLst>
          </p:cNvPr>
          <p:cNvCxnSpPr>
            <a:cxnSpLocks/>
          </p:cNvCxnSpPr>
          <p:nvPr/>
        </p:nvCxnSpPr>
        <p:spPr>
          <a:xfrm flipV="1">
            <a:off x="7354568" y="2290763"/>
            <a:ext cx="0" cy="3565422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38594B0-DD01-C48C-1204-C1783855F7D5}"/>
              </a:ext>
            </a:extLst>
          </p:cNvPr>
          <p:cNvCxnSpPr>
            <a:cxnSpLocks/>
          </p:cNvCxnSpPr>
          <p:nvPr/>
        </p:nvCxnSpPr>
        <p:spPr>
          <a:xfrm flipV="1">
            <a:off x="8020027" y="2654300"/>
            <a:ext cx="0" cy="3177479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A49C780-38B4-2BBB-7C7F-7A169A7DF519}"/>
              </a:ext>
            </a:extLst>
          </p:cNvPr>
          <p:cNvCxnSpPr>
            <a:cxnSpLocks/>
          </p:cNvCxnSpPr>
          <p:nvPr/>
        </p:nvCxnSpPr>
        <p:spPr>
          <a:xfrm flipV="1">
            <a:off x="8656148" y="3054350"/>
            <a:ext cx="0" cy="2801835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84A7A75-DC78-C3F5-7E6E-3986F57611B3}"/>
              </a:ext>
            </a:extLst>
          </p:cNvPr>
          <p:cNvCxnSpPr>
            <a:cxnSpLocks/>
          </p:cNvCxnSpPr>
          <p:nvPr/>
        </p:nvCxnSpPr>
        <p:spPr>
          <a:xfrm flipV="1">
            <a:off x="9308271" y="3373194"/>
            <a:ext cx="0" cy="2482991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B72E6DF-8E6B-DFAD-9A4E-7CC9916B7ECF}"/>
              </a:ext>
            </a:extLst>
          </p:cNvPr>
          <p:cNvCxnSpPr>
            <a:cxnSpLocks/>
          </p:cNvCxnSpPr>
          <p:nvPr/>
        </p:nvCxnSpPr>
        <p:spPr>
          <a:xfrm flipV="1">
            <a:off x="9957736" y="3550771"/>
            <a:ext cx="18114" cy="2305414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48FCBDD5-AEEB-3639-BB9E-3EB40B8E7EA0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9066213" y="2257425"/>
            <a:ext cx="123825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2D33DC91-1240-CAAE-17D3-CEC79CAEE39E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9070975" y="2422525"/>
            <a:ext cx="114300" cy="0"/>
          </a:xfrm>
          <a:prstGeom prst="line">
            <a:avLst/>
          </a:prstGeom>
          <a:ln w="19050" cap="rnd" cmpd="sng" algn="ctr">
            <a:solidFill>
              <a:schemeClr val="accent6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7" name="Text Placeholder 2">
            <a:extLst>
              <a:ext uri="{FF2B5EF4-FFF2-40B4-BE49-F238E27FC236}">
                <a16:creationId xmlns:a16="http://schemas.microsoft.com/office/drawing/2014/main" id="{3C159B2E-7260-E050-95D7-91B7A4A0178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250363" y="2209800"/>
            <a:ext cx="366713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1A6DE1E-5BEE-4B44-AD21-5E7B87301785}" type="datetime'''''''''''Li''''''st'''''''' ''''Pr''''''''i''''c''''''''''e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List Price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8" name="Text Placeholder 2">
            <a:extLst>
              <a:ext uri="{FF2B5EF4-FFF2-40B4-BE49-F238E27FC236}">
                <a16:creationId xmlns:a16="http://schemas.microsoft.com/office/drawing/2014/main" id="{AE57DC01-5EBD-8F4C-5497-90AB5CB5F17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250363" y="2374900"/>
            <a:ext cx="6064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79D04CF-FD65-4EFD-BD9C-B28D4DCC61F4}" type="datetime'''''E''''''xp''''''e''''''''''''cte''d'''''' P''r''''ice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Expected Price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3D85038-ACE7-4463-A047-81705FDF196D}"/>
              </a:ext>
            </a:extLst>
          </p:cNvPr>
          <p:cNvSpPr txBox="1"/>
          <p:nvPr/>
        </p:nvSpPr>
        <p:spPr>
          <a:xfrm>
            <a:off x="532337" y="1489441"/>
            <a:ext cx="4641325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RPU per Product by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/>
              </a:rPr>
              <a:t>Segment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Size– PRODUCT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2829AD9-DC49-4D6F-9464-BE652055657B}"/>
              </a:ext>
            </a:extLst>
          </p:cNvPr>
          <p:cNvSpPr txBox="1"/>
          <p:nvPr/>
        </p:nvSpPr>
        <p:spPr>
          <a:xfrm>
            <a:off x="6149975" y="1519428"/>
            <a:ext cx="4132263" cy="307975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Standardized Price Curve – PRODUCT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E7BE4C75-3756-24E4-D8BF-D77ABA8E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248083"/>
            <a:ext cx="11217275" cy="867930"/>
          </a:xfrm>
          <a:noFill/>
        </p:spPr>
        <p:txBody>
          <a:bodyPr vert="horz"/>
          <a:lstStyle/>
          <a:p>
            <a:pPr marL="0" marR="0" lvl="0" indent="0" fontAlgn="auto">
              <a:spcAft>
                <a:spcPts val="1200"/>
              </a:spcAft>
              <a:buClrTx/>
              <a:buSzTx/>
              <a:tabLst>
                <a:tab pos="0" algn="l"/>
              </a:tabLst>
              <a:defRPr/>
            </a:pPr>
            <a:r>
              <a:rPr lang="en-US"/>
              <a:t>Products with a unique historical pricing trend will be priced independently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CD47B5B-58BE-F3A4-08F5-5BF64011199F}"/>
              </a:ext>
            </a:extLst>
          </p:cNvPr>
          <p:cNvSpPr/>
          <p:nvPr/>
        </p:nvSpPr>
        <p:spPr>
          <a:xfrm flipH="1">
            <a:off x="5156433" y="4255573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F9D35E5-D23B-CCD2-F6C6-A8E580D16996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4943475" y="2047875"/>
            <a:ext cx="1143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4DDA866-8958-FAD0-273F-0723E5646E0D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5000625" y="1990725"/>
            <a:ext cx="0" cy="1143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C664EF1-E27D-7D91-620E-D33B46BD1586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4943475" y="2403475"/>
            <a:ext cx="11430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826636-BB71-FB67-1662-12B61BDA97FF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4943475" y="2225675"/>
            <a:ext cx="114300" cy="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CC044A3-C0A7-A309-A409-68B449426949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5000625" y="2346325"/>
            <a:ext cx="0" cy="1143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C74989B7-F50E-69E1-8748-A33E700BED4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5122863" y="1990725"/>
            <a:ext cx="188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1AF8A01-1085-4E52-AEFC-22938F6B6C08}" type="datetime'''''7''''''''''''''''''''5''''''''''''''''''t''''h''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75th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92661242-87CB-0A31-FB36-63CC67A0D86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122863" y="2346325"/>
            <a:ext cx="1889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E952FE4-7DC4-4FCB-BE58-A50852B9DB5C}" type="datetime'''''''''25''''t''''''''h''''''''''''''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25th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8DB6D9FF-5DCB-D8EC-F4FD-DDFA571DD97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122863" y="2168525"/>
            <a:ext cx="31908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521276E-EE84-4A68-9CB9-EA05CCCC20F7}" type="datetime'M''''e''''''''''''''''d''''''ia''''n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Median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FA1E58-2A25-4043-D96A-5A314ACA27B0}"/>
              </a:ext>
            </a:extLst>
          </p:cNvPr>
          <p:cNvSpPr/>
          <p:nvPr/>
        </p:nvSpPr>
        <p:spPr>
          <a:xfrm flipH="1">
            <a:off x="2975927" y="3680480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2E4989B-6C5F-CFA3-7D8A-92DECFCA9FCA}"/>
              </a:ext>
            </a:extLst>
          </p:cNvPr>
          <p:cNvSpPr/>
          <p:nvPr/>
        </p:nvSpPr>
        <p:spPr>
          <a:xfrm flipH="1">
            <a:off x="1521981" y="3241295"/>
            <a:ext cx="588170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3027A51-12CD-F7AE-0841-96E073F955A5}"/>
              </a:ext>
            </a:extLst>
          </p:cNvPr>
          <p:cNvSpPr/>
          <p:nvPr/>
        </p:nvSpPr>
        <p:spPr>
          <a:xfrm flipH="1">
            <a:off x="799913" y="3288833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1C83DDA-5763-B0E6-AC65-09A3F92293DB}"/>
              </a:ext>
            </a:extLst>
          </p:cNvPr>
          <p:cNvSpPr/>
          <p:nvPr/>
        </p:nvSpPr>
        <p:spPr>
          <a:xfrm flipH="1">
            <a:off x="2255068" y="3489082"/>
            <a:ext cx="588170" cy="263525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D5EA69F-2DD5-0BF0-52C7-1CDF7D3E1CEB}"/>
              </a:ext>
            </a:extLst>
          </p:cNvPr>
          <p:cNvSpPr/>
          <p:nvPr/>
        </p:nvSpPr>
        <p:spPr>
          <a:xfrm flipH="1">
            <a:off x="4424509" y="4241801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D1CC74-9EB6-681C-0F92-7807F7B30663}"/>
              </a:ext>
            </a:extLst>
          </p:cNvPr>
          <p:cNvCxnSpPr>
            <a:cxnSpLocks/>
          </p:cNvCxnSpPr>
          <p:nvPr/>
        </p:nvCxnSpPr>
        <p:spPr>
          <a:xfrm>
            <a:off x="2863453" y="3620844"/>
            <a:ext cx="4832747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578EBC5-17A0-6DC1-D2AF-68B4662D1826}"/>
              </a:ext>
            </a:extLst>
          </p:cNvPr>
          <p:cNvCxnSpPr>
            <a:cxnSpLocks/>
          </p:cNvCxnSpPr>
          <p:nvPr/>
        </p:nvCxnSpPr>
        <p:spPr>
          <a:xfrm>
            <a:off x="3588133" y="3811449"/>
            <a:ext cx="4800217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59B3B87-7A14-F5A4-894B-941C0E79C3CA}"/>
              </a:ext>
            </a:extLst>
          </p:cNvPr>
          <p:cNvCxnSpPr>
            <a:cxnSpLocks/>
          </p:cNvCxnSpPr>
          <p:nvPr/>
        </p:nvCxnSpPr>
        <p:spPr>
          <a:xfrm>
            <a:off x="4268788" y="4041131"/>
            <a:ext cx="4719637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7F354DA-BB66-7C65-48A8-9E507C00BDBE}"/>
              </a:ext>
            </a:extLst>
          </p:cNvPr>
          <p:cNvCxnSpPr>
            <a:cxnSpLocks/>
          </p:cNvCxnSpPr>
          <p:nvPr/>
        </p:nvCxnSpPr>
        <p:spPr>
          <a:xfrm flipV="1">
            <a:off x="5798487" y="4372770"/>
            <a:ext cx="4177363" cy="9327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F2333629-2C02-49F6-E816-5AB40BAF7ACD}"/>
              </a:ext>
            </a:extLst>
          </p:cNvPr>
          <p:cNvSpPr/>
          <p:nvPr/>
        </p:nvSpPr>
        <p:spPr>
          <a:xfrm flipH="1">
            <a:off x="3688542" y="3910162"/>
            <a:ext cx="588170" cy="261938"/>
          </a:xfrm>
          <a:prstGeom prst="rect">
            <a:avLst/>
          </a:prstGeom>
          <a:solidFill>
            <a:srgbClr val="F0BD9E">
              <a:alpha val="45098"/>
            </a:srgb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04A846D-1F47-47EA-639B-1C5F6A282929}"/>
              </a:ext>
            </a:extLst>
          </p:cNvPr>
          <p:cNvSpPr/>
          <p:nvPr/>
        </p:nvSpPr>
        <p:spPr>
          <a:xfrm>
            <a:off x="4361394" y="4158341"/>
            <a:ext cx="1437093" cy="447512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AB2C0C3-0CBB-78D1-8DEF-53FFF3658A6C}"/>
              </a:ext>
            </a:extLst>
          </p:cNvPr>
          <p:cNvSpPr/>
          <p:nvPr/>
        </p:nvSpPr>
        <p:spPr>
          <a:xfrm>
            <a:off x="486300" y="1200806"/>
            <a:ext cx="1346200" cy="2796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PRODUCT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DE80DC-04C4-1A8A-9647-1D3BB901085C}"/>
              </a:ext>
            </a:extLst>
          </p:cNvPr>
          <p:cNvCxnSpPr>
            <a:cxnSpLocks/>
          </p:cNvCxnSpPr>
          <p:nvPr/>
        </p:nvCxnSpPr>
        <p:spPr>
          <a:xfrm>
            <a:off x="2123069" y="3373194"/>
            <a:ext cx="4919081" cy="0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58CE0EB-BB00-429E-AE11-CA8F551DA0F8}"/>
              </a:ext>
            </a:extLst>
          </p:cNvPr>
          <p:cNvGraphicFramePr/>
          <p:nvPr>
            <p:custDataLst>
              <p:tags r:id="rId22"/>
            </p:custDataLst>
          </p:nvPr>
        </p:nvGraphicFramePr>
        <p:xfrm>
          <a:off x="6040438" y="1935163"/>
          <a:ext cx="4594225" cy="40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CD09D572-6F14-1ED8-F317-02E8534DD8F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764713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70393A4-2758-49BC-B2FF-91AD0D7C9E27}" type="datetime''''''''''''''''' ''''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4" name="Text Placeholder 2">
            <a:extLst>
              <a:ext uri="{FF2B5EF4-FFF2-40B4-BE49-F238E27FC236}">
                <a16:creationId xmlns:a16="http://schemas.microsoft.com/office/drawing/2014/main" id="{7997F49D-9385-8E1F-1CF7-E3AD62F89B3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861175" y="5897563"/>
            <a:ext cx="347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9CED9E9-7547-4420-BC60-8E778FC44963}" type="datetime'''X''''''''''''s''''''''''''''''''''''''''ma''''''ll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7" name="Text Placeholder 2">
            <a:extLst>
              <a:ext uri="{FF2B5EF4-FFF2-40B4-BE49-F238E27FC236}">
                <a16:creationId xmlns:a16="http://schemas.microsoft.com/office/drawing/2014/main" id="{9E7341F8-F14A-D5E1-0C7E-34C67699C39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088063" y="5897563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A3888D0-8DB2-4278-9432-D4E2C9D966D2}" type="datetime''''' '''''''''''''''''' 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  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1" name="Text Placeholder 2">
            <a:extLst>
              <a:ext uri="{FF2B5EF4-FFF2-40B4-BE49-F238E27FC236}">
                <a16:creationId xmlns:a16="http://schemas.microsoft.com/office/drawing/2014/main" id="{FE01E45F-1876-36D8-BEEE-A93ED077DBD9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9504363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8B96514-4B7F-4265-937A-6E0258656623}" type="datetime''''''''''''''''''' 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7" name="Text Placeholder 2">
            <a:extLst>
              <a:ext uri="{FF2B5EF4-FFF2-40B4-BE49-F238E27FC236}">
                <a16:creationId xmlns:a16="http://schemas.microsoft.com/office/drawing/2014/main" id="{EDB58155-56DC-4CE6-7AC0-F5DC7327B009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851900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700E8D6-9236-448B-9D28-EE401D294FB7}" type="datetime''''''''''''''''''''''''''''''''''''''''''''''''''' 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9318C6CD-BB2E-4943-B66A-44BB6611E54D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715000" y="2012950"/>
            <a:ext cx="260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8CC76FD5-DB4C-6CC8-5F9D-155210E82CE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158038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654870A-6537-487C-A538-1DC0E665C1A9}" type="datetime''''''' 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61BE5740-904D-F7A0-D96C-DA4CDDD9CD1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507163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D7EB4C6-BBB8-4593-B9BF-3CC992EC1FF7}" type="datetime''''''''''''''''''''''''''''''''''''''''''''''''' 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8" name="Text Placeholder 2">
            <a:extLst>
              <a:ext uri="{FF2B5EF4-FFF2-40B4-BE49-F238E27FC236}">
                <a16:creationId xmlns:a16="http://schemas.microsoft.com/office/drawing/2014/main" id="{10E1F374-048C-C39C-8D4A-2523E77E37F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246813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FAE3CF3-6AE5-4078-B557-C0ADF460FD79}" type="datetime''''''''''''''' 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9" name="Text Placeholder 2">
            <a:extLst>
              <a:ext uri="{FF2B5EF4-FFF2-40B4-BE49-F238E27FC236}">
                <a16:creationId xmlns:a16="http://schemas.microsoft.com/office/drawing/2014/main" id="{574D2B1F-0F43-41B0-2FE9-ADA6DBB7917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270625" y="5897563"/>
            <a:ext cx="227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5459525-92D7-416C-8AF1-560B7C9A41C8}" type="datetime'''''''T''''''''''''''i''''''n''''''y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Tiny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6" name="Text Placeholder 2">
            <a:extLst>
              <a:ext uri="{FF2B5EF4-FFF2-40B4-BE49-F238E27FC236}">
                <a16:creationId xmlns:a16="http://schemas.microsoft.com/office/drawing/2014/main" id="{FABA8753-A24D-EF61-0DBA-B86D64A221E0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721725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DF90D46-95E7-4534-AA72-519F3618C5D2}" type="datetime''' ''''''''''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EAC824DC-4100-6278-8CF9-F1EB4F7559EE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767513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8999E2B-6DAA-4600-83A6-D53FF94F387E}" type="datetime''''''''''''''''''''''''''''''''''''''''''''''''''''' 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C07137AD-2A51-96AD-5E03-D72C5B0FF9B7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419975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EDBA7DB-78C2-4C73-B2BE-1A7DFBA9AD24}" type="datetime''''''''''' 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7" name="Text Placeholder 2">
            <a:extLst>
              <a:ext uri="{FF2B5EF4-FFF2-40B4-BE49-F238E27FC236}">
                <a16:creationId xmlns:a16="http://schemas.microsoft.com/office/drawing/2014/main" id="{C30DDB85-2185-2CA9-B235-3982101DC1A4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113963" y="5897563"/>
            <a:ext cx="35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D15D5B3-3D2F-4B71-8793-AEC964C79C90}" type="datetime'J''''''''''''u''''''''''''''m''''''''''''b''''''''''''o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Jumbo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7" name="Text Placeholder 2">
            <a:extLst>
              <a:ext uri="{FF2B5EF4-FFF2-40B4-BE49-F238E27FC236}">
                <a16:creationId xmlns:a16="http://schemas.microsoft.com/office/drawing/2014/main" id="{713B084B-2479-AE9F-7503-FC957E86B10B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542213" y="5897563"/>
            <a:ext cx="2905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24A04DF-5133-4880-879D-C593CE7914BC}" type="datetime'''''''''''''''''S''ma''''''''''''''l''''''''l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Small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D66E7957-F957-F39A-8986-E3BBD543E873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8113713" y="5897563"/>
            <a:ext cx="447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ED841CF-06FB-4585-8F81-AA79A939B5E5}" type="datetime'''M''''e''''''''''d''''''i''''''''''''''''''um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Medium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3A0025E7-C176-72D4-F2C0-8FABFB4985F2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810500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C0F6DED-D2CF-4A1C-8C3C-89FA35F38263}" type="datetime''''' 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343CE075-D855-A96F-A2AC-D00670CDBF3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8840788" y="5897563"/>
            <a:ext cx="2952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7FF88BD-BD10-4CFC-B3CF-5B3DBB53AFAF}" type="datetime'''''''L''''''a''''''''''''r''''''''''''g''''''''e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0" name="Text Placeholder 2">
            <a:extLst>
              <a:ext uri="{FF2B5EF4-FFF2-40B4-BE49-F238E27FC236}">
                <a16:creationId xmlns:a16="http://schemas.microsoft.com/office/drawing/2014/main" id="{EB5A6FAF-7A94-D40A-C559-D608CF24027A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9372600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055F1C0-78F6-4FDF-9187-D0C8CF8A4F5E}" type="datetime''''''''''''''''''''''''''''''''''''''' 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D82E5CE-1C9A-7B1B-5A98-D55F19E67315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9459913" y="5897563"/>
            <a:ext cx="3619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7421B5E-B02F-450C-AA93-278571808A09}" type="datetime'''''''''''''''X''''''''''''L''''''''''''a''r''''''g''e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XLarge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5" name="Text Placeholder 2">
            <a:extLst>
              <a:ext uri="{FF2B5EF4-FFF2-40B4-BE49-F238E27FC236}">
                <a16:creationId xmlns:a16="http://schemas.microsoft.com/office/drawing/2014/main" id="{0282C428-4383-2D50-D3DE-8231CFCB3ABE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0025063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34F2F54-89DA-47D5-B8D5-794A2EF9E9D1}" type="datetime''''''''''''''''''''''''''''''''''''''''' 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" name="Text Placeholder 2">
            <a:extLst>
              <a:ext uri="{FF2B5EF4-FFF2-40B4-BE49-F238E27FC236}">
                <a16:creationId xmlns:a16="http://schemas.microsoft.com/office/drawing/2014/main" id="{B4E06CFD-6364-7B57-2378-DDFD82A9E11D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0155238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8D73A5A-C74F-406B-B8CB-88A82BD7AEF9}" type="datetime''''''' 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A80B2B7E-A5F4-0F00-618B-5E0CD348F8E8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0415588" y="5897563"/>
            <a:ext cx="12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59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738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53CB8B-2D71-4AA5-B734-AB983EED7606}" type="datetime''''''''''''''''''''''''''''''''''''' 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 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6" name="Table 12">
            <a:extLst>
              <a:ext uri="{FF2B5EF4-FFF2-40B4-BE49-F238E27FC236}">
                <a16:creationId xmlns:a16="http://schemas.microsoft.com/office/drawing/2014/main" id="{69BC479B-BE4B-6BF1-5EB7-7E5982BA66A0}"/>
              </a:ext>
            </a:extLst>
          </p:cNvPr>
          <p:cNvGraphicFramePr>
            <a:graphicFrameLocks noGrp="1"/>
          </p:cNvGraphicFramePr>
          <p:nvPr/>
        </p:nvGraphicFramePr>
        <p:xfrm>
          <a:off x="10315315" y="1776376"/>
          <a:ext cx="1255342" cy="207251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27671">
                  <a:extLst>
                    <a:ext uri="{9D8B030D-6E8A-4147-A177-3AD203B41FA5}">
                      <a16:colId xmlns:a16="http://schemas.microsoft.com/office/drawing/2014/main" val="500960012"/>
                    </a:ext>
                  </a:extLst>
                </a:gridCol>
                <a:gridCol w="627671">
                  <a:extLst>
                    <a:ext uri="{9D8B030D-6E8A-4147-A177-3AD203B41FA5}">
                      <a16:colId xmlns:a16="http://schemas.microsoft.com/office/drawing/2014/main" val="1617533383"/>
                    </a:ext>
                  </a:extLst>
                </a:gridCol>
              </a:tblGrid>
              <a:tr h="304133">
                <a:tc>
                  <a:txBody>
                    <a:bodyPr/>
                    <a:lstStyle/>
                    <a:p>
                      <a:r>
                        <a:rPr lang="en-US" sz="900"/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Min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89494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Tiny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560099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 err="1"/>
                        <a:t>XSmall</a:t>
                      </a:r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799788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95487"/>
                  </a:ext>
                </a:extLst>
              </a:tr>
              <a:tr h="335155">
                <a:tc>
                  <a:txBody>
                    <a:bodyPr/>
                    <a:lstStyle/>
                    <a:p>
                      <a:r>
                        <a:rPr lang="en-US" sz="9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823042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87037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 err="1"/>
                        <a:t>XLarge</a:t>
                      </a:r>
                      <a:r>
                        <a:rPr lang="en-US" sz="9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47332"/>
                  </a:ext>
                </a:extLst>
              </a:tr>
              <a:tr h="216879">
                <a:tc>
                  <a:txBody>
                    <a:bodyPr/>
                    <a:lstStyle/>
                    <a:p>
                      <a:r>
                        <a:rPr lang="en-US" sz="900"/>
                        <a:t>Jumbo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5926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E024BFB-D3F5-613A-7A1D-A32DC16AAAFE}"/>
              </a:ext>
            </a:extLst>
          </p:cNvPr>
          <p:cNvSpPr txBox="1"/>
          <p:nvPr/>
        </p:nvSpPr>
        <p:spPr>
          <a:xfrm>
            <a:off x="661988" y="6348307"/>
            <a:ext cx="4402950" cy="26161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Tiny Segment's 90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 is 158%</a:t>
            </a:r>
          </a:p>
        </p:txBody>
      </p:sp>
    </p:spTree>
    <p:extLst>
      <p:ext uri="{BB962C8B-B14F-4D97-AF65-F5344CB8AC3E}">
        <p14:creationId xmlns:p14="http://schemas.microsoft.com/office/powerpoint/2010/main" val="2722578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2CD3515-E28B-11ED-3F3B-FC72D0D999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5642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CD3515-E28B-11ED-3F3B-FC72D0D99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9A8C87-F803-9ED0-E757-B1761EE4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157" y="1884511"/>
            <a:ext cx="6473837" cy="3088977"/>
          </a:xfrm>
        </p:spPr>
        <p:txBody>
          <a:bodyPr vert="horz" anchor="ctr"/>
          <a:lstStyle/>
          <a:p>
            <a:r>
              <a:rPr lang="en-US" sz="4000" dirty="0">
                <a:solidFill>
                  <a:schemeClr val="bg1"/>
                </a:solidFill>
                <a:latin typeface="Montserrat SemiBold" panose="00000700000000000000" pitchFamily="2" charset="0"/>
                <a:cs typeface="Segoe UI Light" panose="020B0502040204020203" pitchFamily="34" charset="0"/>
              </a:rPr>
              <a:t>Avoiding Revenue Leakage</a:t>
            </a:r>
          </a:p>
        </p:txBody>
      </p:sp>
    </p:spTree>
    <p:extLst>
      <p:ext uri="{BB962C8B-B14F-4D97-AF65-F5344CB8AC3E}">
        <p14:creationId xmlns:p14="http://schemas.microsoft.com/office/powerpoint/2010/main" val="3766948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E7D63E6-BE77-1C84-7AB2-014F3C2723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4571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7D63E6-BE77-1C84-7AB2-014F3C272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0E3CC7-5EF1-6292-9646-F10B4F77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There are three tactics that should be implemented to ensure discounts are driving sales rather than leaking revenue</a:t>
            </a:r>
          </a:p>
        </p:txBody>
      </p:sp>
      <p:graphicFrame>
        <p:nvGraphicFramePr>
          <p:cNvPr id="17" name="Table 14">
            <a:extLst>
              <a:ext uri="{FF2B5EF4-FFF2-40B4-BE49-F238E27FC236}">
                <a16:creationId xmlns:a16="http://schemas.microsoft.com/office/drawing/2014/main" id="{D7F28823-6DC1-ED06-10DD-D74F310FC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28850"/>
              </p:ext>
            </p:extLst>
          </p:nvPr>
        </p:nvGraphicFramePr>
        <p:xfrm>
          <a:off x="487680" y="1938630"/>
          <a:ext cx="11216640" cy="412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702">
                  <a:extLst>
                    <a:ext uri="{9D8B030D-6E8A-4147-A177-3AD203B41FA5}">
                      <a16:colId xmlns:a16="http://schemas.microsoft.com/office/drawing/2014/main" val="1872123496"/>
                    </a:ext>
                  </a:extLst>
                </a:gridCol>
                <a:gridCol w="4396509">
                  <a:extLst>
                    <a:ext uri="{9D8B030D-6E8A-4147-A177-3AD203B41FA5}">
                      <a16:colId xmlns:a16="http://schemas.microsoft.com/office/drawing/2014/main" val="534857446"/>
                    </a:ext>
                  </a:extLst>
                </a:gridCol>
                <a:gridCol w="5026429">
                  <a:extLst>
                    <a:ext uri="{9D8B030D-6E8A-4147-A177-3AD203B41FA5}">
                      <a16:colId xmlns:a16="http://schemas.microsoft.com/office/drawing/2014/main" val="571498854"/>
                    </a:ext>
                  </a:extLst>
                </a:gridCol>
              </a:tblGrid>
              <a:tr h="33023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Tactic</a:t>
                      </a:r>
                    </a:p>
                  </a:txBody>
                  <a:tcPr marT="18000" marB="36000" anchor="b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 marT="0" marB="36000" anchor="b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 marT="18000" marB="36000" anchor="b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580807"/>
                  </a:ext>
                </a:extLst>
              </a:tr>
              <a:tr h="132614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Rules</a:t>
                      </a:r>
                    </a:p>
                  </a:txBody>
                  <a:tcPr marT="72000" marB="72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Guidelines and constraints put in place</a:t>
                      </a:r>
                      <a:r>
                        <a:rPr lang="en-US" sz="1400" b="0" dirty="0"/>
                        <a:t> to </a:t>
                      </a:r>
                      <a:r>
                        <a:rPr lang="en-US" sz="1400" b="1" dirty="0"/>
                        <a:t>limit the freedom of the sales team</a:t>
                      </a:r>
                      <a:r>
                        <a:rPr lang="en-US" sz="1400" dirty="0"/>
                        <a:t>, ensuring they adhere to specific pricing practices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/>
                        <a:t>Setting a maximum discount limit of 20% on all deals.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This rule ensures that even if a salesperson feels the need to discount heavily, they cannot go beyond the set threshold without seeking higher approval.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390889"/>
                  </a:ext>
                </a:extLst>
              </a:tr>
              <a:tr h="123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Incentives</a:t>
                      </a: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Rewards or benefits given to </a:t>
                      </a:r>
                      <a:r>
                        <a:rPr lang="en-US" sz="1400" b="1" dirty="0"/>
                        <a:t>motivate salespeople to meet desired pricing levels</a:t>
                      </a:r>
                      <a:r>
                        <a:rPr lang="en-US" sz="1400" dirty="0"/>
                        <a:t> and avoid unnecessary discounting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A </a:t>
                      </a:r>
                      <a:r>
                        <a:rPr lang="en-US" sz="1400" b="1" dirty="0"/>
                        <a:t>price-based kicker </a:t>
                      </a:r>
                      <a:r>
                        <a:rPr lang="en-US" sz="1400" dirty="0"/>
                        <a:t>is a financial incentive where salespeople receive a bonus or higher commission if they manage to close a deal at or above a certain price point, encouraging them to aim for higher prices.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471161"/>
                  </a:ext>
                </a:extLst>
              </a:tr>
              <a:tr h="1232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Enablers</a:t>
                      </a: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Tools, knowledge, or skills provided to </a:t>
                      </a:r>
                      <a:r>
                        <a:rPr lang="en-US" sz="1400" b="1" dirty="0"/>
                        <a:t>help the sales team effectively achieve desired pricing outcomes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A </a:t>
                      </a:r>
                      <a:r>
                        <a:rPr lang="en-US" sz="1400" b="1" dirty="0"/>
                        <a:t>negotiation playbook </a:t>
                      </a:r>
                      <a:r>
                        <a:rPr lang="en-US" sz="1400" dirty="0"/>
                        <a:t>is an enabler that equips salespeople with strategies, objection-handling techniques, and value messaging, enabling them to confidently negotiate and maintain higher prices during sales discussions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17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71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3763277-079B-314A-DC22-E84B0E5AE4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2733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763277-079B-314A-DC22-E84B0E5AE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280+ Leaking Bucket Stock Illustrations, Royalty-Free Vector Graphics &amp; Clip  Art - iStock | Leaking bucket icon">
            <a:extLst>
              <a:ext uri="{FF2B5EF4-FFF2-40B4-BE49-F238E27FC236}">
                <a16:creationId xmlns:a16="http://schemas.microsoft.com/office/drawing/2014/main" id="{D070CA9E-E672-81E8-4E38-BA7415C9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95" y="591447"/>
            <a:ext cx="6099810" cy="60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BCC66D-B6C7-CD17-1CE1-F91B3441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Pricing is capturing value.  So discounting is value leakage... right?</a:t>
            </a:r>
          </a:p>
        </p:txBody>
      </p:sp>
    </p:spTree>
    <p:extLst>
      <p:ext uri="{BB962C8B-B14F-4D97-AF65-F5344CB8AC3E}">
        <p14:creationId xmlns:p14="http://schemas.microsoft.com/office/powerpoint/2010/main" val="1904247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2CD3515-E28B-11ED-3F3B-FC72D0D999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6336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CD3515-E28B-11ED-3F3B-FC72D0D99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9A8C87-F803-9ED0-E757-B1761EE4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157" y="1884511"/>
            <a:ext cx="6473837" cy="3088977"/>
          </a:xfrm>
        </p:spPr>
        <p:txBody>
          <a:bodyPr vert="horz" anchor="ctr"/>
          <a:lstStyle/>
          <a:p>
            <a:r>
              <a:rPr lang="en-US" sz="4000" dirty="0">
                <a:solidFill>
                  <a:schemeClr val="bg1"/>
                </a:solidFill>
                <a:latin typeface="Montserrat SemiBold" panose="00000700000000000000" pitchFamily="2" charset="0"/>
                <a:cs typeface="Segoe UI Light" panose="020B0502040204020203" pitchFamily="34" charset="0"/>
              </a:rPr>
              <a:t>Multi-Year Discount Calculator</a:t>
            </a:r>
          </a:p>
        </p:txBody>
      </p:sp>
    </p:spTree>
    <p:extLst>
      <p:ext uri="{BB962C8B-B14F-4D97-AF65-F5344CB8AC3E}">
        <p14:creationId xmlns:p14="http://schemas.microsoft.com/office/powerpoint/2010/main" val="1951275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629B5CC-F275-539A-9BB8-76FCCFF0EB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7236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29B5CC-F275-539A-9BB8-76FCCFF0E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0BD8F7F-B9F8-AF93-8602-53378693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Download our multi-year contract calculator to minimize revenue leakage while incentivizing multi-year deals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F65C-168A-A78C-2261-FCBF0771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493116"/>
            <a:ext cx="3382356" cy="4351338"/>
          </a:xfrm>
        </p:spPr>
        <p:txBody>
          <a:bodyPr/>
          <a:lstStyle/>
          <a:p>
            <a:pPr algn="l"/>
            <a:r>
              <a:rPr lang="en-US" sz="1600" b="0" i="0" dirty="0">
                <a:solidFill>
                  <a:srgbClr val="141921"/>
                </a:solidFill>
                <a:effectLst/>
                <a:highlight>
                  <a:srgbClr val="FFFFFF"/>
                </a:highlight>
                <a:latin typeface="Mulish"/>
              </a:rPr>
              <a:t>The multi-year discount calculator is used to determine the optimized multi-year discount, which results in an equivalent contract value for annual and multi-year contracts, after considering inflation, typical price increases, and risk of churn.</a:t>
            </a:r>
            <a:br>
              <a:rPr lang="en-US" sz="1600" b="0" i="0" dirty="0">
                <a:solidFill>
                  <a:srgbClr val="141921"/>
                </a:solidFill>
                <a:effectLst/>
                <a:highlight>
                  <a:srgbClr val="FFFFFF"/>
                </a:highlight>
                <a:latin typeface="Mulish"/>
              </a:rPr>
            </a:br>
            <a:endParaRPr lang="en-US" sz="1600" b="0" i="0" dirty="0">
              <a:solidFill>
                <a:srgbClr val="141921"/>
              </a:solidFill>
              <a:effectLst/>
              <a:highlight>
                <a:srgbClr val="FFFFFF"/>
              </a:highlight>
              <a:latin typeface="Mulish"/>
            </a:endParaRPr>
          </a:p>
          <a:p>
            <a:pPr algn="l"/>
            <a:r>
              <a:rPr lang="en-US" sz="1600" b="1" i="0" dirty="0">
                <a:solidFill>
                  <a:srgbClr val="141921"/>
                </a:solidFill>
                <a:effectLst/>
                <a:highlight>
                  <a:srgbClr val="FFFFFF"/>
                </a:highlight>
                <a:latin typeface="Mulish"/>
              </a:rPr>
              <a:t>Benefits: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0" i="1" dirty="0">
                <a:solidFill>
                  <a:srgbClr val="141921"/>
                </a:solidFill>
                <a:effectLst/>
                <a:highlight>
                  <a:srgbClr val="FFFFFF"/>
                </a:highlight>
                <a:latin typeface="Mulish"/>
              </a:rPr>
              <a:t>Provides pricing that incentivizes multi-year contracts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0" i="1" dirty="0">
                <a:solidFill>
                  <a:srgbClr val="141921"/>
                </a:solidFill>
                <a:effectLst/>
                <a:highlight>
                  <a:srgbClr val="FFFFFF"/>
                </a:highlight>
                <a:latin typeface="Mulish"/>
              </a:rPr>
              <a:t>Eliminates leaked revenue from multi-year contracts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0" i="1" dirty="0">
                <a:solidFill>
                  <a:srgbClr val="141921"/>
                </a:solidFill>
                <a:effectLst/>
                <a:highlight>
                  <a:srgbClr val="FFFFFF"/>
                </a:highlight>
                <a:latin typeface="Mulish"/>
              </a:rPr>
              <a:t>Decreases churn risk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0" i="1" dirty="0">
                <a:solidFill>
                  <a:srgbClr val="141921"/>
                </a:solidFill>
                <a:effectLst/>
                <a:highlight>
                  <a:srgbClr val="FFFFFF"/>
                </a:highlight>
                <a:latin typeface="Mulish"/>
              </a:rPr>
              <a:t>Adjusts for expected inflation</a:t>
            </a:r>
          </a:p>
          <a:p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3DD1B4-29BB-7848-C628-7A4030E69C22}"/>
              </a:ext>
            </a:extLst>
          </p:cNvPr>
          <p:cNvSpPr/>
          <p:nvPr/>
        </p:nvSpPr>
        <p:spPr>
          <a:xfrm>
            <a:off x="0" y="5696672"/>
            <a:ext cx="12192000" cy="480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Join The Cube’s online platform to download today: </a:t>
            </a:r>
            <a:r>
              <a:rPr lang="en-US" sz="1200" b="1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https://the-cube-monevate.mn.co/posts/multi-year-contract-calculator</a:t>
            </a:r>
            <a:endParaRPr lang="en-US" sz="1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076E60-1519-C3F0-7CD7-092D1232B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277" y="2035299"/>
            <a:ext cx="7402098" cy="27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96560CE-3B1A-5CFE-E679-0226C20BA5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137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6560CE-3B1A-5CFE-E679-0226C20BA5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6F1CA83-FE9C-1B78-5AC2-D1280DF7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 key takeaway for today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54B8DA-0C26-81D8-D201-963EFDC09E7A}"/>
              </a:ext>
            </a:extLst>
          </p:cNvPr>
          <p:cNvSpPr txBox="1"/>
          <p:nvPr/>
        </p:nvSpPr>
        <p:spPr>
          <a:xfrm>
            <a:off x="1270000" y="2039257"/>
            <a:ext cx="92818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 Pro Cond" panose="020B0606030504040204" pitchFamily="34" charset="0"/>
              </a:rPr>
              <a:t>Discounting is NOT the enemy!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ED75F-F78E-30A8-9AC3-5791E9C5587C}"/>
              </a:ext>
            </a:extLst>
          </p:cNvPr>
          <p:cNvSpPr txBox="1"/>
          <p:nvPr/>
        </p:nvSpPr>
        <p:spPr>
          <a:xfrm>
            <a:off x="1270000" y="3739391"/>
            <a:ext cx="9281886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 Pro Cond" panose="020B0606030504040204" pitchFamily="34" charset="0"/>
              </a:rPr>
              <a:t>The enemy is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Verdana Pro Cond" panose="020B0606030504040204" pitchFamily="34" charset="0"/>
              </a:rPr>
              <a:t>UNNECESSARY discounting</a:t>
            </a:r>
          </a:p>
        </p:txBody>
      </p:sp>
    </p:spTree>
    <p:extLst>
      <p:ext uri="{BB962C8B-B14F-4D97-AF65-F5344CB8AC3E}">
        <p14:creationId xmlns:p14="http://schemas.microsoft.com/office/powerpoint/2010/main" val="8901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CD229EB-3391-5FEB-EB84-77BEC282C1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8408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D229EB-3391-5FEB-EB84-77BEC282C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D52512-AD2D-EF28-8DF0-40F62C4C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Would a “no discounting EVER” policy work in practice?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05727-51B4-C352-7171-71F6D583E6BB}"/>
              </a:ext>
            </a:extLst>
          </p:cNvPr>
          <p:cNvSpPr txBox="1"/>
          <p:nvPr/>
        </p:nvSpPr>
        <p:spPr>
          <a:xfrm>
            <a:off x="487680" y="1435110"/>
            <a:ext cx="99060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800" dirty="0"/>
              <a:t>What about these situations?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DF074-D472-6A40-6B0D-DF4E682185B8}"/>
              </a:ext>
            </a:extLst>
          </p:cNvPr>
          <p:cNvSpPr txBox="1"/>
          <p:nvPr/>
        </p:nvSpPr>
        <p:spPr>
          <a:xfrm>
            <a:off x="564205" y="2200893"/>
            <a:ext cx="4781143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3"/>
                </a:solidFill>
              </a:rPr>
              <a:t>“You’re charging $11,000, but my budget is $10,000.  I literally can’t sign off on anything above $10,000.”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2347A-08A6-C39B-8C10-AAB6BE7860B8}"/>
              </a:ext>
            </a:extLst>
          </p:cNvPr>
          <p:cNvSpPr txBox="1"/>
          <p:nvPr/>
        </p:nvSpPr>
        <p:spPr>
          <a:xfrm>
            <a:off x="607979" y="3774661"/>
            <a:ext cx="4781143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3"/>
                </a:solidFill>
              </a:rPr>
              <a:t>“I’d never get enough value to pay $11,000 because our use case is different. I might pay $8,000”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1B0AF-8578-93E5-6BE8-71F803C91FC7}"/>
              </a:ext>
            </a:extLst>
          </p:cNvPr>
          <p:cNvSpPr txBox="1"/>
          <p:nvPr/>
        </p:nvSpPr>
        <p:spPr>
          <a:xfrm>
            <a:off x="7323306" y="2241516"/>
            <a:ext cx="4165060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3"/>
                </a:solidFill>
              </a:rPr>
              <a:t>“You literally can’t give me any discount at all?  Can I speak to your manager?”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F85202-BE38-9697-314B-FC77AC485742}"/>
              </a:ext>
            </a:extLst>
          </p:cNvPr>
          <p:cNvSpPr txBox="1"/>
          <p:nvPr/>
        </p:nvSpPr>
        <p:spPr>
          <a:xfrm>
            <a:off x="7323306" y="3832203"/>
            <a:ext cx="416506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3"/>
                </a:solidFill>
              </a:rPr>
              <a:t>“You won’t give me </a:t>
            </a:r>
            <a:r>
              <a:rPr lang="en-US" sz="2000" b="1" i="1" dirty="0">
                <a:solidFill>
                  <a:schemeClr val="accent3"/>
                </a:solidFill>
              </a:rPr>
              <a:t>anything</a:t>
            </a:r>
            <a:r>
              <a:rPr lang="en-US" sz="2000" i="1" dirty="0">
                <a:solidFill>
                  <a:schemeClr val="accent3"/>
                </a:solidFill>
              </a:rPr>
              <a:t> off the price??  Seems like you don’t really want our business…”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D6F1D6-0D24-AC4E-5FBF-DCA0E9A72C54}"/>
              </a:ext>
            </a:extLst>
          </p:cNvPr>
          <p:cNvGrpSpPr/>
          <p:nvPr/>
        </p:nvGrpSpPr>
        <p:grpSpPr>
          <a:xfrm>
            <a:off x="680937" y="5097074"/>
            <a:ext cx="4708186" cy="1054606"/>
            <a:chOff x="680937" y="5097074"/>
            <a:chExt cx="4708186" cy="10546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B0E7EE-6DAD-0CFF-1F3C-01E1BC766314}"/>
                </a:ext>
              </a:extLst>
            </p:cNvPr>
            <p:cNvSpPr txBox="1"/>
            <p:nvPr/>
          </p:nvSpPr>
          <p:spPr>
            <a:xfrm>
              <a:off x="680937" y="5628460"/>
              <a:ext cx="4708186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b="1" dirty="0"/>
                <a:t>Price differentiation / Flexibility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57818E1-9971-51C7-7CC8-4DA140A38086}"/>
                </a:ext>
              </a:extLst>
            </p:cNvPr>
            <p:cNvSpPr/>
            <p:nvPr/>
          </p:nvSpPr>
          <p:spPr>
            <a:xfrm rot="10800000">
              <a:off x="1585609" y="5097074"/>
              <a:ext cx="2983149" cy="27723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B0CDC5-E95A-2F24-0FE2-0FEEEE01E556}"/>
              </a:ext>
            </a:extLst>
          </p:cNvPr>
          <p:cNvGrpSpPr/>
          <p:nvPr/>
        </p:nvGrpSpPr>
        <p:grpSpPr>
          <a:xfrm>
            <a:off x="7099898" y="5097074"/>
            <a:ext cx="4464667" cy="1054606"/>
            <a:chOff x="7099898" y="5097074"/>
            <a:chExt cx="4464667" cy="10546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11F712-4053-178E-D049-4A51B61216DC}"/>
                </a:ext>
              </a:extLst>
            </p:cNvPr>
            <p:cNvSpPr txBox="1"/>
            <p:nvPr/>
          </p:nvSpPr>
          <p:spPr>
            <a:xfrm>
              <a:off x="7099898" y="5628460"/>
              <a:ext cx="4464667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b="1" dirty="0"/>
                <a:t>Rep autonomy / partnership</a:t>
              </a: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814AD86-65C7-DC63-B6DD-038F8A909FF0}"/>
                </a:ext>
              </a:extLst>
            </p:cNvPr>
            <p:cNvSpPr/>
            <p:nvPr/>
          </p:nvSpPr>
          <p:spPr>
            <a:xfrm rot="10800000">
              <a:off x="7840656" y="5097074"/>
              <a:ext cx="2983149" cy="27723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8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57E812E-FF0E-C2A9-A171-24168BF0E8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1489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7E812E-FF0E-C2A9-A171-24168BF0E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Custom Painted Traditional Hammer - Painted Handle - Engraving, Awards &amp;  Gifts">
            <a:extLst>
              <a:ext uri="{FF2B5EF4-FFF2-40B4-BE49-F238E27FC236}">
                <a16:creationId xmlns:a16="http://schemas.microsoft.com/office/drawing/2014/main" id="{F92976CE-B1D0-AB77-5A62-31BB01BF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43" y="1593714"/>
            <a:ext cx="4429714" cy="44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199EA45-CA34-0667-F960-2D234E58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Think of discounting as a tool you can use</a:t>
            </a:r>
          </a:p>
        </p:txBody>
      </p:sp>
    </p:spTree>
    <p:extLst>
      <p:ext uri="{BB962C8B-B14F-4D97-AF65-F5344CB8AC3E}">
        <p14:creationId xmlns:p14="http://schemas.microsoft.com/office/powerpoint/2010/main" val="340613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CD229EB-3391-5FEB-EB84-77BEC282C1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05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D229EB-3391-5FEB-EB84-77BEC282C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D52512-AD2D-EF28-8DF0-40F62C4C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 reality to be considered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DC0849-B367-4071-6E9A-27B80EB625A1}"/>
              </a:ext>
            </a:extLst>
          </p:cNvPr>
          <p:cNvSpPr txBox="1"/>
          <p:nvPr/>
        </p:nvSpPr>
        <p:spPr>
          <a:xfrm>
            <a:off x="756194" y="2091156"/>
            <a:ext cx="4976949" cy="3416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accent3"/>
                </a:solidFill>
              </a:rPr>
              <a:t>“I want a DEAL! </a:t>
            </a:r>
          </a:p>
          <a:p>
            <a:pPr algn="ctr"/>
            <a:endParaRPr lang="en-US" sz="3600" i="1" dirty="0">
              <a:solidFill>
                <a:schemeClr val="accent3"/>
              </a:solidFill>
            </a:endParaRPr>
          </a:p>
          <a:p>
            <a:pPr algn="ctr"/>
            <a:r>
              <a:rPr lang="en-US" sz="3600" i="1" dirty="0">
                <a:solidFill>
                  <a:schemeClr val="accent3"/>
                </a:solidFill>
              </a:rPr>
              <a:t>I don’t know what the quote will be, but whatever it is I’m going to ask for 20% off.”</a:t>
            </a:r>
          </a:p>
        </p:txBody>
      </p:sp>
      <p:pic>
        <p:nvPicPr>
          <p:cNvPr id="4100" name="Picture 4" descr="Price | Spin the Wheel - Random Picker">
            <a:extLst>
              <a:ext uri="{FF2B5EF4-FFF2-40B4-BE49-F238E27FC236}">
                <a16:creationId xmlns:a16="http://schemas.microsoft.com/office/drawing/2014/main" id="{AFAEA6C5-69D6-37CC-AB6D-F6F1C952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1516914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80BC157-4289-93BA-D78F-A31BBCB634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7094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0BC157-4289-93BA-D78F-A31BBCB63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42E787-5C2F-58DC-0ED9-BAFFD794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You should plan for discounting through your price level setting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38C6C-E70F-519D-2B13-DEDF85FBD03F}"/>
              </a:ext>
            </a:extLst>
          </p:cNvPr>
          <p:cNvSpPr txBox="1"/>
          <p:nvPr/>
        </p:nvSpPr>
        <p:spPr>
          <a:xfrm>
            <a:off x="487680" y="1838960"/>
            <a:ext cx="545592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b="1" dirty="0"/>
              <a:t>Typical price setting approach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96A99-6C3C-4136-037D-87B7766EED01}"/>
              </a:ext>
            </a:extLst>
          </p:cNvPr>
          <p:cNvSpPr txBox="1"/>
          <p:nvPr/>
        </p:nvSpPr>
        <p:spPr>
          <a:xfrm>
            <a:off x="6563360" y="1838960"/>
            <a:ext cx="545592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000" b="1" dirty="0"/>
              <a:t>Improved approach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7B52E3-DFC9-6542-6EE6-36124D8D0849}"/>
              </a:ext>
            </a:extLst>
          </p:cNvPr>
          <p:cNvCxnSpPr/>
          <p:nvPr/>
        </p:nvCxnSpPr>
        <p:spPr>
          <a:xfrm flipV="1">
            <a:off x="841443" y="2577830"/>
            <a:ext cx="0" cy="32830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A8B1F07-7A00-3323-C1E2-3B698926508B}"/>
              </a:ext>
            </a:extLst>
          </p:cNvPr>
          <p:cNvSpPr txBox="1"/>
          <p:nvPr/>
        </p:nvSpPr>
        <p:spPr>
          <a:xfrm>
            <a:off x="583659" y="2634276"/>
            <a:ext cx="4474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200" b="1" dirty="0"/>
              <a:t>$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557467D-7DA6-4073-11B7-A74FE683273B}"/>
              </a:ext>
            </a:extLst>
          </p:cNvPr>
          <p:cNvSpPr/>
          <p:nvPr/>
        </p:nvSpPr>
        <p:spPr>
          <a:xfrm>
            <a:off x="2626470" y="3617534"/>
            <a:ext cx="749030" cy="627431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BAC057-D67B-AB0A-13D1-4AE0815DA035}"/>
              </a:ext>
            </a:extLst>
          </p:cNvPr>
          <p:cNvCxnSpPr/>
          <p:nvPr/>
        </p:nvCxnSpPr>
        <p:spPr>
          <a:xfrm>
            <a:off x="6181928" y="2008762"/>
            <a:ext cx="0" cy="4362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4F88A3F-7F0B-AF8E-22B7-657653A409E6}"/>
              </a:ext>
            </a:extLst>
          </p:cNvPr>
          <p:cNvGrpSpPr/>
          <p:nvPr/>
        </p:nvGrpSpPr>
        <p:grpSpPr>
          <a:xfrm>
            <a:off x="1138142" y="3355924"/>
            <a:ext cx="1201365" cy="549732"/>
            <a:chOff x="1138142" y="3355924"/>
            <a:chExt cx="1201365" cy="54973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C84B58-76E2-D46D-636F-FECD4F37D771}"/>
                </a:ext>
              </a:extLst>
            </p:cNvPr>
            <p:cNvCxnSpPr/>
            <p:nvPr/>
          </p:nvCxnSpPr>
          <p:spPr>
            <a:xfrm>
              <a:off x="1201367" y="3905656"/>
              <a:ext cx="10749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5CB460-2A68-7ED1-CCA7-D37D114116E8}"/>
                </a:ext>
              </a:extLst>
            </p:cNvPr>
            <p:cNvSpPr txBox="1"/>
            <p:nvPr/>
          </p:nvSpPr>
          <p:spPr>
            <a:xfrm>
              <a:off x="1138142" y="3355924"/>
              <a:ext cx="1201365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dirty="0"/>
                <a:t>Willingness-to-pay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29B266-D66B-28BA-B222-028BBCF850AF}"/>
              </a:ext>
            </a:extLst>
          </p:cNvPr>
          <p:cNvGrpSpPr/>
          <p:nvPr/>
        </p:nvGrpSpPr>
        <p:grpSpPr>
          <a:xfrm>
            <a:off x="3574916" y="3536487"/>
            <a:ext cx="1203797" cy="369169"/>
            <a:chOff x="3574916" y="3536487"/>
            <a:chExt cx="1203797" cy="36916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F0E2F18-E816-AB2A-DD74-3030C66BC3CE}"/>
                </a:ext>
              </a:extLst>
            </p:cNvPr>
            <p:cNvCxnSpPr/>
            <p:nvPr/>
          </p:nvCxnSpPr>
          <p:spPr>
            <a:xfrm>
              <a:off x="3574916" y="3905656"/>
              <a:ext cx="10749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F71C94-304D-CAF9-4270-4713E10E7866}"/>
                </a:ext>
              </a:extLst>
            </p:cNvPr>
            <p:cNvSpPr txBox="1"/>
            <p:nvPr/>
          </p:nvSpPr>
          <p:spPr>
            <a:xfrm>
              <a:off x="3577348" y="3536487"/>
              <a:ext cx="120136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dirty="0"/>
                <a:t>List price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857CAB-32E6-AA00-91CD-FDBA9B70F501}"/>
              </a:ext>
            </a:extLst>
          </p:cNvPr>
          <p:cNvGrpSpPr/>
          <p:nvPr/>
        </p:nvGrpSpPr>
        <p:grpSpPr>
          <a:xfrm>
            <a:off x="4457709" y="4032119"/>
            <a:ext cx="1555209" cy="1245135"/>
            <a:chOff x="4457709" y="4032119"/>
            <a:chExt cx="1555209" cy="1245135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32C72B24-39FA-FD6F-317B-31021D743F98}"/>
                </a:ext>
              </a:extLst>
            </p:cNvPr>
            <p:cNvSpPr/>
            <p:nvPr/>
          </p:nvSpPr>
          <p:spPr>
            <a:xfrm>
              <a:off x="4457709" y="4032119"/>
              <a:ext cx="321004" cy="1245135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279FAF-111A-3A0D-D5B8-A848A3F1644F}"/>
                </a:ext>
              </a:extLst>
            </p:cNvPr>
            <p:cNvSpPr txBox="1"/>
            <p:nvPr/>
          </p:nvSpPr>
          <p:spPr>
            <a:xfrm>
              <a:off x="4811553" y="4421225"/>
              <a:ext cx="120136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i="1" dirty="0"/>
                <a:t>Discounting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125C12-CD4C-7CB8-8C26-7589187FC0A6}"/>
              </a:ext>
            </a:extLst>
          </p:cNvPr>
          <p:cNvGrpSpPr/>
          <p:nvPr/>
        </p:nvGrpSpPr>
        <p:grpSpPr>
          <a:xfrm>
            <a:off x="3574916" y="5403716"/>
            <a:ext cx="1203797" cy="389106"/>
            <a:chOff x="3574916" y="5403716"/>
            <a:chExt cx="1203797" cy="3891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8D7FDF-8025-A16D-D0E6-02ABDC1889E5}"/>
                </a:ext>
              </a:extLst>
            </p:cNvPr>
            <p:cNvCxnSpPr/>
            <p:nvPr/>
          </p:nvCxnSpPr>
          <p:spPr>
            <a:xfrm>
              <a:off x="3574916" y="5403716"/>
              <a:ext cx="10749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D0DDDA-6B90-C903-F969-F6184271EE10}"/>
                </a:ext>
              </a:extLst>
            </p:cNvPr>
            <p:cNvSpPr txBox="1"/>
            <p:nvPr/>
          </p:nvSpPr>
          <p:spPr>
            <a:xfrm>
              <a:off x="3577348" y="5485045"/>
              <a:ext cx="120136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i="1" dirty="0"/>
                <a:t>Sale price</a:t>
              </a:r>
            </a:p>
          </p:txBody>
        </p:sp>
      </p:grp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3F66C51-CC56-4541-8001-66E87856C61F}"/>
              </a:ext>
            </a:extLst>
          </p:cNvPr>
          <p:cNvSpPr/>
          <p:nvPr/>
        </p:nvSpPr>
        <p:spPr>
          <a:xfrm>
            <a:off x="7966954" y="3617534"/>
            <a:ext cx="749030" cy="627431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65D2397-039D-9EDF-EA8E-FD1777B2FAA9}"/>
              </a:ext>
            </a:extLst>
          </p:cNvPr>
          <p:cNvGrpSpPr/>
          <p:nvPr/>
        </p:nvGrpSpPr>
        <p:grpSpPr>
          <a:xfrm>
            <a:off x="6478626" y="3355924"/>
            <a:ext cx="1201365" cy="549732"/>
            <a:chOff x="6478626" y="3355924"/>
            <a:chExt cx="1201365" cy="5497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EB37EB1-FBB9-0311-2845-F8397C00409D}"/>
                </a:ext>
              </a:extLst>
            </p:cNvPr>
            <p:cNvCxnSpPr/>
            <p:nvPr/>
          </p:nvCxnSpPr>
          <p:spPr>
            <a:xfrm>
              <a:off x="6541851" y="3905656"/>
              <a:ext cx="10749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B984A0-9E0C-BDA0-DE44-EDEB524CCC26}"/>
                </a:ext>
              </a:extLst>
            </p:cNvPr>
            <p:cNvSpPr txBox="1"/>
            <p:nvPr/>
          </p:nvSpPr>
          <p:spPr>
            <a:xfrm>
              <a:off x="6478626" y="3355924"/>
              <a:ext cx="1201365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dirty="0"/>
                <a:t>Willingness-to-pay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0285B6-563B-7267-38C6-715117AAAC6B}"/>
              </a:ext>
            </a:extLst>
          </p:cNvPr>
          <p:cNvGrpSpPr/>
          <p:nvPr/>
        </p:nvGrpSpPr>
        <p:grpSpPr>
          <a:xfrm>
            <a:off x="8915400" y="3617534"/>
            <a:ext cx="1203797" cy="307777"/>
            <a:chOff x="8915400" y="3617534"/>
            <a:chExt cx="1203797" cy="30777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1CFAE1-D395-3DA9-C3AF-22383FC5F69D}"/>
                </a:ext>
              </a:extLst>
            </p:cNvPr>
            <p:cNvCxnSpPr/>
            <p:nvPr/>
          </p:nvCxnSpPr>
          <p:spPr>
            <a:xfrm>
              <a:off x="8915400" y="3905656"/>
              <a:ext cx="10749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DC9E5D-702E-750B-1AC9-D28119F3A953}"/>
                </a:ext>
              </a:extLst>
            </p:cNvPr>
            <p:cNvSpPr txBox="1"/>
            <p:nvPr/>
          </p:nvSpPr>
          <p:spPr>
            <a:xfrm>
              <a:off x="8917832" y="3617534"/>
              <a:ext cx="120136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dirty="0"/>
                <a:t>Target Price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BCD158-BF71-3C5F-3409-F2867A54149D}"/>
              </a:ext>
            </a:extLst>
          </p:cNvPr>
          <p:cNvGrpSpPr/>
          <p:nvPr/>
        </p:nvGrpSpPr>
        <p:grpSpPr>
          <a:xfrm>
            <a:off x="9829804" y="2606698"/>
            <a:ext cx="1552364" cy="1245135"/>
            <a:chOff x="9829804" y="2606698"/>
            <a:chExt cx="1552364" cy="1245135"/>
          </a:xfrm>
        </p:grpSpPr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394A8B7E-C519-643C-BE11-548D1170FFDA}"/>
                </a:ext>
              </a:extLst>
            </p:cNvPr>
            <p:cNvSpPr/>
            <p:nvPr/>
          </p:nvSpPr>
          <p:spPr>
            <a:xfrm rot="10800000">
              <a:off x="9829804" y="2606698"/>
              <a:ext cx="321004" cy="1245135"/>
            </a:xfrm>
            <a:prstGeom prst="down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D5968C-1DD4-643D-10CF-AD200227DD8B}"/>
                </a:ext>
              </a:extLst>
            </p:cNvPr>
            <p:cNvSpPr txBox="1"/>
            <p:nvPr/>
          </p:nvSpPr>
          <p:spPr>
            <a:xfrm>
              <a:off x="10180803" y="2995804"/>
              <a:ext cx="1201365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i="1" dirty="0"/>
                <a:t>Expected Discounting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4C983F-1088-25A4-F93A-9CC8A82B7085}"/>
              </a:ext>
            </a:extLst>
          </p:cNvPr>
          <p:cNvGrpSpPr/>
          <p:nvPr/>
        </p:nvGrpSpPr>
        <p:grpSpPr>
          <a:xfrm>
            <a:off x="8915400" y="2217593"/>
            <a:ext cx="1203797" cy="307777"/>
            <a:chOff x="8915400" y="2217593"/>
            <a:chExt cx="1203797" cy="30777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EFB31B4-E508-4C79-8015-0D695071C3A0}"/>
                </a:ext>
              </a:extLst>
            </p:cNvPr>
            <p:cNvCxnSpPr/>
            <p:nvPr/>
          </p:nvCxnSpPr>
          <p:spPr>
            <a:xfrm>
              <a:off x="8915400" y="2505715"/>
              <a:ext cx="10749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ECF0A8-72ED-B22F-6B8A-6EB95897C55D}"/>
                </a:ext>
              </a:extLst>
            </p:cNvPr>
            <p:cNvSpPr txBox="1"/>
            <p:nvPr/>
          </p:nvSpPr>
          <p:spPr>
            <a:xfrm>
              <a:off x="8917832" y="2217593"/>
              <a:ext cx="120136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l"/>
              <a:r>
                <a:rPr lang="en-US" sz="1400" b="1" dirty="0"/>
                <a:t>List Price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6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AB58639-A237-A714-9CF6-2F0CC09E96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2343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2" imgH="114" progId="TCLayout.ActiveDocument.1">
                  <p:embed/>
                </p:oleObj>
              </mc:Choice>
              <mc:Fallback>
                <p:oleObj name="think-cell Slide" r:id="rId3" imgW="122" imgH="11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B58639-A237-A714-9CF6-2F0CC09E96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AA8E907E-6195-5702-1C70-C6D63B2B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11" y="1738539"/>
            <a:ext cx="6582462" cy="438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54AD6D8-9FCC-DECD-4DF8-52DE2217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Remember - misuse any tool and you can get hurt!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C1ED08-23E4-4AB8-7F9E-3BE1DAA1DECC}"/>
              </a:ext>
            </a:extLst>
          </p:cNvPr>
          <p:cNvSpPr txBox="1"/>
          <p:nvPr/>
        </p:nvSpPr>
        <p:spPr>
          <a:xfrm>
            <a:off x="8236857" y="2510971"/>
            <a:ext cx="2866572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dirty="0"/>
              <a:t>Making it easy to discount makes </a:t>
            </a:r>
            <a:r>
              <a:rPr lang="en-US" sz="2800" b="1" dirty="0"/>
              <a:t>unnecessary discounting</a:t>
            </a:r>
            <a:r>
              <a:rPr lang="en-US" sz="2800" dirty="0"/>
              <a:t> more likely</a:t>
            </a:r>
          </a:p>
        </p:txBody>
      </p:sp>
    </p:spTree>
    <p:extLst>
      <p:ext uri="{BB962C8B-B14F-4D97-AF65-F5344CB8AC3E}">
        <p14:creationId xmlns:p14="http://schemas.microsoft.com/office/powerpoint/2010/main" val="2499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N1POHlz.8mBsfxTswmk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obD__gCPldRviA80_KW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0bO4OvcsUd.QEuwxXD6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KUPx.Q3.FkTOTxJBqCV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9XMHzgqH8FEQhrKUBQF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7404dazChjdqAUUdaxs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AGCnp08SSDlJn6tkhY9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oQFpLG.UDoHnyDpdWls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Oaybp_.nxFiDqaJVzTd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kEYbOvFjbqcmeYgqNoc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_D9cATwCf1AZgMX9vGv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SWQUBwif3GF3LyDmj5T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ObTofBToaiSWYX7Mq9y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jkwLoDuhlUxl4GRqrzW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upfWJxlVdUJQti0bIYh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06Kz1WsRhIMgYgFTd9R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_7EYVgwpJzdgUh7aazx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Tyx8SnRhUEs7za0B9AD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CZyJRrtaqy1brhZwo8K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XjMMZhzQMzyGEZvcEL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qvt482R5LP95Bnb8hj8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AP.uf2dlegA4DFL_wL_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V7BxKba.5JC5Cf28P.o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_kFlaaaeHxjQ4JRsUie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5_2KItqtQk4CcWKZh15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hAH7KqXG4IVo50k9axy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3A_hdlO8anLAoC8cB9e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TTmPRk1Z71L9BeoHHqf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7hh1l1MHtF656TziNIb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fOr9zg5ICi7qD94CfNq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rMbgxMOv2XC6mkgUePw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_ye4_YI_aWGd9bm1E5j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nGIcgeyDBLCF_EO4_Z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vKPxcAySsjkTMG3s5sm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SIlA37HdmYjc4SPDfzN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3ff.EfJh3MC5VfBmyA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Xg4dQed5nR4f7um68ed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XZscHegVphJe3bhKq7_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u8jVM8pLNjtPHV4mHCt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G8WmTQOzxYGeYsynaSX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vWGJBlw8mzoiJLA31AH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2YyY2ovS7XOLOhe.db9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iI6Jex8E6K6G1ETsz_h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N1POHlz.8mBsfxTswmk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6cVNClLW692wTipI9D5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7404dazChjdqAUUdaxs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obD__gCPldRviA80_KW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0bO4OvcsUd.QEuwxXD6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9XMHzgqH8FEQhrKUBQF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KUPx.Q3.FkTOTxJBqCV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AGCnp08SSDlJn6tkhY9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oQFpLG.UDoHnyDpdWls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Oaybp_.nxFiDqaJVzTd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kEYbOvFjbqcmeYgqNoc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5_2KItqtQk4CcWKZh15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06Kz1WsRhIMgYgFTd9R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ObTofBToaiSWYX7Mq9y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upfWJxlVdUJQti0bIYh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jkwLoDuhlUxl4GRqrz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SWQUBwif3GF3LyDmj5T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_7EYVgwpJzdgUh7aazx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_D9cATwCf1AZgMX9vGv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_kFlaaaeHxjQ4JRsUie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K9BcDg2tnmq_Jh.LFGW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Tyx8SnRhUEs7za0B9AD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CZyJRrtaqy1brhZwo8K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XjMMZhzQMzyGEZvcELQ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AP.uf2dlegA4DFL_wL_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V7BxKba.5JC5Cf28P.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hAH7KqXG4IVo50k9axy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3A_hdlO8anLAoC8cB9e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rKyUFgDNCbKBGNq63uS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7hh1l1MHtF656TziNIb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fOr9zg5ICi7qD94CfNq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rMbgxMOv2XC6mkgUePw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nGIcgeyDBLCF_EO4_Z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_ye4_YI_aWGd9bm1E5j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vKPxcAySsjkTMG3s5sm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XZscHegVphJe3bhKq7_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SIlA37HdmYjc4SPDfzN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u8jVM8pLNjtPHV4mHCt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3ff.EfJh3MC5VfBmyA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G8WmTQOzxYGeYsynaSX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Xg4dQed5nR4f7um68ed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vWGJBlw8mzoiJLA31AH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8sE8fR.erJGABQhg6oo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FmURIZfi4H7oeSG1yT2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zNEsQEtmuoZlWkSxhMU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UwDhlCxYfF12NadU.t7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KUPx.Q3.FkTOTxJBqCV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0bO4OvcsUd.QEuwxXD6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9XMHzgqH8FEQhrKUBQF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obD__gCPldRviA80_KW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7404dazChjdqAUUdaxs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AGCnp08SSDlJn6tkhY9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oQFpLG.UDoHnyDpdWls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Oaybp_.nxFiDqaJVzTd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kEYbOvFjbqcmeYgqNo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weiqUW7OlEbIK2k0Ce6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ObTofBToaiSWYX7Mq9y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SWQUBwif3GF3LyDmj5T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jkwLoDuhlUxl4GRqrzW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iFm47in5n30lzMdlGHo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_7EYVgwpJzdgUh7aazx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_D9cATwCf1AZgMX9vGv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06Kz1WsRhIMgYgFTd9R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VtVYTzSvwXLUZ7eGJOq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Tyx8SnRhUEs7za0B9AD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JBgJPhCvwVCHzJeXVBj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V7BxKba.5JC5Cf28P.o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XjMMZhzQMzyGEZvcELQ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_ye4_YI_aWGd9bm1E5j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EkdR2rX0kUVzM8Mlxwb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PoCS9gvG3VFSp7LMR5U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47I8fBFGtjOdTuuvrTZ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UjeH6fV5T5o6oHcWuTx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5_2KItqtQk4CcWKZh15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3A_hdlO8anLAoC8cB9e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7hh1l1MHtF656TziNIb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nGIcgeyDBLCF_EO4_Z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Mh8SnzKPit1YFH8h5uf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7ztzWdEKbuP.f3PS24r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ZplhVESNRbBFBsGosMS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CeKhNWB_PfhxsSlg324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VFV3BHcBwnB6aHSu96s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P.7NOy.ThEcq1BeuHyV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eDemDcg9yLAibH4kbZs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AqQnNg9PfR1JpySNJ8s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5Rqaa9GavAkELC4_eW9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iI6Jex8E6K6G1ETsz_h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2YyY2ovS7XOLOhe.db9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N1POHlz.8mBsfxTswmk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6cVNClLW692wTipI9D5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5yJtPUP9U_jd7SVIg8.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LOcgtXiQwT2oBerVTnv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n5D3ZGGLJuafKbp4GQQ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egRpeAsspJQL2lO8JLB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QmoTNBzXrKY_g_pyKZA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Bg_mG2lsJnSs6rsbmlo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9hXaXPOfLUZ184zpl6F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Ue6nJjwwcWBmZZnt.Gm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kEYbOvFjbqcmeYgqNoc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Da7nL3HL6AbVPHlEyZ_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Tyx8SnRhUEs7za0B9AD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jkwLoDuhlUxl4GRqrzW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3A_hdlO8anLAoC8cB9e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_kFlaaaeHxjQ4JRsUie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ObTofBToaiSWYX7Mq9y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x7jzqYEIItAABd4gu_.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VoazfbnSHIACOjQeR.j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SWQUBwif3GF3LyDmj5T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_7EYVgwpJzdgUh7aazx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V7BxKba.5JC5Cf28P.o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bHySVxdtC4eCO89Bp7_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4zpYmNTz_YIM4tclHzj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nGIcgeyDBLCF_EO4_Z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XjMMZhzQMzyGEZvcELQ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1QA7a.QBSz3cCUbqzaw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FnW_YUeAJBU6Zlp5OnB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zvCDJ8wQMet6RGCj3o4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5_2KItqtQk4CcWKZh15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XLAvxS84lu8CxEw8YEC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fOr9zg5ICi7qD94CfNq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rMbgxMOv2XC6mkgUePw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h4AXvKYyDxJBEM5Tw6e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Yotw3KO9XqXDkiZ0D3u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Y3HI4UMny9ID5_Pfvp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Pl8geN80yqyOPWirxd2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KwYekZpVtyF0AIDaLEb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ntbcwg9KQvVHb.M0PkZ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9xHko9FBWDez3XqVvHL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3t6e7nzXY.CMY_odSGa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qEfo_myAuuUtq.qsye4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5uQwhWsawMjLxn6u1vv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7R7l1hS_JGg80gSMHig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vKPxcAySsjkTMG3s5sm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SIlA37HdmYjc4SPDfzN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u3ff.EfJh3MC5VfBmyA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G8WmTQOzxYGeYsynaSX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XZscHegVphJe3bhKq7_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Xg4dQed5nR4f7um68ed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u8jVM8pLNjtPHV4mHCt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vWGJBlw8mzoiJLA31AH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iI6Jex8E6K6G1ETsz_h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2YyY2ovS7XOLOhe.db9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6cVNClLW692wTipI9D5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onevate_2022">
      <a:dk1>
        <a:srgbClr val="000000"/>
      </a:dk1>
      <a:lt1>
        <a:sysClr val="window" lastClr="FFFFFF"/>
      </a:lt1>
      <a:dk2>
        <a:srgbClr val="1C293C"/>
      </a:dk2>
      <a:lt2>
        <a:srgbClr val="FFFFFF"/>
      </a:lt2>
      <a:accent1>
        <a:srgbClr val="0098DB"/>
      </a:accent1>
      <a:accent2>
        <a:srgbClr val="2F3B75"/>
      </a:accent2>
      <a:accent3>
        <a:srgbClr val="112BA8"/>
      </a:accent3>
      <a:accent4>
        <a:srgbClr val="A83611"/>
      </a:accent4>
      <a:accent5>
        <a:srgbClr val="D8D8D8"/>
      </a:accent5>
      <a:accent6>
        <a:srgbClr val="E0793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evate Template 10.2022" id="{A5C8F332-6861-449E-A72F-06099A3FDC8B}" vid="{545BB6EA-DA29-446D-B38C-F0EAFB658915}"/>
    </a:ext>
  </a:extLst>
</a:theme>
</file>

<file path=ppt/theme/theme3.xml><?xml version="1.0" encoding="utf-8"?>
<a:theme xmlns:a="http://schemas.openxmlformats.org/drawingml/2006/main" name="2_Office Theme">
  <a:themeElements>
    <a:clrScheme name="Monevate_2022">
      <a:dk1>
        <a:srgbClr val="000000"/>
      </a:dk1>
      <a:lt1>
        <a:sysClr val="window" lastClr="FFFFFF"/>
      </a:lt1>
      <a:dk2>
        <a:srgbClr val="1C293C"/>
      </a:dk2>
      <a:lt2>
        <a:srgbClr val="FFFFFF"/>
      </a:lt2>
      <a:accent1>
        <a:srgbClr val="0098DB"/>
      </a:accent1>
      <a:accent2>
        <a:srgbClr val="2F3B75"/>
      </a:accent2>
      <a:accent3>
        <a:srgbClr val="112BA8"/>
      </a:accent3>
      <a:accent4>
        <a:srgbClr val="A83611"/>
      </a:accent4>
      <a:accent5>
        <a:srgbClr val="D8D8D8"/>
      </a:accent5>
      <a:accent6>
        <a:srgbClr val="E0793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evate Template v1" id="{194E158F-02C1-4A8B-BD9F-FF236AA75CE8}" vid="{8DC49DE3-10B7-4459-A210-9FCB8BF30537}"/>
    </a:ext>
  </a:extLst>
</a:theme>
</file>

<file path=ppt/theme/theme4.xml><?xml version="1.0" encoding="utf-8"?>
<a:theme xmlns:a="http://schemas.openxmlformats.org/drawingml/2006/main" name="Monevate Theme">
  <a:themeElements>
    <a:clrScheme name="Monevate_2022">
      <a:dk1>
        <a:srgbClr val="000000"/>
      </a:dk1>
      <a:lt1>
        <a:sysClr val="window" lastClr="FFFFFF"/>
      </a:lt1>
      <a:dk2>
        <a:srgbClr val="1C293C"/>
      </a:dk2>
      <a:lt2>
        <a:srgbClr val="FFFFFF"/>
      </a:lt2>
      <a:accent1>
        <a:srgbClr val="0098DB"/>
      </a:accent1>
      <a:accent2>
        <a:srgbClr val="2F3B75"/>
      </a:accent2>
      <a:accent3>
        <a:srgbClr val="112BA8"/>
      </a:accent3>
      <a:accent4>
        <a:srgbClr val="A83611"/>
      </a:accent4>
      <a:accent5>
        <a:srgbClr val="D8D8D8"/>
      </a:accent5>
      <a:accent6>
        <a:srgbClr val="E0793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nevate Theme" id="{ED1ECF91-99E2-4AD8-A19C-78E3123C3241}" vid="{79F6ED2A-2518-4A05-9D28-820679B7F6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0b706e51-d9fa-407e-a718-3d64e9681adf" xsi:nil="true"/>
    <_ip_UnifiedCompliancePolicyProperties xmlns="http://schemas.microsoft.com/sharepoint/v3" xsi:nil="true"/>
    <lcf76f155ced4ddcb4097134ff3c332f xmlns="655fa77e-f3ce-4c2f-b717-a94a988a87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60B21BD5B334BA4430740403F94B1" ma:contentTypeVersion="21" ma:contentTypeDescription="Create a new document." ma:contentTypeScope="" ma:versionID="6799d53043f3249a935d54fd3214ab40">
  <xsd:schema xmlns:xsd="http://www.w3.org/2001/XMLSchema" xmlns:xs="http://www.w3.org/2001/XMLSchema" xmlns:p="http://schemas.microsoft.com/office/2006/metadata/properties" xmlns:ns1="http://schemas.microsoft.com/sharepoint/v3" xmlns:ns2="655fa77e-f3ce-4c2f-b717-a94a988a87e0" xmlns:ns3="0b706e51-d9fa-407e-a718-3d64e9681adf" targetNamespace="http://schemas.microsoft.com/office/2006/metadata/properties" ma:root="true" ma:fieldsID="d21dbca7c2f8deadf4e683a1e22e8455" ns1:_="" ns2:_="" ns3:_="">
    <xsd:import namespace="http://schemas.microsoft.com/sharepoint/v3"/>
    <xsd:import namespace="655fa77e-f3ce-4c2f-b717-a94a988a87e0"/>
    <xsd:import namespace="0b706e51-d9fa-407e-a718-3d64e9681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fa77e-f3ce-4c2f-b717-a94a988a8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2e4c2f-64eb-46c3-a104-d73f7308a7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06e51-d9fa-407e-a718-3d64e9681ad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026112-bc31-49c7-a4f0-104dabe4ebb1}" ma:internalName="TaxCatchAll" ma:showField="CatchAllData" ma:web="0b706e51-d9fa-407e-a718-3d64e9681a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9072AE-2C54-4E98-AE68-618D5365584A}">
  <ds:schemaRefs>
    <ds:schemaRef ds:uri="http://schemas.microsoft.com/sharepoint/v3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655fa77e-f3ce-4c2f-b717-a94a988a87e0"/>
    <ds:schemaRef ds:uri="http://schemas.microsoft.com/office/infopath/2007/PartnerControls"/>
    <ds:schemaRef ds:uri="http://schemas.openxmlformats.org/package/2006/metadata/core-properties"/>
    <ds:schemaRef ds:uri="0b706e51-d9fa-407e-a718-3d64e9681ad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A7249F-317B-4DD5-AD50-42E6262BF4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20FA60-4D22-4580-802C-77D5BD251149}">
  <ds:schemaRefs>
    <ds:schemaRef ds:uri="0b706e51-d9fa-407e-a718-3d64e9681adf"/>
    <ds:schemaRef ds:uri="655fa77e-f3ce-4c2f-b717-a94a988a87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2567</Words>
  <Application>Microsoft Office PowerPoint</Application>
  <PresentationFormat>Widescreen</PresentationFormat>
  <Paragraphs>578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1_Office Theme</vt:lpstr>
      <vt:lpstr>2_Office Theme</vt:lpstr>
      <vt:lpstr>Monevate Theme</vt:lpstr>
      <vt:lpstr>Overview of Masterclass</vt:lpstr>
      <vt:lpstr>Today we will cover</vt:lpstr>
      <vt:lpstr>Pricing is capturing value.  So discounting is value leakage... right?</vt:lpstr>
      <vt:lpstr>A key takeaway for today</vt:lpstr>
      <vt:lpstr>Would a “no discounting EVER” policy work in practice?</vt:lpstr>
      <vt:lpstr>Think of discounting as a tool you can use</vt:lpstr>
      <vt:lpstr>A reality to be considered</vt:lpstr>
      <vt:lpstr>You should plan for discounting through your price level setting</vt:lpstr>
      <vt:lpstr>Remember - misuse any tool and you can get hurt!</vt:lpstr>
      <vt:lpstr>Another key takeaway</vt:lpstr>
      <vt:lpstr>Another reality: Sales people are coin-operated**</vt:lpstr>
      <vt:lpstr>Reps operate on expected payout</vt:lpstr>
      <vt:lpstr>Typical discounting frequency distribution</vt:lpstr>
      <vt:lpstr>Price Execution</vt:lpstr>
      <vt:lpstr>There are three tactics that should be implemented to ensure discounts are driving sales rather than leaking revenue</vt:lpstr>
      <vt:lpstr>Proposed structure for your price levels and discounting</vt:lpstr>
      <vt:lpstr>Key Takeaways</vt:lpstr>
      <vt:lpstr>Discounting Types</vt:lpstr>
      <vt:lpstr>PowerPoint Presentation</vt:lpstr>
      <vt:lpstr>Setting List and  Target Prices</vt:lpstr>
      <vt:lpstr>There are a few basic components to how we think about setting price levels</vt:lpstr>
      <vt:lpstr>There are a few basic components to how we think about setting price levels</vt:lpstr>
      <vt:lpstr>We will design CLIENT’s price levels by triangulating across multiple analyses &amp; references for greater confidence</vt:lpstr>
      <vt:lpstr>Future state pricing for CLIENT products will improve the alignment to overall volume discounting expectations</vt:lpstr>
      <vt:lpstr>The future-state pricing curve for third-party products has a clear correlation to original price medians</vt:lpstr>
      <vt:lpstr>The CLIENT Platform’s price curve shows consistent volume discounting with minimal variance across FI sizes </vt:lpstr>
      <vt:lpstr>Products with a unique historical pricing trend will be priced independently</vt:lpstr>
      <vt:lpstr>Avoiding Revenue Leakage</vt:lpstr>
      <vt:lpstr>There are three tactics that should be implemented to ensure discounts are driving sales rather than leaking revenue</vt:lpstr>
      <vt:lpstr>Multi-Year Discount Calculator</vt:lpstr>
      <vt:lpstr>Download our multi-year contract calculator to minimize revenue leakage while incentivizing multi-year deals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Akshay KM</dc:creator>
  <cp:lastModifiedBy>James D. Wilton</cp:lastModifiedBy>
  <cp:revision>16</cp:revision>
  <cp:lastPrinted>2024-09-12T15:27:10Z</cp:lastPrinted>
  <dcterms:created xsi:type="dcterms:W3CDTF">2023-11-02T11:04:59Z</dcterms:created>
  <dcterms:modified xsi:type="dcterms:W3CDTF">2024-09-13T20:23:50Z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0x01010045F60B21BD5B334BA4430740403F94B1</vt:lpwstr>
  </property>
  <property fmtid="{D5CDD505-2E9C-101B-9397-08002B2CF9AE}" pid="3" name="MediaServiceImageTags">
    <vt:lpwstr/>
  </property>
  <property fmtid="{D5CDD505-2E9C-101B-9397-08002B2CF9AE}" pid="4" name="s1Top">
    <vt:i4>151</vt:i4>
  </property>
  <property fmtid="{D5CDD505-2E9C-101B-9397-08002B2CF9AE}" pid="5" name="s1Left">
    <vt:i4>514</vt:i4>
  </property>
  <property fmtid="{D5CDD505-2E9C-101B-9397-08002B2CF9AE}" pid="6" name="s1Width">
    <vt:i4>67</vt:i4>
  </property>
  <property fmtid="{D5CDD505-2E9C-101B-9397-08002B2CF9AE}" pid="7" name="s1Height">
    <vt:i4>61</vt:i4>
  </property>
  <property fmtid="{D5CDD505-2E9C-101B-9397-08002B2CF9AE}" pid="8" name="LineStyle">
    <vt:i4>1</vt:i4>
  </property>
  <property fmtid="{D5CDD505-2E9C-101B-9397-08002B2CF9AE}" pid="9" name="LineWeight">
    <vt:i4>1</vt:i4>
  </property>
  <property fmtid="{D5CDD505-2E9C-101B-9397-08002B2CF9AE}" pid="10" name="LineDashStyle">
    <vt:i4>1</vt:i4>
  </property>
  <property fmtid="{D5CDD505-2E9C-101B-9397-08002B2CF9AE}" pid="11" name="sL1b">
    <vt:i4>6</vt:i4>
  </property>
  <property fmtid="{D5CDD505-2E9C-101B-9397-08002B2CF9AE}" pid="12" name="sL1a">
    <vt:i4>4</vt:i4>
  </property>
  <property fmtid="{D5CDD505-2E9C-101B-9397-08002B2CF9AE}" pid="13" name="sL2b">
    <vt:i4>6</vt:i4>
  </property>
  <property fmtid="{D5CDD505-2E9C-101B-9397-08002B2CF9AE}" pid="14" name="sL2a">
    <vt:i4>2</vt:i4>
  </property>
  <property fmtid="{D5CDD505-2E9C-101B-9397-08002B2CF9AE}" pid="15" name="sL3b">
    <vt:i4>4</vt:i4>
  </property>
  <property fmtid="{D5CDD505-2E9C-101B-9397-08002B2CF9AE}" pid="16" name="sL3a">
    <vt:i4>2</vt:i4>
  </property>
  <property fmtid="{D5CDD505-2E9C-101B-9397-08002B2CF9AE}" pid="17" name="RPointer">
    <vt:i4>0</vt:i4>
  </property>
  <property fmtid="{D5CDD505-2E9C-101B-9397-08002B2CF9AE}" pid="18" name="AutoSize">
    <vt:i4>0</vt:i4>
  </property>
  <property fmtid="{D5CDD505-2E9C-101B-9397-08002B2CF9AE}" pid="19" name="FontSize">
    <vt:i4>12</vt:i4>
  </property>
  <property fmtid="{D5CDD505-2E9C-101B-9397-08002B2CF9AE}" pid="20" name="FontColor">
    <vt:i4>16777215</vt:i4>
  </property>
  <property fmtid="{D5CDD505-2E9C-101B-9397-08002B2CF9AE}" pid="21" name="sL1s">
    <vt:i4>3</vt:i4>
  </property>
  <property fmtid="{D5CDD505-2E9C-101B-9397-08002B2CF9AE}" pid="22" name="sL2s">
    <vt:i4>2</vt:i4>
  </property>
  <property fmtid="{D5CDD505-2E9C-101B-9397-08002B2CF9AE}" pid="23" name="sL3s">
    <vt:i4>1</vt:i4>
  </property>
  <property fmtid="{D5CDD505-2E9C-101B-9397-08002B2CF9AE}" pid="24" name="s1ForeColor">
    <vt:i4>16763472</vt:i4>
  </property>
  <property fmtid="{D5CDD505-2E9C-101B-9397-08002B2CF9AE}" pid="25" name="s1BackColor">
    <vt:i4>16777215</vt:i4>
  </property>
  <property fmtid="{D5CDD505-2E9C-101B-9397-08002B2CF9AE}" pid="26" name="LineForeColor">
    <vt:i4>0</vt:i4>
  </property>
  <property fmtid="{D5CDD505-2E9C-101B-9397-08002B2CF9AE}" pid="27" name="LineBackColor">
    <vt:i4>16777215</vt:i4>
  </property>
  <property fmtid="{D5CDD505-2E9C-101B-9397-08002B2CF9AE}" pid="28" name="txtAlignment">
    <vt:i4>2</vt:i4>
  </property>
  <property fmtid="{D5CDD505-2E9C-101B-9397-08002B2CF9AE}" pid="29" name="txtIndent">
    <vt:i4>1</vt:i4>
  </property>
  <property fmtid="{D5CDD505-2E9C-101B-9397-08002B2CF9AE}" pid="30" name="txtLMargin">
    <vt:i4>7</vt:i4>
  </property>
  <property fmtid="{D5CDD505-2E9C-101B-9397-08002B2CF9AE}" pid="31" name="txtRMargin">
    <vt:i4>7</vt:i4>
  </property>
  <property fmtid="{D5CDD505-2E9C-101B-9397-08002B2CF9AE}" pid="32" name="txtTMargin">
    <vt:i4>4</vt:i4>
  </property>
  <property fmtid="{D5CDD505-2E9C-101B-9397-08002B2CF9AE}" pid="33" name="txtBMargin">
    <vt:i4>4</vt:i4>
  </property>
  <property fmtid="{D5CDD505-2E9C-101B-9397-08002B2CF9AE}" pid="34" name="sFontColor">
    <vt:i4>16777215</vt:i4>
  </property>
  <property fmtid="{D5CDD505-2E9C-101B-9397-08002B2CF9AE}" pid="35" name="sFontSize">
    <vt:i4>12</vt:i4>
  </property>
  <property fmtid="{D5CDD505-2E9C-101B-9397-08002B2CF9AE}" pid="36" name="sBackColor">
    <vt:i4>16777215</vt:i4>
  </property>
  <property fmtid="{D5CDD505-2E9C-101B-9397-08002B2CF9AE}" pid="37" name="sForeColor">
    <vt:i4>7682863</vt:i4>
  </property>
  <property fmtid="{D5CDD505-2E9C-101B-9397-08002B2CF9AE}" pid="38" name="sAutoSize">
    <vt:i4>0</vt:i4>
  </property>
  <property fmtid="{D5CDD505-2E9C-101B-9397-08002B2CF9AE}" pid="39" name="FontName">
    <vt:lpwstr>Calibri</vt:lpwstr>
  </property>
  <property fmtid="{D5CDD505-2E9C-101B-9397-08002B2CF9AE}" pid="40" name="sFontName">
    <vt:lpwstr>Calibri</vt:lpwstr>
  </property>
  <property fmtid="{D5CDD505-2E9C-101B-9397-08002B2CF9AE}" pid="41" name="LineVisible">
    <vt:bool>true</vt:bool>
  </property>
  <property fmtid="{D5CDD505-2E9C-101B-9397-08002B2CF9AE}" pid="42" name="Bold">
    <vt:bool>false</vt:bool>
  </property>
  <property fmtid="{D5CDD505-2E9C-101B-9397-08002B2CF9AE}" pid="43" name="sBold">
    <vt:bool>true</vt:bool>
  </property>
</Properties>
</file>