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77"/>
  </p:notesMasterIdLst>
  <p:sldIdLst>
    <p:sldId id="256" r:id="rId5"/>
    <p:sldId id="257" r:id="rId6"/>
    <p:sldId id="304" r:id="rId7"/>
    <p:sldId id="305" r:id="rId8"/>
    <p:sldId id="258" r:id="rId9"/>
    <p:sldId id="259" r:id="rId10"/>
    <p:sldId id="281" r:id="rId11"/>
    <p:sldId id="306" r:id="rId12"/>
    <p:sldId id="282" r:id="rId13"/>
    <p:sldId id="307" r:id="rId14"/>
    <p:sldId id="283" r:id="rId15"/>
    <p:sldId id="308" r:id="rId16"/>
    <p:sldId id="297" r:id="rId17"/>
    <p:sldId id="309" r:id="rId18"/>
    <p:sldId id="289" r:id="rId19"/>
    <p:sldId id="310" r:id="rId20"/>
    <p:sldId id="298" r:id="rId21"/>
    <p:sldId id="311" r:id="rId22"/>
    <p:sldId id="299" r:id="rId23"/>
    <p:sldId id="312" r:id="rId24"/>
    <p:sldId id="291" r:id="rId25"/>
    <p:sldId id="313" r:id="rId26"/>
    <p:sldId id="287" r:id="rId27"/>
    <p:sldId id="314" r:id="rId28"/>
    <p:sldId id="288" r:id="rId29"/>
    <p:sldId id="315" r:id="rId30"/>
    <p:sldId id="295" r:id="rId31"/>
    <p:sldId id="316" r:id="rId32"/>
    <p:sldId id="286" r:id="rId33"/>
    <p:sldId id="317" r:id="rId34"/>
    <p:sldId id="290" r:id="rId35"/>
    <p:sldId id="318" r:id="rId36"/>
    <p:sldId id="300" r:id="rId37"/>
    <p:sldId id="319" r:id="rId38"/>
    <p:sldId id="293" r:id="rId39"/>
    <p:sldId id="320" r:id="rId40"/>
    <p:sldId id="301" r:id="rId41"/>
    <p:sldId id="321" r:id="rId42"/>
    <p:sldId id="294" r:id="rId43"/>
    <p:sldId id="322" r:id="rId44"/>
    <p:sldId id="302" r:id="rId45"/>
    <p:sldId id="323" r:id="rId46"/>
    <p:sldId id="272" r:id="rId47"/>
    <p:sldId id="324" r:id="rId48"/>
    <p:sldId id="273" r:id="rId49"/>
    <p:sldId id="325" r:id="rId50"/>
    <p:sldId id="274" r:id="rId51"/>
    <p:sldId id="326" r:id="rId52"/>
    <p:sldId id="280" r:id="rId53"/>
    <p:sldId id="327" r:id="rId54"/>
    <p:sldId id="278" r:id="rId55"/>
    <p:sldId id="328" r:id="rId56"/>
    <p:sldId id="279" r:id="rId57"/>
    <p:sldId id="329" r:id="rId58"/>
    <p:sldId id="275" r:id="rId59"/>
    <p:sldId id="330" r:id="rId60"/>
    <p:sldId id="276" r:id="rId61"/>
    <p:sldId id="331" r:id="rId62"/>
    <p:sldId id="277" r:id="rId63"/>
    <p:sldId id="332" r:id="rId64"/>
    <p:sldId id="260" r:id="rId65"/>
    <p:sldId id="261" r:id="rId66"/>
    <p:sldId id="262" r:id="rId67"/>
    <p:sldId id="263" r:id="rId68"/>
    <p:sldId id="264" r:id="rId69"/>
    <p:sldId id="265" r:id="rId70"/>
    <p:sldId id="266" r:id="rId71"/>
    <p:sldId id="267" r:id="rId72"/>
    <p:sldId id="268" r:id="rId73"/>
    <p:sldId id="269" r:id="rId74"/>
    <p:sldId id="270" r:id="rId75"/>
    <p:sldId id="271" r:id="rId76"/>
  </p:sldIdLst>
  <p:sldSz cx="12192000" cy="6858000"/>
  <p:notesSz cx="6858000" cy="9144000"/>
  <p:embeddedFontLst>
    <p:embeddedFont>
      <p:font typeface="Calibri" panose="020F0502020204030204" pitchFamily="34" charset="0"/>
      <p:regular r:id="rId78"/>
      <p:bold r:id="rId79"/>
      <p:italic r:id="rId80"/>
      <p:boldItalic r:id="rId81"/>
    </p:embeddedFont>
    <p:embeddedFont>
      <p:font typeface="Dante" panose="02020502050200020203" pitchFamily="18" charset="0"/>
      <p:regular r:id="rId82"/>
    </p:embeddedFont>
    <p:embeddedFont>
      <p:font typeface="Quattrocento Sans" panose="020B0502050000020003" pitchFamily="34" charset="0"/>
      <p:regular r:id="rId83"/>
      <p:bold r:id="rId84"/>
      <p:italic r:id="rId85"/>
      <p:boldItalic r:id="rId86"/>
    </p:embeddedFont>
    <p:embeddedFont>
      <p:font typeface="Times" panose="02020603050405020304" pitchFamily="18" charset="0"/>
      <p:regular r:id="rId87"/>
      <p:bold r:id="rId88"/>
      <p:italic r:id="rId89"/>
      <p:boldItalic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ECKLjfbd/EC5R3FwuTP9vipGx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377"/>
    <a:srgbClr val="43263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EEAA1-C8A2-4C92-A24D-19FBDA7637E6}" v="441" dt="2023-09-22T23:33:02.027"/>
  </p1510:revLst>
</p1510:revInfo>
</file>

<file path=ppt/tableStyles.xml><?xml version="1.0" encoding="utf-8"?>
<a:tblStyleLst xmlns:a="http://schemas.openxmlformats.org/drawingml/2006/main" def="{D4CE2346-27A6-42CB-956E-9A3AAC782CB1}">
  <a:tblStyle styleId="{D4CE2346-27A6-42CB-956E-9A3AAC782CB1}" styleName="Table_0">
    <a:wholeTbl>
      <a:tcTxStyle b="off" i="off">
        <a:font>
          <a:latin typeface="Dante"/>
          <a:ea typeface="Dante"/>
          <a:cs typeface="Dant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FEE"/>
          </a:solidFill>
        </a:fill>
      </a:tcStyle>
    </a:wholeTbl>
    <a:band1H>
      <a:tcTxStyle/>
      <a:tcStyle>
        <a:tcBdr/>
        <a:fill>
          <a:solidFill>
            <a:srgbClr val="FBDEDB"/>
          </a:solidFill>
        </a:fill>
      </a:tcStyle>
    </a:band1H>
    <a:band2H>
      <a:tcTxStyle/>
      <a:tcStyle>
        <a:tcBdr/>
      </a:tcStyle>
    </a:band2H>
    <a:band1V>
      <a:tcTxStyle/>
      <a:tcStyle>
        <a:tcBdr/>
        <a:fill>
          <a:solidFill>
            <a:srgbClr val="FBDEDB"/>
          </a:solidFill>
        </a:fill>
      </a:tcStyle>
    </a:band1V>
    <a:band2V>
      <a:tcTxStyle/>
      <a:tcStyle>
        <a:tcBdr/>
      </a:tcStyle>
    </a:band2V>
    <a:lastCol>
      <a:tcTxStyle b="on" i="off">
        <a:font>
          <a:latin typeface="Dante"/>
          <a:ea typeface="Dante"/>
          <a:cs typeface="Dante"/>
        </a:font>
        <a:schemeClr val="lt1"/>
      </a:tcTxStyle>
      <a:tcStyle>
        <a:tcBdr/>
        <a:fill>
          <a:solidFill>
            <a:schemeClr val="accent1"/>
          </a:solidFill>
        </a:fill>
      </a:tcStyle>
    </a:lastCol>
    <a:firstCol>
      <a:tcTxStyle b="on" i="off">
        <a:font>
          <a:latin typeface="Dante"/>
          <a:ea typeface="Dante"/>
          <a:cs typeface="Dante"/>
        </a:font>
        <a:schemeClr val="lt1"/>
      </a:tcTxStyle>
      <a:tcStyle>
        <a:tcBdr/>
        <a:fill>
          <a:solidFill>
            <a:schemeClr val="accent1"/>
          </a:solidFill>
        </a:fill>
      </a:tcStyle>
    </a:firstCol>
    <a:lastRow>
      <a:tcTxStyle b="on" i="off">
        <a:font>
          <a:latin typeface="Dante"/>
          <a:ea typeface="Dante"/>
          <a:cs typeface="Dant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Dante"/>
          <a:ea typeface="Dante"/>
          <a:cs typeface="Dant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font" Target="fonts/font7.fntdata"/><Relationship Id="rId89" Type="http://schemas.openxmlformats.org/officeDocument/2006/relationships/font" Target="fonts/font12.fntdata"/><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6.fntdata"/><Relationship Id="rId88" Type="http://schemas.openxmlformats.org/officeDocument/2006/relationships/font" Target="fonts/font11.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sa Perez" userId="a2f2a24e-80a2-4bda-9ac4-5cc007db59d8" providerId="ADAL" clId="{99DEEAA1-C8A2-4C92-A24D-19FBDA7637E6}"/>
    <pc:docChg chg="undo redo custSel addSld delSld modSld sldOrd">
      <pc:chgData name="Annelisa Perez" userId="a2f2a24e-80a2-4bda-9ac4-5cc007db59d8" providerId="ADAL" clId="{99DEEAA1-C8A2-4C92-A24D-19FBDA7637E6}" dt="2023-09-22T23:33:06.236" v="1940" actId="1076"/>
      <pc:docMkLst>
        <pc:docMk/>
      </pc:docMkLst>
      <pc:sldChg chg="modSp mod">
        <pc:chgData name="Annelisa Perez" userId="a2f2a24e-80a2-4bda-9ac4-5cc007db59d8" providerId="ADAL" clId="{99DEEAA1-C8A2-4C92-A24D-19FBDA7637E6}" dt="2023-09-22T22:28:04.320" v="1383" actId="2711"/>
        <pc:sldMkLst>
          <pc:docMk/>
          <pc:sldMk cId="0" sldId="269"/>
        </pc:sldMkLst>
        <pc:graphicFrameChg chg="modGraphic">
          <ac:chgData name="Annelisa Perez" userId="a2f2a24e-80a2-4bda-9ac4-5cc007db59d8" providerId="ADAL" clId="{99DEEAA1-C8A2-4C92-A24D-19FBDA7637E6}" dt="2023-09-22T22:28:04.320" v="1383" actId="2711"/>
          <ac:graphicFrameMkLst>
            <pc:docMk/>
            <pc:sldMk cId="0" sldId="269"/>
            <ac:graphicFrameMk id="214" creationId="{00000000-0000-0000-0000-000000000000}"/>
          </ac:graphicFrameMkLst>
        </pc:graphicFrameChg>
      </pc:sldChg>
      <pc:sldChg chg="modSp mod">
        <pc:chgData name="Annelisa Perez" userId="a2f2a24e-80a2-4bda-9ac4-5cc007db59d8" providerId="ADAL" clId="{99DEEAA1-C8A2-4C92-A24D-19FBDA7637E6}" dt="2023-09-22T22:30:36.724" v="1410" actId="20577"/>
        <pc:sldMkLst>
          <pc:docMk/>
          <pc:sldMk cId="3696421437" sldId="272"/>
        </pc:sldMkLst>
        <pc:spChg chg="mod">
          <ac:chgData name="Annelisa Perez" userId="a2f2a24e-80a2-4bda-9ac4-5cc007db59d8" providerId="ADAL" clId="{99DEEAA1-C8A2-4C92-A24D-19FBDA7637E6}" dt="2023-09-22T22:30:36.724" v="1410" actId="20577"/>
          <ac:spMkLst>
            <pc:docMk/>
            <pc:sldMk cId="3696421437" sldId="272"/>
            <ac:spMk id="2" creationId="{9665D2E0-8442-7BD0-1BD4-A7FE9080B852}"/>
          </ac:spMkLst>
        </pc:spChg>
      </pc:sldChg>
      <pc:sldChg chg="modSp mod">
        <pc:chgData name="Annelisa Perez" userId="a2f2a24e-80a2-4bda-9ac4-5cc007db59d8" providerId="ADAL" clId="{99DEEAA1-C8A2-4C92-A24D-19FBDA7637E6}" dt="2023-09-22T23:28:30.830" v="1907" actId="20577"/>
        <pc:sldMkLst>
          <pc:docMk/>
          <pc:sldMk cId="1407207706" sldId="276"/>
        </pc:sldMkLst>
        <pc:graphicFrameChg chg="modGraphic">
          <ac:chgData name="Annelisa Perez" userId="a2f2a24e-80a2-4bda-9ac4-5cc007db59d8" providerId="ADAL" clId="{99DEEAA1-C8A2-4C92-A24D-19FBDA7637E6}" dt="2023-09-22T23:28:30.830" v="1907" actId="20577"/>
          <ac:graphicFrameMkLst>
            <pc:docMk/>
            <pc:sldMk cId="1407207706" sldId="276"/>
            <ac:graphicFrameMk id="2" creationId="{4BF90B6D-90F7-CC11-F948-4830481C59F5}"/>
          </ac:graphicFrameMkLst>
        </pc:graphicFrameChg>
      </pc:sldChg>
      <pc:sldChg chg="modSp mod">
        <pc:chgData name="Annelisa Perez" userId="a2f2a24e-80a2-4bda-9ac4-5cc007db59d8" providerId="ADAL" clId="{99DEEAA1-C8A2-4C92-A24D-19FBDA7637E6}" dt="2023-09-22T23:17:39.795" v="1796" actId="2711"/>
        <pc:sldMkLst>
          <pc:docMk/>
          <pc:sldMk cId="69939770" sldId="279"/>
        </pc:sldMkLst>
        <pc:graphicFrameChg chg="modGraphic">
          <ac:chgData name="Annelisa Perez" userId="a2f2a24e-80a2-4bda-9ac4-5cc007db59d8" providerId="ADAL" clId="{99DEEAA1-C8A2-4C92-A24D-19FBDA7637E6}" dt="2023-09-22T23:17:39.795" v="1796" actId="2711"/>
          <ac:graphicFrameMkLst>
            <pc:docMk/>
            <pc:sldMk cId="69939770" sldId="279"/>
            <ac:graphicFrameMk id="2" creationId="{DED86EEF-79C9-1A90-F306-E7025E7029A8}"/>
          </ac:graphicFrameMkLst>
        </pc:graphicFrameChg>
      </pc:sldChg>
      <pc:sldChg chg="modSp mod">
        <pc:chgData name="Annelisa Perez" userId="a2f2a24e-80a2-4bda-9ac4-5cc007db59d8" providerId="ADAL" clId="{99DEEAA1-C8A2-4C92-A24D-19FBDA7637E6}" dt="2023-09-22T17:56:52.288" v="429" actId="207"/>
        <pc:sldMkLst>
          <pc:docMk/>
          <pc:sldMk cId="981349089" sldId="283"/>
        </pc:sldMkLst>
        <pc:graphicFrameChg chg="modGraphic">
          <ac:chgData name="Annelisa Perez" userId="a2f2a24e-80a2-4bda-9ac4-5cc007db59d8" providerId="ADAL" clId="{99DEEAA1-C8A2-4C92-A24D-19FBDA7637E6}" dt="2023-09-22T17:56:52.288" v="429" actId="207"/>
          <ac:graphicFrameMkLst>
            <pc:docMk/>
            <pc:sldMk cId="981349089" sldId="283"/>
            <ac:graphicFrameMk id="5" creationId="{E4A2BD74-B59D-96A8-0828-C90ECE365B1B}"/>
          </ac:graphicFrameMkLst>
        </pc:graphicFrameChg>
      </pc:sldChg>
      <pc:sldChg chg="modSp mod">
        <pc:chgData name="Annelisa Perez" userId="a2f2a24e-80a2-4bda-9ac4-5cc007db59d8" providerId="ADAL" clId="{99DEEAA1-C8A2-4C92-A24D-19FBDA7637E6}" dt="2023-09-22T21:19:19.381" v="834" actId="207"/>
        <pc:sldMkLst>
          <pc:docMk/>
          <pc:sldMk cId="4237814631" sldId="286"/>
        </pc:sldMkLst>
        <pc:graphicFrameChg chg="modGraphic">
          <ac:chgData name="Annelisa Perez" userId="a2f2a24e-80a2-4bda-9ac4-5cc007db59d8" providerId="ADAL" clId="{99DEEAA1-C8A2-4C92-A24D-19FBDA7637E6}" dt="2023-09-22T21:19:19.381" v="834" actId="207"/>
          <ac:graphicFrameMkLst>
            <pc:docMk/>
            <pc:sldMk cId="4237814631" sldId="286"/>
            <ac:graphicFrameMk id="4" creationId="{DC061E33-BB52-9876-3136-0F09D410D438}"/>
          </ac:graphicFrameMkLst>
        </pc:graphicFrameChg>
      </pc:sldChg>
      <pc:sldChg chg="modSp mod">
        <pc:chgData name="Annelisa Perez" userId="a2f2a24e-80a2-4bda-9ac4-5cc007db59d8" providerId="ADAL" clId="{99DEEAA1-C8A2-4C92-A24D-19FBDA7637E6}" dt="2023-09-22T20:43:48.700" v="542" actId="207"/>
        <pc:sldMkLst>
          <pc:docMk/>
          <pc:sldMk cId="4126630800" sldId="287"/>
        </pc:sldMkLst>
        <pc:graphicFrameChg chg="modGraphic">
          <ac:chgData name="Annelisa Perez" userId="a2f2a24e-80a2-4bda-9ac4-5cc007db59d8" providerId="ADAL" clId="{99DEEAA1-C8A2-4C92-A24D-19FBDA7637E6}" dt="2023-09-22T20:43:48.700" v="542" actId="207"/>
          <ac:graphicFrameMkLst>
            <pc:docMk/>
            <pc:sldMk cId="4126630800" sldId="287"/>
            <ac:graphicFrameMk id="4" creationId="{CCA75D2D-150A-1FB7-9C6A-1C2EF9EFD335}"/>
          </ac:graphicFrameMkLst>
        </pc:graphicFrameChg>
      </pc:sldChg>
      <pc:sldChg chg="modSp mod">
        <pc:chgData name="Annelisa Perez" userId="a2f2a24e-80a2-4bda-9ac4-5cc007db59d8" providerId="ADAL" clId="{99DEEAA1-C8A2-4C92-A24D-19FBDA7637E6}" dt="2023-09-22T20:58:21.633" v="646" actId="207"/>
        <pc:sldMkLst>
          <pc:docMk/>
          <pc:sldMk cId="2415558569" sldId="288"/>
        </pc:sldMkLst>
        <pc:spChg chg="mod">
          <ac:chgData name="Annelisa Perez" userId="a2f2a24e-80a2-4bda-9ac4-5cc007db59d8" providerId="ADAL" clId="{99DEEAA1-C8A2-4C92-A24D-19FBDA7637E6}" dt="2023-09-22T20:49:29.984" v="597" actId="20577"/>
          <ac:spMkLst>
            <pc:docMk/>
            <pc:sldMk cId="2415558569" sldId="288"/>
            <ac:spMk id="5" creationId="{28AE0B0E-27E9-A230-C7F6-E3A152AA7763}"/>
          </ac:spMkLst>
        </pc:spChg>
        <pc:graphicFrameChg chg="modGraphic">
          <ac:chgData name="Annelisa Perez" userId="a2f2a24e-80a2-4bda-9ac4-5cc007db59d8" providerId="ADAL" clId="{99DEEAA1-C8A2-4C92-A24D-19FBDA7637E6}" dt="2023-09-22T20:58:21.633" v="646" actId="207"/>
          <ac:graphicFrameMkLst>
            <pc:docMk/>
            <pc:sldMk cId="2415558569" sldId="288"/>
            <ac:graphicFrameMk id="4" creationId="{33522DF2-86C8-8984-1559-4BF527C82788}"/>
          </ac:graphicFrameMkLst>
        </pc:graphicFrameChg>
      </pc:sldChg>
      <pc:sldChg chg="modSp mod">
        <pc:chgData name="Annelisa Perez" userId="a2f2a24e-80a2-4bda-9ac4-5cc007db59d8" providerId="ADAL" clId="{99DEEAA1-C8A2-4C92-A24D-19FBDA7637E6}" dt="2023-09-22T17:57:30.986" v="441" actId="207"/>
        <pc:sldMkLst>
          <pc:docMk/>
          <pc:sldMk cId="1527222774" sldId="289"/>
        </pc:sldMkLst>
        <pc:spChg chg="mod">
          <ac:chgData name="Annelisa Perez" userId="a2f2a24e-80a2-4bda-9ac4-5cc007db59d8" providerId="ADAL" clId="{99DEEAA1-C8A2-4C92-A24D-19FBDA7637E6}" dt="2023-09-22T17:02:33.053" v="190"/>
          <ac:spMkLst>
            <pc:docMk/>
            <pc:sldMk cId="1527222774" sldId="289"/>
            <ac:spMk id="5" creationId="{8C09A46D-B7DC-5CF5-C1F7-D3CC06EF9A69}"/>
          </ac:spMkLst>
        </pc:spChg>
        <pc:graphicFrameChg chg="mod modGraphic">
          <ac:chgData name="Annelisa Perez" userId="a2f2a24e-80a2-4bda-9ac4-5cc007db59d8" providerId="ADAL" clId="{99DEEAA1-C8A2-4C92-A24D-19FBDA7637E6}" dt="2023-09-22T17:57:30.986" v="441" actId="207"/>
          <ac:graphicFrameMkLst>
            <pc:docMk/>
            <pc:sldMk cId="1527222774" sldId="289"/>
            <ac:graphicFrameMk id="4" creationId="{C9020870-BB66-580C-CBE4-8C12663D0D72}"/>
          </ac:graphicFrameMkLst>
        </pc:graphicFrameChg>
      </pc:sldChg>
      <pc:sldChg chg="modSp mod">
        <pc:chgData name="Annelisa Perez" userId="a2f2a24e-80a2-4bda-9ac4-5cc007db59d8" providerId="ADAL" clId="{99DEEAA1-C8A2-4C92-A24D-19FBDA7637E6}" dt="2023-09-22T21:24:08.199" v="939" actId="207"/>
        <pc:sldMkLst>
          <pc:docMk/>
          <pc:sldMk cId="1101991007" sldId="290"/>
        </pc:sldMkLst>
        <pc:graphicFrameChg chg="modGraphic">
          <ac:chgData name="Annelisa Perez" userId="a2f2a24e-80a2-4bda-9ac4-5cc007db59d8" providerId="ADAL" clId="{99DEEAA1-C8A2-4C92-A24D-19FBDA7637E6}" dt="2023-09-22T21:24:08.199" v="939" actId="207"/>
          <ac:graphicFrameMkLst>
            <pc:docMk/>
            <pc:sldMk cId="1101991007" sldId="290"/>
            <ac:graphicFrameMk id="10" creationId="{BF723B87-F00E-E7F4-3162-272B4C954E15}"/>
          </ac:graphicFrameMkLst>
        </pc:graphicFrameChg>
      </pc:sldChg>
      <pc:sldChg chg="modSp mod">
        <pc:chgData name="Annelisa Perez" userId="a2f2a24e-80a2-4bda-9ac4-5cc007db59d8" providerId="ADAL" clId="{99DEEAA1-C8A2-4C92-A24D-19FBDA7637E6}" dt="2023-09-22T18:11:04.946" v="502" actId="207"/>
        <pc:sldMkLst>
          <pc:docMk/>
          <pc:sldMk cId="3483141365" sldId="291"/>
        </pc:sldMkLst>
        <pc:graphicFrameChg chg="modGraphic">
          <ac:chgData name="Annelisa Perez" userId="a2f2a24e-80a2-4bda-9ac4-5cc007db59d8" providerId="ADAL" clId="{99DEEAA1-C8A2-4C92-A24D-19FBDA7637E6}" dt="2023-09-22T18:11:04.946" v="502" actId="207"/>
          <ac:graphicFrameMkLst>
            <pc:docMk/>
            <pc:sldMk cId="3483141365" sldId="291"/>
            <ac:graphicFrameMk id="14" creationId="{CC67FFF4-3E24-0230-4BFD-A7E661F1FED6}"/>
          </ac:graphicFrameMkLst>
        </pc:graphicFrameChg>
      </pc:sldChg>
      <pc:sldChg chg="modSp mod">
        <pc:chgData name="Annelisa Perez" userId="a2f2a24e-80a2-4bda-9ac4-5cc007db59d8" providerId="ADAL" clId="{99DEEAA1-C8A2-4C92-A24D-19FBDA7637E6}" dt="2023-09-22T21:40:34.164" v="1181" actId="1036"/>
        <pc:sldMkLst>
          <pc:docMk/>
          <pc:sldMk cId="1628958467" sldId="293"/>
        </pc:sldMkLst>
        <pc:graphicFrameChg chg="mod modGraphic">
          <ac:chgData name="Annelisa Perez" userId="a2f2a24e-80a2-4bda-9ac4-5cc007db59d8" providerId="ADAL" clId="{99DEEAA1-C8A2-4C92-A24D-19FBDA7637E6}" dt="2023-09-22T21:40:25.894" v="1180"/>
          <ac:graphicFrameMkLst>
            <pc:docMk/>
            <pc:sldMk cId="1628958467" sldId="293"/>
            <ac:graphicFrameMk id="4" creationId="{070BAA22-85EA-572C-9665-D17EF7130B32}"/>
          </ac:graphicFrameMkLst>
        </pc:graphicFrameChg>
        <pc:graphicFrameChg chg="mod modGraphic">
          <ac:chgData name="Annelisa Perez" userId="a2f2a24e-80a2-4bda-9ac4-5cc007db59d8" providerId="ADAL" clId="{99DEEAA1-C8A2-4C92-A24D-19FBDA7637E6}" dt="2023-09-22T21:40:34.164" v="1181" actId="1036"/>
          <ac:graphicFrameMkLst>
            <pc:docMk/>
            <pc:sldMk cId="1628958467" sldId="293"/>
            <ac:graphicFrameMk id="5" creationId="{337823EE-30F7-72F7-35AA-48B8AD48D14F}"/>
          </ac:graphicFrameMkLst>
        </pc:graphicFrameChg>
      </pc:sldChg>
      <pc:sldChg chg="modSp mod">
        <pc:chgData name="Annelisa Perez" userId="a2f2a24e-80a2-4bda-9ac4-5cc007db59d8" providerId="ADAL" clId="{99DEEAA1-C8A2-4C92-A24D-19FBDA7637E6}" dt="2023-09-22T21:58:35.331" v="1270" actId="20577"/>
        <pc:sldMkLst>
          <pc:docMk/>
          <pc:sldMk cId="2793564400" sldId="294"/>
        </pc:sldMkLst>
        <pc:graphicFrameChg chg="modGraphic">
          <ac:chgData name="Annelisa Perez" userId="a2f2a24e-80a2-4bda-9ac4-5cc007db59d8" providerId="ADAL" clId="{99DEEAA1-C8A2-4C92-A24D-19FBDA7637E6}" dt="2023-09-22T21:58:35.331" v="1270" actId="20577"/>
          <ac:graphicFrameMkLst>
            <pc:docMk/>
            <pc:sldMk cId="2793564400" sldId="294"/>
            <ac:graphicFrameMk id="4" creationId="{5D9929BC-58EC-B1A7-A192-A090DEB20025}"/>
          </ac:graphicFrameMkLst>
        </pc:graphicFrameChg>
      </pc:sldChg>
      <pc:sldChg chg="modSp mod">
        <pc:chgData name="Annelisa Perez" userId="a2f2a24e-80a2-4bda-9ac4-5cc007db59d8" providerId="ADAL" clId="{99DEEAA1-C8A2-4C92-A24D-19FBDA7637E6}" dt="2023-09-22T21:14:32.805" v="757" actId="20577"/>
        <pc:sldMkLst>
          <pc:docMk/>
          <pc:sldMk cId="3334316288" sldId="295"/>
        </pc:sldMkLst>
        <pc:graphicFrameChg chg="mod modGraphic">
          <ac:chgData name="Annelisa Perez" userId="a2f2a24e-80a2-4bda-9ac4-5cc007db59d8" providerId="ADAL" clId="{99DEEAA1-C8A2-4C92-A24D-19FBDA7637E6}" dt="2023-09-22T21:14:32.805" v="757" actId="20577"/>
          <ac:graphicFrameMkLst>
            <pc:docMk/>
            <pc:sldMk cId="3334316288" sldId="295"/>
            <ac:graphicFrameMk id="4" creationId="{A312E612-0A80-038D-DFC5-C25D5D543F8F}"/>
          </ac:graphicFrameMkLst>
        </pc:graphicFrameChg>
      </pc:sldChg>
      <pc:sldChg chg="modSp mod">
        <pc:chgData name="Annelisa Perez" userId="a2f2a24e-80a2-4bda-9ac4-5cc007db59d8" providerId="ADAL" clId="{99DEEAA1-C8A2-4C92-A24D-19FBDA7637E6}" dt="2023-09-22T17:57:11.314" v="435" actId="207"/>
        <pc:sldMkLst>
          <pc:docMk/>
          <pc:sldMk cId="666705766" sldId="297"/>
        </pc:sldMkLst>
        <pc:spChg chg="mod">
          <ac:chgData name="Annelisa Perez" userId="a2f2a24e-80a2-4bda-9ac4-5cc007db59d8" providerId="ADAL" clId="{99DEEAA1-C8A2-4C92-A24D-19FBDA7637E6}" dt="2023-09-22T16:39:04.942" v="20" actId="20577"/>
          <ac:spMkLst>
            <pc:docMk/>
            <pc:sldMk cId="666705766" sldId="297"/>
            <ac:spMk id="8" creationId="{1F5BE0AD-B5F8-AFC5-565D-BFB06FD45799}"/>
          </ac:spMkLst>
        </pc:spChg>
        <pc:graphicFrameChg chg="modGraphic">
          <ac:chgData name="Annelisa Perez" userId="a2f2a24e-80a2-4bda-9ac4-5cc007db59d8" providerId="ADAL" clId="{99DEEAA1-C8A2-4C92-A24D-19FBDA7637E6}" dt="2023-09-22T17:57:11.314" v="435" actId="207"/>
          <ac:graphicFrameMkLst>
            <pc:docMk/>
            <pc:sldMk cId="666705766" sldId="297"/>
            <ac:graphicFrameMk id="6" creationId="{3F27450D-66E3-EC0C-3D84-6F1DA0347E68}"/>
          </ac:graphicFrameMkLst>
        </pc:graphicFrameChg>
      </pc:sldChg>
      <pc:sldChg chg="modSp mod">
        <pc:chgData name="Annelisa Perez" userId="a2f2a24e-80a2-4bda-9ac4-5cc007db59d8" providerId="ADAL" clId="{99DEEAA1-C8A2-4C92-A24D-19FBDA7637E6}" dt="2023-09-22T18:03:25.919" v="450" actId="113"/>
        <pc:sldMkLst>
          <pc:docMk/>
          <pc:sldMk cId="495032098" sldId="298"/>
        </pc:sldMkLst>
        <pc:spChg chg="mod">
          <ac:chgData name="Annelisa Perez" userId="a2f2a24e-80a2-4bda-9ac4-5cc007db59d8" providerId="ADAL" clId="{99DEEAA1-C8A2-4C92-A24D-19FBDA7637E6}" dt="2023-09-22T17:37:47.081" v="259" actId="1076"/>
          <ac:spMkLst>
            <pc:docMk/>
            <pc:sldMk cId="495032098" sldId="298"/>
            <ac:spMk id="2" creationId="{BA4B77A9-3ECA-339B-BD2E-D648B1C696BF}"/>
          </ac:spMkLst>
        </pc:spChg>
        <pc:spChg chg="mod">
          <ac:chgData name="Annelisa Perez" userId="a2f2a24e-80a2-4bda-9ac4-5cc007db59d8" providerId="ADAL" clId="{99DEEAA1-C8A2-4C92-A24D-19FBDA7637E6}" dt="2023-09-22T17:37:36.183" v="258" actId="14100"/>
          <ac:spMkLst>
            <pc:docMk/>
            <pc:sldMk cId="495032098" sldId="298"/>
            <ac:spMk id="4" creationId="{482E7BEE-3BEC-437B-923B-2C8E67E60B02}"/>
          </ac:spMkLst>
        </pc:spChg>
        <pc:graphicFrameChg chg="mod modGraphic">
          <ac:chgData name="Annelisa Perez" userId="a2f2a24e-80a2-4bda-9ac4-5cc007db59d8" providerId="ADAL" clId="{99DEEAA1-C8A2-4C92-A24D-19FBDA7637E6}" dt="2023-09-22T17:58:01.195" v="447" actId="207"/>
          <ac:graphicFrameMkLst>
            <pc:docMk/>
            <pc:sldMk cId="495032098" sldId="298"/>
            <ac:graphicFrameMk id="9" creationId="{57602CEF-3B71-2D57-F54F-E84A9B0A36FF}"/>
          </ac:graphicFrameMkLst>
        </pc:graphicFrameChg>
        <pc:graphicFrameChg chg="mod modGraphic">
          <ac:chgData name="Annelisa Perez" userId="a2f2a24e-80a2-4bda-9ac4-5cc007db59d8" providerId="ADAL" clId="{99DEEAA1-C8A2-4C92-A24D-19FBDA7637E6}" dt="2023-09-22T18:03:25.919" v="450" actId="113"/>
          <ac:graphicFrameMkLst>
            <pc:docMk/>
            <pc:sldMk cId="495032098" sldId="298"/>
            <ac:graphicFrameMk id="15" creationId="{B2FB8BB5-2137-CEC8-E303-E1F2080A1775}"/>
          </ac:graphicFrameMkLst>
        </pc:graphicFrameChg>
      </pc:sldChg>
      <pc:sldChg chg="modSp mod">
        <pc:chgData name="Annelisa Perez" userId="a2f2a24e-80a2-4bda-9ac4-5cc007db59d8" providerId="ADAL" clId="{99DEEAA1-C8A2-4C92-A24D-19FBDA7637E6}" dt="2023-09-22T18:11:20.049" v="507" actId="207"/>
        <pc:sldMkLst>
          <pc:docMk/>
          <pc:sldMk cId="501511767" sldId="299"/>
        </pc:sldMkLst>
        <pc:graphicFrameChg chg="modGraphic">
          <ac:chgData name="Annelisa Perez" userId="a2f2a24e-80a2-4bda-9ac4-5cc007db59d8" providerId="ADAL" clId="{99DEEAA1-C8A2-4C92-A24D-19FBDA7637E6}" dt="2023-09-22T18:11:20.049" v="507" actId="207"/>
          <ac:graphicFrameMkLst>
            <pc:docMk/>
            <pc:sldMk cId="501511767" sldId="299"/>
            <ac:graphicFrameMk id="10" creationId="{6CD5A43E-036F-6A03-7A39-2E01CE098E87}"/>
          </ac:graphicFrameMkLst>
        </pc:graphicFrameChg>
      </pc:sldChg>
      <pc:sldChg chg="modSp mod">
        <pc:chgData name="Annelisa Perez" userId="a2f2a24e-80a2-4bda-9ac4-5cc007db59d8" providerId="ADAL" clId="{99DEEAA1-C8A2-4C92-A24D-19FBDA7637E6}" dt="2023-09-22T21:28:35.714" v="1024" actId="207"/>
        <pc:sldMkLst>
          <pc:docMk/>
          <pc:sldMk cId="673226155" sldId="300"/>
        </pc:sldMkLst>
        <pc:graphicFrameChg chg="modGraphic">
          <ac:chgData name="Annelisa Perez" userId="a2f2a24e-80a2-4bda-9ac4-5cc007db59d8" providerId="ADAL" clId="{99DEEAA1-C8A2-4C92-A24D-19FBDA7637E6}" dt="2023-09-22T21:28:35.714" v="1024" actId="207"/>
          <ac:graphicFrameMkLst>
            <pc:docMk/>
            <pc:sldMk cId="673226155" sldId="300"/>
            <ac:graphicFrameMk id="11" creationId="{49BE34B1-BC7F-0025-90A7-21F691805DFA}"/>
          </ac:graphicFrameMkLst>
        </pc:graphicFrameChg>
      </pc:sldChg>
      <pc:sldChg chg="modSp mod">
        <pc:chgData name="Annelisa Perez" userId="a2f2a24e-80a2-4bda-9ac4-5cc007db59d8" providerId="ADAL" clId="{99DEEAA1-C8A2-4C92-A24D-19FBDA7637E6}" dt="2023-09-22T21:40:58.544" v="1184" actId="207"/>
        <pc:sldMkLst>
          <pc:docMk/>
          <pc:sldMk cId="3627280119" sldId="301"/>
        </pc:sldMkLst>
        <pc:graphicFrameChg chg="modGraphic">
          <ac:chgData name="Annelisa Perez" userId="a2f2a24e-80a2-4bda-9ac4-5cc007db59d8" providerId="ADAL" clId="{99DEEAA1-C8A2-4C92-A24D-19FBDA7637E6}" dt="2023-09-22T21:40:58.544" v="1184" actId="207"/>
          <ac:graphicFrameMkLst>
            <pc:docMk/>
            <pc:sldMk cId="3627280119" sldId="301"/>
            <ac:graphicFrameMk id="6" creationId="{BD64626F-2D0E-D570-0550-466B664C15E4}"/>
          </ac:graphicFrameMkLst>
        </pc:graphicFrameChg>
      </pc:sldChg>
      <pc:sldChg chg="modSp mod">
        <pc:chgData name="Annelisa Perez" userId="a2f2a24e-80a2-4bda-9ac4-5cc007db59d8" providerId="ADAL" clId="{99DEEAA1-C8A2-4C92-A24D-19FBDA7637E6}" dt="2023-09-22T22:10:44.344" v="1321" actId="207"/>
        <pc:sldMkLst>
          <pc:docMk/>
          <pc:sldMk cId="2013205376" sldId="302"/>
        </pc:sldMkLst>
        <pc:graphicFrameChg chg="modGraphic">
          <ac:chgData name="Annelisa Perez" userId="a2f2a24e-80a2-4bda-9ac4-5cc007db59d8" providerId="ADAL" clId="{99DEEAA1-C8A2-4C92-A24D-19FBDA7637E6}" dt="2023-09-22T22:10:44.344" v="1321" actId="207"/>
          <ac:graphicFrameMkLst>
            <pc:docMk/>
            <pc:sldMk cId="2013205376" sldId="302"/>
            <ac:graphicFrameMk id="5" creationId="{BD1A64DB-B83A-1D6F-CABB-2A1129AEB93D}"/>
          </ac:graphicFrameMkLst>
        </pc:graphicFrameChg>
      </pc:sldChg>
      <pc:sldChg chg="modSp add mod">
        <pc:chgData name="Annelisa Perez" userId="a2f2a24e-80a2-4bda-9ac4-5cc007db59d8" providerId="ADAL" clId="{99DEEAA1-C8A2-4C92-A24D-19FBDA7637E6}" dt="2023-09-22T16:38:34.065" v="18" actId="20577"/>
        <pc:sldMkLst>
          <pc:docMk/>
          <pc:sldMk cId="702183617" sldId="307"/>
        </pc:sldMkLst>
        <pc:spChg chg="mod">
          <ac:chgData name="Annelisa Perez" userId="a2f2a24e-80a2-4bda-9ac4-5cc007db59d8" providerId="ADAL" clId="{99DEEAA1-C8A2-4C92-A24D-19FBDA7637E6}" dt="2023-09-22T16:38:34.065" v="18" actId="20577"/>
          <ac:spMkLst>
            <pc:docMk/>
            <pc:sldMk cId="702183617" sldId="307"/>
            <ac:spMk id="2" creationId="{C20DBB0C-FD6A-FA52-CA61-30D993C4E150}"/>
          </ac:spMkLst>
        </pc:spChg>
      </pc:sldChg>
      <pc:sldChg chg="modSp add mod">
        <pc:chgData name="Annelisa Perez" userId="a2f2a24e-80a2-4bda-9ac4-5cc007db59d8" providerId="ADAL" clId="{99DEEAA1-C8A2-4C92-A24D-19FBDA7637E6}" dt="2023-09-22T17:57:02.297" v="432" actId="207"/>
        <pc:sldMkLst>
          <pc:docMk/>
          <pc:sldMk cId="2282232907" sldId="308"/>
        </pc:sldMkLst>
        <pc:spChg chg="mod">
          <ac:chgData name="Annelisa Perez" userId="a2f2a24e-80a2-4bda-9ac4-5cc007db59d8" providerId="ADAL" clId="{99DEEAA1-C8A2-4C92-A24D-19FBDA7637E6}" dt="2023-09-22T16:46:11.818" v="73" actId="1076"/>
          <ac:spMkLst>
            <pc:docMk/>
            <pc:sldMk cId="2282232907" sldId="308"/>
            <ac:spMk id="4" creationId="{F4CC2F5D-9614-4EA0-A9AC-51DBB7CCD8EE}"/>
          </ac:spMkLst>
        </pc:spChg>
        <pc:spChg chg="mod">
          <ac:chgData name="Annelisa Perez" userId="a2f2a24e-80a2-4bda-9ac4-5cc007db59d8" providerId="ADAL" clId="{99DEEAA1-C8A2-4C92-A24D-19FBDA7637E6}" dt="2023-09-22T16:42:42.866" v="29"/>
          <ac:spMkLst>
            <pc:docMk/>
            <pc:sldMk cId="2282232907" sldId="308"/>
            <ac:spMk id="8" creationId="{1F5BE0AD-B5F8-AFC5-565D-BFB06FD45799}"/>
          </ac:spMkLst>
        </pc:spChg>
        <pc:graphicFrameChg chg="mod modGraphic">
          <ac:chgData name="Annelisa Perez" userId="a2f2a24e-80a2-4bda-9ac4-5cc007db59d8" providerId="ADAL" clId="{99DEEAA1-C8A2-4C92-A24D-19FBDA7637E6}" dt="2023-09-22T17:57:02.297" v="432" actId="207"/>
          <ac:graphicFrameMkLst>
            <pc:docMk/>
            <pc:sldMk cId="2282232907" sldId="308"/>
            <ac:graphicFrameMk id="5" creationId="{E4A2BD74-B59D-96A8-0828-C90ECE365B1B}"/>
          </ac:graphicFrameMkLst>
        </pc:graphicFrameChg>
      </pc:sldChg>
      <pc:sldChg chg="modSp add mod">
        <pc:chgData name="Annelisa Perez" userId="a2f2a24e-80a2-4bda-9ac4-5cc007db59d8" providerId="ADAL" clId="{99DEEAA1-C8A2-4C92-A24D-19FBDA7637E6}" dt="2023-09-22T17:57:19.859" v="438" actId="207"/>
        <pc:sldMkLst>
          <pc:docMk/>
          <pc:sldMk cId="243287472" sldId="309"/>
        </pc:sldMkLst>
        <pc:spChg chg="mod">
          <ac:chgData name="Annelisa Perez" userId="a2f2a24e-80a2-4bda-9ac4-5cc007db59d8" providerId="ADAL" clId="{99DEEAA1-C8A2-4C92-A24D-19FBDA7637E6}" dt="2023-09-22T17:01:08.822" v="170" actId="1076"/>
          <ac:spMkLst>
            <pc:docMk/>
            <pc:sldMk cId="243287472" sldId="309"/>
            <ac:spMk id="3" creationId="{497FD168-7C69-4CF7-AD8F-099B731C7047}"/>
          </ac:spMkLst>
        </pc:spChg>
        <pc:spChg chg="mod">
          <ac:chgData name="Annelisa Perez" userId="a2f2a24e-80a2-4bda-9ac4-5cc007db59d8" providerId="ADAL" clId="{99DEEAA1-C8A2-4C92-A24D-19FBDA7637E6}" dt="2023-09-22T16:46:56.460" v="75"/>
          <ac:spMkLst>
            <pc:docMk/>
            <pc:sldMk cId="243287472" sldId="309"/>
            <ac:spMk id="8" creationId="{1F5BE0AD-B5F8-AFC5-565D-BFB06FD45799}"/>
          </ac:spMkLst>
        </pc:spChg>
        <pc:graphicFrameChg chg="mod modGraphic">
          <ac:chgData name="Annelisa Perez" userId="a2f2a24e-80a2-4bda-9ac4-5cc007db59d8" providerId="ADAL" clId="{99DEEAA1-C8A2-4C92-A24D-19FBDA7637E6}" dt="2023-09-22T17:57:19.859" v="438" actId="207"/>
          <ac:graphicFrameMkLst>
            <pc:docMk/>
            <pc:sldMk cId="243287472" sldId="309"/>
            <ac:graphicFrameMk id="6" creationId="{3F27450D-66E3-EC0C-3D84-6F1DA0347E68}"/>
          </ac:graphicFrameMkLst>
        </pc:graphicFrameChg>
      </pc:sldChg>
      <pc:sldChg chg="modSp add mod">
        <pc:chgData name="Annelisa Perez" userId="a2f2a24e-80a2-4bda-9ac4-5cc007db59d8" providerId="ADAL" clId="{99DEEAA1-C8A2-4C92-A24D-19FBDA7637E6}" dt="2023-09-22T17:57:44.084" v="444" actId="207"/>
        <pc:sldMkLst>
          <pc:docMk/>
          <pc:sldMk cId="168397267" sldId="310"/>
        </pc:sldMkLst>
        <pc:spChg chg="mod">
          <ac:chgData name="Annelisa Perez" userId="a2f2a24e-80a2-4bda-9ac4-5cc007db59d8" providerId="ADAL" clId="{99DEEAA1-C8A2-4C92-A24D-19FBDA7637E6}" dt="2023-09-22T17:36:15.249" v="251" actId="1076"/>
          <ac:spMkLst>
            <pc:docMk/>
            <pc:sldMk cId="168397267" sldId="310"/>
            <ac:spMk id="2" creationId="{67B19667-337E-43F3-EC13-799FD0D56F73}"/>
          </ac:spMkLst>
        </pc:spChg>
        <pc:spChg chg="mod">
          <ac:chgData name="Annelisa Perez" userId="a2f2a24e-80a2-4bda-9ac4-5cc007db59d8" providerId="ADAL" clId="{99DEEAA1-C8A2-4C92-A24D-19FBDA7637E6}" dt="2023-09-22T17:36:10.082" v="250" actId="14100"/>
          <ac:spMkLst>
            <pc:docMk/>
            <pc:sldMk cId="168397267" sldId="310"/>
            <ac:spMk id="3" creationId="{224A241A-0BDA-4E51-8A25-3F0C16EDAD7F}"/>
          </ac:spMkLst>
        </pc:spChg>
        <pc:spChg chg="mod">
          <ac:chgData name="Annelisa Perez" userId="a2f2a24e-80a2-4bda-9ac4-5cc007db59d8" providerId="ADAL" clId="{99DEEAA1-C8A2-4C92-A24D-19FBDA7637E6}" dt="2023-09-22T17:36:51.590" v="254" actId="14100"/>
          <ac:spMkLst>
            <pc:docMk/>
            <pc:sldMk cId="168397267" sldId="310"/>
            <ac:spMk id="5" creationId="{8C09A46D-B7DC-5CF5-C1F7-D3CC06EF9A69}"/>
          </ac:spMkLst>
        </pc:spChg>
        <pc:spChg chg="mod">
          <ac:chgData name="Annelisa Perez" userId="a2f2a24e-80a2-4bda-9ac4-5cc007db59d8" providerId="ADAL" clId="{99DEEAA1-C8A2-4C92-A24D-19FBDA7637E6}" dt="2023-09-22T17:37:05.909" v="256" actId="1076"/>
          <ac:spMkLst>
            <pc:docMk/>
            <pc:sldMk cId="168397267" sldId="310"/>
            <ac:spMk id="7" creationId="{B5CD1CC2-3A74-454D-BF19-3C3CCB6948A1}"/>
          </ac:spMkLst>
        </pc:spChg>
        <pc:graphicFrameChg chg="mod modGraphic">
          <ac:chgData name="Annelisa Perez" userId="a2f2a24e-80a2-4bda-9ac4-5cc007db59d8" providerId="ADAL" clId="{99DEEAA1-C8A2-4C92-A24D-19FBDA7637E6}" dt="2023-09-22T17:57:44.084" v="444" actId="207"/>
          <ac:graphicFrameMkLst>
            <pc:docMk/>
            <pc:sldMk cId="168397267" sldId="310"/>
            <ac:graphicFrameMk id="4" creationId="{C9020870-BB66-580C-CBE4-8C12663D0D72}"/>
          </ac:graphicFrameMkLst>
        </pc:graphicFrameChg>
      </pc:sldChg>
      <pc:sldChg chg="add del">
        <pc:chgData name="Annelisa Perez" userId="a2f2a24e-80a2-4bda-9ac4-5cc007db59d8" providerId="ADAL" clId="{99DEEAA1-C8A2-4C92-A24D-19FBDA7637E6}" dt="2023-09-22T17:02:28.588" v="186" actId="2890"/>
        <pc:sldMkLst>
          <pc:docMk/>
          <pc:sldMk cId="4202407313" sldId="310"/>
        </pc:sldMkLst>
      </pc:sldChg>
      <pc:sldChg chg="modSp add mod">
        <pc:chgData name="Annelisa Perez" userId="a2f2a24e-80a2-4bda-9ac4-5cc007db59d8" providerId="ADAL" clId="{99DEEAA1-C8A2-4C92-A24D-19FBDA7637E6}" dt="2023-09-22T18:04:23.098" v="456" actId="207"/>
        <pc:sldMkLst>
          <pc:docMk/>
          <pc:sldMk cId="3044315866" sldId="311"/>
        </pc:sldMkLst>
        <pc:spChg chg="mod">
          <ac:chgData name="Annelisa Perez" userId="a2f2a24e-80a2-4bda-9ac4-5cc007db59d8" providerId="ADAL" clId="{99DEEAA1-C8A2-4C92-A24D-19FBDA7637E6}" dt="2023-09-22T17:49:44.008" v="359" actId="1076"/>
          <ac:spMkLst>
            <pc:docMk/>
            <pc:sldMk cId="3044315866" sldId="311"/>
            <ac:spMk id="3" creationId="{69B90E0B-6223-4711-AA0A-EDE8F4E7448A}"/>
          </ac:spMkLst>
        </pc:spChg>
        <pc:spChg chg="mod">
          <ac:chgData name="Annelisa Perez" userId="a2f2a24e-80a2-4bda-9ac4-5cc007db59d8" providerId="ADAL" clId="{99DEEAA1-C8A2-4C92-A24D-19FBDA7637E6}" dt="2023-09-22T17:38:51.410" v="267" actId="14100"/>
          <ac:spMkLst>
            <pc:docMk/>
            <pc:sldMk cId="3044315866" sldId="311"/>
            <ac:spMk id="18" creationId="{1D43694F-0D29-7670-67DE-BEC6292A8838}"/>
          </ac:spMkLst>
        </pc:spChg>
        <pc:graphicFrameChg chg="mod modGraphic">
          <ac:chgData name="Annelisa Perez" userId="a2f2a24e-80a2-4bda-9ac4-5cc007db59d8" providerId="ADAL" clId="{99DEEAA1-C8A2-4C92-A24D-19FBDA7637E6}" dt="2023-09-22T18:04:19.422" v="455" actId="207"/>
          <ac:graphicFrameMkLst>
            <pc:docMk/>
            <pc:sldMk cId="3044315866" sldId="311"/>
            <ac:graphicFrameMk id="9" creationId="{57602CEF-3B71-2D57-F54F-E84A9B0A36FF}"/>
          </ac:graphicFrameMkLst>
        </pc:graphicFrameChg>
        <pc:graphicFrameChg chg="mod modGraphic">
          <ac:chgData name="Annelisa Perez" userId="a2f2a24e-80a2-4bda-9ac4-5cc007db59d8" providerId="ADAL" clId="{99DEEAA1-C8A2-4C92-A24D-19FBDA7637E6}" dt="2023-09-22T18:04:23.098" v="456" actId="207"/>
          <ac:graphicFrameMkLst>
            <pc:docMk/>
            <pc:sldMk cId="3044315866" sldId="311"/>
            <ac:graphicFrameMk id="15" creationId="{B2FB8BB5-2137-CEC8-E303-E1F2080A1775}"/>
          </ac:graphicFrameMkLst>
        </pc:graphicFrameChg>
      </pc:sldChg>
      <pc:sldChg chg="modSp add mod">
        <pc:chgData name="Annelisa Perez" userId="a2f2a24e-80a2-4bda-9ac4-5cc007db59d8" providerId="ADAL" clId="{99DEEAA1-C8A2-4C92-A24D-19FBDA7637E6}" dt="2023-09-22T18:11:28.709" v="510" actId="207"/>
        <pc:sldMkLst>
          <pc:docMk/>
          <pc:sldMk cId="2049984132" sldId="312"/>
        </pc:sldMkLst>
        <pc:spChg chg="mod">
          <ac:chgData name="Annelisa Perez" userId="a2f2a24e-80a2-4bda-9ac4-5cc007db59d8" providerId="ADAL" clId="{99DEEAA1-C8A2-4C92-A24D-19FBDA7637E6}" dt="2023-09-22T17:53:24.200" v="387" actId="1076"/>
          <ac:spMkLst>
            <pc:docMk/>
            <pc:sldMk cId="2049984132" sldId="312"/>
            <ac:spMk id="3" creationId="{57D532A2-5224-4D05-8673-EA384B3E5B40}"/>
          </ac:spMkLst>
        </pc:spChg>
        <pc:spChg chg="mod">
          <ac:chgData name="Annelisa Perez" userId="a2f2a24e-80a2-4bda-9ac4-5cc007db59d8" providerId="ADAL" clId="{99DEEAA1-C8A2-4C92-A24D-19FBDA7637E6}" dt="2023-09-22T17:51:21.853" v="371" actId="1076"/>
          <ac:spMkLst>
            <pc:docMk/>
            <pc:sldMk cId="2049984132" sldId="312"/>
            <ac:spMk id="18" creationId="{1D43694F-0D29-7670-67DE-BEC6292A8838}"/>
          </ac:spMkLst>
        </pc:spChg>
        <pc:graphicFrameChg chg="mod modGraphic">
          <ac:chgData name="Annelisa Perez" userId="a2f2a24e-80a2-4bda-9ac4-5cc007db59d8" providerId="ADAL" clId="{99DEEAA1-C8A2-4C92-A24D-19FBDA7637E6}" dt="2023-09-22T18:11:28.709" v="510" actId="207"/>
          <ac:graphicFrameMkLst>
            <pc:docMk/>
            <pc:sldMk cId="2049984132" sldId="312"/>
            <ac:graphicFrameMk id="10" creationId="{6CD5A43E-036F-6A03-7A39-2E01CE098E87}"/>
          </ac:graphicFrameMkLst>
        </pc:graphicFrameChg>
      </pc:sldChg>
      <pc:sldChg chg="modSp add mod">
        <pc:chgData name="Annelisa Perez" userId="a2f2a24e-80a2-4bda-9ac4-5cc007db59d8" providerId="ADAL" clId="{99DEEAA1-C8A2-4C92-A24D-19FBDA7637E6}" dt="2023-09-22T18:11:39.138" v="511" actId="1076"/>
        <pc:sldMkLst>
          <pc:docMk/>
          <pc:sldMk cId="2650271346" sldId="313"/>
        </pc:sldMkLst>
        <pc:spChg chg="mod">
          <ac:chgData name="Annelisa Perez" userId="a2f2a24e-80a2-4bda-9ac4-5cc007db59d8" providerId="ADAL" clId="{99DEEAA1-C8A2-4C92-A24D-19FBDA7637E6}" dt="2023-09-22T18:11:39.138" v="511" actId="1076"/>
          <ac:spMkLst>
            <pc:docMk/>
            <pc:sldMk cId="2650271346" sldId="313"/>
            <ac:spMk id="2" creationId="{BA4B77A9-3ECA-339B-BD2E-D648B1C696BF}"/>
          </ac:spMkLst>
        </pc:spChg>
        <pc:spChg chg="mod">
          <ac:chgData name="Annelisa Perez" userId="a2f2a24e-80a2-4bda-9ac4-5cc007db59d8" providerId="ADAL" clId="{99DEEAA1-C8A2-4C92-A24D-19FBDA7637E6}" dt="2023-09-22T18:05:03.935" v="460" actId="1076"/>
          <ac:spMkLst>
            <pc:docMk/>
            <pc:sldMk cId="2650271346" sldId="313"/>
            <ac:spMk id="3" creationId="{601F232F-53E0-49E4-AD0E-61A1EC22B308}"/>
          </ac:spMkLst>
        </pc:spChg>
        <pc:spChg chg="mod">
          <ac:chgData name="Annelisa Perez" userId="a2f2a24e-80a2-4bda-9ac4-5cc007db59d8" providerId="ADAL" clId="{99DEEAA1-C8A2-4C92-A24D-19FBDA7637E6}" dt="2023-09-22T18:10:53.029" v="499" actId="1076"/>
          <ac:spMkLst>
            <pc:docMk/>
            <pc:sldMk cId="2650271346" sldId="313"/>
            <ac:spMk id="4" creationId="{67AE8B21-B2E1-48AE-AFD0-362DABD01F09}"/>
          </ac:spMkLst>
        </pc:spChg>
        <pc:spChg chg="mod">
          <ac:chgData name="Annelisa Perez" userId="a2f2a24e-80a2-4bda-9ac4-5cc007db59d8" providerId="ADAL" clId="{99DEEAA1-C8A2-4C92-A24D-19FBDA7637E6}" dt="2023-09-22T18:05:09.032" v="461" actId="255"/>
          <ac:spMkLst>
            <pc:docMk/>
            <pc:sldMk cId="2650271346" sldId="313"/>
            <ac:spMk id="18" creationId="{1D43694F-0D29-7670-67DE-BEC6292A8838}"/>
          </ac:spMkLst>
        </pc:spChg>
        <pc:graphicFrameChg chg="mod modGraphic">
          <ac:chgData name="Annelisa Perez" userId="a2f2a24e-80a2-4bda-9ac4-5cc007db59d8" providerId="ADAL" clId="{99DEEAA1-C8A2-4C92-A24D-19FBDA7637E6}" dt="2023-09-22T18:10:48.336" v="497" actId="1076"/>
          <ac:graphicFrameMkLst>
            <pc:docMk/>
            <pc:sldMk cId="2650271346" sldId="313"/>
            <ac:graphicFrameMk id="14" creationId="{CC67FFF4-3E24-0230-4BFD-A7E661F1FED6}"/>
          </ac:graphicFrameMkLst>
        </pc:graphicFrameChg>
      </pc:sldChg>
      <pc:sldChg chg="modSp add mod">
        <pc:chgData name="Annelisa Perez" userId="a2f2a24e-80a2-4bda-9ac4-5cc007db59d8" providerId="ADAL" clId="{99DEEAA1-C8A2-4C92-A24D-19FBDA7637E6}" dt="2023-09-22T20:57:00.010" v="643"/>
        <pc:sldMkLst>
          <pc:docMk/>
          <pc:sldMk cId="3929831802" sldId="314"/>
        </pc:sldMkLst>
        <pc:spChg chg="mod">
          <ac:chgData name="Annelisa Perez" userId="a2f2a24e-80a2-4bda-9ac4-5cc007db59d8" providerId="ADAL" clId="{99DEEAA1-C8A2-4C92-A24D-19FBDA7637E6}" dt="2023-09-22T20:49:18.580" v="589" actId="20577"/>
          <ac:spMkLst>
            <pc:docMk/>
            <pc:sldMk cId="3929831802" sldId="314"/>
            <ac:spMk id="5" creationId="{E11ADBB8-6E44-3329-1B55-BC58A9F55790}"/>
          </ac:spMkLst>
        </pc:spChg>
        <pc:spChg chg="mod">
          <ac:chgData name="Annelisa Perez" userId="a2f2a24e-80a2-4bda-9ac4-5cc007db59d8" providerId="ADAL" clId="{99DEEAA1-C8A2-4C92-A24D-19FBDA7637E6}" dt="2023-09-22T20:46:10.510" v="556" actId="1076"/>
          <ac:spMkLst>
            <pc:docMk/>
            <pc:sldMk cId="3929831802" sldId="314"/>
            <ac:spMk id="6" creationId="{B24502FC-2D01-49EE-B658-A78319676EC8}"/>
          </ac:spMkLst>
        </pc:spChg>
        <pc:graphicFrameChg chg="mod modGraphic">
          <ac:chgData name="Annelisa Perez" userId="a2f2a24e-80a2-4bda-9ac4-5cc007db59d8" providerId="ADAL" clId="{99DEEAA1-C8A2-4C92-A24D-19FBDA7637E6}" dt="2023-09-22T20:57:00.010" v="643"/>
          <ac:graphicFrameMkLst>
            <pc:docMk/>
            <pc:sldMk cId="3929831802" sldId="314"/>
            <ac:graphicFrameMk id="4" creationId="{CCA75D2D-150A-1FB7-9C6A-1C2EF9EFD335}"/>
          </ac:graphicFrameMkLst>
        </pc:graphicFrameChg>
      </pc:sldChg>
      <pc:sldChg chg="modSp add del mod">
        <pc:chgData name="Annelisa Perez" userId="a2f2a24e-80a2-4bda-9ac4-5cc007db59d8" providerId="ADAL" clId="{99DEEAA1-C8A2-4C92-A24D-19FBDA7637E6}" dt="2023-09-22T21:13:05.022" v="707" actId="14734"/>
        <pc:sldMkLst>
          <pc:docMk/>
          <pc:sldMk cId="3212844467" sldId="315"/>
        </pc:sldMkLst>
        <pc:spChg chg="mod">
          <ac:chgData name="Annelisa Perez" userId="a2f2a24e-80a2-4bda-9ac4-5cc007db59d8" providerId="ADAL" clId="{99DEEAA1-C8A2-4C92-A24D-19FBDA7637E6}" dt="2023-09-22T20:50:31.446" v="616" actId="20577"/>
          <ac:spMkLst>
            <pc:docMk/>
            <pc:sldMk cId="3212844467" sldId="315"/>
            <ac:spMk id="5" creationId="{28AE0B0E-27E9-A230-C7F6-E3A152AA7763}"/>
          </ac:spMkLst>
        </pc:spChg>
        <pc:spChg chg="mod">
          <ac:chgData name="Annelisa Perez" userId="a2f2a24e-80a2-4bda-9ac4-5cc007db59d8" providerId="ADAL" clId="{99DEEAA1-C8A2-4C92-A24D-19FBDA7637E6}" dt="2023-09-22T21:10:29.725" v="686" actId="1076"/>
          <ac:spMkLst>
            <pc:docMk/>
            <pc:sldMk cId="3212844467" sldId="315"/>
            <ac:spMk id="6" creationId="{2F54BB54-57D4-4186-A259-0B23CADBC137}"/>
          </ac:spMkLst>
        </pc:spChg>
        <pc:graphicFrameChg chg="mod modGraphic">
          <ac:chgData name="Annelisa Perez" userId="a2f2a24e-80a2-4bda-9ac4-5cc007db59d8" providerId="ADAL" clId="{99DEEAA1-C8A2-4C92-A24D-19FBDA7637E6}" dt="2023-09-22T21:13:05.022" v="707" actId="14734"/>
          <ac:graphicFrameMkLst>
            <pc:docMk/>
            <pc:sldMk cId="3212844467" sldId="315"/>
            <ac:graphicFrameMk id="4" creationId="{33522DF2-86C8-8984-1559-4BF527C82788}"/>
          </ac:graphicFrameMkLst>
        </pc:graphicFrameChg>
      </pc:sldChg>
      <pc:sldChg chg="modSp add mod">
        <pc:chgData name="Annelisa Perez" userId="a2f2a24e-80a2-4bda-9ac4-5cc007db59d8" providerId="ADAL" clId="{99DEEAA1-C8A2-4C92-A24D-19FBDA7637E6}" dt="2023-09-22T21:18:38.631" v="827" actId="1076"/>
        <pc:sldMkLst>
          <pc:docMk/>
          <pc:sldMk cId="1657995538" sldId="316"/>
        </pc:sldMkLst>
        <pc:spChg chg="mod">
          <ac:chgData name="Annelisa Perez" userId="a2f2a24e-80a2-4bda-9ac4-5cc007db59d8" providerId="ADAL" clId="{99DEEAA1-C8A2-4C92-A24D-19FBDA7637E6}" dt="2023-09-22T21:11:49.857" v="697"/>
          <ac:spMkLst>
            <pc:docMk/>
            <pc:sldMk cId="1657995538" sldId="316"/>
            <ac:spMk id="5" creationId="{71699C90-F691-34F7-9D5C-EF91E87CF359}"/>
          </ac:spMkLst>
        </pc:spChg>
        <pc:graphicFrameChg chg="mod modGraphic">
          <ac:chgData name="Annelisa Perez" userId="a2f2a24e-80a2-4bda-9ac4-5cc007db59d8" providerId="ADAL" clId="{99DEEAA1-C8A2-4C92-A24D-19FBDA7637E6}" dt="2023-09-22T21:18:38.631" v="827" actId="1076"/>
          <ac:graphicFrameMkLst>
            <pc:docMk/>
            <pc:sldMk cId="1657995538" sldId="316"/>
            <ac:graphicFrameMk id="4" creationId="{A312E612-0A80-038D-DFC5-C25D5D543F8F}"/>
          </ac:graphicFrameMkLst>
        </pc:graphicFrameChg>
      </pc:sldChg>
      <pc:sldChg chg="add del">
        <pc:chgData name="Annelisa Perez" userId="a2f2a24e-80a2-4bda-9ac4-5cc007db59d8" providerId="ADAL" clId="{99DEEAA1-C8A2-4C92-A24D-19FBDA7637E6}" dt="2023-09-22T21:19:08.015" v="831" actId="2696"/>
        <pc:sldMkLst>
          <pc:docMk/>
          <pc:sldMk cId="16334611" sldId="317"/>
        </pc:sldMkLst>
      </pc:sldChg>
      <pc:sldChg chg="modSp add mod">
        <pc:chgData name="Annelisa Perez" userId="a2f2a24e-80a2-4bda-9ac4-5cc007db59d8" providerId="ADAL" clId="{99DEEAA1-C8A2-4C92-A24D-19FBDA7637E6}" dt="2023-09-22T21:23:43.479" v="936" actId="1076"/>
        <pc:sldMkLst>
          <pc:docMk/>
          <pc:sldMk cId="3229971281" sldId="317"/>
        </pc:sldMkLst>
        <pc:spChg chg="mod">
          <ac:chgData name="Annelisa Perez" userId="a2f2a24e-80a2-4bda-9ac4-5cc007db59d8" providerId="ADAL" clId="{99DEEAA1-C8A2-4C92-A24D-19FBDA7637E6}" dt="2023-09-22T21:20:13.235" v="857" actId="20577"/>
          <ac:spMkLst>
            <pc:docMk/>
            <pc:sldMk cId="3229971281" sldId="317"/>
            <ac:spMk id="5" creationId="{90DC8858-B665-87D2-C01E-197D2BBF98FA}"/>
          </ac:spMkLst>
        </pc:spChg>
        <pc:spChg chg="mod">
          <ac:chgData name="Annelisa Perez" userId="a2f2a24e-80a2-4bda-9ac4-5cc007db59d8" providerId="ADAL" clId="{99DEEAA1-C8A2-4C92-A24D-19FBDA7637E6}" dt="2023-09-22T21:23:43.479" v="936" actId="1076"/>
          <ac:spMkLst>
            <pc:docMk/>
            <pc:sldMk cId="3229971281" sldId="317"/>
            <ac:spMk id="6" creationId="{580504A3-62A1-41AC-84A2-DB301DA878B9}"/>
          </ac:spMkLst>
        </pc:spChg>
        <pc:graphicFrameChg chg="mod modGraphic">
          <ac:chgData name="Annelisa Perez" userId="a2f2a24e-80a2-4bda-9ac4-5cc007db59d8" providerId="ADAL" clId="{99DEEAA1-C8A2-4C92-A24D-19FBDA7637E6}" dt="2023-09-22T21:23:39.990" v="935" actId="1076"/>
          <ac:graphicFrameMkLst>
            <pc:docMk/>
            <pc:sldMk cId="3229971281" sldId="317"/>
            <ac:graphicFrameMk id="4" creationId="{DC061E33-BB52-9876-3136-0F09D410D438}"/>
          </ac:graphicFrameMkLst>
        </pc:graphicFrameChg>
      </pc:sldChg>
      <pc:sldChg chg="modSp add mod">
        <pc:chgData name="Annelisa Perez" userId="a2f2a24e-80a2-4bda-9ac4-5cc007db59d8" providerId="ADAL" clId="{99DEEAA1-C8A2-4C92-A24D-19FBDA7637E6}" dt="2023-09-22T21:28:19.923" v="1021" actId="20577"/>
        <pc:sldMkLst>
          <pc:docMk/>
          <pc:sldMk cId="346735588" sldId="318"/>
        </pc:sldMkLst>
        <pc:spChg chg="mod">
          <ac:chgData name="Annelisa Perez" userId="a2f2a24e-80a2-4bda-9ac4-5cc007db59d8" providerId="ADAL" clId="{99DEEAA1-C8A2-4C92-A24D-19FBDA7637E6}" dt="2023-09-22T21:27:11.217" v="999" actId="1076"/>
          <ac:spMkLst>
            <pc:docMk/>
            <pc:sldMk cId="346735588" sldId="318"/>
            <ac:spMk id="3" creationId="{3B06AF92-A7C9-4868-817F-83FEEE6DA071}"/>
          </ac:spMkLst>
        </pc:spChg>
        <pc:spChg chg="mod">
          <ac:chgData name="Annelisa Perez" userId="a2f2a24e-80a2-4bda-9ac4-5cc007db59d8" providerId="ADAL" clId="{99DEEAA1-C8A2-4C92-A24D-19FBDA7637E6}" dt="2023-09-22T21:28:19.923" v="1021" actId="20577"/>
          <ac:spMkLst>
            <pc:docMk/>
            <pc:sldMk cId="346735588" sldId="318"/>
            <ac:spMk id="12" creationId="{94DA0426-7282-0118-0312-A9423C6B0433}"/>
          </ac:spMkLst>
        </pc:spChg>
        <pc:graphicFrameChg chg="mod modGraphic">
          <ac:chgData name="Annelisa Perez" userId="a2f2a24e-80a2-4bda-9ac4-5cc007db59d8" providerId="ADAL" clId="{99DEEAA1-C8A2-4C92-A24D-19FBDA7637E6}" dt="2023-09-22T21:27:32.445" v="1000" actId="1076"/>
          <ac:graphicFrameMkLst>
            <pc:docMk/>
            <pc:sldMk cId="346735588" sldId="318"/>
            <ac:graphicFrameMk id="10" creationId="{BF723B87-F00E-E7F4-3162-272B4C954E15}"/>
          </ac:graphicFrameMkLst>
        </pc:graphicFrameChg>
      </pc:sldChg>
      <pc:sldChg chg="modSp add mod">
        <pc:chgData name="Annelisa Perez" userId="a2f2a24e-80a2-4bda-9ac4-5cc007db59d8" providerId="ADAL" clId="{99DEEAA1-C8A2-4C92-A24D-19FBDA7637E6}" dt="2023-09-22T21:31:24.268" v="1048"/>
        <pc:sldMkLst>
          <pc:docMk/>
          <pc:sldMk cId="2674144552" sldId="319"/>
        </pc:sldMkLst>
        <pc:spChg chg="mod">
          <ac:chgData name="Annelisa Perez" userId="a2f2a24e-80a2-4bda-9ac4-5cc007db59d8" providerId="ADAL" clId="{99DEEAA1-C8A2-4C92-A24D-19FBDA7637E6}" dt="2023-09-22T21:28:51.857" v="1026"/>
          <ac:spMkLst>
            <pc:docMk/>
            <pc:sldMk cId="2674144552" sldId="319"/>
            <ac:spMk id="12" creationId="{94DA0426-7282-0118-0312-A9423C6B0433}"/>
          </ac:spMkLst>
        </pc:spChg>
        <pc:graphicFrameChg chg="mod modGraphic">
          <ac:chgData name="Annelisa Perez" userId="a2f2a24e-80a2-4bda-9ac4-5cc007db59d8" providerId="ADAL" clId="{99DEEAA1-C8A2-4C92-A24D-19FBDA7637E6}" dt="2023-09-22T21:31:24.268" v="1048"/>
          <ac:graphicFrameMkLst>
            <pc:docMk/>
            <pc:sldMk cId="2674144552" sldId="319"/>
            <ac:graphicFrameMk id="11" creationId="{49BE34B1-BC7F-0025-90A7-21F691805DFA}"/>
          </ac:graphicFrameMkLst>
        </pc:graphicFrameChg>
      </pc:sldChg>
      <pc:sldChg chg="modSp add mod">
        <pc:chgData name="Annelisa Perez" userId="a2f2a24e-80a2-4bda-9ac4-5cc007db59d8" providerId="ADAL" clId="{99DEEAA1-C8A2-4C92-A24D-19FBDA7637E6}" dt="2023-09-22T21:40:04.193" v="1179"/>
        <pc:sldMkLst>
          <pc:docMk/>
          <pc:sldMk cId="1053393238" sldId="320"/>
        </pc:sldMkLst>
        <pc:spChg chg="mod">
          <ac:chgData name="Annelisa Perez" userId="a2f2a24e-80a2-4bda-9ac4-5cc007db59d8" providerId="ADAL" clId="{99DEEAA1-C8A2-4C92-A24D-19FBDA7637E6}" dt="2023-09-22T21:33:34.261" v="1093" actId="20577"/>
          <ac:spMkLst>
            <pc:docMk/>
            <pc:sldMk cId="1053393238" sldId="320"/>
            <ac:spMk id="7" creationId="{18B72FCE-F699-E8D7-2DEF-B6E497D85295}"/>
          </ac:spMkLst>
        </pc:spChg>
        <pc:graphicFrameChg chg="mod modGraphic">
          <ac:chgData name="Annelisa Perez" userId="a2f2a24e-80a2-4bda-9ac4-5cc007db59d8" providerId="ADAL" clId="{99DEEAA1-C8A2-4C92-A24D-19FBDA7637E6}" dt="2023-09-22T21:37:00.263" v="1167"/>
          <ac:graphicFrameMkLst>
            <pc:docMk/>
            <pc:sldMk cId="1053393238" sldId="320"/>
            <ac:graphicFrameMk id="4" creationId="{070BAA22-85EA-572C-9665-D17EF7130B32}"/>
          </ac:graphicFrameMkLst>
        </pc:graphicFrameChg>
        <pc:graphicFrameChg chg="mod">
          <ac:chgData name="Annelisa Perez" userId="a2f2a24e-80a2-4bda-9ac4-5cc007db59d8" providerId="ADAL" clId="{99DEEAA1-C8A2-4C92-A24D-19FBDA7637E6}" dt="2023-09-22T21:40:04.193" v="1179"/>
          <ac:graphicFrameMkLst>
            <pc:docMk/>
            <pc:sldMk cId="1053393238" sldId="320"/>
            <ac:graphicFrameMk id="5" creationId="{337823EE-30F7-72F7-35AA-48B8AD48D14F}"/>
          </ac:graphicFrameMkLst>
        </pc:graphicFrameChg>
      </pc:sldChg>
      <pc:sldChg chg="addSp modSp add mod">
        <pc:chgData name="Annelisa Perez" userId="a2f2a24e-80a2-4bda-9ac4-5cc007db59d8" providerId="ADAL" clId="{99DEEAA1-C8A2-4C92-A24D-19FBDA7637E6}" dt="2023-09-22T21:47:42.995" v="1215" actId="1076"/>
        <pc:sldMkLst>
          <pc:docMk/>
          <pc:sldMk cId="2297882774" sldId="321"/>
        </pc:sldMkLst>
        <pc:spChg chg="add mod">
          <ac:chgData name="Annelisa Perez" userId="a2f2a24e-80a2-4bda-9ac4-5cc007db59d8" providerId="ADAL" clId="{99DEEAA1-C8A2-4C92-A24D-19FBDA7637E6}" dt="2023-09-22T21:47:42.995" v="1215" actId="1076"/>
          <ac:spMkLst>
            <pc:docMk/>
            <pc:sldMk cId="2297882774" sldId="321"/>
            <ac:spMk id="4" creationId="{642DF4CB-7CA6-79E5-B4B5-F79F472C1FC7}"/>
          </ac:spMkLst>
        </pc:spChg>
        <pc:spChg chg="mod">
          <ac:chgData name="Annelisa Perez" userId="a2f2a24e-80a2-4bda-9ac4-5cc007db59d8" providerId="ADAL" clId="{99DEEAA1-C8A2-4C92-A24D-19FBDA7637E6}" dt="2023-09-22T21:41:14.244" v="1187" actId="20577"/>
          <ac:spMkLst>
            <pc:docMk/>
            <pc:sldMk cId="2297882774" sldId="321"/>
            <ac:spMk id="7" creationId="{18B72FCE-F699-E8D7-2DEF-B6E497D85295}"/>
          </ac:spMkLst>
        </pc:spChg>
        <pc:graphicFrameChg chg="mod modGraphic">
          <ac:chgData name="Annelisa Perez" userId="a2f2a24e-80a2-4bda-9ac4-5cc007db59d8" providerId="ADAL" clId="{99DEEAA1-C8A2-4C92-A24D-19FBDA7637E6}" dt="2023-09-22T21:45:39.799" v="1204" actId="20577"/>
          <ac:graphicFrameMkLst>
            <pc:docMk/>
            <pc:sldMk cId="2297882774" sldId="321"/>
            <ac:graphicFrameMk id="6" creationId="{BD64626F-2D0E-D570-0550-466B664C15E4}"/>
          </ac:graphicFrameMkLst>
        </pc:graphicFrameChg>
      </pc:sldChg>
      <pc:sldChg chg="modSp add mod">
        <pc:chgData name="Annelisa Perez" userId="a2f2a24e-80a2-4bda-9ac4-5cc007db59d8" providerId="ADAL" clId="{99DEEAA1-C8A2-4C92-A24D-19FBDA7637E6}" dt="2023-09-22T22:10:29.090" v="1318" actId="121"/>
        <pc:sldMkLst>
          <pc:docMk/>
          <pc:sldMk cId="310018779" sldId="322"/>
        </pc:sldMkLst>
        <pc:spChg chg="mod">
          <ac:chgData name="Annelisa Perez" userId="a2f2a24e-80a2-4bda-9ac4-5cc007db59d8" providerId="ADAL" clId="{99DEEAA1-C8A2-4C92-A24D-19FBDA7637E6}" dt="2023-09-22T22:05:42.776" v="1287" actId="1076"/>
          <ac:spMkLst>
            <pc:docMk/>
            <pc:sldMk cId="310018779" sldId="322"/>
            <ac:spMk id="2" creationId="{2E5F817D-1DF0-7806-0269-14B185C542D9}"/>
          </ac:spMkLst>
        </pc:spChg>
        <pc:spChg chg="mod">
          <ac:chgData name="Annelisa Perez" userId="a2f2a24e-80a2-4bda-9ac4-5cc007db59d8" providerId="ADAL" clId="{99DEEAA1-C8A2-4C92-A24D-19FBDA7637E6}" dt="2023-09-22T22:05:06.347" v="1285" actId="14100"/>
          <ac:spMkLst>
            <pc:docMk/>
            <pc:sldMk cId="310018779" sldId="322"/>
            <ac:spMk id="3" creationId="{74B1110D-6DC4-4EEB-A241-602044A8DF31}"/>
          </ac:spMkLst>
        </pc:spChg>
        <pc:spChg chg="mod">
          <ac:chgData name="Annelisa Perez" userId="a2f2a24e-80a2-4bda-9ac4-5cc007db59d8" providerId="ADAL" clId="{99DEEAA1-C8A2-4C92-A24D-19FBDA7637E6}" dt="2023-09-22T21:58:14.115" v="1258" actId="255"/>
          <ac:spMkLst>
            <pc:docMk/>
            <pc:sldMk cId="310018779" sldId="322"/>
            <ac:spMk id="6" creationId="{6569E298-5711-2E06-6C9D-8C28F31886FC}"/>
          </ac:spMkLst>
        </pc:spChg>
        <pc:spChg chg="mod">
          <ac:chgData name="Annelisa Perez" userId="a2f2a24e-80a2-4bda-9ac4-5cc007db59d8" providerId="ADAL" clId="{99DEEAA1-C8A2-4C92-A24D-19FBDA7637E6}" dt="2023-09-22T22:05:36.275" v="1286" actId="1076"/>
          <ac:spMkLst>
            <pc:docMk/>
            <pc:sldMk cId="310018779" sldId="322"/>
            <ac:spMk id="7" creationId="{B1F7B8E9-4976-4D13-9190-8CCDB230D1F1}"/>
          </ac:spMkLst>
        </pc:spChg>
        <pc:graphicFrameChg chg="mod modGraphic">
          <ac:chgData name="Annelisa Perez" userId="a2f2a24e-80a2-4bda-9ac4-5cc007db59d8" providerId="ADAL" clId="{99DEEAA1-C8A2-4C92-A24D-19FBDA7637E6}" dt="2023-09-22T22:10:29.090" v="1318" actId="121"/>
          <ac:graphicFrameMkLst>
            <pc:docMk/>
            <pc:sldMk cId="310018779" sldId="322"/>
            <ac:graphicFrameMk id="4" creationId="{5D9929BC-58EC-B1A7-A192-A090DEB20025}"/>
          </ac:graphicFrameMkLst>
        </pc:graphicFrameChg>
      </pc:sldChg>
      <pc:sldChg chg="modSp add mod">
        <pc:chgData name="Annelisa Perez" userId="a2f2a24e-80a2-4bda-9ac4-5cc007db59d8" providerId="ADAL" clId="{99DEEAA1-C8A2-4C92-A24D-19FBDA7637E6}" dt="2023-09-22T22:11:52.291" v="1327"/>
        <pc:sldMkLst>
          <pc:docMk/>
          <pc:sldMk cId="3470616048" sldId="323"/>
        </pc:sldMkLst>
        <pc:spChg chg="mod">
          <ac:chgData name="Annelisa Perez" userId="a2f2a24e-80a2-4bda-9ac4-5cc007db59d8" providerId="ADAL" clId="{99DEEAA1-C8A2-4C92-A24D-19FBDA7637E6}" dt="2023-09-22T22:11:07.923" v="1323"/>
          <ac:spMkLst>
            <pc:docMk/>
            <pc:sldMk cId="3470616048" sldId="323"/>
            <ac:spMk id="6" creationId="{6569E298-5711-2E06-6C9D-8C28F31886FC}"/>
          </ac:spMkLst>
        </pc:spChg>
        <pc:graphicFrameChg chg="mod">
          <ac:chgData name="Annelisa Perez" userId="a2f2a24e-80a2-4bda-9ac4-5cc007db59d8" providerId="ADAL" clId="{99DEEAA1-C8A2-4C92-A24D-19FBDA7637E6}" dt="2023-09-22T22:11:52.291" v="1327"/>
          <ac:graphicFrameMkLst>
            <pc:docMk/>
            <pc:sldMk cId="3470616048" sldId="323"/>
            <ac:graphicFrameMk id="5" creationId="{BD1A64DB-B83A-1D6F-CABB-2A1129AEB93D}"/>
          </ac:graphicFrameMkLst>
        </pc:graphicFrameChg>
      </pc:sldChg>
      <pc:sldChg chg="modSp add mod">
        <pc:chgData name="Annelisa Perez" userId="a2f2a24e-80a2-4bda-9ac4-5cc007db59d8" providerId="ADAL" clId="{99DEEAA1-C8A2-4C92-A24D-19FBDA7637E6}" dt="2023-09-22T22:30:19.761" v="1406" actId="113"/>
        <pc:sldMkLst>
          <pc:docMk/>
          <pc:sldMk cId="2383813365" sldId="324"/>
        </pc:sldMkLst>
        <pc:spChg chg="mod">
          <ac:chgData name="Annelisa Perez" userId="a2f2a24e-80a2-4bda-9ac4-5cc007db59d8" providerId="ADAL" clId="{99DEEAA1-C8A2-4C92-A24D-19FBDA7637E6}" dt="2023-09-22T22:23:54.141" v="1347" actId="20577"/>
          <ac:spMkLst>
            <pc:docMk/>
            <pc:sldMk cId="2383813365" sldId="324"/>
            <ac:spMk id="2" creationId="{9665D2E0-8442-7BD0-1BD4-A7FE9080B852}"/>
          </ac:spMkLst>
        </pc:spChg>
        <pc:spChg chg="mod">
          <ac:chgData name="Annelisa Perez" userId="a2f2a24e-80a2-4bda-9ac4-5cc007db59d8" providerId="ADAL" clId="{99DEEAA1-C8A2-4C92-A24D-19FBDA7637E6}" dt="2023-09-22T22:24:39.377" v="1378" actId="1076"/>
          <ac:spMkLst>
            <pc:docMk/>
            <pc:sldMk cId="2383813365" sldId="324"/>
            <ac:spMk id="8" creationId="{FBE7292E-C0DC-6F36-BE6E-100012D4F9F7}"/>
          </ac:spMkLst>
        </pc:spChg>
        <pc:graphicFrameChg chg="mod modGraphic">
          <ac:chgData name="Annelisa Perez" userId="a2f2a24e-80a2-4bda-9ac4-5cc007db59d8" providerId="ADAL" clId="{99DEEAA1-C8A2-4C92-A24D-19FBDA7637E6}" dt="2023-09-22T22:30:19.761" v="1406" actId="113"/>
          <ac:graphicFrameMkLst>
            <pc:docMk/>
            <pc:sldMk cId="2383813365" sldId="324"/>
            <ac:graphicFrameMk id="5" creationId="{63F67731-AB53-0910-97DE-8A67E8515E89}"/>
          </ac:graphicFrameMkLst>
        </pc:graphicFrameChg>
        <pc:graphicFrameChg chg="mod modGraphic">
          <ac:chgData name="Annelisa Perez" userId="a2f2a24e-80a2-4bda-9ac4-5cc007db59d8" providerId="ADAL" clId="{99DEEAA1-C8A2-4C92-A24D-19FBDA7637E6}" dt="2023-09-22T22:25:39.827" v="1382"/>
          <ac:graphicFrameMkLst>
            <pc:docMk/>
            <pc:sldMk cId="2383813365" sldId="324"/>
            <ac:graphicFrameMk id="6" creationId="{56605574-9D4F-75E4-C999-5E617633B389}"/>
          </ac:graphicFrameMkLst>
        </pc:graphicFrameChg>
      </pc:sldChg>
      <pc:sldChg chg="modSp add mod">
        <pc:chgData name="Annelisa Perez" userId="a2f2a24e-80a2-4bda-9ac4-5cc007db59d8" providerId="ADAL" clId="{99DEEAA1-C8A2-4C92-A24D-19FBDA7637E6}" dt="2023-09-22T22:36:15.150" v="1483" actId="20577"/>
        <pc:sldMkLst>
          <pc:docMk/>
          <pc:sldMk cId="715514191" sldId="325"/>
        </pc:sldMkLst>
        <pc:spChg chg="mod">
          <ac:chgData name="Annelisa Perez" userId="a2f2a24e-80a2-4bda-9ac4-5cc007db59d8" providerId="ADAL" clId="{99DEEAA1-C8A2-4C92-A24D-19FBDA7637E6}" dt="2023-09-22T22:32:14.613" v="1441" actId="255"/>
          <ac:spMkLst>
            <pc:docMk/>
            <pc:sldMk cId="715514191" sldId="325"/>
            <ac:spMk id="2" creationId="{9665D2E0-8442-7BD0-1BD4-A7FE9080B852}"/>
          </ac:spMkLst>
        </pc:spChg>
        <pc:spChg chg="mod">
          <ac:chgData name="Annelisa Perez" userId="a2f2a24e-80a2-4bda-9ac4-5cc007db59d8" providerId="ADAL" clId="{99DEEAA1-C8A2-4C92-A24D-19FBDA7637E6}" dt="2023-09-22T22:31:59.468" v="1436" actId="1076"/>
          <ac:spMkLst>
            <pc:docMk/>
            <pc:sldMk cId="715514191" sldId="325"/>
            <ac:spMk id="7" creationId="{A40AC922-606E-DC06-882F-337F32EEDAE2}"/>
          </ac:spMkLst>
        </pc:spChg>
        <pc:graphicFrameChg chg="mod modGraphic">
          <ac:chgData name="Annelisa Perez" userId="a2f2a24e-80a2-4bda-9ac4-5cc007db59d8" providerId="ADAL" clId="{99DEEAA1-C8A2-4C92-A24D-19FBDA7637E6}" dt="2023-09-22T22:36:15.150" v="1483" actId="20577"/>
          <ac:graphicFrameMkLst>
            <pc:docMk/>
            <pc:sldMk cId="715514191" sldId="325"/>
            <ac:graphicFrameMk id="3" creationId="{8F990844-3A8C-3CC5-A904-7C4B1B0D9133}"/>
          </ac:graphicFrameMkLst>
        </pc:graphicFrameChg>
      </pc:sldChg>
      <pc:sldChg chg="add del ord">
        <pc:chgData name="Annelisa Perez" userId="a2f2a24e-80a2-4bda-9ac4-5cc007db59d8" providerId="ADAL" clId="{99DEEAA1-C8A2-4C92-A24D-19FBDA7637E6}" dt="2023-09-22T22:30:27.485" v="1407" actId="2696"/>
        <pc:sldMkLst>
          <pc:docMk/>
          <pc:sldMk cId="2861415875" sldId="325"/>
        </pc:sldMkLst>
      </pc:sldChg>
      <pc:sldChg chg="modSp add mod">
        <pc:chgData name="Annelisa Perez" userId="a2f2a24e-80a2-4bda-9ac4-5cc007db59d8" providerId="ADAL" clId="{99DEEAA1-C8A2-4C92-A24D-19FBDA7637E6}" dt="2023-09-22T22:39:51.530" v="1509" actId="2711"/>
        <pc:sldMkLst>
          <pc:docMk/>
          <pc:sldMk cId="4190703030" sldId="326"/>
        </pc:sldMkLst>
        <pc:spChg chg="mod">
          <ac:chgData name="Annelisa Perez" userId="a2f2a24e-80a2-4bda-9ac4-5cc007db59d8" providerId="ADAL" clId="{99DEEAA1-C8A2-4C92-A24D-19FBDA7637E6}" dt="2023-09-22T22:37:14.191" v="1490" actId="27636"/>
          <ac:spMkLst>
            <pc:docMk/>
            <pc:sldMk cId="4190703030" sldId="326"/>
            <ac:spMk id="2" creationId="{9665D2E0-8442-7BD0-1BD4-A7FE9080B852}"/>
          </ac:spMkLst>
        </pc:spChg>
        <pc:graphicFrameChg chg="mod modGraphic">
          <ac:chgData name="Annelisa Perez" userId="a2f2a24e-80a2-4bda-9ac4-5cc007db59d8" providerId="ADAL" clId="{99DEEAA1-C8A2-4C92-A24D-19FBDA7637E6}" dt="2023-09-22T22:39:51.530" v="1509" actId="2711"/>
          <ac:graphicFrameMkLst>
            <pc:docMk/>
            <pc:sldMk cId="4190703030" sldId="326"/>
            <ac:graphicFrameMk id="4" creationId="{B3BC97F0-F903-146D-B00B-FD6927E0FC70}"/>
          </ac:graphicFrameMkLst>
        </pc:graphicFrameChg>
      </pc:sldChg>
      <pc:sldChg chg="addSp modSp add mod">
        <pc:chgData name="Annelisa Perez" userId="a2f2a24e-80a2-4bda-9ac4-5cc007db59d8" providerId="ADAL" clId="{99DEEAA1-C8A2-4C92-A24D-19FBDA7637E6}" dt="2023-09-22T22:47:29.412" v="1644" actId="255"/>
        <pc:sldMkLst>
          <pc:docMk/>
          <pc:sldMk cId="2551472293" sldId="327"/>
        </pc:sldMkLst>
        <pc:spChg chg="mod">
          <ac:chgData name="Annelisa Perez" userId="a2f2a24e-80a2-4bda-9ac4-5cc007db59d8" providerId="ADAL" clId="{99DEEAA1-C8A2-4C92-A24D-19FBDA7637E6}" dt="2023-09-22T22:43:01.985" v="1566" actId="1076"/>
          <ac:spMkLst>
            <pc:docMk/>
            <pc:sldMk cId="2551472293" sldId="327"/>
            <ac:spMk id="2" creationId="{C68B55F4-6A40-1D45-8F63-68BFC87A4141}"/>
          </ac:spMkLst>
        </pc:spChg>
        <pc:spChg chg="mod">
          <ac:chgData name="Annelisa Perez" userId="a2f2a24e-80a2-4bda-9ac4-5cc007db59d8" providerId="ADAL" clId="{99DEEAA1-C8A2-4C92-A24D-19FBDA7637E6}" dt="2023-09-22T22:43:11.382" v="1567" actId="1076"/>
          <ac:spMkLst>
            <pc:docMk/>
            <pc:sldMk cId="2551472293" sldId="327"/>
            <ac:spMk id="6" creationId="{5752B864-8C74-0259-A3BD-6BFC573CFD79}"/>
          </ac:spMkLst>
        </pc:spChg>
        <pc:spChg chg="add mod">
          <ac:chgData name="Annelisa Perez" userId="a2f2a24e-80a2-4bda-9ac4-5cc007db59d8" providerId="ADAL" clId="{99DEEAA1-C8A2-4C92-A24D-19FBDA7637E6}" dt="2023-09-22T22:47:29.412" v="1644" actId="255"/>
          <ac:spMkLst>
            <pc:docMk/>
            <pc:sldMk cId="2551472293" sldId="327"/>
            <ac:spMk id="7" creationId="{D6CD2E69-5B77-F386-6D30-C1D5975D8D0A}"/>
          </ac:spMkLst>
        </pc:spChg>
        <pc:spChg chg="add mod">
          <ac:chgData name="Annelisa Perez" userId="a2f2a24e-80a2-4bda-9ac4-5cc007db59d8" providerId="ADAL" clId="{99DEEAA1-C8A2-4C92-A24D-19FBDA7637E6}" dt="2023-09-22T22:47:22.045" v="1643" actId="255"/>
          <ac:spMkLst>
            <pc:docMk/>
            <pc:sldMk cId="2551472293" sldId="327"/>
            <ac:spMk id="8" creationId="{D75BFB59-5BF0-93BB-CC7D-975ECC66E669}"/>
          </ac:spMkLst>
        </pc:spChg>
        <pc:spChg chg="add mod">
          <ac:chgData name="Annelisa Perez" userId="a2f2a24e-80a2-4bda-9ac4-5cc007db59d8" providerId="ADAL" clId="{99DEEAA1-C8A2-4C92-A24D-19FBDA7637E6}" dt="2023-09-22T22:45:59.666" v="1622" actId="1076"/>
          <ac:spMkLst>
            <pc:docMk/>
            <pc:sldMk cId="2551472293" sldId="327"/>
            <ac:spMk id="9" creationId="{E175663F-E8EE-0782-496A-7693B9905969}"/>
          </ac:spMkLst>
        </pc:spChg>
        <pc:spChg chg="add mod">
          <ac:chgData name="Annelisa Perez" userId="a2f2a24e-80a2-4bda-9ac4-5cc007db59d8" providerId="ADAL" clId="{99DEEAA1-C8A2-4C92-A24D-19FBDA7637E6}" dt="2023-09-22T22:46:24.182" v="1630" actId="207"/>
          <ac:spMkLst>
            <pc:docMk/>
            <pc:sldMk cId="2551472293" sldId="327"/>
            <ac:spMk id="10" creationId="{357468B8-42DD-7BA7-7BE9-E67050A41FDE}"/>
          </ac:spMkLst>
        </pc:spChg>
        <pc:spChg chg="add mod">
          <ac:chgData name="Annelisa Perez" userId="a2f2a24e-80a2-4bda-9ac4-5cc007db59d8" providerId="ADAL" clId="{99DEEAA1-C8A2-4C92-A24D-19FBDA7637E6}" dt="2023-09-22T22:47:11.195" v="1642" actId="207"/>
          <ac:spMkLst>
            <pc:docMk/>
            <pc:sldMk cId="2551472293" sldId="327"/>
            <ac:spMk id="11" creationId="{19DAC2D4-E1F7-C97C-4AE2-EB6D02EAB63E}"/>
          </ac:spMkLst>
        </pc:spChg>
        <pc:graphicFrameChg chg="mod modGraphic">
          <ac:chgData name="Annelisa Perez" userId="a2f2a24e-80a2-4bda-9ac4-5cc007db59d8" providerId="ADAL" clId="{99DEEAA1-C8A2-4C92-A24D-19FBDA7637E6}" dt="2023-09-22T22:42:57.110" v="1565" actId="1076"/>
          <ac:graphicFrameMkLst>
            <pc:docMk/>
            <pc:sldMk cId="2551472293" sldId="327"/>
            <ac:graphicFrameMk id="5" creationId="{09BDAAF4-011D-645E-FE57-165A000BB26F}"/>
          </ac:graphicFrameMkLst>
        </pc:graphicFrameChg>
        <pc:picChg chg="mod">
          <ac:chgData name="Annelisa Perez" userId="a2f2a24e-80a2-4bda-9ac4-5cc007db59d8" providerId="ADAL" clId="{99DEEAA1-C8A2-4C92-A24D-19FBDA7637E6}" dt="2023-09-22T22:45:08.736" v="1609" actId="1076"/>
          <ac:picMkLst>
            <pc:docMk/>
            <pc:sldMk cId="2551472293" sldId="327"/>
            <ac:picMk id="4" creationId="{0853986A-8F33-B57D-4A3E-EEF665F475EF}"/>
          </ac:picMkLst>
        </pc:picChg>
      </pc:sldChg>
      <pc:sldChg chg="modSp add mod">
        <pc:chgData name="Annelisa Perez" userId="a2f2a24e-80a2-4bda-9ac4-5cc007db59d8" providerId="ADAL" clId="{99DEEAA1-C8A2-4C92-A24D-19FBDA7637E6}" dt="2023-09-22T23:15:57.133" v="1788" actId="20577"/>
        <pc:sldMkLst>
          <pc:docMk/>
          <pc:sldMk cId="495283799" sldId="328"/>
        </pc:sldMkLst>
        <pc:spChg chg="mod">
          <ac:chgData name="Annelisa Perez" userId="a2f2a24e-80a2-4bda-9ac4-5cc007db59d8" providerId="ADAL" clId="{99DEEAA1-C8A2-4C92-A24D-19FBDA7637E6}" dt="2023-09-22T22:48:16.909" v="1657" actId="20577"/>
          <ac:spMkLst>
            <pc:docMk/>
            <pc:sldMk cId="495283799" sldId="328"/>
            <ac:spMk id="4" creationId="{99F3E874-7A27-5A3F-10AF-54E73E0283C6}"/>
          </ac:spMkLst>
        </pc:spChg>
        <pc:graphicFrameChg chg="mod modGraphic">
          <ac:chgData name="Annelisa Perez" userId="a2f2a24e-80a2-4bda-9ac4-5cc007db59d8" providerId="ADAL" clId="{99DEEAA1-C8A2-4C92-A24D-19FBDA7637E6}" dt="2023-09-22T23:15:57.133" v="1788" actId="20577"/>
          <ac:graphicFrameMkLst>
            <pc:docMk/>
            <pc:sldMk cId="495283799" sldId="328"/>
            <ac:graphicFrameMk id="2" creationId="{5F59F3B8-B5F3-986B-9252-736947B65546}"/>
          </ac:graphicFrameMkLst>
        </pc:graphicFrameChg>
      </pc:sldChg>
      <pc:sldChg chg="modSp add mod">
        <pc:chgData name="Annelisa Perez" userId="a2f2a24e-80a2-4bda-9ac4-5cc007db59d8" providerId="ADAL" clId="{99DEEAA1-C8A2-4C92-A24D-19FBDA7637E6}" dt="2023-09-22T23:19:03.436" v="1824" actId="20577"/>
        <pc:sldMkLst>
          <pc:docMk/>
          <pc:sldMk cId="2748793137" sldId="329"/>
        </pc:sldMkLst>
        <pc:spChg chg="mod">
          <ac:chgData name="Annelisa Perez" userId="a2f2a24e-80a2-4bda-9ac4-5cc007db59d8" providerId="ADAL" clId="{99DEEAA1-C8A2-4C92-A24D-19FBDA7637E6}" dt="2023-09-22T22:57:25.438" v="1745" actId="1076"/>
          <ac:spMkLst>
            <pc:docMk/>
            <pc:sldMk cId="2748793137" sldId="329"/>
            <ac:spMk id="3" creationId="{B956D2A1-8737-02A6-5F64-C5C9930927A9}"/>
          </ac:spMkLst>
        </pc:spChg>
        <pc:spChg chg="mod">
          <ac:chgData name="Annelisa Perez" userId="a2f2a24e-80a2-4bda-9ac4-5cc007db59d8" providerId="ADAL" clId="{99DEEAA1-C8A2-4C92-A24D-19FBDA7637E6}" dt="2023-09-22T22:56:59.001" v="1744" actId="20577"/>
          <ac:spMkLst>
            <pc:docMk/>
            <pc:sldMk cId="2748793137" sldId="329"/>
            <ac:spMk id="4" creationId="{EF95F172-6E2B-992C-56BB-8CF1BB277E91}"/>
          </ac:spMkLst>
        </pc:spChg>
        <pc:graphicFrameChg chg="mod modGraphic">
          <ac:chgData name="Annelisa Perez" userId="a2f2a24e-80a2-4bda-9ac4-5cc007db59d8" providerId="ADAL" clId="{99DEEAA1-C8A2-4C92-A24D-19FBDA7637E6}" dt="2023-09-22T23:19:03.436" v="1824" actId="20577"/>
          <ac:graphicFrameMkLst>
            <pc:docMk/>
            <pc:sldMk cId="2748793137" sldId="329"/>
            <ac:graphicFrameMk id="2" creationId="{DED86EEF-79C9-1A90-F306-E7025E7029A8}"/>
          </ac:graphicFrameMkLst>
        </pc:graphicFrameChg>
      </pc:sldChg>
      <pc:sldChg chg="modSp add mod">
        <pc:chgData name="Annelisa Perez" userId="a2f2a24e-80a2-4bda-9ac4-5cc007db59d8" providerId="ADAL" clId="{99DEEAA1-C8A2-4C92-A24D-19FBDA7637E6}" dt="2023-09-22T23:22:44.206" v="1874" actId="255"/>
        <pc:sldMkLst>
          <pc:docMk/>
          <pc:sldMk cId="533225118" sldId="330"/>
        </pc:sldMkLst>
        <pc:spChg chg="mod">
          <ac:chgData name="Annelisa Perez" userId="a2f2a24e-80a2-4bda-9ac4-5cc007db59d8" providerId="ADAL" clId="{99DEEAA1-C8A2-4C92-A24D-19FBDA7637E6}" dt="2023-09-22T23:18:23.893" v="1806" actId="20577"/>
          <ac:spMkLst>
            <pc:docMk/>
            <pc:sldMk cId="533225118" sldId="330"/>
            <ac:spMk id="2" creationId="{D30F95DC-BD96-5241-4B2D-36168598A213}"/>
          </ac:spMkLst>
        </pc:spChg>
        <pc:graphicFrameChg chg="mod modGraphic">
          <ac:chgData name="Annelisa Perez" userId="a2f2a24e-80a2-4bda-9ac4-5cc007db59d8" providerId="ADAL" clId="{99DEEAA1-C8A2-4C92-A24D-19FBDA7637E6}" dt="2023-09-22T23:22:44.206" v="1874" actId="255"/>
          <ac:graphicFrameMkLst>
            <pc:docMk/>
            <pc:sldMk cId="533225118" sldId="330"/>
            <ac:graphicFrameMk id="5" creationId="{A4051165-A2A0-6F67-0FFA-15115EAAED85}"/>
          </ac:graphicFrameMkLst>
        </pc:graphicFrameChg>
      </pc:sldChg>
      <pc:sldChg chg="modSp add mod">
        <pc:chgData name="Annelisa Perez" userId="a2f2a24e-80a2-4bda-9ac4-5cc007db59d8" providerId="ADAL" clId="{99DEEAA1-C8A2-4C92-A24D-19FBDA7637E6}" dt="2023-09-22T23:28:21.264" v="1905" actId="20577"/>
        <pc:sldMkLst>
          <pc:docMk/>
          <pc:sldMk cId="592698338" sldId="331"/>
        </pc:sldMkLst>
        <pc:spChg chg="mod">
          <ac:chgData name="Annelisa Perez" userId="a2f2a24e-80a2-4bda-9ac4-5cc007db59d8" providerId="ADAL" clId="{99DEEAA1-C8A2-4C92-A24D-19FBDA7637E6}" dt="2023-09-22T23:18:36.189" v="1813" actId="20577"/>
          <ac:spMkLst>
            <pc:docMk/>
            <pc:sldMk cId="592698338" sldId="331"/>
            <ac:spMk id="4" creationId="{2E2D86A3-0EE3-1206-0DFB-3BDF8311F5D3}"/>
          </ac:spMkLst>
        </pc:spChg>
        <pc:spChg chg="mod">
          <ac:chgData name="Annelisa Perez" userId="a2f2a24e-80a2-4bda-9ac4-5cc007db59d8" providerId="ADAL" clId="{99DEEAA1-C8A2-4C92-A24D-19FBDA7637E6}" dt="2023-09-22T23:26:09.187" v="1892" actId="1076"/>
          <ac:spMkLst>
            <pc:docMk/>
            <pc:sldMk cId="592698338" sldId="331"/>
            <ac:spMk id="5" creationId="{C7D56E18-1ECE-7AB2-6116-825B4F2BA265}"/>
          </ac:spMkLst>
        </pc:spChg>
        <pc:graphicFrameChg chg="mod modGraphic">
          <ac:chgData name="Annelisa Perez" userId="a2f2a24e-80a2-4bda-9ac4-5cc007db59d8" providerId="ADAL" clId="{99DEEAA1-C8A2-4C92-A24D-19FBDA7637E6}" dt="2023-09-22T23:28:21.264" v="1905" actId="20577"/>
          <ac:graphicFrameMkLst>
            <pc:docMk/>
            <pc:sldMk cId="592698338" sldId="331"/>
            <ac:graphicFrameMk id="2" creationId="{4BF90B6D-90F7-CC11-F948-4830481C59F5}"/>
          </ac:graphicFrameMkLst>
        </pc:graphicFrameChg>
      </pc:sldChg>
      <pc:sldChg chg="modSp add mod">
        <pc:chgData name="Annelisa Perez" userId="a2f2a24e-80a2-4bda-9ac4-5cc007db59d8" providerId="ADAL" clId="{99DEEAA1-C8A2-4C92-A24D-19FBDA7637E6}" dt="2023-09-22T23:33:06.236" v="1940" actId="1076"/>
        <pc:sldMkLst>
          <pc:docMk/>
          <pc:sldMk cId="3862058893" sldId="332"/>
        </pc:sldMkLst>
        <pc:spChg chg="mod">
          <ac:chgData name="Annelisa Perez" userId="a2f2a24e-80a2-4bda-9ac4-5cc007db59d8" providerId="ADAL" clId="{99DEEAA1-C8A2-4C92-A24D-19FBDA7637E6}" dt="2023-09-22T23:18:47.174" v="1822" actId="20577"/>
          <ac:spMkLst>
            <pc:docMk/>
            <pc:sldMk cId="3862058893" sldId="332"/>
            <ac:spMk id="2" creationId="{01ABAC3E-9C2F-8C4F-55B9-03552B062BF1}"/>
          </ac:spMkLst>
        </pc:spChg>
        <pc:spChg chg="mod">
          <ac:chgData name="Annelisa Perez" userId="a2f2a24e-80a2-4bda-9ac4-5cc007db59d8" providerId="ADAL" clId="{99DEEAA1-C8A2-4C92-A24D-19FBDA7637E6}" dt="2023-09-22T23:32:44.047" v="1937" actId="1076"/>
          <ac:spMkLst>
            <pc:docMk/>
            <pc:sldMk cId="3862058893" sldId="332"/>
            <ac:spMk id="7" creationId="{7231A5E4-D37C-4F1A-F851-205D72E4B683}"/>
          </ac:spMkLst>
        </pc:spChg>
        <pc:graphicFrameChg chg="mod modGraphic">
          <ac:chgData name="Annelisa Perez" userId="a2f2a24e-80a2-4bda-9ac4-5cc007db59d8" providerId="ADAL" clId="{99DEEAA1-C8A2-4C92-A24D-19FBDA7637E6}" dt="2023-09-22T23:33:06.236" v="1940" actId="1076"/>
          <ac:graphicFrameMkLst>
            <pc:docMk/>
            <pc:sldMk cId="3862058893" sldId="332"/>
            <ac:graphicFrameMk id="6" creationId="{5E17E310-86E7-DE24-2C04-194EB9F9FE2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7b95e3ef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g27b95e3ef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7903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235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338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38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30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0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316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b95e3efb7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g27b95e3efb7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7b95e3efb7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 name="Google Shape;135;g27b95e3efb7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b95e3efb7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27b95e3efb7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95e3efb7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7" name="Google Shape;177;g27b95e3efb7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7" name="Google Shape;1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b95e3efb7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7" name="Google Shape;197;g27b95e3efb7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b95e3efb7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g27b95e3efb7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21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0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b95e3efb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 name="Google Shape;98;g27b95e3efb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99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250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4493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49A5-5087-FD0D-16BE-BC605A6A1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E3CF1-8360-D912-FE88-AACCAEDE0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8B2361-ED99-FDFA-6238-93CAFACB69F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F0AFD18-3CFB-17D7-FCF3-56CEA5FCB3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C735DE-BF02-DDFC-A2A3-1D448436503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158823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EDFE-3964-4732-EDAA-64DD3FC69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482B21-5699-61AD-9081-3F6B21C56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873D4-92C0-4727-256D-EBF129C4015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5449E5D-778C-B54E-EE6E-3E1B1A32E5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7BF1D2-FE6C-CD28-61A4-478CE061DA3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424408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F3E645-297D-7D4A-59F0-981AE389EB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AD847F-18B7-D0D0-833A-78F8CF8EC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47DD-A29E-1BC6-FC6D-E869C09C458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7789224-6CB5-8CB4-9146-70890E2D24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D74D8F-2021-FF64-FA38-6414D9B6967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394548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2399-741B-8E2A-D2C5-0E7CB7B1B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550E0-FE0F-0755-3154-2FF0E8B78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D5FDF-3F59-81EE-3FBB-2D5760CBBAF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6D31940-8D23-6B5E-0DC2-8E7695315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54C579-03CD-BF65-174B-897543A2604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266254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F733-9BCC-541C-645B-B4BB85E40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9AA35E-D0B6-A6EA-E60D-88F1C80B5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6CE5E-739F-3B52-3A72-2A4B510EF5C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C23ABE2-8E78-D327-B008-B7DA890BAA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760921-CD7C-F35C-ED4C-04B69135036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261755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A84C-2161-20EA-540E-58930991F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BBEC4-8CDD-A471-740B-C701D9DCDA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872BCB-4ACA-05E6-9885-ECBAE3F6DF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2A113-32B5-16AC-3F72-872546FDCC0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87FBC9E-B9A2-5627-8E0D-C63DD34B5A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B284C3-C35B-166A-D4A1-EE2343A5F08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260706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D392-B849-F8DF-D23A-6CDE7C1BD6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7BD298-82B2-7E05-5DA5-0C28A1C45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1591A-5329-3D8C-A8BC-63EEA9CDE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F0546B-9D2B-9952-9747-06B584996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61242E-D510-ABF9-A8D6-63EEBCA3B7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E61C8-1FB7-A96F-7A75-F17680DE8A2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DFE383D-E679-3B6F-ED02-8E38A3B60B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36F15C-3994-3EAB-4127-B82429A4F1F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155286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0341-2C68-B174-4FBD-664FE4F1F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49786-6EEC-2DC4-2A55-A73C308E60D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4D6EA31-5955-921E-FA8B-47C1D360F6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34778C-1223-85E4-811F-3C7CD6F9532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221108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212A8-7E92-3CED-8A8C-ABE77A2E754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9B09B82-6A80-D2F0-AC79-F6B0CD7CD3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812AA9D-A45E-24A2-EFCC-03A8155D0FA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275676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4B7E-47CD-689D-F19B-954D1A924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30F8AE-8400-E983-6BC7-4FC82942D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61CDB-5600-7BDC-3050-56F07FC95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48CA0-EF83-05DC-3DC0-E73153D875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B3579CE-24A0-F96D-B0FE-346B34A681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81A443-4841-31C4-8B1A-405F066950E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420354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5A58-AD31-332D-8A3E-B714847D0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683AF-1EFD-9BD2-CA8B-69F68B2F1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54BBD8-75B2-A8AC-A7AD-CAA566B0E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D7504-B659-2900-8CC8-6C3E456F469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AC5DBA4-6073-1BCD-0996-5BCCEDCA8E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DD14E7-E5B6-876B-0B13-1BFB7593094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1757120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FD8F4-E4D8-AE02-DA4F-534EDB026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E1BB80-20DC-A24F-DE32-0A0A28213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0FCB7-FEEE-2256-7BDC-1207E35D0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9454573-F551-6B24-E4B9-4A18785F1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CFBE1B-D403-E15E-82F2-9F27678B4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ctr" rtl="0">
              <a:spcBef>
                <a:spcPts val="0"/>
              </a:spcBef>
              <a:spcAft>
                <a:spcPts val="0"/>
              </a:spcAft>
              <a:buNone/>
            </a:pPr>
            <a:fld id="{00000000-1234-1234-1234-123412341234}" type="slidenum">
              <a:rPr lang="es-MX" smtClean="0"/>
              <a:t>‹#›</a:t>
            </a:fld>
            <a:endParaRPr lang="es-MX" dirty="0"/>
          </a:p>
        </p:txBody>
      </p:sp>
    </p:spTree>
    <p:extLst>
      <p:ext uri="{BB962C8B-B14F-4D97-AF65-F5344CB8AC3E}">
        <p14:creationId xmlns:p14="http://schemas.microsoft.com/office/powerpoint/2010/main" val="2216954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ccd.edu/kern-coalition-cerf/index.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ccd.edu/kern-coalition-cerf/index.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kerncounty.com/home/showpublisheddocument/7279/637913287179270000" TargetMode="External"/><Relationship Id="rId4" Type="http://schemas.openxmlformats.org/officeDocument/2006/relationships/hyperlink" Target="https://datausa.io/profile/geo/kern-county-ca#economy"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kerncounty.com/home/showpublisheddocument/7279/637913287179270000" TargetMode="External"/><Relationship Id="rId4" Type="http://schemas.openxmlformats.org/officeDocument/2006/relationships/hyperlink" Target="https://datausa.io/profile/geo/kern-county-ca#economy"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maindata.csub.edu/sites/maindata.csub.edu/files/2022%20Kern%20Economic%20Journal%20Second%20Quarter.pdf" TargetMode="External"/><Relationship Id="rId5" Type="http://schemas.openxmlformats.org/officeDocument/2006/relationships/hyperlink" Target="https://unitedwaysca.org/realcost/" TargetMode="External"/><Relationship Id="rId4" Type="http://schemas.openxmlformats.org/officeDocument/2006/relationships/hyperlink" Target="https://fred.stlouisfed.org/series/CBR06029CAA647NCE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aindata.csub.edu/sites/maindata.csub.edu/files/2022%20Kern%20Economic%20Journal%20Second%20Quarter.pdf" TargetMode="External"/><Relationship Id="rId5" Type="http://schemas.openxmlformats.org/officeDocument/2006/relationships/hyperlink" Target="https://unitedwaysca.org/realcost/" TargetMode="External"/><Relationship Id="rId4" Type="http://schemas.openxmlformats.org/officeDocument/2006/relationships/hyperlink" Target="https://fred.stlouisfed.org/series/CBR06029CAA647NCEN"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kerncog.org/wp-content/uploads/2009/10/Oil-and-Agriculture-Report-Final-Nov-2019.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hhs.gov/climate-change-health-equity-environmental-justice/climate-change-health-equity/index.html?utm_source=news-releases-email&amp;utm_medium=email&amp;utm_campaign=august-21-2023"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kerncog.org/wp-content/uploads/2009/10/Oil-and-Agriculture-Report-Final-Nov-2019.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hhs.gov/climate-change-health-equity-environmental-justice/climate-change-health-equity/index.html?utm_source=news-releases-email&amp;utm_medium=email&amp;utm_campaign=august-21-2023"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bakersfield.com/news/2-years-later-kern-releases-updated-covid-19-death-data/article_823d2158-42da-11ee-84da-7bf9da5cb61f.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dph.ca.gov/Programs/CCDPHP/DCDIC/SACB/CDPH%20Document%20Library/Violence%20Prevention%20Initiative/VPI%20Volume%201%20Version%201%2024%2019%20ADA.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b3kprosperity.org/wp-content/uploads/2022/06/B3K-Market-Assessment-FINAL_031821-3.pdf"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bakersfield.com/news/2-years-later-kern-releases-updated-covid-19-death-data/article_823d2158-42da-11ee-84da-7bf9da5cb61f.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cdph.ca.gov/Programs/CCDPHP/DCDIC/SACB/CDPH%20Document%20Library/Violence%20Prevention%20Initiative/VPI%20Volume%201%20Version%201%2024%2019%20ADA.pdf"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b3kprosperity.org/wp-content/uploads/2022/06/B3K-Market-Assessment-FINAL_031821-3.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ight Triangle 9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Google Shape;86;g27b95e3efb7_0_0"/>
          <p:cNvSpPr txBox="1">
            <a:spLocks noGrp="1"/>
          </p:cNvSpPr>
          <p:nvPr>
            <p:ph type="ctrTitle"/>
          </p:nvPr>
        </p:nvSpPr>
        <p:spPr>
          <a:xfrm>
            <a:off x="1814721" y="1086128"/>
            <a:ext cx="8069801" cy="316751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2"/>
              </a:buClr>
              <a:buSzPts val="5200"/>
              <a:buFont typeface="Times New Roman"/>
              <a:buNone/>
            </a:pPr>
            <a:r>
              <a:rPr lang="es-MX" sz="7400" dirty="0">
                <a:latin typeface="Times New Roman"/>
                <a:ea typeface="Times New Roman"/>
                <a:cs typeface="Times New Roman"/>
                <a:sym typeface="Times New Roman"/>
              </a:rPr>
              <a:t>CERF DRAFT</a:t>
            </a:r>
            <a:br>
              <a:rPr lang="es-MX" sz="7400" dirty="0">
                <a:latin typeface="Times New Roman"/>
                <a:ea typeface="Times New Roman"/>
                <a:cs typeface="Times New Roman"/>
                <a:sym typeface="Times New Roman"/>
              </a:rPr>
            </a:br>
            <a:r>
              <a:rPr lang="es-MX" sz="7400" dirty="0">
                <a:latin typeface="Times New Roman"/>
                <a:ea typeface="Times New Roman"/>
                <a:cs typeface="Times New Roman"/>
                <a:sym typeface="Times New Roman"/>
              </a:rPr>
              <a:t>Regional Summary</a:t>
            </a:r>
            <a:endParaRPr lang="es-MX" sz="7400" dirty="0"/>
          </a:p>
        </p:txBody>
      </p:sp>
      <p:sp>
        <p:nvSpPr>
          <p:cNvPr id="87" name="Google Shape;87;g27b95e3efb7_0_0"/>
          <p:cNvSpPr txBox="1">
            <a:spLocks noGrp="1"/>
          </p:cNvSpPr>
          <p:nvPr>
            <p:ph type="subTitle" idx="1"/>
          </p:nvPr>
        </p:nvSpPr>
        <p:spPr>
          <a:xfrm>
            <a:off x="3466079" y="4575371"/>
            <a:ext cx="4465468" cy="1312657"/>
          </a:xfrm>
          <a:prstGeom prst="rect">
            <a:avLst/>
          </a:prstGeom>
        </p:spPr>
        <p:txBody>
          <a:bodyPr spcFirstLastPara="1" lIns="91425" tIns="45700" rIns="91425" bIns="45700" anchor="t" anchorCtr="0">
            <a:normAutofit/>
          </a:bodyPr>
          <a:lstStyle/>
          <a:p>
            <a:pPr marL="0" lvl="0" indent="0" rtl="0">
              <a:spcBef>
                <a:spcPts val="0"/>
              </a:spcBef>
              <a:spcAft>
                <a:spcPts val="600"/>
              </a:spcAft>
              <a:buSzPts val="2000"/>
              <a:buNone/>
            </a:pPr>
            <a:r>
              <a:rPr lang="es-MX" dirty="0">
                <a:latin typeface="Times New Roman"/>
                <a:ea typeface="Times New Roman"/>
                <a:cs typeface="Times New Roman"/>
                <a:sym typeface="Times New Roman"/>
              </a:rPr>
              <a:t>Preparad </a:t>
            </a:r>
            <a:r>
              <a:rPr lang="es-MX" dirty="0" err="1">
                <a:latin typeface="Times New Roman"/>
                <a:ea typeface="Times New Roman"/>
                <a:cs typeface="Times New Roman"/>
                <a:sym typeface="Times New Roman"/>
              </a:rPr>
              <a:t>vow</a:t>
            </a:r>
            <a:endParaRPr lang="es-MX" dirty="0"/>
          </a:p>
        </p:txBody>
      </p:sp>
      <p:pic>
        <p:nvPicPr>
          <p:cNvPr id="88" name="Google Shape;88;g27b95e3efb7_0_0" descr="A close up of a logo&#10;&#10;Description automatically generated"/>
          <p:cNvPicPr preferRelativeResize="0"/>
          <p:nvPr/>
        </p:nvPicPr>
        <p:blipFill rotWithShape="1">
          <a:blip r:embed="rId3"/>
          <a:stretch/>
        </p:blipFill>
        <p:spPr>
          <a:xfrm>
            <a:off x="4538736" y="5251801"/>
            <a:ext cx="2621772" cy="8618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26A5103-8391-0FB2-2CD8-0FC29541DADC}"/>
              </a:ext>
            </a:extLst>
          </p:cNvPr>
          <p:cNvSpPr/>
          <p:nvPr/>
        </p:nvSpPr>
        <p:spPr>
          <a:xfrm rot="16200000">
            <a:off x="8924238" y="3631211"/>
            <a:ext cx="2785373" cy="317606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0DBB0C-FD6A-FA52-CA61-30D993C4E150}"/>
              </a:ext>
            </a:extLst>
          </p:cNvPr>
          <p:cNvSpPr>
            <a:spLocks noGrp="1"/>
          </p:cNvSpPr>
          <p:nvPr>
            <p:ph type="title"/>
          </p:nvPr>
        </p:nvSpPr>
        <p:spPr>
          <a:xfrm>
            <a:off x="88777" y="374003"/>
            <a:ext cx="11906896" cy="1325563"/>
          </a:xfrm>
        </p:spPr>
        <p:txBody>
          <a:bodyPr>
            <a:normAutofit/>
          </a:bodyPr>
          <a:lstStyle/>
          <a:p>
            <a:pPr algn="ctr"/>
            <a:r>
              <a:rPr lang="en-US" sz="3800" u="sng" dirty="0" err="1">
                <a:latin typeface="Times" panose="02020603050405020304" pitchFamily="18" charset="0"/>
                <a:cs typeface="Times" panose="02020603050405020304" pitchFamily="18" charset="0"/>
              </a:rPr>
              <a:t>Condado</a:t>
            </a:r>
            <a:r>
              <a:rPr lang="en-US" sz="3800" u="sng" dirty="0">
                <a:latin typeface="Times" panose="02020603050405020304" pitchFamily="18" charset="0"/>
                <a:cs typeface="Times" panose="02020603050405020304" pitchFamily="18" charset="0"/>
              </a:rPr>
              <a:t> de Kern, </a:t>
            </a:r>
            <a:r>
              <a:rPr lang="en-US" sz="3800" u="sng" dirty="0" err="1">
                <a:latin typeface="Times" panose="02020603050405020304" pitchFamily="18" charset="0"/>
                <a:cs typeface="Times" panose="02020603050405020304" pitchFamily="18" charset="0"/>
              </a:rPr>
              <a:t>Número</a:t>
            </a:r>
            <a:r>
              <a:rPr lang="en-US" sz="3800" u="sng" dirty="0">
                <a:latin typeface="Times" panose="02020603050405020304" pitchFamily="18" charset="0"/>
                <a:cs typeface="Times" panose="02020603050405020304" pitchFamily="18" charset="0"/>
              </a:rPr>
              <a:t> de </a:t>
            </a:r>
            <a:r>
              <a:rPr lang="en-US" sz="3800" u="sng" dirty="0" err="1">
                <a:latin typeface="Times" panose="02020603050405020304" pitchFamily="18" charset="0"/>
                <a:cs typeface="Times" panose="02020603050405020304" pitchFamily="18" charset="0"/>
              </a:rPr>
              <a:t>Empresas</a:t>
            </a:r>
            <a:r>
              <a:rPr lang="en-US" sz="3800" u="sng" dirty="0">
                <a:latin typeface="Times" panose="02020603050405020304" pitchFamily="18" charset="0"/>
                <a:cs typeface="Times" panose="02020603050405020304" pitchFamily="18" charset="0"/>
              </a:rPr>
              <a:t> vs </a:t>
            </a:r>
            <a:br>
              <a:rPr lang="en-US" sz="3800" u="sng" dirty="0">
                <a:latin typeface="Times" panose="02020603050405020304" pitchFamily="18" charset="0"/>
                <a:cs typeface="Times" panose="02020603050405020304" pitchFamily="18" charset="0"/>
              </a:rPr>
            </a:br>
            <a:r>
              <a:rPr lang="en-US" sz="3800" u="sng" dirty="0" err="1">
                <a:latin typeface="Times" panose="02020603050405020304" pitchFamily="18" charset="0"/>
                <a:cs typeface="Times" panose="02020603050405020304" pitchFamily="18" charset="0"/>
              </a:rPr>
              <a:t>Número</a:t>
            </a:r>
            <a:r>
              <a:rPr lang="en-US" sz="3800" u="sng" dirty="0">
                <a:latin typeface="Times" panose="02020603050405020304" pitchFamily="18" charset="0"/>
                <a:cs typeface="Times" panose="02020603050405020304" pitchFamily="18" charset="0"/>
              </a:rPr>
              <a:t> de </a:t>
            </a:r>
            <a:r>
              <a:rPr lang="en-US" sz="3800" u="sng" dirty="0" err="1">
                <a:latin typeface="Times" panose="02020603050405020304" pitchFamily="18" charset="0"/>
                <a:cs typeface="Times" panose="02020603050405020304" pitchFamily="18" charset="0"/>
              </a:rPr>
              <a:t>Empleados</a:t>
            </a:r>
            <a:endParaRPr lang="en-US" sz="3800" u="sng" dirty="0">
              <a:latin typeface="Times" panose="02020603050405020304" pitchFamily="18" charset="0"/>
              <a:cs typeface="Times" panose="02020603050405020304" pitchFamily="18" charset="0"/>
            </a:endParaRPr>
          </a:p>
        </p:txBody>
      </p:sp>
      <p:pic>
        <p:nvPicPr>
          <p:cNvPr id="7" name="Picture 6">
            <a:extLst>
              <a:ext uri="{FF2B5EF4-FFF2-40B4-BE49-F238E27FC236}">
                <a16:creationId xmlns:a16="http://schemas.microsoft.com/office/drawing/2014/main" id="{AB51C933-D4AF-F560-36E2-39AE383D98BC}"/>
              </a:ext>
            </a:extLst>
          </p:cNvPr>
          <p:cNvPicPr>
            <a:picLocks noChangeAspect="1"/>
          </p:cNvPicPr>
          <p:nvPr/>
        </p:nvPicPr>
        <p:blipFill>
          <a:blip r:embed="rId2"/>
          <a:stretch>
            <a:fillRect/>
          </a:stretch>
        </p:blipFill>
        <p:spPr>
          <a:xfrm>
            <a:off x="1317296" y="1955086"/>
            <a:ext cx="9469793" cy="1218394"/>
          </a:xfrm>
          <a:prstGeom prst="rect">
            <a:avLst/>
          </a:prstGeom>
        </p:spPr>
      </p:pic>
      <p:pic>
        <p:nvPicPr>
          <p:cNvPr id="9" name="Picture 8">
            <a:extLst>
              <a:ext uri="{FF2B5EF4-FFF2-40B4-BE49-F238E27FC236}">
                <a16:creationId xmlns:a16="http://schemas.microsoft.com/office/drawing/2014/main" id="{C392B4BA-5481-EF08-9A59-D9573DB69AB1}"/>
              </a:ext>
            </a:extLst>
          </p:cNvPr>
          <p:cNvPicPr>
            <a:picLocks noChangeAspect="1"/>
          </p:cNvPicPr>
          <p:nvPr/>
        </p:nvPicPr>
        <p:blipFill rotWithShape="1">
          <a:blip r:embed="rId3"/>
          <a:srcRect t="2737" r="102" b="4457"/>
          <a:stretch/>
        </p:blipFill>
        <p:spPr>
          <a:xfrm>
            <a:off x="1299540" y="3146846"/>
            <a:ext cx="9478672" cy="1460021"/>
          </a:xfrm>
          <a:prstGeom prst="rect">
            <a:avLst/>
          </a:prstGeom>
        </p:spPr>
      </p:pic>
      <p:sp>
        <p:nvSpPr>
          <p:cNvPr id="3" name="Rectangle 2">
            <a:extLst>
              <a:ext uri="{FF2B5EF4-FFF2-40B4-BE49-F238E27FC236}">
                <a16:creationId xmlns:a16="http://schemas.microsoft.com/office/drawing/2014/main" id="{5D0F375F-6415-4626-5EE4-C28C2E336CDE}"/>
              </a:ext>
            </a:extLst>
          </p:cNvPr>
          <p:cNvSpPr/>
          <p:nvPr/>
        </p:nvSpPr>
        <p:spPr>
          <a:xfrm>
            <a:off x="621437" y="374003"/>
            <a:ext cx="10946167" cy="598240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AA70651-4A9E-45F1-AC3D-05EC818C586B}"/>
              </a:ext>
            </a:extLst>
          </p:cNvPr>
          <p:cNvSpPr txBox="1"/>
          <p:nvPr/>
        </p:nvSpPr>
        <p:spPr>
          <a:xfrm>
            <a:off x="677519" y="5956302"/>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2.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10-11</a:t>
            </a:r>
            <a:endParaRPr lang="en-US" dirty="0"/>
          </a:p>
        </p:txBody>
      </p:sp>
      <p:sp>
        <p:nvSpPr>
          <p:cNvPr id="6" name="TextBox 5">
            <a:extLst>
              <a:ext uri="{FF2B5EF4-FFF2-40B4-BE49-F238E27FC236}">
                <a16:creationId xmlns:a16="http://schemas.microsoft.com/office/drawing/2014/main" id="{FBF3B468-D359-4BFA-8B13-DF04E036A11B}"/>
              </a:ext>
            </a:extLst>
          </p:cNvPr>
          <p:cNvSpPr txBox="1"/>
          <p:nvPr/>
        </p:nvSpPr>
        <p:spPr>
          <a:xfrm>
            <a:off x="10694151" y="1713459"/>
            <a:ext cx="327754" cy="276999"/>
          </a:xfrm>
          <a:prstGeom prst="rect">
            <a:avLst/>
          </a:prstGeom>
          <a:noFill/>
        </p:spPr>
        <p:txBody>
          <a:bodyPr wrap="square" rtlCol="0">
            <a:spAutoFit/>
          </a:bodyPr>
          <a:lstStyle/>
          <a:p>
            <a:r>
              <a:rPr lang="en-US" sz="1200" dirty="0">
                <a:latin typeface="+mj-lt"/>
              </a:rPr>
              <a:t>2</a:t>
            </a:r>
          </a:p>
        </p:txBody>
      </p:sp>
    </p:spTree>
    <p:extLst>
      <p:ext uri="{BB962C8B-B14F-4D97-AF65-F5344CB8AC3E}">
        <p14:creationId xmlns:p14="http://schemas.microsoft.com/office/powerpoint/2010/main" val="70218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4A2BD74-B59D-96A8-0828-C90ECE365B1B}"/>
              </a:ext>
            </a:extLst>
          </p:cNvPr>
          <p:cNvGraphicFramePr>
            <a:graphicFrameLocks noGrp="1"/>
          </p:cNvGraphicFramePr>
          <p:nvPr>
            <p:extLst>
              <p:ext uri="{D42A27DB-BD31-4B8C-83A1-F6EECF244321}">
                <p14:modId xmlns:p14="http://schemas.microsoft.com/office/powerpoint/2010/main" val="1511737967"/>
              </p:ext>
            </p:extLst>
          </p:nvPr>
        </p:nvGraphicFramePr>
        <p:xfrm>
          <a:off x="1910318" y="1762759"/>
          <a:ext cx="7702580" cy="3332480"/>
        </p:xfrm>
        <a:graphic>
          <a:graphicData uri="http://schemas.openxmlformats.org/drawingml/2006/table">
            <a:tbl>
              <a:tblPr firstRow="1" firstCol="1" lastRow="1" lastCol="1" bandRow="1" bandCol="1">
                <a:tableStyleId>{D4CE2346-27A6-42CB-956E-9A3AAC782CB1}</a:tableStyleId>
              </a:tblPr>
              <a:tblGrid>
                <a:gridCol w="2947700">
                  <a:extLst>
                    <a:ext uri="{9D8B030D-6E8A-4147-A177-3AD203B41FA5}">
                      <a16:colId xmlns:a16="http://schemas.microsoft.com/office/drawing/2014/main" val="1352739582"/>
                    </a:ext>
                  </a:extLst>
                </a:gridCol>
                <a:gridCol w="731520">
                  <a:extLst>
                    <a:ext uri="{9D8B030D-6E8A-4147-A177-3AD203B41FA5}">
                      <a16:colId xmlns:a16="http://schemas.microsoft.com/office/drawing/2014/main" val="2192700786"/>
                    </a:ext>
                  </a:extLst>
                </a:gridCol>
                <a:gridCol w="731520">
                  <a:extLst>
                    <a:ext uri="{9D8B030D-6E8A-4147-A177-3AD203B41FA5}">
                      <a16:colId xmlns:a16="http://schemas.microsoft.com/office/drawing/2014/main" val="1416209673"/>
                    </a:ext>
                  </a:extLst>
                </a:gridCol>
                <a:gridCol w="731520">
                  <a:extLst>
                    <a:ext uri="{9D8B030D-6E8A-4147-A177-3AD203B41FA5}">
                      <a16:colId xmlns:a16="http://schemas.microsoft.com/office/drawing/2014/main" val="3974925635"/>
                    </a:ext>
                  </a:extLst>
                </a:gridCol>
                <a:gridCol w="731520">
                  <a:extLst>
                    <a:ext uri="{9D8B030D-6E8A-4147-A177-3AD203B41FA5}">
                      <a16:colId xmlns:a16="http://schemas.microsoft.com/office/drawing/2014/main" val="588336207"/>
                    </a:ext>
                  </a:extLst>
                </a:gridCol>
                <a:gridCol w="914400">
                  <a:extLst>
                    <a:ext uri="{9D8B030D-6E8A-4147-A177-3AD203B41FA5}">
                      <a16:colId xmlns:a16="http://schemas.microsoft.com/office/drawing/2014/main" val="947097274"/>
                    </a:ext>
                  </a:extLst>
                </a:gridCol>
                <a:gridCol w="914400">
                  <a:extLst>
                    <a:ext uri="{9D8B030D-6E8A-4147-A177-3AD203B41FA5}">
                      <a16:colId xmlns:a16="http://schemas.microsoft.com/office/drawing/2014/main" val="3369530467"/>
                    </a:ext>
                  </a:extLst>
                </a:gridCol>
              </a:tblGrid>
              <a:tr h="365760">
                <a:tc>
                  <a:txBody>
                    <a:bodyPr/>
                    <a:lstStyle/>
                    <a:p>
                      <a:pPr marL="0" marR="0" algn="l">
                        <a:spcBef>
                          <a:spcPts val="0"/>
                        </a:spcBef>
                        <a:spcAft>
                          <a:spcPts val="0"/>
                        </a:spcAft>
                      </a:pPr>
                      <a:r>
                        <a:rPr lang="en-US" sz="1100" dirty="0">
                          <a:effectLst/>
                          <a:latin typeface="+mj-lt"/>
                        </a:rPr>
                        <a:t> </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47320" marR="144145" algn="ctr">
                        <a:spcBef>
                          <a:spcPts val="585"/>
                        </a:spcBef>
                        <a:spcAft>
                          <a:spcPts val="0"/>
                        </a:spcAft>
                      </a:pPr>
                      <a:r>
                        <a:rPr lang="en-US" sz="1100" spc="-20" dirty="0">
                          <a:effectLst/>
                          <a:latin typeface="+mj-lt"/>
                        </a:rPr>
                        <a:t>2017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147320" marR="142875" algn="ctr">
                        <a:spcBef>
                          <a:spcPts val="585"/>
                        </a:spcBef>
                        <a:spcAft>
                          <a:spcPts val="0"/>
                        </a:spcAft>
                      </a:pPr>
                      <a:r>
                        <a:rPr lang="en-US" sz="1100" spc="-20" dirty="0">
                          <a:effectLst/>
                          <a:latin typeface="+mj-lt"/>
                        </a:rPr>
                        <a:t>2019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90805" marR="85090" algn="ctr">
                        <a:spcBef>
                          <a:spcPts val="585"/>
                        </a:spcBef>
                        <a:spcAft>
                          <a:spcPts val="0"/>
                        </a:spcAft>
                      </a:pPr>
                      <a:r>
                        <a:rPr lang="en-US" sz="1100" spc="-20" dirty="0">
                          <a:effectLst/>
                          <a:latin typeface="+mj-lt"/>
                        </a:rPr>
                        <a:t>2020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90805" marR="85090" algn="ctr">
                        <a:spcBef>
                          <a:spcPts val="585"/>
                        </a:spcBef>
                        <a:spcAft>
                          <a:spcPts val="0"/>
                        </a:spcAft>
                      </a:pPr>
                      <a:r>
                        <a:rPr lang="en-US" sz="1100" spc="-20" dirty="0">
                          <a:effectLst/>
                          <a:latin typeface="+mj-lt"/>
                        </a:rPr>
                        <a:t>2021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142875" marR="0" algn="l">
                        <a:lnSpc>
                          <a:spcPts val="1145"/>
                        </a:lnSpc>
                        <a:spcBef>
                          <a:spcPts val="5"/>
                        </a:spcBef>
                        <a:spcAft>
                          <a:spcPts val="0"/>
                        </a:spcAft>
                      </a:pPr>
                      <a:r>
                        <a:rPr lang="en-US" sz="1100" dirty="0">
                          <a:effectLst/>
                          <a:latin typeface="+mj-lt"/>
                        </a:rPr>
                        <a:t>2017</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2019</a:t>
                      </a:r>
                      <a:endParaRPr lang="en-US" sz="1100" dirty="0">
                        <a:effectLst/>
                        <a:latin typeface="+mj-lt"/>
                      </a:endParaRPr>
                    </a:p>
                    <a:p>
                      <a:pPr marL="151765" marR="0" algn="l">
                        <a:lnSpc>
                          <a:spcPts val="1085"/>
                        </a:lnSpc>
                        <a:spcBef>
                          <a:spcPts val="0"/>
                        </a:spcBef>
                        <a:spcAft>
                          <a:spcPts val="0"/>
                        </a:spcAft>
                      </a:pPr>
                      <a:r>
                        <a:rPr lang="en-US" sz="1100" dirty="0">
                          <a:effectLst/>
                          <a:latin typeface="+mj-lt"/>
                        </a:rPr>
                        <a:t>(%</a:t>
                      </a:r>
                      <a:r>
                        <a:rPr lang="en-US" sz="1100" spc="-15" dirty="0">
                          <a:effectLst/>
                          <a:latin typeface="+mj-lt"/>
                        </a:rPr>
                        <a:t> </a:t>
                      </a:r>
                      <a:r>
                        <a:rPr lang="en-US" sz="1100" spc="-10" dirty="0">
                          <a:effectLst/>
                          <a:latin typeface="+mj-lt"/>
                        </a:rPr>
                        <a:t>Change)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118110" marR="0" algn="l">
                        <a:lnSpc>
                          <a:spcPts val="1145"/>
                        </a:lnSpc>
                        <a:spcBef>
                          <a:spcPts val="5"/>
                        </a:spcBef>
                        <a:spcAft>
                          <a:spcPts val="0"/>
                        </a:spcAft>
                      </a:pPr>
                      <a:r>
                        <a:rPr lang="en-US" sz="1100" dirty="0">
                          <a:effectLst/>
                          <a:latin typeface="+mj-lt"/>
                        </a:rPr>
                        <a:t>2019</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2021</a:t>
                      </a:r>
                      <a:endParaRPr lang="en-US" sz="1100" dirty="0">
                        <a:effectLst/>
                        <a:latin typeface="+mj-lt"/>
                      </a:endParaRPr>
                    </a:p>
                    <a:p>
                      <a:pPr marL="127000" marR="0" algn="l">
                        <a:lnSpc>
                          <a:spcPts val="1085"/>
                        </a:lnSpc>
                        <a:spcBef>
                          <a:spcPts val="0"/>
                        </a:spcBef>
                        <a:spcAft>
                          <a:spcPts val="0"/>
                        </a:spcAft>
                      </a:pPr>
                      <a:r>
                        <a:rPr lang="en-US" sz="1100" dirty="0">
                          <a:effectLst/>
                          <a:latin typeface="+mj-lt"/>
                        </a:rPr>
                        <a:t>(%</a:t>
                      </a:r>
                      <a:r>
                        <a:rPr lang="en-US" sz="1100" spc="-15" dirty="0">
                          <a:effectLst/>
                          <a:latin typeface="+mj-lt"/>
                        </a:rPr>
                        <a:t> </a:t>
                      </a:r>
                      <a:r>
                        <a:rPr lang="en-US" sz="1100" spc="-10" dirty="0">
                          <a:effectLst/>
                          <a:latin typeface="+mj-lt"/>
                        </a:rPr>
                        <a:t>Change)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458804251"/>
                  </a:ext>
                </a:extLst>
              </a:tr>
              <a:tr h="365760">
                <a:tc>
                  <a:txBody>
                    <a:bodyPr/>
                    <a:lstStyle/>
                    <a:p>
                      <a:pPr marL="69850" marR="65405" algn="l">
                        <a:lnSpc>
                          <a:spcPts val="1025"/>
                        </a:lnSpc>
                        <a:spcBef>
                          <a:spcPts val="0"/>
                        </a:spcBef>
                        <a:spcAft>
                          <a:spcPts val="0"/>
                        </a:spcAft>
                      </a:pPr>
                      <a:endParaRPr lang="en-US" sz="1100" dirty="0">
                        <a:effectLst/>
                        <a:latin typeface="+mj-lt"/>
                      </a:endParaRPr>
                    </a:p>
                    <a:p>
                      <a:pPr marL="69850" marR="65405" algn="l">
                        <a:lnSpc>
                          <a:spcPts val="1025"/>
                        </a:lnSpc>
                        <a:spcBef>
                          <a:spcPts val="0"/>
                        </a:spcBef>
                        <a:spcAft>
                          <a:spcPts val="0"/>
                        </a:spcAft>
                      </a:pPr>
                      <a:r>
                        <a:rPr lang="en-US" sz="1100" dirty="0">
                          <a:effectLst/>
                          <a:latin typeface="+mj-lt"/>
                        </a:rPr>
                        <a:t>NAICS</a:t>
                      </a:r>
                      <a:r>
                        <a:rPr lang="en-US" sz="1100" spc="-40" dirty="0">
                          <a:effectLst/>
                          <a:latin typeface="+mj-lt"/>
                        </a:rPr>
                        <a:t> </a:t>
                      </a:r>
                      <a:r>
                        <a:rPr lang="en-US" sz="1100" spc="-20" dirty="0">
                          <a:effectLst/>
                          <a:latin typeface="+mj-lt"/>
                        </a:rPr>
                        <a:t>Code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gridSpan="6">
                  <a:txBody>
                    <a:bodyPr/>
                    <a:lstStyle/>
                    <a:p>
                      <a:pPr marL="1283335" marR="1278255" algn="ctr">
                        <a:lnSpc>
                          <a:spcPts val="1025"/>
                        </a:lnSpc>
                        <a:spcBef>
                          <a:spcPts val="0"/>
                        </a:spcBef>
                        <a:spcAft>
                          <a:spcPts val="0"/>
                        </a:spcAft>
                      </a:pPr>
                      <a:r>
                        <a:rPr lang="en-US" sz="1100" dirty="0">
                          <a:effectLst/>
                          <a:latin typeface="+mj-lt"/>
                        </a:rPr>
                        <a:t>Delano, CA (Zip</a:t>
                      </a:r>
                      <a:r>
                        <a:rPr lang="en-US" sz="1100" spc="-25" dirty="0">
                          <a:effectLst/>
                          <a:latin typeface="+mj-lt"/>
                        </a:rPr>
                        <a:t> </a:t>
                      </a:r>
                      <a:r>
                        <a:rPr lang="en-US" sz="1100" dirty="0">
                          <a:effectLst/>
                          <a:latin typeface="+mj-lt"/>
                        </a:rPr>
                        <a:t>Code</a:t>
                      </a:r>
                      <a:r>
                        <a:rPr lang="en-US" sz="1100" spc="-20" dirty="0">
                          <a:effectLst/>
                          <a:latin typeface="+mj-lt"/>
                        </a:rPr>
                        <a:t> </a:t>
                      </a:r>
                      <a:r>
                        <a:rPr lang="en-US" sz="1100" dirty="0">
                          <a:effectLst/>
                          <a:latin typeface="+mj-lt"/>
                        </a:rPr>
                        <a:t>93215)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283335" marR="1278255" algn="ctr">
                        <a:lnSpc>
                          <a:spcPts val="1025"/>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768173130"/>
                  </a:ext>
                </a:extLst>
              </a:tr>
              <a:tr h="365760">
                <a:tc>
                  <a:txBody>
                    <a:bodyPr/>
                    <a:lstStyle/>
                    <a:p>
                      <a:pPr marL="69850" marR="65405" algn="l">
                        <a:spcBef>
                          <a:spcPts val="560"/>
                        </a:spcBef>
                        <a:spcAft>
                          <a:spcPts val="0"/>
                        </a:spcAft>
                      </a:pPr>
                      <a:r>
                        <a:rPr lang="en-US" sz="1100" spc="-10" dirty="0">
                          <a:effectLst/>
                          <a:latin typeface="+mj-lt"/>
                        </a:rPr>
                        <a:t>Total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135"/>
                        </a:lnSpc>
                        <a:spcBef>
                          <a:spcPts val="0"/>
                        </a:spcBef>
                        <a:spcAft>
                          <a:spcPts val="0"/>
                        </a:spcAft>
                      </a:pPr>
                      <a:r>
                        <a:rPr lang="en-US" sz="1100" spc="-25" dirty="0">
                          <a:effectLst/>
                          <a:latin typeface="+mj-lt"/>
                        </a:rPr>
                        <a:t>437</a:t>
                      </a:r>
                      <a:endParaRPr lang="en-US" sz="1100" dirty="0">
                        <a:effectLst/>
                        <a:latin typeface="+mj-lt"/>
                      </a:endParaRPr>
                    </a:p>
                    <a:p>
                      <a:pPr marL="87630" marR="81280" algn="ctr">
                        <a:lnSpc>
                          <a:spcPts val="1065"/>
                        </a:lnSpc>
                        <a:spcBef>
                          <a:spcPts val="0"/>
                        </a:spcBef>
                        <a:spcAft>
                          <a:spcPts val="0"/>
                        </a:spcAft>
                      </a:pPr>
                      <a:r>
                        <a:rPr lang="en-US" sz="1100" spc="-10" dirty="0">
                          <a:effectLst/>
                          <a:latin typeface="+mj-lt"/>
                        </a:rPr>
                        <a:t>(6,423)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135"/>
                        </a:lnSpc>
                        <a:spcBef>
                          <a:spcPts val="0"/>
                        </a:spcBef>
                        <a:spcAft>
                          <a:spcPts val="0"/>
                        </a:spcAft>
                      </a:pPr>
                      <a:r>
                        <a:rPr lang="en-US" sz="1100" spc="-25" dirty="0">
                          <a:effectLst/>
                          <a:latin typeface="+mj-lt"/>
                        </a:rPr>
                        <a:t>439</a:t>
                      </a:r>
                      <a:endParaRPr lang="en-US" sz="1100" dirty="0">
                        <a:effectLst/>
                        <a:latin typeface="+mj-lt"/>
                      </a:endParaRPr>
                    </a:p>
                    <a:p>
                      <a:pPr marL="85090" marR="80645" algn="ctr">
                        <a:lnSpc>
                          <a:spcPts val="1065"/>
                        </a:lnSpc>
                        <a:spcBef>
                          <a:spcPts val="0"/>
                        </a:spcBef>
                        <a:spcAft>
                          <a:spcPts val="0"/>
                        </a:spcAft>
                      </a:pPr>
                      <a:r>
                        <a:rPr lang="en-US" sz="1100" spc="-10" dirty="0">
                          <a:effectLst/>
                          <a:latin typeface="+mj-lt"/>
                        </a:rPr>
                        <a:t>(6,948)</a:t>
                      </a:r>
                      <a:endParaRPr lang="en-US" dirty="0"/>
                    </a:p>
                  </a:txBody>
                  <a:tcPr marL="0" marR="0" marT="0" marB="0" anchor="b">
                    <a:solidFill>
                      <a:schemeClr val="accent4">
                        <a:lumMod val="40000"/>
                        <a:lumOff val="60000"/>
                      </a:schemeClr>
                    </a:solidFill>
                  </a:tcPr>
                </a:tc>
                <a:tc>
                  <a:txBody>
                    <a:bodyPr/>
                    <a:lstStyle/>
                    <a:p>
                      <a:pPr marL="87630" marR="81915" algn="ctr">
                        <a:lnSpc>
                          <a:spcPts val="1135"/>
                        </a:lnSpc>
                        <a:spcBef>
                          <a:spcPts val="0"/>
                        </a:spcBef>
                        <a:spcAft>
                          <a:spcPts val="0"/>
                        </a:spcAft>
                      </a:pPr>
                      <a:r>
                        <a:rPr lang="en-US" sz="1100" spc="-25" dirty="0">
                          <a:effectLst/>
                          <a:latin typeface="+mj-lt"/>
                        </a:rPr>
                        <a:t>452</a:t>
                      </a:r>
                      <a:endParaRPr lang="en-US" sz="1100" dirty="0">
                        <a:effectLst/>
                        <a:latin typeface="+mj-lt"/>
                      </a:endParaRPr>
                    </a:p>
                    <a:p>
                      <a:pPr marL="87630" marR="81915" algn="ctr">
                        <a:lnSpc>
                          <a:spcPts val="1065"/>
                        </a:lnSpc>
                        <a:spcBef>
                          <a:spcPts val="0"/>
                        </a:spcBef>
                        <a:spcAft>
                          <a:spcPts val="0"/>
                        </a:spcAft>
                      </a:pPr>
                      <a:r>
                        <a:rPr lang="en-US" sz="1100" spc="-10" dirty="0">
                          <a:effectLst/>
                          <a:latin typeface="+mj-lt"/>
                        </a:rPr>
                        <a:t>(7,191)</a:t>
                      </a:r>
                      <a:endParaRPr lang="en-US" dirty="0"/>
                    </a:p>
                  </a:txBody>
                  <a:tcPr marL="0" marR="0" marT="0" marB="0" anchor="b">
                    <a:solidFill>
                      <a:schemeClr val="accent4">
                        <a:lumMod val="40000"/>
                        <a:lumOff val="60000"/>
                      </a:schemeClr>
                    </a:solidFill>
                  </a:tcPr>
                </a:tc>
                <a:tc>
                  <a:txBody>
                    <a:bodyPr/>
                    <a:lstStyle/>
                    <a:p>
                      <a:pPr marL="86360" marR="79375" algn="ctr">
                        <a:lnSpc>
                          <a:spcPts val="1135"/>
                        </a:lnSpc>
                        <a:spcBef>
                          <a:spcPts val="0"/>
                        </a:spcBef>
                        <a:spcAft>
                          <a:spcPts val="0"/>
                        </a:spcAft>
                      </a:pPr>
                      <a:r>
                        <a:rPr lang="en-US" sz="1100" spc="-25" dirty="0">
                          <a:effectLst/>
                          <a:latin typeface="+mj-lt"/>
                        </a:rPr>
                        <a:t>473</a:t>
                      </a:r>
                      <a:endParaRPr lang="en-US" sz="1100" dirty="0">
                        <a:effectLst/>
                        <a:latin typeface="+mj-lt"/>
                      </a:endParaRPr>
                    </a:p>
                    <a:p>
                      <a:pPr marL="86360" marR="79375" algn="ctr">
                        <a:lnSpc>
                          <a:spcPts val="1065"/>
                        </a:lnSpc>
                        <a:spcBef>
                          <a:spcPts val="0"/>
                        </a:spcBef>
                        <a:spcAft>
                          <a:spcPts val="0"/>
                        </a:spcAft>
                      </a:pPr>
                      <a:r>
                        <a:rPr lang="en-US" sz="1100" spc="-10" dirty="0">
                          <a:effectLst/>
                          <a:latin typeface="+mj-lt"/>
                        </a:rPr>
                        <a:t>(6,715)</a:t>
                      </a:r>
                      <a:endParaRPr lang="en-US" dirty="0"/>
                    </a:p>
                  </a:txBody>
                  <a:tcPr marL="0" marR="0" marT="0" marB="0" anchor="b">
                    <a:solidFill>
                      <a:schemeClr val="accent4">
                        <a:lumMod val="40000"/>
                        <a:lumOff val="60000"/>
                      </a:schemeClr>
                    </a:solidFill>
                  </a:tcPr>
                </a:tc>
                <a:tc>
                  <a:txBody>
                    <a:bodyPr/>
                    <a:lstStyle/>
                    <a:p>
                      <a:pPr marL="179070" marR="0" algn="ctr">
                        <a:lnSpc>
                          <a:spcPts val="1135"/>
                        </a:lnSpc>
                        <a:spcBef>
                          <a:spcPts val="0"/>
                        </a:spcBef>
                        <a:spcAft>
                          <a:spcPts val="0"/>
                        </a:spcAft>
                      </a:pPr>
                      <a:r>
                        <a:rPr lang="en-US" sz="1100" dirty="0">
                          <a:effectLst/>
                          <a:latin typeface="+mj-lt"/>
                        </a:rPr>
                        <a:t>0.46</a:t>
                      </a:r>
                      <a:r>
                        <a:rPr lang="en-US" sz="1100" spc="-15" dirty="0">
                          <a:effectLst/>
                          <a:latin typeface="+mj-lt"/>
                        </a:rPr>
                        <a:t> </a:t>
                      </a:r>
                    </a:p>
                    <a:p>
                      <a:pPr marL="179070" marR="0" algn="ctr">
                        <a:lnSpc>
                          <a:spcPts val="1135"/>
                        </a:lnSpc>
                        <a:spcBef>
                          <a:spcPts val="0"/>
                        </a:spcBef>
                        <a:spcAft>
                          <a:spcPts val="0"/>
                        </a:spcAft>
                      </a:pPr>
                      <a:r>
                        <a:rPr lang="en-US" sz="1100" spc="-10" dirty="0">
                          <a:effectLst/>
                          <a:latin typeface="+mj-lt"/>
                        </a:rPr>
                        <a:t>(8.17);</a:t>
                      </a:r>
                      <a:r>
                        <a:rPr lang="en-US" sz="1100" spc="0" dirty="0">
                          <a:effectLst/>
                          <a:latin typeface="+mj-lt"/>
                        </a:rPr>
                        <a:t> </a:t>
                      </a:r>
                      <a:r>
                        <a:rPr lang="en-US" sz="1100" spc="-20" dirty="0">
                          <a:effectLst/>
                          <a:latin typeface="+mj-lt"/>
                        </a:rPr>
                        <a:t>7.68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134620" marR="0" algn="ctr">
                        <a:lnSpc>
                          <a:spcPts val="1135"/>
                        </a:lnSpc>
                        <a:spcBef>
                          <a:spcPts val="0"/>
                        </a:spcBef>
                        <a:spcAft>
                          <a:spcPts val="0"/>
                        </a:spcAft>
                      </a:pPr>
                      <a:r>
                        <a:rPr lang="en-US" sz="1100" b="0" dirty="0">
                          <a:solidFill>
                            <a:schemeClr val="tx1"/>
                          </a:solidFill>
                          <a:effectLst/>
                          <a:latin typeface="+mj-lt"/>
                        </a:rPr>
                        <a:t>7.75</a:t>
                      </a:r>
                      <a:r>
                        <a:rPr lang="en-US" sz="1100" b="0" spc="-20" dirty="0">
                          <a:solidFill>
                            <a:schemeClr val="tx1"/>
                          </a:solidFill>
                          <a:effectLst/>
                          <a:latin typeface="+mj-lt"/>
                        </a:rPr>
                        <a:t> </a:t>
                      </a:r>
                      <a:r>
                        <a:rPr lang="en-US" sz="1100" b="0" dirty="0">
                          <a:solidFill>
                            <a:schemeClr val="tx1"/>
                          </a:solidFill>
                          <a:effectLst/>
                          <a:latin typeface="+mj-lt"/>
                        </a:rPr>
                        <a:t>(-</a:t>
                      </a:r>
                      <a:r>
                        <a:rPr lang="en-US" sz="1100" b="0" spc="-10" dirty="0">
                          <a:solidFill>
                            <a:schemeClr val="tx1"/>
                          </a:solidFill>
                          <a:effectLst/>
                          <a:latin typeface="+mj-lt"/>
                        </a:rPr>
                        <a:t>3.35);</a:t>
                      </a:r>
                      <a:endParaRPr lang="en-US" sz="1100" b="0" dirty="0">
                        <a:solidFill>
                          <a:schemeClr val="tx1"/>
                        </a:solidFill>
                        <a:effectLst/>
                        <a:latin typeface="+mj-lt"/>
                      </a:endParaRPr>
                    </a:p>
                    <a:p>
                      <a:pPr marL="290195" marR="0" algn="ctr">
                        <a:lnSpc>
                          <a:spcPts val="1065"/>
                        </a:lnSpc>
                        <a:spcBef>
                          <a:spcPts val="0"/>
                        </a:spcBef>
                        <a:spcAft>
                          <a:spcPts val="0"/>
                        </a:spcAft>
                      </a:pPr>
                      <a:r>
                        <a:rPr lang="en-US" sz="1100" b="0" spc="-10" dirty="0">
                          <a:solidFill>
                            <a:schemeClr val="tx1"/>
                          </a:solidFill>
                          <a:effectLst/>
                          <a:latin typeface="+mj-lt"/>
                        </a:rPr>
                        <a:t>-10.30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79179452"/>
                  </a:ext>
                </a:extLst>
              </a:tr>
              <a:tr h="274320">
                <a:tc>
                  <a:txBody>
                    <a:bodyPr/>
                    <a:lstStyle/>
                    <a:p>
                      <a:pPr marL="71120" marR="65405" algn="l">
                        <a:lnSpc>
                          <a:spcPts val="1135"/>
                        </a:lnSpc>
                        <a:spcBef>
                          <a:spcPts val="0"/>
                        </a:spcBef>
                        <a:spcAft>
                          <a:spcPts val="0"/>
                        </a:spcAft>
                      </a:pPr>
                      <a:endParaRPr lang="en-US" sz="1100" spc="-10" dirty="0">
                        <a:effectLst/>
                        <a:latin typeface="+mj-lt"/>
                      </a:endParaRPr>
                    </a:p>
                    <a:p>
                      <a:pPr marL="71120" marR="65405" algn="l">
                        <a:lnSpc>
                          <a:spcPts val="1135"/>
                        </a:lnSpc>
                        <a:spcBef>
                          <a:spcPts val="0"/>
                        </a:spcBef>
                        <a:spcAft>
                          <a:spcPts val="0"/>
                        </a:spcAft>
                      </a:pPr>
                      <a:r>
                        <a:rPr lang="en-US" sz="1100" spc="-10" dirty="0">
                          <a:effectLst/>
                          <a:latin typeface="+mj-lt"/>
                        </a:rPr>
                        <a:t>11:</a:t>
                      </a:r>
                      <a:r>
                        <a:rPr lang="en-US" sz="1100" spc="-40" dirty="0">
                          <a:effectLst/>
                          <a:latin typeface="+mj-lt"/>
                        </a:rPr>
                        <a:t> </a:t>
                      </a:r>
                      <a:r>
                        <a:rPr lang="en-US" sz="1100" spc="-10" dirty="0">
                          <a:effectLst/>
                          <a:latin typeface="+mj-lt"/>
                        </a:rPr>
                        <a:t>Agriculture,</a:t>
                      </a:r>
                      <a:r>
                        <a:rPr lang="en-US" sz="1100" spc="30" dirty="0">
                          <a:effectLst/>
                          <a:latin typeface="+mj-lt"/>
                        </a:rPr>
                        <a:t> </a:t>
                      </a:r>
                      <a:r>
                        <a:rPr lang="en-US" sz="1100" spc="-10" dirty="0">
                          <a:effectLst/>
                          <a:latin typeface="+mj-lt"/>
                        </a:rPr>
                        <a:t>Forestry, </a:t>
                      </a:r>
                      <a:r>
                        <a:rPr lang="en-US" sz="1100" dirty="0">
                          <a:effectLst/>
                          <a:latin typeface="+mj-lt"/>
                        </a:rPr>
                        <a:t>Fishing,</a:t>
                      </a:r>
                      <a:r>
                        <a:rPr lang="en-US" sz="1100" spc="-20" dirty="0">
                          <a:effectLst/>
                          <a:latin typeface="+mj-lt"/>
                        </a:rPr>
                        <a:t> </a:t>
                      </a:r>
                      <a:r>
                        <a:rPr lang="en-US" sz="1100" dirty="0">
                          <a:effectLst/>
                          <a:latin typeface="+mj-lt"/>
                        </a:rPr>
                        <a:t>and</a:t>
                      </a:r>
                      <a:r>
                        <a:rPr lang="en-US" sz="1100" spc="-20" dirty="0">
                          <a:effectLst/>
                          <a:latin typeface="+mj-lt"/>
                        </a:rPr>
                        <a:t> </a:t>
                      </a:r>
                      <a:r>
                        <a:rPr lang="en-US" sz="1100" spc="-10" dirty="0">
                          <a:effectLst/>
                          <a:latin typeface="+mj-lt"/>
                        </a:rPr>
                        <a:t>Hunting</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dirty="0">
                          <a:effectLst/>
                          <a:latin typeface="+mj-lt"/>
                        </a:rPr>
                        <a:t>8</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10</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9</a:t>
                      </a:r>
                      <a:endParaRPr lang="en-US" dirty="0"/>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412098896"/>
                  </a:ext>
                </a:extLst>
              </a:tr>
              <a:tr h="274320">
                <a:tc>
                  <a:txBody>
                    <a:bodyPr/>
                    <a:lstStyle/>
                    <a:p>
                      <a:pPr marL="71120" marR="65405" algn="l">
                        <a:lnSpc>
                          <a:spcPts val="1050"/>
                        </a:lnSpc>
                        <a:spcBef>
                          <a:spcPts val="0"/>
                        </a:spcBef>
                        <a:spcAft>
                          <a:spcPts val="0"/>
                        </a:spcAft>
                      </a:pPr>
                      <a:endParaRPr lang="en-US" sz="1100" dirty="0">
                        <a:effectLst/>
                        <a:latin typeface="+mj-lt"/>
                      </a:endParaRPr>
                    </a:p>
                    <a:p>
                      <a:pPr marL="71120" marR="65405" algn="l">
                        <a:lnSpc>
                          <a:spcPts val="1050"/>
                        </a:lnSpc>
                        <a:spcBef>
                          <a:spcPts val="0"/>
                        </a:spcBef>
                        <a:spcAft>
                          <a:spcPts val="0"/>
                        </a:spcAft>
                      </a:pPr>
                      <a:r>
                        <a:rPr lang="en-US" sz="1100" dirty="0">
                          <a:effectLst/>
                          <a:latin typeface="+mj-lt"/>
                        </a:rPr>
                        <a:t>23:</a:t>
                      </a:r>
                      <a:r>
                        <a:rPr lang="en-US" sz="1100" spc="-5" dirty="0">
                          <a:effectLst/>
                          <a:latin typeface="+mj-lt"/>
                        </a:rPr>
                        <a:t> </a:t>
                      </a:r>
                      <a:r>
                        <a:rPr lang="en-US" sz="1100" spc="-10" dirty="0">
                          <a:effectLst/>
                          <a:latin typeface="+mj-lt"/>
                        </a:rPr>
                        <a:t>Construction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14</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14</a:t>
                      </a:r>
                      <a:endParaRPr lang="en-US" dirty="0"/>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spc="-20" dirty="0">
                          <a:effectLst/>
                          <a:latin typeface="+mj-lt"/>
                        </a:rPr>
                        <a:t>7.69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13962121"/>
                  </a:ext>
                </a:extLst>
              </a:tr>
              <a:tr h="274320">
                <a:tc>
                  <a:txBody>
                    <a:bodyPr/>
                    <a:lstStyle/>
                    <a:p>
                      <a:pPr marL="71120" marR="63500" algn="l">
                        <a:lnSpc>
                          <a:spcPts val="1050"/>
                        </a:lnSpc>
                        <a:spcBef>
                          <a:spcPts val="0"/>
                        </a:spcBef>
                        <a:spcAft>
                          <a:spcPts val="0"/>
                        </a:spcAft>
                      </a:pPr>
                      <a:endParaRPr lang="en-US" sz="1100" dirty="0">
                        <a:effectLst/>
                        <a:latin typeface="+mj-lt"/>
                      </a:endParaRPr>
                    </a:p>
                    <a:p>
                      <a:pPr marL="71120" marR="63500" algn="l">
                        <a:lnSpc>
                          <a:spcPts val="1050"/>
                        </a:lnSpc>
                        <a:spcBef>
                          <a:spcPts val="0"/>
                        </a:spcBef>
                        <a:spcAft>
                          <a:spcPts val="0"/>
                        </a:spcAft>
                      </a:pPr>
                      <a:r>
                        <a:rPr lang="en-US" sz="1100" dirty="0">
                          <a:effectLst/>
                          <a:latin typeface="+mj-lt"/>
                        </a:rPr>
                        <a:t>31:</a:t>
                      </a:r>
                      <a:r>
                        <a:rPr lang="en-US" sz="1100" spc="-5" dirty="0">
                          <a:effectLst/>
                          <a:latin typeface="+mj-lt"/>
                        </a:rPr>
                        <a:t> </a:t>
                      </a:r>
                      <a:r>
                        <a:rPr lang="en-US" sz="1100" spc="-10" dirty="0">
                          <a:effectLst/>
                          <a:latin typeface="+mj-lt"/>
                        </a:rPr>
                        <a:t>Manufacturing</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14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12</a:t>
                      </a:r>
                      <a:endParaRPr lang="en-US" dirty="0"/>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spc="-10" dirty="0">
                          <a:effectLst/>
                          <a:latin typeface="+mj-lt"/>
                        </a:rPr>
                        <a:t>-21.43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b="0" spc="-20" dirty="0">
                          <a:solidFill>
                            <a:schemeClr val="tx1"/>
                          </a:solidFill>
                          <a:effectLst/>
                          <a:latin typeface="+mj-lt"/>
                        </a:rPr>
                        <a:t>9.09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743529959"/>
                  </a:ext>
                </a:extLst>
              </a:tr>
              <a:tr h="274320">
                <a:tc>
                  <a:txBody>
                    <a:bodyPr/>
                    <a:lstStyle/>
                    <a:p>
                      <a:pPr marL="71120" marR="65405" algn="l">
                        <a:lnSpc>
                          <a:spcPts val="1050"/>
                        </a:lnSpc>
                        <a:spcBef>
                          <a:spcPts val="0"/>
                        </a:spcBef>
                        <a:spcAft>
                          <a:spcPts val="0"/>
                        </a:spcAft>
                      </a:pPr>
                      <a:endParaRPr lang="en-US" sz="1100" dirty="0">
                        <a:effectLst/>
                        <a:latin typeface="+mj-lt"/>
                      </a:endParaRPr>
                    </a:p>
                    <a:p>
                      <a:pPr marL="71120" marR="65405" algn="l">
                        <a:lnSpc>
                          <a:spcPts val="1050"/>
                        </a:lnSpc>
                        <a:spcBef>
                          <a:spcPts val="0"/>
                        </a:spcBef>
                        <a:spcAft>
                          <a:spcPts val="0"/>
                        </a:spcAft>
                      </a:pPr>
                      <a:r>
                        <a:rPr lang="en-US" sz="1100" dirty="0">
                          <a:effectLst/>
                          <a:latin typeface="+mj-lt"/>
                        </a:rPr>
                        <a:t>44:</a:t>
                      </a:r>
                      <a:r>
                        <a:rPr lang="en-US" sz="1100" spc="-25" dirty="0">
                          <a:effectLst/>
                          <a:latin typeface="+mj-lt"/>
                        </a:rPr>
                        <a:t> </a:t>
                      </a:r>
                      <a:r>
                        <a:rPr lang="en-US" sz="1100" dirty="0">
                          <a:effectLst/>
                          <a:latin typeface="+mj-lt"/>
                        </a:rPr>
                        <a:t>Retail</a:t>
                      </a:r>
                      <a:r>
                        <a:rPr lang="en-US" sz="1100" spc="-45" dirty="0">
                          <a:effectLst/>
                          <a:latin typeface="+mj-lt"/>
                        </a:rPr>
                        <a:t> </a:t>
                      </a:r>
                      <a:r>
                        <a:rPr lang="en-US" sz="1100" spc="-20" dirty="0">
                          <a:effectLst/>
                          <a:latin typeface="+mj-lt"/>
                        </a:rPr>
                        <a:t>Trade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97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90</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89</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93</a:t>
                      </a:r>
                      <a:endParaRPr lang="en-US" dirty="0"/>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spc="-10" dirty="0">
                          <a:effectLst/>
                          <a:latin typeface="+mj-lt"/>
                        </a:rPr>
                        <a:t>-</a:t>
                      </a:r>
                      <a:r>
                        <a:rPr lang="en-US" sz="1100" spc="-20" dirty="0">
                          <a:effectLst/>
                          <a:latin typeface="+mj-lt"/>
                        </a:rPr>
                        <a:t>7.22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b="0" spc="-20" dirty="0">
                          <a:solidFill>
                            <a:schemeClr val="tx1"/>
                          </a:solidFill>
                          <a:effectLst/>
                          <a:latin typeface="+mj-lt"/>
                        </a:rPr>
                        <a:t>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48306855"/>
                  </a:ext>
                </a:extLst>
              </a:tr>
              <a:tr h="274320">
                <a:tc>
                  <a:txBody>
                    <a:bodyPr/>
                    <a:lstStyle/>
                    <a:p>
                      <a:pPr marL="70485" marR="65405" algn="l">
                        <a:lnSpc>
                          <a:spcPts val="1135"/>
                        </a:lnSpc>
                        <a:spcBef>
                          <a:spcPts val="0"/>
                        </a:spcBef>
                        <a:spcAft>
                          <a:spcPts val="0"/>
                        </a:spcAft>
                      </a:pPr>
                      <a:endParaRPr lang="en-US" sz="1100" dirty="0">
                        <a:effectLst/>
                        <a:latin typeface="+mj-lt"/>
                      </a:endParaRPr>
                    </a:p>
                    <a:p>
                      <a:pPr marL="70485" marR="65405" algn="l">
                        <a:lnSpc>
                          <a:spcPts val="1135"/>
                        </a:lnSpc>
                        <a:spcBef>
                          <a:spcPts val="0"/>
                        </a:spcBef>
                        <a:spcAft>
                          <a:spcPts val="0"/>
                        </a:spcAft>
                      </a:pPr>
                      <a:r>
                        <a:rPr lang="en-US" sz="1100" dirty="0">
                          <a:effectLst/>
                          <a:latin typeface="+mj-lt"/>
                        </a:rPr>
                        <a:t>441:</a:t>
                      </a:r>
                      <a:r>
                        <a:rPr lang="en-US" sz="1100" spc="-55" dirty="0">
                          <a:effectLst/>
                          <a:latin typeface="+mj-lt"/>
                        </a:rPr>
                        <a:t> </a:t>
                      </a:r>
                      <a:r>
                        <a:rPr lang="en-US" sz="1100" dirty="0">
                          <a:effectLst/>
                          <a:latin typeface="+mj-lt"/>
                        </a:rPr>
                        <a:t>Motor</a:t>
                      </a:r>
                      <a:r>
                        <a:rPr lang="en-US" sz="1100" spc="-60" dirty="0">
                          <a:effectLst/>
                          <a:latin typeface="+mj-lt"/>
                        </a:rPr>
                        <a:t> </a:t>
                      </a:r>
                      <a:r>
                        <a:rPr lang="en-US" sz="1100" dirty="0">
                          <a:effectLst/>
                          <a:latin typeface="+mj-lt"/>
                        </a:rPr>
                        <a:t>Vehicle</a:t>
                      </a:r>
                      <a:r>
                        <a:rPr lang="en-US" sz="1100" spc="-50" dirty="0">
                          <a:effectLst/>
                          <a:latin typeface="+mj-lt"/>
                        </a:rPr>
                        <a:t> </a:t>
                      </a:r>
                      <a:r>
                        <a:rPr lang="en-US" sz="1100" dirty="0">
                          <a:effectLst/>
                          <a:latin typeface="+mj-lt"/>
                        </a:rPr>
                        <a:t>and</a:t>
                      </a:r>
                      <a:r>
                        <a:rPr lang="en-US" sz="1100" spc="-45" dirty="0">
                          <a:effectLst/>
                          <a:latin typeface="+mj-lt"/>
                        </a:rPr>
                        <a:t> </a:t>
                      </a:r>
                      <a:r>
                        <a:rPr lang="en-US" sz="1100" spc="-20" dirty="0">
                          <a:effectLst/>
                          <a:latin typeface="+mj-lt"/>
                        </a:rPr>
                        <a:t>Parts</a:t>
                      </a:r>
                      <a:r>
                        <a:rPr lang="en-US" sz="1100" spc="0" dirty="0">
                          <a:effectLst/>
                          <a:latin typeface="+mj-lt"/>
                        </a:rPr>
                        <a:t> </a:t>
                      </a:r>
                      <a:r>
                        <a:rPr lang="en-US" sz="1100" spc="-10" dirty="0">
                          <a:effectLst/>
                          <a:latin typeface="+mj-lt"/>
                        </a:rPr>
                        <a:t>Dealers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9</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9</a:t>
                      </a:r>
                      <a:endParaRPr lang="en-US" dirty="0"/>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spc="-10" dirty="0">
                          <a:effectLst/>
                          <a:latin typeface="+mj-lt"/>
                        </a:rPr>
                        <a:t>22.22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10" dirty="0">
                          <a:solidFill>
                            <a:schemeClr val="tx1"/>
                          </a:solidFill>
                          <a:effectLst/>
                          <a:latin typeface="+mj-lt"/>
                        </a:rPr>
                        <a:t>-18.18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58642834"/>
                  </a:ext>
                </a:extLst>
              </a:tr>
              <a:tr h="274320">
                <a:tc>
                  <a:txBody>
                    <a:bodyPr/>
                    <a:lstStyle/>
                    <a:p>
                      <a:pPr marL="69850" marR="65405" algn="l">
                        <a:lnSpc>
                          <a:spcPts val="1135"/>
                        </a:lnSpc>
                        <a:spcBef>
                          <a:spcPts val="0"/>
                        </a:spcBef>
                        <a:spcAft>
                          <a:spcPts val="0"/>
                        </a:spcAft>
                      </a:pPr>
                      <a:endParaRPr lang="en-US" sz="1100" dirty="0">
                        <a:effectLst/>
                        <a:latin typeface="+mj-lt"/>
                      </a:endParaRPr>
                    </a:p>
                    <a:p>
                      <a:pPr marL="69850" marR="65405" algn="l">
                        <a:lnSpc>
                          <a:spcPts val="1135"/>
                        </a:lnSpc>
                        <a:spcBef>
                          <a:spcPts val="0"/>
                        </a:spcBef>
                        <a:spcAft>
                          <a:spcPts val="0"/>
                        </a:spcAft>
                      </a:pPr>
                      <a:r>
                        <a:rPr lang="en-US" sz="1100" dirty="0">
                          <a:effectLst/>
                          <a:latin typeface="+mj-lt"/>
                        </a:rPr>
                        <a:t>442:</a:t>
                      </a:r>
                      <a:r>
                        <a:rPr lang="en-US" sz="1100" spc="-25" dirty="0">
                          <a:effectLst/>
                          <a:latin typeface="+mj-lt"/>
                        </a:rPr>
                        <a:t> </a:t>
                      </a:r>
                      <a:r>
                        <a:rPr lang="en-US" sz="1100" dirty="0">
                          <a:effectLst/>
                          <a:latin typeface="+mj-lt"/>
                        </a:rPr>
                        <a:t>Furniture</a:t>
                      </a:r>
                      <a:r>
                        <a:rPr lang="en-US" sz="1100" spc="-25" dirty="0">
                          <a:effectLst/>
                          <a:latin typeface="+mj-lt"/>
                        </a:rPr>
                        <a:t> </a:t>
                      </a:r>
                      <a:r>
                        <a:rPr lang="en-US" sz="1100" dirty="0">
                          <a:effectLst/>
                          <a:latin typeface="+mj-lt"/>
                        </a:rPr>
                        <a:t>and</a:t>
                      </a:r>
                      <a:r>
                        <a:rPr lang="en-US" sz="1100" spc="-20" dirty="0">
                          <a:effectLst/>
                          <a:latin typeface="+mj-lt"/>
                        </a:rPr>
                        <a:t> Home </a:t>
                      </a:r>
                      <a:r>
                        <a:rPr lang="en-US" sz="1100" dirty="0">
                          <a:effectLst/>
                          <a:latin typeface="+mj-lt"/>
                        </a:rPr>
                        <a:t>Furnishings</a:t>
                      </a:r>
                      <a:r>
                        <a:rPr lang="en-US" sz="1100" spc="-50" dirty="0">
                          <a:effectLst/>
                          <a:latin typeface="+mj-lt"/>
                        </a:rPr>
                        <a:t> </a:t>
                      </a:r>
                      <a:r>
                        <a:rPr lang="en-US" sz="1100" spc="-10" dirty="0">
                          <a:effectLst/>
                          <a:latin typeface="+mj-lt"/>
                        </a:rPr>
                        <a:t>Store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dirty="0">
                          <a:effectLst/>
                          <a:latin typeface="+mj-lt"/>
                        </a:rPr>
                        <a:t>3</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3</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3</a:t>
                      </a:r>
                      <a:endParaRPr lang="en-US" dirty="0"/>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58123789"/>
                  </a:ext>
                </a:extLst>
              </a:tr>
              <a:tr h="274320">
                <a:tc>
                  <a:txBody>
                    <a:bodyPr/>
                    <a:lstStyle/>
                    <a:p>
                      <a:pPr marL="70485" marR="65405" algn="l">
                        <a:lnSpc>
                          <a:spcPts val="1050"/>
                        </a:lnSpc>
                        <a:spcBef>
                          <a:spcPts val="0"/>
                        </a:spcBef>
                        <a:spcAft>
                          <a:spcPts val="0"/>
                        </a:spcAft>
                      </a:pPr>
                      <a:endParaRPr lang="en-US" sz="1100" dirty="0">
                        <a:effectLst/>
                        <a:latin typeface="+mj-lt"/>
                      </a:endParaRPr>
                    </a:p>
                    <a:p>
                      <a:pPr marL="70485" marR="65405" algn="l">
                        <a:lnSpc>
                          <a:spcPts val="1050"/>
                        </a:lnSpc>
                        <a:spcBef>
                          <a:spcPts val="0"/>
                        </a:spcBef>
                        <a:spcAft>
                          <a:spcPts val="0"/>
                        </a:spcAft>
                      </a:pPr>
                      <a:r>
                        <a:rPr lang="en-US" sz="1100" dirty="0">
                          <a:effectLst/>
                          <a:latin typeface="+mj-lt"/>
                        </a:rPr>
                        <a:t>445:</a:t>
                      </a:r>
                      <a:r>
                        <a:rPr lang="en-US" sz="1100" spc="-20" dirty="0">
                          <a:effectLst/>
                          <a:latin typeface="+mj-lt"/>
                        </a:rPr>
                        <a:t> </a:t>
                      </a:r>
                      <a:r>
                        <a:rPr lang="en-US" sz="1100" dirty="0">
                          <a:effectLst/>
                          <a:latin typeface="+mj-lt"/>
                        </a:rPr>
                        <a:t>Food</a:t>
                      </a:r>
                      <a:r>
                        <a:rPr lang="en-US" sz="1100" spc="-15" dirty="0">
                          <a:effectLst/>
                          <a:latin typeface="+mj-lt"/>
                        </a:rPr>
                        <a:t> </a:t>
                      </a:r>
                      <a:r>
                        <a:rPr lang="en-US" sz="1100" dirty="0">
                          <a:effectLst/>
                          <a:latin typeface="+mj-lt"/>
                        </a:rPr>
                        <a:t>and</a:t>
                      </a:r>
                      <a:r>
                        <a:rPr lang="en-US" sz="1100" spc="-25" dirty="0">
                          <a:effectLst/>
                          <a:latin typeface="+mj-lt"/>
                        </a:rPr>
                        <a:t> </a:t>
                      </a:r>
                      <a:r>
                        <a:rPr lang="en-US" sz="1100" dirty="0">
                          <a:effectLst/>
                          <a:latin typeface="+mj-lt"/>
                        </a:rPr>
                        <a:t>Beverage</a:t>
                      </a:r>
                      <a:r>
                        <a:rPr lang="en-US" sz="1100" spc="-20" dirty="0">
                          <a:effectLst/>
                          <a:latin typeface="+mj-lt"/>
                        </a:rPr>
                        <a:t> </a:t>
                      </a:r>
                      <a:r>
                        <a:rPr lang="en-US" sz="1100" spc="-10" dirty="0">
                          <a:effectLst/>
                          <a:latin typeface="+mj-lt"/>
                        </a:rPr>
                        <a:t>Stores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22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19</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21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22</a:t>
                      </a:r>
                      <a:endParaRPr lang="en-US" dirty="0"/>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spc="-10" dirty="0">
                          <a:effectLst/>
                          <a:latin typeface="+mj-lt"/>
                        </a:rPr>
                        <a:t>-13.64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b="0" spc="-10" dirty="0">
                          <a:solidFill>
                            <a:schemeClr val="tx1"/>
                          </a:solidFill>
                          <a:effectLst/>
                          <a:latin typeface="+mj-lt"/>
                        </a:rPr>
                        <a:t>15.79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63122605"/>
                  </a:ext>
                </a:extLst>
              </a:tr>
              <a:tr h="274320">
                <a:tc>
                  <a:txBody>
                    <a:bodyPr/>
                    <a:lstStyle/>
                    <a:p>
                      <a:pPr marL="71120" marR="65405" algn="l">
                        <a:lnSpc>
                          <a:spcPts val="1135"/>
                        </a:lnSpc>
                        <a:spcBef>
                          <a:spcPts val="0"/>
                        </a:spcBef>
                        <a:spcAft>
                          <a:spcPts val="0"/>
                        </a:spcAft>
                      </a:pPr>
                      <a:endParaRPr lang="en-US" sz="1100" dirty="0">
                        <a:effectLst/>
                        <a:latin typeface="+mj-lt"/>
                      </a:endParaRPr>
                    </a:p>
                    <a:p>
                      <a:pPr marL="71120" marR="65405" algn="l">
                        <a:lnSpc>
                          <a:spcPts val="1135"/>
                        </a:lnSpc>
                        <a:spcBef>
                          <a:spcPts val="0"/>
                        </a:spcBef>
                        <a:spcAft>
                          <a:spcPts val="0"/>
                        </a:spcAft>
                      </a:pPr>
                      <a:r>
                        <a:rPr lang="en-US" sz="1100" dirty="0">
                          <a:effectLst/>
                          <a:latin typeface="+mj-lt"/>
                        </a:rPr>
                        <a:t>446:</a:t>
                      </a:r>
                      <a:r>
                        <a:rPr lang="en-US" sz="1100" spc="-25" dirty="0">
                          <a:effectLst/>
                          <a:latin typeface="+mj-lt"/>
                        </a:rPr>
                        <a:t> </a:t>
                      </a:r>
                      <a:r>
                        <a:rPr lang="en-US" sz="1100" dirty="0">
                          <a:effectLst/>
                          <a:latin typeface="+mj-lt"/>
                        </a:rPr>
                        <a:t>Health</a:t>
                      </a:r>
                      <a:r>
                        <a:rPr lang="en-US" sz="1100" spc="-20" dirty="0">
                          <a:effectLst/>
                          <a:latin typeface="+mj-lt"/>
                        </a:rPr>
                        <a:t> </a:t>
                      </a:r>
                      <a:r>
                        <a:rPr lang="en-US" sz="1100" dirty="0">
                          <a:effectLst/>
                          <a:latin typeface="+mj-lt"/>
                        </a:rPr>
                        <a:t>and</a:t>
                      </a:r>
                      <a:r>
                        <a:rPr lang="en-US" sz="1100" spc="-20" dirty="0">
                          <a:effectLst/>
                          <a:latin typeface="+mj-lt"/>
                        </a:rPr>
                        <a:t> </a:t>
                      </a:r>
                      <a:r>
                        <a:rPr lang="en-US" sz="1100" dirty="0">
                          <a:effectLst/>
                          <a:latin typeface="+mj-lt"/>
                        </a:rPr>
                        <a:t>Personal</a:t>
                      </a:r>
                      <a:r>
                        <a:rPr lang="en-US" sz="1100" spc="-25" dirty="0">
                          <a:effectLst/>
                          <a:latin typeface="+mj-lt"/>
                        </a:rPr>
                        <a:t> </a:t>
                      </a:r>
                      <a:r>
                        <a:rPr lang="en-US" sz="1100" spc="-20" dirty="0">
                          <a:effectLst/>
                          <a:latin typeface="+mj-lt"/>
                        </a:rPr>
                        <a:t>Care</a:t>
                      </a:r>
                      <a:r>
                        <a:rPr lang="en-US" sz="1100" spc="0" dirty="0">
                          <a:effectLst/>
                          <a:latin typeface="+mj-lt"/>
                        </a:rPr>
                        <a:t> </a:t>
                      </a:r>
                      <a:r>
                        <a:rPr lang="en-US" sz="1100" spc="-10" dirty="0">
                          <a:effectLst/>
                          <a:latin typeface="+mj-lt"/>
                        </a:rPr>
                        <a:t>Stores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b="0" dirty="0">
                          <a:solidFill>
                            <a:schemeClr val="tx1"/>
                          </a:solidFill>
                          <a:effectLst/>
                          <a:latin typeface="+mj-lt"/>
                        </a:rPr>
                        <a:t>5</a:t>
                      </a:r>
                      <a:endParaRPr lang="en-US" b="0" dirty="0">
                        <a:solidFill>
                          <a:schemeClr val="tx1"/>
                        </a:solidFill>
                      </a:endParaRPr>
                    </a:p>
                  </a:txBody>
                  <a:tcPr marL="0" marR="0" marT="0" marB="0" anchor="b">
                    <a:solidFill>
                      <a:schemeClr val="accent4">
                        <a:lumMod val="40000"/>
                        <a:lumOff val="60000"/>
                      </a:schemeClr>
                    </a:solidFill>
                  </a:tcPr>
                </a:tc>
                <a:tc>
                  <a:txBody>
                    <a:bodyPr/>
                    <a:lstStyle/>
                    <a:p>
                      <a:pPr algn="ctr"/>
                      <a:r>
                        <a:rPr lang="en-US" sz="1100" b="0" dirty="0">
                          <a:solidFill>
                            <a:schemeClr val="tx1"/>
                          </a:solidFill>
                          <a:effectLst/>
                          <a:latin typeface="+mj-lt"/>
                        </a:rPr>
                        <a:t>5</a:t>
                      </a:r>
                      <a:endParaRPr lang="en-US" b="0" dirty="0">
                        <a:solidFill>
                          <a:schemeClr val="tx1"/>
                        </a:solidFill>
                      </a:endParaRPr>
                    </a:p>
                  </a:txBody>
                  <a:tcPr marL="0" marR="0" marT="0" marB="0" anchor="b">
                    <a:solidFill>
                      <a:schemeClr val="accent4">
                        <a:lumMod val="40000"/>
                        <a:lumOff val="60000"/>
                      </a:schemeClr>
                    </a:solidFill>
                  </a:tcPr>
                </a:tc>
                <a:tc>
                  <a:txBody>
                    <a:bodyPr/>
                    <a:lstStyle/>
                    <a:p>
                      <a:pPr algn="ctr"/>
                      <a:r>
                        <a:rPr lang="en-US" sz="1100" b="0" dirty="0">
                          <a:solidFill>
                            <a:schemeClr val="tx1"/>
                          </a:solidFill>
                          <a:effectLst/>
                          <a:latin typeface="+mj-lt"/>
                        </a:rPr>
                        <a:t>6</a:t>
                      </a:r>
                      <a:endParaRPr lang="en-US" b="0" dirty="0">
                        <a:solidFill>
                          <a:schemeClr val="tx1"/>
                        </a:solidFill>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20" dirty="0">
                          <a:solidFill>
                            <a:schemeClr val="tx1"/>
                          </a:solidFill>
                          <a:effectLst/>
                          <a:latin typeface="+mj-lt"/>
                        </a:rPr>
                        <a:t>      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92769250"/>
                  </a:ext>
                </a:extLst>
              </a:tr>
            </a:tbl>
          </a:graphicData>
        </a:graphic>
      </p:graphicFrame>
      <p:sp>
        <p:nvSpPr>
          <p:cNvPr id="8" name="Title 1">
            <a:extLst>
              <a:ext uri="{FF2B5EF4-FFF2-40B4-BE49-F238E27FC236}">
                <a16:creationId xmlns:a16="http://schemas.microsoft.com/office/drawing/2014/main" id="{1F5BE0AD-B5F8-AFC5-565D-BFB06FD45799}"/>
              </a:ext>
            </a:extLst>
          </p:cNvPr>
          <p:cNvSpPr>
            <a:spLocks noGrp="1"/>
          </p:cNvSpPr>
          <p:nvPr>
            <p:ph type="title"/>
          </p:nvPr>
        </p:nvSpPr>
        <p:spPr>
          <a:xfrm>
            <a:off x="0" y="568502"/>
            <a:ext cx="12192000" cy="1069451"/>
          </a:xfrm>
        </p:spPr>
        <p:txBody>
          <a:bodyPr>
            <a:normAutofit/>
          </a:bodyPr>
          <a:lstStyle/>
          <a:p>
            <a:pPr algn="ctr"/>
            <a:r>
              <a:rPr lang="en-US" sz="3600" u="sng" dirty="0">
                <a:latin typeface="Times" panose="02020603050405020304" pitchFamily="18" charset="0"/>
                <a:cs typeface="Times" panose="02020603050405020304" pitchFamily="18" charset="0"/>
              </a:rPr>
              <a:t>North Kern Subregion (Delano) Employers Pt. 1</a:t>
            </a:r>
          </a:p>
        </p:txBody>
      </p:sp>
      <p:sp>
        <p:nvSpPr>
          <p:cNvPr id="2" name="TextBox 1">
            <a:extLst>
              <a:ext uri="{FF2B5EF4-FFF2-40B4-BE49-F238E27FC236}">
                <a16:creationId xmlns:a16="http://schemas.microsoft.com/office/drawing/2014/main" id="{47074D95-58A2-2FA3-8486-07D00530BE19}"/>
              </a:ext>
            </a:extLst>
          </p:cNvPr>
          <p:cNvSpPr txBox="1"/>
          <p:nvPr/>
        </p:nvSpPr>
        <p:spPr>
          <a:xfrm>
            <a:off x="497149" y="5998726"/>
            <a:ext cx="5264459"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3.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17-18</a:t>
            </a:r>
            <a:endParaRPr lang="en-US" dirty="0"/>
          </a:p>
        </p:txBody>
      </p:sp>
      <p:sp>
        <p:nvSpPr>
          <p:cNvPr id="3" name="Rectangle 2">
            <a:extLst>
              <a:ext uri="{FF2B5EF4-FFF2-40B4-BE49-F238E27FC236}">
                <a16:creationId xmlns:a16="http://schemas.microsoft.com/office/drawing/2014/main" id="{B674F7D9-A24D-4537-BEF2-3CD64A731ABD}"/>
              </a:ext>
            </a:extLst>
          </p:cNvPr>
          <p:cNvSpPr/>
          <p:nvPr/>
        </p:nvSpPr>
        <p:spPr>
          <a:xfrm>
            <a:off x="497149" y="428346"/>
            <a:ext cx="11070454" cy="60013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4CC2F5D-9614-4EA0-A9AC-51DBB7CCD8EE}"/>
              </a:ext>
            </a:extLst>
          </p:cNvPr>
          <p:cNvSpPr txBox="1"/>
          <p:nvPr/>
        </p:nvSpPr>
        <p:spPr>
          <a:xfrm>
            <a:off x="9569989" y="1491759"/>
            <a:ext cx="355107" cy="292388"/>
          </a:xfrm>
          <a:prstGeom prst="rect">
            <a:avLst/>
          </a:prstGeom>
          <a:noFill/>
        </p:spPr>
        <p:txBody>
          <a:bodyPr wrap="square" rtlCol="0">
            <a:spAutoFit/>
          </a:bodyPr>
          <a:lstStyle/>
          <a:p>
            <a:r>
              <a:rPr lang="en-US" sz="1300" dirty="0">
                <a:latin typeface="+mj-lt"/>
              </a:rPr>
              <a:t>3</a:t>
            </a:r>
          </a:p>
        </p:txBody>
      </p:sp>
    </p:spTree>
    <p:extLst>
      <p:ext uri="{BB962C8B-B14F-4D97-AF65-F5344CB8AC3E}">
        <p14:creationId xmlns:p14="http://schemas.microsoft.com/office/powerpoint/2010/main" val="98134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4A2BD74-B59D-96A8-0828-C90ECE365B1B}"/>
              </a:ext>
            </a:extLst>
          </p:cNvPr>
          <p:cNvGraphicFramePr>
            <a:graphicFrameLocks noGrp="1"/>
          </p:cNvGraphicFramePr>
          <p:nvPr>
            <p:extLst>
              <p:ext uri="{D42A27DB-BD31-4B8C-83A1-F6EECF244321}">
                <p14:modId xmlns:p14="http://schemas.microsoft.com/office/powerpoint/2010/main" val="2558984338"/>
              </p:ext>
            </p:extLst>
          </p:nvPr>
        </p:nvGraphicFramePr>
        <p:xfrm>
          <a:off x="1750383" y="1854225"/>
          <a:ext cx="8331176" cy="3472180"/>
        </p:xfrm>
        <a:graphic>
          <a:graphicData uri="http://schemas.openxmlformats.org/drawingml/2006/table">
            <a:tbl>
              <a:tblPr firstRow="1" firstCol="1" lastRow="1" lastCol="1" bandRow="1" bandCol="1">
                <a:tableStyleId>{D4CE2346-27A6-42CB-956E-9A3AAC782CB1}</a:tableStyleId>
              </a:tblPr>
              <a:tblGrid>
                <a:gridCol w="3210536">
                  <a:extLst>
                    <a:ext uri="{9D8B030D-6E8A-4147-A177-3AD203B41FA5}">
                      <a16:colId xmlns:a16="http://schemas.microsoft.com/office/drawing/2014/main" val="1352739582"/>
                    </a:ext>
                  </a:extLst>
                </a:gridCol>
                <a:gridCol w="731520">
                  <a:extLst>
                    <a:ext uri="{9D8B030D-6E8A-4147-A177-3AD203B41FA5}">
                      <a16:colId xmlns:a16="http://schemas.microsoft.com/office/drawing/2014/main" val="2192700786"/>
                    </a:ext>
                  </a:extLst>
                </a:gridCol>
                <a:gridCol w="731520">
                  <a:extLst>
                    <a:ext uri="{9D8B030D-6E8A-4147-A177-3AD203B41FA5}">
                      <a16:colId xmlns:a16="http://schemas.microsoft.com/office/drawing/2014/main" val="1416209673"/>
                    </a:ext>
                  </a:extLst>
                </a:gridCol>
                <a:gridCol w="731520">
                  <a:extLst>
                    <a:ext uri="{9D8B030D-6E8A-4147-A177-3AD203B41FA5}">
                      <a16:colId xmlns:a16="http://schemas.microsoft.com/office/drawing/2014/main" val="3974925635"/>
                    </a:ext>
                  </a:extLst>
                </a:gridCol>
                <a:gridCol w="731520">
                  <a:extLst>
                    <a:ext uri="{9D8B030D-6E8A-4147-A177-3AD203B41FA5}">
                      <a16:colId xmlns:a16="http://schemas.microsoft.com/office/drawing/2014/main" val="588336207"/>
                    </a:ext>
                  </a:extLst>
                </a:gridCol>
                <a:gridCol w="1097280">
                  <a:extLst>
                    <a:ext uri="{9D8B030D-6E8A-4147-A177-3AD203B41FA5}">
                      <a16:colId xmlns:a16="http://schemas.microsoft.com/office/drawing/2014/main" val="947097274"/>
                    </a:ext>
                  </a:extLst>
                </a:gridCol>
                <a:gridCol w="1097280">
                  <a:extLst>
                    <a:ext uri="{9D8B030D-6E8A-4147-A177-3AD203B41FA5}">
                      <a16:colId xmlns:a16="http://schemas.microsoft.com/office/drawing/2014/main" val="3369530467"/>
                    </a:ext>
                  </a:extLst>
                </a:gridCol>
              </a:tblGrid>
              <a:tr h="365760">
                <a:tc>
                  <a:txBody>
                    <a:bodyPr/>
                    <a:lstStyle/>
                    <a:p>
                      <a:pPr marL="0" marR="0" algn="l">
                        <a:spcBef>
                          <a:spcPts val="0"/>
                        </a:spcBef>
                        <a:spcAft>
                          <a:spcPts val="0"/>
                        </a:spcAft>
                      </a:pPr>
                      <a:r>
                        <a:rPr lang="en-US" sz="1100" dirty="0">
                          <a:effectLst/>
                          <a:latin typeface="+mj-lt"/>
                        </a:rPr>
                        <a:t> </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47320" marR="144145" algn="ctr">
                        <a:spcBef>
                          <a:spcPts val="585"/>
                        </a:spcBef>
                        <a:spcAft>
                          <a:spcPts val="0"/>
                        </a:spcAft>
                      </a:pPr>
                      <a:r>
                        <a:rPr lang="en-US" sz="1100" spc="-20" dirty="0">
                          <a:effectLst/>
                          <a:latin typeface="+mj-lt"/>
                        </a:rPr>
                        <a:t>2017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147320" marR="142875" algn="ctr">
                        <a:spcBef>
                          <a:spcPts val="585"/>
                        </a:spcBef>
                        <a:spcAft>
                          <a:spcPts val="0"/>
                        </a:spcAft>
                      </a:pPr>
                      <a:r>
                        <a:rPr lang="en-US" sz="1100" spc="-20" dirty="0">
                          <a:effectLst/>
                          <a:latin typeface="+mj-lt"/>
                        </a:rPr>
                        <a:t>2019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90805" marR="85090" algn="ctr">
                        <a:spcBef>
                          <a:spcPts val="585"/>
                        </a:spcBef>
                        <a:spcAft>
                          <a:spcPts val="0"/>
                        </a:spcAft>
                      </a:pPr>
                      <a:r>
                        <a:rPr lang="en-US" sz="1100" spc="-20" dirty="0">
                          <a:effectLst/>
                          <a:latin typeface="+mj-lt"/>
                        </a:rPr>
                        <a:t>2020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90805" marR="85090" algn="ctr">
                        <a:spcBef>
                          <a:spcPts val="585"/>
                        </a:spcBef>
                        <a:spcAft>
                          <a:spcPts val="0"/>
                        </a:spcAft>
                      </a:pPr>
                      <a:r>
                        <a:rPr lang="en-US" sz="1100" spc="-20" dirty="0">
                          <a:effectLst/>
                          <a:latin typeface="+mj-lt"/>
                        </a:rPr>
                        <a:t>2021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142875" marR="0" algn="l">
                        <a:lnSpc>
                          <a:spcPts val="1145"/>
                        </a:lnSpc>
                        <a:spcBef>
                          <a:spcPts val="5"/>
                        </a:spcBef>
                        <a:spcAft>
                          <a:spcPts val="0"/>
                        </a:spcAft>
                      </a:pPr>
                      <a:r>
                        <a:rPr lang="en-US" sz="1100" dirty="0">
                          <a:effectLst/>
                          <a:latin typeface="+mj-lt"/>
                        </a:rPr>
                        <a:t>2017</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2019</a:t>
                      </a:r>
                      <a:endParaRPr lang="en-US" sz="1100" dirty="0">
                        <a:effectLst/>
                        <a:latin typeface="+mj-lt"/>
                      </a:endParaRPr>
                    </a:p>
                    <a:p>
                      <a:pPr marL="151765" marR="0" algn="l">
                        <a:lnSpc>
                          <a:spcPts val="1085"/>
                        </a:lnSpc>
                        <a:spcBef>
                          <a:spcPts val="0"/>
                        </a:spcBef>
                        <a:spcAft>
                          <a:spcPts val="0"/>
                        </a:spcAft>
                      </a:pPr>
                      <a:r>
                        <a:rPr lang="en-US" sz="1100" dirty="0">
                          <a:effectLst/>
                          <a:latin typeface="+mj-lt"/>
                        </a:rPr>
                        <a:t>(% del </a:t>
                      </a:r>
                      <a:r>
                        <a:rPr lang="en-US" sz="1100" dirty="0" err="1">
                          <a:effectLst/>
                          <a:latin typeface="+mj-lt"/>
                        </a:rPr>
                        <a:t>cambio</a:t>
                      </a:r>
                      <a:r>
                        <a:rPr lang="en-US" sz="1100" spc="-10" dirty="0">
                          <a:effectLst/>
                          <a:latin typeface="+mj-lt"/>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118110" marR="0" algn="l">
                        <a:lnSpc>
                          <a:spcPts val="1145"/>
                        </a:lnSpc>
                        <a:spcBef>
                          <a:spcPts val="5"/>
                        </a:spcBef>
                        <a:spcAft>
                          <a:spcPts val="0"/>
                        </a:spcAft>
                      </a:pPr>
                      <a:r>
                        <a:rPr lang="en-US" sz="1100" dirty="0">
                          <a:effectLst/>
                          <a:latin typeface="+mj-lt"/>
                        </a:rPr>
                        <a:t>2019</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2021</a:t>
                      </a:r>
                      <a:endParaRPr lang="en-US" sz="1100" dirty="0">
                        <a:effectLst/>
                        <a:latin typeface="+mj-lt"/>
                      </a:endParaRPr>
                    </a:p>
                    <a:p>
                      <a:pPr marL="127000" marR="0" algn="l">
                        <a:lnSpc>
                          <a:spcPts val="1085"/>
                        </a:lnSpc>
                        <a:spcBef>
                          <a:spcPts val="0"/>
                        </a:spcBef>
                        <a:spcAft>
                          <a:spcPts val="0"/>
                        </a:spcAft>
                      </a:pPr>
                      <a:r>
                        <a:rPr lang="en-US" sz="1100" b="1" i="0" kern="1200" dirty="0">
                          <a:solidFill>
                            <a:schemeClr val="lt1"/>
                          </a:solidFill>
                          <a:effectLst/>
                          <a:latin typeface="+mj-lt"/>
                          <a:ea typeface="Dante"/>
                          <a:cs typeface="Dante"/>
                        </a:rPr>
                        <a:t>(% del </a:t>
                      </a:r>
                      <a:r>
                        <a:rPr lang="en-US" sz="1100" b="1" i="0" kern="1200" dirty="0" err="1">
                          <a:solidFill>
                            <a:schemeClr val="lt1"/>
                          </a:solidFill>
                          <a:effectLst/>
                          <a:latin typeface="+mj-lt"/>
                          <a:ea typeface="Dante"/>
                          <a:cs typeface="Dante"/>
                        </a:rPr>
                        <a:t>cambio</a:t>
                      </a:r>
                      <a:r>
                        <a:rPr lang="en-US" sz="1100" spc="-1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458804251"/>
                  </a:ext>
                </a:extLst>
              </a:tr>
              <a:tr h="365760">
                <a:tc>
                  <a:txBody>
                    <a:bodyPr/>
                    <a:lstStyle/>
                    <a:p>
                      <a:pPr marL="69850" marR="65405" algn="l">
                        <a:lnSpc>
                          <a:spcPts val="1025"/>
                        </a:lnSpc>
                        <a:spcBef>
                          <a:spcPts val="0"/>
                        </a:spcBef>
                        <a:spcAft>
                          <a:spcPts val="0"/>
                        </a:spcAft>
                      </a:pPr>
                      <a:endParaRPr lang="en-US" sz="1100" dirty="0">
                        <a:effectLst/>
                        <a:latin typeface="+mj-lt"/>
                      </a:endParaRPr>
                    </a:p>
                    <a:p>
                      <a:pPr marL="69850" marR="65405" algn="l">
                        <a:lnSpc>
                          <a:spcPts val="1025"/>
                        </a:lnSpc>
                        <a:spcBef>
                          <a:spcPts val="0"/>
                        </a:spcBef>
                        <a:spcAft>
                          <a:spcPts val="0"/>
                        </a:spcAft>
                      </a:pPr>
                      <a:r>
                        <a:rPr lang="en-US" sz="1100" dirty="0">
                          <a:effectLst/>
                          <a:latin typeface="+mj-lt"/>
                        </a:rPr>
                        <a:t>NAICS</a:t>
                      </a:r>
                      <a:r>
                        <a:rPr lang="en-US" sz="1100" spc="-40" dirty="0">
                          <a:effectLst/>
                          <a:latin typeface="+mj-lt"/>
                        </a:rPr>
                        <a:t> </a:t>
                      </a:r>
                      <a:r>
                        <a:rPr lang="en-US" sz="1100" spc="-20" dirty="0" err="1">
                          <a:effectLst/>
                          <a:latin typeface="+mj-lt"/>
                        </a:rPr>
                        <a:t>Códigos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gridSpan="6">
                  <a:txBody>
                    <a:bodyPr/>
                    <a:lstStyle/>
                    <a:p>
                      <a:pPr marL="1283335" marR="1278255" algn="ctr">
                        <a:lnSpc>
                          <a:spcPts val="1025"/>
                        </a:lnSpc>
                        <a:spcBef>
                          <a:spcPts val="0"/>
                        </a:spcBef>
                        <a:spcAft>
                          <a:spcPts val="0"/>
                        </a:spcAft>
                      </a:pPr>
                      <a:r>
                        <a:rPr lang="en-US" sz="1100" dirty="0">
                          <a:effectLst/>
                          <a:latin typeface="+mj-lt"/>
                        </a:rPr>
                        <a:t>Delano, CA (Código Postal 93215)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283335" marR="1278255" algn="ctr">
                        <a:lnSpc>
                          <a:spcPts val="1025"/>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768173130"/>
                  </a:ext>
                </a:extLst>
              </a:tr>
              <a:tr h="365760">
                <a:tc>
                  <a:txBody>
                    <a:bodyPr/>
                    <a:lstStyle/>
                    <a:p>
                      <a:pPr marL="69850" marR="65405" algn="l">
                        <a:spcBef>
                          <a:spcPts val="560"/>
                        </a:spcBef>
                        <a:spcAft>
                          <a:spcPts val="0"/>
                        </a:spcAft>
                      </a:pPr>
                      <a:r>
                        <a:rPr lang="en-US" sz="1100" spc="-10" dirty="0">
                          <a:effectLst/>
                          <a:latin typeface="+mj-lt"/>
                        </a:rPr>
                        <a:t>Total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135"/>
                        </a:lnSpc>
                        <a:spcBef>
                          <a:spcPts val="0"/>
                        </a:spcBef>
                        <a:spcAft>
                          <a:spcPts val="0"/>
                        </a:spcAft>
                      </a:pPr>
                      <a:r>
                        <a:rPr lang="en-US" sz="1100" spc="-25" dirty="0">
                          <a:effectLst/>
                          <a:latin typeface="+mj-lt"/>
                        </a:rPr>
                        <a:t>437</a:t>
                      </a:r>
                      <a:endParaRPr lang="en-US" sz="1100" dirty="0">
                        <a:effectLst/>
                        <a:latin typeface="+mj-lt"/>
                      </a:endParaRPr>
                    </a:p>
                    <a:p>
                      <a:pPr marL="87630" marR="81280" algn="ctr">
                        <a:lnSpc>
                          <a:spcPts val="1065"/>
                        </a:lnSpc>
                        <a:spcBef>
                          <a:spcPts val="0"/>
                        </a:spcBef>
                        <a:spcAft>
                          <a:spcPts val="0"/>
                        </a:spcAft>
                      </a:pPr>
                      <a:r>
                        <a:rPr lang="en-US" sz="1100" spc="-10" dirty="0">
                          <a:effectLst/>
                          <a:latin typeface="+mj-lt"/>
                        </a:rPr>
                        <a:t>(6,423)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135"/>
                        </a:lnSpc>
                        <a:spcBef>
                          <a:spcPts val="0"/>
                        </a:spcBef>
                        <a:spcAft>
                          <a:spcPts val="0"/>
                        </a:spcAft>
                      </a:pPr>
                      <a:r>
                        <a:rPr lang="en-US" sz="1100" spc="-25" dirty="0">
                          <a:effectLst/>
                          <a:latin typeface="+mj-lt"/>
                        </a:rPr>
                        <a:t>439</a:t>
                      </a:r>
                      <a:endParaRPr lang="en-US" sz="1100" dirty="0">
                        <a:effectLst/>
                        <a:latin typeface="+mj-lt"/>
                      </a:endParaRPr>
                    </a:p>
                    <a:p>
                      <a:pPr marL="85090" marR="80645" algn="ctr">
                        <a:lnSpc>
                          <a:spcPts val="1065"/>
                        </a:lnSpc>
                        <a:spcBef>
                          <a:spcPts val="0"/>
                        </a:spcBef>
                        <a:spcAft>
                          <a:spcPts val="0"/>
                        </a:spcAft>
                      </a:pPr>
                      <a:r>
                        <a:rPr lang="en-US" sz="1100" spc="-10" dirty="0">
                          <a:effectLst/>
                          <a:latin typeface="+mj-lt"/>
                        </a:rPr>
                        <a:t>(6,948)</a:t>
                      </a:r>
                      <a:endParaRPr lang="en-US" dirty="0"/>
                    </a:p>
                  </a:txBody>
                  <a:tcPr marL="0" marR="0" marT="0" marB="0" anchor="b">
                    <a:solidFill>
                      <a:schemeClr val="accent4">
                        <a:lumMod val="40000"/>
                        <a:lumOff val="60000"/>
                      </a:schemeClr>
                    </a:solidFill>
                  </a:tcPr>
                </a:tc>
                <a:tc>
                  <a:txBody>
                    <a:bodyPr/>
                    <a:lstStyle/>
                    <a:p>
                      <a:pPr marL="87630" marR="81915" algn="ctr">
                        <a:lnSpc>
                          <a:spcPts val="1135"/>
                        </a:lnSpc>
                        <a:spcBef>
                          <a:spcPts val="0"/>
                        </a:spcBef>
                        <a:spcAft>
                          <a:spcPts val="0"/>
                        </a:spcAft>
                      </a:pPr>
                      <a:r>
                        <a:rPr lang="en-US" sz="1100" spc="-25" dirty="0">
                          <a:effectLst/>
                          <a:latin typeface="+mj-lt"/>
                        </a:rPr>
                        <a:t>452</a:t>
                      </a:r>
                      <a:endParaRPr lang="en-US" sz="1100" dirty="0">
                        <a:effectLst/>
                        <a:latin typeface="+mj-lt"/>
                      </a:endParaRPr>
                    </a:p>
                    <a:p>
                      <a:pPr marL="87630" marR="81915" algn="ctr">
                        <a:lnSpc>
                          <a:spcPts val="1065"/>
                        </a:lnSpc>
                        <a:spcBef>
                          <a:spcPts val="0"/>
                        </a:spcBef>
                        <a:spcAft>
                          <a:spcPts val="0"/>
                        </a:spcAft>
                      </a:pPr>
                      <a:r>
                        <a:rPr lang="en-US" sz="1100" spc="-10" dirty="0">
                          <a:effectLst/>
                          <a:latin typeface="+mj-lt"/>
                        </a:rPr>
                        <a:t>(7,191)</a:t>
                      </a:r>
                      <a:endParaRPr lang="en-US" dirty="0"/>
                    </a:p>
                  </a:txBody>
                  <a:tcPr marL="0" marR="0" marT="0" marB="0" anchor="b">
                    <a:solidFill>
                      <a:schemeClr val="accent4">
                        <a:lumMod val="40000"/>
                        <a:lumOff val="60000"/>
                      </a:schemeClr>
                    </a:solidFill>
                  </a:tcPr>
                </a:tc>
                <a:tc>
                  <a:txBody>
                    <a:bodyPr/>
                    <a:lstStyle/>
                    <a:p>
                      <a:pPr marL="86360" marR="79375" algn="ctr">
                        <a:lnSpc>
                          <a:spcPts val="1135"/>
                        </a:lnSpc>
                        <a:spcBef>
                          <a:spcPts val="0"/>
                        </a:spcBef>
                        <a:spcAft>
                          <a:spcPts val="0"/>
                        </a:spcAft>
                      </a:pPr>
                      <a:r>
                        <a:rPr lang="en-US" sz="1100" spc="-25" dirty="0">
                          <a:effectLst/>
                          <a:latin typeface="+mj-lt"/>
                        </a:rPr>
                        <a:t>473</a:t>
                      </a:r>
                      <a:endParaRPr lang="en-US" sz="1100" dirty="0">
                        <a:effectLst/>
                        <a:latin typeface="+mj-lt"/>
                      </a:endParaRPr>
                    </a:p>
                    <a:p>
                      <a:pPr marL="86360" marR="79375" algn="ctr">
                        <a:lnSpc>
                          <a:spcPts val="1065"/>
                        </a:lnSpc>
                        <a:spcBef>
                          <a:spcPts val="0"/>
                        </a:spcBef>
                        <a:spcAft>
                          <a:spcPts val="0"/>
                        </a:spcAft>
                      </a:pPr>
                      <a:r>
                        <a:rPr lang="en-US" sz="1100" spc="-10" dirty="0">
                          <a:effectLst/>
                          <a:latin typeface="+mj-lt"/>
                        </a:rPr>
                        <a:t>(6,715)</a:t>
                      </a:r>
                      <a:endParaRPr lang="en-US" dirty="0"/>
                    </a:p>
                  </a:txBody>
                  <a:tcPr marL="0" marR="0" marT="0" marB="0" anchor="b">
                    <a:solidFill>
                      <a:schemeClr val="accent4">
                        <a:lumMod val="40000"/>
                        <a:lumOff val="60000"/>
                      </a:schemeClr>
                    </a:solidFill>
                  </a:tcPr>
                </a:tc>
                <a:tc>
                  <a:txBody>
                    <a:bodyPr/>
                    <a:lstStyle/>
                    <a:p>
                      <a:pPr marL="179070" marR="0" algn="ctr">
                        <a:lnSpc>
                          <a:spcPts val="1135"/>
                        </a:lnSpc>
                        <a:spcBef>
                          <a:spcPts val="0"/>
                        </a:spcBef>
                        <a:spcAft>
                          <a:spcPts val="0"/>
                        </a:spcAft>
                      </a:pPr>
                      <a:r>
                        <a:rPr lang="en-US" sz="1100" dirty="0">
                          <a:effectLst/>
                          <a:latin typeface="+mj-lt"/>
                        </a:rPr>
                        <a:t>0.46</a:t>
                      </a:r>
                      <a:r>
                        <a:rPr lang="en-US" sz="1100" spc="-15" dirty="0">
                          <a:effectLst/>
                          <a:latin typeface="+mj-lt"/>
                        </a:rPr>
                        <a:t> </a:t>
                      </a:r>
                    </a:p>
                    <a:p>
                      <a:pPr marL="179070" marR="0" algn="ctr">
                        <a:lnSpc>
                          <a:spcPts val="1135"/>
                        </a:lnSpc>
                        <a:spcBef>
                          <a:spcPts val="0"/>
                        </a:spcBef>
                        <a:spcAft>
                          <a:spcPts val="0"/>
                        </a:spcAft>
                      </a:pPr>
                      <a:r>
                        <a:rPr lang="en-US" sz="1100" spc="-10" dirty="0">
                          <a:effectLst/>
                          <a:latin typeface="+mj-lt"/>
                        </a:rPr>
                        <a:t>(8.17);</a:t>
                      </a:r>
                      <a:r>
                        <a:rPr lang="en-US" sz="1100" spc="0" dirty="0">
                          <a:effectLst/>
                          <a:latin typeface="+mj-lt"/>
                        </a:rPr>
                        <a:t> </a:t>
                      </a:r>
                      <a:r>
                        <a:rPr lang="en-US" sz="1100" spc="-20" dirty="0">
                          <a:effectLst/>
                          <a:latin typeface="+mj-lt"/>
                        </a:rPr>
                        <a:t>7.68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134620" marR="0" algn="ctr">
                        <a:lnSpc>
                          <a:spcPts val="1135"/>
                        </a:lnSpc>
                        <a:spcBef>
                          <a:spcPts val="0"/>
                        </a:spcBef>
                        <a:spcAft>
                          <a:spcPts val="0"/>
                        </a:spcAft>
                      </a:pPr>
                      <a:r>
                        <a:rPr lang="en-US" sz="1100" b="0" dirty="0">
                          <a:solidFill>
                            <a:schemeClr val="tx1"/>
                          </a:solidFill>
                          <a:effectLst/>
                          <a:latin typeface="+mj-lt"/>
                        </a:rPr>
                        <a:t>7.75</a:t>
                      </a:r>
                      <a:r>
                        <a:rPr lang="en-US" sz="1100" b="0" spc="-20" dirty="0">
                          <a:solidFill>
                            <a:schemeClr val="tx1"/>
                          </a:solidFill>
                          <a:effectLst/>
                          <a:latin typeface="+mj-lt"/>
                        </a:rPr>
                        <a:t> </a:t>
                      </a:r>
                      <a:r>
                        <a:rPr lang="en-US" sz="1100" b="0" dirty="0">
                          <a:solidFill>
                            <a:schemeClr val="tx1"/>
                          </a:solidFill>
                          <a:effectLst/>
                          <a:latin typeface="+mj-lt"/>
                        </a:rPr>
                        <a:t>(-</a:t>
                      </a:r>
                      <a:r>
                        <a:rPr lang="en-US" sz="1100" b="0" spc="-10" dirty="0">
                          <a:solidFill>
                            <a:schemeClr val="tx1"/>
                          </a:solidFill>
                          <a:effectLst/>
                          <a:latin typeface="+mj-lt"/>
                        </a:rPr>
                        <a:t>3.35);</a:t>
                      </a:r>
                      <a:endParaRPr lang="en-US" sz="1100" b="0" dirty="0">
                        <a:solidFill>
                          <a:schemeClr val="tx1"/>
                        </a:solidFill>
                        <a:effectLst/>
                        <a:latin typeface="+mj-lt"/>
                      </a:endParaRPr>
                    </a:p>
                    <a:p>
                      <a:pPr marL="290195" marR="0" algn="ctr">
                        <a:lnSpc>
                          <a:spcPts val="1065"/>
                        </a:lnSpc>
                        <a:spcBef>
                          <a:spcPts val="0"/>
                        </a:spcBef>
                        <a:spcAft>
                          <a:spcPts val="0"/>
                        </a:spcAft>
                      </a:pPr>
                      <a:r>
                        <a:rPr lang="en-US" sz="1100" b="0" spc="-10" dirty="0">
                          <a:solidFill>
                            <a:schemeClr val="tx1"/>
                          </a:solidFill>
                          <a:effectLst/>
                          <a:latin typeface="+mj-lt"/>
                        </a:rPr>
                        <a:t>-10.30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79179452"/>
                  </a:ext>
                </a:extLst>
              </a:tr>
              <a:tr h="274320">
                <a:tc>
                  <a:txBody>
                    <a:bodyPr/>
                    <a:lstStyle/>
                    <a:p>
                      <a:pPr marL="71120" marR="65405" algn="l">
                        <a:lnSpc>
                          <a:spcPts val="1135"/>
                        </a:lnSpc>
                        <a:spcBef>
                          <a:spcPts val="0"/>
                        </a:spcBef>
                        <a:spcAft>
                          <a:spcPts val="0"/>
                        </a:spcAft>
                      </a:pPr>
                      <a:endParaRPr lang="en-US" sz="1100" spc="-10" dirty="0">
                        <a:effectLst/>
                        <a:latin typeface="+mj-lt"/>
                      </a:endParaRPr>
                    </a:p>
                    <a:p>
                      <a:pPr marL="71120" marR="65405" algn="l">
                        <a:lnSpc>
                          <a:spcPts val="1135"/>
                        </a:lnSpc>
                        <a:spcBef>
                          <a:spcPts val="0"/>
                        </a:spcBef>
                        <a:spcAft>
                          <a:spcPts val="0"/>
                        </a:spcAft>
                      </a:pPr>
                      <a:r>
                        <a:rPr lang="en-US" sz="1100" spc="-10" dirty="0">
                          <a:effectLst/>
                          <a:latin typeface="+mj-lt"/>
                        </a:rPr>
                        <a:t>11:</a:t>
                      </a:r>
                      <a:r>
                        <a:rPr lang="en-US" sz="1100" spc="-40" dirty="0">
                          <a:effectLst/>
                          <a:latin typeface="+mj-lt"/>
                        </a:rPr>
                        <a:t> </a:t>
                      </a:r>
                      <a:r>
                        <a:rPr lang="es-ES" sz="1100" spc="-10" dirty="0">
                          <a:effectLst/>
                          <a:latin typeface="+mj-lt"/>
                        </a:rPr>
                        <a:t>Agricultura, Silvicultura, Pesca y Caza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dirty="0">
                          <a:effectLst/>
                          <a:latin typeface="+mj-lt"/>
                        </a:rPr>
                        <a:t>8</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10</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9</a:t>
                      </a:r>
                      <a:endParaRPr lang="en-US" dirty="0"/>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412098896"/>
                  </a:ext>
                </a:extLst>
              </a:tr>
              <a:tr h="274320">
                <a:tc>
                  <a:txBody>
                    <a:bodyPr/>
                    <a:lstStyle/>
                    <a:p>
                      <a:pPr marL="71120" marR="65405" algn="l">
                        <a:lnSpc>
                          <a:spcPts val="1050"/>
                        </a:lnSpc>
                        <a:spcBef>
                          <a:spcPts val="0"/>
                        </a:spcBef>
                        <a:spcAft>
                          <a:spcPts val="0"/>
                        </a:spcAft>
                      </a:pPr>
                      <a:endParaRPr lang="en-US" sz="1100" dirty="0">
                        <a:effectLst/>
                        <a:latin typeface="+mj-lt"/>
                      </a:endParaRPr>
                    </a:p>
                    <a:p>
                      <a:pPr marL="71120" marR="65405" algn="l">
                        <a:lnSpc>
                          <a:spcPts val="1050"/>
                        </a:lnSpc>
                        <a:spcBef>
                          <a:spcPts val="0"/>
                        </a:spcBef>
                        <a:spcAft>
                          <a:spcPts val="0"/>
                        </a:spcAft>
                      </a:pPr>
                      <a:r>
                        <a:rPr lang="en-US" sz="1100" dirty="0">
                          <a:effectLst/>
                          <a:latin typeface="+mj-lt"/>
                        </a:rPr>
                        <a:t>23:</a:t>
                      </a:r>
                      <a:r>
                        <a:rPr lang="en-US" sz="1100" spc="-5" dirty="0">
                          <a:effectLst/>
                          <a:latin typeface="+mj-lt"/>
                        </a:rPr>
                        <a:t> </a:t>
                      </a:r>
                      <a:r>
                        <a:rPr lang="en-US" sz="1100" b="1" i="0" kern="1200" spc="-10" dirty="0" err="1">
                          <a:solidFill>
                            <a:schemeClr val="lt1"/>
                          </a:solidFill>
                          <a:effectLst/>
                          <a:latin typeface="+mj-lt"/>
                          <a:ea typeface="Dante"/>
                          <a:cs typeface="Dante"/>
                        </a:rPr>
                        <a:t>Construcción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14</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14</a:t>
                      </a:r>
                      <a:endParaRPr lang="en-US" dirty="0"/>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spc="-20" dirty="0">
                          <a:effectLst/>
                          <a:latin typeface="+mj-lt"/>
                        </a:rPr>
                        <a:t>7.69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13962121"/>
                  </a:ext>
                </a:extLst>
              </a:tr>
              <a:tr h="274320">
                <a:tc>
                  <a:txBody>
                    <a:bodyPr/>
                    <a:lstStyle/>
                    <a:p>
                      <a:pPr marL="71120" marR="63500" algn="l">
                        <a:lnSpc>
                          <a:spcPts val="1050"/>
                        </a:lnSpc>
                        <a:spcBef>
                          <a:spcPts val="0"/>
                        </a:spcBef>
                        <a:spcAft>
                          <a:spcPts val="0"/>
                        </a:spcAft>
                      </a:pPr>
                      <a:endParaRPr lang="en-US" sz="1100" dirty="0">
                        <a:effectLst/>
                        <a:latin typeface="+mj-lt"/>
                      </a:endParaRPr>
                    </a:p>
                    <a:p>
                      <a:pPr marL="71120" marR="63500" algn="l">
                        <a:lnSpc>
                          <a:spcPts val="1050"/>
                        </a:lnSpc>
                        <a:spcBef>
                          <a:spcPts val="0"/>
                        </a:spcBef>
                        <a:spcAft>
                          <a:spcPts val="0"/>
                        </a:spcAft>
                      </a:pPr>
                      <a:r>
                        <a:rPr lang="en-US" sz="1100" dirty="0">
                          <a:effectLst/>
                          <a:latin typeface="+mj-lt"/>
                        </a:rPr>
                        <a:t>31:</a:t>
                      </a:r>
                      <a:r>
                        <a:rPr lang="en-US" sz="1100" spc="-5" dirty="0">
                          <a:effectLst/>
                          <a:latin typeface="+mj-lt"/>
                        </a:rPr>
                        <a:t> </a:t>
                      </a:r>
                      <a:r>
                        <a:rPr lang="en-US" sz="1100" spc="-10" dirty="0" err="1">
                          <a:effectLst/>
                          <a:latin typeface="+mj-lt"/>
                        </a:rPr>
                        <a:t>Fabricación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14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12</a:t>
                      </a:r>
                      <a:endParaRPr lang="en-US" dirty="0"/>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spc="-10" dirty="0">
                          <a:effectLst/>
                          <a:latin typeface="+mj-lt"/>
                        </a:rPr>
                        <a:t>-21.43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1915" marR="81915" algn="ctr">
                        <a:lnSpc>
                          <a:spcPts val="1050"/>
                        </a:lnSpc>
                        <a:spcBef>
                          <a:spcPts val="0"/>
                        </a:spcBef>
                        <a:spcAft>
                          <a:spcPts val="0"/>
                        </a:spcAft>
                      </a:pPr>
                      <a:r>
                        <a:rPr lang="en-US" sz="1100" b="0" spc="-20" dirty="0">
                          <a:solidFill>
                            <a:schemeClr val="tx1"/>
                          </a:solidFill>
                          <a:effectLst/>
                          <a:latin typeface="+mj-lt"/>
                        </a:rPr>
                        <a:t>9.09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743529959"/>
                  </a:ext>
                </a:extLst>
              </a:tr>
              <a:tr h="274320">
                <a:tc>
                  <a:txBody>
                    <a:bodyPr/>
                    <a:lstStyle/>
                    <a:p>
                      <a:pPr marL="71120" marR="65405" algn="l">
                        <a:lnSpc>
                          <a:spcPts val="1050"/>
                        </a:lnSpc>
                        <a:spcBef>
                          <a:spcPts val="0"/>
                        </a:spcBef>
                        <a:spcAft>
                          <a:spcPts val="0"/>
                        </a:spcAft>
                      </a:pPr>
                      <a:endParaRPr lang="en-US" sz="1100" dirty="0">
                        <a:effectLst/>
                        <a:latin typeface="+mj-lt"/>
                      </a:endParaRPr>
                    </a:p>
                    <a:p>
                      <a:pPr marL="71120" marR="65405" algn="l">
                        <a:lnSpc>
                          <a:spcPts val="1050"/>
                        </a:lnSpc>
                        <a:spcBef>
                          <a:spcPts val="0"/>
                        </a:spcBef>
                        <a:spcAft>
                          <a:spcPts val="0"/>
                        </a:spcAft>
                      </a:pPr>
                      <a:r>
                        <a:rPr lang="en-US" sz="1100" dirty="0">
                          <a:effectLst/>
                          <a:latin typeface="+mj-lt"/>
                        </a:rPr>
                        <a:t>44:</a:t>
                      </a:r>
                      <a:r>
                        <a:rPr lang="en-US" sz="1100" spc="-25" dirty="0">
                          <a:effectLst/>
                          <a:latin typeface="+mj-lt"/>
                        </a:rPr>
                        <a:t> </a:t>
                      </a:r>
                      <a:r>
                        <a:rPr lang="en-US" sz="1100" dirty="0">
                          <a:effectLst/>
                          <a:latin typeface="+mj-lt"/>
                        </a:rPr>
                        <a:t>Comercio al </a:t>
                      </a:r>
                      <a:r>
                        <a:rPr lang="en-US" sz="1100" dirty="0" err="1">
                          <a:effectLst/>
                          <a:latin typeface="+mj-lt"/>
                        </a:rPr>
                        <a:t>por</a:t>
                      </a:r>
                      <a:r>
                        <a:rPr lang="en-US" sz="1100" dirty="0">
                          <a:effectLst/>
                          <a:latin typeface="+mj-lt"/>
                        </a:rPr>
                        <a:t> </a:t>
                      </a:r>
                      <a:r>
                        <a:rPr lang="en-US" sz="1100" dirty="0" err="1">
                          <a:effectLst/>
                          <a:latin typeface="+mj-lt"/>
                        </a:rPr>
                        <a:t>menor</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97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90</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89</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93</a:t>
                      </a:r>
                      <a:endParaRPr lang="en-US" dirty="0"/>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spc="-10" dirty="0">
                          <a:effectLst/>
                          <a:latin typeface="+mj-lt"/>
                        </a:rPr>
                        <a:t>-</a:t>
                      </a:r>
                      <a:r>
                        <a:rPr lang="en-US" sz="1100" spc="-20" dirty="0">
                          <a:effectLst/>
                          <a:latin typeface="+mj-lt"/>
                        </a:rPr>
                        <a:t>7.22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b="0" spc="-20" dirty="0">
                          <a:solidFill>
                            <a:schemeClr val="tx1"/>
                          </a:solidFill>
                          <a:effectLst/>
                          <a:latin typeface="+mj-lt"/>
                        </a:rPr>
                        <a:t>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48306855"/>
                  </a:ext>
                </a:extLst>
              </a:tr>
              <a:tr h="274320">
                <a:tc>
                  <a:txBody>
                    <a:bodyPr/>
                    <a:lstStyle/>
                    <a:p>
                      <a:pPr marL="70485" marR="65405" algn="l">
                        <a:lnSpc>
                          <a:spcPts val="1135"/>
                        </a:lnSpc>
                        <a:spcBef>
                          <a:spcPts val="0"/>
                        </a:spcBef>
                        <a:spcAft>
                          <a:spcPts val="0"/>
                        </a:spcAft>
                      </a:pPr>
                      <a:endParaRPr lang="en-US" sz="1100" dirty="0">
                        <a:effectLst/>
                        <a:latin typeface="+mj-lt"/>
                      </a:endParaRPr>
                    </a:p>
                    <a:p>
                      <a:pPr marL="70485" marR="65405" algn="l">
                        <a:lnSpc>
                          <a:spcPts val="1135"/>
                        </a:lnSpc>
                        <a:spcBef>
                          <a:spcPts val="0"/>
                        </a:spcBef>
                        <a:spcAft>
                          <a:spcPts val="0"/>
                        </a:spcAft>
                      </a:pPr>
                      <a:r>
                        <a:rPr lang="en-US" sz="1100" dirty="0">
                          <a:effectLst/>
                          <a:latin typeface="+mj-lt"/>
                        </a:rPr>
                        <a:t>441:</a:t>
                      </a:r>
                      <a:r>
                        <a:rPr lang="en-US" sz="1100" spc="-55" dirty="0">
                          <a:effectLst/>
                          <a:latin typeface="+mj-lt"/>
                        </a:rPr>
                        <a:t> </a:t>
                      </a:r>
                      <a:r>
                        <a:rPr lang="es-ES" sz="1100" dirty="0">
                          <a:effectLst/>
                          <a:latin typeface="+mj-lt"/>
                        </a:rPr>
                        <a:t>Distribuidores de Vehículos Motorizados y Repuestos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11</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9</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9</a:t>
                      </a:r>
                      <a:endParaRPr lang="en-US" dirty="0"/>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spc="-10" dirty="0">
                          <a:effectLst/>
                          <a:latin typeface="+mj-lt"/>
                        </a:rPr>
                        <a:t>22.22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10" dirty="0">
                          <a:solidFill>
                            <a:schemeClr val="tx1"/>
                          </a:solidFill>
                          <a:effectLst/>
                          <a:latin typeface="+mj-lt"/>
                        </a:rPr>
                        <a:t>-18.18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58642834"/>
                  </a:ext>
                </a:extLst>
              </a:tr>
              <a:tr h="274320">
                <a:tc>
                  <a:txBody>
                    <a:bodyPr/>
                    <a:lstStyle/>
                    <a:p>
                      <a:pPr marL="69850" marR="65405" algn="l">
                        <a:lnSpc>
                          <a:spcPts val="1135"/>
                        </a:lnSpc>
                        <a:spcBef>
                          <a:spcPts val="0"/>
                        </a:spcBef>
                        <a:spcAft>
                          <a:spcPts val="0"/>
                        </a:spcAft>
                      </a:pPr>
                      <a:endParaRPr lang="en-US" sz="1100" dirty="0">
                        <a:effectLst/>
                        <a:latin typeface="+mj-lt"/>
                      </a:endParaRPr>
                    </a:p>
                    <a:p>
                      <a:pPr marL="69850" marR="65405" algn="l">
                        <a:lnSpc>
                          <a:spcPts val="1135"/>
                        </a:lnSpc>
                        <a:spcBef>
                          <a:spcPts val="0"/>
                        </a:spcBef>
                        <a:spcAft>
                          <a:spcPts val="0"/>
                        </a:spcAft>
                      </a:pPr>
                      <a:r>
                        <a:rPr lang="en-US" sz="1100" dirty="0">
                          <a:effectLst/>
                          <a:latin typeface="+mj-lt"/>
                        </a:rPr>
                        <a:t>442:</a:t>
                      </a:r>
                      <a:r>
                        <a:rPr lang="en-US" sz="1100" spc="-25" dirty="0">
                          <a:effectLst/>
                          <a:latin typeface="+mj-lt"/>
                        </a:rPr>
                        <a:t> </a:t>
                      </a:r>
                      <a:r>
                        <a:rPr lang="es-ES" sz="1100" dirty="0">
                          <a:effectLst/>
                          <a:latin typeface="+mj-lt"/>
                        </a:rPr>
                        <a:t>Tienda de Muebles y Artículos para el Hogar</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dirty="0">
                          <a:effectLst/>
                          <a:latin typeface="+mj-lt"/>
                        </a:rPr>
                        <a:t>3</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3</a:t>
                      </a:r>
                      <a:endParaRPr lang="en-US" dirty="0"/>
                    </a:p>
                  </a:txBody>
                  <a:tcPr marL="0" marR="0" marT="0" marB="0" anchor="b">
                    <a:solidFill>
                      <a:schemeClr val="accent4">
                        <a:lumMod val="40000"/>
                        <a:lumOff val="60000"/>
                      </a:schemeClr>
                    </a:solidFill>
                  </a:tcPr>
                </a:tc>
                <a:tc>
                  <a:txBody>
                    <a:bodyPr/>
                    <a:lstStyle/>
                    <a:p>
                      <a:pPr algn="ctr"/>
                      <a:r>
                        <a:rPr lang="en-US" sz="1100" dirty="0">
                          <a:effectLst/>
                          <a:latin typeface="+mj-lt"/>
                        </a:rPr>
                        <a:t>3</a:t>
                      </a:r>
                      <a:endParaRPr lang="en-US" dirty="0"/>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58123789"/>
                  </a:ext>
                </a:extLst>
              </a:tr>
              <a:tr h="274320">
                <a:tc>
                  <a:txBody>
                    <a:bodyPr/>
                    <a:lstStyle/>
                    <a:p>
                      <a:pPr marL="70485" marR="65405" algn="l">
                        <a:lnSpc>
                          <a:spcPts val="1050"/>
                        </a:lnSpc>
                        <a:spcBef>
                          <a:spcPts val="0"/>
                        </a:spcBef>
                        <a:spcAft>
                          <a:spcPts val="0"/>
                        </a:spcAft>
                      </a:pPr>
                      <a:endParaRPr lang="en-US" sz="1100" dirty="0">
                        <a:effectLst/>
                        <a:latin typeface="+mj-lt"/>
                      </a:endParaRPr>
                    </a:p>
                    <a:p>
                      <a:pPr marL="70485" marR="65405" algn="l">
                        <a:lnSpc>
                          <a:spcPts val="1050"/>
                        </a:lnSpc>
                        <a:spcBef>
                          <a:spcPts val="0"/>
                        </a:spcBef>
                        <a:spcAft>
                          <a:spcPts val="0"/>
                        </a:spcAft>
                      </a:pPr>
                      <a:r>
                        <a:rPr lang="en-US" sz="1100" dirty="0">
                          <a:effectLst/>
                          <a:latin typeface="+mj-lt"/>
                        </a:rPr>
                        <a:t>445:</a:t>
                      </a:r>
                      <a:r>
                        <a:rPr lang="en-US" sz="1100" spc="-20" dirty="0">
                          <a:effectLst/>
                          <a:latin typeface="+mj-lt"/>
                        </a:rPr>
                        <a:t> </a:t>
                      </a:r>
                      <a:r>
                        <a:rPr lang="es-ES" sz="1100" dirty="0">
                          <a:effectLst/>
                          <a:latin typeface="+mj-lt"/>
                        </a:rPr>
                        <a:t>Tiendas de Alimentos y Bebidas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100" spc="-25" dirty="0">
                          <a:effectLst/>
                          <a:latin typeface="+mj-lt"/>
                        </a:rPr>
                        <a:t>22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spc="-25" dirty="0">
                          <a:effectLst/>
                          <a:latin typeface="+mj-lt"/>
                        </a:rPr>
                        <a:t>19</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21</a:t>
                      </a:r>
                      <a:endParaRPr lang="en-US" dirty="0"/>
                    </a:p>
                  </a:txBody>
                  <a:tcPr marL="0" marR="0" marT="0" marB="0" anchor="b">
                    <a:solidFill>
                      <a:schemeClr val="accent4">
                        <a:lumMod val="40000"/>
                        <a:lumOff val="60000"/>
                      </a:schemeClr>
                    </a:solidFill>
                  </a:tcPr>
                </a:tc>
                <a:tc>
                  <a:txBody>
                    <a:bodyPr/>
                    <a:lstStyle/>
                    <a:p>
                      <a:pPr algn="ctr"/>
                      <a:r>
                        <a:rPr lang="en-US" sz="1100" spc="-25" dirty="0">
                          <a:effectLst/>
                          <a:latin typeface="+mj-lt"/>
                        </a:rPr>
                        <a:t>22</a:t>
                      </a:r>
                      <a:endParaRPr lang="en-US" dirty="0"/>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spc="-10" dirty="0">
                          <a:effectLst/>
                          <a:latin typeface="+mj-lt"/>
                        </a:rPr>
                        <a:t>-13.64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100" b="0" spc="-10" dirty="0">
                          <a:solidFill>
                            <a:schemeClr val="tx1"/>
                          </a:solidFill>
                          <a:effectLst/>
                          <a:latin typeface="+mj-lt"/>
                        </a:rPr>
                        <a:t>15.79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63122605"/>
                  </a:ext>
                </a:extLst>
              </a:tr>
              <a:tr h="274320">
                <a:tc>
                  <a:txBody>
                    <a:bodyPr/>
                    <a:lstStyle/>
                    <a:p>
                      <a:pPr marL="71120" marR="65405" algn="l">
                        <a:lnSpc>
                          <a:spcPts val="1135"/>
                        </a:lnSpc>
                        <a:spcBef>
                          <a:spcPts val="0"/>
                        </a:spcBef>
                        <a:spcAft>
                          <a:spcPts val="0"/>
                        </a:spcAft>
                      </a:pPr>
                      <a:endParaRPr lang="en-US" sz="1100" dirty="0">
                        <a:effectLst/>
                        <a:latin typeface="+mj-lt"/>
                      </a:endParaRPr>
                    </a:p>
                    <a:p>
                      <a:pPr marL="71120" marR="65405" algn="l">
                        <a:lnSpc>
                          <a:spcPts val="1135"/>
                        </a:lnSpc>
                        <a:spcBef>
                          <a:spcPts val="0"/>
                        </a:spcBef>
                        <a:spcAft>
                          <a:spcPts val="0"/>
                        </a:spcAft>
                      </a:pPr>
                      <a:r>
                        <a:rPr lang="en-US" sz="1100" dirty="0">
                          <a:effectLst/>
                          <a:latin typeface="+mj-lt"/>
                        </a:rPr>
                        <a:t>446:</a:t>
                      </a:r>
                      <a:r>
                        <a:rPr lang="en-US" sz="1100" spc="-25" dirty="0">
                          <a:effectLst/>
                          <a:latin typeface="+mj-lt"/>
                        </a:rPr>
                        <a:t> </a:t>
                      </a:r>
                      <a:r>
                        <a:rPr lang="es-ES" sz="1100" dirty="0">
                          <a:effectLst/>
                          <a:latin typeface="+mj-lt"/>
                        </a:rPr>
                        <a:t>Tiendas de Salud y Cuidado personal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algn="ctr"/>
                      <a:r>
                        <a:rPr lang="en-US" sz="1100" b="0" dirty="0">
                          <a:solidFill>
                            <a:schemeClr val="tx1"/>
                          </a:solidFill>
                          <a:effectLst/>
                          <a:latin typeface="+mj-lt"/>
                        </a:rPr>
                        <a:t>5</a:t>
                      </a:r>
                      <a:endParaRPr lang="en-US" b="0" dirty="0">
                        <a:solidFill>
                          <a:schemeClr val="tx1"/>
                        </a:solidFill>
                      </a:endParaRPr>
                    </a:p>
                  </a:txBody>
                  <a:tcPr marL="0" marR="0" marT="0" marB="0" anchor="b">
                    <a:solidFill>
                      <a:schemeClr val="accent4">
                        <a:lumMod val="40000"/>
                        <a:lumOff val="60000"/>
                      </a:schemeClr>
                    </a:solidFill>
                  </a:tcPr>
                </a:tc>
                <a:tc>
                  <a:txBody>
                    <a:bodyPr/>
                    <a:lstStyle/>
                    <a:p>
                      <a:pPr algn="ctr"/>
                      <a:r>
                        <a:rPr lang="en-US" sz="1100" b="0" dirty="0">
                          <a:solidFill>
                            <a:schemeClr val="tx1"/>
                          </a:solidFill>
                          <a:effectLst/>
                          <a:latin typeface="+mj-lt"/>
                        </a:rPr>
                        <a:t>5</a:t>
                      </a:r>
                      <a:endParaRPr lang="en-US" b="0" dirty="0">
                        <a:solidFill>
                          <a:schemeClr val="tx1"/>
                        </a:solidFill>
                      </a:endParaRPr>
                    </a:p>
                  </a:txBody>
                  <a:tcPr marL="0" marR="0" marT="0" marB="0" anchor="b">
                    <a:solidFill>
                      <a:schemeClr val="accent4">
                        <a:lumMod val="40000"/>
                        <a:lumOff val="60000"/>
                      </a:schemeClr>
                    </a:solidFill>
                  </a:tcPr>
                </a:tc>
                <a:tc>
                  <a:txBody>
                    <a:bodyPr/>
                    <a:lstStyle/>
                    <a:p>
                      <a:pPr algn="ctr"/>
                      <a:r>
                        <a:rPr lang="en-US" sz="1100" b="0" dirty="0">
                          <a:solidFill>
                            <a:schemeClr val="tx1"/>
                          </a:solidFill>
                          <a:effectLst/>
                          <a:latin typeface="+mj-lt"/>
                        </a:rPr>
                        <a:t>6</a:t>
                      </a:r>
                      <a:endParaRPr lang="en-US" b="0" dirty="0">
                        <a:solidFill>
                          <a:schemeClr val="tx1"/>
                        </a:solidFill>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20" dirty="0">
                          <a:solidFill>
                            <a:schemeClr val="tx1"/>
                          </a:solidFill>
                          <a:effectLst/>
                          <a:latin typeface="+mj-lt"/>
                        </a:rPr>
                        <a:t>      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92769250"/>
                  </a:ext>
                </a:extLst>
              </a:tr>
            </a:tbl>
          </a:graphicData>
        </a:graphic>
      </p:graphicFrame>
      <p:sp>
        <p:nvSpPr>
          <p:cNvPr id="8" name="Title 1">
            <a:extLst>
              <a:ext uri="{FF2B5EF4-FFF2-40B4-BE49-F238E27FC236}">
                <a16:creationId xmlns:a16="http://schemas.microsoft.com/office/drawing/2014/main" id="{1F5BE0AD-B5F8-AFC5-565D-BFB06FD45799}"/>
              </a:ext>
            </a:extLst>
          </p:cNvPr>
          <p:cNvSpPr>
            <a:spLocks noGrp="1"/>
          </p:cNvSpPr>
          <p:nvPr>
            <p:ph type="title"/>
          </p:nvPr>
        </p:nvSpPr>
        <p:spPr>
          <a:xfrm>
            <a:off x="0" y="568502"/>
            <a:ext cx="12192000" cy="1069451"/>
          </a:xfrm>
        </p:spPr>
        <p:txBody>
          <a:bodyPr>
            <a:normAutofit/>
          </a:bodyPr>
          <a:lstStyle/>
          <a:p>
            <a:pPr algn="ctr"/>
            <a:r>
              <a:rPr lang="en-US" sz="3600" u="sng" dirty="0" err="1">
                <a:latin typeface="Times" panose="02020603050405020304" pitchFamily="18" charset="0"/>
                <a:cs typeface="Times" panose="02020603050405020304" pitchFamily="18" charset="0"/>
              </a:rPr>
              <a:t>Subregión</a:t>
            </a:r>
            <a:r>
              <a:rPr lang="en-US" sz="3600" u="sng" dirty="0">
                <a:latin typeface="Times" panose="02020603050405020304" pitchFamily="18" charset="0"/>
                <a:cs typeface="Times" panose="02020603050405020304" pitchFamily="18" charset="0"/>
              </a:rPr>
              <a:t> de Kern Norte (Delano) </a:t>
            </a:r>
            <a:r>
              <a:rPr lang="en-US" sz="3600" u="sng" dirty="0" err="1">
                <a:latin typeface="Times" panose="02020603050405020304" pitchFamily="18" charset="0"/>
                <a:cs typeface="Times" panose="02020603050405020304" pitchFamily="18" charset="0"/>
              </a:rPr>
              <a:t>Empleadores</a:t>
            </a:r>
            <a:r>
              <a:rPr lang="en-US" sz="3600" u="sng" dirty="0">
                <a:latin typeface="Times" panose="02020603050405020304" pitchFamily="18" charset="0"/>
                <a:cs typeface="Times" panose="02020603050405020304" pitchFamily="18" charset="0"/>
              </a:rPr>
              <a:t> Pt. 1</a:t>
            </a:r>
          </a:p>
        </p:txBody>
      </p:sp>
      <p:sp>
        <p:nvSpPr>
          <p:cNvPr id="2" name="TextBox 1">
            <a:extLst>
              <a:ext uri="{FF2B5EF4-FFF2-40B4-BE49-F238E27FC236}">
                <a16:creationId xmlns:a16="http://schemas.microsoft.com/office/drawing/2014/main" id="{47074D95-58A2-2FA3-8486-07D00530BE19}"/>
              </a:ext>
            </a:extLst>
          </p:cNvPr>
          <p:cNvSpPr txBox="1"/>
          <p:nvPr/>
        </p:nvSpPr>
        <p:spPr>
          <a:xfrm>
            <a:off x="497149" y="5998726"/>
            <a:ext cx="5264459"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3.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17-18</a:t>
            </a:r>
            <a:endParaRPr lang="en-US" dirty="0"/>
          </a:p>
        </p:txBody>
      </p:sp>
      <p:sp>
        <p:nvSpPr>
          <p:cNvPr id="3" name="Rectangle 2">
            <a:extLst>
              <a:ext uri="{FF2B5EF4-FFF2-40B4-BE49-F238E27FC236}">
                <a16:creationId xmlns:a16="http://schemas.microsoft.com/office/drawing/2014/main" id="{B674F7D9-A24D-4537-BEF2-3CD64A731ABD}"/>
              </a:ext>
            </a:extLst>
          </p:cNvPr>
          <p:cNvSpPr/>
          <p:nvPr/>
        </p:nvSpPr>
        <p:spPr>
          <a:xfrm>
            <a:off x="497149" y="428346"/>
            <a:ext cx="11070454" cy="60013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4CC2F5D-9614-4EA0-A9AC-51DBB7CCD8EE}"/>
              </a:ext>
            </a:extLst>
          </p:cNvPr>
          <p:cNvSpPr txBox="1"/>
          <p:nvPr/>
        </p:nvSpPr>
        <p:spPr>
          <a:xfrm>
            <a:off x="10012017" y="1561837"/>
            <a:ext cx="355107" cy="292388"/>
          </a:xfrm>
          <a:prstGeom prst="rect">
            <a:avLst/>
          </a:prstGeom>
          <a:noFill/>
        </p:spPr>
        <p:txBody>
          <a:bodyPr wrap="square" rtlCol="0">
            <a:spAutoFit/>
          </a:bodyPr>
          <a:lstStyle/>
          <a:p>
            <a:r>
              <a:rPr lang="en-US" sz="1300" dirty="0">
                <a:latin typeface="+mj-lt"/>
              </a:rPr>
              <a:t>3</a:t>
            </a:r>
          </a:p>
        </p:txBody>
      </p:sp>
    </p:spTree>
    <p:extLst>
      <p:ext uri="{BB962C8B-B14F-4D97-AF65-F5344CB8AC3E}">
        <p14:creationId xmlns:p14="http://schemas.microsoft.com/office/powerpoint/2010/main" val="228223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F27450D-66E3-EC0C-3D84-6F1DA0347E68}"/>
              </a:ext>
            </a:extLst>
          </p:cNvPr>
          <p:cNvGraphicFramePr>
            <a:graphicFrameLocks noGrp="1"/>
          </p:cNvGraphicFramePr>
          <p:nvPr>
            <p:extLst>
              <p:ext uri="{D42A27DB-BD31-4B8C-83A1-F6EECF244321}">
                <p14:modId xmlns:p14="http://schemas.microsoft.com/office/powerpoint/2010/main" val="3875899323"/>
              </p:ext>
            </p:extLst>
          </p:nvPr>
        </p:nvGraphicFramePr>
        <p:xfrm>
          <a:off x="2178974" y="1833516"/>
          <a:ext cx="7336765" cy="3344277"/>
        </p:xfrm>
        <a:graphic>
          <a:graphicData uri="http://schemas.openxmlformats.org/drawingml/2006/table">
            <a:tbl>
              <a:tblPr firstRow="1" firstCol="1" lastRow="1" lastCol="1" bandRow="1" bandCol="1">
                <a:tableStyleId>{D4CE2346-27A6-42CB-956E-9A3AAC782CB1}</a:tableStyleId>
              </a:tblPr>
              <a:tblGrid>
                <a:gridCol w="2399005">
                  <a:extLst>
                    <a:ext uri="{9D8B030D-6E8A-4147-A177-3AD203B41FA5}">
                      <a16:colId xmlns:a16="http://schemas.microsoft.com/office/drawing/2014/main" val="2838998806"/>
                    </a:ext>
                  </a:extLst>
                </a:gridCol>
                <a:gridCol w="731520">
                  <a:extLst>
                    <a:ext uri="{9D8B030D-6E8A-4147-A177-3AD203B41FA5}">
                      <a16:colId xmlns:a16="http://schemas.microsoft.com/office/drawing/2014/main" val="2237112640"/>
                    </a:ext>
                  </a:extLst>
                </a:gridCol>
                <a:gridCol w="731520">
                  <a:extLst>
                    <a:ext uri="{9D8B030D-6E8A-4147-A177-3AD203B41FA5}">
                      <a16:colId xmlns:a16="http://schemas.microsoft.com/office/drawing/2014/main" val="1537490471"/>
                    </a:ext>
                  </a:extLst>
                </a:gridCol>
                <a:gridCol w="731520">
                  <a:extLst>
                    <a:ext uri="{9D8B030D-6E8A-4147-A177-3AD203B41FA5}">
                      <a16:colId xmlns:a16="http://schemas.microsoft.com/office/drawing/2014/main" val="4032664914"/>
                    </a:ext>
                  </a:extLst>
                </a:gridCol>
                <a:gridCol w="731520">
                  <a:extLst>
                    <a:ext uri="{9D8B030D-6E8A-4147-A177-3AD203B41FA5}">
                      <a16:colId xmlns:a16="http://schemas.microsoft.com/office/drawing/2014/main" val="2078891416"/>
                    </a:ext>
                  </a:extLst>
                </a:gridCol>
                <a:gridCol w="1005840">
                  <a:extLst>
                    <a:ext uri="{9D8B030D-6E8A-4147-A177-3AD203B41FA5}">
                      <a16:colId xmlns:a16="http://schemas.microsoft.com/office/drawing/2014/main" val="3623970460"/>
                    </a:ext>
                  </a:extLst>
                </a:gridCol>
                <a:gridCol w="1005840">
                  <a:extLst>
                    <a:ext uri="{9D8B030D-6E8A-4147-A177-3AD203B41FA5}">
                      <a16:colId xmlns:a16="http://schemas.microsoft.com/office/drawing/2014/main" val="331507472"/>
                    </a:ext>
                  </a:extLst>
                </a:gridCol>
              </a:tblGrid>
              <a:tr h="365760">
                <a:tc>
                  <a:txBody>
                    <a:bodyPr/>
                    <a:lstStyle/>
                    <a:p>
                      <a:pPr marL="71120" marR="64135" algn="l">
                        <a:lnSpc>
                          <a:spcPts val="1040"/>
                        </a:lnSpc>
                        <a:spcBef>
                          <a:spcPts val="0"/>
                        </a:spcBef>
                        <a:spcAft>
                          <a:spcPts val="0"/>
                        </a:spcAft>
                      </a:pPr>
                      <a:r>
                        <a:rPr lang="en-US" sz="1200" dirty="0">
                          <a:effectLst/>
                          <a:latin typeface="+mj-lt"/>
                        </a:rPr>
                        <a:t>447:</a:t>
                      </a:r>
                      <a:r>
                        <a:rPr lang="en-US" sz="1200" spc="-25" dirty="0">
                          <a:effectLst/>
                          <a:latin typeface="+mj-lt"/>
                        </a:rPr>
                        <a:t> </a:t>
                      </a:r>
                      <a:r>
                        <a:rPr lang="en-US" sz="1200" dirty="0">
                          <a:effectLst/>
                          <a:latin typeface="+mj-lt"/>
                        </a:rPr>
                        <a:t>Gasoline</a:t>
                      </a:r>
                      <a:r>
                        <a:rPr lang="en-US" sz="1200" spc="-20" dirty="0">
                          <a:effectLst/>
                          <a:latin typeface="+mj-lt"/>
                        </a:rPr>
                        <a:t> </a:t>
                      </a:r>
                      <a:r>
                        <a:rPr lang="en-US" sz="1200" spc="-10" dirty="0">
                          <a:effectLst/>
                          <a:latin typeface="+mj-lt"/>
                        </a:rPr>
                        <a:t>Stations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40"/>
                        </a:lnSpc>
                        <a:spcBef>
                          <a:spcPts val="0"/>
                        </a:spcBef>
                        <a:spcAft>
                          <a:spcPts val="0"/>
                        </a:spcAft>
                      </a:pPr>
                      <a:r>
                        <a:rPr lang="en-US" sz="1200" b="0" spc="-25" dirty="0">
                          <a:solidFill>
                            <a:schemeClr val="tx1"/>
                          </a:solidFill>
                          <a:effectLst/>
                          <a:latin typeface="+mj-lt"/>
                        </a:rPr>
                        <a:t>15</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040"/>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40"/>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40"/>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60045" algn="ctr">
                        <a:lnSpc>
                          <a:spcPts val="1040"/>
                        </a:lnSpc>
                        <a:spcBef>
                          <a:spcPts val="0"/>
                        </a:spcBef>
                        <a:spcAft>
                          <a:spcPts val="0"/>
                        </a:spcAft>
                      </a:pPr>
                      <a:r>
                        <a:rPr lang="en-US" sz="1200" b="0" spc="-20" dirty="0">
                          <a:solidFill>
                            <a:schemeClr val="tx1"/>
                          </a:solidFill>
                          <a:effectLst/>
                          <a:latin typeface="+mj-lt"/>
                        </a:rPr>
                        <a:t>6.67</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lnSpc>
                          <a:spcPts val="1040"/>
                        </a:lnSpc>
                        <a:spcBef>
                          <a:spcPts val="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84667741"/>
                  </a:ext>
                </a:extLst>
              </a:tr>
              <a:tr h="365760">
                <a:tc>
                  <a:txBody>
                    <a:bodyPr/>
                    <a:lstStyle/>
                    <a:p>
                      <a:pPr marL="71120" marR="65405" algn="l">
                        <a:lnSpc>
                          <a:spcPts val="1135"/>
                        </a:lnSpc>
                        <a:spcBef>
                          <a:spcPts val="0"/>
                        </a:spcBef>
                        <a:spcAft>
                          <a:spcPts val="0"/>
                        </a:spcAft>
                      </a:pPr>
                      <a:r>
                        <a:rPr lang="en-US" sz="1200" dirty="0">
                          <a:effectLst/>
                          <a:latin typeface="+mj-lt"/>
                        </a:rPr>
                        <a:t>448:</a:t>
                      </a:r>
                      <a:r>
                        <a:rPr lang="en-US" sz="1200" spc="-25" dirty="0">
                          <a:effectLst/>
                          <a:latin typeface="+mj-lt"/>
                        </a:rPr>
                        <a:t> </a:t>
                      </a:r>
                      <a:r>
                        <a:rPr lang="en-US" sz="1200" dirty="0">
                          <a:effectLst/>
                          <a:latin typeface="+mj-lt"/>
                        </a:rPr>
                        <a:t>Clothing</a:t>
                      </a:r>
                      <a:r>
                        <a:rPr lang="en-US" sz="1200" spc="-15" dirty="0">
                          <a:effectLst/>
                          <a:latin typeface="+mj-lt"/>
                        </a:rPr>
                        <a:t> </a:t>
                      </a:r>
                      <a:r>
                        <a:rPr lang="en-US" sz="1200" dirty="0">
                          <a:effectLst/>
                          <a:latin typeface="+mj-lt"/>
                        </a:rPr>
                        <a:t>and</a:t>
                      </a:r>
                      <a:r>
                        <a:rPr lang="en-US" sz="1200" spc="-15" dirty="0">
                          <a:effectLst/>
                          <a:latin typeface="+mj-lt"/>
                        </a:rPr>
                        <a:t> </a:t>
                      </a:r>
                      <a:r>
                        <a:rPr lang="en-US" sz="1200" spc="-10" dirty="0">
                          <a:effectLst/>
                          <a:latin typeface="+mj-lt"/>
                        </a:rPr>
                        <a:t>Clothing</a:t>
                      </a:r>
                      <a:endParaRPr lang="en-US" sz="1200" dirty="0">
                        <a:effectLst/>
                        <a:latin typeface="+mj-lt"/>
                      </a:endParaRPr>
                    </a:p>
                    <a:p>
                      <a:pPr marL="70485" marR="65405" algn="l">
                        <a:lnSpc>
                          <a:spcPts val="1065"/>
                        </a:lnSpc>
                        <a:spcBef>
                          <a:spcPts val="0"/>
                        </a:spcBef>
                        <a:spcAft>
                          <a:spcPts val="0"/>
                        </a:spcAft>
                      </a:pPr>
                      <a:r>
                        <a:rPr lang="en-US" sz="1200" spc="-10" dirty="0">
                          <a:effectLst/>
                          <a:latin typeface="+mj-lt"/>
                        </a:rPr>
                        <a:t>Accessories</a:t>
                      </a:r>
                      <a:r>
                        <a:rPr lang="en-US" sz="1200" spc="45" dirty="0">
                          <a:effectLst/>
                          <a:latin typeface="+mj-lt"/>
                        </a:rPr>
                        <a:t> </a:t>
                      </a:r>
                      <a:r>
                        <a:rPr lang="en-US" sz="1200" spc="-10" dirty="0">
                          <a:effectLst/>
                          <a:latin typeface="+mj-lt"/>
                        </a:rPr>
                        <a:t>Stores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spc="-25" dirty="0">
                          <a:effectLst/>
                          <a:latin typeface="+mj-lt"/>
                        </a:rPr>
                        <a:t>12</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135"/>
                        </a:lnSpc>
                        <a:spcBef>
                          <a:spcPts val="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7340" algn="ctr">
                        <a:spcBef>
                          <a:spcPts val="560"/>
                        </a:spcBef>
                        <a:spcAft>
                          <a:spcPts val="0"/>
                        </a:spcAft>
                      </a:pPr>
                      <a:r>
                        <a:rPr lang="en-US" sz="1200" spc="-10" dirty="0">
                          <a:effectLst/>
                          <a:latin typeface="+mj-lt"/>
                        </a:rPr>
                        <a:t>-25.00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739468957"/>
                  </a:ext>
                </a:extLst>
              </a:tr>
              <a:tr h="365760">
                <a:tc>
                  <a:txBody>
                    <a:bodyPr/>
                    <a:lstStyle/>
                    <a:p>
                      <a:pPr marL="69850" marR="65405" algn="l">
                        <a:lnSpc>
                          <a:spcPts val="1135"/>
                        </a:lnSpc>
                        <a:spcBef>
                          <a:spcPts val="0"/>
                        </a:spcBef>
                        <a:spcAft>
                          <a:spcPts val="0"/>
                        </a:spcAft>
                      </a:pPr>
                      <a:r>
                        <a:rPr lang="en-US" sz="1200" dirty="0">
                          <a:effectLst/>
                          <a:latin typeface="+mj-lt"/>
                        </a:rPr>
                        <a:t>452:</a:t>
                      </a:r>
                      <a:r>
                        <a:rPr lang="en-US" sz="1200" spc="-15" dirty="0">
                          <a:effectLst/>
                          <a:latin typeface="+mj-lt"/>
                        </a:rPr>
                        <a:t> </a:t>
                      </a:r>
                      <a:r>
                        <a:rPr lang="en-US" sz="1200" dirty="0">
                          <a:effectLst/>
                          <a:latin typeface="+mj-lt"/>
                        </a:rPr>
                        <a:t>General</a:t>
                      </a:r>
                      <a:r>
                        <a:rPr lang="en-US" sz="1200" spc="-15" dirty="0">
                          <a:effectLst/>
                          <a:latin typeface="+mj-lt"/>
                        </a:rPr>
                        <a:t> </a:t>
                      </a:r>
                      <a:r>
                        <a:rPr lang="en-US" sz="1200" spc="-10" dirty="0">
                          <a:effectLst/>
                          <a:latin typeface="+mj-lt"/>
                        </a:rPr>
                        <a:t>Merchandise</a:t>
                      </a:r>
                      <a:endParaRPr lang="en-US" sz="1200" dirty="0">
                        <a:effectLst/>
                        <a:latin typeface="+mj-lt"/>
                      </a:endParaRPr>
                    </a:p>
                    <a:p>
                      <a:pPr marL="70485" marR="65405" algn="l">
                        <a:lnSpc>
                          <a:spcPts val="1065"/>
                        </a:lnSpc>
                        <a:spcBef>
                          <a:spcPts val="0"/>
                        </a:spcBef>
                        <a:spcAft>
                          <a:spcPts val="0"/>
                        </a:spcAft>
                      </a:pPr>
                      <a:r>
                        <a:rPr lang="en-US" sz="1200" spc="-10" dirty="0">
                          <a:effectLst/>
                          <a:latin typeface="+mj-lt"/>
                        </a:rPr>
                        <a:t>Stores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spc="-25" dirty="0">
                          <a:effectLst/>
                          <a:latin typeface="+mj-lt"/>
                        </a:rPr>
                        <a:t>10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135"/>
                        </a:lnSpc>
                        <a:spcBef>
                          <a:spcPts val="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200" dirty="0">
                          <a:effectLst/>
                          <a:latin typeface="+mj-lt"/>
                        </a:rPr>
                        <a:t>7</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200" dirty="0">
                          <a:effectLst/>
                          <a:latin typeface="+mj-lt"/>
                        </a:rPr>
                        <a:t>8</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7340" algn="ctr">
                        <a:spcBef>
                          <a:spcPts val="560"/>
                        </a:spcBef>
                        <a:spcAft>
                          <a:spcPts val="0"/>
                        </a:spcAft>
                      </a:pPr>
                      <a:r>
                        <a:rPr lang="en-US" sz="1200" spc="-10" dirty="0">
                          <a:effectLst/>
                          <a:latin typeface="+mj-lt"/>
                        </a:rPr>
                        <a:t>-10.00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6860" marR="278130" algn="ctr">
                        <a:spcBef>
                          <a:spcPts val="560"/>
                        </a:spcBef>
                        <a:spcAft>
                          <a:spcPts val="0"/>
                        </a:spcAft>
                      </a:pPr>
                      <a:r>
                        <a:rPr lang="en-US" sz="1200" b="0" spc="-10" dirty="0">
                          <a:solidFill>
                            <a:schemeClr val="tx1"/>
                          </a:solidFill>
                          <a:effectLst/>
                          <a:latin typeface="+mj-lt"/>
                        </a:rPr>
                        <a:t>-11.11</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67428481"/>
                  </a:ext>
                </a:extLst>
              </a:tr>
              <a:tr h="418197">
                <a:tc>
                  <a:txBody>
                    <a:bodyPr/>
                    <a:lstStyle/>
                    <a:p>
                      <a:pPr marL="69850" marR="65405" algn="l">
                        <a:lnSpc>
                          <a:spcPts val="1135"/>
                        </a:lnSpc>
                        <a:spcBef>
                          <a:spcPts val="0"/>
                        </a:spcBef>
                        <a:spcAft>
                          <a:spcPts val="0"/>
                        </a:spcAft>
                      </a:pPr>
                      <a:r>
                        <a:rPr lang="en-US" sz="1200" spc="-10" dirty="0">
                          <a:effectLst/>
                          <a:latin typeface="+mj-lt"/>
                        </a:rPr>
                        <a:t>48:</a:t>
                      </a:r>
                      <a:r>
                        <a:rPr lang="en-US" sz="1200" spc="10" dirty="0">
                          <a:effectLst/>
                          <a:latin typeface="+mj-lt"/>
                        </a:rPr>
                        <a:t> </a:t>
                      </a:r>
                      <a:r>
                        <a:rPr lang="en-US" sz="1200" spc="-10" dirty="0">
                          <a:effectLst/>
                          <a:latin typeface="+mj-lt"/>
                        </a:rPr>
                        <a:t>Transportation</a:t>
                      </a:r>
                      <a:r>
                        <a:rPr lang="en-US" sz="1200" spc="30" dirty="0">
                          <a:effectLst/>
                          <a:latin typeface="+mj-lt"/>
                        </a:rPr>
                        <a:t> </a:t>
                      </a:r>
                      <a:r>
                        <a:rPr lang="en-US" sz="1200" spc="-25" dirty="0">
                          <a:effectLst/>
                          <a:latin typeface="+mj-lt"/>
                        </a:rPr>
                        <a:t>and</a:t>
                      </a:r>
                      <a:endParaRPr lang="en-US" sz="1200" dirty="0">
                        <a:effectLst/>
                        <a:latin typeface="+mj-lt"/>
                      </a:endParaRPr>
                    </a:p>
                    <a:p>
                      <a:pPr marL="71120" marR="65405" algn="l">
                        <a:lnSpc>
                          <a:spcPts val="1065"/>
                        </a:lnSpc>
                        <a:spcBef>
                          <a:spcPts val="0"/>
                        </a:spcBef>
                        <a:spcAft>
                          <a:spcPts val="0"/>
                        </a:spcAft>
                      </a:pPr>
                      <a:r>
                        <a:rPr lang="en-US" sz="1200" spc="-10" dirty="0">
                          <a:effectLst/>
                          <a:latin typeface="+mj-lt"/>
                        </a:rPr>
                        <a:t>Warehousing</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spc="-25" dirty="0">
                          <a:effectLst/>
                          <a:latin typeface="+mj-lt"/>
                        </a:rPr>
                        <a:t>31</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135"/>
                        </a:lnSpc>
                        <a:spcBef>
                          <a:spcPts val="0"/>
                        </a:spcBef>
                        <a:spcAft>
                          <a:spcPts val="0"/>
                        </a:spcAft>
                      </a:pPr>
                      <a:r>
                        <a:rPr lang="en-US" sz="1200" spc="-25" dirty="0">
                          <a:effectLst/>
                          <a:latin typeface="+mj-lt"/>
                        </a:rPr>
                        <a:t>35</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200" spc="-25" dirty="0">
                          <a:effectLst/>
                          <a:latin typeface="+mj-lt"/>
                        </a:rPr>
                        <a:t>40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spcBef>
                          <a:spcPts val="560"/>
                        </a:spcBef>
                        <a:spcAft>
                          <a:spcPts val="0"/>
                        </a:spcAft>
                      </a:pPr>
                      <a:r>
                        <a:rPr lang="en-US" sz="1200" spc="-25" dirty="0">
                          <a:effectLst/>
                          <a:latin typeface="+mj-lt"/>
                        </a:rPr>
                        <a:t>46</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28295" algn="ctr">
                        <a:spcBef>
                          <a:spcPts val="560"/>
                        </a:spcBef>
                        <a:spcAft>
                          <a:spcPts val="0"/>
                        </a:spcAft>
                      </a:pPr>
                      <a:r>
                        <a:rPr lang="en-US" sz="1200" spc="-10" dirty="0">
                          <a:effectLst/>
                          <a:latin typeface="+mj-lt"/>
                        </a:rPr>
                        <a:t>12.90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10" dirty="0">
                          <a:solidFill>
                            <a:schemeClr val="tx1"/>
                          </a:solidFill>
                          <a:effectLst/>
                          <a:latin typeface="+mj-lt"/>
                        </a:rPr>
                        <a:t>31.43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10755498"/>
                  </a:ext>
                </a:extLst>
              </a:tr>
              <a:tr h="365760">
                <a:tc>
                  <a:txBody>
                    <a:bodyPr/>
                    <a:lstStyle/>
                    <a:p>
                      <a:pPr marL="71120" marR="64135" algn="l">
                        <a:lnSpc>
                          <a:spcPts val="1050"/>
                        </a:lnSpc>
                        <a:spcBef>
                          <a:spcPts val="0"/>
                        </a:spcBef>
                        <a:spcAft>
                          <a:spcPts val="0"/>
                        </a:spcAft>
                      </a:pPr>
                      <a:r>
                        <a:rPr lang="en-US" sz="1200" dirty="0">
                          <a:effectLst/>
                          <a:latin typeface="+mj-lt"/>
                        </a:rPr>
                        <a:t>51:</a:t>
                      </a:r>
                      <a:r>
                        <a:rPr lang="en-US" sz="1200" spc="-5" dirty="0">
                          <a:effectLst/>
                          <a:latin typeface="+mj-lt"/>
                        </a:rPr>
                        <a:t> </a:t>
                      </a:r>
                      <a:r>
                        <a:rPr lang="en-US" sz="1200" spc="-10" dirty="0">
                          <a:effectLst/>
                          <a:latin typeface="+mj-lt"/>
                        </a:rPr>
                        <a:t>Information</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200" dirty="0">
                          <a:effectLst/>
                          <a:latin typeface="+mj-lt"/>
                        </a:rPr>
                        <a:t>6</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200" dirty="0">
                          <a:effectLst/>
                          <a:latin typeface="+mj-lt"/>
                        </a:rPr>
                        <a:t>8</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200" dirty="0">
                          <a:effectLst/>
                          <a:latin typeface="+mj-lt"/>
                        </a:rPr>
                        <a:t>8</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50"/>
                        </a:lnSpc>
                        <a:spcBef>
                          <a:spcPts val="0"/>
                        </a:spcBef>
                        <a:spcAft>
                          <a:spcPts val="0"/>
                        </a:spcAft>
                      </a:pPr>
                      <a:r>
                        <a:rPr lang="en-US" sz="1200" spc="-25" dirty="0">
                          <a:effectLst/>
                          <a:latin typeface="+mj-lt"/>
                        </a:rPr>
                        <a:t>10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28295" algn="ctr">
                        <a:lnSpc>
                          <a:spcPts val="1050"/>
                        </a:lnSpc>
                        <a:spcBef>
                          <a:spcPts val="0"/>
                        </a:spcBef>
                        <a:spcAft>
                          <a:spcPts val="0"/>
                        </a:spcAft>
                      </a:pPr>
                      <a:r>
                        <a:rPr lang="en-US" sz="1200" spc="-10" dirty="0">
                          <a:effectLst/>
                          <a:latin typeface="+mj-lt"/>
                        </a:rPr>
                        <a:t>33.33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lnSpc>
                          <a:spcPts val="1050"/>
                        </a:lnSpc>
                        <a:spcBef>
                          <a:spcPts val="0"/>
                        </a:spcBef>
                        <a:spcAft>
                          <a:spcPts val="0"/>
                        </a:spcAft>
                      </a:pPr>
                      <a:r>
                        <a:rPr lang="en-US" sz="1200" b="0" spc="-10" dirty="0">
                          <a:solidFill>
                            <a:schemeClr val="tx1"/>
                          </a:solidFill>
                          <a:effectLst/>
                          <a:latin typeface="+mj-lt"/>
                        </a:rPr>
                        <a:t>25.00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73175873"/>
                  </a:ext>
                </a:extLst>
              </a:tr>
              <a:tr h="365760">
                <a:tc>
                  <a:txBody>
                    <a:bodyPr/>
                    <a:lstStyle/>
                    <a:p>
                      <a:pPr marL="71120" marR="63500" algn="l">
                        <a:lnSpc>
                          <a:spcPts val="1050"/>
                        </a:lnSpc>
                        <a:spcBef>
                          <a:spcPts val="0"/>
                        </a:spcBef>
                        <a:spcAft>
                          <a:spcPts val="0"/>
                        </a:spcAft>
                      </a:pPr>
                      <a:r>
                        <a:rPr lang="en-US" sz="1200" dirty="0">
                          <a:effectLst/>
                          <a:latin typeface="+mj-lt"/>
                        </a:rPr>
                        <a:t>52:</a:t>
                      </a:r>
                      <a:r>
                        <a:rPr lang="en-US" sz="1200" spc="-20" dirty="0">
                          <a:effectLst/>
                          <a:latin typeface="+mj-lt"/>
                        </a:rPr>
                        <a:t> </a:t>
                      </a:r>
                      <a:r>
                        <a:rPr lang="en-US" sz="1200" dirty="0">
                          <a:effectLst/>
                          <a:latin typeface="+mj-lt"/>
                        </a:rPr>
                        <a:t>Finance</a:t>
                      </a:r>
                      <a:r>
                        <a:rPr lang="en-US" sz="1200" spc="-20" dirty="0">
                          <a:effectLst/>
                          <a:latin typeface="+mj-lt"/>
                        </a:rPr>
                        <a:t> </a:t>
                      </a:r>
                      <a:r>
                        <a:rPr lang="en-US" sz="1200" dirty="0">
                          <a:effectLst/>
                          <a:latin typeface="+mj-lt"/>
                        </a:rPr>
                        <a:t>and</a:t>
                      </a:r>
                      <a:r>
                        <a:rPr lang="en-US" sz="1200" spc="-15" dirty="0">
                          <a:effectLst/>
                          <a:latin typeface="+mj-lt"/>
                        </a:rPr>
                        <a:t> </a:t>
                      </a:r>
                      <a:r>
                        <a:rPr lang="en-US" sz="1200" spc="-10" dirty="0">
                          <a:effectLst/>
                          <a:latin typeface="+mj-lt"/>
                        </a:rPr>
                        <a:t>Insurance</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200" spc="-25" dirty="0">
                          <a:effectLst/>
                          <a:latin typeface="+mj-lt"/>
                        </a:rPr>
                        <a:t>30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050"/>
                        </a:lnSpc>
                        <a:spcBef>
                          <a:spcPts val="0"/>
                        </a:spcBef>
                        <a:spcAft>
                          <a:spcPts val="0"/>
                        </a:spcAft>
                      </a:pPr>
                      <a:r>
                        <a:rPr lang="en-US" sz="1200" spc="-25" dirty="0">
                          <a:effectLst/>
                          <a:latin typeface="+mj-lt"/>
                        </a:rPr>
                        <a:t>29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200" spc="-25" dirty="0">
                          <a:effectLst/>
                          <a:latin typeface="+mj-lt"/>
                        </a:rPr>
                        <a:t>27</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50"/>
                        </a:lnSpc>
                        <a:spcBef>
                          <a:spcPts val="0"/>
                        </a:spcBef>
                        <a:spcAft>
                          <a:spcPts val="0"/>
                        </a:spcAft>
                      </a:pPr>
                      <a:r>
                        <a:rPr lang="en-US" sz="1200" spc="-25" dirty="0">
                          <a:effectLst/>
                          <a:latin typeface="+mj-lt"/>
                        </a:rPr>
                        <a:t>26</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38455" algn="ctr">
                        <a:lnSpc>
                          <a:spcPts val="1050"/>
                        </a:lnSpc>
                        <a:spcBef>
                          <a:spcPts val="0"/>
                        </a:spcBef>
                        <a:spcAft>
                          <a:spcPts val="0"/>
                        </a:spcAft>
                      </a:pPr>
                      <a:r>
                        <a:rPr lang="en-US" sz="1200" spc="-10" dirty="0">
                          <a:effectLst/>
                          <a:latin typeface="+mj-lt"/>
                        </a:rPr>
                        <a:t>-</a:t>
                      </a:r>
                      <a:r>
                        <a:rPr lang="en-US" sz="1200" spc="-20" dirty="0">
                          <a:effectLst/>
                          <a:latin typeface="+mj-lt"/>
                        </a:rPr>
                        <a:t>3.33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5590" algn="ctr">
                        <a:lnSpc>
                          <a:spcPts val="1050"/>
                        </a:lnSpc>
                        <a:spcBef>
                          <a:spcPts val="0"/>
                        </a:spcBef>
                        <a:spcAft>
                          <a:spcPts val="0"/>
                        </a:spcAft>
                      </a:pPr>
                      <a:r>
                        <a:rPr lang="en-US" sz="1200" b="0" spc="-10" dirty="0">
                          <a:solidFill>
                            <a:schemeClr val="tx1"/>
                          </a:solidFill>
                          <a:effectLst/>
                          <a:latin typeface="+mj-lt"/>
                        </a:rPr>
                        <a:t>-10.34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666689614"/>
                  </a:ext>
                </a:extLst>
              </a:tr>
              <a:tr h="365760">
                <a:tc>
                  <a:txBody>
                    <a:bodyPr/>
                    <a:lstStyle/>
                    <a:p>
                      <a:pPr marL="69215" marR="65405" algn="l">
                        <a:lnSpc>
                          <a:spcPts val="1050"/>
                        </a:lnSpc>
                        <a:spcBef>
                          <a:spcPts val="0"/>
                        </a:spcBef>
                        <a:spcAft>
                          <a:spcPts val="0"/>
                        </a:spcAft>
                      </a:pPr>
                      <a:r>
                        <a:rPr lang="en-US" sz="1200" dirty="0">
                          <a:effectLst/>
                          <a:latin typeface="+mj-lt"/>
                        </a:rPr>
                        <a:t>531:</a:t>
                      </a:r>
                      <a:r>
                        <a:rPr lang="en-US" sz="1200" spc="-15" dirty="0">
                          <a:effectLst/>
                          <a:latin typeface="+mj-lt"/>
                        </a:rPr>
                        <a:t> </a:t>
                      </a:r>
                      <a:r>
                        <a:rPr lang="en-US" sz="1200" dirty="0">
                          <a:effectLst/>
                          <a:latin typeface="+mj-lt"/>
                        </a:rPr>
                        <a:t>Real</a:t>
                      </a:r>
                      <a:r>
                        <a:rPr lang="en-US" sz="1200" spc="-15" dirty="0">
                          <a:effectLst/>
                          <a:latin typeface="+mj-lt"/>
                        </a:rPr>
                        <a:t> </a:t>
                      </a:r>
                      <a:r>
                        <a:rPr lang="en-US" sz="1200" spc="-10" dirty="0">
                          <a:effectLst/>
                          <a:latin typeface="+mj-lt"/>
                        </a:rPr>
                        <a:t>Estate</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200" spc="-25" dirty="0">
                          <a:effectLst/>
                          <a:latin typeface="+mj-lt"/>
                        </a:rPr>
                        <a:t>13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050"/>
                        </a:lnSpc>
                        <a:spcBef>
                          <a:spcPts val="0"/>
                        </a:spcBef>
                        <a:spcAft>
                          <a:spcPts val="0"/>
                        </a:spcAft>
                      </a:pPr>
                      <a:r>
                        <a:rPr lang="en-US" sz="1200" spc="-25" dirty="0">
                          <a:effectLst/>
                          <a:latin typeface="+mj-lt"/>
                        </a:rPr>
                        <a:t>12</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200" spc="-25" dirty="0">
                          <a:effectLst/>
                          <a:latin typeface="+mj-lt"/>
                        </a:rPr>
                        <a:t>13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50"/>
                        </a:lnSpc>
                        <a:spcBef>
                          <a:spcPts val="0"/>
                        </a:spcBef>
                        <a:spcAft>
                          <a:spcPts val="0"/>
                        </a:spcAft>
                      </a:pPr>
                      <a:r>
                        <a:rPr lang="en-US" sz="1200" spc="-25" dirty="0">
                          <a:effectLst/>
                          <a:latin typeface="+mj-lt"/>
                        </a:rPr>
                        <a:t>15</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38455" algn="ctr">
                        <a:lnSpc>
                          <a:spcPts val="1050"/>
                        </a:lnSpc>
                        <a:spcBef>
                          <a:spcPts val="0"/>
                        </a:spcBef>
                        <a:spcAft>
                          <a:spcPts val="0"/>
                        </a:spcAft>
                      </a:pPr>
                      <a:r>
                        <a:rPr lang="en-US" sz="1200" spc="-10" dirty="0">
                          <a:effectLst/>
                          <a:latin typeface="+mj-lt"/>
                        </a:rPr>
                        <a:t>-</a:t>
                      </a:r>
                      <a:r>
                        <a:rPr lang="en-US" sz="1200" spc="-20" dirty="0">
                          <a:effectLst/>
                          <a:latin typeface="+mj-lt"/>
                        </a:rPr>
                        <a:t>7.69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lnSpc>
                          <a:spcPts val="1050"/>
                        </a:lnSpc>
                        <a:spcBef>
                          <a:spcPts val="0"/>
                        </a:spcBef>
                        <a:spcAft>
                          <a:spcPts val="0"/>
                        </a:spcAft>
                      </a:pPr>
                      <a:r>
                        <a:rPr lang="en-US" sz="1200" b="0" spc="-10" dirty="0">
                          <a:solidFill>
                            <a:schemeClr val="tx1"/>
                          </a:solidFill>
                          <a:effectLst/>
                          <a:latin typeface="+mj-lt"/>
                        </a:rPr>
                        <a:t>25.00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243949"/>
                  </a:ext>
                </a:extLst>
              </a:tr>
              <a:tr h="365760">
                <a:tc>
                  <a:txBody>
                    <a:bodyPr/>
                    <a:lstStyle/>
                    <a:p>
                      <a:pPr marL="71120" marR="64770" algn="l">
                        <a:lnSpc>
                          <a:spcPts val="1135"/>
                        </a:lnSpc>
                        <a:spcBef>
                          <a:spcPts val="0"/>
                        </a:spcBef>
                        <a:spcAft>
                          <a:spcPts val="0"/>
                        </a:spcAft>
                      </a:pPr>
                      <a:r>
                        <a:rPr lang="en-US" sz="1200" dirty="0">
                          <a:effectLst/>
                          <a:latin typeface="+mj-lt"/>
                        </a:rPr>
                        <a:t>532:</a:t>
                      </a:r>
                      <a:r>
                        <a:rPr lang="en-US" sz="1200" spc="-15" dirty="0">
                          <a:effectLst/>
                          <a:latin typeface="+mj-lt"/>
                        </a:rPr>
                        <a:t> </a:t>
                      </a:r>
                      <a:r>
                        <a:rPr lang="en-US" sz="1200" dirty="0">
                          <a:effectLst/>
                          <a:latin typeface="+mj-lt"/>
                        </a:rPr>
                        <a:t>Rental</a:t>
                      </a:r>
                      <a:r>
                        <a:rPr lang="en-US" sz="1200" spc="-15" dirty="0">
                          <a:effectLst/>
                          <a:latin typeface="+mj-lt"/>
                        </a:rPr>
                        <a:t> </a:t>
                      </a:r>
                      <a:r>
                        <a:rPr lang="en-US" sz="1200" dirty="0">
                          <a:effectLst/>
                          <a:latin typeface="+mj-lt"/>
                        </a:rPr>
                        <a:t>and</a:t>
                      </a:r>
                      <a:r>
                        <a:rPr lang="en-US" sz="1200" spc="-20" dirty="0">
                          <a:effectLst/>
                          <a:latin typeface="+mj-lt"/>
                        </a:rPr>
                        <a:t> </a:t>
                      </a:r>
                      <a:r>
                        <a:rPr lang="en-US" sz="1200" spc="-10" dirty="0">
                          <a:effectLst/>
                          <a:latin typeface="+mj-lt"/>
                        </a:rPr>
                        <a:t>Leasing</a:t>
                      </a:r>
                      <a:endParaRPr lang="en-US" sz="1200" dirty="0">
                        <a:effectLst/>
                        <a:latin typeface="+mj-lt"/>
                      </a:endParaRPr>
                    </a:p>
                    <a:p>
                      <a:pPr marL="70485" marR="65405" algn="l">
                        <a:lnSpc>
                          <a:spcPts val="1065"/>
                        </a:lnSpc>
                        <a:spcBef>
                          <a:spcPts val="0"/>
                        </a:spcBef>
                        <a:spcAft>
                          <a:spcPts val="0"/>
                        </a:spcAft>
                      </a:pPr>
                      <a:r>
                        <a:rPr lang="en-US" sz="1200" spc="-10" dirty="0">
                          <a:effectLst/>
                          <a:latin typeface="+mj-lt"/>
                        </a:rPr>
                        <a:t>Services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135"/>
                        </a:lnSpc>
                        <a:spcBef>
                          <a:spcPts val="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60045" algn="ctr">
                        <a:spcBef>
                          <a:spcPts val="560"/>
                        </a:spcBef>
                        <a:spcAft>
                          <a:spcPts val="0"/>
                        </a:spcAft>
                      </a:pPr>
                      <a:r>
                        <a:rPr lang="en-US" sz="1200" spc="-20" dirty="0">
                          <a:effectLst/>
                          <a:latin typeface="+mj-lt"/>
                        </a:rPr>
                        <a:t>0.00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45343607"/>
                  </a:ext>
                </a:extLst>
              </a:tr>
              <a:tr h="365760">
                <a:tc>
                  <a:txBody>
                    <a:bodyPr/>
                    <a:lstStyle/>
                    <a:p>
                      <a:pPr marL="70485" marR="65405" algn="l">
                        <a:lnSpc>
                          <a:spcPts val="1135"/>
                        </a:lnSpc>
                        <a:spcBef>
                          <a:spcPts val="0"/>
                        </a:spcBef>
                        <a:spcAft>
                          <a:spcPts val="0"/>
                        </a:spcAft>
                      </a:pPr>
                      <a:r>
                        <a:rPr lang="en-US" sz="1200" dirty="0">
                          <a:effectLst/>
                          <a:latin typeface="+mj-lt"/>
                        </a:rPr>
                        <a:t>54:</a:t>
                      </a:r>
                      <a:r>
                        <a:rPr lang="en-US" sz="1200" spc="-45" dirty="0">
                          <a:effectLst/>
                          <a:latin typeface="+mj-lt"/>
                        </a:rPr>
                        <a:t> </a:t>
                      </a:r>
                      <a:r>
                        <a:rPr lang="en-US" sz="1200" dirty="0">
                          <a:effectLst/>
                          <a:latin typeface="+mj-lt"/>
                        </a:rPr>
                        <a:t>Professional,</a:t>
                      </a:r>
                      <a:r>
                        <a:rPr lang="en-US" sz="1200" spc="-35" dirty="0">
                          <a:effectLst/>
                          <a:latin typeface="+mj-lt"/>
                        </a:rPr>
                        <a:t> </a:t>
                      </a:r>
                      <a:r>
                        <a:rPr lang="en-US" sz="1200" dirty="0">
                          <a:effectLst/>
                          <a:latin typeface="+mj-lt"/>
                        </a:rPr>
                        <a:t>Scientific,</a:t>
                      </a:r>
                      <a:r>
                        <a:rPr lang="en-US" sz="1200" spc="-40" dirty="0">
                          <a:effectLst/>
                          <a:latin typeface="+mj-lt"/>
                        </a:rPr>
                        <a:t> </a:t>
                      </a:r>
                      <a:r>
                        <a:rPr lang="en-US" sz="1200" spc="-25" dirty="0">
                          <a:effectLst/>
                          <a:latin typeface="+mj-lt"/>
                        </a:rPr>
                        <a:t>and</a:t>
                      </a:r>
                      <a:endParaRPr lang="en-US" sz="1200" dirty="0">
                        <a:effectLst/>
                        <a:latin typeface="+mj-lt"/>
                      </a:endParaRPr>
                    </a:p>
                    <a:p>
                      <a:pPr marL="70485" marR="65405" algn="l">
                        <a:lnSpc>
                          <a:spcPts val="1065"/>
                        </a:lnSpc>
                        <a:spcBef>
                          <a:spcPts val="0"/>
                        </a:spcBef>
                        <a:spcAft>
                          <a:spcPts val="0"/>
                        </a:spcAft>
                      </a:pPr>
                      <a:r>
                        <a:rPr lang="en-US" sz="1200" spc="-10" dirty="0">
                          <a:effectLst/>
                          <a:latin typeface="+mj-lt"/>
                        </a:rPr>
                        <a:t>Technical</a:t>
                      </a:r>
                      <a:r>
                        <a:rPr lang="en-US" sz="1200" spc="-15" dirty="0">
                          <a:effectLst/>
                          <a:latin typeface="+mj-lt"/>
                        </a:rPr>
                        <a:t> </a:t>
                      </a:r>
                      <a:r>
                        <a:rPr lang="en-US" sz="1200" spc="-10" dirty="0">
                          <a:effectLst/>
                          <a:latin typeface="+mj-lt"/>
                        </a:rPr>
                        <a:t>Services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b="0" spc="-25" dirty="0">
                          <a:solidFill>
                            <a:schemeClr val="tx1"/>
                          </a:solidFill>
                          <a:effectLst/>
                          <a:latin typeface="+mj-lt"/>
                        </a:rPr>
                        <a:t>19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135"/>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200" b="0" spc="-25" dirty="0">
                          <a:solidFill>
                            <a:schemeClr val="tx1"/>
                          </a:solidFill>
                          <a:effectLst/>
                          <a:latin typeface="+mj-lt"/>
                        </a:rPr>
                        <a:t>19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spcBef>
                          <a:spcPts val="56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7340" algn="ctr">
                        <a:spcBef>
                          <a:spcPts val="560"/>
                        </a:spcBef>
                        <a:spcAft>
                          <a:spcPts val="0"/>
                        </a:spcAft>
                      </a:pPr>
                      <a:r>
                        <a:rPr lang="en-US" sz="1200" b="0" spc="-10" dirty="0">
                          <a:solidFill>
                            <a:schemeClr val="tx1"/>
                          </a:solidFill>
                          <a:effectLst/>
                          <a:latin typeface="+mj-lt"/>
                        </a:rPr>
                        <a:t>-15.79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873951655"/>
                  </a:ext>
                </a:extLst>
              </a:tr>
            </a:tbl>
          </a:graphicData>
        </a:graphic>
      </p:graphicFrame>
      <p:sp>
        <p:nvSpPr>
          <p:cNvPr id="8" name="Title 1">
            <a:extLst>
              <a:ext uri="{FF2B5EF4-FFF2-40B4-BE49-F238E27FC236}">
                <a16:creationId xmlns:a16="http://schemas.microsoft.com/office/drawing/2014/main" id="{1F5BE0AD-B5F8-AFC5-565D-BFB06FD45799}"/>
              </a:ext>
            </a:extLst>
          </p:cNvPr>
          <p:cNvSpPr>
            <a:spLocks noGrp="1"/>
          </p:cNvSpPr>
          <p:nvPr>
            <p:ph type="title"/>
          </p:nvPr>
        </p:nvSpPr>
        <p:spPr>
          <a:xfrm>
            <a:off x="102582" y="680625"/>
            <a:ext cx="11986836" cy="997256"/>
          </a:xfrm>
        </p:spPr>
        <p:txBody>
          <a:bodyPr>
            <a:normAutofit/>
          </a:bodyPr>
          <a:lstStyle/>
          <a:p>
            <a:pPr algn="ctr"/>
            <a:r>
              <a:rPr lang="en-US" sz="3600" u="sng" dirty="0">
                <a:latin typeface="Times" panose="02020603050405020304" pitchFamily="18" charset="0"/>
                <a:cs typeface="Times" panose="02020603050405020304" pitchFamily="18" charset="0"/>
              </a:rPr>
              <a:t>North Kern Subregion (Delano) Employers Pt.2 </a:t>
            </a:r>
          </a:p>
        </p:txBody>
      </p:sp>
      <p:sp>
        <p:nvSpPr>
          <p:cNvPr id="2" name="TextBox 1">
            <a:extLst>
              <a:ext uri="{FF2B5EF4-FFF2-40B4-BE49-F238E27FC236}">
                <a16:creationId xmlns:a16="http://schemas.microsoft.com/office/drawing/2014/main" id="{47074D95-58A2-2FA3-8486-07D00530BE19}"/>
              </a:ext>
            </a:extLst>
          </p:cNvPr>
          <p:cNvSpPr txBox="1"/>
          <p:nvPr/>
        </p:nvSpPr>
        <p:spPr>
          <a:xfrm>
            <a:off x="736847" y="5777265"/>
            <a:ext cx="6194240"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3.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17-18</a:t>
            </a:r>
            <a:endParaRPr lang="en-US" dirty="0"/>
          </a:p>
        </p:txBody>
      </p:sp>
      <p:sp>
        <p:nvSpPr>
          <p:cNvPr id="3" name="TextBox 2">
            <a:extLst>
              <a:ext uri="{FF2B5EF4-FFF2-40B4-BE49-F238E27FC236}">
                <a16:creationId xmlns:a16="http://schemas.microsoft.com/office/drawing/2014/main" id="{497FD168-7C69-4CF7-AD8F-099B731C7047}"/>
              </a:ext>
            </a:extLst>
          </p:cNvPr>
          <p:cNvSpPr txBox="1"/>
          <p:nvPr/>
        </p:nvSpPr>
        <p:spPr>
          <a:xfrm>
            <a:off x="9532510" y="1609505"/>
            <a:ext cx="239697" cy="292388"/>
          </a:xfrm>
          <a:prstGeom prst="rect">
            <a:avLst/>
          </a:prstGeom>
          <a:noFill/>
        </p:spPr>
        <p:txBody>
          <a:bodyPr wrap="square" rtlCol="0">
            <a:spAutoFit/>
          </a:bodyPr>
          <a:lstStyle/>
          <a:p>
            <a:r>
              <a:rPr lang="en-US" sz="1300" dirty="0">
                <a:latin typeface="+mj-lt"/>
              </a:rPr>
              <a:t>3</a:t>
            </a:r>
          </a:p>
        </p:txBody>
      </p:sp>
      <p:sp>
        <p:nvSpPr>
          <p:cNvPr id="4" name="Rectangle 3">
            <a:extLst>
              <a:ext uri="{FF2B5EF4-FFF2-40B4-BE49-F238E27FC236}">
                <a16:creationId xmlns:a16="http://schemas.microsoft.com/office/drawing/2014/main" id="{F4D1C6F2-507F-493F-9EAD-4F3A7948A178}"/>
              </a:ext>
            </a:extLst>
          </p:cNvPr>
          <p:cNvSpPr/>
          <p:nvPr/>
        </p:nvSpPr>
        <p:spPr>
          <a:xfrm>
            <a:off x="736847" y="638214"/>
            <a:ext cx="10599937" cy="55692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70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F27450D-66E3-EC0C-3D84-6F1DA0347E68}"/>
              </a:ext>
            </a:extLst>
          </p:cNvPr>
          <p:cNvGraphicFramePr>
            <a:graphicFrameLocks noGrp="1"/>
          </p:cNvGraphicFramePr>
          <p:nvPr>
            <p:extLst>
              <p:ext uri="{D42A27DB-BD31-4B8C-83A1-F6EECF244321}">
                <p14:modId xmlns:p14="http://schemas.microsoft.com/office/powerpoint/2010/main" val="920112531"/>
              </p:ext>
            </p:extLst>
          </p:nvPr>
        </p:nvGraphicFramePr>
        <p:xfrm>
          <a:off x="1983665" y="1859217"/>
          <a:ext cx="7955280" cy="3127248"/>
        </p:xfrm>
        <a:graphic>
          <a:graphicData uri="http://schemas.openxmlformats.org/drawingml/2006/table">
            <a:tbl>
              <a:tblPr firstRow="1" firstCol="1" lastRow="1" lastCol="1" bandRow="1" bandCol="1">
                <a:tableStyleId>{D4CE2346-27A6-42CB-956E-9A3AAC782CB1}</a:tableStyleId>
              </a:tblPr>
              <a:tblGrid>
                <a:gridCol w="3017520">
                  <a:extLst>
                    <a:ext uri="{9D8B030D-6E8A-4147-A177-3AD203B41FA5}">
                      <a16:colId xmlns:a16="http://schemas.microsoft.com/office/drawing/2014/main" val="2838998806"/>
                    </a:ext>
                  </a:extLst>
                </a:gridCol>
                <a:gridCol w="731520">
                  <a:extLst>
                    <a:ext uri="{9D8B030D-6E8A-4147-A177-3AD203B41FA5}">
                      <a16:colId xmlns:a16="http://schemas.microsoft.com/office/drawing/2014/main" val="2237112640"/>
                    </a:ext>
                  </a:extLst>
                </a:gridCol>
                <a:gridCol w="731520">
                  <a:extLst>
                    <a:ext uri="{9D8B030D-6E8A-4147-A177-3AD203B41FA5}">
                      <a16:colId xmlns:a16="http://schemas.microsoft.com/office/drawing/2014/main" val="1537490471"/>
                    </a:ext>
                  </a:extLst>
                </a:gridCol>
                <a:gridCol w="731520">
                  <a:extLst>
                    <a:ext uri="{9D8B030D-6E8A-4147-A177-3AD203B41FA5}">
                      <a16:colId xmlns:a16="http://schemas.microsoft.com/office/drawing/2014/main" val="4032664914"/>
                    </a:ext>
                  </a:extLst>
                </a:gridCol>
                <a:gridCol w="731520">
                  <a:extLst>
                    <a:ext uri="{9D8B030D-6E8A-4147-A177-3AD203B41FA5}">
                      <a16:colId xmlns:a16="http://schemas.microsoft.com/office/drawing/2014/main" val="2078891416"/>
                    </a:ext>
                  </a:extLst>
                </a:gridCol>
                <a:gridCol w="1005840">
                  <a:extLst>
                    <a:ext uri="{9D8B030D-6E8A-4147-A177-3AD203B41FA5}">
                      <a16:colId xmlns:a16="http://schemas.microsoft.com/office/drawing/2014/main" val="3623970460"/>
                    </a:ext>
                  </a:extLst>
                </a:gridCol>
                <a:gridCol w="1005840">
                  <a:extLst>
                    <a:ext uri="{9D8B030D-6E8A-4147-A177-3AD203B41FA5}">
                      <a16:colId xmlns:a16="http://schemas.microsoft.com/office/drawing/2014/main" val="331507472"/>
                    </a:ext>
                  </a:extLst>
                </a:gridCol>
              </a:tblGrid>
              <a:tr h="347472">
                <a:tc>
                  <a:txBody>
                    <a:bodyPr/>
                    <a:lstStyle/>
                    <a:p>
                      <a:pPr marL="71120" marR="64135" algn="l">
                        <a:lnSpc>
                          <a:spcPts val="1040"/>
                        </a:lnSpc>
                        <a:spcBef>
                          <a:spcPts val="0"/>
                        </a:spcBef>
                        <a:spcAft>
                          <a:spcPts val="0"/>
                        </a:spcAft>
                      </a:pPr>
                      <a:r>
                        <a:rPr lang="en-US" sz="1200" dirty="0">
                          <a:effectLst/>
                          <a:latin typeface="+mj-lt"/>
                        </a:rPr>
                        <a:t>447:</a:t>
                      </a:r>
                      <a:r>
                        <a:rPr lang="en-US" sz="1200" spc="-25" dirty="0">
                          <a:effectLst/>
                          <a:latin typeface="+mj-lt"/>
                        </a:rPr>
                        <a:t> </a:t>
                      </a:r>
                      <a:r>
                        <a:rPr lang="en-US" sz="1200" dirty="0" err="1">
                          <a:effectLst/>
                          <a:latin typeface="+mj-lt"/>
                        </a:rPr>
                        <a:t>Estaciones</a:t>
                      </a:r>
                      <a:r>
                        <a:rPr lang="en-US" sz="1200" dirty="0">
                          <a:effectLst/>
                          <a:latin typeface="+mj-lt"/>
                        </a:rPr>
                        <a:t> de </a:t>
                      </a:r>
                      <a:r>
                        <a:rPr lang="en-US" sz="1200" dirty="0" err="1">
                          <a:effectLst/>
                          <a:latin typeface="+mj-lt"/>
                        </a:rPr>
                        <a:t>gasolina</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40"/>
                        </a:lnSpc>
                        <a:spcBef>
                          <a:spcPts val="0"/>
                        </a:spcBef>
                        <a:spcAft>
                          <a:spcPts val="0"/>
                        </a:spcAft>
                      </a:pPr>
                      <a:r>
                        <a:rPr lang="en-US" sz="1200" b="0" spc="-25" dirty="0">
                          <a:solidFill>
                            <a:schemeClr val="tx1"/>
                          </a:solidFill>
                          <a:effectLst/>
                          <a:latin typeface="+mj-lt"/>
                        </a:rPr>
                        <a:t>15</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040"/>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40"/>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40"/>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60045" algn="ctr">
                        <a:lnSpc>
                          <a:spcPts val="1040"/>
                        </a:lnSpc>
                        <a:spcBef>
                          <a:spcPts val="0"/>
                        </a:spcBef>
                        <a:spcAft>
                          <a:spcPts val="0"/>
                        </a:spcAft>
                      </a:pPr>
                      <a:r>
                        <a:rPr lang="en-US" sz="1200" b="0" spc="-20" dirty="0">
                          <a:solidFill>
                            <a:schemeClr val="tx1"/>
                          </a:solidFill>
                          <a:effectLst/>
                          <a:latin typeface="+mj-lt"/>
                        </a:rPr>
                        <a:t>6.67</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lnSpc>
                          <a:spcPts val="1040"/>
                        </a:lnSpc>
                        <a:spcBef>
                          <a:spcPts val="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84667741"/>
                  </a:ext>
                </a:extLst>
              </a:tr>
              <a:tr h="347472">
                <a:tc>
                  <a:txBody>
                    <a:bodyPr/>
                    <a:lstStyle/>
                    <a:p>
                      <a:pPr marL="71120" marR="65405" algn="l">
                        <a:lnSpc>
                          <a:spcPts val="1135"/>
                        </a:lnSpc>
                        <a:spcBef>
                          <a:spcPts val="0"/>
                        </a:spcBef>
                        <a:spcAft>
                          <a:spcPts val="0"/>
                        </a:spcAft>
                      </a:pPr>
                      <a:r>
                        <a:rPr lang="en-US" sz="1200" dirty="0">
                          <a:effectLst/>
                          <a:latin typeface="+mj-lt"/>
                        </a:rPr>
                        <a:t>448:</a:t>
                      </a:r>
                      <a:r>
                        <a:rPr lang="en-US" sz="1200" spc="-25" dirty="0">
                          <a:effectLst/>
                          <a:latin typeface="+mj-lt"/>
                        </a:rPr>
                        <a:t> </a:t>
                      </a:r>
                      <a:r>
                        <a:rPr lang="es-ES" sz="1200" dirty="0">
                          <a:effectLst/>
                          <a:latin typeface="+mj-lt"/>
                        </a:rPr>
                        <a:t>Ropa y Tiendas de Ropa y Accesorios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spc="-25" dirty="0">
                          <a:effectLst/>
                          <a:latin typeface="+mj-lt"/>
                        </a:rPr>
                        <a:t>12</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135"/>
                        </a:lnSpc>
                        <a:spcBef>
                          <a:spcPts val="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7340" algn="ctr">
                        <a:spcBef>
                          <a:spcPts val="560"/>
                        </a:spcBef>
                        <a:spcAft>
                          <a:spcPts val="0"/>
                        </a:spcAft>
                      </a:pPr>
                      <a:r>
                        <a:rPr lang="en-US" sz="1200" spc="-10" dirty="0">
                          <a:effectLst/>
                          <a:latin typeface="+mj-lt"/>
                        </a:rPr>
                        <a:t>-25.00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739468957"/>
                  </a:ext>
                </a:extLst>
              </a:tr>
              <a:tr h="347472">
                <a:tc>
                  <a:txBody>
                    <a:bodyPr/>
                    <a:lstStyle/>
                    <a:p>
                      <a:pPr marL="69850" marR="65405" algn="l">
                        <a:lnSpc>
                          <a:spcPts val="1135"/>
                        </a:lnSpc>
                        <a:spcBef>
                          <a:spcPts val="0"/>
                        </a:spcBef>
                        <a:spcAft>
                          <a:spcPts val="0"/>
                        </a:spcAft>
                      </a:pPr>
                      <a:r>
                        <a:rPr lang="en-US" sz="1200" dirty="0">
                          <a:effectLst/>
                          <a:latin typeface="+mj-lt"/>
                        </a:rPr>
                        <a:t>452:</a:t>
                      </a:r>
                      <a:r>
                        <a:rPr lang="en-US" sz="1200" spc="-15" dirty="0">
                          <a:effectLst/>
                          <a:latin typeface="+mj-lt"/>
                        </a:rPr>
                        <a:t> </a:t>
                      </a:r>
                      <a:r>
                        <a:rPr lang="en-US" sz="1200" dirty="0">
                          <a:effectLst/>
                          <a:latin typeface="+mj-lt"/>
                        </a:rPr>
                        <a:t>Tiendas de </a:t>
                      </a:r>
                      <a:r>
                        <a:rPr lang="en-US" sz="1200" dirty="0" err="1">
                          <a:effectLst/>
                          <a:latin typeface="+mj-lt"/>
                        </a:rPr>
                        <a:t>mercancías</a:t>
                      </a:r>
                      <a:r>
                        <a:rPr lang="en-US" sz="1200" dirty="0">
                          <a:effectLst/>
                          <a:latin typeface="+mj-lt"/>
                        </a:rPr>
                        <a:t> </a:t>
                      </a:r>
                      <a:r>
                        <a:rPr lang="en-US" sz="1200" dirty="0" err="1">
                          <a:effectLst/>
                          <a:latin typeface="+mj-lt"/>
                        </a:rPr>
                        <a:t>generales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spc="-25" dirty="0">
                          <a:effectLst/>
                          <a:latin typeface="+mj-lt"/>
                        </a:rPr>
                        <a:t>10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135"/>
                        </a:lnSpc>
                        <a:spcBef>
                          <a:spcPts val="0"/>
                        </a:spcBef>
                        <a:spcAft>
                          <a:spcPts val="0"/>
                        </a:spcAft>
                      </a:pPr>
                      <a:r>
                        <a:rPr lang="en-US" sz="1200" dirty="0">
                          <a:effectLst/>
                          <a:latin typeface="+mj-lt"/>
                        </a:rPr>
                        <a:t>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200" dirty="0">
                          <a:effectLst/>
                          <a:latin typeface="+mj-lt"/>
                        </a:rPr>
                        <a:t>7</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200" dirty="0">
                          <a:effectLst/>
                          <a:latin typeface="+mj-lt"/>
                        </a:rPr>
                        <a:t>8</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7340" algn="ctr">
                        <a:spcBef>
                          <a:spcPts val="560"/>
                        </a:spcBef>
                        <a:spcAft>
                          <a:spcPts val="0"/>
                        </a:spcAft>
                      </a:pPr>
                      <a:r>
                        <a:rPr lang="en-US" sz="1200" spc="-10" dirty="0">
                          <a:effectLst/>
                          <a:latin typeface="+mj-lt"/>
                        </a:rPr>
                        <a:t>-10.00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6860" marR="278130" algn="ctr">
                        <a:spcBef>
                          <a:spcPts val="560"/>
                        </a:spcBef>
                        <a:spcAft>
                          <a:spcPts val="0"/>
                        </a:spcAft>
                      </a:pPr>
                      <a:r>
                        <a:rPr lang="en-US" sz="1200" b="0" spc="-10" dirty="0">
                          <a:solidFill>
                            <a:schemeClr val="tx1"/>
                          </a:solidFill>
                          <a:effectLst/>
                          <a:latin typeface="+mj-lt"/>
                        </a:rPr>
                        <a:t>-11.11</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67428481"/>
                  </a:ext>
                </a:extLst>
              </a:tr>
              <a:tr h="347472">
                <a:tc>
                  <a:txBody>
                    <a:bodyPr/>
                    <a:lstStyle/>
                    <a:p>
                      <a:pPr marL="69850" marR="65405" algn="l">
                        <a:lnSpc>
                          <a:spcPts val="1135"/>
                        </a:lnSpc>
                        <a:spcBef>
                          <a:spcPts val="0"/>
                        </a:spcBef>
                        <a:spcAft>
                          <a:spcPts val="0"/>
                        </a:spcAft>
                      </a:pPr>
                      <a:r>
                        <a:rPr lang="en-US" sz="1200" spc="-10" dirty="0">
                          <a:effectLst/>
                          <a:latin typeface="+mj-lt"/>
                        </a:rPr>
                        <a:t>48:</a:t>
                      </a:r>
                      <a:r>
                        <a:rPr lang="en-US" sz="1200" spc="10" dirty="0">
                          <a:effectLst/>
                          <a:latin typeface="+mj-lt"/>
                        </a:rPr>
                        <a:t> </a:t>
                      </a:r>
                      <a:r>
                        <a:rPr lang="en-US" sz="1200" spc="-10" dirty="0" err="1">
                          <a:effectLst/>
                          <a:latin typeface="+mj-lt"/>
                        </a:rPr>
                        <a:t>Transporte</a:t>
                      </a:r>
                      <a:r>
                        <a:rPr lang="en-US" sz="1200" spc="-10" dirty="0">
                          <a:effectLst/>
                          <a:latin typeface="+mj-lt"/>
                        </a:rPr>
                        <a:t> y </a:t>
                      </a:r>
                      <a:r>
                        <a:rPr lang="en-US" sz="1200" spc="-10" dirty="0" err="1">
                          <a:effectLst/>
                          <a:latin typeface="+mj-lt"/>
                        </a:rPr>
                        <a:t>almacenamiento</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spc="-25" dirty="0">
                          <a:effectLst/>
                          <a:latin typeface="+mj-lt"/>
                        </a:rPr>
                        <a:t>31</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135"/>
                        </a:lnSpc>
                        <a:spcBef>
                          <a:spcPts val="0"/>
                        </a:spcBef>
                        <a:spcAft>
                          <a:spcPts val="0"/>
                        </a:spcAft>
                      </a:pPr>
                      <a:r>
                        <a:rPr lang="en-US" sz="1200" spc="-25" dirty="0">
                          <a:effectLst/>
                          <a:latin typeface="+mj-lt"/>
                        </a:rPr>
                        <a:t>35</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200" spc="-25" dirty="0">
                          <a:effectLst/>
                          <a:latin typeface="+mj-lt"/>
                        </a:rPr>
                        <a:t>40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spcBef>
                          <a:spcPts val="560"/>
                        </a:spcBef>
                        <a:spcAft>
                          <a:spcPts val="0"/>
                        </a:spcAft>
                      </a:pPr>
                      <a:r>
                        <a:rPr lang="en-US" sz="1200" spc="-25" dirty="0">
                          <a:effectLst/>
                          <a:latin typeface="+mj-lt"/>
                        </a:rPr>
                        <a:t>46</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28295" algn="ctr">
                        <a:spcBef>
                          <a:spcPts val="560"/>
                        </a:spcBef>
                        <a:spcAft>
                          <a:spcPts val="0"/>
                        </a:spcAft>
                      </a:pPr>
                      <a:r>
                        <a:rPr lang="en-US" sz="1200" spc="-10" dirty="0">
                          <a:effectLst/>
                          <a:latin typeface="+mj-lt"/>
                        </a:rPr>
                        <a:t>12.90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10" dirty="0">
                          <a:solidFill>
                            <a:schemeClr val="tx1"/>
                          </a:solidFill>
                          <a:effectLst/>
                          <a:latin typeface="+mj-lt"/>
                        </a:rPr>
                        <a:t>31.43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10755498"/>
                  </a:ext>
                </a:extLst>
              </a:tr>
              <a:tr h="347472">
                <a:tc>
                  <a:txBody>
                    <a:bodyPr/>
                    <a:lstStyle/>
                    <a:p>
                      <a:pPr marL="71120" marR="64135" algn="l">
                        <a:lnSpc>
                          <a:spcPts val="1050"/>
                        </a:lnSpc>
                        <a:spcBef>
                          <a:spcPts val="0"/>
                        </a:spcBef>
                        <a:spcAft>
                          <a:spcPts val="0"/>
                        </a:spcAft>
                      </a:pPr>
                      <a:r>
                        <a:rPr lang="en-US" sz="1200" dirty="0">
                          <a:effectLst/>
                          <a:latin typeface="+mj-lt"/>
                        </a:rPr>
                        <a:t>51:</a:t>
                      </a:r>
                      <a:r>
                        <a:rPr lang="en-US" sz="1200" spc="-5" dirty="0">
                          <a:effectLst/>
                          <a:latin typeface="+mj-lt"/>
                        </a:rPr>
                        <a:t> </a:t>
                      </a:r>
                      <a:r>
                        <a:rPr lang="en-US" sz="1200" spc="-10" dirty="0" err="1">
                          <a:effectLst/>
                          <a:latin typeface="+mj-lt"/>
                        </a:rPr>
                        <a:t>Información</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200" dirty="0">
                          <a:effectLst/>
                          <a:latin typeface="+mj-lt"/>
                        </a:rPr>
                        <a:t>6</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200" dirty="0">
                          <a:effectLst/>
                          <a:latin typeface="+mj-lt"/>
                        </a:rPr>
                        <a:t>8</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200" dirty="0">
                          <a:effectLst/>
                          <a:latin typeface="+mj-lt"/>
                        </a:rPr>
                        <a:t>8</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50"/>
                        </a:lnSpc>
                        <a:spcBef>
                          <a:spcPts val="0"/>
                        </a:spcBef>
                        <a:spcAft>
                          <a:spcPts val="0"/>
                        </a:spcAft>
                      </a:pPr>
                      <a:r>
                        <a:rPr lang="en-US" sz="1200" spc="-25" dirty="0">
                          <a:effectLst/>
                          <a:latin typeface="+mj-lt"/>
                        </a:rPr>
                        <a:t>10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28295" algn="ctr">
                        <a:lnSpc>
                          <a:spcPts val="1050"/>
                        </a:lnSpc>
                        <a:spcBef>
                          <a:spcPts val="0"/>
                        </a:spcBef>
                        <a:spcAft>
                          <a:spcPts val="0"/>
                        </a:spcAft>
                      </a:pPr>
                      <a:r>
                        <a:rPr lang="en-US" sz="1200" spc="-10" dirty="0">
                          <a:effectLst/>
                          <a:latin typeface="+mj-lt"/>
                        </a:rPr>
                        <a:t>33.33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lnSpc>
                          <a:spcPts val="1050"/>
                        </a:lnSpc>
                        <a:spcBef>
                          <a:spcPts val="0"/>
                        </a:spcBef>
                        <a:spcAft>
                          <a:spcPts val="0"/>
                        </a:spcAft>
                      </a:pPr>
                      <a:r>
                        <a:rPr lang="en-US" sz="1200" b="0" spc="-10" dirty="0">
                          <a:solidFill>
                            <a:schemeClr val="tx1"/>
                          </a:solidFill>
                          <a:effectLst/>
                          <a:latin typeface="+mj-lt"/>
                        </a:rPr>
                        <a:t>25.00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73175873"/>
                  </a:ext>
                </a:extLst>
              </a:tr>
              <a:tr h="347472">
                <a:tc>
                  <a:txBody>
                    <a:bodyPr/>
                    <a:lstStyle/>
                    <a:p>
                      <a:pPr marL="71120" marR="63500" algn="l">
                        <a:lnSpc>
                          <a:spcPts val="1050"/>
                        </a:lnSpc>
                        <a:spcBef>
                          <a:spcPts val="0"/>
                        </a:spcBef>
                        <a:spcAft>
                          <a:spcPts val="0"/>
                        </a:spcAft>
                      </a:pPr>
                      <a:r>
                        <a:rPr lang="en-US" sz="1200" dirty="0">
                          <a:effectLst/>
                          <a:latin typeface="+mj-lt"/>
                        </a:rPr>
                        <a:t>52:</a:t>
                      </a:r>
                      <a:r>
                        <a:rPr lang="en-US" sz="1200" spc="-20" dirty="0">
                          <a:effectLst/>
                          <a:latin typeface="+mj-lt"/>
                        </a:rPr>
                        <a:t> </a:t>
                      </a:r>
                      <a:r>
                        <a:rPr lang="en-US" sz="1200" dirty="0" err="1">
                          <a:effectLst/>
                          <a:latin typeface="+mj-lt"/>
                        </a:rPr>
                        <a:t>Finanzas</a:t>
                      </a:r>
                      <a:r>
                        <a:rPr lang="en-US" sz="1200" dirty="0">
                          <a:effectLst/>
                          <a:latin typeface="+mj-lt"/>
                        </a:rPr>
                        <a:t> y </a:t>
                      </a:r>
                      <a:r>
                        <a:rPr lang="en-US" sz="1200" dirty="0" err="1">
                          <a:effectLst/>
                          <a:latin typeface="+mj-lt"/>
                        </a:rPr>
                        <a:t>Seguros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200" spc="-25" dirty="0">
                          <a:effectLst/>
                          <a:latin typeface="+mj-lt"/>
                        </a:rPr>
                        <a:t>30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050"/>
                        </a:lnSpc>
                        <a:spcBef>
                          <a:spcPts val="0"/>
                        </a:spcBef>
                        <a:spcAft>
                          <a:spcPts val="0"/>
                        </a:spcAft>
                      </a:pPr>
                      <a:r>
                        <a:rPr lang="en-US" sz="1200" spc="-25" dirty="0">
                          <a:effectLst/>
                          <a:latin typeface="+mj-lt"/>
                        </a:rPr>
                        <a:t>29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200" spc="-25" dirty="0">
                          <a:effectLst/>
                          <a:latin typeface="+mj-lt"/>
                        </a:rPr>
                        <a:t>27</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50"/>
                        </a:lnSpc>
                        <a:spcBef>
                          <a:spcPts val="0"/>
                        </a:spcBef>
                        <a:spcAft>
                          <a:spcPts val="0"/>
                        </a:spcAft>
                      </a:pPr>
                      <a:r>
                        <a:rPr lang="en-US" sz="1200" spc="-25" dirty="0">
                          <a:effectLst/>
                          <a:latin typeface="+mj-lt"/>
                        </a:rPr>
                        <a:t>26</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38455" algn="ctr">
                        <a:lnSpc>
                          <a:spcPts val="1050"/>
                        </a:lnSpc>
                        <a:spcBef>
                          <a:spcPts val="0"/>
                        </a:spcBef>
                        <a:spcAft>
                          <a:spcPts val="0"/>
                        </a:spcAft>
                      </a:pPr>
                      <a:r>
                        <a:rPr lang="en-US" sz="1200" spc="-10" dirty="0">
                          <a:effectLst/>
                          <a:latin typeface="+mj-lt"/>
                        </a:rPr>
                        <a:t>-</a:t>
                      </a:r>
                      <a:r>
                        <a:rPr lang="en-US" sz="1200" spc="-20" dirty="0">
                          <a:effectLst/>
                          <a:latin typeface="+mj-lt"/>
                        </a:rPr>
                        <a:t>3.33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5590" algn="ctr">
                        <a:lnSpc>
                          <a:spcPts val="1050"/>
                        </a:lnSpc>
                        <a:spcBef>
                          <a:spcPts val="0"/>
                        </a:spcBef>
                        <a:spcAft>
                          <a:spcPts val="0"/>
                        </a:spcAft>
                      </a:pPr>
                      <a:r>
                        <a:rPr lang="en-US" sz="1200" b="0" spc="-10" dirty="0">
                          <a:solidFill>
                            <a:schemeClr val="tx1"/>
                          </a:solidFill>
                          <a:effectLst/>
                          <a:latin typeface="+mj-lt"/>
                        </a:rPr>
                        <a:t>-10.34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666689614"/>
                  </a:ext>
                </a:extLst>
              </a:tr>
              <a:tr h="347472">
                <a:tc>
                  <a:txBody>
                    <a:bodyPr/>
                    <a:lstStyle/>
                    <a:p>
                      <a:pPr marL="69215" marR="65405" algn="l">
                        <a:lnSpc>
                          <a:spcPts val="1050"/>
                        </a:lnSpc>
                        <a:spcBef>
                          <a:spcPts val="0"/>
                        </a:spcBef>
                        <a:spcAft>
                          <a:spcPts val="0"/>
                        </a:spcAft>
                      </a:pPr>
                      <a:r>
                        <a:rPr lang="en-US" sz="1200" dirty="0">
                          <a:effectLst/>
                          <a:latin typeface="+mj-lt"/>
                        </a:rPr>
                        <a:t>531:</a:t>
                      </a:r>
                      <a:r>
                        <a:rPr lang="en-US" sz="1200" spc="-15" dirty="0">
                          <a:effectLst/>
                          <a:latin typeface="+mj-lt"/>
                        </a:rPr>
                        <a:t> </a:t>
                      </a:r>
                      <a:r>
                        <a:rPr lang="en-US" sz="1200" dirty="0" err="1">
                          <a:effectLst/>
                          <a:latin typeface="+mj-lt"/>
                        </a:rPr>
                        <a:t>Bienes</a:t>
                      </a:r>
                      <a:r>
                        <a:rPr lang="en-US" sz="1200" dirty="0">
                          <a:effectLst/>
                          <a:latin typeface="+mj-lt"/>
                        </a:rPr>
                        <a:t> </a:t>
                      </a:r>
                      <a:r>
                        <a:rPr lang="en-US" sz="1200" dirty="0" err="1">
                          <a:effectLst/>
                          <a:latin typeface="+mj-lt"/>
                        </a:rPr>
                        <a:t>raíces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lnSpc>
                          <a:spcPts val="1050"/>
                        </a:lnSpc>
                        <a:spcBef>
                          <a:spcPts val="0"/>
                        </a:spcBef>
                        <a:spcAft>
                          <a:spcPts val="0"/>
                        </a:spcAft>
                      </a:pPr>
                      <a:r>
                        <a:rPr lang="en-US" sz="1200" spc="-25" dirty="0">
                          <a:effectLst/>
                          <a:latin typeface="+mj-lt"/>
                        </a:rPr>
                        <a:t>13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050"/>
                        </a:lnSpc>
                        <a:spcBef>
                          <a:spcPts val="0"/>
                        </a:spcBef>
                        <a:spcAft>
                          <a:spcPts val="0"/>
                        </a:spcAft>
                      </a:pPr>
                      <a:r>
                        <a:rPr lang="en-US" sz="1200" spc="-25" dirty="0">
                          <a:effectLst/>
                          <a:latin typeface="+mj-lt"/>
                        </a:rPr>
                        <a:t>12</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200" spc="-25" dirty="0">
                          <a:effectLst/>
                          <a:latin typeface="+mj-lt"/>
                        </a:rPr>
                        <a:t>13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lnSpc>
                          <a:spcPts val="1050"/>
                        </a:lnSpc>
                        <a:spcBef>
                          <a:spcPts val="0"/>
                        </a:spcBef>
                        <a:spcAft>
                          <a:spcPts val="0"/>
                        </a:spcAft>
                      </a:pPr>
                      <a:r>
                        <a:rPr lang="en-US" sz="1200" spc="-25" dirty="0">
                          <a:effectLst/>
                          <a:latin typeface="+mj-lt"/>
                        </a:rPr>
                        <a:t>15</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38455" algn="ctr">
                        <a:lnSpc>
                          <a:spcPts val="1050"/>
                        </a:lnSpc>
                        <a:spcBef>
                          <a:spcPts val="0"/>
                        </a:spcBef>
                        <a:spcAft>
                          <a:spcPts val="0"/>
                        </a:spcAft>
                      </a:pPr>
                      <a:r>
                        <a:rPr lang="en-US" sz="1200" spc="-10" dirty="0">
                          <a:effectLst/>
                          <a:latin typeface="+mj-lt"/>
                        </a:rPr>
                        <a:t>-</a:t>
                      </a:r>
                      <a:r>
                        <a:rPr lang="en-US" sz="1200" spc="-20" dirty="0">
                          <a:effectLst/>
                          <a:latin typeface="+mj-lt"/>
                        </a:rPr>
                        <a:t>7.69</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lnSpc>
                          <a:spcPts val="1050"/>
                        </a:lnSpc>
                        <a:spcBef>
                          <a:spcPts val="0"/>
                        </a:spcBef>
                        <a:spcAft>
                          <a:spcPts val="0"/>
                        </a:spcAft>
                      </a:pPr>
                      <a:r>
                        <a:rPr lang="en-US" sz="1200" b="0" spc="-10" dirty="0">
                          <a:solidFill>
                            <a:schemeClr val="tx1"/>
                          </a:solidFill>
                          <a:effectLst/>
                          <a:latin typeface="+mj-lt"/>
                        </a:rPr>
                        <a:t>25.00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243949"/>
                  </a:ext>
                </a:extLst>
              </a:tr>
              <a:tr h="347472">
                <a:tc>
                  <a:txBody>
                    <a:bodyPr/>
                    <a:lstStyle/>
                    <a:p>
                      <a:pPr marL="71120" marR="64770" algn="l">
                        <a:lnSpc>
                          <a:spcPts val="1135"/>
                        </a:lnSpc>
                        <a:spcBef>
                          <a:spcPts val="0"/>
                        </a:spcBef>
                        <a:spcAft>
                          <a:spcPts val="0"/>
                        </a:spcAft>
                      </a:pPr>
                      <a:r>
                        <a:rPr lang="en-US" sz="1200" dirty="0">
                          <a:effectLst/>
                          <a:latin typeface="+mj-lt"/>
                        </a:rPr>
                        <a:t>532:</a:t>
                      </a:r>
                      <a:r>
                        <a:rPr lang="en-US" sz="1200" spc="-15" dirty="0">
                          <a:effectLst/>
                          <a:latin typeface="+mj-lt"/>
                        </a:rPr>
                        <a:t> </a:t>
                      </a:r>
                      <a:r>
                        <a:rPr lang="es-ES" sz="1200" dirty="0">
                          <a:effectLst/>
                          <a:latin typeface="+mj-lt"/>
                        </a:rPr>
                        <a:t>Servicios de alquiler y arrendamiento</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135"/>
                        </a:lnSpc>
                        <a:spcBef>
                          <a:spcPts val="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200" dirty="0">
                          <a:effectLst/>
                          <a:latin typeface="+mj-lt"/>
                        </a:rPr>
                        <a:t>3</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60045" algn="ctr">
                        <a:spcBef>
                          <a:spcPts val="560"/>
                        </a:spcBef>
                        <a:spcAft>
                          <a:spcPts val="0"/>
                        </a:spcAft>
                      </a:pPr>
                      <a:r>
                        <a:rPr lang="en-US" sz="1200" spc="-20" dirty="0">
                          <a:effectLst/>
                          <a:latin typeface="+mj-lt"/>
                        </a:rPr>
                        <a:t>0.00</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45343607"/>
                  </a:ext>
                </a:extLst>
              </a:tr>
              <a:tr h="347472">
                <a:tc>
                  <a:txBody>
                    <a:bodyPr/>
                    <a:lstStyle/>
                    <a:p>
                      <a:pPr marL="70485" marR="65405" algn="l">
                        <a:lnSpc>
                          <a:spcPts val="1135"/>
                        </a:lnSpc>
                        <a:spcBef>
                          <a:spcPts val="0"/>
                        </a:spcBef>
                        <a:spcAft>
                          <a:spcPts val="0"/>
                        </a:spcAft>
                      </a:pPr>
                      <a:r>
                        <a:rPr lang="en-US" sz="1200" dirty="0">
                          <a:effectLst/>
                          <a:latin typeface="+mj-lt"/>
                        </a:rPr>
                        <a:t>54:</a:t>
                      </a:r>
                      <a:r>
                        <a:rPr lang="en-US" sz="1200" spc="-45" dirty="0">
                          <a:effectLst/>
                          <a:latin typeface="+mj-lt"/>
                        </a:rPr>
                        <a:t> </a:t>
                      </a:r>
                      <a:r>
                        <a:rPr lang="es-ES" sz="1200" dirty="0">
                          <a:effectLst/>
                          <a:latin typeface="+mj-lt"/>
                        </a:rPr>
                        <a:t>Servicios Profesionales, Científicos y Técnicos</a:t>
                      </a:r>
                      <a:endParaRPr lang="en-US" sz="12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7630" marR="81280" algn="ctr">
                        <a:spcBef>
                          <a:spcPts val="560"/>
                        </a:spcBef>
                        <a:spcAft>
                          <a:spcPts val="0"/>
                        </a:spcAft>
                      </a:pPr>
                      <a:r>
                        <a:rPr lang="en-US" sz="1200" b="0" spc="-25" dirty="0">
                          <a:solidFill>
                            <a:schemeClr val="tx1"/>
                          </a:solidFill>
                          <a:effectLst/>
                          <a:latin typeface="+mj-lt"/>
                        </a:rPr>
                        <a:t>19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0645" algn="ctr">
                        <a:lnSpc>
                          <a:spcPts val="1135"/>
                        </a:lnSpc>
                        <a:spcBef>
                          <a:spcPts val="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200" b="0" spc="-25" dirty="0">
                          <a:solidFill>
                            <a:schemeClr val="tx1"/>
                          </a:solidFill>
                          <a:effectLst/>
                          <a:latin typeface="+mj-lt"/>
                        </a:rPr>
                        <a:t>19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6360" marR="79375" algn="ctr">
                        <a:spcBef>
                          <a:spcPts val="560"/>
                        </a:spcBef>
                        <a:spcAft>
                          <a:spcPts val="0"/>
                        </a:spcAft>
                      </a:pPr>
                      <a:r>
                        <a:rPr lang="en-US" sz="1200" b="0" spc="-25" dirty="0">
                          <a:solidFill>
                            <a:schemeClr val="tx1"/>
                          </a:solidFill>
                          <a:effectLst/>
                          <a:latin typeface="+mj-lt"/>
                        </a:rPr>
                        <a:t>16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7340" algn="ctr">
                        <a:spcBef>
                          <a:spcPts val="560"/>
                        </a:spcBef>
                        <a:spcAft>
                          <a:spcPts val="0"/>
                        </a:spcAft>
                      </a:pPr>
                      <a:r>
                        <a:rPr lang="en-US" sz="1200" b="0" spc="-10" dirty="0">
                          <a:solidFill>
                            <a:schemeClr val="tx1"/>
                          </a:solidFill>
                          <a:effectLst/>
                          <a:latin typeface="+mj-lt"/>
                        </a:rPr>
                        <a:t>-15.79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78765" marR="273050" algn="ctr">
                        <a:spcBef>
                          <a:spcPts val="560"/>
                        </a:spcBef>
                        <a:spcAft>
                          <a:spcPts val="0"/>
                        </a:spcAft>
                      </a:pPr>
                      <a:r>
                        <a:rPr lang="en-US" sz="1200" b="0" spc="-20" dirty="0">
                          <a:solidFill>
                            <a:schemeClr val="tx1"/>
                          </a:solidFill>
                          <a:effectLst/>
                          <a:latin typeface="+mj-lt"/>
                        </a:rPr>
                        <a:t>0.00</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873951655"/>
                  </a:ext>
                </a:extLst>
              </a:tr>
            </a:tbl>
          </a:graphicData>
        </a:graphic>
      </p:graphicFrame>
      <p:sp>
        <p:nvSpPr>
          <p:cNvPr id="8" name="Title 1">
            <a:extLst>
              <a:ext uri="{FF2B5EF4-FFF2-40B4-BE49-F238E27FC236}">
                <a16:creationId xmlns:a16="http://schemas.microsoft.com/office/drawing/2014/main" id="{1F5BE0AD-B5F8-AFC5-565D-BFB06FD45799}"/>
              </a:ext>
            </a:extLst>
          </p:cNvPr>
          <p:cNvSpPr>
            <a:spLocks noGrp="1"/>
          </p:cNvSpPr>
          <p:nvPr>
            <p:ph type="title"/>
          </p:nvPr>
        </p:nvSpPr>
        <p:spPr>
          <a:xfrm>
            <a:off x="102582" y="680625"/>
            <a:ext cx="11986836" cy="997256"/>
          </a:xfrm>
        </p:spPr>
        <p:txBody>
          <a:bodyPr>
            <a:normAutofit/>
          </a:bodyPr>
          <a:lstStyle/>
          <a:p>
            <a:pPr algn="ctr"/>
            <a:r>
              <a:rPr lang="en-US" sz="3600" u="sng" dirty="0" err="1">
                <a:latin typeface="Times" panose="02020603050405020304" pitchFamily="18" charset="0"/>
                <a:cs typeface="Times" panose="02020603050405020304" pitchFamily="18" charset="0"/>
              </a:rPr>
              <a:t>Subregión</a:t>
            </a:r>
            <a:r>
              <a:rPr lang="en-US" sz="3600" u="sng" dirty="0">
                <a:latin typeface="Times" panose="02020603050405020304" pitchFamily="18" charset="0"/>
                <a:cs typeface="Times" panose="02020603050405020304" pitchFamily="18" charset="0"/>
              </a:rPr>
              <a:t> de Kern Norte (Delano) </a:t>
            </a:r>
            <a:r>
              <a:rPr lang="en-US" sz="3600" u="sng" dirty="0" err="1">
                <a:latin typeface="Times" panose="02020603050405020304" pitchFamily="18" charset="0"/>
                <a:cs typeface="Times" panose="02020603050405020304" pitchFamily="18" charset="0"/>
              </a:rPr>
              <a:t>Empleadores</a:t>
            </a:r>
            <a:r>
              <a:rPr lang="en-US" sz="3600" u="sng" dirty="0">
                <a:latin typeface="Times" panose="02020603050405020304" pitchFamily="18" charset="0"/>
                <a:cs typeface="Times" panose="02020603050405020304" pitchFamily="18" charset="0"/>
              </a:rPr>
              <a:t> Pt. 2 </a:t>
            </a:r>
          </a:p>
        </p:txBody>
      </p:sp>
      <p:sp>
        <p:nvSpPr>
          <p:cNvPr id="2" name="TextBox 1">
            <a:extLst>
              <a:ext uri="{FF2B5EF4-FFF2-40B4-BE49-F238E27FC236}">
                <a16:creationId xmlns:a16="http://schemas.microsoft.com/office/drawing/2014/main" id="{47074D95-58A2-2FA3-8486-07D00530BE19}"/>
              </a:ext>
            </a:extLst>
          </p:cNvPr>
          <p:cNvSpPr txBox="1"/>
          <p:nvPr/>
        </p:nvSpPr>
        <p:spPr>
          <a:xfrm>
            <a:off x="736847" y="5777265"/>
            <a:ext cx="6194240"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3.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17-18</a:t>
            </a:r>
            <a:endParaRPr lang="en-US" dirty="0"/>
          </a:p>
        </p:txBody>
      </p:sp>
      <p:sp>
        <p:nvSpPr>
          <p:cNvPr id="3" name="TextBox 2">
            <a:extLst>
              <a:ext uri="{FF2B5EF4-FFF2-40B4-BE49-F238E27FC236}">
                <a16:creationId xmlns:a16="http://schemas.microsoft.com/office/drawing/2014/main" id="{497FD168-7C69-4CF7-AD8F-099B731C7047}"/>
              </a:ext>
            </a:extLst>
          </p:cNvPr>
          <p:cNvSpPr txBox="1"/>
          <p:nvPr/>
        </p:nvSpPr>
        <p:spPr>
          <a:xfrm>
            <a:off x="9938945" y="1622355"/>
            <a:ext cx="239697" cy="292388"/>
          </a:xfrm>
          <a:prstGeom prst="rect">
            <a:avLst/>
          </a:prstGeom>
          <a:noFill/>
        </p:spPr>
        <p:txBody>
          <a:bodyPr wrap="square" rtlCol="0">
            <a:spAutoFit/>
          </a:bodyPr>
          <a:lstStyle/>
          <a:p>
            <a:r>
              <a:rPr lang="en-US" sz="1300" dirty="0">
                <a:latin typeface="+mj-lt"/>
              </a:rPr>
              <a:t>3</a:t>
            </a:r>
          </a:p>
        </p:txBody>
      </p:sp>
      <p:sp>
        <p:nvSpPr>
          <p:cNvPr id="4" name="Rectangle 3">
            <a:extLst>
              <a:ext uri="{FF2B5EF4-FFF2-40B4-BE49-F238E27FC236}">
                <a16:creationId xmlns:a16="http://schemas.microsoft.com/office/drawing/2014/main" id="{F4D1C6F2-507F-493F-9EAD-4F3A7948A178}"/>
              </a:ext>
            </a:extLst>
          </p:cNvPr>
          <p:cNvSpPr/>
          <p:nvPr/>
        </p:nvSpPr>
        <p:spPr>
          <a:xfrm>
            <a:off x="736847" y="638214"/>
            <a:ext cx="10599937" cy="55692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28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020870-BB66-580C-CBE4-8C12663D0D72}"/>
              </a:ext>
            </a:extLst>
          </p:cNvPr>
          <p:cNvGraphicFramePr>
            <a:graphicFrameLocks noGrp="1"/>
          </p:cNvGraphicFramePr>
          <p:nvPr>
            <p:extLst>
              <p:ext uri="{D42A27DB-BD31-4B8C-83A1-F6EECF244321}">
                <p14:modId xmlns:p14="http://schemas.microsoft.com/office/powerpoint/2010/main" val="689442376"/>
              </p:ext>
            </p:extLst>
          </p:nvPr>
        </p:nvGraphicFramePr>
        <p:xfrm>
          <a:off x="1735088" y="1275683"/>
          <a:ext cx="8119872" cy="4754880"/>
        </p:xfrm>
        <a:graphic>
          <a:graphicData uri="http://schemas.openxmlformats.org/drawingml/2006/table">
            <a:tbl>
              <a:tblPr firstRow="1" firstCol="1" lastRow="1" lastCol="1" bandRow="1" bandCol="1">
                <a:tableStyleId>{D4CE2346-27A6-42CB-956E-9A3AAC782CB1}</a:tableStyleId>
              </a:tblPr>
              <a:tblGrid>
                <a:gridCol w="3182112">
                  <a:extLst>
                    <a:ext uri="{9D8B030D-6E8A-4147-A177-3AD203B41FA5}">
                      <a16:colId xmlns:a16="http://schemas.microsoft.com/office/drawing/2014/main" val="3189313505"/>
                    </a:ext>
                  </a:extLst>
                </a:gridCol>
                <a:gridCol w="685800">
                  <a:extLst>
                    <a:ext uri="{9D8B030D-6E8A-4147-A177-3AD203B41FA5}">
                      <a16:colId xmlns:a16="http://schemas.microsoft.com/office/drawing/2014/main" val="69414306"/>
                    </a:ext>
                  </a:extLst>
                </a:gridCol>
                <a:gridCol w="685800">
                  <a:extLst>
                    <a:ext uri="{9D8B030D-6E8A-4147-A177-3AD203B41FA5}">
                      <a16:colId xmlns:a16="http://schemas.microsoft.com/office/drawing/2014/main" val="2920378257"/>
                    </a:ext>
                  </a:extLst>
                </a:gridCol>
                <a:gridCol w="685800">
                  <a:extLst>
                    <a:ext uri="{9D8B030D-6E8A-4147-A177-3AD203B41FA5}">
                      <a16:colId xmlns:a16="http://schemas.microsoft.com/office/drawing/2014/main" val="3435093780"/>
                    </a:ext>
                  </a:extLst>
                </a:gridCol>
                <a:gridCol w="685800">
                  <a:extLst>
                    <a:ext uri="{9D8B030D-6E8A-4147-A177-3AD203B41FA5}">
                      <a16:colId xmlns:a16="http://schemas.microsoft.com/office/drawing/2014/main" val="3797677949"/>
                    </a:ext>
                  </a:extLst>
                </a:gridCol>
                <a:gridCol w="1097280">
                  <a:extLst>
                    <a:ext uri="{9D8B030D-6E8A-4147-A177-3AD203B41FA5}">
                      <a16:colId xmlns:a16="http://schemas.microsoft.com/office/drawing/2014/main" val="3064086932"/>
                    </a:ext>
                  </a:extLst>
                </a:gridCol>
                <a:gridCol w="1097280">
                  <a:extLst>
                    <a:ext uri="{9D8B030D-6E8A-4147-A177-3AD203B41FA5}">
                      <a16:colId xmlns:a16="http://schemas.microsoft.com/office/drawing/2014/main" val="977079597"/>
                    </a:ext>
                  </a:extLst>
                </a:gridCol>
              </a:tblGrid>
              <a:tr h="310896">
                <a:tc>
                  <a:txBody>
                    <a:bodyPr/>
                    <a:lstStyle/>
                    <a:p>
                      <a:pPr marL="0" marR="0" algn="l">
                        <a:spcBef>
                          <a:spcPts val="0"/>
                        </a:spcBef>
                        <a:spcAft>
                          <a:spcPts val="0"/>
                        </a:spcAft>
                      </a:pPr>
                      <a:endParaRPr lang="en-US" sz="1100" dirty="0">
                        <a:effectLst/>
                        <a:latin typeface="+mj-lt"/>
                      </a:endParaRPr>
                    </a:p>
                  </a:txBody>
                  <a:tcPr marL="0" marR="0" marT="0" marB="0" anchor="b">
                    <a:solidFill>
                      <a:schemeClr val="accent4"/>
                    </a:solidFill>
                  </a:tcPr>
                </a:tc>
                <a:tc>
                  <a:txBody>
                    <a:bodyPr/>
                    <a:lstStyle/>
                    <a:p>
                      <a:pPr marL="153035" marR="146685" algn="ctr">
                        <a:spcBef>
                          <a:spcPts val="585"/>
                        </a:spcBef>
                        <a:spcAft>
                          <a:spcPts val="0"/>
                        </a:spcAft>
                      </a:pPr>
                      <a:r>
                        <a:rPr lang="en-US" sz="1100" spc="-20" dirty="0">
                          <a:effectLst/>
                          <a:latin typeface="+mj-lt"/>
                        </a:rPr>
                        <a:t>2017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5575" marR="147320" algn="ctr">
                        <a:spcBef>
                          <a:spcPts val="585"/>
                        </a:spcBef>
                        <a:spcAft>
                          <a:spcPts val="0"/>
                        </a:spcAft>
                      </a:pPr>
                      <a:r>
                        <a:rPr lang="en-US" sz="1100" spc="-20" dirty="0">
                          <a:effectLst/>
                          <a:latin typeface="+mj-lt"/>
                        </a:rPr>
                        <a:t>2019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6210" marR="146685" algn="ctr">
                        <a:spcBef>
                          <a:spcPts val="585"/>
                        </a:spcBef>
                        <a:spcAft>
                          <a:spcPts val="0"/>
                        </a:spcAft>
                      </a:pPr>
                      <a:r>
                        <a:rPr lang="en-US" sz="1100" spc="-20" dirty="0">
                          <a:effectLst/>
                          <a:latin typeface="+mj-lt"/>
                        </a:rPr>
                        <a:t>2020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7480" marR="145415" algn="ctr">
                        <a:spcBef>
                          <a:spcPts val="585"/>
                        </a:spcBef>
                        <a:spcAft>
                          <a:spcPts val="0"/>
                        </a:spcAft>
                      </a:pPr>
                      <a:r>
                        <a:rPr lang="en-US" sz="1100" spc="-20" dirty="0">
                          <a:effectLst/>
                          <a:latin typeface="+mj-lt"/>
                        </a:rPr>
                        <a:t>2021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7155" marR="0" algn="ctr">
                        <a:lnSpc>
                          <a:spcPts val="1145"/>
                        </a:lnSpc>
                        <a:spcBef>
                          <a:spcPts val="5"/>
                        </a:spcBef>
                        <a:spcAft>
                          <a:spcPts val="0"/>
                        </a:spcAft>
                      </a:pPr>
                      <a:r>
                        <a:rPr lang="en-US" sz="1100" dirty="0">
                          <a:effectLst/>
                          <a:latin typeface="+mj-lt"/>
                        </a:rPr>
                        <a:t>2017</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2019</a:t>
                      </a:r>
                      <a:endParaRPr lang="en-US" sz="1100" dirty="0">
                        <a:effectLst/>
                        <a:latin typeface="+mj-lt"/>
                      </a:endParaRPr>
                    </a:p>
                    <a:p>
                      <a:pPr marL="106680" marR="0" algn="ctr">
                        <a:lnSpc>
                          <a:spcPts val="1085"/>
                        </a:lnSpc>
                        <a:spcBef>
                          <a:spcPts val="0"/>
                        </a:spcBef>
                        <a:spcAft>
                          <a:spcPts val="0"/>
                        </a:spcAft>
                      </a:pPr>
                      <a:r>
                        <a:rPr lang="en-US" sz="1100" dirty="0">
                          <a:effectLst/>
                          <a:latin typeface="+mj-lt"/>
                        </a:rPr>
                        <a:t>(%</a:t>
                      </a:r>
                      <a:r>
                        <a:rPr lang="en-US" sz="1100" spc="-15" dirty="0">
                          <a:effectLst/>
                          <a:latin typeface="+mj-lt"/>
                        </a:rPr>
                        <a:t> </a:t>
                      </a:r>
                      <a:r>
                        <a:rPr lang="en-US" sz="1100" spc="-10" dirty="0">
                          <a:effectLst/>
                          <a:latin typeface="+mj-lt"/>
                        </a:rPr>
                        <a:t>Change)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7790" marR="0" algn="ctr">
                        <a:lnSpc>
                          <a:spcPts val="1145"/>
                        </a:lnSpc>
                        <a:spcBef>
                          <a:spcPts val="5"/>
                        </a:spcBef>
                        <a:spcAft>
                          <a:spcPts val="0"/>
                        </a:spcAft>
                      </a:pPr>
                      <a:r>
                        <a:rPr lang="en-US" sz="1100" dirty="0">
                          <a:effectLst/>
                          <a:latin typeface="+mj-lt"/>
                        </a:rPr>
                        <a:t>2019</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2021</a:t>
                      </a:r>
                      <a:endParaRPr lang="en-US" sz="1100" dirty="0">
                        <a:effectLst/>
                        <a:latin typeface="+mj-lt"/>
                      </a:endParaRPr>
                    </a:p>
                    <a:p>
                      <a:pPr marL="106680" marR="0" algn="ctr">
                        <a:lnSpc>
                          <a:spcPts val="1085"/>
                        </a:lnSpc>
                        <a:spcBef>
                          <a:spcPts val="0"/>
                        </a:spcBef>
                        <a:spcAft>
                          <a:spcPts val="0"/>
                        </a:spcAft>
                      </a:pPr>
                      <a:r>
                        <a:rPr lang="en-US" sz="1100" dirty="0">
                          <a:effectLst/>
                          <a:latin typeface="+mj-lt"/>
                        </a:rPr>
                        <a:t>(%</a:t>
                      </a:r>
                      <a:r>
                        <a:rPr lang="en-US" sz="1100" spc="-15" dirty="0">
                          <a:effectLst/>
                          <a:latin typeface="+mj-lt"/>
                        </a:rPr>
                        <a:t> </a:t>
                      </a:r>
                      <a:r>
                        <a:rPr lang="en-US" sz="1100" spc="-10" dirty="0">
                          <a:effectLst/>
                          <a:latin typeface="+mj-lt"/>
                        </a:rPr>
                        <a:t>Change)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986488095"/>
                  </a:ext>
                </a:extLst>
              </a:tr>
              <a:tr h="310896">
                <a:tc>
                  <a:txBody>
                    <a:bodyPr/>
                    <a:lstStyle/>
                    <a:p>
                      <a:pPr marL="74930" marR="70485" algn="l">
                        <a:lnSpc>
                          <a:spcPts val="1025"/>
                        </a:lnSpc>
                        <a:spcBef>
                          <a:spcPts val="0"/>
                        </a:spcBef>
                        <a:spcAft>
                          <a:spcPts val="0"/>
                        </a:spcAft>
                      </a:pPr>
                      <a:r>
                        <a:rPr lang="en-US" sz="1100" dirty="0">
                          <a:effectLst/>
                          <a:latin typeface="+mj-lt"/>
                        </a:rPr>
                        <a:t>NAICS</a:t>
                      </a:r>
                      <a:r>
                        <a:rPr lang="en-US" sz="1100" spc="-40" dirty="0">
                          <a:effectLst/>
                          <a:latin typeface="+mj-lt"/>
                        </a:rPr>
                        <a:t> </a:t>
                      </a:r>
                      <a:r>
                        <a:rPr lang="en-US" sz="1100" spc="-20" dirty="0">
                          <a:effectLst/>
                          <a:latin typeface="+mj-lt"/>
                        </a:rPr>
                        <a:t>Code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gridSpan="6">
                  <a:txBody>
                    <a:bodyPr/>
                    <a:lstStyle/>
                    <a:p>
                      <a:pPr marL="1235710" marR="0" algn="l">
                        <a:lnSpc>
                          <a:spcPts val="1025"/>
                        </a:lnSpc>
                        <a:spcBef>
                          <a:spcPts val="0"/>
                        </a:spcBef>
                        <a:spcAft>
                          <a:spcPts val="0"/>
                        </a:spcAft>
                      </a:pPr>
                      <a:r>
                        <a:rPr lang="en-US" sz="1100" dirty="0">
                          <a:effectLst/>
                          <a:latin typeface="+mj-lt"/>
                        </a:rPr>
                        <a:t>Zip</a:t>
                      </a:r>
                      <a:r>
                        <a:rPr lang="en-US" sz="1100" spc="-50" dirty="0">
                          <a:effectLst/>
                          <a:latin typeface="+mj-lt"/>
                        </a:rPr>
                        <a:t> </a:t>
                      </a:r>
                      <a:r>
                        <a:rPr lang="en-US" sz="1100" dirty="0">
                          <a:effectLst/>
                          <a:latin typeface="+mj-lt"/>
                        </a:rPr>
                        <a:t>Code</a:t>
                      </a:r>
                      <a:r>
                        <a:rPr lang="en-US" sz="1100" spc="-45" dirty="0">
                          <a:effectLst/>
                          <a:latin typeface="+mj-lt"/>
                        </a:rPr>
                        <a:t> </a:t>
                      </a:r>
                      <a:r>
                        <a:rPr lang="en-US" sz="1100" dirty="0">
                          <a:effectLst/>
                          <a:latin typeface="+mj-lt"/>
                        </a:rPr>
                        <a:t>93263,</a:t>
                      </a:r>
                      <a:r>
                        <a:rPr lang="en-US" sz="1100" spc="-40" dirty="0">
                          <a:effectLst/>
                          <a:latin typeface="+mj-lt"/>
                        </a:rPr>
                        <a:t> </a:t>
                      </a:r>
                      <a:r>
                        <a:rPr lang="en-US" sz="1100" dirty="0">
                          <a:effectLst/>
                          <a:latin typeface="+mj-lt"/>
                        </a:rPr>
                        <a:t>Shafter,</a:t>
                      </a:r>
                      <a:r>
                        <a:rPr lang="en-US" sz="1100" spc="-40" dirty="0">
                          <a:effectLst/>
                          <a:latin typeface="+mj-lt"/>
                        </a:rPr>
                        <a:t> </a:t>
                      </a:r>
                      <a:r>
                        <a:rPr lang="en-US" sz="1100" spc="-25" dirty="0">
                          <a:effectLst/>
                          <a:latin typeface="+mj-lt"/>
                        </a:rPr>
                        <a:t>CA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2233440"/>
                  </a:ext>
                </a:extLst>
              </a:tr>
              <a:tr h="310896">
                <a:tc>
                  <a:txBody>
                    <a:bodyPr/>
                    <a:lstStyle/>
                    <a:p>
                      <a:pPr marL="74930" marR="70485" algn="l">
                        <a:spcBef>
                          <a:spcPts val="560"/>
                        </a:spcBef>
                        <a:spcAft>
                          <a:spcPts val="0"/>
                        </a:spcAft>
                      </a:pPr>
                      <a:r>
                        <a:rPr lang="en-US" sz="1100" spc="-10" dirty="0">
                          <a:effectLst/>
                          <a:latin typeface="+mj-lt"/>
                        </a:rPr>
                        <a:t>Total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9535" marR="83185" algn="ctr">
                        <a:lnSpc>
                          <a:spcPts val="1135"/>
                        </a:lnSpc>
                        <a:spcBef>
                          <a:spcPts val="0"/>
                        </a:spcBef>
                        <a:spcAft>
                          <a:spcPts val="0"/>
                        </a:spcAft>
                      </a:pPr>
                      <a:r>
                        <a:rPr lang="en-US" sz="1100" spc="-25" dirty="0">
                          <a:effectLst/>
                          <a:latin typeface="+mj-lt"/>
                        </a:rPr>
                        <a:t>224</a:t>
                      </a:r>
                      <a:endParaRPr lang="en-US" sz="1100" dirty="0">
                        <a:effectLst/>
                        <a:latin typeface="+mj-lt"/>
                      </a:endParaRPr>
                    </a:p>
                    <a:p>
                      <a:pPr marL="92710" marR="83185" algn="ctr">
                        <a:lnSpc>
                          <a:spcPts val="1065"/>
                        </a:lnSpc>
                        <a:spcBef>
                          <a:spcPts val="0"/>
                        </a:spcBef>
                        <a:spcAft>
                          <a:spcPts val="0"/>
                        </a:spcAft>
                      </a:pPr>
                      <a:r>
                        <a:rPr lang="en-US" sz="1100" spc="-10" dirty="0">
                          <a:effectLst/>
                          <a:latin typeface="+mj-lt"/>
                        </a:rPr>
                        <a:t>(4,281)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135"/>
                        </a:lnSpc>
                        <a:spcBef>
                          <a:spcPts val="0"/>
                        </a:spcBef>
                        <a:spcAft>
                          <a:spcPts val="0"/>
                        </a:spcAft>
                      </a:pPr>
                      <a:r>
                        <a:rPr lang="en-US" sz="1100" spc="-25" dirty="0">
                          <a:effectLst/>
                          <a:latin typeface="+mj-lt"/>
                        </a:rPr>
                        <a:t>220</a:t>
                      </a:r>
                      <a:endParaRPr lang="en-US" sz="1100" dirty="0">
                        <a:effectLst/>
                        <a:latin typeface="+mj-lt"/>
                      </a:endParaRPr>
                    </a:p>
                    <a:p>
                      <a:pPr marL="93980" marR="85090" algn="ctr">
                        <a:lnSpc>
                          <a:spcPts val="1065"/>
                        </a:lnSpc>
                        <a:spcBef>
                          <a:spcPts val="0"/>
                        </a:spcBef>
                        <a:spcAft>
                          <a:spcPts val="0"/>
                        </a:spcAft>
                      </a:pPr>
                      <a:r>
                        <a:rPr lang="en-US" sz="1100" spc="-10" dirty="0">
                          <a:effectLst/>
                          <a:latin typeface="+mj-lt"/>
                        </a:rPr>
                        <a:t>(5,845)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1440" marR="85090" algn="ctr">
                        <a:lnSpc>
                          <a:spcPts val="1135"/>
                        </a:lnSpc>
                        <a:spcBef>
                          <a:spcPts val="0"/>
                        </a:spcBef>
                        <a:spcAft>
                          <a:spcPts val="0"/>
                        </a:spcAft>
                      </a:pPr>
                      <a:r>
                        <a:rPr lang="en-US" sz="1100" spc="-25" dirty="0">
                          <a:effectLst/>
                          <a:latin typeface="+mj-lt"/>
                        </a:rPr>
                        <a:t>247</a:t>
                      </a:r>
                      <a:endParaRPr lang="en-US" sz="1100" dirty="0">
                        <a:effectLst/>
                        <a:latin typeface="+mj-lt"/>
                      </a:endParaRPr>
                    </a:p>
                    <a:p>
                      <a:pPr marL="94615" marR="85090" algn="ctr">
                        <a:lnSpc>
                          <a:spcPts val="1065"/>
                        </a:lnSpc>
                        <a:spcBef>
                          <a:spcPts val="0"/>
                        </a:spcBef>
                        <a:spcAft>
                          <a:spcPts val="0"/>
                        </a:spcAft>
                      </a:pPr>
                      <a:r>
                        <a:rPr lang="en-US" sz="1100" spc="-10" dirty="0">
                          <a:effectLst/>
                          <a:latin typeface="+mj-lt"/>
                        </a:rPr>
                        <a:t>(6,282)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075" marR="83185" algn="ctr">
                        <a:lnSpc>
                          <a:spcPts val="1135"/>
                        </a:lnSpc>
                        <a:spcBef>
                          <a:spcPts val="0"/>
                        </a:spcBef>
                        <a:spcAft>
                          <a:spcPts val="0"/>
                        </a:spcAft>
                      </a:pPr>
                      <a:r>
                        <a:rPr lang="en-US" sz="1100" spc="-25" dirty="0">
                          <a:effectLst/>
                          <a:latin typeface="+mj-lt"/>
                        </a:rPr>
                        <a:t>248</a:t>
                      </a:r>
                      <a:endParaRPr lang="en-US" sz="1100" dirty="0">
                        <a:effectLst/>
                        <a:latin typeface="+mj-lt"/>
                      </a:endParaRPr>
                    </a:p>
                    <a:p>
                      <a:pPr marL="93980" marR="81915" algn="ctr">
                        <a:lnSpc>
                          <a:spcPts val="1065"/>
                        </a:lnSpc>
                        <a:spcBef>
                          <a:spcPts val="0"/>
                        </a:spcBef>
                        <a:spcAft>
                          <a:spcPts val="0"/>
                        </a:spcAft>
                      </a:pPr>
                      <a:r>
                        <a:rPr lang="en-US" sz="1100" spc="-10" dirty="0">
                          <a:effectLst/>
                          <a:latin typeface="+mj-lt"/>
                        </a:rPr>
                        <a:t>(6,750)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9215" algn="ctr">
                        <a:lnSpc>
                          <a:spcPts val="1135"/>
                        </a:lnSpc>
                        <a:spcBef>
                          <a:spcPts val="0"/>
                        </a:spcBef>
                        <a:spcAft>
                          <a:spcPts val="0"/>
                        </a:spcAft>
                      </a:pPr>
                      <a:r>
                        <a:rPr lang="en-US" sz="1100" dirty="0">
                          <a:effectLst/>
                          <a:latin typeface="+mj-lt"/>
                        </a:rPr>
                        <a:t>-1.79</a:t>
                      </a:r>
                      <a:r>
                        <a:rPr lang="en-US" sz="1100" spc="-20" dirty="0">
                          <a:effectLst/>
                          <a:latin typeface="+mj-lt"/>
                        </a:rPr>
                        <a:t> </a:t>
                      </a:r>
                      <a:r>
                        <a:rPr lang="en-US" sz="1100" spc="-10" dirty="0">
                          <a:effectLst/>
                          <a:latin typeface="+mj-lt"/>
                        </a:rPr>
                        <a:t>(36.53);</a:t>
                      </a:r>
                      <a:endParaRPr lang="en-US" sz="1100" dirty="0">
                        <a:effectLst/>
                        <a:latin typeface="+mj-lt"/>
                      </a:endParaRPr>
                    </a:p>
                    <a:p>
                      <a:pPr marL="75565" marR="66040" algn="ctr">
                        <a:lnSpc>
                          <a:spcPts val="1065"/>
                        </a:lnSpc>
                        <a:spcBef>
                          <a:spcPts val="0"/>
                        </a:spcBef>
                        <a:spcAft>
                          <a:spcPts val="0"/>
                        </a:spcAft>
                      </a:pPr>
                      <a:r>
                        <a:rPr lang="en-US" sz="1100" spc="-10" dirty="0">
                          <a:effectLst/>
                          <a:latin typeface="+mj-lt"/>
                        </a:rPr>
                        <a:t>39.02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1755" marR="0" algn="ctr">
                        <a:lnSpc>
                          <a:spcPts val="1135"/>
                        </a:lnSpc>
                        <a:spcBef>
                          <a:spcPts val="0"/>
                        </a:spcBef>
                        <a:spcAft>
                          <a:spcPts val="0"/>
                        </a:spcAft>
                      </a:pPr>
                      <a:r>
                        <a:rPr lang="en-US" sz="1100" b="0" dirty="0">
                          <a:solidFill>
                            <a:schemeClr val="tx1"/>
                          </a:solidFill>
                          <a:effectLst/>
                          <a:latin typeface="+mj-lt"/>
                        </a:rPr>
                        <a:t>12.73</a:t>
                      </a:r>
                      <a:r>
                        <a:rPr lang="en-US" sz="1100" b="0" spc="-15" dirty="0">
                          <a:solidFill>
                            <a:schemeClr val="tx1"/>
                          </a:solidFill>
                          <a:effectLst/>
                          <a:latin typeface="+mj-lt"/>
                        </a:rPr>
                        <a:t> </a:t>
                      </a:r>
                      <a:r>
                        <a:rPr lang="en-US" sz="1100" b="0" spc="-10" dirty="0">
                          <a:solidFill>
                            <a:schemeClr val="tx1"/>
                          </a:solidFill>
                          <a:effectLst/>
                          <a:latin typeface="+mj-lt"/>
                        </a:rPr>
                        <a:t>(15.48);</a:t>
                      </a:r>
                      <a:endParaRPr lang="en-US" sz="1100" b="0" dirty="0">
                        <a:solidFill>
                          <a:schemeClr val="tx1"/>
                        </a:solidFill>
                        <a:effectLst/>
                        <a:latin typeface="+mj-lt"/>
                      </a:endParaRPr>
                    </a:p>
                    <a:p>
                      <a:pPr marL="290830" marR="0" algn="ctr">
                        <a:lnSpc>
                          <a:spcPts val="1065"/>
                        </a:lnSpc>
                        <a:spcBef>
                          <a:spcPts val="0"/>
                        </a:spcBef>
                        <a:spcAft>
                          <a:spcPts val="0"/>
                        </a:spcAft>
                      </a:pPr>
                      <a:r>
                        <a:rPr lang="en-US" sz="1100" b="0" spc="-10" dirty="0">
                          <a:solidFill>
                            <a:schemeClr val="tx1"/>
                          </a:solidFill>
                          <a:effectLst/>
                          <a:latin typeface="+mj-lt"/>
                        </a:rPr>
                        <a:t>27.22</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14128250"/>
                  </a:ext>
                </a:extLst>
              </a:tr>
              <a:tr h="201168">
                <a:tc>
                  <a:txBody>
                    <a:bodyPr/>
                    <a:lstStyle/>
                    <a:p>
                      <a:pPr marL="74930" marR="68580" algn="l">
                        <a:lnSpc>
                          <a:spcPts val="1135"/>
                        </a:lnSpc>
                        <a:spcBef>
                          <a:spcPts val="0"/>
                        </a:spcBef>
                        <a:spcAft>
                          <a:spcPts val="0"/>
                        </a:spcAft>
                      </a:pPr>
                      <a:r>
                        <a:rPr lang="en-US" sz="1100" spc="-10" dirty="0">
                          <a:effectLst/>
                          <a:latin typeface="+mj-lt"/>
                        </a:rPr>
                        <a:t>11:</a:t>
                      </a:r>
                      <a:r>
                        <a:rPr lang="en-US" sz="1100" spc="-55" dirty="0">
                          <a:effectLst/>
                          <a:latin typeface="+mj-lt"/>
                        </a:rPr>
                        <a:t> </a:t>
                      </a:r>
                      <a:r>
                        <a:rPr lang="en-US" sz="1100" spc="-10" dirty="0">
                          <a:effectLst/>
                          <a:latin typeface="+mj-lt"/>
                        </a:rPr>
                        <a:t>Agriculture,</a:t>
                      </a:r>
                      <a:r>
                        <a:rPr lang="en-US" sz="1100" spc="10" dirty="0">
                          <a:effectLst/>
                          <a:latin typeface="+mj-lt"/>
                        </a:rPr>
                        <a:t> </a:t>
                      </a:r>
                      <a:r>
                        <a:rPr lang="en-US" sz="1100" spc="-10" dirty="0">
                          <a:effectLst/>
                          <a:latin typeface="+mj-lt"/>
                        </a:rPr>
                        <a:t>Forestry,</a:t>
                      </a:r>
                      <a:r>
                        <a:rPr lang="en-US" sz="1100" spc="15" dirty="0">
                          <a:effectLst/>
                          <a:latin typeface="+mj-lt"/>
                        </a:rPr>
                        <a:t> </a:t>
                      </a:r>
                      <a:r>
                        <a:rPr lang="en-US" sz="1100" spc="-10" dirty="0">
                          <a:effectLst/>
                          <a:latin typeface="+mj-lt"/>
                        </a:rPr>
                        <a:t>Fishing, </a:t>
                      </a:r>
                      <a:r>
                        <a:rPr lang="en-US" sz="1100" dirty="0">
                          <a:effectLst/>
                          <a:latin typeface="+mj-lt"/>
                        </a:rPr>
                        <a:t>and</a:t>
                      </a:r>
                      <a:r>
                        <a:rPr lang="en-US" sz="1100" spc="-5" dirty="0">
                          <a:effectLst/>
                          <a:latin typeface="+mj-lt"/>
                        </a:rPr>
                        <a:t> </a:t>
                      </a:r>
                      <a:r>
                        <a:rPr lang="en-US" sz="1100" spc="-10" dirty="0">
                          <a:effectLst/>
                          <a:latin typeface="+mj-lt"/>
                        </a:rPr>
                        <a:t>Hunting</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spcBef>
                          <a:spcPts val="560"/>
                        </a:spcBef>
                        <a:spcAft>
                          <a:spcPts val="0"/>
                        </a:spcAft>
                      </a:pPr>
                      <a:r>
                        <a:rPr lang="en-US" sz="1100" spc="-10" dirty="0">
                          <a:effectLst/>
                          <a:latin typeface="+mj-lt"/>
                        </a:rPr>
                        <a:t>-25.00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60"/>
                        </a:spcBef>
                        <a:spcAft>
                          <a:spcPts val="0"/>
                        </a:spcAft>
                      </a:pPr>
                      <a:r>
                        <a:rPr lang="en-US" sz="1100" b="0" spc="-10" dirty="0">
                          <a:solidFill>
                            <a:schemeClr val="tx1"/>
                          </a:solidFill>
                          <a:effectLst/>
                          <a:latin typeface="+mj-lt"/>
                        </a:rPr>
                        <a:t>-16.67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6791266"/>
                  </a:ext>
                </a:extLst>
              </a:tr>
              <a:tr h="201168">
                <a:tc>
                  <a:txBody>
                    <a:bodyPr/>
                    <a:lstStyle/>
                    <a:p>
                      <a:pPr marL="74930" marR="70485" algn="l">
                        <a:lnSpc>
                          <a:spcPts val="1135"/>
                        </a:lnSpc>
                        <a:spcBef>
                          <a:spcPts val="0"/>
                        </a:spcBef>
                        <a:spcAft>
                          <a:spcPts val="0"/>
                        </a:spcAft>
                      </a:pPr>
                      <a:r>
                        <a:rPr lang="en-US" sz="1100" dirty="0">
                          <a:effectLst/>
                          <a:latin typeface="+mj-lt"/>
                        </a:rPr>
                        <a:t>21:</a:t>
                      </a:r>
                      <a:r>
                        <a:rPr lang="en-US" sz="1100" spc="-25" dirty="0">
                          <a:effectLst/>
                          <a:latin typeface="+mj-lt"/>
                        </a:rPr>
                        <a:t> </a:t>
                      </a:r>
                      <a:r>
                        <a:rPr lang="en-US" sz="1100" dirty="0">
                          <a:effectLst/>
                          <a:latin typeface="+mj-lt"/>
                        </a:rPr>
                        <a:t>Mining,</a:t>
                      </a:r>
                      <a:r>
                        <a:rPr lang="en-US" sz="1100" spc="-30" dirty="0">
                          <a:effectLst/>
                          <a:latin typeface="+mj-lt"/>
                        </a:rPr>
                        <a:t> </a:t>
                      </a:r>
                      <a:r>
                        <a:rPr lang="en-US" sz="1100" dirty="0">
                          <a:effectLst/>
                          <a:latin typeface="+mj-lt"/>
                        </a:rPr>
                        <a:t>Quarrying,</a:t>
                      </a:r>
                      <a:r>
                        <a:rPr lang="en-US" sz="1100" spc="-20" dirty="0">
                          <a:effectLst/>
                          <a:latin typeface="+mj-lt"/>
                        </a:rPr>
                        <a:t> </a:t>
                      </a:r>
                      <a:r>
                        <a:rPr lang="en-US" sz="1100" dirty="0">
                          <a:effectLst/>
                          <a:latin typeface="+mj-lt"/>
                        </a:rPr>
                        <a:t>and</a:t>
                      </a:r>
                      <a:r>
                        <a:rPr lang="en-US" sz="1100" spc="-15" dirty="0">
                          <a:effectLst/>
                          <a:latin typeface="+mj-lt"/>
                        </a:rPr>
                        <a:t> </a:t>
                      </a:r>
                      <a:r>
                        <a:rPr lang="en-US" sz="1100" spc="-25" dirty="0">
                          <a:effectLst/>
                          <a:latin typeface="+mj-lt"/>
                        </a:rPr>
                        <a:t>Oil </a:t>
                      </a:r>
                      <a:r>
                        <a:rPr lang="en-US" sz="1100" dirty="0">
                          <a:effectLst/>
                          <a:latin typeface="+mj-lt"/>
                        </a:rPr>
                        <a:t>and</a:t>
                      </a:r>
                      <a:r>
                        <a:rPr lang="en-US" sz="1100" spc="-10" dirty="0">
                          <a:effectLst/>
                          <a:latin typeface="+mj-lt"/>
                        </a:rPr>
                        <a:t> </a:t>
                      </a:r>
                      <a:r>
                        <a:rPr lang="en-US" sz="1100" dirty="0">
                          <a:effectLst/>
                          <a:latin typeface="+mj-lt"/>
                        </a:rPr>
                        <a:t>Gas</a:t>
                      </a:r>
                      <a:r>
                        <a:rPr lang="en-US" sz="1100" spc="-15" dirty="0">
                          <a:effectLst/>
                          <a:latin typeface="+mj-lt"/>
                        </a:rPr>
                        <a:t> </a:t>
                      </a:r>
                      <a:r>
                        <a:rPr lang="en-US" sz="1100" spc="-10" dirty="0">
                          <a:effectLst/>
                          <a:latin typeface="+mj-lt"/>
                        </a:rPr>
                        <a:t>Extraction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spcBef>
                          <a:spcPts val="560"/>
                        </a:spcBef>
                        <a:spcAft>
                          <a:spcPts val="0"/>
                        </a:spcAft>
                      </a:pPr>
                      <a:r>
                        <a:rPr lang="en-US" sz="1100" spc="-10" dirty="0">
                          <a:effectLst/>
                          <a:latin typeface="+mj-lt"/>
                        </a:rPr>
                        <a:t>-14.29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51636271"/>
                  </a:ext>
                </a:extLst>
              </a:tr>
              <a:tr h="201168">
                <a:tc>
                  <a:txBody>
                    <a:bodyPr/>
                    <a:lstStyle/>
                    <a:p>
                      <a:pPr marL="74930" marR="69215" algn="l">
                        <a:lnSpc>
                          <a:spcPts val="1050"/>
                        </a:lnSpc>
                        <a:spcBef>
                          <a:spcPts val="0"/>
                        </a:spcBef>
                        <a:spcAft>
                          <a:spcPts val="0"/>
                        </a:spcAft>
                      </a:pPr>
                      <a:r>
                        <a:rPr lang="en-US" sz="1100" dirty="0">
                          <a:effectLst/>
                          <a:latin typeface="+mj-lt"/>
                        </a:rPr>
                        <a:t>23:</a:t>
                      </a:r>
                      <a:r>
                        <a:rPr lang="en-US" sz="1100" spc="-5" dirty="0">
                          <a:effectLst/>
                          <a:latin typeface="+mj-lt"/>
                        </a:rPr>
                        <a:t> </a:t>
                      </a:r>
                      <a:r>
                        <a:rPr lang="en-US" sz="1100" spc="-10" dirty="0">
                          <a:effectLst/>
                          <a:latin typeface="+mj-lt"/>
                        </a:rPr>
                        <a:t>Construction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spc="-25" dirty="0">
                          <a:effectLst/>
                          <a:latin typeface="+mj-lt"/>
                        </a:rPr>
                        <a:t>15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mj-lt"/>
                        </a:rPr>
                        <a:t>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lnSpc>
                          <a:spcPts val="1050"/>
                        </a:lnSpc>
                        <a:spcBef>
                          <a:spcPts val="0"/>
                        </a:spcBef>
                        <a:spcAft>
                          <a:spcPts val="0"/>
                        </a:spcAft>
                      </a:pPr>
                      <a:r>
                        <a:rPr lang="en-US" sz="1100" spc="-25" dirty="0">
                          <a:effectLst/>
                          <a:latin typeface="+mj-lt"/>
                        </a:rPr>
                        <a:t>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lnSpc>
                          <a:spcPts val="1050"/>
                        </a:lnSpc>
                        <a:spcBef>
                          <a:spcPts val="0"/>
                        </a:spcBef>
                        <a:spcAft>
                          <a:spcPts val="0"/>
                        </a:spcAft>
                      </a:pPr>
                      <a:r>
                        <a:rPr lang="en-US" sz="1100" spc="-10" dirty="0">
                          <a:effectLst/>
                          <a:latin typeface="+mj-lt"/>
                        </a:rPr>
                        <a:t>-13.33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30.77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866256533"/>
                  </a:ext>
                </a:extLst>
              </a:tr>
              <a:tr h="201168">
                <a:tc>
                  <a:txBody>
                    <a:bodyPr/>
                    <a:lstStyle/>
                    <a:p>
                      <a:pPr marL="74930" marR="67310" algn="l">
                        <a:lnSpc>
                          <a:spcPts val="1050"/>
                        </a:lnSpc>
                        <a:spcBef>
                          <a:spcPts val="0"/>
                        </a:spcBef>
                        <a:spcAft>
                          <a:spcPts val="0"/>
                        </a:spcAft>
                      </a:pPr>
                      <a:r>
                        <a:rPr lang="en-US" sz="1100" dirty="0">
                          <a:effectLst/>
                          <a:latin typeface="+mj-lt"/>
                        </a:rPr>
                        <a:t>31:</a:t>
                      </a:r>
                      <a:r>
                        <a:rPr lang="en-US" sz="1100" spc="-5" dirty="0">
                          <a:effectLst/>
                          <a:latin typeface="+mj-lt"/>
                        </a:rPr>
                        <a:t> </a:t>
                      </a:r>
                      <a:r>
                        <a:rPr lang="en-US" sz="1100" spc="-10" dirty="0">
                          <a:effectLst/>
                          <a:latin typeface="+mj-lt"/>
                        </a:rPr>
                        <a:t>Manufacturing</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lnSpc>
                          <a:spcPts val="1050"/>
                        </a:lnSpc>
                        <a:spcBef>
                          <a:spcPts val="0"/>
                        </a:spcBef>
                        <a:spcAft>
                          <a:spcPts val="0"/>
                        </a:spcAft>
                      </a:pPr>
                      <a:r>
                        <a:rPr lang="en-US" sz="1100" spc="-25" dirty="0">
                          <a:effectLst/>
                          <a:latin typeface="+mj-lt"/>
                        </a:rPr>
                        <a:t>15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lnSpc>
                          <a:spcPts val="1050"/>
                        </a:lnSpc>
                        <a:spcBef>
                          <a:spcPts val="0"/>
                        </a:spcBef>
                        <a:spcAft>
                          <a:spcPts val="0"/>
                        </a:spcAft>
                      </a:pPr>
                      <a:r>
                        <a:rPr lang="en-US" sz="1100" spc="-25" dirty="0">
                          <a:effectLst/>
                          <a:latin typeface="+mj-lt"/>
                        </a:rPr>
                        <a:t>14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10" dirty="0">
                          <a:effectLst/>
                          <a:latin typeface="+mj-lt"/>
                        </a:rPr>
                        <a:t>15.38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892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6.67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77123583"/>
                  </a:ext>
                </a:extLst>
              </a:tr>
              <a:tr h="201168">
                <a:tc>
                  <a:txBody>
                    <a:bodyPr/>
                    <a:lstStyle/>
                    <a:p>
                      <a:pPr marL="74930" marR="69215" algn="l">
                        <a:lnSpc>
                          <a:spcPts val="1050"/>
                        </a:lnSpc>
                        <a:spcBef>
                          <a:spcPts val="0"/>
                        </a:spcBef>
                        <a:spcAft>
                          <a:spcPts val="0"/>
                        </a:spcAft>
                      </a:pPr>
                      <a:r>
                        <a:rPr lang="en-US" sz="1100" dirty="0">
                          <a:effectLst/>
                          <a:latin typeface="+mj-lt"/>
                        </a:rPr>
                        <a:t>44:</a:t>
                      </a:r>
                      <a:r>
                        <a:rPr lang="en-US" sz="1100" spc="-25" dirty="0">
                          <a:effectLst/>
                          <a:latin typeface="+mj-lt"/>
                        </a:rPr>
                        <a:t> </a:t>
                      </a:r>
                      <a:r>
                        <a:rPr lang="en-US" sz="1100" dirty="0">
                          <a:effectLst/>
                          <a:latin typeface="+mj-lt"/>
                        </a:rPr>
                        <a:t>Retail</a:t>
                      </a:r>
                      <a:r>
                        <a:rPr lang="en-US" sz="1100" spc="-45" dirty="0">
                          <a:effectLst/>
                          <a:latin typeface="+mj-lt"/>
                        </a:rPr>
                        <a:t> </a:t>
                      </a:r>
                      <a:r>
                        <a:rPr lang="en-US" sz="1100" spc="-20" dirty="0">
                          <a:effectLst/>
                          <a:latin typeface="+mj-lt"/>
                        </a:rPr>
                        <a:t>Trade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spc="-25" dirty="0">
                          <a:effectLst/>
                          <a:latin typeface="+mj-lt"/>
                        </a:rPr>
                        <a:t>34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lnSpc>
                          <a:spcPts val="1050"/>
                        </a:lnSpc>
                        <a:spcBef>
                          <a:spcPts val="0"/>
                        </a:spcBef>
                        <a:spcAft>
                          <a:spcPts val="0"/>
                        </a:spcAft>
                      </a:pPr>
                      <a:r>
                        <a:rPr lang="en-US" sz="1100" spc="-25" dirty="0">
                          <a:effectLst/>
                          <a:latin typeface="+mj-lt"/>
                        </a:rPr>
                        <a:t>37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mj-lt"/>
                        </a:rPr>
                        <a:t>35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lnSpc>
                          <a:spcPts val="1050"/>
                        </a:lnSpc>
                        <a:spcBef>
                          <a:spcPts val="0"/>
                        </a:spcBef>
                        <a:spcAft>
                          <a:spcPts val="0"/>
                        </a:spcAft>
                      </a:pPr>
                      <a:r>
                        <a:rPr lang="en-US" sz="1100" spc="-25" dirty="0">
                          <a:effectLst/>
                          <a:latin typeface="+mj-lt"/>
                        </a:rPr>
                        <a:t>36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20" dirty="0">
                          <a:effectLst/>
                          <a:latin typeface="+mj-lt"/>
                        </a:rPr>
                        <a:t>8.82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892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2.70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02657981"/>
                  </a:ext>
                </a:extLst>
              </a:tr>
              <a:tr h="201168">
                <a:tc>
                  <a:txBody>
                    <a:bodyPr/>
                    <a:lstStyle/>
                    <a:p>
                      <a:pPr marL="74930" marR="69850" algn="l">
                        <a:lnSpc>
                          <a:spcPts val="1135"/>
                        </a:lnSpc>
                        <a:spcBef>
                          <a:spcPts val="0"/>
                        </a:spcBef>
                        <a:spcAft>
                          <a:spcPts val="0"/>
                        </a:spcAft>
                      </a:pPr>
                      <a:r>
                        <a:rPr lang="en-US" sz="1100" dirty="0">
                          <a:effectLst/>
                          <a:latin typeface="+mj-lt"/>
                        </a:rPr>
                        <a:t>441:</a:t>
                      </a:r>
                      <a:r>
                        <a:rPr lang="en-US" sz="1100" spc="-55" dirty="0">
                          <a:effectLst/>
                          <a:latin typeface="+mj-lt"/>
                        </a:rPr>
                        <a:t> </a:t>
                      </a:r>
                      <a:r>
                        <a:rPr lang="en-US" sz="1100" dirty="0">
                          <a:effectLst/>
                          <a:latin typeface="+mj-lt"/>
                        </a:rPr>
                        <a:t>Motor</a:t>
                      </a:r>
                      <a:r>
                        <a:rPr lang="en-US" sz="1100" spc="-60" dirty="0">
                          <a:effectLst/>
                          <a:latin typeface="+mj-lt"/>
                        </a:rPr>
                        <a:t> </a:t>
                      </a:r>
                      <a:r>
                        <a:rPr lang="en-US" sz="1100" dirty="0">
                          <a:effectLst/>
                          <a:latin typeface="+mj-lt"/>
                        </a:rPr>
                        <a:t>Vehicle</a:t>
                      </a:r>
                      <a:r>
                        <a:rPr lang="en-US" sz="1100" spc="-50" dirty="0">
                          <a:effectLst/>
                          <a:latin typeface="+mj-lt"/>
                        </a:rPr>
                        <a:t> </a:t>
                      </a:r>
                      <a:r>
                        <a:rPr lang="en-US" sz="1100" dirty="0">
                          <a:effectLst/>
                          <a:latin typeface="+mj-lt"/>
                        </a:rPr>
                        <a:t>and</a:t>
                      </a:r>
                      <a:r>
                        <a:rPr lang="en-US" sz="1100" spc="-45" dirty="0">
                          <a:effectLst/>
                          <a:latin typeface="+mj-lt"/>
                        </a:rPr>
                        <a:t> </a:t>
                      </a:r>
                      <a:r>
                        <a:rPr lang="en-US" sz="1100" spc="-20" dirty="0">
                          <a:effectLst/>
                          <a:latin typeface="+mj-lt"/>
                        </a:rPr>
                        <a:t>Parts</a:t>
                      </a:r>
                      <a:r>
                        <a:rPr lang="en-US" sz="1100" spc="0" dirty="0">
                          <a:effectLst/>
                          <a:latin typeface="+mj-lt"/>
                        </a:rPr>
                        <a:t> </a:t>
                      </a:r>
                      <a:r>
                        <a:rPr lang="en-US" sz="1100" spc="-10" dirty="0">
                          <a:effectLst/>
                          <a:latin typeface="+mj-lt"/>
                        </a:rPr>
                        <a:t>Dealers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10" dirty="0">
                          <a:effectLst/>
                          <a:latin typeface="+mj-lt"/>
                        </a:rPr>
                        <a:t>16.67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60"/>
                        </a:spcBef>
                        <a:spcAft>
                          <a:spcPts val="0"/>
                        </a:spcAft>
                      </a:pPr>
                      <a:r>
                        <a:rPr lang="en-US" sz="1100" b="0" spc="-10" dirty="0">
                          <a:solidFill>
                            <a:schemeClr val="tx1"/>
                          </a:solidFill>
                          <a:effectLst/>
                          <a:latin typeface="+mj-lt"/>
                        </a:rPr>
                        <a:t>-14.29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2921121"/>
                  </a:ext>
                </a:extLst>
              </a:tr>
              <a:tr h="201168">
                <a:tc>
                  <a:txBody>
                    <a:bodyPr/>
                    <a:lstStyle/>
                    <a:p>
                      <a:pPr marL="74930" marR="69850" algn="l">
                        <a:lnSpc>
                          <a:spcPts val="1050"/>
                        </a:lnSpc>
                        <a:spcBef>
                          <a:spcPts val="0"/>
                        </a:spcBef>
                        <a:spcAft>
                          <a:spcPts val="0"/>
                        </a:spcAft>
                      </a:pPr>
                      <a:r>
                        <a:rPr lang="en-US" sz="1100" dirty="0">
                          <a:effectLst/>
                          <a:latin typeface="+mj-lt"/>
                        </a:rPr>
                        <a:t>445:</a:t>
                      </a:r>
                      <a:r>
                        <a:rPr lang="en-US" sz="1100" spc="-20" dirty="0">
                          <a:effectLst/>
                          <a:latin typeface="+mj-lt"/>
                        </a:rPr>
                        <a:t> </a:t>
                      </a:r>
                      <a:r>
                        <a:rPr lang="en-US" sz="1100" dirty="0">
                          <a:effectLst/>
                          <a:latin typeface="+mj-lt"/>
                        </a:rPr>
                        <a:t>Food</a:t>
                      </a:r>
                      <a:r>
                        <a:rPr lang="en-US" sz="1100" spc="-15" dirty="0">
                          <a:effectLst/>
                          <a:latin typeface="+mj-lt"/>
                        </a:rPr>
                        <a:t> </a:t>
                      </a:r>
                      <a:r>
                        <a:rPr lang="en-US" sz="1100" dirty="0">
                          <a:effectLst/>
                          <a:latin typeface="+mj-lt"/>
                        </a:rPr>
                        <a:t>and</a:t>
                      </a:r>
                      <a:r>
                        <a:rPr lang="en-US" sz="1100" spc="-25" dirty="0">
                          <a:effectLst/>
                          <a:latin typeface="+mj-lt"/>
                        </a:rPr>
                        <a:t> </a:t>
                      </a:r>
                      <a:r>
                        <a:rPr lang="en-US" sz="1100" dirty="0">
                          <a:effectLst/>
                          <a:latin typeface="+mj-lt"/>
                        </a:rPr>
                        <a:t>Beverage</a:t>
                      </a:r>
                      <a:r>
                        <a:rPr lang="en-US" sz="1100" spc="-20" dirty="0">
                          <a:effectLst/>
                          <a:latin typeface="+mj-lt"/>
                        </a:rPr>
                        <a:t> </a:t>
                      </a:r>
                      <a:r>
                        <a:rPr lang="en-US" sz="1100" spc="-10" dirty="0">
                          <a:effectLst/>
                          <a:latin typeface="+mj-lt"/>
                        </a:rPr>
                        <a:t>Stores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14.29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21768028"/>
                  </a:ext>
                </a:extLst>
              </a:tr>
              <a:tr h="201168">
                <a:tc>
                  <a:txBody>
                    <a:bodyPr/>
                    <a:lstStyle/>
                    <a:p>
                      <a:pPr marL="74930" marR="69215" algn="l">
                        <a:lnSpc>
                          <a:spcPts val="1135"/>
                        </a:lnSpc>
                        <a:spcBef>
                          <a:spcPts val="0"/>
                        </a:spcBef>
                        <a:spcAft>
                          <a:spcPts val="0"/>
                        </a:spcAft>
                      </a:pPr>
                      <a:r>
                        <a:rPr lang="en-US" sz="1100" dirty="0">
                          <a:effectLst/>
                          <a:latin typeface="+mj-lt"/>
                        </a:rPr>
                        <a:t>446:</a:t>
                      </a:r>
                      <a:r>
                        <a:rPr lang="en-US" sz="1100" spc="-25" dirty="0">
                          <a:effectLst/>
                          <a:latin typeface="+mj-lt"/>
                        </a:rPr>
                        <a:t> </a:t>
                      </a:r>
                      <a:r>
                        <a:rPr lang="en-US" sz="1100" dirty="0">
                          <a:effectLst/>
                          <a:latin typeface="+mj-lt"/>
                        </a:rPr>
                        <a:t>Health</a:t>
                      </a:r>
                      <a:r>
                        <a:rPr lang="en-US" sz="1100" spc="-20" dirty="0">
                          <a:effectLst/>
                          <a:latin typeface="+mj-lt"/>
                        </a:rPr>
                        <a:t> </a:t>
                      </a:r>
                      <a:r>
                        <a:rPr lang="en-US" sz="1100" dirty="0">
                          <a:effectLst/>
                          <a:latin typeface="+mj-lt"/>
                        </a:rPr>
                        <a:t>and</a:t>
                      </a:r>
                      <a:r>
                        <a:rPr lang="en-US" sz="1100" spc="-20" dirty="0">
                          <a:effectLst/>
                          <a:latin typeface="+mj-lt"/>
                        </a:rPr>
                        <a:t> </a:t>
                      </a:r>
                      <a:r>
                        <a:rPr lang="en-US" sz="1100" dirty="0">
                          <a:effectLst/>
                          <a:latin typeface="+mj-lt"/>
                        </a:rPr>
                        <a:t>Personal</a:t>
                      </a:r>
                      <a:r>
                        <a:rPr lang="en-US" sz="1100" spc="-25" dirty="0">
                          <a:effectLst/>
                          <a:latin typeface="+mj-lt"/>
                        </a:rPr>
                        <a:t> </a:t>
                      </a:r>
                      <a:r>
                        <a:rPr lang="en-US" sz="1100" spc="-20" dirty="0">
                          <a:effectLst/>
                          <a:latin typeface="+mj-lt"/>
                        </a:rPr>
                        <a:t>Care</a:t>
                      </a:r>
                      <a:r>
                        <a:rPr lang="en-US" sz="1100" spc="0" dirty="0">
                          <a:effectLst/>
                          <a:latin typeface="+mj-lt"/>
                        </a:rPr>
                        <a:t> </a:t>
                      </a:r>
                      <a:r>
                        <a:rPr lang="en-US" sz="1100" spc="-10" dirty="0">
                          <a:effectLst/>
                          <a:latin typeface="+mj-lt"/>
                        </a:rPr>
                        <a:t>Stores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84888687"/>
                  </a:ext>
                </a:extLst>
              </a:tr>
              <a:tr h="201168">
                <a:tc>
                  <a:txBody>
                    <a:bodyPr/>
                    <a:lstStyle/>
                    <a:p>
                      <a:pPr marL="74930" marR="67945" algn="l">
                        <a:lnSpc>
                          <a:spcPts val="1050"/>
                        </a:lnSpc>
                        <a:spcBef>
                          <a:spcPts val="0"/>
                        </a:spcBef>
                        <a:spcAft>
                          <a:spcPts val="0"/>
                        </a:spcAft>
                      </a:pPr>
                      <a:r>
                        <a:rPr lang="en-US" sz="1100" dirty="0">
                          <a:effectLst/>
                          <a:latin typeface="+mj-lt"/>
                        </a:rPr>
                        <a:t>447:</a:t>
                      </a:r>
                      <a:r>
                        <a:rPr lang="en-US" sz="1100" spc="-25" dirty="0">
                          <a:effectLst/>
                          <a:latin typeface="+mj-lt"/>
                        </a:rPr>
                        <a:t> </a:t>
                      </a:r>
                      <a:r>
                        <a:rPr lang="en-US" sz="1100" dirty="0">
                          <a:effectLst/>
                          <a:latin typeface="+mj-lt"/>
                        </a:rPr>
                        <a:t>Gasoline</a:t>
                      </a:r>
                      <a:r>
                        <a:rPr lang="en-US" sz="1100" spc="-20" dirty="0">
                          <a:effectLst/>
                          <a:latin typeface="+mj-lt"/>
                        </a:rPr>
                        <a:t> </a:t>
                      </a:r>
                      <a:r>
                        <a:rPr lang="en-US" sz="1100" spc="-10" dirty="0">
                          <a:effectLst/>
                          <a:latin typeface="+mj-lt"/>
                        </a:rPr>
                        <a:t>Stations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10" dirty="0">
                          <a:effectLst/>
                          <a:latin typeface="+mj-lt"/>
                        </a:rPr>
                        <a:t>33.33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56504059"/>
                  </a:ext>
                </a:extLst>
              </a:tr>
              <a:tr h="201168">
                <a:tc>
                  <a:txBody>
                    <a:bodyPr/>
                    <a:lstStyle/>
                    <a:p>
                      <a:pPr marL="74930" marR="68580" algn="l">
                        <a:lnSpc>
                          <a:spcPts val="1050"/>
                        </a:lnSpc>
                        <a:spcBef>
                          <a:spcPts val="0"/>
                        </a:spcBef>
                        <a:spcAft>
                          <a:spcPts val="0"/>
                        </a:spcAft>
                      </a:pPr>
                      <a:r>
                        <a:rPr lang="en-US" sz="1100" dirty="0">
                          <a:effectLst/>
                          <a:latin typeface="+mj-lt"/>
                        </a:rPr>
                        <a:t>452:</a:t>
                      </a:r>
                      <a:r>
                        <a:rPr lang="en-US" sz="1100" spc="-40" dirty="0">
                          <a:effectLst/>
                          <a:latin typeface="+mj-lt"/>
                        </a:rPr>
                        <a:t> </a:t>
                      </a:r>
                      <a:r>
                        <a:rPr lang="en-US" sz="1100" dirty="0">
                          <a:effectLst/>
                          <a:latin typeface="+mj-lt"/>
                        </a:rPr>
                        <a:t>General</a:t>
                      </a:r>
                      <a:r>
                        <a:rPr lang="en-US" sz="1100" spc="-35" dirty="0">
                          <a:effectLst/>
                          <a:latin typeface="+mj-lt"/>
                        </a:rPr>
                        <a:t> </a:t>
                      </a:r>
                      <a:r>
                        <a:rPr lang="en-US" sz="1100" dirty="0">
                          <a:effectLst/>
                          <a:latin typeface="+mj-lt"/>
                        </a:rPr>
                        <a:t>Merchandise</a:t>
                      </a:r>
                      <a:r>
                        <a:rPr lang="en-US" sz="1100" spc="-35" dirty="0">
                          <a:effectLst/>
                          <a:latin typeface="+mj-lt"/>
                        </a:rPr>
                        <a:t> </a:t>
                      </a:r>
                      <a:r>
                        <a:rPr lang="en-US" sz="1100" spc="-10" dirty="0">
                          <a:effectLst/>
                          <a:latin typeface="+mj-lt"/>
                        </a:rPr>
                        <a:t>Stores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90242014"/>
                  </a:ext>
                </a:extLst>
              </a:tr>
              <a:tr h="201168">
                <a:tc>
                  <a:txBody>
                    <a:bodyPr/>
                    <a:lstStyle/>
                    <a:p>
                      <a:pPr marL="619760" marR="0" indent="-242570" algn="l">
                        <a:lnSpc>
                          <a:spcPts val="1140"/>
                        </a:lnSpc>
                        <a:spcBef>
                          <a:spcPts val="0"/>
                        </a:spcBef>
                        <a:spcAft>
                          <a:spcPts val="0"/>
                        </a:spcAft>
                      </a:pPr>
                      <a:r>
                        <a:rPr lang="en-US" sz="1100" dirty="0">
                          <a:effectLst/>
                          <a:latin typeface="+mj-lt"/>
                        </a:rPr>
                        <a:t>48:</a:t>
                      </a:r>
                      <a:r>
                        <a:rPr lang="en-US" sz="1100" spc="-65" dirty="0">
                          <a:effectLst/>
                          <a:latin typeface="+mj-lt"/>
                        </a:rPr>
                        <a:t> </a:t>
                      </a:r>
                      <a:r>
                        <a:rPr lang="en-US" sz="1100" dirty="0">
                          <a:effectLst/>
                          <a:latin typeface="+mj-lt"/>
                        </a:rPr>
                        <a:t>Transportation</a:t>
                      </a:r>
                      <a:r>
                        <a:rPr lang="en-US" sz="1100" spc="-60" dirty="0">
                          <a:effectLst/>
                          <a:latin typeface="+mj-lt"/>
                        </a:rPr>
                        <a:t> </a:t>
                      </a:r>
                      <a:r>
                        <a:rPr lang="en-US" sz="1100" dirty="0">
                          <a:effectLst/>
                          <a:latin typeface="+mj-lt"/>
                        </a:rPr>
                        <a:t>and </a:t>
                      </a:r>
                      <a:r>
                        <a:rPr lang="en-US" sz="1100" spc="-10" dirty="0">
                          <a:effectLst/>
                          <a:latin typeface="+mj-lt"/>
                        </a:rPr>
                        <a:t>Warehousing</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45"/>
                        </a:spcBef>
                        <a:spcAft>
                          <a:spcPts val="0"/>
                        </a:spcAft>
                      </a:pPr>
                      <a:r>
                        <a:rPr lang="en-US" sz="1100" spc="-25" dirty="0">
                          <a:effectLst/>
                          <a:latin typeface="+mj-lt"/>
                        </a:rPr>
                        <a:t>31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spcBef>
                          <a:spcPts val="545"/>
                        </a:spcBef>
                        <a:spcAft>
                          <a:spcPts val="0"/>
                        </a:spcAft>
                      </a:pPr>
                      <a:r>
                        <a:rPr lang="en-US" sz="1100" spc="-25" dirty="0">
                          <a:effectLst/>
                          <a:latin typeface="+mj-lt"/>
                        </a:rPr>
                        <a:t>32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45"/>
                        </a:spcBef>
                        <a:spcAft>
                          <a:spcPts val="0"/>
                        </a:spcAft>
                      </a:pPr>
                      <a:r>
                        <a:rPr lang="en-US" sz="1100" spc="-25" dirty="0">
                          <a:effectLst/>
                          <a:latin typeface="+mj-lt"/>
                        </a:rPr>
                        <a:t>39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spcBef>
                          <a:spcPts val="545"/>
                        </a:spcBef>
                        <a:spcAft>
                          <a:spcPts val="0"/>
                        </a:spcAft>
                      </a:pPr>
                      <a:r>
                        <a:rPr lang="en-US" sz="1100" spc="-25" dirty="0">
                          <a:effectLst/>
                          <a:latin typeface="+mj-lt"/>
                        </a:rPr>
                        <a:t>45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45"/>
                        </a:spcBef>
                        <a:spcAft>
                          <a:spcPts val="0"/>
                        </a:spcAft>
                      </a:pPr>
                      <a:r>
                        <a:rPr lang="en-US" sz="1100" spc="-20" dirty="0">
                          <a:effectLst/>
                          <a:latin typeface="+mj-lt"/>
                        </a:rPr>
                        <a:t>3.23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45"/>
                        </a:spcBef>
                        <a:spcAft>
                          <a:spcPts val="0"/>
                        </a:spcAft>
                      </a:pPr>
                      <a:r>
                        <a:rPr lang="en-US" sz="1100" b="0" spc="-10" dirty="0">
                          <a:solidFill>
                            <a:schemeClr val="tx1"/>
                          </a:solidFill>
                          <a:effectLst/>
                          <a:latin typeface="+mj-lt"/>
                        </a:rPr>
                        <a:t>40.63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71398559"/>
                  </a:ext>
                </a:extLst>
              </a:tr>
              <a:tr h="201168">
                <a:tc>
                  <a:txBody>
                    <a:bodyPr/>
                    <a:lstStyle/>
                    <a:p>
                      <a:pPr marL="74930" marR="67945" algn="l">
                        <a:lnSpc>
                          <a:spcPts val="1050"/>
                        </a:lnSpc>
                        <a:spcBef>
                          <a:spcPts val="0"/>
                        </a:spcBef>
                        <a:spcAft>
                          <a:spcPts val="0"/>
                        </a:spcAft>
                      </a:pPr>
                      <a:r>
                        <a:rPr lang="en-US" sz="1100" dirty="0">
                          <a:effectLst/>
                          <a:latin typeface="+mj-lt"/>
                        </a:rPr>
                        <a:t>52:</a:t>
                      </a:r>
                      <a:r>
                        <a:rPr lang="en-US" sz="1100" spc="-20" dirty="0">
                          <a:effectLst/>
                          <a:latin typeface="+mj-lt"/>
                        </a:rPr>
                        <a:t> </a:t>
                      </a:r>
                      <a:r>
                        <a:rPr lang="en-US" sz="1100" dirty="0">
                          <a:effectLst/>
                          <a:latin typeface="+mj-lt"/>
                        </a:rPr>
                        <a:t>Finance</a:t>
                      </a:r>
                      <a:r>
                        <a:rPr lang="en-US" sz="1100" spc="-20" dirty="0">
                          <a:effectLst/>
                          <a:latin typeface="+mj-lt"/>
                        </a:rPr>
                        <a:t> </a:t>
                      </a:r>
                      <a:r>
                        <a:rPr lang="en-US" sz="1100" dirty="0">
                          <a:effectLst/>
                          <a:latin typeface="+mj-lt"/>
                        </a:rPr>
                        <a:t>and</a:t>
                      </a:r>
                      <a:r>
                        <a:rPr lang="en-US" sz="1100" spc="-15" dirty="0">
                          <a:effectLst/>
                          <a:latin typeface="+mj-lt"/>
                        </a:rPr>
                        <a:t> </a:t>
                      </a:r>
                      <a:r>
                        <a:rPr lang="en-US" sz="1100" spc="-10" dirty="0">
                          <a:effectLst/>
                          <a:latin typeface="+mj-lt"/>
                        </a:rPr>
                        <a:t>Insurance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9850" marR="69215" algn="ctr">
                        <a:lnSpc>
                          <a:spcPts val="1050"/>
                        </a:lnSpc>
                        <a:spcBef>
                          <a:spcPts val="0"/>
                        </a:spcBef>
                        <a:spcAft>
                          <a:spcPts val="0"/>
                        </a:spcAft>
                      </a:pPr>
                      <a:r>
                        <a:rPr lang="en-US" sz="1100" spc="-10" dirty="0">
                          <a:effectLst/>
                          <a:latin typeface="+mj-lt"/>
                        </a:rPr>
                        <a:t>-11.11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469923570"/>
                  </a:ext>
                </a:extLst>
              </a:tr>
              <a:tr h="201168">
                <a:tc>
                  <a:txBody>
                    <a:bodyPr/>
                    <a:lstStyle/>
                    <a:p>
                      <a:pPr marL="74295" marR="70485" algn="l">
                        <a:lnSpc>
                          <a:spcPts val="1050"/>
                        </a:lnSpc>
                        <a:spcBef>
                          <a:spcPts val="0"/>
                        </a:spcBef>
                        <a:spcAft>
                          <a:spcPts val="0"/>
                        </a:spcAft>
                      </a:pPr>
                      <a:r>
                        <a:rPr lang="en-US" sz="1100" dirty="0">
                          <a:effectLst/>
                          <a:latin typeface="+mj-lt"/>
                        </a:rPr>
                        <a:t>531:</a:t>
                      </a:r>
                      <a:r>
                        <a:rPr lang="en-US" sz="1100" spc="-15" dirty="0">
                          <a:effectLst/>
                          <a:latin typeface="+mj-lt"/>
                        </a:rPr>
                        <a:t> </a:t>
                      </a:r>
                      <a:r>
                        <a:rPr lang="en-US" sz="1100" dirty="0">
                          <a:effectLst/>
                          <a:latin typeface="+mj-lt"/>
                        </a:rPr>
                        <a:t>Real</a:t>
                      </a:r>
                      <a:r>
                        <a:rPr lang="en-US" sz="1100" spc="-15" dirty="0">
                          <a:effectLst/>
                          <a:latin typeface="+mj-lt"/>
                        </a:rPr>
                        <a:t> </a:t>
                      </a:r>
                      <a:r>
                        <a:rPr lang="en-US" sz="1100" spc="-10" dirty="0">
                          <a:effectLst/>
                          <a:latin typeface="+mj-lt"/>
                        </a:rPr>
                        <a:t>Estate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7945" algn="ctr">
                        <a:lnSpc>
                          <a:spcPts val="1050"/>
                        </a:lnSpc>
                        <a:spcBef>
                          <a:spcPts val="0"/>
                        </a:spcBef>
                        <a:spcAft>
                          <a:spcPts val="0"/>
                        </a:spcAft>
                      </a:pPr>
                      <a:r>
                        <a:rPr lang="en-US" sz="1100" spc="-10" dirty="0">
                          <a:effectLst/>
                          <a:latin typeface="+mj-lt"/>
                        </a:rPr>
                        <a:t>-100.00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mj-lt"/>
                        </a:rPr>
                        <a:t>-</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79739786"/>
                  </a:ext>
                </a:extLst>
              </a:tr>
              <a:tr h="201168">
                <a:tc>
                  <a:txBody>
                    <a:bodyPr/>
                    <a:lstStyle/>
                    <a:p>
                      <a:pPr marL="74930" marR="68580" algn="l">
                        <a:lnSpc>
                          <a:spcPts val="1050"/>
                        </a:lnSpc>
                        <a:spcBef>
                          <a:spcPts val="0"/>
                        </a:spcBef>
                        <a:spcAft>
                          <a:spcPts val="0"/>
                        </a:spcAft>
                      </a:pPr>
                      <a:r>
                        <a:rPr lang="en-US" sz="1100" dirty="0">
                          <a:effectLst/>
                          <a:latin typeface="+mj-lt"/>
                        </a:rPr>
                        <a:t>532:</a:t>
                      </a:r>
                      <a:r>
                        <a:rPr lang="en-US" sz="1100" spc="-20" dirty="0">
                          <a:effectLst/>
                          <a:latin typeface="+mj-lt"/>
                        </a:rPr>
                        <a:t> </a:t>
                      </a:r>
                      <a:r>
                        <a:rPr lang="en-US" sz="1100" dirty="0">
                          <a:effectLst/>
                          <a:latin typeface="+mj-lt"/>
                        </a:rPr>
                        <a:t>Rental</a:t>
                      </a:r>
                      <a:r>
                        <a:rPr lang="en-US" sz="1100" spc="-20" dirty="0">
                          <a:effectLst/>
                          <a:latin typeface="+mj-lt"/>
                        </a:rPr>
                        <a:t> </a:t>
                      </a:r>
                      <a:r>
                        <a:rPr lang="en-US" sz="1100" dirty="0">
                          <a:effectLst/>
                          <a:latin typeface="+mj-lt"/>
                        </a:rPr>
                        <a:t>and</a:t>
                      </a:r>
                      <a:r>
                        <a:rPr lang="en-US" sz="1100" spc="-25" dirty="0">
                          <a:effectLst/>
                          <a:latin typeface="+mj-lt"/>
                        </a:rPr>
                        <a:t> </a:t>
                      </a:r>
                      <a:r>
                        <a:rPr lang="en-US" sz="1100" dirty="0">
                          <a:effectLst/>
                          <a:latin typeface="+mj-lt"/>
                        </a:rPr>
                        <a:t>Leasing</a:t>
                      </a:r>
                      <a:r>
                        <a:rPr lang="en-US" sz="1100" spc="-15" dirty="0">
                          <a:effectLst/>
                          <a:latin typeface="+mj-lt"/>
                        </a:rPr>
                        <a:t> </a:t>
                      </a:r>
                      <a:r>
                        <a:rPr lang="en-US" sz="1100" spc="-10" dirty="0">
                          <a:effectLst/>
                          <a:latin typeface="+mj-lt"/>
                        </a:rPr>
                        <a:t>Services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10" dirty="0">
                          <a:effectLst/>
                          <a:latin typeface="+mj-lt"/>
                        </a:rPr>
                        <a:t>33.33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56197183"/>
                  </a:ext>
                </a:extLst>
              </a:tr>
              <a:tr h="201168">
                <a:tc>
                  <a:txBody>
                    <a:bodyPr/>
                    <a:lstStyle/>
                    <a:p>
                      <a:pPr marL="74930" marR="69850" algn="l">
                        <a:lnSpc>
                          <a:spcPts val="1135"/>
                        </a:lnSpc>
                        <a:spcBef>
                          <a:spcPts val="0"/>
                        </a:spcBef>
                        <a:spcAft>
                          <a:spcPts val="0"/>
                        </a:spcAft>
                      </a:pPr>
                      <a:r>
                        <a:rPr lang="en-US" sz="1100" dirty="0">
                          <a:effectLst/>
                          <a:latin typeface="+mj-lt"/>
                        </a:rPr>
                        <a:t>54:</a:t>
                      </a:r>
                      <a:r>
                        <a:rPr lang="en-US" sz="1100" spc="-45" dirty="0">
                          <a:effectLst/>
                          <a:latin typeface="+mj-lt"/>
                        </a:rPr>
                        <a:t> </a:t>
                      </a:r>
                      <a:r>
                        <a:rPr lang="en-US" sz="1100" dirty="0">
                          <a:effectLst/>
                          <a:latin typeface="+mj-lt"/>
                        </a:rPr>
                        <a:t>Professional,</a:t>
                      </a:r>
                      <a:r>
                        <a:rPr lang="en-US" sz="1100" spc="-35" dirty="0">
                          <a:effectLst/>
                          <a:latin typeface="+mj-lt"/>
                        </a:rPr>
                        <a:t> </a:t>
                      </a:r>
                      <a:r>
                        <a:rPr lang="en-US" sz="1100" dirty="0">
                          <a:effectLst/>
                          <a:latin typeface="+mj-lt"/>
                        </a:rPr>
                        <a:t>Scientific,</a:t>
                      </a:r>
                      <a:r>
                        <a:rPr lang="en-US" sz="1100" spc="-40" dirty="0">
                          <a:effectLst/>
                          <a:latin typeface="+mj-lt"/>
                        </a:rPr>
                        <a:t> </a:t>
                      </a:r>
                      <a:r>
                        <a:rPr lang="en-US" sz="1100" spc="-25" dirty="0">
                          <a:effectLst/>
                          <a:latin typeface="+mj-lt"/>
                        </a:rPr>
                        <a:t>and</a:t>
                      </a:r>
                      <a:r>
                        <a:rPr lang="en-US" sz="1100" spc="0" dirty="0">
                          <a:effectLst/>
                          <a:latin typeface="+mj-lt"/>
                        </a:rPr>
                        <a:t> </a:t>
                      </a:r>
                      <a:r>
                        <a:rPr lang="en-US" sz="1100" spc="-10" dirty="0">
                          <a:effectLst/>
                          <a:latin typeface="+mj-lt"/>
                        </a:rPr>
                        <a:t>Technical</a:t>
                      </a:r>
                      <a:r>
                        <a:rPr lang="en-US" sz="1100" spc="-15" dirty="0">
                          <a:effectLst/>
                          <a:latin typeface="+mj-lt"/>
                        </a:rPr>
                        <a:t> </a:t>
                      </a:r>
                      <a:r>
                        <a:rPr lang="en-US" sz="1100" spc="-10" dirty="0">
                          <a:effectLst/>
                          <a:latin typeface="+mj-lt"/>
                        </a:rPr>
                        <a:t>Services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spcBef>
                          <a:spcPts val="560"/>
                        </a:spcBef>
                        <a:spcAft>
                          <a:spcPts val="0"/>
                        </a:spcAft>
                      </a:pPr>
                      <a:r>
                        <a:rPr lang="en-US" sz="1100" spc="-25" dirty="0">
                          <a:effectLst/>
                          <a:latin typeface="+mj-lt"/>
                        </a:rPr>
                        <a:t>10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6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2550" algn="ctr">
                        <a:spcBef>
                          <a:spcPts val="560"/>
                        </a:spcBef>
                        <a:spcAft>
                          <a:spcPts val="0"/>
                        </a:spcAft>
                      </a:pPr>
                      <a:r>
                        <a:rPr lang="en-US" sz="1100" spc="-25" dirty="0">
                          <a:effectLst/>
                          <a:latin typeface="+mj-lt"/>
                        </a:rPr>
                        <a:t>12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9215" marR="69215" algn="ctr">
                        <a:spcBef>
                          <a:spcPts val="560"/>
                        </a:spcBef>
                        <a:spcAft>
                          <a:spcPts val="0"/>
                        </a:spcAft>
                      </a:pPr>
                      <a:r>
                        <a:rPr lang="en-US" sz="1100" spc="-10" dirty="0">
                          <a:effectLst/>
                          <a:latin typeface="+mj-lt"/>
                        </a:rPr>
                        <a:t>11.11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80440722"/>
                  </a:ext>
                </a:extLst>
              </a:tr>
              <a:tr h="201168">
                <a:tc>
                  <a:txBody>
                    <a:bodyPr/>
                    <a:lstStyle/>
                    <a:p>
                      <a:pPr marL="74930" marR="69215" algn="l">
                        <a:lnSpc>
                          <a:spcPts val="1135"/>
                        </a:lnSpc>
                        <a:spcBef>
                          <a:spcPts val="0"/>
                        </a:spcBef>
                        <a:spcAft>
                          <a:spcPts val="0"/>
                        </a:spcAft>
                      </a:pPr>
                      <a:r>
                        <a:rPr lang="en-US" sz="1100" dirty="0">
                          <a:effectLst/>
                          <a:latin typeface="+mj-lt"/>
                        </a:rPr>
                        <a:t>621:</a:t>
                      </a:r>
                      <a:r>
                        <a:rPr lang="en-US" sz="1100" spc="-65" dirty="0">
                          <a:effectLst/>
                          <a:latin typeface="+mj-lt"/>
                        </a:rPr>
                        <a:t> </a:t>
                      </a:r>
                      <a:r>
                        <a:rPr lang="en-US" sz="1100" dirty="0">
                          <a:effectLst/>
                          <a:latin typeface="+mj-lt"/>
                        </a:rPr>
                        <a:t>Ambulatory</a:t>
                      </a:r>
                      <a:r>
                        <a:rPr lang="en-US" sz="1100" spc="-50" dirty="0">
                          <a:effectLst/>
                          <a:latin typeface="+mj-lt"/>
                        </a:rPr>
                        <a:t> </a:t>
                      </a:r>
                      <a:r>
                        <a:rPr lang="en-US" sz="1100" dirty="0">
                          <a:effectLst/>
                          <a:latin typeface="+mj-lt"/>
                        </a:rPr>
                        <a:t>Health</a:t>
                      </a:r>
                      <a:r>
                        <a:rPr lang="en-US" sz="1100" spc="-30" dirty="0">
                          <a:effectLst/>
                          <a:latin typeface="+mj-lt"/>
                        </a:rPr>
                        <a:t> </a:t>
                      </a:r>
                      <a:r>
                        <a:rPr lang="en-US" sz="1100" spc="-20" dirty="0">
                          <a:effectLst/>
                          <a:latin typeface="+mj-lt"/>
                        </a:rPr>
                        <a:t>Care</a:t>
                      </a:r>
                      <a:r>
                        <a:rPr lang="en-US" sz="1100" spc="0" dirty="0">
                          <a:effectLst/>
                          <a:latin typeface="+mj-lt"/>
                        </a:rPr>
                        <a:t> </a:t>
                      </a:r>
                      <a:r>
                        <a:rPr lang="en-US" sz="1100" spc="-10" dirty="0">
                          <a:effectLst/>
                          <a:latin typeface="+mj-lt"/>
                        </a:rPr>
                        <a:t>Services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60"/>
                        </a:spcBef>
                        <a:spcAft>
                          <a:spcPts val="0"/>
                        </a:spcAft>
                      </a:pPr>
                      <a:r>
                        <a:rPr lang="en-US" sz="1100" spc="-25" dirty="0">
                          <a:effectLst/>
                          <a:latin typeface="+mj-lt"/>
                        </a:rPr>
                        <a:t>10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5090" algn="ctr">
                        <a:spcBef>
                          <a:spcPts val="560"/>
                        </a:spcBef>
                        <a:spcAft>
                          <a:spcPts val="0"/>
                        </a:spcAft>
                      </a:pPr>
                      <a:r>
                        <a:rPr lang="en-US" sz="1100" spc="-25" dirty="0">
                          <a:effectLst/>
                          <a:latin typeface="+mj-lt"/>
                        </a:rPr>
                        <a:t>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6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725" marR="83185" algn="ctr">
                        <a:spcBef>
                          <a:spcPts val="560"/>
                        </a:spcBef>
                        <a:spcAft>
                          <a:spcPts val="0"/>
                        </a:spcAft>
                      </a:pPr>
                      <a:r>
                        <a:rPr lang="en-US" sz="1100" spc="-25" dirty="0">
                          <a:effectLst/>
                          <a:latin typeface="+mj-lt"/>
                        </a:rPr>
                        <a:t>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10" dirty="0">
                          <a:effectLst/>
                          <a:latin typeface="+mj-lt"/>
                        </a:rPr>
                        <a:t>10.00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19416763"/>
                  </a:ext>
                </a:extLst>
              </a:tr>
              <a:tr h="201168">
                <a:tc>
                  <a:txBody>
                    <a:bodyPr/>
                    <a:lstStyle/>
                    <a:p>
                      <a:pPr marL="74930" marR="70485" algn="l">
                        <a:lnSpc>
                          <a:spcPts val="1135"/>
                        </a:lnSpc>
                        <a:spcBef>
                          <a:spcPts val="0"/>
                        </a:spcBef>
                        <a:spcAft>
                          <a:spcPts val="0"/>
                        </a:spcAft>
                      </a:pPr>
                      <a:r>
                        <a:rPr lang="en-US" sz="1100" dirty="0">
                          <a:effectLst/>
                          <a:latin typeface="+mj-lt"/>
                        </a:rPr>
                        <a:t>623:</a:t>
                      </a:r>
                      <a:r>
                        <a:rPr lang="en-US" sz="1100" spc="-30" dirty="0">
                          <a:effectLst/>
                          <a:latin typeface="+mj-lt"/>
                        </a:rPr>
                        <a:t> </a:t>
                      </a:r>
                      <a:r>
                        <a:rPr lang="en-US" sz="1100" dirty="0">
                          <a:effectLst/>
                          <a:latin typeface="+mj-lt"/>
                        </a:rPr>
                        <a:t>Nursing</a:t>
                      </a:r>
                      <a:r>
                        <a:rPr lang="en-US" sz="1100" spc="-30" dirty="0">
                          <a:effectLst/>
                          <a:latin typeface="+mj-lt"/>
                        </a:rPr>
                        <a:t> </a:t>
                      </a:r>
                      <a:r>
                        <a:rPr lang="en-US" sz="1100" dirty="0">
                          <a:effectLst/>
                          <a:latin typeface="+mj-lt"/>
                        </a:rPr>
                        <a:t>and</a:t>
                      </a:r>
                      <a:r>
                        <a:rPr lang="en-US" sz="1100" spc="-20" dirty="0">
                          <a:effectLst/>
                          <a:latin typeface="+mj-lt"/>
                        </a:rPr>
                        <a:t> </a:t>
                      </a:r>
                      <a:r>
                        <a:rPr lang="en-US" sz="1100" dirty="0">
                          <a:effectLst/>
                          <a:latin typeface="+mj-lt"/>
                        </a:rPr>
                        <a:t>Residential</a:t>
                      </a:r>
                      <a:r>
                        <a:rPr lang="en-US" sz="1100" spc="-40" dirty="0">
                          <a:effectLst/>
                          <a:latin typeface="+mj-lt"/>
                        </a:rPr>
                        <a:t> </a:t>
                      </a:r>
                      <a:r>
                        <a:rPr lang="en-US" sz="1100" spc="-20" dirty="0">
                          <a:effectLst/>
                          <a:latin typeface="+mj-lt"/>
                        </a:rPr>
                        <a:t>Care</a:t>
                      </a:r>
                      <a:r>
                        <a:rPr lang="en-US" sz="1100" spc="0" dirty="0">
                          <a:effectLst/>
                          <a:latin typeface="+mj-lt"/>
                        </a:rPr>
                        <a:t> </a:t>
                      </a:r>
                      <a:r>
                        <a:rPr lang="en-US" sz="1100" spc="-10" dirty="0">
                          <a:effectLst/>
                          <a:latin typeface="+mj-lt"/>
                        </a:rPr>
                        <a:t>Facilities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985" marR="0" algn="ctr">
                        <a:spcBef>
                          <a:spcPts val="560"/>
                        </a:spcBef>
                        <a:spcAft>
                          <a:spcPts val="0"/>
                        </a:spcAft>
                      </a:pPr>
                      <a:r>
                        <a:rPr lang="en-US" sz="110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890" marR="0" algn="ctr">
                        <a:spcBef>
                          <a:spcPts val="560"/>
                        </a:spcBef>
                        <a:spcAft>
                          <a:spcPts val="0"/>
                        </a:spcAft>
                      </a:pPr>
                      <a:r>
                        <a:rPr lang="en-US" sz="1100" b="0" dirty="0">
                          <a:solidFill>
                            <a:schemeClr val="tx1"/>
                          </a:solidFill>
                          <a:effectLst/>
                          <a:latin typeface="+mj-lt"/>
                        </a:rPr>
                        <a:t>-</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23007838"/>
                  </a:ext>
                </a:extLst>
              </a:tr>
              <a:tr h="201168">
                <a:tc>
                  <a:txBody>
                    <a:bodyPr/>
                    <a:lstStyle/>
                    <a:p>
                      <a:pPr marL="74930" marR="69215" algn="l">
                        <a:lnSpc>
                          <a:spcPts val="1135"/>
                        </a:lnSpc>
                        <a:spcBef>
                          <a:spcPts val="0"/>
                        </a:spcBef>
                        <a:spcAft>
                          <a:spcPts val="0"/>
                        </a:spcAft>
                      </a:pPr>
                      <a:r>
                        <a:rPr lang="en-US" sz="1100" dirty="0">
                          <a:effectLst/>
                          <a:latin typeface="+mj-lt"/>
                        </a:rPr>
                        <a:t>71:</a:t>
                      </a:r>
                      <a:r>
                        <a:rPr lang="en-US" sz="1100" spc="-65" dirty="0">
                          <a:effectLst/>
                          <a:latin typeface="+mj-lt"/>
                        </a:rPr>
                        <a:t> </a:t>
                      </a:r>
                      <a:r>
                        <a:rPr lang="en-US" sz="1100" dirty="0">
                          <a:effectLst/>
                          <a:latin typeface="+mj-lt"/>
                        </a:rPr>
                        <a:t>Arts,</a:t>
                      </a:r>
                      <a:r>
                        <a:rPr lang="en-US" sz="1100" spc="-50" dirty="0">
                          <a:effectLst/>
                          <a:latin typeface="+mj-lt"/>
                        </a:rPr>
                        <a:t> </a:t>
                      </a:r>
                      <a:r>
                        <a:rPr lang="en-US" sz="1100" dirty="0">
                          <a:effectLst/>
                          <a:latin typeface="+mj-lt"/>
                        </a:rPr>
                        <a:t>Entertainment,</a:t>
                      </a:r>
                      <a:r>
                        <a:rPr lang="en-US" sz="1100" spc="-30" dirty="0">
                          <a:effectLst/>
                          <a:latin typeface="+mj-lt"/>
                        </a:rPr>
                        <a:t> </a:t>
                      </a:r>
                      <a:r>
                        <a:rPr lang="en-US" sz="1100" spc="-25" dirty="0">
                          <a:effectLst/>
                          <a:latin typeface="+mj-lt"/>
                        </a:rPr>
                        <a:t>and</a:t>
                      </a:r>
                      <a:r>
                        <a:rPr lang="en-US" sz="1100" spc="0" dirty="0">
                          <a:effectLst/>
                          <a:latin typeface="+mj-lt"/>
                        </a:rPr>
                        <a:t> </a:t>
                      </a:r>
                      <a:r>
                        <a:rPr lang="en-US" sz="1100" spc="-10" dirty="0">
                          <a:effectLst/>
                          <a:latin typeface="+mj-lt"/>
                        </a:rPr>
                        <a:t>Recreation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205228624"/>
                  </a:ext>
                </a:extLst>
              </a:tr>
              <a:tr h="201168">
                <a:tc>
                  <a:txBody>
                    <a:bodyPr/>
                    <a:lstStyle/>
                    <a:p>
                      <a:pPr marL="791845" marR="0" indent="-657225" algn="l">
                        <a:lnSpc>
                          <a:spcPts val="1140"/>
                        </a:lnSpc>
                        <a:spcBef>
                          <a:spcPts val="0"/>
                        </a:spcBef>
                        <a:spcAft>
                          <a:spcPts val="0"/>
                        </a:spcAft>
                      </a:pPr>
                      <a:r>
                        <a:rPr lang="en-US" sz="1100" dirty="0">
                          <a:effectLst/>
                          <a:latin typeface="+mj-lt"/>
                        </a:rPr>
                        <a:t>722:</a:t>
                      </a:r>
                      <a:r>
                        <a:rPr lang="en-US" sz="1100" spc="-45" dirty="0">
                          <a:effectLst/>
                          <a:latin typeface="+mj-lt"/>
                        </a:rPr>
                        <a:t> </a:t>
                      </a:r>
                      <a:r>
                        <a:rPr lang="en-US" sz="1100" dirty="0">
                          <a:effectLst/>
                          <a:latin typeface="+mj-lt"/>
                        </a:rPr>
                        <a:t>Food</a:t>
                      </a:r>
                      <a:r>
                        <a:rPr lang="en-US" sz="1100" spc="-40" dirty="0">
                          <a:effectLst/>
                          <a:latin typeface="+mj-lt"/>
                        </a:rPr>
                        <a:t> </a:t>
                      </a:r>
                      <a:r>
                        <a:rPr lang="en-US" sz="1100" dirty="0">
                          <a:effectLst/>
                          <a:latin typeface="+mj-lt"/>
                        </a:rPr>
                        <a:t>Service</a:t>
                      </a:r>
                      <a:r>
                        <a:rPr lang="en-US" sz="1100" spc="-45" dirty="0">
                          <a:effectLst/>
                          <a:latin typeface="+mj-lt"/>
                        </a:rPr>
                        <a:t> </a:t>
                      </a:r>
                      <a:r>
                        <a:rPr lang="en-US" sz="1100" dirty="0">
                          <a:effectLst/>
                          <a:latin typeface="+mj-lt"/>
                        </a:rPr>
                        <a:t>and</a:t>
                      </a:r>
                      <a:r>
                        <a:rPr lang="en-US" sz="1100" spc="-40" dirty="0">
                          <a:effectLst/>
                          <a:latin typeface="+mj-lt"/>
                        </a:rPr>
                        <a:t> </a:t>
                      </a:r>
                      <a:r>
                        <a:rPr lang="en-US" sz="1100" dirty="0">
                          <a:effectLst/>
                          <a:latin typeface="+mj-lt"/>
                        </a:rPr>
                        <a:t>Drinking </a:t>
                      </a:r>
                      <a:r>
                        <a:rPr lang="en-US" sz="1100" spc="-10" dirty="0">
                          <a:effectLst/>
                          <a:latin typeface="+mj-lt"/>
                        </a:rPr>
                        <a:t>Places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45"/>
                        </a:spcBef>
                        <a:spcAft>
                          <a:spcPts val="0"/>
                        </a:spcAft>
                      </a:pPr>
                      <a:r>
                        <a:rPr lang="en-US" sz="1100" b="0" spc="-25" dirty="0">
                          <a:solidFill>
                            <a:schemeClr val="tx1"/>
                          </a:solidFill>
                          <a:effectLst/>
                          <a:latin typeface="+mj-lt"/>
                        </a:rPr>
                        <a:t>16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spcBef>
                          <a:spcPts val="545"/>
                        </a:spcBef>
                        <a:spcAft>
                          <a:spcPts val="0"/>
                        </a:spcAft>
                      </a:pPr>
                      <a:r>
                        <a:rPr lang="en-US" sz="1100" b="0" spc="-25" dirty="0">
                          <a:solidFill>
                            <a:schemeClr val="tx1"/>
                          </a:solidFill>
                          <a:effectLst/>
                          <a:latin typeface="+mj-lt"/>
                        </a:rPr>
                        <a:t>16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45"/>
                        </a:spcBef>
                        <a:spcAft>
                          <a:spcPts val="0"/>
                        </a:spcAft>
                      </a:pPr>
                      <a:r>
                        <a:rPr lang="en-US" sz="1100" b="0" spc="-25" dirty="0">
                          <a:solidFill>
                            <a:schemeClr val="tx1"/>
                          </a:solidFill>
                          <a:effectLst/>
                          <a:latin typeface="+mj-lt"/>
                        </a:rPr>
                        <a:t>17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spcBef>
                          <a:spcPts val="545"/>
                        </a:spcBef>
                        <a:spcAft>
                          <a:spcPts val="0"/>
                        </a:spcAft>
                      </a:pPr>
                      <a:r>
                        <a:rPr lang="en-US" sz="1100" b="0" spc="-25" dirty="0">
                          <a:solidFill>
                            <a:schemeClr val="tx1"/>
                          </a:solidFill>
                          <a:effectLst/>
                          <a:latin typeface="+mj-lt"/>
                        </a:rPr>
                        <a:t>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4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45"/>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14222277"/>
                  </a:ext>
                </a:extLst>
              </a:tr>
            </a:tbl>
          </a:graphicData>
        </a:graphic>
      </p:graphicFrame>
      <p:sp>
        <p:nvSpPr>
          <p:cNvPr id="5" name="Title 1">
            <a:extLst>
              <a:ext uri="{FF2B5EF4-FFF2-40B4-BE49-F238E27FC236}">
                <a16:creationId xmlns:a16="http://schemas.microsoft.com/office/drawing/2014/main" id="{8C09A46D-B7DC-5CF5-C1F7-D3CC06EF9A69}"/>
              </a:ext>
            </a:extLst>
          </p:cNvPr>
          <p:cNvSpPr>
            <a:spLocks noGrp="1"/>
          </p:cNvSpPr>
          <p:nvPr>
            <p:ph type="title"/>
          </p:nvPr>
        </p:nvSpPr>
        <p:spPr>
          <a:xfrm>
            <a:off x="-68678" y="347061"/>
            <a:ext cx="11904955" cy="967666"/>
          </a:xfrm>
        </p:spPr>
        <p:txBody>
          <a:bodyPr>
            <a:normAutofit/>
          </a:bodyPr>
          <a:lstStyle/>
          <a:p>
            <a:pPr algn="ctr"/>
            <a:r>
              <a:rPr lang="en-US" sz="3600" u="sng" dirty="0"/>
              <a:t>North Kern Subregion (Shafter) Employers</a:t>
            </a:r>
          </a:p>
        </p:txBody>
      </p:sp>
      <p:sp>
        <p:nvSpPr>
          <p:cNvPr id="2" name="TextBox 1">
            <a:extLst>
              <a:ext uri="{FF2B5EF4-FFF2-40B4-BE49-F238E27FC236}">
                <a16:creationId xmlns:a16="http://schemas.microsoft.com/office/drawing/2014/main" id="{67B19667-337E-43F3-EC13-799FD0D56F73}"/>
              </a:ext>
            </a:extLst>
          </p:cNvPr>
          <p:cNvSpPr txBox="1"/>
          <p:nvPr/>
        </p:nvSpPr>
        <p:spPr>
          <a:xfrm>
            <a:off x="523783" y="5991518"/>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4.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22-23</a:t>
            </a:r>
            <a:endParaRPr lang="en-US" sz="900" dirty="0"/>
          </a:p>
        </p:txBody>
      </p:sp>
      <p:sp>
        <p:nvSpPr>
          <p:cNvPr id="3" name="Rectangle 2">
            <a:extLst>
              <a:ext uri="{FF2B5EF4-FFF2-40B4-BE49-F238E27FC236}">
                <a16:creationId xmlns:a16="http://schemas.microsoft.com/office/drawing/2014/main" id="{224A241A-0BDA-4E51-8A25-3F0C16EDAD7F}"/>
              </a:ext>
            </a:extLst>
          </p:cNvPr>
          <p:cNvSpPr/>
          <p:nvPr/>
        </p:nvSpPr>
        <p:spPr>
          <a:xfrm>
            <a:off x="523783" y="510466"/>
            <a:ext cx="11038884" cy="58503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5CD1CC2-3A74-454D-BF19-3C3CCB6948A1}"/>
              </a:ext>
            </a:extLst>
          </p:cNvPr>
          <p:cNvSpPr txBox="1"/>
          <p:nvPr/>
        </p:nvSpPr>
        <p:spPr>
          <a:xfrm>
            <a:off x="9933182" y="1093713"/>
            <a:ext cx="239697" cy="276999"/>
          </a:xfrm>
          <a:prstGeom prst="rect">
            <a:avLst/>
          </a:prstGeom>
          <a:noFill/>
        </p:spPr>
        <p:txBody>
          <a:bodyPr wrap="square" rtlCol="0">
            <a:spAutoFit/>
          </a:bodyPr>
          <a:lstStyle/>
          <a:p>
            <a:r>
              <a:rPr lang="en-US" sz="1200" dirty="0">
                <a:latin typeface="+mj-lt"/>
              </a:rPr>
              <a:t>4</a:t>
            </a:r>
          </a:p>
        </p:txBody>
      </p:sp>
    </p:spTree>
    <p:extLst>
      <p:ext uri="{BB962C8B-B14F-4D97-AF65-F5344CB8AC3E}">
        <p14:creationId xmlns:p14="http://schemas.microsoft.com/office/powerpoint/2010/main" val="152722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020870-BB66-580C-CBE4-8C12663D0D72}"/>
              </a:ext>
            </a:extLst>
          </p:cNvPr>
          <p:cNvGraphicFramePr>
            <a:graphicFrameLocks noGrp="1"/>
          </p:cNvGraphicFramePr>
          <p:nvPr>
            <p:extLst>
              <p:ext uri="{D42A27DB-BD31-4B8C-83A1-F6EECF244321}">
                <p14:modId xmlns:p14="http://schemas.microsoft.com/office/powerpoint/2010/main" val="275836126"/>
              </p:ext>
            </p:extLst>
          </p:nvPr>
        </p:nvGraphicFramePr>
        <p:xfrm>
          <a:off x="1798320" y="1268555"/>
          <a:ext cx="8595360" cy="4754880"/>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3189313505"/>
                    </a:ext>
                  </a:extLst>
                </a:gridCol>
                <a:gridCol w="685800">
                  <a:extLst>
                    <a:ext uri="{9D8B030D-6E8A-4147-A177-3AD203B41FA5}">
                      <a16:colId xmlns:a16="http://schemas.microsoft.com/office/drawing/2014/main" val="69414306"/>
                    </a:ext>
                  </a:extLst>
                </a:gridCol>
                <a:gridCol w="685800">
                  <a:extLst>
                    <a:ext uri="{9D8B030D-6E8A-4147-A177-3AD203B41FA5}">
                      <a16:colId xmlns:a16="http://schemas.microsoft.com/office/drawing/2014/main" val="2920378257"/>
                    </a:ext>
                  </a:extLst>
                </a:gridCol>
                <a:gridCol w="685800">
                  <a:extLst>
                    <a:ext uri="{9D8B030D-6E8A-4147-A177-3AD203B41FA5}">
                      <a16:colId xmlns:a16="http://schemas.microsoft.com/office/drawing/2014/main" val="3435093780"/>
                    </a:ext>
                  </a:extLst>
                </a:gridCol>
                <a:gridCol w="685800">
                  <a:extLst>
                    <a:ext uri="{9D8B030D-6E8A-4147-A177-3AD203B41FA5}">
                      <a16:colId xmlns:a16="http://schemas.microsoft.com/office/drawing/2014/main" val="3797677949"/>
                    </a:ext>
                  </a:extLst>
                </a:gridCol>
                <a:gridCol w="1097280">
                  <a:extLst>
                    <a:ext uri="{9D8B030D-6E8A-4147-A177-3AD203B41FA5}">
                      <a16:colId xmlns:a16="http://schemas.microsoft.com/office/drawing/2014/main" val="3064086932"/>
                    </a:ext>
                  </a:extLst>
                </a:gridCol>
                <a:gridCol w="1097280">
                  <a:extLst>
                    <a:ext uri="{9D8B030D-6E8A-4147-A177-3AD203B41FA5}">
                      <a16:colId xmlns:a16="http://schemas.microsoft.com/office/drawing/2014/main" val="977079597"/>
                    </a:ext>
                  </a:extLst>
                </a:gridCol>
              </a:tblGrid>
              <a:tr h="310896">
                <a:tc>
                  <a:txBody>
                    <a:bodyPr/>
                    <a:lstStyle/>
                    <a:p>
                      <a:pPr marL="0" marR="0" algn="l">
                        <a:spcBef>
                          <a:spcPts val="0"/>
                        </a:spcBef>
                        <a:spcAft>
                          <a:spcPts val="0"/>
                        </a:spcAft>
                      </a:pPr>
                      <a:endParaRPr lang="en-US" sz="1100" dirty="0">
                        <a:effectLst/>
                        <a:latin typeface="+mj-lt"/>
                      </a:endParaRPr>
                    </a:p>
                  </a:txBody>
                  <a:tcPr marL="0" marR="0" marT="0" marB="0" anchor="b">
                    <a:solidFill>
                      <a:schemeClr val="accent4"/>
                    </a:solidFill>
                  </a:tcPr>
                </a:tc>
                <a:tc>
                  <a:txBody>
                    <a:bodyPr/>
                    <a:lstStyle/>
                    <a:p>
                      <a:pPr marL="153035" marR="146685" algn="ctr">
                        <a:spcBef>
                          <a:spcPts val="585"/>
                        </a:spcBef>
                        <a:spcAft>
                          <a:spcPts val="0"/>
                        </a:spcAft>
                      </a:pPr>
                      <a:r>
                        <a:rPr lang="en-US" sz="1100" spc="-20" dirty="0">
                          <a:effectLst/>
                          <a:latin typeface="+mj-lt"/>
                        </a:rPr>
                        <a:t>2017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5575" marR="147320" algn="ctr">
                        <a:spcBef>
                          <a:spcPts val="585"/>
                        </a:spcBef>
                        <a:spcAft>
                          <a:spcPts val="0"/>
                        </a:spcAft>
                      </a:pPr>
                      <a:r>
                        <a:rPr lang="en-US" sz="1100" spc="-20" dirty="0">
                          <a:effectLst/>
                          <a:latin typeface="+mj-lt"/>
                        </a:rPr>
                        <a:t>2019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6210" marR="146685" algn="ctr">
                        <a:spcBef>
                          <a:spcPts val="585"/>
                        </a:spcBef>
                        <a:spcAft>
                          <a:spcPts val="0"/>
                        </a:spcAft>
                      </a:pPr>
                      <a:r>
                        <a:rPr lang="en-US" sz="1100" spc="-20" dirty="0">
                          <a:effectLst/>
                          <a:latin typeface="+mj-lt"/>
                        </a:rPr>
                        <a:t>2020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7480" marR="145415" algn="ctr">
                        <a:spcBef>
                          <a:spcPts val="585"/>
                        </a:spcBef>
                        <a:spcAft>
                          <a:spcPts val="0"/>
                        </a:spcAft>
                      </a:pPr>
                      <a:r>
                        <a:rPr lang="en-US" sz="1100" spc="-20" dirty="0">
                          <a:effectLst/>
                          <a:latin typeface="+mj-lt"/>
                        </a:rPr>
                        <a:t>2021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42875" marR="0" algn="l">
                        <a:lnSpc>
                          <a:spcPts val="1145"/>
                        </a:lnSpc>
                        <a:spcBef>
                          <a:spcPts val="5"/>
                        </a:spcBef>
                        <a:spcAft>
                          <a:spcPts val="0"/>
                        </a:spcAft>
                      </a:pPr>
                      <a:r>
                        <a:rPr lang="en-US" sz="1100" b="1" i="0" kern="1200" dirty="0">
                          <a:solidFill>
                            <a:schemeClr val="lt1"/>
                          </a:solidFill>
                          <a:effectLst/>
                          <a:latin typeface="+mj-lt"/>
                          <a:ea typeface="Dante"/>
                          <a:cs typeface="Dante"/>
                        </a:rPr>
                        <a:t>2017</a:t>
                      </a:r>
                      <a:r>
                        <a:rPr lang="en-US" sz="1100" b="1" i="0" kern="1200" spc="-15" dirty="0">
                          <a:solidFill>
                            <a:schemeClr val="lt1"/>
                          </a:solidFill>
                          <a:effectLst/>
                          <a:latin typeface="+mj-lt"/>
                          <a:ea typeface="Dante"/>
                          <a:cs typeface="Dante"/>
                        </a:rPr>
                        <a:t> </a:t>
                      </a:r>
                      <a:r>
                        <a:rPr lang="en-US" sz="1100" b="1" i="0" kern="1200" dirty="0">
                          <a:solidFill>
                            <a:schemeClr val="lt1"/>
                          </a:solidFill>
                          <a:effectLst/>
                          <a:latin typeface="+mj-lt"/>
                          <a:ea typeface="Dante"/>
                          <a:cs typeface="Dante"/>
                        </a:rPr>
                        <a:t>to</a:t>
                      </a:r>
                      <a:r>
                        <a:rPr lang="en-US" sz="1100" b="1" i="0" kern="1200" spc="-10" dirty="0">
                          <a:solidFill>
                            <a:schemeClr val="lt1"/>
                          </a:solidFill>
                          <a:effectLst/>
                          <a:latin typeface="+mj-lt"/>
                          <a:ea typeface="Dante"/>
                          <a:cs typeface="Dante"/>
                        </a:rPr>
                        <a:t> </a:t>
                      </a:r>
                      <a:r>
                        <a:rPr lang="en-US" sz="1100" b="1" i="0" kern="1200" spc="-20" dirty="0">
                          <a:solidFill>
                            <a:schemeClr val="lt1"/>
                          </a:solidFill>
                          <a:effectLst/>
                          <a:latin typeface="+mj-lt"/>
                          <a:ea typeface="Dante"/>
                          <a:cs typeface="Dante"/>
                        </a:rPr>
                        <a:t>2019</a:t>
                      </a:r>
                      <a:endParaRPr lang="en-US" sz="1100" b="1" i="0" kern="1200" dirty="0">
                        <a:solidFill>
                          <a:schemeClr val="lt1"/>
                        </a:solidFill>
                        <a:effectLst/>
                        <a:latin typeface="+mj-lt"/>
                        <a:ea typeface="Dante"/>
                        <a:cs typeface="Dante"/>
                      </a:endParaRPr>
                    </a:p>
                    <a:p>
                      <a:pPr marL="151765" marR="0" algn="l">
                        <a:lnSpc>
                          <a:spcPts val="1085"/>
                        </a:lnSpc>
                        <a:spcBef>
                          <a:spcPts val="0"/>
                        </a:spcBef>
                        <a:spcAft>
                          <a:spcPts val="0"/>
                        </a:spcAft>
                      </a:pPr>
                      <a:r>
                        <a:rPr lang="en-US" sz="1100" b="1" i="0" kern="1200" dirty="0">
                          <a:solidFill>
                            <a:schemeClr val="lt1"/>
                          </a:solidFill>
                          <a:effectLst/>
                          <a:latin typeface="+mj-lt"/>
                          <a:ea typeface="Dante"/>
                          <a:cs typeface="Dante"/>
                        </a:rPr>
                        <a:t>(% del </a:t>
                      </a:r>
                      <a:r>
                        <a:rPr lang="en-US" sz="1100" b="1" i="0" kern="1200" dirty="0" err="1">
                          <a:solidFill>
                            <a:schemeClr val="lt1"/>
                          </a:solidFill>
                          <a:effectLst/>
                          <a:latin typeface="+mj-lt"/>
                          <a:ea typeface="Dante"/>
                          <a:cs typeface="Dante"/>
                        </a:rPr>
                        <a:t>cambio</a:t>
                      </a:r>
                      <a:r>
                        <a:rPr lang="en-US" sz="1100" b="1" i="0" kern="1200" spc="-10" dirty="0">
                          <a:solidFill>
                            <a:schemeClr val="lt1"/>
                          </a:solidFill>
                          <a:effectLst/>
                          <a:latin typeface="+mj-lt"/>
                          <a:ea typeface="Dante"/>
                          <a:cs typeface="Dante"/>
                        </a:rPr>
                        <a:t>)</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18110" marR="0" algn="l">
                        <a:lnSpc>
                          <a:spcPts val="1145"/>
                        </a:lnSpc>
                        <a:spcBef>
                          <a:spcPts val="5"/>
                        </a:spcBef>
                        <a:spcAft>
                          <a:spcPts val="0"/>
                        </a:spcAft>
                      </a:pPr>
                      <a:r>
                        <a:rPr lang="en-US" sz="1100" b="1" i="0" kern="1200" dirty="0">
                          <a:solidFill>
                            <a:schemeClr val="lt1"/>
                          </a:solidFill>
                          <a:effectLst/>
                          <a:latin typeface="+mj-lt"/>
                          <a:ea typeface="Dante"/>
                          <a:cs typeface="Dante"/>
                        </a:rPr>
                        <a:t>2019</a:t>
                      </a:r>
                      <a:r>
                        <a:rPr lang="en-US" sz="1100" b="1" i="0" kern="1200" spc="-15" dirty="0">
                          <a:solidFill>
                            <a:schemeClr val="lt1"/>
                          </a:solidFill>
                          <a:effectLst/>
                          <a:latin typeface="+mj-lt"/>
                          <a:ea typeface="Dante"/>
                          <a:cs typeface="Dante"/>
                        </a:rPr>
                        <a:t> </a:t>
                      </a:r>
                      <a:r>
                        <a:rPr lang="en-US" sz="1100" b="1" i="0" kern="1200" dirty="0">
                          <a:solidFill>
                            <a:schemeClr val="lt1"/>
                          </a:solidFill>
                          <a:effectLst/>
                          <a:latin typeface="+mj-lt"/>
                          <a:ea typeface="Dante"/>
                          <a:cs typeface="Dante"/>
                        </a:rPr>
                        <a:t>to</a:t>
                      </a:r>
                      <a:r>
                        <a:rPr lang="en-US" sz="1100" b="1" i="0" kern="1200" spc="-10" dirty="0">
                          <a:solidFill>
                            <a:schemeClr val="lt1"/>
                          </a:solidFill>
                          <a:effectLst/>
                          <a:latin typeface="+mj-lt"/>
                          <a:ea typeface="Dante"/>
                          <a:cs typeface="Dante"/>
                        </a:rPr>
                        <a:t> </a:t>
                      </a:r>
                      <a:r>
                        <a:rPr lang="en-US" sz="1100" b="1" i="0" kern="1200" spc="-20" dirty="0">
                          <a:solidFill>
                            <a:schemeClr val="lt1"/>
                          </a:solidFill>
                          <a:effectLst/>
                          <a:latin typeface="+mj-lt"/>
                          <a:ea typeface="Dante"/>
                          <a:cs typeface="Dante"/>
                        </a:rPr>
                        <a:t>2021</a:t>
                      </a:r>
                      <a:endParaRPr lang="en-US" sz="1100" b="1" i="0" kern="1200" dirty="0">
                        <a:solidFill>
                          <a:schemeClr val="lt1"/>
                        </a:solidFill>
                        <a:effectLst/>
                        <a:latin typeface="+mj-lt"/>
                        <a:ea typeface="Dante"/>
                        <a:cs typeface="Dante"/>
                      </a:endParaRPr>
                    </a:p>
                    <a:p>
                      <a:pPr marL="127000" marR="0" algn="l">
                        <a:lnSpc>
                          <a:spcPts val="1085"/>
                        </a:lnSpc>
                        <a:spcBef>
                          <a:spcPts val="0"/>
                        </a:spcBef>
                        <a:spcAft>
                          <a:spcPts val="0"/>
                        </a:spcAft>
                      </a:pPr>
                      <a:r>
                        <a:rPr lang="en-US" sz="1100" b="1" i="0" kern="1200" dirty="0">
                          <a:solidFill>
                            <a:schemeClr val="lt1"/>
                          </a:solidFill>
                          <a:effectLst/>
                          <a:latin typeface="+mj-lt"/>
                          <a:ea typeface="Dante"/>
                          <a:cs typeface="Dante"/>
                        </a:rPr>
                        <a:t>(% del </a:t>
                      </a:r>
                      <a:r>
                        <a:rPr lang="en-US" sz="1100" b="1" i="0" kern="1200" dirty="0" err="1">
                          <a:solidFill>
                            <a:schemeClr val="lt1"/>
                          </a:solidFill>
                          <a:effectLst/>
                          <a:latin typeface="+mj-lt"/>
                          <a:ea typeface="Dante"/>
                          <a:cs typeface="Dante"/>
                        </a:rPr>
                        <a:t>cambio</a:t>
                      </a:r>
                      <a:r>
                        <a:rPr lang="en-US" sz="1100" b="1" i="0" kern="1200" spc="-10" dirty="0">
                          <a:solidFill>
                            <a:schemeClr val="lt1"/>
                          </a:solidFill>
                          <a:effectLst/>
                          <a:latin typeface="+mj-lt"/>
                          <a:ea typeface="Dante"/>
                          <a:cs typeface="Dante"/>
                        </a:rPr>
                        <a:t>)</a:t>
                      </a:r>
                      <a:endParaRPr lang="en-US" sz="1100" b="1" i="0" kern="1200" dirty="0">
                        <a:solidFill>
                          <a:schemeClr val="lt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986488095"/>
                  </a:ext>
                </a:extLst>
              </a:tr>
              <a:tr h="310896">
                <a:tc>
                  <a:txBody>
                    <a:bodyPr/>
                    <a:lstStyle/>
                    <a:p>
                      <a:pPr marL="69850" marR="65405" algn="l">
                        <a:lnSpc>
                          <a:spcPts val="1025"/>
                        </a:lnSpc>
                        <a:spcBef>
                          <a:spcPts val="0"/>
                        </a:spcBef>
                        <a:spcAft>
                          <a:spcPts val="0"/>
                        </a:spcAft>
                      </a:pPr>
                      <a:endParaRPr lang="en-US" sz="1100" b="1" i="0" kern="1200" dirty="0">
                        <a:solidFill>
                          <a:schemeClr val="lt1"/>
                        </a:solidFill>
                        <a:effectLst/>
                        <a:latin typeface="+mj-lt"/>
                        <a:ea typeface="Dante"/>
                        <a:cs typeface="Dante"/>
                      </a:endParaRPr>
                    </a:p>
                    <a:p>
                      <a:pPr marL="69850" marR="65405" algn="l">
                        <a:lnSpc>
                          <a:spcPts val="1025"/>
                        </a:lnSpc>
                        <a:spcBef>
                          <a:spcPts val="0"/>
                        </a:spcBef>
                        <a:spcAft>
                          <a:spcPts val="0"/>
                        </a:spcAft>
                      </a:pPr>
                      <a:r>
                        <a:rPr lang="en-US" sz="1100" b="1" i="0" kern="1200" dirty="0">
                          <a:solidFill>
                            <a:schemeClr val="lt1"/>
                          </a:solidFill>
                          <a:effectLst/>
                          <a:latin typeface="+mj-lt"/>
                          <a:ea typeface="Dante"/>
                          <a:cs typeface="Dante"/>
                        </a:rPr>
                        <a:t>NAICS</a:t>
                      </a:r>
                      <a:r>
                        <a:rPr lang="en-US" sz="1100" b="1" i="0" kern="1200" spc="-40" dirty="0">
                          <a:solidFill>
                            <a:schemeClr val="lt1"/>
                          </a:solidFill>
                          <a:effectLst/>
                          <a:latin typeface="+mj-lt"/>
                          <a:ea typeface="Dante"/>
                          <a:cs typeface="Dante"/>
                        </a:rPr>
                        <a:t> </a:t>
                      </a:r>
                      <a:r>
                        <a:rPr lang="en-US" sz="1100" b="1" i="0" kern="1200" spc="-20" dirty="0" err="1">
                          <a:solidFill>
                            <a:schemeClr val="lt1"/>
                          </a:solidFill>
                          <a:effectLst/>
                          <a:latin typeface="+mj-lt"/>
                          <a:ea typeface="Dante"/>
                          <a:cs typeface="Dante"/>
                        </a:rPr>
                        <a:t>Códigos</a:t>
                      </a:r>
                      <a:endParaRPr lang="en-US" sz="1100" b="1" i="0" kern="1200" dirty="0">
                        <a:solidFill>
                          <a:schemeClr val="lt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gridSpan="6">
                  <a:txBody>
                    <a:bodyPr/>
                    <a:lstStyle/>
                    <a:p>
                      <a:pPr marL="1235710" marR="0" algn="l">
                        <a:lnSpc>
                          <a:spcPts val="1025"/>
                        </a:lnSpc>
                        <a:spcBef>
                          <a:spcPts val="0"/>
                        </a:spcBef>
                        <a:spcAft>
                          <a:spcPts val="0"/>
                        </a:spcAft>
                      </a:pPr>
                      <a:r>
                        <a:rPr lang="en-US" sz="1100" b="1" i="0" kern="1200" dirty="0">
                          <a:solidFill>
                            <a:schemeClr val="lt1"/>
                          </a:solidFill>
                          <a:effectLst/>
                          <a:latin typeface="Dante"/>
                          <a:ea typeface="Dante"/>
                          <a:cs typeface="Dante"/>
                        </a:rPr>
                        <a:t>Código Postal </a:t>
                      </a:r>
                      <a:r>
                        <a:rPr lang="en-US" sz="1100" dirty="0">
                          <a:effectLst/>
                          <a:latin typeface="+mj-lt"/>
                        </a:rPr>
                        <a:t>93263Shafter,</a:t>
                      </a:r>
                      <a:r>
                        <a:rPr lang="en-US" sz="1100" spc="-40" dirty="0">
                          <a:effectLst/>
                          <a:latin typeface="+mj-lt"/>
                        </a:rPr>
                        <a:t> </a:t>
                      </a:r>
                      <a:r>
                        <a:rPr lang="en-US" sz="1100" spc="-25" dirty="0">
                          <a:effectLst/>
                          <a:latin typeface="+mj-lt"/>
                        </a:rPr>
                        <a:t>CA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2233440"/>
                  </a:ext>
                </a:extLst>
              </a:tr>
              <a:tr h="310896">
                <a:tc>
                  <a:txBody>
                    <a:bodyPr/>
                    <a:lstStyle/>
                    <a:p>
                      <a:pPr marL="74930" marR="70485" algn="l">
                        <a:spcBef>
                          <a:spcPts val="560"/>
                        </a:spcBef>
                        <a:spcAft>
                          <a:spcPts val="0"/>
                        </a:spcAft>
                      </a:pPr>
                      <a:r>
                        <a:rPr lang="en-US" sz="1100" spc="-10" dirty="0">
                          <a:effectLst/>
                          <a:latin typeface="+mj-lt"/>
                        </a:rPr>
                        <a:t>Total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9535" marR="83185" algn="ctr">
                        <a:lnSpc>
                          <a:spcPts val="1135"/>
                        </a:lnSpc>
                        <a:spcBef>
                          <a:spcPts val="0"/>
                        </a:spcBef>
                        <a:spcAft>
                          <a:spcPts val="0"/>
                        </a:spcAft>
                      </a:pPr>
                      <a:r>
                        <a:rPr lang="en-US" sz="1100" spc="-25" dirty="0">
                          <a:effectLst/>
                          <a:latin typeface="+mj-lt"/>
                        </a:rPr>
                        <a:t>224</a:t>
                      </a:r>
                      <a:endParaRPr lang="en-US" sz="1100" dirty="0">
                        <a:effectLst/>
                        <a:latin typeface="+mj-lt"/>
                      </a:endParaRPr>
                    </a:p>
                    <a:p>
                      <a:pPr marL="92710" marR="83185" algn="ctr">
                        <a:lnSpc>
                          <a:spcPts val="1065"/>
                        </a:lnSpc>
                        <a:spcBef>
                          <a:spcPts val="0"/>
                        </a:spcBef>
                        <a:spcAft>
                          <a:spcPts val="0"/>
                        </a:spcAft>
                      </a:pPr>
                      <a:r>
                        <a:rPr lang="en-US" sz="1100" spc="-10" dirty="0">
                          <a:effectLst/>
                          <a:latin typeface="+mj-lt"/>
                        </a:rPr>
                        <a:t>(4,281)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135"/>
                        </a:lnSpc>
                        <a:spcBef>
                          <a:spcPts val="0"/>
                        </a:spcBef>
                        <a:spcAft>
                          <a:spcPts val="0"/>
                        </a:spcAft>
                      </a:pPr>
                      <a:r>
                        <a:rPr lang="en-US" sz="1100" spc="-25" dirty="0">
                          <a:effectLst/>
                          <a:latin typeface="+mj-lt"/>
                        </a:rPr>
                        <a:t>220</a:t>
                      </a:r>
                      <a:endParaRPr lang="en-US" sz="1100" dirty="0">
                        <a:effectLst/>
                        <a:latin typeface="+mj-lt"/>
                      </a:endParaRPr>
                    </a:p>
                    <a:p>
                      <a:pPr marL="93980" marR="85090" algn="ctr">
                        <a:lnSpc>
                          <a:spcPts val="1065"/>
                        </a:lnSpc>
                        <a:spcBef>
                          <a:spcPts val="0"/>
                        </a:spcBef>
                        <a:spcAft>
                          <a:spcPts val="0"/>
                        </a:spcAft>
                      </a:pPr>
                      <a:r>
                        <a:rPr lang="en-US" sz="1100" spc="-10" dirty="0">
                          <a:effectLst/>
                          <a:latin typeface="+mj-lt"/>
                        </a:rPr>
                        <a:t>(5,845)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1440" marR="85090" algn="ctr">
                        <a:lnSpc>
                          <a:spcPts val="1135"/>
                        </a:lnSpc>
                        <a:spcBef>
                          <a:spcPts val="0"/>
                        </a:spcBef>
                        <a:spcAft>
                          <a:spcPts val="0"/>
                        </a:spcAft>
                      </a:pPr>
                      <a:r>
                        <a:rPr lang="en-US" sz="1100" spc="-25" dirty="0">
                          <a:effectLst/>
                          <a:latin typeface="+mj-lt"/>
                        </a:rPr>
                        <a:t>247</a:t>
                      </a:r>
                      <a:endParaRPr lang="en-US" sz="1100" dirty="0">
                        <a:effectLst/>
                        <a:latin typeface="+mj-lt"/>
                      </a:endParaRPr>
                    </a:p>
                    <a:p>
                      <a:pPr marL="94615" marR="85090" algn="ctr">
                        <a:lnSpc>
                          <a:spcPts val="1065"/>
                        </a:lnSpc>
                        <a:spcBef>
                          <a:spcPts val="0"/>
                        </a:spcBef>
                        <a:spcAft>
                          <a:spcPts val="0"/>
                        </a:spcAft>
                      </a:pPr>
                      <a:r>
                        <a:rPr lang="en-US" sz="1100" spc="-10" dirty="0">
                          <a:effectLst/>
                          <a:latin typeface="+mj-lt"/>
                        </a:rPr>
                        <a:t>(6,282)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075" marR="83185" algn="ctr">
                        <a:lnSpc>
                          <a:spcPts val="1135"/>
                        </a:lnSpc>
                        <a:spcBef>
                          <a:spcPts val="0"/>
                        </a:spcBef>
                        <a:spcAft>
                          <a:spcPts val="0"/>
                        </a:spcAft>
                      </a:pPr>
                      <a:r>
                        <a:rPr lang="en-US" sz="1100" spc="-25" dirty="0">
                          <a:effectLst/>
                          <a:latin typeface="+mj-lt"/>
                        </a:rPr>
                        <a:t>248</a:t>
                      </a:r>
                      <a:endParaRPr lang="en-US" sz="1100" dirty="0">
                        <a:effectLst/>
                        <a:latin typeface="+mj-lt"/>
                      </a:endParaRPr>
                    </a:p>
                    <a:p>
                      <a:pPr marL="93980" marR="81915" algn="ctr">
                        <a:lnSpc>
                          <a:spcPts val="1065"/>
                        </a:lnSpc>
                        <a:spcBef>
                          <a:spcPts val="0"/>
                        </a:spcBef>
                        <a:spcAft>
                          <a:spcPts val="0"/>
                        </a:spcAft>
                      </a:pPr>
                      <a:r>
                        <a:rPr lang="en-US" sz="1100" spc="-10" dirty="0">
                          <a:effectLst/>
                          <a:latin typeface="+mj-lt"/>
                        </a:rPr>
                        <a:t>(6,750)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9215" algn="ctr">
                        <a:lnSpc>
                          <a:spcPts val="1135"/>
                        </a:lnSpc>
                        <a:spcBef>
                          <a:spcPts val="0"/>
                        </a:spcBef>
                        <a:spcAft>
                          <a:spcPts val="0"/>
                        </a:spcAft>
                      </a:pPr>
                      <a:r>
                        <a:rPr lang="en-US" sz="1100" dirty="0">
                          <a:effectLst/>
                          <a:latin typeface="+mj-lt"/>
                        </a:rPr>
                        <a:t>-1.79</a:t>
                      </a:r>
                      <a:r>
                        <a:rPr lang="en-US" sz="1100" spc="-20" dirty="0">
                          <a:effectLst/>
                          <a:latin typeface="+mj-lt"/>
                        </a:rPr>
                        <a:t> </a:t>
                      </a:r>
                      <a:r>
                        <a:rPr lang="en-US" sz="1100" spc="-10" dirty="0">
                          <a:effectLst/>
                          <a:latin typeface="+mj-lt"/>
                        </a:rPr>
                        <a:t>(36.53);</a:t>
                      </a:r>
                      <a:endParaRPr lang="en-US" sz="1100" dirty="0">
                        <a:effectLst/>
                        <a:latin typeface="+mj-lt"/>
                      </a:endParaRPr>
                    </a:p>
                    <a:p>
                      <a:pPr marL="75565" marR="66040" algn="ctr">
                        <a:lnSpc>
                          <a:spcPts val="1065"/>
                        </a:lnSpc>
                        <a:spcBef>
                          <a:spcPts val="0"/>
                        </a:spcBef>
                        <a:spcAft>
                          <a:spcPts val="0"/>
                        </a:spcAft>
                      </a:pPr>
                      <a:r>
                        <a:rPr lang="en-US" sz="1100" spc="-10" dirty="0">
                          <a:effectLst/>
                          <a:latin typeface="+mj-lt"/>
                        </a:rPr>
                        <a:t>39.02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1755" marR="0" algn="ctr">
                        <a:lnSpc>
                          <a:spcPts val="1135"/>
                        </a:lnSpc>
                        <a:spcBef>
                          <a:spcPts val="0"/>
                        </a:spcBef>
                        <a:spcAft>
                          <a:spcPts val="0"/>
                        </a:spcAft>
                      </a:pPr>
                      <a:r>
                        <a:rPr lang="en-US" sz="1100" b="0" dirty="0">
                          <a:solidFill>
                            <a:schemeClr val="tx1"/>
                          </a:solidFill>
                          <a:effectLst/>
                          <a:latin typeface="+mj-lt"/>
                        </a:rPr>
                        <a:t>12.73</a:t>
                      </a:r>
                      <a:r>
                        <a:rPr lang="en-US" sz="1100" b="0" spc="-15" dirty="0">
                          <a:solidFill>
                            <a:schemeClr val="tx1"/>
                          </a:solidFill>
                          <a:effectLst/>
                          <a:latin typeface="+mj-lt"/>
                        </a:rPr>
                        <a:t> </a:t>
                      </a:r>
                      <a:r>
                        <a:rPr lang="en-US" sz="1100" b="0" spc="-10" dirty="0">
                          <a:solidFill>
                            <a:schemeClr val="tx1"/>
                          </a:solidFill>
                          <a:effectLst/>
                          <a:latin typeface="+mj-lt"/>
                        </a:rPr>
                        <a:t>(15.48);</a:t>
                      </a:r>
                      <a:endParaRPr lang="en-US" sz="1100" b="0" dirty="0">
                        <a:solidFill>
                          <a:schemeClr val="tx1"/>
                        </a:solidFill>
                        <a:effectLst/>
                        <a:latin typeface="+mj-lt"/>
                      </a:endParaRPr>
                    </a:p>
                    <a:p>
                      <a:pPr marL="290830" marR="0" algn="ctr">
                        <a:lnSpc>
                          <a:spcPts val="1065"/>
                        </a:lnSpc>
                        <a:spcBef>
                          <a:spcPts val="0"/>
                        </a:spcBef>
                        <a:spcAft>
                          <a:spcPts val="0"/>
                        </a:spcAft>
                      </a:pPr>
                      <a:r>
                        <a:rPr lang="en-US" sz="1100" b="0" spc="-10" dirty="0">
                          <a:solidFill>
                            <a:schemeClr val="tx1"/>
                          </a:solidFill>
                          <a:effectLst/>
                          <a:latin typeface="+mj-lt"/>
                        </a:rPr>
                        <a:t>27.22</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14128250"/>
                  </a:ext>
                </a:extLst>
              </a:tr>
              <a:tr h="201168">
                <a:tc>
                  <a:txBody>
                    <a:bodyPr/>
                    <a:lstStyle/>
                    <a:p>
                      <a:pPr marL="74930" marR="68580" algn="l">
                        <a:lnSpc>
                          <a:spcPts val="1135"/>
                        </a:lnSpc>
                        <a:spcBef>
                          <a:spcPts val="0"/>
                        </a:spcBef>
                        <a:spcAft>
                          <a:spcPts val="0"/>
                        </a:spcAft>
                      </a:pPr>
                      <a:r>
                        <a:rPr lang="en-US" sz="1100" spc="-10" dirty="0">
                          <a:effectLst/>
                          <a:latin typeface="+mj-lt"/>
                        </a:rPr>
                        <a:t>11:</a:t>
                      </a:r>
                      <a:r>
                        <a:rPr lang="en-US" sz="1100" spc="-55" dirty="0">
                          <a:effectLst/>
                          <a:latin typeface="+mj-lt"/>
                        </a:rPr>
                        <a:t> </a:t>
                      </a:r>
                      <a:r>
                        <a:rPr lang="es-ES" sz="1100" spc="-10" dirty="0">
                          <a:effectLst/>
                          <a:latin typeface="+mj-lt"/>
                        </a:rPr>
                        <a:t>Agricultura, Silvicultura, Pesca y Caza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spcBef>
                          <a:spcPts val="560"/>
                        </a:spcBef>
                        <a:spcAft>
                          <a:spcPts val="0"/>
                        </a:spcAft>
                      </a:pPr>
                      <a:r>
                        <a:rPr lang="en-US" sz="1100" spc="-10" dirty="0">
                          <a:effectLst/>
                          <a:latin typeface="+mj-lt"/>
                        </a:rPr>
                        <a:t>-25.00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60"/>
                        </a:spcBef>
                        <a:spcAft>
                          <a:spcPts val="0"/>
                        </a:spcAft>
                      </a:pPr>
                      <a:r>
                        <a:rPr lang="en-US" sz="1100" b="0" spc="-10" dirty="0">
                          <a:solidFill>
                            <a:schemeClr val="tx1"/>
                          </a:solidFill>
                          <a:effectLst/>
                          <a:latin typeface="+mj-lt"/>
                        </a:rPr>
                        <a:t>-16.67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6791266"/>
                  </a:ext>
                </a:extLst>
              </a:tr>
              <a:tr h="201168">
                <a:tc>
                  <a:txBody>
                    <a:bodyPr/>
                    <a:lstStyle/>
                    <a:p>
                      <a:pPr marL="74930" marR="70485" algn="l">
                        <a:lnSpc>
                          <a:spcPts val="1135"/>
                        </a:lnSpc>
                        <a:spcBef>
                          <a:spcPts val="0"/>
                        </a:spcBef>
                        <a:spcAft>
                          <a:spcPts val="0"/>
                        </a:spcAft>
                      </a:pPr>
                      <a:r>
                        <a:rPr lang="en-US" sz="1100" dirty="0">
                          <a:effectLst/>
                          <a:latin typeface="+mj-lt"/>
                        </a:rPr>
                        <a:t>21:</a:t>
                      </a:r>
                      <a:r>
                        <a:rPr lang="en-US" sz="1100" spc="-25" dirty="0">
                          <a:effectLst/>
                          <a:latin typeface="+mj-lt"/>
                        </a:rPr>
                        <a:t> </a:t>
                      </a:r>
                      <a:r>
                        <a:rPr lang="es-ES" sz="1100" dirty="0">
                          <a:effectLst/>
                          <a:latin typeface="+mj-lt"/>
                        </a:rPr>
                        <a:t>Minería, Canteras y extracción de petróleo y gas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spcBef>
                          <a:spcPts val="560"/>
                        </a:spcBef>
                        <a:spcAft>
                          <a:spcPts val="0"/>
                        </a:spcAft>
                      </a:pPr>
                      <a:r>
                        <a:rPr lang="en-US" sz="1100" spc="-10" dirty="0">
                          <a:effectLst/>
                          <a:latin typeface="+mj-lt"/>
                        </a:rPr>
                        <a:t>-14.29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51636271"/>
                  </a:ext>
                </a:extLst>
              </a:tr>
              <a:tr h="201168">
                <a:tc>
                  <a:txBody>
                    <a:bodyPr/>
                    <a:lstStyle/>
                    <a:p>
                      <a:pPr marL="74930" marR="69215" algn="l">
                        <a:lnSpc>
                          <a:spcPts val="1050"/>
                        </a:lnSpc>
                        <a:spcBef>
                          <a:spcPts val="0"/>
                        </a:spcBef>
                        <a:spcAft>
                          <a:spcPts val="0"/>
                        </a:spcAft>
                      </a:pPr>
                      <a:r>
                        <a:rPr lang="en-US" sz="1100" dirty="0">
                          <a:effectLst/>
                          <a:latin typeface="+mj-lt"/>
                        </a:rPr>
                        <a:t>23:</a:t>
                      </a:r>
                      <a:r>
                        <a:rPr lang="en-US" sz="1100" spc="-5" dirty="0">
                          <a:effectLst/>
                          <a:latin typeface="+mj-lt"/>
                        </a:rPr>
                        <a:t> </a:t>
                      </a:r>
                      <a:r>
                        <a:rPr lang="en-US" sz="1100" spc="-10" dirty="0" err="1">
                          <a:effectLst/>
                          <a:latin typeface="+mj-lt"/>
                        </a:rPr>
                        <a:t>Construcción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spc="-25" dirty="0">
                          <a:effectLst/>
                          <a:latin typeface="+mj-lt"/>
                        </a:rPr>
                        <a:t>15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mj-lt"/>
                        </a:rPr>
                        <a:t>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lnSpc>
                          <a:spcPts val="1050"/>
                        </a:lnSpc>
                        <a:spcBef>
                          <a:spcPts val="0"/>
                        </a:spcBef>
                        <a:spcAft>
                          <a:spcPts val="0"/>
                        </a:spcAft>
                      </a:pPr>
                      <a:r>
                        <a:rPr lang="en-US" sz="1100" spc="-25" dirty="0">
                          <a:effectLst/>
                          <a:latin typeface="+mj-lt"/>
                        </a:rPr>
                        <a:t>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lnSpc>
                          <a:spcPts val="1050"/>
                        </a:lnSpc>
                        <a:spcBef>
                          <a:spcPts val="0"/>
                        </a:spcBef>
                        <a:spcAft>
                          <a:spcPts val="0"/>
                        </a:spcAft>
                      </a:pPr>
                      <a:r>
                        <a:rPr lang="en-US" sz="1100" spc="-10" dirty="0">
                          <a:effectLst/>
                          <a:latin typeface="+mj-lt"/>
                        </a:rPr>
                        <a:t>-13.33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30.77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866256533"/>
                  </a:ext>
                </a:extLst>
              </a:tr>
              <a:tr h="201168">
                <a:tc>
                  <a:txBody>
                    <a:bodyPr/>
                    <a:lstStyle/>
                    <a:p>
                      <a:pPr marL="74930" marR="67310" algn="l">
                        <a:lnSpc>
                          <a:spcPts val="1050"/>
                        </a:lnSpc>
                        <a:spcBef>
                          <a:spcPts val="0"/>
                        </a:spcBef>
                        <a:spcAft>
                          <a:spcPts val="0"/>
                        </a:spcAft>
                      </a:pPr>
                      <a:r>
                        <a:rPr lang="en-US" sz="1100" dirty="0">
                          <a:effectLst/>
                          <a:latin typeface="+mj-lt"/>
                        </a:rPr>
                        <a:t>31:</a:t>
                      </a:r>
                      <a:r>
                        <a:rPr lang="en-US" sz="1100" spc="-5" dirty="0">
                          <a:effectLst/>
                          <a:latin typeface="+mj-lt"/>
                        </a:rPr>
                        <a:t> </a:t>
                      </a:r>
                      <a:r>
                        <a:rPr lang="en-US" sz="1100" spc="-10" dirty="0" err="1">
                          <a:effectLst/>
                          <a:latin typeface="+mj-lt"/>
                        </a:rPr>
                        <a:t>Fabricación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lnSpc>
                          <a:spcPts val="1050"/>
                        </a:lnSpc>
                        <a:spcBef>
                          <a:spcPts val="0"/>
                        </a:spcBef>
                        <a:spcAft>
                          <a:spcPts val="0"/>
                        </a:spcAft>
                      </a:pPr>
                      <a:r>
                        <a:rPr lang="en-US" sz="1100" spc="-25" dirty="0">
                          <a:effectLst/>
                          <a:latin typeface="+mj-lt"/>
                        </a:rPr>
                        <a:t>15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lnSpc>
                          <a:spcPts val="1050"/>
                        </a:lnSpc>
                        <a:spcBef>
                          <a:spcPts val="0"/>
                        </a:spcBef>
                        <a:spcAft>
                          <a:spcPts val="0"/>
                        </a:spcAft>
                      </a:pPr>
                      <a:r>
                        <a:rPr lang="en-US" sz="1100" spc="-25" dirty="0">
                          <a:effectLst/>
                          <a:latin typeface="+mj-lt"/>
                        </a:rPr>
                        <a:t>14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10" dirty="0">
                          <a:effectLst/>
                          <a:latin typeface="+mj-lt"/>
                        </a:rPr>
                        <a:t>15.38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892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6.67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77123583"/>
                  </a:ext>
                </a:extLst>
              </a:tr>
              <a:tr h="201168">
                <a:tc>
                  <a:txBody>
                    <a:bodyPr/>
                    <a:lstStyle/>
                    <a:p>
                      <a:pPr marL="74930" marR="69215" algn="l">
                        <a:lnSpc>
                          <a:spcPts val="1050"/>
                        </a:lnSpc>
                        <a:spcBef>
                          <a:spcPts val="0"/>
                        </a:spcBef>
                        <a:spcAft>
                          <a:spcPts val="0"/>
                        </a:spcAft>
                      </a:pPr>
                      <a:r>
                        <a:rPr lang="en-US" sz="1100" dirty="0">
                          <a:effectLst/>
                          <a:latin typeface="+mj-lt"/>
                        </a:rPr>
                        <a:t>44:</a:t>
                      </a:r>
                      <a:r>
                        <a:rPr lang="en-US" sz="1100" spc="-25" dirty="0">
                          <a:effectLst/>
                          <a:latin typeface="+mj-lt"/>
                        </a:rPr>
                        <a:t> </a:t>
                      </a:r>
                      <a:r>
                        <a:rPr lang="en-US" sz="1100" dirty="0">
                          <a:effectLst/>
                          <a:latin typeface="+mj-lt"/>
                        </a:rPr>
                        <a:t>Comercio al </a:t>
                      </a:r>
                      <a:r>
                        <a:rPr lang="en-US" sz="1100" dirty="0" err="1">
                          <a:effectLst/>
                          <a:latin typeface="+mj-lt"/>
                        </a:rPr>
                        <a:t>por</a:t>
                      </a:r>
                      <a:r>
                        <a:rPr lang="en-US" sz="1100" dirty="0">
                          <a:effectLst/>
                          <a:latin typeface="+mj-lt"/>
                        </a:rPr>
                        <a:t> </a:t>
                      </a:r>
                      <a:r>
                        <a:rPr lang="en-US" sz="1100" dirty="0" err="1">
                          <a:effectLst/>
                          <a:latin typeface="+mj-lt"/>
                        </a:rPr>
                        <a:t>menor</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spc="-25" dirty="0">
                          <a:effectLst/>
                          <a:latin typeface="+mj-lt"/>
                        </a:rPr>
                        <a:t>34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lnSpc>
                          <a:spcPts val="1050"/>
                        </a:lnSpc>
                        <a:spcBef>
                          <a:spcPts val="0"/>
                        </a:spcBef>
                        <a:spcAft>
                          <a:spcPts val="0"/>
                        </a:spcAft>
                      </a:pPr>
                      <a:r>
                        <a:rPr lang="en-US" sz="1100" spc="-25" dirty="0">
                          <a:effectLst/>
                          <a:latin typeface="+mj-lt"/>
                        </a:rPr>
                        <a:t>37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mj-lt"/>
                        </a:rPr>
                        <a:t>35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lnSpc>
                          <a:spcPts val="1050"/>
                        </a:lnSpc>
                        <a:spcBef>
                          <a:spcPts val="0"/>
                        </a:spcBef>
                        <a:spcAft>
                          <a:spcPts val="0"/>
                        </a:spcAft>
                      </a:pPr>
                      <a:r>
                        <a:rPr lang="en-US" sz="1100" spc="-25" dirty="0">
                          <a:effectLst/>
                          <a:latin typeface="+mj-lt"/>
                        </a:rPr>
                        <a:t>36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20" dirty="0">
                          <a:effectLst/>
                          <a:latin typeface="+mj-lt"/>
                        </a:rPr>
                        <a:t>8.82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892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2.70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02657981"/>
                  </a:ext>
                </a:extLst>
              </a:tr>
              <a:tr h="201168">
                <a:tc>
                  <a:txBody>
                    <a:bodyPr/>
                    <a:lstStyle/>
                    <a:p>
                      <a:pPr marL="74930" marR="69850" algn="l">
                        <a:lnSpc>
                          <a:spcPts val="1135"/>
                        </a:lnSpc>
                        <a:spcBef>
                          <a:spcPts val="0"/>
                        </a:spcBef>
                        <a:spcAft>
                          <a:spcPts val="0"/>
                        </a:spcAft>
                      </a:pPr>
                      <a:r>
                        <a:rPr lang="en-US" sz="1100" dirty="0">
                          <a:effectLst/>
                          <a:latin typeface="+mj-lt"/>
                        </a:rPr>
                        <a:t>441:</a:t>
                      </a:r>
                      <a:r>
                        <a:rPr lang="en-US" sz="1100" spc="-55" dirty="0">
                          <a:effectLst/>
                          <a:latin typeface="+mj-lt"/>
                        </a:rPr>
                        <a:t> </a:t>
                      </a:r>
                      <a:r>
                        <a:rPr lang="es-ES" sz="1100" dirty="0">
                          <a:effectLst/>
                          <a:latin typeface="+mj-lt"/>
                        </a:rPr>
                        <a:t>Distribuidores de vehículos motorizados y repuestos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10" dirty="0">
                          <a:effectLst/>
                          <a:latin typeface="+mj-lt"/>
                        </a:rPr>
                        <a:t>16.67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60"/>
                        </a:spcBef>
                        <a:spcAft>
                          <a:spcPts val="0"/>
                        </a:spcAft>
                      </a:pPr>
                      <a:r>
                        <a:rPr lang="en-US" sz="1100" b="0" spc="-10" dirty="0">
                          <a:solidFill>
                            <a:schemeClr val="tx1"/>
                          </a:solidFill>
                          <a:effectLst/>
                          <a:latin typeface="+mj-lt"/>
                        </a:rPr>
                        <a:t>-14.29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2921121"/>
                  </a:ext>
                </a:extLst>
              </a:tr>
              <a:tr h="201168">
                <a:tc>
                  <a:txBody>
                    <a:bodyPr/>
                    <a:lstStyle/>
                    <a:p>
                      <a:pPr marL="74930" marR="69850" algn="l">
                        <a:lnSpc>
                          <a:spcPts val="1050"/>
                        </a:lnSpc>
                        <a:spcBef>
                          <a:spcPts val="0"/>
                        </a:spcBef>
                        <a:spcAft>
                          <a:spcPts val="0"/>
                        </a:spcAft>
                      </a:pPr>
                      <a:r>
                        <a:rPr lang="en-US" sz="1100" dirty="0">
                          <a:effectLst/>
                          <a:latin typeface="+mj-lt"/>
                        </a:rPr>
                        <a:t>445:</a:t>
                      </a:r>
                      <a:r>
                        <a:rPr lang="en-US" sz="1100" spc="-20" dirty="0">
                          <a:effectLst/>
                          <a:latin typeface="+mj-lt"/>
                        </a:rPr>
                        <a:t> </a:t>
                      </a:r>
                      <a:r>
                        <a:rPr lang="es-ES" sz="1100" dirty="0">
                          <a:effectLst/>
                          <a:latin typeface="+mj-lt"/>
                        </a:rPr>
                        <a:t>Tiendas de alimentos y bebidas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14.29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21768028"/>
                  </a:ext>
                </a:extLst>
              </a:tr>
              <a:tr h="201168">
                <a:tc>
                  <a:txBody>
                    <a:bodyPr/>
                    <a:lstStyle/>
                    <a:p>
                      <a:pPr marL="74930" marR="69215" algn="l">
                        <a:lnSpc>
                          <a:spcPts val="1135"/>
                        </a:lnSpc>
                        <a:spcBef>
                          <a:spcPts val="0"/>
                        </a:spcBef>
                        <a:spcAft>
                          <a:spcPts val="0"/>
                        </a:spcAft>
                      </a:pPr>
                      <a:r>
                        <a:rPr lang="en-US" sz="1100" dirty="0">
                          <a:effectLst/>
                          <a:latin typeface="+mj-lt"/>
                        </a:rPr>
                        <a:t>446:</a:t>
                      </a:r>
                      <a:r>
                        <a:rPr lang="en-US" sz="1100" spc="-25" dirty="0">
                          <a:effectLst/>
                          <a:latin typeface="+mj-lt"/>
                        </a:rPr>
                        <a:t> </a:t>
                      </a:r>
                      <a:r>
                        <a:rPr lang="es-ES" sz="1100" dirty="0">
                          <a:effectLst/>
                          <a:latin typeface="+mj-lt"/>
                        </a:rPr>
                        <a:t>Tiendas de salud y cuidado personal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84888687"/>
                  </a:ext>
                </a:extLst>
              </a:tr>
              <a:tr h="201168">
                <a:tc>
                  <a:txBody>
                    <a:bodyPr/>
                    <a:lstStyle/>
                    <a:p>
                      <a:pPr marL="74930" marR="67945" algn="l">
                        <a:lnSpc>
                          <a:spcPts val="1050"/>
                        </a:lnSpc>
                        <a:spcBef>
                          <a:spcPts val="0"/>
                        </a:spcBef>
                        <a:spcAft>
                          <a:spcPts val="0"/>
                        </a:spcAft>
                      </a:pPr>
                      <a:r>
                        <a:rPr lang="en-US" sz="1100" dirty="0">
                          <a:effectLst/>
                          <a:latin typeface="+mj-lt"/>
                        </a:rPr>
                        <a:t>447:</a:t>
                      </a:r>
                      <a:r>
                        <a:rPr lang="en-US" sz="1100" spc="-25" dirty="0">
                          <a:effectLst/>
                          <a:latin typeface="+mj-lt"/>
                        </a:rPr>
                        <a:t> </a:t>
                      </a:r>
                      <a:r>
                        <a:rPr lang="en-US" sz="1100" dirty="0" err="1">
                          <a:effectLst/>
                          <a:latin typeface="+mj-lt"/>
                        </a:rPr>
                        <a:t>Estaciones</a:t>
                      </a:r>
                      <a:r>
                        <a:rPr lang="en-US" sz="1100" dirty="0">
                          <a:effectLst/>
                          <a:latin typeface="+mj-lt"/>
                        </a:rPr>
                        <a:t> de </a:t>
                      </a:r>
                      <a:r>
                        <a:rPr lang="en-US" sz="1100" dirty="0" err="1">
                          <a:effectLst/>
                          <a:latin typeface="+mj-lt"/>
                        </a:rPr>
                        <a:t>gasolina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6</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10" dirty="0">
                          <a:effectLst/>
                          <a:latin typeface="+mj-lt"/>
                        </a:rPr>
                        <a:t>33.33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56504059"/>
                  </a:ext>
                </a:extLst>
              </a:tr>
              <a:tr h="201168">
                <a:tc>
                  <a:txBody>
                    <a:bodyPr/>
                    <a:lstStyle/>
                    <a:p>
                      <a:pPr marL="74930" marR="68580" algn="l">
                        <a:lnSpc>
                          <a:spcPts val="1050"/>
                        </a:lnSpc>
                        <a:spcBef>
                          <a:spcPts val="0"/>
                        </a:spcBef>
                        <a:spcAft>
                          <a:spcPts val="0"/>
                        </a:spcAft>
                      </a:pPr>
                      <a:r>
                        <a:rPr lang="en-US" sz="1100" dirty="0">
                          <a:effectLst/>
                          <a:latin typeface="+mj-lt"/>
                        </a:rPr>
                        <a:t>452:</a:t>
                      </a:r>
                      <a:r>
                        <a:rPr lang="en-US" sz="1100" spc="-40" dirty="0">
                          <a:effectLst/>
                          <a:latin typeface="+mj-lt"/>
                        </a:rPr>
                        <a:t> </a:t>
                      </a:r>
                      <a:r>
                        <a:rPr lang="en-US" sz="1100" dirty="0">
                          <a:effectLst/>
                          <a:latin typeface="+mj-lt"/>
                        </a:rPr>
                        <a:t>Tiendas de </a:t>
                      </a:r>
                      <a:r>
                        <a:rPr lang="en-US" sz="1100" dirty="0" err="1">
                          <a:effectLst/>
                          <a:latin typeface="+mj-lt"/>
                        </a:rPr>
                        <a:t>mercancías</a:t>
                      </a:r>
                      <a:r>
                        <a:rPr lang="en-US" sz="1100" dirty="0">
                          <a:effectLst/>
                          <a:latin typeface="+mj-lt"/>
                        </a:rPr>
                        <a:t> </a:t>
                      </a:r>
                      <a:r>
                        <a:rPr lang="en-US" sz="1100" dirty="0" err="1">
                          <a:effectLst/>
                          <a:latin typeface="+mj-lt"/>
                        </a:rPr>
                        <a:t>generales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90242014"/>
                  </a:ext>
                </a:extLst>
              </a:tr>
              <a:tr h="201168">
                <a:tc>
                  <a:txBody>
                    <a:bodyPr/>
                    <a:lstStyle/>
                    <a:p>
                      <a:pPr marL="619760" marR="0" indent="-242570" algn="l">
                        <a:lnSpc>
                          <a:spcPts val="1140"/>
                        </a:lnSpc>
                        <a:spcBef>
                          <a:spcPts val="0"/>
                        </a:spcBef>
                        <a:spcAft>
                          <a:spcPts val="0"/>
                        </a:spcAft>
                      </a:pPr>
                      <a:r>
                        <a:rPr lang="en-US" sz="1100" dirty="0">
                          <a:effectLst/>
                          <a:latin typeface="+mj-lt"/>
                        </a:rPr>
                        <a:t>48:</a:t>
                      </a:r>
                      <a:r>
                        <a:rPr lang="en-US" sz="1100" spc="-65" dirty="0">
                          <a:effectLst/>
                          <a:latin typeface="+mj-lt"/>
                        </a:rPr>
                        <a:t> </a:t>
                      </a:r>
                      <a:r>
                        <a:rPr lang="en-US" sz="1100" dirty="0" err="1">
                          <a:effectLst/>
                          <a:latin typeface="+mj-lt"/>
                        </a:rPr>
                        <a:t>Transporte</a:t>
                      </a:r>
                      <a:r>
                        <a:rPr lang="en-US" sz="1100" dirty="0">
                          <a:effectLst/>
                          <a:latin typeface="+mj-lt"/>
                        </a:rPr>
                        <a:t> y </a:t>
                      </a:r>
                      <a:r>
                        <a:rPr lang="en-US" sz="1100" dirty="0" err="1">
                          <a:effectLst/>
                          <a:latin typeface="+mj-lt"/>
                        </a:rPr>
                        <a:t>almacenamiento</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45"/>
                        </a:spcBef>
                        <a:spcAft>
                          <a:spcPts val="0"/>
                        </a:spcAft>
                      </a:pPr>
                      <a:r>
                        <a:rPr lang="en-US" sz="1100" spc="-25" dirty="0">
                          <a:effectLst/>
                          <a:latin typeface="+mj-lt"/>
                        </a:rPr>
                        <a:t>31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spcBef>
                          <a:spcPts val="545"/>
                        </a:spcBef>
                        <a:spcAft>
                          <a:spcPts val="0"/>
                        </a:spcAft>
                      </a:pPr>
                      <a:r>
                        <a:rPr lang="en-US" sz="1100" spc="-25" dirty="0">
                          <a:effectLst/>
                          <a:latin typeface="+mj-lt"/>
                        </a:rPr>
                        <a:t>32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45"/>
                        </a:spcBef>
                        <a:spcAft>
                          <a:spcPts val="0"/>
                        </a:spcAft>
                      </a:pPr>
                      <a:r>
                        <a:rPr lang="en-US" sz="1100" spc="-25" dirty="0">
                          <a:effectLst/>
                          <a:latin typeface="+mj-lt"/>
                        </a:rPr>
                        <a:t>39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spcBef>
                          <a:spcPts val="545"/>
                        </a:spcBef>
                        <a:spcAft>
                          <a:spcPts val="0"/>
                        </a:spcAft>
                      </a:pPr>
                      <a:r>
                        <a:rPr lang="en-US" sz="1100" spc="-25" dirty="0">
                          <a:effectLst/>
                          <a:latin typeface="+mj-lt"/>
                        </a:rPr>
                        <a:t>45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45"/>
                        </a:spcBef>
                        <a:spcAft>
                          <a:spcPts val="0"/>
                        </a:spcAft>
                      </a:pPr>
                      <a:r>
                        <a:rPr lang="en-US" sz="1100" spc="-20" dirty="0">
                          <a:effectLst/>
                          <a:latin typeface="+mj-lt"/>
                        </a:rPr>
                        <a:t>3.23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45"/>
                        </a:spcBef>
                        <a:spcAft>
                          <a:spcPts val="0"/>
                        </a:spcAft>
                      </a:pPr>
                      <a:r>
                        <a:rPr lang="en-US" sz="1100" b="0" spc="-10" dirty="0">
                          <a:solidFill>
                            <a:schemeClr val="tx1"/>
                          </a:solidFill>
                          <a:effectLst/>
                          <a:latin typeface="+mj-lt"/>
                        </a:rPr>
                        <a:t>40.63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71398559"/>
                  </a:ext>
                </a:extLst>
              </a:tr>
              <a:tr h="201168">
                <a:tc>
                  <a:txBody>
                    <a:bodyPr/>
                    <a:lstStyle/>
                    <a:p>
                      <a:pPr marL="74930" marR="67945" algn="l">
                        <a:lnSpc>
                          <a:spcPts val="1050"/>
                        </a:lnSpc>
                        <a:spcBef>
                          <a:spcPts val="0"/>
                        </a:spcBef>
                        <a:spcAft>
                          <a:spcPts val="0"/>
                        </a:spcAft>
                      </a:pPr>
                      <a:r>
                        <a:rPr lang="en-US" sz="1100" dirty="0">
                          <a:effectLst/>
                          <a:latin typeface="+mj-lt"/>
                        </a:rPr>
                        <a:t>52:</a:t>
                      </a:r>
                      <a:r>
                        <a:rPr lang="en-US" sz="1100" spc="-20" dirty="0">
                          <a:effectLst/>
                          <a:latin typeface="+mj-lt"/>
                        </a:rPr>
                        <a:t> </a:t>
                      </a:r>
                      <a:r>
                        <a:rPr lang="en-US" sz="1100" dirty="0" err="1">
                          <a:effectLst/>
                          <a:latin typeface="+mj-lt"/>
                        </a:rPr>
                        <a:t>Finanzas</a:t>
                      </a:r>
                      <a:r>
                        <a:rPr lang="en-US" sz="1100" dirty="0">
                          <a:effectLst/>
                          <a:latin typeface="+mj-lt"/>
                        </a:rPr>
                        <a:t> y </a:t>
                      </a:r>
                      <a:r>
                        <a:rPr lang="en-US" sz="1100" dirty="0" err="1">
                          <a:effectLst/>
                          <a:latin typeface="+mj-lt"/>
                        </a:rPr>
                        <a:t>Seguros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8</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9850" marR="69215" algn="ctr">
                        <a:lnSpc>
                          <a:spcPts val="1050"/>
                        </a:lnSpc>
                        <a:spcBef>
                          <a:spcPts val="0"/>
                        </a:spcBef>
                        <a:spcAft>
                          <a:spcPts val="0"/>
                        </a:spcAft>
                      </a:pPr>
                      <a:r>
                        <a:rPr lang="en-US" sz="1100" spc="-10" dirty="0">
                          <a:effectLst/>
                          <a:latin typeface="+mj-lt"/>
                        </a:rPr>
                        <a:t>-11.11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469923570"/>
                  </a:ext>
                </a:extLst>
              </a:tr>
              <a:tr h="201168">
                <a:tc>
                  <a:txBody>
                    <a:bodyPr/>
                    <a:lstStyle/>
                    <a:p>
                      <a:pPr marL="74295" marR="70485" algn="l">
                        <a:lnSpc>
                          <a:spcPts val="1050"/>
                        </a:lnSpc>
                        <a:spcBef>
                          <a:spcPts val="0"/>
                        </a:spcBef>
                        <a:spcAft>
                          <a:spcPts val="0"/>
                        </a:spcAft>
                      </a:pPr>
                      <a:r>
                        <a:rPr lang="en-US" sz="1100" dirty="0">
                          <a:effectLst/>
                          <a:latin typeface="+mj-lt"/>
                        </a:rPr>
                        <a:t>531:</a:t>
                      </a:r>
                      <a:r>
                        <a:rPr lang="en-US" sz="1100" spc="-15" dirty="0">
                          <a:effectLst/>
                          <a:latin typeface="+mj-lt"/>
                        </a:rPr>
                        <a:t> </a:t>
                      </a:r>
                      <a:r>
                        <a:rPr lang="en-US" sz="1100" dirty="0" err="1">
                          <a:effectLst/>
                          <a:latin typeface="+mj-lt"/>
                        </a:rPr>
                        <a:t>Bienes</a:t>
                      </a:r>
                      <a:r>
                        <a:rPr lang="en-US" sz="1100" dirty="0">
                          <a:effectLst/>
                          <a:latin typeface="+mj-lt"/>
                        </a:rPr>
                        <a:t> </a:t>
                      </a:r>
                      <a:r>
                        <a:rPr lang="en-US" sz="1100" dirty="0" err="1">
                          <a:effectLst/>
                          <a:latin typeface="+mj-lt"/>
                        </a:rPr>
                        <a:t>raíces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7945" algn="ctr">
                        <a:lnSpc>
                          <a:spcPts val="1050"/>
                        </a:lnSpc>
                        <a:spcBef>
                          <a:spcPts val="0"/>
                        </a:spcBef>
                        <a:spcAft>
                          <a:spcPts val="0"/>
                        </a:spcAft>
                      </a:pPr>
                      <a:r>
                        <a:rPr lang="en-US" sz="1100" spc="-10" dirty="0">
                          <a:effectLst/>
                          <a:latin typeface="+mj-lt"/>
                        </a:rPr>
                        <a:t>-100.00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mj-lt"/>
                        </a:rPr>
                        <a:t>-</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79739786"/>
                  </a:ext>
                </a:extLst>
              </a:tr>
              <a:tr h="201168">
                <a:tc>
                  <a:txBody>
                    <a:bodyPr/>
                    <a:lstStyle/>
                    <a:p>
                      <a:pPr marL="74930" marR="68580" algn="l">
                        <a:lnSpc>
                          <a:spcPts val="1050"/>
                        </a:lnSpc>
                        <a:spcBef>
                          <a:spcPts val="0"/>
                        </a:spcBef>
                        <a:spcAft>
                          <a:spcPts val="0"/>
                        </a:spcAft>
                      </a:pPr>
                      <a:r>
                        <a:rPr lang="en-US" sz="1100" dirty="0">
                          <a:effectLst/>
                          <a:latin typeface="+mj-lt"/>
                        </a:rPr>
                        <a:t>532:</a:t>
                      </a:r>
                      <a:r>
                        <a:rPr lang="en-US" sz="1100" spc="-20" dirty="0">
                          <a:effectLst/>
                          <a:latin typeface="+mj-lt"/>
                        </a:rPr>
                        <a:t> </a:t>
                      </a:r>
                      <a:r>
                        <a:rPr lang="es-ES" sz="1100" dirty="0">
                          <a:effectLst/>
                          <a:latin typeface="+mj-lt"/>
                        </a:rPr>
                        <a:t>Servicios de alquiler y arrendamiento</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100" dirty="0">
                          <a:effectLst/>
                          <a:latin typeface="+mj-lt"/>
                        </a:rPr>
                        <a:t>4</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lnSpc>
                          <a:spcPts val="1050"/>
                        </a:lnSpc>
                        <a:spcBef>
                          <a:spcPts val="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spc="-10" dirty="0">
                          <a:effectLst/>
                          <a:latin typeface="+mj-lt"/>
                        </a:rPr>
                        <a:t>33.33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56197183"/>
                  </a:ext>
                </a:extLst>
              </a:tr>
              <a:tr h="201168">
                <a:tc>
                  <a:txBody>
                    <a:bodyPr/>
                    <a:lstStyle/>
                    <a:p>
                      <a:pPr marL="74930" marR="69850" algn="l">
                        <a:lnSpc>
                          <a:spcPts val="1135"/>
                        </a:lnSpc>
                        <a:spcBef>
                          <a:spcPts val="0"/>
                        </a:spcBef>
                        <a:spcAft>
                          <a:spcPts val="0"/>
                        </a:spcAft>
                      </a:pPr>
                      <a:r>
                        <a:rPr lang="en-US" sz="1100" dirty="0">
                          <a:effectLst/>
                          <a:latin typeface="+mj-lt"/>
                        </a:rPr>
                        <a:t>54:</a:t>
                      </a:r>
                      <a:r>
                        <a:rPr lang="en-US" sz="1100" spc="-45" dirty="0">
                          <a:effectLst/>
                          <a:latin typeface="+mj-lt"/>
                        </a:rPr>
                        <a:t> </a:t>
                      </a:r>
                      <a:r>
                        <a:rPr lang="es-ES" sz="1100" dirty="0">
                          <a:effectLst/>
                          <a:latin typeface="+mj-lt"/>
                        </a:rPr>
                        <a:t>Servicios Profesionales, Científicos y Técnicos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spcBef>
                          <a:spcPts val="560"/>
                        </a:spcBef>
                        <a:spcAft>
                          <a:spcPts val="0"/>
                        </a:spcAft>
                      </a:pPr>
                      <a:r>
                        <a:rPr lang="en-US" sz="1100" spc="-25" dirty="0">
                          <a:effectLst/>
                          <a:latin typeface="+mj-lt"/>
                        </a:rPr>
                        <a:t>10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6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2550" algn="ctr">
                        <a:spcBef>
                          <a:spcPts val="560"/>
                        </a:spcBef>
                        <a:spcAft>
                          <a:spcPts val="0"/>
                        </a:spcAft>
                      </a:pPr>
                      <a:r>
                        <a:rPr lang="en-US" sz="1100" spc="-25" dirty="0">
                          <a:effectLst/>
                          <a:latin typeface="+mj-lt"/>
                        </a:rPr>
                        <a:t>12</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9215" marR="69215" algn="ctr">
                        <a:spcBef>
                          <a:spcPts val="560"/>
                        </a:spcBef>
                        <a:spcAft>
                          <a:spcPts val="0"/>
                        </a:spcAft>
                      </a:pPr>
                      <a:r>
                        <a:rPr lang="en-US" sz="1100" spc="-10" dirty="0">
                          <a:effectLst/>
                          <a:latin typeface="+mj-lt"/>
                        </a:rPr>
                        <a:t>11.11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80440722"/>
                  </a:ext>
                </a:extLst>
              </a:tr>
              <a:tr h="201168">
                <a:tc>
                  <a:txBody>
                    <a:bodyPr/>
                    <a:lstStyle/>
                    <a:p>
                      <a:pPr marL="74930" marR="69215" algn="l">
                        <a:lnSpc>
                          <a:spcPts val="1135"/>
                        </a:lnSpc>
                        <a:spcBef>
                          <a:spcPts val="0"/>
                        </a:spcBef>
                        <a:spcAft>
                          <a:spcPts val="0"/>
                        </a:spcAft>
                      </a:pPr>
                      <a:r>
                        <a:rPr lang="en-US" sz="1100" dirty="0">
                          <a:effectLst/>
                          <a:latin typeface="+mj-lt"/>
                        </a:rPr>
                        <a:t>621:</a:t>
                      </a:r>
                      <a:r>
                        <a:rPr lang="en-US" sz="1100" spc="-65" dirty="0">
                          <a:effectLst/>
                          <a:latin typeface="+mj-lt"/>
                        </a:rPr>
                        <a:t> </a:t>
                      </a:r>
                      <a:r>
                        <a:rPr lang="en-US" sz="1100" dirty="0" err="1">
                          <a:effectLst/>
                          <a:latin typeface="+mj-lt"/>
                        </a:rPr>
                        <a:t>Servicios</a:t>
                      </a:r>
                      <a:r>
                        <a:rPr lang="en-US" sz="1100" dirty="0">
                          <a:effectLst/>
                          <a:latin typeface="+mj-lt"/>
                        </a:rPr>
                        <a:t> de </a:t>
                      </a:r>
                      <a:r>
                        <a:rPr lang="en-US" sz="1100" dirty="0" err="1">
                          <a:effectLst/>
                          <a:latin typeface="+mj-lt"/>
                        </a:rPr>
                        <a:t>atención</a:t>
                      </a:r>
                      <a:r>
                        <a:rPr lang="en-US" sz="1100" dirty="0">
                          <a:effectLst/>
                          <a:latin typeface="+mj-lt"/>
                        </a:rPr>
                        <a:t> </a:t>
                      </a:r>
                      <a:r>
                        <a:rPr lang="en-US" sz="1100" dirty="0" err="1">
                          <a:effectLst/>
                          <a:latin typeface="+mj-lt"/>
                        </a:rPr>
                        <a:t>médica</a:t>
                      </a:r>
                      <a:r>
                        <a:rPr lang="en-US" sz="1100" dirty="0">
                          <a:effectLst/>
                          <a:latin typeface="+mj-lt"/>
                        </a:rPr>
                        <a:t> </a:t>
                      </a:r>
                      <a:r>
                        <a:rPr lang="en-US" sz="1100" dirty="0" err="1">
                          <a:effectLst/>
                          <a:latin typeface="+mj-lt"/>
                        </a:rPr>
                        <a:t>ambulatoria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60"/>
                        </a:spcBef>
                        <a:spcAft>
                          <a:spcPts val="0"/>
                        </a:spcAft>
                      </a:pPr>
                      <a:r>
                        <a:rPr lang="en-US" sz="1100" spc="-25" dirty="0">
                          <a:effectLst/>
                          <a:latin typeface="+mj-lt"/>
                        </a:rPr>
                        <a:t>10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090" marR="85090" algn="ctr">
                        <a:spcBef>
                          <a:spcPts val="560"/>
                        </a:spcBef>
                        <a:spcAft>
                          <a:spcPts val="0"/>
                        </a:spcAft>
                      </a:pPr>
                      <a:r>
                        <a:rPr lang="en-US" sz="1100" spc="-25" dirty="0">
                          <a:effectLst/>
                          <a:latin typeface="+mj-lt"/>
                        </a:rPr>
                        <a:t>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60"/>
                        </a:spcBef>
                        <a:spcAft>
                          <a:spcPts val="0"/>
                        </a:spcAft>
                      </a:pPr>
                      <a:r>
                        <a:rPr lang="en-US" sz="1100" spc="-25" dirty="0">
                          <a:effectLst/>
                          <a:latin typeface="+mj-lt"/>
                        </a:rPr>
                        <a:t>13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5725" marR="83185" algn="ctr">
                        <a:spcBef>
                          <a:spcPts val="560"/>
                        </a:spcBef>
                        <a:spcAft>
                          <a:spcPts val="0"/>
                        </a:spcAft>
                      </a:pPr>
                      <a:r>
                        <a:rPr lang="en-US" sz="1100" spc="-25" dirty="0">
                          <a:effectLst/>
                          <a:latin typeface="+mj-lt"/>
                        </a:rPr>
                        <a:t>11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10" dirty="0">
                          <a:effectLst/>
                          <a:latin typeface="+mj-lt"/>
                        </a:rPr>
                        <a:t>10.00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19416763"/>
                  </a:ext>
                </a:extLst>
              </a:tr>
              <a:tr h="201168">
                <a:tc>
                  <a:txBody>
                    <a:bodyPr/>
                    <a:lstStyle/>
                    <a:p>
                      <a:pPr marL="74930" marR="70485" algn="l">
                        <a:lnSpc>
                          <a:spcPts val="1135"/>
                        </a:lnSpc>
                        <a:spcBef>
                          <a:spcPts val="0"/>
                        </a:spcBef>
                        <a:spcAft>
                          <a:spcPts val="0"/>
                        </a:spcAft>
                      </a:pPr>
                      <a:r>
                        <a:rPr lang="en-US" sz="1100" dirty="0">
                          <a:effectLst/>
                          <a:latin typeface="+mj-lt"/>
                        </a:rPr>
                        <a:t>623:</a:t>
                      </a:r>
                      <a:r>
                        <a:rPr lang="en-US" sz="1100" spc="-30" dirty="0">
                          <a:effectLst/>
                          <a:latin typeface="+mj-lt"/>
                        </a:rPr>
                        <a:t> </a:t>
                      </a:r>
                      <a:r>
                        <a:rPr lang="es-ES" sz="1100" dirty="0">
                          <a:effectLst/>
                          <a:latin typeface="+mj-lt"/>
                        </a:rPr>
                        <a:t>Centros de atención residencial y de enfermería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6985" marR="0" algn="ctr">
                        <a:spcBef>
                          <a:spcPts val="560"/>
                        </a:spcBef>
                        <a:spcAft>
                          <a:spcPts val="0"/>
                        </a:spcAft>
                      </a:pPr>
                      <a:r>
                        <a:rPr lang="en-US" sz="110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890" marR="0" algn="ctr">
                        <a:spcBef>
                          <a:spcPts val="560"/>
                        </a:spcBef>
                        <a:spcAft>
                          <a:spcPts val="0"/>
                        </a:spcAft>
                      </a:pPr>
                      <a:r>
                        <a:rPr lang="en-US" sz="1100" b="0" dirty="0">
                          <a:solidFill>
                            <a:schemeClr val="tx1"/>
                          </a:solidFill>
                          <a:effectLst/>
                          <a:latin typeface="+mj-lt"/>
                        </a:rPr>
                        <a:t>-</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23007838"/>
                  </a:ext>
                </a:extLst>
              </a:tr>
              <a:tr h="201168">
                <a:tc>
                  <a:txBody>
                    <a:bodyPr/>
                    <a:lstStyle/>
                    <a:p>
                      <a:pPr marL="74930" marR="69215" algn="l">
                        <a:lnSpc>
                          <a:spcPts val="1135"/>
                        </a:lnSpc>
                        <a:spcBef>
                          <a:spcPts val="0"/>
                        </a:spcBef>
                        <a:spcAft>
                          <a:spcPts val="0"/>
                        </a:spcAft>
                      </a:pPr>
                      <a:r>
                        <a:rPr lang="en-US" sz="1100" dirty="0">
                          <a:effectLst/>
                          <a:latin typeface="+mj-lt"/>
                        </a:rPr>
                        <a:t>71:</a:t>
                      </a:r>
                      <a:r>
                        <a:rPr lang="en-US" sz="1100" spc="-65" dirty="0">
                          <a:effectLst/>
                          <a:latin typeface="+mj-lt"/>
                        </a:rPr>
                        <a:t> </a:t>
                      </a:r>
                      <a:r>
                        <a:rPr lang="en-US" sz="1100" dirty="0">
                          <a:effectLst/>
                          <a:latin typeface="+mj-lt"/>
                        </a:rPr>
                        <a:t>Arte, </a:t>
                      </a:r>
                      <a:r>
                        <a:rPr lang="en-US" sz="1100" dirty="0" err="1">
                          <a:effectLst/>
                          <a:latin typeface="+mj-lt"/>
                        </a:rPr>
                        <a:t>entretenimiento</a:t>
                      </a:r>
                      <a:r>
                        <a:rPr lang="en-US" sz="1100" dirty="0">
                          <a:effectLst/>
                          <a:latin typeface="+mj-lt"/>
                        </a:rPr>
                        <a:t> y </a:t>
                      </a:r>
                      <a:r>
                        <a:rPr lang="en-US" sz="1100" dirty="0" err="1">
                          <a:effectLst/>
                          <a:latin typeface="+mj-lt"/>
                        </a:rPr>
                        <a:t>recreación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dirty="0">
                          <a:effectLst/>
                          <a:latin typeface="+mj-lt"/>
                        </a:rPr>
                        <a:t>5</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8255" marR="0" algn="ctr">
                        <a:spcBef>
                          <a:spcPts val="560"/>
                        </a:spcBef>
                        <a:spcAft>
                          <a:spcPts val="0"/>
                        </a:spcAft>
                      </a:pPr>
                      <a:r>
                        <a:rPr lang="en-US" sz="1100" dirty="0">
                          <a:effectLst/>
                          <a:latin typeface="+mj-lt"/>
                        </a:rPr>
                        <a:t>3</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60"/>
                        </a:spcBef>
                        <a:spcAft>
                          <a:spcPts val="0"/>
                        </a:spcAft>
                      </a:pPr>
                      <a:r>
                        <a:rPr lang="en-US" sz="1100" spc="-20" dirty="0">
                          <a:effectLst/>
                          <a:latin typeface="+mj-lt"/>
                        </a:rPr>
                        <a:t>0.00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6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205228624"/>
                  </a:ext>
                </a:extLst>
              </a:tr>
              <a:tr h="201168">
                <a:tc>
                  <a:txBody>
                    <a:bodyPr/>
                    <a:lstStyle/>
                    <a:p>
                      <a:pPr marL="791845" marR="0" indent="-657225" algn="l">
                        <a:lnSpc>
                          <a:spcPts val="1140"/>
                        </a:lnSpc>
                        <a:spcBef>
                          <a:spcPts val="0"/>
                        </a:spcBef>
                        <a:spcAft>
                          <a:spcPts val="0"/>
                        </a:spcAft>
                      </a:pPr>
                      <a:r>
                        <a:rPr lang="en-US" sz="1100" dirty="0">
                          <a:effectLst/>
                          <a:latin typeface="+mj-lt"/>
                        </a:rPr>
                        <a:t>722:</a:t>
                      </a:r>
                      <a:r>
                        <a:rPr lang="en-US" sz="1100" spc="-45" dirty="0">
                          <a:effectLst/>
                          <a:latin typeface="+mj-lt"/>
                        </a:rPr>
                        <a:t> </a:t>
                      </a:r>
                      <a:r>
                        <a:rPr lang="es-ES" sz="1100" dirty="0">
                          <a:effectLst/>
                          <a:latin typeface="+mj-lt"/>
                        </a:rPr>
                        <a:t>Servicio de alimentos y lugares para beber</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45"/>
                        </a:spcBef>
                        <a:spcAft>
                          <a:spcPts val="0"/>
                        </a:spcAft>
                      </a:pPr>
                      <a:r>
                        <a:rPr lang="en-US" sz="1100" b="0" spc="-25" dirty="0">
                          <a:solidFill>
                            <a:schemeClr val="tx1"/>
                          </a:solidFill>
                          <a:effectLst/>
                          <a:latin typeface="+mj-lt"/>
                        </a:rPr>
                        <a:t>16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345" marR="85090" algn="ctr">
                        <a:spcBef>
                          <a:spcPts val="545"/>
                        </a:spcBef>
                        <a:spcAft>
                          <a:spcPts val="0"/>
                        </a:spcAft>
                      </a:pPr>
                      <a:r>
                        <a:rPr lang="en-US" sz="1100" b="0" spc="-25" dirty="0">
                          <a:solidFill>
                            <a:schemeClr val="tx1"/>
                          </a:solidFill>
                          <a:effectLst/>
                          <a:latin typeface="+mj-lt"/>
                        </a:rPr>
                        <a:t>16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45"/>
                        </a:spcBef>
                        <a:spcAft>
                          <a:spcPts val="0"/>
                        </a:spcAft>
                      </a:pPr>
                      <a:r>
                        <a:rPr lang="en-US" sz="1100" b="0" spc="-25" dirty="0">
                          <a:solidFill>
                            <a:schemeClr val="tx1"/>
                          </a:solidFill>
                          <a:effectLst/>
                          <a:latin typeface="+mj-lt"/>
                        </a:rPr>
                        <a:t>17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3980" marR="81915" algn="ctr">
                        <a:spcBef>
                          <a:spcPts val="545"/>
                        </a:spcBef>
                        <a:spcAft>
                          <a:spcPts val="0"/>
                        </a:spcAft>
                      </a:pPr>
                      <a:r>
                        <a:rPr lang="en-US" sz="1100" b="0" spc="-25" dirty="0">
                          <a:solidFill>
                            <a:schemeClr val="tx1"/>
                          </a:solidFill>
                          <a:effectLst/>
                          <a:latin typeface="+mj-lt"/>
                        </a:rPr>
                        <a:t>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4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45"/>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14222277"/>
                  </a:ext>
                </a:extLst>
              </a:tr>
            </a:tbl>
          </a:graphicData>
        </a:graphic>
      </p:graphicFrame>
      <p:sp>
        <p:nvSpPr>
          <p:cNvPr id="5" name="Title 1">
            <a:extLst>
              <a:ext uri="{FF2B5EF4-FFF2-40B4-BE49-F238E27FC236}">
                <a16:creationId xmlns:a16="http://schemas.microsoft.com/office/drawing/2014/main" id="{8C09A46D-B7DC-5CF5-C1F7-D3CC06EF9A69}"/>
              </a:ext>
            </a:extLst>
          </p:cNvPr>
          <p:cNvSpPr>
            <a:spLocks noGrp="1"/>
          </p:cNvSpPr>
          <p:nvPr>
            <p:ph type="title"/>
          </p:nvPr>
        </p:nvSpPr>
        <p:spPr>
          <a:xfrm>
            <a:off x="0" y="347061"/>
            <a:ext cx="12192000" cy="967666"/>
          </a:xfrm>
        </p:spPr>
        <p:txBody>
          <a:bodyPr>
            <a:normAutofit/>
          </a:bodyPr>
          <a:lstStyle/>
          <a:p>
            <a:pPr algn="ctr"/>
            <a:r>
              <a:rPr lang="en-US" sz="3400" u="sng" dirty="0" err="1">
                <a:latin typeface="Times" panose="02020603050405020304" pitchFamily="18" charset="0"/>
                <a:cs typeface="Times" panose="02020603050405020304" pitchFamily="18" charset="0"/>
              </a:rPr>
              <a:t>Subregión</a:t>
            </a:r>
            <a:r>
              <a:rPr lang="en-US" sz="3400" u="sng" dirty="0">
                <a:latin typeface="Times" panose="02020603050405020304" pitchFamily="18" charset="0"/>
                <a:cs typeface="Times" panose="02020603050405020304" pitchFamily="18" charset="0"/>
              </a:rPr>
              <a:t> de Kern Norte (Shafter) </a:t>
            </a:r>
            <a:r>
              <a:rPr lang="en-US" sz="3400" u="sng" dirty="0" err="1">
                <a:latin typeface="Times" panose="02020603050405020304" pitchFamily="18" charset="0"/>
                <a:cs typeface="Times" panose="02020603050405020304" pitchFamily="18" charset="0"/>
              </a:rPr>
              <a:t>Empleadores</a:t>
            </a:r>
            <a:endParaRPr lang="en-US" sz="3400" u="sng" dirty="0"/>
          </a:p>
        </p:txBody>
      </p:sp>
      <p:sp>
        <p:nvSpPr>
          <p:cNvPr id="2" name="TextBox 1">
            <a:extLst>
              <a:ext uri="{FF2B5EF4-FFF2-40B4-BE49-F238E27FC236}">
                <a16:creationId xmlns:a16="http://schemas.microsoft.com/office/drawing/2014/main" id="{67B19667-337E-43F3-EC13-799FD0D56F73}"/>
              </a:ext>
            </a:extLst>
          </p:cNvPr>
          <p:cNvSpPr txBox="1"/>
          <p:nvPr/>
        </p:nvSpPr>
        <p:spPr>
          <a:xfrm>
            <a:off x="523783" y="6141607"/>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4.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22-23</a:t>
            </a:r>
            <a:endParaRPr lang="en-US" sz="900" dirty="0"/>
          </a:p>
        </p:txBody>
      </p:sp>
      <p:sp>
        <p:nvSpPr>
          <p:cNvPr id="3" name="Rectangle 2">
            <a:extLst>
              <a:ext uri="{FF2B5EF4-FFF2-40B4-BE49-F238E27FC236}">
                <a16:creationId xmlns:a16="http://schemas.microsoft.com/office/drawing/2014/main" id="{224A241A-0BDA-4E51-8A25-3F0C16EDAD7F}"/>
              </a:ext>
            </a:extLst>
          </p:cNvPr>
          <p:cNvSpPr/>
          <p:nvPr/>
        </p:nvSpPr>
        <p:spPr>
          <a:xfrm>
            <a:off x="523783" y="435007"/>
            <a:ext cx="11038884" cy="60759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5CD1CC2-3A74-454D-BF19-3C3CCB6948A1}"/>
              </a:ext>
            </a:extLst>
          </p:cNvPr>
          <p:cNvSpPr txBox="1"/>
          <p:nvPr/>
        </p:nvSpPr>
        <p:spPr>
          <a:xfrm>
            <a:off x="10393680" y="1051769"/>
            <a:ext cx="239697" cy="276999"/>
          </a:xfrm>
          <a:prstGeom prst="rect">
            <a:avLst/>
          </a:prstGeom>
          <a:noFill/>
        </p:spPr>
        <p:txBody>
          <a:bodyPr wrap="square" rtlCol="0">
            <a:spAutoFit/>
          </a:bodyPr>
          <a:lstStyle/>
          <a:p>
            <a:r>
              <a:rPr lang="en-US" sz="1200" dirty="0">
                <a:latin typeface="+mj-lt"/>
              </a:rPr>
              <a:t>4</a:t>
            </a:r>
          </a:p>
        </p:txBody>
      </p:sp>
    </p:spTree>
    <p:extLst>
      <p:ext uri="{BB962C8B-B14F-4D97-AF65-F5344CB8AC3E}">
        <p14:creationId xmlns:p14="http://schemas.microsoft.com/office/powerpoint/2010/main" val="16839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7602CEF-3B71-2D57-F54F-E84A9B0A36FF}"/>
              </a:ext>
            </a:extLst>
          </p:cNvPr>
          <p:cNvGraphicFramePr>
            <a:graphicFrameLocks noGrp="1"/>
          </p:cNvGraphicFramePr>
          <p:nvPr>
            <p:extLst>
              <p:ext uri="{D42A27DB-BD31-4B8C-83A1-F6EECF244321}">
                <p14:modId xmlns:p14="http://schemas.microsoft.com/office/powerpoint/2010/main" val="1091360917"/>
              </p:ext>
            </p:extLst>
          </p:nvPr>
        </p:nvGraphicFramePr>
        <p:xfrm>
          <a:off x="1982709" y="1808995"/>
          <a:ext cx="8028613" cy="1265936"/>
        </p:xfrm>
        <a:graphic>
          <a:graphicData uri="http://schemas.openxmlformats.org/drawingml/2006/table">
            <a:tbl>
              <a:tblPr firstRow="1" firstCol="1" lastRow="1" lastCol="1" bandRow="1" bandCol="1">
                <a:tableStyleId>{D4CE2346-27A6-42CB-956E-9A3AAC782CB1}</a:tableStyleId>
              </a:tblPr>
              <a:tblGrid>
                <a:gridCol w="3273733">
                  <a:extLst>
                    <a:ext uri="{9D8B030D-6E8A-4147-A177-3AD203B41FA5}">
                      <a16:colId xmlns:a16="http://schemas.microsoft.com/office/drawing/2014/main" val="3862540"/>
                    </a:ext>
                  </a:extLst>
                </a:gridCol>
                <a:gridCol w="731520">
                  <a:extLst>
                    <a:ext uri="{9D8B030D-6E8A-4147-A177-3AD203B41FA5}">
                      <a16:colId xmlns:a16="http://schemas.microsoft.com/office/drawing/2014/main" val="349001727"/>
                    </a:ext>
                  </a:extLst>
                </a:gridCol>
                <a:gridCol w="731520">
                  <a:extLst>
                    <a:ext uri="{9D8B030D-6E8A-4147-A177-3AD203B41FA5}">
                      <a16:colId xmlns:a16="http://schemas.microsoft.com/office/drawing/2014/main" val="641488645"/>
                    </a:ext>
                  </a:extLst>
                </a:gridCol>
                <a:gridCol w="731520">
                  <a:extLst>
                    <a:ext uri="{9D8B030D-6E8A-4147-A177-3AD203B41FA5}">
                      <a16:colId xmlns:a16="http://schemas.microsoft.com/office/drawing/2014/main" val="549845981"/>
                    </a:ext>
                  </a:extLst>
                </a:gridCol>
                <a:gridCol w="731520">
                  <a:extLst>
                    <a:ext uri="{9D8B030D-6E8A-4147-A177-3AD203B41FA5}">
                      <a16:colId xmlns:a16="http://schemas.microsoft.com/office/drawing/2014/main" val="1765768030"/>
                    </a:ext>
                  </a:extLst>
                </a:gridCol>
                <a:gridCol w="914400">
                  <a:extLst>
                    <a:ext uri="{9D8B030D-6E8A-4147-A177-3AD203B41FA5}">
                      <a16:colId xmlns:a16="http://schemas.microsoft.com/office/drawing/2014/main" val="1993172199"/>
                    </a:ext>
                  </a:extLst>
                </a:gridCol>
                <a:gridCol w="914400">
                  <a:extLst>
                    <a:ext uri="{9D8B030D-6E8A-4147-A177-3AD203B41FA5}">
                      <a16:colId xmlns:a16="http://schemas.microsoft.com/office/drawing/2014/main" val="2257577170"/>
                    </a:ext>
                  </a:extLst>
                </a:gridCol>
              </a:tblGrid>
              <a:tr h="301752">
                <a:tc>
                  <a:txBody>
                    <a:bodyPr/>
                    <a:lstStyle/>
                    <a:p>
                      <a:pPr marL="0" marR="0" algn="l">
                        <a:spcBef>
                          <a:spcPts val="0"/>
                        </a:spcBef>
                        <a:spcAft>
                          <a:spcPts val="0"/>
                        </a:spcAft>
                      </a:pPr>
                      <a:r>
                        <a:rPr lang="en-US" sz="1100" dirty="0">
                          <a:effectLst/>
                          <a:latin typeface="Times" panose="02020603050405020304" pitchFamily="18" charset="0"/>
                          <a:cs typeface="Times" panose="02020603050405020304" pitchFamily="18" charset="0"/>
                        </a:rPr>
                        <a:t> </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Times" panose="02020603050405020304" pitchFamily="18" charset="0"/>
                          <a:cs typeface="Times" panose="02020603050405020304" pitchFamily="18" charset="0"/>
                        </a:rPr>
                        <a:t>2017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53035" marR="146685" algn="ctr">
                        <a:spcBef>
                          <a:spcPts val="580"/>
                        </a:spcBef>
                        <a:spcAft>
                          <a:spcPts val="0"/>
                        </a:spcAft>
                      </a:pPr>
                      <a:r>
                        <a:rPr lang="en-US" sz="1100" spc="-20" dirty="0">
                          <a:effectLst/>
                          <a:latin typeface="Times" panose="02020603050405020304" pitchFamily="18" charset="0"/>
                          <a:cs typeface="Times" panose="02020603050405020304" pitchFamily="18" charset="0"/>
                        </a:rPr>
                        <a:t>2019</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55575" marR="147320" algn="ctr">
                        <a:spcBef>
                          <a:spcPts val="580"/>
                        </a:spcBef>
                        <a:spcAft>
                          <a:spcPts val="0"/>
                        </a:spcAft>
                      </a:pPr>
                      <a:r>
                        <a:rPr lang="en-US" sz="1100" spc="-20" dirty="0">
                          <a:effectLst/>
                          <a:latin typeface="Times" panose="02020603050405020304" pitchFamily="18" charset="0"/>
                          <a:cs typeface="Times" panose="02020603050405020304" pitchFamily="18" charset="0"/>
                        </a:rPr>
                        <a:t>2020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57480" marR="145415" algn="ctr">
                        <a:spcBef>
                          <a:spcPts val="580"/>
                        </a:spcBef>
                        <a:spcAft>
                          <a:spcPts val="0"/>
                        </a:spcAft>
                      </a:pPr>
                      <a:r>
                        <a:rPr lang="en-US" sz="1100" spc="-20" dirty="0">
                          <a:effectLst/>
                          <a:latin typeface="Times" panose="02020603050405020304" pitchFamily="18" charset="0"/>
                          <a:cs typeface="Times" panose="02020603050405020304" pitchFamily="18" charset="0"/>
                        </a:rPr>
                        <a:t>2021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7155" marR="0" algn="ctr">
                        <a:spcBef>
                          <a:spcPts val="5"/>
                        </a:spcBef>
                        <a:spcAft>
                          <a:spcPts val="0"/>
                        </a:spcAft>
                      </a:pPr>
                      <a:r>
                        <a:rPr lang="en-US" sz="1100" dirty="0">
                          <a:effectLst/>
                          <a:latin typeface="Times" panose="02020603050405020304" pitchFamily="18" charset="0"/>
                          <a:cs typeface="Times" panose="02020603050405020304" pitchFamily="18" charset="0"/>
                        </a:rPr>
                        <a:t>2017</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to</a:t>
                      </a:r>
                      <a:r>
                        <a:rPr lang="en-US" sz="1100" spc="-1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2019</a:t>
                      </a:r>
                      <a:endParaRPr lang="en-US" sz="1100" dirty="0">
                        <a:effectLst/>
                        <a:latin typeface="Times" panose="02020603050405020304" pitchFamily="18" charset="0"/>
                        <a:cs typeface="Times" panose="02020603050405020304" pitchFamily="18" charset="0"/>
                      </a:endParaRPr>
                    </a:p>
                    <a:p>
                      <a:pPr marL="106680" marR="0" algn="ctr">
                        <a:lnSpc>
                          <a:spcPts val="1095"/>
                        </a:lnSpc>
                        <a:spcBef>
                          <a:spcPts val="0"/>
                        </a:spcBef>
                        <a:spcAft>
                          <a:spcPts val="0"/>
                        </a:spcAft>
                      </a:pPr>
                      <a:r>
                        <a:rPr lang="en-US" sz="1100" dirty="0">
                          <a:effectLst/>
                          <a:latin typeface="Times" panose="02020603050405020304" pitchFamily="18" charset="0"/>
                          <a:cs typeface="Times" panose="02020603050405020304" pitchFamily="18" charset="0"/>
                        </a:rPr>
                        <a:t>(%</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Change)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7790" marR="0" algn="ctr">
                        <a:spcBef>
                          <a:spcPts val="5"/>
                        </a:spcBef>
                        <a:spcAft>
                          <a:spcPts val="0"/>
                        </a:spcAft>
                      </a:pPr>
                      <a:r>
                        <a:rPr lang="en-US" sz="1100" dirty="0">
                          <a:effectLst/>
                          <a:latin typeface="Times" panose="02020603050405020304" pitchFamily="18" charset="0"/>
                          <a:cs typeface="Times" panose="02020603050405020304" pitchFamily="18" charset="0"/>
                        </a:rPr>
                        <a:t>2019</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to</a:t>
                      </a:r>
                      <a:r>
                        <a:rPr lang="en-US" sz="1100" spc="-1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2021</a:t>
                      </a:r>
                      <a:endParaRPr lang="en-US" sz="1100" dirty="0">
                        <a:effectLst/>
                        <a:latin typeface="Times" panose="02020603050405020304" pitchFamily="18" charset="0"/>
                        <a:cs typeface="Times" panose="02020603050405020304" pitchFamily="18" charset="0"/>
                      </a:endParaRPr>
                    </a:p>
                    <a:p>
                      <a:pPr marL="106680" marR="0" algn="ctr">
                        <a:lnSpc>
                          <a:spcPts val="1095"/>
                        </a:lnSpc>
                        <a:spcBef>
                          <a:spcPts val="0"/>
                        </a:spcBef>
                        <a:spcAft>
                          <a:spcPts val="0"/>
                        </a:spcAft>
                      </a:pPr>
                      <a:r>
                        <a:rPr lang="en-US" sz="1100" dirty="0">
                          <a:effectLst/>
                          <a:latin typeface="Times" panose="02020603050405020304" pitchFamily="18" charset="0"/>
                          <a:cs typeface="Times" panose="02020603050405020304" pitchFamily="18" charset="0"/>
                        </a:rPr>
                        <a:t>(%</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Change)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67459338"/>
                  </a:ext>
                </a:extLst>
              </a:tr>
              <a:tr h="310896">
                <a:tc>
                  <a:txBody>
                    <a:bodyPr/>
                    <a:lstStyle/>
                    <a:p>
                      <a:pPr marL="74930" marR="70485" algn="l">
                        <a:lnSpc>
                          <a:spcPts val="1025"/>
                        </a:lnSpc>
                        <a:spcBef>
                          <a:spcPts val="0"/>
                        </a:spcBef>
                        <a:spcAft>
                          <a:spcPts val="0"/>
                        </a:spcAft>
                      </a:pPr>
                      <a:r>
                        <a:rPr lang="en-US" sz="1100" dirty="0">
                          <a:effectLst/>
                          <a:latin typeface="Times" panose="02020603050405020304" pitchFamily="18" charset="0"/>
                          <a:cs typeface="Times" panose="02020603050405020304" pitchFamily="18" charset="0"/>
                        </a:rPr>
                        <a:t>NAICS</a:t>
                      </a:r>
                      <a:r>
                        <a:rPr lang="en-US" sz="1100" spc="-4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Code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255395" marR="0" algn="l">
                        <a:lnSpc>
                          <a:spcPts val="1025"/>
                        </a:lnSpc>
                        <a:spcBef>
                          <a:spcPts val="0"/>
                        </a:spcBef>
                        <a:spcAft>
                          <a:spcPts val="0"/>
                        </a:spcAft>
                      </a:pPr>
                      <a:r>
                        <a:rPr lang="en-US" sz="1100" dirty="0">
                          <a:effectLst/>
                          <a:latin typeface="Times" panose="02020603050405020304" pitchFamily="18" charset="0"/>
                          <a:cs typeface="Times" panose="02020603050405020304" pitchFamily="18" charset="0"/>
                        </a:rPr>
                        <a:t>Zip</a:t>
                      </a:r>
                      <a:r>
                        <a:rPr lang="en-US" sz="1100" spc="-3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Code</a:t>
                      </a:r>
                      <a:r>
                        <a:rPr lang="en-US" sz="1100" spc="-3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93280,</a:t>
                      </a:r>
                      <a:r>
                        <a:rPr lang="en-US" sz="1100" spc="-5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Wasco,</a:t>
                      </a:r>
                      <a:r>
                        <a:rPr lang="en-US" sz="1100" spc="-30"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CA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6571210"/>
                  </a:ext>
                </a:extLst>
              </a:tr>
              <a:tr h="301752">
                <a:tc>
                  <a:txBody>
                    <a:bodyPr/>
                    <a:lstStyle/>
                    <a:p>
                      <a:pPr marL="74930" marR="70485" algn="l">
                        <a:spcBef>
                          <a:spcPts val="545"/>
                        </a:spcBef>
                        <a:spcAft>
                          <a:spcPts val="0"/>
                        </a:spcAft>
                      </a:pPr>
                      <a:r>
                        <a:rPr lang="en-US" sz="1100" spc="-10" dirty="0">
                          <a:effectLst/>
                          <a:latin typeface="Times" panose="02020603050405020304" pitchFamily="18" charset="0"/>
                          <a:cs typeface="Times" panose="02020603050405020304" pitchFamily="18" charset="0"/>
                        </a:rPr>
                        <a:t>Total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194</a:t>
                      </a:r>
                      <a:endParaRPr lang="en-US" sz="1100" dirty="0">
                        <a:effectLst/>
                        <a:latin typeface="Times" panose="02020603050405020304" pitchFamily="18" charset="0"/>
                        <a:cs typeface="Times" panose="02020603050405020304" pitchFamily="18" charset="0"/>
                      </a:endParaRPr>
                    </a:p>
                    <a:p>
                      <a:pPr marL="92710" marR="83185"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(2,161)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0805" marR="85090"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182</a:t>
                      </a:r>
                      <a:endParaRPr lang="en-US" sz="1100" dirty="0">
                        <a:effectLst/>
                        <a:latin typeface="Times" panose="02020603050405020304" pitchFamily="18" charset="0"/>
                        <a:cs typeface="Times" panose="02020603050405020304" pitchFamily="18" charset="0"/>
                      </a:endParaRPr>
                    </a:p>
                    <a:p>
                      <a:pPr marL="93980" marR="85090"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(2,223)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1440" marR="85090"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191</a:t>
                      </a:r>
                      <a:endParaRPr lang="en-US" sz="1100" dirty="0">
                        <a:effectLst/>
                        <a:latin typeface="Times" panose="02020603050405020304" pitchFamily="18" charset="0"/>
                        <a:cs typeface="Times" panose="02020603050405020304" pitchFamily="18" charset="0"/>
                      </a:endParaRPr>
                    </a:p>
                    <a:p>
                      <a:pPr marL="94615" marR="85090"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(2,352)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2075" marR="83185"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194</a:t>
                      </a:r>
                      <a:endParaRPr lang="en-US" sz="1100" dirty="0">
                        <a:effectLst/>
                        <a:latin typeface="Times" panose="02020603050405020304" pitchFamily="18" charset="0"/>
                        <a:cs typeface="Times" panose="02020603050405020304" pitchFamily="18" charset="0"/>
                      </a:endParaRPr>
                    </a:p>
                    <a:p>
                      <a:pPr marL="93980" marR="81915"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(2,657)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75565" marR="67310" algn="ctr">
                        <a:lnSpc>
                          <a:spcPts val="1125"/>
                        </a:lnSpc>
                        <a:spcBef>
                          <a:spcPts val="0"/>
                        </a:spcBef>
                        <a:spcAft>
                          <a:spcPts val="0"/>
                        </a:spcAft>
                      </a:pPr>
                      <a:r>
                        <a:rPr lang="en-US" sz="1100" dirty="0">
                          <a:effectLst/>
                          <a:latin typeface="Times" panose="02020603050405020304" pitchFamily="18" charset="0"/>
                          <a:cs typeface="Times" panose="02020603050405020304" pitchFamily="18" charset="0"/>
                        </a:rPr>
                        <a:t>-6.19</a:t>
                      </a:r>
                      <a:r>
                        <a:rPr lang="en-US" sz="1100" spc="-20" dirty="0">
                          <a:effectLst/>
                          <a:latin typeface="Times" panose="02020603050405020304" pitchFamily="18" charset="0"/>
                          <a:cs typeface="Times" panose="02020603050405020304" pitchFamily="18" charset="0"/>
                        </a:rPr>
                        <a:t> </a:t>
                      </a:r>
                    </a:p>
                    <a:p>
                      <a:pPr marL="75565" marR="67310" algn="ctr">
                        <a:lnSpc>
                          <a:spcPts val="1125"/>
                        </a:lnSpc>
                        <a:spcBef>
                          <a:spcPts val="0"/>
                        </a:spcBef>
                        <a:spcAft>
                          <a:spcPts val="0"/>
                        </a:spcAft>
                      </a:pPr>
                      <a:r>
                        <a:rPr lang="en-US" sz="1100" spc="-10" dirty="0">
                          <a:effectLst/>
                          <a:latin typeface="Times" panose="02020603050405020304" pitchFamily="18" charset="0"/>
                          <a:cs typeface="Times" panose="02020603050405020304" pitchFamily="18" charset="0"/>
                        </a:rPr>
                        <a:t>(2.87);</a:t>
                      </a:r>
                      <a:endParaRPr lang="en-US" sz="1100" dirty="0">
                        <a:effectLst/>
                        <a:latin typeface="Times" panose="02020603050405020304" pitchFamily="18" charset="0"/>
                        <a:cs typeface="Times" panose="02020603050405020304" pitchFamily="18" charset="0"/>
                      </a:endParaRPr>
                    </a:p>
                    <a:p>
                      <a:pPr marL="75565" marR="66040" algn="ctr">
                        <a:lnSpc>
                          <a:spcPts val="1065"/>
                        </a:lnSpc>
                        <a:spcBef>
                          <a:spcPts val="0"/>
                        </a:spcBef>
                        <a:spcAft>
                          <a:spcPts val="0"/>
                        </a:spcAft>
                      </a:pPr>
                      <a:r>
                        <a:rPr lang="en-US" sz="1100" spc="-20" dirty="0">
                          <a:effectLst/>
                          <a:latin typeface="Times" panose="02020603050405020304" pitchFamily="18" charset="0"/>
                          <a:cs typeface="Times" panose="02020603050405020304" pitchFamily="18" charset="0"/>
                        </a:rPr>
                        <a:t>9.65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03505" marR="0" algn="ctr">
                        <a:lnSpc>
                          <a:spcPts val="1125"/>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6.59</a:t>
                      </a:r>
                      <a:r>
                        <a:rPr lang="en-US" sz="1100" b="0" spc="-15" dirty="0">
                          <a:solidFill>
                            <a:schemeClr val="tx1"/>
                          </a:solidFill>
                          <a:effectLst/>
                          <a:latin typeface="Times" panose="02020603050405020304" pitchFamily="18" charset="0"/>
                          <a:cs typeface="Times" panose="02020603050405020304" pitchFamily="18" charset="0"/>
                        </a:rPr>
                        <a:t> </a:t>
                      </a:r>
                      <a:r>
                        <a:rPr lang="en-US" sz="1100" b="0" spc="-10" dirty="0">
                          <a:solidFill>
                            <a:schemeClr val="tx1"/>
                          </a:solidFill>
                          <a:effectLst/>
                          <a:latin typeface="Times" panose="02020603050405020304" pitchFamily="18" charset="0"/>
                          <a:cs typeface="Times" panose="02020603050405020304" pitchFamily="18" charset="0"/>
                        </a:rPr>
                        <a:t>(19.52);</a:t>
                      </a:r>
                      <a:endParaRPr lang="en-US" sz="1100" b="0" dirty="0">
                        <a:solidFill>
                          <a:schemeClr val="tx1"/>
                        </a:solidFill>
                        <a:effectLst/>
                        <a:latin typeface="Times" panose="02020603050405020304" pitchFamily="18" charset="0"/>
                        <a:cs typeface="Times" panose="02020603050405020304" pitchFamily="18" charset="0"/>
                      </a:endParaRPr>
                    </a:p>
                    <a:p>
                      <a:pPr marL="290830" marR="0" algn="ctr">
                        <a:lnSpc>
                          <a:spcPts val="1065"/>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12.13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798568962"/>
                  </a:ext>
                </a:extLst>
              </a:tr>
              <a:tr h="228600">
                <a:tc>
                  <a:txBody>
                    <a:bodyPr/>
                    <a:lstStyle/>
                    <a:p>
                      <a:pPr marL="74930" marR="68580" algn="l">
                        <a:lnSpc>
                          <a:spcPts val="1130"/>
                        </a:lnSpc>
                        <a:spcBef>
                          <a:spcPts val="0"/>
                        </a:spcBef>
                        <a:spcAft>
                          <a:spcPts val="0"/>
                        </a:spcAft>
                      </a:pPr>
                      <a:r>
                        <a:rPr lang="en-US" sz="1100" spc="-10" dirty="0">
                          <a:effectLst/>
                          <a:latin typeface="Times" panose="02020603050405020304" pitchFamily="18" charset="0"/>
                          <a:cs typeface="Times" panose="02020603050405020304" pitchFamily="18" charset="0"/>
                        </a:rPr>
                        <a:t>11:</a:t>
                      </a:r>
                      <a:r>
                        <a:rPr lang="en-US" sz="1100" spc="-5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Agriculture,</a:t>
                      </a:r>
                      <a:r>
                        <a:rPr lang="en-US" sz="1100" spc="1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Forestry,</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Fishing, </a:t>
                      </a:r>
                      <a:r>
                        <a:rPr lang="en-US" sz="1100" dirty="0">
                          <a:effectLst/>
                          <a:latin typeface="Times" panose="02020603050405020304" pitchFamily="18" charset="0"/>
                          <a:cs typeface="Times" panose="02020603050405020304" pitchFamily="18" charset="0"/>
                        </a:rPr>
                        <a:t>and</a:t>
                      </a:r>
                      <a:r>
                        <a:rPr lang="en-US" sz="1100" spc="-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Hunting</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6</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0.00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9080" marR="0" algn="ctr">
                        <a:spcBef>
                          <a:spcPts val="55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826447602"/>
                  </a:ext>
                </a:extLst>
              </a:tr>
            </a:tbl>
          </a:graphicData>
        </a:graphic>
      </p:graphicFrame>
      <p:sp>
        <p:nvSpPr>
          <p:cNvPr id="11" name="Rectangle 6">
            <a:extLst>
              <a:ext uri="{FF2B5EF4-FFF2-40B4-BE49-F238E27FC236}">
                <a16:creationId xmlns:a16="http://schemas.microsoft.com/office/drawing/2014/main" id="{6C8B8910-8C17-B47B-43D2-14BDE05AB68D}"/>
              </a:ext>
            </a:extLst>
          </p:cNvPr>
          <p:cNvSpPr>
            <a:spLocks noChangeArrowheads="1"/>
          </p:cNvSpPr>
          <p:nvPr/>
        </p:nvSpPr>
        <p:spPr bwMode="auto">
          <a:xfrm>
            <a:off x="3054890" y="4284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1E4EDC3-57B2-22F0-1831-C3AAB67EAD72}"/>
              </a:ext>
            </a:extLst>
          </p:cNvPr>
          <p:cNvSpPr>
            <a:spLocks noChangeArrowheads="1"/>
          </p:cNvSpPr>
          <p:nvPr/>
        </p:nvSpPr>
        <p:spPr bwMode="auto">
          <a:xfrm>
            <a:off x="3054890" y="42848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5" name="Table 14">
            <a:extLst>
              <a:ext uri="{FF2B5EF4-FFF2-40B4-BE49-F238E27FC236}">
                <a16:creationId xmlns:a16="http://schemas.microsoft.com/office/drawing/2014/main" id="{B2FB8BB5-2137-CEC8-E303-E1F2080A1775}"/>
              </a:ext>
            </a:extLst>
          </p:cNvPr>
          <p:cNvGraphicFramePr>
            <a:graphicFrameLocks noGrp="1"/>
          </p:cNvGraphicFramePr>
          <p:nvPr>
            <p:extLst>
              <p:ext uri="{D42A27DB-BD31-4B8C-83A1-F6EECF244321}">
                <p14:modId xmlns:p14="http://schemas.microsoft.com/office/powerpoint/2010/main" val="520379296"/>
              </p:ext>
            </p:extLst>
          </p:nvPr>
        </p:nvGraphicFramePr>
        <p:xfrm>
          <a:off x="1964602" y="3074811"/>
          <a:ext cx="8046720" cy="2395038"/>
        </p:xfrm>
        <a:graphic>
          <a:graphicData uri="http://schemas.openxmlformats.org/drawingml/2006/table">
            <a:tbl>
              <a:tblPr firstRow="1" firstCol="1" lastRow="1" lastCol="1" bandRow="1" bandCol="1">
                <a:tableStyleId>{D4CE2346-27A6-42CB-956E-9A3AAC782CB1}</a:tableStyleId>
              </a:tblPr>
              <a:tblGrid>
                <a:gridCol w="3291840">
                  <a:extLst>
                    <a:ext uri="{9D8B030D-6E8A-4147-A177-3AD203B41FA5}">
                      <a16:colId xmlns:a16="http://schemas.microsoft.com/office/drawing/2014/main" val="1831802045"/>
                    </a:ext>
                  </a:extLst>
                </a:gridCol>
                <a:gridCol w="731520">
                  <a:extLst>
                    <a:ext uri="{9D8B030D-6E8A-4147-A177-3AD203B41FA5}">
                      <a16:colId xmlns:a16="http://schemas.microsoft.com/office/drawing/2014/main" val="376694783"/>
                    </a:ext>
                  </a:extLst>
                </a:gridCol>
                <a:gridCol w="731520">
                  <a:extLst>
                    <a:ext uri="{9D8B030D-6E8A-4147-A177-3AD203B41FA5}">
                      <a16:colId xmlns:a16="http://schemas.microsoft.com/office/drawing/2014/main" val="1979791742"/>
                    </a:ext>
                  </a:extLst>
                </a:gridCol>
                <a:gridCol w="731520">
                  <a:extLst>
                    <a:ext uri="{9D8B030D-6E8A-4147-A177-3AD203B41FA5}">
                      <a16:colId xmlns:a16="http://schemas.microsoft.com/office/drawing/2014/main" val="2327495223"/>
                    </a:ext>
                  </a:extLst>
                </a:gridCol>
                <a:gridCol w="731520">
                  <a:extLst>
                    <a:ext uri="{9D8B030D-6E8A-4147-A177-3AD203B41FA5}">
                      <a16:colId xmlns:a16="http://schemas.microsoft.com/office/drawing/2014/main" val="771315824"/>
                    </a:ext>
                  </a:extLst>
                </a:gridCol>
                <a:gridCol w="914400">
                  <a:extLst>
                    <a:ext uri="{9D8B030D-6E8A-4147-A177-3AD203B41FA5}">
                      <a16:colId xmlns:a16="http://schemas.microsoft.com/office/drawing/2014/main" val="1357211665"/>
                    </a:ext>
                  </a:extLst>
                </a:gridCol>
                <a:gridCol w="914400">
                  <a:extLst>
                    <a:ext uri="{9D8B030D-6E8A-4147-A177-3AD203B41FA5}">
                      <a16:colId xmlns:a16="http://schemas.microsoft.com/office/drawing/2014/main" val="999327927"/>
                    </a:ext>
                  </a:extLst>
                </a:gridCol>
              </a:tblGrid>
              <a:tr h="230958">
                <a:tc>
                  <a:txBody>
                    <a:bodyPr/>
                    <a:lstStyle/>
                    <a:p>
                      <a:pPr marL="619760" marR="0" indent="-242570" algn="l">
                        <a:lnSpc>
                          <a:spcPts val="1140"/>
                        </a:lnSpc>
                        <a:spcBef>
                          <a:spcPts val="0"/>
                        </a:spcBef>
                        <a:spcAft>
                          <a:spcPts val="0"/>
                        </a:spcAft>
                      </a:pPr>
                      <a:r>
                        <a:rPr lang="en-US" sz="1100" dirty="0">
                          <a:effectLst/>
                          <a:latin typeface="Times" panose="02020603050405020304" pitchFamily="18" charset="0"/>
                          <a:cs typeface="Times" panose="02020603050405020304" pitchFamily="18" charset="0"/>
                        </a:rPr>
                        <a:t>48:</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Transportation</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 </a:t>
                      </a:r>
                      <a:r>
                        <a:rPr lang="en-US" sz="1100" spc="-10" dirty="0">
                          <a:effectLst/>
                          <a:latin typeface="Times" panose="02020603050405020304" pitchFamily="18" charset="0"/>
                          <a:cs typeface="Times" panose="02020603050405020304" pitchFamily="18" charset="0"/>
                        </a:rPr>
                        <a:t>Warehousing</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17</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18</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18</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-17.65</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278130" algn="ctr">
                        <a:spcBef>
                          <a:spcPts val="56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28.57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161763452"/>
                  </a:ext>
                </a:extLst>
              </a:tr>
              <a:tr h="228600">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51:</a:t>
                      </a:r>
                      <a:r>
                        <a:rPr lang="en-US" sz="1100" spc="-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Information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95465039"/>
                  </a:ext>
                </a:extLst>
              </a:tr>
              <a:tr h="228600">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52:</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Finance</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Insurance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7</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7</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8</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7</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0.00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9812433"/>
                  </a:ext>
                </a:extLst>
              </a:tr>
              <a:tr h="228600">
                <a:tc>
                  <a:txBody>
                    <a:bodyPr/>
                    <a:lstStyle/>
                    <a:p>
                      <a:pPr marL="7429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531:</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Real</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Estate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16</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-12.50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178577859"/>
                  </a:ext>
                </a:extLst>
              </a:tr>
              <a:tr h="228600">
                <a:tc>
                  <a:txBody>
                    <a:bodyPr/>
                    <a:lstStyle/>
                    <a:p>
                      <a:pPr marL="476885" marR="0" indent="-33274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54:</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Professional,</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Scientific,</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 Technical 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6</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6</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8</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6</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0.00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63124106"/>
                  </a:ext>
                </a:extLst>
              </a:tr>
              <a:tr h="228600">
                <a:tc>
                  <a:txBody>
                    <a:bodyPr/>
                    <a:lstStyle/>
                    <a:p>
                      <a:pPr marL="738505" marR="0" indent="-53848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621:</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Ambulatory</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Health</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Care </a:t>
                      </a:r>
                      <a:r>
                        <a:rPr lang="en-US" sz="1100" spc="-10" dirty="0">
                          <a:effectLst/>
                          <a:latin typeface="Times" panose="02020603050405020304" pitchFamily="18" charset="0"/>
                          <a:cs typeface="Times" panose="02020603050405020304" pitchFamily="18" charset="0"/>
                        </a:rPr>
                        <a:t>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12</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12</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11</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8.33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100265322"/>
                  </a:ext>
                </a:extLst>
              </a:tr>
              <a:tr h="228600">
                <a:tc>
                  <a:txBody>
                    <a:bodyPr/>
                    <a:lstStyle/>
                    <a:p>
                      <a:pPr marL="720725" marR="0" indent="-64516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623:</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Nursing</a:t>
                      </a:r>
                      <a:r>
                        <a:rPr lang="en-US" sz="1100" spc="-5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Residential</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Care </a:t>
                      </a:r>
                      <a:r>
                        <a:rPr lang="en-US" sz="1100" spc="-10" dirty="0">
                          <a:effectLst/>
                          <a:latin typeface="Times" panose="02020603050405020304" pitchFamily="18" charset="0"/>
                          <a:cs typeface="Times" panose="02020603050405020304" pitchFamily="18" charset="0"/>
                        </a:rPr>
                        <a:t>Facilities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0.00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-25.00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276394895"/>
                  </a:ext>
                </a:extLst>
              </a:tr>
              <a:tr h="228600">
                <a:tc>
                  <a:txBody>
                    <a:bodyPr/>
                    <a:lstStyle/>
                    <a:p>
                      <a:pPr marL="7302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624:</a:t>
                      </a:r>
                      <a:r>
                        <a:rPr lang="en-US" sz="1100" spc="-3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Social</a:t>
                      </a:r>
                      <a:r>
                        <a:rPr lang="en-US" sz="1100" spc="-6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Assistance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58115313"/>
                  </a:ext>
                </a:extLst>
              </a:tr>
              <a:tr h="228600">
                <a:tc>
                  <a:txBody>
                    <a:bodyPr/>
                    <a:lstStyle/>
                    <a:p>
                      <a:pPr marL="791845" marR="0" indent="-657225"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722:</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Food</a:t>
                      </a:r>
                      <a:r>
                        <a:rPr lang="en-US" sz="1100" spc="-4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Service</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4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Drinking </a:t>
                      </a:r>
                      <a:r>
                        <a:rPr lang="en-US" sz="1100" spc="-10" dirty="0">
                          <a:effectLst/>
                          <a:latin typeface="Times" panose="02020603050405020304" pitchFamily="18" charset="0"/>
                          <a:cs typeface="Times" panose="02020603050405020304" pitchFamily="18" charset="0"/>
                        </a:rPr>
                        <a:t>Places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33</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32</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34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10.00</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3.03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4073803042"/>
                  </a:ext>
                </a:extLst>
              </a:tr>
              <a:tr h="228600">
                <a:tc>
                  <a:txBody>
                    <a:bodyPr/>
                    <a:lstStyle/>
                    <a:p>
                      <a:pPr marL="74930" marR="69850" algn="l">
                        <a:spcBef>
                          <a:spcPts val="0"/>
                        </a:spcBef>
                        <a:spcAft>
                          <a:spcPts val="0"/>
                        </a:spcAft>
                      </a:pPr>
                      <a:r>
                        <a:rPr lang="en-US" sz="1100" dirty="0">
                          <a:effectLst/>
                          <a:latin typeface="Times" panose="02020603050405020304" pitchFamily="18" charset="0"/>
                          <a:cs typeface="Times" panose="02020603050405020304" pitchFamily="18" charset="0"/>
                        </a:rPr>
                        <a:t>81:</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Other</a:t>
                      </a:r>
                      <a:r>
                        <a:rPr lang="en-US" sz="1100" spc="-5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Services</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(Auto</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Repair, Appliance Repair, Barber, Nail, Dry</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Cleaner,</a:t>
                      </a:r>
                      <a:r>
                        <a:rPr lang="en-US" sz="1100" spc="-45"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 </a:t>
                      </a:r>
                    </a:p>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17</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 </a:t>
                      </a:r>
                    </a:p>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 </a:t>
                      </a:r>
                    </a:p>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14</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 </a:t>
                      </a:r>
                    </a:p>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15</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 </a:t>
                      </a:r>
                    </a:p>
                    <a:p>
                      <a:pPr marL="89535" marR="83185" algn="ctr" defTabSz="914400" rtl="0" eaLnBrk="1" latinLnBrk="0" hangingPunct="1">
                        <a:lnSpc>
                          <a:spcPts val="1125"/>
                        </a:lnSpc>
                        <a:spcBef>
                          <a:spcPts val="0"/>
                        </a:spcBef>
                        <a:spcAft>
                          <a:spcPts val="0"/>
                        </a:spcAft>
                      </a:pPr>
                      <a:r>
                        <a:rPr lang="en-US" sz="1100" b="0" i="0" kern="1200" spc="-25" dirty="0">
                          <a:solidFill>
                            <a:schemeClr val="dk1"/>
                          </a:solidFill>
                          <a:effectLst/>
                          <a:latin typeface="Times" panose="02020603050405020304" pitchFamily="18" charset="0"/>
                          <a:cs typeface="Times" panose="02020603050405020304" pitchFamily="18" charset="0"/>
                        </a:rPr>
                        <a:t>-17.65</a:t>
                      </a:r>
                      <a:endParaRPr lang="en-US" sz="1100" b="0" i="0" kern="1200" spc="-25"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309880" algn="ctr">
                        <a:spcBef>
                          <a:spcPts val="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7.14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979143864"/>
                  </a:ext>
                </a:extLst>
              </a:tr>
            </a:tbl>
          </a:graphicData>
        </a:graphic>
      </p:graphicFrame>
      <p:sp>
        <p:nvSpPr>
          <p:cNvPr id="18" name="Title 1">
            <a:extLst>
              <a:ext uri="{FF2B5EF4-FFF2-40B4-BE49-F238E27FC236}">
                <a16:creationId xmlns:a16="http://schemas.microsoft.com/office/drawing/2014/main" id="{1D43694F-0D29-7670-67DE-BEC6292A8838}"/>
              </a:ext>
            </a:extLst>
          </p:cNvPr>
          <p:cNvSpPr>
            <a:spLocks noGrp="1"/>
          </p:cNvSpPr>
          <p:nvPr>
            <p:ph type="title"/>
          </p:nvPr>
        </p:nvSpPr>
        <p:spPr>
          <a:xfrm>
            <a:off x="53586" y="664702"/>
            <a:ext cx="12041843" cy="1024256"/>
          </a:xfrm>
        </p:spPr>
        <p:txBody>
          <a:bodyPr>
            <a:normAutofit/>
          </a:bodyPr>
          <a:lstStyle/>
          <a:p>
            <a:pPr algn="ctr"/>
            <a:r>
              <a:rPr lang="en-US" sz="4000" u="sng" dirty="0"/>
              <a:t>North Kern Subregion (Wasco) Employers Pt.1 </a:t>
            </a:r>
          </a:p>
        </p:txBody>
      </p:sp>
      <p:sp>
        <p:nvSpPr>
          <p:cNvPr id="2" name="TextBox 1">
            <a:extLst>
              <a:ext uri="{FF2B5EF4-FFF2-40B4-BE49-F238E27FC236}">
                <a16:creationId xmlns:a16="http://schemas.microsoft.com/office/drawing/2014/main" id="{BA4B77A9-3ECA-339B-BD2E-D648B1C696BF}"/>
              </a:ext>
            </a:extLst>
          </p:cNvPr>
          <p:cNvSpPr txBox="1"/>
          <p:nvPr/>
        </p:nvSpPr>
        <p:spPr>
          <a:xfrm>
            <a:off x="697117" y="5974668"/>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5.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pp.24-25</a:t>
            </a:r>
            <a:endParaRPr lang="en-US" dirty="0"/>
          </a:p>
        </p:txBody>
      </p:sp>
      <p:sp>
        <p:nvSpPr>
          <p:cNvPr id="3" name="TextBox 2">
            <a:extLst>
              <a:ext uri="{FF2B5EF4-FFF2-40B4-BE49-F238E27FC236}">
                <a16:creationId xmlns:a16="http://schemas.microsoft.com/office/drawing/2014/main" id="{69B90E0B-6223-4711-AA0A-EDE8F4E7448A}"/>
              </a:ext>
            </a:extLst>
          </p:cNvPr>
          <p:cNvSpPr txBox="1"/>
          <p:nvPr/>
        </p:nvSpPr>
        <p:spPr>
          <a:xfrm>
            <a:off x="10011322" y="1688958"/>
            <a:ext cx="572179" cy="276999"/>
          </a:xfrm>
          <a:prstGeom prst="rect">
            <a:avLst/>
          </a:prstGeom>
          <a:noFill/>
        </p:spPr>
        <p:txBody>
          <a:bodyPr wrap="square" rtlCol="0">
            <a:spAutoFit/>
          </a:bodyPr>
          <a:lstStyle/>
          <a:p>
            <a:r>
              <a:rPr lang="en-US" sz="1200" dirty="0">
                <a:latin typeface="+mj-lt"/>
              </a:rPr>
              <a:t>5</a:t>
            </a:r>
          </a:p>
        </p:txBody>
      </p:sp>
      <p:sp>
        <p:nvSpPr>
          <p:cNvPr id="4" name="Rectangle 3">
            <a:extLst>
              <a:ext uri="{FF2B5EF4-FFF2-40B4-BE49-F238E27FC236}">
                <a16:creationId xmlns:a16="http://schemas.microsoft.com/office/drawing/2014/main" id="{482E7BEE-3BEC-437B-923B-2C8E67E60B02}"/>
              </a:ext>
            </a:extLst>
          </p:cNvPr>
          <p:cNvSpPr/>
          <p:nvPr/>
        </p:nvSpPr>
        <p:spPr>
          <a:xfrm>
            <a:off x="697117" y="570368"/>
            <a:ext cx="10583501" cy="58304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5032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7602CEF-3B71-2D57-F54F-E84A9B0A36FF}"/>
              </a:ext>
            </a:extLst>
          </p:cNvPr>
          <p:cNvGraphicFramePr>
            <a:graphicFrameLocks noGrp="1"/>
          </p:cNvGraphicFramePr>
          <p:nvPr>
            <p:extLst>
              <p:ext uri="{D42A27DB-BD31-4B8C-83A1-F6EECF244321}">
                <p14:modId xmlns:p14="http://schemas.microsoft.com/office/powerpoint/2010/main" val="697969138"/>
              </p:ext>
            </p:extLst>
          </p:nvPr>
        </p:nvGraphicFramePr>
        <p:xfrm>
          <a:off x="1701150" y="1792735"/>
          <a:ext cx="8778240" cy="1265936"/>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3862540"/>
                    </a:ext>
                  </a:extLst>
                </a:gridCol>
                <a:gridCol w="731520">
                  <a:extLst>
                    <a:ext uri="{9D8B030D-6E8A-4147-A177-3AD203B41FA5}">
                      <a16:colId xmlns:a16="http://schemas.microsoft.com/office/drawing/2014/main" val="349001727"/>
                    </a:ext>
                  </a:extLst>
                </a:gridCol>
                <a:gridCol w="731520">
                  <a:extLst>
                    <a:ext uri="{9D8B030D-6E8A-4147-A177-3AD203B41FA5}">
                      <a16:colId xmlns:a16="http://schemas.microsoft.com/office/drawing/2014/main" val="641488645"/>
                    </a:ext>
                  </a:extLst>
                </a:gridCol>
                <a:gridCol w="731520">
                  <a:extLst>
                    <a:ext uri="{9D8B030D-6E8A-4147-A177-3AD203B41FA5}">
                      <a16:colId xmlns:a16="http://schemas.microsoft.com/office/drawing/2014/main" val="549845981"/>
                    </a:ext>
                  </a:extLst>
                </a:gridCol>
                <a:gridCol w="731520">
                  <a:extLst>
                    <a:ext uri="{9D8B030D-6E8A-4147-A177-3AD203B41FA5}">
                      <a16:colId xmlns:a16="http://schemas.microsoft.com/office/drawing/2014/main" val="1765768030"/>
                    </a:ext>
                  </a:extLst>
                </a:gridCol>
                <a:gridCol w="1097280">
                  <a:extLst>
                    <a:ext uri="{9D8B030D-6E8A-4147-A177-3AD203B41FA5}">
                      <a16:colId xmlns:a16="http://schemas.microsoft.com/office/drawing/2014/main" val="1993172199"/>
                    </a:ext>
                  </a:extLst>
                </a:gridCol>
                <a:gridCol w="1097280">
                  <a:extLst>
                    <a:ext uri="{9D8B030D-6E8A-4147-A177-3AD203B41FA5}">
                      <a16:colId xmlns:a16="http://schemas.microsoft.com/office/drawing/2014/main" val="2257577170"/>
                    </a:ext>
                  </a:extLst>
                </a:gridCol>
              </a:tblGrid>
              <a:tr h="301752">
                <a:tc>
                  <a:txBody>
                    <a:bodyPr/>
                    <a:lstStyle/>
                    <a:p>
                      <a:pPr marL="0" marR="0" algn="l">
                        <a:spcBef>
                          <a:spcPts val="0"/>
                        </a:spcBef>
                        <a:spcAft>
                          <a:spcPts val="0"/>
                        </a:spcAft>
                      </a:pPr>
                      <a:r>
                        <a:rPr lang="en-US" sz="1100" dirty="0">
                          <a:effectLst/>
                          <a:latin typeface="Times" panose="02020603050405020304" pitchFamily="18" charset="0"/>
                          <a:cs typeface="Times" panose="02020603050405020304" pitchFamily="18" charset="0"/>
                        </a:rPr>
                        <a:t> </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Times" panose="02020603050405020304" pitchFamily="18" charset="0"/>
                          <a:cs typeface="Times" panose="02020603050405020304" pitchFamily="18" charset="0"/>
                        </a:rPr>
                        <a:t>2017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53035" marR="146685" algn="ctr">
                        <a:spcBef>
                          <a:spcPts val="580"/>
                        </a:spcBef>
                        <a:spcAft>
                          <a:spcPts val="0"/>
                        </a:spcAft>
                      </a:pPr>
                      <a:r>
                        <a:rPr lang="en-US" sz="1100" spc="-20" dirty="0">
                          <a:effectLst/>
                          <a:latin typeface="Times" panose="02020603050405020304" pitchFamily="18" charset="0"/>
                          <a:cs typeface="Times" panose="02020603050405020304" pitchFamily="18" charset="0"/>
                        </a:rPr>
                        <a:t>2019</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55575" marR="147320" algn="ctr">
                        <a:spcBef>
                          <a:spcPts val="580"/>
                        </a:spcBef>
                        <a:spcAft>
                          <a:spcPts val="0"/>
                        </a:spcAft>
                      </a:pPr>
                      <a:r>
                        <a:rPr lang="en-US" sz="1100" spc="-20" dirty="0">
                          <a:effectLst/>
                          <a:latin typeface="Times" panose="02020603050405020304" pitchFamily="18" charset="0"/>
                          <a:cs typeface="Times" panose="02020603050405020304" pitchFamily="18" charset="0"/>
                        </a:rPr>
                        <a:t>2020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57480" marR="145415" algn="ctr">
                        <a:spcBef>
                          <a:spcPts val="580"/>
                        </a:spcBef>
                        <a:spcAft>
                          <a:spcPts val="0"/>
                        </a:spcAft>
                      </a:pPr>
                      <a:r>
                        <a:rPr lang="en-US" sz="1100" spc="-20" dirty="0">
                          <a:effectLst/>
                          <a:latin typeface="Times" panose="02020603050405020304" pitchFamily="18" charset="0"/>
                          <a:cs typeface="Times" panose="02020603050405020304" pitchFamily="18" charset="0"/>
                        </a:rPr>
                        <a:t>2021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7155" marR="0" algn="ctr">
                        <a:spcBef>
                          <a:spcPts val="5"/>
                        </a:spcBef>
                        <a:spcAft>
                          <a:spcPts val="0"/>
                        </a:spcAft>
                      </a:pPr>
                      <a:r>
                        <a:rPr lang="en-US" sz="1100" dirty="0">
                          <a:effectLst/>
                          <a:latin typeface="+mj-lt"/>
                          <a:cs typeface="Times" panose="02020603050405020304" pitchFamily="18" charset="0"/>
                        </a:rPr>
                        <a:t>2017</a:t>
                      </a:r>
                      <a:r>
                        <a:rPr lang="en-US" sz="1100" spc="-15" dirty="0">
                          <a:effectLst/>
                          <a:latin typeface="+mj-lt"/>
                          <a:cs typeface="Times" panose="02020603050405020304" pitchFamily="18" charset="0"/>
                        </a:rPr>
                        <a:t> </a:t>
                      </a:r>
                      <a:r>
                        <a:rPr lang="en-US" sz="1100" dirty="0">
                          <a:effectLst/>
                          <a:latin typeface="+mj-lt"/>
                          <a:cs typeface="Times" panose="02020603050405020304" pitchFamily="18" charset="0"/>
                        </a:rPr>
                        <a:t>to</a:t>
                      </a:r>
                      <a:r>
                        <a:rPr lang="en-US" sz="1100" spc="-10" dirty="0">
                          <a:effectLst/>
                          <a:latin typeface="+mj-lt"/>
                          <a:cs typeface="Times" panose="02020603050405020304" pitchFamily="18" charset="0"/>
                        </a:rPr>
                        <a:t> </a:t>
                      </a:r>
                      <a:r>
                        <a:rPr lang="en-US" sz="1100" spc="-20" dirty="0">
                          <a:effectLst/>
                          <a:latin typeface="+mj-lt"/>
                          <a:cs typeface="Times" panose="02020603050405020304" pitchFamily="18" charset="0"/>
                        </a:rPr>
                        <a:t>2019</a:t>
                      </a:r>
                      <a:endParaRPr lang="en-US" sz="1100" dirty="0">
                        <a:effectLst/>
                        <a:latin typeface="+mj-lt"/>
                        <a:cs typeface="Times" panose="02020603050405020304" pitchFamily="18" charset="0"/>
                      </a:endParaRPr>
                    </a:p>
                    <a:p>
                      <a:pPr marL="151765" marR="0" algn="l">
                        <a:lnSpc>
                          <a:spcPts val="1085"/>
                        </a:lnSpc>
                        <a:spcBef>
                          <a:spcPts val="0"/>
                        </a:spcBef>
                        <a:spcAft>
                          <a:spcPts val="0"/>
                        </a:spcAft>
                      </a:pPr>
                      <a:r>
                        <a:rPr lang="en-US" sz="1100" b="1" i="0" kern="1200" dirty="0">
                          <a:solidFill>
                            <a:schemeClr val="lt1"/>
                          </a:solidFill>
                          <a:effectLst/>
                          <a:latin typeface="+mj-lt"/>
                          <a:ea typeface="Dante"/>
                          <a:cs typeface="Dante"/>
                        </a:rPr>
                        <a:t>(% del </a:t>
                      </a:r>
                      <a:r>
                        <a:rPr lang="en-US" sz="1100" b="1" i="0" kern="1200" dirty="0" err="1">
                          <a:solidFill>
                            <a:schemeClr val="lt1"/>
                          </a:solidFill>
                          <a:effectLst/>
                          <a:latin typeface="+mj-lt"/>
                          <a:ea typeface="Dante"/>
                          <a:cs typeface="Dante"/>
                        </a:rPr>
                        <a:t>cambio</a:t>
                      </a:r>
                      <a:r>
                        <a:rPr lang="en-US" sz="1100" b="1" i="0" kern="1200" spc="-10" dirty="0">
                          <a:solidFill>
                            <a:schemeClr val="lt1"/>
                          </a:solidFill>
                          <a:effectLst/>
                          <a:latin typeface="+mj-lt"/>
                          <a:ea typeface="Dante"/>
                          <a:cs typeface="Dante"/>
                        </a:rPr>
                        <a:t>)</a:t>
                      </a:r>
                      <a:endParaRPr lang="en-US" sz="1100" b="1" i="0" kern="1200" dirty="0">
                        <a:solidFill>
                          <a:schemeClr val="lt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a:txBody>
                    <a:bodyPr/>
                    <a:lstStyle/>
                    <a:p>
                      <a:pPr marL="97790" marR="0" algn="ctr">
                        <a:spcBef>
                          <a:spcPts val="5"/>
                        </a:spcBef>
                        <a:spcAft>
                          <a:spcPts val="0"/>
                        </a:spcAft>
                      </a:pPr>
                      <a:r>
                        <a:rPr lang="en-US" sz="1100" dirty="0">
                          <a:effectLst/>
                          <a:latin typeface="+mj-lt"/>
                          <a:cs typeface="Times" panose="02020603050405020304" pitchFamily="18" charset="0"/>
                        </a:rPr>
                        <a:t>2019</a:t>
                      </a:r>
                      <a:r>
                        <a:rPr lang="en-US" sz="1100" spc="-15" dirty="0">
                          <a:effectLst/>
                          <a:latin typeface="+mj-lt"/>
                          <a:cs typeface="Times" panose="02020603050405020304" pitchFamily="18" charset="0"/>
                        </a:rPr>
                        <a:t> </a:t>
                      </a:r>
                      <a:r>
                        <a:rPr lang="en-US" sz="1100" dirty="0">
                          <a:effectLst/>
                          <a:latin typeface="+mj-lt"/>
                          <a:cs typeface="Times" panose="02020603050405020304" pitchFamily="18" charset="0"/>
                        </a:rPr>
                        <a:t>to</a:t>
                      </a:r>
                      <a:r>
                        <a:rPr lang="en-US" sz="1100" spc="-10" dirty="0">
                          <a:effectLst/>
                          <a:latin typeface="+mj-lt"/>
                          <a:cs typeface="Times" panose="02020603050405020304" pitchFamily="18" charset="0"/>
                        </a:rPr>
                        <a:t> </a:t>
                      </a:r>
                      <a:r>
                        <a:rPr lang="en-US" sz="1100" spc="-20" dirty="0">
                          <a:effectLst/>
                          <a:latin typeface="+mj-lt"/>
                          <a:cs typeface="Times" panose="02020603050405020304" pitchFamily="18" charset="0"/>
                        </a:rPr>
                        <a:t>2021</a:t>
                      </a:r>
                      <a:endParaRPr lang="en-US" sz="1100" dirty="0">
                        <a:effectLst/>
                        <a:latin typeface="+mj-lt"/>
                        <a:cs typeface="Times" panose="02020603050405020304" pitchFamily="18" charset="0"/>
                      </a:endParaRPr>
                    </a:p>
                    <a:p>
                      <a:pPr marL="151765" marR="0" algn="l">
                        <a:lnSpc>
                          <a:spcPts val="1085"/>
                        </a:lnSpc>
                        <a:spcBef>
                          <a:spcPts val="0"/>
                        </a:spcBef>
                        <a:spcAft>
                          <a:spcPts val="0"/>
                        </a:spcAft>
                      </a:pPr>
                      <a:r>
                        <a:rPr lang="en-US" sz="1100" b="1" i="0" kern="1200" dirty="0">
                          <a:solidFill>
                            <a:schemeClr val="lt1"/>
                          </a:solidFill>
                          <a:effectLst/>
                          <a:latin typeface="+mj-lt"/>
                          <a:ea typeface="Dante"/>
                          <a:cs typeface="Dante"/>
                        </a:rPr>
                        <a:t>(% del </a:t>
                      </a:r>
                      <a:r>
                        <a:rPr lang="en-US" sz="1100" b="1" i="0" kern="1200" dirty="0" err="1">
                          <a:solidFill>
                            <a:schemeClr val="lt1"/>
                          </a:solidFill>
                          <a:effectLst/>
                          <a:latin typeface="+mj-lt"/>
                          <a:ea typeface="Dante"/>
                          <a:cs typeface="Dante"/>
                        </a:rPr>
                        <a:t>cambio</a:t>
                      </a:r>
                      <a:r>
                        <a:rPr lang="en-US" sz="1100" b="1" i="0" kern="1200" spc="-10" dirty="0">
                          <a:solidFill>
                            <a:schemeClr val="lt1"/>
                          </a:solidFill>
                          <a:effectLst/>
                          <a:latin typeface="+mj-lt"/>
                          <a:ea typeface="Dante"/>
                          <a:cs typeface="Dante"/>
                        </a:rPr>
                        <a:t>)</a:t>
                      </a:r>
                      <a:endParaRPr lang="en-US" sz="1100" b="1" i="0" kern="1200" dirty="0">
                        <a:solidFill>
                          <a:schemeClr val="lt1"/>
                        </a:solidFill>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67459338"/>
                  </a:ext>
                </a:extLst>
              </a:tr>
              <a:tr h="310896">
                <a:tc>
                  <a:txBody>
                    <a:bodyPr/>
                    <a:lstStyle/>
                    <a:p>
                      <a:pPr marL="74930" marR="70485" algn="l">
                        <a:lnSpc>
                          <a:spcPts val="1025"/>
                        </a:lnSpc>
                        <a:spcBef>
                          <a:spcPts val="0"/>
                        </a:spcBef>
                        <a:spcAft>
                          <a:spcPts val="0"/>
                        </a:spcAft>
                      </a:pPr>
                      <a:r>
                        <a:rPr lang="en-US" sz="1100" dirty="0">
                          <a:effectLst/>
                          <a:latin typeface="Times" panose="02020603050405020304" pitchFamily="18" charset="0"/>
                          <a:cs typeface="Times" panose="02020603050405020304" pitchFamily="18" charset="0"/>
                        </a:rPr>
                        <a:t>NAICS</a:t>
                      </a:r>
                      <a:r>
                        <a:rPr lang="en-US" sz="1100" spc="-4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Código</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255395" marR="0" algn="l">
                        <a:lnSpc>
                          <a:spcPts val="1025"/>
                        </a:lnSpc>
                        <a:spcBef>
                          <a:spcPts val="0"/>
                        </a:spcBef>
                        <a:spcAft>
                          <a:spcPts val="0"/>
                        </a:spcAft>
                      </a:pPr>
                      <a:r>
                        <a:rPr lang="en-US" sz="1100" b="1" i="0" kern="1200" dirty="0">
                          <a:solidFill>
                            <a:schemeClr val="lt1"/>
                          </a:solidFill>
                          <a:effectLst/>
                          <a:latin typeface="+mj-lt"/>
                          <a:ea typeface="Dante"/>
                          <a:cs typeface="Dante"/>
                        </a:rPr>
                        <a:t>Código Postal </a:t>
                      </a:r>
                      <a:r>
                        <a:rPr lang="en-US" sz="1100" dirty="0">
                          <a:effectLst/>
                          <a:latin typeface="Times" panose="02020603050405020304" pitchFamily="18" charset="0"/>
                          <a:cs typeface="Times" panose="02020603050405020304" pitchFamily="18" charset="0"/>
                        </a:rPr>
                        <a:t>93280,</a:t>
                      </a:r>
                      <a:r>
                        <a:rPr lang="en-US" sz="1100" spc="-5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Wasco,</a:t>
                      </a:r>
                      <a:r>
                        <a:rPr lang="en-US" sz="1100" spc="-30"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CA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6571210"/>
                  </a:ext>
                </a:extLst>
              </a:tr>
              <a:tr h="289156">
                <a:tc>
                  <a:txBody>
                    <a:bodyPr/>
                    <a:lstStyle/>
                    <a:p>
                      <a:pPr marL="74930" marR="70485" algn="l">
                        <a:spcBef>
                          <a:spcPts val="545"/>
                        </a:spcBef>
                        <a:spcAft>
                          <a:spcPts val="0"/>
                        </a:spcAft>
                      </a:pPr>
                      <a:r>
                        <a:rPr lang="en-US" sz="1100" spc="-10" dirty="0">
                          <a:effectLst/>
                          <a:latin typeface="Times" panose="02020603050405020304" pitchFamily="18" charset="0"/>
                          <a:cs typeface="Times" panose="02020603050405020304" pitchFamily="18" charset="0"/>
                        </a:rPr>
                        <a:t>Total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3185"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194</a:t>
                      </a:r>
                      <a:endParaRPr lang="en-US" sz="1100" dirty="0">
                        <a:effectLst/>
                        <a:latin typeface="Times" panose="02020603050405020304" pitchFamily="18" charset="0"/>
                        <a:cs typeface="Times" panose="02020603050405020304" pitchFamily="18" charset="0"/>
                      </a:endParaRPr>
                    </a:p>
                    <a:p>
                      <a:pPr marL="92710" marR="83185"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(2,161)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0805" marR="85090"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182</a:t>
                      </a:r>
                      <a:endParaRPr lang="en-US" sz="1100" dirty="0">
                        <a:effectLst/>
                        <a:latin typeface="Times" panose="02020603050405020304" pitchFamily="18" charset="0"/>
                        <a:cs typeface="Times" panose="02020603050405020304" pitchFamily="18" charset="0"/>
                      </a:endParaRPr>
                    </a:p>
                    <a:p>
                      <a:pPr marL="93980" marR="85090"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(2,223)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1440" marR="85090"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191</a:t>
                      </a:r>
                      <a:endParaRPr lang="en-US" sz="1100" dirty="0">
                        <a:effectLst/>
                        <a:latin typeface="Times" panose="02020603050405020304" pitchFamily="18" charset="0"/>
                        <a:cs typeface="Times" panose="02020603050405020304" pitchFamily="18" charset="0"/>
                      </a:endParaRPr>
                    </a:p>
                    <a:p>
                      <a:pPr marL="94615" marR="85090"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(2,352)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2075" marR="83185" algn="ctr">
                        <a:lnSpc>
                          <a:spcPts val="1125"/>
                        </a:lnSpc>
                        <a:spcBef>
                          <a:spcPts val="0"/>
                        </a:spcBef>
                        <a:spcAft>
                          <a:spcPts val="0"/>
                        </a:spcAft>
                      </a:pPr>
                      <a:r>
                        <a:rPr lang="en-US" sz="1100" spc="-25" dirty="0">
                          <a:effectLst/>
                          <a:latin typeface="Times" panose="02020603050405020304" pitchFamily="18" charset="0"/>
                          <a:cs typeface="Times" panose="02020603050405020304" pitchFamily="18" charset="0"/>
                        </a:rPr>
                        <a:t>194</a:t>
                      </a:r>
                      <a:endParaRPr lang="en-US" sz="1100" dirty="0">
                        <a:effectLst/>
                        <a:latin typeface="Times" panose="02020603050405020304" pitchFamily="18" charset="0"/>
                        <a:cs typeface="Times" panose="02020603050405020304" pitchFamily="18" charset="0"/>
                      </a:endParaRPr>
                    </a:p>
                    <a:p>
                      <a:pPr marL="93980" marR="81915" algn="ctr">
                        <a:lnSpc>
                          <a:spcPts val="1065"/>
                        </a:lnSpc>
                        <a:spcBef>
                          <a:spcPts val="0"/>
                        </a:spcBef>
                        <a:spcAft>
                          <a:spcPts val="0"/>
                        </a:spcAft>
                      </a:pPr>
                      <a:r>
                        <a:rPr lang="en-US" sz="1100" spc="-10" dirty="0">
                          <a:effectLst/>
                          <a:latin typeface="Times" panose="02020603050405020304" pitchFamily="18" charset="0"/>
                          <a:cs typeface="Times" panose="02020603050405020304" pitchFamily="18" charset="0"/>
                        </a:rPr>
                        <a:t>(2,657)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75565" marR="67310" algn="ctr">
                        <a:lnSpc>
                          <a:spcPts val="1125"/>
                        </a:lnSpc>
                        <a:spcBef>
                          <a:spcPts val="0"/>
                        </a:spcBef>
                        <a:spcAft>
                          <a:spcPts val="0"/>
                        </a:spcAft>
                      </a:pPr>
                      <a:r>
                        <a:rPr lang="en-US" sz="1100" dirty="0">
                          <a:effectLst/>
                          <a:latin typeface="Times" panose="02020603050405020304" pitchFamily="18" charset="0"/>
                          <a:cs typeface="Times" panose="02020603050405020304" pitchFamily="18" charset="0"/>
                        </a:rPr>
                        <a:t>-6.19</a:t>
                      </a:r>
                      <a:r>
                        <a:rPr lang="en-US" sz="1100" spc="-20" dirty="0">
                          <a:effectLst/>
                          <a:latin typeface="Times" panose="02020603050405020304" pitchFamily="18" charset="0"/>
                          <a:cs typeface="Times" panose="02020603050405020304" pitchFamily="18" charset="0"/>
                        </a:rPr>
                        <a:t> </a:t>
                      </a:r>
                    </a:p>
                    <a:p>
                      <a:pPr marL="75565" marR="67310" algn="ctr">
                        <a:lnSpc>
                          <a:spcPts val="1125"/>
                        </a:lnSpc>
                        <a:spcBef>
                          <a:spcPts val="0"/>
                        </a:spcBef>
                        <a:spcAft>
                          <a:spcPts val="0"/>
                        </a:spcAft>
                      </a:pPr>
                      <a:r>
                        <a:rPr lang="en-US" sz="1100" spc="-10" dirty="0">
                          <a:effectLst/>
                          <a:latin typeface="Times" panose="02020603050405020304" pitchFamily="18" charset="0"/>
                          <a:cs typeface="Times" panose="02020603050405020304" pitchFamily="18" charset="0"/>
                        </a:rPr>
                        <a:t>(2.87);</a:t>
                      </a:r>
                      <a:endParaRPr lang="en-US" sz="1100" dirty="0">
                        <a:effectLst/>
                        <a:latin typeface="Times" panose="02020603050405020304" pitchFamily="18" charset="0"/>
                        <a:cs typeface="Times" panose="02020603050405020304" pitchFamily="18" charset="0"/>
                      </a:endParaRPr>
                    </a:p>
                    <a:p>
                      <a:pPr marL="75565" marR="66040" algn="ctr">
                        <a:lnSpc>
                          <a:spcPts val="1065"/>
                        </a:lnSpc>
                        <a:spcBef>
                          <a:spcPts val="0"/>
                        </a:spcBef>
                        <a:spcAft>
                          <a:spcPts val="0"/>
                        </a:spcAft>
                      </a:pPr>
                      <a:r>
                        <a:rPr lang="en-US" sz="1100" spc="-20" dirty="0">
                          <a:effectLst/>
                          <a:latin typeface="Times" panose="02020603050405020304" pitchFamily="18" charset="0"/>
                          <a:cs typeface="Times" panose="02020603050405020304" pitchFamily="18" charset="0"/>
                        </a:rPr>
                        <a:t>9.65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03505" marR="0" algn="ctr">
                        <a:lnSpc>
                          <a:spcPts val="1125"/>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6.59</a:t>
                      </a:r>
                      <a:r>
                        <a:rPr lang="en-US" sz="1100" b="0" spc="-15" dirty="0">
                          <a:solidFill>
                            <a:schemeClr val="tx1"/>
                          </a:solidFill>
                          <a:effectLst/>
                          <a:latin typeface="Times" panose="02020603050405020304" pitchFamily="18" charset="0"/>
                          <a:cs typeface="Times" panose="02020603050405020304" pitchFamily="18" charset="0"/>
                        </a:rPr>
                        <a:t> </a:t>
                      </a:r>
                      <a:r>
                        <a:rPr lang="en-US" sz="1100" b="0" spc="-10" dirty="0">
                          <a:solidFill>
                            <a:schemeClr val="tx1"/>
                          </a:solidFill>
                          <a:effectLst/>
                          <a:latin typeface="Times" panose="02020603050405020304" pitchFamily="18" charset="0"/>
                          <a:cs typeface="Times" panose="02020603050405020304" pitchFamily="18" charset="0"/>
                        </a:rPr>
                        <a:t>(19.52);</a:t>
                      </a:r>
                      <a:endParaRPr lang="en-US" sz="1100" b="0" dirty="0">
                        <a:solidFill>
                          <a:schemeClr val="tx1"/>
                        </a:solidFill>
                        <a:effectLst/>
                        <a:latin typeface="Times" panose="02020603050405020304" pitchFamily="18" charset="0"/>
                        <a:cs typeface="Times" panose="02020603050405020304" pitchFamily="18" charset="0"/>
                      </a:endParaRPr>
                    </a:p>
                    <a:p>
                      <a:pPr marL="290830" marR="0" algn="ctr">
                        <a:lnSpc>
                          <a:spcPts val="1065"/>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12.13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798568962"/>
                  </a:ext>
                </a:extLst>
              </a:tr>
              <a:tr h="228600">
                <a:tc>
                  <a:txBody>
                    <a:bodyPr/>
                    <a:lstStyle/>
                    <a:p>
                      <a:pPr marL="74930" marR="68580" algn="l">
                        <a:lnSpc>
                          <a:spcPts val="1130"/>
                        </a:lnSpc>
                        <a:spcBef>
                          <a:spcPts val="0"/>
                        </a:spcBef>
                        <a:spcAft>
                          <a:spcPts val="0"/>
                        </a:spcAft>
                      </a:pPr>
                      <a:r>
                        <a:rPr lang="en-US" sz="1100" spc="-10" dirty="0">
                          <a:effectLst/>
                          <a:latin typeface="Times" panose="02020603050405020304" pitchFamily="18" charset="0"/>
                          <a:cs typeface="Times" panose="02020603050405020304" pitchFamily="18" charset="0"/>
                        </a:rPr>
                        <a:t>11:</a:t>
                      </a:r>
                      <a:r>
                        <a:rPr lang="en-US" sz="1100" spc="-55" dirty="0">
                          <a:effectLst/>
                          <a:latin typeface="Times" panose="02020603050405020304" pitchFamily="18" charset="0"/>
                          <a:cs typeface="Times" panose="02020603050405020304" pitchFamily="18" charset="0"/>
                        </a:rPr>
                        <a:t> </a:t>
                      </a:r>
                      <a:r>
                        <a:rPr lang="es-ES" sz="1100" spc="-10" dirty="0">
                          <a:effectLst/>
                          <a:latin typeface="Times" panose="02020603050405020304" pitchFamily="18" charset="0"/>
                          <a:cs typeface="Times" panose="02020603050405020304" pitchFamily="18" charset="0"/>
                        </a:rPr>
                        <a:t>Agricultura, silvicultura, pesca y caza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6</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0.00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9080" marR="0" algn="ctr">
                        <a:spcBef>
                          <a:spcPts val="55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826447602"/>
                  </a:ext>
                </a:extLst>
              </a:tr>
            </a:tbl>
          </a:graphicData>
        </a:graphic>
      </p:graphicFrame>
      <p:sp>
        <p:nvSpPr>
          <p:cNvPr id="11" name="Rectangle 6">
            <a:extLst>
              <a:ext uri="{FF2B5EF4-FFF2-40B4-BE49-F238E27FC236}">
                <a16:creationId xmlns:a16="http://schemas.microsoft.com/office/drawing/2014/main" id="{6C8B8910-8C17-B47B-43D2-14BDE05AB68D}"/>
              </a:ext>
            </a:extLst>
          </p:cNvPr>
          <p:cNvSpPr>
            <a:spLocks noChangeArrowheads="1"/>
          </p:cNvSpPr>
          <p:nvPr/>
        </p:nvSpPr>
        <p:spPr bwMode="auto">
          <a:xfrm>
            <a:off x="3054890" y="4284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1E4EDC3-57B2-22F0-1831-C3AAB67EAD72}"/>
              </a:ext>
            </a:extLst>
          </p:cNvPr>
          <p:cNvSpPr>
            <a:spLocks noChangeArrowheads="1"/>
          </p:cNvSpPr>
          <p:nvPr/>
        </p:nvSpPr>
        <p:spPr bwMode="auto">
          <a:xfrm>
            <a:off x="3054890" y="42848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5" name="Table 14">
            <a:extLst>
              <a:ext uri="{FF2B5EF4-FFF2-40B4-BE49-F238E27FC236}">
                <a16:creationId xmlns:a16="http://schemas.microsoft.com/office/drawing/2014/main" id="{B2FB8BB5-2137-CEC8-E303-E1F2080A1775}"/>
              </a:ext>
            </a:extLst>
          </p:cNvPr>
          <p:cNvGraphicFramePr>
            <a:graphicFrameLocks noGrp="1"/>
          </p:cNvGraphicFramePr>
          <p:nvPr>
            <p:extLst>
              <p:ext uri="{D42A27DB-BD31-4B8C-83A1-F6EECF244321}">
                <p14:modId xmlns:p14="http://schemas.microsoft.com/office/powerpoint/2010/main" val="2303343759"/>
              </p:ext>
            </p:extLst>
          </p:nvPr>
        </p:nvGraphicFramePr>
        <p:xfrm>
          <a:off x="1701150" y="3087302"/>
          <a:ext cx="8778240" cy="2395038"/>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1831802045"/>
                    </a:ext>
                  </a:extLst>
                </a:gridCol>
                <a:gridCol w="731520">
                  <a:extLst>
                    <a:ext uri="{9D8B030D-6E8A-4147-A177-3AD203B41FA5}">
                      <a16:colId xmlns:a16="http://schemas.microsoft.com/office/drawing/2014/main" val="376694783"/>
                    </a:ext>
                  </a:extLst>
                </a:gridCol>
                <a:gridCol w="731520">
                  <a:extLst>
                    <a:ext uri="{9D8B030D-6E8A-4147-A177-3AD203B41FA5}">
                      <a16:colId xmlns:a16="http://schemas.microsoft.com/office/drawing/2014/main" val="1979791742"/>
                    </a:ext>
                  </a:extLst>
                </a:gridCol>
                <a:gridCol w="731520">
                  <a:extLst>
                    <a:ext uri="{9D8B030D-6E8A-4147-A177-3AD203B41FA5}">
                      <a16:colId xmlns:a16="http://schemas.microsoft.com/office/drawing/2014/main" val="2327495223"/>
                    </a:ext>
                  </a:extLst>
                </a:gridCol>
                <a:gridCol w="731520">
                  <a:extLst>
                    <a:ext uri="{9D8B030D-6E8A-4147-A177-3AD203B41FA5}">
                      <a16:colId xmlns:a16="http://schemas.microsoft.com/office/drawing/2014/main" val="771315824"/>
                    </a:ext>
                  </a:extLst>
                </a:gridCol>
                <a:gridCol w="1097280">
                  <a:extLst>
                    <a:ext uri="{9D8B030D-6E8A-4147-A177-3AD203B41FA5}">
                      <a16:colId xmlns:a16="http://schemas.microsoft.com/office/drawing/2014/main" val="1357211665"/>
                    </a:ext>
                  </a:extLst>
                </a:gridCol>
                <a:gridCol w="1097280">
                  <a:extLst>
                    <a:ext uri="{9D8B030D-6E8A-4147-A177-3AD203B41FA5}">
                      <a16:colId xmlns:a16="http://schemas.microsoft.com/office/drawing/2014/main" val="999327927"/>
                    </a:ext>
                  </a:extLst>
                </a:gridCol>
              </a:tblGrid>
              <a:tr h="230958">
                <a:tc>
                  <a:txBody>
                    <a:bodyPr/>
                    <a:lstStyle/>
                    <a:p>
                      <a:pPr marL="619760" marR="0" indent="-242570" algn="l">
                        <a:lnSpc>
                          <a:spcPts val="1140"/>
                        </a:lnSpc>
                        <a:spcBef>
                          <a:spcPts val="0"/>
                        </a:spcBef>
                        <a:spcAft>
                          <a:spcPts val="0"/>
                        </a:spcAft>
                      </a:pPr>
                      <a:r>
                        <a:rPr lang="en-US" sz="1100" dirty="0">
                          <a:effectLst/>
                          <a:latin typeface="Times" panose="02020603050405020304" pitchFamily="18" charset="0"/>
                          <a:cs typeface="Times" panose="02020603050405020304" pitchFamily="18" charset="0"/>
                        </a:rPr>
                        <a:t>48:</a:t>
                      </a:r>
                      <a:r>
                        <a:rPr lang="en-US" sz="1100" spc="-6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Transporte</a:t>
                      </a:r>
                      <a:r>
                        <a:rPr lang="en-US" sz="1100" dirty="0">
                          <a:effectLst/>
                          <a:latin typeface="Times" panose="02020603050405020304" pitchFamily="18" charset="0"/>
                          <a:cs typeface="Times" panose="02020603050405020304" pitchFamily="18" charset="0"/>
                        </a:rPr>
                        <a:t> y </a:t>
                      </a:r>
                      <a:r>
                        <a:rPr lang="en-US" sz="1100" dirty="0" err="1">
                          <a:effectLst/>
                          <a:latin typeface="Times" panose="02020603050405020304" pitchFamily="18" charset="0"/>
                          <a:cs typeface="Times" panose="02020603050405020304" pitchFamily="18" charset="0"/>
                        </a:rPr>
                        <a:t>almacenamiento</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17</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18</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18</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-17.65</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278130" algn="ctr">
                        <a:spcBef>
                          <a:spcPts val="56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28.57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161763452"/>
                  </a:ext>
                </a:extLst>
              </a:tr>
              <a:tr h="228600">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51:</a:t>
                      </a:r>
                      <a:r>
                        <a:rPr lang="en-US" sz="1100" spc="-5" dirty="0">
                          <a:effectLst/>
                          <a:latin typeface="Times" panose="02020603050405020304" pitchFamily="18" charset="0"/>
                          <a:cs typeface="Times" panose="02020603050405020304" pitchFamily="18" charset="0"/>
                        </a:rPr>
                        <a:t> </a:t>
                      </a:r>
                      <a:r>
                        <a:rPr lang="en-US" sz="1100" spc="-10" dirty="0" err="1">
                          <a:effectLst/>
                          <a:latin typeface="Times" panose="02020603050405020304" pitchFamily="18" charset="0"/>
                          <a:cs typeface="Times" panose="02020603050405020304" pitchFamily="18" charset="0"/>
                        </a:rPr>
                        <a:t>Información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95465039"/>
                  </a:ext>
                </a:extLst>
              </a:tr>
              <a:tr h="228600">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52:</a:t>
                      </a:r>
                      <a:r>
                        <a:rPr lang="en-US" sz="1100" spc="-2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Finanzas</a:t>
                      </a:r>
                      <a:r>
                        <a:rPr lang="en-US" sz="1100" dirty="0">
                          <a:effectLst/>
                          <a:latin typeface="Times" panose="02020603050405020304" pitchFamily="18" charset="0"/>
                          <a:cs typeface="Times" panose="02020603050405020304" pitchFamily="18" charset="0"/>
                        </a:rPr>
                        <a:t> y </a:t>
                      </a:r>
                      <a:r>
                        <a:rPr lang="en-US" sz="1100" dirty="0" err="1">
                          <a:effectLst/>
                          <a:latin typeface="Times" panose="02020603050405020304" pitchFamily="18" charset="0"/>
                          <a:cs typeface="Times" panose="02020603050405020304" pitchFamily="18" charset="0"/>
                        </a:rPr>
                        <a:t>Seguros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7</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7</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8</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7</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0.00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9812433"/>
                  </a:ext>
                </a:extLst>
              </a:tr>
              <a:tr h="228600">
                <a:tc>
                  <a:txBody>
                    <a:bodyPr/>
                    <a:lstStyle/>
                    <a:p>
                      <a:pPr marL="7429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531:</a:t>
                      </a:r>
                      <a:r>
                        <a:rPr lang="en-US" sz="1100" spc="-1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Bienes</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raíces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16</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-12.50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178577859"/>
                  </a:ext>
                </a:extLst>
              </a:tr>
              <a:tr h="228600">
                <a:tc>
                  <a:txBody>
                    <a:bodyPr/>
                    <a:lstStyle/>
                    <a:p>
                      <a:pPr marL="476885" marR="0" indent="-33274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54:</a:t>
                      </a:r>
                      <a:r>
                        <a:rPr lang="en-US" sz="1100" spc="-65"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Servicios Profesionales, Científicos y Técnicos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6</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6</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8</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6</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0.00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63124106"/>
                  </a:ext>
                </a:extLst>
              </a:tr>
              <a:tr h="228600">
                <a:tc>
                  <a:txBody>
                    <a:bodyPr/>
                    <a:lstStyle/>
                    <a:p>
                      <a:pPr marL="738505" marR="0" indent="-53848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621:</a:t>
                      </a:r>
                      <a:r>
                        <a:rPr lang="en-US" sz="1100" spc="-6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Servicios</a:t>
                      </a:r>
                      <a:r>
                        <a:rPr lang="en-US" sz="1100" dirty="0">
                          <a:effectLst/>
                          <a:latin typeface="Times" panose="02020603050405020304" pitchFamily="18" charset="0"/>
                          <a:cs typeface="Times" panose="02020603050405020304" pitchFamily="18" charset="0"/>
                        </a:rPr>
                        <a:t> de </a:t>
                      </a:r>
                      <a:r>
                        <a:rPr lang="en-US" sz="1100" dirty="0" err="1">
                          <a:effectLst/>
                          <a:latin typeface="Times" panose="02020603050405020304" pitchFamily="18" charset="0"/>
                          <a:cs typeface="Times" panose="02020603050405020304" pitchFamily="18" charset="0"/>
                        </a:rPr>
                        <a:t>atención</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médica</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ambulatoria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12</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12</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11</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8.33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100265322"/>
                  </a:ext>
                </a:extLst>
              </a:tr>
              <a:tr h="228600">
                <a:tc>
                  <a:txBody>
                    <a:bodyPr/>
                    <a:lstStyle/>
                    <a:p>
                      <a:pPr marL="720725" marR="0" indent="-64516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623:</a:t>
                      </a:r>
                      <a:r>
                        <a:rPr lang="en-US" sz="1100" spc="-45"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Centros de atención residencial y de enfermería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0.00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-25.00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276394895"/>
                  </a:ext>
                </a:extLst>
              </a:tr>
              <a:tr h="228600">
                <a:tc>
                  <a:txBody>
                    <a:bodyPr/>
                    <a:lstStyle/>
                    <a:p>
                      <a:pPr marL="7302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624:</a:t>
                      </a:r>
                      <a:r>
                        <a:rPr lang="en-US" sz="1100" spc="-3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Asistencia</a:t>
                      </a:r>
                      <a:r>
                        <a:rPr lang="en-US" sz="1100" dirty="0">
                          <a:effectLst/>
                          <a:latin typeface="Times" panose="02020603050405020304" pitchFamily="18" charset="0"/>
                          <a:cs typeface="Times" panose="02020603050405020304" pitchFamily="18" charset="0"/>
                        </a:rPr>
                        <a:t> social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58115313"/>
                  </a:ext>
                </a:extLst>
              </a:tr>
              <a:tr h="228600">
                <a:tc>
                  <a:txBody>
                    <a:bodyPr/>
                    <a:lstStyle/>
                    <a:p>
                      <a:pPr marL="791845" marR="0" indent="-657225"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722:</a:t>
                      </a:r>
                      <a:r>
                        <a:rPr lang="en-US" sz="1100" spc="-45"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Servicio de alimentos y lugares para beber</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33</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32</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34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10.00</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3.03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4073803042"/>
                  </a:ext>
                </a:extLst>
              </a:tr>
              <a:tr h="228600">
                <a:tc>
                  <a:txBody>
                    <a:bodyPr/>
                    <a:lstStyle/>
                    <a:p>
                      <a:pPr marL="74930" marR="69850" algn="l">
                        <a:spcBef>
                          <a:spcPts val="0"/>
                        </a:spcBef>
                        <a:spcAft>
                          <a:spcPts val="0"/>
                        </a:spcAft>
                      </a:pPr>
                      <a:r>
                        <a:rPr lang="en-US" sz="1100" dirty="0">
                          <a:effectLst/>
                          <a:latin typeface="Times" panose="02020603050405020304" pitchFamily="18" charset="0"/>
                          <a:cs typeface="Times" panose="02020603050405020304" pitchFamily="18" charset="0"/>
                        </a:rPr>
                        <a:t>81:</a:t>
                      </a:r>
                      <a:r>
                        <a:rPr lang="en-US" sz="1100" spc="-60"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Otros servicios (reparación de automóviles, reparación de electrodomésticos, barbería, manicura, tintorería,…)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 </a:t>
                      </a:r>
                    </a:p>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17</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 </a:t>
                      </a:r>
                    </a:p>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 </a:t>
                      </a:r>
                    </a:p>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14</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 </a:t>
                      </a:r>
                    </a:p>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15</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 </a:t>
                      </a:r>
                    </a:p>
                    <a:p>
                      <a:pPr marL="254000" marR="0" algn="ctr" defTabSz="914400" rtl="0" eaLnBrk="1" latinLnBrk="0" hangingPunct="1">
                        <a:lnSpc>
                          <a:spcPts val="1050"/>
                        </a:lnSpc>
                        <a:spcBef>
                          <a:spcPts val="0"/>
                        </a:spcBef>
                        <a:spcAft>
                          <a:spcPts val="0"/>
                        </a:spcAft>
                      </a:pPr>
                      <a:r>
                        <a:rPr lang="en-US" sz="1100" b="0" i="0" kern="1200" dirty="0">
                          <a:solidFill>
                            <a:schemeClr val="dk1"/>
                          </a:solidFill>
                          <a:effectLst/>
                          <a:latin typeface="Times" panose="02020603050405020304" pitchFamily="18" charset="0"/>
                          <a:cs typeface="Times" panose="02020603050405020304" pitchFamily="18" charset="0"/>
                        </a:rPr>
                        <a:t>-17.65</a:t>
                      </a:r>
                      <a:endParaRPr lang="en-US" sz="1100" b="0" i="0" kern="1200" dirty="0">
                        <a:solidFill>
                          <a:schemeClr val="dk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309880" algn="ctr">
                        <a:spcBef>
                          <a:spcPts val="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7.14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979143864"/>
                  </a:ext>
                </a:extLst>
              </a:tr>
            </a:tbl>
          </a:graphicData>
        </a:graphic>
      </p:graphicFrame>
      <p:sp>
        <p:nvSpPr>
          <p:cNvPr id="18" name="Title 1">
            <a:extLst>
              <a:ext uri="{FF2B5EF4-FFF2-40B4-BE49-F238E27FC236}">
                <a16:creationId xmlns:a16="http://schemas.microsoft.com/office/drawing/2014/main" id="{1D43694F-0D29-7670-67DE-BEC6292A8838}"/>
              </a:ext>
            </a:extLst>
          </p:cNvPr>
          <p:cNvSpPr>
            <a:spLocks noGrp="1"/>
          </p:cNvSpPr>
          <p:nvPr>
            <p:ph type="title"/>
          </p:nvPr>
        </p:nvSpPr>
        <p:spPr>
          <a:xfrm>
            <a:off x="53586" y="664702"/>
            <a:ext cx="12138414" cy="1024256"/>
          </a:xfrm>
        </p:spPr>
        <p:txBody>
          <a:bodyPr>
            <a:normAutofit/>
          </a:bodyPr>
          <a:lstStyle/>
          <a:p>
            <a:pPr algn="ctr"/>
            <a:r>
              <a:rPr lang="en-US" sz="3600" u="sng" dirty="0" err="1">
                <a:latin typeface="Times" panose="02020603050405020304" pitchFamily="18" charset="0"/>
                <a:cs typeface="Times" panose="02020603050405020304" pitchFamily="18" charset="0"/>
              </a:rPr>
              <a:t>Subregión</a:t>
            </a:r>
            <a:r>
              <a:rPr lang="en-US" sz="3600" u="sng" dirty="0">
                <a:latin typeface="Times" panose="02020603050405020304" pitchFamily="18" charset="0"/>
                <a:cs typeface="Times" panose="02020603050405020304" pitchFamily="18" charset="0"/>
              </a:rPr>
              <a:t> de Kern Norte </a:t>
            </a:r>
            <a:r>
              <a:rPr lang="en-US" sz="3600" u="sng" dirty="0"/>
              <a:t>(Wasco) </a:t>
            </a:r>
            <a:r>
              <a:rPr lang="en-US" sz="3600" u="sng" dirty="0" err="1">
                <a:latin typeface="Times" panose="02020603050405020304" pitchFamily="18" charset="0"/>
                <a:cs typeface="Times" panose="02020603050405020304" pitchFamily="18" charset="0"/>
              </a:rPr>
              <a:t>Empleadores</a:t>
            </a:r>
            <a:r>
              <a:rPr lang="en-US" sz="3600" u="sng" dirty="0"/>
              <a:t> Pt.1</a:t>
            </a:r>
            <a:r>
              <a:rPr lang="en-US" sz="4000" u="sng" dirty="0"/>
              <a:t> </a:t>
            </a:r>
          </a:p>
        </p:txBody>
      </p:sp>
      <p:sp>
        <p:nvSpPr>
          <p:cNvPr id="2" name="TextBox 1">
            <a:extLst>
              <a:ext uri="{FF2B5EF4-FFF2-40B4-BE49-F238E27FC236}">
                <a16:creationId xmlns:a16="http://schemas.microsoft.com/office/drawing/2014/main" id="{BA4B77A9-3ECA-339B-BD2E-D648B1C696BF}"/>
              </a:ext>
            </a:extLst>
          </p:cNvPr>
          <p:cNvSpPr txBox="1"/>
          <p:nvPr/>
        </p:nvSpPr>
        <p:spPr>
          <a:xfrm>
            <a:off x="697117" y="5974668"/>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5.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pp.24-25</a:t>
            </a:r>
            <a:endParaRPr lang="en-US" dirty="0"/>
          </a:p>
        </p:txBody>
      </p:sp>
      <p:sp>
        <p:nvSpPr>
          <p:cNvPr id="3" name="TextBox 2">
            <a:extLst>
              <a:ext uri="{FF2B5EF4-FFF2-40B4-BE49-F238E27FC236}">
                <a16:creationId xmlns:a16="http://schemas.microsoft.com/office/drawing/2014/main" id="{69B90E0B-6223-4711-AA0A-EDE8F4E7448A}"/>
              </a:ext>
            </a:extLst>
          </p:cNvPr>
          <p:cNvSpPr txBox="1"/>
          <p:nvPr/>
        </p:nvSpPr>
        <p:spPr>
          <a:xfrm>
            <a:off x="10479390" y="1625604"/>
            <a:ext cx="572179" cy="276999"/>
          </a:xfrm>
          <a:prstGeom prst="rect">
            <a:avLst/>
          </a:prstGeom>
          <a:noFill/>
        </p:spPr>
        <p:txBody>
          <a:bodyPr wrap="square" rtlCol="0">
            <a:spAutoFit/>
          </a:bodyPr>
          <a:lstStyle/>
          <a:p>
            <a:r>
              <a:rPr lang="en-US" sz="1200" dirty="0">
                <a:latin typeface="+mj-lt"/>
              </a:rPr>
              <a:t>5</a:t>
            </a:r>
          </a:p>
        </p:txBody>
      </p:sp>
      <p:sp>
        <p:nvSpPr>
          <p:cNvPr id="4" name="Rectangle 3">
            <a:extLst>
              <a:ext uri="{FF2B5EF4-FFF2-40B4-BE49-F238E27FC236}">
                <a16:creationId xmlns:a16="http://schemas.microsoft.com/office/drawing/2014/main" id="{482E7BEE-3BEC-437B-923B-2C8E67E60B02}"/>
              </a:ext>
            </a:extLst>
          </p:cNvPr>
          <p:cNvSpPr/>
          <p:nvPr/>
        </p:nvSpPr>
        <p:spPr>
          <a:xfrm>
            <a:off x="697117" y="570368"/>
            <a:ext cx="10583501" cy="58304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431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CD5A43E-036F-6A03-7A39-2E01CE098E87}"/>
              </a:ext>
            </a:extLst>
          </p:cNvPr>
          <p:cNvGraphicFramePr>
            <a:graphicFrameLocks noGrp="1"/>
          </p:cNvGraphicFramePr>
          <p:nvPr>
            <p:extLst>
              <p:ext uri="{D42A27DB-BD31-4B8C-83A1-F6EECF244321}">
                <p14:modId xmlns:p14="http://schemas.microsoft.com/office/powerpoint/2010/main" val="3548228026"/>
              </p:ext>
            </p:extLst>
          </p:nvPr>
        </p:nvGraphicFramePr>
        <p:xfrm>
          <a:off x="1991763" y="2035571"/>
          <a:ext cx="7955280" cy="2414016"/>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1374186469"/>
                    </a:ext>
                  </a:extLst>
                </a:gridCol>
                <a:gridCol w="731520">
                  <a:extLst>
                    <a:ext uri="{9D8B030D-6E8A-4147-A177-3AD203B41FA5}">
                      <a16:colId xmlns:a16="http://schemas.microsoft.com/office/drawing/2014/main" val="1259094949"/>
                    </a:ext>
                  </a:extLst>
                </a:gridCol>
                <a:gridCol w="731520">
                  <a:extLst>
                    <a:ext uri="{9D8B030D-6E8A-4147-A177-3AD203B41FA5}">
                      <a16:colId xmlns:a16="http://schemas.microsoft.com/office/drawing/2014/main" val="2769541939"/>
                    </a:ext>
                  </a:extLst>
                </a:gridCol>
                <a:gridCol w="731520">
                  <a:extLst>
                    <a:ext uri="{9D8B030D-6E8A-4147-A177-3AD203B41FA5}">
                      <a16:colId xmlns:a16="http://schemas.microsoft.com/office/drawing/2014/main" val="2755974034"/>
                    </a:ext>
                  </a:extLst>
                </a:gridCol>
                <a:gridCol w="731520">
                  <a:extLst>
                    <a:ext uri="{9D8B030D-6E8A-4147-A177-3AD203B41FA5}">
                      <a16:colId xmlns:a16="http://schemas.microsoft.com/office/drawing/2014/main" val="459556475"/>
                    </a:ext>
                  </a:extLst>
                </a:gridCol>
                <a:gridCol w="914400">
                  <a:extLst>
                    <a:ext uri="{9D8B030D-6E8A-4147-A177-3AD203B41FA5}">
                      <a16:colId xmlns:a16="http://schemas.microsoft.com/office/drawing/2014/main" val="379280096"/>
                    </a:ext>
                  </a:extLst>
                </a:gridCol>
                <a:gridCol w="914400">
                  <a:extLst>
                    <a:ext uri="{9D8B030D-6E8A-4147-A177-3AD203B41FA5}">
                      <a16:colId xmlns:a16="http://schemas.microsoft.com/office/drawing/2014/main" val="1730789338"/>
                    </a:ext>
                  </a:extLst>
                </a:gridCol>
              </a:tblGrid>
              <a:tr h="301752">
                <a:tc>
                  <a:txBody>
                    <a:bodyPr/>
                    <a:lstStyle/>
                    <a:p>
                      <a:pPr marL="74930" marR="6921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23:</a:t>
                      </a:r>
                      <a:r>
                        <a:rPr lang="en-US" sz="1100" spc="-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Construction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7.69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96501429"/>
                  </a:ext>
                </a:extLst>
              </a:tr>
              <a:tr h="301752">
                <a:tc>
                  <a:txBody>
                    <a:bodyPr/>
                    <a:lstStyle/>
                    <a:p>
                      <a:pPr marL="74930" marR="67310"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31:</a:t>
                      </a:r>
                      <a:r>
                        <a:rPr lang="en-US" sz="1100" spc="-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Manufacturing</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2225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21532077"/>
                  </a:ext>
                </a:extLst>
              </a:tr>
              <a:tr h="301752">
                <a:tc>
                  <a:txBody>
                    <a:bodyPr/>
                    <a:lstStyle/>
                    <a:p>
                      <a:pPr marL="74930" marR="6921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Retail</a:t>
                      </a:r>
                      <a:r>
                        <a:rPr lang="en-US" sz="1100" spc="-45"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Trade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1780"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-11.11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6.25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591797144"/>
                  </a:ext>
                </a:extLst>
              </a:tr>
              <a:tr h="301752">
                <a:tc>
                  <a:txBody>
                    <a:bodyPr/>
                    <a:lstStyle/>
                    <a:p>
                      <a:pPr marL="760095" marR="0" indent="-550545"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441:</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Motor</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Vehicle</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Parts </a:t>
                      </a:r>
                      <a:r>
                        <a:rPr lang="en-US" sz="1100" spc="-10" dirty="0">
                          <a:effectLst/>
                          <a:latin typeface="Times" panose="02020603050405020304" pitchFamily="18" charset="0"/>
                          <a:cs typeface="Times" panose="02020603050405020304" pitchFamily="18" charset="0"/>
                        </a:rPr>
                        <a:t>Dealers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25802469"/>
                  </a:ext>
                </a:extLst>
              </a:tr>
              <a:tr h="301752">
                <a:tc>
                  <a:txBody>
                    <a:bodyPr/>
                    <a:lstStyle/>
                    <a:p>
                      <a:pPr marL="74930" marR="69850"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445:</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Food</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Beverage</a:t>
                      </a:r>
                      <a:r>
                        <a:rPr lang="en-US" sz="1100" spc="-2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Stores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542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2225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a:t>
                      </a:r>
                      <a:r>
                        <a:rPr lang="en-US" sz="1100" spc="-20" dirty="0">
                          <a:effectLst/>
                          <a:latin typeface="Times" panose="02020603050405020304" pitchFamily="18" charset="0"/>
                          <a:cs typeface="Times" panose="02020603050405020304" pitchFamily="18" charset="0"/>
                        </a:rPr>
                        <a:t>9.09</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64870781"/>
                  </a:ext>
                </a:extLst>
              </a:tr>
              <a:tr h="301752">
                <a:tc>
                  <a:txBody>
                    <a:bodyPr/>
                    <a:lstStyle/>
                    <a:p>
                      <a:pPr marL="795020" marR="0" indent="-61722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446:</a:t>
                      </a:r>
                      <a:r>
                        <a:rPr lang="en-US" sz="1100" spc="-5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Health</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Personal</a:t>
                      </a:r>
                      <a:r>
                        <a:rPr lang="en-US" sz="1100" spc="-5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Care </a:t>
                      </a:r>
                      <a:r>
                        <a:rPr lang="en-US" sz="1100" spc="-10" dirty="0">
                          <a:effectLst/>
                          <a:latin typeface="Times" panose="02020603050405020304" pitchFamily="18" charset="0"/>
                          <a:cs typeface="Times" panose="02020603050405020304" pitchFamily="18" charset="0"/>
                        </a:rPr>
                        <a:t>Stores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985" marR="0" algn="ctr">
                        <a:spcBef>
                          <a:spcPts val="575"/>
                        </a:spcBef>
                        <a:spcAft>
                          <a:spcPts val="0"/>
                        </a:spcAft>
                      </a:pPr>
                      <a:r>
                        <a:rPr lang="en-US" sz="1100"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13878060"/>
                  </a:ext>
                </a:extLst>
              </a:tr>
              <a:tr h="301752">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447:</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Gasoline</a:t>
                      </a:r>
                      <a:r>
                        <a:rPr lang="en-US" sz="1100" spc="-2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Stations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0035"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25.00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27875874"/>
                  </a:ext>
                </a:extLst>
              </a:tr>
              <a:tr h="301752">
                <a:tc>
                  <a:txBody>
                    <a:bodyPr/>
                    <a:lstStyle/>
                    <a:p>
                      <a:pPr marL="74930" marR="68580"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452:</a:t>
                      </a:r>
                      <a:r>
                        <a:rPr lang="en-US" sz="1100" spc="-4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General</a:t>
                      </a:r>
                      <a:r>
                        <a:rPr lang="en-US" sz="1100" spc="-3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Merchandise</a:t>
                      </a:r>
                      <a:r>
                        <a:rPr lang="en-US" sz="1100" spc="-3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Stores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0985"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94929197"/>
                  </a:ext>
                </a:extLst>
              </a:tr>
            </a:tbl>
          </a:graphicData>
        </a:graphic>
      </p:graphicFrame>
      <p:sp>
        <p:nvSpPr>
          <p:cNvPr id="11" name="Rectangle 6">
            <a:extLst>
              <a:ext uri="{FF2B5EF4-FFF2-40B4-BE49-F238E27FC236}">
                <a16:creationId xmlns:a16="http://schemas.microsoft.com/office/drawing/2014/main" id="{6C8B8910-8C17-B47B-43D2-14BDE05AB68D}"/>
              </a:ext>
            </a:extLst>
          </p:cNvPr>
          <p:cNvSpPr>
            <a:spLocks noChangeArrowheads="1"/>
          </p:cNvSpPr>
          <p:nvPr/>
        </p:nvSpPr>
        <p:spPr bwMode="auto">
          <a:xfrm>
            <a:off x="3054890" y="4284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1E4EDC3-57B2-22F0-1831-C3AAB67EAD72}"/>
              </a:ext>
            </a:extLst>
          </p:cNvPr>
          <p:cNvSpPr>
            <a:spLocks noChangeArrowheads="1"/>
          </p:cNvSpPr>
          <p:nvPr/>
        </p:nvSpPr>
        <p:spPr bwMode="auto">
          <a:xfrm>
            <a:off x="3054890" y="42848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Title 1">
            <a:extLst>
              <a:ext uri="{FF2B5EF4-FFF2-40B4-BE49-F238E27FC236}">
                <a16:creationId xmlns:a16="http://schemas.microsoft.com/office/drawing/2014/main" id="{1D43694F-0D29-7670-67DE-BEC6292A8838}"/>
              </a:ext>
            </a:extLst>
          </p:cNvPr>
          <p:cNvSpPr>
            <a:spLocks noGrp="1"/>
          </p:cNvSpPr>
          <p:nvPr>
            <p:ph type="title"/>
          </p:nvPr>
        </p:nvSpPr>
        <p:spPr>
          <a:xfrm>
            <a:off x="379083" y="848807"/>
            <a:ext cx="11433834" cy="1024256"/>
          </a:xfrm>
        </p:spPr>
        <p:txBody>
          <a:bodyPr>
            <a:normAutofit/>
          </a:bodyPr>
          <a:lstStyle/>
          <a:p>
            <a:pPr algn="ctr"/>
            <a:r>
              <a:rPr lang="en-US" sz="4000" u="sng" dirty="0"/>
              <a:t>North Kern Subregion (Wasco) Employers Pt. 2 </a:t>
            </a:r>
          </a:p>
        </p:txBody>
      </p:sp>
      <p:sp>
        <p:nvSpPr>
          <p:cNvPr id="2" name="TextBox 1">
            <a:extLst>
              <a:ext uri="{FF2B5EF4-FFF2-40B4-BE49-F238E27FC236}">
                <a16:creationId xmlns:a16="http://schemas.microsoft.com/office/drawing/2014/main" id="{BA4B77A9-3ECA-339B-BD2E-D648B1C696BF}"/>
              </a:ext>
            </a:extLst>
          </p:cNvPr>
          <p:cNvSpPr txBox="1"/>
          <p:nvPr/>
        </p:nvSpPr>
        <p:spPr>
          <a:xfrm>
            <a:off x="546063" y="5925320"/>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5.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pp.24-25</a:t>
            </a:r>
            <a:endParaRPr lang="en-US" dirty="0"/>
          </a:p>
        </p:txBody>
      </p:sp>
      <p:sp>
        <p:nvSpPr>
          <p:cNvPr id="3" name="TextBox 2">
            <a:extLst>
              <a:ext uri="{FF2B5EF4-FFF2-40B4-BE49-F238E27FC236}">
                <a16:creationId xmlns:a16="http://schemas.microsoft.com/office/drawing/2014/main" id="{57D532A2-5224-4D05-8673-EA384B3E5B40}"/>
              </a:ext>
            </a:extLst>
          </p:cNvPr>
          <p:cNvSpPr txBox="1"/>
          <p:nvPr/>
        </p:nvSpPr>
        <p:spPr>
          <a:xfrm>
            <a:off x="9947043" y="1901607"/>
            <a:ext cx="455389" cy="276999"/>
          </a:xfrm>
          <a:prstGeom prst="rect">
            <a:avLst/>
          </a:prstGeom>
          <a:noFill/>
        </p:spPr>
        <p:txBody>
          <a:bodyPr wrap="square" rtlCol="0">
            <a:spAutoFit/>
          </a:bodyPr>
          <a:lstStyle/>
          <a:p>
            <a:r>
              <a:rPr lang="en-US" sz="1200" dirty="0">
                <a:latin typeface="+mj-lt"/>
              </a:rPr>
              <a:t>5</a:t>
            </a:r>
          </a:p>
        </p:txBody>
      </p:sp>
      <p:sp>
        <p:nvSpPr>
          <p:cNvPr id="4" name="Rectangle 3">
            <a:extLst>
              <a:ext uri="{FF2B5EF4-FFF2-40B4-BE49-F238E27FC236}">
                <a16:creationId xmlns:a16="http://schemas.microsoft.com/office/drawing/2014/main" id="{AF59B3AB-387C-48E7-92C9-DB448512273C}"/>
              </a:ext>
            </a:extLst>
          </p:cNvPr>
          <p:cNvSpPr/>
          <p:nvPr/>
        </p:nvSpPr>
        <p:spPr>
          <a:xfrm>
            <a:off x="488887" y="478731"/>
            <a:ext cx="11208190" cy="5900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151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ight Triangle 10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Google Shape;93;p1"/>
          <p:cNvSpPr txBox="1">
            <a:spLocks noGrp="1"/>
          </p:cNvSpPr>
          <p:nvPr>
            <p:ph type="ctrTitle"/>
          </p:nvPr>
        </p:nvSpPr>
        <p:spPr>
          <a:xfrm>
            <a:off x="991833" y="2392868"/>
            <a:ext cx="9741269" cy="1887737"/>
          </a:xfrm>
          <a:prstGeom prst="rect">
            <a:avLst/>
          </a:prstGeom>
        </p:spPr>
        <p:txBody>
          <a:bodyPr spcFirstLastPara="1" lIns="91425" tIns="45700" rIns="91425" bIns="45700" anchor="b" anchorCtr="0">
            <a:noAutofit/>
          </a:bodyPr>
          <a:lstStyle/>
          <a:p>
            <a:pPr marL="0" lvl="0" indent="0" rtl="0">
              <a:spcBef>
                <a:spcPts val="0"/>
              </a:spcBef>
              <a:spcAft>
                <a:spcPts val="0"/>
              </a:spcAft>
              <a:buClr>
                <a:schemeClr val="dk2"/>
              </a:buClr>
              <a:buSzPts val="5200"/>
              <a:buFont typeface="Times New Roman"/>
              <a:buNone/>
            </a:pPr>
            <a:r>
              <a:rPr lang="es-MX" sz="7400" dirty="0">
                <a:latin typeface="Times New Roman"/>
                <a:ea typeface="Times New Roman"/>
                <a:cs typeface="Times New Roman"/>
                <a:sym typeface="Times New Roman"/>
              </a:rPr>
              <a:t>Resumen </a:t>
            </a:r>
            <a:br>
              <a:rPr lang="es-MX" sz="7400" dirty="0">
                <a:latin typeface="Times New Roman"/>
                <a:ea typeface="Times New Roman"/>
                <a:cs typeface="Times New Roman"/>
                <a:sym typeface="Times New Roman"/>
              </a:rPr>
            </a:br>
            <a:r>
              <a:rPr lang="es-MX" sz="7400" dirty="0">
                <a:latin typeface="Times New Roman"/>
                <a:ea typeface="Times New Roman"/>
                <a:cs typeface="Times New Roman"/>
                <a:sym typeface="Times New Roman"/>
              </a:rPr>
              <a:t>Regional del CERF</a:t>
            </a:r>
          </a:p>
        </p:txBody>
      </p:sp>
      <p:sp>
        <p:nvSpPr>
          <p:cNvPr id="94" name="Google Shape;94;p1"/>
          <p:cNvSpPr txBox="1">
            <a:spLocks noGrp="1"/>
          </p:cNvSpPr>
          <p:nvPr>
            <p:ph type="subTitle" idx="1"/>
          </p:nvPr>
        </p:nvSpPr>
        <p:spPr>
          <a:xfrm>
            <a:off x="3930344" y="4465132"/>
            <a:ext cx="3689094" cy="591499"/>
          </a:xfrm>
          <a:prstGeom prst="rect">
            <a:avLst/>
          </a:prstGeom>
        </p:spPr>
        <p:txBody>
          <a:bodyPr spcFirstLastPara="1" lIns="91425" tIns="45700" rIns="91425" bIns="45700" anchor="t" anchorCtr="0">
            <a:normAutofit/>
          </a:bodyPr>
          <a:lstStyle/>
          <a:p>
            <a:pPr marL="0" lvl="0" indent="0" rtl="0">
              <a:spcBef>
                <a:spcPts val="0"/>
              </a:spcBef>
              <a:spcAft>
                <a:spcPts val="600"/>
              </a:spcAft>
              <a:buSzPts val="2000"/>
              <a:buNone/>
            </a:pPr>
            <a:r>
              <a:rPr lang="es-MX" sz="2000" dirty="0">
                <a:latin typeface="Times New Roman"/>
                <a:ea typeface="Times New Roman"/>
                <a:cs typeface="Times New Roman"/>
                <a:sym typeface="Times New Roman"/>
              </a:rPr>
              <a:t>Preparado por</a:t>
            </a:r>
            <a:endParaRPr lang="en-US" sz="2000" dirty="0">
              <a:latin typeface="Times New Roman"/>
              <a:ea typeface="Times New Roman"/>
              <a:cs typeface="Times New Roman"/>
              <a:sym typeface="Times New Roman"/>
            </a:endParaRPr>
          </a:p>
        </p:txBody>
      </p:sp>
      <p:pic>
        <p:nvPicPr>
          <p:cNvPr id="95" name="Google Shape;95;p1" descr="A close up of a logo&#10;&#10;Description automatically generated"/>
          <p:cNvPicPr preferRelativeResize="0"/>
          <p:nvPr/>
        </p:nvPicPr>
        <p:blipFill rotWithShape="1">
          <a:blip r:embed="rId3"/>
          <a:stretch/>
        </p:blipFill>
        <p:spPr>
          <a:xfrm>
            <a:off x="4263622" y="5097200"/>
            <a:ext cx="2886100" cy="100077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CD5A43E-036F-6A03-7A39-2E01CE098E87}"/>
              </a:ext>
            </a:extLst>
          </p:cNvPr>
          <p:cNvGraphicFramePr>
            <a:graphicFrameLocks noGrp="1"/>
          </p:cNvGraphicFramePr>
          <p:nvPr>
            <p:extLst>
              <p:ext uri="{D42A27DB-BD31-4B8C-83A1-F6EECF244321}">
                <p14:modId xmlns:p14="http://schemas.microsoft.com/office/powerpoint/2010/main" val="3740765792"/>
              </p:ext>
            </p:extLst>
          </p:nvPr>
        </p:nvGraphicFramePr>
        <p:xfrm>
          <a:off x="1772483" y="1893804"/>
          <a:ext cx="8412480" cy="2414016"/>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1374186469"/>
                    </a:ext>
                  </a:extLst>
                </a:gridCol>
                <a:gridCol w="731520">
                  <a:extLst>
                    <a:ext uri="{9D8B030D-6E8A-4147-A177-3AD203B41FA5}">
                      <a16:colId xmlns:a16="http://schemas.microsoft.com/office/drawing/2014/main" val="1259094949"/>
                    </a:ext>
                  </a:extLst>
                </a:gridCol>
                <a:gridCol w="731520">
                  <a:extLst>
                    <a:ext uri="{9D8B030D-6E8A-4147-A177-3AD203B41FA5}">
                      <a16:colId xmlns:a16="http://schemas.microsoft.com/office/drawing/2014/main" val="2769541939"/>
                    </a:ext>
                  </a:extLst>
                </a:gridCol>
                <a:gridCol w="731520">
                  <a:extLst>
                    <a:ext uri="{9D8B030D-6E8A-4147-A177-3AD203B41FA5}">
                      <a16:colId xmlns:a16="http://schemas.microsoft.com/office/drawing/2014/main" val="2755974034"/>
                    </a:ext>
                  </a:extLst>
                </a:gridCol>
                <a:gridCol w="731520">
                  <a:extLst>
                    <a:ext uri="{9D8B030D-6E8A-4147-A177-3AD203B41FA5}">
                      <a16:colId xmlns:a16="http://schemas.microsoft.com/office/drawing/2014/main" val="459556475"/>
                    </a:ext>
                  </a:extLst>
                </a:gridCol>
                <a:gridCol w="914400">
                  <a:extLst>
                    <a:ext uri="{9D8B030D-6E8A-4147-A177-3AD203B41FA5}">
                      <a16:colId xmlns:a16="http://schemas.microsoft.com/office/drawing/2014/main" val="379280096"/>
                    </a:ext>
                  </a:extLst>
                </a:gridCol>
                <a:gridCol w="914400">
                  <a:extLst>
                    <a:ext uri="{9D8B030D-6E8A-4147-A177-3AD203B41FA5}">
                      <a16:colId xmlns:a16="http://schemas.microsoft.com/office/drawing/2014/main" val="1730789338"/>
                    </a:ext>
                  </a:extLst>
                </a:gridCol>
              </a:tblGrid>
              <a:tr h="301752">
                <a:tc>
                  <a:txBody>
                    <a:bodyPr/>
                    <a:lstStyle/>
                    <a:p>
                      <a:pPr marL="74930" marR="6921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23:</a:t>
                      </a:r>
                      <a:r>
                        <a:rPr lang="en-US" sz="1100" spc="-5" dirty="0">
                          <a:effectLst/>
                          <a:latin typeface="Times" panose="02020603050405020304" pitchFamily="18" charset="0"/>
                          <a:cs typeface="Times" panose="02020603050405020304" pitchFamily="18" charset="0"/>
                        </a:rPr>
                        <a:t> </a:t>
                      </a:r>
                      <a:r>
                        <a:rPr lang="en-US" sz="1100" spc="-10" dirty="0" err="1">
                          <a:effectLst/>
                          <a:latin typeface="Times" panose="02020603050405020304" pitchFamily="18" charset="0"/>
                          <a:cs typeface="Times" panose="02020603050405020304" pitchFamily="18" charset="0"/>
                        </a:rPr>
                        <a:t>Construcción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7.69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96501429"/>
                  </a:ext>
                </a:extLst>
              </a:tr>
              <a:tr h="301752">
                <a:tc>
                  <a:txBody>
                    <a:bodyPr/>
                    <a:lstStyle/>
                    <a:p>
                      <a:pPr marL="74930" marR="67310"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31:</a:t>
                      </a:r>
                      <a:r>
                        <a:rPr lang="en-US" sz="1100" spc="-5" dirty="0">
                          <a:effectLst/>
                          <a:latin typeface="Times" panose="02020603050405020304" pitchFamily="18" charset="0"/>
                          <a:cs typeface="Times" panose="02020603050405020304" pitchFamily="18" charset="0"/>
                        </a:rPr>
                        <a:t> </a:t>
                      </a:r>
                      <a:r>
                        <a:rPr lang="en-US" sz="1100" spc="-10" dirty="0" err="1">
                          <a:effectLst/>
                          <a:latin typeface="Times" panose="02020603050405020304" pitchFamily="18" charset="0"/>
                          <a:cs typeface="Times" panose="02020603050405020304" pitchFamily="18" charset="0"/>
                        </a:rPr>
                        <a:t>Fabricación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2225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21532077"/>
                  </a:ext>
                </a:extLst>
              </a:tr>
              <a:tr h="301752">
                <a:tc>
                  <a:txBody>
                    <a:bodyPr/>
                    <a:lstStyle/>
                    <a:p>
                      <a:pPr marL="74930" marR="6921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Comercio al </a:t>
                      </a:r>
                      <a:r>
                        <a:rPr lang="en-US" sz="1100" dirty="0" err="1">
                          <a:effectLst/>
                          <a:latin typeface="Times" panose="02020603050405020304" pitchFamily="18" charset="0"/>
                          <a:cs typeface="Times" panose="02020603050405020304" pitchFamily="18" charset="0"/>
                        </a:rPr>
                        <a:t>por</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menor</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34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1780"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-11.11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6.25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591797144"/>
                  </a:ext>
                </a:extLst>
              </a:tr>
              <a:tr h="301752">
                <a:tc>
                  <a:txBody>
                    <a:bodyPr/>
                    <a:lstStyle/>
                    <a:p>
                      <a:pPr marL="760095" marR="0" indent="-550545"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441:</a:t>
                      </a:r>
                      <a:r>
                        <a:rPr lang="en-US" sz="1100" spc="-65"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Distribuidores de vehículos motorizados y repuestos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25802469"/>
                  </a:ext>
                </a:extLst>
              </a:tr>
              <a:tr h="301752">
                <a:tc>
                  <a:txBody>
                    <a:bodyPr/>
                    <a:lstStyle/>
                    <a:p>
                      <a:pPr marL="74930" marR="69850"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445:</a:t>
                      </a:r>
                      <a:r>
                        <a:rPr lang="en-US" sz="1100" spc="-20"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Tiendas de alimentos y bebidas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542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2225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a:t>
                      </a:r>
                      <a:r>
                        <a:rPr lang="en-US" sz="1100" spc="-20" dirty="0">
                          <a:effectLst/>
                          <a:latin typeface="Times" panose="02020603050405020304" pitchFamily="18" charset="0"/>
                          <a:cs typeface="Times" panose="02020603050405020304" pitchFamily="18" charset="0"/>
                        </a:rPr>
                        <a:t>9.09</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64870781"/>
                  </a:ext>
                </a:extLst>
              </a:tr>
              <a:tr h="301752">
                <a:tc>
                  <a:txBody>
                    <a:bodyPr/>
                    <a:lstStyle/>
                    <a:p>
                      <a:pPr marL="795020" marR="0" indent="-61722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446:</a:t>
                      </a:r>
                      <a:r>
                        <a:rPr lang="en-US" sz="1100" spc="-50"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Tiendas de salud y cuidado personal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985" marR="0" algn="ctr">
                        <a:spcBef>
                          <a:spcPts val="575"/>
                        </a:spcBef>
                        <a:spcAft>
                          <a:spcPts val="0"/>
                        </a:spcAft>
                      </a:pPr>
                      <a:r>
                        <a:rPr lang="en-US" sz="1100"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13878060"/>
                  </a:ext>
                </a:extLst>
              </a:tr>
              <a:tr h="301752">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447:</a:t>
                      </a:r>
                      <a:r>
                        <a:rPr lang="en-US" sz="1100" spc="-2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Estaciones</a:t>
                      </a:r>
                      <a:r>
                        <a:rPr lang="en-US" sz="1100" dirty="0">
                          <a:effectLst/>
                          <a:latin typeface="Times" panose="02020603050405020304" pitchFamily="18" charset="0"/>
                          <a:cs typeface="Times" panose="02020603050405020304" pitchFamily="18" charset="0"/>
                        </a:rPr>
                        <a:t> de </a:t>
                      </a:r>
                      <a:r>
                        <a:rPr lang="en-US" sz="1100" dirty="0" err="1">
                          <a:effectLst/>
                          <a:latin typeface="Times" panose="02020603050405020304" pitchFamily="18" charset="0"/>
                          <a:cs typeface="Times" panose="02020603050405020304" pitchFamily="18" charset="0"/>
                        </a:rPr>
                        <a:t>gasolina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0035"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25.00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27875874"/>
                  </a:ext>
                </a:extLst>
              </a:tr>
              <a:tr h="301752">
                <a:tc>
                  <a:txBody>
                    <a:bodyPr/>
                    <a:lstStyle/>
                    <a:p>
                      <a:pPr marL="74930" marR="68580"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452:</a:t>
                      </a:r>
                      <a:r>
                        <a:rPr lang="en-US" sz="1100" spc="-4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Tiendas de </a:t>
                      </a:r>
                      <a:r>
                        <a:rPr lang="en-US" sz="1100" dirty="0" err="1">
                          <a:effectLst/>
                          <a:latin typeface="Times" panose="02020603050405020304" pitchFamily="18" charset="0"/>
                          <a:cs typeface="Times" panose="02020603050405020304" pitchFamily="18" charset="0"/>
                        </a:rPr>
                        <a:t>mercancías</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generales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0985"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94929197"/>
                  </a:ext>
                </a:extLst>
              </a:tr>
            </a:tbl>
          </a:graphicData>
        </a:graphic>
      </p:graphicFrame>
      <p:sp>
        <p:nvSpPr>
          <p:cNvPr id="11" name="Rectangle 6">
            <a:extLst>
              <a:ext uri="{FF2B5EF4-FFF2-40B4-BE49-F238E27FC236}">
                <a16:creationId xmlns:a16="http://schemas.microsoft.com/office/drawing/2014/main" id="{6C8B8910-8C17-B47B-43D2-14BDE05AB68D}"/>
              </a:ext>
            </a:extLst>
          </p:cNvPr>
          <p:cNvSpPr>
            <a:spLocks noChangeArrowheads="1"/>
          </p:cNvSpPr>
          <p:nvPr/>
        </p:nvSpPr>
        <p:spPr bwMode="auto">
          <a:xfrm>
            <a:off x="3054890" y="4284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1E4EDC3-57B2-22F0-1831-C3AAB67EAD72}"/>
              </a:ext>
            </a:extLst>
          </p:cNvPr>
          <p:cNvSpPr>
            <a:spLocks noChangeArrowheads="1"/>
          </p:cNvSpPr>
          <p:nvPr/>
        </p:nvSpPr>
        <p:spPr bwMode="auto">
          <a:xfrm>
            <a:off x="3054890" y="42848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Title 1">
            <a:extLst>
              <a:ext uri="{FF2B5EF4-FFF2-40B4-BE49-F238E27FC236}">
                <a16:creationId xmlns:a16="http://schemas.microsoft.com/office/drawing/2014/main" id="{1D43694F-0D29-7670-67DE-BEC6292A8838}"/>
              </a:ext>
            </a:extLst>
          </p:cNvPr>
          <p:cNvSpPr>
            <a:spLocks noGrp="1"/>
          </p:cNvSpPr>
          <p:nvPr>
            <p:ph type="title"/>
          </p:nvPr>
        </p:nvSpPr>
        <p:spPr>
          <a:xfrm>
            <a:off x="376065" y="622716"/>
            <a:ext cx="11433834" cy="1024256"/>
          </a:xfrm>
        </p:spPr>
        <p:txBody>
          <a:bodyPr>
            <a:normAutofit/>
          </a:bodyPr>
          <a:lstStyle/>
          <a:p>
            <a:pPr algn="ctr"/>
            <a:r>
              <a:rPr lang="en-US" sz="4000" u="sng" dirty="0" err="1">
                <a:latin typeface="Times" panose="02020603050405020304" pitchFamily="18" charset="0"/>
                <a:cs typeface="Times" panose="02020603050405020304" pitchFamily="18" charset="0"/>
              </a:rPr>
              <a:t>Subregión</a:t>
            </a:r>
            <a:r>
              <a:rPr lang="en-US" sz="4000" u="sng" dirty="0">
                <a:latin typeface="Times" panose="02020603050405020304" pitchFamily="18" charset="0"/>
                <a:cs typeface="Times" panose="02020603050405020304" pitchFamily="18" charset="0"/>
              </a:rPr>
              <a:t> de Kern Norte </a:t>
            </a:r>
            <a:r>
              <a:rPr lang="en-US" sz="4000" u="sng" dirty="0"/>
              <a:t>(Wasco) </a:t>
            </a:r>
            <a:r>
              <a:rPr lang="en-US" sz="4000" u="sng" dirty="0" err="1">
                <a:latin typeface="Times" panose="02020603050405020304" pitchFamily="18" charset="0"/>
                <a:cs typeface="Times" panose="02020603050405020304" pitchFamily="18" charset="0"/>
              </a:rPr>
              <a:t>Empleadores</a:t>
            </a:r>
            <a:r>
              <a:rPr lang="en-US" sz="4000" u="sng" dirty="0"/>
              <a:t> Pt. 2 </a:t>
            </a:r>
          </a:p>
        </p:txBody>
      </p:sp>
      <p:sp>
        <p:nvSpPr>
          <p:cNvPr id="2" name="TextBox 1">
            <a:extLst>
              <a:ext uri="{FF2B5EF4-FFF2-40B4-BE49-F238E27FC236}">
                <a16:creationId xmlns:a16="http://schemas.microsoft.com/office/drawing/2014/main" id="{BA4B77A9-3ECA-339B-BD2E-D648B1C696BF}"/>
              </a:ext>
            </a:extLst>
          </p:cNvPr>
          <p:cNvSpPr txBox="1"/>
          <p:nvPr/>
        </p:nvSpPr>
        <p:spPr>
          <a:xfrm>
            <a:off x="546063" y="5925320"/>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5.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pp.24-25</a:t>
            </a:r>
            <a:endParaRPr lang="en-US" dirty="0"/>
          </a:p>
        </p:txBody>
      </p:sp>
      <p:sp>
        <p:nvSpPr>
          <p:cNvPr id="3" name="TextBox 2">
            <a:extLst>
              <a:ext uri="{FF2B5EF4-FFF2-40B4-BE49-F238E27FC236}">
                <a16:creationId xmlns:a16="http://schemas.microsoft.com/office/drawing/2014/main" id="{57D532A2-5224-4D05-8673-EA384B3E5B40}"/>
              </a:ext>
            </a:extLst>
          </p:cNvPr>
          <p:cNvSpPr txBox="1"/>
          <p:nvPr/>
        </p:nvSpPr>
        <p:spPr>
          <a:xfrm>
            <a:off x="10184963" y="1666376"/>
            <a:ext cx="455389" cy="276999"/>
          </a:xfrm>
          <a:prstGeom prst="rect">
            <a:avLst/>
          </a:prstGeom>
          <a:noFill/>
        </p:spPr>
        <p:txBody>
          <a:bodyPr wrap="square" rtlCol="0">
            <a:spAutoFit/>
          </a:bodyPr>
          <a:lstStyle/>
          <a:p>
            <a:r>
              <a:rPr lang="en-US" sz="1200" dirty="0">
                <a:latin typeface="+mj-lt"/>
              </a:rPr>
              <a:t>5</a:t>
            </a:r>
          </a:p>
        </p:txBody>
      </p:sp>
      <p:sp>
        <p:nvSpPr>
          <p:cNvPr id="4" name="Rectangle 3">
            <a:extLst>
              <a:ext uri="{FF2B5EF4-FFF2-40B4-BE49-F238E27FC236}">
                <a16:creationId xmlns:a16="http://schemas.microsoft.com/office/drawing/2014/main" id="{AF59B3AB-387C-48E7-92C9-DB448512273C}"/>
              </a:ext>
            </a:extLst>
          </p:cNvPr>
          <p:cNvSpPr/>
          <p:nvPr/>
        </p:nvSpPr>
        <p:spPr>
          <a:xfrm>
            <a:off x="488887" y="478731"/>
            <a:ext cx="11208190" cy="5900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984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6C8B8910-8C17-B47B-43D2-14BDE05AB68D}"/>
              </a:ext>
            </a:extLst>
          </p:cNvPr>
          <p:cNvSpPr>
            <a:spLocks noChangeArrowheads="1"/>
          </p:cNvSpPr>
          <p:nvPr/>
        </p:nvSpPr>
        <p:spPr bwMode="auto">
          <a:xfrm>
            <a:off x="3054890" y="4284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1E4EDC3-57B2-22F0-1831-C3AAB67EAD72}"/>
              </a:ext>
            </a:extLst>
          </p:cNvPr>
          <p:cNvSpPr>
            <a:spLocks noChangeArrowheads="1"/>
          </p:cNvSpPr>
          <p:nvPr/>
        </p:nvSpPr>
        <p:spPr bwMode="auto">
          <a:xfrm>
            <a:off x="3054890" y="42848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Table 13">
            <a:extLst>
              <a:ext uri="{FF2B5EF4-FFF2-40B4-BE49-F238E27FC236}">
                <a16:creationId xmlns:a16="http://schemas.microsoft.com/office/drawing/2014/main" id="{CC67FFF4-3E24-0230-4BFD-A7E661F1FED6}"/>
              </a:ext>
            </a:extLst>
          </p:cNvPr>
          <p:cNvGraphicFramePr>
            <a:graphicFrameLocks noGrp="1"/>
          </p:cNvGraphicFramePr>
          <p:nvPr>
            <p:extLst>
              <p:ext uri="{D42A27DB-BD31-4B8C-83A1-F6EECF244321}">
                <p14:modId xmlns:p14="http://schemas.microsoft.com/office/powerpoint/2010/main" val="2438688509"/>
              </p:ext>
            </p:extLst>
          </p:nvPr>
        </p:nvGraphicFramePr>
        <p:xfrm>
          <a:off x="1923506" y="1880438"/>
          <a:ext cx="8046720" cy="2715768"/>
        </p:xfrm>
        <a:graphic>
          <a:graphicData uri="http://schemas.openxmlformats.org/drawingml/2006/table">
            <a:tbl>
              <a:tblPr firstRow="1" firstCol="1" lastRow="1" lastCol="1" bandRow="1" bandCol="1">
                <a:tableStyleId>{D4CE2346-27A6-42CB-956E-9A3AAC782CB1}</a:tableStyleId>
              </a:tblPr>
              <a:tblGrid>
                <a:gridCol w="3291840">
                  <a:extLst>
                    <a:ext uri="{9D8B030D-6E8A-4147-A177-3AD203B41FA5}">
                      <a16:colId xmlns:a16="http://schemas.microsoft.com/office/drawing/2014/main" val="2829878780"/>
                    </a:ext>
                  </a:extLst>
                </a:gridCol>
                <a:gridCol w="731520">
                  <a:extLst>
                    <a:ext uri="{9D8B030D-6E8A-4147-A177-3AD203B41FA5}">
                      <a16:colId xmlns:a16="http://schemas.microsoft.com/office/drawing/2014/main" val="3243163131"/>
                    </a:ext>
                  </a:extLst>
                </a:gridCol>
                <a:gridCol w="731520">
                  <a:extLst>
                    <a:ext uri="{9D8B030D-6E8A-4147-A177-3AD203B41FA5}">
                      <a16:colId xmlns:a16="http://schemas.microsoft.com/office/drawing/2014/main" val="2889257544"/>
                    </a:ext>
                  </a:extLst>
                </a:gridCol>
                <a:gridCol w="731520">
                  <a:extLst>
                    <a:ext uri="{9D8B030D-6E8A-4147-A177-3AD203B41FA5}">
                      <a16:colId xmlns:a16="http://schemas.microsoft.com/office/drawing/2014/main" val="3381210570"/>
                    </a:ext>
                  </a:extLst>
                </a:gridCol>
                <a:gridCol w="731520">
                  <a:extLst>
                    <a:ext uri="{9D8B030D-6E8A-4147-A177-3AD203B41FA5}">
                      <a16:colId xmlns:a16="http://schemas.microsoft.com/office/drawing/2014/main" val="1318755862"/>
                    </a:ext>
                  </a:extLst>
                </a:gridCol>
                <a:gridCol w="914400">
                  <a:extLst>
                    <a:ext uri="{9D8B030D-6E8A-4147-A177-3AD203B41FA5}">
                      <a16:colId xmlns:a16="http://schemas.microsoft.com/office/drawing/2014/main" val="2115652256"/>
                    </a:ext>
                  </a:extLst>
                </a:gridCol>
                <a:gridCol w="914400">
                  <a:extLst>
                    <a:ext uri="{9D8B030D-6E8A-4147-A177-3AD203B41FA5}">
                      <a16:colId xmlns:a16="http://schemas.microsoft.com/office/drawing/2014/main" val="1409247481"/>
                    </a:ext>
                  </a:extLst>
                </a:gridCol>
              </a:tblGrid>
              <a:tr h="256032">
                <a:tc>
                  <a:txBody>
                    <a:bodyPr/>
                    <a:lstStyle/>
                    <a:p>
                      <a:pPr marL="619760" marR="0" indent="-242570" algn="l">
                        <a:lnSpc>
                          <a:spcPts val="1140"/>
                        </a:lnSpc>
                        <a:spcBef>
                          <a:spcPts val="0"/>
                        </a:spcBef>
                        <a:spcAft>
                          <a:spcPts val="0"/>
                        </a:spcAft>
                      </a:pPr>
                      <a:r>
                        <a:rPr lang="en-US" sz="1100" dirty="0">
                          <a:effectLst/>
                          <a:latin typeface="Times" panose="02020603050405020304" pitchFamily="18" charset="0"/>
                          <a:cs typeface="Times" panose="02020603050405020304" pitchFamily="18" charset="0"/>
                        </a:rPr>
                        <a:t>48:</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Transportation</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 </a:t>
                      </a:r>
                      <a:r>
                        <a:rPr lang="en-US" sz="1100" spc="-10" dirty="0">
                          <a:effectLst/>
                          <a:latin typeface="Times" panose="02020603050405020304" pitchFamily="18" charset="0"/>
                          <a:cs typeface="Times" panose="02020603050405020304" pitchFamily="18" charset="0"/>
                        </a:rPr>
                        <a:t>Warehousing</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0985" algn="ctr">
                        <a:spcBef>
                          <a:spcPts val="56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-17.65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28.57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578020366"/>
                  </a:ext>
                </a:extLst>
              </a:tr>
              <a:tr h="256032">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51:</a:t>
                      </a:r>
                      <a:r>
                        <a:rPr lang="en-US" sz="1100" spc="-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Information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62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87271209"/>
                  </a:ext>
                </a:extLst>
              </a:tr>
              <a:tr h="256032">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52:</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Finance</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Insurance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8</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10715338"/>
                  </a:ext>
                </a:extLst>
              </a:tr>
              <a:tr h="256032">
                <a:tc>
                  <a:txBody>
                    <a:bodyPr/>
                    <a:lstStyle/>
                    <a:p>
                      <a:pPr marL="7429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531:</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Real</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Estate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0985"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-12.50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0248951"/>
                  </a:ext>
                </a:extLst>
              </a:tr>
              <a:tr h="256032">
                <a:tc>
                  <a:txBody>
                    <a:bodyPr/>
                    <a:lstStyle/>
                    <a:p>
                      <a:pPr marL="476885" marR="0" indent="-33274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54:</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Professional,</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Scientific,</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 Technical 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8</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42074319"/>
                  </a:ext>
                </a:extLst>
              </a:tr>
              <a:tr h="256032">
                <a:tc>
                  <a:txBody>
                    <a:bodyPr/>
                    <a:lstStyle/>
                    <a:p>
                      <a:pPr marL="738505" marR="0" indent="-53848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621:</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Ambulatory</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Health</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Care </a:t>
                      </a:r>
                      <a:r>
                        <a:rPr lang="en-US" sz="1100" spc="-10" dirty="0">
                          <a:effectLst/>
                          <a:latin typeface="Times" panose="02020603050405020304" pitchFamily="18" charset="0"/>
                          <a:cs typeface="Times" panose="02020603050405020304" pitchFamily="18" charset="0"/>
                        </a:rPr>
                        <a:t>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spcBef>
                          <a:spcPts val="575"/>
                        </a:spcBef>
                        <a:spcAft>
                          <a:spcPts val="0"/>
                        </a:spcAft>
                      </a:pPr>
                      <a:r>
                        <a:rPr lang="en-US" sz="1100" spc="-25" dirty="0">
                          <a:effectLst/>
                          <a:latin typeface="Times" panose="02020603050405020304" pitchFamily="18" charset="0"/>
                          <a:cs typeface="Times" panose="02020603050405020304" pitchFamily="18" charset="0"/>
                        </a:rPr>
                        <a:t>12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spc="-25" dirty="0">
                          <a:effectLst/>
                          <a:latin typeface="Times" panose="02020603050405020304" pitchFamily="18" charset="0"/>
                          <a:cs typeface="Times" panose="02020603050405020304" pitchFamily="18" charset="0"/>
                        </a:rPr>
                        <a:t>13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spc="-25" dirty="0">
                          <a:effectLst/>
                          <a:latin typeface="Times" panose="02020603050405020304" pitchFamily="18" charset="0"/>
                          <a:cs typeface="Times" panose="02020603050405020304" pitchFamily="18" charset="0"/>
                        </a:rPr>
                        <a:t>12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22250" algn="ctr">
                        <a:spcBef>
                          <a:spcPts val="575"/>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8.33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87655672"/>
                  </a:ext>
                </a:extLst>
              </a:tr>
              <a:tr h="256032">
                <a:tc>
                  <a:txBody>
                    <a:bodyPr/>
                    <a:lstStyle/>
                    <a:p>
                      <a:pPr marL="720725" marR="0" indent="-64516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623:</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Nursing</a:t>
                      </a:r>
                      <a:r>
                        <a:rPr lang="en-US" sz="1100" spc="-5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Residential</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Care </a:t>
                      </a:r>
                      <a:r>
                        <a:rPr lang="en-US" sz="1100" spc="-10" dirty="0">
                          <a:effectLst/>
                          <a:latin typeface="Times" panose="02020603050405020304" pitchFamily="18" charset="0"/>
                          <a:cs typeface="Times" panose="02020603050405020304" pitchFamily="18" charset="0"/>
                        </a:rPr>
                        <a:t>Facilities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-25.00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24037403"/>
                  </a:ext>
                </a:extLst>
              </a:tr>
              <a:tr h="256032">
                <a:tc>
                  <a:txBody>
                    <a:bodyPr/>
                    <a:lstStyle/>
                    <a:p>
                      <a:pPr marL="7302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624:</a:t>
                      </a:r>
                      <a:r>
                        <a:rPr lang="en-US" sz="1100" spc="-3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Social</a:t>
                      </a:r>
                      <a:r>
                        <a:rPr lang="en-US" sz="1100" spc="-6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Assistance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62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768384229"/>
                  </a:ext>
                </a:extLst>
              </a:tr>
              <a:tr h="256032">
                <a:tc>
                  <a:txBody>
                    <a:bodyPr/>
                    <a:lstStyle/>
                    <a:p>
                      <a:pPr marL="791845" marR="0" indent="-657225"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722:</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Food</a:t>
                      </a:r>
                      <a:r>
                        <a:rPr lang="en-US" sz="1100" spc="-4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Service</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and</a:t>
                      </a:r>
                      <a:r>
                        <a:rPr lang="en-US" sz="1100" spc="-4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Drinking </a:t>
                      </a:r>
                      <a:r>
                        <a:rPr lang="en-US" sz="1100" spc="-10" dirty="0">
                          <a:effectLst/>
                          <a:latin typeface="Times" panose="02020603050405020304" pitchFamily="18" charset="0"/>
                          <a:cs typeface="Times" panose="02020603050405020304" pitchFamily="18" charset="0"/>
                        </a:rPr>
                        <a:t>Places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spcBef>
                          <a:spcPts val="575"/>
                        </a:spcBef>
                        <a:spcAft>
                          <a:spcPts val="0"/>
                        </a:spcAft>
                      </a:pPr>
                      <a:r>
                        <a:rPr lang="en-US" sz="1100" spc="-25" dirty="0">
                          <a:effectLst/>
                          <a:latin typeface="Times" panose="02020603050405020304" pitchFamily="18" charset="0"/>
                          <a:cs typeface="Times" panose="02020603050405020304" pitchFamily="18" charset="0"/>
                        </a:rPr>
                        <a:t>30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spc="-25" dirty="0">
                          <a:effectLst/>
                          <a:latin typeface="Times" panose="02020603050405020304" pitchFamily="18" charset="0"/>
                          <a:cs typeface="Times" panose="02020603050405020304" pitchFamily="18" charset="0"/>
                        </a:rPr>
                        <a:t>33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spc="-25" dirty="0">
                          <a:effectLst/>
                          <a:latin typeface="Times" panose="02020603050405020304" pitchFamily="18" charset="0"/>
                          <a:cs typeface="Times" panose="02020603050405020304" pitchFamily="18" charset="0"/>
                        </a:rPr>
                        <a:t>32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spcBef>
                          <a:spcPts val="575"/>
                        </a:spcBef>
                        <a:spcAft>
                          <a:spcPts val="0"/>
                        </a:spcAft>
                      </a:pPr>
                      <a:r>
                        <a:rPr lang="en-US" sz="1100" spc="-25" dirty="0">
                          <a:effectLst/>
                          <a:latin typeface="Times" panose="02020603050405020304" pitchFamily="18" charset="0"/>
                          <a:cs typeface="Times" panose="02020603050405020304" pitchFamily="18" charset="0"/>
                        </a:rPr>
                        <a:t>34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0035" algn="ctr">
                        <a:spcBef>
                          <a:spcPts val="575"/>
                        </a:spcBef>
                        <a:spcAft>
                          <a:spcPts val="0"/>
                        </a:spcAft>
                      </a:pPr>
                      <a:r>
                        <a:rPr lang="en-US" sz="1100" spc="-10" dirty="0">
                          <a:effectLst/>
                          <a:latin typeface="Times" panose="02020603050405020304" pitchFamily="18" charset="0"/>
                          <a:cs typeface="Times" panose="02020603050405020304" pitchFamily="18" charset="0"/>
                        </a:rPr>
                        <a:t>10.00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3.03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527943269"/>
                  </a:ext>
                </a:extLst>
              </a:tr>
              <a:tr h="411480">
                <a:tc>
                  <a:txBody>
                    <a:bodyPr/>
                    <a:lstStyle/>
                    <a:p>
                      <a:pPr marL="74930" marR="69850" algn="l">
                        <a:spcBef>
                          <a:spcPts val="0"/>
                        </a:spcBef>
                        <a:spcAft>
                          <a:spcPts val="0"/>
                        </a:spcAft>
                      </a:pPr>
                      <a:r>
                        <a:rPr lang="en-US" sz="1100" dirty="0">
                          <a:effectLst/>
                          <a:latin typeface="Times" panose="02020603050405020304" pitchFamily="18" charset="0"/>
                          <a:cs typeface="Times" panose="02020603050405020304" pitchFamily="18" charset="0"/>
                        </a:rPr>
                        <a:t>81:</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Other</a:t>
                      </a:r>
                      <a:r>
                        <a:rPr lang="en-US" sz="1100" spc="-5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Services</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(Auto</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Repair, Appliance Repair, Barber, Nail, Dry</a:t>
                      </a:r>
                      <a:r>
                        <a:rPr lang="en-US" sz="1100" spc="-4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Cleaner,</a:t>
                      </a:r>
                      <a:r>
                        <a:rPr lang="en-US" sz="1100" spc="-45"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223520" marR="0"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224155" marR="0"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94615" marR="85090"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211455"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260985" algn="ctr">
                        <a:spcBef>
                          <a:spcPts val="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-17.65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309880" algn="ctr">
                        <a:spcBef>
                          <a:spcPts val="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7.14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52329197"/>
                  </a:ext>
                </a:extLst>
              </a:tr>
            </a:tbl>
          </a:graphicData>
        </a:graphic>
      </p:graphicFrame>
      <p:sp>
        <p:nvSpPr>
          <p:cNvPr id="18" name="Title 1">
            <a:extLst>
              <a:ext uri="{FF2B5EF4-FFF2-40B4-BE49-F238E27FC236}">
                <a16:creationId xmlns:a16="http://schemas.microsoft.com/office/drawing/2014/main" id="{1D43694F-0D29-7670-67DE-BEC6292A8838}"/>
              </a:ext>
            </a:extLst>
          </p:cNvPr>
          <p:cNvSpPr>
            <a:spLocks noGrp="1"/>
          </p:cNvSpPr>
          <p:nvPr>
            <p:ph type="title"/>
          </p:nvPr>
        </p:nvSpPr>
        <p:spPr>
          <a:xfrm>
            <a:off x="229949" y="817439"/>
            <a:ext cx="11433834" cy="1024256"/>
          </a:xfrm>
        </p:spPr>
        <p:txBody>
          <a:bodyPr>
            <a:normAutofit/>
          </a:bodyPr>
          <a:lstStyle/>
          <a:p>
            <a:pPr algn="ctr"/>
            <a:r>
              <a:rPr lang="en-US" sz="4000" u="sng" dirty="0"/>
              <a:t>North Kern Subregion (Wasco) Employers Pt. 3 </a:t>
            </a:r>
          </a:p>
        </p:txBody>
      </p:sp>
      <p:sp>
        <p:nvSpPr>
          <p:cNvPr id="2" name="TextBox 1">
            <a:extLst>
              <a:ext uri="{FF2B5EF4-FFF2-40B4-BE49-F238E27FC236}">
                <a16:creationId xmlns:a16="http://schemas.microsoft.com/office/drawing/2014/main" id="{BA4B77A9-3ECA-339B-BD2E-D648B1C696BF}"/>
              </a:ext>
            </a:extLst>
          </p:cNvPr>
          <p:cNvSpPr txBox="1"/>
          <p:nvPr/>
        </p:nvSpPr>
        <p:spPr>
          <a:xfrm>
            <a:off x="688063" y="5788520"/>
            <a:ext cx="5448165"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5.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pp.24-25</a:t>
            </a:r>
            <a:endParaRPr lang="en-US" dirty="0"/>
          </a:p>
        </p:txBody>
      </p:sp>
      <p:sp>
        <p:nvSpPr>
          <p:cNvPr id="3" name="Rectangle 2">
            <a:extLst>
              <a:ext uri="{FF2B5EF4-FFF2-40B4-BE49-F238E27FC236}">
                <a16:creationId xmlns:a16="http://schemas.microsoft.com/office/drawing/2014/main" id="{601F232F-53E0-49E4-AD0E-61A1EC22B308}"/>
              </a:ext>
            </a:extLst>
          </p:cNvPr>
          <p:cNvSpPr/>
          <p:nvPr/>
        </p:nvSpPr>
        <p:spPr>
          <a:xfrm>
            <a:off x="688063" y="619215"/>
            <a:ext cx="10864159" cy="56195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7AE8B21-B2E1-48AE-AFD0-362DABD01F09}"/>
              </a:ext>
            </a:extLst>
          </p:cNvPr>
          <p:cNvSpPr txBox="1"/>
          <p:nvPr/>
        </p:nvSpPr>
        <p:spPr>
          <a:xfrm>
            <a:off x="9964946" y="1696718"/>
            <a:ext cx="398352" cy="276999"/>
          </a:xfrm>
          <a:prstGeom prst="rect">
            <a:avLst/>
          </a:prstGeom>
          <a:noFill/>
        </p:spPr>
        <p:txBody>
          <a:bodyPr wrap="square" rtlCol="0">
            <a:spAutoFit/>
          </a:bodyPr>
          <a:lstStyle/>
          <a:p>
            <a:r>
              <a:rPr lang="en-US" sz="1200" dirty="0">
                <a:latin typeface="+mj-lt"/>
              </a:rPr>
              <a:t>5</a:t>
            </a:r>
          </a:p>
        </p:txBody>
      </p:sp>
    </p:spTree>
    <p:extLst>
      <p:ext uri="{BB962C8B-B14F-4D97-AF65-F5344CB8AC3E}">
        <p14:creationId xmlns:p14="http://schemas.microsoft.com/office/powerpoint/2010/main" val="348314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6C8B8910-8C17-B47B-43D2-14BDE05AB68D}"/>
              </a:ext>
            </a:extLst>
          </p:cNvPr>
          <p:cNvSpPr>
            <a:spLocks noChangeArrowheads="1"/>
          </p:cNvSpPr>
          <p:nvPr/>
        </p:nvSpPr>
        <p:spPr bwMode="auto">
          <a:xfrm>
            <a:off x="3054890" y="4284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1E4EDC3-57B2-22F0-1831-C3AAB67EAD72}"/>
              </a:ext>
            </a:extLst>
          </p:cNvPr>
          <p:cNvSpPr>
            <a:spLocks noChangeArrowheads="1"/>
          </p:cNvSpPr>
          <p:nvPr/>
        </p:nvSpPr>
        <p:spPr bwMode="auto">
          <a:xfrm>
            <a:off x="3054890" y="42848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Table 13">
            <a:extLst>
              <a:ext uri="{FF2B5EF4-FFF2-40B4-BE49-F238E27FC236}">
                <a16:creationId xmlns:a16="http://schemas.microsoft.com/office/drawing/2014/main" id="{CC67FFF4-3E24-0230-4BFD-A7E661F1FED6}"/>
              </a:ext>
            </a:extLst>
          </p:cNvPr>
          <p:cNvGraphicFramePr>
            <a:graphicFrameLocks noGrp="1"/>
          </p:cNvGraphicFramePr>
          <p:nvPr>
            <p:extLst>
              <p:ext uri="{D42A27DB-BD31-4B8C-83A1-F6EECF244321}">
                <p14:modId xmlns:p14="http://schemas.microsoft.com/office/powerpoint/2010/main" val="256261349"/>
              </p:ext>
            </p:extLst>
          </p:nvPr>
        </p:nvGraphicFramePr>
        <p:xfrm>
          <a:off x="1673783" y="2026253"/>
          <a:ext cx="8412480" cy="2715768"/>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2829878780"/>
                    </a:ext>
                  </a:extLst>
                </a:gridCol>
                <a:gridCol w="731520">
                  <a:extLst>
                    <a:ext uri="{9D8B030D-6E8A-4147-A177-3AD203B41FA5}">
                      <a16:colId xmlns:a16="http://schemas.microsoft.com/office/drawing/2014/main" val="3243163131"/>
                    </a:ext>
                  </a:extLst>
                </a:gridCol>
                <a:gridCol w="731520">
                  <a:extLst>
                    <a:ext uri="{9D8B030D-6E8A-4147-A177-3AD203B41FA5}">
                      <a16:colId xmlns:a16="http://schemas.microsoft.com/office/drawing/2014/main" val="2889257544"/>
                    </a:ext>
                  </a:extLst>
                </a:gridCol>
                <a:gridCol w="731520">
                  <a:extLst>
                    <a:ext uri="{9D8B030D-6E8A-4147-A177-3AD203B41FA5}">
                      <a16:colId xmlns:a16="http://schemas.microsoft.com/office/drawing/2014/main" val="3381210570"/>
                    </a:ext>
                  </a:extLst>
                </a:gridCol>
                <a:gridCol w="731520">
                  <a:extLst>
                    <a:ext uri="{9D8B030D-6E8A-4147-A177-3AD203B41FA5}">
                      <a16:colId xmlns:a16="http://schemas.microsoft.com/office/drawing/2014/main" val="1318755862"/>
                    </a:ext>
                  </a:extLst>
                </a:gridCol>
                <a:gridCol w="914400">
                  <a:extLst>
                    <a:ext uri="{9D8B030D-6E8A-4147-A177-3AD203B41FA5}">
                      <a16:colId xmlns:a16="http://schemas.microsoft.com/office/drawing/2014/main" val="2115652256"/>
                    </a:ext>
                  </a:extLst>
                </a:gridCol>
                <a:gridCol w="914400">
                  <a:extLst>
                    <a:ext uri="{9D8B030D-6E8A-4147-A177-3AD203B41FA5}">
                      <a16:colId xmlns:a16="http://schemas.microsoft.com/office/drawing/2014/main" val="1409247481"/>
                    </a:ext>
                  </a:extLst>
                </a:gridCol>
              </a:tblGrid>
              <a:tr h="256032">
                <a:tc>
                  <a:txBody>
                    <a:bodyPr/>
                    <a:lstStyle/>
                    <a:p>
                      <a:pPr marL="619760" marR="0" indent="-242570" algn="l">
                        <a:lnSpc>
                          <a:spcPts val="1140"/>
                        </a:lnSpc>
                        <a:spcBef>
                          <a:spcPts val="0"/>
                        </a:spcBef>
                        <a:spcAft>
                          <a:spcPts val="0"/>
                        </a:spcAft>
                      </a:pPr>
                      <a:r>
                        <a:rPr lang="en-US" sz="1100" dirty="0">
                          <a:effectLst/>
                          <a:latin typeface="Times" panose="02020603050405020304" pitchFamily="18" charset="0"/>
                          <a:cs typeface="Times" panose="02020603050405020304" pitchFamily="18" charset="0"/>
                        </a:rPr>
                        <a:t>48:</a:t>
                      </a:r>
                      <a:r>
                        <a:rPr lang="en-US" sz="1100" spc="-6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Transporte</a:t>
                      </a:r>
                      <a:r>
                        <a:rPr lang="en-US" sz="1100" dirty="0">
                          <a:effectLst/>
                          <a:latin typeface="Times" panose="02020603050405020304" pitchFamily="18" charset="0"/>
                          <a:cs typeface="Times" panose="02020603050405020304" pitchFamily="18" charset="0"/>
                        </a:rPr>
                        <a:t> y </a:t>
                      </a:r>
                      <a:r>
                        <a:rPr lang="en-US" sz="1100" dirty="0" err="1">
                          <a:effectLst/>
                          <a:latin typeface="Times" panose="02020603050405020304" pitchFamily="18" charset="0"/>
                          <a:cs typeface="Times" panose="02020603050405020304" pitchFamily="18" charset="0"/>
                        </a:rPr>
                        <a:t>almacenamiento</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spcBef>
                          <a:spcPts val="56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0985" algn="ctr">
                        <a:spcBef>
                          <a:spcPts val="56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-17.65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28.57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578020366"/>
                  </a:ext>
                </a:extLst>
              </a:tr>
              <a:tr h="256032">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51:</a:t>
                      </a:r>
                      <a:r>
                        <a:rPr lang="en-US" sz="1100" spc="-5" dirty="0">
                          <a:effectLst/>
                          <a:latin typeface="Times" panose="02020603050405020304" pitchFamily="18" charset="0"/>
                          <a:cs typeface="Times" panose="02020603050405020304" pitchFamily="18" charset="0"/>
                        </a:rPr>
                        <a:t> </a:t>
                      </a:r>
                      <a:r>
                        <a:rPr lang="en-US" sz="1100" spc="-10" dirty="0" err="1">
                          <a:effectLst/>
                          <a:latin typeface="Times" panose="02020603050405020304" pitchFamily="18" charset="0"/>
                          <a:cs typeface="Times" panose="02020603050405020304" pitchFamily="18" charset="0"/>
                        </a:rPr>
                        <a:t>Información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62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87271209"/>
                  </a:ext>
                </a:extLst>
              </a:tr>
              <a:tr h="256032">
                <a:tc>
                  <a:txBody>
                    <a:bodyPr/>
                    <a:lstStyle/>
                    <a:p>
                      <a:pPr marL="74930" marR="6794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52:</a:t>
                      </a:r>
                      <a:r>
                        <a:rPr lang="en-US" sz="1100" spc="-2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Finanzas</a:t>
                      </a:r>
                      <a:r>
                        <a:rPr lang="en-US" sz="1100" dirty="0">
                          <a:effectLst/>
                          <a:latin typeface="Times" panose="02020603050405020304" pitchFamily="18" charset="0"/>
                          <a:cs typeface="Times" panose="02020603050405020304" pitchFamily="18" charset="0"/>
                        </a:rPr>
                        <a:t> y </a:t>
                      </a:r>
                      <a:r>
                        <a:rPr lang="en-US" sz="1100" dirty="0" err="1">
                          <a:effectLst/>
                          <a:latin typeface="Times" panose="02020603050405020304" pitchFamily="18" charset="0"/>
                          <a:cs typeface="Times" panose="02020603050405020304" pitchFamily="18" charset="0"/>
                        </a:rPr>
                        <a:t>Seguros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8</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10715338"/>
                  </a:ext>
                </a:extLst>
              </a:tr>
              <a:tr h="256032">
                <a:tc>
                  <a:txBody>
                    <a:bodyPr/>
                    <a:lstStyle/>
                    <a:p>
                      <a:pPr marL="7429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531:</a:t>
                      </a:r>
                      <a:r>
                        <a:rPr lang="en-US" sz="1100" spc="-1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Bienes</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raíces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lnSpc>
                          <a:spcPts val="1050"/>
                        </a:lnSpc>
                        <a:spcBef>
                          <a:spcPts val="0"/>
                        </a:spcBef>
                        <a:spcAft>
                          <a:spcPts val="0"/>
                        </a:spcAft>
                      </a:pPr>
                      <a:r>
                        <a:rPr lang="en-US" sz="1100" spc="-25" dirty="0">
                          <a:effectLst/>
                          <a:latin typeface="Times" panose="02020603050405020304" pitchFamily="18" charset="0"/>
                          <a:cs typeface="Times" panose="02020603050405020304" pitchFamily="18" charset="0"/>
                        </a:rPr>
                        <a:t>14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0985" algn="ctr">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-12.50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0248951"/>
                  </a:ext>
                </a:extLst>
              </a:tr>
              <a:tr h="256032">
                <a:tc>
                  <a:txBody>
                    <a:bodyPr/>
                    <a:lstStyle/>
                    <a:p>
                      <a:pPr marL="476885" marR="0" indent="-33274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54:</a:t>
                      </a:r>
                      <a:r>
                        <a:rPr lang="en-US" sz="1100" spc="-65"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Servicios Profesionales, Científicos y Técnicos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8</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6</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42074319"/>
                  </a:ext>
                </a:extLst>
              </a:tr>
              <a:tr h="256032">
                <a:tc>
                  <a:txBody>
                    <a:bodyPr/>
                    <a:lstStyle/>
                    <a:p>
                      <a:pPr marL="738505" marR="0" indent="-53848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621:</a:t>
                      </a:r>
                      <a:r>
                        <a:rPr lang="en-US" sz="1100" spc="-6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Servicios</a:t>
                      </a:r>
                      <a:r>
                        <a:rPr lang="en-US" sz="1100" dirty="0">
                          <a:effectLst/>
                          <a:latin typeface="Times" panose="02020603050405020304" pitchFamily="18" charset="0"/>
                          <a:cs typeface="Times" panose="02020603050405020304" pitchFamily="18" charset="0"/>
                        </a:rPr>
                        <a:t> de </a:t>
                      </a:r>
                      <a:r>
                        <a:rPr lang="en-US" sz="1100" dirty="0" err="1">
                          <a:effectLst/>
                          <a:latin typeface="Times" panose="02020603050405020304" pitchFamily="18" charset="0"/>
                          <a:cs typeface="Times" panose="02020603050405020304" pitchFamily="18" charset="0"/>
                        </a:rPr>
                        <a:t>atención</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médica</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ambulatoria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spcBef>
                          <a:spcPts val="575"/>
                        </a:spcBef>
                        <a:spcAft>
                          <a:spcPts val="0"/>
                        </a:spcAft>
                      </a:pPr>
                      <a:r>
                        <a:rPr lang="en-US" sz="1100" spc="-25" dirty="0">
                          <a:effectLst/>
                          <a:latin typeface="Times" panose="02020603050405020304" pitchFamily="18" charset="0"/>
                          <a:cs typeface="Times" panose="02020603050405020304" pitchFamily="18" charset="0"/>
                        </a:rPr>
                        <a:t>12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spc="-25" dirty="0">
                          <a:effectLst/>
                          <a:latin typeface="Times" panose="02020603050405020304" pitchFamily="18" charset="0"/>
                          <a:cs typeface="Times" panose="02020603050405020304" pitchFamily="18" charset="0"/>
                        </a:rPr>
                        <a:t>13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spc="-25" dirty="0">
                          <a:effectLst/>
                          <a:latin typeface="Times" panose="02020603050405020304" pitchFamily="18" charset="0"/>
                          <a:cs typeface="Times" panose="02020603050405020304" pitchFamily="18" charset="0"/>
                        </a:rPr>
                        <a:t>12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22250" algn="ctr">
                        <a:spcBef>
                          <a:spcPts val="575"/>
                        </a:spcBef>
                        <a:spcAft>
                          <a:spcPts val="0"/>
                        </a:spcAft>
                      </a:pPr>
                      <a:r>
                        <a:rPr lang="en-US" sz="1100" spc="-25" dirty="0">
                          <a:effectLst/>
                          <a:latin typeface="Times" panose="02020603050405020304" pitchFamily="18" charset="0"/>
                          <a:cs typeface="Times" panose="02020603050405020304" pitchFamily="18" charset="0"/>
                        </a:rPr>
                        <a:t>11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8.33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87655672"/>
                  </a:ext>
                </a:extLst>
              </a:tr>
              <a:tr h="256032">
                <a:tc>
                  <a:txBody>
                    <a:bodyPr/>
                    <a:lstStyle/>
                    <a:p>
                      <a:pPr marL="720725" marR="0" indent="-645160"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623:</a:t>
                      </a:r>
                      <a:r>
                        <a:rPr lang="es-ES" sz="1100" spc="-45" dirty="0">
                          <a:effectLst/>
                          <a:latin typeface="Times" panose="02020603050405020304" pitchFamily="18" charset="0"/>
                          <a:cs typeface="Times" panose="02020603050405020304" pitchFamily="18" charset="0"/>
                        </a:rPr>
                        <a:t>Centros de atención residencial y de enfermería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spcBef>
                          <a:spcPts val="575"/>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dirty="0">
                          <a:effectLst/>
                          <a:latin typeface="Times" panose="02020603050405020304" pitchFamily="18" charset="0"/>
                          <a:cs typeface="Times" panose="02020603050405020304" pitchFamily="18" charset="0"/>
                        </a:rPr>
                        <a:t>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1785" algn="ctr">
                        <a:spcBef>
                          <a:spcPts val="575"/>
                        </a:spcBef>
                        <a:spcAft>
                          <a:spcPts val="0"/>
                        </a:spcAft>
                      </a:pPr>
                      <a:r>
                        <a:rPr lang="en-US" sz="1100" spc="-20" dirty="0">
                          <a:effectLst/>
                          <a:latin typeface="Times" panose="02020603050405020304" pitchFamily="18" charset="0"/>
                          <a:cs typeface="Times" panose="02020603050405020304" pitchFamily="18" charset="0"/>
                        </a:rPr>
                        <a:t>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9080" algn="ctr">
                        <a:spcBef>
                          <a:spcPts val="57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-25.00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24037403"/>
                  </a:ext>
                </a:extLst>
              </a:tr>
              <a:tr h="256032">
                <a:tc>
                  <a:txBody>
                    <a:bodyPr/>
                    <a:lstStyle/>
                    <a:p>
                      <a:pPr marL="73025" marR="7048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624:</a:t>
                      </a:r>
                      <a:r>
                        <a:rPr lang="en-US" sz="1100" spc="-3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Asistencia</a:t>
                      </a:r>
                      <a:r>
                        <a:rPr lang="en-US" sz="1100" dirty="0">
                          <a:effectLst/>
                          <a:latin typeface="Times" panose="02020603050405020304" pitchFamily="18" charset="0"/>
                          <a:cs typeface="Times" panose="02020603050405020304" pitchFamily="18" charset="0"/>
                        </a:rPr>
                        <a:t> social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0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620" marR="0" algn="ctr">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768384229"/>
                  </a:ext>
                </a:extLst>
              </a:tr>
              <a:tr h="256032">
                <a:tc>
                  <a:txBody>
                    <a:bodyPr/>
                    <a:lstStyle/>
                    <a:p>
                      <a:pPr marL="791845" marR="0" indent="-657225" algn="l">
                        <a:lnSpc>
                          <a:spcPts val="1150"/>
                        </a:lnSpc>
                        <a:spcBef>
                          <a:spcPts val="0"/>
                        </a:spcBef>
                        <a:spcAft>
                          <a:spcPts val="0"/>
                        </a:spcAft>
                      </a:pPr>
                      <a:r>
                        <a:rPr lang="en-US" sz="1100" dirty="0">
                          <a:effectLst/>
                          <a:latin typeface="Times" panose="02020603050405020304" pitchFamily="18" charset="0"/>
                          <a:cs typeface="Times" panose="02020603050405020304" pitchFamily="18" charset="0"/>
                        </a:rPr>
                        <a:t>722:</a:t>
                      </a:r>
                      <a:r>
                        <a:rPr lang="en-US" sz="1100" spc="-45"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Servicio de alimentos y lugares para beber</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spcBef>
                          <a:spcPts val="575"/>
                        </a:spcBef>
                        <a:spcAft>
                          <a:spcPts val="0"/>
                        </a:spcAft>
                      </a:pPr>
                      <a:r>
                        <a:rPr lang="en-US" sz="1100" spc="-25" dirty="0">
                          <a:effectLst/>
                          <a:latin typeface="Times" panose="02020603050405020304" pitchFamily="18" charset="0"/>
                          <a:cs typeface="Times" panose="02020603050405020304" pitchFamily="18" charset="0"/>
                        </a:rPr>
                        <a:t>30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spc="-25" dirty="0">
                          <a:effectLst/>
                          <a:latin typeface="Times" panose="02020603050405020304" pitchFamily="18" charset="0"/>
                          <a:cs typeface="Times" panose="02020603050405020304" pitchFamily="18" charset="0"/>
                        </a:rPr>
                        <a:t>33</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spc="-25" dirty="0">
                          <a:effectLst/>
                          <a:latin typeface="Times" panose="02020603050405020304" pitchFamily="18" charset="0"/>
                          <a:cs typeface="Times" panose="02020603050405020304" pitchFamily="18" charset="0"/>
                        </a:rPr>
                        <a:t>32</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1455" algn="ctr">
                        <a:spcBef>
                          <a:spcPts val="575"/>
                        </a:spcBef>
                        <a:spcAft>
                          <a:spcPts val="0"/>
                        </a:spcAft>
                      </a:pPr>
                      <a:r>
                        <a:rPr lang="en-US" sz="1100" spc="-25" dirty="0">
                          <a:effectLst/>
                          <a:latin typeface="Times" panose="02020603050405020304" pitchFamily="18" charset="0"/>
                          <a:cs typeface="Times" panose="02020603050405020304" pitchFamily="18" charset="0"/>
                        </a:rPr>
                        <a:t>34</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0035" algn="ctr">
                        <a:spcBef>
                          <a:spcPts val="575"/>
                        </a:spcBef>
                        <a:spcAft>
                          <a:spcPts val="0"/>
                        </a:spcAft>
                      </a:pPr>
                      <a:r>
                        <a:rPr lang="en-US" sz="1100" spc="-10" dirty="0">
                          <a:effectLst/>
                          <a:latin typeface="Times" panose="02020603050405020304" pitchFamily="18" charset="0"/>
                          <a:cs typeface="Times" panose="02020603050405020304" pitchFamily="18" charset="0"/>
                        </a:rPr>
                        <a:t>10.00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3.03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527943269"/>
                  </a:ext>
                </a:extLst>
              </a:tr>
              <a:tr h="411480">
                <a:tc>
                  <a:txBody>
                    <a:bodyPr/>
                    <a:lstStyle/>
                    <a:p>
                      <a:pPr marL="74930" marR="69850" algn="l">
                        <a:spcBef>
                          <a:spcPts val="0"/>
                        </a:spcBef>
                        <a:spcAft>
                          <a:spcPts val="0"/>
                        </a:spcAft>
                      </a:pPr>
                      <a:r>
                        <a:rPr lang="en-US" sz="1100" dirty="0">
                          <a:effectLst/>
                          <a:latin typeface="Times" panose="02020603050405020304" pitchFamily="18" charset="0"/>
                          <a:cs typeface="Times" panose="02020603050405020304" pitchFamily="18" charset="0"/>
                        </a:rPr>
                        <a:t>81:</a:t>
                      </a:r>
                      <a:r>
                        <a:rPr lang="en-US" sz="1100" spc="-60"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Otros servicios (reparación de automóviles, reparación de electrodomésticos, barbería, manicura, tintorería,…)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223520" marR="0"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224155" marR="0"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94615" marR="85090"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211455" algn="ctr">
                        <a:spcBef>
                          <a:spcPts val="5"/>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260985" algn="ctr">
                        <a:spcBef>
                          <a:spcPts val="5"/>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-17.65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0" marR="309880" algn="ctr">
                        <a:spcBef>
                          <a:spcPts val="5"/>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7.14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52329197"/>
                  </a:ext>
                </a:extLst>
              </a:tr>
            </a:tbl>
          </a:graphicData>
        </a:graphic>
      </p:graphicFrame>
      <p:sp>
        <p:nvSpPr>
          <p:cNvPr id="18" name="Title 1">
            <a:extLst>
              <a:ext uri="{FF2B5EF4-FFF2-40B4-BE49-F238E27FC236}">
                <a16:creationId xmlns:a16="http://schemas.microsoft.com/office/drawing/2014/main" id="{1D43694F-0D29-7670-67DE-BEC6292A8838}"/>
              </a:ext>
            </a:extLst>
          </p:cNvPr>
          <p:cNvSpPr>
            <a:spLocks noGrp="1"/>
          </p:cNvSpPr>
          <p:nvPr>
            <p:ph type="title"/>
          </p:nvPr>
        </p:nvSpPr>
        <p:spPr>
          <a:xfrm>
            <a:off x="229949" y="817439"/>
            <a:ext cx="11433834" cy="1024256"/>
          </a:xfrm>
        </p:spPr>
        <p:txBody>
          <a:bodyPr>
            <a:normAutofit/>
          </a:bodyPr>
          <a:lstStyle/>
          <a:p>
            <a:pPr algn="ctr"/>
            <a:r>
              <a:rPr lang="en-US" sz="3800" u="sng" dirty="0" err="1">
                <a:latin typeface="Times" panose="02020603050405020304" pitchFamily="18" charset="0"/>
                <a:cs typeface="Times" panose="02020603050405020304" pitchFamily="18" charset="0"/>
              </a:rPr>
              <a:t>Subregión</a:t>
            </a:r>
            <a:r>
              <a:rPr lang="en-US" sz="3800" u="sng" dirty="0">
                <a:latin typeface="Times" panose="02020603050405020304" pitchFamily="18" charset="0"/>
                <a:cs typeface="Times" panose="02020603050405020304" pitchFamily="18" charset="0"/>
              </a:rPr>
              <a:t> de Kern Norte </a:t>
            </a:r>
            <a:r>
              <a:rPr lang="en-US" sz="3800" u="sng" dirty="0"/>
              <a:t>(Wasco) </a:t>
            </a:r>
            <a:r>
              <a:rPr lang="en-US" sz="3800" u="sng" dirty="0" err="1">
                <a:latin typeface="Times" panose="02020603050405020304" pitchFamily="18" charset="0"/>
                <a:cs typeface="Times" panose="02020603050405020304" pitchFamily="18" charset="0"/>
              </a:rPr>
              <a:t>Empleadores</a:t>
            </a:r>
            <a:r>
              <a:rPr lang="en-US" sz="3800" u="sng" dirty="0"/>
              <a:t> Pt. 3 </a:t>
            </a:r>
          </a:p>
        </p:txBody>
      </p:sp>
      <p:sp>
        <p:nvSpPr>
          <p:cNvPr id="2" name="TextBox 1">
            <a:extLst>
              <a:ext uri="{FF2B5EF4-FFF2-40B4-BE49-F238E27FC236}">
                <a16:creationId xmlns:a16="http://schemas.microsoft.com/office/drawing/2014/main" id="{BA4B77A9-3ECA-339B-BD2E-D648B1C696BF}"/>
              </a:ext>
            </a:extLst>
          </p:cNvPr>
          <p:cNvSpPr txBox="1"/>
          <p:nvPr/>
        </p:nvSpPr>
        <p:spPr>
          <a:xfrm>
            <a:off x="561196" y="6040561"/>
            <a:ext cx="5448165"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5.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pp.24-25</a:t>
            </a:r>
            <a:endParaRPr lang="en-US" dirty="0"/>
          </a:p>
        </p:txBody>
      </p:sp>
      <p:sp>
        <p:nvSpPr>
          <p:cNvPr id="3" name="Rectangle 2">
            <a:extLst>
              <a:ext uri="{FF2B5EF4-FFF2-40B4-BE49-F238E27FC236}">
                <a16:creationId xmlns:a16="http://schemas.microsoft.com/office/drawing/2014/main" id="{601F232F-53E0-49E4-AD0E-61A1EC22B308}"/>
              </a:ext>
            </a:extLst>
          </p:cNvPr>
          <p:cNvSpPr/>
          <p:nvPr/>
        </p:nvSpPr>
        <p:spPr>
          <a:xfrm>
            <a:off x="514786" y="519072"/>
            <a:ext cx="10989151" cy="59813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7AE8B21-B2E1-48AE-AFD0-362DABD01F09}"/>
              </a:ext>
            </a:extLst>
          </p:cNvPr>
          <p:cNvSpPr txBox="1"/>
          <p:nvPr/>
        </p:nvSpPr>
        <p:spPr>
          <a:xfrm>
            <a:off x="10013844" y="1795475"/>
            <a:ext cx="398352" cy="276999"/>
          </a:xfrm>
          <a:prstGeom prst="rect">
            <a:avLst/>
          </a:prstGeom>
          <a:noFill/>
        </p:spPr>
        <p:txBody>
          <a:bodyPr wrap="square" rtlCol="0">
            <a:spAutoFit/>
          </a:bodyPr>
          <a:lstStyle/>
          <a:p>
            <a:r>
              <a:rPr lang="en-US" sz="1200" dirty="0">
                <a:latin typeface="+mj-lt"/>
              </a:rPr>
              <a:t>5</a:t>
            </a:r>
          </a:p>
        </p:txBody>
      </p:sp>
    </p:spTree>
    <p:extLst>
      <p:ext uri="{BB962C8B-B14F-4D97-AF65-F5344CB8AC3E}">
        <p14:creationId xmlns:p14="http://schemas.microsoft.com/office/powerpoint/2010/main" val="265027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A75D2D-150A-1FB7-9C6A-1C2EF9EFD335}"/>
              </a:ext>
            </a:extLst>
          </p:cNvPr>
          <p:cNvGraphicFramePr>
            <a:graphicFrameLocks noGrp="1"/>
          </p:cNvGraphicFramePr>
          <p:nvPr>
            <p:extLst>
              <p:ext uri="{D42A27DB-BD31-4B8C-83A1-F6EECF244321}">
                <p14:modId xmlns:p14="http://schemas.microsoft.com/office/powerpoint/2010/main" val="3935131140"/>
              </p:ext>
            </p:extLst>
          </p:nvPr>
        </p:nvGraphicFramePr>
        <p:xfrm>
          <a:off x="1373380" y="1874694"/>
          <a:ext cx="9098280" cy="3314192"/>
        </p:xfrm>
        <a:graphic>
          <a:graphicData uri="http://schemas.openxmlformats.org/drawingml/2006/table">
            <a:tbl>
              <a:tblPr firstRow="1" firstCol="1" lastRow="1" lastCol="1" bandRow="1" bandCol="1">
                <a:tableStyleId>{D4CE2346-27A6-42CB-956E-9A3AAC782CB1}</a:tableStyleId>
              </a:tblPr>
              <a:tblGrid>
                <a:gridCol w="3063240">
                  <a:extLst>
                    <a:ext uri="{9D8B030D-6E8A-4147-A177-3AD203B41FA5}">
                      <a16:colId xmlns:a16="http://schemas.microsoft.com/office/drawing/2014/main" val="3566630303"/>
                    </a:ext>
                  </a:extLst>
                </a:gridCol>
                <a:gridCol w="1005840">
                  <a:extLst>
                    <a:ext uri="{9D8B030D-6E8A-4147-A177-3AD203B41FA5}">
                      <a16:colId xmlns:a16="http://schemas.microsoft.com/office/drawing/2014/main" val="106734002"/>
                    </a:ext>
                  </a:extLst>
                </a:gridCol>
                <a:gridCol w="1005840">
                  <a:extLst>
                    <a:ext uri="{9D8B030D-6E8A-4147-A177-3AD203B41FA5}">
                      <a16:colId xmlns:a16="http://schemas.microsoft.com/office/drawing/2014/main" val="1368762358"/>
                    </a:ext>
                  </a:extLst>
                </a:gridCol>
                <a:gridCol w="1005840">
                  <a:extLst>
                    <a:ext uri="{9D8B030D-6E8A-4147-A177-3AD203B41FA5}">
                      <a16:colId xmlns:a16="http://schemas.microsoft.com/office/drawing/2014/main" val="155145833"/>
                    </a:ext>
                  </a:extLst>
                </a:gridCol>
                <a:gridCol w="1005840">
                  <a:extLst>
                    <a:ext uri="{9D8B030D-6E8A-4147-A177-3AD203B41FA5}">
                      <a16:colId xmlns:a16="http://schemas.microsoft.com/office/drawing/2014/main" val="3409129933"/>
                    </a:ext>
                  </a:extLst>
                </a:gridCol>
                <a:gridCol w="1005840">
                  <a:extLst>
                    <a:ext uri="{9D8B030D-6E8A-4147-A177-3AD203B41FA5}">
                      <a16:colId xmlns:a16="http://schemas.microsoft.com/office/drawing/2014/main" val="3325799064"/>
                    </a:ext>
                  </a:extLst>
                </a:gridCol>
                <a:gridCol w="1005840">
                  <a:extLst>
                    <a:ext uri="{9D8B030D-6E8A-4147-A177-3AD203B41FA5}">
                      <a16:colId xmlns:a16="http://schemas.microsoft.com/office/drawing/2014/main" val="2197746739"/>
                    </a:ext>
                  </a:extLst>
                </a:gridCol>
              </a:tblGrid>
              <a:tr h="301752">
                <a:tc>
                  <a:txBody>
                    <a:bodyPr/>
                    <a:lstStyle/>
                    <a:p>
                      <a:pPr marL="0" marR="0" algn="l">
                        <a:spcBef>
                          <a:spcPts val="0"/>
                        </a:spcBef>
                        <a:spcAft>
                          <a:spcPts val="0"/>
                        </a:spcAft>
                      </a:pPr>
                      <a:r>
                        <a:rPr lang="en-US" sz="1100" dirty="0">
                          <a:effectLst/>
                          <a:latin typeface="Times" panose="02020603050405020304" pitchFamily="18" charset="0"/>
                          <a:cs typeface="Times" panose="02020603050405020304" pitchFamily="18" charset="0"/>
                        </a:rPr>
                        <a:t> </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2017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2019</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2020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2021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93675" marR="0" algn="ctr">
                        <a:spcBef>
                          <a:spcPts val="5"/>
                        </a:spcBef>
                        <a:spcAft>
                          <a:spcPts val="0"/>
                        </a:spcAft>
                      </a:pPr>
                      <a:r>
                        <a:rPr lang="en-US" sz="1100" dirty="0">
                          <a:effectLst/>
                          <a:latin typeface="Times" panose="02020603050405020304" pitchFamily="18" charset="0"/>
                          <a:cs typeface="Times" panose="02020603050405020304" pitchFamily="18" charset="0"/>
                        </a:rPr>
                        <a:t>2017</a:t>
                      </a:r>
                      <a:r>
                        <a:rPr lang="en-US" sz="1100" spc="-10"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to</a:t>
                      </a:r>
                      <a:r>
                        <a:rPr lang="en-US" sz="1100" spc="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2019 (% of change)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7790" marR="97155" algn="ctr">
                        <a:spcBef>
                          <a:spcPts val="5"/>
                        </a:spcBef>
                        <a:spcAft>
                          <a:spcPts val="0"/>
                        </a:spcAft>
                      </a:pPr>
                      <a:r>
                        <a:rPr lang="en-US" sz="1100" dirty="0">
                          <a:effectLst/>
                          <a:latin typeface="Times" panose="02020603050405020304" pitchFamily="18" charset="0"/>
                          <a:cs typeface="Times" panose="02020603050405020304" pitchFamily="18" charset="0"/>
                        </a:rPr>
                        <a:t>2019</a:t>
                      </a:r>
                      <a:r>
                        <a:rPr lang="en-US" sz="1100" spc="-10"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to</a:t>
                      </a:r>
                      <a:r>
                        <a:rPr lang="en-US" sz="1100" spc="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2021 </a:t>
                      </a:r>
                    </a:p>
                    <a:p>
                      <a:pPr marL="97790" marR="93345" algn="ctr">
                        <a:lnSpc>
                          <a:spcPts val="1090"/>
                        </a:lnSpc>
                        <a:spcBef>
                          <a:spcPts val="5"/>
                        </a:spcBef>
                        <a:spcAft>
                          <a:spcPts val="0"/>
                        </a:spcAft>
                      </a:pPr>
                      <a:r>
                        <a:rPr lang="en-US" sz="1100" spc="-20" dirty="0">
                          <a:effectLst/>
                          <a:latin typeface="Times" panose="02020603050405020304" pitchFamily="18" charset="0"/>
                          <a:cs typeface="Times" panose="02020603050405020304" pitchFamily="18" charset="0"/>
                        </a:rPr>
                        <a:t>(% of change)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61482742"/>
                  </a:ext>
                </a:extLst>
              </a:tr>
              <a:tr h="301752">
                <a:tc>
                  <a:txBody>
                    <a:bodyPr/>
                    <a:lstStyle/>
                    <a:p>
                      <a:pPr marL="64135" marR="61595" algn="l">
                        <a:lnSpc>
                          <a:spcPts val="1025"/>
                        </a:lnSpc>
                        <a:spcBef>
                          <a:spcPts val="0"/>
                        </a:spcBef>
                        <a:spcAft>
                          <a:spcPts val="0"/>
                        </a:spcAft>
                      </a:pPr>
                      <a:endParaRPr lang="en-US" sz="1100" dirty="0">
                        <a:effectLst/>
                        <a:latin typeface="Times" panose="02020603050405020304" pitchFamily="18" charset="0"/>
                        <a:cs typeface="Times" panose="02020603050405020304" pitchFamily="18" charset="0"/>
                      </a:endParaRPr>
                    </a:p>
                    <a:p>
                      <a:pPr marL="64135" marR="61595" algn="l">
                        <a:lnSpc>
                          <a:spcPts val="1025"/>
                        </a:lnSpc>
                        <a:spcBef>
                          <a:spcPts val="0"/>
                        </a:spcBef>
                        <a:spcAft>
                          <a:spcPts val="0"/>
                        </a:spcAft>
                      </a:pPr>
                      <a:r>
                        <a:rPr lang="en-US" sz="1100" dirty="0">
                          <a:effectLst/>
                          <a:latin typeface="Times" panose="02020603050405020304" pitchFamily="18" charset="0"/>
                          <a:cs typeface="Times" panose="02020603050405020304" pitchFamily="18" charset="0"/>
                        </a:rPr>
                        <a:t>NAICS</a:t>
                      </a:r>
                      <a:r>
                        <a:rPr lang="en-US" sz="1100" spc="-4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Code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311275" marR="1310005" algn="ctr">
                        <a:lnSpc>
                          <a:spcPts val="1025"/>
                        </a:lnSpc>
                        <a:spcBef>
                          <a:spcPts val="0"/>
                        </a:spcBef>
                        <a:spcAft>
                          <a:spcPts val="0"/>
                        </a:spcAft>
                      </a:pPr>
                      <a:endParaRPr lang="en-US" sz="1100" dirty="0">
                        <a:effectLst/>
                        <a:latin typeface="Times" panose="02020603050405020304" pitchFamily="18" charset="0"/>
                        <a:cs typeface="Times" panose="02020603050405020304" pitchFamily="18" charset="0"/>
                      </a:endParaRPr>
                    </a:p>
                    <a:p>
                      <a:pPr marL="1311275" marR="1310005" algn="ctr">
                        <a:lnSpc>
                          <a:spcPts val="1025"/>
                        </a:lnSpc>
                        <a:spcBef>
                          <a:spcPts val="0"/>
                        </a:spcBef>
                        <a:spcAft>
                          <a:spcPts val="0"/>
                        </a:spcAft>
                      </a:pPr>
                      <a:r>
                        <a:rPr lang="en-US" sz="1100" dirty="0">
                          <a:effectLst/>
                          <a:latin typeface="Times" panose="02020603050405020304" pitchFamily="18" charset="0"/>
                          <a:cs typeface="Times" panose="02020603050405020304" pitchFamily="18" charset="0"/>
                        </a:rPr>
                        <a:t>Zip</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Code</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93249,</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Lost</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Hills,</a:t>
                      </a:r>
                      <a:r>
                        <a:rPr lang="en-US" sz="1100" spc="-20"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CA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311275" marR="1310005" algn="ctr">
                        <a:lnSpc>
                          <a:spcPts val="1025"/>
                        </a:lnSpc>
                        <a:spcBef>
                          <a:spcPts val="0"/>
                        </a:spcBef>
                        <a:spcAft>
                          <a:spcPts val="0"/>
                        </a:spcAft>
                      </a:pP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4163975984"/>
                  </a:ext>
                </a:extLst>
              </a:tr>
              <a:tr h="493776">
                <a:tc>
                  <a:txBody>
                    <a:bodyPr/>
                    <a:lstStyle/>
                    <a:p>
                      <a:pPr marL="0" marR="0" algn="l">
                        <a:spcBef>
                          <a:spcPts val="30"/>
                        </a:spcBef>
                        <a:spcAft>
                          <a:spcPts val="0"/>
                        </a:spcAft>
                      </a:pPr>
                      <a:r>
                        <a:rPr lang="en-US" sz="1100" dirty="0">
                          <a:effectLst/>
                          <a:latin typeface="Times" panose="02020603050405020304" pitchFamily="18" charset="0"/>
                          <a:cs typeface="Times" panose="02020603050405020304" pitchFamily="18" charset="0"/>
                        </a:rPr>
                        <a:t> </a:t>
                      </a:r>
                    </a:p>
                    <a:p>
                      <a:pPr marL="67310" marR="61595" algn="l">
                        <a:spcBef>
                          <a:spcPts val="0"/>
                        </a:spcBef>
                        <a:spcAft>
                          <a:spcPts val="0"/>
                        </a:spcAft>
                      </a:pPr>
                      <a:r>
                        <a:rPr lang="en-US" sz="1100" spc="-10" dirty="0">
                          <a:effectLst/>
                          <a:latin typeface="Times" panose="02020603050405020304" pitchFamily="18" charset="0"/>
                          <a:cs typeface="Times" panose="02020603050405020304" pitchFamily="18" charset="0"/>
                        </a:rPr>
                        <a:t>Total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181610" marR="17526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38</a:t>
                      </a:r>
                    </a:p>
                    <a:p>
                      <a:pPr marL="181610" marR="17526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r>
                        <a:rPr lang="en-US" sz="1100" b="0" spc="-10" dirty="0">
                          <a:solidFill>
                            <a:schemeClr val="tx1"/>
                          </a:solidFill>
                          <a:effectLst/>
                          <a:latin typeface="Times" panose="02020603050405020304" pitchFamily="18" charset="0"/>
                          <a:cs typeface="Times" panose="02020603050405020304" pitchFamily="18" charset="0"/>
                        </a:rPr>
                        <a:t>(1,706)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75565" marR="67945"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36 </a:t>
                      </a:r>
                    </a:p>
                    <a:p>
                      <a:pPr marL="75565" marR="67945" algn="ctr">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(1,507)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75565" marR="66675"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38</a:t>
                      </a:r>
                    </a:p>
                    <a:p>
                      <a:pPr marL="75565" marR="66675"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r>
                        <a:rPr lang="en-US" sz="1100" b="0" spc="-10" dirty="0">
                          <a:solidFill>
                            <a:schemeClr val="tx1"/>
                          </a:solidFill>
                          <a:effectLst/>
                          <a:latin typeface="Times" panose="02020603050405020304" pitchFamily="18" charset="0"/>
                          <a:cs typeface="Times" panose="02020603050405020304" pitchFamily="18" charset="0"/>
                        </a:rPr>
                        <a:t>(1,297)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86360" marR="8128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38 </a:t>
                      </a:r>
                    </a:p>
                    <a:p>
                      <a:pPr marL="86360" marR="81280" algn="ctr">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(1,578)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5715" marR="0" algn="ctr">
                        <a:lnSpc>
                          <a:spcPts val="113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-5.26</a:t>
                      </a:r>
                      <a:r>
                        <a:rPr lang="en-US" sz="1100" b="0" spc="-20" dirty="0">
                          <a:solidFill>
                            <a:schemeClr val="tx1"/>
                          </a:solidFill>
                          <a:effectLst/>
                          <a:latin typeface="Times" panose="02020603050405020304" pitchFamily="18" charset="0"/>
                          <a:cs typeface="Times" panose="02020603050405020304" pitchFamily="18" charset="0"/>
                        </a:rPr>
                        <a:t> </a:t>
                      </a:r>
                    </a:p>
                    <a:p>
                      <a:pPr marL="5715" marR="0" algn="ctr">
                        <a:lnSpc>
                          <a:spcPts val="113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a:t>
                      </a:r>
                      <a:r>
                        <a:rPr lang="en-US" sz="1100" b="0" spc="-10" dirty="0">
                          <a:solidFill>
                            <a:schemeClr val="tx1"/>
                          </a:solidFill>
                          <a:effectLst/>
                          <a:latin typeface="Times" panose="02020603050405020304" pitchFamily="18" charset="0"/>
                          <a:cs typeface="Times" panose="02020603050405020304" pitchFamily="18" charset="0"/>
                        </a:rPr>
                        <a:t>11.66);</a:t>
                      </a:r>
                    </a:p>
                    <a:p>
                      <a:pPr marL="5715" marR="0" algn="ctr">
                        <a:lnSpc>
                          <a:spcPts val="1130"/>
                        </a:lnSpc>
                        <a:spcBef>
                          <a:spcPts val="0"/>
                        </a:spcBef>
                        <a:spcAft>
                          <a:spcPts val="0"/>
                        </a:spcAft>
                      </a:pPr>
                      <a:r>
                        <a:rPr lang="en-US" sz="1100" b="0" spc="-5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6.76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68580" marR="68580" algn="ctr">
                        <a:lnSpc>
                          <a:spcPts val="113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5.56</a:t>
                      </a:r>
                      <a:endParaRPr lang="en-US" sz="1100" b="0" dirty="0">
                        <a:solidFill>
                          <a:schemeClr val="tx1"/>
                        </a:solidFill>
                        <a:effectLst/>
                        <a:latin typeface="Times" panose="02020603050405020304" pitchFamily="18" charset="0"/>
                        <a:cs typeface="Times" panose="02020603050405020304" pitchFamily="18" charset="0"/>
                      </a:endParaRPr>
                    </a:p>
                    <a:p>
                      <a:pPr marL="68580" marR="69215" algn="ctr">
                        <a:lnSpc>
                          <a:spcPts val="1145"/>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(4.71);</a:t>
                      </a:r>
                      <a:r>
                        <a:rPr lang="en-US" sz="1100" b="0" spc="220" dirty="0">
                          <a:solidFill>
                            <a:schemeClr val="tx1"/>
                          </a:solidFill>
                          <a:effectLst/>
                          <a:latin typeface="Times" panose="02020603050405020304" pitchFamily="18" charset="0"/>
                          <a:cs typeface="Times" panose="02020603050405020304" pitchFamily="18" charset="0"/>
                        </a:rPr>
                        <a:t> </a:t>
                      </a:r>
                      <a:r>
                        <a:rPr lang="en-US" sz="1100" b="0" spc="-5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0.80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789711734"/>
                  </a:ext>
                </a:extLst>
              </a:tr>
              <a:tr h="256032">
                <a:tc>
                  <a:txBody>
                    <a:bodyPr/>
                    <a:lstStyle/>
                    <a:p>
                      <a:pPr marL="67310"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31:</a:t>
                      </a:r>
                      <a:r>
                        <a:rPr lang="en-US" sz="1100" spc="-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Manufacturing</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762420273"/>
                  </a:ext>
                </a:extLst>
              </a:tr>
              <a:tr h="256032">
                <a:tc>
                  <a:txBody>
                    <a:bodyPr/>
                    <a:lstStyle/>
                    <a:p>
                      <a:pPr marL="65405"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Retail</a:t>
                      </a:r>
                      <a:r>
                        <a:rPr lang="en-US" sz="1100" spc="-45"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Trade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9.09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581733553"/>
                  </a:ext>
                </a:extLst>
              </a:tr>
              <a:tr h="256032">
                <a:tc>
                  <a:txBody>
                    <a:bodyPr/>
                    <a:lstStyle/>
                    <a:p>
                      <a:pPr marL="67310"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447:</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Gasoline</a:t>
                      </a:r>
                      <a:r>
                        <a:rPr lang="en-US" sz="1100" spc="-2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Stations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-12.50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942031631"/>
                  </a:ext>
                </a:extLst>
              </a:tr>
              <a:tr h="256032">
                <a:tc>
                  <a:txBody>
                    <a:bodyPr/>
                    <a:lstStyle/>
                    <a:p>
                      <a:pPr marL="67310"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531:</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Real</a:t>
                      </a:r>
                      <a:r>
                        <a:rPr lang="en-US" sz="1100" spc="-1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Estate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394542429"/>
                  </a:ext>
                </a:extLst>
              </a:tr>
              <a:tr h="256032">
                <a:tc>
                  <a:txBody>
                    <a:bodyPr/>
                    <a:lstStyle/>
                    <a:p>
                      <a:pPr marL="65405" marR="61595" algn="l">
                        <a:lnSpc>
                          <a:spcPts val="1135"/>
                        </a:lnSpc>
                        <a:spcBef>
                          <a:spcPts val="0"/>
                        </a:spcBef>
                        <a:spcAft>
                          <a:spcPts val="0"/>
                        </a:spcAft>
                      </a:pPr>
                      <a:r>
                        <a:rPr lang="en-US" sz="1100" dirty="0">
                          <a:effectLst/>
                          <a:latin typeface="Times" panose="02020603050405020304" pitchFamily="18" charset="0"/>
                          <a:cs typeface="Times" panose="02020603050405020304" pitchFamily="18" charset="0"/>
                        </a:rPr>
                        <a:t>621:</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Ambulatory</a:t>
                      </a:r>
                      <a:r>
                        <a:rPr lang="en-US" sz="1100" spc="-5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Health</a:t>
                      </a:r>
                      <a:endParaRPr lang="en-US" sz="1100" dirty="0">
                        <a:effectLst/>
                        <a:latin typeface="Times" panose="02020603050405020304" pitchFamily="18" charset="0"/>
                        <a:cs typeface="Times" panose="02020603050405020304" pitchFamily="18" charset="0"/>
                      </a:endParaRPr>
                    </a:p>
                    <a:p>
                      <a:pPr marL="67945" marR="61595" algn="l">
                        <a:lnSpc>
                          <a:spcPts val="1065"/>
                        </a:lnSpc>
                        <a:spcBef>
                          <a:spcPts val="0"/>
                        </a:spcBef>
                        <a:spcAft>
                          <a:spcPts val="0"/>
                        </a:spcAft>
                      </a:pPr>
                      <a:r>
                        <a:rPr lang="en-US" sz="1100" dirty="0">
                          <a:effectLst/>
                          <a:latin typeface="Times" panose="02020603050405020304" pitchFamily="18" charset="0"/>
                          <a:cs typeface="Times" panose="02020603050405020304" pitchFamily="18" charset="0"/>
                        </a:rPr>
                        <a:t>Care</a:t>
                      </a:r>
                      <a:r>
                        <a:rPr lang="en-US" sz="1100" spc="-2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496573406"/>
                  </a:ext>
                </a:extLst>
              </a:tr>
              <a:tr h="256032">
                <a:tc>
                  <a:txBody>
                    <a:bodyPr/>
                    <a:lstStyle/>
                    <a:p>
                      <a:pPr marL="69215" marR="61595" algn="l">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721:</a:t>
                      </a:r>
                      <a:r>
                        <a:rPr lang="en-US" sz="1100" spc="-2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Accommodation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477089787"/>
                  </a:ext>
                </a:extLst>
              </a:tr>
              <a:tr h="256032">
                <a:tc>
                  <a:txBody>
                    <a:bodyPr/>
                    <a:lstStyle/>
                    <a:p>
                      <a:pPr marL="65405" marR="61595" algn="l">
                        <a:lnSpc>
                          <a:spcPts val="1135"/>
                        </a:lnSpc>
                        <a:spcBef>
                          <a:spcPts val="0"/>
                        </a:spcBef>
                        <a:spcAft>
                          <a:spcPts val="0"/>
                        </a:spcAft>
                      </a:pPr>
                      <a:r>
                        <a:rPr lang="en-US" sz="1100" dirty="0">
                          <a:effectLst/>
                          <a:latin typeface="Times" panose="02020603050405020304" pitchFamily="18" charset="0"/>
                          <a:cs typeface="Times" panose="02020603050405020304" pitchFamily="18" charset="0"/>
                        </a:rPr>
                        <a:t>722:</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Food</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Service</a:t>
                      </a:r>
                      <a:r>
                        <a:rPr lang="en-US" sz="1100" spc="-20"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and</a:t>
                      </a:r>
                      <a:endParaRPr lang="en-US" sz="1100" dirty="0">
                        <a:effectLst/>
                        <a:latin typeface="Times" panose="02020603050405020304" pitchFamily="18" charset="0"/>
                        <a:cs typeface="Times" panose="02020603050405020304" pitchFamily="18" charset="0"/>
                      </a:endParaRPr>
                    </a:p>
                    <a:p>
                      <a:pPr marL="66675" marR="61595" algn="l">
                        <a:lnSpc>
                          <a:spcPts val="1065"/>
                        </a:lnSpc>
                        <a:spcBef>
                          <a:spcPts val="0"/>
                        </a:spcBef>
                        <a:spcAft>
                          <a:spcPts val="0"/>
                        </a:spcAft>
                      </a:pPr>
                      <a:r>
                        <a:rPr lang="en-US" sz="1100" dirty="0">
                          <a:effectLst/>
                          <a:latin typeface="Times" panose="02020603050405020304" pitchFamily="18" charset="0"/>
                          <a:cs typeface="Times" panose="02020603050405020304" pitchFamily="18" charset="0"/>
                        </a:rPr>
                        <a:t>Drinking</a:t>
                      </a:r>
                      <a:r>
                        <a:rPr lang="en-US" sz="1100" spc="-30"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Places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250130847"/>
                  </a:ext>
                </a:extLst>
              </a:tr>
              <a:tr h="256032">
                <a:tc>
                  <a:txBody>
                    <a:bodyPr/>
                    <a:lstStyle/>
                    <a:p>
                      <a:pPr marL="69850" marR="61595" algn="l">
                        <a:spcBef>
                          <a:spcPts val="0"/>
                        </a:spcBef>
                        <a:spcAft>
                          <a:spcPts val="0"/>
                        </a:spcAft>
                      </a:pPr>
                      <a:r>
                        <a:rPr lang="en-US" sz="1100" dirty="0">
                          <a:effectLst/>
                          <a:latin typeface="Times" panose="02020603050405020304" pitchFamily="18" charset="0"/>
                          <a:cs typeface="Times" panose="02020603050405020304" pitchFamily="18" charset="0"/>
                        </a:rPr>
                        <a:t>81:</a:t>
                      </a:r>
                      <a:r>
                        <a:rPr lang="en-US" sz="1100" spc="-6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Other</a:t>
                      </a:r>
                      <a:r>
                        <a:rPr lang="en-US" sz="1100" spc="-5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Services</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(Auto Repair,</a:t>
                      </a:r>
                      <a:r>
                        <a:rPr lang="en-US" sz="1100" spc="-6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Appliance</a:t>
                      </a:r>
                    </a:p>
                    <a:p>
                      <a:pPr marL="180975" marR="175260" algn="l">
                        <a:lnSpc>
                          <a:spcPts val="1150"/>
                        </a:lnSpc>
                        <a:spcBef>
                          <a:spcPts val="0"/>
                        </a:spcBef>
                        <a:spcAft>
                          <a:spcPts val="0"/>
                        </a:spcAft>
                      </a:pPr>
                      <a:r>
                        <a:rPr lang="en-US" sz="1100" spc="-10" dirty="0">
                          <a:effectLst/>
                          <a:latin typeface="Times" panose="02020603050405020304" pitchFamily="18" charset="0"/>
                          <a:cs typeface="Times" panose="02020603050405020304" pitchFamily="18" charset="0"/>
                        </a:rPr>
                        <a:t>Repair,</a:t>
                      </a:r>
                      <a:r>
                        <a:rPr lang="en-US" sz="1100" spc="-4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Barber,</a:t>
                      </a:r>
                      <a:r>
                        <a:rPr lang="en-US" sz="1100" spc="-45" dirty="0">
                          <a:effectLst/>
                          <a:latin typeface="Times" panose="02020603050405020304" pitchFamily="18" charset="0"/>
                          <a:cs typeface="Times" panose="02020603050405020304" pitchFamily="18" charset="0"/>
                        </a:rPr>
                        <a:t> </a:t>
                      </a:r>
                      <a:r>
                        <a:rPr lang="en-US" sz="1100" spc="-10" dirty="0">
                          <a:effectLst/>
                          <a:latin typeface="Times" panose="02020603050405020304" pitchFamily="18" charset="0"/>
                          <a:cs typeface="Times" panose="02020603050405020304" pitchFamily="18" charset="0"/>
                        </a:rPr>
                        <a:t>Nail, </a:t>
                      </a:r>
                      <a:r>
                        <a:rPr lang="en-US" sz="1100" dirty="0">
                          <a:effectLst/>
                          <a:latin typeface="Times" panose="02020603050405020304" pitchFamily="18" charset="0"/>
                          <a:cs typeface="Times" panose="02020603050405020304" pitchFamily="18" charset="0"/>
                        </a:rPr>
                        <a:t>Dry Cleaner, …)</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254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381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508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381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5715" marR="0" algn="ctr">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68580" marR="67945" algn="ctr">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502719431"/>
                  </a:ext>
                </a:extLst>
              </a:tr>
            </a:tbl>
          </a:graphicData>
        </a:graphic>
      </p:graphicFrame>
      <p:sp>
        <p:nvSpPr>
          <p:cNvPr id="5" name="Title 1">
            <a:extLst>
              <a:ext uri="{FF2B5EF4-FFF2-40B4-BE49-F238E27FC236}">
                <a16:creationId xmlns:a16="http://schemas.microsoft.com/office/drawing/2014/main" id="{E11ADBB8-6E44-3329-1B55-BC58A9F55790}"/>
              </a:ext>
            </a:extLst>
          </p:cNvPr>
          <p:cNvSpPr>
            <a:spLocks noGrp="1"/>
          </p:cNvSpPr>
          <p:nvPr>
            <p:ph type="title"/>
          </p:nvPr>
        </p:nvSpPr>
        <p:spPr>
          <a:xfrm>
            <a:off x="-111336" y="689668"/>
            <a:ext cx="12192000" cy="1185026"/>
          </a:xfrm>
        </p:spPr>
        <p:txBody>
          <a:bodyPr>
            <a:normAutofit/>
          </a:bodyPr>
          <a:lstStyle/>
          <a:p>
            <a:pPr algn="ctr"/>
            <a:r>
              <a:rPr lang="en-US" sz="3700" u="sng" dirty="0"/>
              <a:t>North Kern Subregion (Lost Hills) Employers</a:t>
            </a:r>
          </a:p>
        </p:txBody>
      </p:sp>
      <p:sp>
        <p:nvSpPr>
          <p:cNvPr id="2" name="TextBox 1">
            <a:extLst>
              <a:ext uri="{FF2B5EF4-FFF2-40B4-BE49-F238E27FC236}">
                <a16:creationId xmlns:a16="http://schemas.microsoft.com/office/drawing/2014/main" id="{17B4205F-3D16-0E9A-61CE-5D964263D9F2}"/>
              </a:ext>
            </a:extLst>
          </p:cNvPr>
          <p:cNvSpPr txBox="1"/>
          <p:nvPr/>
        </p:nvSpPr>
        <p:spPr>
          <a:xfrm>
            <a:off x="711856" y="5918571"/>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6.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21</a:t>
            </a:r>
            <a:endParaRPr lang="en-US" dirty="0"/>
          </a:p>
        </p:txBody>
      </p:sp>
      <p:sp>
        <p:nvSpPr>
          <p:cNvPr id="3" name="Rectangle 2">
            <a:extLst>
              <a:ext uri="{FF2B5EF4-FFF2-40B4-BE49-F238E27FC236}">
                <a16:creationId xmlns:a16="http://schemas.microsoft.com/office/drawing/2014/main" id="{4F818DA7-7F2F-4AC1-BDCB-EFB1C6570F99}"/>
              </a:ext>
            </a:extLst>
          </p:cNvPr>
          <p:cNvSpPr/>
          <p:nvPr/>
        </p:nvSpPr>
        <p:spPr>
          <a:xfrm>
            <a:off x="662501" y="539318"/>
            <a:ext cx="10644326" cy="57793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4502FC-2D01-49EE-B658-A78319676EC8}"/>
              </a:ext>
            </a:extLst>
          </p:cNvPr>
          <p:cNvSpPr txBox="1"/>
          <p:nvPr/>
        </p:nvSpPr>
        <p:spPr>
          <a:xfrm>
            <a:off x="10471660" y="1669114"/>
            <a:ext cx="438996" cy="276999"/>
          </a:xfrm>
          <a:prstGeom prst="rect">
            <a:avLst/>
          </a:prstGeom>
          <a:noFill/>
        </p:spPr>
        <p:txBody>
          <a:bodyPr wrap="square" rtlCol="0">
            <a:spAutoFit/>
          </a:bodyPr>
          <a:lstStyle/>
          <a:p>
            <a:r>
              <a:rPr lang="en-US" sz="1200" dirty="0">
                <a:latin typeface="+mj-lt"/>
              </a:rPr>
              <a:t>6</a:t>
            </a:r>
          </a:p>
        </p:txBody>
      </p:sp>
    </p:spTree>
    <p:extLst>
      <p:ext uri="{BB962C8B-B14F-4D97-AF65-F5344CB8AC3E}">
        <p14:creationId xmlns:p14="http://schemas.microsoft.com/office/powerpoint/2010/main" val="4126630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A75D2D-150A-1FB7-9C6A-1C2EF9EFD335}"/>
              </a:ext>
            </a:extLst>
          </p:cNvPr>
          <p:cNvGraphicFramePr>
            <a:graphicFrameLocks noGrp="1"/>
          </p:cNvGraphicFramePr>
          <p:nvPr>
            <p:extLst>
              <p:ext uri="{D42A27DB-BD31-4B8C-83A1-F6EECF244321}">
                <p14:modId xmlns:p14="http://schemas.microsoft.com/office/powerpoint/2010/main" val="479226682"/>
              </p:ext>
            </p:extLst>
          </p:nvPr>
        </p:nvGraphicFramePr>
        <p:xfrm>
          <a:off x="997341" y="1874694"/>
          <a:ext cx="9875520" cy="3348736"/>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3566630303"/>
                    </a:ext>
                  </a:extLst>
                </a:gridCol>
                <a:gridCol w="1005840">
                  <a:extLst>
                    <a:ext uri="{9D8B030D-6E8A-4147-A177-3AD203B41FA5}">
                      <a16:colId xmlns:a16="http://schemas.microsoft.com/office/drawing/2014/main" val="106734002"/>
                    </a:ext>
                  </a:extLst>
                </a:gridCol>
                <a:gridCol w="1005840">
                  <a:extLst>
                    <a:ext uri="{9D8B030D-6E8A-4147-A177-3AD203B41FA5}">
                      <a16:colId xmlns:a16="http://schemas.microsoft.com/office/drawing/2014/main" val="1368762358"/>
                    </a:ext>
                  </a:extLst>
                </a:gridCol>
                <a:gridCol w="1005840">
                  <a:extLst>
                    <a:ext uri="{9D8B030D-6E8A-4147-A177-3AD203B41FA5}">
                      <a16:colId xmlns:a16="http://schemas.microsoft.com/office/drawing/2014/main" val="155145833"/>
                    </a:ext>
                  </a:extLst>
                </a:gridCol>
                <a:gridCol w="1005840">
                  <a:extLst>
                    <a:ext uri="{9D8B030D-6E8A-4147-A177-3AD203B41FA5}">
                      <a16:colId xmlns:a16="http://schemas.microsoft.com/office/drawing/2014/main" val="3409129933"/>
                    </a:ext>
                  </a:extLst>
                </a:gridCol>
                <a:gridCol w="1097280">
                  <a:extLst>
                    <a:ext uri="{9D8B030D-6E8A-4147-A177-3AD203B41FA5}">
                      <a16:colId xmlns:a16="http://schemas.microsoft.com/office/drawing/2014/main" val="3325799064"/>
                    </a:ext>
                  </a:extLst>
                </a:gridCol>
                <a:gridCol w="1097280">
                  <a:extLst>
                    <a:ext uri="{9D8B030D-6E8A-4147-A177-3AD203B41FA5}">
                      <a16:colId xmlns:a16="http://schemas.microsoft.com/office/drawing/2014/main" val="2197746739"/>
                    </a:ext>
                  </a:extLst>
                </a:gridCol>
              </a:tblGrid>
              <a:tr h="457200">
                <a:tc>
                  <a:txBody>
                    <a:bodyPr/>
                    <a:lstStyle/>
                    <a:p>
                      <a:pPr marL="0" marR="0" algn="l">
                        <a:spcBef>
                          <a:spcPts val="0"/>
                        </a:spcBef>
                        <a:spcAft>
                          <a:spcPts val="0"/>
                        </a:spcAft>
                      </a:pPr>
                      <a:endParaRPr lang="en-US" sz="1100" dirty="0">
                        <a:effectLst/>
                        <a:latin typeface="Times" panose="02020603050405020304" pitchFamily="18" charset="0"/>
                        <a:cs typeface="Times" panose="02020603050405020304" pitchFamily="18" charset="0"/>
                      </a:endParaRPr>
                    </a:p>
                  </a:txBody>
                  <a:tcPr marL="0" marR="0" marT="0" marB="0" anchor="b">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2017</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2019</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2020</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51155" marR="347980" algn="ctr">
                        <a:spcBef>
                          <a:spcPts val="585"/>
                        </a:spcBef>
                        <a:spcAft>
                          <a:spcPts val="0"/>
                        </a:spcAft>
                      </a:pPr>
                      <a:r>
                        <a:rPr lang="en-US" sz="1100" spc="-20" dirty="0">
                          <a:effectLst/>
                          <a:latin typeface="Times" panose="02020603050405020304" pitchFamily="18" charset="0"/>
                          <a:cs typeface="Times" panose="02020603050405020304" pitchFamily="18" charset="0"/>
                        </a:rPr>
                        <a:t>2021</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93675" marR="0" lvl="0" indent="0" algn="l" defTabSz="914400" rtl="0" eaLnBrk="1" fontAlgn="auto" latinLnBrk="0" hangingPunct="1">
                        <a:lnSpc>
                          <a:spcPct val="100000"/>
                        </a:lnSpc>
                        <a:spcBef>
                          <a:spcPts val="5"/>
                        </a:spcBef>
                        <a:spcAft>
                          <a:spcPts val="0"/>
                        </a:spcAft>
                        <a:buClrTx/>
                        <a:buSzTx/>
                        <a:buFontTx/>
                        <a:buNone/>
                        <a:tabLst/>
                        <a:defRPr/>
                      </a:pPr>
                      <a:r>
                        <a:rPr lang="en-US" sz="1100" dirty="0">
                          <a:effectLst/>
                          <a:latin typeface="+mj-lt"/>
                          <a:cs typeface="Times" panose="02020603050405020304" pitchFamily="18" charset="0"/>
                        </a:rPr>
                        <a:t>2017</a:t>
                      </a:r>
                      <a:r>
                        <a:rPr lang="en-US" sz="1100" spc="-10" dirty="0">
                          <a:effectLst/>
                          <a:latin typeface="+mj-lt"/>
                          <a:cs typeface="Times" panose="02020603050405020304" pitchFamily="18" charset="0"/>
                        </a:rPr>
                        <a:t> </a:t>
                      </a:r>
                      <a:r>
                        <a:rPr lang="en-US" sz="1100" spc="-25" dirty="0">
                          <a:effectLst/>
                          <a:latin typeface="+mj-lt"/>
                          <a:cs typeface="Times" panose="02020603050405020304" pitchFamily="18" charset="0"/>
                        </a:rPr>
                        <a:t>to</a:t>
                      </a:r>
                      <a:r>
                        <a:rPr lang="en-US" sz="1100" spc="0" dirty="0">
                          <a:effectLst/>
                          <a:latin typeface="+mj-lt"/>
                          <a:cs typeface="Times" panose="02020603050405020304" pitchFamily="18" charset="0"/>
                        </a:rPr>
                        <a:t> </a:t>
                      </a:r>
                      <a:r>
                        <a:rPr lang="en-US" sz="1100" spc="-20" dirty="0">
                          <a:effectLst/>
                          <a:latin typeface="+mj-lt"/>
                          <a:cs typeface="Times" panose="02020603050405020304" pitchFamily="18" charset="0"/>
                        </a:rPr>
                        <a:t>2019 </a:t>
                      </a:r>
                      <a:r>
                        <a:rPr lang="en-US" sz="1000" b="1" i="0" kern="1200" dirty="0">
                          <a:solidFill>
                            <a:schemeClr val="lt1"/>
                          </a:solidFill>
                          <a:effectLst/>
                          <a:latin typeface="+mj-lt"/>
                          <a:ea typeface="Dante"/>
                          <a:cs typeface="Dante"/>
                        </a:rPr>
                        <a:t>(% del </a:t>
                      </a:r>
                      <a:r>
                        <a:rPr lang="en-US" sz="1000" b="1" i="0" kern="1200" dirty="0" err="1">
                          <a:solidFill>
                            <a:schemeClr val="lt1"/>
                          </a:solidFill>
                          <a:effectLst/>
                          <a:latin typeface="+mj-lt"/>
                          <a:ea typeface="Dante"/>
                          <a:cs typeface="Dante"/>
                        </a:rPr>
                        <a:t>cambio</a:t>
                      </a:r>
                      <a:r>
                        <a:rPr lang="en-US" sz="1000" b="1" i="0" kern="1200" spc="-10" dirty="0">
                          <a:solidFill>
                            <a:schemeClr val="lt1"/>
                          </a:solidFill>
                          <a:effectLst/>
                          <a:latin typeface="+mj-lt"/>
                          <a:ea typeface="Dante"/>
                          <a:cs typeface="Dante"/>
                        </a:rPr>
                        <a:t>)</a:t>
                      </a:r>
                      <a:endParaRPr lang="en-US" sz="1000" b="1" i="0" kern="1200" dirty="0">
                        <a:solidFill>
                          <a:schemeClr val="lt1"/>
                        </a:solidFill>
                        <a:effectLst/>
                        <a:latin typeface="+mj-lt"/>
                        <a:ea typeface="Times New Roman" panose="02020603050405020304" pitchFamily="18" charset="0"/>
                        <a:cs typeface="Times New Roman" panose="02020603050405020304" pitchFamily="18" charset="0"/>
                      </a:endParaRPr>
                    </a:p>
                    <a:p>
                      <a:pPr marL="193675" marR="0" algn="l">
                        <a:spcBef>
                          <a:spcPts val="5"/>
                        </a:spcBef>
                        <a:spcAft>
                          <a:spcPts val="0"/>
                        </a:spcAft>
                      </a:pPr>
                      <a:endParaRPr lang="en-US" sz="1100" dirty="0">
                        <a:effectLst/>
                        <a:latin typeface="+mj-lt"/>
                        <a:ea typeface="Times New Roman" panose="02020603050405020304" pitchFamily="18" charset="0"/>
                        <a:cs typeface="Times" panose="02020603050405020304" pitchFamily="18" charset="0"/>
                      </a:endParaRPr>
                    </a:p>
                  </a:txBody>
                  <a:tcPr marL="0" marR="0" marT="0" marB="0">
                    <a:solidFill>
                      <a:schemeClr val="accent4"/>
                    </a:solidFill>
                  </a:tcPr>
                </a:tc>
                <a:tc>
                  <a:txBody>
                    <a:bodyPr/>
                    <a:lstStyle/>
                    <a:p>
                      <a:pPr marL="97790" marR="97155" algn="l">
                        <a:spcBef>
                          <a:spcPts val="5"/>
                        </a:spcBef>
                        <a:spcAft>
                          <a:spcPts val="0"/>
                        </a:spcAft>
                      </a:pPr>
                      <a:r>
                        <a:rPr lang="en-US" sz="1100" dirty="0">
                          <a:effectLst/>
                          <a:latin typeface="+mj-lt"/>
                          <a:cs typeface="Times" panose="02020603050405020304" pitchFamily="18" charset="0"/>
                        </a:rPr>
                        <a:t>2019</a:t>
                      </a:r>
                      <a:r>
                        <a:rPr lang="en-US" sz="1100" spc="-10" dirty="0">
                          <a:effectLst/>
                          <a:latin typeface="+mj-lt"/>
                          <a:cs typeface="Times" panose="02020603050405020304" pitchFamily="18" charset="0"/>
                        </a:rPr>
                        <a:t> </a:t>
                      </a:r>
                      <a:r>
                        <a:rPr lang="en-US" sz="1100" spc="-25" dirty="0">
                          <a:effectLst/>
                          <a:latin typeface="+mj-lt"/>
                          <a:cs typeface="Times" panose="02020603050405020304" pitchFamily="18" charset="0"/>
                        </a:rPr>
                        <a:t>to</a:t>
                      </a:r>
                      <a:r>
                        <a:rPr lang="en-US" sz="1100" spc="0" dirty="0">
                          <a:effectLst/>
                          <a:latin typeface="+mj-lt"/>
                          <a:cs typeface="Times" panose="02020603050405020304" pitchFamily="18" charset="0"/>
                        </a:rPr>
                        <a:t> </a:t>
                      </a:r>
                      <a:r>
                        <a:rPr lang="en-US" sz="1100" spc="-20" dirty="0">
                          <a:effectLst/>
                          <a:latin typeface="+mj-lt"/>
                          <a:cs typeface="Times" panose="02020603050405020304" pitchFamily="18" charset="0"/>
                        </a:rPr>
                        <a:t>2021 </a:t>
                      </a:r>
                    </a:p>
                    <a:p>
                      <a:pPr marL="151765" marR="0" algn="l">
                        <a:lnSpc>
                          <a:spcPts val="1085"/>
                        </a:lnSpc>
                        <a:spcBef>
                          <a:spcPts val="0"/>
                        </a:spcBef>
                        <a:spcAft>
                          <a:spcPts val="0"/>
                        </a:spcAft>
                      </a:pPr>
                      <a:r>
                        <a:rPr lang="en-US" sz="1000" b="1" i="0" kern="1200" dirty="0">
                          <a:solidFill>
                            <a:schemeClr val="lt1"/>
                          </a:solidFill>
                          <a:effectLst/>
                          <a:latin typeface="+mj-lt"/>
                          <a:ea typeface="Dante"/>
                          <a:cs typeface="Dante"/>
                        </a:rPr>
                        <a:t>(% del </a:t>
                      </a:r>
                      <a:r>
                        <a:rPr lang="en-US" sz="1000" b="1" i="0" kern="1200" dirty="0" err="1">
                          <a:solidFill>
                            <a:schemeClr val="lt1"/>
                          </a:solidFill>
                          <a:effectLst/>
                          <a:latin typeface="+mj-lt"/>
                          <a:ea typeface="Dante"/>
                          <a:cs typeface="Dante"/>
                        </a:rPr>
                        <a:t>cambio</a:t>
                      </a:r>
                      <a:r>
                        <a:rPr lang="en-US" sz="1000" b="1" i="0" kern="1200" spc="-10" dirty="0">
                          <a:solidFill>
                            <a:schemeClr val="lt1"/>
                          </a:solidFill>
                          <a:effectLst/>
                          <a:latin typeface="+mj-lt"/>
                          <a:ea typeface="Dante"/>
                          <a:cs typeface="Dante"/>
                        </a:rPr>
                        <a:t>)</a:t>
                      </a:r>
                      <a:endParaRPr lang="en-US" sz="1000" b="1" i="0" kern="1200" dirty="0">
                        <a:solidFill>
                          <a:schemeClr val="lt1"/>
                        </a:solidFill>
                        <a:effectLst/>
                        <a:latin typeface="+mj-lt"/>
                        <a:ea typeface="Times New Roman" panose="02020603050405020304" pitchFamily="18" charset="0"/>
                        <a:cs typeface="Times New Roman" panose="02020603050405020304" pitchFamily="18" charset="0"/>
                      </a:endParaRPr>
                    </a:p>
                  </a:txBody>
                  <a:tcPr marL="0" marR="0" marT="0" marB="0">
                    <a:solidFill>
                      <a:schemeClr val="accent4"/>
                    </a:solidFill>
                  </a:tcPr>
                </a:tc>
                <a:extLst>
                  <a:ext uri="{0D108BD9-81ED-4DB2-BD59-A6C34878D82A}">
                    <a16:rowId xmlns:a16="http://schemas.microsoft.com/office/drawing/2014/main" val="61482742"/>
                  </a:ext>
                </a:extLst>
              </a:tr>
              <a:tr h="228600">
                <a:tc>
                  <a:txBody>
                    <a:bodyPr/>
                    <a:lstStyle/>
                    <a:p>
                      <a:pPr marL="64135" marR="61595" algn="l">
                        <a:lnSpc>
                          <a:spcPts val="1025"/>
                        </a:lnSpc>
                        <a:spcBef>
                          <a:spcPts val="0"/>
                        </a:spcBef>
                        <a:spcAft>
                          <a:spcPts val="0"/>
                        </a:spcAft>
                      </a:pPr>
                      <a:endParaRPr lang="en-US" sz="1100" dirty="0">
                        <a:effectLst/>
                        <a:latin typeface="Times" panose="02020603050405020304" pitchFamily="18" charset="0"/>
                        <a:cs typeface="Times" panose="02020603050405020304" pitchFamily="18" charset="0"/>
                      </a:endParaRPr>
                    </a:p>
                    <a:p>
                      <a:pPr marL="64135" marR="61595" algn="l">
                        <a:lnSpc>
                          <a:spcPts val="1025"/>
                        </a:lnSpc>
                        <a:spcBef>
                          <a:spcPts val="0"/>
                        </a:spcBef>
                        <a:spcAft>
                          <a:spcPts val="0"/>
                        </a:spcAft>
                      </a:pPr>
                      <a:r>
                        <a:rPr lang="en-US" sz="1100" dirty="0">
                          <a:effectLst/>
                          <a:latin typeface="Times" panose="02020603050405020304" pitchFamily="18" charset="0"/>
                          <a:cs typeface="Times" panose="02020603050405020304" pitchFamily="18" charset="0"/>
                        </a:rPr>
                        <a:t>NAICS</a:t>
                      </a:r>
                      <a:r>
                        <a:rPr lang="en-US" sz="1100" spc="-40" dirty="0">
                          <a:effectLst/>
                          <a:latin typeface="Times" panose="02020603050405020304" pitchFamily="18" charset="0"/>
                          <a:cs typeface="Times" panose="02020603050405020304" pitchFamily="18" charset="0"/>
                        </a:rPr>
                        <a:t> </a:t>
                      </a:r>
                      <a:r>
                        <a:rPr lang="en-US" sz="1100" spc="-20" dirty="0">
                          <a:effectLst/>
                          <a:latin typeface="Times" panose="02020603050405020304" pitchFamily="18" charset="0"/>
                          <a:cs typeface="Times" panose="02020603050405020304" pitchFamily="18" charset="0"/>
                        </a:rPr>
                        <a:t>Código</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311275" marR="1310005" algn="ctr">
                        <a:lnSpc>
                          <a:spcPts val="1025"/>
                        </a:lnSpc>
                        <a:spcBef>
                          <a:spcPts val="0"/>
                        </a:spcBef>
                        <a:spcAft>
                          <a:spcPts val="0"/>
                        </a:spcAft>
                      </a:pPr>
                      <a:endParaRPr lang="en-US" sz="1100" dirty="0">
                        <a:effectLst/>
                        <a:latin typeface="Times" panose="02020603050405020304" pitchFamily="18" charset="0"/>
                        <a:cs typeface="Times" panose="02020603050405020304" pitchFamily="18" charset="0"/>
                      </a:endParaRPr>
                    </a:p>
                    <a:p>
                      <a:pPr marL="1311275" marR="1310005" algn="ctr">
                        <a:lnSpc>
                          <a:spcPts val="1025"/>
                        </a:lnSpc>
                        <a:spcBef>
                          <a:spcPts val="0"/>
                        </a:spcBef>
                        <a:spcAft>
                          <a:spcPts val="0"/>
                        </a:spcAft>
                      </a:pPr>
                      <a:r>
                        <a:rPr lang="en-US" sz="1100" dirty="0">
                          <a:effectLst/>
                          <a:latin typeface="Times" panose="02020603050405020304" pitchFamily="18" charset="0"/>
                          <a:cs typeface="Times" panose="02020603050405020304" pitchFamily="18" charset="0"/>
                        </a:rPr>
                        <a:t>Código Postal 93249,</a:t>
                      </a:r>
                      <a:r>
                        <a:rPr lang="en-US" sz="1100" spc="-20"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Lost</a:t>
                      </a:r>
                      <a:r>
                        <a:rPr lang="en-US" sz="1100" spc="-1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Hills,</a:t>
                      </a:r>
                      <a:r>
                        <a:rPr lang="en-US" sz="1100" spc="-20" dirty="0">
                          <a:effectLst/>
                          <a:latin typeface="Times" panose="02020603050405020304" pitchFamily="18" charset="0"/>
                          <a:cs typeface="Times" panose="02020603050405020304" pitchFamily="18" charset="0"/>
                        </a:rPr>
                        <a:t> </a:t>
                      </a:r>
                      <a:r>
                        <a:rPr lang="en-US" sz="1100" spc="-25" dirty="0">
                          <a:effectLst/>
                          <a:latin typeface="Times" panose="02020603050405020304" pitchFamily="18" charset="0"/>
                          <a:cs typeface="Times" panose="02020603050405020304" pitchFamily="18" charset="0"/>
                        </a:rPr>
                        <a:t>CA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311275" marR="1310005" algn="ctr">
                        <a:lnSpc>
                          <a:spcPts val="1025"/>
                        </a:lnSpc>
                        <a:spcBef>
                          <a:spcPts val="0"/>
                        </a:spcBef>
                        <a:spcAft>
                          <a:spcPts val="0"/>
                        </a:spcAft>
                      </a:pP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4163975984"/>
                  </a:ext>
                </a:extLst>
              </a:tr>
              <a:tr h="228600">
                <a:tc>
                  <a:txBody>
                    <a:bodyPr/>
                    <a:lstStyle/>
                    <a:p>
                      <a:pPr marL="0" marR="0" algn="l">
                        <a:spcBef>
                          <a:spcPts val="30"/>
                        </a:spcBef>
                        <a:spcAft>
                          <a:spcPts val="0"/>
                        </a:spcAft>
                      </a:pPr>
                      <a:r>
                        <a:rPr lang="en-US" sz="1100" dirty="0">
                          <a:effectLst/>
                          <a:latin typeface="Times" panose="02020603050405020304" pitchFamily="18" charset="0"/>
                          <a:cs typeface="Times" panose="02020603050405020304" pitchFamily="18" charset="0"/>
                        </a:rPr>
                        <a:t> </a:t>
                      </a:r>
                    </a:p>
                    <a:p>
                      <a:pPr marL="67310" marR="61595" algn="l">
                        <a:spcBef>
                          <a:spcPts val="0"/>
                        </a:spcBef>
                        <a:spcAft>
                          <a:spcPts val="0"/>
                        </a:spcAft>
                      </a:pPr>
                      <a:r>
                        <a:rPr lang="en-US" sz="1100" spc="-10" dirty="0">
                          <a:effectLst/>
                          <a:latin typeface="Times" panose="02020603050405020304" pitchFamily="18" charset="0"/>
                          <a:cs typeface="Times" panose="02020603050405020304" pitchFamily="18" charset="0"/>
                        </a:rPr>
                        <a:t>Total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181610" marR="17526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38</a:t>
                      </a:r>
                    </a:p>
                    <a:p>
                      <a:pPr marL="181610" marR="17526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r>
                        <a:rPr lang="en-US" sz="1100" b="0" spc="-10" dirty="0">
                          <a:solidFill>
                            <a:schemeClr val="tx1"/>
                          </a:solidFill>
                          <a:effectLst/>
                          <a:latin typeface="Times" panose="02020603050405020304" pitchFamily="18" charset="0"/>
                          <a:cs typeface="Times" panose="02020603050405020304" pitchFamily="18" charset="0"/>
                        </a:rPr>
                        <a:t>(1,706)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75565" marR="67945"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36 </a:t>
                      </a:r>
                    </a:p>
                    <a:p>
                      <a:pPr marL="75565" marR="67945" algn="ctr">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(1,507)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75565" marR="66675"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38</a:t>
                      </a:r>
                    </a:p>
                    <a:p>
                      <a:pPr marL="75565" marR="66675"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r>
                        <a:rPr lang="en-US" sz="1100" b="0" spc="-10" dirty="0">
                          <a:solidFill>
                            <a:schemeClr val="tx1"/>
                          </a:solidFill>
                          <a:effectLst/>
                          <a:latin typeface="Times" panose="02020603050405020304" pitchFamily="18" charset="0"/>
                          <a:cs typeface="Times" panose="02020603050405020304" pitchFamily="18" charset="0"/>
                        </a:rPr>
                        <a:t>(1,297)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86360" marR="8128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38 </a:t>
                      </a:r>
                    </a:p>
                    <a:p>
                      <a:pPr marL="86360" marR="81280" algn="ctr">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(1,578)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5715" marR="0" algn="ctr">
                        <a:lnSpc>
                          <a:spcPts val="113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-5.26</a:t>
                      </a:r>
                      <a:r>
                        <a:rPr lang="en-US" sz="1100" b="0" spc="-20" dirty="0">
                          <a:solidFill>
                            <a:schemeClr val="tx1"/>
                          </a:solidFill>
                          <a:effectLst/>
                          <a:latin typeface="Times" panose="02020603050405020304" pitchFamily="18" charset="0"/>
                          <a:cs typeface="Times" panose="02020603050405020304" pitchFamily="18" charset="0"/>
                        </a:rPr>
                        <a:t> </a:t>
                      </a:r>
                    </a:p>
                    <a:p>
                      <a:pPr marL="5715" marR="0" algn="ctr">
                        <a:lnSpc>
                          <a:spcPts val="113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a:t>
                      </a:r>
                      <a:r>
                        <a:rPr lang="en-US" sz="1100" b="0" spc="-10" dirty="0">
                          <a:solidFill>
                            <a:schemeClr val="tx1"/>
                          </a:solidFill>
                          <a:effectLst/>
                          <a:latin typeface="Times" panose="02020603050405020304" pitchFamily="18" charset="0"/>
                          <a:cs typeface="Times" panose="02020603050405020304" pitchFamily="18" charset="0"/>
                        </a:rPr>
                        <a:t>11.66); </a:t>
                      </a:r>
                      <a:r>
                        <a:rPr lang="en-US" sz="1100" b="0" spc="-5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6.76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68580" marR="68580" algn="ctr">
                        <a:lnSpc>
                          <a:spcPts val="113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5.56</a:t>
                      </a:r>
                      <a:endParaRPr lang="en-US" sz="1100" b="0" dirty="0">
                        <a:solidFill>
                          <a:schemeClr val="tx1"/>
                        </a:solidFill>
                        <a:effectLst/>
                        <a:latin typeface="Times" panose="02020603050405020304" pitchFamily="18" charset="0"/>
                        <a:cs typeface="Times" panose="02020603050405020304" pitchFamily="18" charset="0"/>
                      </a:endParaRPr>
                    </a:p>
                    <a:p>
                      <a:pPr marL="68580" marR="69215" algn="ctr">
                        <a:lnSpc>
                          <a:spcPts val="1145"/>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(4.71);</a:t>
                      </a:r>
                      <a:r>
                        <a:rPr lang="en-US" sz="1100" b="0" spc="220" dirty="0">
                          <a:solidFill>
                            <a:schemeClr val="tx1"/>
                          </a:solidFill>
                          <a:effectLst/>
                          <a:latin typeface="Times" panose="02020603050405020304" pitchFamily="18" charset="0"/>
                          <a:cs typeface="Times" panose="02020603050405020304" pitchFamily="18" charset="0"/>
                        </a:rPr>
                        <a:t> </a:t>
                      </a:r>
                      <a:r>
                        <a:rPr lang="en-US" sz="1100" b="0" spc="-5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0.80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789711734"/>
                  </a:ext>
                </a:extLst>
              </a:tr>
              <a:tr h="228600">
                <a:tc>
                  <a:txBody>
                    <a:bodyPr/>
                    <a:lstStyle/>
                    <a:p>
                      <a:pPr marL="67310"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31:</a:t>
                      </a:r>
                      <a:r>
                        <a:rPr lang="en-US" sz="1100" spc="-5" dirty="0">
                          <a:effectLst/>
                          <a:latin typeface="Times" panose="02020603050405020304" pitchFamily="18" charset="0"/>
                          <a:cs typeface="Times" panose="02020603050405020304" pitchFamily="18" charset="0"/>
                        </a:rPr>
                        <a:t> </a:t>
                      </a:r>
                      <a:r>
                        <a:rPr lang="en-US" sz="1100" spc="-10" dirty="0" err="1">
                          <a:effectLst/>
                          <a:latin typeface="Times" panose="02020603050405020304" pitchFamily="18" charset="0"/>
                          <a:cs typeface="Times" panose="02020603050405020304" pitchFamily="18" charset="0"/>
                        </a:rPr>
                        <a:t>Fabricación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762420273"/>
                  </a:ext>
                </a:extLst>
              </a:tr>
              <a:tr h="228600">
                <a:tc>
                  <a:txBody>
                    <a:bodyPr/>
                    <a:lstStyle/>
                    <a:p>
                      <a:pPr marL="65405"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a:t>
                      </a:r>
                      <a:r>
                        <a:rPr lang="en-US" sz="1100" spc="-25" dirty="0">
                          <a:effectLst/>
                          <a:latin typeface="Times" panose="02020603050405020304" pitchFamily="18" charset="0"/>
                          <a:cs typeface="Times" panose="02020603050405020304" pitchFamily="18" charset="0"/>
                        </a:rPr>
                        <a:t> </a:t>
                      </a:r>
                      <a:r>
                        <a:rPr lang="en-US" sz="1100" dirty="0">
                          <a:effectLst/>
                          <a:latin typeface="Times" panose="02020603050405020304" pitchFamily="18" charset="0"/>
                          <a:cs typeface="Times" panose="02020603050405020304" pitchFamily="18" charset="0"/>
                        </a:rPr>
                        <a:t>Comercio al </a:t>
                      </a:r>
                      <a:r>
                        <a:rPr lang="en-US" sz="1100" dirty="0" err="1">
                          <a:effectLst/>
                          <a:latin typeface="Times" panose="02020603050405020304" pitchFamily="18" charset="0"/>
                          <a:cs typeface="Times" panose="02020603050405020304" pitchFamily="18" charset="0"/>
                        </a:rPr>
                        <a:t>por</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menor</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5" dirty="0">
                          <a:solidFill>
                            <a:schemeClr val="tx1"/>
                          </a:solidFill>
                          <a:effectLst/>
                          <a:latin typeface="Times" panose="02020603050405020304" pitchFamily="18" charset="0"/>
                          <a:cs typeface="Times" panose="02020603050405020304" pitchFamily="18" charset="0"/>
                        </a:rPr>
                        <a:t>10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a:t>
                      </a:r>
                      <a:r>
                        <a:rPr lang="en-US" sz="1100" b="0" spc="-20" dirty="0">
                          <a:solidFill>
                            <a:schemeClr val="tx1"/>
                          </a:solidFill>
                          <a:effectLst/>
                          <a:latin typeface="Times" panose="02020603050405020304" pitchFamily="18" charset="0"/>
                          <a:cs typeface="Times" panose="02020603050405020304" pitchFamily="18" charset="0"/>
                        </a:rPr>
                        <a:t>9.09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173990" marR="17526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581733553"/>
                  </a:ext>
                </a:extLst>
              </a:tr>
              <a:tr h="228600">
                <a:tc>
                  <a:txBody>
                    <a:bodyPr/>
                    <a:lstStyle/>
                    <a:p>
                      <a:pPr marL="67310"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447:</a:t>
                      </a:r>
                      <a:r>
                        <a:rPr lang="en-US" sz="1100" spc="-2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Estaciones</a:t>
                      </a:r>
                      <a:r>
                        <a:rPr lang="en-US" sz="1100" dirty="0">
                          <a:effectLst/>
                          <a:latin typeface="Times" panose="02020603050405020304" pitchFamily="18" charset="0"/>
                          <a:cs typeface="Times" panose="02020603050405020304" pitchFamily="18" charset="0"/>
                        </a:rPr>
                        <a:t> de </a:t>
                      </a:r>
                      <a:r>
                        <a:rPr lang="en-US" sz="1100" dirty="0" err="1">
                          <a:effectLst/>
                          <a:latin typeface="Times" panose="02020603050405020304" pitchFamily="18" charset="0"/>
                          <a:cs typeface="Times" panose="02020603050405020304" pitchFamily="18" charset="0"/>
                        </a:rPr>
                        <a:t>gasolina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-12.50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942031631"/>
                  </a:ext>
                </a:extLst>
              </a:tr>
              <a:tr h="228600">
                <a:tc>
                  <a:txBody>
                    <a:bodyPr/>
                    <a:lstStyle/>
                    <a:p>
                      <a:pPr marL="67310" marR="61595" algn="l">
                        <a:lnSpc>
                          <a:spcPts val="1050"/>
                        </a:lnSpc>
                        <a:spcBef>
                          <a:spcPts val="0"/>
                        </a:spcBef>
                        <a:spcAft>
                          <a:spcPts val="0"/>
                        </a:spcAft>
                      </a:pPr>
                      <a:r>
                        <a:rPr lang="en-US" sz="1100" dirty="0">
                          <a:effectLst/>
                          <a:latin typeface="Times" panose="02020603050405020304" pitchFamily="18" charset="0"/>
                          <a:cs typeface="Times" panose="02020603050405020304" pitchFamily="18" charset="0"/>
                        </a:rPr>
                        <a:t>531:</a:t>
                      </a:r>
                      <a:r>
                        <a:rPr lang="en-US" sz="1100" spc="-15"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Bienes</a:t>
                      </a:r>
                      <a:r>
                        <a:rPr lang="en-US" sz="1100" dirty="0">
                          <a:effectLst/>
                          <a:latin typeface="Times" panose="02020603050405020304" pitchFamily="18" charset="0"/>
                          <a:cs typeface="Times" panose="02020603050405020304" pitchFamily="18" charset="0"/>
                        </a:rPr>
                        <a:t> </a:t>
                      </a:r>
                      <a:r>
                        <a:rPr lang="en-US" sz="1100" dirty="0" err="1">
                          <a:effectLst/>
                          <a:latin typeface="Times" panose="02020603050405020304" pitchFamily="18" charset="0"/>
                          <a:cs typeface="Times" panose="02020603050405020304" pitchFamily="18" charset="0"/>
                        </a:rPr>
                        <a:t>raíces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394542429"/>
                  </a:ext>
                </a:extLst>
              </a:tr>
              <a:tr h="228600">
                <a:tc>
                  <a:txBody>
                    <a:bodyPr/>
                    <a:lstStyle/>
                    <a:p>
                      <a:pPr marL="65405" marR="61595" algn="l">
                        <a:lnSpc>
                          <a:spcPts val="1135"/>
                        </a:lnSpc>
                        <a:spcBef>
                          <a:spcPts val="0"/>
                        </a:spcBef>
                        <a:spcAft>
                          <a:spcPts val="0"/>
                        </a:spcAft>
                      </a:pPr>
                      <a:r>
                        <a:rPr lang="en-US" sz="1100" dirty="0">
                          <a:effectLst/>
                          <a:latin typeface="Times" panose="02020603050405020304" pitchFamily="18" charset="0"/>
                          <a:cs typeface="Times" panose="02020603050405020304" pitchFamily="18" charset="0"/>
                        </a:rPr>
                        <a:t>621: </a:t>
                      </a:r>
                      <a:r>
                        <a:rPr lang="en-US" sz="1100" spc="-65" dirty="0" err="1">
                          <a:effectLst/>
                          <a:latin typeface="Times" panose="02020603050405020304" pitchFamily="18" charset="0"/>
                          <a:cs typeface="Times" panose="02020603050405020304" pitchFamily="18" charset="0"/>
                        </a:rPr>
                        <a:t>Servicios</a:t>
                      </a:r>
                      <a:r>
                        <a:rPr lang="en-US" sz="1100" spc="-65" dirty="0">
                          <a:effectLst/>
                          <a:latin typeface="Times" panose="02020603050405020304" pitchFamily="18" charset="0"/>
                          <a:cs typeface="Times" panose="02020603050405020304" pitchFamily="18" charset="0"/>
                        </a:rPr>
                        <a:t> de </a:t>
                      </a:r>
                      <a:r>
                        <a:rPr lang="en-US" sz="1100" spc="-65" dirty="0" err="1">
                          <a:effectLst/>
                          <a:latin typeface="Times" panose="02020603050405020304" pitchFamily="18" charset="0"/>
                          <a:cs typeface="Times" panose="02020603050405020304" pitchFamily="18" charset="0"/>
                        </a:rPr>
                        <a:t>atención</a:t>
                      </a:r>
                      <a:r>
                        <a:rPr lang="en-US" sz="1100" spc="-65" dirty="0">
                          <a:effectLst/>
                          <a:latin typeface="Times" panose="02020603050405020304" pitchFamily="18" charset="0"/>
                          <a:cs typeface="Times" panose="02020603050405020304" pitchFamily="18" charset="0"/>
                        </a:rPr>
                        <a:t> </a:t>
                      </a:r>
                      <a:r>
                        <a:rPr lang="en-US" sz="1100" spc="-65" dirty="0" err="1">
                          <a:effectLst/>
                          <a:latin typeface="Times" panose="02020603050405020304" pitchFamily="18" charset="0"/>
                          <a:cs typeface="Times" panose="02020603050405020304" pitchFamily="18" charset="0"/>
                        </a:rPr>
                        <a:t>médica</a:t>
                      </a:r>
                      <a:r>
                        <a:rPr lang="en-US" sz="1100" spc="-65" dirty="0">
                          <a:effectLst/>
                          <a:latin typeface="Times" panose="02020603050405020304" pitchFamily="18" charset="0"/>
                          <a:cs typeface="Times" panose="02020603050405020304" pitchFamily="18" charset="0"/>
                        </a:rPr>
                        <a:t> </a:t>
                      </a:r>
                      <a:r>
                        <a:rPr lang="en-US" sz="1100" spc="-65" dirty="0" err="1">
                          <a:effectLst/>
                          <a:latin typeface="Times" panose="02020603050405020304" pitchFamily="18" charset="0"/>
                          <a:cs typeface="Times" panose="02020603050405020304" pitchFamily="18" charset="0"/>
                        </a:rPr>
                        <a:t>ambulatoria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496573406"/>
                  </a:ext>
                </a:extLst>
              </a:tr>
              <a:tr h="228600">
                <a:tc>
                  <a:txBody>
                    <a:bodyPr/>
                    <a:lstStyle/>
                    <a:p>
                      <a:pPr marL="69215" marR="61595" algn="l">
                        <a:lnSpc>
                          <a:spcPts val="1050"/>
                        </a:lnSpc>
                        <a:spcBef>
                          <a:spcPts val="0"/>
                        </a:spcBef>
                        <a:spcAft>
                          <a:spcPts val="0"/>
                        </a:spcAft>
                      </a:pPr>
                      <a:r>
                        <a:rPr lang="en-US" sz="1100" spc="-10" dirty="0">
                          <a:effectLst/>
                          <a:latin typeface="Times" panose="02020603050405020304" pitchFamily="18" charset="0"/>
                          <a:cs typeface="Times" panose="02020603050405020304" pitchFamily="18" charset="0"/>
                        </a:rPr>
                        <a:t>721:</a:t>
                      </a:r>
                      <a:r>
                        <a:rPr lang="en-US" sz="1100" spc="-25" dirty="0">
                          <a:effectLst/>
                          <a:latin typeface="Times" panose="02020603050405020304" pitchFamily="18" charset="0"/>
                          <a:cs typeface="Times" panose="02020603050405020304" pitchFamily="18" charset="0"/>
                        </a:rPr>
                        <a:t> </a:t>
                      </a:r>
                      <a:r>
                        <a:rPr lang="en-US" sz="1100" spc="-10" dirty="0" err="1">
                          <a:effectLst/>
                          <a:latin typeface="Times" panose="02020603050405020304" pitchFamily="18" charset="0"/>
                          <a:cs typeface="Times" panose="02020603050405020304" pitchFamily="18" charset="0"/>
                        </a:rPr>
                        <a:t>Alojamiento</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lnSpc>
                          <a:spcPts val="1050"/>
                        </a:lnSpc>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477089787"/>
                  </a:ext>
                </a:extLst>
              </a:tr>
              <a:tr h="228600">
                <a:tc>
                  <a:txBody>
                    <a:bodyPr/>
                    <a:lstStyle/>
                    <a:p>
                      <a:pPr marL="65405" marR="61595" algn="l">
                        <a:lnSpc>
                          <a:spcPts val="1135"/>
                        </a:lnSpc>
                        <a:spcBef>
                          <a:spcPts val="0"/>
                        </a:spcBef>
                        <a:spcAft>
                          <a:spcPts val="0"/>
                        </a:spcAft>
                      </a:pPr>
                      <a:r>
                        <a:rPr lang="en-US" sz="1100" dirty="0">
                          <a:effectLst/>
                          <a:latin typeface="Times" panose="02020603050405020304" pitchFamily="18" charset="0"/>
                          <a:cs typeface="Times" panose="02020603050405020304" pitchFamily="18" charset="0"/>
                        </a:rPr>
                        <a:t>722:</a:t>
                      </a:r>
                      <a:r>
                        <a:rPr lang="en-US" sz="1100" spc="-25"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Servicio de alimentos y lugares para beber</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2540" marR="0" algn="ctr">
                        <a:spcBef>
                          <a:spcPts val="56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250130847"/>
                  </a:ext>
                </a:extLst>
              </a:tr>
              <a:tr h="228600">
                <a:tc>
                  <a:txBody>
                    <a:bodyPr/>
                    <a:lstStyle/>
                    <a:p>
                      <a:pPr marL="69850" marR="61595" algn="l">
                        <a:spcBef>
                          <a:spcPts val="0"/>
                        </a:spcBef>
                        <a:spcAft>
                          <a:spcPts val="0"/>
                        </a:spcAft>
                      </a:pPr>
                      <a:r>
                        <a:rPr lang="en-US" sz="1100" dirty="0">
                          <a:effectLst/>
                          <a:latin typeface="Times" panose="02020603050405020304" pitchFamily="18" charset="0"/>
                          <a:cs typeface="Times" panose="02020603050405020304" pitchFamily="18" charset="0"/>
                        </a:rPr>
                        <a:t>81:</a:t>
                      </a:r>
                      <a:r>
                        <a:rPr lang="en-US" sz="1100" spc="-60" dirty="0">
                          <a:effectLst/>
                          <a:latin typeface="Times" panose="02020603050405020304" pitchFamily="18" charset="0"/>
                          <a:cs typeface="Times" panose="02020603050405020304" pitchFamily="18" charset="0"/>
                        </a:rPr>
                        <a:t> </a:t>
                      </a:r>
                      <a:r>
                        <a:rPr lang="es-ES" sz="1100" dirty="0">
                          <a:effectLst/>
                          <a:latin typeface="Times" panose="02020603050405020304" pitchFamily="18" charset="0"/>
                          <a:cs typeface="Times" panose="02020603050405020304" pitchFamily="18" charset="0"/>
                        </a:rPr>
                        <a:t>Otros servicios (reparación de automóviles, electrodomésticos Reparación, Peluquería, Manicura, Tintorería, …)</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254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381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508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3810" marR="0" algn="ctr">
                        <a:spcBef>
                          <a:spcPts val="0"/>
                        </a:spcBef>
                        <a:spcAft>
                          <a:spcPts val="0"/>
                        </a:spcAft>
                      </a:pPr>
                      <a:r>
                        <a:rPr lang="en-US" sz="1100" b="0" dirty="0">
                          <a:solidFill>
                            <a:schemeClr val="tx1"/>
                          </a:solidFill>
                          <a:effectLst/>
                          <a:latin typeface="Times" panose="02020603050405020304" pitchFamily="18" charset="0"/>
                          <a:cs typeface="Times" panose="02020603050405020304" pitchFamily="18" charset="0"/>
                        </a:rPr>
                        <a:t>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5715" marR="0" algn="ctr">
                        <a:spcBef>
                          <a:spcPts val="0"/>
                        </a:spcBef>
                        <a:spcAft>
                          <a:spcPts val="0"/>
                        </a:spcAft>
                      </a:pPr>
                      <a:r>
                        <a:rPr lang="en-US" sz="11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tc>
                  <a:txBody>
                    <a:bodyPr/>
                    <a:lstStyle/>
                    <a:p>
                      <a:pPr marL="0" marR="0" algn="ctr">
                        <a:spcBef>
                          <a:spcPts val="30"/>
                        </a:spcBef>
                        <a:spcAft>
                          <a:spcPts val="0"/>
                        </a:spcAft>
                      </a:pPr>
                      <a:r>
                        <a:rPr lang="en-US" sz="1100" b="0" dirty="0">
                          <a:solidFill>
                            <a:schemeClr val="tx1"/>
                          </a:solidFill>
                          <a:effectLst/>
                          <a:latin typeface="Times" panose="02020603050405020304" pitchFamily="18" charset="0"/>
                          <a:cs typeface="Times" panose="02020603050405020304" pitchFamily="18" charset="0"/>
                        </a:rPr>
                        <a:t> </a:t>
                      </a:r>
                    </a:p>
                    <a:p>
                      <a:pPr marL="68580" marR="67945" algn="ctr">
                        <a:spcBef>
                          <a:spcPts val="0"/>
                        </a:spcBef>
                        <a:spcAft>
                          <a:spcPts val="0"/>
                        </a:spcAft>
                      </a:pPr>
                      <a:r>
                        <a:rPr lang="en-US" sz="1100" b="0" spc="-10" dirty="0">
                          <a:solidFill>
                            <a:schemeClr val="tx1"/>
                          </a:solidFill>
                          <a:effectLst/>
                          <a:latin typeface="Times" panose="02020603050405020304" pitchFamily="18" charset="0"/>
                          <a:cs typeface="Times" panose="02020603050405020304" pitchFamily="18" charset="0"/>
                        </a:rPr>
                        <a:t>-100.00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502719431"/>
                  </a:ext>
                </a:extLst>
              </a:tr>
            </a:tbl>
          </a:graphicData>
        </a:graphic>
      </p:graphicFrame>
      <p:sp>
        <p:nvSpPr>
          <p:cNvPr id="5" name="Title 1">
            <a:extLst>
              <a:ext uri="{FF2B5EF4-FFF2-40B4-BE49-F238E27FC236}">
                <a16:creationId xmlns:a16="http://schemas.microsoft.com/office/drawing/2014/main" id="{E11ADBB8-6E44-3329-1B55-BC58A9F55790}"/>
              </a:ext>
            </a:extLst>
          </p:cNvPr>
          <p:cNvSpPr>
            <a:spLocks noGrp="1"/>
          </p:cNvSpPr>
          <p:nvPr>
            <p:ph type="title"/>
          </p:nvPr>
        </p:nvSpPr>
        <p:spPr>
          <a:xfrm>
            <a:off x="-111336" y="689668"/>
            <a:ext cx="12192000" cy="1185026"/>
          </a:xfrm>
        </p:spPr>
        <p:txBody>
          <a:bodyPr>
            <a:normAutofit/>
          </a:bodyPr>
          <a:lstStyle/>
          <a:p>
            <a:pPr algn="ctr"/>
            <a:r>
              <a:rPr lang="en-US" sz="3600" u="sng" dirty="0" err="1">
                <a:latin typeface="Times" panose="02020603050405020304" pitchFamily="18" charset="0"/>
                <a:cs typeface="Times" panose="02020603050405020304" pitchFamily="18" charset="0"/>
              </a:rPr>
              <a:t>Subregión</a:t>
            </a:r>
            <a:r>
              <a:rPr lang="en-US" sz="3600" u="sng" dirty="0">
                <a:latin typeface="Times" panose="02020603050405020304" pitchFamily="18" charset="0"/>
                <a:cs typeface="Times" panose="02020603050405020304" pitchFamily="18" charset="0"/>
              </a:rPr>
              <a:t> de Kern Norte </a:t>
            </a:r>
            <a:r>
              <a:rPr lang="en-US" sz="3700" u="sng" dirty="0"/>
              <a:t>(Lost Hills) </a:t>
            </a:r>
            <a:r>
              <a:rPr lang="en-US" sz="3600" u="sng" dirty="0" err="1">
                <a:latin typeface="Times" panose="02020603050405020304" pitchFamily="18" charset="0"/>
                <a:cs typeface="Times" panose="02020603050405020304" pitchFamily="18" charset="0"/>
              </a:rPr>
              <a:t>Empleadores</a:t>
            </a:r>
            <a:endParaRPr lang="en-US" sz="3700" u="sng" dirty="0"/>
          </a:p>
        </p:txBody>
      </p:sp>
      <p:sp>
        <p:nvSpPr>
          <p:cNvPr id="2" name="TextBox 1">
            <a:extLst>
              <a:ext uri="{FF2B5EF4-FFF2-40B4-BE49-F238E27FC236}">
                <a16:creationId xmlns:a16="http://schemas.microsoft.com/office/drawing/2014/main" id="{17B4205F-3D16-0E9A-61CE-5D964263D9F2}"/>
              </a:ext>
            </a:extLst>
          </p:cNvPr>
          <p:cNvSpPr txBox="1"/>
          <p:nvPr/>
        </p:nvSpPr>
        <p:spPr>
          <a:xfrm>
            <a:off x="711856" y="5918571"/>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6.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21</a:t>
            </a:r>
            <a:endParaRPr lang="en-US" dirty="0"/>
          </a:p>
        </p:txBody>
      </p:sp>
      <p:sp>
        <p:nvSpPr>
          <p:cNvPr id="3" name="Rectangle 2">
            <a:extLst>
              <a:ext uri="{FF2B5EF4-FFF2-40B4-BE49-F238E27FC236}">
                <a16:creationId xmlns:a16="http://schemas.microsoft.com/office/drawing/2014/main" id="{4F818DA7-7F2F-4AC1-BDCB-EFB1C6570F99}"/>
              </a:ext>
            </a:extLst>
          </p:cNvPr>
          <p:cNvSpPr/>
          <p:nvPr/>
        </p:nvSpPr>
        <p:spPr>
          <a:xfrm>
            <a:off x="662501" y="539318"/>
            <a:ext cx="10644326" cy="57793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4502FC-2D01-49EE-B658-A78319676EC8}"/>
              </a:ext>
            </a:extLst>
          </p:cNvPr>
          <p:cNvSpPr txBox="1"/>
          <p:nvPr/>
        </p:nvSpPr>
        <p:spPr>
          <a:xfrm>
            <a:off x="10778906" y="1610310"/>
            <a:ext cx="438996" cy="276999"/>
          </a:xfrm>
          <a:prstGeom prst="rect">
            <a:avLst/>
          </a:prstGeom>
          <a:noFill/>
        </p:spPr>
        <p:txBody>
          <a:bodyPr wrap="square" rtlCol="0">
            <a:spAutoFit/>
          </a:bodyPr>
          <a:lstStyle/>
          <a:p>
            <a:r>
              <a:rPr lang="en-US" sz="1200" dirty="0">
                <a:latin typeface="+mj-lt"/>
              </a:rPr>
              <a:t>6</a:t>
            </a:r>
          </a:p>
        </p:txBody>
      </p:sp>
    </p:spTree>
    <p:extLst>
      <p:ext uri="{BB962C8B-B14F-4D97-AF65-F5344CB8AC3E}">
        <p14:creationId xmlns:p14="http://schemas.microsoft.com/office/powerpoint/2010/main" val="392983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522DF2-86C8-8984-1559-4BF527C82788}"/>
              </a:ext>
            </a:extLst>
          </p:cNvPr>
          <p:cNvGraphicFramePr>
            <a:graphicFrameLocks noGrp="1"/>
          </p:cNvGraphicFramePr>
          <p:nvPr>
            <p:extLst>
              <p:ext uri="{D42A27DB-BD31-4B8C-83A1-F6EECF244321}">
                <p14:modId xmlns:p14="http://schemas.microsoft.com/office/powerpoint/2010/main" val="4098448435"/>
              </p:ext>
            </p:extLst>
          </p:nvPr>
        </p:nvGraphicFramePr>
        <p:xfrm>
          <a:off x="1678766" y="1264488"/>
          <a:ext cx="8778240" cy="4683760"/>
        </p:xfrm>
        <a:graphic>
          <a:graphicData uri="http://schemas.openxmlformats.org/drawingml/2006/table">
            <a:tbl>
              <a:tblPr firstRow="1" firstCol="1" lastRow="1" lastCol="1" bandRow="1" bandCol="1">
                <a:tableStyleId>{D4CE2346-27A6-42CB-956E-9A3AAC782CB1}</a:tableStyleId>
              </a:tblPr>
              <a:tblGrid>
                <a:gridCol w="2743200">
                  <a:extLst>
                    <a:ext uri="{9D8B030D-6E8A-4147-A177-3AD203B41FA5}">
                      <a16:colId xmlns:a16="http://schemas.microsoft.com/office/drawing/2014/main" val="660566926"/>
                    </a:ext>
                  </a:extLst>
                </a:gridCol>
                <a:gridCol w="1005840">
                  <a:extLst>
                    <a:ext uri="{9D8B030D-6E8A-4147-A177-3AD203B41FA5}">
                      <a16:colId xmlns:a16="http://schemas.microsoft.com/office/drawing/2014/main" val="3592190293"/>
                    </a:ext>
                  </a:extLst>
                </a:gridCol>
                <a:gridCol w="1005840">
                  <a:extLst>
                    <a:ext uri="{9D8B030D-6E8A-4147-A177-3AD203B41FA5}">
                      <a16:colId xmlns:a16="http://schemas.microsoft.com/office/drawing/2014/main" val="3141670885"/>
                    </a:ext>
                  </a:extLst>
                </a:gridCol>
                <a:gridCol w="1005840">
                  <a:extLst>
                    <a:ext uri="{9D8B030D-6E8A-4147-A177-3AD203B41FA5}">
                      <a16:colId xmlns:a16="http://schemas.microsoft.com/office/drawing/2014/main" val="2647346284"/>
                    </a:ext>
                  </a:extLst>
                </a:gridCol>
                <a:gridCol w="1005840">
                  <a:extLst>
                    <a:ext uri="{9D8B030D-6E8A-4147-A177-3AD203B41FA5}">
                      <a16:colId xmlns:a16="http://schemas.microsoft.com/office/drawing/2014/main" val="3573050469"/>
                    </a:ext>
                  </a:extLst>
                </a:gridCol>
                <a:gridCol w="1005840">
                  <a:extLst>
                    <a:ext uri="{9D8B030D-6E8A-4147-A177-3AD203B41FA5}">
                      <a16:colId xmlns:a16="http://schemas.microsoft.com/office/drawing/2014/main" val="1324028397"/>
                    </a:ext>
                  </a:extLst>
                </a:gridCol>
                <a:gridCol w="1005840">
                  <a:extLst>
                    <a:ext uri="{9D8B030D-6E8A-4147-A177-3AD203B41FA5}">
                      <a16:colId xmlns:a16="http://schemas.microsoft.com/office/drawing/2014/main" val="206805666"/>
                    </a:ext>
                  </a:extLst>
                </a:gridCol>
              </a:tblGrid>
              <a:tr h="365760">
                <a:tc>
                  <a:txBody>
                    <a:bodyPr/>
                    <a:lstStyle/>
                    <a:p>
                      <a:pPr marL="0" marR="0" algn="l">
                        <a:spcBef>
                          <a:spcPts val="0"/>
                        </a:spcBef>
                        <a:spcAft>
                          <a:spcPts val="0"/>
                        </a:spcAft>
                      </a:pPr>
                      <a:endParaRPr lang="en-US" sz="1000" dirty="0">
                        <a:effectLst/>
                        <a:latin typeface="Times"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351155" marR="347980" algn="ctr">
                        <a:spcBef>
                          <a:spcPts val="0"/>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217170" marR="209550" algn="ctr">
                        <a:spcBef>
                          <a:spcPts val="0"/>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217170" marR="208280" algn="ctr">
                        <a:spcBef>
                          <a:spcPts val="0"/>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256540" marR="252095" algn="ctr">
                        <a:spcBef>
                          <a:spcPts val="0"/>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93675" marR="0" algn="ctr">
                        <a:spcBef>
                          <a:spcPts val="10"/>
                        </a:spcBef>
                        <a:spcAft>
                          <a:spcPts val="0"/>
                        </a:spcAft>
                      </a:pPr>
                      <a:r>
                        <a:rPr lang="en-US" sz="1000" dirty="0">
                          <a:effectLst/>
                          <a:latin typeface="Times" panose="02020603050405020304" pitchFamily="18" charset="0"/>
                          <a:cs typeface="Times" panose="02020603050405020304" pitchFamily="18" charset="0"/>
                        </a:rPr>
                        <a:t>2017</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to</a:t>
                      </a:r>
                      <a:endParaRPr lang="en-US" sz="1000" dirty="0">
                        <a:effectLst/>
                        <a:latin typeface="Times" panose="02020603050405020304" pitchFamily="18" charset="0"/>
                        <a:cs typeface="Times" panose="02020603050405020304" pitchFamily="18" charset="0"/>
                      </a:endParaRPr>
                    </a:p>
                    <a:p>
                      <a:pPr marL="161925" marR="0" algn="ctr">
                        <a:lnSpc>
                          <a:spcPts val="1145"/>
                        </a:lnSpc>
                        <a:spcBef>
                          <a:spcPts val="0"/>
                        </a:spcBef>
                        <a:spcAft>
                          <a:spcPts val="0"/>
                        </a:spcAft>
                      </a:pPr>
                      <a:r>
                        <a:rPr lang="en-US" sz="1000" dirty="0">
                          <a:effectLst/>
                          <a:latin typeface="Times" panose="02020603050405020304" pitchFamily="18" charset="0"/>
                          <a:cs typeface="Times" panose="02020603050405020304" pitchFamily="18" charset="0"/>
                        </a:rPr>
                        <a:t>2019</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cs typeface="Times" panose="02020603050405020304" pitchFamily="18" charset="0"/>
                      </a:endParaRPr>
                    </a:p>
                    <a:p>
                      <a:pPr marL="160020" marR="0" algn="ctr">
                        <a:lnSpc>
                          <a:spcPts val="1085"/>
                        </a:lnSpc>
                        <a:spcBef>
                          <a:spcPts val="0"/>
                        </a:spcBef>
                        <a:spcAft>
                          <a:spcPts val="0"/>
                        </a:spcAft>
                      </a:pPr>
                      <a:r>
                        <a:rPr lang="en-US" sz="1000" spc="-10" dirty="0">
                          <a:effectLst/>
                          <a:latin typeface="Times" panose="02020603050405020304" pitchFamily="18" charset="0"/>
                          <a:cs typeface="Times" panose="02020603050405020304" pitchFamily="18" charset="0"/>
                        </a:rPr>
                        <a:t>Change)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06045" marR="0" algn="ctr">
                        <a:spcBef>
                          <a:spcPts val="10"/>
                        </a:spcBef>
                        <a:spcAft>
                          <a:spcPts val="0"/>
                        </a:spcAft>
                      </a:pPr>
                      <a:r>
                        <a:rPr lang="en-US" sz="1000" dirty="0">
                          <a:effectLst/>
                          <a:latin typeface="Times" panose="02020603050405020304" pitchFamily="18" charset="0"/>
                          <a:cs typeface="Times" panose="02020603050405020304" pitchFamily="18" charset="0"/>
                        </a:rPr>
                        <a:t>2019</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to</a:t>
                      </a:r>
                      <a:endParaRPr lang="en-US" sz="1000" dirty="0">
                        <a:effectLst/>
                        <a:latin typeface="Times" panose="02020603050405020304" pitchFamily="18" charset="0"/>
                        <a:cs typeface="Times" panose="02020603050405020304" pitchFamily="18" charset="0"/>
                      </a:endParaRPr>
                    </a:p>
                    <a:p>
                      <a:pPr marL="75565" marR="0" algn="ctr">
                        <a:lnSpc>
                          <a:spcPts val="1145"/>
                        </a:lnSpc>
                        <a:spcBef>
                          <a:spcPts val="0"/>
                        </a:spcBef>
                        <a:spcAft>
                          <a:spcPts val="0"/>
                        </a:spcAft>
                      </a:pPr>
                      <a:r>
                        <a:rPr lang="en-US" sz="1000" dirty="0">
                          <a:effectLst/>
                          <a:latin typeface="Times" panose="02020603050405020304" pitchFamily="18" charset="0"/>
                          <a:cs typeface="Times" panose="02020603050405020304" pitchFamily="18" charset="0"/>
                        </a:rPr>
                        <a:t>2021</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cs typeface="Times" panose="02020603050405020304" pitchFamily="18" charset="0"/>
                      </a:endParaRPr>
                    </a:p>
                    <a:p>
                      <a:pPr marL="74295" marR="0" algn="ctr">
                        <a:lnSpc>
                          <a:spcPts val="1085"/>
                        </a:lnSpc>
                        <a:spcBef>
                          <a:spcPts val="0"/>
                        </a:spcBef>
                        <a:spcAft>
                          <a:spcPts val="0"/>
                        </a:spcAft>
                      </a:pPr>
                      <a:r>
                        <a:rPr lang="en-US" sz="1000" spc="-10" dirty="0">
                          <a:effectLst/>
                          <a:latin typeface="Times" panose="02020603050405020304" pitchFamily="18" charset="0"/>
                          <a:cs typeface="Times" panose="02020603050405020304" pitchFamily="18" charset="0"/>
                        </a:rPr>
                        <a:t>Change)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132211757"/>
                  </a:ext>
                </a:extLst>
              </a:tr>
              <a:tr h="228600">
                <a:tc>
                  <a:txBody>
                    <a:bodyPr/>
                    <a:lstStyle/>
                    <a:p>
                      <a:pPr marL="64135" marR="61595" algn="l">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4135" marR="61595"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Code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311275" marR="1310005" algn="ctr">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1311275" marR="1310005" algn="ctr">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Zip</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Code</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93240,</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Lake</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Isabella,</a:t>
                      </a:r>
                      <a:r>
                        <a:rPr lang="en-US" sz="1000" spc="-2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0707250"/>
                  </a:ext>
                </a:extLst>
              </a:tr>
              <a:tr h="365760">
                <a:tc>
                  <a:txBody>
                    <a:bodyPr/>
                    <a:lstStyle/>
                    <a:p>
                      <a:pPr marL="0" marR="0" algn="l">
                        <a:spcBef>
                          <a:spcPts val="40"/>
                        </a:spcBef>
                        <a:spcAft>
                          <a:spcPts val="0"/>
                        </a:spcAft>
                      </a:pPr>
                      <a:r>
                        <a:rPr lang="en-US" sz="1000" dirty="0">
                          <a:effectLst/>
                          <a:latin typeface="Times" panose="02020603050405020304" pitchFamily="18" charset="0"/>
                          <a:cs typeface="Times" panose="02020603050405020304" pitchFamily="18" charset="0"/>
                        </a:rPr>
                        <a:t> </a:t>
                      </a:r>
                    </a:p>
                    <a:p>
                      <a:pPr marL="67310" marR="61595" algn="l">
                        <a:spcBef>
                          <a:spcPts val="5"/>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120</a:t>
                      </a:r>
                      <a:r>
                        <a:rPr lang="en-US" sz="1000" b="0" spc="-10" dirty="0">
                          <a:solidFill>
                            <a:schemeClr val="tx1"/>
                          </a:solidFill>
                          <a:effectLst/>
                          <a:latin typeface="Times" panose="02020603050405020304" pitchFamily="18" charset="0"/>
                          <a:cs typeface="Times" panose="02020603050405020304" pitchFamily="18" charset="0"/>
                        </a:rPr>
                        <a:t> (1,077)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2390" marR="679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121</a:t>
                      </a:r>
                      <a:endParaRPr lang="en-US" sz="1000" b="0" dirty="0">
                        <a:solidFill>
                          <a:schemeClr val="tx1"/>
                        </a:solidFill>
                        <a:effectLst/>
                        <a:latin typeface="Times" panose="02020603050405020304" pitchFamily="18" charset="0"/>
                        <a:cs typeface="Times" panose="02020603050405020304" pitchFamily="18" charset="0"/>
                      </a:endParaRPr>
                    </a:p>
                    <a:p>
                      <a:pPr marL="75565" marR="67945"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(1,095)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2390" marR="6667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121</a:t>
                      </a:r>
                      <a:endParaRPr lang="en-US" sz="1000" b="0" dirty="0">
                        <a:solidFill>
                          <a:schemeClr val="tx1"/>
                        </a:solidFill>
                        <a:effectLst/>
                        <a:latin typeface="Times" panose="02020603050405020304" pitchFamily="18" charset="0"/>
                        <a:cs typeface="Times" panose="02020603050405020304" pitchFamily="18" charset="0"/>
                      </a:endParaRPr>
                    </a:p>
                    <a:p>
                      <a:pPr marL="75565" marR="66675"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(1,192)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119</a:t>
                      </a:r>
                      <a:r>
                        <a:rPr lang="en-US" sz="1000" b="0" spc="-60" dirty="0">
                          <a:solidFill>
                            <a:schemeClr val="tx1"/>
                          </a:solidFill>
                          <a:effectLst/>
                          <a:latin typeface="Times" panose="02020603050405020304" pitchFamily="18" charset="0"/>
                          <a:cs typeface="Times" panose="02020603050405020304" pitchFamily="18" charset="0"/>
                        </a:rPr>
                        <a:t> </a:t>
                      </a:r>
                    </a:p>
                    <a:p>
                      <a:pPr marL="0" marR="0" algn="ctr">
                        <a:spcBef>
                          <a:spcPts val="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(1,249)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0.83</a:t>
                      </a:r>
                      <a:r>
                        <a:rPr lang="en-US" sz="1000" b="0" spc="-15"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(1.67);</a:t>
                      </a:r>
                      <a:endParaRPr lang="en-US" sz="1000" b="0" dirty="0">
                        <a:solidFill>
                          <a:schemeClr val="tx1"/>
                        </a:solidFill>
                        <a:effectLst/>
                        <a:latin typeface="Times" panose="02020603050405020304" pitchFamily="18" charset="0"/>
                        <a:cs typeface="Times" panose="02020603050405020304" pitchFamily="18" charset="0"/>
                      </a:endParaRPr>
                    </a:p>
                    <a:p>
                      <a:pPr marL="276225" marR="0"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9.76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67005" marR="0" algn="ctr">
                        <a:lnSpc>
                          <a:spcPts val="113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1.65</a:t>
                      </a:r>
                      <a:endParaRPr lang="en-US" sz="1000" b="0" dirty="0">
                        <a:solidFill>
                          <a:schemeClr val="tx1"/>
                        </a:solidFill>
                        <a:effectLst/>
                        <a:latin typeface="Times" panose="02020603050405020304" pitchFamily="18" charset="0"/>
                        <a:cs typeface="Times" panose="02020603050405020304" pitchFamily="18" charset="0"/>
                      </a:endParaRPr>
                    </a:p>
                    <a:p>
                      <a:pPr marL="128905" marR="0" algn="ctr">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(1.41);</a:t>
                      </a:r>
                      <a:endParaRPr lang="en-US" sz="1000" b="0" dirty="0">
                        <a:solidFill>
                          <a:schemeClr val="tx1"/>
                        </a:solidFill>
                        <a:effectLst/>
                        <a:latin typeface="Times" panose="02020603050405020304" pitchFamily="18" charset="0"/>
                        <a:cs typeface="Times" panose="02020603050405020304" pitchFamily="18" charset="0"/>
                      </a:endParaRPr>
                    </a:p>
                    <a:p>
                      <a:pPr marL="188595" marR="0" algn="ctr">
                        <a:lnSpc>
                          <a:spcPts val="1065"/>
                        </a:lnSpc>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6.54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1211328"/>
                  </a:ext>
                </a:extLst>
              </a:tr>
              <a:tr h="182880">
                <a:tc>
                  <a:txBody>
                    <a:bodyPr/>
                    <a:lstStyle/>
                    <a:p>
                      <a:pPr marL="66040"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22:</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Utilities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56909005"/>
                  </a:ext>
                </a:extLst>
              </a:tr>
              <a:tr h="182880">
                <a:tc>
                  <a:txBody>
                    <a:bodyPr/>
                    <a:lstStyle/>
                    <a:p>
                      <a:pPr marL="6921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Construction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71.43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399743"/>
                  </a:ext>
                </a:extLst>
              </a:tr>
              <a:tr h="182880">
                <a:tc>
                  <a:txBody>
                    <a:bodyPr/>
                    <a:lstStyle/>
                    <a:p>
                      <a:pPr marL="6540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Retail</a:t>
                      </a:r>
                      <a:r>
                        <a:rPr lang="en-US" sz="1000" spc="-45"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Trade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7.41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17499603"/>
                  </a:ext>
                </a:extLst>
              </a:tr>
              <a:tr h="182880">
                <a:tc>
                  <a:txBody>
                    <a:bodyPr/>
                    <a:lstStyle/>
                    <a:p>
                      <a:pPr marL="66040" marR="61595"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441: Motor</a:t>
                      </a:r>
                      <a:r>
                        <a:rPr lang="en-US" sz="1000" spc="-3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Vehicle</a:t>
                      </a:r>
                      <a:r>
                        <a:rPr lang="en-US" sz="1000" spc="-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endParaRPr lang="en-US" sz="1000" dirty="0">
                        <a:effectLst/>
                        <a:latin typeface="Times" panose="02020603050405020304" pitchFamily="18" charset="0"/>
                        <a:cs typeface="Times" panose="02020603050405020304" pitchFamily="18" charset="0"/>
                      </a:endParaRPr>
                    </a:p>
                    <a:p>
                      <a:pPr marL="66675" marR="61595" algn="l">
                        <a:lnSpc>
                          <a:spcPts val="1065"/>
                        </a:lnSpc>
                        <a:spcBef>
                          <a:spcPts val="0"/>
                        </a:spcBef>
                        <a:spcAft>
                          <a:spcPts val="0"/>
                        </a:spcAft>
                      </a:pPr>
                      <a:r>
                        <a:rPr lang="en-US" sz="1000" dirty="0">
                          <a:effectLst/>
                          <a:latin typeface="Times" panose="02020603050405020304" pitchFamily="18" charset="0"/>
                          <a:cs typeface="Times" panose="02020603050405020304" pitchFamily="18" charset="0"/>
                        </a:rPr>
                        <a:t>Parts</a:t>
                      </a:r>
                      <a:r>
                        <a:rPr lang="en-US" sz="1000" spc="-3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Dealers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65028008"/>
                  </a:ext>
                </a:extLst>
              </a:tr>
              <a:tr h="182880">
                <a:tc>
                  <a:txBody>
                    <a:bodyPr/>
                    <a:lstStyle/>
                    <a:p>
                      <a:pPr marL="6794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445:</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1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Beverage</a:t>
                      </a:r>
                      <a:endParaRPr lang="en-US" sz="1000" dirty="0">
                        <a:effectLst/>
                        <a:latin typeface="Times" panose="02020603050405020304" pitchFamily="18" charset="0"/>
                        <a:cs typeface="Times" panose="02020603050405020304" pitchFamily="18" charset="0"/>
                      </a:endParaRPr>
                    </a:p>
                    <a:p>
                      <a:pPr marL="67945" marR="61595" algn="l">
                        <a:lnSpc>
                          <a:spcPts val="1065"/>
                        </a:lnSpc>
                        <a:spcBef>
                          <a:spcPts val="0"/>
                        </a:spcBef>
                        <a:spcAft>
                          <a:spcPts val="0"/>
                        </a:spcAft>
                      </a:pPr>
                      <a:r>
                        <a:rPr lang="en-US" sz="1000" spc="-10" dirty="0">
                          <a:effectLst/>
                          <a:latin typeface="Times" panose="02020603050405020304" pitchFamily="18" charset="0"/>
                          <a:cs typeface="Times" panose="02020603050405020304" pitchFamily="18" charset="0"/>
                        </a:rPr>
                        <a:t>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14383628"/>
                  </a:ext>
                </a:extLst>
              </a:tr>
              <a:tr h="182880">
                <a:tc>
                  <a:txBody>
                    <a:bodyPr/>
                    <a:lstStyle/>
                    <a:p>
                      <a:pPr marL="67310"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447:</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Gasoline</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Stations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93117924"/>
                  </a:ext>
                </a:extLst>
              </a:tr>
              <a:tr h="182880">
                <a:tc>
                  <a:txBody>
                    <a:bodyPr/>
                    <a:lstStyle/>
                    <a:p>
                      <a:pPr marL="6794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452:</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General</a:t>
                      </a:r>
                      <a:endParaRPr lang="en-US" sz="1000" dirty="0">
                        <a:effectLst/>
                        <a:latin typeface="Times" panose="02020603050405020304" pitchFamily="18" charset="0"/>
                        <a:cs typeface="Times" panose="02020603050405020304" pitchFamily="18" charset="0"/>
                      </a:endParaRPr>
                    </a:p>
                    <a:p>
                      <a:pPr marL="67945" marR="61595" algn="l">
                        <a:lnSpc>
                          <a:spcPts val="1065"/>
                        </a:lnSpc>
                        <a:spcBef>
                          <a:spcPts val="0"/>
                        </a:spcBef>
                        <a:spcAft>
                          <a:spcPts val="0"/>
                        </a:spcAft>
                      </a:pPr>
                      <a:r>
                        <a:rPr lang="en-US" sz="1000" dirty="0">
                          <a:effectLst/>
                          <a:latin typeface="Times" panose="02020603050405020304" pitchFamily="18" charset="0"/>
                          <a:cs typeface="Times" panose="02020603050405020304" pitchFamily="18" charset="0"/>
                        </a:rPr>
                        <a:t>Merchandise</a:t>
                      </a:r>
                      <a:r>
                        <a:rPr lang="en-US" sz="1000" spc="-5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22687686"/>
                  </a:ext>
                </a:extLst>
              </a:tr>
              <a:tr h="182880">
                <a:tc>
                  <a:txBody>
                    <a:bodyPr/>
                    <a:lstStyle/>
                    <a:p>
                      <a:pPr marL="372745" marR="0" indent="-24257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48:</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Transportation</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 </a:t>
                      </a:r>
                      <a:r>
                        <a:rPr lang="en-US" sz="1000" spc="-10" dirty="0">
                          <a:effectLst/>
                          <a:latin typeface="Times" panose="02020603050405020304" pitchFamily="18" charset="0"/>
                          <a:cs typeface="Times" panose="02020603050405020304" pitchFamily="18" charset="0"/>
                        </a:rPr>
                        <a:t>Warehousing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611882291"/>
                  </a:ext>
                </a:extLst>
              </a:tr>
              <a:tr h="182880">
                <a:tc>
                  <a:txBody>
                    <a:bodyPr/>
                    <a:lstStyle/>
                    <a:p>
                      <a:pPr marL="6667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51:</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Information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647933344"/>
                  </a:ext>
                </a:extLst>
              </a:tr>
              <a:tr h="182880">
                <a:tc>
                  <a:txBody>
                    <a:bodyPr/>
                    <a:lstStyle/>
                    <a:p>
                      <a:pPr marL="6540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52:</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Finance</a:t>
                      </a:r>
                      <a:r>
                        <a:rPr lang="en-US" sz="1000" spc="-1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endParaRPr lang="en-US" sz="1000" dirty="0">
                        <a:effectLst/>
                        <a:latin typeface="Times" panose="02020603050405020304" pitchFamily="18" charset="0"/>
                        <a:cs typeface="Times" panose="02020603050405020304" pitchFamily="18" charset="0"/>
                      </a:endParaRPr>
                    </a:p>
                    <a:p>
                      <a:pPr marL="68580" marR="61595" algn="l">
                        <a:lnSpc>
                          <a:spcPts val="1065"/>
                        </a:lnSpc>
                        <a:spcBef>
                          <a:spcPts val="0"/>
                        </a:spcBef>
                        <a:spcAft>
                          <a:spcPts val="0"/>
                        </a:spcAft>
                      </a:pPr>
                      <a:r>
                        <a:rPr lang="en-US" sz="1000" spc="-10" dirty="0">
                          <a:effectLst/>
                          <a:latin typeface="Times" panose="02020603050405020304" pitchFamily="18" charset="0"/>
                          <a:cs typeface="Times" panose="02020603050405020304" pitchFamily="18" charset="0"/>
                        </a:rPr>
                        <a:t>Insurance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7399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-22.22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257665824"/>
                  </a:ext>
                </a:extLst>
              </a:tr>
              <a:tr h="182880">
                <a:tc>
                  <a:txBody>
                    <a:bodyPr/>
                    <a:lstStyle/>
                    <a:p>
                      <a:pPr marL="67310"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531:</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Real</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Estate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50.00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5283712"/>
                  </a:ext>
                </a:extLst>
              </a:tr>
              <a:tr h="182880">
                <a:tc>
                  <a:txBody>
                    <a:bodyPr/>
                    <a:lstStyle/>
                    <a:p>
                      <a:pPr marL="78740" marR="71120" indent="-2540" algn="l">
                        <a:spcBef>
                          <a:spcPts val="0"/>
                        </a:spcBef>
                        <a:spcAft>
                          <a:spcPts val="0"/>
                        </a:spcAft>
                      </a:pPr>
                      <a:r>
                        <a:rPr lang="en-US" sz="1000" dirty="0">
                          <a:effectLst/>
                          <a:latin typeface="Times" panose="02020603050405020304" pitchFamily="18" charset="0"/>
                          <a:cs typeface="Times" panose="02020603050405020304" pitchFamily="18" charset="0"/>
                        </a:rPr>
                        <a:t>54: Professional, Scientific,</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Technical</a:t>
                      </a:r>
                    </a:p>
                    <a:p>
                      <a:pPr marL="67945" marR="61595" algn="l">
                        <a:lnSpc>
                          <a:spcPts val="1065"/>
                        </a:lnSpc>
                        <a:spcBef>
                          <a:spcPts val="0"/>
                        </a:spcBef>
                        <a:spcAft>
                          <a:spcPts val="0"/>
                        </a:spcAft>
                      </a:pP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254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508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0" marR="217170"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68580" marR="68580"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14710276"/>
                  </a:ext>
                </a:extLst>
              </a:tr>
              <a:tr h="182880">
                <a:tc>
                  <a:txBody>
                    <a:bodyPr/>
                    <a:lstStyle/>
                    <a:p>
                      <a:pPr marL="6540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Ambulatory</a:t>
                      </a:r>
                      <a:r>
                        <a:rPr lang="en-US" sz="1000" spc="-5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Health</a:t>
                      </a:r>
                      <a:endParaRPr lang="en-US" sz="1000" dirty="0">
                        <a:effectLst/>
                        <a:latin typeface="Times" panose="02020603050405020304" pitchFamily="18" charset="0"/>
                        <a:cs typeface="Times" panose="02020603050405020304" pitchFamily="18" charset="0"/>
                      </a:endParaRPr>
                    </a:p>
                    <a:p>
                      <a:pPr marL="67945" marR="61595" algn="l">
                        <a:lnSpc>
                          <a:spcPts val="1065"/>
                        </a:lnSpc>
                        <a:spcBef>
                          <a:spcPts val="0"/>
                        </a:spcBef>
                        <a:spcAft>
                          <a:spcPts val="0"/>
                        </a:spcAft>
                      </a:pPr>
                      <a:r>
                        <a:rPr lang="en-US" sz="1000" dirty="0">
                          <a:effectLst/>
                          <a:latin typeface="Times" panose="02020603050405020304" pitchFamily="18" charset="0"/>
                          <a:cs typeface="Times" panose="02020603050405020304" pitchFamily="18" charset="0"/>
                        </a:rPr>
                        <a:t>Care</a:t>
                      </a:r>
                      <a:r>
                        <a:rPr lang="en-US" sz="1000" spc="-2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15.38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098368563"/>
                  </a:ext>
                </a:extLst>
              </a:tr>
              <a:tr h="182880">
                <a:tc>
                  <a:txBody>
                    <a:bodyPr/>
                    <a:lstStyle/>
                    <a:p>
                      <a:pPr marL="298450" marR="0" indent="-166370" algn="l">
                        <a:lnSpc>
                          <a:spcPts val="114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298450" marR="0" indent="-16637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722:</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 Drinking Places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9.09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8.33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12912373"/>
                  </a:ext>
                </a:extLst>
              </a:tr>
              <a:tr h="182880">
                <a:tc>
                  <a:txBody>
                    <a:bodyPr/>
                    <a:lstStyle/>
                    <a:p>
                      <a:pPr marL="69850" marR="61595" algn="l">
                        <a:spcBef>
                          <a:spcPts val="0"/>
                        </a:spcBef>
                        <a:spcAft>
                          <a:spcPts val="0"/>
                        </a:spcAft>
                      </a:pPr>
                      <a:r>
                        <a:rPr lang="en-US" sz="1000" dirty="0">
                          <a:effectLst/>
                          <a:latin typeface="Times" panose="02020603050405020304" pitchFamily="18" charset="0"/>
                          <a:cs typeface="Times" panose="02020603050405020304" pitchFamily="18" charset="0"/>
                        </a:rPr>
                        <a:t>81:</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Other</a:t>
                      </a:r>
                      <a:r>
                        <a:rPr lang="en-US" sz="1000" spc="-5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Services</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(Auto Repair,</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Appliance</a:t>
                      </a:r>
                    </a:p>
                    <a:p>
                      <a:pPr marL="180975" marR="175260" algn="l">
                        <a:lnSpc>
                          <a:spcPts val="1150"/>
                        </a:lnSpc>
                        <a:spcBef>
                          <a:spcPts val="0"/>
                        </a:spcBef>
                        <a:spcAft>
                          <a:spcPts val="0"/>
                        </a:spcAft>
                      </a:pPr>
                      <a:r>
                        <a:rPr lang="en-US" sz="1000" spc="-10" dirty="0">
                          <a:effectLst/>
                          <a:latin typeface="Times" panose="02020603050405020304" pitchFamily="18" charset="0"/>
                          <a:cs typeface="Times" panose="02020603050405020304" pitchFamily="18" charset="0"/>
                        </a:rPr>
                        <a:t>Repair,</a:t>
                      </a:r>
                      <a:r>
                        <a:rPr lang="en-US" sz="1000" spc="-4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Barber,</a:t>
                      </a:r>
                      <a:r>
                        <a:rPr lang="en-US" sz="1000" spc="-4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Nail, </a:t>
                      </a:r>
                      <a:r>
                        <a:rPr lang="en-US" sz="1000" dirty="0">
                          <a:effectLst/>
                          <a:latin typeface="Times" panose="02020603050405020304" pitchFamily="18" charset="0"/>
                          <a:cs typeface="Times" panose="02020603050405020304" pitchFamily="18" charset="0"/>
                        </a:rPr>
                        <a:t>Dry Cleaner,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181610" marR="17526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7945"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6675"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5725" marR="8128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0" marR="268605" algn="ctr">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68580" marR="68580" algn="ctr">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0379421"/>
                  </a:ext>
                </a:extLst>
              </a:tr>
            </a:tbl>
          </a:graphicData>
        </a:graphic>
      </p:graphicFrame>
      <p:sp>
        <p:nvSpPr>
          <p:cNvPr id="5" name="Title 1">
            <a:extLst>
              <a:ext uri="{FF2B5EF4-FFF2-40B4-BE49-F238E27FC236}">
                <a16:creationId xmlns:a16="http://schemas.microsoft.com/office/drawing/2014/main" id="{28AE0B0E-27E9-A230-C7F6-E3A152AA7763}"/>
              </a:ext>
            </a:extLst>
          </p:cNvPr>
          <p:cNvSpPr>
            <a:spLocks noGrp="1"/>
          </p:cNvSpPr>
          <p:nvPr>
            <p:ph type="title"/>
          </p:nvPr>
        </p:nvSpPr>
        <p:spPr>
          <a:xfrm>
            <a:off x="133164" y="367843"/>
            <a:ext cx="11845771" cy="896645"/>
          </a:xfrm>
        </p:spPr>
        <p:txBody>
          <a:bodyPr>
            <a:normAutofit/>
          </a:bodyPr>
          <a:lstStyle/>
          <a:p>
            <a:pPr algn="ctr"/>
            <a:r>
              <a:rPr lang="en-US" sz="3500" u="sng" dirty="0"/>
              <a:t>East Kern Subregion (Lake Isabella) Employers</a:t>
            </a:r>
          </a:p>
        </p:txBody>
      </p:sp>
      <p:sp>
        <p:nvSpPr>
          <p:cNvPr id="2" name="TextBox 1">
            <a:extLst>
              <a:ext uri="{FF2B5EF4-FFF2-40B4-BE49-F238E27FC236}">
                <a16:creationId xmlns:a16="http://schemas.microsoft.com/office/drawing/2014/main" id="{06000EEA-FBC5-DE56-FE6C-6988370B84C6}"/>
              </a:ext>
            </a:extLst>
          </p:cNvPr>
          <p:cNvSpPr txBox="1"/>
          <p:nvPr/>
        </p:nvSpPr>
        <p:spPr>
          <a:xfrm>
            <a:off x="934528" y="5968622"/>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7.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19</a:t>
            </a:r>
            <a:endParaRPr lang="en-US" sz="900" dirty="0"/>
          </a:p>
        </p:txBody>
      </p:sp>
      <p:sp>
        <p:nvSpPr>
          <p:cNvPr id="3" name="Rectangle 2">
            <a:extLst>
              <a:ext uri="{FF2B5EF4-FFF2-40B4-BE49-F238E27FC236}">
                <a16:creationId xmlns:a16="http://schemas.microsoft.com/office/drawing/2014/main" id="{0238C1AC-0ACE-43D0-A6D8-D05B97155500}"/>
              </a:ext>
            </a:extLst>
          </p:cNvPr>
          <p:cNvSpPr/>
          <p:nvPr/>
        </p:nvSpPr>
        <p:spPr>
          <a:xfrm>
            <a:off x="905521" y="479395"/>
            <a:ext cx="10324731" cy="5878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F54BB54-57D4-4186-A259-0B23CADBC137}"/>
              </a:ext>
            </a:extLst>
          </p:cNvPr>
          <p:cNvSpPr txBox="1"/>
          <p:nvPr/>
        </p:nvSpPr>
        <p:spPr>
          <a:xfrm>
            <a:off x="10448718" y="1084109"/>
            <a:ext cx="382629" cy="276999"/>
          </a:xfrm>
          <a:prstGeom prst="rect">
            <a:avLst/>
          </a:prstGeom>
          <a:noFill/>
        </p:spPr>
        <p:txBody>
          <a:bodyPr wrap="square" rtlCol="0">
            <a:spAutoFit/>
          </a:bodyPr>
          <a:lstStyle/>
          <a:p>
            <a:r>
              <a:rPr lang="en-US" sz="1200" dirty="0">
                <a:latin typeface="+mj-lt"/>
              </a:rPr>
              <a:t>7</a:t>
            </a:r>
          </a:p>
        </p:txBody>
      </p:sp>
    </p:spTree>
    <p:extLst>
      <p:ext uri="{BB962C8B-B14F-4D97-AF65-F5344CB8AC3E}">
        <p14:creationId xmlns:p14="http://schemas.microsoft.com/office/powerpoint/2010/main" val="241555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522DF2-86C8-8984-1559-4BF527C82788}"/>
              </a:ext>
            </a:extLst>
          </p:cNvPr>
          <p:cNvGraphicFramePr>
            <a:graphicFrameLocks noGrp="1"/>
          </p:cNvGraphicFramePr>
          <p:nvPr>
            <p:extLst>
              <p:ext uri="{D42A27DB-BD31-4B8C-83A1-F6EECF244321}">
                <p14:modId xmlns:p14="http://schemas.microsoft.com/office/powerpoint/2010/main" val="2161036212"/>
              </p:ext>
            </p:extLst>
          </p:nvPr>
        </p:nvGraphicFramePr>
        <p:xfrm>
          <a:off x="1209729" y="1685672"/>
          <a:ext cx="9692640" cy="4201160"/>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660566926"/>
                    </a:ext>
                  </a:extLst>
                </a:gridCol>
                <a:gridCol w="1005840">
                  <a:extLst>
                    <a:ext uri="{9D8B030D-6E8A-4147-A177-3AD203B41FA5}">
                      <a16:colId xmlns:a16="http://schemas.microsoft.com/office/drawing/2014/main" val="3592190293"/>
                    </a:ext>
                  </a:extLst>
                </a:gridCol>
                <a:gridCol w="1005840">
                  <a:extLst>
                    <a:ext uri="{9D8B030D-6E8A-4147-A177-3AD203B41FA5}">
                      <a16:colId xmlns:a16="http://schemas.microsoft.com/office/drawing/2014/main" val="3141670885"/>
                    </a:ext>
                  </a:extLst>
                </a:gridCol>
                <a:gridCol w="1005840">
                  <a:extLst>
                    <a:ext uri="{9D8B030D-6E8A-4147-A177-3AD203B41FA5}">
                      <a16:colId xmlns:a16="http://schemas.microsoft.com/office/drawing/2014/main" val="2647346284"/>
                    </a:ext>
                  </a:extLst>
                </a:gridCol>
                <a:gridCol w="1005840">
                  <a:extLst>
                    <a:ext uri="{9D8B030D-6E8A-4147-A177-3AD203B41FA5}">
                      <a16:colId xmlns:a16="http://schemas.microsoft.com/office/drawing/2014/main" val="3573050469"/>
                    </a:ext>
                  </a:extLst>
                </a:gridCol>
                <a:gridCol w="1005840">
                  <a:extLst>
                    <a:ext uri="{9D8B030D-6E8A-4147-A177-3AD203B41FA5}">
                      <a16:colId xmlns:a16="http://schemas.microsoft.com/office/drawing/2014/main" val="1324028397"/>
                    </a:ext>
                  </a:extLst>
                </a:gridCol>
                <a:gridCol w="1005840">
                  <a:extLst>
                    <a:ext uri="{9D8B030D-6E8A-4147-A177-3AD203B41FA5}">
                      <a16:colId xmlns:a16="http://schemas.microsoft.com/office/drawing/2014/main" val="206805666"/>
                    </a:ext>
                  </a:extLst>
                </a:gridCol>
              </a:tblGrid>
              <a:tr h="365760">
                <a:tc>
                  <a:txBody>
                    <a:bodyPr/>
                    <a:lstStyle/>
                    <a:p>
                      <a:pPr marL="0" marR="0" algn="l">
                        <a:spcBef>
                          <a:spcPts val="0"/>
                        </a:spcBef>
                        <a:spcAft>
                          <a:spcPts val="0"/>
                        </a:spcAft>
                      </a:pPr>
                      <a:endParaRPr lang="en-US" sz="1000" dirty="0">
                        <a:effectLst/>
                        <a:latin typeface="Times"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351155" marR="347980" algn="ctr">
                        <a:spcBef>
                          <a:spcPts val="0"/>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217170" marR="209550" algn="ctr">
                        <a:spcBef>
                          <a:spcPts val="0"/>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217170" marR="208280" algn="ctr">
                        <a:spcBef>
                          <a:spcPts val="0"/>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0" marR="0" algn="ctr">
                        <a:spcBef>
                          <a:spcPts val="10"/>
                        </a:spcBef>
                        <a:spcAft>
                          <a:spcPts val="0"/>
                        </a:spcAft>
                      </a:pPr>
                      <a:r>
                        <a:rPr lang="en-US" sz="1000" dirty="0">
                          <a:effectLst/>
                          <a:latin typeface="Times" panose="02020603050405020304" pitchFamily="18" charset="0"/>
                          <a:cs typeface="Times" panose="02020603050405020304" pitchFamily="18" charset="0"/>
                        </a:rPr>
                        <a:t> </a:t>
                      </a:r>
                    </a:p>
                    <a:p>
                      <a:pPr marL="256540" marR="252095" algn="ctr">
                        <a:spcBef>
                          <a:spcPts val="0"/>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93675" marR="0" algn="ctr">
                        <a:spcBef>
                          <a:spcPts val="10"/>
                        </a:spcBef>
                        <a:spcAft>
                          <a:spcPts val="0"/>
                        </a:spcAft>
                      </a:pPr>
                      <a:r>
                        <a:rPr lang="en-US" sz="1000" dirty="0">
                          <a:effectLst/>
                          <a:latin typeface="+mj-lt"/>
                          <a:cs typeface="Times" panose="02020603050405020304" pitchFamily="18" charset="0"/>
                        </a:rPr>
                        <a:t>2017</a:t>
                      </a:r>
                      <a:r>
                        <a:rPr lang="en-US" sz="1000" spc="-10" dirty="0">
                          <a:effectLst/>
                          <a:latin typeface="+mj-lt"/>
                          <a:cs typeface="Times" panose="02020603050405020304" pitchFamily="18" charset="0"/>
                        </a:rPr>
                        <a:t> </a:t>
                      </a:r>
                      <a:r>
                        <a:rPr lang="en-US" sz="1000" spc="-25" dirty="0">
                          <a:effectLst/>
                          <a:latin typeface="+mj-lt"/>
                          <a:cs typeface="Times" panose="02020603050405020304" pitchFamily="18" charset="0"/>
                        </a:rPr>
                        <a:t>to</a:t>
                      </a:r>
                      <a:endParaRPr lang="en-US" sz="1000" dirty="0">
                        <a:effectLst/>
                        <a:latin typeface="+mj-lt"/>
                        <a:cs typeface="Times" panose="02020603050405020304" pitchFamily="18" charset="0"/>
                      </a:endParaRPr>
                    </a:p>
                    <a:p>
                      <a:pPr marL="161925" marR="0" algn="ctr">
                        <a:lnSpc>
                          <a:spcPts val="1145"/>
                        </a:lnSpc>
                        <a:spcBef>
                          <a:spcPts val="0"/>
                        </a:spcBef>
                        <a:spcAft>
                          <a:spcPts val="0"/>
                        </a:spcAft>
                      </a:pPr>
                      <a:r>
                        <a:rPr lang="en-US" sz="1000" dirty="0">
                          <a:effectLst/>
                          <a:latin typeface="+mj-lt"/>
                          <a:cs typeface="Times" panose="02020603050405020304" pitchFamily="18" charset="0"/>
                        </a:rPr>
                        <a:t>2019</a:t>
                      </a:r>
                      <a:r>
                        <a:rPr lang="en-US" sz="1000" spc="-10" dirty="0">
                          <a:effectLst/>
                          <a:latin typeface="+mj-lt"/>
                          <a:cs typeface="Times" panose="02020603050405020304" pitchFamily="18" charset="0"/>
                        </a:rPr>
                        <a:t> </a:t>
                      </a:r>
                      <a:r>
                        <a:rPr lang="en-US" sz="1000" b="1" i="0" kern="1200" dirty="0">
                          <a:solidFill>
                            <a:schemeClr val="lt1"/>
                          </a:solidFill>
                          <a:effectLst/>
                          <a:latin typeface="+mj-lt"/>
                          <a:ea typeface="Dante"/>
                          <a:cs typeface="Dante"/>
                        </a:rPr>
                        <a:t>(% del </a:t>
                      </a:r>
                      <a:r>
                        <a:rPr lang="en-US" sz="1000" b="1" i="0" kern="1200" dirty="0" err="1">
                          <a:solidFill>
                            <a:schemeClr val="lt1"/>
                          </a:solidFill>
                          <a:effectLst/>
                          <a:latin typeface="+mj-lt"/>
                          <a:ea typeface="Dante"/>
                          <a:cs typeface="Dante"/>
                        </a:rPr>
                        <a:t>cambio</a:t>
                      </a:r>
                      <a:r>
                        <a:rPr lang="en-US" sz="1000" b="1" i="0" kern="1200" spc="-10" dirty="0">
                          <a:solidFill>
                            <a:schemeClr val="lt1"/>
                          </a:solidFill>
                          <a:effectLst/>
                          <a:latin typeface="+mj-lt"/>
                          <a:ea typeface="Dante"/>
                          <a:cs typeface="Dante"/>
                        </a:rPr>
                        <a:t>)</a:t>
                      </a:r>
                      <a:endParaRPr lang="en-US" sz="1000" dirty="0">
                        <a:effectLst/>
                        <a:latin typeface="+mj-lt"/>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06045" marR="0" algn="ctr">
                        <a:spcBef>
                          <a:spcPts val="10"/>
                        </a:spcBef>
                        <a:spcAft>
                          <a:spcPts val="0"/>
                        </a:spcAft>
                      </a:pPr>
                      <a:r>
                        <a:rPr lang="en-US" sz="1000" dirty="0">
                          <a:effectLst/>
                          <a:latin typeface="+mj-lt"/>
                          <a:cs typeface="Times" panose="02020603050405020304" pitchFamily="18" charset="0"/>
                        </a:rPr>
                        <a:t>2019</a:t>
                      </a:r>
                      <a:r>
                        <a:rPr lang="en-US" sz="1000" spc="-10" dirty="0">
                          <a:effectLst/>
                          <a:latin typeface="+mj-lt"/>
                          <a:cs typeface="Times" panose="02020603050405020304" pitchFamily="18" charset="0"/>
                        </a:rPr>
                        <a:t> </a:t>
                      </a:r>
                      <a:r>
                        <a:rPr lang="en-US" sz="1000" spc="-25" dirty="0">
                          <a:effectLst/>
                          <a:latin typeface="+mj-lt"/>
                          <a:cs typeface="Times" panose="02020603050405020304" pitchFamily="18" charset="0"/>
                        </a:rPr>
                        <a:t>to</a:t>
                      </a:r>
                      <a:endParaRPr lang="en-US" sz="1000" dirty="0">
                        <a:effectLst/>
                        <a:latin typeface="+mj-lt"/>
                        <a:cs typeface="Times" panose="02020603050405020304" pitchFamily="18" charset="0"/>
                      </a:endParaRPr>
                    </a:p>
                    <a:p>
                      <a:pPr marL="75565" marR="0" algn="ctr">
                        <a:lnSpc>
                          <a:spcPts val="1145"/>
                        </a:lnSpc>
                        <a:spcBef>
                          <a:spcPts val="0"/>
                        </a:spcBef>
                        <a:spcAft>
                          <a:spcPts val="0"/>
                        </a:spcAft>
                      </a:pPr>
                      <a:r>
                        <a:rPr lang="en-US" sz="1000" dirty="0">
                          <a:effectLst/>
                          <a:latin typeface="+mj-lt"/>
                          <a:cs typeface="Times" panose="02020603050405020304" pitchFamily="18" charset="0"/>
                        </a:rPr>
                        <a:t>2021</a:t>
                      </a:r>
                      <a:r>
                        <a:rPr lang="en-US" sz="1000" spc="-10" dirty="0">
                          <a:effectLst/>
                          <a:latin typeface="+mj-lt"/>
                          <a:cs typeface="Times" panose="02020603050405020304" pitchFamily="18" charset="0"/>
                        </a:rPr>
                        <a:t> </a:t>
                      </a:r>
                      <a:r>
                        <a:rPr lang="en-US" sz="1000" b="1" i="0" kern="1200" dirty="0">
                          <a:solidFill>
                            <a:schemeClr val="lt1"/>
                          </a:solidFill>
                          <a:effectLst/>
                          <a:latin typeface="+mj-lt"/>
                          <a:ea typeface="Dante"/>
                          <a:cs typeface="Dante"/>
                        </a:rPr>
                        <a:t>(% del </a:t>
                      </a:r>
                      <a:r>
                        <a:rPr lang="en-US" sz="1000" b="1" i="0" kern="1200" dirty="0" err="1">
                          <a:solidFill>
                            <a:schemeClr val="lt1"/>
                          </a:solidFill>
                          <a:effectLst/>
                          <a:latin typeface="+mj-lt"/>
                          <a:ea typeface="Dante"/>
                          <a:cs typeface="Dante"/>
                        </a:rPr>
                        <a:t>cambio</a:t>
                      </a:r>
                      <a:r>
                        <a:rPr lang="en-US" sz="1000" b="1" i="0" kern="1200" spc="-10" dirty="0">
                          <a:solidFill>
                            <a:schemeClr val="lt1"/>
                          </a:solidFill>
                          <a:effectLst/>
                          <a:latin typeface="+mj-lt"/>
                          <a:ea typeface="Dante"/>
                          <a:cs typeface="Dante"/>
                        </a:rPr>
                        <a:t>)</a:t>
                      </a:r>
                      <a:endParaRPr lang="en-US" sz="1000" dirty="0">
                        <a:effectLst/>
                        <a:latin typeface="+mj-lt"/>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132211757"/>
                  </a:ext>
                </a:extLst>
              </a:tr>
              <a:tr h="228600">
                <a:tc>
                  <a:txBody>
                    <a:bodyPr/>
                    <a:lstStyle/>
                    <a:p>
                      <a:pPr marL="64135" marR="61595" algn="l">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4135" marR="61595"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Código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311275" marR="1310005" algn="ctr">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Código postal 93240,</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Lake</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Isabella,</a:t>
                      </a:r>
                      <a:r>
                        <a:rPr lang="en-US" sz="1000" spc="-2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0707250"/>
                  </a:ext>
                </a:extLst>
              </a:tr>
              <a:tr h="365760">
                <a:tc>
                  <a:txBody>
                    <a:bodyPr/>
                    <a:lstStyle/>
                    <a:p>
                      <a:pPr marL="0" marR="0" algn="l">
                        <a:spcBef>
                          <a:spcPts val="40"/>
                        </a:spcBef>
                        <a:spcAft>
                          <a:spcPts val="0"/>
                        </a:spcAft>
                      </a:pPr>
                      <a:r>
                        <a:rPr lang="en-US" sz="1000" dirty="0">
                          <a:effectLst/>
                          <a:latin typeface="Times" panose="02020603050405020304" pitchFamily="18" charset="0"/>
                          <a:cs typeface="Times" panose="02020603050405020304" pitchFamily="18" charset="0"/>
                        </a:rPr>
                        <a:t> </a:t>
                      </a:r>
                    </a:p>
                    <a:p>
                      <a:pPr marL="67310" marR="61595" algn="l">
                        <a:spcBef>
                          <a:spcPts val="5"/>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120</a:t>
                      </a:r>
                      <a:r>
                        <a:rPr lang="en-US" sz="1000" b="0" spc="-10" dirty="0">
                          <a:solidFill>
                            <a:schemeClr val="tx1"/>
                          </a:solidFill>
                          <a:effectLst/>
                          <a:latin typeface="Times" panose="02020603050405020304" pitchFamily="18" charset="0"/>
                          <a:cs typeface="Times" panose="02020603050405020304" pitchFamily="18" charset="0"/>
                        </a:rPr>
                        <a:t> (1,077)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2390" marR="679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121</a:t>
                      </a:r>
                      <a:endParaRPr lang="en-US" sz="1000" b="0" dirty="0">
                        <a:solidFill>
                          <a:schemeClr val="tx1"/>
                        </a:solidFill>
                        <a:effectLst/>
                        <a:latin typeface="Times" panose="02020603050405020304" pitchFamily="18" charset="0"/>
                        <a:cs typeface="Times" panose="02020603050405020304" pitchFamily="18" charset="0"/>
                      </a:endParaRPr>
                    </a:p>
                    <a:p>
                      <a:pPr marL="75565" marR="67945"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(1,095)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2390" marR="6667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121</a:t>
                      </a:r>
                      <a:endParaRPr lang="en-US" sz="1000" b="0" dirty="0">
                        <a:solidFill>
                          <a:schemeClr val="tx1"/>
                        </a:solidFill>
                        <a:effectLst/>
                        <a:latin typeface="Times" panose="02020603050405020304" pitchFamily="18" charset="0"/>
                        <a:cs typeface="Times" panose="02020603050405020304" pitchFamily="18" charset="0"/>
                      </a:endParaRPr>
                    </a:p>
                    <a:p>
                      <a:pPr marL="75565" marR="66675"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(1,192)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119</a:t>
                      </a:r>
                      <a:r>
                        <a:rPr lang="en-US" sz="1000" b="0" spc="-60" dirty="0">
                          <a:solidFill>
                            <a:schemeClr val="tx1"/>
                          </a:solidFill>
                          <a:effectLst/>
                          <a:latin typeface="Times" panose="02020603050405020304" pitchFamily="18" charset="0"/>
                          <a:cs typeface="Times" panose="02020603050405020304" pitchFamily="18" charset="0"/>
                        </a:rPr>
                        <a:t> </a:t>
                      </a:r>
                    </a:p>
                    <a:p>
                      <a:pPr marL="0" marR="0" algn="ctr">
                        <a:spcBef>
                          <a:spcPts val="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(1,249)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0.83</a:t>
                      </a:r>
                      <a:r>
                        <a:rPr lang="en-US" sz="1000" b="0" spc="-15"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(1.67);</a:t>
                      </a:r>
                      <a:endParaRPr lang="en-US" sz="1000" b="0" dirty="0">
                        <a:solidFill>
                          <a:schemeClr val="tx1"/>
                        </a:solidFill>
                        <a:effectLst/>
                        <a:latin typeface="Times" panose="02020603050405020304" pitchFamily="18" charset="0"/>
                        <a:cs typeface="Times" panose="02020603050405020304" pitchFamily="18" charset="0"/>
                      </a:endParaRPr>
                    </a:p>
                    <a:p>
                      <a:pPr marL="276225" marR="0"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9.76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67005" marR="0" algn="ctr">
                        <a:lnSpc>
                          <a:spcPts val="113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1.65</a:t>
                      </a:r>
                      <a:endParaRPr lang="en-US" sz="1000" b="0" dirty="0">
                        <a:solidFill>
                          <a:schemeClr val="tx1"/>
                        </a:solidFill>
                        <a:effectLst/>
                        <a:latin typeface="Times" panose="02020603050405020304" pitchFamily="18" charset="0"/>
                        <a:cs typeface="Times" panose="02020603050405020304" pitchFamily="18" charset="0"/>
                      </a:endParaRPr>
                    </a:p>
                    <a:p>
                      <a:pPr marL="128905" marR="0" algn="ctr">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(1.41);</a:t>
                      </a:r>
                      <a:endParaRPr lang="en-US" sz="1000" b="0" dirty="0">
                        <a:solidFill>
                          <a:schemeClr val="tx1"/>
                        </a:solidFill>
                        <a:effectLst/>
                        <a:latin typeface="Times" panose="02020603050405020304" pitchFamily="18" charset="0"/>
                        <a:cs typeface="Times" panose="02020603050405020304" pitchFamily="18" charset="0"/>
                      </a:endParaRPr>
                    </a:p>
                    <a:p>
                      <a:pPr marL="188595" marR="0" algn="ctr">
                        <a:lnSpc>
                          <a:spcPts val="1065"/>
                        </a:lnSpc>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6.54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1211328"/>
                  </a:ext>
                </a:extLst>
              </a:tr>
              <a:tr h="182880">
                <a:tc>
                  <a:txBody>
                    <a:bodyPr/>
                    <a:lstStyle/>
                    <a:p>
                      <a:pPr marL="66040"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22:</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Utilidades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56909005"/>
                  </a:ext>
                </a:extLst>
              </a:tr>
              <a:tr h="182880">
                <a:tc>
                  <a:txBody>
                    <a:bodyPr/>
                    <a:lstStyle/>
                    <a:p>
                      <a:pPr marL="6921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Construcción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71.43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399743"/>
                  </a:ext>
                </a:extLst>
              </a:tr>
              <a:tr h="182880">
                <a:tc>
                  <a:txBody>
                    <a:bodyPr/>
                    <a:lstStyle/>
                    <a:p>
                      <a:pPr marL="6540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Comercio al </a:t>
                      </a:r>
                      <a:r>
                        <a:rPr lang="en-US" sz="1000" dirty="0" err="1">
                          <a:effectLst/>
                          <a:latin typeface="Times" panose="02020603050405020304" pitchFamily="18" charset="0"/>
                          <a:cs typeface="Times" panose="02020603050405020304" pitchFamily="18" charset="0"/>
                        </a:rPr>
                        <a:t>por</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menor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7.41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17499603"/>
                  </a:ext>
                </a:extLst>
              </a:tr>
              <a:tr h="182880">
                <a:tc>
                  <a:txBody>
                    <a:bodyPr/>
                    <a:lstStyle/>
                    <a:p>
                      <a:pPr marL="66040" marR="61595"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441: </a:t>
                      </a:r>
                      <a:r>
                        <a:rPr lang="es-ES" sz="1000" spc="-10" dirty="0">
                          <a:effectLst/>
                          <a:latin typeface="Times" panose="02020603050405020304" pitchFamily="18" charset="0"/>
                          <a:cs typeface="Times" panose="02020603050405020304" pitchFamily="18" charset="0"/>
                        </a:rPr>
                        <a:t>Distribuidores de vehículos motorizados y repuestos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65028008"/>
                  </a:ext>
                </a:extLst>
              </a:tr>
              <a:tr h="182880">
                <a:tc>
                  <a:txBody>
                    <a:bodyPr/>
                    <a:lstStyle/>
                    <a:p>
                      <a:pPr marL="6794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445:</a:t>
                      </a:r>
                      <a:r>
                        <a:rPr lang="en-US" sz="1000" spc="-1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Tiendas de alimentos y bebidas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14383628"/>
                  </a:ext>
                </a:extLst>
              </a:tr>
              <a:tr h="182880">
                <a:tc>
                  <a:txBody>
                    <a:bodyPr/>
                    <a:lstStyle/>
                    <a:p>
                      <a:pPr marL="67310"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447:</a:t>
                      </a:r>
                      <a:r>
                        <a:rPr lang="en-US" sz="1000" spc="-2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Estaciones</a:t>
                      </a:r>
                      <a:r>
                        <a:rPr lang="en-US" sz="1000" dirty="0">
                          <a:effectLst/>
                          <a:latin typeface="Times" panose="02020603050405020304" pitchFamily="18" charset="0"/>
                          <a:cs typeface="Times" panose="02020603050405020304" pitchFamily="18" charset="0"/>
                        </a:rPr>
                        <a:t> de </a:t>
                      </a:r>
                      <a:r>
                        <a:rPr lang="en-US" sz="1000" dirty="0" err="1">
                          <a:effectLst/>
                          <a:latin typeface="Times" panose="02020603050405020304" pitchFamily="18" charset="0"/>
                          <a:cs typeface="Times" panose="02020603050405020304" pitchFamily="18" charset="0"/>
                        </a:rPr>
                        <a:t>gasolina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93117924"/>
                  </a:ext>
                </a:extLst>
              </a:tr>
              <a:tr h="182880">
                <a:tc>
                  <a:txBody>
                    <a:bodyPr/>
                    <a:lstStyle/>
                    <a:p>
                      <a:pPr marL="6794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452:</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Tiendas de </a:t>
                      </a:r>
                      <a:r>
                        <a:rPr lang="en-US" sz="1000" spc="-10" dirty="0" err="1">
                          <a:effectLst/>
                          <a:latin typeface="Times" panose="02020603050405020304" pitchFamily="18" charset="0"/>
                          <a:cs typeface="Times" panose="02020603050405020304" pitchFamily="18" charset="0"/>
                        </a:rPr>
                        <a:t>mercancías</a:t>
                      </a:r>
                      <a:r>
                        <a:rPr lang="en-US" sz="1000" spc="-10"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generales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22687686"/>
                  </a:ext>
                </a:extLst>
              </a:tr>
              <a:tr h="182880">
                <a:tc>
                  <a:txBody>
                    <a:bodyPr/>
                    <a:lstStyle/>
                    <a:p>
                      <a:pPr marL="372745" marR="0" indent="-24257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48:</a:t>
                      </a:r>
                      <a:r>
                        <a:rPr lang="en-US" sz="1000" spc="-6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Transporte</a:t>
                      </a:r>
                      <a:r>
                        <a:rPr lang="en-US" sz="1000" dirty="0">
                          <a:effectLst/>
                          <a:latin typeface="Times" panose="02020603050405020304" pitchFamily="18" charset="0"/>
                          <a:cs typeface="Times" panose="02020603050405020304" pitchFamily="18" charset="0"/>
                        </a:rPr>
                        <a:t> y </a:t>
                      </a:r>
                      <a:r>
                        <a:rPr lang="en-US" sz="1000" dirty="0" err="1">
                          <a:effectLst/>
                          <a:latin typeface="Times" panose="02020603050405020304" pitchFamily="18" charset="0"/>
                          <a:cs typeface="Times" panose="02020603050405020304" pitchFamily="18" charset="0"/>
                        </a:rPr>
                        <a:t>almacenamiento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spcBef>
                          <a:spcPts val="55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611882291"/>
                  </a:ext>
                </a:extLst>
              </a:tr>
              <a:tr h="182880">
                <a:tc>
                  <a:txBody>
                    <a:bodyPr/>
                    <a:lstStyle/>
                    <a:p>
                      <a:pPr marL="6667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51:</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Información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647933344"/>
                  </a:ext>
                </a:extLst>
              </a:tr>
              <a:tr h="182880">
                <a:tc>
                  <a:txBody>
                    <a:bodyPr/>
                    <a:lstStyle/>
                    <a:p>
                      <a:pPr marL="6540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52:</a:t>
                      </a:r>
                      <a:r>
                        <a:rPr lang="en-US" sz="1000" spc="-2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Finanzas</a:t>
                      </a:r>
                      <a:r>
                        <a:rPr lang="en-US" sz="1000" dirty="0">
                          <a:effectLst/>
                          <a:latin typeface="Times" panose="02020603050405020304" pitchFamily="18" charset="0"/>
                          <a:cs typeface="Times" panose="02020603050405020304" pitchFamily="18" charset="0"/>
                        </a:rPr>
                        <a:t> y </a:t>
                      </a:r>
                      <a:r>
                        <a:rPr lang="en-US" sz="1000" dirty="0" err="1">
                          <a:effectLst/>
                          <a:latin typeface="Times" panose="02020603050405020304" pitchFamily="18" charset="0"/>
                          <a:cs typeface="Times" panose="02020603050405020304" pitchFamily="18" charset="0"/>
                        </a:rPr>
                        <a:t>Seguros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7399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-22.22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257665824"/>
                  </a:ext>
                </a:extLst>
              </a:tr>
              <a:tr h="182880">
                <a:tc>
                  <a:txBody>
                    <a:bodyPr/>
                    <a:lstStyle/>
                    <a:p>
                      <a:pPr marL="67310"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531:</a:t>
                      </a:r>
                      <a:r>
                        <a:rPr lang="en-US" sz="1000" spc="-1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Bienes</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raíces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50.00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4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5283712"/>
                  </a:ext>
                </a:extLst>
              </a:tr>
              <a:tr h="182880">
                <a:tc>
                  <a:txBody>
                    <a:bodyPr/>
                    <a:lstStyle/>
                    <a:p>
                      <a:pPr marL="78740" marR="71120" indent="-2540" algn="l">
                        <a:spcBef>
                          <a:spcPts val="0"/>
                        </a:spcBef>
                        <a:spcAft>
                          <a:spcPts val="0"/>
                        </a:spcAft>
                      </a:pPr>
                      <a:r>
                        <a:rPr lang="en-US" sz="1000" dirty="0">
                          <a:effectLst/>
                          <a:latin typeface="Times" panose="02020603050405020304" pitchFamily="18" charset="0"/>
                          <a:cs typeface="Times" panose="02020603050405020304" pitchFamily="18" charset="0"/>
                        </a:rPr>
                        <a:t>54: </a:t>
                      </a:r>
                      <a:r>
                        <a:rPr lang="es-ES" sz="1000" dirty="0">
                          <a:effectLst/>
                          <a:latin typeface="Times" panose="02020603050405020304" pitchFamily="18" charset="0"/>
                          <a:cs typeface="Times" panose="02020603050405020304" pitchFamily="18" charset="0"/>
                        </a:rPr>
                        <a:t>Servicios Profesionales, Científicos y Técnicos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254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508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0" marR="217170"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68580" marR="68580"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14710276"/>
                  </a:ext>
                </a:extLst>
              </a:tr>
              <a:tr h="182880">
                <a:tc>
                  <a:txBody>
                    <a:bodyPr/>
                    <a:lstStyle/>
                    <a:p>
                      <a:pPr marL="6540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621: </a:t>
                      </a:r>
                      <a:r>
                        <a:rPr lang="en-US" sz="1000" spc="-65" dirty="0" err="1">
                          <a:effectLst/>
                          <a:latin typeface="Times" panose="02020603050405020304" pitchFamily="18" charset="0"/>
                          <a:cs typeface="Times" panose="02020603050405020304" pitchFamily="18" charset="0"/>
                        </a:rPr>
                        <a:t>Servicios</a:t>
                      </a:r>
                      <a:r>
                        <a:rPr lang="en-US" sz="1000" spc="-65" dirty="0">
                          <a:effectLst/>
                          <a:latin typeface="Times" panose="02020603050405020304" pitchFamily="18" charset="0"/>
                          <a:cs typeface="Times" panose="02020603050405020304" pitchFamily="18" charset="0"/>
                        </a:rPr>
                        <a:t> de </a:t>
                      </a:r>
                      <a:r>
                        <a:rPr lang="en-US" sz="1000" spc="-65" dirty="0" err="1">
                          <a:effectLst/>
                          <a:latin typeface="Times" panose="02020603050405020304" pitchFamily="18" charset="0"/>
                          <a:cs typeface="Times" panose="02020603050405020304" pitchFamily="18" charset="0"/>
                        </a:rPr>
                        <a:t>atención</a:t>
                      </a:r>
                      <a:r>
                        <a:rPr lang="en-US" sz="1000" spc="-65" dirty="0">
                          <a:effectLst/>
                          <a:latin typeface="Times" panose="02020603050405020304" pitchFamily="18" charset="0"/>
                          <a:cs typeface="Times" panose="02020603050405020304" pitchFamily="18" charset="0"/>
                        </a:rPr>
                        <a:t> </a:t>
                      </a:r>
                      <a:r>
                        <a:rPr lang="en-US" sz="1000" spc="-65" dirty="0" err="1">
                          <a:effectLst/>
                          <a:latin typeface="Times" panose="02020603050405020304" pitchFamily="18" charset="0"/>
                          <a:cs typeface="Times" panose="02020603050405020304" pitchFamily="18" charset="0"/>
                        </a:rPr>
                        <a:t>médica</a:t>
                      </a:r>
                      <a:r>
                        <a:rPr lang="en-US" sz="1000" spc="-65" dirty="0">
                          <a:effectLst/>
                          <a:latin typeface="Times" panose="02020603050405020304" pitchFamily="18" charset="0"/>
                          <a:cs typeface="Times" panose="02020603050405020304" pitchFamily="18" charset="0"/>
                        </a:rPr>
                        <a:t> </a:t>
                      </a:r>
                      <a:r>
                        <a:rPr lang="en-US" sz="1000" spc="-65" dirty="0" err="1">
                          <a:effectLst/>
                          <a:latin typeface="Times" panose="02020603050405020304" pitchFamily="18" charset="0"/>
                          <a:cs typeface="Times" panose="02020603050405020304" pitchFamily="18" charset="0"/>
                        </a:rPr>
                        <a:t>ambulatoria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1610" marR="1752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15.38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098368563"/>
                  </a:ext>
                </a:extLst>
              </a:tr>
              <a:tr h="182880">
                <a:tc>
                  <a:txBody>
                    <a:bodyPr/>
                    <a:lstStyle/>
                    <a:p>
                      <a:pPr marL="298450" marR="0" indent="-166370" algn="l">
                        <a:lnSpc>
                          <a:spcPts val="114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298450" marR="0" indent="-16637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722:</a:t>
                      </a:r>
                      <a:r>
                        <a:rPr lang="en-US" sz="1000" spc="-6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 de alimentos y lugares para beber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9.09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73990" marR="175260" algn="ctr">
                        <a:spcBef>
                          <a:spcPts val="55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8.33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12912373"/>
                  </a:ext>
                </a:extLst>
              </a:tr>
              <a:tr h="182880">
                <a:tc>
                  <a:txBody>
                    <a:bodyPr/>
                    <a:lstStyle/>
                    <a:p>
                      <a:pPr marL="69850" marR="61595" algn="l">
                        <a:spcBef>
                          <a:spcPts val="0"/>
                        </a:spcBef>
                        <a:spcAft>
                          <a:spcPts val="0"/>
                        </a:spcAft>
                      </a:pPr>
                      <a:r>
                        <a:rPr lang="en-US" sz="1000" dirty="0">
                          <a:effectLst/>
                          <a:latin typeface="Times" panose="02020603050405020304" pitchFamily="18" charset="0"/>
                          <a:cs typeface="Times" panose="02020603050405020304" pitchFamily="18" charset="0"/>
                        </a:rPr>
                        <a:t>81:</a:t>
                      </a:r>
                      <a:r>
                        <a:rPr lang="en-US" sz="1000" spc="-60"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Otros servicios (reparación de automóviles, electrodomésticos Reparación, Peluquería, </a:t>
                      </a:r>
                      <a:r>
                        <a:rPr lang="es-ES" sz="1000" dirty="0" err="1">
                          <a:effectLst/>
                          <a:latin typeface="Times" panose="02020603050405020304" pitchFamily="18" charset="0"/>
                          <a:cs typeface="Times" panose="02020603050405020304" pitchFamily="18" charset="0"/>
                        </a:rPr>
                        <a:t>Manicura,Tintorería</a:t>
                      </a:r>
                      <a:r>
                        <a:rPr lang="es-ES" sz="100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181610" marR="17526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7945"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6675"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5725" marR="8128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0" marR="268605" algn="ctr">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68580" marR="68580" algn="ctr">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0379421"/>
                  </a:ext>
                </a:extLst>
              </a:tr>
            </a:tbl>
          </a:graphicData>
        </a:graphic>
      </p:graphicFrame>
      <p:sp>
        <p:nvSpPr>
          <p:cNvPr id="5" name="Title 1">
            <a:extLst>
              <a:ext uri="{FF2B5EF4-FFF2-40B4-BE49-F238E27FC236}">
                <a16:creationId xmlns:a16="http://schemas.microsoft.com/office/drawing/2014/main" id="{28AE0B0E-27E9-A230-C7F6-E3A152AA7763}"/>
              </a:ext>
            </a:extLst>
          </p:cNvPr>
          <p:cNvSpPr>
            <a:spLocks noGrp="1"/>
          </p:cNvSpPr>
          <p:nvPr>
            <p:ph type="title"/>
          </p:nvPr>
        </p:nvSpPr>
        <p:spPr>
          <a:xfrm>
            <a:off x="133164" y="367843"/>
            <a:ext cx="11845771" cy="896645"/>
          </a:xfrm>
        </p:spPr>
        <p:txBody>
          <a:bodyPr>
            <a:normAutofit/>
          </a:bodyPr>
          <a:lstStyle/>
          <a:p>
            <a:pPr algn="ctr"/>
            <a:r>
              <a:rPr lang="en-US" sz="3200" u="sng" dirty="0" err="1">
                <a:latin typeface="Times" panose="02020603050405020304" pitchFamily="18" charset="0"/>
                <a:cs typeface="Times" panose="02020603050405020304" pitchFamily="18" charset="0"/>
              </a:rPr>
              <a:t>Subregión</a:t>
            </a:r>
            <a:r>
              <a:rPr lang="en-US" sz="3200" u="sng" dirty="0">
                <a:latin typeface="Times" panose="02020603050405020304" pitchFamily="18" charset="0"/>
                <a:cs typeface="Times" panose="02020603050405020304" pitchFamily="18" charset="0"/>
              </a:rPr>
              <a:t> de </a:t>
            </a:r>
            <a:r>
              <a:rPr lang="en-US" sz="3500" u="sng" dirty="0"/>
              <a:t>Kern Este (Lake Isabella) </a:t>
            </a:r>
            <a:r>
              <a:rPr lang="en-US" sz="3500" u="sng" dirty="0" err="1"/>
              <a:t>Empleadores</a:t>
            </a:r>
            <a:endParaRPr lang="en-US" sz="3500" u="sng" dirty="0"/>
          </a:p>
        </p:txBody>
      </p:sp>
      <p:sp>
        <p:nvSpPr>
          <p:cNvPr id="2" name="TextBox 1">
            <a:extLst>
              <a:ext uri="{FF2B5EF4-FFF2-40B4-BE49-F238E27FC236}">
                <a16:creationId xmlns:a16="http://schemas.microsoft.com/office/drawing/2014/main" id="{06000EEA-FBC5-DE56-FE6C-6988370B84C6}"/>
              </a:ext>
            </a:extLst>
          </p:cNvPr>
          <p:cNvSpPr txBox="1"/>
          <p:nvPr/>
        </p:nvSpPr>
        <p:spPr>
          <a:xfrm>
            <a:off x="934528" y="5968622"/>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7.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19</a:t>
            </a:r>
            <a:endParaRPr lang="en-US" sz="900" dirty="0"/>
          </a:p>
        </p:txBody>
      </p:sp>
      <p:sp>
        <p:nvSpPr>
          <p:cNvPr id="3" name="Rectangle 2">
            <a:extLst>
              <a:ext uri="{FF2B5EF4-FFF2-40B4-BE49-F238E27FC236}">
                <a16:creationId xmlns:a16="http://schemas.microsoft.com/office/drawing/2014/main" id="{0238C1AC-0ACE-43D0-A6D8-D05B97155500}"/>
              </a:ext>
            </a:extLst>
          </p:cNvPr>
          <p:cNvSpPr/>
          <p:nvPr/>
        </p:nvSpPr>
        <p:spPr>
          <a:xfrm>
            <a:off x="905521" y="479395"/>
            <a:ext cx="10324731" cy="5878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F54BB54-57D4-4186-A259-0B23CADBC137}"/>
              </a:ext>
            </a:extLst>
          </p:cNvPr>
          <p:cNvSpPr txBox="1"/>
          <p:nvPr/>
        </p:nvSpPr>
        <p:spPr>
          <a:xfrm>
            <a:off x="10809299" y="1237540"/>
            <a:ext cx="382629" cy="276999"/>
          </a:xfrm>
          <a:prstGeom prst="rect">
            <a:avLst/>
          </a:prstGeom>
          <a:noFill/>
        </p:spPr>
        <p:txBody>
          <a:bodyPr wrap="square" rtlCol="0">
            <a:spAutoFit/>
          </a:bodyPr>
          <a:lstStyle/>
          <a:p>
            <a:r>
              <a:rPr lang="en-US" sz="1200" dirty="0">
                <a:latin typeface="+mj-lt"/>
              </a:rPr>
              <a:t>7</a:t>
            </a:r>
          </a:p>
        </p:txBody>
      </p:sp>
    </p:spTree>
    <p:extLst>
      <p:ext uri="{BB962C8B-B14F-4D97-AF65-F5344CB8AC3E}">
        <p14:creationId xmlns:p14="http://schemas.microsoft.com/office/powerpoint/2010/main" val="321284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12E612-0A80-038D-DFC5-C25D5D543F8F}"/>
              </a:ext>
            </a:extLst>
          </p:cNvPr>
          <p:cNvGraphicFramePr>
            <a:graphicFrameLocks noGrp="1"/>
          </p:cNvGraphicFramePr>
          <p:nvPr>
            <p:extLst>
              <p:ext uri="{D42A27DB-BD31-4B8C-83A1-F6EECF244321}">
                <p14:modId xmlns:p14="http://schemas.microsoft.com/office/powerpoint/2010/main" val="775946872"/>
              </p:ext>
            </p:extLst>
          </p:nvPr>
        </p:nvGraphicFramePr>
        <p:xfrm>
          <a:off x="1602285" y="1326709"/>
          <a:ext cx="8577067" cy="4872736"/>
        </p:xfrm>
        <a:graphic>
          <a:graphicData uri="http://schemas.openxmlformats.org/drawingml/2006/table">
            <a:tbl>
              <a:tblPr firstRow="1" firstCol="1" lastRow="1" lastCol="1" bandRow="1" bandCol="1">
                <a:tableStyleId>{D4CE2346-27A6-42CB-956E-9A3AAC782CB1}</a:tableStyleId>
              </a:tblPr>
              <a:tblGrid>
                <a:gridCol w="3287959">
                  <a:extLst>
                    <a:ext uri="{9D8B030D-6E8A-4147-A177-3AD203B41FA5}">
                      <a16:colId xmlns:a16="http://schemas.microsoft.com/office/drawing/2014/main" val="3486403009"/>
                    </a:ext>
                  </a:extLst>
                </a:gridCol>
                <a:gridCol w="773637">
                  <a:extLst>
                    <a:ext uri="{9D8B030D-6E8A-4147-A177-3AD203B41FA5}">
                      <a16:colId xmlns:a16="http://schemas.microsoft.com/office/drawing/2014/main" val="3675835073"/>
                    </a:ext>
                  </a:extLst>
                </a:gridCol>
                <a:gridCol w="773637">
                  <a:extLst>
                    <a:ext uri="{9D8B030D-6E8A-4147-A177-3AD203B41FA5}">
                      <a16:colId xmlns:a16="http://schemas.microsoft.com/office/drawing/2014/main" val="4249260947"/>
                    </a:ext>
                  </a:extLst>
                </a:gridCol>
                <a:gridCol w="773637">
                  <a:extLst>
                    <a:ext uri="{9D8B030D-6E8A-4147-A177-3AD203B41FA5}">
                      <a16:colId xmlns:a16="http://schemas.microsoft.com/office/drawing/2014/main" val="1521429932"/>
                    </a:ext>
                  </a:extLst>
                </a:gridCol>
                <a:gridCol w="773637">
                  <a:extLst>
                    <a:ext uri="{9D8B030D-6E8A-4147-A177-3AD203B41FA5}">
                      <a16:colId xmlns:a16="http://schemas.microsoft.com/office/drawing/2014/main" val="855136149"/>
                    </a:ext>
                  </a:extLst>
                </a:gridCol>
                <a:gridCol w="1097280">
                  <a:extLst>
                    <a:ext uri="{9D8B030D-6E8A-4147-A177-3AD203B41FA5}">
                      <a16:colId xmlns:a16="http://schemas.microsoft.com/office/drawing/2014/main" val="1844228268"/>
                    </a:ext>
                  </a:extLst>
                </a:gridCol>
                <a:gridCol w="1097280">
                  <a:extLst>
                    <a:ext uri="{9D8B030D-6E8A-4147-A177-3AD203B41FA5}">
                      <a16:colId xmlns:a16="http://schemas.microsoft.com/office/drawing/2014/main" val="2440874095"/>
                    </a:ext>
                  </a:extLst>
                </a:gridCol>
              </a:tblGrid>
              <a:tr h="329184">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48590"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3035"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4305"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4305"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93675" marR="0" algn="ctr">
                        <a:spcBef>
                          <a:spcPts val="10"/>
                        </a:spcBef>
                        <a:spcAft>
                          <a:spcPts val="0"/>
                        </a:spcAft>
                      </a:pPr>
                      <a:r>
                        <a:rPr lang="en-US" sz="1000" b="1" i="0" kern="1200" dirty="0">
                          <a:solidFill>
                            <a:schemeClr val="lt1"/>
                          </a:solidFill>
                          <a:effectLst/>
                          <a:latin typeface="+mj-lt"/>
                          <a:ea typeface="Dante"/>
                          <a:cs typeface="Times" panose="02020603050405020304" pitchFamily="18" charset="0"/>
                        </a:rPr>
                        <a:t>2017</a:t>
                      </a:r>
                      <a:r>
                        <a:rPr lang="en-US" sz="1000" b="1" i="0" kern="1200" spc="-10" dirty="0">
                          <a:solidFill>
                            <a:schemeClr val="lt1"/>
                          </a:solidFill>
                          <a:effectLst/>
                          <a:latin typeface="+mj-lt"/>
                          <a:ea typeface="Dante"/>
                          <a:cs typeface="Times" panose="02020603050405020304" pitchFamily="18" charset="0"/>
                        </a:rPr>
                        <a:t> </a:t>
                      </a:r>
                      <a:r>
                        <a:rPr lang="en-US" sz="1000" b="1" i="0" kern="1200" spc="-25" dirty="0">
                          <a:solidFill>
                            <a:schemeClr val="lt1"/>
                          </a:solidFill>
                          <a:effectLst/>
                          <a:latin typeface="+mj-lt"/>
                          <a:ea typeface="Dante"/>
                          <a:cs typeface="Times" panose="02020603050405020304" pitchFamily="18" charset="0"/>
                        </a:rPr>
                        <a:t>to </a:t>
                      </a:r>
                      <a:r>
                        <a:rPr lang="en-US" sz="1000" b="1" i="0" kern="1200" dirty="0">
                          <a:solidFill>
                            <a:schemeClr val="lt1"/>
                          </a:solidFill>
                          <a:effectLst/>
                          <a:latin typeface="+mj-lt"/>
                          <a:ea typeface="Dante"/>
                          <a:cs typeface="Times" panose="02020603050405020304" pitchFamily="18" charset="0"/>
                        </a:rPr>
                        <a:t>2019</a:t>
                      </a:r>
                      <a:r>
                        <a:rPr lang="en-US" sz="1000" b="1" i="0" kern="1200" spc="-10" dirty="0">
                          <a:solidFill>
                            <a:schemeClr val="lt1"/>
                          </a:solidFill>
                          <a:effectLst/>
                          <a:latin typeface="+mj-lt"/>
                          <a:ea typeface="Dante"/>
                          <a:cs typeface="Times" panose="02020603050405020304" pitchFamily="18" charset="0"/>
                        </a:rPr>
                        <a:t> </a:t>
                      </a:r>
                    </a:p>
                    <a:p>
                      <a:pPr marL="193675" marR="0" algn="ctr">
                        <a:spcBef>
                          <a:spcPts val="10"/>
                        </a:spcBef>
                        <a:spcAft>
                          <a:spcPts val="0"/>
                        </a:spcAft>
                      </a:pPr>
                      <a:r>
                        <a:rPr lang="en-US" sz="1000" b="1" i="0" kern="1200" dirty="0">
                          <a:solidFill>
                            <a:schemeClr val="lt1"/>
                          </a:solidFill>
                          <a:effectLst/>
                          <a:latin typeface="+mj-lt"/>
                          <a:ea typeface="Dante"/>
                          <a:cs typeface="Dante"/>
                        </a:rPr>
                        <a:t>(% change</a:t>
                      </a:r>
                      <a:r>
                        <a:rPr lang="en-US" sz="1000" b="1" i="0" kern="1200" spc="-10" dirty="0">
                          <a:solidFill>
                            <a:schemeClr val="lt1"/>
                          </a:solidFill>
                          <a:effectLst/>
                          <a:latin typeface="+mj-lt"/>
                          <a:ea typeface="Dante"/>
                          <a:cs typeface="Dante"/>
                        </a:rPr>
                        <a:t>)</a:t>
                      </a:r>
                      <a:endParaRPr lang="en-US" sz="1000" b="1" i="0" kern="1200" dirty="0">
                        <a:solidFill>
                          <a:schemeClr val="lt1"/>
                        </a:solidFill>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90805" marR="0" algn="ctr">
                        <a:spcBef>
                          <a:spcPts val="10"/>
                        </a:spcBef>
                        <a:spcAft>
                          <a:spcPts val="0"/>
                        </a:spcAft>
                      </a:pPr>
                      <a:r>
                        <a:rPr lang="en-US" sz="1000" dirty="0">
                          <a:effectLst/>
                          <a:latin typeface="Times" panose="02020603050405020304" pitchFamily="18" charset="0"/>
                          <a:cs typeface="Times" panose="02020603050405020304" pitchFamily="18" charset="0"/>
                        </a:rPr>
                        <a:t>2019</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cs typeface="Times" panose="02020603050405020304" pitchFamily="18" charset="0"/>
                      </a:endParaRPr>
                    </a:p>
                    <a:p>
                      <a:pPr marL="100330" marR="0" algn="ctr">
                        <a:lnSpc>
                          <a:spcPts val="1090"/>
                        </a:lnSpc>
                        <a:spcBef>
                          <a:spcPts val="0"/>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change</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1357837680"/>
                  </a:ext>
                </a:extLst>
              </a:tr>
              <a:tr h="301752">
                <a:tc>
                  <a:txBody>
                    <a:bodyPr/>
                    <a:lstStyle/>
                    <a:p>
                      <a:pPr marL="132715" marR="128270"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Code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210945" marR="0"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Zip</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Code</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93501,</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Mojave,</a:t>
                      </a:r>
                      <a:r>
                        <a:rPr lang="en-US" sz="1000" spc="-1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3557374"/>
                  </a:ext>
                </a:extLst>
              </a:tr>
              <a:tr h="262156">
                <a:tc>
                  <a:txBody>
                    <a:bodyPr/>
                    <a:lstStyle/>
                    <a:p>
                      <a:pPr marL="132715" marR="128270" algn="l">
                        <a:spcBef>
                          <a:spcPts val="560"/>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116</a:t>
                      </a:r>
                      <a:endParaRPr lang="en-US" sz="1000" b="0" dirty="0">
                        <a:solidFill>
                          <a:schemeClr val="tx1"/>
                        </a:solidFill>
                        <a:effectLst/>
                        <a:latin typeface="Times" panose="02020603050405020304" pitchFamily="18" charset="0"/>
                        <a:cs typeface="Times" panose="02020603050405020304" pitchFamily="18" charset="0"/>
                      </a:endParaRPr>
                    </a:p>
                    <a:p>
                      <a:pPr marL="89535" marR="8509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(3,047)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118</a:t>
                      </a:r>
                      <a:endParaRPr lang="en-US" sz="1000" b="0" dirty="0">
                        <a:solidFill>
                          <a:schemeClr val="tx1"/>
                        </a:solidFill>
                        <a:effectLst/>
                        <a:latin typeface="Times" panose="02020603050405020304" pitchFamily="18" charset="0"/>
                        <a:cs typeface="Times" panose="02020603050405020304" pitchFamily="18" charset="0"/>
                      </a:endParaRPr>
                    </a:p>
                    <a:p>
                      <a:pPr marL="90805" marR="8509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(3,451)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122</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(3,379)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120</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(3,052)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7155" marR="0" algn="ctr">
                        <a:lnSpc>
                          <a:spcPts val="113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1.72</a:t>
                      </a:r>
                      <a:r>
                        <a:rPr lang="en-US" sz="1000" b="0" spc="-15"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(13.26);</a:t>
                      </a:r>
                      <a:endParaRPr lang="en-US" sz="1000" b="0" dirty="0">
                        <a:solidFill>
                          <a:schemeClr val="tx1"/>
                        </a:solidFill>
                        <a:effectLst/>
                        <a:latin typeface="Times" panose="02020603050405020304" pitchFamily="18" charset="0"/>
                        <a:cs typeface="Times" panose="02020603050405020304" pitchFamily="18" charset="0"/>
                      </a:endParaRPr>
                    </a:p>
                    <a:p>
                      <a:pPr marL="287655" marR="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11.34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0" algn="ctr">
                        <a:lnSpc>
                          <a:spcPts val="113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1.70</a:t>
                      </a:r>
                      <a:r>
                        <a:rPr lang="en-US" sz="1000" b="0" spc="-20" dirty="0">
                          <a:solidFill>
                            <a:schemeClr val="tx1"/>
                          </a:solidFill>
                          <a:effectLst/>
                          <a:latin typeface="Times" panose="02020603050405020304" pitchFamily="18" charset="0"/>
                          <a:cs typeface="Times" panose="02020603050405020304" pitchFamily="18" charset="0"/>
                        </a:rPr>
                        <a:t> </a:t>
                      </a: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11.56);</a:t>
                      </a:r>
                      <a:endParaRPr lang="en-US" sz="1000" b="0" dirty="0">
                        <a:solidFill>
                          <a:schemeClr val="tx1"/>
                        </a:solidFill>
                        <a:effectLst/>
                        <a:latin typeface="Times" panose="02020603050405020304" pitchFamily="18" charset="0"/>
                        <a:cs typeface="Times" panose="02020603050405020304" pitchFamily="18" charset="0"/>
                      </a:endParaRPr>
                    </a:p>
                    <a:p>
                      <a:pPr marL="262890" marR="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-13.04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87720691"/>
                  </a:ext>
                </a:extLst>
              </a:tr>
              <a:tr h="228600">
                <a:tc>
                  <a:txBody>
                    <a:bodyPr/>
                    <a:lstStyle/>
                    <a:p>
                      <a:pPr marL="132715" marR="128270"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21:</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Mining,</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Quarrying,</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1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Oil </a:t>
                      </a:r>
                      <a:r>
                        <a:rPr lang="en-US" sz="1000" dirty="0">
                          <a:effectLst/>
                          <a:latin typeface="Times" panose="02020603050405020304" pitchFamily="18" charset="0"/>
                          <a:cs typeface="Times" panose="02020603050405020304" pitchFamily="18" charset="0"/>
                        </a:rPr>
                        <a:t>and</a:t>
                      </a:r>
                      <a:r>
                        <a:rPr lang="en-US" sz="1000" spc="-1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Gas</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Extraction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114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59694446"/>
                  </a:ext>
                </a:extLst>
              </a:tr>
              <a:tr h="228600">
                <a:tc>
                  <a:txBody>
                    <a:bodyPr/>
                    <a:lstStyle/>
                    <a:p>
                      <a:pPr marL="131445"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22:</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Utilities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289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7429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0265616"/>
                  </a:ext>
                </a:extLst>
              </a:tr>
              <a:tr h="228600">
                <a:tc>
                  <a:txBody>
                    <a:bodyPr/>
                    <a:lstStyle/>
                    <a:p>
                      <a:pPr marL="133350" marR="12763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Construction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7429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33801323"/>
                  </a:ext>
                </a:extLst>
              </a:tr>
              <a:tr h="228600">
                <a:tc>
                  <a:txBody>
                    <a:bodyPr/>
                    <a:lstStyle/>
                    <a:p>
                      <a:pPr marL="133350" marR="12573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31:</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Manufacturing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84717310"/>
                  </a:ext>
                </a:extLst>
              </a:tr>
              <a:tr h="228600">
                <a:tc>
                  <a:txBody>
                    <a:bodyPr/>
                    <a:lstStyle/>
                    <a:p>
                      <a:pPr marL="133350" marR="12763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Retail</a:t>
                      </a:r>
                      <a:r>
                        <a:rPr lang="en-US" sz="1000" spc="-45"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Trade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14872257"/>
                  </a:ext>
                </a:extLst>
              </a:tr>
              <a:tr h="228600">
                <a:tc>
                  <a:txBody>
                    <a:bodyPr/>
                    <a:lstStyle/>
                    <a:p>
                      <a:pPr marL="133350"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445:</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Beverage</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22332878"/>
                  </a:ext>
                </a:extLst>
              </a:tr>
              <a:tr h="228600">
                <a:tc>
                  <a:txBody>
                    <a:bodyPr/>
                    <a:lstStyle/>
                    <a:p>
                      <a:pPr marL="133350" marR="12700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447:</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Gasoline</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Stations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536838466"/>
                  </a:ext>
                </a:extLst>
              </a:tr>
              <a:tr h="228600">
                <a:tc>
                  <a:txBody>
                    <a:bodyPr/>
                    <a:lstStyle/>
                    <a:p>
                      <a:pPr marL="132715" marR="128270"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48:</a:t>
                      </a:r>
                      <a:r>
                        <a:rPr lang="en-US" sz="1000" spc="1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Transportation</a:t>
                      </a:r>
                      <a:r>
                        <a:rPr lang="en-US" sz="1000" spc="3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Warehousing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090" marR="8509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289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41201251"/>
                  </a:ext>
                </a:extLst>
              </a:tr>
              <a:tr h="228600">
                <a:tc>
                  <a:txBody>
                    <a:bodyPr/>
                    <a:lstStyle/>
                    <a:p>
                      <a:pPr marL="133350" marR="12636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51:</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Information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9375" marR="7429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66206178"/>
                  </a:ext>
                </a:extLst>
              </a:tr>
              <a:tr h="228600">
                <a:tc>
                  <a:txBody>
                    <a:bodyPr/>
                    <a:lstStyle/>
                    <a:p>
                      <a:pPr marL="133350" marR="12636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52:</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Finance</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Insurance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46713312"/>
                  </a:ext>
                </a:extLst>
              </a:tr>
              <a:tr h="228600">
                <a:tc>
                  <a:txBody>
                    <a:bodyPr/>
                    <a:lstStyle/>
                    <a:p>
                      <a:pPr marL="132080"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531:</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Real</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Estate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23030679"/>
                  </a:ext>
                </a:extLst>
              </a:tr>
              <a:tr h="228600">
                <a:tc>
                  <a:txBody>
                    <a:bodyPr/>
                    <a:lstStyle/>
                    <a:p>
                      <a:pPr marL="133350" marR="128270"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54:</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Professional,</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Scientific,</a:t>
                      </a:r>
                      <a:r>
                        <a:rPr lang="en-US" sz="1000" spc="-4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Technical</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559807387"/>
                  </a:ext>
                </a:extLst>
              </a:tr>
              <a:tr h="228600">
                <a:tc>
                  <a:txBody>
                    <a:bodyPr/>
                    <a:lstStyle/>
                    <a:p>
                      <a:pPr marL="133350" marR="12763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Ambulatory</a:t>
                      </a:r>
                      <a:r>
                        <a:rPr lang="en-US" sz="1000" spc="-5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Health</a:t>
                      </a:r>
                      <a:r>
                        <a:rPr lang="en-US" sz="1000" spc="-3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Care</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7429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33204601"/>
                  </a:ext>
                </a:extLst>
              </a:tr>
              <a:tr h="228600">
                <a:tc>
                  <a:txBody>
                    <a:bodyPr/>
                    <a:lstStyle/>
                    <a:p>
                      <a:pPr marL="130810"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624:</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Social</a:t>
                      </a:r>
                      <a:r>
                        <a:rPr lang="en-US" sz="1000" spc="-6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Assistance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70709044"/>
                  </a:ext>
                </a:extLst>
              </a:tr>
              <a:tr h="228600">
                <a:tc>
                  <a:txBody>
                    <a:bodyPr/>
                    <a:lstStyle/>
                    <a:p>
                      <a:pPr marL="133350" marR="127635" algn="l">
                        <a:lnSpc>
                          <a:spcPts val="1050"/>
                        </a:lnSpc>
                        <a:spcBef>
                          <a:spcPts val="0"/>
                        </a:spcBef>
                        <a:spcAft>
                          <a:spcPts val="0"/>
                        </a:spcAft>
                      </a:pPr>
                      <a:r>
                        <a:rPr lang="en-US" sz="1000" spc="-10" dirty="0">
                          <a:effectLst/>
                          <a:latin typeface="Times" panose="02020603050405020304" pitchFamily="18" charset="0"/>
                          <a:cs typeface="Times" panose="02020603050405020304" pitchFamily="18" charset="0"/>
                        </a:rPr>
                        <a:t>721:</a:t>
                      </a:r>
                      <a:r>
                        <a:rPr lang="en-US" sz="1000" spc="-2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Accommodation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01112325"/>
                  </a:ext>
                </a:extLst>
              </a:tr>
              <a:tr h="228600">
                <a:tc>
                  <a:txBody>
                    <a:bodyPr/>
                    <a:lstStyle/>
                    <a:p>
                      <a:pPr marL="807085" marR="0" indent="-657225"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722:</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4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4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Drinking </a:t>
                      </a:r>
                      <a:r>
                        <a:rPr lang="en-US" sz="1000" spc="-10" dirty="0">
                          <a:effectLst/>
                          <a:latin typeface="Times" panose="02020603050405020304" pitchFamily="18" charset="0"/>
                          <a:cs typeface="Times" panose="02020603050405020304" pitchFamily="18" charset="0"/>
                        </a:rPr>
                        <a:t>Places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289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3660" marR="7429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12361532"/>
                  </a:ext>
                </a:extLst>
              </a:tr>
              <a:tr h="228600">
                <a:tc>
                  <a:txBody>
                    <a:bodyPr/>
                    <a:lstStyle/>
                    <a:p>
                      <a:pPr marL="133350" marR="128270" algn="l">
                        <a:spcBef>
                          <a:spcPts val="0"/>
                        </a:spcBef>
                        <a:spcAft>
                          <a:spcPts val="0"/>
                        </a:spcAft>
                      </a:pPr>
                      <a:r>
                        <a:rPr lang="en-US" sz="1000" dirty="0">
                          <a:effectLst/>
                          <a:latin typeface="Times" panose="02020603050405020304" pitchFamily="18" charset="0"/>
                          <a:cs typeface="Times" panose="02020603050405020304" pitchFamily="18" charset="0"/>
                        </a:rPr>
                        <a:t>81:</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Other</a:t>
                      </a:r>
                      <a:r>
                        <a:rPr lang="en-US" sz="1000" spc="-5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Services</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(Auto</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Repair, Appliance Repair, Barber, Nail, Dry</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Cleaner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508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175"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175"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0010" marR="73025"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0010" marR="73660"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4220037"/>
                  </a:ext>
                </a:extLst>
              </a:tr>
            </a:tbl>
          </a:graphicData>
        </a:graphic>
      </p:graphicFrame>
      <p:sp>
        <p:nvSpPr>
          <p:cNvPr id="5" name="Title 1">
            <a:extLst>
              <a:ext uri="{FF2B5EF4-FFF2-40B4-BE49-F238E27FC236}">
                <a16:creationId xmlns:a16="http://schemas.microsoft.com/office/drawing/2014/main" id="{71699C90-F691-34F7-9D5C-EF91E87CF359}"/>
              </a:ext>
            </a:extLst>
          </p:cNvPr>
          <p:cNvSpPr>
            <a:spLocks noGrp="1"/>
          </p:cNvSpPr>
          <p:nvPr>
            <p:ph type="title"/>
          </p:nvPr>
        </p:nvSpPr>
        <p:spPr>
          <a:xfrm>
            <a:off x="353762" y="134061"/>
            <a:ext cx="11484476" cy="1325563"/>
          </a:xfrm>
        </p:spPr>
        <p:txBody>
          <a:bodyPr>
            <a:normAutofit/>
          </a:bodyPr>
          <a:lstStyle/>
          <a:p>
            <a:pPr algn="ctr"/>
            <a:r>
              <a:rPr lang="en-US" sz="3800" u="sng" dirty="0"/>
              <a:t>East Kern Subregion (Mojave) Employers</a:t>
            </a:r>
          </a:p>
        </p:txBody>
      </p:sp>
      <p:sp>
        <p:nvSpPr>
          <p:cNvPr id="2" name="TextBox 1">
            <a:extLst>
              <a:ext uri="{FF2B5EF4-FFF2-40B4-BE49-F238E27FC236}">
                <a16:creationId xmlns:a16="http://schemas.microsoft.com/office/drawing/2014/main" id="{6E32E29C-963F-88EF-7534-9F7E8EB816F0}"/>
              </a:ext>
            </a:extLst>
          </p:cNvPr>
          <p:cNvSpPr txBox="1"/>
          <p:nvPr/>
        </p:nvSpPr>
        <p:spPr>
          <a:xfrm>
            <a:off x="580766" y="6126831"/>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8.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31</a:t>
            </a:r>
            <a:endParaRPr lang="en-US" sz="900" dirty="0"/>
          </a:p>
        </p:txBody>
      </p:sp>
      <p:sp>
        <p:nvSpPr>
          <p:cNvPr id="3" name="Rectangle 2">
            <a:extLst>
              <a:ext uri="{FF2B5EF4-FFF2-40B4-BE49-F238E27FC236}">
                <a16:creationId xmlns:a16="http://schemas.microsoft.com/office/drawing/2014/main" id="{EFEF7613-2145-4197-9D55-1BC517C1F363}"/>
              </a:ext>
            </a:extLst>
          </p:cNvPr>
          <p:cNvSpPr/>
          <p:nvPr/>
        </p:nvSpPr>
        <p:spPr>
          <a:xfrm>
            <a:off x="550416" y="381740"/>
            <a:ext cx="10999433" cy="61255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F84AB9C-A174-428A-8E73-F06A50050565}"/>
              </a:ext>
            </a:extLst>
          </p:cNvPr>
          <p:cNvSpPr txBox="1"/>
          <p:nvPr/>
        </p:nvSpPr>
        <p:spPr>
          <a:xfrm>
            <a:off x="10254300" y="1049710"/>
            <a:ext cx="335415" cy="276999"/>
          </a:xfrm>
          <a:prstGeom prst="rect">
            <a:avLst/>
          </a:prstGeom>
          <a:noFill/>
        </p:spPr>
        <p:txBody>
          <a:bodyPr wrap="square" rtlCol="0">
            <a:spAutoFit/>
          </a:bodyPr>
          <a:lstStyle/>
          <a:p>
            <a:r>
              <a:rPr lang="en-US" sz="1200" dirty="0">
                <a:latin typeface="+mj-lt"/>
              </a:rPr>
              <a:t>8</a:t>
            </a:r>
          </a:p>
        </p:txBody>
      </p:sp>
    </p:spTree>
    <p:extLst>
      <p:ext uri="{BB962C8B-B14F-4D97-AF65-F5344CB8AC3E}">
        <p14:creationId xmlns:p14="http://schemas.microsoft.com/office/powerpoint/2010/main" val="3334316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12E612-0A80-038D-DFC5-C25D5D543F8F}"/>
              </a:ext>
            </a:extLst>
          </p:cNvPr>
          <p:cNvGraphicFramePr>
            <a:graphicFrameLocks noGrp="1"/>
          </p:cNvGraphicFramePr>
          <p:nvPr>
            <p:extLst>
              <p:ext uri="{D42A27DB-BD31-4B8C-83A1-F6EECF244321}">
                <p14:modId xmlns:p14="http://schemas.microsoft.com/office/powerpoint/2010/main" val="2095357550"/>
              </p:ext>
            </p:extLst>
          </p:nvPr>
        </p:nvGraphicFramePr>
        <p:xfrm>
          <a:off x="1602285" y="1242926"/>
          <a:ext cx="8686242" cy="4872736"/>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3486403009"/>
                    </a:ext>
                  </a:extLst>
                </a:gridCol>
                <a:gridCol w="773637">
                  <a:extLst>
                    <a:ext uri="{9D8B030D-6E8A-4147-A177-3AD203B41FA5}">
                      <a16:colId xmlns:a16="http://schemas.microsoft.com/office/drawing/2014/main" val="3675835073"/>
                    </a:ext>
                  </a:extLst>
                </a:gridCol>
                <a:gridCol w="773637">
                  <a:extLst>
                    <a:ext uri="{9D8B030D-6E8A-4147-A177-3AD203B41FA5}">
                      <a16:colId xmlns:a16="http://schemas.microsoft.com/office/drawing/2014/main" val="4249260947"/>
                    </a:ext>
                  </a:extLst>
                </a:gridCol>
                <a:gridCol w="773637">
                  <a:extLst>
                    <a:ext uri="{9D8B030D-6E8A-4147-A177-3AD203B41FA5}">
                      <a16:colId xmlns:a16="http://schemas.microsoft.com/office/drawing/2014/main" val="1521429932"/>
                    </a:ext>
                  </a:extLst>
                </a:gridCol>
                <a:gridCol w="773637">
                  <a:extLst>
                    <a:ext uri="{9D8B030D-6E8A-4147-A177-3AD203B41FA5}">
                      <a16:colId xmlns:a16="http://schemas.microsoft.com/office/drawing/2014/main" val="855136149"/>
                    </a:ext>
                  </a:extLst>
                </a:gridCol>
                <a:gridCol w="967047">
                  <a:extLst>
                    <a:ext uri="{9D8B030D-6E8A-4147-A177-3AD203B41FA5}">
                      <a16:colId xmlns:a16="http://schemas.microsoft.com/office/drawing/2014/main" val="1844228268"/>
                    </a:ext>
                  </a:extLst>
                </a:gridCol>
                <a:gridCol w="967047">
                  <a:extLst>
                    <a:ext uri="{9D8B030D-6E8A-4147-A177-3AD203B41FA5}">
                      <a16:colId xmlns:a16="http://schemas.microsoft.com/office/drawing/2014/main" val="2440874095"/>
                    </a:ext>
                  </a:extLst>
                </a:gridCol>
              </a:tblGrid>
              <a:tr h="329184">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48590"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3035"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4305"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54305" marR="147320" algn="ctr">
                        <a:spcBef>
                          <a:spcPts val="585"/>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90805" marR="0" algn="ctr">
                        <a:spcBef>
                          <a:spcPts val="10"/>
                        </a:spcBef>
                        <a:spcAft>
                          <a:spcPts val="0"/>
                        </a:spcAft>
                      </a:pPr>
                      <a:r>
                        <a:rPr lang="en-US" sz="1000" dirty="0">
                          <a:effectLst/>
                          <a:latin typeface="Times" panose="02020603050405020304" pitchFamily="18" charset="0"/>
                          <a:cs typeface="Times" panose="02020603050405020304" pitchFamily="18" charset="0"/>
                        </a:rPr>
                        <a:t>2017</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cs typeface="Times" panose="02020603050405020304" pitchFamily="18" charset="0"/>
                      </a:endParaRPr>
                    </a:p>
                    <a:p>
                      <a:pPr marL="100330" marR="0" algn="ctr">
                        <a:lnSpc>
                          <a:spcPts val="1090"/>
                        </a:lnSpc>
                        <a:spcBef>
                          <a:spcPts val="0"/>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del </a:t>
                      </a:r>
                      <a:r>
                        <a:rPr lang="en-US" sz="1000" spc="-15" dirty="0" err="1">
                          <a:effectLst/>
                          <a:latin typeface="Times" panose="02020603050405020304" pitchFamily="18" charset="0"/>
                          <a:cs typeface="Times" panose="02020603050405020304" pitchFamily="18" charset="0"/>
                        </a:rPr>
                        <a:t>cambio</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90805" marR="0" algn="ctr">
                        <a:spcBef>
                          <a:spcPts val="10"/>
                        </a:spcBef>
                        <a:spcAft>
                          <a:spcPts val="0"/>
                        </a:spcAft>
                      </a:pPr>
                      <a:r>
                        <a:rPr lang="en-US" sz="1000" dirty="0">
                          <a:effectLst/>
                          <a:latin typeface="Times" panose="02020603050405020304" pitchFamily="18" charset="0"/>
                          <a:cs typeface="Times" panose="02020603050405020304" pitchFamily="18" charset="0"/>
                        </a:rPr>
                        <a:t>2019</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cs typeface="Times" panose="02020603050405020304" pitchFamily="18" charset="0"/>
                      </a:endParaRPr>
                    </a:p>
                    <a:p>
                      <a:pPr marL="100330" marR="0" algn="ctr">
                        <a:lnSpc>
                          <a:spcPts val="1090"/>
                        </a:lnSpc>
                        <a:spcBef>
                          <a:spcPts val="0"/>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del </a:t>
                      </a:r>
                      <a:r>
                        <a:rPr lang="en-US" sz="1000" spc="-15" dirty="0" err="1">
                          <a:effectLst/>
                          <a:latin typeface="Times" panose="02020603050405020304" pitchFamily="18" charset="0"/>
                          <a:cs typeface="Times" panose="02020603050405020304" pitchFamily="18" charset="0"/>
                        </a:rPr>
                        <a:t>cambio</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1357837680"/>
                  </a:ext>
                </a:extLst>
              </a:tr>
              <a:tr h="301752">
                <a:tc>
                  <a:txBody>
                    <a:bodyPr/>
                    <a:lstStyle/>
                    <a:p>
                      <a:pPr marL="64135" marR="61595"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Código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210945" marR="0" algn="l">
                        <a:lnSpc>
                          <a:spcPts val="1025"/>
                        </a:lnSpc>
                        <a:spcBef>
                          <a:spcPts val="0"/>
                        </a:spcBef>
                        <a:spcAft>
                          <a:spcPts val="0"/>
                        </a:spcAft>
                      </a:pPr>
                      <a:r>
                        <a:rPr lang="en-US" sz="1000" spc="-20" dirty="0">
                          <a:effectLst/>
                          <a:latin typeface="Times" panose="02020603050405020304" pitchFamily="18" charset="0"/>
                          <a:cs typeface="Times" panose="02020603050405020304" pitchFamily="18" charset="0"/>
                        </a:rPr>
                        <a:t>Código Postal </a:t>
                      </a:r>
                      <a:r>
                        <a:rPr lang="en-US" sz="1000" dirty="0">
                          <a:effectLst/>
                          <a:latin typeface="Times" panose="02020603050405020304" pitchFamily="18" charset="0"/>
                          <a:cs typeface="Times" panose="02020603050405020304" pitchFamily="18" charset="0"/>
                        </a:rPr>
                        <a:t>93501,</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Mojave,</a:t>
                      </a:r>
                      <a:r>
                        <a:rPr lang="en-US" sz="1000" spc="-1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3557374"/>
                  </a:ext>
                </a:extLst>
              </a:tr>
              <a:tr h="262156">
                <a:tc>
                  <a:txBody>
                    <a:bodyPr/>
                    <a:lstStyle/>
                    <a:p>
                      <a:pPr marL="132715" marR="128270" algn="l">
                        <a:spcBef>
                          <a:spcPts val="560"/>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116</a:t>
                      </a:r>
                      <a:endParaRPr lang="en-US" sz="1000" b="0" dirty="0">
                        <a:solidFill>
                          <a:schemeClr val="tx1"/>
                        </a:solidFill>
                        <a:effectLst/>
                        <a:latin typeface="Times" panose="02020603050405020304" pitchFamily="18" charset="0"/>
                        <a:cs typeface="Times" panose="02020603050405020304" pitchFamily="18" charset="0"/>
                      </a:endParaRPr>
                    </a:p>
                    <a:p>
                      <a:pPr marL="89535" marR="8509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(3,047)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118</a:t>
                      </a:r>
                      <a:endParaRPr lang="en-US" sz="1000" b="0" dirty="0">
                        <a:solidFill>
                          <a:schemeClr val="tx1"/>
                        </a:solidFill>
                        <a:effectLst/>
                        <a:latin typeface="Times" panose="02020603050405020304" pitchFamily="18" charset="0"/>
                        <a:cs typeface="Times" panose="02020603050405020304" pitchFamily="18" charset="0"/>
                      </a:endParaRPr>
                    </a:p>
                    <a:p>
                      <a:pPr marL="90805" marR="8509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(3,451)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122</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(3,379)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120</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(3,052)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7155" marR="0" algn="ctr">
                        <a:lnSpc>
                          <a:spcPts val="113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1.72</a:t>
                      </a:r>
                      <a:r>
                        <a:rPr lang="en-US" sz="1000" b="0" spc="-15"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(13.26);</a:t>
                      </a:r>
                      <a:endParaRPr lang="en-US" sz="1000" b="0" dirty="0">
                        <a:solidFill>
                          <a:schemeClr val="tx1"/>
                        </a:solidFill>
                        <a:effectLst/>
                        <a:latin typeface="Times" panose="02020603050405020304" pitchFamily="18" charset="0"/>
                        <a:cs typeface="Times" panose="02020603050405020304" pitchFamily="18" charset="0"/>
                      </a:endParaRPr>
                    </a:p>
                    <a:p>
                      <a:pPr marL="287655" marR="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11.34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0" algn="ctr">
                        <a:lnSpc>
                          <a:spcPts val="113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1.70</a:t>
                      </a:r>
                      <a:r>
                        <a:rPr lang="en-US" sz="1000" b="0" spc="-20" dirty="0">
                          <a:solidFill>
                            <a:schemeClr val="tx1"/>
                          </a:solidFill>
                          <a:effectLst/>
                          <a:latin typeface="Times" panose="02020603050405020304" pitchFamily="18" charset="0"/>
                          <a:cs typeface="Times" panose="02020603050405020304" pitchFamily="18" charset="0"/>
                        </a:rPr>
                        <a:t> </a:t>
                      </a: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11.56);</a:t>
                      </a:r>
                      <a:endParaRPr lang="en-US" sz="1000" b="0" dirty="0">
                        <a:solidFill>
                          <a:schemeClr val="tx1"/>
                        </a:solidFill>
                        <a:effectLst/>
                        <a:latin typeface="Times" panose="02020603050405020304" pitchFamily="18" charset="0"/>
                        <a:cs typeface="Times" panose="02020603050405020304" pitchFamily="18" charset="0"/>
                      </a:endParaRPr>
                    </a:p>
                    <a:p>
                      <a:pPr marL="262890" marR="0" algn="ctr">
                        <a:lnSpc>
                          <a:spcPts val="106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-13.04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87720691"/>
                  </a:ext>
                </a:extLst>
              </a:tr>
              <a:tr h="228600">
                <a:tc>
                  <a:txBody>
                    <a:bodyPr/>
                    <a:lstStyle/>
                    <a:p>
                      <a:pPr marL="132715" marR="128270"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21:</a:t>
                      </a:r>
                      <a:r>
                        <a:rPr lang="en-US" sz="1000" spc="-2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Minería, canteras y extracción de petróleo y gas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114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359694446"/>
                  </a:ext>
                </a:extLst>
              </a:tr>
              <a:tr h="228600">
                <a:tc>
                  <a:txBody>
                    <a:bodyPr/>
                    <a:lstStyle/>
                    <a:p>
                      <a:pPr marL="131445"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22:</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Utilidades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289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7429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0265616"/>
                  </a:ext>
                </a:extLst>
              </a:tr>
              <a:tr h="228600">
                <a:tc>
                  <a:txBody>
                    <a:bodyPr/>
                    <a:lstStyle/>
                    <a:p>
                      <a:pPr marL="133350" marR="12763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Construcción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7429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33801323"/>
                  </a:ext>
                </a:extLst>
              </a:tr>
              <a:tr h="228600">
                <a:tc>
                  <a:txBody>
                    <a:bodyPr/>
                    <a:lstStyle/>
                    <a:p>
                      <a:pPr marL="133350" marR="12573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31:</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Fabricación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84717310"/>
                  </a:ext>
                </a:extLst>
              </a:tr>
              <a:tr h="228600">
                <a:tc>
                  <a:txBody>
                    <a:bodyPr/>
                    <a:lstStyle/>
                    <a:p>
                      <a:pPr marL="133350" marR="12763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Comercio al </a:t>
                      </a:r>
                      <a:r>
                        <a:rPr lang="en-US" sz="1000" dirty="0" err="1">
                          <a:effectLst/>
                          <a:latin typeface="Times" panose="02020603050405020304" pitchFamily="18" charset="0"/>
                          <a:cs typeface="Times" panose="02020603050405020304" pitchFamily="18" charset="0"/>
                        </a:rPr>
                        <a:t>por</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menor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509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14872257"/>
                  </a:ext>
                </a:extLst>
              </a:tr>
              <a:tr h="228600">
                <a:tc>
                  <a:txBody>
                    <a:bodyPr/>
                    <a:lstStyle/>
                    <a:p>
                      <a:pPr marL="133350"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445:</a:t>
                      </a:r>
                      <a:r>
                        <a:rPr lang="en-US" sz="1000" spc="-20"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Tiendas de alimentos y bebidas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22332878"/>
                  </a:ext>
                </a:extLst>
              </a:tr>
              <a:tr h="228600">
                <a:tc>
                  <a:txBody>
                    <a:bodyPr/>
                    <a:lstStyle/>
                    <a:p>
                      <a:pPr marL="133350" marR="12700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447:</a:t>
                      </a:r>
                      <a:r>
                        <a:rPr lang="en-US" sz="1000" spc="-2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Estaciones</a:t>
                      </a:r>
                      <a:r>
                        <a:rPr lang="en-US" sz="1000" dirty="0">
                          <a:effectLst/>
                          <a:latin typeface="Times" panose="02020603050405020304" pitchFamily="18" charset="0"/>
                          <a:cs typeface="Times" panose="02020603050405020304" pitchFamily="18" charset="0"/>
                        </a:rPr>
                        <a:t> de </a:t>
                      </a:r>
                      <a:r>
                        <a:rPr lang="en-US" sz="1000" dirty="0" err="1">
                          <a:effectLst/>
                          <a:latin typeface="Times" panose="02020603050405020304" pitchFamily="18" charset="0"/>
                          <a:cs typeface="Times" panose="02020603050405020304" pitchFamily="18" charset="0"/>
                        </a:rPr>
                        <a:t>gasolina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536838466"/>
                  </a:ext>
                </a:extLst>
              </a:tr>
              <a:tr h="228600">
                <a:tc>
                  <a:txBody>
                    <a:bodyPr/>
                    <a:lstStyle/>
                    <a:p>
                      <a:pPr marL="132715" marR="128270"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48:</a:t>
                      </a:r>
                      <a:r>
                        <a:rPr lang="en-US" sz="1000" spc="10"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Transporte</a:t>
                      </a:r>
                      <a:r>
                        <a:rPr lang="en-US" sz="1000" spc="-10" dirty="0">
                          <a:effectLst/>
                          <a:latin typeface="Times" panose="02020603050405020304" pitchFamily="18" charset="0"/>
                          <a:cs typeface="Times" panose="02020603050405020304" pitchFamily="18" charset="0"/>
                        </a:rPr>
                        <a:t> y </a:t>
                      </a:r>
                      <a:r>
                        <a:rPr lang="en-US" sz="1000" spc="-10" dirty="0" err="1">
                          <a:effectLst/>
                          <a:latin typeface="Times" panose="02020603050405020304" pitchFamily="18" charset="0"/>
                          <a:cs typeface="Times" panose="02020603050405020304" pitchFamily="18" charset="0"/>
                        </a:rPr>
                        <a:t>almacenamiento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090" marR="8509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289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41201251"/>
                  </a:ext>
                </a:extLst>
              </a:tr>
              <a:tr h="228600">
                <a:tc>
                  <a:txBody>
                    <a:bodyPr/>
                    <a:lstStyle/>
                    <a:p>
                      <a:pPr marL="133350" marR="12636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51:</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Información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9375" marR="7429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66206178"/>
                  </a:ext>
                </a:extLst>
              </a:tr>
              <a:tr h="228600">
                <a:tc>
                  <a:txBody>
                    <a:bodyPr/>
                    <a:lstStyle/>
                    <a:p>
                      <a:pPr marL="133350" marR="12636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52:</a:t>
                      </a:r>
                      <a:r>
                        <a:rPr lang="en-US" sz="1000" spc="-2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Finanzas</a:t>
                      </a:r>
                      <a:r>
                        <a:rPr lang="en-US" sz="1000" dirty="0">
                          <a:effectLst/>
                          <a:latin typeface="Times" panose="02020603050405020304" pitchFamily="18" charset="0"/>
                          <a:cs typeface="Times" panose="02020603050405020304" pitchFamily="18" charset="0"/>
                        </a:rPr>
                        <a:t> y </a:t>
                      </a:r>
                      <a:r>
                        <a:rPr lang="en-US" sz="1000" dirty="0" err="1">
                          <a:effectLst/>
                          <a:latin typeface="Times" panose="02020603050405020304" pitchFamily="18" charset="0"/>
                          <a:cs typeface="Times" panose="02020603050405020304" pitchFamily="18" charset="0"/>
                        </a:rPr>
                        <a:t>Seguros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46713312"/>
                  </a:ext>
                </a:extLst>
              </a:tr>
              <a:tr h="228600">
                <a:tc>
                  <a:txBody>
                    <a:bodyPr/>
                    <a:lstStyle/>
                    <a:p>
                      <a:pPr marL="132080"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531:</a:t>
                      </a:r>
                      <a:r>
                        <a:rPr lang="en-US" sz="1000" spc="-1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Bienes</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raíces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23030679"/>
                  </a:ext>
                </a:extLst>
              </a:tr>
              <a:tr h="228600">
                <a:tc>
                  <a:txBody>
                    <a:bodyPr/>
                    <a:lstStyle/>
                    <a:p>
                      <a:pPr marL="133350" marR="128270"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54:</a:t>
                      </a:r>
                      <a:r>
                        <a:rPr lang="en-US" sz="1000" spc="-4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Servicios Profesionales, Científicos y Técnicos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559807387"/>
                  </a:ext>
                </a:extLst>
              </a:tr>
              <a:tr h="228600">
                <a:tc>
                  <a:txBody>
                    <a:bodyPr/>
                    <a:lstStyle/>
                    <a:p>
                      <a:pPr marL="133350" marR="12763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Servicios</a:t>
                      </a:r>
                      <a:r>
                        <a:rPr lang="en-US" sz="1000" dirty="0">
                          <a:effectLst/>
                          <a:latin typeface="Times" panose="02020603050405020304" pitchFamily="18" charset="0"/>
                          <a:cs typeface="Times" panose="02020603050405020304" pitchFamily="18" charset="0"/>
                        </a:rPr>
                        <a:t> de </a:t>
                      </a:r>
                      <a:r>
                        <a:rPr lang="en-US" sz="1000" dirty="0" err="1">
                          <a:effectLst/>
                          <a:latin typeface="Times" panose="02020603050405020304" pitchFamily="18" charset="0"/>
                          <a:cs typeface="Times" panose="02020603050405020304" pitchFamily="18" charset="0"/>
                        </a:rPr>
                        <a:t>atención</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médica</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ambulatoria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740" marR="7429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33204601"/>
                  </a:ext>
                </a:extLst>
              </a:tr>
              <a:tr h="228600">
                <a:tc>
                  <a:txBody>
                    <a:bodyPr/>
                    <a:lstStyle/>
                    <a:p>
                      <a:pPr marL="130810" marR="12827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624:</a:t>
                      </a:r>
                      <a:r>
                        <a:rPr lang="en-US" sz="1000" spc="-3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Asistencia</a:t>
                      </a:r>
                      <a:r>
                        <a:rPr lang="en-US" sz="1000" dirty="0">
                          <a:effectLst/>
                          <a:latin typeface="Times" panose="02020603050405020304" pitchFamily="18" charset="0"/>
                          <a:cs typeface="Times" panose="02020603050405020304" pitchFamily="18" charset="0"/>
                        </a:rPr>
                        <a:t> social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70709044"/>
                  </a:ext>
                </a:extLst>
              </a:tr>
              <a:tr h="228600">
                <a:tc>
                  <a:txBody>
                    <a:bodyPr/>
                    <a:lstStyle/>
                    <a:p>
                      <a:pPr marL="133350" marR="127635" algn="l">
                        <a:lnSpc>
                          <a:spcPts val="1050"/>
                        </a:lnSpc>
                        <a:spcBef>
                          <a:spcPts val="0"/>
                        </a:spcBef>
                        <a:spcAft>
                          <a:spcPts val="0"/>
                        </a:spcAft>
                      </a:pPr>
                      <a:r>
                        <a:rPr lang="en-US" sz="1000" spc="-10" dirty="0">
                          <a:effectLst/>
                          <a:latin typeface="Times" panose="02020603050405020304" pitchFamily="18" charset="0"/>
                          <a:cs typeface="Times" panose="02020603050405020304" pitchFamily="18" charset="0"/>
                        </a:rPr>
                        <a:t>721:</a:t>
                      </a:r>
                      <a:r>
                        <a:rPr lang="en-US" sz="1000" spc="-2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Alojamiento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8448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01112325"/>
                  </a:ext>
                </a:extLst>
              </a:tr>
              <a:tr h="228600">
                <a:tc>
                  <a:txBody>
                    <a:bodyPr/>
                    <a:lstStyle/>
                    <a:p>
                      <a:pPr marL="807085" marR="0" indent="-657225"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722:</a:t>
                      </a:r>
                      <a:r>
                        <a:rPr lang="en-US" sz="1000" spc="-4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 de alimentos y lugares para beber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9535" marR="8509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289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3660" marR="7429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12361532"/>
                  </a:ext>
                </a:extLst>
              </a:tr>
              <a:tr h="228600">
                <a:tc>
                  <a:txBody>
                    <a:bodyPr/>
                    <a:lstStyle/>
                    <a:p>
                      <a:pPr marL="133350" marR="128270" algn="l">
                        <a:spcBef>
                          <a:spcPts val="0"/>
                        </a:spcBef>
                        <a:spcAft>
                          <a:spcPts val="0"/>
                        </a:spcAft>
                      </a:pPr>
                      <a:r>
                        <a:rPr lang="en-US" sz="1000" dirty="0">
                          <a:effectLst/>
                          <a:latin typeface="Times" panose="02020603050405020304" pitchFamily="18" charset="0"/>
                          <a:cs typeface="Times" panose="02020603050405020304" pitchFamily="18" charset="0"/>
                        </a:rPr>
                        <a:t>81:</a:t>
                      </a:r>
                      <a:r>
                        <a:rPr lang="en-US" sz="1000" spc="-60"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Otros servicios (reparación de automóviles, reparación de electrodomésticos, barbería, manicura, tintorería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508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175"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175"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0010" marR="73025"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0010" marR="73660" algn="ctr">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4220037"/>
                  </a:ext>
                </a:extLst>
              </a:tr>
            </a:tbl>
          </a:graphicData>
        </a:graphic>
      </p:graphicFrame>
      <p:sp>
        <p:nvSpPr>
          <p:cNvPr id="5" name="Title 1">
            <a:extLst>
              <a:ext uri="{FF2B5EF4-FFF2-40B4-BE49-F238E27FC236}">
                <a16:creationId xmlns:a16="http://schemas.microsoft.com/office/drawing/2014/main" id="{71699C90-F691-34F7-9D5C-EF91E87CF359}"/>
              </a:ext>
            </a:extLst>
          </p:cNvPr>
          <p:cNvSpPr>
            <a:spLocks noGrp="1"/>
          </p:cNvSpPr>
          <p:nvPr>
            <p:ph type="title"/>
          </p:nvPr>
        </p:nvSpPr>
        <p:spPr>
          <a:xfrm>
            <a:off x="353762" y="134061"/>
            <a:ext cx="11484476" cy="1325563"/>
          </a:xfrm>
        </p:spPr>
        <p:txBody>
          <a:bodyPr>
            <a:normAutofit/>
          </a:bodyPr>
          <a:lstStyle/>
          <a:p>
            <a:pPr algn="ctr"/>
            <a:r>
              <a:rPr lang="en-US" sz="4000" u="sng" dirty="0" err="1">
                <a:latin typeface="Times" panose="02020603050405020304" pitchFamily="18" charset="0"/>
                <a:cs typeface="Times" panose="02020603050405020304" pitchFamily="18" charset="0"/>
              </a:rPr>
              <a:t>Subregión</a:t>
            </a:r>
            <a:r>
              <a:rPr lang="en-US" sz="4000" u="sng" dirty="0">
                <a:latin typeface="Times" panose="02020603050405020304" pitchFamily="18" charset="0"/>
                <a:cs typeface="Times" panose="02020603050405020304" pitchFamily="18" charset="0"/>
              </a:rPr>
              <a:t> de </a:t>
            </a:r>
            <a:r>
              <a:rPr lang="en-US" sz="4400" u="sng" dirty="0"/>
              <a:t>Kern Este </a:t>
            </a:r>
            <a:r>
              <a:rPr lang="en-US" sz="3800" u="sng" dirty="0"/>
              <a:t>(Mojave) </a:t>
            </a:r>
            <a:r>
              <a:rPr lang="en-US" sz="4000" u="sng" dirty="0" err="1"/>
              <a:t>Empleadores</a:t>
            </a:r>
            <a:endParaRPr lang="en-US" sz="3800" u="sng" dirty="0"/>
          </a:p>
        </p:txBody>
      </p:sp>
      <p:sp>
        <p:nvSpPr>
          <p:cNvPr id="2" name="TextBox 1">
            <a:extLst>
              <a:ext uri="{FF2B5EF4-FFF2-40B4-BE49-F238E27FC236}">
                <a16:creationId xmlns:a16="http://schemas.microsoft.com/office/drawing/2014/main" id="{6E32E29C-963F-88EF-7534-9F7E8EB816F0}"/>
              </a:ext>
            </a:extLst>
          </p:cNvPr>
          <p:cNvSpPr txBox="1"/>
          <p:nvPr/>
        </p:nvSpPr>
        <p:spPr>
          <a:xfrm>
            <a:off x="580766" y="6126831"/>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8.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31</a:t>
            </a:r>
            <a:endParaRPr lang="en-US" sz="900" dirty="0"/>
          </a:p>
        </p:txBody>
      </p:sp>
      <p:sp>
        <p:nvSpPr>
          <p:cNvPr id="3" name="Rectangle 2">
            <a:extLst>
              <a:ext uri="{FF2B5EF4-FFF2-40B4-BE49-F238E27FC236}">
                <a16:creationId xmlns:a16="http://schemas.microsoft.com/office/drawing/2014/main" id="{EFEF7613-2145-4197-9D55-1BC517C1F363}"/>
              </a:ext>
            </a:extLst>
          </p:cNvPr>
          <p:cNvSpPr/>
          <p:nvPr/>
        </p:nvSpPr>
        <p:spPr>
          <a:xfrm>
            <a:off x="550416" y="381740"/>
            <a:ext cx="10999433" cy="61255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F84AB9C-A174-428A-8E73-F06A50050565}"/>
              </a:ext>
            </a:extLst>
          </p:cNvPr>
          <p:cNvSpPr txBox="1"/>
          <p:nvPr/>
        </p:nvSpPr>
        <p:spPr>
          <a:xfrm>
            <a:off x="10254300" y="1049710"/>
            <a:ext cx="335415" cy="276999"/>
          </a:xfrm>
          <a:prstGeom prst="rect">
            <a:avLst/>
          </a:prstGeom>
          <a:noFill/>
        </p:spPr>
        <p:txBody>
          <a:bodyPr wrap="square" rtlCol="0">
            <a:spAutoFit/>
          </a:bodyPr>
          <a:lstStyle/>
          <a:p>
            <a:r>
              <a:rPr lang="en-US" sz="1200" dirty="0">
                <a:latin typeface="+mj-lt"/>
              </a:rPr>
              <a:t>8</a:t>
            </a:r>
          </a:p>
        </p:txBody>
      </p:sp>
    </p:spTree>
    <p:extLst>
      <p:ext uri="{BB962C8B-B14F-4D97-AF65-F5344CB8AC3E}">
        <p14:creationId xmlns:p14="http://schemas.microsoft.com/office/powerpoint/2010/main" val="1657995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061E33-BB52-9876-3136-0F09D410D438}"/>
              </a:ext>
            </a:extLst>
          </p:cNvPr>
          <p:cNvGraphicFramePr>
            <a:graphicFrameLocks noGrp="1"/>
          </p:cNvGraphicFramePr>
          <p:nvPr>
            <p:extLst>
              <p:ext uri="{D42A27DB-BD31-4B8C-83A1-F6EECF244321}">
                <p14:modId xmlns:p14="http://schemas.microsoft.com/office/powerpoint/2010/main" val="578006630"/>
              </p:ext>
            </p:extLst>
          </p:nvPr>
        </p:nvGraphicFramePr>
        <p:xfrm>
          <a:off x="1293476" y="1697820"/>
          <a:ext cx="9326880" cy="4050792"/>
        </p:xfrm>
        <a:graphic>
          <a:graphicData uri="http://schemas.openxmlformats.org/drawingml/2006/table">
            <a:tbl>
              <a:tblPr firstRow="1" firstCol="1" lastRow="1" lastCol="1" bandRow="1" bandCol="1">
                <a:tableStyleId>{D4CE2346-27A6-42CB-956E-9A3AAC782CB1}</a:tableStyleId>
              </a:tblPr>
              <a:tblGrid>
                <a:gridCol w="3291840">
                  <a:extLst>
                    <a:ext uri="{9D8B030D-6E8A-4147-A177-3AD203B41FA5}">
                      <a16:colId xmlns:a16="http://schemas.microsoft.com/office/drawing/2014/main" val="304568302"/>
                    </a:ext>
                  </a:extLst>
                </a:gridCol>
                <a:gridCol w="1005840">
                  <a:extLst>
                    <a:ext uri="{9D8B030D-6E8A-4147-A177-3AD203B41FA5}">
                      <a16:colId xmlns:a16="http://schemas.microsoft.com/office/drawing/2014/main" val="302706064"/>
                    </a:ext>
                  </a:extLst>
                </a:gridCol>
                <a:gridCol w="1005840">
                  <a:extLst>
                    <a:ext uri="{9D8B030D-6E8A-4147-A177-3AD203B41FA5}">
                      <a16:colId xmlns:a16="http://schemas.microsoft.com/office/drawing/2014/main" val="3670941713"/>
                    </a:ext>
                  </a:extLst>
                </a:gridCol>
                <a:gridCol w="1005840">
                  <a:extLst>
                    <a:ext uri="{9D8B030D-6E8A-4147-A177-3AD203B41FA5}">
                      <a16:colId xmlns:a16="http://schemas.microsoft.com/office/drawing/2014/main" val="515815083"/>
                    </a:ext>
                  </a:extLst>
                </a:gridCol>
                <a:gridCol w="1005840">
                  <a:extLst>
                    <a:ext uri="{9D8B030D-6E8A-4147-A177-3AD203B41FA5}">
                      <a16:colId xmlns:a16="http://schemas.microsoft.com/office/drawing/2014/main" val="991922885"/>
                    </a:ext>
                  </a:extLst>
                </a:gridCol>
                <a:gridCol w="1005840">
                  <a:extLst>
                    <a:ext uri="{9D8B030D-6E8A-4147-A177-3AD203B41FA5}">
                      <a16:colId xmlns:a16="http://schemas.microsoft.com/office/drawing/2014/main" val="879034639"/>
                    </a:ext>
                  </a:extLst>
                </a:gridCol>
                <a:gridCol w="1005840">
                  <a:extLst>
                    <a:ext uri="{9D8B030D-6E8A-4147-A177-3AD203B41FA5}">
                      <a16:colId xmlns:a16="http://schemas.microsoft.com/office/drawing/2014/main" val="1810677026"/>
                    </a:ext>
                  </a:extLst>
                </a:gridCol>
              </a:tblGrid>
              <a:tr h="320040">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351155" marR="347980" algn="ctr">
                        <a:spcBef>
                          <a:spcPts val="0"/>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217170" marR="209550" algn="ctr">
                        <a:spcBef>
                          <a:spcPts val="0"/>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217170" marR="208280" algn="ctr">
                        <a:spcBef>
                          <a:spcPts val="0"/>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256540" marR="252095" algn="ctr">
                        <a:spcBef>
                          <a:spcPts val="0"/>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93675" marR="0" algn="ctr">
                        <a:lnSpc>
                          <a:spcPts val="1145"/>
                        </a:lnSpc>
                        <a:spcBef>
                          <a:spcPts val="10"/>
                        </a:spcBef>
                        <a:spcAft>
                          <a:spcPts val="0"/>
                        </a:spcAft>
                      </a:pPr>
                      <a:r>
                        <a:rPr lang="en-US" sz="1000" dirty="0">
                          <a:effectLst/>
                          <a:latin typeface="Times" panose="02020603050405020304" pitchFamily="18" charset="0"/>
                          <a:cs typeface="Times" panose="02020603050405020304" pitchFamily="18" charset="0"/>
                        </a:rPr>
                        <a:t>2017</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to </a:t>
                      </a:r>
                      <a:r>
                        <a:rPr lang="en-US" sz="1000" dirty="0">
                          <a:effectLst/>
                          <a:latin typeface="Times" panose="02020603050405020304" pitchFamily="18" charset="0"/>
                          <a:cs typeface="Times" panose="02020603050405020304" pitchFamily="18" charset="0"/>
                        </a:rPr>
                        <a:t>2019</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t>
                      </a:r>
                      <a:r>
                        <a:rPr lang="en-US" sz="1000" spc="-10" dirty="0">
                          <a:effectLst/>
                          <a:latin typeface="Times" panose="02020603050405020304" pitchFamily="18" charset="0"/>
                          <a:cs typeface="Times" panose="02020603050405020304" pitchFamily="18" charset="0"/>
                        </a:rPr>
                        <a:t>Change)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06045" marR="0" algn="ctr">
                        <a:lnSpc>
                          <a:spcPts val="1145"/>
                        </a:lnSpc>
                        <a:spcBef>
                          <a:spcPts val="10"/>
                        </a:spcBef>
                        <a:spcAft>
                          <a:spcPts val="0"/>
                        </a:spcAft>
                      </a:pPr>
                      <a:r>
                        <a:rPr lang="en-US" sz="1000" dirty="0">
                          <a:effectLst/>
                          <a:latin typeface="Times" panose="02020603050405020304" pitchFamily="18" charset="0"/>
                          <a:cs typeface="Times" panose="02020603050405020304" pitchFamily="18" charset="0"/>
                        </a:rPr>
                        <a:t>2019</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to </a:t>
                      </a:r>
                      <a:r>
                        <a:rPr lang="en-US" sz="1000" dirty="0">
                          <a:effectLst/>
                          <a:latin typeface="Times" panose="02020603050405020304" pitchFamily="18" charset="0"/>
                          <a:cs typeface="Times" panose="02020603050405020304" pitchFamily="18" charset="0"/>
                        </a:rPr>
                        <a:t>2021</a:t>
                      </a:r>
                      <a:r>
                        <a:rPr lang="en-US" sz="1000" spc="-10" dirty="0">
                          <a:effectLst/>
                          <a:latin typeface="Times" panose="02020603050405020304" pitchFamily="18" charset="0"/>
                          <a:cs typeface="Times" panose="02020603050405020304" pitchFamily="18" charset="0"/>
                        </a:rPr>
                        <a:t> </a:t>
                      </a:r>
                    </a:p>
                    <a:p>
                      <a:pPr marL="106045" marR="0" algn="ctr">
                        <a:lnSpc>
                          <a:spcPts val="1145"/>
                        </a:lnSpc>
                        <a:spcBef>
                          <a:spcPts val="10"/>
                        </a:spcBef>
                        <a:spcAft>
                          <a:spcPts val="0"/>
                        </a:spcAft>
                      </a:pPr>
                      <a:r>
                        <a:rPr lang="en-US" sz="1000" spc="-25" dirty="0">
                          <a:effectLst/>
                          <a:latin typeface="Times" panose="02020603050405020304" pitchFamily="18" charset="0"/>
                          <a:cs typeface="Times" panose="02020603050405020304" pitchFamily="18" charset="0"/>
                        </a:rPr>
                        <a:t>(%</a:t>
                      </a:r>
                      <a:r>
                        <a:rPr lang="en-US" sz="1000" spc="-10" dirty="0">
                          <a:effectLst/>
                          <a:latin typeface="Times" panose="02020603050405020304" pitchFamily="18" charset="0"/>
                          <a:cs typeface="Times" panose="02020603050405020304" pitchFamily="18" charset="0"/>
                        </a:rPr>
                        <a:t>Change)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477979537"/>
                  </a:ext>
                </a:extLst>
              </a:tr>
              <a:tr h="320040">
                <a:tc>
                  <a:txBody>
                    <a:bodyPr/>
                    <a:lstStyle/>
                    <a:p>
                      <a:pPr marL="64135" marR="61595" algn="l">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4135" marR="61595"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Code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311275" marR="1308735" algn="ctr">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1311275" marR="1308735" algn="ctr">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Zip</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Code</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93241,</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Lamont,</a:t>
                      </a:r>
                      <a:r>
                        <a:rPr lang="en-US" sz="1000" spc="-2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9036800"/>
                  </a:ext>
                </a:extLst>
              </a:tr>
              <a:tr h="320040">
                <a:tc>
                  <a:txBody>
                    <a:bodyPr/>
                    <a:lstStyle/>
                    <a:p>
                      <a:pPr marL="0" marR="0" algn="l">
                        <a:spcBef>
                          <a:spcPts val="45"/>
                        </a:spcBef>
                        <a:spcAft>
                          <a:spcPts val="0"/>
                        </a:spcAft>
                      </a:pPr>
                      <a:r>
                        <a:rPr lang="en-US" sz="1000" dirty="0">
                          <a:effectLst/>
                          <a:latin typeface="Times" panose="02020603050405020304" pitchFamily="18" charset="0"/>
                          <a:cs typeface="Times" panose="02020603050405020304" pitchFamily="18" charset="0"/>
                        </a:rPr>
                        <a:t> </a:t>
                      </a:r>
                    </a:p>
                    <a:p>
                      <a:pPr marL="67310" marR="61595" algn="l">
                        <a:spcBef>
                          <a:spcPts val="0"/>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181610" marR="17526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98 </a:t>
                      </a:r>
                      <a:r>
                        <a:rPr lang="en-US" sz="1000" b="0" spc="-10" dirty="0">
                          <a:solidFill>
                            <a:schemeClr val="tx1"/>
                          </a:solidFill>
                          <a:effectLst/>
                          <a:latin typeface="Times" panose="02020603050405020304" pitchFamily="18" charset="0"/>
                          <a:cs typeface="Times" panose="02020603050405020304" pitchFamily="18" charset="0"/>
                        </a:rPr>
                        <a:t>(1,068)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7945"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93 </a:t>
                      </a:r>
                      <a:r>
                        <a:rPr lang="en-US" sz="1000" b="0" spc="-10" dirty="0">
                          <a:solidFill>
                            <a:schemeClr val="tx1"/>
                          </a:solidFill>
                          <a:effectLst/>
                          <a:latin typeface="Times" panose="02020603050405020304" pitchFamily="18" charset="0"/>
                          <a:cs typeface="Times" panose="02020603050405020304" pitchFamily="18" charset="0"/>
                        </a:rPr>
                        <a:t>(935)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6675"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94 </a:t>
                      </a:r>
                      <a:r>
                        <a:rPr lang="en-US" sz="1000" b="0" spc="-10" dirty="0">
                          <a:solidFill>
                            <a:schemeClr val="tx1"/>
                          </a:solidFill>
                          <a:effectLst/>
                          <a:latin typeface="Times" panose="02020603050405020304" pitchFamily="18" charset="0"/>
                          <a:cs typeface="Times" panose="02020603050405020304" pitchFamily="18" charset="0"/>
                        </a:rPr>
                        <a:t>(1,083)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6360" marR="8128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97 </a:t>
                      </a:r>
                      <a:r>
                        <a:rPr lang="en-US" sz="1000" b="0" spc="-10" dirty="0">
                          <a:solidFill>
                            <a:schemeClr val="tx1"/>
                          </a:solidFill>
                          <a:effectLst/>
                          <a:latin typeface="Times" panose="02020603050405020304" pitchFamily="18" charset="0"/>
                          <a:cs typeface="Times" panose="02020603050405020304" pitchFamily="18" charset="0"/>
                        </a:rPr>
                        <a:t>(1,022)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96850" marR="0"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-5.10</a:t>
                      </a:r>
                      <a:r>
                        <a:rPr lang="en-US" sz="1000" b="0" spc="-20" dirty="0">
                          <a:solidFill>
                            <a:schemeClr val="tx1"/>
                          </a:solidFill>
                          <a:effectLst/>
                          <a:latin typeface="Times" panose="02020603050405020304" pitchFamily="18" charset="0"/>
                          <a:cs typeface="Times" panose="02020603050405020304" pitchFamily="18" charset="0"/>
                        </a:rPr>
                        <a:t> </a:t>
                      </a:r>
                      <a:r>
                        <a:rPr lang="en-US" sz="1000" b="0" spc="-25"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12.45);</a:t>
                      </a:r>
                      <a:endParaRPr lang="en-US" sz="1000" b="0" dirty="0">
                        <a:solidFill>
                          <a:schemeClr val="tx1"/>
                        </a:solidFill>
                        <a:effectLst/>
                        <a:latin typeface="Times" panose="02020603050405020304" pitchFamily="18" charset="0"/>
                        <a:cs typeface="Times" panose="02020603050405020304" pitchFamily="18" charset="0"/>
                      </a:endParaRPr>
                    </a:p>
                    <a:p>
                      <a:pPr marL="254635" marR="0" algn="ctr">
                        <a:lnSpc>
                          <a:spcPts val="1065"/>
                        </a:lnSpc>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7.75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8595" marR="0" algn="ctr">
                        <a:lnSpc>
                          <a:spcPts val="1135"/>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4.30</a:t>
                      </a:r>
                      <a:r>
                        <a:rPr lang="en-US" sz="1000" b="0" spc="0"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(9.30);</a:t>
                      </a:r>
                      <a:endParaRPr lang="en-US" sz="1000" b="0" dirty="0">
                        <a:solidFill>
                          <a:schemeClr val="tx1"/>
                        </a:solidFill>
                        <a:effectLst/>
                        <a:latin typeface="Times" panose="02020603050405020304" pitchFamily="18" charset="0"/>
                        <a:cs typeface="Times" panose="02020603050405020304" pitchFamily="18" charset="0"/>
                      </a:endParaRPr>
                    </a:p>
                    <a:p>
                      <a:pPr marL="188595" marR="0" algn="ctr">
                        <a:lnSpc>
                          <a:spcPts val="1065"/>
                        </a:lnSpc>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4.80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13438366"/>
                  </a:ext>
                </a:extLst>
              </a:tr>
              <a:tr h="256032">
                <a:tc>
                  <a:txBody>
                    <a:bodyPr/>
                    <a:lstStyle/>
                    <a:p>
                      <a:pPr marL="69215" marR="61595" algn="l">
                        <a:lnSpc>
                          <a:spcPts val="105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921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Construction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244944595"/>
                  </a:ext>
                </a:extLst>
              </a:tr>
              <a:tr h="256032">
                <a:tc>
                  <a:txBody>
                    <a:bodyPr/>
                    <a:lstStyle/>
                    <a:p>
                      <a:pPr marL="65405" marR="61595" algn="l">
                        <a:lnSpc>
                          <a:spcPts val="105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540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Retail</a:t>
                      </a:r>
                      <a:r>
                        <a:rPr lang="en-US" sz="1000" spc="-45"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Trade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79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667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725" marR="8128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701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31079732"/>
                  </a:ext>
                </a:extLst>
              </a:tr>
              <a:tr h="256032">
                <a:tc>
                  <a:txBody>
                    <a:bodyPr/>
                    <a:lstStyle/>
                    <a:p>
                      <a:pPr marL="66040" marR="61595" algn="l">
                        <a:lnSpc>
                          <a:spcPts val="1135"/>
                        </a:lnSpc>
                        <a:spcBef>
                          <a:spcPts val="0"/>
                        </a:spcBef>
                        <a:spcAft>
                          <a:spcPts val="0"/>
                        </a:spcAft>
                      </a:pPr>
                      <a:endParaRPr lang="en-US" sz="1000" spc="-10" dirty="0">
                        <a:effectLst/>
                        <a:latin typeface="Times" panose="02020603050405020304" pitchFamily="18" charset="0"/>
                        <a:cs typeface="Times" panose="02020603050405020304" pitchFamily="18" charset="0"/>
                      </a:endParaRPr>
                    </a:p>
                    <a:p>
                      <a:pPr marL="66040" marR="61595"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441: Motor</a:t>
                      </a:r>
                      <a:r>
                        <a:rPr lang="en-US" sz="1000" spc="-3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Vehicle</a:t>
                      </a:r>
                      <a:r>
                        <a:rPr lang="en-US" sz="1000" spc="-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 </a:t>
                      </a:r>
                      <a:r>
                        <a:rPr lang="en-US" sz="1000" dirty="0">
                          <a:effectLst/>
                          <a:latin typeface="Times" panose="02020603050405020304" pitchFamily="18" charset="0"/>
                          <a:cs typeface="Times" panose="02020603050405020304" pitchFamily="18" charset="0"/>
                        </a:rPr>
                        <a:t>Parts</a:t>
                      </a:r>
                      <a:r>
                        <a:rPr lang="en-US" sz="1000" spc="-3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Dealers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860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07906390"/>
                  </a:ext>
                </a:extLst>
              </a:tr>
              <a:tr h="256032">
                <a:tc>
                  <a:txBody>
                    <a:bodyPr/>
                    <a:lstStyle/>
                    <a:p>
                      <a:pPr marL="548005" marR="0" indent="-464820" algn="l">
                        <a:lnSpc>
                          <a:spcPts val="114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548005" marR="0" indent="-46482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445:</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5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Beverage </a:t>
                      </a:r>
                      <a:r>
                        <a:rPr lang="en-US" sz="1000" spc="-10" dirty="0">
                          <a:effectLst/>
                          <a:latin typeface="Times" panose="02020603050405020304" pitchFamily="18" charset="0"/>
                          <a:cs typeface="Times" panose="02020603050405020304" pitchFamily="18" charset="0"/>
                        </a:rPr>
                        <a:t>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7310" marR="679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667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725" marR="8128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717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-15.38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9.09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20944839"/>
                  </a:ext>
                </a:extLst>
              </a:tr>
              <a:tr h="256032">
                <a:tc>
                  <a:txBody>
                    <a:bodyPr/>
                    <a:lstStyle/>
                    <a:p>
                      <a:pPr marL="67310" marR="61595" algn="l">
                        <a:lnSpc>
                          <a:spcPts val="105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7310"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447:</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Gasoline</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Stations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66.67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81036161"/>
                  </a:ext>
                </a:extLst>
              </a:tr>
              <a:tr h="256032">
                <a:tc>
                  <a:txBody>
                    <a:bodyPr/>
                    <a:lstStyle/>
                    <a:p>
                      <a:pPr marL="67310" marR="61595" algn="l">
                        <a:lnSpc>
                          <a:spcPts val="1135"/>
                        </a:lnSpc>
                        <a:spcBef>
                          <a:spcPts val="0"/>
                        </a:spcBef>
                        <a:spcAft>
                          <a:spcPts val="0"/>
                        </a:spcAft>
                      </a:pPr>
                      <a:endParaRPr lang="en-US" sz="1000" spc="-10" dirty="0">
                        <a:effectLst/>
                        <a:latin typeface="Times" panose="02020603050405020304" pitchFamily="18" charset="0"/>
                        <a:cs typeface="Times" panose="02020603050405020304" pitchFamily="18" charset="0"/>
                      </a:endParaRPr>
                    </a:p>
                    <a:p>
                      <a:pPr marL="67310" marR="61595"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48:</a:t>
                      </a:r>
                      <a:r>
                        <a:rPr lang="en-US" sz="1000" spc="1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Transportation</a:t>
                      </a:r>
                      <a:r>
                        <a:rPr lang="en-US" sz="1000" spc="3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Warehousing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717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253072880"/>
                  </a:ext>
                </a:extLst>
              </a:tr>
              <a:tr h="256032">
                <a:tc>
                  <a:txBody>
                    <a:bodyPr/>
                    <a:lstStyle/>
                    <a:p>
                      <a:pPr marL="65405" marR="61595" algn="l">
                        <a:lnSpc>
                          <a:spcPts val="113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540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52:</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Finance</a:t>
                      </a:r>
                      <a:r>
                        <a:rPr lang="en-US" sz="1000" spc="-1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Insurance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75072037"/>
                  </a:ext>
                </a:extLst>
              </a:tr>
              <a:tr h="256032">
                <a:tc>
                  <a:txBody>
                    <a:bodyPr/>
                    <a:lstStyle/>
                    <a:p>
                      <a:pPr marL="65405" marR="61595" algn="l">
                        <a:lnSpc>
                          <a:spcPts val="113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540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Ambulatory</a:t>
                      </a:r>
                      <a:r>
                        <a:rPr lang="en-US" sz="1000" spc="-5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Health </a:t>
                      </a:r>
                      <a:r>
                        <a:rPr lang="en-US" sz="1000" dirty="0">
                          <a:effectLst/>
                          <a:latin typeface="Times" panose="02020603050405020304" pitchFamily="18" charset="0"/>
                          <a:cs typeface="Times" panose="02020603050405020304" pitchFamily="18" charset="0"/>
                        </a:rPr>
                        <a:t>Care</a:t>
                      </a:r>
                      <a:r>
                        <a:rPr lang="en-US" sz="1000" spc="-2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860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28552880"/>
                  </a:ext>
                </a:extLst>
              </a:tr>
              <a:tr h="256032">
                <a:tc>
                  <a:txBody>
                    <a:bodyPr/>
                    <a:lstStyle/>
                    <a:p>
                      <a:pPr marL="65405" marR="61595" algn="l">
                        <a:lnSpc>
                          <a:spcPts val="105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65405" marR="6159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624:</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Social</a:t>
                      </a:r>
                      <a:r>
                        <a:rPr lang="en-US" sz="1000" spc="-6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Assistance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285935262"/>
                  </a:ext>
                </a:extLst>
              </a:tr>
              <a:tr h="256032">
                <a:tc>
                  <a:txBody>
                    <a:bodyPr/>
                    <a:lstStyle/>
                    <a:p>
                      <a:pPr marL="65405" marR="6159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722:</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a:t>
                      </a:r>
                      <a:r>
                        <a:rPr lang="en-US" sz="1000" spc="-2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 </a:t>
                      </a:r>
                      <a:r>
                        <a:rPr lang="en-US" sz="1000" dirty="0">
                          <a:effectLst/>
                          <a:latin typeface="Times" panose="02020603050405020304" pitchFamily="18" charset="0"/>
                          <a:cs typeface="Times" panose="02020603050405020304" pitchFamily="18" charset="0"/>
                        </a:rPr>
                        <a:t>Drinking</a:t>
                      </a:r>
                      <a:r>
                        <a:rPr lang="en-US" sz="1000" spc="-3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Places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79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667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725" marR="8128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701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5.56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975343446"/>
                  </a:ext>
                </a:extLst>
              </a:tr>
              <a:tr h="320040">
                <a:tc>
                  <a:txBody>
                    <a:bodyPr/>
                    <a:lstStyle/>
                    <a:p>
                      <a:pPr marL="69850" marR="61595" algn="l">
                        <a:spcBef>
                          <a:spcPts val="0"/>
                        </a:spcBef>
                        <a:spcAft>
                          <a:spcPts val="0"/>
                        </a:spcAft>
                      </a:pPr>
                      <a:r>
                        <a:rPr lang="en-US" sz="1000" dirty="0">
                          <a:effectLst/>
                          <a:latin typeface="Times" panose="02020603050405020304" pitchFamily="18" charset="0"/>
                          <a:cs typeface="Times" panose="02020603050405020304" pitchFamily="18" charset="0"/>
                        </a:rPr>
                        <a:t>81:</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Other</a:t>
                      </a:r>
                      <a:r>
                        <a:rPr lang="en-US" sz="1000" spc="-5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Services</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(Auto Repair,</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Appliance</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Repair,</a:t>
                      </a:r>
                      <a:r>
                        <a:rPr lang="en-US" sz="1000" spc="-4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Barber,</a:t>
                      </a:r>
                      <a:r>
                        <a:rPr lang="en-US" sz="1000" spc="-4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Nail, </a:t>
                      </a:r>
                      <a:r>
                        <a:rPr lang="en-US" sz="1000" dirty="0">
                          <a:effectLst/>
                          <a:latin typeface="Times" panose="02020603050405020304" pitchFamily="18" charset="0"/>
                          <a:cs typeface="Times" panose="02020603050405020304" pitchFamily="18" charset="0"/>
                        </a:rPr>
                        <a:t>Dry Cleaner,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173990" marR="175260" algn="ctr">
                        <a:spcBef>
                          <a:spcPts val="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508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0" marR="217170"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64135" marR="69215"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49562528"/>
                  </a:ext>
                </a:extLst>
              </a:tr>
            </a:tbl>
          </a:graphicData>
        </a:graphic>
      </p:graphicFrame>
      <p:sp>
        <p:nvSpPr>
          <p:cNvPr id="5" name="Title 1">
            <a:extLst>
              <a:ext uri="{FF2B5EF4-FFF2-40B4-BE49-F238E27FC236}">
                <a16:creationId xmlns:a16="http://schemas.microsoft.com/office/drawing/2014/main" id="{90DC8858-B665-87D2-C01E-197D2BBF98FA}"/>
              </a:ext>
            </a:extLst>
          </p:cNvPr>
          <p:cNvSpPr>
            <a:spLocks noGrp="1"/>
          </p:cNvSpPr>
          <p:nvPr>
            <p:ph type="title"/>
          </p:nvPr>
        </p:nvSpPr>
        <p:spPr>
          <a:xfrm>
            <a:off x="1" y="465263"/>
            <a:ext cx="12191999" cy="1325563"/>
          </a:xfrm>
        </p:spPr>
        <p:txBody>
          <a:bodyPr>
            <a:normAutofit/>
          </a:bodyPr>
          <a:lstStyle/>
          <a:p>
            <a:pPr algn="ctr"/>
            <a:r>
              <a:rPr lang="en-US" u="sng" dirty="0"/>
              <a:t>South Kern Subregion (Lamont) Employers</a:t>
            </a:r>
          </a:p>
        </p:txBody>
      </p:sp>
      <p:sp>
        <p:nvSpPr>
          <p:cNvPr id="2" name="TextBox 1">
            <a:extLst>
              <a:ext uri="{FF2B5EF4-FFF2-40B4-BE49-F238E27FC236}">
                <a16:creationId xmlns:a16="http://schemas.microsoft.com/office/drawing/2014/main" id="{D91E306B-9AD3-A66D-DAD0-BC2672121908}"/>
              </a:ext>
            </a:extLst>
          </p:cNvPr>
          <p:cNvSpPr txBox="1"/>
          <p:nvPr/>
        </p:nvSpPr>
        <p:spPr>
          <a:xfrm>
            <a:off x="517278" y="5992627"/>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9.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20</a:t>
            </a:r>
            <a:endParaRPr lang="en-US" dirty="0"/>
          </a:p>
        </p:txBody>
      </p:sp>
      <p:sp>
        <p:nvSpPr>
          <p:cNvPr id="3" name="Rectangle 2">
            <a:extLst>
              <a:ext uri="{FF2B5EF4-FFF2-40B4-BE49-F238E27FC236}">
                <a16:creationId xmlns:a16="http://schemas.microsoft.com/office/drawing/2014/main" id="{2F1FFFAF-E439-4ECD-80E6-01F898C771FB}"/>
              </a:ext>
            </a:extLst>
          </p:cNvPr>
          <p:cNvSpPr/>
          <p:nvPr/>
        </p:nvSpPr>
        <p:spPr>
          <a:xfrm>
            <a:off x="417250" y="461639"/>
            <a:ext cx="11079333" cy="59924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80504A3-62A1-41AC-84A2-DB301DA878B9}"/>
              </a:ext>
            </a:extLst>
          </p:cNvPr>
          <p:cNvSpPr txBox="1"/>
          <p:nvPr/>
        </p:nvSpPr>
        <p:spPr>
          <a:xfrm>
            <a:off x="10575966" y="1494991"/>
            <a:ext cx="461639" cy="276999"/>
          </a:xfrm>
          <a:prstGeom prst="rect">
            <a:avLst/>
          </a:prstGeom>
          <a:noFill/>
        </p:spPr>
        <p:txBody>
          <a:bodyPr wrap="square" rtlCol="0">
            <a:spAutoFit/>
          </a:bodyPr>
          <a:lstStyle/>
          <a:p>
            <a:r>
              <a:rPr lang="en-US" sz="1200" dirty="0">
                <a:latin typeface="+mj-lt"/>
              </a:rPr>
              <a:t>9</a:t>
            </a:r>
          </a:p>
        </p:txBody>
      </p:sp>
    </p:spTree>
    <p:extLst>
      <p:ext uri="{BB962C8B-B14F-4D97-AF65-F5344CB8AC3E}">
        <p14:creationId xmlns:p14="http://schemas.microsoft.com/office/powerpoint/2010/main" val="423781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ight Triangle 10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D70230E-8624-5B17-5271-6D47B1282312}"/>
              </a:ext>
            </a:extLst>
          </p:cNvPr>
          <p:cNvSpPr txBox="1">
            <a:spLocks/>
          </p:cNvSpPr>
          <p:nvPr/>
        </p:nvSpPr>
        <p:spPr>
          <a:xfrm>
            <a:off x="760379" y="861236"/>
            <a:ext cx="10786448"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Overview of the </a:t>
            </a:r>
            <a:r>
              <a:rPr lang="en-US" b="1" dirty="0"/>
              <a:t>Regional Draft Summary</a:t>
            </a:r>
          </a:p>
        </p:txBody>
      </p:sp>
      <p:sp>
        <p:nvSpPr>
          <p:cNvPr id="7" name="Content Placeholder 2">
            <a:extLst>
              <a:ext uri="{FF2B5EF4-FFF2-40B4-BE49-F238E27FC236}">
                <a16:creationId xmlns:a16="http://schemas.microsoft.com/office/drawing/2014/main" id="{A7C6219D-0FEC-A48A-F52C-612AA532E647}"/>
              </a:ext>
            </a:extLst>
          </p:cNvPr>
          <p:cNvSpPr txBox="1">
            <a:spLocks/>
          </p:cNvSpPr>
          <p:nvPr/>
        </p:nvSpPr>
        <p:spPr>
          <a:xfrm>
            <a:off x="760379" y="2353172"/>
            <a:ext cx="107864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mj-lt"/>
              </a:rPr>
              <a:t>The following slide deck is a draft of the regional summary, which is part of the Regional Plan I.</a:t>
            </a:r>
          </a:p>
          <a:p>
            <a:pPr marL="342900" indent="-342900" algn="l">
              <a:buFont typeface="Arial" panose="020B0604020202020204" pitchFamily="34" charset="0"/>
              <a:buChar char="•"/>
            </a:pPr>
            <a:r>
              <a:rPr lang="en-US" dirty="0">
                <a:latin typeface="+mj-lt"/>
              </a:rPr>
              <a:t>The Regional Plan I is part of an entire regional plan for Kern County that includes the first part, due at the end of 2023, and the second part, due at the end of June 2024.</a:t>
            </a:r>
          </a:p>
          <a:p>
            <a:pPr marL="342900" indent="-342900" algn="l">
              <a:buFont typeface="Arial" panose="020B0604020202020204" pitchFamily="34" charset="0"/>
              <a:buChar char="•"/>
            </a:pPr>
            <a:r>
              <a:rPr lang="en-US" dirty="0">
                <a:latin typeface="+mj-lt"/>
              </a:rPr>
              <a:t>Stay tuned for more information on when the final version of the regional plan is completed at the </a:t>
            </a:r>
            <a:r>
              <a:rPr lang="en-US" dirty="0">
                <a:latin typeface="+mj-lt"/>
                <a:hlinkClick r:id="rId3"/>
              </a:rPr>
              <a:t>Kern Coalition website</a:t>
            </a:r>
            <a:r>
              <a:rPr lang="en-US" dirty="0">
                <a:latin typeface="+mj-lt"/>
              </a:rPr>
              <a:t>.</a:t>
            </a:r>
          </a:p>
        </p:txBody>
      </p:sp>
    </p:spTree>
    <p:extLst>
      <p:ext uri="{BB962C8B-B14F-4D97-AF65-F5344CB8AC3E}">
        <p14:creationId xmlns:p14="http://schemas.microsoft.com/office/powerpoint/2010/main" val="1935155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061E33-BB52-9876-3136-0F09D410D438}"/>
              </a:ext>
            </a:extLst>
          </p:cNvPr>
          <p:cNvGraphicFramePr>
            <a:graphicFrameLocks noGrp="1"/>
          </p:cNvGraphicFramePr>
          <p:nvPr>
            <p:extLst>
              <p:ext uri="{D42A27DB-BD31-4B8C-83A1-F6EECF244321}">
                <p14:modId xmlns:p14="http://schemas.microsoft.com/office/powerpoint/2010/main" val="1588561774"/>
              </p:ext>
            </p:extLst>
          </p:nvPr>
        </p:nvGraphicFramePr>
        <p:xfrm>
          <a:off x="1110596" y="1656579"/>
          <a:ext cx="9692640" cy="4050792"/>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304568302"/>
                    </a:ext>
                  </a:extLst>
                </a:gridCol>
                <a:gridCol w="1005840">
                  <a:extLst>
                    <a:ext uri="{9D8B030D-6E8A-4147-A177-3AD203B41FA5}">
                      <a16:colId xmlns:a16="http://schemas.microsoft.com/office/drawing/2014/main" val="302706064"/>
                    </a:ext>
                  </a:extLst>
                </a:gridCol>
                <a:gridCol w="1005840">
                  <a:extLst>
                    <a:ext uri="{9D8B030D-6E8A-4147-A177-3AD203B41FA5}">
                      <a16:colId xmlns:a16="http://schemas.microsoft.com/office/drawing/2014/main" val="3670941713"/>
                    </a:ext>
                  </a:extLst>
                </a:gridCol>
                <a:gridCol w="1005840">
                  <a:extLst>
                    <a:ext uri="{9D8B030D-6E8A-4147-A177-3AD203B41FA5}">
                      <a16:colId xmlns:a16="http://schemas.microsoft.com/office/drawing/2014/main" val="515815083"/>
                    </a:ext>
                  </a:extLst>
                </a:gridCol>
                <a:gridCol w="1005840">
                  <a:extLst>
                    <a:ext uri="{9D8B030D-6E8A-4147-A177-3AD203B41FA5}">
                      <a16:colId xmlns:a16="http://schemas.microsoft.com/office/drawing/2014/main" val="991922885"/>
                    </a:ext>
                  </a:extLst>
                </a:gridCol>
                <a:gridCol w="1005840">
                  <a:extLst>
                    <a:ext uri="{9D8B030D-6E8A-4147-A177-3AD203B41FA5}">
                      <a16:colId xmlns:a16="http://schemas.microsoft.com/office/drawing/2014/main" val="879034639"/>
                    </a:ext>
                  </a:extLst>
                </a:gridCol>
                <a:gridCol w="1005840">
                  <a:extLst>
                    <a:ext uri="{9D8B030D-6E8A-4147-A177-3AD203B41FA5}">
                      <a16:colId xmlns:a16="http://schemas.microsoft.com/office/drawing/2014/main" val="1810677026"/>
                    </a:ext>
                  </a:extLst>
                </a:gridCol>
              </a:tblGrid>
              <a:tr h="320040">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351155" marR="347980" algn="ctr">
                        <a:spcBef>
                          <a:spcPts val="0"/>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217170" marR="209550" algn="ctr">
                        <a:spcBef>
                          <a:spcPts val="0"/>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217170" marR="208280" algn="ctr">
                        <a:spcBef>
                          <a:spcPts val="0"/>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55"/>
                        </a:spcBef>
                        <a:spcAft>
                          <a:spcPts val="0"/>
                        </a:spcAft>
                      </a:pPr>
                      <a:r>
                        <a:rPr lang="en-US" sz="1000" dirty="0">
                          <a:effectLst/>
                          <a:latin typeface="Times" panose="02020603050405020304" pitchFamily="18" charset="0"/>
                          <a:cs typeface="Times" panose="02020603050405020304" pitchFamily="18" charset="0"/>
                        </a:rPr>
                        <a:t> </a:t>
                      </a:r>
                    </a:p>
                    <a:p>
                      <a:pPr marL="256540" marR="252095" algn="ctr">
                        <a:spcBef>
                          <a:spcPts val="0"/>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93675" marR="0" algn="ctr">
                        <a:lnSpc>
                          <a:spcPts val="1145"/>
                        </a:lnSpc>
                        <a:spcBef>
                          <a:spcPts val="10"/>
                        </a:spcBef>
                        <a:spcAft>
                          <a:spcPts val="0"/>
                        </a:spcAft>
                      </a:pPr>
                      <a:r>
                        <a:rPr lang="en-US" sz="1000" dirty="0">
                          <a:effectLst/>
                          <a:latin typeface="Times" panose="02020603050405020304" pitchFamily="18" charset="0"/>
                          <a:cs typeface="Times" panose="02020603050405020304" pitchFamily="18" charset="0"/>
                        </a:rPr>
                        <a:t>2017</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to </a:t>
                      </a:r>
                      <a:r>
                        <a:rPr lang="en-US" sz="1000" dirty="0">
                          <a:effectLst/>
                          <a:latin typeface="Times" panose="02020603050405020304" pitchFamily="18" charset="0"/>
                          <a:cs typeface="Times" panose="02020603050405020304" pitchFamily="18" charset="0"/>
                        </a:rPr>
                        <a:t>2019</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(%del  </a:t>
                      </a:r>
                      <a:r>
                        <a:rPr lang="en-US" sz="1000" spc="-25" dirty="0" err="1">
                          <a:effectLst/>
                          <a:latin typeface="Times" panose="02020603050405020304" pitchFamily="18" charset="0"/>
                          <a:cs typeface="Times" panose="02020603050405020304" pitchFamily="18" charset="0"/>
                        </a:rPr>
                        <a:t>cambio</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06045" marR="0" algn="ctr">
                        <a:lnSpc>
                          <a:spcPts val="1145"/>
                        </a:lnSpc>
                        <a:spcBef>
                          <a:spcPts val="10"/>
                        </a:spcBef>
                        <a:spcAft>
                          <a:spcPts val="0"/>
                        </a:spcAft>
                      </a:pPr>
                      <a:r>
                        <a:rPr lang="en-US" sz="1000" dirty="0">
                          <a:effectLst/>
                          <a:latin typeface="Times" panose="02020603050405020304" pitchFamily="18" charset="0"/>
                          <a:cs typeface="Times" panose="02020603050405020304" pitchFamily="18" charset="0"/>
                        </a:rPr>
                        <a:t>2019</a:t>
                      </a:r>
                      <a:r>
                        <a:rPr lang="en-US" sz="1000" spc="-1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to </a:t>
                      </a:r>
                      <a:r>
                        <a:rPr lang="en-US" sz="1000" dirty="0">
                          <a:effectLst/>
                          <a:latin typeface="Times" panose="02020603050405020304" pitchFamily="18" charset="0"/>
                          <a:cs typeface="Times" panose="02020603050405020304" pitchFamily="18" charset="0"/>
                        </a:rPr>
                        <a:t>2021</a:t>
                      </a:r>
                      <a:r>
                        <a:rPr lang="en-US" sz="1000" spc="-10" dirty="0">
                          <a:effectLst/>
                          <a:latin typeface="Times" panose="02020603050405020304" pitchFamily="18" charset="0"/>
                          <a:cs typeface="Times" panose="02020603050405020304" pitchFamily="18" charset="0"/>
                        </a:rPr>
                        <a:t> </a:t>
                      </a:r>
                    </a:p>
                    <a:p>
                      <a:pPr marL="106045" marR="0" algn="ctr">
                        <a:lnSpc>
                          <a:spcPts val="1145"/>
                        </a:lnSpc>
                        <a:spcBef>
                          <a:spcPts val="10"/>
                        </a:spcBef>
                        <a:spcAft>
                          <a:spcPts val="0"/>
                        </a:spcAft>
                      </a:pPr>
                      <a:r>
                        <a:rPr lang="en-US" sz="1000" spc="-25" dirty="0">
                          <a:effectLst/>
                          <a:latin typeface="Times" panose="02020603050405020304" pitchFamily="18" charset="0"/>
                          <a:cs typeface="Times" panose="02020603050405020304" pitchFamily="18" charset="0"/>
                        </a:rPr>
                        <a:t>(%del </a:t>
                      </a:r>
                      <a:r>
                        <a:rPr lang="en-US" sz="1000" spc="-25" dirty="0" err="1">
                          <a:effectLst/>
                          <a:latin typeface="Times" panose="02020603050405020304" pitchFamily="18" charset="0"/>
                          <a:cs typeface="Times" panose="02020603050405020304" pitchFamily="18" charset="0"/>
                        </a:rPr>
                        <a:t>cambio</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477979537"/>
                  </a:ext>
                </a:extLst>
              </a:tr>
              <a:tr h="320040">
                <a:tc>
                  <a:txBody>
                    <a:bodyPr/>
                    <a:lstStyle/>
                    <a:p>
                      <a:pPr marL="64135" marR="61595" algn="l">
                        <a:lnSpc>
                          <a:spcPts val="1025"/>
                        </a:lnSpc>
                        <a:spcBef>
                          <a:spcPts val="0"/>
                        </a:spcBef>
                        <a:spcAft>
                          <a:spcPts val="0"/>
                        </a:spcAft>
                      </a:pPr>
                      <a:endParaRPr lang="en-US" sz="1000" dirty="0">
                        <a:effectLst/>
                        <a:latin typeface="+mj-lt"/>
                        <a:cs typeface="Times" panose="02020603050405020304" pitchFamily="18" charset="0"/>
                      </a:endParaRPr>
                    </a:p>
                    <a:p>
                      <a:pPr marL="64135" marR="61595" algn="l">
                        <a:lnSpc>
                          <a:spcPts val="1025"/>
                        </a:lnSpc>
                        <a:spcBef>
                          <a:spcPts val="0"/>
                        </a:spcBef>
                        <a:spcAft>
                          <a:spcPts val="0"/>
                        </a:spcAft>
                      </a:pPr>
                      <a:r>
                        <a:rPr lang="en-US" sz="1000" dirty="0">
                          <a:effectLst/>
                          <a:latin typeface="+mj-lt"/>
                          <a:cs typeface="Times" panose="02020603050405020304" pitchFamily="18" charset="0"/>
                        </a:rPr>
                        <a:t>NAICS</a:t>
                      </a:r>
                      <a:r>
                        <a:rPr lang="en-US" sz="1000" spc="-40" dirty="0">
                          <a:effectLst/>
                          <a:latin typeface="+mj-lt"/>
                          <a:cs typeface="Times" panose="02020603050405020304" pitchFamily="18" charset="0"/>
                        </a:rPr>
                        <a:t> </a:t>
                      </a:r>
                      <a:r>
                        <a:rPr lang="en-US" sz="1000" spc="-20" dirty="0">
                          <a:effectLst/>
                          <a:latin typeface="+mj-lt"/>
                          <a:cs typeface="Times" panose="02020603050405020304" pitchFamily="18" charset="0"/>
                        </a:rPr>
                        <a:t>Código</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1311275" marR="1308735" algn="ctr">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1311275" marR="1308735" algn="ctr">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Código postal 93241,</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Lamont,</a:t>
                      </a:r>
                      <a:r>
                        <a:rPr lang="en-US" sz="1000" spc="-2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9036800"/>
                  </a:ext>
                </a:extLst>
              </a:tr>
              <a:tr h="320040">
                <a:tc>
                  <a:txBody>
                    <a:bodyPr/>
                    <a:lstStyle/>
                    <a:p>
                      <a:pPr marL="0" marR="0" algn="l">
                        <a:spcBef>
                          <a:spcPts val="45"/>
                        </a:spcBef>
                        <a:spcAft>
                          <a:spcPts val="0"/>
                        </a:spcAft>
                      </a:pPr>
                      <a:r>
                        <a:rPr lang="en-US" sz="1000" dirty="0">
                          <a:effectLst/>
                          <a:latin typeface="+mj-lt"/>
                          <a:cs typeface="Times" panose="02020603050405020304" pitchFamily="18" charset="0"/>
                        </a:rPr>
                        <a:t> </a:t>
                      </a:r>
                    </a:p>
                    <a:p>
                      <a:pPr marL="67310" marR="61595" algn="l">
                        <a:spcBef>
                          <a:spcPts val="0"/>
                        </a:spcBef>
                        <a:spcAft>
                          <a:spcPts val="0"/>
                        </a:spcAft>
                      </a:pPr>
                      <a:r>
                        <a:rPr lang="en-US" sz="1000" spc="-10" dirty="0">
                          <a:effectLst/>
                          <a:latin typeface="+mj-lt"/>
                          <a:cs typeface="Times" panose="02020603050405020304" pitchFamily="18" charset="0"/>
                        </a:rPr>
                        <a:t>Total</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181610" marR="17526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98 </a:t>
                      </a:r>
                      <a:r>
                        <a:rPr lang="en-US" sz="1000" b="0" spc="-10" dirty="0">
                          <a:solidFill>
                            <a:schemeClr val="tx1"/>
                          </a:solidFill>
                          <a:effectLst/>
                          <a:latin typeface="Times" panose="02020603050405020304" pitchFamily="18" charset="0"/>
                          <a:cs typeface="Times" panose="02020603050405020304" pitchFamily="18" charset="0"/>
                        </a:rPr>
                        <a:t>(1,068)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7945"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93 </a:t>
                      </a:r>
                      <a:r>
                        <a:rPr lang="en-US" sz="1000" b="0" spc="-10" dirty="0">
                          <a:solidFill>
                            <a:schemeClr val="tx1"/>
                          </a:solidFill>
                          <a:effectLst/>
                          <a:latin typeface="Times" panose="02020603050405020304" pitchFamily="18" charset="0"/>
                          <a:cs typeface="Times" panose="02020603050405020304" pitchFamily="18" charset="0"/>
                        </a:rPr>
                        <a:t>(935)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75565" marR="66675"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94 </a:t>
                      </a:r>
                      <a:r>
                        <a:rPr lang="en-US" sz="1000" b="0" spc="-10" dirty="0">
                          <a:solidFill>
                            <a:schemeClr val="tx1"/>
                          </a:solidFill>
                          <a:effectLst/>
                          <a:latin typeface="Times" panose="02020603050405020304" pitchFamily="18" charset="0"/>
                          <a:cs typeface="Times" panose="02020603050405020304" pitchFamily="18" charset="0"/>
                        </a:rPr>
                        <a:t>(1,083)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86360" marR="8128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97 </a:t>
                      </a:r>
                      <a:r>
                        <a:rPr lang="en-US" sz="1000" b="0" spc="-10" dirty="0">
                          <a:solidFill>
                            <a:schemeClr val="tx1"/>
                          </a:solidFill>
                          <a:effectLst/>
                          <a:latin typeface="Times" panose="02020603050405020304" pitchFamily="18" charset="0"/>
                          <a:cs typeface="Times" panose="02020603050405020304" pitchFamily="18" charset="0"/>
                        </a:rPr>
                        <a:t>(1,022)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96850" marR="0"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-5.10</a:t>
                      </a:r>
                      <a:r>
                        <a:rPr lang="en-US" sz="1000" b="0" spc="-20" dirty="0">
                          <a:solidFill>
                            <a:schemeClr val="tx1"/>
                          </a:solidFill>
                          <a:effectLst/>
                          <a:latin typeface="Times" panose="02020603050405020304" pitchFamily="18" charset="0"/>
                          <a:cs typeface="Times" panose="02020603050405020304" pitchFamily="18" charset="0"/>
                        </a:rPr>
                        <a:t> </a:t>
                      </a:r>
                      <a:r>
                        <a:rPr lang="en-US" sz="1000" b="0" spc="-25"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12.45);</a:t>
                      </a:r>
                      <a:endParaRPr lang="en-US" sz="1000" b="0" dirty="0">
                        <a:solidFill>
                          <a:schemeClr val="tx1"/>
                        </a:solidFill>
                        <a:effectLst/>
                        <a:latin typeface="Times" panose="02020603050405020304" pitchFamily="18" charset="0"/>
                        <a:cs typeface="Times" panose="02020603050405020304" pitchFamily="18" charset="0"/>
                      </a:endParaRPr>
                    </a:p>
                    <a:p>
                      <a:pPr marL="254635" marR="0" algn="ctr">
                        <a:lnSpc>
                          <a:spcPts val="1065"/>
                        </a:lnSpc>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7.75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8595" marR="0" algn="ctr">
                        <a:lnSpc>
                          <a:spcPts val="1135"/>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4.30</a:t>
                      </a:r>
                      <a:r>
                        <a:rPr lang="en-US" sz="1000" b="0" spc="0"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(9.30);</a:t>
                      </a:r>
                      <a:endParaRPr lang="en-US" sz="1000" b="0" dirty="0">
                        <a:solidFill>
                          <a:schemeClr val="tx1"/>
                        </a:solidFill>
                        <a:effectLst/>
                        <a:latin typeface="Times" panose="02020603050405020304" pitchFamily="18" charset="0"/>
                        <a:cs typeface="Times" panose="02020603050405020304" pitchFamily="18" charset="0"/>
                      </a:endParaRPr>
                    </a:p>
                    <a:p>
                      <a:pPr marL="188595" marR="0" algn="ctr">
                        <a:lnSpc>
                          <a:spcPts val="1065"/>
                        </a:lnSpc>
                        <a:spcBef>
                          <a:spcPts val="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4.80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13438366"/>
                  </a:ext>
                </a:extLst>
              </a:tr>
              <a:tr h="256032">
                <a:tc>
                  <a:txBody>
                    <a:bodyPr/>
                    <a:lstStyle/>
                    <a:p>
                      <a:pPr marL="69215" marR="61595" algn="l">
                        <a:lnSpc>
                          <a:spcPts val="1050"/>
                        </a:lnSpc>
                        <a:spcBef>
                          <a:spcPts val="0"/>
                        </a:spcBef>
                        <a:spcAft>
                          <a:spcPts val="0"/>
                        </a:spcAft>
                      </a:pPr>
                      <a:endParaRPr lang="en-US" sz="1000" dirty="0">
                        <a:effectLst/>
                        <a:latin typeface="+mj-lt"/>
                        <a:cs typeface="Times" panose="02020603050405020304" pitchFamily="18" charset="0"/>
                      </a:endParaRPr>
                    </a:p>
                    <a:p>
                      <a:pPr marL="69215" marR="61595" algn="l">
                        <a:lnSpc>
                          <a:spcPts val="1050"/>
                        </a:lnSpc>
                        <a:spcBef>
                          <a:spcPts val="0"/>
                        </a:spcBef>
                        <a:spcAft>
                          <a:spcPts val="0"/>
                        </a:spcAft>
                      </a:pPr>
                      <a:r>
                        <a:rPr lang="en-US" sz="1000" dirty="0">
                          <a:effectLst/>
                          <a:latin typeface="+mj-lt"/>
                          <a:cs typeface="Times" panose="02020603050405020304" pitchFamily="18" charset="0"/>
                        </a:rPr>
                        <a:t>23:</a:t>
                      </a:r>
                      <a:r>
                        <a:rPr lang="en-US" sz="1000" spc="-5" dirty="0">
                          <a:effectLst/>
                          <a:latin typeface="+mj-lt"/>
                          <a:cs typeface="Times" panose="02020603050405020304" pitchFamily="18" charset="0"/>
                        </a:rPr>
                        <a:t> </a:t>
                      </a:r>
                      <a:r>
                        <a:rPr lang="en-US" sz="1000" spc="-10" dirty="0" err="1">
                          <a:effectLst/>
                          <a:latin typeface="+mj-lt"/>
                          <a:cs typeface="Times" panose="02020603050405020304" pitchFamily="18" charset="0"/>
                        </a:rPr>
                        <a:t>Construcción</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244944595"/>
                  </a:ext>
                </a:extLst>
              </a:tr>
              <a:tr h="256032">
                <a:tc>
                  <a:txBody>
                    <a:bodyPr/>
                    <a:lstStyle/>
                    <a:p>
                      <a:pPr marL="65405" marR="61595" algn="l">
                        <a:lnSpc>
                          <a:spcPts val="1050"/>
                        </a:lnSpc>
                        <a:spcBef>
                          <a:spcPts val="0"/>
                        </a:spcBef>
                        <a:spcAft>
                          <a:spcPts val="0"/>
                        </a:spcAft>
                      </a:pPr>
                      <a:endParaRPr lang="en-US" sz="1000" dirty="0">
                        <a:effectLst/>
                        <a:latin typeface="+mj-lt"/>
                        <a:cs typeface="Times" panose="02020603050405020304" pitchFamily="18" charset="0"/>
                      </a:endParaRPr>
                    </a:p>
                    <a:p>
                      <a:pPr marL="65405" marR="61595" algn="l">
                        <a:lnSpc>
                          <a:spcPts val="1050"/>
                        </a:lnSpc>
                        <a:spcBef>
                          <a:spcPts val="0"/>
                        </a:spcBef>
                        <a:spcAft>
                          <a:spcPts val="0"/>
                        </a:spcAft>
                      </a:pPr>
                      <a:r>
                        <a:rPr lang="en-US" sz="1000" dirty="0">
                          <a:effectLst/>
                          <a:latin typeface="+mj-lt"/>
                          <a:cs typeface="Times" panose="02020603050405020304" pitchFamily="18" charset="0"/>
                        </a:rPr>
                        <a:t>44:</a:t>
                      </a:r>
                      <a:r>
                        <a:rPr lang="en-US" sz="1000" spc="-25" dirty="0">
                          <a:effectLst/>
                          <a:latin typeface="+mj-lt"/>
                          <a:cs typeface="Times" panose="02020603050405020304" pitchFamily="18" charset="0"/>
                        </a:rPr>
                        <a:t> </a:t>
                      </a:r>
                      <a:r>
                        <a:rPr lang="en-US" sz="1000" dirty="0">
                          <a:effectLst/>
                          <a:latin typeface="+mj-lt"/>
                          <a:cs typeface="Times" panose="02020603050405020304" pitchFamily="18" charset="0"/>
                        </a:rPr>
                        <a:t>Comercio al </a:t>
                      </a:r>
                      <a:r>
                        <a:rPr lang="en-US" sz="1000" dirty="0" err="1">
                          <a:effectLst/>
                          <a:latin typeface="+mj-lt"/>
                          <a:cs typeface="Times" panose="02020603050405020304" pitchFamily="18" charset="0"/>
                        </a:rPr>
                        <a:t>por</a:t>
                      </a:r>
                      <a:r>
                        <a:rPr lang="en-US" sz="1000" dirty="0">
                          <a:effectLst/>
                          <a:latin typeface="+mj-lt"/>
                          <a:cs typeface="Times" panose="02020603050405020304" pitchFamily="18" charset="0"/>
                        </a:rPr>
                        <a:t> </a:t>
                      </a:r>
                      <a:r>
                        <a:rPr lang="en-US" sz="1000" dirty="0" err="1">
                          <a:effectLst/>
                          <a:latin typeface="+mj-lt"/>
                          <a:cs typeface="Times" panose="02020603050405020304" pitchFamily="18" charset="0"/>
                        </a:rPr>
                        <a:t>menor</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79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667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725" marR="8128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701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31079732"/>
                  </a:ext>
                </a:extLst>
              </a:tr>
              <a:tr h="256032">
                <a:tc>
                  <a:txBody>
                    <a:bodyPr/>
                    <a:lstStyle/>
                    <a:p>
                      <a:pPr marL="66040" marR="61595" algn="l">
                        <a:lnSpc>
                          <a:spcPts val="1135"/>
                        </a:lnSpc>
                        <a:spcBef>
                          <a:spcPts val="0"/>
                        </a:spcBef>
                        <a:spcAft>
                          <a:spcPts val="0"/>
                        </a:spcAft>
                      </a:pPr>
                      <a:endParaRPr lang="en-US" sz="1000" spc="-10" dirty="0">
                        <a:effectLst/>
                        <a:latin typeface="+mj-lt"/>
                        <a:cs typeface="Times" panose="02020603050405020304" pitchFamily="18" charset="0"/>
                      </a:endParaRPr>
                    </a:p>
                    <a:p>
                      <a:pPr marL="66040" marR="61595" algn="l">
                        <a:lnSpc>
                          <a:spcPts val="1135"/>
                        </a:lnSpc>
                        <a:spcBef>
                          <a:spcPts val="0"/>
                        </a:spcBef>
                        <a:spcAft>
                          <a:spcPts val="0"/>
                        </a:spcAft>
                      </a:pPr>
                      <a:r>
                        <a:rPr lang="en-US" sz="1000" spc="-10" dirty="0">
                          <a:effectLst/>
                          <a:latin typeface="+mj-lt"/>
                          <a:cs typeface="Times" panose="02020603050405020304" pitchFamily="18" charset="0"/>
                        </a:rPr>
                        <a:t>441: </a:t>
                      </a:r>
                      <a:r>
                        <a:rPr lang="es-ES" sz="1000" spc="-10" dirty="0">
                          <a:effectLst/>
                          <a:latin typeface="+mj-lt"/>
                          <a:cs typeface="Times" panose="02020603050405020304" pitchFamily="18" charset="0"/>
                        </a:rPr>
                        <a:t>Distribuidores de vehículos motorizados y repuestos</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860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07906390"/>
                  </a:ext>
                </a:extLst>
              </a:tr>
              <a:tr h="256032">
                <a:tc>
                  <a:txBody>
                    <a:bodyPr/>
                    <a:lstStyle/>
                    <a:p>
                      <a:pPr marL="548005" marR="0" indent="-464820" algn="l">
                        <a:lnSpc>
                          <a:spcPts val="1140"/>
                        </a:lnSpc>
                        <a:spcBef>
                          <a:spcPts val="0"/>
                        </a:spcBef>
                        <a:spcAft>
                          <a:spcPts val="0"/>
                        </a:spcAft>
                      </a:pPr>
                      <a:endParaRPr lang="en-US" sz="1000" dirty="0">
                        <a:effectLst/>
                        <a:latin typeface="+mj-lt"/>
                        <a:cs typeface="Times" panose="02020603050405020304" pitchFamily="18" charset="0"/>
                      </a:endParaRPr>
                    </a:p>
                    <a:p>
                      <a:pPr marL="548005" marR="0" indent="-464820" algn="l">
                        <a:lnSpc>
                          <a:spcPts val="1140"/>
                        </a:lnSpc>
                        <a:spcBef>
                          <a:spcPts val="0"/>
                        </a:spcBef>
                        <a:spcAft>
                          <a:spcPts val="0"/>
                        </a:spcAft>
                      </a:pPr>
                      <a:r>
                        <a:rPr lang="en-US" sz="1000" dirty="0">
                          <a:effectLst/>
                          <a:latin typeface="+mj-lt"/>
                          <a:cs typeface="Times" panose="02020603050405020304" pitchFamily="18" charset="0"/>
                        </a:rPr>
                        <a:t>445:</a:t>
                      </a:r>
                      <a:r>
                        <a:rPr lang="en-US" sz="1000" spc="-60" dirty="0">
                          <a:effectLst/>
                          <a:latin typeface="+mj-lt"/>
                          <a:cs typeface="Times" panose="02020603050405020304" pitchFamily="18" charset="0"/>
                        </a:rPr>
                        <a:t> </a:t>
                      </a:r>
                      <a:r>
                        <a:rPr lang="es-ES" sz="1000" dirty="0">
                          <a:effectLst/>
                          <a:latin typeface="+mj-lt"/>
                          <a:cs typeface="Times" panose="02020603050405020304" pitchFamily="18" charset="0"/>
                        </a:rPr>
                        <a:t>Tiendas de alimentos y bebidas</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7310" marR="679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667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725" marR="8128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717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-15.38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9.09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20944839"/>
                  </a:ext>
                </a:extLst>
              </a:tr>
              <a:tr h="256032">
                <a:tc>
                  <a:txBody>
                    <a:bodyPr/>
                    <a:lstStyle/>
                    <a:p>
                      <a:pPr marL="67310" marR="61595" algn="l">
                        <a:lnSpc>
                          <a:spcPts val="1050"/>
                        </a:lnSpc>
                        <a:spcBef>
                          <a:spcPts val="0"/>
                        </a:spcBef>
                        <a:spcAft>
                          <a:spcPts val="0"/>
                        </a:spcAft>
                      </a:pPr>
                      <a:endParaRPr lang="en-US" sz="1000" dirty="0">
                        <a:effectLst/>
                        <a:latin typeface="+mj-lt"/>
                        <a:cs typeface="Times" panose="02020603050405020304" pitchFamily="18" charset="0"/>
                      </a:endParaRPr>
                    </a:p>
                    <a:p>
                      <a:pPr marL="67310" marR="61595" algn="l">
                        <a:lnSpc>
                          <a:spcPts val="1050"/>
                        </a:lnSpc>
                        <a:spcBef>
                          <a:spcPts val="0"/>
                        </a:spcBef>
                        <a:spcAft>
                          <a:spcPts val="0"/>
                        </a:spcAft>
                      </a:pPr>
                      <a:r>
                        <a:rPr lang="en-US" sz="1000" dirty="0">
                          <a:effectLst/>
                          <a:latin typeface="+mj-lt"/>
                          <a:cs typeface="Times" panose="02020603050405020304" pitchFamily="18" charset="0"/>
                        </a:rPr>
                        <a:t>447:</a:t>
                      </a:r>
                      <a:r>
                        <a:rPr lang="en-US" sz="1000" spc="-25" dirty="0">
                          <a:effectLst/>
                          <a:latin typeface="+mj-lt"/>
                          <a:cs typeface="Times" panose="02020603050405020304" pitchFamily="18" charset="0"/>
                        </a:rPr>
                        <a:t> </a:t>
                      </a:r>
                      <a:r>
                        <a:rPr lang="en-US" sz="1000" dirty="0" err="1">
                          <a:effectLst/>
                          <a:latin typeface="+mj-lt"/>
                          <a:cs typeface="Times" panose="02020603050405020304" pitchFamily="18" charset="0"/>
                        </a:rPr>
                        <a:t>Estaciones</a:t>
                      </a:r>
                      <a:r>
                        <a:rPr lang="en-US" sz="1000" dirty="0">
                          <a:effectLst/>
                          <a:latin typeface="+mj-lt"/>
                          <a:cs typeface="Times" panose="02020603050405020304" pitchFamily="18" charset="0"/>
                        </a:rPr>
                        <a:t> de </a:t>
                      </a:r>
                      <a:r>
                        <a:rPr lang="en-US" sz="1000" dirty="0" err="1">
                          <a:effectLst/>
                          <a:latin typeface="+mj-lt"/>
                          <a:cs typeface="Times" panose="02020603050405020304" pitchFamily="18" charset="0"/>
                        </a:rPr>
                        <a:t>gasolina</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66.67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81036161"/>
                  </a:ext>
                </a:extLst>
              </a:tr>
              <a:tr h="256032">
                <a:tc>
                  <a:txBody>
                    <a:bodyPr/>
                    <a:lstStyle/>
                    <a:p>
                      <a:pPr marL="67310" marR="61595" algn="l">
                        <a:lnSpc>
                          <a:spcPts val="1135"/>
                        </a:lnSpc>
                        <a:spcBef>
                          <a:spcPts val="0"/>
                        </a:spcBef>
                        <a:spcAft>
                          <a:spcPts val="0"/>
                        </a:spcAft>
                      </a:pPr>
                      <a:endParaRPr lang="en-US" sz="1000" spc="-10" dirty="0">
                        <a:effectLst/>
                        <a:latin typeface="+mj-lt"/>
                        <a:cs typeface="Times" panose="02020603050405020304" pitchFamily="18" charset="0"/>
                      </a:endParaRPr>
                    </a:p>
                    <a:p>
                      <a:pPr marL="67310" marR="61595" algn="l">
                        <a:lnSpc>
                          <a:spcPts val="1135"/>
                        </a:lnSpc>
                        <a:spcBef>
                          <a:spcPts val="0"/>
                        </a:spcBef>
                        <a:spcAft>
                          <a:spcPts val="0"/>
                        </a:spcAft>
                      </a:pPr>
                      <a:r>
                        <a:rPr lang="en-US" sz="1000" spc="-10" dirty="0">
                          <a:effectLst/>
                          <a:latin typeface="+mj-lt"/>
                          <a:cs typeface="Times" panose="02020603050405020304" pitchFamily="18" charset="0"/>
                        </a:rPr>
                        <a:t>48:</a:t>
                      </a:r>
                      <a:r>
                        <a:rPr lang="en-US" sz="1000" spc="10" dirty="0">
                          <a:effectLst/>
                          <a:latin typeface="+mj-lt"/>
                          <a:cs typeface="Times" panose="02020603050405020304" pitchFamily="18" charset="0"/>
                        </a:rPr>
                        <a:t> </a:t>
                      </a:r>
                      <a:r>
                        <a:rPr lang="en-US" sz="1000" spc="-10" dirty="0" err="1">
                          <a:effectLst/>
                          <a:latin typeface="+mj-lt"/>
                          <a:cs typeface="Times" panose="02020603050405020304" pitchFamily="18" charset="0"/>
                        </a:rPr>
                        <a:t>Transporte</a:t>
                      </a:r>
                      <a:r>
                        <a:rPr lang="en-US" sz="1000" spc="-10" dirty="0">
                          <a:effectLst/>
                          <a:latin typeface="+mj-lt"/>
                          <a:cs typeface="Times" panose="02020603050405020304" pitchFamily="18" charset="0"/>
                        </a:rPr>
                        <a:t> y </a:t>
                      </a:r>
                      <a:r>
                        <a:rPr lang="en-US" sz="1000" spc="-10" dirty="0" err="1">
                          <a:effectLst/>
                          <a:latin typeface="+mj-lt"/>
                          <a:cs typeface="Times" panose="02020603050405020304" pitchFamily="18" charset="0"/>
                        </a:rPr>
                        <a:t>almacenamiento</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1717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253072880"/>
                  </a:ext>
                </a:extLst>
              </a:tr>
              <a:tr h="256032">
                <a:tc>
                  <a:txBody>
                    <a:bodyPr/>
                    <a:lstStyle/>
                    <a:p>
                      <a:pPr marL="65405" marR="61595" algn="l">
                        <a:lnSpc>
                          <a:spcPts val="1135"/>
                        </a:lnSpc>
                        <a:spcBef>
                          <a:spcPts val="0"/>
                        </a:spcBef>
                        <a:spcAft>
                          <a:spcPts val="0"/>
                        </a:spcAft>
                      </a:pPr>
                      <a:endParaRPr lang="en-US" sz="1000" dirty="0">
                        <a:effectLst/>
                        <a:latin typeface="+mj-lt"/>
                        <a:cs typeface="Times" panose="02020603050405020304" pitchFamily="18" charset="0"/>
                      </a:endParaRPr>
                    </a:p>
                    <a:p>
                      <a:pPr marL="65405" marR="61595" algn="l">
                        <a:lnSpc>
                          <a:spcPts val="1135"/>
                        </a:lnSpc>
                        <a:spcBef>
                          <a:spcPts val="0"/>
                        </a:spcBef>
                        <a:spcAft>
                          <a:spcPts val="0"/>
                        </a:spcAft>
                      </a:pPr>
                      <a:r>
                        <a:rPr lang="en-US" sz="1000" dirty="0">
                          <a:effectLst/>
                          <a:latin typeface="+mj-lt"/>
                          <a:cs typeface="Times" panose="02020603050405020304" pitchFamily="18" charset="0"/>
                        </a:rPr>
                        <a:t>52:</a:t>
                      </a:r>
                      <a:r>
                        <a:rPr lang="en-US" sz="1000" spc="-20" dirty="0">
                          <a:effectLst/>
                          <a:latin typeface="+mj-lt"/>
                          <a:cs typeface="Times" panose="02020603050405020304" pitchFamily="18" charset="0"/>
                        </a:rPr>
                        <a:t> </a:t>
                      </a:r>
                      <a:r>
                        <a:rPr lang="en-US" sz="1000" dirty="0" err="1">
                          <a:effectLst/>
                          <a:latin typeface="+mj-lt"/>
                          <a:cs typeface="Times" panose="02020603050405020304" pitchFamily="18" charset="0"/>
                        </a:rPr>
                        <a:t>Finanzas</a:t>
                      </a:r>
                      <a:r>
                        <a:rPr lang="en-US" sz="1000" dirty="0">
                          <a:effectLst/>
                          <a:latin typeface="+mj-lt"/>
                          <a:cs typeface="Times" panose="02020603050405020304" pitchFamily="18" charset="0"/>
                        </a:rPr>
                        <a:t> y </a:t>
                      </a:r>
                      <a:r>
                        <a:rPr lang="en-US" sz="1000" dirty="0" err="1">
                          <a:effectLst/>
                          <a:latin typeface="+mj-lt"/>
                          <a:cs typeface="Times" panose="02020603050405020304" pitchFamily="18" charset="0"/>
                        </a:rPr>
                        <a:t>Seguros</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75072037"/>
                  </a:ext>
                </a:extLst>
              </a:tr>
              <a:tr h="256032">
                <a:tc>
                  <a:txBody>
                    <a:bodyPr/>
                    <a:lstStyle/>
                    <a:p>
                      <a:pPr marL="65405" marR="61595" algn="l">
                        <a:lnSpc>
                          <a:spcPts val="1135"/>
                        </a:lnSpc>
                        <a:spcBef>
                          <a:spcPts val="0"/>
                        </a:spcBef>
                        <a:spcAft>
                          <a:spcPts val="0"/>
                        </a:spcAft>
                      </a:pPr>
                      <a:endParaRPr lang="en-US" sz="1000" dirty="0">
                        <a:effectLst/>
                        <a:latin typeface="+mj-lt"/>
                        <a:cs typeface="Times" panose="02020603050405020304" pitchFamily="18" charset="0"/>
                      </a:endParaRPr>
                    </a:p>
                    <a:p>
                      <a:pPr marL="65405" marR="61595" algn="l">
                        <a:lnSpc>
                          <a:spcPts val="1135"/>
                        </a:lnSpc>
                        <a:spcBef>
                          <a:spcPts val="0"/>
                        </a:spcBef>
                        <a:spcAft>
                          <a:spcPts val="0"/>
                        </a:spcAft>
                      </a:pPr>
                      <a:r>
                        <a:rPr lang="en-US" sz="1000" dirty="0">
                          <a:effectLst/>
                          <a:latin typeface="+mj-lt"/>
                          <a:cs typeface="Times" panose="02020603050405020304" pitchFamily="18" charset="0"/>
                        </a:rPr>
                        <a:t>621:</a:t>
                      </a:r>
                      <a:r>
                        <a:rPr lang="en-US" sz="1000" spc="-65" dirty="0">
                          <a:effectLst/>
                          <a:latin typeface="+mj-lt"/>
                          <a:cs typeface="Times" panose="02020603050405020304" pitchFamily="18" charset="0"/>
                        </a:rPr>
                        <a:t> </a:t>
                      </a:r>
                      <a:r>
                        <a:rPr lang="en-US" sz="1000" spc="-65" dirty="0" err="1">
                          <a:effectLst/>
                          <a:latin typeface="+mj-lt"/>
                          <a:cs typeface="Times" panose="02020603050405020304" pitchFamily="18" charset="0"/>
                        </a:rPr>
                        <a:t>Servicios</a:t>
                      </a:r>
                      <a:r>
                        <a:rPr lang="en-US" sz="1000" spc="-65" dirty="0">
                          <a:effectLst/>
                          <a:latin typeface="+mj-lt"/>
                          <a:cs typeface="Times" panose="02020603050405020304" pitchFamily="18" charset="0"/>
                        </a:rPr>
                        <a:t> de </a:t>
                      </a:r>
                      <a:r>
                        <a:rPr lang="en-US" sz="1000" spc="-65" dirty="0" err="1">
                          <a:effectLst/>
                          <a:latin typeface="+mj-lt"/>
                          <a:cs typeface="Times" panose="02020603050405020304" pitchFamily="18" charset="0"/>
                        </a:rPr>
                        <a:t>atención</a:t>
                      </a:r>
                      <a:r>
                        <a:rPr lang="en-US" sz="1000" spc="-65" dirty="0">
                          <a:effectLst/>
                          <a:latin typeface="+mj-lt"/>
                          <a:cs typeface="Times" panose="02020603050405020304" pitchFamily="18" charset="0"/>
                        </a:rPr>
                        <a:t> </a:t>
                      </a:r>
                      <a:r>
                        <a:rPr lang="en-US" sz="1000" spc="-65" dirty="0" err="1">
                          <a:effectLst/>
                          <a:latin typeface="+mj-lt"/>
                          <a:cs typeface="Times" panose="02020603050405020304" pitchFamily="18" charset="0"/>
                        </a:rPr>
                        <a:t>médica</a:t>
                      </a:r>
                      <a:r>
                        <a:rPr lang="en-US" sz="1000" spc="-65" dirty="0">
                          <a:effectLst/>
                          <a:latin typeface="+mj-lt"/>
                          <a:cs typeface="Times" panose="02020603050405020304" pitchFamily="18" charset="0"/>
                        </a:rPr>
                        <a:t> </a:t>
                      </a:r>
                      <a:r>
                        <a:rPr lang="en-US" sz="1000" spc="-65" dirty="0" err="1">
                          <a:effectLst/>
                          <a:latin typeface="+mj-lt"/>
                          <a:cs typeface="Times" panose="02020603050405020304" pitchFamily="18" charset="0"/>
                        </a:rPr>
                        <a:t>ambulatoria</a:t>
                      </a:r>
                      <a:r>
                        <a:rPr lang="en-US" sz="1000" dirty="0" err="1">
                          <a:effectLst/>
                          <a:latin typeface="+mj-lt"/>
                          <a:cs typeface="Times" panose="02020603050405020304" pitchFamily="18" charset="0"/>
                        </a:rPr>
                        <a:t>Ambulatory</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860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28552880"/>
                  </a:ext>
                </a:extLst>
              </a:tr>
              <a:tr h="256032">
                <a:tc>
                  <a:txBody>
                    <a:bodyPr/>
                    <a:lstStyle/>
                    <a:p>
                      <a:pPr marL="65405" marR="61595" algn="l">
                        <a:lnSpc>
                          <a:spcPts val="1050"/>
                        </a:lnSpc>
                        <a:spcBef>
                          <a:spcPts val="0"/>
                        </a:spcBef>
                        <a:spcAft>
                          <a:spcPts val="0"/>
                        </a:spcAft>
                      </a:pPr>
                      <a:endParaRPr lang="en-US" sz="1000" dirty="0">
                        <a:effectLst/>
                        <a:latin typeface="+mj-lt"/>
                        <a:cs typeface="Times" panose="02020603050405020304" pitchFamily="18" charset="0"/>
                      </a:endParaRPr>
                    </a:p>
                    <a:p>
                      <a:pPr marL="65405" marR="61595" algn="l">
                        <a:lnSpc>
                          <a:spcPts val="1050"/>
                        </a:lnSpc>
                        <a:spcBef>
                          <a:spcPts val="0"/>
                        </a:spcBef>
                        <a:spcAft>
                          <a:spcPts val="0"/>
                        </a:spcAft>
                      </a:pPr>
                      <a:r>
                        <a:rPr lang="en-US" sz="1000" dirty="0">
                          <a:effectLst/>
                          <a:latin typeface="+mj-lt"/>
                          <a:cs typeface="Times" panose="02020603050405020304" pitchFamily="18" charset="0"/>
                        </a:rPr>
                        <a:t>624:</a:t>
                      </a:r>
                      <a:r>
                        <a:rPr lang="en-US" sz="1000" spc="-35" dirty="0">
                          <a:effectLst/>
                          <a:latin typeface="+mj-lt"/>
                          <a:cs typeface="Times" panose="02020603050405020304" pitchFamily="18" charset="0"/>
                        </a:rPr>
                        <a:t> </a:t>
                      </a:r>
                      <a:r>
                        <a:rPr lang="en-US" sz="1000" dirty="0" err="1">
                          <a:effectLst/>
                          <a:latin typeface="+mj-lt"/>
                          <a:cs typeface="Times" panose="02020603050405020304" pitchFamily="18" charset="0"/>
                        </a:rPr>
                        <a:t>Asistencia</a:t>
                      </a:r>
                      <a:r>
                        <a:rPr lang="en-US" sz="1000" dirty="0">
                          <a:effectLst/>
                          <a:latin typeface="+mj-lt"/>
                          <a:cs typeface="Times" panose="02020603050405020304" pitchFamily="18" charset="0"/>
                        </a:rPr>
                        <a:t> social</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81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622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285935262"/>
                  </a:ext>
                </a:extLst>
              </a:tr>
              <a:tr h="256032">
                <a:tc>
                  <a:txBody>
                    <a:bodyPr/>
                    <a:lstStyle/>
                    <a:p>
                      <a:pPr marL="65405" marR="61595" algn="l">
                        <a:lnSpc>
                          <a:spcPts val="1135"/>
                        </a:lnSpc>
                        <a:spcBef>
                          <a:spcPts val="0"/>
                        </a:spcBef>
                        <a:spcAft>
                          <a:spcPts val="0"/>
                        </a:spcAft>
                      </a:pPr>
                      <a:r>
                        <a:rPr lang="en-US" sz="1000" dirty="0">
                          <a:effectLst/>
                          <a:latin typeface="+mj-lt"/>
                          <a:cs typeface="Times" panose="02020603050405020304" pitchFamily="18" charset="0"/>
                        </a:rPr>
                        <a:t>722:</a:t>
                      </a:r>
                      <a:r>
                        <a:rPr lang="en-US" sz="1000" spc="-25" dirty="0">
                          <a:effectLst/>
                          <a:latin typeface="+mj-lt"/>
                          <a:cs typeface="Times" panose="02020603050405020304" pitchFamily="18" charset="0"/>
                        </a:rPr>
                        <a:t> </a:t>
                      </a:r>
                      <a:r>
                        <a:rPr lang="es-ES" sz="1000" dirty="0">
                          <a:effectLst/>
                          <a:latin typeface="+mj-lt"/>
                          <a:cs typeface="Times" panose="02020603050405020304" pitchFamily="18" charset="0"/>
                        </a:rPr>
                        <a:t>Servicio de alimentos y lugares para beber</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1610" marR="17526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79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5565" marR="6667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5725" marR="81280"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701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5.56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8580" marR="68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975343446"/>
                  </a:ext>
                </a:extLst>
              </a:tr>
              <a:tr h="320040">
                <a:tc>
                  <a:txBody>
                    <a:bodyPr/>
                    <a:lstStyle/>
                    <a:p>
                      <a:pPr marL="69850" marR="61595" algn="l">
                        <a:spcBef>
                          <a:spcPts val="0"/>
                        </a:spcBef>
                        <a:spcAft>
                          <a:spcPts val="0"/>
                        </a:spcAft>
                      </a:pPr>
                      <a:r>
                        <a:rPr lang="en-US" sz="1000" dirty="0">
                          <a:effectLst/>
                          <a:latin typeface="+mj-lt"/>
                          <a:cs typeface="Times" panose="02020603050405020304" pitchFamily="18" charset="0"/>
                        </a:rPr>
                        <a:t>81:</a:t>
                      </a:r>
                      <a:r>
                        <a:rPr lang="en-US" sz="1000" spc="-60" dirty="0">
                          <a:effectLst/>
                          <a:latin typeface="+mj-lt"/>
                          <a:cs typeface="Times" panose="02020603050405020304" pitchFamily="18" charset="0"/>
                        </a:rPr>
                        <a:t> </a:t>
                      </a:r>
                      <a:r>
                        <a:rPr lang="es-ES" sz="1000" dirty="0">
                          <a:effectLst/>
                          <a:latin typeface="+mj-lt"/>
                          <a:cs typeface="Times" panose="02020603050405020304" pitchFamily="18" charset="0"/>
                        </a:rPr>
                        <a:t>Otros servicios (reparación de automóviles, reparación de electrodomésticos, barbería, manicura, tintorería</a:t>
                      </a:r>
                      <a:endParaRPr lang="en-US" sz="1000" dirty="0">
                        <a:effectLst/>
                        <a:latin typeface="+mj-lt"/>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173990" marR="175260" algn="ctr">
                        <a:spcBef>
                          <a:spcPts val="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508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3810" marR="0" algn="ctr">
                        <a:spcBef>
                          <a:spcPts val="5"/>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0" marR="217170"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3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p>
                    <a:p>
                      <a:pPr marL="64135" marR="69215" algn="ctr">
                        <a:spcBef>
                          <a:spcPts val="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49562528"/>
                  </a:ext>
                </a:extLst>
              </a:tr>
            </a:tbl>
          </a:graphicData>
        </a:graphic>
      </p:graphicFrame>
      <p:sp>
        <p:nvSpPr>
          <p:cNvPr id="5" name="Title 1">
            <a:extLst>
              <a:ext uri="{FF2B5EF4-FFF2-40B4-BE49-F238E27FC236}">
                <a16:creationId xmlns:a16="http://schemas.microsoft.com/office/drawing/2014/main" id="{90DC8858-B665-87D2-C01E-197D2BBF98FA}"/>
              </a:ext>
            </a:extLst>
          </p:cNvPr>
          <p:cNvSpPr>
            <a:spLocks noGrp="1"/>
          </p:cNvSpPr>
          <p:nvPr>
            <p:ph type="title"/>
          </p:nvPr>
        </p:nvSpPr>
        <p:spPr>
          <a:xfrm>
            <a:off x="1" y="465263"/>
            <a:ext cx="12191999" cy="1325563"/>
          </a:xfrm>
        </p:spPr>
        <p:txBody>
          <a:bodyPr>
            <a:normAutofit/>
          </a:bodyPr>
          <a:lstStyle/>
          <a:p>
            <a:pPr algn="ctr"/>
            <a:r>
              <a:rPr lang="en-US" sz="4400" u="sng" dirty="0" err="1">
                <a:latin typeface="Times" panose="02020603050405020304" pitchFamily="18" charset="0"/>
                <a:cs typeface="Times" panose="02020603050405020304" pitchFamily="18" charset="0"/>
              </a:rPr>
              <a:t>Subregión</a:t>
            </a:r>
            <a:r>
              <a:rPr lang="en-US" sz="4400" u="sng" dirty="0">
                <a:latin typeface="Times" panose="02020603050405020304" pitchFamily="18" charset="0"/>
                <a:cs typeface="Times" panose="02020603050405020304" pitchFamily="18" charset="0"/>
              </a:rPr>
              <a:t> </a:t>
            </a:r>
            <a:r>
              <a:rPr lang="en-US" u="sng" dirty="0"/>
              <a:t>de Kern Sur (Lamont) </a:t>
            </a:r>
            <a:r>
              <a:rPr lang="en-US" u="sng" dirty="0" err="1"/>
              <a:t>Empleadores</a:t>
            </a:r>
            <a:endParaRPr lang="en-US" u="sng" dirty="0"/>
          </a:p>
        </p:txBody>
      </p:sp>
      <p:sp>
        <p:nvSpPr>
          <p:cNvPr id="2" name="TextBox 1">
            <a:extLst>
              <a:ext uri="{FF2B5EF4-FFF2-40B4-BE49-F238E27FC236}">
                <a16:creationId xmlns:a16="http://schemas.microsoft.com/office/drawing/2014/main" id="{D91E306B-9AD3-A66D-DAD0-BC2672121908}"/>
              </a:ext>
            </a:extLst>
          </p:cNvPr>
          <p:cNvSpPr txBox="1"/>
          <p:nvPr/>
        </p:nvSpPr>
        <p:spPr>
          <a:xfrm>
            <a:off x="517278" y="5992627"/>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9.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20</a:t>
            </a:r>
            <a:endParaRPr lang="en-US" dirty="0"/>
          </a:p>
        </p:txBody>
      </p:sp>
      <p:sp>
        <p:nvSpPr>
          <p:cNvPr id="3" name="Rectangle 2">
            <a:extLst>
              <a:ext uri="{FF2B5EF4-FFF2-40B4-BE49-F238E27FC236}">
                <a16:creationId xmlns:a16="http://schemas.microsoft.com/office/drawing/2014/main" id="{2F1FFFAF-E439-4ECD-80E6-01F898C771FB}"/>
              </a:ext>
            </a:extLst>
          </p:cNvPr>
          <p:cNvSpPr/>
          <p:nvPr/>
        </p:nvSpPr>
        <p:spPr>
          <a:xfrm>
            <a:off x="417250" y="461639"/>
            <a:ext cx="11079333" cy="59924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80504A3-62A1-41AC-84A2-DB301DA878B9}"/>
              </a:ext>
            </a:extLst>
          </p:cNvPr>
          <p:cNvSpPr txBox="1"/>
          <p:nvPr/>
        </p:nvSpPr>
        <p:spPr>
          <a:xfrm>
            <a:off x="10803236" y="1456750"/>
            <a:ext cx="461639" cy="276999"/>
          </a:xfrm>
          <a:prstGeom prst="rect">
            <a:avLst/>
          </a:prstGeom>
          <a:noFill/>
        </p:spPr>
        <p:txBody>
          <a:bodyPr wrap="square" rtlCol="0">
            <a:spAutoFit/>
          </a:bodyPr>
          <a:lstStyle/>
          <a:p>
            <a:r>
              <a:rPr lang="en-US" sz="1200" dirty="0">
                <a:latin typeface="+mj-lt"/>
              </a:rPr>
              <a:t>9</a:t>
            </a:r>
          </a:p>
        </p:txBody>
      </p:sp>
    </p:spTree>
    <p:extLst>
      <p:ext uri="{BB962C8B-B14F-4D97-AF65-F5344CB8AC3E}">
        <p14:creationId xmlns:p14="http://schemas.microsoft.com/office/powerpoint/2010/main" val="322997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F723B87-F00E-E7F4-3162-272B4C954E15}"/>
              </a:ext>
            </a:extLst>
          </p:cNvPr>
          <p:cNvGraphicFramePr>
            <a:graphicFrameLocks noGrp="1"/>
          </p:cNvGraphicFramePr>
          <p:nvPr>
            <p:extLst>
              <p:ext uri="{D42A27DB-BD31-4B8C-83A1-F6EECF244321}">
                <p14:modId xmlns:p14="http://schemas.microsoft.com/office/powerpoint/2010/main" val="2333241553"/>
              </p:ext>
            </p:extLst>
          </p:nvPr>
        </p:nvGraphicFramePr>
        <p:xfrm>
          <a:off x="1844040" y="1585214"/>
          <a:ext cx="8503920" cy="3687572"/>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1619588173"/>
                    </a:ext>
                  </a:extLst>
                </a:gridCol>
                <a:gridCol w="731520">
                  <a:extLst>
                    <a:ext uri="{9D8B030D-6E8A-4147-A177-3AD203B41FA5}">
                      <a16:colId xmlns:a16="http://schemas.microsoft.com/office/drawing/2014/main" val="1344066660"/>
                    </a:ext>
                  </a:extLst>
                </a:gridCol>
                <a:gridCol w="731520">
                  <a:extLst>
                    <a:ext uri="{9D8B030D-6E8A-4147-A177-3AD203B41FA5}">
                      <a16:colId xmlns:a16="http://schemas.microsoft.com/office/drawing/2014/main" val="1920479030"/>
                    </a:ext>
                  </a:extLst>
                </a:gridCol>
                <a:gridCol w="731520">
                  <a:extLst>
                    <a:ext uri="{9D8B030D-6E8A-4147-A177-3AD203B41FA5}">
                      <a16:colId xmlns:a16="http://schemas.microsoft.com/office/drawing/2014/main" val="1907907536"/>
                    </a:ext>
                  </a:extLst>
                </a:gridCol>
                <a:gridCol w="731520">
                  <a:extLst>
                    <a:ext uri="{9D8B030D-6E8A-4147-A177-3AD203B41FA5}">
                      <a16:colId xmlns:a16="http://schemas.microsoft.com/office/drawing/2014/main" val="2129998141"/>
                    </a:ext>
                  </a:extLst>
                </a:gridCol>
                <a:gridCol w="1188720">
                  <a:extLst>
                    <a:ext uri="{9D8B030D-6E8A-4147-A177-3AD203B41FA5}">
                      <a16:colId xmlns:a16="http://schemas.microsoft.com/office/drawing/2014/main" val="4291739182"/>
                    </a:ext>
                  </a:extLst>
                </a:gridCol>
                <a:gridCol w="1188720">
                  <a:extLst>
                    <a:ext uri="{9D8B030D-6E8A-4147-A177-3AD203B41FA5}">
                      <a16:colId xmlns:a16="http://schemas.microsoft.com/office/drawing/2014/main" val="3074347600"/>
                    </a:ext>
                  </a:extLst>
                </a:gridCol>
              </a:tblGrid>
              <a:tr h="257234">
                <a:tc>
                  <a:txBody>
                    <a:bodyPr/>
                    <a:lstStyle/>
                    <a:p>
                      <a:pPr marL="0" marR="0" algn="l">
                        <a:spcBef>
                          <a:spcPts val="0"/>
                        </a:spcBef>
                        <a:spcAft>
                          <a:spcPts val="0"/>
                        </a:spcAft>
                      </a:pPr>
                      <a:r>
                        <a:rPr lang="en-US" sz="1100" dirty="0">
                          <a:effectLst/>
                          <a:latin typeface="+mj-lt"/>
                        </a:rPr>
                        <a:t> </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2019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2020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2021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7155" marR="0" algn="ctr">
                        <a:spcBef>
                          <a:spcPts val="5"/>
                        </a:spcBef>
                        <a:spcAft>
                          <a:spcPts val="0"/>
                        </a:spcAft>
                      </a:pPr>
                      <a:r>
                        <a:rPr lang="en-US" sz="1100" dirty="0">
                          <a:effectLst/>
                          <a:latin typeface="+mj-lt"/>
                        </a:rPr>
                        <a:t>2017</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2019</a:t>
                      </a:r>
                      <a:endParaRPr lang="en-US" sz="1100" dirty="0">
                        <a:effectLst/>
                        <a:latin typeface="+mj-lt"/>
                      </a:endParaRPr>
                    </a:p>
                    <a:p>
                      <a:pPr marL="106680" marR="0" algn="ctr">
                        <a:lnSpc>
                          <a:spcPts val="1090"/>
                        </a:lnSpc>
                        <a:spcBef>
                          <a:spcPts val="5"/>
                        </a:spcBef>
                        <a:spcAft>
                          <a:spcPts val="0"/>
                        </a:spcAft>
                      </a:pPr>
                      <a:r>
                        <a:rPr lang="en-US" sz="1100" dirty="0">
                          <a:effectLst/>
                          <a:latin typeface="+mj-lt"/>
                        </a:rPr>
                        <a:t>(%</a:t>
                      </a:r>
                      <a:r>
                        <a:rPr lang="en-US" sz="1100" spc="-15" dirty="0">
                          <a:effectLst/>
                          <a:latin typeface="+mj-lt"/>
                        </a:rPr>
                        <a:t> </a:t>
                      </a:r>
                      <a:r>
                        <a:rPr lang="en-US" sz="1100" spc="-10" dirty="0">
                          <a:effectLst/>
                          <a:latin typeface="+mj-lt"/>
                        </a:rPr>
                        <a:t>Change)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7790" marR="0" algn="ctr">
                        <a:spcBef>
                          <a:spcPts val="5"/>
                        </a:spcBef>
                        <a:spcAft>
                          <a:spcPts val="0"/>
                        </a:spcAft>
                      </a:pPr>
                      <a:r>
                        <a:rPr lang="en-US" sz="1100" dirty="0">
                          <a:effectLst/>
                          <a:latin typeface="+mj-lt"/>
                        </a:rPr>
                        <a:t>2019</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2021</a:t>
                      </a:r>
                      <a:endParaRPr lang="en-US" sz="1100" dirty="0">
                        <a:effectLst/>
                        <a:latin typeface="+mj-lt"/>
                      </a:endParaRPr>
                    </a:p>
                    <a:p>
                      <a:pPr marL="106680" marR="0" algn="ctr">
                        <a:lnSpc>
                          <a:spcPts val="1090"/>
                        </a:lnSpc>
                        <a:spcBef>
                          <a:spcPts val="5"/>
                        </a:spcBef>
                        <a:spcAft>
                          <a:spcPts val="0"/>
                        </a:spcAft>
                      </a:pPr>
                      <a:r>
                        <a:rPr lang="en-US" sz="1100" dirty="0">
                          <a:effectLst/>
                          <a:latin typeface="+mj-lt"/>
                        </a:rPr>
                        <a:t>(%</a:t>
                      </a:r>
                      <a:r>
                        <a:rPr lang="en-US" sz="1100" spc="-15" dirty="0">
                          <a:effectLst/>
                          <a:latin typeface="+mj-lt"/>
                        </a:rPr>
                        <a:t> </a:t>
                      </a:r>
                      <a:r>
                        <a:rPr lang="en-US" sz="1100" spc="-10" dirty="0">
                          <a:effectLst/>
                          <a:latin typeface="+mj-lt"/>
                        </a:rPr>
                        <a:t>Change)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2244050537"/>
                  </a:ext>
                </a:extLst>
              </a:tr>
              <a:tr h="301752">
                <a:tc>
                  <a:txBody>
                    <a:bodyPr/>
                    <a:lstStyle/>
                    <a:p>
                      <a:pPr marL="74930" marR="70485" algn="l">
                        <a:lnSpc>
                          <a:spcPts val="1025"/>
                        </a:lnSpc>
                        <a:spcBef>
                          <a:spcPts val="0"/>
                        </a:spcBef>
                        <a:spcAft>
                          <a:spcPts val="0"/>
                        </a:spcAft>
                      </a:pPr>
                      <a:endParaRPr lang="en-US" sz="1100" dirty="0">
                        <a:effectLst/>
                        <a:latin typeface="+mj-lt"/>
                      </a:endParaRPr>
                    </a:p>
                    <a:p>
                      <a:pPr marL="74930" marR="70485" algn="l">
                        <a:lnSpc>
                          <a:spcPts val="1025"/>
                        </a:lnSpc>
                        <a:spcBef>
                          <a:spcPts val="0"/>
                        </a:spcBef>
                        <a:spcAft>
                          <a:spcPts val="0"/>
                        </a:spcAft>
                      </a:pPr>
                      <a:r>
                        <a:rPr lang="en-US" sz="1100" dirty="0">
                          <a:effectLst/>
                          <a:latin typeface="+mj-lt"/>
                        </a:rPr>
                        <a:t>NAICS</a:t>
                      </a:r>
                      <a:r>
                        <a:rPr lang="en-US" sz="1100" spc="-40" dirty="0">
                          <a:effectLst/>
                          <a:latin typeface="+mj-lt"/>
                        </a:rPr>
                        <a:t> </a:t>
                      </a:r>
                      <a:r>
                        <a:rPr lang="en-US" sz="1100" spc="-20" dirty="0">
                          <a:effectLst/>
                          <a:latin typeface="+mj-lt"/>
                        </a:rPr>
                        <a:t>Code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gridSpan="6">
                  <a:txBody>
                    <a:bodyPr/>
                    <a:lstStyle/>
                    <a:p>
                      <a:pPr marL="1316355" marR="1310005" algn="l">
                        <a:lnSpc>
                          <a:spcPts val="1025"/>
                        </a:lnSpc>
                        <a:spcBef>
                          <a:spcPts val="0"/>
                        </a:spcBef>
                        <a:spcAft>
                          <a:spcPts val="0"/>
                        </a:spcAft>
                      </a:pPr>
                      <a:endParaRPr lang="en-US" sz="1100" dirty="0">
                        <a:effectLst/>
                        <a:latin typeface="+mj-lt"/>
                      </a:endParaRPr>
                    </a:p>
                    <a:p>
                      <a:pPr marL="1316355" marR="1310005" algn="l">
                        <a:lnSpc>
                          <a:spcPts val="1025"/>
                        </a:lnSpc>
                        <a:spcBef>
                          <a:spcPts val="0"/>
                        </a:spcBef>
                        <a:spcAft>
                          <a:spcPts val="0"/>
                        </a:spcAft>
                      </a:pPr>
                      <a:r>
                        <a:rPr lang="en-US" sz="1100" dirty="0">
                          <a:effectLst/>
                          <a:latin typeface="+mj-lt"/>
                        </a:rPr>
                        <a:t>Zip</a:t>
                      </a:r>
                      <a:r>
                        <a:rPr lang="en-US" sz="1100" spc="-45" dirty="0">
                          <a:effectLst/>
                          <a:latin typeface="+mj-lt"/>
                        </a:rPr>
                        <a:t> </a:t>
                      </a:r>
                      <a:r>
                        <a:rPr lang="en-US" sz="1100" dirty="0">
                          <a:effectLst/>
                          <a:latin typeface="+mj-lt"/>
                        </a:rPr>
                        <a:t>Code</a:t>
                      </a:r>
                      <a:r>
                        <a:rPr lang="en-US" sz="1100" spc="-40" dirty="0">
                          <a:effectLst/>
                          <a:latin typeface="+mj-lt"/>
                        </a:rPr>
                        <a:t> </a:t>
                      </a:r>
                      <a:r>
                        <a:rPr lang="en-US" sz="1100" dirty="0">
                          <a:effectLst/>
                          <a:latin typeface="+mj-lt"/>
                        </a:rPr>
                        <a:t>93268,</a:t>
                      </a:r>
                      <a:r>
                        <a:rPr lang="en-US" sz="1100" spc="-60" dirty="0">
                          <a:effectLst/>
                          <a:latin typeface="+mj-lt"/>
                        </a:rPr>
                        <a:t> </a:t>
                      </a:r>
                      <a:r>
                        <a:rPr lang="en-US" sz="1100" dirty="0">
                          <a:effectLst/>
                          <a:latin typeface="+mj-lt"/>
                        </a:rPr>
                        <a:t>Taft,</a:t>
                      </a:r>
                      <a:r>
                        <a:rPr lang="en-US" sz="1100" spc="-40" dirty="0">
                          <a:effectLst/>
                          <a:latin typeface="+mj-lt"/>
                        </a:rPr>
                        <a:t> </a:t>
                      </a:r>
                      <a:r>
                        <a:rPr lang="en-US" sz="1100" spc="-25" dirty="0">
                          <a:effectLst/>
                          <a:latin typeface="+mj-lt"/>
                        </a:rPr>
                        <a:t>CA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238733"/>
                  </a:ext>
                </a:extLst>
              </a:tr>
              <a:tr h="301752">
                <a:tc>
                  <a:txBody>
                    <a:bodyPr/>
                    <a:lstStyle/>
                    <a:p>
                      <a:pPr marL="0" marR="0" algn="l">
                        <a:spcBef>
                          <a:spcPts val="30"/>
                        </a:spcBef>
                        <a:spcAft>
                          <a:spcPts val="0"/>
                        </a:spcAft>
                      </a:pPr>
                      <a:r>
                        <a:rPr lang="en-US" sz="1100" dirty="0">
                          <a:effectLst/>
                          <a:latin typeface="+mj-lt"/>
                        </a:rPr>
                        <a:t> </a:t>
                      </a:r>
                    </a:p>
                    <a:p>
                      <a:pPr marL="74930" marR="70485" algn="l">
                        <a:spcBef>
                          <a:spcPts val="0"/>
                        </a:spcBef>
                        <a:spcAft>
                          <a:spcPts val="0"/>
                        </a:spcAft>
                      </a:pPr>
                      <a:r>
                        <a:rPr lang="en-US" sz="1100" spc="-10" dirty="0">
                          <a:effectLst/>
                          <a:latin typeface="+mj-lt"/>
                        </a:rPr>
                        <a:t>Total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9535" marR="83185" algn="ctr">
                        <a:spcBef>
                          <a:spcPts val="545"/>
                        </a:spcBef>
                        <a:spcAft>
                          <a:spcPts val="0"/>
                        </a:spcAft>
                      </a:pPr>
                      <a:r>
                        <a:rPr lang="en-US" sz="1100" b="0" spc="-25" dirty="0">
                          <a:solidFill>
                            <a:schemeClr val="tx1"/>
                          </a:solidFill>
                          <a:effectLst/>
                          <a:latin typeface="+mj-lt"/>
                        </a:rPr>
                        <a:t>203</a:t>
                      </a:r>
                      <a:endParaRPr lang="en-US" sz="1100" b="0" dirty="0">
                        <a:solidFill>
                          <a:schemeClr val="tx1"/>
                        </a:solidFill>
                        <a:effectLst/>
                        <a:latin typeface="+mj-lt"/>
                      </a:endParaRPr>
                    </a:p>
                    <a:p>
                      <a:pPr marL="92710" marR="83185" algn="ctr">
                        <a:spcBef>
                          <a:spcPts val="5"/>
                        </a:spcBef>
                        <a:spcAft>
                          <a:spcPts val="0"/>
                        </a:spcAft>
                      </a:pPr>
                      <a:r>
                        <a:rPr lang="en-US" sz="1100" b="0" spc="-10" dirty="0">
                          <a:solidFill>
                            <a:schemeClr val="tx1"/>
                          </a:solidFill>
                          <a:effectLst/>
                          <a:latin typeface="+mj-lt"/>
                        </a:rPr>
                        <a:t>(2,845)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0805" marR="85090" algn="ctr">
                        <a:spcBef>
                          <a:spcPts val="545"/>
                        </a:spcBef>
                        <a:spcAft>
                          <a:spcPts val="0"/>
                        </a:spcAft>
                      </a:pPr>
                      <a:r>
                        <a:rPr lang="en-US" sz="1100" b="0" spc="-25" dirty="0">
                          <a:solidFill>
                            <a:schemeClr val="tx1"/>
                          </a:solidFill>
                          <a:effectLst/>
                          <a:latin typeface="+mj-lt"/>
                        </a:rPr>
                        <a:t>201</a:t>
                      </a:r>
                      <a:endParaRPr lang="en-US" sz="1100" b="0" dirty="0">
                        <a:solidFill>
                          <a:schemeClr val="tx1"/>
                        </a:solidFill>
                        <a:effectLst/>
                        <a:latin typeface="+mj-lt"/>
                      </a:endParaRPr>
                    </a:p>
                    <a:p>
                      <a:pPr marL="93980" marR="85090" algn="ctr">
                        <a:spcBef>
                          <a:spcPts val="5"/>
                        </a:spcBef>
                        <a:spcAft>
                          <a:spcPts val="0"/>
                        </a:spcAft>
                      </a:pPr>
                      <a:r>
                        <a:rPr lang="en-US" sz="1100" b="0" spc="-10" dirty="0">
                          <a:solidFill>
                            <a:schemeClr val="tx1"/>
                          </a:solidFill>
                          <a:effectLst/>
                          <a:latin typeface="+mj-lt"/>
                        </a:rPr>
                        <a:t>(2,978)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1440" marR="85090" algn="ctr">
                        <a:spcBef>
                          <a:spcPts val="545"/>
                        </a:spcBef>
                        <a:spcAft>
                          <a:spcPts val="0"/>
                        </a:spcAft>
                      </a:pPr>
                      <a:r>
                        <a:rPr lang="en-US" sz="1100" b="0" spc="-25" dirty="0">
                          <a:solidFill>
                            <a:schemeClr val="tx1"/>
                          </a:solidFill>
                          <a:effectLst/>
                          <a:latin typeface="+mj-lt"/>
                        </a:rPr>
                        <a:t>200</a:t>
                      </a:r>
                      <a:endParaRPr lang="en-US" sz="1100" b="0" dirty="0">
                        <a:solidFill>
                          <a:schemeClr val="tx1"/>
                        </a:solidFill>
                        <a:effectLst/>
                        <a:latin typeface="+mj-lt"/>
                      </a:endParaRPr>
                    </a:p>
                    <a:p>
                      <a:pPr marL="94615" marR="85090" algn="ctr">
                        <a:spcBef>
                          <a:spcPts val="5"/>
                        </a:spcBef>
                        <a:spcAft>
                          <a:spcPts val="0"/>
                        </a:spcAft>
                      </a:pPr>
                      <a:r>
                        <a:rPr lang="en-US" sz="1100" b="0" spc="-10" dirty="0">
                          <a:solidFill>
                            <a:schemeClr val="tx1"/>
                          </a:solidFill>
                          <a:effectLst/>
                          <a:latin typeface="+mj-lt"/>
                        </a:rPr>
                        <a:t>(3,028)</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075" marR="83185" algn="ctr">
                        <a:spcBef>
                          <a:spcPts val="545"/>
                        </a:spcBef>
                        <a:spcAft>
                          <a:spcPts val="0"/>
                        </a:spcAft>
                      </a:pPr>
                      <a:r>
                        <a:rPr lang="en-US" sz="1100" b="0" spc="-25" dirty="0">
                          <a:solidFill>
                            <a:schemeClr val="tx1"/>
                          </a:solidFill>
                          <a:effectLst/>
                          <a:latin typeface="+mj-lt"/>
                        </a:rPr>
                        <a:t>199</a:t>
                      </a:r>
                      <a:endParaRPr lang="en-US" sz="1100" b="0" dirty="0">
                        <a:solidFill>
                          <a:schemeClr val="tx1"/>
                        </a:solidFill>
                        <a:effectLst/>
                        <a:latin typeface="+mj-lt"/>
                      </a:endParaRPr>
                    </a:p>
                    <a:p>
                      <a:pPr marL="93980" marR="81915" algn="ctr">
                        <a:spcBef>
                          <a:spcPts val="5"/>
                        </a:spcBef>
                        <a:spcAft>
                          <a:spcPts val="0"/>
                        </a:spcAft>
                      </a:pPr>
                      <a:r>
                        <a:rPr lang="en-US" sz="1100" b="0" spc="-10" dirty="0">
                          <a:solidFill>
                            <a:schemeClr val="tx1"/>
                          </a:solidFill>
                          <a:effectLst/>
                          <a:latin typeface="+mj-lt"/>
                        </a:rPr>
                        <a:t>(2,363)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7945" algn="ctr">
                        <a:spcBef>
                          <a:spcPts val="545"/>
                        </a:spcBef>
                        <a:spcAft>
                          <a:spcPts val="0"/>
                        </a:spcAft>
                      </a:pPr>
                      <a:r>
                        <a:rPr lang="en-US" sz="1100" b="0" dirty="0">
                          <a:solidFill>
                            <a:schemeClr val="tx1"/>
                          </a:solidFill>
                          <a:effectLst/>
                          <a:latin typeface="+mj-lt"/>
                        </a:rPr>
                        <a:t>-0.99</a:t>
                      </a:r>
                      <a:r>
                        <a:rPr lang="en-US" sz="1100" b="0" spc="-20" dirty="0">
                          <a:solidFill>
                            <a:schemeClr val="tx1"/>
                          </a:solidFill>
                          <a:effectLst/>
                          <a:latin typeface="+mj-lt"/>
                        </a:rPr>
                        <a:t> </a:t>
                      </a:r>
                      <a:r>
                        <a:rPr lang="en-US" sz="1100" b="0" spc="-10" dirty="0">
                          <a:solidFill>
                            <a:schemeClr val="tx1"/>
                          </a:solidFill>
                          <a:effectLst/>
                          <a:latin typeface="+mj-lt"/>
                        </a:rPr>
                        <a:t>(4.67);</a:t>
                      </a:r>
                      <a:endParaRPr lang="en-US" sz="1100" b="0" dirty="0">
                        <a:solidFill>
                          <a:schemeClr val="tx1"/>
                        </a:solidFill>
                        <a:effectLst/>
                        <a:latin typeface="+mj-lt"/>
                      </a:endParaRPr>
                    </a:p>
                    <a:p>
                      <a:pPr marL="75565" marR="66675" algn="ctr">
                        <a:spcBef>
                          <a:spcPts val="5"/>
                        </a:spcBef>
                        <a:spcAft>
                          <a:spcPts val="0"/>
                        </a:spcAft>
                      </a:pPr>
                      <a:r>
                        <a:rPr lang="en-US" sz="1100" b="0" spc="-20" dirty="0">
                          <a:solidFill>
                            <a:schemeClr val="tx1"/>
                          </a:solidFill>
                          <a:effectLst/>
                          <a:latin typeface="+mj-lt"/>
                        </a:rPr>
                        <a:t>5.72</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10795" marR="0" algn="ctr">
                        <a:lnSpc>
                          <a:spcPts val="1130"/>
                        </a:lnSpc>
                        <a:spcBef>
                          <a:spcPts val="0"/>
                        </a:spcBef>
                        <a:spcAft>
                          <a:spcPts val="0"/>
                        </a:spcAft>
                      </a:pPr>
                      <a:r>
                        <a:rPr lang="en-US" sz="1100" b="0" dirty="0">
                          <a:solidFill>
                            <a:schemeClr val="tx1"/>
                          </a:solidFill>
                          <a:effectLst/>
                          <a:latin typeface="+mj-lt"/>
                        </a:rPr>
                        <a:t>-1.00</a:t>
                      </a:r>
                      <a:r>
                        <a:rPr lang="en-US" sz="1100" b="0" spc="-20" dirty="0">
                          <a:solidFill>
                            <a:schemeClr val="tx1"/>
                          </a:solidFill>
                          <a:effectLst/>
                          <a:latin typeface="+mj-lt"/>
                        </a:rPr>
                        <a:t> </a:t>
                      </a:r>
                      <a:r>
                        <a:rPr lang="en-US" sz="1100" b="0" spc="-25" dirty="0">
                          <a:solidFill>
                            <a:schemeClr val="tx1"/>
                          </a:solidFill>
                          <a:effectLst/>
                          <a:latin typeface="+mj-lt"/>
                        </a:rPr>
                        <a:t>(-</a:t>
                      </a:r>
                      <a:r>
                        <a:rPr lang="en-US" sz="1100" b="0" spc="-10" dirty="0">
                          <a:solidFill>
                            <a:schemeClr val="tx1"/>
                          </a:solidFill>
                          <a:effectLst/>
                          <a:latin typeface="+mj-lt"/>
                        </a:rPr>
                        <a:t>20.65);</a:t>
                      </a:r>
                      <a:r>
                        <a:rPr lang="en-US" sz="1100" b="0" dirty="0">
                          <a:solidFill>
                            <a:schemeClr val="tx1"/>
                          </a:solidFill>
                          <a:effectLst/>
                          <a:latin typeface="+mj-lt"/>
                        </a:rPr>
                        <a:t>	</a:t>
                      </a:r>
                      <a:r>
                        <a:rPr lang="en-US" sz="1100" b="0" spc="-50" dirty="0">
                          <a:solidFill>
                            <a:schemeClr val="tx1"/>
                          </a:solidFill>
                          <a:effectLst/>
                          <a:latin typeface="+mj-lt"/>
                        </a:rPr>
                        <a:t>-</a:t>
                      </a:r>
                      <a:r>
                        <a:rPr lang="en-US" sz="1100" b="0" spc="-10" dirty="0">
                          <a:solidFill>
                            <a:schemeClr val="tx1"/>
                          </a:solidFill>
                          <a:effectLst/>
                          <a:latin typeface="+mj-lt"/>
                        </a:rPr>
                        <a:t>19.85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420269010"/>
                  </a:ext>
                </a:extLst>
              </a:tr>
              <a:tr h="274320">
                <a:tc>
                  <a:txBody>
                    <a:bodyPr/>
                    <a:lstStyle/>
                    <a:p>
                      <a:pPr marL="74930" marR="70485" algn="l">
                        <a:lnSpc>
                          <a:spcPts val="1135"/>
                        </a:lnSpc>
                        <a:spcBef>
                          <a:spcPts val="0"/>
                        </a:spcBef>
                        <a:spcAft>
                          <a:spcPts val="0"/>
                        </a:spcAft>
                      </a:pPr>
                      <a:r>
                        <a:rPr lang="en-US" sz="1100" dirty="0">
                          <a:effectLst/>
                          <a:latin typeface="+mj-lt"/>
                        </a:rPr>
                        <a:t>21:</a:t>
                      </a:r>
                      <a:r>
                        <a:rPr lang="en-US" sz="1100" spc="-25" dirty="0">
                          <a:effectLst/>
                          <a:latin typeface="+mj-lt"/>
                        </a:rPr>
                        <a:t> </a:t>
                      </a:r>
                      <a:r>
                        <a:rPr lang="en-US" sz="1100" dirty="0">
                          <a:effectLst/>
                          <a:latin typeface="+mj-lt"/>
                        </a:rPr>
                        <a:t>Mining,</a:t>
                      </a:r>
                      <a:r>
                        <a:rPr lang="en-US" sz="1100" spc="-30" dirty="0">
                          <a:effectLst/>
                          <a:latin typeface="+mj-lt"/>
                        </a:rPr>
                        <a:t> </a:t>
                      </a:r>
                      <a:r>
                        <a:rPr lang="en-US" sz="1100" dirty="0">
                          <a:effectLst/>
                          <a:latin typeface="+mj-lt"/>
                        </a:rPr>
                        <a:t>Quarrying,</a:t>
                      </a:r>
                      <a:r>
                        <a:rPr lang="en-US" sz="1100" spc="-20" dirty="0">
                          <a:effectLst/>
                          <a:latin typeface="+mj-lt"/>
                        </a:rPr>
                        <a:t> </a:t>
                      </a:r>
                      <a:r>
                        <a:rPr lang="en-US" sz="1100" dirty="0">
                          <a:effectLst/>
                          <a:latin typeface="+mj-lt"/>
                        </a:rPr>
                        <a:t>and</a:t>
                      </a:r>
                      <a:r>
                        <a:rPr lang="en-US" sz="1100" spc="-15" dirty="0">
                          <a:effectLst/>
                          <a:latin typeface="+mj-lt"/>
                        </a:rPr>
                        <a:t> </a:t>
                      </a:r>
                      <a:r>
                        <a:rPr lang="en-US" sz="1100" spc="-25" dirty="0">
                          <a:effectLst/>
                          <a:latin typeface="+mj-lt"/>
                        </a:rPr>
                        <a:t>Oil </a:t>
                      </a:r>
                      <a:r>
                        <a:rPr lang="en-US" sz="1100" dirty="0">
                          <a:effectLst/>
                          <a:latin typeface="+mj-lt"/>
                        </a:rPr>
                        <a:t>and</a:t>
                      </a:r>
                      <a:r>
                        <a:rPr lang="en-US" sz="1100" spc="-10" dirty="0">
                          <a:effectLst/>
                          <a:latin typeface="+mj-lt"/>
                        </a:rPr>
                        <a:t> </a:t>
                      </a:r>
                      <a:r>
                        <a:rPr lang="en-US" sz="1100" dirty="0">
                          <a:effectLst/>
                          <a:latin typeface="+mj-lt"/>
                        </a:rPr>
                        <a:t>Gas</a:t>
                      </a:r>
                      <a:r>
                        <a:rPr lang="en-US" sz="1100" spc="-15" dirty="0">
                          <a:effectLst/>
                          <a:latin typeface="+mj-lt"/>
                        </a:rPr>
                        <a:t> </a:t>
                      </a:r>
                      <a:r>
                        <a:rPr lang="en-US" sz="1100" spc="-10" dirty="0">
                          <a:effectLst/>
                          <a:latin typeface="+mj-lt"/>
                        </a:rPr>
                        <a:t>Extraction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spc="-25" dirty="0">
                          <a:solidFill>
                            <a:schemeClr val="tx1"/>
                          </a:solidFill>
                          <a:effectLst/>
                          <a:latin typeface="+mj-lt"/>
                        </a:rPr>
                        <a:t>10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0035" algn="ctr">
                        <a:spcBef>
                          <a:spcPts val="560"/>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92100" algn="ctr">
                        <a:spcBef>
                          <a:spcPts val="560"/>
                        </a:spcBef>
                        <a:spcAft>
                          <a:spcPts val="0"/>
                        </a:spcAft>
                      </a:pPr>
                      <a:r>
                        <a:rPr lang="en-US" sz="1100" b="0" spc="-10" dirty="0">
                          <a:solidFill>
                            <a:schemeClr val="tx1"/>
                          </a:solidFill>
                          <a:effectLst/>
                          <a:latin typeface="+mj-lt"/>
                        </a:rPr>
                        <a:t>11.11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965187647"/>
                  </a:ext>
                </a:extLst>
              </a:tr>
              <a:tr h="274320">
                <a:tc>
                  <a:txBody>
                    <a:bodyPr/>
                    <a:lstStyle/>
                    <a:p>
                      <a:pPr marL="74930" marR="69850" algn="l">
                        <a:lnSpc>
                          <a:spcPts val="1050"/>
                        </a:lnSpc>
                        <a:spcBef>
                          <a:spcPts val="0"/>
                        </a:spcBef>
                        <a:spcAft>
                          <a:spcPts val="0"/>
                        </a:spcAft>
                      </a:pPr>
                      <a:r>
                        <a:rPr lang="en-US" sz="1100" dirty="0">
                          <a:effectLst/>
                          <a:latin typeface="+mj-lt"/>
                        </a:rPr>
                        <a:t>211:</a:t>
                      </a:r>
                      <a:r>
                        <a:rPr lang="en-US" sz="1100" spc="-25" dirty="0">
                          <a:effectLst/>
                          <a:latin typeface="+mj-lt"/>
                        </a:rPr>
                        <a:t> </a:t>
                      </a:r>
                      <a:r>
                        <a:rPr lang="en-US" sz="1100" dirty="0">
                          <a:effectLst/>
                          <a:latin typeface="+mj-lt"/>
                        </a:rPr>
                        <a:t>Oil</a:t>
                      </a:r>
                      <a:r>
                        <a:rPr lang="en-US" sz="1100" spc="-25" dirty="0">
                          <a:effectLst/>
                          <a:latin typeface="+mj-lt"/>
                        </a:rPr>
                        <a:t> </a:t>
                      </a:r>
                      <a:r>
                        <a:rPr lang="en-US" sz="1100" dirty="0">
                          <a:effectLst/>
                          <a:latin typeface="+mj-lt"/>
                        </a:rPr>
                        <a:t>and</a:t>
                      </a:r>
                      <a:r>
                        <a:rPr lang="en-US" sz="1100" spc="-20" dirty="0">
                          <a:effectLst/>
                          <a:latin typeface="+mj-lt"/>
                        </a:rPr>
                        <a:t> </a:t>
                      </a:r>
                      <a:r>
                        <a:rPr lang="en-US" sz="1100" dirty="0">
                          <a:effectLst/>
                          <a:latin typeface="+mj-lt"/>
                        </a:rPr>
                        <a:t>Gas</a:t>
                      </a:r>
                      <a:r>
                        <a:rPr lang="en-US" sz="1100" spc="-30" dirty="0">
                          <a:effectLst/>
                          <a:latin typeface="+mj-lt"/>
                        </a:rPr>
                        <a:t> </a:t>
                      </a:r>
                      <a:r>
                        <a:rPr lang="en-US" sz="1100" spc="-10" dirty="0">
                          <a:effectLst/>
                          <a:latin typeface="+mj-lt"/>
                        </a:rPr>
                        <a:t>Extraction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4805425"/>
                  </a:ext>
                </a:extLst>
              </a:tr>
              <a:tr h="274320">
                <a:tc>
                  <a:txBody>
                    <a:bodyPr/>
                    <a:lstStyle/>
                    <a:p>
                      <a:pPr marL="73660" marR="70485" algn="l">
                        <a:lnSpc>
                          <a:spcPts val="1050"/>
                        </a:lnSpc>
                        <a:spcBef>
                          <a:spcPts val="0"/>
                        </a:spcBef>
                        <a:spcAft>
                          <a:spcPts val="0"/>
                        </a:spcAft>
                      </a:pPr>
                      <a:r>
                        <a:rPr lang="en-US" sz="1100" dirty="0">
                          <a:effectLst/>
                          <a:latin typeface="+mj-lt"/>
                        </a:rPr>
                        <a:t>22:</a:t>
                      </a:r>
                      <a:r>
                        <a:rPr lang="en-US" sz="1100" spc="-5" dirty="0">
                          <a:effectLst/>
                          <a:latin typeface="+mj-lt"/>
                        </a:rPr>
                        <a:t> </a:t>
                      </a:r>
                      <a:r>
                        <a:rPr lang="en-US" sz="1100" spc="-10" dirty="0">
                          <a:effectLst/>
                          <a:latin typeface="+mj-lt"/>
                        </a:rPr>
                        <a:t>Utilities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87451532"/>
                  </a:ext>
                </a:extLst>
              </a:tr>
              <a:tr h="274320">
                <a:tc>
                  <a:txBody>
                    <a:bodyPr/>
                    <a:lstStyle/>
                    <a:p>
                      <a:pPr marL="74930" marR="69215" algn="l">
                        <a:lnSpc>
                          <a:spcPts val="1050"/>
                        </a:lnSpc>
                        <a:spcBef>
                          <a:spcPts val="0"/>
                        </a:spcBef>
                        <a:spcAft>
                          <a:spcPts val="0"/>
                        </a:spcAft>
                      </a:pPr>
                      <a:r>
                        <a:rPr lang="en-US" sz="1100" dirty="0">
                          <a:effectLst/>
                          <a:latin typeface="+mj-lt"/>
                        </a:rPr>
                        <a:t>23:</a:t>
                      </a:r>
                      <a:r>
                        <a:rPr lang="en-US" sz="1100" spc="-5" dirty="0">
                          <a:effectLst/>
                          <a:latin typeface="+mj-lt"/>
                        </a:rPr>
                        <a:t> </a:t>
                      </a:r>
                      <a:r>
                        <a:rPr lang="en-US" sz="1100" spc="-10" dirty="0">
                          <a:effectLst/>
                          <a:latin typeface="+mj-lt"/>
                        </a:rPr>
                        <a:t>Construction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mj-lt"/>
                        </a:rPr>
                        <a:t>15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6.67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7.14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49047661"/>
                  </a:ext>
                </a:extLst>
              </a:tr>
              <a:tr h="274320">
                <a:tc>
                  <a:txBody>
                    <a:bodyPr/>
                    <a:lstStyle/>
                    <a:p>
                      <a:pPr marL="74930" marR="67310" algn="l">
                        <a:lnSpc>
                          <a:spcPts val="1050"/>
                        </a:lnSpc>
                        <a:spcBef>
                          <a:spcPts val="0"/>
                        </a:spcBef>
                        <a:spcAft>
                          <a:spcPts val="0"/>
                        </a:spcAft>
                      </a:pPr>
                      <a:r>
                        <a:rPr lang="en-US" sz="1100" dirty="0">
                          <a:effectLst/>
                          <a:latin typeface="+mj-lt"/>
                        </a:rPr>
                        <a:t>31:</a:t>
                      </a:r>
                      <a:r>
                        <a:rPr lang="en-US" sz="1100" spc="-5" dirty="0">
                          <a:effectLst/>
                          <a:latin typeface="+mj-lt"/>
                        </a:rPr>
                        <a:t> </a:t>
                      </a:r>
                      <a:r>
                        <a:rPr lang="en-US" sz="1100" spc="-10" dirty="0">
                          <a:effectLst/>
                          <a:latin typeface="+mj-lt"/>
                        </a:rPr>
                        <a:t>Manufacturing</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0035"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79694640"/>
                  </a:ext>
                </a:extLst>
              </a:tr>
              <a:tr h="274320">
                <a:tc>
                  <a:txBody>
                    <a:bodyPr/>
                    <a:lstStyle/>
                    <a:p>
                      <a:pPr marL="74930" marR="69215" algn="l">
                        <a:lnSpc>
                          <a:spcPts val="1050"/>
                        </a:lnSpc>
                        <a:spcBef>
                          <a:spcPts val="0"/>
                        </a:spcBef>
                        <a:spcAft>
                          <a:spcPts val="0"/>
                        </a:spcAft>
                      </a:pPr>
                      <a:r>
                        <a:rPr lang="en-US" sz="1100" dirty="0">
                          <a:effectLst/>
                          <a:latin typeface="+mj-lt"/>
                        </a:rPr>
                        <a:t>44:</a:t>
                      </a:r>
                      <a:r>
                        <a:rPr lang="en-US" sz="1100" spc="-25" dirty="0">
                          <a:effectLst/>
                          <a:latin typeface="+mj-lt"/>
                        </a:rPr>
                        <a:t> </a:t>
                      </a:r>
                      <a:r>
                        <a:rPr lang="en-US" sz="1100" dirty="0">
                          <a:effectLst/>
                          <a:latin typeface="+mj-lt"/>
                        </a:rPr>
                        <a:t>Retail</a:t>
                      </a:r>
                      <a:r>
                        <a:rPr lang="en-US" sz="1100" spc="-45" dirty="0">
                          <a:effectLst/>
                          <a:latin typeface="+mj-lt"/>
                        </a:rPr>
                        <a:t> </a:t>
                      </a:r>
                      <a:r>
                        <a:rPr lang="en-US" sz="1100" spc="-20" dirty="0">
                          <a:effectLst/>
                          <a:latin typeface="+mj-lt"/>
                        </a:rPr>
                        <a:t>Trade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35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34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mj-lt"/>
                        </a:rPr>
                        <a:t>34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5.71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3.03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37099778"/>
                  </a:ext>
                </a:extLst>
              </a:tr>
              <a:tr h="274320">
                <a:tc>
                  <a:txBody>
                    <a:bodyPr/>
                    <a:lstStyle/>
                    <a:p>
                      <a:pPr marL="74930" marR="69850" algn="l">
                        <a:lnSpc>
                          <a:spcPts val="1135"/>
                        </a:lnSpc>
                        <a:spcBef>
                          <a:spcPts val="0"/>
                        </a:spcBef>
                        <a:spcAft>
                          <a:spcPts val="0"/>
                        </a:spcAft>
                      </a:pPr>
                      <a:r>
                        <a:rPr lang="en-US" sz="1100" dirty="0">
                          <a:effectLst/>
                          <a:latin typeface="+mj-lt"/>
                        </a:rPr>
                        <a:t>441:</a:t>
                      </a:r>
                      <a:r>
                        <a:rPr lang="en-US" sz="1100" spc="-55" dirty="0">
                          <a:effectLst/>
                          <a:latin typeface="+mj-lt"/>
                        </a:rPr>
                        <a:t> </a:t>
                      </a:r>
                      <a:r>
                        <a:rPr lang="en-US" sz="1100" dirty="0">
                          <a:effectLst/>
                          <a:latin typeface="+mj-lt"/>
                        </a:rPr>
                        <a:t>Motor</a:t>
                      </a:r>
                      <a:r>
                        <a:rPr lang="en-US" sz="1100" spc="-60" dirty="0">
                          <a:effectLst/>
                          <a:latin typeface="+mj-lt"/>
                        </a:rPr>
                        <a:t> </a:t>
                      </a:r>
                      <a:r>
                        <a:rPr lang="en-US" sz="1100" dirty="0">
                          <a:effectLst/>
                          <a:latin typeface="+mj-lt"/>
                        </a:rPr>
                        <a:t>Vehicle</a:t>
                      </a:r>
                      <a:r>
                        <a:rPr lang="en-US" sz="1100" spc="-50" dirty="0">
                          <a:effectLst/>
                          <a:latin typeface="+mj-lt"/>
                        </a:rPr>
                        <a:t> </a:t>
                      </a:r>
                      <a:r>
                        <a:rPr lang="en-US" sz="1100" dirty="0">
                          <a:effectLst/>
                          <a:latin typeface="+mj-lt"/>
                        </a:rPr>
                        <a:t>and</a:t>
                      </a:r>
                      <a:r>
                        <a:rPr lang="en-US" sz="1100" spc="-45" dirty="0">
                          <a:effectLst/>
                          <a:latin typeface="+mj-lt"/>
                        </a:rPr>
                        <a:t> </a:t>
                      </a:r>
                      <a:r>
                        <a:rPr lang="en-US" sz="1100" spc="-20" dirty="0">
                          <a:effectLst/>
                          <a:latin typeface="+mj-lt"/>
                        </a:rPr>
                        <a:t>Parts</a:t>
                      </a:r>
                      <a:r>
                        <a:rPr lang="en-US" sz="1100" spc="0" dirty="0">
                          <a:effectLst/>
                          <a:latin typeface="+mj-lt"/>
                        </a:rPr>
                        <a:t> </a:t>
                      </a:r>
                      <a:r>
                        <a:rPr lang="en-US" sz="1100" spc="-10" dirty="0">
                          <a:effectLst/>
                          <a:latin typeface="+mj-lt"/>
                        </a:rPr>
                        <a:t>Dealers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60985" algn="ctr">
                        <a:spcBef>
                          <a:spcPts val="56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35489750"/>
                  </a:ext>
                </a:extLst>
              </a:tr>
              <a:tr h="274320">
                <a:tc>
                  <a:txBody>
                    <a:bodyPr/>
                    <a:lstStyle/>
                    <a:p>
                      <a:pPr marL="74930" marR="69850" algn="l">
                        <a:lnSpc>
                          <a:spcPts val="1050"/>
                        </a:lnSpc>
                        <a:spcBef>
                          <a:spcPts val="0"/>
                        </a:spcBef>
                        <a:spcAft>
                          <a:spcPts val="0"/>
                        </a:spcAft>
                      </a:pPr>
                      <a:r>
                        <a:rPr lang="en-US" sz="1100" dirty="0">
                          <a:effectLst/>
                          <a:latin typeface="+mj-lt"/>
                        </a:rPr>
                        <a:t>445:</a:t>
                      </a:r>
                      <a:r>
                        <a:rPr lang="en-US" sz="1100" spc="-20" dirty="0">
                          <a:effectLst/>
                          <a:latin typeface="+mj-lt"/>
                        </a:rPr>
                        <a:t> </a:t>
                      </a:r>
                      <a:r>
                        <a:rPr lang="en-US" sz="1100" dirty="0">
                          <a:effectLst/>
                          <a:latin typeface="+mj-lt"/>
                        </a:rPr>
                        <a:t>Food</a:t>
                      </a:r>
                      <a:r>
                        <a:rPr lang="en-US" sz="1100" spc="-15" dirty="0">
                          <a:effectLst/>
                          <a:latin typeface="+mj-lt"/>
                        </a:rPr>
                        <a:t> </a:t>
                      </a:r>
                      <a:r>
                        <a:rPr lang="en-US" sz="1100" dirty="0">
                          <a:effectLst/>
                          <a:latin typeface="+mj-lt"/>
                        </a:rPr>
                        <a:t>and</a:t>
                      </a:r>
                      <a:r>
                        <a:rPr lang="en-US" sz="1100" spc="-25" dirty="0">
                          <a:effectLst/>
                          <a:latin typeface="+mj-lt"/>
                        </a:rPr>
                        <a:t> </a:t>
                      </a:r>
                      <a:r>
                        <a:rPr lang="en-US" sz="1100" dirty="0">
                          <a:effectLst/>
                          <a:latin typeface="+mj-lt"/>
                        </a:rPr>
                        <a:t>Beverage</a:t>
                      </a:r>
                      <a:r>
                        <a:rPr lang="en-US" sz="1100" spc="-20" dirty="0">
                          <a:effectLst/>
                          <a:latin typeface="+mj-lt"/>
                        </a:rPr>
                        <a:t> </a:t>
                      </a:r>
                      <a:r>
                        <a:rPr lang="en-US" sz="1100" spc="-10" dirty="0">
                          <a:effectLst/>
                          <a:latin typeface="+mj-lt"/>
                        </a:rPr>
                        <a:t>Stores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1780" algn="ctr">
                        <a:lnSpc>
                          <a:spcPts val="1050"/>
                        </a:lnSpc>
                        <a:spcBef>
                          <a:spcPts val="0"/>
                        </a:spcBef>
                        <a:spcAft>
                          <a:spcPts val="0"/>
                        </a:spcAft>
                      </a:pPr>
                      <a:r>
                        <a:rPr lang="en-US" sz="1100" b="0" spc="-10" dirty="0">
                          <a:solidFill>
                            <a:schemeClr val="tx1"/>
                          </a:solidFill>
                          <a:effectLst/>
                          <a:latin typeface="+mj-lt"/>
                        </a:rPr>
                        <a:t>-11.11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066375889"/>
                  </a:ext>
                </a:extLst>
              </a:tr>
              <a:tr h="274320">
                <a:tc>
                  <a:txBody>
                    <a:bodyPr/>
                    <a:lstStyle/>
                    <a:p>
                      <a:pPr marL="74930" marR="67945" algn="l">
                        <a:lnSpc>
                          <a:spcPts val="1050"/>
                        </a:lnSpc>
                        <a:spcBef>
                          <a:spcPts val="0"/>
                        </a:spcBef>
                        <a:spcAft>
                          <a:spcPts val="0"/>
                        </a:spcAft>
                      </a:pPr>
                      <a:r>
                        <a:rPr lang="en-US" sz="1100" dirty="0">
                          <a:effectLst/>
                          <a:latin typeface="+mj-lt"/>
                        </a:rPr>
                        <a:t>447:</a:t>
                      </a:r>
                      <a:r>
                        <a:rPr lang="en-US" sz="1100" spc="-25" dirty="0">
                          <a:effectLst/>
                          <a:latin typeface="+mj-lt"/>
                        </a:rPr>
                        <a:t> </a:t>
                      </a:r>
                      <a:r>
                        <a:rPr lang="en-US" sz="1100" dirty="0">
                          <a:effectLst/>
                          <a:latin typeface="+mj-lt"/>
                        </a:rPr>
                        <a:t>Gasoline</a:t>
                      </a:r>
                      <a:r>
                        <a:rPr lang="en-US" sz="1100" spc="-20" dirty="0">
                          <a:effectLst/>
                          <a:latin typeface="+mj-lt"/>
                        </a:rPr>
                        <a:t> </a:t>
                      </a:r>
                      <a:r>
                        <a:rPr lang="en-US" sz="1100" spc="-10" dirty="0">
                          <a:effectLst/>
                          <a:latin typeface="+mj-lt"/>
                        </a:rPr>
                        <a:t>Stations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60985" algn="ctr">
                        <a:lnSpc>
                          <a:spcPts val="1050"/>
                        </a:lnSpc>
                        <a:spcBef>
                          <a:spcPts val="0"/>
                        </a:spcBef>
                        <a:spcAft>
                          <a:spcPts val="0"/>
                        </a:spcAft>
                      </a:pPr>
                      <a:r>
                        <a:rPr lang="en-US" sz="1100" b="0" spc="-10" dirty="0">
                          <a:solidFill>
                            <a:schemeClr val="tx1"/>
                          </a:solidFill>
                          <a:effectLst/>
                          <a:latin typeface="+mj-lt"/>
                        </a:rPr>
                        <a:t>-14.29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15783346"/>
                  </a:ext>
                </a:extLst>
              </a:tr>
              <a:tr h="274320">
                <a:tc>
                  <a:txBody>
                    <a:bodyPr/>
                    <a:lstStyle/>
                    <a:p>
                      <a:pPr marL="74930" marR="68580" algn="l">
                        <a:lnSpc>
                          <a:spcPts val="1050"/>
                        </a:lnSpc>
                        <a:spcBef>
                          <a:spcPts val="0"/>
                        </a:spcBef>
                        <a:spcAft>
                          <a:spcPts val="0"/>
                        </a:spcAft>
                      </a:pPr>
                      <a:r>
                        <a:rPr lang="en-US" sz="1100" dirty="0">
                          <a:effectLst/>
                          <a:latin typeface="+mj-lt"/>
                        </a:rPr>
                        <a:t>452:</a:t>
                      </a:r>
                      <a:r>
                        <a:rPr lang="en-US" sz="1100" spc="-40" dirty="0">
                          <a:effectLst/>
                          <a:latin typeface="+mj-lt"/>
                        </a:rPr>
                        <a:t> </a:t>
                      </a:r>
                      <a:r>
                        <a:rPr lang="en-US" sz="1100" dirty="0">
                          <a:effectLst/>
                          <a:latin typeface="+mj-lt"/>
                        </a:rPr>
                        <a:t>General</a:t>
                      </a:r>
                      <a:r>
                        <a:rPr lang="en-US" sz="1100" spc="-35" dirty="0">
                          <a:effectLst/>
                          <a:latin typeface="+mj-lt"/>
                        </a:rPr>
                        <a:t> </a:t>
                      </a:r>
                      <a:r>
                        <a:rPr lang="en-US" sz="1100" dirty="0">
                          <a:effectLst/>
                          <a:latin typeface="+mj-lt"/>
                        </a:rPr>
                        <a:t>Merchandise</a:t>
                      </a:r>
                      <a:r>
                        <a:rPr lang="en-US" sz="1100" spc="-35" dirty="0">
                          <a:effectLst/>
                          <a:latin typeface="+mj-lt"/>
                        </a:rPr>
                        <a:t> </a:t>
                      </a:r>
                      <a:r>
                        <a:rPr lang="en-US" sz="1100" spc="-10" dirty="0">
                          <a:effectLst/>
                          <a:latin typeface="+mj-lt"/>
                        </a:rPr>
                        <a:t>Stores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0035" algn="ctr">
                        <a:lnSpc>
                          <a:spcPts val="1050"/>
                        </a:lnSpc>
                        <a:spcBef>
                          <a:spcPts val="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71591075"/>
                  </a:ext>
                </a:extLst>
              </a:tr>
            </a:tbl>
          </a:graphicData>
        </a:graphic>
      </p:graphicFrame>
      <p:sp>
        <p:nvSpPr>
          <p:cNvPr id="12" name="Title 1">
            <a:extLst>
              <a:ext uri="{FF2B5EF4-FFF2-40B4-BE49-F238E27FC236}">
                <a16:creationId xmlns:a16="http://schemas.microsoft.com/office/drawing/2014/main" id="{94DA0426-7282-0118-0312-A9423C6B0433}"/>
              </a:ext>
            </a:extLst>
          </p:cNvPr>
          <p:cNvSpPr>
            <a:spLocks noGrp="1"/>
          </p:cNvSpPr>
          <p:nvPr>
            <p:ph type="title"/>
          </p:nvPr>
        </p:nvSpPr>
        <p:spPr>
          <a:xfrm>
            <a:off x="405122" y="497149"/>
            <a:ext cx="11381755" cy="1325563"/>
          </a:xfrm>
        </p:spPr>
        <p:txBody>
          <a:bodyPr>
            <a:noAutofit/>
          </a:bodyPr>
          <a:lstStyle/>
          <a:p>
            <a:pPr algn="ctr"/>
            <a:r>
              <a:rPr lang="en-US" sz="3800" u="sng" dirty="0"/>
              <a:t>West Kern Subregion (Taft) Employers Pt. 1</a:t>
            </a:r>
          </a:p>
        </p:txBody>
      </p:sp>
      <p:sp>
        <p:nvSpPr>
          <p:cNvPr id="2" name="TextBox 1">
            <a:extLst>
              <a:ext uri="{FF2B5EF4-FFF2-40B4-BE49-F238E27FC236}">
                <a16:creationId xmlns:a16="http://schemas.microsoft.com/office/drawing/2014/main" id="{AD4DC699-2C5B-D030-9A72-7622DB3F61AE}"/>
              </a:ext>
            </a:extLst>
          </p:cNvPr>
          <p:cNvSpPr txBox="1"/>
          <p:nvPr/>
        </p:nvSpPr>
        <p:spPr>
          <a:xfrm>
            <a:off x="648069" y="5889718"/>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10.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23-24</a:t>
            </a:r>
            <a:endParaRPr lang="en-US" dirty="0"/>
          </a:p>
        </p:txBody>
      </p:sp>
      <p:sp>
        <p:nvSpPr>
          <p:cNvPr id="3" name="TextBox 2">
            <a:extLst>
              <a:ext uri="{FF2B5EF4-FFF2-40B4-BE49-F238E27FC236}">
                <a16:creationId xmlns:a16="http://schemas.microsoft.com/office/drawing/2014/main" id="{3B06AF92-A7C9-4868-817F-83FEEE6DA071}"/>
              </a:ext>
            </a:extLst>
          </p:cNvPr>
          <p:cNvSpPr txBox="1"/>
          <p:nvPr/>
        </p:nvSpPr>
        <p:spPr>
          <a:xfrm>
            <a:off x="10335010" y="1400548"/>
            <a:ext cx="488272" cy="276999"/>
          </a:xfrm>
          <a:prstGeom prst="rect">
            <a:avLst/>
          </a:prstGeom>
          <a:noFill/>
        </p:spPr>
        <p:txBody>
          <a:bodyPr wrap="square" rtlCol="0">
            <a:spAutoFit/>
          </a:bodyPr>
          <a:lstStyle/>
          <a:p>
            <a:r>
              <a:rPr lang="en-US" sz="1200" dirty="0">
                <a:latin typeface="+mj-lt"/>
              </a:rPr>
              <a:t>10</a:t>
            </a:r>
          </a:p>
        </p:txBody>
      </p:sp>
      <p:sp>
        <p:nvSpPr>
          <p:cNvPr id="4" name="Rectangle 3">
            <a:extLst>
              <a:ext uri="{FF2B5EF4-FFF2-40B4-BE49-F238E27FC236}">
                <a16:creationId xmlns:a16="http://schemas.microsoft.com/office/drawing/2014/main" id="{66DC332C-4CFA-4C9B-A730-4D7CBE081F5A}"/>
              </a:ext>
            </a:extLst>
          </p:cNvPr>
          <p:cNvSpPr/>
          <p:nvPr/>
        </p:nvSpPr>
        <p:spPr>
          <a:xfrm>
            <a:off x="541538" y="568172"/>
            <a:ext cx="10786369" cy="5792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991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F723B87-F00E-E7F4-3162-272B4C954E15}"/>
              </a:ext>
            </a:extLst>
          </p:cNvPr>
          <p:cNvGraphicFramePr>
            <a:graphicFrameLocks noGrp="1"/>
          </p:cNvGraphicFramePr>
          <p:nvPr>
            <p:extLst>
              <p:ext uri="{D42A27DB-BD31-4B8C-83A1-F6EECF244321}">
                <p14:modId xmlns:p14="http://schemas.microsoft.com/office/powerpoint/2010/main" val="2835720364"/>
              </p:ext>
            </p:extLst>
          </p:nvPr>
        </p:nvGraphicFramePr>
        <p:xfrm>
          <a:off x="1682762" y="1713554"/>
          <a:ext cx="8503920" cy="3697732"/>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1619588173"/>
                    </a:ext>
                  </a:extLst>
                </a:gridCol>
                <a:gridCol w="731520">
                  <a:extLst>
                    <a:ext uri="{9D8B030D-6E8A-4147-A177-3AD203B41FA5}">
                      <a16:colId xmlns:a16="http://schemas.microsoft.com/office/drawing/2014/main" val="1344066660"/>
                    </a:ext>
                  </a:extLst>
                </a:gridCol>
                <a:gridCol w="731520">
                  <a:extLst>
                    <a:ext uri="{9D8B030D-6E8A-4147-A177-3AD203B41FA5}">
                      <a16:colId xmlns:a16="http://schemas.microsoft.com/office/drawing/2014/main" val="1920479030"/>
                    </a:ext>
                  </a:extLst>
                </a:gridCol>
                <a:gridCol w="731520">
                  <a:extLst>
                    <a:ext uri="{9D8B030D-6E8A-4147-A177-3AD203B41FA5}">
                      <a16:colId xmlns:a16="http://schemas.microsoft.com/office/drawing/2014/main" val="1907907536"/>
                    </a:ext>
                  </a:extLst>
                </a:gridCol>
                <a:gridCol w="731520">
                  <a:extLst>
                    <a:ext uri="{9D8B030D-6E8A-4147-A177-3AD203B41FA5}">
                      <a16:colId xmlns:a16="http://schemas.microsoft.com/office/drawing/2014/main" val="2129998141"/>
                    </a:ext>
                  </a:extLst>
                </a:gridCol>
                <a:gridCol w="1188720">
                  <a:extLst>
                    <a:ext uri="{9D8B030D-6E8A-4147-A177-3AD203B41FA5}">
                      <a16:colId xmlns:a16="http://schemas.microsoft.com/office/drawing/2014/main" val="4291739182"/>
                    </a:ext>
                  </a:extLst>
                </a:gridCol>
                <a:gridCol w="1188720">
                  <a:extLst>
                    <a:ext uri="{9D8B030D-6E8A-4147-A177-3AD203B41FA5}">
                      <a16:colId xmlns:a16="http://schemas.microsoft.com/office/drawing/2014/main" val="3074347600"/>
                    </a:ext>
                  </a:extLst>
                </a:gridCol>
              </a:tblGrid>
              <a:tr h="257234">
                <a:tc>
                  <a:txBody>
                    <a:bodyPr/>
                    <a:lstStyle/>
                    <a:p>
                      <a:pPr marL="0" marR="0" algn="l">
                        <a:spcBef>
                          <a:spcPts val="0"/>
                        </a:spcBef>
                        <a:spcAft>
                          <a:spcPts val="0"/>
                        </a:spcAft>
                      </a:pPr>
                      <a:r>
                        <a:rPr lang="en-US" sz="1100" dirty="0">
                          <a:effectLst/>
                          <a:latin typeface="+mj-lt"/>
                        </a:rPr>
                        <a:t> </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2017</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2019</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2020</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153035" marR="146685" algn="ctr">
                        <a:spcBef>
                          <a:spcPts val="580"/>
                        </a:spcBef>
                        <a:spcAft>
                          <a:spcPts val="0"/>
                        </a:spcAft>
                      </a:pPr>
                      <a:r>
                        <a:rPr lang="en-US" sz="1100" spc="-20" dirty="0">
                          <a:effectLst/>
                          <a:latin typeface="+mj-lt"/>
                        </a:rPr>
                        <a:t>2021</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7155" marR="0" algn="ctr">
                        <a:spcBef>
                          <a:spcPts val="5"/>
                        </a:spcBef>
                        <a:spcAft>
                          <a:spcPts val="0"/>
                        </a:spcAft>
                      </a:pPr>
                      <a:r>
                        <a:rPr lang="en-US" sz="1100" dirty="0">
                          <a:effectLst/>
                          <a:latin typeface="+mj-lt"/>
                        </a:rPr>
                        <a:t>2017</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2019</a:t>
                      </a:r>
                      <a:endParaRPr lang="en-US" sz="1100" dirty="0">
                        <a:effectLst/>
                        <a:latin typeface="+mj-lt"/>
                      </a:endParaRPr>
                    </a:p>
                    <a:p>
                      <a:pPr marL="106680" marR="0" algn="ctr">
                        <a:lnSpc>
                          <a:spcPts val="1090"/>
                        </a:lnSpc>
                        <a:spcBef>
                          <a:spcPts val="5"/>
                        </a:spcBef>
                        <a:spcAft>
                          <a:spcPts val="0"/>
                        </a:spcAft>
                      </a:pPr>
                      <a:r>
                        <a:rPr lang="en-US" sz="1100" dirty="0">
                          <a:effectLst/>
                          <a:latin typeface="+mj-lt"/>
                        </a:rPr>
                        <a:t>(%</a:t>
                      </a:r>
                      <a:r>
                        <a:rPr lang="en-US" sz="1100" spc="-15" dirty="0">
                          <a:effectLst/>
                          <a:latin typeface="+mj-lt"/>
                        </a:rPr>
                        <a:t> del </a:t>
                      </a:r>
                      <a:r>
                        <a:rPr lang="en-US" sz="1100" spc="-10" dirty="0">
                          <a:effectLst/>
                          <a:latin typeface="+mj-lt"/>
                        </a:rPr>
                        <a:t>Cambio)</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7790" marR="0" algn="ctr">
                        <a:spcBef>
                          <a:spcPts val="5"/>
                        </a:spcBef>
                        <a:spcAft>
                          <a:spcPts val="0"/>
                        </a:spcAft>
                      </a:pPr>
                      <a:r>
                        <a:rPr lang="en-US" sz="1100" dirty="0">
                          <a:effectLst/>
                          <a:latin typeface="+mj-lt"/>
                        </a:rPr>
                        <a:t>2019</a:t>
                      </a:r>
                      <a:r>
                        <a:rPr lang="en-US" sz="1100" spc="-15" dirty="0">
                          <a:effectLst/>
                          <a:latin typeface="+mj-lt"/>
                        </a:rPr>
                        <a:t> </a:t>
                      </a:r>
                      <a:r>
                        <a:rPr lang="en-US" sz="1100" dirty="0">
                          <a:effectLst/>
                          <a:latin typeface="+mj-lt"/>
                        </a:rPr>
                        <a:t>to</a:t>
                      </a:r>
                      <a:r>
                        <a:rPr lang="en-US" sz="1100" spc="-10" dirty="0">
                          <a:effectLst/>
                          <a:latin typeface="+mj-lt"/>
                        </a:rPr>
                        <a:t> </a:t>
                      </a:r>
                      <a:r>
                        <a:rPr lang="en-US" sz="1100" spc="-20" dirty="0">
                          <a:effectLst/>
                          <a:latin typeface="+mj-lt"/>
                        </a:rPr>
                        <a:t>2021</a:t>
                      </a:r>
                      <a:endParaRPr lang="en-US" sz="1100" dirty="0">
                        <a:effectLst/>
                        <a:latin typeface="+mj-lt"/>
                      </a:endParaRPr>
                    </a:p>
                    <a:p>
                      <a:pPr marL="106680" marR="0" algn="ctr">
                        <a:lnSpc>
                          <a:spcPts val="1090"/>
                        </a:lnSpc>
                        <a:spcBef>
                          <a:spcPts val="5"/>
                        </a:spcBef>
                        <a:spcAft>
                          <a:spcPts val="0"/>
                        </a:spcAft>
                      </a:pPr>
                      <a:r>
                        <a:rPr lang="en-US" sz="1100" dirty="0">
                          <a:effectLst/>
                          <a:latin typeface="+mj-lt"/>
                        </a:rPr>
                        <a:t>(%</a:t>
                      </a:r>
                      <a:r>
                        <a:rPr lang="en-US" sz="1100" spc="-15" dirty="0">
                          <a:effectLst/>
                          <a:latin typeface="+mj-lt"/>
                        </a:rPr>
                        <a:t> del </a:t>
                      </a:r>
                      <a:r>
                        <a:rPr lang="en-US" sz="1100" spc="-10" dirty="0">
                          <a:effectLst/>
                          <a:latin typeface="+mj-lt"/>
                        </a:rPr>
                        <a:t>Cambio)</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2244050537"/>
                  </a:ext>
                </a:extLst>
              </a:tr>
              <a:tr h="301752">
                <a:tc>
                  <a:txBody>
                    <a:bodyPr/>
                    <a:lstStyle/>
                    <a:p>
                      <a:pPr marL="74930" marR="70485" algn="l">
                        <a:lnSpc>
                          <a:spcPts val="1025"/>
                        </a:lnSpc>
                        <a:spcBef>
                          <a:spcPts val="0"/>
                        </a:spcBef>
                        <a:spcAft>
                          <a:spcPts val="0"/>
                        </a:spcAft>
                      </a:pPr>
                      <a:endParaRPr lang="en-US" sz="1100" dirty="0">
                        <a:effectLst/>
                        <a:latin typeface="+mj-lt"/>
                      </a:endParaRPr>
                    </a:p>
                    <a:p>
                      <a:pPr marL="74930" marR="70485" algn="l">
                        <a:lnSpc>
                          <a:spcPts val="1025"/>
                        </a:lnSpc>
                        <a:spcBef>
                          <a:spcPts val="0"/>
                        </a:spcBef>
                        <a:spcAft>
                          <a:spcPts val="0"/>
                        </a:spcAft>
                      </a:pPr>
                      <a:r>
                        <a:rPr lang="en-US" sz="1100" dirty="0">
                          <a:effectLst/>
                          <a:latin typeface="+mj-lt"/>
                        </a:rPr>
                        <a:t>NAICS</a:t>
                      </a:r>
                      <a:r>
                        <a:rPr lang="en-US" sz="1100" spc="-40" dirty="0">
                          <a:effectLst/>
                          <a:latin typeface="+mj-lt"/>
                        </a:rPr>
                        <a:t> </a:t>
                      </a:r>
                      <a:r>
                        <a:rPr lang="en-US" sz="1100" spc="-20" dirty="0">
                          <a:effectLst/>
                          <a:latin typeface="+mj-lt"/>
                        </a:rPr>
                        <a:t>Código</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gridSpan="6">
                  <a:txBody>
                    <a:bodyPr/>
                    <a:lstStyle/>
                    <a:p>
                      <a:pPr marL="1316355" marR="1310005" algn="l">
                        <a:lnSpc>
                          <a:spcPts val="1025"/>
                        </a:lnSpc>
                        <a:spcBef>
                          <a:spcPts val="0"/>
                        </a:spcBef>
                        <a:spcAft>
                          <a:spcPts val="0"/>
                        </a:spcAft>
                      </a:pPr>
                      <a:endParaRPr lang="en-US" sz="1100" dirty="0">
                        <a:effectLst/>
                        <a:latin typeface="+mj-lt"/>
                      </a:endParaRPr>
                    </a:p>
                    <a:p>
                      <a:pPr marL="1316355" marR="1310005" algn="l">
                        <a:lnSpc>
                          <a:spcPts val="1025"/>
                        </a:lnSpc>
                        <a:spcBef>
                          <a:spcPts val="0"/>
                        </a:spcBef>
                        <a:spcAft>
                          <a:spcPts val="0"/>
                        </a:spcAft>
                      </a:pPr>
                      <a:r>
                        <a:rPr lang="en-US" sz="1100" dirty="0">
                          <a:effectLst/>
                          <a:latin typeface="+mj-lt"/>
                        </a:rPr>
                        <a:t>Código Postal 93268,</a:t>
                      </a:r>
                      <a:r>
                        <a:rPr lang="en-US" sz="1100" spc="-60" dirty="0">
                          <a:effectLst/>
                          <a:latin typeface="+mj-lt"/>
                        </a:rPr>
                        <a:t> </a:t>
                      </a:r>
                      <a:r>
                        <a:rPr lang="en-US" sz="1100" dirty="0">
                          <a:effectLst/>
                          <a:latin typeface="+mj-lt"/>
                        </a:rPr>
                        <a:t>Taft,</a:t>
                      </a:r>
                      <a:r>
                        <a:rPr lang="en-US" sz="1100" spc="-40" dirty="0">
                          <a:effectLst/>
                          <a:latin typeface="+mj-lt"/>
                        </a:rPr>
                        <a:t> </a:t>
                      </a:r>
                      <a:r>
                        <a:rPr lang="en-US" sz="1100" spc="-25" dirty="0">
                          <a:effectLst/>
                          <a:latin typeface="+mj-lt"/>
                        </a:rPr>
                        <a:t>CA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238733"/>
                  </a:ext>
                </a:extLst>
              </a:tr>
              <a:tr h="301752">
                <a:tc>
                  <a:txBody>
                    <a:bodyPr/>
                    <a:lstStyle/>
                    <a:p>
                      <a:pPr marL="0" marR="0" algn="l">
                        <a:spcBef>
                          <a:spcPts val="30"/>
                        </a:spcBef>
                        <a:spcAft>
                          <a:spcPts val="0"/>
                        </a:spcAft>
                      </a:pPr>
                      <a:r>
                        <a:rPr lang="en-US" sz="1100" dirty="0">
                          <a:effectLst/>
                          <a:latin typeface="+mj-lt"/>
                        </a:rPr>
                        <a:t> </a:t>
                      </a:r>
                    </a:p>
                    <a:p>
                      <a:pPr marL="74930" marR="70485" algn="l">
                        <a:spcBef>
                          <a:spcPts val="0"/>
                        </a:spcBef>
                        <a:spcAft>
                          <a:spcPts val="0"/>
                        </a:spcAft>
                      </a:pPr>
                      <a:r>
                        <a:rPr lang="en-US" sz="1100" spc="-10" dirty="0">
                          <a:effectLst/>
                          <a:latin typeface="+mj-lt"/>
                        </a:rPr>
                        <a:t>Total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89535" marR="83185" algn="ctr">
                        <a:spcBef>
                          <a:spcPts val="545"/>
                        </a:spcBef>
                        <a:spcAft>
                          <a:spcPts val="0"/>
                        </a:spcAft>
                      </a:pPr>
                      <a:r>
                        <a:rPr lang="en-US" sz="1100" b="0" spc="-25" dirty="0">
                          <a:solidFill>
                            <a:schemeClr val="tx1"/>
                          </a:solidFill>
                          <a:effectLst/>
                          <a:latin typeface="+mj-lt"/>
                        </a:rPr>
                        <a:t>203</a:t>
                      </a:r>
                      <a:endParaRPr lang="en-US" sz="1100" b="0" dirty="0">
                        <a:solidFill>
                          <a:schemeClr val="tx1"/>
                        </a:solidFill>
                        <a:effectLst/>
                        <a:latin typeface="+mj-lt"/>
                      </a:endParaRPr>
                    </a:p>
                    <a:p>
                      <a:pPr marL="92710" marR="83185" algn="ctr">
                        <a:spcBef>
                          <a:spcPts val="5"/>
                        </a:spcBef>
                        <a:spcAft>
                          <a:spcPts val="0"/>
                        </a:spcAft>
                      </a:pPr>
                      <a:r>
                        <a:rPr lang="en-US" sz="1100" b="0" spc="-10" dirty="0">
                          <a:solidFill>
                            <a:schemeClr val="tx1"/>
                          </a:solidFill>
                          <a:effectLst/>
                          <a:latin typeface="+mj-lt"/>
                        </a:rPr>
                        <a:t>(2,845)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0805" marR="85090" algn="ctr">
                        <a:spcBef>
                          <a:spcPts val="545"/>
                        </a:spcBef>
                        <a:spcAft>
                          <a:spcPts val="0"/>
                        </a:spcAft>
                      </a:pPr>
                      <a:r>
                        <a:rPr lang="en-US" sz="1100" b="0" spc="-25" dirty="0">
                          <a:solidFill>
                            <a:schemeClr val="tx1"/>
                          </a:solidFill>
                          <a:effectLst/>
                          <a:latin typeface="+mj-lt"/>
                        </a:rPr>
                        <a:t>201</a:t>
                      </a:r>
                      <a:endParaRPr lang="en-US" sz="1100" b="0" dirty="0">
                        <a:solidFill>
                          <a:schemeClr val="tx1"/>
                        </a:solidFill>
                        <a:effectLst/>
                        <a:latin typeface="+mj-lt"/>
                      </a:endParaRPr>
                    </a:p>
                    <a:p>
                      <a:pPr marL="93980" marR="85090" algn="ctr">
                        <a:spcBef>
                          <a:spcPts val="5"/>
                        </a:spcBef>
                        <a:spcAft>
                          <a:spcPts val="0"/>
                        </a:spcAft>
                      </a:pPr>
                      <a:r>
                        <a:rPr lang="en-US" sz="1100" b="0" spc="-10" dirty="0">
                          <a:solidFill>
                            <a:schemeClr val="tx1"/>
                          </a:solidFill>
                          <a:effectLst/>
                          <a:latin typeface="+mj-lt"/>
                        </a:rPr>
                        <a:t>(2,978)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1440" marR="85090" algn="ctr">
                        <a:spcBef>
                          <a:spcPts val="545"/>
                        </a:spcBef>
                        <a:spcAft>
                          <a:spcPts val="0"/>
                        </a:spcAft>
                      </a:pPr>
                      <a:r>
                        <a:rPr lang="en-US" sz="1100" b="0" spc="-25" dirty="0">
                          <a:solidFill>
                            <a:schemeClr val="tx1"/>
                          </a:solidFill>
                          <a:effectLst/>
                          <a:latin typeface="+mj-lt"/>
                        </a:rPr>
                        <a:t>200</a:t>
                      </a:r>
                      <a:endParaRPr lang="en-US" sz="1100" b="0" dirty="0">
                        <a:solidFill>
                          <a:schemeClr val="tx1"/>
                        </a:solidFill>
                        <a:effectLst/>
                        <a:latin typeface="+mj-lt"/>
                      </a:endParaRPr>
                    </a:p>
                    <a:p>
                      <a:pPr marL="94615" marR="85090" algn="ctr">
                        <a:spcBef>
                          <a:spcPts val="5"/>
                        </a:spcBef>
                        <a:spcAft>
                          <a:spcPts val="0"/>
                        </a:spcAft>
                      </a:pPr>
                      <a:r>
                        <a:rPr lang="en-US" sz="1100" b="0" spc="-10" dirty="0">
                          <a:solidFill>
                            <a:schemeClr val="tx1"/>
                          </a:solidFill>
                          <a:effectLst/>
                          <a:latin typeface="+mj-lt"/>
                        </a:rPr>
                        <a:t>(3,028)</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075" marR="83185" algn="ctr">
                        <a:spcBef>
                          <a:spcPts val="545"/>
                        </a:spcBef>
                        <a:spcAft>
                          <a:spcPts val="0"/>
                        </a:spcAft>
                      </a:pPr>
                      <a:r>
                        <a:rPr lang="en-US" sz="1100" b="0" spc="-25" dirty="0">
                          <a:solidFill>
                            <a:schemeClr val="tx1"/>
                          </a:solidFill>
                          <a:effectLst/>
                          <a:latin typeface="+mj-lt"/>
                        </a:rPr>
                        <a:t>199</a:t>
                      </a:r>
                      <a:endParaRPr lang="en-US" sz="1100" b="0" dirty="0">
                        <a:solidFill>
                          <a:schemeClr val="tx1"/>
                        </a:solidFill>
                        <a:effectLst/>
                        <a:latin typeface="+mj-lt"/>
                      </a:endParaRPr>
                    </a:p>
                    <a:p>
                      <a:pPr marL="93980" marR="81915" algn="ctr">
                        <a:spcBef>
                          <a:spcPts val="5"/>
                        </a:spcBef>
                        <a:spcAft>
                          <a:spcPts val="0"/>
                        </a:spcAft>
                      </a:pPr>
                      <a:r>
                        <a:rPr lang="en-US" sz="1100" b="0" spc="-10" dirty="0">
                          <a:solidFill>
                            <a:schemeClr val="tx1"/>
                          </a:solidFill>
                          <a:effectLst/>
                          <a:latin typeface="+mj-lt"/>
                        </a:rPr>
                        <a:t>(2,363)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7945" algn="ctr">
                        <a:spcBef>
                          <a:spcPts val="545"/>
                        </a:spcBef>
                        <a:spcAft>
                          <a:spcPts val="0"/>
                        </a:spcAft>
                      </a:pPr>
                      <a:r>
                        <a:rPr lang="en-US" sz="1100" b="0" dirty="0">
                          <a:solidFill>
                            <a:schemeClr val="tx1"/>
                          </a:solidFill>
                          <a:effectLst/>
                          <a:latin typeface="+mj-lt"/>
                        </a:rPr>
                        <a:t>-0.99</a:t>
                      </a:r>
                      <a:r>
                        <a:rPr lang="en-US" sz="1100" b="0" spc="-20" dirty="0">
                          <a:solidFill>
                            <a:schemeClr val="tx1"/>
                          </a:solidFill>
                          <a:effectLst/>
                          <a:latin typeface="+mj-lt"/>
                        </a:rPr>
                        <a:t> </a:t>
                      </a:r>
                      <a:r>
                        <a:rPr lang="en-US" sz="1100" b="0" spc="-10" dirty="0">
                          <a:solidFill>
                            <a:schemeClr val="tx1"/>
                          </a:solidFill>
                          <a:effectLst/>
                          <a:latin typeface="+mj-lt"/>
                        </a:rPr>
                        <a:t>(4.67);</a:t>
                      </a:r>
                      <a:endParaRPr lang="en-US" sz="1100" b="0" dirty="0">
                        <a:solidFill>
                          <a:schemeClr val="tx1"/>
                        </a:solidFill>
                        <a:effectLst/>
                        <a:latin typeface="+mj-lt"/>
                      </a:endParaRPr>
                    </a:p>
                    <a:p>
                      <a:pPr marL="75565" marR="66675" algn="ctr">
                        <a:spcBef>
                          <a:spcPts val="5"/>
                        </a:spcBef>
                        <a:spcAft>
                          <a:spcPts val="0"/>
                        </a:spcAft>
                      </a:pPr>
                      <a:r>
                        <a:rPr lang="en-US" sz="1100" b="0" spc="-20" dirty="0">
                          <a:solidFill>
                            <a:schemeClr val="tx1"/>
                          </a:solidFill>
                          <a:effectLst/>
                          <a:latin typeface="+mj-lt"/>
                        </a:rPr>
                        <a:t>5.72</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10795" marR="0" algn="ctr">
                        <a:lnSpc>
                          <a:spcPts val="1130"/>
                        </a:lnSpc>
                        <a:spcBef>
                          <a:spcPts val="0"/>
                        </a:spcBef>
                        <a:spcAft>
                          <a:spcPts val="0"/>
                        </a:spcAft>
                      </a:pPr>
                      <a:r>
                        <a:rPr lang="en-US" sz="1100" b="0" dirty="0">
                          <a:solidFill>
                            <a:schemeClr val="tx1"/>
                          </a:solidFill>
                          <a:effectLst/>
                          <a:latin typeface="+mj-lt"/>
                        </a:rPr>
                        <a:t>-1.00</a:t>
                      </a:r>
                      <a:r>
                        <a:rPr lang="en-US" sz="1100" b="0" spc="-20" dirty="0">
                          <a:solidFill>
                            <a:schemeClr val="tx1"/>
                          </a:solidFill>
                          <a:effectLst/>
                          <a:latin typeface="+mj-lt"/>
                        </a:rPr>
                        <a:t> </a:t>
                      </a:r>
                      <a:r>
                        <a:rPr lang="en-US" sz="1100" b="0" spc="-25" dirty="0">
                          <a:solidFill>
                            <a:schemeClr val="tx1"/>
                          </a:solidFill>
                          <a:effectLst/>
                          <a:latin typeface="+mj-lt"/>
                        </a:rPr>
                        <a:t>(-</a:t>
                      </a:r>
                      <a:r>
                        <a:rPr lang="en-US" sz="1100" b="0" spc="-10" dirty="0">
                          <a:solidFill>
                            <a:schemeClr val="tx1"/>
                          </a:solidFill>
                          <a:effectLst/>
                          <a:latin typeface="+mj-lt"/>
                        </a:rPr>
                        <a:t>20.65);</a:t>
                      </a:r>
                      <a:r>
                        <a:rPr lang="en-US" sz="1100" b="0" dirty="0">
                          <a:solidFill>
                            <a:schemeClr val="tx1"/>
                          </a:solidFill>
                          <a:effectLst/>
                          <a:latin typeface="+mj-lt"/>
                        </a:rPr>
                        <a:t>	</a:t>
                      </a:r>
                      <a:r>
                        <a:rPr lang="en-US" sz="1100" b="0" spc="-50" dirty="0">
                          <a:solidFill>
                            <a:schemeClr val="tx1"/>
                          </a:solidFill>
                          <a:effectLst/>
                          <a:latin typeface="+mj-lt"/>
                        </a:rPr>
                        <a:t>-</a:t>
                      </a:r>
                      <a:r>
                        <a:rPr lang="en-US" sz="1100" b="0" spc="-10" dirty="0">
                          <a:solidFill>
                            <a:schemeClr val="tx1"/>
                          </a:solidFill>
                          <a:effectLst/>
                          <a:latin typeface="+mj-lt"/>
                        </a:rPr>
                        <a:t>19.85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420269010"/>
                  </a:ext>
                </a:extLst>
              </a:tr>
              <a:tr h="274320">
                <a:tc>
                  <a:txBody>
                    <a:bodyPr/>
                    <a:lstStyle/>
                    <a:p>
                      <a:pPr marL="74930" marR="70485" algn="l">
                        <a:lnSpc>
                          <a:spcPts val="1135"/>
                        </a:lnSpc>
                        <a:spcBef>
                          <a:spcPts val="0"/>
                        </a:spcBef>
                        <a:spcAft>
                          <a:spcPts val="0"/>
                        </a:spcAft>
                      </a:pPr>
                      <a:r>
                        <a:rPr lang="en-US" sz="1100" dirty="0">
                          <a:effectLst/>
                          <a:latin typeface="+mj-lt"/>
                        </a:rPr>
                        <a:t>21:</a:t>
                      </a:r>
                      <a:r>
                        <a:rPr lang="en-US" sz="1100" spc="-25" dirty="0">
                          <a:effectLst/>
                          <a:latin typeface="+mj-lt"/>
                        </a:rPr>
                        <a:t> </a:t>
                      </a:r>
                      <a:r>
                        <a:rPr lang="es-ES" sz="1100" dirty="0">
                          <a:effectLst/>
                          <a:latin typeface="+mj-lt"/>
                        </a:rPr>
                        <a:t>Minería, canteras y extracción de petróleo y gas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spc="-25" dirty="0">
                          <a:solidFill>
                            <a:schemeClr val="tx1"/>
                          </a:solidFill>
                          <a:effectLst/>
                          <a:latin typeface="+mj-lt"/>
                        </a:rPr>
                        <a:t>10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0035" algn="ctr">
                        <a:spcBef>
                          <a:spcPts val="560"/>
                        </a:spcBef>
                        <a:spcAft>
                          <a:spcPts val="0"/>
                        </a:spcAft>
                      </a:pPr>
                      <a:r>
                        <a:rPr lang="en-US" sz="1100" b="0" spc="-10" dirty="0">
                          <a:solidFill>
                            <a:schemeClr val="tx1"/>
                          </a:solidFill>
                          <a:effectLst/>
                          <a:latin typeface="+mj-lt"/>
                        </a:rPr>
                        <a:t>12.50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92100" algn="ctr">
                        <a:spcBef>
                          <a:spcPts val="560"/>
                        </a:spcBef>
                        <a:spcAft>
                          <a:spcPts val="0"/>
                        </a:spcAft>
                      </a:pPr>
                      <a:r>
                        <a:rPr lang="en-US" sz="1100" b="0" spc="-10" dirty="0">
                          <a:solidFill>
                            <a:schemeClr val="tx1"/>
                          </a:solidFill>
                          <a:effectLst/>
                          <a:latin typeface="+mj-lt"/>
                        </a:rPr>
                        <a:t>11.11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965187647"/>
                  </a:ext>
                </a:extLst>
              </a:tr>
              <a:tr h="274320">
                <a:tc>
                  <a:txBody>
                    <a:bodyPr/>
                    <a:lstStyle/>
                    <a:p>
                      <a:pPr marL="74930" marR="69850" algn="l">
                        <a:lnSpc>
                          <a:spcPts val="1050"/>
                        </a:lnSpc>
                        <a:spcBef>
                          <a:spcPts val="0"/>
                        </a:spcBef>
                        <a:spcAft>
                          <a:spcPts val="0"/>
                        </a:spcAft>
                      </a:pPr>
                      <a:r>
                        <a:rPr lang="en-US" sz="1100" dirty="0">
                          <a:effectLst/>
                          <a:latin typeface="+mj-lt"/>
                        </a:rPr>
                        <a:t>211:</a:t>
                      </a:r>
                      <a:r>
                        <a:rPr lang="en-US" sz="1100" spc="-25" dirty="0">
                          <a:effectLst/>
                          <a:latin typeface="+mj-lt"/>
                        </a:rPr>
                        <a:t> </a:t>
                      </a:r>
                      <a:r>
                        <a:rPr lang="es-ES" sz="1100" dirty="0">
                          <a:effectLst/>
                          <a:latin typeface="+mj-lt"/>
                        </a:rPr>
                        <a:t>Extracción de petróleo y gas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4805425"/>
                  </a:ext>
                </a:extLst>
              </a:tr>
              <a:tr h="274320">
                <a:tc>
                  <a:txBody>
                    <a:bodyPr/>
                    <a:lstStyle/>
                    <a:p>
                      <a:pPr marL="73660" marR="70485" algn="l">
                        <a:lnSpc>
                          <a:spcPts val="1050"/>
                        </a:lnSpc>
                        <a:spcBef>
                          <a:spcPts val="0"/>
                        </a:spcBef>
                        <a:spcAft>
                          <a:spcPts val="0"/>
                        </a:spcAft>
                      </a:pPr>
                      <a:r>
                        <a:rPr lang="en-US" sz="1100" dirty="0">
                          <a:effectLst/>
                          <a:latin typeface="+mj-lt"/>
                        </a:rPr>
                        <a:t>22:</a:t>
                      </a:r>
                      <a:r>
                        <a:rPr lang="en-US" sz="1100" spc="-5" dirty="0">
                          <a:effectLst/>
                          <a:latin typeface="+mj-lt"/>
                        </a:rPr>
                        <a:t> </a:t>
                      </a:r>
                      <a:r>
                        <a:rPr lang="en-US" sz="1100" spc="-10" dirty="0" err="1">
                          <a:effectLst/>
                          <a:latin typeface="+mj-lt"/>
                        </a:rPr>
                        <a:t>Utilidades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1785"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87451532"/>
                  </a:ext>
                </a:extLst>
              </a:tr>
              <a:tr h="274320">
                <a:tc>
                  <a:txBody>
                    <a:bodyPr/>
                    <a:lstStyle/>
                    <a:p>
                      <a:pPr marL="74930" marR="69215" algn="l">
                        <a:lnSpc>
                          <a:spcPts val="1050"/>
                        </a:lnSpc>
                        <a:spcBef>
                          <a:spcPts val="0"/>
                        </a:spcBef>
                        <a:spcAft>
                          <a:spcPts val="0"/>
                        </a:spcAft>
                      </a:pPr>
                      <a:r>
                        <a:rPr lang="en-US" sz="1100" dirty="0">
                          <a:effectLst/>
                          <a:latin typeface="+mj-lt"/>
                        </a:rPr>
                        <a:t>23:</a:t>
                      </a:r>
                      <a:r>
                        <a:rPr lang="en-US" sz="1100" spc="-5" dirty="0">
                          <a:effectLst/>
                          <a:latin typeface="+mj-lt"/>
                        </a:rPr>
                        <a:t> </a:t>
                      </a:r>
                      <a:r>
                        <a:rPr lang="en-US" sz="1100" spc="-10" dirty="0" err="1">
                          <a:effectLst/>
                          <a:latin typeface="+mj-lt"/>
                        </a:rPr>
                        <a:t>Construcción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mj-lt"/>
                        </a:rPr>
                        <a:t>15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6.67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7.14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49047661"/>
                  </a:ext>
                </a:extLst>
              </a:tr>
              <a:tr h="274320">
                <a:tc>
                  <a:txBody>
                    <a:bodyPr/>
                    <a:lstStyle/>
                    <a:p>
                      <a:pPr marL="74930" marR="67310" algn="l">
                        <a:lnSpc>
                          <a:spcPts val="1050"/>
                        </a:lnSpc>
                        <a:spcBef>
                          <a:spcPts val="0"/>
                        </a:spcBef>
                        <a:spcAft>
                          <a:spcPts val="0"/>
                        </a:spcAft>
                      </a:pPr>
                      <a:r>
                        <a:rPr lang="en-US" sz="1100" dirty="0">
                          <a:effectLst/>
                          <a:latin typeface="+mj-lt"/>
                        </a:rPr>
                        <a:t>31:</a:t>
                      </a:r>
                      <a:r>
                        <a:rPr lang="en-US" sz="1100" spc="-5" dirty="0">
                          <a:effectLst/>
                          <a:latin typeface="+mj-lt"/>
                        </a:rPr>
                        <a:t> </a:t>
                      </a:r>
                      <a:r>
                        <a:rPr lang="en-US" sz="1100" spc="-10" dirty="0" err="1">
                          <a:effectLst/>
                          <a:latin typeface="+mj-lt"/>
                        </a:rPr>
                        <a:t>Fabricación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0035"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79694640"/>
                  </a:ext>
                </a:extLst>
              </a:tr>
              <a:tr h="274320">
                <a:tc>
                  <a:txBody>
                    <a:bodyPr/>
                    <a:lstStyle/>
                    <a:p>
                      <a:pPr marL="74930" marR="69215" algn="l">
                        <a:lnSpc>
                          <a:spcPts val="1050"/>
                        </a:lnSpc>
                        <a:spcBef>
                          <a:spcPts val="0"/>
                        </a:spcBef>
                        <a:spcAft>
                          <a:spcPts val="0"/>
                        </a:spcAft>
                      </a:pPr>
                      <a:r>
                        <a:rPr lang="en-US" sz="1100" dirty="0">
                          <a:effectLst/>
                          <a:latin typeface="+mj-lt"/>
                        </a:rPr>
                        <a:t>44:</a:t>
                      </a:r>
                      <a:r>
                        <a:rPr lang="en-US" sz="1100" spc="-25" dirty="0">
                          <a:effectLst/>
                          <a:latin typeface="+mj-lt"/>
                        </a:rPr>
                        <a:t> </a:t>
                      </a:r>
                      <a:r>
                        <a:rPr lang="en-US" sz="1100" dirty="0">
                          <a:effectLst/>
                          <a:latin typeface="+mj-lt"/>
                        </a:rPr>
                        <a:t>Comercio al </a:t>
                      </a:r>
                      <a:r>
                        <a:rPr lang="en-US" sz="1100" dirty="0" err="1">
                          <a:effectLst/>
                          <a:latin typeface="+mj-lt"/>
                        </a:rPr>
                        <a:t>por</a:t>
                      </a:r>
                      <a:r>
                        <a:rPr lang="en-US" sz="1100" dirty="0">
                          <a:effectLst/>
                          <a:latin typeface="+mj-lt"/>
                        </a:rPr>
                        <a:t> </a:t>
                      </a:r>
                      <a:r>
                        <a:rPr lang="en-US" sz="1100" dirty="0" err="1">
                          <a:effectLst/>
                          <a:latin typeface="+mj-lt"/>
                        </a:rPr>
                        <a:t>menor</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35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34</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mj-lt"/>
                        </a:rPr>
                        <a:t>34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90195" algn="ctr">
                        <a:lnSpc>
                          <a:spcPts val="1050"/>
                        </a:lnSpc>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5.71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3.03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37099778"/>
                  </a:ext>
                </a:extLst>
              </a:tr>
              <a:tr h="274320">
                <a:tc>
                  <a:txBody>
                    <a:bodyPr/>
                    <a:lstStyle/>
                    <a:p>
                      <a:pPr marL="74930" marR="69850" algn="l">
                        <a:lnSpc>
                          <a:spcPts val="1135"/>
                        </a:lnSpc>
                        <a:spcBef>
                          <a:spcPts val="0"/>
                        </a:spcBef>
                        <a:spcAft>
                          <a:spcPts val="0"/>
                        </a:spcAft>
                      </a:pPr>
                      <a:r>
                        <a:rPr lang="en-US" sz="1100" dirty="0">
                          <a:effectLst/>
                          <a:latin typeface="+mj-lt"/>
                        </a:rPr>
                        <a:t>441:</a:t>
                      </a:r>
                      <a:r>
                        <a:rPr lang="en-US" sz="1100" spc="-55" dirty="0">
                          <a:effectLst/>
                          <a:latin typeface="+mj-lt"/>
                        </a:rPr>
                        <a:t> </a:t>
                      </a:r>
                      <a:r>
                        <a:rPr lang="es-ES" sz="1100" dirty="0">
                          <a:effectLst/>
                          <a:latin typeface="+mj-lt"/>
                        </a:rPr>
                        <a:t>Distribuidores de vehículos motorizados y repuestos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6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3</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6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60985" algn="ctr">
                        <a:spcBef>
                          <a:spcPts val="56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6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35489750"/>
                  </a:ext>
                </a:extLst>
              </a:tr>
              <a:tr h="274320">
                <a:tc>
                  <a:txBody>
                    <a:bodyPr/>
                    <a:lstStyle/>
                    <a:p>
                      <a:pPr marL="74930" marR="69850" algn="l">
                        <a:lnSpc>
                          <a:spcPts val="1050"/>
                        </a:lnSpc>
                        <a:spcBef>
                          <a:spcPts val="0"/>
                        </a:spcBef>
                        <a:spcAft>
                          <a:spcPts val="0"/>
                        </a:spcAft>
                      </a:pPr>
                      <a:r>
                        <a:rPr lang="en-US" sz="1100" dirty="0">
                          <a:effectLst/>
                          <a:latin typeface="+mj-lt"/>
                        </a:rPr>
                        <a:t>445:</a:t>
                      </a:r>
                      <a:r>
                        <a:rPr lang="en-US" sz="1100" spc="-20" dirty="0">
                          <a:effectLst/>
                          <a:latin typeface="+mj-lt"/>
                        </a:rPr>
                        <a:t> </a:t>
                      </a:r>
                      <a:r>
                        <a:rPr lang="es-ES" sz="1100" dirty="0">
                          <a:effectLst/>
                          <a:latin typeface="+mj-lt"/>
                        </a:rPr>
                        <a:t>Tiendas de alimentos y bebidas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9</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1780" algn="ctr">
                        <a:lnSpc>
                          <a:spcPts val="1050"/>
                        </a:lnSpc>
                        <a:spcBef>
                          <a:spcPts val="0"/>
                        </a:spcBef>
                        <a:spcAft>
                          <a:spcPts val="0"/>
                        </a:spcAft>
                      </a:pPr>
                      <a:r>
                        <a:rPr lang="en-US" sz="1100" b="0" spc="-10" dirty="0">
                          <a:solidFill>
                            <a:schemeClr val="tx1"/>
                          </a:solidFill>
                          <a:effectLst/>
                          <a:latin typeface="+mj-lt"/>
                        </a:rPr>
                        <a:t>-11.11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066375889"/>
                  </a:ext>
                </a:extLst>
              </a:tr>
              <a:tr h="274320">
                <a:tc>
                  <a:txBody>
                    <a:bodyPr/>
                    <a:lstStyle/>
                    <a:p>
                      <a:pPr marL="74930" marR="67945" algn="l">
                        <a:lnSpc>
                          <a:spcPts val="1050"/>
                        </a:lnSpc>
                        <a:spcBef>
                          <a:spcPts val="0"/>
                        </a:spcBef>
                        <a:spcAft>
                          <a:spcPts val="0"/>
                        </a:spcAft>
                      </a:pPr>
                      <a:r>
                        <a:rPr lang="en-US" sz="1100" dirty="0">
                          <a:effectLst/>
                          <a:latin typeface="+mj-lt"/>
                        </a:rPr>
                        <a:t>447:</a:t>
                      </a:r>
                      <a:r>
                        <a:rPr lang="en-US" sz="1100" spc="-25" dirty="0">
                          <a:effectLst/>
                          <a:latin typeface="+mj-lt"/>
                        </a:rPr>
                        <a:t> </a:t>
                      </a:r>
                      <a:r>
                        <a:rPr lang="en-US" sz="1100" dirty="0" err="1">
                          <a:effectLst/>
                          <a:latin typeface="+mj-lt"/>
                        </a:rPr>
                        <a:t>Estaciones</a:t>
                      </a:r>
                      <a:r>
                        <a:rPr lang="en-US" sz="1100" dirty="0">
                          <a:effectLst/>
                          <a:latin typeface="+mj-lt"/>
                        </a:rPr>
                        <a:t> de </a:t>
                      </a:r>
                      <a:r>
                        <a:rPr lang="en-US" sz="1100" dirty="0" err="1">
                          <a:effectLst/>
                          <a:latin typeface="+mj-lt"/>
                        </a:rPr>
                        <a:t>gasolina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6</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60985" algn="ctr">
                        <a:lnSpc>
                          <a:spcPts val="1050"/>
                        </a:lnSpc>
                        <a:spcBef>
                          <a:spcPts val="0"/>
                        </a:spcBef>
                        <a:spcAft>
                          <a:spcPts val="0"/>
                        </a:spcAft>
                      </a:pPr>
                      <a:r>
                        <a:rPr lang="en-US" sz="1100" b="0" spc="-10" dirty="0">
                          <a:solidFill>
                            <a:schemeClr val="tx1"/>
                          </a:solidFill>
                          <a:effectLst/>
                          <a:latin typeface="+mj-lt"/>
                        </a:rPr>
                        <a:t>-14.29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15783346"/>
                  </a:ext>
                </a:extLst>
              </a:tr>
              <a:tr h="274320">
                <a:tc>
                  <a:txBody>
                    <a:bodyPr/>
                    <a:lstStyle/>
                    <a:p>
                      <a:pPr marL="74930" marR="68580" algn="l">
                        <a:lnSpc>
                          <a:spcPts val="1050"/>
                        </a:lnSpc>
                        <a:spcBef>
                          <a:spcPts val="0"/>
                        </a:spcBef>
                        <a:spcAft>
                          <a:spcPts val="0"/>
                        </a:spcAft>
                      </a:pPr>
                      <a:r>
                        <a:rPr lang="en-US" sz="1100" dirty="0">
                          <a:effectLst/>
                          <a:latin typeface="+mj-lt"/>
                        </a:rPr>
                        <a:t>452:</a:t>
                      </a:r>
                      <a:r>
                        <a:rPr lang="en-US" sz="1100" spc="-40" dirty="0">
                          <a:effectLst/>
                          <a:latin typeface="+mj-lt"/>
                        </a:rPr>
                        <a:t> </a:t>
                      </a:r>
                      <a:r>
                        <a:rPr lang="en-US" sz="1100" dirty="0">
                          <a:effectLst/>
                          <a:latin typeface="+mj-lt"/>
                        </a:rPr>
                        <a:t>Tiendas de </a:t>
                      </a:r>
                      <a:r>
                        <a:rPr lang="en-US" sz="1100" dirty="0" err="1">
                          <a:effectLst/>
                          <a:latin typeface="+mj-lt"/>
                        </a:rPr>
                        <a:t>mercancías</a:t>
                      </a:r>
                      <a:r>
                        <a:rPr lang="en-US" sz="1100" dirty="0">
                          <a:effectLst/>
                          <a:latin typeface="+mj-lt"/>
                        </a:rPr>
                        <a:t> </a:t>
                      </a:r>
                      <a:r>
                        <a:rPr lang="en-US" sz="1100" dirty="0" err="1">
                          <a:effectLst/>
                          <a:latin typeface="+mj-lt"/>
                        </a:rPr>
                        <a:t>generales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2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0035" algn="ctr">
                        <a:lnSpc>
                          <a:spcPts val="1050"/>
                        </a:lnSpc>
                        <a:spcBef>
                          <a:spcPts val="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871591075"/>
                  </a:ext>
                </a:extLst>
              </a:tr>
            </a:tbl>
          </a:graphicData>
        </a:graphic>
      </p:graphicFrame>
      <p:sp>
        <p:nvSpPr>
          <p:cNvPr id="12" name="Title 1">
            <a:extLst>
              <a:ext uri="{FF2B5EF4-FFF2-40B4-BE49-F238E27FC236}">
                <a16:creationId xmlns:a16="http://schemas.microsoft.com/office/drawing/2014/main" id="{94DA0426-7282-0118-0312-A9423C6B0433}"/>
              </a:ext>
            </a:extLst>
          </p:cNvPr>
          <p:cNvSpPr>
            <a:spLocks noGrp="1"/>
          </p:cNvSpPr>
          <p:nvPr>
            <p:ph type="title"/>
          </p:nvPr>
        </p:nvSpPr>
        <p:spPr>
          <a:xfrm>
            <a:off x="405122" y="497149"/>
            <a:ext cx="11381755" cy="1325563"/>
          </a:xfrm>
        </p:spPr>
        <p:txBody>
          <a:bodyPr>
            <a:noAutofit/>
          </a:bodyPr>
          <a:lstStyle/>
          <a:p>
            <a:pPr algn="ctr"/>
            <a:r>
              <a:rPr lang="en-US" sz="3800" u="sng" dirty="0" err="1"/>
              <a:t>Subregión</a:t>
            </a:r>
            <a:r>
              <a:rPr lang="en-US" sz="3800" u="sng" dirty="0"/>
              <a:t> de Kern Oeste (Taft) </a:t>
            </a:r>
            <a:r>
              <a:rPr lang="en-US" sz="3800" u="sng" dirty="0" err="1"/>
              <a:t>Empleadores</a:t>
            </a:r>
            <a:r>
              <a:rPr lang="en-US" sz="3800" u="sng" dirty="0"/>
              <a:t> Pt. 1</a:t>
            </a:r>
          </a:p>
        </p:txBody>
      </p:sp>
      <p:sp>
        <p:nvSpPr>
          <p:cNvPr id="2" name="TextBox 1">
            <a:extLst>
              <a:ext uri="{FF2B5EF4-FFF2-40B4-BE49-F238E27FC236}">
                <a16:creationId xmlns:a16="http://schemas.microsoft.com/office/drawing/2014/main" id="{AD4DC699-2C5B-D030-9A72-7622DB3F61AE}"/>
              </a:ext>
            </a:extLst>
          </p:cNvPr>
          <p:cNvSpPr txBox="1"/>
          <p:nvPr/>
        </p:nvSpPr>
        <p:spPr>
          <a:xfrm>
            <a:off x="648069" y="5889718"/>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10.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23-24</a:t>
            </a:r>
            <a:endParaRPr lang="en-US" dirty="0"/>
          </a:p>
        </p:txBody>
      </p:sp>
      <p:sp>
        <p:nvSpPr>
          <p:cNvPr id="3" name="TextBox 2">
            <a:extLst>
              <a:ext uri="{FF2B5EF4-FFF2-40B4-BE49-F238E27FC236}">
                <a16:creationId xmlns:a16="http://schemas.microsoft.com/office/drawing/2014/main" id="{3B06AF92-A7C9-4868-817F-83FEEE6DA071}"/>
              </a:ext>
            </a:extLst>
          </p:cNvPr>
          <p:cNvSpPr txBox="1"/>
          <p:nvPr/>
        </p:nvSpPr>
        <p:spPr>
          <a:xfrm>
            <a:off x="10172031" y="1446714"/>
            <a:ext cx="488272" cy="276999"/>
          </a:xfrm>
          <a:prstGeom prst="rect">
            <a:avLst/>
          </a:prstGeom>
          <a:noFill/>
        </p:spPr>
        <p:txBody>
          <a:bodyPr wrap="square" rtlCol="0">
            <a:spAutoFit/>
          </a:bodyPr>
          <a:lstStyle/>
          <a:p>
            <a:r>
              <a:rPr lang="en-US" sz="1200" dirty="0">
                <a:latin typeface="+mj-lt"/>
              </a:rPr>
              <a:t>10</a:t>
            </a:r>
          </a:p>
        </p:txBody>
      </p:sp>
      <p:sp>
        <p:nvSpPr>
          <p:cNvPr id="4" name="Rectangle 3">
            <a:extLst>
              <a:ext uri="{FF2B5EF4-FFF2-40B4-BE49-F238E27FC236}">
                <a16:creationId xmlns:a16="http://schemas.microsoft.com/office/drawing/2014/main" id="{66DC332C-4CFA-4C9B-A730-4D7CBE081F5A}"/>
              </a:ext>
            </a:extLst>
          </p:cNvPr>
          <p:cNvSpPr/>
          <p:nvPr/>
        </p:nvSpPr>
        <p:spPr>
          <a:xfrm>
            <a:off x="541538" y="568172"/>
            <a:ext cx="10786369" cy="5792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735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9BE34B1-BC7F-0025-90A7-21F691805DFA}"/>
              </a:ext>
            </a:extLst>
          </p:cNvPr>
          <p:cNvGraphicFramePr>
            <a:graphicFrameLocks noGrp="1"/>
          </p:cNvGraphicFramePr>
          <p:nvPr>
            <p:extLst>
              <p:ext uri="{D42A27DB-BD31-4B8C-83A1-F6EECF244321}">
                <p14:modId xmlns:p14="http://schemas.microsoft.com/office/powerpoint/2010/main" val="752454278"/>
              </p:ext>
            </p:extLst>
          </p:nvPr>
        </p:nvGraphicFramePr>
        <p:xfrm>
          <a:off x="2006354" y="1820879"/>
          <a:ext cx="8138160" cy="3078480"/>
        </p:xfrm>
        <a:graphic>
          <a:graphicData uri="http://schemas.openxmlformats.org/drawingml/2006/table">
            <a:tbl>
              <a:tblPr firstRow="1" firstCol="1" lastRow="1" lastCol="1" bandRow="1" bandCol="1">
                <a:tableStyleId>{D4CE2346-27A6-42CB-956E-9A3AAC782CB1}</a:tableStyleId>
              </a:tblPr>
              <a:tblGrid>
                <a:gridCol w="3383280">
                  <a:extLst>
                    <a:ext uri="{9D8B030D-6E8A-4147-A177-3AD203B41FA5}">
                      <a16:colId xmlns:a16="http://schemas.microsoft.com/office/drawing/2014/main" val="2930325333"/>
                    </a:ext>
                  </a:extLst>
                </a:gridCol>
                <a:gridCol w="731520">
                  <a:extLst>
                    <a:ext uri="{9D8B030D-6E8A-4147-A177-3AD203B41FA5}">
                      <a16:colId xmlns:a16="http://schemas.microsoft.com/office/drawing/2014/main" val="1997157975"/>
                    </a:ext>
                  </a:extLst>
                </a:gridCol>
                <a:gridCol w="731520">
                  <a:extLst>
                    <a:ext uri="{9D8B030D-6E8A-4147-A177-3AD203B41FA5}">
                      <a16:colId xmlns:a16="http://schemas.microsoft.com/office/drawing/2014/main" val="4280707733"/>
                    </a:ext>
                  </a:extLst>
                </a:gridCol>
                <a:gridCol w="731520">
                  <a:extLst>
                    <a:ext uri="{9D8B030D-6E8A-4147-A177-3AD203B41FA5}">
                      <a16:colId xmlns:a16="http://schemas.microsoft.com/office/drawing/2014/main" val="779061837"/>
                    </a:ext>
                  </a:extLst>
                </a:gridCol>
                <a:gridCol w="731520">
                  <a:extLst>
                    <a:ext uri="{9D8B030D-6E8A-4147-A177-3AD203B41FA5}">
                      <a16:colId xmlns:a16="http://schemas.microsoft.com/office/drawing/2014/main" val="3310233544"/>
                    </a:ext>
                  </a:extLst>
                </a:gridCol>
                <a:gridCol w="914400">
                  <a:extLst>
                    <a:ext uri="{9D8B030D-6E8A-4147-A177-3AD203B41FA5}">
                      <a16:colId xmlns:a16="http://schemas.microsoft.com/office/drawing/2014/main" val="451700066"/>
                    </a:ext>
                  </a:extLst>
                </a:gridCol>
                <a:gridCol w="914400">
                  <a:extLst>
                    <a:ext uri="{9D8B030D-6E8A-4147-A177-3AD203B41FA5}">
                      <a16:colId xmlns:a16="http://schemas.microsoft.com/office/drawing/2014/main" val="3525860147"/>
                    </a:ext>
                  </a:extLst>
                </a:gridCol>
              </a:tblGrid>
              <a:tr h="274320">
                <a:tc>
                  <a:txBody>
                    <a:bodyPr/>
                    <a:lstStyle/>
                    <a:p>
                      <a:pPr marL="619760" marR="0" indent="-242570" algn="l">
                        <a:lnSpc>
                          <a:spcPts val="1150"/>
                        </a:lnSpc>
                        <a:spcBef>
                          <a:spcPts val="0"/>
                        </a:spcBef>
                        <a:spcAft>
                          <a:spcPts val="0"/>
                        </a:spcAft>
                      </a:pPr>
                      <a:r>
                        <a:rPr lang="en-US" sz="1100" dirty="0">
                          <a:effectLst/>
                          <a:latin typeface="+mj-lt"/>
                        </a:rPr>
                        <a:t>48:</a:t>
                      </a:r>
                      <a:r>
                        <a:rPr lang="en-US" sz="1100" spc="-65" dirty="0">
                          <a:effectLst/>
                          <a:latin typeface="+mj-lt"/>
                        </a:rPr>
                        <a:t> </a:t>
                      </a:r>
                      <a:r>
                        <a:rPr lang="en-US" sz="1100" dirty="0">
                          <a:effectLst/>
                          <a:latin typeface="+mj-lt"/>
                        </a:rPr>
                        <a:t>Transportation</a:t>
                      </a:r>
                      <a:r>
                        <a:rPr lang="en-US" sz="1100" spc="-60" dirty="0">
                          <a:effectLst/>
                          <a:latin typeface="+mj-lt"/>
                        </a:rPr>
                        <a:t> </a:t>
                      </a:r>
                      <a:r>
                        <a:rPr lang="en-US" sz="1100" dirty="0">
                          <a:effectLst/>
                          <a:latin typeface="+mj-lt"/>
                        </a:rPr>
                        <a:t>and </a:t>
                      </a:r>
                      <a:r>
                        <a:rPr lang="en-US" sz="1100" spc="-10" dirty="0">
                          <a:effectLst/>
                          <a:latin typeface="+mj-lt"/>
                        </a:rPr>
                        <a:t>Warehousing</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75"/>
                        </a:spcBef>
                        <a:spcAft>
                          <a:spcPts val="0"/>
                        </a:spcAft>
                      </a:pPr>
                      <a:r>
                        <a:rPr lang="en-US" sz="1100" b="0" dirty="0">
                          <a:solidFill>
                            <a:schemeClr val="tx1"/>
                          </a:solidFill>
                          <a:effectLst/>
                          <a:latin typeface="+mj-lt"/>
                        </a:rPr>
                        <a:t>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b="0" dirty="0">
                          <a:solidFill>
                            <a:schemeClr val="tx1"/>
                          </a:solidFill>
                          <a:effectLst/>
                          <a:latin typeface="+mj-lt"/>
                        </a:rPr>
                        <a:t>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75"/>
                        </a:spcBef>
                        <a:spcAft>
                          <a:spcPts val="0"/>
                        </a:spcAft>
                      </a:pPr>
                      <a:r>
                        <a:rPr lang="en-US" sz="1100" b="0" spc="-10" dirty="0">
                          <a:solidFill>
                            <a:schemeClr val="tx1"/>
                          </a:solidFill>
                          <a:effectLst/>
                          <a:latin typeface="+mj-lt"/>
                        </a:rPr>
                        <a:t>28.57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30485556"/>
                  </a:ext>
                </a:extLst>
              </a:tr>
              <a:tr h="274320">
                <a:tc>
                  <a:txBody>
                    <a:bodyPr/>
                    <a:lstStyle/>
                    <a:p>
                      <a:pPr marL="74930" marR="67945" algn="l">
                        <a:lnSpc>
                          <a:spcPts val="1050"/>
                        </a:lnSpc>
                        <a:spcBef>
                          <a:spcPts val="0"/>
                        </a:spcBef>
                        <a:spcAft>
                          <a:spcPts val="0"/>
                        </a:spcAft>
                      </a:pPr>
                      <a:r>
                        <a:rPr lang="en-US" sz="1100" dirty="0">
                          <a:effectLst/>
                          <a:latin typeface="+mj-lt"/>
                        </a:rPr>
                        <a:t>51:</a:t>
                      </a:r>
                      <a:r>
                        <a:rPr lang="en-US" sz="1100" spc="-5" dirty="0">
                          <a:effectLst/>
                          <a:latin typeface="+mj-lt"/>
                        </a:rPr>
                        <a:t> </a:t>
                      </a:r>
                      <a:r>
                        <a:rPr lang="en-US" sz="1100" spc="-10" dirty="0">
                          <a:effectLst/>
                          <a:latin typeface="+mj-lt"/>
                        </a:rPr>
                        <a:t>Information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6447924"/>
                  </a:ext>
                </a:extLst>
              </a:tr>
              <a:tr h="274320">
                <a:tc>
                  <a:txBody>
                    <a:bodyPr/>
                    <a:lstStyle/>
                    <a:p>
                      <a:pPr marL="74930" marR="67310" algn="l">
                        <a:lnSpc>
                          <a:spcPts val="1050"/>
                        </a:lnSpc>
                        <a:spcBef>
                          <a:spcPts val="0"/>
                        </a:spcBef>
                        <a:spcAft>
                          <a:spcPts val="0"/>
                        </a:spcAft>
                      </a:pPr>
                      <a:r>
                        <a:rPr lang="en-US" sz="1100" dirty="0">
                          <a:effectLst/>
                          <a:latin typeface="+mj-lt"/>
                        </a:rPr>
                        <a:t>52:</a:t>
                      </a:r>
                      <a:r>
                        <a:rPr lang="en-US" sz="1100" spc="-20" dirty="0">
                          <a:effectLst/>
                          <a:latin typeface="+mj-lt"/>
                        </a:rPr>
                        <a:t> </a:t>
                      </a:r>
                      <a:r>
                        <a:rPr lang="en-US" sz="1100" dirty="0">
                          <a:effectLst/>
                          <a:latin typeface="+mj-lt"/>
                        </a:rPr>
                        <a:t>Finance</a:t>
                      </a:r>
                      <a:r>
                        <a:rPr lang="en-US" sz="1100" spc="-20" dirty="0">
                          <a:effectLst/>
                          <a:latin typeface="+mj-lt"/>
                        </a:rPr>
                        <a:t> </a:t>
                      </a:r>
                      <a:r>
                        <a:rPr lang="en-US" sz="1100" dirty="0">
                          <a:effectLst/>
                          <a:latin typeface="+mj-lt"/>
                        </a:rPr>
                        <a:t>and</a:t>
                      </a:r>
                      <a:r>
                        <a:rPr lang="en-US" sz="1100" spc="-15" dirty="0">
                          <a:effectLst/>
                          <a:latin typeface="+mj-lt"/>
                        </a:rPr>
                        <a:t> </a:t>
                      </a:r>
                      <a:r>
                        <a:rPr lang="en-US" sz="1100" spc="-10" dirty="0">
                          <a:effectLst/>
                          <a:latin typeface="+mj-lt"/>
                        </a:rPr>
                        <a:t>Insurance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25425" marR="0" algn="ctr">
                        <a:lnSpc>
                          <a:spcPts val="1050"/>
                        </a:lnSpc>
                        <a:spcBef>
                          <a:spcPts val="0"/>
                        </a:spcBef>
                        <a:spcAft>
                          <a:spcPts val="0"/>
                        </a:spcAft>
                      </a:pPr>
                      <a:r>
                        <a:rPr lang="en-US" sz="1100" b="0" spc="-25" dirty="0">
                          <a:solidFill>
                            <a:schemeClr val="tx1"/>
                          </a:solidFill>
                          <a:effectLst/>
                          <a:latin typeface="+mj-lt"/>
                        </a:rPr>
                        <a:t>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mj-lt"/>
                        </a:rPr>
                        <a:t>10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10" dirty="0">
                          <a:solidFill>
                            <a:schemeClr val="tx1"/>
                          </a:solidFill>
                          <a:effectLst/>
                          <a:latin typeface="+mj-lt"/>
                        </a:rPr>
                        <a:t>10.00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-18.18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471701510"/>
                  </a:ext>
                </a:extLst>
              </a:tr>
              <a:tr h="274320">
                <a:tc>
                  <a:txBody>
                    <a:bodyPr/>
                    <a:lstStyle/>
                    <a:p>
                      <a:pPr marL="74295" marR="70485" algn="l">
                        <a:lnSpc>
                          <a:spcPts val="1050"/>
                        </a:lnSpc>
                        <a:spcBef>
                          <a:spcPts val="0"/>
                        </a:spcBef>
                        <a:spcAft>
                          <a:spcPts val="0"/>
                        </a:spcAft>
                      </a:pPr>
                      <a:r>
                        <a:rPr lang="en-US" sz="1100" dirty="0">
                          <a:effectLst/>
                          <a:latin typeface="+mj-lt"/>
                        </a:rPr>
                        <a:t>531:</a:t>
                      </a:r>
                      <a:r>
                        <a:rPr lang="en-US" sz="1100" spc="-15" dirty="0">
                          <a:effectLst/>
                          <a:latin typeface="+mj-lt"/>
                        </a:rPr>
                        <a:t> </a:t>
                      </a:r>
                      <a:r>
                        <a:rPr lang="en-US" sz="1100" dirty="0">
                          <a:effectLst/>
                          <a:latin typeface="+mj-lt"/>
                        </a:rPr>
                        <a:t>Real</a:t>
                      </a:r>
                      <a:r>
                        <a:rPr lang="en-US" sz="1100" spc="-15" dirty="0">
                          <a:effectLst/>
                          <a:latin typeface="+mj-lt"/>
                        </a:rPr>
                        <a:t> </a:t>
                      </a:r>
                      <a:r>
                        <a:rPr lang="en-US" sz="1100" spc="-10" dirty="0">
                          <a:effectLst/>
                          <a:latin typeface="+mj-lt"/>
                        </a:rPr>
                        <a:t>Estate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30987598"/>
                  </a:ext>
                </a:extLst>
              </a:tr>
              <a:tr h="274320">
                <a:tc>
                  <a:txBody>
                    <a:bodyPr/>
                    <a:lstStyle/>
                    <a:p>
                      <a:pPr marL="74930" marR="68580" algn="l">
                        <a:lnSpc>
                          <a:spcPts val="1050"/>
                        </a:lnSpc>
                        <a:spcBef>
                          <a:spcPts val="0"/>
                        </a:spcBef>
                        <a:spcAft>
                          <a:spcPts val="0"/>
                        </a:spcAft>
                      </a:pPr>
                      <a:r>
                        <a:rPr lang="en-US" sz="1100" dirty="0">
                          <a:effectLst/>
                          <a:latin typeface="+mj-lt"/>
                        </a:rPr>
                        <a:t>532:</a:t>
                      </a:r>
                      <a:r>
                        <a:rPr lang="en-US" sz="1100" spc="-20" dirty="0">
                          <a:effectLst/>
                          <a:latin typeface="+mj-lt"/>
                        </a:rPr>
                        <a:t> </a:t>
                      </a:r>
                      <a:r>
                        <a:rPr lang="en-US" sz="1100" dirty="0">
                          <a:effectLst/>
                          <a:latin typeface="+mj-lt"/>
                        </a:rPr>
                        <a:t>Rental</a:t>
                      </a:r>
                      <a:r>
                        <a:rPr lang="en-US" sz="1100" spc="-20" dirty="0">
                          <a:effectLst/>
                          <a:latin typeface="+mj-lt"/>
                        </a:rPr>
                        <a:t> </a:t>
                      </a:r>
                      <a:r>
                        <a:rPr lang="en-US" sz="1100" dirty="0">
                          <a:effectLst/>
                          <a:latin typeface="+mj-lt"/>
                        </a:rPr>
                        <a:t>and</a:t>
                      </a:r>
                      <a:r>
                        <a:rPr lang="en-US" sz="1100" spc="-25" dirty="0">
                          <a:effectLst/>
                          <a:latin typeface="+mj-lt"/>
                        </a:rPr>
                        <a:t> </a:t>
                      </a:r>
                      <a:r>
                        <a:rPr lang="en-US" sz="1100" dirty="0">
                          <a:effectLst/>
                          <a:latin typeface="+mj-lt"/>
                        </a:rPr>
                        <a:t>Leasing</a:t>
                      </a:r>
                      <a:r>
                        <a:rPr lang="en-US" sz="1100" spc="-15" dirty="0">
                          <a:effectLst/>
                          <a:latin typeface="+mj-lt"/>
                        </a:rPr>
                        <a:t> </a:t>
                      </a:r>
                      <a:r>
                        <a:rPr lang="en-US" sz="1100" spc="-10" dirty="0">
                          <a:effectLst/>
                          <a:latin typeface="+mj-lt"/>
                        </a:rPr>
                        <a:t>Services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7945" algn="ctr">
                        <a:lnSpc>
                          <a:spcPts val="1050"/>
                        </a:lnSpc>
                        <a:spcBef>
                          <a:spcPts val="0"/>
                        </a:spcBef>
                        <a:spcAft>
                          <a:spcPts val="0"/>
                        </a:spcAft>
                      </a:pPr>
                      <a:r>
                        <a:rPr lang="en-US" sz="1100" b="0" spc="-10" dirty="0">
                          <a:solidFill>
                            <a:schemeClr val="tx1"/>
                          </a:solidFill>
                          <a:effectLst/>
                          <a:latin typeface="+mj-lt"/>
                        </a:rPr>
                        <a:t>-100.00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mj-lt"/>
                        </a:rPr>
                        <a:t>-</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943585762"/>
                  </a:ext>
                </a:extLst>
              </a:tr>
              <a:tr h="274320">
                <a:tc>
                  <a:txBody>
                    <a:bodyPr/>
                    <a:lstStyle/>
                    <a:p>
                      <a:pPr marL="476885" marR="0" indent="-332740" algn="l">
                        <a:lnSpc>
                          <a:spcPts val="1150"/>
                        </a:lnSpc>
                        <a:spcBef>
                          <a:spcPts val="0"/>
                        </a:spcBef>
                        <a:spcAft>
                          <a:spcPts val="0"/>
                        </a:spcAft>
                      </a:pPr>
                      <a:r>
                        <a:rPr lang="en-US" sz="1100" dirty="0">
                          <a:effectLst/>
                          <a:latin typeface="+mj-lt"/>
                        </a:rPr>
                        <a:t>54:</a:t>
                      </a:r>
                      <a:r>
                        <a:rPr lang="en-US" sz="1100" spc="-65" dirty="0">
                          <a:effectLst/>
                          <a:latin typeface="+mj-lt"/>
                        </a:rPr>
                        <a:t> </a:t>
                      </a:r>
                      <a:r>
                        <a:rPr lang="en-US" sz="1100" dirty="0">
                          <a:effectLst/>
                          <a:latin typeface="+mj-lt"/>
                        </a:rPr>
                        <a:t>Professional,</a:t>
                      </a:r>
                      <a:r>
                        <a:rPr lang="en-US" sz="1100" spc="-60" dirty="0">
                          <a:effectLst/>
                          <a:latin typeface="+mj-lt"/>
                        </a:rPr>
                        <a:t> </a:t>
                      </a:r>
                      <a:r>
                        <a:rPr lang="en-US" sz="1100" dirty="0">
                          <a:effectLst/>
                          <a:latin typeface="+mj-lt"/>
                        </a:rPr>
                        <a:t>Scientific,</a:t>
                      </a:r>
                      <a:r>
                        <a:rPr lang="en-US" sz="1100" spc="-60" dirty="0">
                          <a:effectLst/>
                          <a:latin typeface="+mj-lt"/>
                        </a:rPr>
                        <a:t> </a:t>
                      </a:r>
                      <a:r>
                        <a:rPr lang="en-US" sz="1100" dirty="0">
                          <a:effectLst/>
                          <a:latin typeface="+mj-lt"/>
                        </a:rPr>
                        <a:t>and Technical Services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76427608"/>
                  </a:ext>
                </a:extLst>
              </a:tr>
              <a:tr h="274320">
                <a:tc>
                  <a:txBody>
                    <a:bodyPr/>
                    <a:lstStyle/>
                    <a:p>
                      <a:pPr marL="738505" marR="0" indent="-538480" algn="l">
                        <a:lnSpc>
                          <a:spcPts val="1140"/>
                        </a:lnSpc>
                        <a:spcBef>
                          <a:spcPts val="0"/>
                        </a:spcBef>
                        <a:spcAft>
                          <a:spcPts val="0"/>
                        </a:spcAft>
                      </a:pPr>
                      <a:r>
                        <a:rPr lang="en-US" sz="1100" dirty="0">
                          <a:effectLst/>
                          <a:latin typeface="+mj-lt"/>
                        </a:rPr>
                        <a:t>621:</a:t>
                      </a:r>
                      <a:r>
                        <a:rPr lang="en-US" sz="1100" spc="-65" dirty="0">
                          <a:effectLst/>
                          <a:latin typeface="+mj-lt"/>
                        </a:rPr>
                        <a:t> </a:t>
                      </a:r>
                      <a:r>
                        <a:rPr lang="en-US" sz="1100" dirty="0">
                          <a:effectLst/>
                          <a:latin typeface="+mj-lt"/>
                        </a:rPr>
                        <a:t>Ambulatory</a:t>
                      </a:r>
                      <a:r>
                        <a:rPr lang="en-US" sz="1100" spc="-60" dirty="0">
                          <a:effectLst/>
                          <a:latin typeface="+mj-lt"/>
                        </a:rPr>
                        <a:t> </a:t>
                      </a:r>
                      <a:r>
                        <a:rPr lang="en-US" sz="1100" dirty="0">
                          <a:effectLst/>
                          <a:latin typeface="+mj-lt"/>
                        </a:rPr>
                        <a:t>Health</a:t>
                      </a:r>
                      <a:r>
                        <a:rPr lang="en-US" sz="1100" spc="-65" dirty="0">
                          <a:effectLst/>
                          <a:latin typeface="+mj-lt"/>
                        </a:rPr>
                        <a:t> </a:t>
                      </a:r>
                      <a:r>
                        <a:rPr lang="en-US" sz="1100" dirty="0">
                          <a:effectLst/>
                          <a:latin typeface="+mj-lt"/>
                        </a:rPr>
                        <a:t>Care </a:t>
                      </a:r>
                      <a:r>
                        <a:rPr lang="en-US" sz="1100" spc="-10" dirty="0">
                          <a:effectLst/>
                          <a:latin typeface="+mj-lt"/>
                        </a:rPr>
                        <a:t>Services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75"/>
                        </a:spcBef>
                        <a:spcAft>
                          <a:spcPts val="0"/>
                        </a:spcAft>
                      </a:pPr>
                      <a:r>
                        <a:rPr lang="en-US" sz="1100" b="0" spc="-25" dirty="0">
                          <a:solidFill>
                            <a:schemeClr val="tx1"/>
                          </a:solidFill>
                          <a:effectLst/>
                          <a:latin typeface="+mj-lt"/>
                        </a:rPr>
                        <a:t>13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b="0" spc="-25" dirty="0">
                          <a:solidFill>
                            <a:schemeClr val="tx1"/>
                          </a:solidFill>
                          <a:effectLst/>
                          <a:latin typeface="+mj-lt"/>
                        </a:rPr>
                        <a:t>12</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b="0" spc="-25" dirty="0">
                          <a:solidFill>
                            <a:schemeClr val="tx1"/>
                          </a:solidFill>
                          <a:effectLst/>
                          <a:latin typeface="+mj-lt"/>
                        </a:rPr>
                        <a:t>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22250" algn="ctr">
                        <a:spcBef>
                          <a:spcPts val="575"/>
                        </a:spcBef>
                        <a:spcAft>
                          <a:spcPts val="0"/>
                        </a:spcAft>
                      </a:pPr>
                      <a:r>
                        <a:rPr lang="en-US" sz="1100" b="0" spc="-25" dirty="0">
                          <a:solidFill>
                            <a:schemeClr val="tx1"/>
                          </a:solidFill>
                          <a:effectLst/>
                          <a:latin typeface="+mj-lt"/>
                        </a:rPr>
                        <a:t>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7.69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8925" algn="ctr">
                        <a:spcBef>
                          <a:spcPts val="575"/>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8.33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3076918"/>
                  </a:ext>
                </a:extLst>
              </a:tr>
              <a:tr h="274320">
                <a:tc>
                  <a:txBody>
                    <a:bodyPr/>
                    <a:lstStyle/>
                    <a:p>
                      <a:pPr marL="73025" marR="70485" algn="l">
                        <a:lnSpc>
                          <a:spcPts val="1050"/>
                        </a:lnSpc>
                        <a:spcBef>
                          <a:spcPts val="0"/>
                        </a:spcBef>
                        <a:spcAft>
                          <a:spcPts val="0"/>
                        </a:spcAft>
                      </a:pPr>
                      <a:r>
                        <a:rPr lang="en-US" sz="1100" dirty="0">
                          <a:effectLst/>
                          <a:latin typeface="+mj-lt"/>
                        </a:rPr>
                        <a:t>624:</a:t>
                      </a:r>
                      <a:r>
                        <a:rPr lang="en-US" sz="1100" spc="-35" dirty="0">
                          <a:effectLst/>
                          <a:latin typeface="+mj-lt"/>
                        </a:rPr>
                        <a:t> </a:t>
                      </a:r>
                      <a:r>
                        <a:rPr lang="en-US" sz="1100" dirty="0">
                          <a:effectLst/>
                          <a:latin typeface="+mj-lt"/>
                        </a:rPr>
                        <a:t>Social</a:t>
                      </a:r>
                      <a:r>
                        <a:rPr lang="en-US" sz="1100" spc="-60" dirty="0">
                          <a:effectLst/>
                          <a:latin typeface="+mj-lt"/>
                        </a:rPr>
                        <a:t> </a:t>
                      </a:r>
                      <a:r>
                        <a:rPr lang="en-US" sz="1100" spc="-10" dirty="0">
                          <a:effectLst/>
                          <a:latin typeface="+mj-lt"/>
                        </a:rPr>
                        <a:t>Assistance</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7155642"/>
                  </a:ext>
                </a:extLst>
              </a:tr>
              <a:tr h="274320">
                <a:tc>
                  <a:txBody>
                    <a:bodyPr/>
                    <a:lstStyle/>
                    <a:p>
                      <a:pPr marL="679450" marR="0" indent="-443865" algn="l">
                        <a:lnSpc>
                          <a:spcPts val="1150"/>
                        </a:lnSpc>
                        <a:spcBef>
                          <a:spcPts val="0"/>
                        </a:spcBef>
                        <a:spcAft>
                          <a:spcPts val="0"/>
                        </a:spcAft>
                      </a:pPr>
                      <a:r>
                        <a:rPr lang="en-US" sz="1100" dirty="0">
                          <a:effectLst/>
                          <a:latin typeface="+mj-lt"/>
                        </a:rPr>
                        <a:t>71:</a:t>
                      </a:r>
                      <a:r>
                        <a:rPr lang="en-US" sz="1100" spc="-65" dirty="0">
                          <a:effectLst/>
                          <a:latin typeface="+mj-lt"/>
                        </a:rPr>
                        <a:t> </a:t>
                      </a:r>
                      <a:r>
                        <a:rPr lang="en-US" sz="1100" dirty="0">
                          <a:effectLst/>
                          <a:latin typeface="+mj-lt"/>
                        </a:rPr>
                        <a:t>Arts,</a:t>
                      </a:r>
                      <a:r>
                        <a:rPr lang="en-US" sz="1100" spc="-60" dirty="0">
                          <a:effectLst/>
                          <a:latin typeface="+mj-lt"/>
                        </a:rPr>
                        <a:t> </a:t>
                      </a:r>
                      <a:r>
                        <a:rPr lang="en-US" sz="1100" dirty="0">
                          <a:effectLst/>
                          <a:latin typeface="+mj-lt"/>
                        </a:rPr>
                        <a:t>Entertainment,</a:t>
                      </a:r>
                      <a:r>
                        <a:rPr lang="en-US" sz="1100" spc="-65" dirty="0">
                          <a:effectLst/>
                          <a:latin typeface="+mj-lt"/>
                        </a:rPr>
                        <a:t> </a:t>
                      </a:r>
                      <a:r>
                        <a:rPr lang="en-US" sz="1100" dirty="0">
                          <a:effectLst/>
                          <a:latin typeface="+mj-lt"/>
                        </a:rPr>
                        <a:t>and </a:t>
                      </a:r>
                      <a:r>
                        <a:rPr lang="en-US" sz="1100" spc="-10" dirty="0">
                          <a:effectLst/>
                          <a:latin typeface="+mj-lt"/>
                        </a:rPr>
                        <a:t>Recreation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54237566"/>
                  </a:ext>
                </a:extLst>
              </a:tr>
              <a:tr h="274320">
                <a:tc>
                  <a:txBody>
                    <a:bodyPr/>
                    <a:lstStyle/>
                    <a:p>
                      <a:pPr marL="791845" marR="0" indent="-657225" algn="l">
                        <a:lnSpc>
                          <a:spcPts val="1150"/>
                        </a:lnSpc>
                        <a:spcBef>
                          <a:spcPts val="0"/>
                        </a:spcBef>
                        <a:spcAft>
                          <a:spcPts val="0"/>
                        </a:spcAft>
                      </a:pPr>
                      <a:r>
                        <a:rPr lang="en-US" sz="1100" dirty="0">
                          <a:effectLst/>
                          <a:latin typeface="+mj-lt"/>
                        </a:rPr>
                        <a:t>722:</a:t>
                      </a:r>
                      <a:r>
                        <a:rPr lang="en-US" sz="1100" spc="-45" dirty="0">
                          <a:effectLst/>
                          <a:latin typeface="+mj-lt"/>
                        </a:rPr>
                        <a:t> </a:t>
                      </a:r>
                      <a:r>
                        <a:rPr lang="en-US" sz="1100" dirty="0">
                          <a:effectLst/>
                          <a:latin typeface="+mj-lt"/>
                        </a:rPr>
                        <a:t>Food</a:t>
                      </a:r>
                      <a:r>
                        <a:rPr lang="en-US" sz="1100" spc="-40" dirty="0">
                          <a:effectLst/>
                          <a:latin typeface="+mj-lt"/>
                        </a:rPr>
                        <a:t> </a:t>
                      </a:r>
                      <a:r>
                        <a:rPr lang="en-US" sz="1100" dirty="0">
                          <a:effectLst/>
                          <a:latin typeface="+mj-lt"/>
                        </a:rPr>
                        <a:t>Service</a:t>
                      </a:r>
                      <a:r>
                        <a:rPr lang="en-US" sz="1100" spc="-45" dirty="0">
                          <a:effectLst/>
                          <a:latin typeface="+mj-lt"/>
                        </a:rPr>
                        <a:t> </a:t>
                      </a:r>
                      <a:r>
                        <a:rPr lang="en-US" sz="1100" dirty="0">
                          <a:effectLst/>
                          <a:latin typeface="+mj-lt"/>
                        </a:rPr>
                        <a:t>and</a:t>
                      </a:r>
                      <a:r>
                        <a:rPr lang="en-US" sz="1100" spc="-40" dirty="0">
                          <a:effectLst/>
                          <a:latin typeface="+mj-lt"/>
                        </a:rPr>
                        <a:t> </a:t>
                      </a:r>
                      <a:r>
                        <a:rPr lang="en-US" sz="1100" dirty="0">
                          <a:effectLst/>
                          <a:latin typeface="+mj-lt"/>
                        </a:rPr>
                        <a:t>Drinking </a:t>
                      </a:r>
                      <a:r>
                        <a:rPr lang="en-US" sz="1100" spc="-10" dirty="0">
                          <a:effectLst/>
                          <a:latin typeface="+mj-lt"/>
                        </a:rPr>
                        <a:t>Places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75"/>
                        </a:spcBef>
                        <a:spcAft>
                          <a:spcPts val="0"/>
                        </a:spcAft>
                      </a:pPr>
                      <a:r>
                        <a:rPr lang="en-US" sz="1100" b="0" spc="-25" dirty="0">
                          <a:solidFill>
                            <a:schemeClr val="tx1"/>
                          </a:solidFill>
                          <a:effectLst/>
                          <a:latin typeface="+mj-lt"/>
                        </a:rPr>
                        <a:t>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b="0" spc="-25" dirty="0">
                          <a:solidFill>
                            <a:schemeClr val="tx1"/>
                          </a:solidFill>
                          <a:effectLst/>
                          <a:latin typeface="+mj-lt"/>
                        </a:rPr>
                        <a:t>28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b="0" spc="-25" dirty="0">
                          <a:solidFill>
                            <a:schemeClr val="tx1"/>
                          </a:solidFill>
                          <a:effectLst/>
                          <a:latin typeface="+mj-lt"/>
                        </a:rPr>
                        <a:t>26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11455" algn="ctr">
                        <a:spcBef>
                          <a:spcPts val="575"/>
                        </a:spcBef>
                        <a:spcAft>
                          <a:spcPts val="0"/>
                        </a:spcAft>
                      </a:pPr>
                      <a:r>
                        <a:rPr lang="en-US" sz="1100" b="0" spc="-25" dirty="0">
                          <a:solidFill>
                            <a:schemeClr val="tx1"/>
                          </a:solidFill>
                          <a:effectLst/>
                          <a:latin typeface="+mj-lt"/>
                        </a:rPr>
                        <a:t>30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spcBef>
                          <a:spcPts val="575"/>
                        </a:spcBef>
                        <a:spcAft>
                          <a:spcPts val="0"/>
                        </a:spcAft>
                      </a:pPr>
                      <a:r>
                        <a:rPr lang="en-US" sz="1100" b="0" spc="-10" dirty="0">
                          <a:solidFill>
                            <a:schemeClr val="tx1"/>
                          </a:solidFill>
                          <a:effectLst/>
                          <a:latin typeface="+mj-lt"/>
                        </a:rPr>
                        <a:t>-15.15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spcBef>
                          <a:spcPts val="575"/>
                        </a:spcBef>
                        <a:spcAft>
                          <a:spcPts val="0"/>
                        </a:spcAft>
                      </a:pPr>
                      <a:r>
                        <a:rPr lang="en-US" sz="1100" b="0" spc="-20" dirty="0">
                          <a:solidFill>
                            <a:schemeClr val="tx1"/>
                          </a:solidFill>
                          <a:effectLst/>
                          <a:latin typeface="+mj-lt"/>
                        </a:rPr>
                        <a:t>7.14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23091667"/>
                  </a:ext>
                </a:extLst>
              </a:tr>
              <a:tr h="274320">
                <a:tc>
                  <a:txBody>
                    <a:bodyPr/>
                    <a:lstStyle/>
                    <a:p>
                      <a:pPr marL="74930" marR="69215" algn="l">
                        <a:lnSpc>
                          <a:spcPts val="1150"/>
                        </a:lnSpc>
                        <a:spcBef>
                          <a:spcPts val="0"/>
                        </a:spcBef>
                        <a:spcAft>
                          <a:spcPts val="0"/>
                        </a:spcAft>
                      </a:pPr>
                      <a:r>
                        <a:rPr lang="en-US" sz="1100" dirty="0">
                          <a:effectLst/>
                          <a:latin typeface="+mj-lt"/>
                        </a:rPr>
                        <a:t>81:</a:t>
                      </a:r>
                      <a:r>
                        <a:rPr lang="en-US" sz="1100" spc="-60" dirty="0">
                          <a:effectLst/>
                          <a:latin typeface="+mj-lt"/>
                        </a:rPr>
                        <a:t> </a:t>
                      </a:r>
                      <a:r>
                        <a:rPr lang="en-US" sz="1100" dirty="0">
                          <a:effectLst/>
                          <a:latin typeface="+mj-lt"/>
                        </a:rPr>
                        <a:t>Other</a:t>
                      </a:r>
                      <a:r>
                        <a:rPr lang="en-US" sz="1100" spc="-55" dirty="0">
                          <a:effectLst/>
                          <a:latin typeface="+mj-lt"/>
                        </a:rPr>
                        <a:t> </a:t>
                      </a:r>
                      <a:r>
                        <a:rPr lang="en-US" sz="1100" dirty="0">
                          <a:effectLst/>
                          <a:latin typeface="+mj-lt"/>
                        </a:rPr>
                        <a:t>Services</a:t>
                      </a:r>
                      <a:r>
                        <a:rPr lang="en-US" sz="1100" spc="-65" dirty="0">
                          <a:effectLst/>
                          <a:latin typeface="+mj-lt"/>
                        </a:rPr>
                        <a:t> </a:t>
                      </a:r>
                      <a:r>
                        <a:rPr lang="en-US" sz="1100" dirty="0">
                          <a:effectLst/>
                          <a:latin typeface="+mj-lt"/>
                        </a:rPr>
                        <a:t>(Auto</a:t>
                      </a:r>
                      <a:r>
                        <a:rPr lang="en-US" sz="1100" spc="-60" dirty="0">
                          <a:effectLst/>
                          <a:latin typeface="+mj-lt"/>
                        </a:rPr>
                        <a:t> </a:t>
                      </a:r>
                      <a:r>
                        <a:rPr lang="en-US" sz="1100" dirty="0">
                          <a:effectLst/>
                          <a:latin typeface="+mj-lt"/>
                        </a:rPr>
                        <a:t>Repair, Appliance Repair, Barber, Nail, Dry Cleaner</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0" marR="0" algn="ctr">
                        <a:spcBef>
                          <a:spcPts val="0"/>
                        </a:spcBef>
                        <a:spcAft>
                          <a:spcPts val="0"/>
                        </a:spcAft>
                      </a:pPr>
                      <a:r>
                        <a:rPr lang="en-US" sz="1100" b="0" dirty="0">
                          <a:solidFill>
                            <a:schemeClr val="tx1"/>
                          </a:solidFill>
                          <a:effectLst/>
                          <a:latin typeface="+mj-lt"/>
                        </a:rPr>
                        <a:t> </a:t>
                      </a:r>
                    </a:p>
                    <a:p>
                      <a:pPr marL="92710" marR="83185" algn="ctr">
                        <a:spcBef>
                          <a:spcPts val="0"/>
                        </a:spcBef>
                        <a:spcAft>
                          <a:spcPts val="0"/>
                        </a:spcAft>
                      </a:pPr>
                      <a:r>
                        <a:rPr lang="en-US" sz="1100" b="0" spc="-25" dirty="0">
                          <a:solidFill>
                            <a:schemeClr val="tx1"/>
                          </a:solidFill>
                          <a:effectLst/>
                          <a:latin typeface="+mj-lt"/>
                        </a:rPr>
                        <a:t>27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224155" marR="0" algn="ctr">
                        <a:spcBef>
                          <a:spcPts val="0"/>
                        </a:spcBef>
                        <a:spcAft>
                          <a:spcPts val="0"/>
                        </a:spcAft>
                      </a:pPr>
                      <a:r>
                        <a:rPr lang="en-US" sz="1100" b="0" spc="-25" dirty="0">
                          <a:solidFill>
                            <a:schemeClr val="tx1"/>
                          </a:solidFill>
                          <a:effectLst/>
                          <a:latin typeface="+mj-lt"/>
                        </a:rPr>
                        <a:t>25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94615" marR="85090" algn="ctr">
                        <a:spcBef>
                          <a:spcPts val="0"/>
                        </a:spcBef>
                        <a:spcAft>
                          <a:spcPts val="0"/>
                        </a:spcAft>
                      </a:pPr>
                      <a:r>
                        <a:rPr lang="en-US" sz="1100" b="0" spc="-25" dirty="0">
                          <a:solidFill>
                            <a:schemeClr val="tx1"/>
                          </a:solidFill>
                          <a:effectLst/>
                          <a:latin typeface="+mj-lt"/>
                        </a:rPr>
                        <a:t>24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0" marR="211455" algn="ctr">
                        <a:spcBef>
                          <a:spcPts val="0"/>
                        </a:spcBef>
                        <a:spcAft>
                          <a:spcPts val="0"/>
                        </a:spcAft>
                      </a:pPr>
                      <a:r>
                        <a:rPr lang="en-US" sz="1100" b="0" spc="-25" dirty="0">
                          <a:solidFill>
                            <a:schemeClr val="tx1"/>
                          </a:solidFill>
                          <a:effectLst/>
                          <a:latin typeface="+mj-lt"/>
                        </a:rPr>
                        <a:t>25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75565" marR="66040" algn="ctr">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7.41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0" marR="309880" algn="ctr">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22114869"/>
                  </a:ext>
                </a:extLst>
              </a:tr>
            </a:tbl>
          </a:graphicData>
        </a:graphic>
      </p:graphicFrame>
      <p:sp>
        <p:nvSpPr>
          <p:cNvPr id="12" name="Title 1">
            <a:extLst>
              <a:ext uri="{FF2B5EF4-FFF2-40B4-BE49-F238E27FC236}">
                <a16:creationId xmlns:a16="http://schemas.microsoft.com/office/drawing/2014/main" id="{94DA0426-7282-0118-0312-A9423C6B0433}"/>
              </a:ext>
            </a:extLst>
          </p:cNvPr>
          <p:cNvSpPr>
            <a:spLocks noGrp="1"/>
          </p:cNvSpPr>
          <p:nvPr>
            <p:ph type="title"/>
          </p:nvPr>
        </p:nvSpPr>
        <p:spPr>
          <a:xfrm>
            <a:off x="384556" y="585926"/>
            <a:ext cx="11381755" cy="1325563"/>
          </a:xfrm>
        </p:spPr>
        <p:txBody>
          <a:bodyPr>
            <a:noAutofit/>
          </a:bodyPr>
          <a:lstStyle/>
          <a:p>
            <a:pPr algn="ctr"/>
            <a:r>
              <a:rPr lang="en-US" sz="3800" u="sng" dirty="0"/>
              <a:t>West Kern Subregion (Taft) Employers Pt. 2</a:t>
            </a:r>
          </a:p>
        </p:txBody>
      </p:sp>
      <p:sp>
        <p:nvSpPr>
          <p:cNvPr id="2" name="TextBox 1">
            <a:extLst>
              <a:ext uri="{FF2B5EF4-FFF2-40B4-BE49-F238E27FC236}">
                <a16:creationId xmlns:a16="http://schemas.microsoft.com/office/drawing/2014/main" id="{AD4DC699-2C5B-D030-9A72-7622DB3F61AE}"/>
              </a:ext>
            </a:extLst>
          </p:cNvPr>
          <p:cNvSpPr txBox="1"/>
          <p:nvPr/>
        </p:nvSpPr>
        <p:spPr>
          <a:xfrm>
            <a:off x="727969" y="5619765"/>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10.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23-24</a:t>
            </a:r>
            <a:endParaRPr lang="en-US" dirty="0"/>
          </a:p>
        </p:txBody>
      </p:sp>
      <p:sp>
        <p:nvSpPr>
          <p:cNvPr id="3" name="TextBox 2">
            <a:extLst>
              <a:ext uri="{FF2B5EF4-FFF2-40B4-BE49-F238E27FC236}">
                <a16:creationId xmlns:a16="http://schemas.microsoft.com/office/drawing/2014/main" id="{7351E26E-F45E-45FF-A7DA-693619A09A58}"/>
              </a:ext>
            </a:extLst>
          </p:cNvPr>
          <p:cNvSpPr txBox="1"/>
          <p:nvPr/>
        </p:nvSpPr>
        <p:spPr>
          <a:xfrm>
            <a:off x="10144514" y="1634490"/>
            <a:ext cx="366647" cy="276999"/>
          </a:xfrm>
          <a:prstGeom prst="rect">
            <a:avLst/>
          </a:prstGeom>
          <a:noFill/>
        </p:spPr>
        <p:txBody>
          <a:bodyPr wrap="square" rtlCol="0">
            <a:spAutoFit/>
          </a:bodyPr>
          <a:lstStyle/>
          <a:p>
            <a:r>
              <a:rPr lang="en-US" sz="1200" dirty="0">
                <a:latin typeface="+mj-lt"/>
              </a:rPr>
              <a:t>10</a:t>
            </a:r>
          </a:p>
        </p:txBody>
      </p:sp>
      <p:sp>
        <p:nvSpPr>
          <p:cNvPr id="4" name="Rectangle 3">
            <a:extLst>
              <a:ext uri="{FF2B5EF4-FFF2-40B4-BE49-F238E27FC236}">
                <a16:creationId xmlns:a16="http://schemas.microsoft.com/office/drawing/2014/main" id="{33825F89-B486-4177-863C-8075B39CFA0B}"/>
              </a:ext>
            </a:extLst>
          </p:cNvPr>
          <p:cNvSpPr/>
          <p:nvPr/>
        </p:nvSpPr>
        <p:spPr>
          <a:xfrm>
            <a:off x="727969" y="585926"/>
            <a:ext cx="10617693" cy="54997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22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9BE34B1-BC7F-0025-90A7-21F691805DFA}"/>
              </a:ext>
            </a:extLst>
          </p:cNvPr>
          <p:cNvGraphicFramePr>
            <a:graphicFrameLocks noGrp="1"/>
          </p:cNvGraphicFramePr>
          <p:nvPr>
            <p:extLst>
              <p:ext uri="{D42A27DB-BD31-4B8C-83A1-F6EECF244321}">
                <p14:modId xmlns:p14="http://schemas.microsoft.com/office/powerpoint/2010/main" val="1545037324"/>
              </p:ext>
            </p:extLst>
          </p:nvPr>
        </p:nvGraphicFramePr>
        <p:xfrm>
          <a:off x="1967735" y="1889760"/>
          <a:ext cx="8138160" cy="3200400"/>
        </p:xfrm>
        <a:graphic>
          <a:graphicData uri="http://schemas.openxmlformats.org/drawingml/2006/table">
            <a:tbl>
              <a:tblPr firstRow="1" firstCol="1" lastRow="1" lastCol="1" bandRow="1" bandCol="1">
                <a:tableStyleId>{D4CE2346-27A6-42CB-956E-9A3AAC782CB1}</a:tableStyleId>
              </a:tblPr>
              <a:tblGrid>
                <a:gridCol w="3383280">
                  <a:extLst>
                    <a:ext uri="{9D8B030D-6E8A-4147-A177-3AD203B41FA5}">
                      <a16:colId xmlns:a16="http://schemas.microsoft.com/office/drawing/2014/main" val="2930325333"/>
                    </a:ext>
                  </a:extLst>
                </a:gridCol>
                <a:gridCol w="731520">
                  <a:extLst>
                    <a:ext uri="{9D8B030D-6E8A-4147-A177-3AD203B41FA5}">
                      <a16:colId xmlns:a16="http://schemas.microsoft.com/office/drawing/2014/main" val="1997157975"/>
                    </a:ext>
                  </a:extLst>
                </a:gridCol>
                <a:gridCol w="731520">
                  <a:extLst>
                    <a:ext uri="{9D8B030D-6E8A-4147-A177-3AD203B41FA5}">
                      <a16:colId xmlns:a16="http://schemas.microsoft.com/office/drawing/2014/main" val="4280707733"/>
                    </a:ext>
                  </a:extLst>
                </a:gridCol>
                <a:gridCol w="731520">
                  <a:extLst>
                    <a:ext uri="{9D8B030D-6E8A-4147-A177-3AD203B41FA5}">
                      <a16:colId xmlns:a16="http://schemas.microsoft.com/office/drawing/2014/main" val="779061837"/>
                    </a:ext>
                  </a:extLst>
                </a:gridCol>
                <a:gridCol w="731520">
                  <a:extLst>
                    <a:ext uri="{9D8B030D-6E8A-4147-A177-3AD203B41FA5}">
                      <a16:colId xmlns:a16="http://schemas.microsoft.com/office/drawing/2014/main" val="3310233544"/>
                    </a:ext>
                  </a:extLst>
                </a:gridCol>
                <a:gridCol w="914400">
                  <a:extLst>
                    <a:ext uri="{9D8B030D-6E8A-4147-A177-3AD203B41FA5}">
                      <a16:colId xmlns:a16="http://schemas.microsoft.com/office/drawing/2014/main" val="451700066"/>
                    </a:ext>
                  </a:extLst>
                </a:gridCol>
                <a:gridCol w="914400">
                  <a:extLst>
                    <a:ext uri="{9D8B030D-6E8A-4147-A177-3AD203B41FA5}">
                      <a16:colId xmlns:a16="http://schemas.microsoft.com/office/drawing/2014/main" val="3525860147"/>
                    </a:ext>
                  </a:extLst>
                </a:gridCol>
              </a:tblGrid>
              <a:tr h="274320">
                <a:tc>
                  <a:txBody>
                    <a:bodyPr/>
                    <a:lstStyle/>
                    <a:p>
                      <a:pPr marL="619760" marR="0" indent="-242570" algn="l">
                        <a:lnSpc>
                          <a:spcPts val="1150"/>
                        </a:lnSpc>
                        <a:spcBef>
                          <a:spcPts val="0"/>
                        </a:spcBef>
                        <a:spcAft>
                          <a:spcPts val="0"/>
                        </a:spcAft>
                      </a:pPr>
                      <a:r>
                        <a:rPr lang="en-US" sz="1100" dirty="0">
                          <a:effectLst/>
                          <a:latin typeface="+mj-lt"/>
                        </a:rPr>
                        <a:t>48:</a:t>
                      </a:r>
                      <a:r>
                        <a:rPr lang="en-US" sz="1100" spc="-65" dirty="0">
                          <a:effectLst/>
                          <a:latin typeface="+mj-lt"/>
                        </a:rPr>
                        <a:t> </a:t>
                      </a:r>
                      <a:r>
                        <a:rPr lang="en-US" sz="1100" dirty="0" err="1">
                          <a:effectLst/>
                          <a:latin typeface="+mj-lt"/>
                        </a:rPr>
                        <a:t>Transporte</a:t>
                      </a:r>
                      <a:r>
                        <a:rPr lang="en-US" sz="1100" dirty="0">
                          <a:effectLst/>
                          <a:latin typeface="+mj-lt"/>
                        </a:rPr>
                        <a:t> y </a:t>
                      </a:r>
                      <a:r>
                        <a:rPr lang="en-US" sz="1100" dirty="0" err="1">
                          <a:effectLst/>
                          <a:latin typeface="+mj-lt"/>
                        </a:rPr>
                        <a:t>almacenamiento</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75"/>
                        </a:spcBef>
                        <a:spcAft>
                          <a:spcPts val="0"/>
                        </a:spcAft>
                      </a:pPr>
                      <a:r>
                        <a:rPr lang="en-US" sz="1100" b="0" dirty="0">
                          <a:solidFill>
                            <a:schemeClr val="tx1"/>
                          </a:solidFill>
                          <a:effectLst/>
                          <a:latin typeface="+mj-lt"/>
                        </a:rPr>
                        <a:t>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b="0" dirty="0">
                          <a:solidFill>
                            <a:schemeClr val="tx1"/>
                          </a:solidFill>
                          <a:effectLst/>
                          <a:latin typeface="+mj-lt"/>
                        </a:rPr>
                        <a:t>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b="0" dirty="0">
                          <a:solidFill>
                            <a:schemeClr val="tx1"/>
                          </a:solidFill>
                          <a:effectLst/>
                          <a:latin typeface="+mj-lt"/>
                        </a:rPr>
                        <a:t>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spcBef>
                          <a:spcPts val="575"/>
                        </a:spcBef>
                        <a:spcAft>
                          <a:spcPts val="0"/>
                        </a:spcAft>
                      </a:pPr>
                      <a:r>
                        <a:rPr lang="en-US" sz="1100" b="0" spc="-10" dirty="0">
                          <a:solidFill>
                            <a:schemeClr val="tx1"/>
                          </a:solidFill>
                          <a:effectLst/>
                          <a:latin typeface="+mj-lt"/>
                        </a:rPr>
                        <a:t>28.57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30485556"/>
                  </a:ext>
                </a:extLst>
              </a:tr>
              <a:tr h="274320">
                <a:tc>
                  <a:txBody>
                    <a:bodyPr/>
                    <a:lstStyle/>
                    <a:p>
                      <a:pPr marL="74930" marR="67945" algn="l">
                        <a:lnSpc>
                          <a:spcPts val="1050"/>
                        </a:lnSpc>
                        <a:spcBef>
                          <a:spcPts val="0"/>
                        </a:spcBef>
                        <a:spcAft>
                          <a:spcPts val="0"/>
                        </a:spcAft>
                      </a:pPr>
                      <a:r>
                        <a:rPr lang="en-US" sz="1100" dirty="0">
                          <a:effectLst/>
                          <a:latin typeface="+mj-lt"/>
                        </a:rPr>
                        <a:t>51:</a:t>
                      </a:r>
                      <a:r>
                        <a:rPr lang="en-US" sz="1100" spc="-5" dirty="0">
                          <a:effectLst/>
                          <a:latin typeface="+mj-lt"/>
                        </a:rPr>
                        <a:t> </a:t>
                      </a:r>
                      <a:r>
                        <a:rPr lang="en-US" sz="1100" spc="-10" dirty="0" err="1">
                          <a:effectLst/>
                          <a:latin typeface="+mj-lt"/>
                        </a:rPr>
                        <a:t>Información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10" dirty="0">
                          <a:solidFill>
                            <a:schemeClr val="tx1"/>
                          </a:solidFill>
                          <a:effectLst/>
                          <a:latin typeface="+mj-lt"/>
                        </a:rPr>
                        <a:t>25.00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-20.00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6447924"/>
                  </a:ext>
                </a:extLst>
              </a:tr>
              <a:tr h="274320">
                <a:tc>
                  <a:txBody>
                    <a:bodyPr/>
                    <a:lstStyle/>
                    <a:p>
                      <a:pPr marL="74930" marR="67310" algn="l">
                        <a:lnSpc>
                          <a:spcPts val="1050"/>
                        </a:lnSpc>
                        <a:spcBef>
                          <a:spcPts val="0"/>
                        </a:spcBef>
                        <a:spcAft>
                          <a:spcPts val="0"/>
                        </a:spcAft>
                      </a:pPr>
                      <a:r>
                        <a:rPr lang="en-US" sz="1100" dirty="0">
                          <a:effectLst/>
                          <a:latin typeface="+mj-lt"/>
                        </a:rPr>
                        <a:t>52:</a:t>
                      </a:r>
                      <a:r>
                        <a:rPr lang="en-US" sz="1100" spc="-20" dirty="0">
                          <a:effectLst/>
                          <a:latin typeface="+mj-lt"/>
                        </a:rPr>
                        <a:t> </a:t>
                      </a:r>
                      <a:r>
                        <a:rPr lang="en-US" sz="1100" dirty="0" err="1">
                          <a:effectLst/>
                          <a:latin typeface="+mj-lt"/>
                        </a:rPr>
                        <a:t>Finanzas</a:t>
                      </a:r>
                      <a:r>
                        <a:rPr lang="en-US" sz="1100" dirty="0">
                          <a:effectLst/>
                          <a:latin typeface="+mj-lt"/>
                        </a:rPr>
                        <a:t> y </a:t>
                      </a:r>
                      <a:r>
                        <a:rPr lang="en-US" sz="1100" dirty="0" err="1">
                          <a:effectLst/>
                          <a:latin typeface="+mj-lt"/>
                        </a:rPr>
                        <a:t>Seguros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lnSpc>
                          <a:spcPts val="1050"/>
                        </a:lnSpc>
                        <a:spcBef>
                          <a:spcPts val="0"/>
                        </a:spcBef>
                        <a:spcAft>
                          <a:spcPts val="0"/>
                        </a:spcAft>
                      </a:pPr>
                      <a:r>
                        <a:rPr lang="en-US" sz="1100" b="0" spc="-25" dirty="0">
                          <a:solidFill>
                            <a:schemeClr val="tx1"/>
                          </a:solidFill>
                          <a:effectLst/>
                          <a:latin typeface="+mj-lt"/>
                        </a:rPr>
                        <a:t>10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25425" marR="0" algn="ctr">
                        <a:lnSpc>
                          <a:spcPts val="1050"/>
                        </a:lnSpc>
                        <a:spcBef>
                          <a:spcPts val="0"/>
                        </a:spcBef>
                        <a:spcAft>
                          <a:spcPts val="0"/>
                        </a:spcAft>
                      </a:pPr>
                      <a:r>
                        <a:rPr lang="en-US" sz="1100" b="0" spc="-25" dirty="0">
                          <a:solidFill>
                            <a:schemeClr val="tx1"/>
                          </a:solidFill>
                          <a:effectLst/>
                          <a:latin typeface="+mj-lt"/>
                        </a:rPr>
                        <a:t>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lnSpc>
                          <a:spcPts val="1050"/>
                        </a:lnSpc>
                        <a:spcBef>
                          <a:spcPts val="0"/>
                        </a:spcBef>
                        <a:spcAft>
                          <a:spcPts val="0"/>
                        </a:spcAft>
                      </a:pPr>
                      <a:r>
                        <a:rPr lang="en-US" sz="1100" b="0" spc="-25" dirty="0">
                          <a:solidFill>
                            <a:schemeClr val="tx1"/>
                          </a:solidFill>
                          <a:effectLst/>
                          <a:latin typeface="+mj-lt"/>
                        </a:rPr>
                        <a:t>10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10" dirty="0">
                          <a:solidFill>
                            <a:schemeClr val="tx1"/>
                          </a:solidFill>
                          <a:effectLst/>
                          <a:latin typeface="+mj-lt"/>
                        </a:rPr>
                        <a:t>10.00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59080" algn="ctr">
                        <a:lnSpc>
                          <a:spcPts val="1050"/>
                        </a:lnSpc>
                        <a:spcBef>
                          <a:spcPts val="0"/>
                        </a:spcBef>
                        <a:spcAft>
                          <a:spcPts val="0"/>
                        </a:spcAft>
                      </a:pPr>
                      <a:r>
                        <a:rPr lang="en-US" sz="1100" b="0" spc="-10" dirty="0">
                          <a:solidFill>
                            <a:schemeClr val="tx1"/>
                          </a:solidFill>
                          <a:effectLst/>
                          <a:latin typeface="+mj-lt"/>
                        </a:rPr>
                        <a:t>-18.18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471701510"/>
                  </a:ext>
                </a:extLst>
              </a:tr>
              <a:tr h="274320">
                <a:tc>
                  <a:txBody>
                    <a:bodyPr/>
                    <a:lstStyle/>
                    <a:p>
                      <a:pPr marL="74295" marR="70485" algn="l">
                        <a:lnSpc>
                          <a:spcPts val="1050"/>
                        </a:lnSpc>
                        <a:spcBef>
                          <a:spcPts val="0"/>
                        </a:spcBef>
                        <a:spcAft>
                          <a:spcPts val="0"/>
                        </a:spcAft>
                      </a:pPr>
                      <a:r>
                        <a:rPr lang="en-US" sz="1100" dirty="0">
                          <a:effectLst/>
                          <a:latin typeface="+mj-lt"/>
                        </a:rPr>
                        <a:t>531:</a:t>
                      </a:r>
                      <a:r>
                        <a:rPr lang="en-US" sz="1100" spc="-15" dirty="0">
                          <a:effectLst/>
                          <a:latin typeface="+mj-lt"/>
                        </a:rPr>
                        <a:t> </a:t>
                      </a:r>
                      <a:r>
                        <a:rPr lang="en-US" sz="1100" spc="-15" dirty="0" err="1">
                          <a:effectLst/>
                          <a:latin typeface="+mj-lt"/>
                        </a:rPr>
                        <a:t>Bienes</a:t>
                      </a:r>
                      <a:r>
                        <a:rPr lang="en-US" sz="1100" spc="-15" dirty="0">
                          <a:effectLst/>
                          <a:latin typeface="+mj-lt"/>
                        </a:rPr>
                        <a:t> </a:t>
                      </a:r>
                      <a:r>
                        <a:rPr lang="en-US" sz="1100" spc="-15" dirty="0" err="1">
                          <a:effectLst/>
                          <a:latin typeface="+mj-lt"/>
                        </a:rPr>
                        <a:t>raíces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78130" algn="ctr">
                        <a:lnSpc>
                          <a:spcPts val="1050"/>
                        </a:lnSpc>
                        <a:spcBef>
                          <a:spcPts val="0"/>
                        </a:spcBef>
                        <a:spcAft>
                          <a:spcPts val="0"/>
                        </a:spcAft>
                      </a:pPr>
                      <a:r>
                        <a:rPr lang="en-US" sz="1100" b="0" spc="-10" dirty="0">
                          <a:solidFill>
                            <a:schemeClr val="tx1"/>
                          </a:solidFill>
                          <a:effectLst/>
                          <a:latin typeface="+mj-lt"/>
                        </a:rPr>
                        <a:t>33.33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30987598"/>
                  </a:ext>
                </a:extLst>
              </a:tr>
              <a:tr h="274320">
                <a:tc>
                  <a:txBody>
                    <a:bodyPr/>
                    <a:lstStyle/>
                    <a:p>
                      <a:pPr marL="74930" marR="68580" algn="l">
                        <a:lnSpc>
                          <a:spcPts val="1050"/>
                        </a:lnSpc>
                        <a:spcBef>
                          <a:spcPts val="0"/>
                        </a:spcBef>
                        <a:spcAft>
                          <a:spcPts val="0"/>
                        </a:spcAft>
                      </a:pPr>
                      <a:r>
                        <a:rPr lang="en-US" sz="1100" dirty="0">
                          <a:effectLst/>
                          <a:latin typeface="+mj-lt"/>
                        </a:rPr>
                        <a:t>532:</a:t>
                      </a:r>
                      <a:r>
                        <a:rPr lang="en-US" sz="1100" spc="-20" dirty="0">
                          <a:effectLst/>
                          <a:latin typeface="+mj-lt"/>
                        </a:rPr>
                        <a:t> </a:t>
                      </a:r>
                      <a:r>
                        <a:rPr lang="en-US" sz="1100" dirty="0">
                          <a:effectLst/>
                          <a:latin typeface="+mj-lt"/>
                        </a:rPr>
                        <a:t>Rental</a:t>
                      </a:r>
                      <a:r>
                        <a:rPr lang="en-US" sz="1100" spc="-20" dirty="0">
                          <a:effectLst/>
                          <a:latin typeface="+mj-lt"/>
                        </a:rPr>
                        <a:t> </a:t>
                      </a:r>
                      <a:r>
                        <a:rPr lang="en-US" sz="1100" dirty="0">
                          <a:effectLst/>
                          <a:latin typeface="+mj-lt"/>
                        </a:rPr>
                        <a:t>and</a:t>
                      </a:r>
                      <a:r>
                        <a:rPr lang="en-US" sz="1100" spc="-25" dirty="0">
                          <a:effectLst/>
                          <a:latin typeface="+mj-lt"/>
                        </a:rPr>
                        <a:t> </a:t>
                      </a:r>
                      <a:r>
                        <a:rPr lang="en-US" sz="1100" dirty="0">
                          <a:effectLst/>
                          <a:latin typeface="+mj-lt"/>
                        </a:rPr>
                        <a:t>Leasing</a:t>
                      </a:r>
                      <a:r>
                        <a:rPr lang="en-US" sz="1100" spc="-15" dirty="0">
                          <a:effectLst/>
                          <a:latin typeface="+mj-lt"/>
                        </a:rPr>
                        <a:t> </a:t>
                      </a:r>
                      <a:r>
                        <a:rPr lang="en-US" sz="1100" spc="-10" dirty="0">
                          <a:effectLst/>
                          <a:latin typeface="+mj-lt"/>
                        </a:rPr>
                        <a:t>Services</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7945" algn="ctr">
                        <a:lnSpc>
                          <a:spcPts val="1050"/>
                        </a:lnSpc>
                        <a:spcBef>
                          <a:spcPts val="0"/>
                        </a:spcBef>
                        <a:spcAft>
                          <a:spcPts val="0"/>
                        </a:spcAft>
                      </a:pPr>
                      <a:r>
                        <a:rPr lang="en-US" sz="1100" b="0" spc="-10" dirty="0">
                          <a:solidFill>
                            <a:schemeClr val="tx1"/>
                          </a:solidFill>
                          <a:effectLst/>
                          <a:latin typeface="+mj-lt"/>
                        </a:rPr>
                        <a:t>-100.00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525" marR="0" algn="ctr">
                        <a:lnSpc>
                          <a:spcPts val="1050"/>
                        </a:lnSpc>
                        <a:spcBef>
                          <a:spcPts val="0"/>
                        </a:spcBef>
                        <a:spcAft>
                          <a:spcPts val="0"/>
                        </a:spcAft>
                      </a:pPr>
                      <a:r>
                        <a:rPr lang="en-US" sz="1100" b="0" dirty="0">
                          <a:solidFill>
                            <a:schemeClr val="tx1"/>
                          </a:solidFill>
                          <a:effectLst/>
                          <a:latin typeface="+mj-lt"/>
                        </a:rPr>
                        <a:t>-</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943585762"/>
                  </a:ext>
                </a:extLst>
              </a:tr>
              <a:tr h="274320">
                <a:tc>
                  <a:txBody>
                    <a:bodyPr/>
                    <a:lstStyle/>
                    <a:p>
                      <a:pPr marL="476885" marR="0" indent="-332740" algn="l">
                        <a:lnSpc>
                          <a:spcPts val="1150"/>
                        </a:lnSpc>
                        <a:spcBef>
                          <a:spcPts val="0"/>
                        </a:spcBef>
                        <a:spcAft>
                          <a:spcPts val="0"/>
                        </a:spcAft>
                      </a:pPr>
                      <a:r>
                        <a:rPr lang="en-US" sz="1100" dirty="0">
                          <a:effectLst/>
                          <a:latin typeface="+mj-lt"/>
                        </a:rPr>
                        <a:t>54:</a:t>
                      </a:r>
                      <a:r>
                        <a:rPr lang="en-US" sz="1100" spc="-65" dirty="0">
                          <a:effectLst/>
                          <a:latin typeface="+mj-lt"/>
                        </a:rPr>
                        <a:t> </a:t>
                      </a:r>
                      <a:r>
                        <a:rPr lang="es-ES" sz="1100" dirty="0">
                          <a:effectLst/>
                          <a:latin typeface="+mj-lt"/>
                        </a:rPr>
                        <a:t>Servicios de alquiler y arrendamiento</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b="0" dirty="0">
                          <a:solidFill>
                            <a:schemeClr val="tx1"/>
                          </a:solidFill>
                          <a:effectLst/>
                          <a:latin typeface="+mj-lt"/>
                        </a:rPr>
                        <a:t>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676427608"/>
                  </a:ext>
                </a:extLst>
              </a:tr>
              <a:tr h="274320">
                <a:tc>
                  <a:txBody>
                    <a:bodyPr/>
                    <a:lstStyle/>
                    <a:p>
                      <a:pPr marL="738505" marR="0" indent="-538480" algn="l">
                        <a:lnSpc>
                          <a:spcPts val="1140"/>
                        </a:lnSpc>
                        <a:spcBef>
                          <a:spcPts val="0"/>
                        </a:spcBef>
                        <a:spcAft>
                          <a:spcPts val="0"/>
                        </a:spcAft>
                      </a:pPr>
                      <a:r>
                        <a:rPr lang="en-US" sz="1100" dirty="0">
                          <a:effectLst/>
                          <a:latin typeface="+mj-lt"/>
                        </a:rPr>
                        <a:t>621:</a:t>
                      </a:r>
                      <a:r>
                        <a:rPr lang="en-US" sz="1100" spc="-65" dirty="0">
                          <a:effectLst/>
                          <a:latin typeface="+mj-lt"/>
                        </a:rPr>
                        <a:t> </a:t>
                      </a:r>
                      <a:r>
                        <a:rPr lang="en-US" sz="1100" dirty="0" err="1">
                          <a:effectLst/>
                          <a:latin typeface="+mj-lt"/>
                        </a:rPr>
                        <a:t>Servicios</a:t>
                      </a:r>
                      <a:r>
                        <a:rPr lang="en-US" sz="1100" dirty="0">
                          <a:effectLst/>
                          <a:latin typeface="+mj-lt"/>
                        </a:rPr>
                        <a:t> de </a:t>
                      </a:r>
                      <a:r>
                        <a:rPr lang="en-US" sz="1100" dirty="0" err="1">
                          <a:effectLst/>
                          <a:latin typeface="+mj-lt"/>
                        </a:rPr>
                        <a:t>atención</a:t>
                      </a:r>
                      <a:r>
                        <a:rPr lang="en-US" sz="1100" dirty="0">
                          <a:effectLst/>
                          <a:latin typeface="+mj-lt"/>
                        </a:rPr>
                        <a:t> </a:t>
                      </a:r>
                      <a:r>
                        <a:rPr lang="en-US" sz="1100" dirty="0" err="1">
                          <a:effectLst/>
                          <a:latin typeface="+mj-lt"/>
                        </a:rPr>
                        <a:t>médica</a:t>
                      </a:r>
                      <a:r>
                        <a:rPr lang="en-US" sz="1100" dirty="0">
                          <a:effectLst/>
                          <a:latin typeface="+mj-lt"/>
                        </a:rPr>
                        <a:t> </a:t>
                      </a:r>
                      <a:r>
                        <a:rPr lang="en-US" sz="1100" dirty="0" err="1">
                          <a:effectLst/>
                          <a:latin typeface="+mj-lt"/>
                        </a:rPr>
                        <a:t>ambulatoria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75"/>
                        </a:spcBef>
                        <a:spcAft>
                          <a:spcPts val="0"/>
                        </a:spcAft>
                      </a:pPr>
                      <a:r>
                        <a:rPr lang="en-US" sz="1100" b="0" spc="-25" dirty="0">
                          <a:solidFill>
                            <a:schemeClr val="tx1"/>
                          </a:solidFill>
                          <a:effectLst/>
                          <a:latin typeface="+mj-lt"/>
                        </a:rPr>
                        <a:t>13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b="0" spc="-25" dirty="0">
                          <a:solidFill>
                            <a:schemeClr val="tx1"/>
                          </a:solidFill>
                          <a:effectLst/>
                          <a:latin typeface="+mj-lt"/>
                        </a:rPr>
                        <a:t>12</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b="0" spc="-25" dirty="0">
                          <a:solidFill>
                            <a:schemeClr val="tx1"/>
                          </a:solidFill>
                          <a:effectLst/>
                          <a:latin typeface="+mj-lt"/>
                        </a:rPr>
                        <a:t>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22250" algn="ctr">
                        <a:spcBef>
                          <a:spcPts val="575"/>
                        </a:spcBef>
                        <a:spcAft>
                          <a:spcPts val="0"/>
                        </a:spcAft>
                      </a:pPr>
                      <a:r>
                        <a:rPr lang="en-US" sz="1100" b="0" spc="-25" dirty="0">
                          <a:solidFill>
                            <a:schemeClr val="tx1"/>
                          </a:solidFill>
                          <a:effectLst/>
                          <a:latin typeface="+mj-lt"/>
                        </a:rPr>
                        <a:t>11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7.69</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88925" algn="ctr">
                        <a:spcBef>
                          <a:spcPts val="575"/>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8.33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3076918"/>
                  </a:ext>
                </a:extLst>
              </a:tr>
              <a:tr h="274320">
                <a:tc>
                  <a:txBody>
                    <a:bodyPr/>
                    <a:lstStyle/>
                    <a:p>
                      <a:pPr marL="73025" marR="70485" algn="l">
                        <a:lnSpc>
                          <a:spcPts val="1050"/>
                        </a:lnSpc>
                        <a:spcBef>
                          <a:spcPts val="0"/>
                        </a:spcBef>
                        <a:spcAft>
                          <a:spcPts val="0"/>
                        </a:spcAft>
                      </a:pPr>
                      <a:r>
                        <a:rPr lang="en-US" sz="1100" dirty="0">
                          <a:effectLst/>
                          <a:latin typeface="+mj-lt"/>
                        </a:rPr>
                        <a:t>624:</a:t>
                      </a:r>
                      <a:r>
                        <a:rPr lang="en-US" sz="1100" spc="-35" dirty="0">
                          <a:effectLst/>
                          <a:latin typeface="+mj-lt"/>
                        </a:rPr>
                        <a:t> </a:t>
                      </a:r>
                      <a:r>
                        <a:rPr lang="en-US" sz="1100" dirty="0" err="1">
                          <a:effectLst/>
                          <a:latin typeface="+mj-lt"/>
                        </a:rPr>
                        <a:t>Asistencia</a:t>
                      </a:r>
                      <a:r>
                        <a:rPr lang="en-US" sz="1100" dirty="0">
                          <a:effectLst/>
                          <a:latin typeface="+mj-lt"/>
                        </a:rPr>
                        <a:t> social</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lnSpc>
                          <a:spcPts val="1050"/>
                        </a:lnSpc>
                        <a:spcBef>
                          <a:spcPts val="0"/>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lnSpc>
                          <a:spcPts val="1050"/>
                        </a:lnSpc>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7155642"/>
                  </a:ext>
                </a:extLst>
              </a:tr>
              <a:tr h="274320">
                <a:tc>
                  <a:txBody>
                    <a:bodyPr/>
                    <a:lstStyle/>
                    <a:p>
                      <a:pPr marL="679450" marR="0" indent="-443865" algn="l">
                        <a:lnSpc>
                          <a:spcPts val="1150"/>
                        </a:lnSpc>
                        <a:spcBef>
                          <a:spcPts val="0"/>
                        </a:spcBef>
                        <a:spcAft>
                          <a:spcPts val="0"/>
                        </a:spcAft>
                      </a:pPr>
                      <a:r>
                        <a:rPr lang="en-US" sz="1100" dirty="0">
                          <a:effectLst/>
                          <a:latin typeface="+mj-lt"/>
                        </a:rPr>
                        <a:t>71:</a:t>
                      </a:r>
                      <a:r>
                        <a:rPr lang="en-US" sz="1100" spc="-65" dirty="0">
                          <a:effectLst/>
                          <a:latin typeface="+mj-lt"/>
                        </a:rPr>
                        <a:t> </a:t>
                      </a:r>
                      <a:r>
                        <a:rPr lang="en-US" sz="1100" dirty="0">
                          <a:effectLst/>
                          <a:latin typeface="+mj-lt"/>
                        </a:rPr>
                        <a:t>Arte, </a:t>
                      </a:r>
                      <a:r>
                        <a:rPr lang="en-US" sz="1100" dirty="0" err="1">
                          <a:effectLst/>
                          <a:latin typeface="+mj-lt"/>
                        </a:rPr>
                        <a:t>entretenimiento</a:t>
                      </a:r>
                      <a:r>
                        <a:rPr lang="en-US" sz="1100" dirty="0">
                          <a:effectLst/>
                          <a:latin typeface="+mj-lt"/>
                        </a:rPr>
                        <a:t> y </a:t>
                      </a:r>
                      <a:r>
                        <a:rPr lang="en-US" sz="1100" dirty="0" err="1">
                          <a:effectLst/>
                          <a:latin typeface="+mj-lt"/>
                        </a:rPr>
                        <a:t>recreación</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5715" marR="0"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54635" marR="0"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5715" marR="0"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45745" algn="ctr">
                        <a:spcBef>
                          <a:spcPts val="575"/>
                        </a:spcBef>
                        <a:spcAft>
                          <a:spcPts val="0"/>
                        </a:spcAft>
                      </a:pPr>
                      <a:r>
                        <a:rPr lang="en-US" sz="1100" b="0" dirty="0">
                          <a:solidFill>
                            <a:schemeClr val="tx1"/>
                          </a:solidFill>
                          <a:effectLst/>
                          <a:latin typeface="+mj-lt"/>
                        </a:rPr>
                        <a:t>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6040"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10515" algn="ctr">
                        <a:spcBef>
                          <a:spcPts val="575"/>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54237566"/>
                  </a:ext>
                </a:extLst>
              </a:tr>
              <a:tr h="274320">
                <a:tc>
                  <a:txBody>
                    <a:bodyPr/>
                    <a:lstStyle/>
                    <a:p>
                      <a:pPr marL="791845" marR="0" indent="-657225" algn="l">
                        <a:lnSpc>
                          <a:spcPts val="1150"/>
                        </a:lnSpc>
                        <a:spcBef>
                          <a:spcPts val="0"/>
                        </a:spcBef>
                        <a:spcAft>
                          <a:spcPts val="0"/>
                        </a:spcAft>
                      </a:pPr>
                      <a:r>
                        <a:rPr lang="en-US" sz="1100" dirty="0">
                          <a:effectLst/>
                          <a:latin typeface="+mj-lt"/>
                        </a:rPr>
                        <a:t>722:</a:t>
                      </a:r>
                      <a:r>
                        <a:rPr lang="en-US" sz="1100" spc="-45" dirty="0">
                          <a:effectLst/>
                          <a:latin typeface="+mj-lt"/>
                        </a:rPr>
                        <a:t> </a:t>
                      </a:r>
                      <a:r>
                        <a:rPr lang="es-ES" sz="1100" dirty="0">
                          <a:effectLst/>
                          <a:latin typeface="+mj-lt"/>
                        </a:rPr>
                        <a:t>Servicio de alimentos y lugares para beber</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92710" marR="83185" algn="ctr">
                        <a:spcBef>
                          <a:spcPts val="575"/>
                        </a:spcBef>
                        <a:spcAft>
                          <a:spcPts val="0"/>
                        </a:spcAft>
                      </a:pPr>
                      <a:r>
                        <a:rPr lang="en-US" sz="1100" b="0" spc="-25" dirty="0">
                          <a:solidFill>
                            <a:schemeClr val="tx1"/>
                          </a:solidFill>
                          <a:effectLst/>
                          <a:latin typeface="+mj-lt"/>
                        </a:rPr>
                        <a:t>33</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224155" marR="0" algn="ctr">
                        <a:spcBef>
                          <a:spcPts val="575"/>
                        </a:spcBef>
                        <a:spcAft>
                          <a:spcPts val="0"/>
                        </a:spcAft>
                      </a:pPr>
                      <a:r>
                        <a:rPr lang="en-US" sz="1100" b="0" spc="-25" dirty="0">
                          <a:solidFill>
                            <a:schemeClr val="tx1"/>
                          </a:solidFill>
                          <a:effectLst/>
                          <a:latin typeface="+mj-lt"/>
                        </a:rPr>
                        <a:t>28</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94615" marR="85090" algn="ctr">
                        <a:spcBef>
                          <a:spcPts val="575"/>
                        </a:spcBef>
                        <a:spcAft>
                          <a:spcPts val="0"/>
                        </a:spcAft>
                      </a:pPr>
                      <a:r>
                        <a:rPr lang="en-US" sz="1100" b="0" spc="-25" dirty="0">
                          <a:solidFill>
                            <a:schemeClr val="tx1"/>
                          </a:solidFill>
                          <a:effectLst/>
                          <a:latin typeface="+mj-lt"/>
                        </a:rPr>
                        <a:t>26</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211455" algn="ctr">
                        <a:spcBef>
                          <a:spcPts val="575"/>
                        </a:spcBef>
                        <a:spcAft>
                          <a:spcPts val="0"/>
                        </a:spcAft>
                      </a:pPr>
                      <a:r>
                        <a:rPr lang="en-US" sz="1100" b="0" spc="-25" dirty="0">
                          <a:solidFill>
                            <a:schemeClr val="tx1"/>
                          </a:solidFill>
                          <a:effectLst/>
                          <a:latin typeface="+mj-lt"/>
                        </a:rPr>
                        <a:t>30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75565" marR="68580" algn="ctr">
                        <a:spcBef>
                          <a:spcPts val="575"/>
                        </a:spcBef>
                        <a:spcAft>
                          <a:spcPts val="0"/>
                        </a:spcAft>
                      </a:pPr>
                      <a:r>
                        <a:rPr lang="en-US" sz="1100" b="0" spc="-10" dirty="0">
                          <a:solidFill>
                            <a:schemeClr val="tx1"/>
                          </a:solidFill>
                          <a:effectLst/>
                          <a:latin typeface="+mj-lt"/>
                        </a:rPr>
                        <a:t>-15.15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309880" algn="ctr">
                        <a:spcBef>
                          <a:spcPts val="575"/>
                        </a:spcBef>
                        <a:spcAft>
                          <a:spcPts val="0"/>
                        </a:spcAft>
                      </a:pPr>
                      <a:r>
                        <a:rPr lang="en-US" sz="1100" b="0" spc="-20" dirty="0">
                          <a:solidFill>
                            <a:schemeClr val="tx1"/>
                          </a:solidFill>
                          <a:effectLst/>
                          <a:latin typeface="+mj-lt"/>
                        </a:rPr>
                        <a:t>7.14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23091667"/>
                  </a:ext>
                </a:extLst>
              </a:tr>
              <a:tr h="274320">
                <a:tc>
                  <a:txBody>
                    <a:bodyPr/>
                    <a:lstStyle/>
                    <a:p>
                      <a:pPr marL="74930" marR="69215" algn="l">
                        <a:lnSpc>
                          <a:spcPts val="1150"/>
                        </a:lnSpc>
                        <a:spcBef>
                          <a:spcPts val="0"/>
                        </a:spcBef>
                        <a:spcAft>
                          <a:spcPts val="0"/>
                        </a:spcAft>
                      </a:pPr>
                      <a:r>
                        <a:rPr lang="en-US" sz="1100" dirty="0">
                          <a:effectLst/>
                          <a:latin typeface="+mj-lt"/>
                        </a:rPr>
                        <a:t>81:</a:t>
                      </a:r>
                      <a:r>
                        <a:rPr lang="en-US" sz="1100" spc="-60" dirty="0">
                          <a:effectLst/>
                          <a:latin typeface="+mj-lt"/>
                        </a:rPr>
                        <a:t> </a:t>
                      </a:r>
                      <a:r>
                        <a:rPr lang="es-ES" sz="1100" dirty="0">
                          <a:effectLst/>
                          <a:latin typeface="+mj-lt"/>
                        </a:rPr>
                        <a:t>Otros servicios (reparación de automóviles, reparación de electrodomésticos, barbería, manicura, tintorería</a:t>
                      </a:r>
                      <a:endParaRPr lang="en-US" sz="11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0" marR="0" algn="ctr">
                        <a:spcBef>
                          <a:spcPts val="0"/>
                        </a:spcBef>
                        <a:spcAft>
                          <a:spcPts val="0"/>
                        </a:spcAft>
                      </a:pPr>
                      <a:r>
                        <a:rPr lang="en-US" sz="1100" b="0" dirty="0">
                          <a:solidFill>
                            <a:schemeClr val="tx1"/>
                          </a:solidFill>
                          <a:effectLst/>
                          <a:latin typeface="+mj-lt"/>
                        </a:rPr>
                        <a:t> </a:t>
                      </a:r>
                    </a:p>
                    <a:p>
                      <a:pPr marL="92710" marR="83185" algn="ctr">
                        <a:spcBef>
                          <a:spcPts val="0"/>
                        </a:spcBef>
                        <a:spcAft>
                          <a:spcPts val="0"/>
                        </a:spcAft>
                      </a:pPr>
                      <a:r>
                        <a:rPr lang="en-US" sz="1100" b="0" spc="-25" dirty="0">
                          <a:solidFill>
                            <a:schemeClr val="tx1"/>
                          </a:solidFill>
                          <a:effectLst/>
                          <a:latin typeface="+mj-lt"/>
                        </a:rPr>
                        <a:t>27</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224155" marR="0" algn="ctr">
                        <a:spcBef>
                          <a:spcPts val="0"/>
                        </a:spcBef>
                        <a:spcAft>
                          <a:spcPts val="0"/>
                        </a:spcAft>
                      </a:pPr>
                      <a:r>
                        <a:rPr lang="en-US" sz="1100" b="0" spc="-25" dirty="0">
                          <a:solidFill>
                            <a:schemeClr val="tx1"/>
                          </a:solidFill>
                          <a:effectLst/>
                          <a:latin typeface="+mj-lt"/>
                        </a:rPr>
                        <a:t>25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94615" marR="85090" algn="ctr">
                        <a:spcBef>
                          <a:spcPts val="0"/>
                        </a:spcBef>
                        <a:spcAft>
                          <a:spcPts val="0"/>
                        </a:spcAft>
                      </a:pPr>
                      <a:r>
                        <a:rPr lang="en-US" sz="1100" b="0" spc="-25" dirty="0">
                          <a:solidFill>
                            <a:schemeClr val="tx1"/>
                          </a:solidFill>
                          <a:effectLst/>
                          <a:latin typeface="+mj-lt"/>
                        </a:rPr>
                        <a:t>24</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0" marR="211455" algn="ctr">
                        <a:spcBef>
                          <a:spcPts val="0"/>
                        </a:spcBef>
                        <a:spcAft>
                          <a:spcPts val="0"/>
                        </a:spcAft>
                      </a:pPr>
                      <a:r>
                        <a:rPr lang="en-US" sz="1100" b="0" spc="-25" dirty="0">
                          <a:solidFill>
                            <a:schemeClr val="tx1"/>
                          </a:solidFill>
                          <a:effectLst/>
                          <a:latin typeface="+mj-lt"/>
                        </a:rPr>
                        <a:t>25</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75565" marR="66040" algn="ctr">
                        <a:spcBef>
                          <a:spcPts val="0"/>
                        </a:spcBef>
                        <a:spcAft>
                          <a:spcPts val="0"/>
                        </a:spcAft>
                      </a:pPr>
                      <a:r>
                        <a:rPr lang="en-US" sz="1100" b="0" spc="-10" dirty="0">
                          <a:solidFill>
                            <a:schemeClr val="tx1"/>
                          </a:solidFill>
                          <a:effectLst/>
                          <a:latin typeface="+mj-lt"/>
                        </a:rPr>
                        <a:t>-</a:t>
                      </a:r>
                      <a:r>
                        <a:rPr lang="en-US" sz="1100" b="0" spc="-20" dirty="0">
                          <a:solidFill>
                            <a:schemeClr val="tx1"/>
                          </a:solidFill>
                          <a:effectLst/>
                          <a:latin typeface="+mj-lt"/>
                        </a:rPr>
                        <a:t>7.41</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100" b="0" dirty="0">
                          <a:solidFill>
                            <a:schemeClr val="tx1"/>
                          </a:solidFill>
                          <a:effectLst/>
                          <a:latin typeface="+mj-lt"/>
                        </a:rPr>
                        <a:t> </a:t>
                      </a:r>
                    </a:p>
                    <a:p>
                      <a:pPr marL="0" marR="309880" algn="ctr">
                        <a:spcBef>
                          <a:spcPts val="0"/>
                        </a:spcBef>
                        <a:spcAft>
                          <a:spcPts val="0"/>
                        </a:spcAft>
                      </a:pPr>
                      <a:r>
                        <a:rPr lang="en-US" sz="1100" b="0" spc="-20" dirty="0">
                          <a:solidFill>
                            <a:schemeClr val="tx1"/>
                          </a:solidFill>
                          <a:effectLst/>
                          <a:latin typeface="+mj-lt"/>
                        </a:rPr>
                        <a:t>0.00</a:t>
                      </a:r>
                      <a:endParaRPr lang="en-US" sz="11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22114869"/>
                  </a:ext>
                </a:extLst>
              </a:tr>
            </a:tbl>
          </a:graphicData>
        </a:graphic>
      </p:graphicFrame>
      <p:sp>
        <p:nvSpPr>
          <p:cNvPr id="12" name="Title 1">
            <a:extLst>
              <a:ext uri="{FF2B5EF4-FFF2-40B4-BE49-F238E27FC236}">
                <a16:creationId xmlns:a16="http://schemas.microsoft.com/office/drawing/2014/main" id="{94DA0426-7282-0118-0312-A9423C6B0433}"/>
              </a:ext>
            </a:extLst>
          </p:cNvPr>
          <p:cNvSpPr>
            <a:spLocks noGrp="1"/>
          </p:cNvSpPr>
          <p:nvPr>
            <p:ph type="title"/>
          </p:nvPr>
        </p:nvSpPr>
        <p:spPr>
          <a:xfrm>
            <a:off x="384556" y="585926"/>
            <a:ext cx="11381755" cy="1325563"/>
          </a:xfrm>
        </p:spPr>
        <p:txBody>
          <a:bodyPr>
            <a:noAutofit/>
          </a:bodyPr>
          <a:lstStyle/>
          <a:p>
            <a:pPr algn="ctr"/>
            <a:r>
              <a:rPr lang="en-US" sz="3800" u="sng" dirty="0" err="1"/>
              <a:t>Subregión</a:t>
            </a:r>
            <a:r>
              <a:rPr lang="en-US" sz="3800" u="sng" dirty="0"/>
              <a:t> de Kern Oeste (Taft) </a:t>
            </a:r>
            <a:r>
              <a:rPr lang="en-US" sz="3800" u="sng" dirty="0" err="1"/>
              <a:t>Empleadores</a:t>
            </a:r>
            <a:r>
              <a:rPr lang="en-US" sz="3800" u="sng" dirty="0"/>
              <a:t> Pt. 2</a:t>
            </a:r>
          </a:p>
        </p:txBody>
      </p:sp>
      <p:sp>
        <p:nvSpPr>
          <p:cNvPr id="2" name="TextBox 1">
            <a:extLst>
              <a:ext uri="{FF2B5EF4-FFF2-40B4-BE49-F238E27FC236}">
                <a16:creationId xmlns:a16="http://schemas.microsoft.com/office/drawing/2014/main" id="{AD4DC699-2C5B-D030-9A72-7622DB3F61AE}"/>
              </a:ext>
            </a:extLst>
          </p:cNvPr>
          <p:cNvSpPr txBox="1"/>
          <p:nvPr/>
        </p:nvSpPr>
        <p:spPr>
          <a:xfrm>
            <a:off x="727969" y="5619765"/>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10.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23-24</a:t>
            </a:r>
            <a:endParaRPr lang="en-US" dirty="0"/>
          </a:p>
        </p:txBody>
      </p:sp>
      <p:sp>
        <p:nvSpPr>
          <p:cNvPr id="3" name="TextBox 2">
            <a:extLst>
              <a:ext uri="{FF2B5EF4-FFF2-40B4-BE49-F238E27FC236}">
                <a16:creationId xmlns:a16="http://schemas.microsoft.com/office/drawing/2014/main" id="{7351E26E-F45E-45FF-A7DA-693619A09A58}"/>
              </a:ext>
            </a:extLst>
          </p:cNvPr>
          <p:cNvSpPr txBox="1"/>
          <p:nvPr/>
        </p:nvSpPr>
        <p:spPr>
          <a:xfrm>
            <a:off x="10144514" y="1634490"/>
            <a:ext cx="366647" cy="276999"/>
          </a:xfrm>
          <a:prstGeom prst="rect">
            <a:avLst/>
          </a:prstGeom>
          <a:noFill/>
        </p:spPr>
        <p:txBody>
          <a:bodyPr wrap="square" rtlCol="0">
            <a:spAutoFit/>
          </a:bodyPr>
          <a:lstStyle/>
          <a:p>
            <a:r>
              <a:rPr lang="en-US" sz="1200" dirty="0">
                <a:latin typeface="+mj-lt"/>
              </a:rPr>
              <a:t>10</a:t>
            </a:r>
          </a:p>
        </p:txBody>
      </p:sp>
      <p:sp>
        <p:nvSpPr>
          <p:cNvPr id="4" name="Rectangle 3">
            <a:extLst>
              <a:ext uri="{FF2B5EF4-FFF2-40B4-BE49-F238E27FC236}">
                <a16:creationId xmlns:a16="http://schemas.microsoft.com/office/drawing/2014/main" id="{33825F89-B486-4177-863C-8075B39CFA0B}"/>
              </a:ext>
            </a:extLst>
          </p:cNvPr>
          <p:cNvSpPr/>
          <p:nvPr/>
        </p:nvSpPr>
        <p:spPr>
          <a:xfrm>
            <a:off x="727969" y="585926"/>
            <a:ext cx="10617693" cy="54997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4144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70BAA22-85EA-572C-9665-D17EF7130B32}"/>
              </a:ext>
            </a:extLst>
          </p:cNvPr>
          <p:cNvGraphicFramePr>
            <a:graphicFrameLocks noGrp="1"/>
          </p:cNvGraphicFramePr>
          <p:nvPr>
            <p:extLst>
              <p:ext uri="{D42A27DB-BD31-4B8C-83A1-F6EECF244321}">
                <p14:modId xmlns:p14="http://schemas.microsoft.com/office/powerpoint/2010/main" val="3934663638"/>
              </p:ext>
            </p:extLst>
          </p:nvPr>
        </p:nvGraphicFramePr>
        <p:xfrm>
          <a:off x="1708619" y="1457860"/>
          <a:ext cx="7955280" cy="1731772"/>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530733951"/>
                    </a:ext>
                  </a:extLst>
                </a:gridCol>
                <a:gridCol w="731520">
                  <a:extLst>
                    <a:ext uri="{9D8B030D-6E8A-4147-A177-3AD203B41FA5}">
                      <a16:colId xmlns:a16="http://schemas.microsoft.com/office/drawing/2014/main" val="628476573"/>
                    </a:ext>
                  </a:extLst>
                </a:gridCol>
                <a:gridCol w="731520">
                  <a:extLst>
                    <a:ext uri="{9D8B030D-6E8A-4147-A177-3AD203B41FA5}">
                      <a16:colId xmlns:a16="http://schemas.microsoft.com/office/drawing/2014/main" val="1971296355"/>
                    </a:ext>
                  </a:extLst>
                </a:gridCol>
                <a:gridCol w="731520">
                  <a:extLst>
                    <a:ext uri="{9D8B030D-6E8A-4147-A177-3AD203B41FA5}">
                      <a16:colId xmlns:a16="http://schemas.microsoft.com/office/drawing/2014/main" val="3383934168"/>
                    </a:ext>
                  </a:extLst>
                </a:gridCol>
                <a:gridCol w="731520">
                  <a:extLst>
                    <a:ext uri="{9D8B030D-6E8A-4147-A177-3AD203B41FA5}">
                      <a16:colId xmlns:a16="http://schemas.microsoft.com/office/drawing/2014/main" val="2279455229"/>
                    </a:ext>
                  </a:extLst>
                </a:gridCol>
                <a:gridCol w="914400">
                  <a:extLst>
                    <a:ext uri="{9D8B030D-6E8A-4147-A177-3AD203B41FA5}">
                      <a16:colId xmlns:a16="http://schemas.microsoft.com/office/drawing/2014/main" val="4111553670"/>
                    </a:ext>
                  </a:extLst>
                </a:gridCol>
                <a:gridCol w="914400">
                  <a:extLst>
                    <a:ext uri="{9D8B030D-6E8A-4147-A177-3AD203B41FA5}">
                      <a16:colId xmlns:a16="http://schemas.microsoft.com/office/drawing/2014/main" val="3808288524"/>
                    </a:ext>
                  </a:extLst>
                </a:gridCol>
              </a:tblGrid>
              <a:tr h="301752">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0" algn="l">
                        <a:lnSpc>
                          <a:spcPts val="1145"/>
                        </a:lnSpc>
                        <a:spcBef>
                          <a:spcPts val="5"/>
                        </a:spcBef>
                        <a:spcAft>
                          <a:spcPts val="0"/>
                        </a:spcAft>
                      </a:pPr>
                      <a:r>
                        <a:rPr lang="en-US" sz="1000" dirty="0">
                          <a:effectLst/>
                          <a:latin typeface="Times" panose="02020603050405020304" pitchFamily="18" charset="0"/>
                          <a:cs typeface="Times" panose="02020603050405020304" pitchFamily="18" charset="0"/>
                        </a:rPr>
                        <a:t>2017</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cs typeface="Times" panose="02020603050405020304" pitchFamily="18" charset="0"/>
                      </a:endParaRPr>
                    </a:p>
                    <a:p>
                      <a:pPr marL="100330" marR="0" algn="l">
                        <a:lnSpc>
                          <a:spcPts val="1085"/>
                        </a:lnSpc>
                        <a:spcBef>
                          <a:spcPts val="0"/>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Change)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0" algn="l">
                        <a:lnSpc>
                          <a:spcPts val="1145"/>
                        </a:lnSpc>
                        <a:spcBef>
                          <a:spcPts val="5"/>
                        </a:spcBef>
                        <a:spcAft>
                          <a:spcPts val="0"/>
                        </a:spcAft>
                      </a:pPr>
                      <a:r>
                        <a:rPr lang="en-US" sz="1000" dirty="0">
                          <a:effectLst/>
                          <a:latin typeface="Times" panose="02020603050405020304" pitchFamily="18" charset="0"/>
                          <a:cs typeface="Times" panose="02020603050405020304" pitchFamily="18" charset="0"/>
                        </a:rPr>
                        <a:t>2019</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cs typeface="Times" panose="02020603050405020304" pitchFamily="18" charset="0"/>
                      </a:endParaRPr>
                    </a:p>
                    <a:p>
                      <a:pPr marL="100330" marR="0" algn="l">
                        <a:lnSpc>
                          <a:spcPts val="1085"/>
                        </a:lnSpc>
                        <a:spcBef>
                          <a:spcPts val="0"/>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Change)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3175259304"/>
                  </a:ext>
                </a:extLst>
              </a:tr>
              <a:tr h="274320">
                <a:tc>
                  <a:txBody>
                    <a:bodyPr/>
                    <a:lstStyle/>
                    <a:p>
                      <a:pPr marL="113665" marR="111125" algn="l">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113665" marR="111125"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Code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solidFill>
                      <a:schemeClr val="accent4"/>
                    </a:solidFill>
                  </a:tcPr>
                </a:tc>
                <a:tc gridSpan="6">
                  <a:txBody>
                    <a:bodyPr/>
                    <a:lstStyle/>
                    <a:p>
                      <a:pPr marL="930275" marR="0" algn="l">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930275" marR="0"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Zip</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Code</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93304,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South</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Bakersfield,</a:t>
                      </a:r>
                      <a:r>
                        <a:rPr lang="en-US" sz="1000" spc="-3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6203078"/>
                  </a:ext>
                </a:extLst>
              </a:tr>
              <a:tr h="274320">
                <a:tc>
                  <a:txBody>
                    <a:bodyPr/>
                    <a:lstStyle/>
                    <a:p>
                      <a:pPr marL="115570" marR="109855" algn="l">
                        <a:spcBef>
                          <a:spcPts val="560"/>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668</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(8,670)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663</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(8,252)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643</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(8,032)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639</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(7,648)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4295"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-4.10</a:t>
                      </a:r>
                    </a:p>
                    <a:p>
                      <a:pPr marL="80010" marR="7429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 </a:t>
                      </a: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4.82);</a:t>
                      </a:r>
                      <a:endParaRPr lang="en-US" sz="1000" b="0" dirty="0">
                        <a:solidFill>
                          <a:schemeClr val="tx1"/>
                        </a:solidFill>
                        <a:effectLst/>
                        <a:latin typeface="Times" panose="02020603050405020304" pitchFamily="18" charset="0"/>
                        <a:cs typeface="Times" panose="02020603050405020304" pitchFamily="18" charset="0"/>
                      </a:endParaRPr>
                    </a:p>
                    <a:p>
                      <a:pPr marL="80010" marR="7302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0.75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9375" marR="74295"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-3.62</a:t>
                      </a:r>
                      <a:r>
                        <a:rPr lang="en-US" sz="1000" b="0" spc="-25" dirty="0">
                          <a:solidFill>
                            <a:schemeClr val="tx1"/>
                          </a:solidFill>
                          <a:effectLst/>
                          <a:latin typeface="Times" panose="02020603050405020304" pitchFamily="18" charset="0"/>
                          <a:cs typeface="Times" panose="02020603050405020304" pitchFamily="18" charset="0"/>
                        </a:rPr>
                        <a:t> </a:t>
                      </a:r>
                    </a:p>
                    <a:p>
                      <a:pPr marL="79375" marR="74295"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7.32);</a:t>
                      </a:r>
                      <a:endParaRPr lang="en-US" sz="1000" b="0" dirty="0">
                        <a:solidFill>
                          <a:schemeClr val="tx1"/>
                        </a:solidFill>
                        <a:effectLst/>
                        <a:latin typeface="Times" panose="02020603050405020304" pitchFamily="18" charset="0"/>
                        <a:cs typeface="Times" panose="02020603050405020304" pitchFamily="18" charset="0"/>
                      </a:endParaRPr>
                    </a:p>
                    <a:p>
                      <a:pPr marL="80010" marR="7302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3.84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00194720"/>
                  </a:ext>
                </a:extLst>
              </a:tr>
              <a:tr h="228600">
                <a:tc>
                  <a:txBody>
                    <a:bodyPr/>
                    <a:lstStyle/>
                    <a:p>
                      <a:pPr marL="115570" marR="1085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Construction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21.21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49001568"/>
                  </a:ext>
                </a:extLst>
              </a:tr>
              <a:tr h="228600">
                <a:tc>
                  <a:txBody>
                    <a:bodyPr/>
                    <a:lstStyle/>
                    <a:p>
                      <a:pPr marL="115570" marR="10985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31:</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Manufacturing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918161921"/>
                  </a:ext>
                </a:extLst>
              </a:tr>
              <a:tr h="228600">
                <a:tc>
                  <a:txBody>
                    <a:bodyPr/>
                    <a:lstStyle/>
                    <a:p>
                      <a:pPr marL="114935" marR="111125" algn="l">
                        <a:lnSpc>
                          <a:spcPts val="105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114935" marR="11112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Retail</a:t>
                      </a:r>
                      <a:r>
                        <a:rPr lang="en-US" sz="1000" spc="-45"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Trade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solidFill>
                      <a:schemeClr val="accent4"/>
                    </a:solidFill>
                  </a:tcPr>
                </a:tc>
                <a:tc>
                  <a:txBody>
                    <a:bodyPr/>
                    <a:lstStyle/>
                    <a:p>
                      <a:pPr marL="90805" marR="83820" algn="ctr">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9865" marR="0" algn="l">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189865"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181610" algn="r">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0" marR="181610" algn="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lnSpc>
                          <a:spcPts val="1050"/>
                        </a:lnSpc>
                        <a:spcBef>
                          <a:spcPts val="0"/>
                        </a:spcBef>
                        <a:spcAft>
                          <a:spcPts val="0"/>
                        </a:spcAft>
                      </a:pPr>
                      <a:endParaRPr lang="en-US" sz="1000" b="0" spc="-10" dirty="0">
                        <a:solidFill>
                          <a:schemeClr val="tx1"/>
                        </a:solidFill>
                        <a:effectLst/>
                        <a:latin typeface="Times" panose="02020603050405020304" pitchFamily="18" charset="0"/>
                        <a:cs typeface="Times" panose="02020603050405020304" pitchFamily="18" charset="0"/>
                      </a:endParaRPr>
                    </a:p>
                    <a:p>
                      <a:pPr marL="0" marR="28638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6.13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endParaRPr lang="en-US" sz="1000" b="0" spc="-10" dirty="0">
                        <a:solidFill>
                          <a:schemeClr val="tx1"/>
                        </a:solidFill>
                        <a:effectLst/>
                        <a:latin typeface="Times" panose="02020603050405020304" pitchFamily="18" charset="0"/>
                        <a:cs typeface="Times" panose="02020603050405020304" pitchFamily="18" charset="0"/>
                      </a:endParaRPr>
                    </a:p>
                    <a:p>
                      <a:pPr marL="80010" marR="7302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6.53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03900203"/>
                  </a:ext>
                </a:extLst>
              </a:tr>
            </a:tbl>
          </a:graphicData>
        </a:graphic>
      </p:graphicFrame>
      <p:graphicFrame>
        <p:nvGraphicFramePr>
          <p:cNvPr id="5" name="Table 4">
            <a:extLst>
              <a:ext uri="{FF2B5EF4-FFF2-40B4-BE49-F238E27FC236}">
                <a16:creationId xmlns:a16="http://schemas.microsoft.com/office/drawing/2014/main" id="{337823EE-30F7-72F7-35AA-48B8AD48D14F}"/>
              </a:ext>
            </a:extLst>
          </p:cNvPr>
          <p:cNvGraphicFramePr>
            <a:graphicFrameLocks noGrp="1"/>
          </p:cNvGraphicFramePr>
          <p:nvPr>
            <p:extLst>
              <p:ext uri="{D42A27DB-BD31-4B8C-83A1-F6EECF244321}">
                <p14:modId xmlns:p14="http://schemas.microsoft.com/office/powerpoint/2010/main" val="531897649"/>
              </p:ext>
            </p:extLst>
          </p:nvPr>
        </p:nvGraphicFramePr>
        <p:xfrm>
          <a:off x="1708619" y="3184872"/>
          <a:ext cx="7955280" cy="2819400"/>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4205565103"/>
                    </a:ext>
                  </a:extLst>
                </a:gridCol>
                <a:gridCol w="731520">
                  <a:extLst>
                    <a:ext uri="{9D8B030D-6E8A-4147-A177-3AD203B41FA5}">
                      <a16:colId xmlns:a16="http://schemas.microsoft.com/office/drawing/2014/main" val="2243644843"/>
                    </a:ext>
                  </a:extLst>
                </a:gridCol>
                <a:gridCol w="731520">
                  <a:extLst>
                    <a:ext uri="{9D8B030D-6E8A-4147-A177-3AD203B41FA5}">
                      <a16:colId xmlns:a16="http://schemas.microsoft.com/office/drawing/2014/main" val="562787844"/>
                    </a:ext>
                  </a:extLst>
                </a:gridCol>
                <a:gridCol w="731520">
                  <a:extLst>
                    <a:ext uri="{9D8B030D-6E8A-4147-A177-3AD203B41FA5}">
                      <a16:colId xmlns:a16="http://schemas.microsoft.com/office/drawing/2014/main" val="3099760711"/>
                    </a:ext>
                  </a:extLst>
                </a:gridCol>
                <a:gridCol w="731520">
                  <a:extLst>
                    <a:ext uri="{9D8B030D-6E8A-4147-A177-3AD203B41FA5}">
                      <a16:colId xmlns:a16="http://schemas.microsoft.com/office/drawing/2014/main" val="3458983744"/>
                    </a:ext>
                  </a:extLst>
                </a:gridCol>
                <a:gridCol w="914400">
                  <a:extLst>
                    <a:ext uri="{9D8B030D-6E8A-4147-A177-3AD203B41FA5}">
                      <a16:colId xmlns:a16="http://schemas.microsoft.com/office/drawing/2014/main" val="2538023168"/>
                    </a:ext>
                  </a:extLst>
                </a:gridCol>
                <a:gridCol w="914400">
                  <a:extLst>
                    <a:ext uri="{9D8B030D-6E8A-4147-A177-3AD203B41FA5}">
                      <a16:colId xmlns:a16="http://schemas.microsoft.com/office/drawing/2014/main" val="3429479934"/>
                    </a:ext>
                  </a:extLst>
                </a:gridCol>
              </a:tblGrid>
              <a:tr h="228600">
                <a:tc>
                  <a:txBody>
                    <a:bodyPr/>
                    <a:lstStyle/>
                    <a:p>
                      <a:pPr marL="775335" marR="17780" indent="-550545" algn="l">
                        <a:lnSpc>
                          <a:spcPts val="1150"/>
                        </a:lnSpc>
                        <a:spcBef>
                          <a:spcPts val="0"/>
                        </a:spcBef>
                        <a:spcAft>
                          <a:spcPts val="0"/>
                        </a:spcAft>
                      </a:pPr>
                      <a:r>
                        <a:rPr lang="en-US" sz="1000" dirty="0">
                          <a:effectLst/>
                          <a:latin typeface="+mj-lt"/>
                        </a:rPr>
                        <a:t>441:</a:t>
                      </a:r>
                      <a:r>
                        <a:rPr lang="en-US" sz="1000" spc="-65" dirty="0">
                          <a:effectLst/>
                          <a:latin typeface="+mj-lt"/>
                        </a:rPr>
                        <a:t> </a:t>
                      </a:r>
                      <a:r>
                        <a:rPr lang="en-US" sz="1000" dirty="0">
                          <a:effectLst/>
                          <a:latin typeface="+mj-lt"/>
                        </a:rPr>
                        <a:t>Motor</a:t>
                      </a:r>
                      <a:r>
                        <a:rPr lang="en-US" sz="1000" spc="-60" dirty="0">
                          <a:effectLst/>
                          <a:latin typeface="+mj-lt"/>
                        </a:rPr>
                        <a:t> </a:t>
                      </a:r>
                      <a:r>
                        <a:rPr lang="en-US" sz="1000" dirty="0">
                          <a:effectLst/>
                          <a:latin typeface="+mj-lt"/>
                        </a:rPr>
                        <a:t>Vehicle</a:t>
                      </a:r>
                      <a:r>
                        <a:rPr lang="en-US" sz="1000" spc="-65" dirty="0">
                          <a:effectLst/>
                          <a:latin typeface="+mj-lt"/>
                        </a:rPr>
                        <a:t> </a:t>
                      </a:r>
                      <a:r>
                        <a:rPr lang="en-US" sz="1000" dirty="0">
                          <a:effectLst/>
                          <a:latin typeface="+mj-lt"/>
                        </a:rPr>
                        <a:t>and</a:t>
                      </a:r>
                      <a:r>
                        <a:rPr lang="en-US" sz="1000" spc="-60" dirty="0">
                          <a:effectLst/>
                          <a:latin typeface="+mj-lt"/>
                        </a:rPr>
                        <a:t> </a:t>
                      </a:r>
                      <a:r>
                        <a:rPr lang="en-US" sz="1000" dirty="0">
                          <a:effectLst/>
                          <a:latin typeface="+mj-lt"/>
                        </a:rPr>
                        <a:t>Parts </a:t>
                      </a:r>
                      <a:r>
                        <a:rPr lang="en-US" sz="1000" spc="-10" dirty="0">
                          <a:effectLst/>
                          <a:latin typeface="+mj-lt"/>
                        </a:rPr>
                        <a:t>Dealers</a:t>
                      </a:r>
                    </a:p>
                  </a:txBody>
                  <a:tcPr marL="0" marR="0" marT="0" marB="0" anchor="b">
                    <a:solidFill>
                      <a:schemeClr val="accent4"/>
                    </a:solidFill>
                  </a:tcPr>
                </a:tc>
                <a:tc>
                  <a:txBody>
                    <a:bodyPr/>
                    <a:lstStyle/>
                    <a:p>
                      <a:pPr marL="222250"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5.26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74427578"/>
                  </a:ext>
                </a:extLst>
              </a:tr>
              <a:tr h="228600">
                <a:tc>
                  <a:txBody>
                    <a:bodyPr/>
                    <a:lstStyle/>
                    <a:p>
                      <a:pPr marL="519430" marR="0" lvl="0" indent="-195580" algn="l" defTabSz="914400" rtl="0" eaLnBrk="1" fontAlgn="auto" latinLnBrk="0" hangingPunct="1">
                        <a:lnSpc>
                          <a:spcPts val="1150"/>
                        </a:lnSpc>
                        <a:spcBef>
                          <a:spcPts val="0"/>
                        </a:spcBef>
                        <a:spcAft>
                          <a:spcPts val="0"/>
                        </a:spcAft>
                        <a:buClrTx/>
                        <a:buSzTx/>
                        <a:buFontTx/>
                        <a:buNone/>
                        <a:tabLst/>
                        <a:defRPr/>
                      </a:pPr>
                      <a:r>
                        <a:rPr lang="en-US" sz="1000" b="1" i="0" kern="1200" dirty="0">
                          <a:solidFill>
                            <a:schemeClr val="lt1"/>
                          </a:solidFill>
                          <a:effectLst/>
                          <a:latin typeface="+mj-lt"/>
                          <a:ea typeface="Dante"/>
                          <a:cs typeface="Dante"/>
                        </a:rPr>
                        <a:t>442:</a:t>
                      </a:r>
                      <a:r>
                        <a:rPr lang="en-US" sz="1000" b="1" i="0" kern="1200" spc="-60" dirty="0">
                          <a:solidFill>
                            <a:schemeClr val="lt1"/>
                          </a:solidFill>
                          <a:effectLst/>
                          <a:latin typeface="+mj-lt"/>
                          <a:ea typeface="Dante"/>
                          <a:cs typeface="Dante"/>
                        </a:rPr>
                        <a:t> </a:t>
                      </a:r>
                      <a:r>
                        <a:rPr lang="en-US" sz="1000" b="1" i="0" kern="1200" dirty="0">
                          <a:solidFill>
                            <a:schemeClr val="lt1"/>
                          </a:solidFill>
                          <a:effectLst/>
                          <a:latin typeface="+mj-lt"/>
                          <a:ea typeface="Dante"/>
                          <a:cs typeface="Dante"/>
                        </a:rPr>
                        <a:t>Furniture</a:t>
                      </a:r>
                      <a:r>
                        <a:rPr lang="en-US" sz="1000" b="1" i="0" kern="1200" spc="-60" dirty="0">
                          <a:solidFill>
                            <a:schemeClr val="lt1"/>
                          </a:solidFill>
                          <a:effectLst/>
                          <a:latin typeface="+mj-lt"/>
                          <a:ea typeface="Dante"/>
                          <a:cs typeface="Dante"/>
                        </a:rPr>
                        <a:t> </a:t>
                      </a:r>
                      <a:r>
                        <a:rPr lang="en-US" sz="1000" b="1" i="0" kern="1200" dirty="0">
                          <a:solidFill>
                            <a:schemeClr val="lt1"/>
                          </a:solidFill>
                          <a:effectLst/>
                          <a:latin typeface="+mj-lt"/>
                          <a:ea typeface="Dante"/>
                          <a:cs typeface="Dante"/>
                        </a:rPr>
                        <a:t>and</a:t>
                      </a:r>
                      <a:r>
                        <a:rPr lang="en-US" sz="1000" b="1" i="0" kern="1200" spc="-55" dirty="0">
                          <a:solidFill>
                            <a:schemeClr val="lt1"/>
                          </a:solidFill>
                          <a:effectLst/>
                          <a:latin typeface="+mj-lt"/>
                          <a:ea typeface="Dante"/>
                          <a:cs typeface="Dante"/>
                        </a:rPr>
                        <a:t> </a:t>
                      </a:r>
                      <a:r>
                        <a:rPr lang="en-US" sz="1000" b="1" i="0" kern="1200" dirty="0">
                          <a:solidFill>
                            <a:schemeClr val="lt1"/>
                          </a:solidFill>
                          <a:effectLst/>
                          <a:latin typeface="+mj-lt"/>
                          <a:ea typeface="Dante"/>
                          <a:cs typeface="Dante"/>
                        </a:rPr>
                        <a:t>Home Furnishings Store</a:t>
                      </a:r>
                      <a:endParaRPr lang="en-US" sz="1000" b="1" i="0" kern="1200" dirty="0">
                        <a:solidFill>
                          <a:schemeClr val="lt1"/>
                        </a:solidFill>
                        <a:effectLst/>
                        <a:latin typeface="+mj-lt"/>
                        <a:ea typeface="Times New Roman" panose="02020603050405020304" pitchFamily="18" charset="0"/>
                        <a:cs typeface="Times New Roman" panose="02020603050405020304" pitchFamily="18" charset="0"/>
                      </a:endParaRPr>
                    </a:p>
                    <a:p>
                      <a:pPr marL="519430" marR="0" lvl="0" indent="-195580" algn="l">
                        <a:lnSpc>
                          <a:spcPts val="1150"/>
                        </a:lnSpc>
                        <a:spcBef>
                          <a:spcPts val="0"/>
                        </a:spcBef>
                        <a:spcAft>
                          <a:spcPts val="0"/>
                        </a:spcAft>
                      </a:pP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7970"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6362498"/>
                  </a:ext>
                </a:extLst>
              </a:tr>
              <a:tr h="228600">
                <a:tc>
                  <a:txBody>
                    <a:bodyPr/>
                    <a:lstStyle/>
                    <a:p>
                      <a:pPr marL="810260" marR="0" lvl="0" indent="-637540" algn="l" defTabSz="914400" rtl="0" eaLnBrk="1" fontAlgn="auto" latinLnBrk="0" hangingPunct="1">
                        <a:lnSpc>
                          <a:spcPts val="1140"/>
                        </a:lnSpc>
                        <a:spcBef>
                          <a:spcPts val="0"/>
                        </a:spcBef>
                        <a:spcAft>
                          <a:spcPts val="0"/>
                        </a:spcAft>
                        <a:buClrTx/>
                        <a:buSzTx/>
                        <a:buFontTx/>
                        <a:buNone/>
                        <a:tabLst/>
                        <a:defRPr/>
                      </a:pPr>
                      <a:r>
                        <a:rPr lang="en-US" sz="1000" b="1" i="0" kern="1200" dirty="0">
                          <a:solidFill>
                            <a:schemeClr val="lt1"/>
                          </a:solidFill>
                          <a:effectLst/>
                          <a:latin typeface="+mj-lt"/>
                          <a:ea typeface="Dante"/>
                          <a:cs typeface="Dante"/>
                        </a:rPr>
                        <a:t>443:</a:t>
                      </a:r>
                      <a:r>
                        <a:rPr lang="en-US" sz="1000" b="1" i="0" kern="1200" spc="-65" dirty="0">
                          <a:solidFill>
                            <a:schemeClr val="lt1"/>
                          </a:solidFill>
                          <a:effectLst/>
                          <a:latin typeface="+mj-lt"/>
                          <a:ea typeface="Dante"/>
                          <a:cs typeface="Dante"/>
                        </a:rPr>
                        <a:t> </a:t>
                      </a:r>
                      <a:r>
                        <a:rPr lang="en-US" sz="1000" b="1" i="0" kern="1200" dirty="0">
                          <a:solidFill>
                            <a:schemeClr val="lt1"/>
                          </a:solidFill>
                          <a:effectLst/>
                          <a:latin typeface="+mj-lt"/>
                          <a:ea typeface="Dante"/>
                          <a:cs typeface="Dante"/>
                        </a:rPr>
                        <a:t>Electronics</a:t>
                      </a:r>
                      <a:r>
                        <a:rPr lang="en-US" sz="1000" b="1" i="0" kern="1200" spc="-60" dirty="0">
                          <a:solidFill>
                            <a:schemeClr val="lt1"/>
                          </a:solidFill>
                          <a:effectLst/>
                          <a:latin typeface="+mj-lt"/>
                          <a:ea typeface="Dante"/>
                          <a:cs typeface="Dante"/>
                        </a:rPr>
                        <a:t> </a:t>
                      </a:r>
                      <a:r>
                        <a:rPr lang="en-US" sz="1000" b="1" i="0" kern="1200" dirty="0">
                          <a:solidFill>
                            <a:schemeClr val="lt1"/>
                          </a:solidFill>
                          <a:effectLst/>
                          <a:latin typeface="+mj-lt"/>
                          <a:ea typeface="Dante"/>
                          <a:cs typeface="Dante"/>
                        </a:rPr>
                        <a:t>and</a:t>
                      </a:r>
                      <a:r>
                        <a:rPr lang="en-US" sz="1000" b="1" i="0" kern="1200" spc="-65" dirty="0">
                          <a:solidFill>
                            <a:schemeClr val="lt1"/>
                          </a:solidFill>
                          <a:effectLst/>
                          <a:latin typeface="+mj-lt"/>
                          <a:ea typeface="Dante"/>
                          <a:cs typeface="Dante"/>
                        </a:rPr>
                        <a:t> </a:t>
                      </a:r>
                      <a:r>
                        <a:rPr lang="en-US" sz="1000" b="1" i="0" kern="1200" dirty="0">
                          <a:solidFill>
                            <a:schemeClr val="lt1"/>
                          </a:solidFill>
                          <a:effectLst/>
                          <a:latin typeface="+mj-lt"/>
                          <a:ea typeface="Dante"/>
                          <a:cs typeface="Dante"/>
                        </a:rPr>
                        <a:t>Appliance </a:t>
                      </a:r>
                      <a:r>
                        <a:rPr lang="en-US" sz="1000" b="1" i="0" kern="1200" spc="-10" dirty="0">
                          <a:solidFill>
                            <a:schemeClr val="lt1"/>
                          </a:solidFill>
                          <a:effectLst/>
                          <a:latin typeface="+mj-lt"/>
                          <a:ea typeface="Dante"/>
                          <a:cs typeface="Dante"/>
                        </a:rPr>
                        <a:t>Stores</a:t>
                      </a:r>
                      <a:endParaRPr lang="en-US" sz="1000" b="1" i="0" kern="1200" dirty="0">
                        <a:solidFill>
                          <a:schemeClr val="lt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39113954"/>
                  </a:ext>
                </a:extLst>
              </a:tr>
              <a:tr h="228600">
                <a:tc>
                  <a:txBody>
                    <a:bodyPr/>
                    <a:lstStyle/>
                    <a:p>
                      <a:pPr marL="115570" marR="109220" algn="l">
                        <a:lnSpc>
                          <a:spcPts val="1050"/>
                        </a:lnSpc>
                        <a:spcBef>
                          <a:spcPts val="0"/>
                        </a:spcBef>
                        <a:spcAft>
                          <a:spcPts val="0"/>
                        </a:spcAft>
                      </a:pPr>
                      <a:r>
                        <a:rPr lang="en-US" sz="1000" dirty="0">
                          <a:effectLst/>
                          <a:latin typeface="+mj-lt"/>
                        </a:rPr>
                        <a:t>445:</a:t>
                      </a:r>
                      <a:r>
                        <a:rPr lang="en-US" sz="1000" spc="-20" dirty="0">
                          <a:effectLst/>
                          <a:latin typeface="+mj-lt"/>
                        </a:rPr>
                        <a:t> </a:t>
                      </a:r>
                      <a:r>
                        <a:rPr lang="en-US" sz="1000" dirty="0">
                          <a:effectLst/>
                          <a:latin typeface="+mj-lt"/>
                        </a:rPr>
                        <a:t>Food</a:t>
                      </a:r>
                      <a:r>
                        <a:rPr lang="en-US" sz="1000" spc="-15" dirty="0">
                          <a:effectLst/>
                          <a:latin typeface="+mj-lt"/>
                        </a:rPr>
                        <a:t> </a:t>
                      </a:r>
                      <a:r>
                        <a:rPr lang="en-US" sz="1000" dirty="0">
                          <a:effectLst/>
                          <a:latin typeface="+mj-lt"/>
                        </a:rPr>
                        <a:t>and</a:t>
                      </a:r>
                      <a:r>
                        <a:rPr lang="en-US" sz="1000" spc="-25" dirty="0">
                          <a:effectLst/>
                          <a:latin typeface="+mj-lt"/>
                        </a:rPr>
                        <a:t> </a:t>
                      </a:r>
                      <a:r>
                        <a:rPr lang="en-US" sz="1000" dirty="0">
                          <a:effectLst/>
                          <a:latin typeface="+mj-lt"/>
                        </a:rPr>
                        <a:t>Beverage</a:t>
                      </a:r>
                      <a:r>
                        <a:rPr lang="en-US" sz="1000" spc="-20" dirty="0">
                          <a:effectLst/>
                          <a:latin typeface="+mj-lt"/>
                        </a:rPr>
                        <a:t> </a:t>
                      </a:r>
                      <a:r>
                        <a:rPr lang="en-US" sz="1000" spc="-10" dirty="0">
                          <a:effectLst/>
                          <a:latin typeface="+mj-lt"/>
                        </a:rPr>
                        <a:t>Stores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860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39691356"/>
                  </a:ext>
                </a:extLst>
              </a:tr>
              <a:tr h="228600">
                <a:tc>
                  <a:txBody>
                    <a:bodyPr/>
                    <a:lstStyle/>
                    <a:p>
                      <a:pPr marL="810260" marR="17780" indent="-617220" algn="l">
                        <a:lnSpc>
                          <a:spcPts val="1150"/>
                        </a:lnSpc>
                        <a:spcBef>
                          <a:spcPts val="0"/>
                        </a:spcBef>
                        <a:spcAft>
                          <a:spcPts val="0"/>
                        </a:spcAft>
                      </a:pPr>
                      <a:r>
                        <a:rPr lang="en-US" sz="1000" dirty="0">
                          <a:effectLst/>
                          <a:latin typeface="+mj-lt"/>
                        </a:rPr>
                        <a:t>446:</a:t>
                      </a:r>
                      <a:r>
                        <a:rPr lang="en-US" sz="1000" spc="-50" dirty="0">
                          <a:effectLst/>
                          <a:latin typeface="+mj-lt"/>
                        </a:rPr>
                        <a:t> </a:t>
                      </a:r>
                      <a:r>
                        <a:rPr lang="en-US" sz="1000" dirty="0">
                          <a:effectLst/>
                          <a:latin typeface="+mj-lt"/>
                        </a:rPr>
                        <a:t>Health</a:t>
                      </a:r>
                      <a:r>
                        <a:rPr lang="en-US" sz="1000" spc="-45" dirty="0">
                          <a:effectLst/>
                          <a:latin typeface="+mj-lt"/>
                        </a:rPr>
                        <a:t> </a:t>
                      </a:r>
                      <a:r>
                        <a:rPr lang="en-US" sz="1000" dirty="0">
                          <a:effectLst/>
                          <a:latin typeface="+mj-lt"/>
                        </a:rPr>
                        <a:t>and</a:t>
                      </a:r>
                      <a:r>
                        <a:rPr lang="en-US" sz="1000" spc="-45" dirty="0">
                          <a:effectLst/>
                          <a:latin typeface="+mj-lt"/>
                        </a:rPr>
                        <a:t> </a:t>
                      </a:r>
                      <a:r>
                        <a:rPr lang="en-US" sz="1000" dirty="0">
                          <a:effectLst/>
                          <a:latin typeface="+mj-lt"/>
                        </a:rPr>
                        <a:t>Personal</a:t>
                      </a:r>
                      <a:r>
                        <a:rPr lang="en-US" sz="1000" spc="-50" dirty="0">
                          <a:effectLst/>
                          <a:latin typeface="+mj-lt"/>
                        </a:rPr>
                        <a:t> </a:t>
                      </a:r>
                      <a:r>
                        <a:rPr lang="en-US" sz="1000" dirty="0">
                          <a:effectLst/>
                          <a:latin typeface="+mj-lt"/>
                        </a:rPr>
                        <a:t>Care </a:t>
                      </a:r>
                      <a:r>
                        <a:rPr lang="en-US" sz="1000" spc="-10" dirty="0">
                          <a:effectLst/>
                          <a:latin typeface="+mj-lt"/>
                        </a:rPr>
                        <a:t>Stores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3.85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7020"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8.00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9839908"/>
                  </a:ext>
                </a:extLst>
              </a:tr>
              <a:tr h="228600">
                <a:tc>
                  <a:txBody>
                    <a:bodyPr/>
                    <a:lstStyle/>
                    <a:p>
                      <a:pPr marL="115570" marR="110490" algn="l">
                        <a:lnSpc>
                          <a:spcPts val="1050"/>
                        </a:lnSpc>
                        <a:spcBef>
                          <a:spcPts val="0"/>
                        </a:spcBef>
                        <a:spcAft>
                          <a:spcPts val="0"/>
                        </a:spcAft>
                      </a:pPr>
                      <a:r>
                        <a:rPr lang="en-US" sz="1000" dirty="0">
                          <a:effectLst/>
                          <a:latin typeface="+mj-lt"/>
                        </a:rPr>
                        <a:t>447:</a:t>
                      </a:r>
                      <a:r>
                        <a:rPr lang="en-US" sz="1000" spc="-25" dirty="0">
                          <a:effectLst/>
                          <a:latin typeface="+mj-lt"/>
                        </a:rPr>
                        <a:t> </a:t>
                      </a:r>
                      <a:r>
                        <a:rPr lang="en-US" sz="1000" dirty="0">
                          <a:effectLst/>
                          <a:latin typeface="+mj-lt"/>
                        </a:rPr>
                        <a:t>Gasoline</a:t>
                      </a:r>
                      <a:r>
                        <a:rPr lang="en-US" sz="1000" spc="-20" dirty="0">
                          <a:effectLst/>
                          <a:latin typeface="+mj-lt"/>
                        </a:rPr>
                        <a:t> </a:t>
                      </a:r>
                      <a:r>
                        <a:rPr lang="en-US" sz="1000" spc="-10" dirty="0">
                          <a:effectLst/>
                          <a:latin typeface="+mj-lt"/>
                        </a:rPr>
                        <a:t>Stations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7162893"/>
                  </a:ext>
                </a:extLst>
              </a:tr>
              <a:tr h="228600">
                <a:tc>
                  <a:txBody>
                    <a:bodyPr/>
                    <a:lstStyle/>
                    <a:p>
                      <a:pPr marL="490220" marR="17780" indent="-219710" algn="l">
                        <a:lnSpc>
                          <a:spcPts val="1150"/>
                        </a:lnSpc>
                        <a:spcBef>
                          <a:spcPts val="0"/>
                        </a:spcBef>
                        <a:spcAft>
                          <a:spcPts val="0"/>
                        </a:spcAft>
                      </a:pPr>
                      <a:r>
                        <a:rPr lang="en-US" sz="1000" dirty="0">
                          <a:effectLst/>
                          <a:latin typeface="+mj-lt"/>
                        </a:rPr>
                        <a:t>448:</a:t>
                      </a:r>
                      <a:r>
                        <a:rPr lang="en-US" sz="1000" spc="-65" dirty="0">
                          <a:effectLst/>
                          <a:latin typeface="+mj-lt"/>
                        </a:rPr>
                        <a:t> </a:t>
                      </a:r>
                      <a:r>
                        <a:rPr lang="en-US" sz="1000" dirty="0">
                          <a:effectLst/>
                          <a:latin typeface="+mj-lt"/>
                        </a:rPr>
                        <a:t>Clothing</a:t>
                      </a:r>
                      <a:r>
                        <a:rPr lang="en-US" sz="1000" spc="-60" dirty="0">
                          <a:effectLst/>
                          <a:latin typeface="+mj-lt"/>
                        </a:rPr>
                        <a:t> </a:t>
                      </a:r>
                      <a:r>
                        <a:rPr lang="en-US" sz="1000" dirty="0">
                          <a:effectLst/>
                          <a:latin typeface="+mj-lt"/>
                        </a:rPr>
                        <a:t>and</a:t>
                      </a:r>
                      <a:r>
                        <a:rPr lang="en-US" sz="1000" spc="-65" dirty="0">
                          <a:effectLst/>
                          <a:latin typeface="+mj-lt"/>
                        </a:rPr>
                        <a:t> </a:t>
                      </a:r>
                      <a:r>
                        <a:rPr lang="en-US" sz="1000" dirty="0">
                          <a:effectLst/>
                          <a:latin typeface="+mj-lt"/>
                        </a:rPr>
                        <a:t>Clothing Accessories Stores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56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37809465"/>
                  </a:ext>
                </a:extLst>
              </a:tr>
              <a:tr h="228600">
                <a:tc>
                  <a:txBody>
                    <a:bodyPr/>
                    <a:lstStyle/>
                    <a:p>
                      <a:pPr marL="115570" marR="110490" algn="l">
                        <a:lnSpc>
                          <a:spcPts val="1050"/>
                        </a:lnSpc>
                        <a:spcBef>
                          <a:spcPts val="0"/>
                        </a:spcBef>
                        <a:spcAft>
                          <a:spcPts val="0"/>
                        </a:spcAft>
                      </a:pPr>
                      <a:r>
                        <a:rPr lang="en-US" sz="1000" dirty="0">
                          <a:effectLst/>
                          <a:latin typeface="+mj-lt"/>
                        </a:rPr>
                        <a:t>452:</a:t>
                      </a:r>
                      <a:r>
                        <a:rPr lang="en-US" sz="1000" spc="-40" dirty="0">
                          <a:effectLst/>
                          <a:latin typeface="+mj-lt"/>
                        </a:rPr>
                        <a:t> </a:t>
                      </a:r>
                      <a:r>
                        <a:rPr lang="en-US" sz="1000" dirty="0">
                          <a:effectLst/>
                          <a:latin typeface="+mj-lt"/>
                        </a:rPr>
                        <a:t>General</a:t>
                      </a:r>
                      <a:r>
                        <a:rPr lang="en-US" sz="1000" spc="-35" dirty="0">
                          <a:effectLst/>
                          <a:latin typeface="+mj-lt"/>
                        </a:rPr>
                        <a:t> </a:t>
                      </a:r>
                      <a:r>
                        <a:rPr lang="en-US" sz="1000" dirty="0">
                          <a:effectLst/>
                          <a:latin typeface="+mj-lt"/>
                        </a:rPr>
                        <a:t>Merchandise</a:t>
                      </a:r>
                      <a:r>
                        <a:rPr lang="en-US" sz="1000" spc="-35" dirty="0">
                          <a:effectLst/>
                          <a:latin typeface="+mj-lt"/>
                        </a:rPr>
                        <a:t> </a:t>
                      </a:r>
                      <a:r>
                        <a:rPr lang="en-US" sz="1000" spc="-10" dirty="0">
                          <a:effectLst/>
                          <a:latin typeface="+mj-lt"/>
                        </a:rPr>
                        <a:t>Stores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77021777"/>
                  </a:ext>
                </a:extLst>
              </a:tr>
              <a:tr h="228600">
                <a:tc>
                  <a:txBody>
                    <a:bodyPr/>
                    <a:lstStyle/>
                    <a:p>
                      <a:pPr marL="635000" marR="17780" indent="-242570" algn="l">
                        <a:lnSpc>
                          <a:spcPts val="1150"/>
                        </a:lnSpc>
                        <a:spcBef>
                          <a:spcPts val="0"/>
                        </a:spcBef>
                        <a:spcAft>
                          <a:spcPts val="0"/>
                        </a:spcAft>
                      </a:pPr>
                      <a:r>
                        <a:rPr lang="en-US" sz="1000" dirty="0">
                          <a:effectLst/>
                          <a:latin typeface="+mj-lt"/>
                        </a:rPr>
                        <a:t>48:</a:t>
                      </a:r>
                      <a:r>
                        <a:rPr lang="en-US" sz="1000" spc="-65" dirty="0">
                          <a:effectLst/>
                          <a:latin typeface="+mj-lt"/>
                        </a:rPr>
                        <a:t> </a:t>
                      </a:r>
                      <a:r>
                        <a:rPr lang="en-US" sz="1000" dirty="0">
                          <a:effectLst/>
                          <a:latin typeface="+mj-lt"/>
                        </a:rPr>
                        <a:t>Transportation</a:t>
                      </a:r>
                      <a:r>
                        <a:rPr lang="en-US" sz="1000" spc="-60" dirty="0">
                          <a:effectLst/>
                          <a:latin typeface="+mj-lt"/>
                        </a:rPr>
                        <a:t> </a:t>
                      </a:r>
                      <a:r>
                        <a:rPr lang="en-US" sz="1000" dirty="0">
                          <a:effectLst/>
                          <a:latin typeface="+mj-lt"/>
                        </a:rPr>
                        <a:t>and </a:t>
                      </a:r>
                      <a:r>
                        <a:rPr lang="en-US" sz="1000" spc="-10" dirty="0">
                          <a:effectLst/>
                          <a:latin typeface="+mj-lt"/>
                        </a:rPr>
                        <a:t>Warehousing</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66.67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42363491"/>
                  </a:ext>
                </a:extLst>
              </a:tr>
              <a:tr h="228600">
                <a:tc>
                  <a:txBody>
                    <a:bodyPr/>
                    <a:lstStyle/>
                    <a:p>
                      <a:pPr marL="115570" marR="110490" algn="l">
                        <a:lnSpc>
                          <a:spcPts val="1050"/>
                        </a:lnSpc>
                        <a:spcBef>
                          <a:spcPts val="0"/>
                        </a:spcBef>
                        <a:spcAft>
                          <a:spcPts val="0"/>
                        </a:spcAft>
                      </a:pPr>
                      <a:r>
                        <a:rPr lang="en-US" sz="1000" dirty="0">
                          <a:effectLst/>
                          <a:latin typeface="+mj-lt"/>
                        </a:rPr>
                        <a:t>51:</a:t>
                      </a:r>
                      <a:r>
                        <a:rPr lang="en-US" sz="1000" spc="-5" dirty="0">
                          <a:effectLst/>
                          <a:latin typeface="+mj-lt"/>
                        </a:rPr>
                        <a:t> </a:t>
                      </a:r>
                      <a:r>
                        <a:rPr lang="en-US" sz="1000" spc="-10" dirty="0">
                          <a:effectLst/>
                          <a:latin typeface="+mj-lt"/>
                        </a:rPr>
                        <a:t>Information</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7.69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33078741"/>
                  </a:ext>
                </a:extLst>
              </a:tr>
              <a:tr h="228600">
                <a:tc>
                  <a:txBody>
                    <a:bodyPr/>
                    <a:lstStyle/>
                    <a:p>
                      <a:pPr marL="115570" marR="109855" algn="l">
                        <a:lnSpc>
                          <a:spcPts val="1050"/>
                        </a:lnSpc>
                        <a:spcBef>
                          <a:spcPts val="0"/>
                        </a:spcBef>
                        <a:spcAft>
                          <a:spcPts val="0"/>
                        </a:spcAft>
                      </a:pPr>
                      <a:r>
                        <a:rPr lang="en-US" sz="1000" dirty="0">
                          <a:effectLst/>
                          <a:latin typeface="+mj-lt"/>
                        </a:rPr>
                        <a:t>52:</a:t>
                      </a:r>
                      <a:r>
                        <a:rPr lang="en-US" sz="1000" spc="-20" dirty="0">
                          <a:effectLst/>
                          <a:latin typeface="+mj-lt"/>
                        </a:rPr>
                        <a:t> </a:t>
                      </a:r>
                      <a:r>
                        <a:rPr lang="en-US" sz="1000" dirty="0">
                          <a:effectLst/>
                          <a:latin typeface="+mj-lt"/>
                        </a:rPr>
                        <a:t>Finance</a:t>
                      </a:r>
                      <a:r>
                        <a:rPr lang="en-US" sz="1000" spc="-20" dirty="0">
                          <a:effectLst/>
                          <a:latin typeface="+mj-lt"/>
                        </a:rPr>
                        <a:t> </a:t>
                      </a:r>
                      <a:r>
                        <a:rPr lang="en-US" sz="1000" dirty="0">
                          <a:effectLst/>
                          <a:latin typeface="+mj-lt"/>
                        </a:rPr>
                        <a:t>and</a:t>
                      </a:r>
                      <a:r>
                        <a:rPr lang="en-US" sz="1000" spc="-15" dirty="0">
                          <a:effectLst/>
                          <a:latin typeface="+mj-lt"/>
                        </a:rPr>
                        <a:t> </a:t>
                      </a:r>
                      <a:r>
                        <a:rPr lang="en-US" sz="1000" spc="-10" dirty="0">
                          <a:effectLst/>
                          <a:latin typeface="+mj-lt"/>
                        </a:rPr>
                        <a:t>Insurance</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51184935"/>
                  </a:ext>
                </a:extLst>
              </a:tr>
              <a:tr h="228600">
                <a:tc>
                  <a:txBody>
                    <a:bodyPr/>
                    <a:lstStyle/>
                    <a:p>
                      <a:pPr marL="115570" marR="110490" algn="l">
                        <a:lnSpc>
                          <a:spcPts val="1050"/>
                        </a:lnSpc>
                        <a:spcBef>
                          <a:spcPts val="0"/>
                        </a:spcBef>
                        <a:spcAft>
                          <a:spcPts val="0"/>
                        </a:spcAft>
                      </a:pPr>
                      <a:r>
                        <a:rPr lang="en-US" sz="1000" dirty="0">
                          <a:effectLst/>
                          <a:latin typeface="+mj-lt"/>
                        </a:rPr>
                        <a:t>531:</a:t>
                      </a:r>
                      <a:r>
                        <a:rPr lang="en-US" sz="1000" spc="-15" dirty="0">
                          <a:effectLst/>
                          <a:latin typeface="+mj-lt"/>
                        </a:rPr>
                        <a:t> </a:t>
                      </a:r>
                      <a:r>
                        <a:rPr lang="en-US" sz="1000" dirty="0">
                          <a:effectLst/>
                          <a:latin typeface="+mj-lt"/>
                        </a:rPr>
                        <a:t>Real</a:t>
                      </a:r>
                      <a:r>
                        <a:rPr lang="en-US" sz="1000" spc="-15" dirty="0">
                          <a:effectLst/>
                          <a:latin typeface="+mj-lt"/>
                        </a:rPr>
                        <a:t> </a:t>
                      </a:r>
                      <a:r>
                        <a:rPr lang="en-US" sz="1000" spc="-10" dirty="0">
                          <a:effectLst/>
                          <a:latin typeface="+mj-lt"/>
                        </a:rPr>
                        <a:t>Estate</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-22.22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9.52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2801115"/>
                  </a:ext>
                </a:extLst>
              </a:tr>
            </a:tbl>
          </a:graphicData>
        </a:graphic>
      </p:graphicFrame>
      <p:sp>
        <p:nvSpPr>
          <p:cNvPr id="7" name="Title 1">
            <a:extLst>
              <a:ext uri="{FF2B5EF4-FFF2-40B4-BE49-F238E27FC236}">
                <a16:creationId xmlns:a16="http://schemas.microsoft.com/office/drawing/2014/main" id="{18B72FCE-F699-E8D7-2DEF-B6E497D85295}"/>
              </a:ext>
            </a:extLst>
          </p:cNvPr>
          <p:cNvSpPr>
            <a:spLocks noGrp="1"/>
          </p:cNvSpPr>
          <p:nvPr>
            <p:ph type="title"/>
          </p:nvPr>
        </p:nvSpPr>
        <p:spPr>
          <a:xfrm>
            <a:off x="159798" y="459347"/>
            <a:ext cx="11850541" cy="923279"/>
          </a:xfrm>
        </p:spPr>
        <p:txBody>
          <a:bodyPr>
            <a:normAutofit/>
          </a:bodyPr>
          <a:lstStyle/>
          <a:p>
            <a:pPr algn="ctr"/>
            <a:r>
              <a:rPr lang="en-US" sz="3300" u="sng" dirty="0"/>
              <a:t>Central Kern Subregion (South Bakersfield) Employers Pt.1</a:t>
            </a:r>
          </a:p>
        </p:txBody>
      </p:sp>
      <p:sp>
        <p:nvSpPr>
          <p:cNvPr id="2" name="TextBox 1">
            <a:extLst>
              <a:ext uri="{FF2B5EF4-FFF2-40B4-BE49-F238E27FC236}">
                <a16:creationId xmlns:a16="http://schemas.microsoft.com/office/drawing/2014/main" id="{76540077-799C-5A38-91C5-77C9A6ABF7B0}"/>
              </a:ext>
            </a:extLst>
          </p:cNvPr>
          <p:cNvSpPr txBox="1"/>
          <p:nvPr/>
        </p:nvSpPr>
        <p:spPr>
          <a:xfrm>
            <a:off x="662279" y="6161958"/>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11.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27-28</a:t>
            </a:r>
            <a:endParaRPr lang="en-US" sz="900" dirty="0"/>
          </a:p>
        </p:txBody>
      </p:sp>
      <p:sp>
        <p:nvSpPr>
          <p:cNvPr id="3" name="Rectangle 2">
            <a:extLst>
              <a:ext uri="{FF2B5EF4-FFF2-40B4-BE49-F238E27FC236}">
                <a16:creationId xmlns:a16="http://schemas.microsoft.com/office/drawing/2014/main" id="{183315C7-32CA-4296-9F55-C0DB08533BE1}"/>
              </a:ext>
            </a:extLst>
          </p:cNvPr>
          <p:cNvSpPr/>
          <p:nvPr/>
        </p:nvSpPr>
        <p:spPr>
          <a:xfrm>
            <a:off x="662279" y="450469"/>
            <a:ext cx="10821880" cy="60900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68CE049-0454-4304-9442-CC96B32D9DC3}"/>
              </a:ext>
            </a:extLst>
          </p:cNvPr>
          <p:cNvSpPr txBox="1"/>
          <p:nvPr/>
        </p:nvSpPr>
        <p:spPr>
          <a:xfrm>
            <a:off x="9663899" y="1252840"/>
            <a:ext cx="735699" cy="276999"/>
          </a:xfrm>
          <a:prstGeom prst="rect">
            <a:avLst/>
          </a:prstGeom>
          <a:noFill/>
        </p:spPr>
        <p:txBody>
          <a:bodyPr wrap="square" rtlCol="0">
            <a:spAutoFit/>
          </a:bodyPr>
          <a:lstStyle/>
          <a:p>
            <a:r>
              <a:rPr lang="en-US" sz="1200" dirty="0">
                <a:latin typeface="+mj-lt"/>
              </a:rPr>
              <a:t>11</a:t>
            </a:r>
          </a:p>
        </p:txBody>
      </p:sp>
    </p:spTree>
    <p:extLst>
      <p:ext uri="{BB962C8B-B14F-4D97-AF65-F5344CB8AC3E}">
        <p14:creationId xmlns:p14="http://schemas.microsoft.com/office/powerpoint/2010/main" val="1628958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70BAA22-85EA-572C-9665-D17EF7130B32}"/>
              </a:ext>
            </a:extLst>
          </p:cNvPr>
          <p:cNvGraphicFramePr>
            <a:graphicFrameLocks noGrp="1"/>
          </p:cNvGraphicFramePr>
          <p:nvPr>
            <p:extLst>
              <p:ext uri="{D42A27DB-BD31-4B8C-83A1-F6EECF244321}">
                <p14:modId xmlns:p14="http://schemas.microsoft.com/office/powerpoint/2010/main" val="891211328"/>
              </p:ext>
            </p:extLst>
          </p:nvPr>
        </p:nvGraphicFramePr>
        <p:xfrm>
          <a:off x="1708619" y="1457860"/>
          <a:ext cx="7955280" cy="1795780"/>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530733951"/>
                    </a:ext>
                  </a:extLst>
                </a:gridCol>
                <a:gridCol w="731520">
                  <a:extLst>
                    <a:ext uri="{9D8B030D-6E8A-4147-A177-3AD203B41FA5}">
                      <a16:colId xmlns:a16="http://schemas.microsoft.com/office/drawing/2014/main" val="628476573"/>
                    </a:ext>
                  </a:extLst>
                </a:gridCol>
                <a:gridCol w="731520">
                  <a:extLst>
                    <a:ext uri="{9D8B030D-6E8A-4147-A177-3AD203B41FA5}">
                      <a16:colId xmlns:a16="http://schemas.microsoft.com/office/drawing/2014/main" val="1971296355"/>
                    </a:ext>
                  </a:extLst>
                </a:gridCol>
                <a:gridCol w="731520">
                  <a:extLst>
                    <a:ext uri="{9D8B030D-6E8A-4147-A177-3AD203B41FA5}">
                      <a16:colId xmlns:a16="http://schemas.microsoft.com/office/drawing/2014/main" val="3383934168"/>
                    </a:ext>
                  </a:extLst>
                </a:gridCol>
                <a:gridCol w="731520">
                  <a:extLst>
                    <a:ext uri="{9D8B030D-6E8A-4147-A177-3AD203B41FA5}">
                      <a16:colId xmlns:a16="http://schemas.microsoft.com/office/drawing/2014/main" val="2279455229"/>
                    </a:ext>
                  </a:extLst>
                </a:gridCol>
                <a:gridCol w="914400">
                  <a:extLst>
                    <a:ext uri="{9D8B030D-6E8A-4147-A177-3AD203B41FA5}">
                      <a16:colId xmlns:a16="http://schemas.microsoft.com/office/drawing/2014/main" val="4111553670"/>
                    </a:ext>
                  </a:extLst>
                </a:gridCol>
                <a:gridCol w="914400">
                  <a:extLst>
                    <a:ext uri="{9D8B030D-6E8A-4147-A177-3AD203B41FA5}">
                      <a16:colId xmlns:a16="http://schemas.microsoft.com/office/drawing/2014/main" val="3808288524"/>
                    </a:ext>
                  </a:extLst>
                </a:gridCol>
              </a:tblGrid>
              <a:tr h="365760">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149860" marR="146050" algn="ctr">
                        <a:spcBef>
                          <a:spcPts val="585"/>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0" algn="l">
                        <a:lnSpc>
                          <a:spcPts val="1145"/>
                        </a:lnSpc>
                        <a:spcBef>
                          <a:spcPts val="5"/>
                        </a:spcBef>
                        <a:spcAft>
                          <a:spcPts val="0"/>
                        </a:spcAft>
                      </a:pPr>
                      <a:r>
                        <a:rPr lang="en-US" sz="1000" dirty="0">
                          <a:effectLst/>
                          <a:latin typeface="Times" panose="02020603050405020304" pitchFamily="18" charset="0"/>
                          <a:cs typeface="Times" panose="02020603050405020304" pitchFamily="18" charset="0"/>
                        </a:rPr>
                        <a:t>2017</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cs typeface="Times" panose="02020603050405020304" pitchFamily="18" charset="0"/>
                      </a:endParaRPr>
                    </a:p>
                    <a:p>
                      <a:pPr marL="100330" marR="0" algn="l">
                        <a:lnSpc>
                          <a:spcPts val="1085"/>
                        </a:lnSpc>
                        <a:spcBef>
                          <a:spcPts val="0"/>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del </a:t>
                      </a:r>
                      <a:r>
                        <a:rPr lang="en-US" sz="1000" spc="-15" dirty="0" err="1">
                          <a:effectLst/>
                          <a:latin typeface="Times" panose="02020603050405020304" pitchFamily="18" charset="0"/>
                          <a:cs typeface="Times" panose="02020603050405020304" pitchFamily="18" charset="0"/>
                        </a:rPr>
                        <a:t>cambio</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0" algn="l">
                        <a:lnSpc>
                          <a:spcPts val="1145"/>
                        </a:lnSpc>
                        <a:spcBef>
                          <a:spcPts val="5"/>
                        </a:spcBef>
                        <a:spcAft>
                          <a:spcPts val="0"/>
                        </a:spcAft>
                      </a:pPr>
                      <a:r>
                        <a:rPr lang="en-US" sz="1000" dirty="0">
                          <a:effectLst/>
                          <a:latin typeface="Times" panose="02020603050405020304" pitchFamily="18" charset="0"/>
                          <a:cs typeface="Times" panose="02020603050405020304" pitchFamily="18" charset="0"/>
                        </a:rPr>
                        <a:t>2019</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cs typeface="Times" panose="02020603050405020304" pitchFamily="18" charset="0"/>
                      </a:endParaRPr>
                    </a:p>
                    <a:p>
                      <a:pPr marL="100330" marR="0" algn="l">
                        <a:lnSpc>
                          <a:spcPts val="1085"/>
                        </a:lnSpc>
                        <a:spcBef>
                          <a:spcPts val="0"/>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del </a:t>
                      </a:r>
                      <a:r>
                        <a:rPr lang="en-US" sz="1000" spc="-15" dirty="0" err="1">
                          <a:effectLst/>
                          <a:latin typeface="Times" panose="02020603050405020304" pitchFamily="18" charset="0"/>
                          <a:cs typeface="Times" panose="02020603050405020304" pitchFamily="18" charset="0"/>
                        </a:rPr>
                        <a:t>cambio</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3175259304"/>
                  </a:ext>
                </a:extLst>
              </a:tr>
              <a:tr h="274320">
                <a:tc>
                  <a:txBody>
                    <a:bodyPr/>
                    <a:lstStyle/>
                    <a:p>
                      <a:pPr marL="113665" marR="111125" algn="l">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113665" marR="111125" algn="l">
                        <a:lnSpc>
                          <a:spcPts val="102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Código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solidFill>
                      <a:schemeClr val="accent4"/>
                    </a:solidFill>
                  </a:tcPr>
                </a:tc>
                <a:tc gridSpan="6">
                  <a:txBody>
                    <a:bodyPr/>
                    <a:lstStyle/>
                    <a:p>
                      <a:pPr marL="930275" marR="0" algn="l">
                        <a:lnSpc>
                          <a:spcPts val="102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930275" marR="0" algn="l">
                        <a:lnSpc>
                          <a:spcPts val="1025"/>
                        </a:lnSpc>
                        <a:spcBef>
                          <a:spcPts val="0"/>
                        </a:spcBef>
                        <a:spcAft>
                          <a:spcPts val="0"/>
                        </a:spcAft>
                      </a:pPr>
                      <a:r>
                        <a:rPr lang="en-US" sz="1000" spc="-30" dirty="0">
                          <a:effectLst/>
                          <a:latin typeface="Times" panose="02020603050405020304" pitchFamily="18" charset="0"/>
                          <a:cs typeface="Times" panose="02020603050405020304" pitchFamily="18" charset="0"/>
                        </a:rPr>
                        <a:t>Código Postal </a:t>
                      </a:r>
                      <a:r>
                        <a:rPr lang="en-US" sz="1000" dirty="0">
                          <a:effectLst/>
                          <a:latin typeface="Times" panose="02020603050405020304" pitchFamily="18" charset="0"/>
                          <a:cs typeface="Times" panose="02020603050405020304" pitchFamily="18" charset="0"/>
                        </a:rPr>
                        <a:t>93304,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South</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Bakersfield,</a:t>
                      </a:r>
                      <a:r>
                        <a:rPr lang="en-US" sz="1000" spc="-3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6203078"/>
                  </a:ext>
                </a:extLst>
              </a:tr>
              <a:tr h="365760">
                <a:tc>
                  <a:txBody>
                    <a:bodyPr/>
                    <a:lstStyle/>
                    <a:p>
                      <a:pPr marL="115570" marR="109855" algn="l">
                        <a:spcBef>
                          <a:spcPts val="560"/>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668</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(8,670)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663</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(8,252)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643</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(8,032)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85090"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639</a:t>
                      </a:r>
                      <a:endParaRPr lang="en-US" sz="1000" b="0" dirty="0">
                        <a:solidFill>
                          <a:schemeClr val="tx1"/>
                        </a:solidFill>
                        <a:effectLst/>
                        <a:latin typeface="Times" panose="02020603050405020304" pitchFamily="18" charset="0"/>
                        <a:cs typeface="Times" panose="02020603050405020304" pitchFamily="18" charset="0"/>
                      </a:endParaRPr>
                    </a:p>
                    <a:p>
                      <a:pPr marL="90805" marR="8382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(7,648)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4295"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-4.10</a:t>
                      </a:r>
                    </a:p>
                    <a:p>
                      <a:pPr marL="80010" marR="7429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 </a:t>
                      </a: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4.82);</a:t>
                      </a:r>
                      <a:endParaRPr lang="en-US" sz="1000" b="0" dirty="0">
                        <a:solidFill>
                          <a:schemeClr val="tx1"/>
                        </a:solidFill>
                        <a:effectLst/>
                        <a:latin typeface="Times" panose="02020603050405020304" pitchFamily="18" charset="0"/>
                        <a:cs typeface="Times" panose="02020603050405020304" pitchFamily="18" charset="0"/>
                      </a:endParaRPr>
                    </a:p>
                    <a:p>
                      <a:pPr marL="80010" marR="7302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0.75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9375" marR="74295"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-3.62</a:t>
                      </a:r>
                      <a:r>
                        <a:rPr lang="en-US" sz="1000" b="0" spc="-25" dirty="0">
                          <a:solidFill>
                            <a:schemeClr val="tx1"/>
                          </a:solidFill>
                          <a:effectLst/>
                          <a:latin typeface="Times" panose="02020603050405020304" pitchFamily="18" charset="0"/>
                          <a:cs typeface="Times" panose="02020603050405020304" pitchFamily="18" charset="0"/>
                        </a:rPr>
                        <a:t> </a:t>
                      </a:r>
                    </a:p>
                    <a:p>
                      <a:pPr marL="79375" marR="74295"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7.32);</a:t>
                      </a:r>
                      <a:endParaRPr lang="en-US" sz="1000" b="0" dirty="0">
                        <a:solidFill>
                          <a:schemeClr val="tx1"/>
                        </a:solidFill>
                        <a:effectLst/>
                        <a:latin typeface="Times" panose="02020603050405020304" pitchFamily="18" charset="0"/>
                        <a:cs typeface="Times" panose="02020603050405020304" pitchFamily="18" charset="0"/>
                      </a:endParaRPr>
                    </a:p>
                    <a:p>
                      <a:pPr marL="80010" marR="7302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3.84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00194720"/>
                  </a:ext>
                </a:extLst>
              </a:tr>
              <a:tr h="228600">
                <a:tc>
                  <a:txBody>
                    <a:bodyPr/>
                    <a:lstStyle/>
                    <a:p>
                      <a:pPr marL="115570" marR="1085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Construcción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21.21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66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49001568"/>
                  </a:ext>
                </a:extLst>
              </a:tr>
              <a:tr h="228600">
                <a:tc>
                  <a:txBody>
                    <a:bodyPr/>
                    <a:lstStyle/>
                    <a:p>
                      <a:pPr marL="115570" marR="10985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31:</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Fabricación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ctr">
                    <a:solidFill>
                      <a:schemeClr val="accent4"/>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918161921"/>
                  </a:ext>
                </a:extLst>
              </a:tr>
              <a:tr h="228600">
                <a:tc>
                  <a:txBody>
                    <a:bodyPr/>
                    <a:lstStyle/>
                    <a:p>
                      <a:pPr marL="114935" marR="111125" algn="l">
                        <a:lnSpc>
                          <a:spcPts val="1050"/>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114935" marR="11112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Comercio al </a:t>
                      </a:r>
                      <a:r>
                        <a:rPr lang="en-US" sz="1000" dirty="0" err="1">
                          <a:effectLst/>
                          <a:latin typeface="Times" panose="02020603050405020304" pitchFamily="18" charset="0"/>
                          <a:cs typeface="Times" panose="02020603050405020304" pitchFamily="18" charset="0"/>
                        </a:rPr>
                        <a:t>por</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menor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solidFill>
                      <a:schemeClr val="accent4"/>
                    </a:solidFill>
                  </a:tcPr>
                </a:tc>
                <a:tc>
                  <a:txBody>
                    <a:bodyPr/>
                    <a:lstStyle/>
                    <a:p>
                      <a:pPr marL="90805" marR="83820" algn="ctr">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89865" marR="0" algn="ctr">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189865"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181610" algn="ctr">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0" marR="18161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endParaRPr lang="en-US" sz="1000" b="0" spc="-25" dirty="0">
                        <a:solidFill>
                          <a:schemeClr val="tx1"/>
                        </a:solidFill>
                        <a:effectLst/>
                        <a:latin typeface="Times" panose="02020603050405020304" pitchFamily="18" charset="0"/>
                        <a:cs typeface="Times" panose="02020603050405020304" pitchFamily="18" charset="0"/>
                      </a:endParaRPr>
                    </a:p>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lnSpc>
                          <a:spcPts val="1050"/>
                        </a:lnSpc>
                        <a:spcBef>
                          <a:spcPts val="0"/>
                        </a:spcBef>
                        <a:spcAft>
                          <a:spcPts val="0"/>
                        </a:spcAft>
                      </a:pPr>
                      <a:endParaRPr lang="en-US" sz="1000" b="0" spc="-10" dirty="0">
                        <a:solidFill>
                          <a:schemeClr val="tx1"/>
                        </a:solidFill>
                        <a:effectLst/>
                        <a:latin typeface="Times" panose="02020603050405020304" pitchFamily="18" charset="0"/>
                        <a:cs typeface="Times" panose="02020603050405020304" pitchFamily="18" charset="0"/>
                      </a:endParaRPr>
                    </a:p>
                    <a:p>
                      <a:pPr marL="0" marR="28638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6.13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0010" marR="73025" algn="ctr">
                        <a:lnSpc>
                          <a:spcPts val="1050"/>
                        </a:lnSpc>
                        <a:spcBef>
                          <a:spcPts val="0"/>
                        </a:spcBef>
                        <a:spcAft>
                          <a:spcPts val="0"/>
                        </a:spcAft>
                      </a:pPr>
                      <a:endParaRPr lang="en-US" sz="1000" b="0" spc="-10" dirty="0">
                        <a:solidFill>
                          <a:schemeClr val="tx1"/>
                        </a:solidFill>
                        <a:effectLst/>
                        <a:latin typeface="Times" panose="02020603050405020304" pitchFamily="18" charset="0"/>
                        <a:cs typeface="Times" panose="02020603050405020304" pitchFamily="18" charset="0"/>
                      </a:endParaRPr>
                    </a:p>
                    <a:p>
                      <a:pPr marL="80010" marR="7302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6.53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03900203"/>
                  </a:ext>
                </a:extLst>
              </a:tr>
            </a:tbl>
          </a:graphicData>
        </a:graphic>
      </p:graphicFrame>
      <p:graphicFrame>
        <p:nvGraphicFramePr>
          <p:cNvPr id="5" name="Table 4">
            <a:extLst>
              <a:ext uri="{FF2B5EF4-FFF2-40B4-BE49-F238E27FC236}">
                <a16:creationId xmlns:a16="http://schemas.microsoft.com/office/drawing/2014/main" id="{337823EE-30F7-72F7-35AA-48B8AD48D14F}"/>
              </a:ext>
            </a:extLst>
          </p:cNvPr>
          <p:cNvGraphicFramePr>
            <a:graphicFrameLocks noGrp="1"/>
          </p:cNvGraphicFramePr>
          <p:nvPr>
            <p:extLst>
              <p:ext uri="{D42A27DB-BD31-4B8C-83A1-F6EECF244321}">
                <p14:modId xmlns:p14="http://schemas.microsoft.com/office/powerpoint/2010/main" val="2674151753"/>
              </p:ext>
            </p:extLst>
          </p:nvPr>
        </p:nvGraphicFramePr>
        <p:xfrm>
          <a:off x="1708619" y="3253778"/>
          <a:ext cx="7955280" cy="2819400"/>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4205565103"/>
                    </a:ext>
                  </a:extLst>
                </a:gridCol>
                <a:gridCol w="731520">
                  <a:extLst>
                    <a:ext uri="{9D8B030D-6E8A-4147-A177-3AD203B41FA5}">
                      <a16:colId xmlns:a16="http://schemas.microsoft.com/office/drawing/2014/main" val="2243644843"/>
                    </a:ext>
                  </a:extLst>
                </a:gridCol>
                <a:gridCol w="731520">
                  <a:extLst>
                    <a:ext uri="{9D8B030D-6E8A-4147-A177-3AD203B41FA5}">
                      <a16:colId xmlns:a16="http://schemas.microsoft.com/office/drawing/2014/main" val="562787844"/>
                    </a:ext>
                  </a:extLst>
                </a:gridCol>
                <a:gridCol w="731520">
                  <a:extLst>
                    <a:ext uri="{9D8B030D-6E8A-4147-A177-3AD203B41FA5}">
                      <a16:colId xmlns:a16="http://schemas.microsoft.com/office/drawing/2014/main" val="3099760711"/>
                    </a:ext>
                  </a:extLst>
                </a:gridCol>
                <a:gridCol w="731520">
                  <a:extLst>
                    <a:ext uri="{9D8B030D-6E8A-4147-A177-3AD203B41FA5}">
                      <a16:colId xmlns:a16="http://schemas.microsoft.com/office/drawing/2014/main" val="3458983744"/>
                    </a:ext>
                  </a:extLst>
                </a:gridCol>
                <a:gridCol w="914400">
                  <a:extLst>
                    <a:ext uri="{9D8B030D-6E8A-4147-A177-3AD203B41FA5}">
                      <a16:colId xmlns:a16="http://schemas.microsoft.com/office/drawing/2014/main" val="2538023168"/>
                    </a:ext>
                  </a:extLst>
                </a:gridCol>
                <a:gridCol w="914400">
                  <a:extLst>
                    <a:ext uri="{9D8B030D-6E8A-4147-A177-3AD203B41FA5}">
                      <a16:colId xmlns:a16="http://schemas.microsoft.com/office/drawing/2014/main" val="3429479934"/>
                    </a:ext>
                  </a:extLst>
                </a:gridCol>
              </a:tblGrid>
              <a:tr h="228600">
                <a:tc>
                  <a:txBody>
                    <a:bodyPr/>
                    <a:lstStyle/>
                    <a:p>
                      <a:pPr marL="775335" marR="17780" indent="-550545" algn="l">
                        <a:lnSpc>
                          <a:spcPts val="1150"/>
                        </a:lnSpc>
                        <a:spcBef>
                          <a:spcPts val="0"/>
                        </a:spcBef>
                        <a:spcAft>
                          <a:spcPts val="0"/>
                        </a:spcAft>
                      </a:pPr>
                      <a:r>
                        <a:rPr lang="en-US" sz="1000" dirty="0">
                          <a:effectLst/>
                          <a:latin typeface="+mj-lt"/>
                        </a:rPr>
                        <a:t>441:</a:t>
                      </a:r>
                      <a:r>
                        <a:rPr lang="en-US" sz="1000" spc="-65" dirty="0">
                          <a:effectLst/>
                          <a:latin typeface="+mj-lt"/>
                        </a:rPr>
                        <a:t> </a:t>
                      </a:r>
                      <a:r>
                        <a:rPr lang="es-ES" sz="1000" dirty="0">
                          <a:effectLst/>
                          <a:latin typeface="+mj-lt"/>
                        </a:rPr>
                        <a:t>Distribuidores de vehículos motorizados y repuestos</a:t>
                      </a:r>
                      <a:endParaRPr lang="en-US" sz="1000" spc="-10" dirty="0">
                        <a:effectLst/>
                        <a:latin typeface="+mj-lt"/>
                      </a:endParaRPr>
                    </a:p>
                  </a:txBody>
                  <a:tcPr marL="0" marR="0" marT="0" marB="0" anchor="b">
                    <a:solidFill>
                      <a:schemeClr val="accent4"/>
                    </a:solidFill>
                  </a:tcPr>
                </a:tc>
                <a:tc>
                  <a:txBody>
                    <a:bodyPr/>
                    <a:lstStyle/>
                    <a:p>
                      <a:pPr marL="222250"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5.26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74427578"/>
                  </a:ext>
                </a:extLst>
              </a:tr>
              <a:tr h="228600">
                <a:tc>
                  <a:txBody>
                    <a:bodyPr/>
                    <a:lstStyle/>
                    <a:p>
                      <a:pPr marL="519430" marR="0" lvl="0" indent="-195580" algn="l" defTabSz="914400" rtl="0" eaLnBrk="1" fontAlgn="auto" latinLnBrk="0" hangingPunct="1">
                        <a:lnSpc>
                          <a:spcPts val="1150"/>
                        </a:lnSpc>
                        <a:spcBef>
                          <a:spcPts val="0"/>
                        </a:spcBef>
                        <a:spcAft>
                          <a:spcPts val="0"/>
                        </a:spcAft>
                        <a:buClrTx/>
                        <a:buSzTx/>
                        <a:buFontTx/>
                        <a:buNone/>
                        <a:tabLst/>
                        <a:defRPr/>
                      </a:pPr>
                      <a:r>
                        <a:rPr lang="en-US" sz="1000" b="1" i="0" kern="1200" dirty="0">
                          <a:solidFill>
                            <a:schemeClr val="lt1"/>
                          </a:solidFill>
                          <a:effectLst/>
                          <a:latin typeface="+mj-lt"/>
                          <a:ea typeface="Dante"/>
                          <a:cs typeface="Dante"/>
                        </a:rPr>
                        <a:t>442:</a:t>
                      </a:r>
                      <a:r>
                        <a:rPr lang="en-US" sz="1000" b="1" i="0" kern="1200" spc="-60" dirty="0">
                          <a:solidFill>
                            <a:schemeClr val="lt1"/>
                          </a:solidFill>
                          <a:effectLst/>
                          <a:latin typeface="+mj-lt"/>
                          <a:ea typeface="Dante"/>
                          <a:cs typeface="Dante"/>
                        </a:rPr>
                        <a:t> </a:t>
                      </a:r>
                      <a:r>
                        <a:rPr lang="es-ES" sz="1000" b="1" i="0" kern="1200" dirty="0">
                          <a:solidFill>
                            <a:schemeClr val="lt1"/>
                          </a:solidFill>
                          <a:effectLst/>
                          <a:latin typeface="+mj-lt"/>
                          <a:ea typeface="Dante"/>
                          <a:cs typeface="Dante"/>
                        </a:rPr>
                        <a:t>Tienda de muebles y artículos para el hogar</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7970"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6362498"/>
                  </a:ext>
                </a:extLst>
              </a:tr>
              <a:tr h="228600">
                <a:tc>
                  <a:txBody>
                    <a:bodyPr/>
                    <a:lstStyle/>
                    <a:p>
                      <a:pPr marL="810260" marR="0" lvl="0" indent="-637540" algn="l" defTabSz="914400" rtl="0" eaLnBrk="1" fontAlgn="auto" latinLnBrk="0" hangingPunct="1">
                        <a:lnSpc>
                          <a:spcPts val="1140"/>
                        </a:lnSpc>
                        <a:spcBef>
                          <a:spcPts val="0"/>
                        </a:spcBef>
                        <a:spcAft>
                          <a:spcPts val="0"/>
                        </a:spcAft>
                        <a:buClrTx/>
                        <a:buSzTx/>
                        <a:buFontTx/>
                        <a:buNone/>
                        <a:tabLst/>
                        <a:defRPr/>
                      </a:pPr>
                      <a:r>
                        <a:rPr lang="en-US" sz="1000" b="1" i="0" kern="1200" dirty="0">
                          <a:solidFill>
                            <a:schemeClr val="lt1"/>
                          </a:solidFill>
                          <a:effectLst/>
                          <a:latin typeface="+mj-lt"/>
                          <a:ea typeface="Dante"/>
                          <a:cs typeface="Dante"/>
                        </a:rPr>
                        <a:t>443:</a:t>
                      </a:r>
                      <a:r>
                        <a:rPr lang="en-US" sz="1000" b="1" i="0" kern="1200" spc="-65" dirty="0">
                          <a:solidFill>
                            <a:schemeClr val="lt1"/>
                          </a:solidFill>
                          <a:effectLst/>
                          <a:latin typeface="+mj-lt"/>
                          <a:ea typeface="Dante"/>
                          <a:cs typeface="Dante"/>
                        </a:rPr>
                        <a:t> </a:t>
                      </a:r>
                      <a:r>
                        <a:rPr lang="es-ES" sz="1000" b="1" i="0" kern="1200" dirty="0">
                          <a:solidFill>
                            <a:schemeClr val="lt1"/>
                          </a:solidFill>
                          <a:effectLst/>
                          <a:latin typeface="+mj-lt"/>
                          <a:ea typeface="Dante"/>
                          <a:cs typeface="Dante"/>
                        </a:rPr>
                        <a:t>Tiendas de electrónica y electrodomésticos</a:t>
                      </a:r>
                      <a:endParaRPr lang="en-US" sz="1000" b="1" i="0" kern="1200" dirty="0">
                        <a:solidFill>
                          <a:schemeClr val="lt1"/>
                        </a:solidFill>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39113954"/>
                  </a:ext>
                </a:extLst>
              </a:tr>
              <a:tr h="228600">
                <a:tc>
                  <a:txBody>
                    <a:bodyPr/>
                    <a:lstStyle/>
                    <a:p>
                      <a:pPr marL="115570" marR="109220" algn="l">
                        <a:lnSpc>
                          <a:spcPts val="1050"/>
                        </a:lnSpc>
                        <a:spcBef>
                          <a:spcPts val="0"/>
                        </a:spcBef>
                        <a:spcAft>
                          <a:spcPts val="0"/>
                        </a:spcAft>
                      </a:pPr>
                      <a:r>
                        <a:rPr lang="en-US" sz="1000" dirty="0">
                          <a:effectLst/>
                          <a:latin typeface="+mj-lt"/>
                        </a:rPr>
                        <a:t>445:</a:t>
                      </a:r>
                      <a:r>
                        <a:rPr lang="en-US" sz="1000" spc="-20" dirty="0">
                          <a:effectLst/>
                          <a:latin typeface="+mj-lt"/>
                        </a:rPr>
                        <a:t> </a:t>
                      </a:r>
                      <a:r>
                        <a:rPr lang="es-ES" sz="1000" dirty="0">
                          <a:effectLst/>
                          <a:latin typeface="+mj-lt"/>
                        </a:rPr>
                        <a:t>Tiendas de alimentos y bebidas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6860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39691356"/>
                  </a:ext>
                </a:extLst>
              </a:tr>
              <a:tr h="228600">
                <a:tc>
                  <a:txBody>
                    <a:bodyPr/>
                    <a:lstStyle/>
                    <a:p>
                      <a:pPr marL="810260" marR="17780" indent="-617220" algn="l">
                        <a:lnSpc>
                          <a:spcPts val="1150"/>
                        </a:lnSpc>
                        <a:spcBef>
                          <a:spcPts val="0"/>
                        </a:spcBef>
                        <a:spcAft>
                          <a:spcPts val="0"/>
                        </a:spcAft>
                      </a:pPr>
                      <a:r>
                        <a:rPr lang="en-US" sz="1000" dirty="0">
                          <a:effectLst/>
                          <a:latin typeface="+mj-lt"/>
                        </a:rPr>
                        <a:t>446:</a:t>
                      </a:r>
                      <a:r>
                        <a:rPr lang="en-US" sz="1000" spc="-50" dirty="0">
                          <a:effectLst/>
                          <a:latin typeface="+mj-lt"/>
                        </a:rPr>
                        <a:t> </a:t>
                      </a:r>
                      <a:r>
                        <a:rPr lang="es-ES" sz="1000" dirty="0">
                          <a:effectLst/>
                          <a:latin typeface="+mj-lt"/>
                        </a:rPr>
                        <a:t>Tiendas de salud y cuidado personal</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3.85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7020"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8.00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9839908"/>
                  </a:ext>
                </a:extLst>
              </a:tr>
              <a:tr h="228600">
                <a:tc>
                  <a:txBody>
                    <a:bodyPr/>
                    <a:lstStyle/>
                    <a:p>
                      <a:pPr marL="115570" marR="110490" algn="l">
                        <a:lnSpc>
                          <a:spcPts val="1050"/>
                        </a:lnSpc>
                        <a:spcBef>
                          <a:spcPts val="0"/>
                        </a:spcBef>
                        <a:spcAft>
                          <a:spcPts val="0"/>
                        </a:spcAft>
                      </a:pPr>
                      <a:r>
                        <a:rPr lang="en-US" sz="1000" dirty="0">
                          <a:effectLst/>
                          <a:latin typeface="+mj-lt"/>
                        </a:rPr>
                        <a:t>447:</a:t>
                      </a:r>
                      <a:r>
                        <a:rPr lang="en-US" sz="1000" spc="-25" dirty="0">
                          <a:effectLst/>
                          <a:latin typeface="+mj-lt"/>
                        </a:rPr>
                        <a:t> </a:t>
                      </a:r>
                      <a:r>
                        <a:rPr lang="en-US" sz="1000" dirty="0" err="1">
                          <a:effectLst/>
                          <a:latin typeface="+mj-lt"/>
                        </a:rPr>
                        <a:t>Estaciones</a:t>
                      </a:r>
                      <a:r>
                        <a:rPr lang="en-US" sz="1000" dirty="0">
                          <a:effectLst/>
                          <a:latin typeface="+mj-lt"/>
                        </a:rPr>
                        <a:t> de </a:t>
                      </a:r>
                      <a:r>
                        <a:rPr lang="en-US" sz="1000" dirty="0" err="1">
                          <a:effectLst/>
                          <a:latin typeface="+mj-lt"/>
                        </a:rPr>
                        <a:t>gasolina</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37162893"/>
                  </a:ext>
                </a:extLst>
              </a:tr>
              <a:tr h="228600">
                <a:tc>
                  <a:txBody>
                    <a:bodyPr/>
                    <a:lstStyle/>
                    <a:p>
                      <a:pPr marL="490220" marR="17780" indent="-219710" algn="l">
                        <a:lnSpc>
                          <a:spcPts val="1150"/>
                        </a:lnSpc>
                        <a:spcBef>
                          <a:spcPts val="0"/>
                        </a:spcBef>
                        <a:spcAft>
                          <a:spcPts val="0"/>
                        </a:spcAft>
                      </a:pPr>
                      <a:r>
                        <a:rPr lang="en-US" sz="1000" dirty="0">
                          <a:effectLst/>
                          <a:latin typeface="+mj-lt"/>
                        </a:rPr>
                        <a:t>448:</a:t>
                      </a:r>
                      <a:r>
                        <a:rPr lang="en-US" sz="1000" spc="-65" dirty="0">
                          <a:effectLst/>
                          <a:latin typeface="+mj-lt"/>
                        </a:rPr>
                        <a:t> </a:t>
                      </a:r>
                      <a:r>
                        <a:rPr lang="es-ES" sz="1000" dirty="0">
                          <a:effectLst/>
                          <a:latin typeface="+mj-lt"/>
                        </a:rPr>
                        <a:t>Tiendas de Ropa y Complementos de Vestir</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56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37809465"/>
                  </a:ext>
                </a:extLst>
              </a:tr>
              <a:tr h="228600">
                <a:tc>
                  <a:txBody>
                    <a:bodyPr/>
                    <a:lstStyle/>
                    <a:p>
                      <a:pPr marL="115570" marR="110490" algn="l">
                        <a:lnSpc>
                          <a:spcPts val="1050"/>
                        </a:lnSpc>
                        <a:spcBef>
                          <a:spcPts val="0"/>
                        </a:spcBef>
                        <a:spcAft>
                          <a:spcPts val="0"/>
                        </a:spcAft>
                      </a:pPr>
                      <a:r>
                        <a:rPr lang="en-US" sz="1000" dirty="0">
                          <a:effectLst/>
                          <a:latin typeface="+mj-lt"/>
                        </a:rPr>
                        <a:t>452:</a:t>
                      </a:r>
                      <a:r>
                        <a:rPr lang="en-US" sz="1000" spc="-40" dirty="0">
                          <a:effectLst/>
                          <a:latin typeface="+mj-lt"/>
                        </a:rPr>
                        <a:t> </a:t>
                      </a:r>
                      <a:r>
                        <a:rPr lang="en-US" sz="1000" dirty="0">
                          <a:effectLst/>
                          <a:latin typeface="+mj-lt"/>
                        </a:rPr>
                        <a:t>Tiendas de </a:t>
                      </a:r>
                      <a:r>
                        <a:rPr lang="en-US" sz="1000" dirty="0" err="1">
                          <a:effectLst/>
                          <a:latin typeface="+mj-lt"/>
                        </a:rPr>
                        <a:t>mercancías</a:t>
                      </a:r>
                      <a:r>
                        <a:rPr lang="en-US" sz="1000" dirty="0">
                          <a:effectLst/>
                          <a:latin typeface="+mj-lt"/>
                        </a:rPr>
                        <a:t> </a:t>
                      </a:r>
                      <a:r>
                        <a:rPr lang="en-US" sz="1000" dirty="0" err="1">
                          <a:effectLst/>
                          <a:latin typeface="+mj-lt"/>
                        </a:rPr>
                        <a:t>generales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77021777"/>
                  </a:ext>
                </a:extLst>
              </a:tr>
              <a:tr h="228600">
                <a:tc>
                  <a:txBody>
                    <a:bodyPr/>
                    <a:lstStyle/>
                    <a:p>
                      <a:pPr marL="635000" marR="17780" indent="-242570" algn="l">
                        <a:lnSpc>
                          <a:spcPts val="1150"/>
                        </a:lnSpc>
                        <a:spcBef>
                          <a:spcPts val="0"/>
                        </a:spcBef>
                        <a:spcAft>
                          <a:spcPts val="0"/>
                        </a:spcAft>
                      </a:pPr>
                      <a:r>
                        <a:rPr lang="en-US" sz="1000" dirty="0">
                          <a:effectLst/>
                          <a:latin typeface="+mj-lt"/>
                        </a:rPr>
                        <a:t>48:</a:t>
                      </a:r>
                      <a:r>
                        <a:rPr lang="en-US" sz="1000" spc="-65" dirty="0">
                          <a:effectLst/>
                          <a:latin typeface="+mj-lt"/>
                        </a:rPr>
                        <a:t> </a:t>
                      </a:r>
                      <a:r>
                        <a:rPr lang="en-US" sz="1000" dirty="0" err="1">
                          <a:effectLst/>
                          <a:latin typeface="+mj-lt"/>
                        </a:rPr>
                        <a:t>Transporte</a:t>
                      </a:r>
                      <a:r>
                        <a:rPr lang="en-US" sz="1000" dirty="0">
                          <a:effectLst/>
                          <a:latin typeface="+mj-lt"/>
                        </a:rPr>
                        <a:t> y </a:t>
                      </a:r>
                      <a:r>
                        <a:rPr lang="en-US" sz="1000" dirty="0" err="1">
                          <a:effectLst/>
                          <a:latin typeface="+mj-lt"/>
                        </a:rPr>
                        <a:t>almacenamiento</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52730" marR="0" algn="l">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l">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66.67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42363491"/>
                  </a:ext>
                </a:extLst>
              </a:tr>
              <a:tr h="228600">
                <a:tc>
                  <a:txBody>
                    <a:bodyPr/>
                    <a:lstStyle/>
                    <a:p>
                      <a:pPr marL="115570" marR="110490" algn="l">
                        <a:lnSpc>
                          <a:spcPts val="1050"/>
                        </a:lnSpc>
                        <a:spcBef>
                          <a:spcPts val="0"/>
                        </a:spcBef>
                        <a:spcAft>
                          <a:spcPts val="0"/>
                        </a:spcAft>
                      </a:pPr>
                      <a:r>
                        <a:rPr lang="en-US" sz="1000" dirty="0">
                          <a:effectLst/>
                          <a:latin typeface="+mj-lt"/>
                        </a:rPr>
                        <a:t>51:</a:t>
                      </a:r>
                      <a:r>
                        <a:rPr lang="en-US" sz="1000" spc="-5" dirty="0">
                          <a:effectLst/>
                          <a:latin typeface="+mj-lt"/>
                        </a:rPr>
                        <a:t> </a:t>
                      </a:r>
                      <a:r>
                        <a:rPr lang="en-US" sz="1000" spc="-10" dirty="0" err="1">
                          <a:effectLst/>
                          <a:latin typeface="+mj-lt"/>
                        </a:rPr>
                        <a:t>Información</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7.69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33078741"/>
                  </a:ext>
                </a:extLst>
              </a:tr>
              <a:tr h="228600">
                <a:tc>
                  <a:txBody>
                    <a:bodyPr/>
                    <a:lstStyle/>
                    <a:p>
                      <a:pPr marL="115570" marR="109855" algn="l">
                        <a:lnSpc>
                          <a:spcPts val="1050"/>
                        </a:lnSpc>
                        <a:spcBef>
                          <a:spcPts val="0"/>
                        </a:spcBef>
                        <a:spcAft>
                          <a:spcPts val="0"/>
                        </a:spcAft>
                      </a:pPr>
                      <a:r>
                        <a:rPr lang="en-US" sz="1000" dirty="0">
                          <a:effectLst/>
                          <a:latin typeface="+mj-lt"/>
                        </a:rPr>
                        <a:t>52:</a:t>
                      </a:r>
                      <a:r>
                        <a:rPr lang="en-US" sz="1000" spc="-20" dirty="0">
                          <a:effectLst/>
                          <a:latin typeface="+mj-lt"/>
                        </a:rPr>
                        <a:t> </a:t>
                      </a:r>
                      <a:r>
                        <a:rPr lang="en-US" sz="1000" dirty="0" err="1">
                          <a:effectLst/>
                          <a:latin typeface="+mj-lt"/>
                        </a:rPr>
                        <a:t>Finanzas</a:t>
                      </a:r>
                      <a:r>
                        <a:rPr lang="en-US" sz="1000" dirty="0">
                          <a:effectLst/>
                          <a:latin typeface="+mj-lt"/>
                        </a:rPr>
                        <a:t> y </a:t>
                      </a:r>
                      <a:r>
                        <a:rPr lang="en-US" sz="1000" dirty="0" err="1">
                          <a:effectLst/>
                          <a:latin typeface="+mj-lt"/>
                        </a:rPr>
                        <a:t>Seguros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638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51184935"/>
                  </a:ext>
                </a:extLst>
              </a:tr>
              <a:tr h="228600">
                <a:tc>
                  <a:txBody>
                    <a:bodyPr/>
                    <a:lstStyle/>
                    <a:p>
                      <a:pPr marL="115570" marR="110490" algn="l">
                        <a:lnSpc>
                          <a:spcPts val="1050"/>
                        </a:lnSpc>
                        <a:spcBef>
                          <a:spcPts val="0"/>
                        </a:spcBef>
                        <a:spcAft>
                          <a:spcPts val="0"/>
                        </a:spcAft>
                      </a:pPr>
                      <a:r>
                        <a:rPr lang="en-US" sz="1000" dirty="0">
                          <a:effectLst/>
                          <a:latin typeface="+mj-lt"/>
                        </a:rPr>
                        <a:t>531:</a:t>
                      </a:r>
                      <a:r>
                        <a:rPr lang="en-US" sz="1000" spc="-15" dirty="0">
                          <a:effectLst/>
                          <a:latin typeface="+mj-lt"/>
                        </a:rPr>
                        <a:t> </a:t>
                      </a:r>
                      <a:r>
                        <a:rPr lang="en-US" sz="1000" dirty="0" err="1">
                          <a:effectLst/>
                          <a:latin typeface="+mj-lt"/>
                        </a:rPr>
                        <a:t>Bienes</a:t>
                      </a:r>
                      <a:r>
                        <a:rPr lang="en-US" sz="1000" dirty="0">
                          <a:effectLst/>
                          <a:latin typeface="+mj-lt"/>
                        </a:rPr>
                        <a:t> </a:t>
                      </a:r>
                      <a:r>
                        <a:rPr lang="en-US" sz="1000" dirty="0" err="1">
                          <a:effectLst/>
                          <a:latin typeface="+mj-lt"/>
                        </a:rPr>
                        <a:t>raíces</a:t>
                      </a:r>
                      <a:endParaRPr lang="en-US" sz="1000" dirty="0">
                        <a:effectLst/>
                        <a:latin typeface="+mj-lt"/>
                        <a:ea typeface="Times New Roman" panose="02020603050405020304" pitchFamily="18" charset="0"/>
                        <a:cs typeface="Times New Roman" panose="02020603050405020304" pitchFamily="18" charset="0"/>
                      </a:endParaRPr>
                    </a:p>
                  </a:txBody>
                  <a:tcPr marL="0" marR="0" marT="0" marB="0" anchor="b">
                    <a:solidFill>
                      <a:schemeClr val="accent4"/>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l">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-22.22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9.52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2801115"/>
                  </a:ext>
                </a:extLst>
              </a:tr>
            </a:tbl>
          </a:graphicData>
        </a:graphic>
      </p:graphicFrame>
      <p:sp>
        <p:nvSpPr>
          <p:cNvPr id="7" name="Title 1">
            <a:extLst>
              <a:ext uri="{FF2B5EF4-FFF2-40B4-BE49-F238E27FC236}">
                <a16:creationId xmlns:a16="http://schemas.microsoft.com/office/drawing/2014/main" id="{18B72FCE-F699-E8D7-2DEF-B6E497D85295}"/>
              </a:ext>
            </a:extLst>
          </p:cNvPr>
          <p:cNvSpPr>
            <a:spLocks noGrp="1"/>
          </p:cNvSpPr>
          <p:nvPr>
            <p:ph type="title"/>
          </p:nvPr>
        </p:nvSpPr>
        <p:spPr>
          <a:xfrm>
            <a:off x="159798" y="459347"/>
            <a:ext cx="11850541" cy="923279"/>
          </a:xfrm>
        </p:spPr>
        <p:txBody>
          <a:bodyPr>
            <a:normAutofit/>
          </a:bodyPr>
          <a:lstStyle/>
          <a:p>
            <a:pPr algn="ctr"/>
            <a:r>
              <a:rPr lang="en-US" sz="3300" u="sng" dirty="0" err="1"/>
              <a:t>Subregión</a:t>
            </a:r>
            <a:r>
              <a:rPr lang="en-US" sz="3300" u="sng" dirty="0"/>
              <a:t> de Kern Central (Bakersfield Sur) </a:t>
            </a:r>
            <a:r>
              <a:rPr lang="en-US" sz="3300" u="sng" dirty="0" err="1"/>
              <a:t>Empleador</a:t>
            </a:r>
            <a:r>
              <a:rPr lang="en-US" sz="3300" u="sng" dirty="0"/>
              <a:t> Pt.1</a:t>
            </a:r>
          </a:p>
        </p:txBody>
      </p:sp>
      <p:sp>
        <p:nvSpPr>
          <p:cNvPr id="2" name="TextBox 1">
            <a:extLst>
              <a:ext uri="{FF2B5EF4-FFF2-40B4-BE49-F238E27FC236}">
                <a16:creationId xmlns:a16="http://schemas.microsoft.com/office/drawing/2014/main" id="{76540077-799C-5A38-91C5-77C9A6ABF7B0}"/>
              </a:ext>
            </a:extLst>
          </p:cNvPr>
          <p:cNvSpPr txBox="1"/>
          <p:nvPr/>
        </p:nvSpPr>
        <p:spPr>
          <a:xfrm>
            <a:off x="662279" y="6161958"/>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11.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27-28</a:t>
            </a:r>
            <a:endParaRPr lang="en-US" sz="900" dirty="0"/>
          </a:p>
        </p:txBody>
      </p:sp>
      <p:sp>
        <p:nvSpPr>
          <p:cNvPr id="3" name="Rectangle 2">
            <a:extLst>
              <a:ext uri="{FF2B5EF4-FFF2-40B4-BE49-F238E27FC236}">
                <a16:creationId xmlns:a16="http://schemas.microsoft.com/office/drawing/2014/main" id="{183315C7-32CA-4296-9F55-C0DB08533BE1}"/>
              </a:ext>
            </a:extLst>
          </p:cNvPr>
          <p:cNvSpPr/>
          <p:nvPr/>
        </p:nvSpPr>
        <p:spPr>
          <a:xfrm>
            <a:off x="662279" y="450469"/>
            <a:ext cx="10821880" cy="60900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68CE049-0454-4304-9442-CC96B32D9DC3}"/>
              </a:ext>
            </a:extLst>
          </p:cNvPr>
          <p:cNvSpPr txBox="1"/>
          <p:nvPr/>
        </p:nvSpPr>
        <p:spPr>
          <a:xfrm>
            <a:off x="9663899" y="1252840"/>
            <a:ext cx="735699" cy="276999"/>
          </a:xfrm>
          <a:prstGeom prst="rect">
            <a:avLst/>
          </a:prstGeom>
          <a:noFill/>
        </p:spPr>
        <p:txBody>
          <a:bodyPr wrap="square" rtlCol="0">
            <a:spAutoFit/>
          </a:bodyPr>
          <a:lstStyle/>
          <a:p>
            <a:r>
              <a:rPr lang="en-US" sz="1200" dirty="0">
                <a:latin typeface="+mj-lt"/>
              </a:rPr>
              <a:t>11</a:t>
            </a:r>
          </a:p>
        </p:txBody>
      </p:sp>
    </p:spTree>
    <p:extLst>
      <p:ext uri="{BB962C8B-B14F-4D97-AF65-F5344CB8AC3E}">
        <p14:creationId xmlns:p14="http://schemas.microsoft.com/office/powerpoint/2010/main" val="1053393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D64626F-2D0E-D570-0550-466B664C15E4}"/>
              </a:ext>
            </a:extLst>
          </p:cNvPr>
          <p:cNvGraphicFramePr>
            <a:graphicFrameLocks noGrp="1"/>
          </p:cNvGraphicFramePr>
          <p:nvPr>
            <p:extLst>
              <p:ext uri="{D42A27DB-BD31-4B8C-83A1-F6EECF244321}">
                <p14:modId xmlns:p14="http://schemas.microsoft.com/office/powerpoint/2010/main" val="2094153466"/>
              </p:ext>
            </p:extLst>
          </p:nvPr>
        </p:nvGraphicFramePr>
        <p:xfrm>
          <a:off x="1987711" y="2042160"/>
          <a:ext cx="7955280" cy="2773680"/>
        </p:xfrm>
        <a:graphic>
          <a:graphicData uri="http://schemas.openxmlformats.org/drawingml/2006/table">
            <a:tbl>
              <a:tblPr firstRow="1" firstCol="1" lastRow="1" lastCol="1" bandRow="1" bandCol="1">
                <a:tableStyleId>{D4CE2346-27A6-42CB-956E-9A3AAC782CB1}</a:tableStyleId>
              </a:tblPr>
              <a:tblGrid>
                <a:gridCol w="3200400">
                  <a:extLst>
                    <a:ext uri="{9D8B030D-6E8A-4147-A177-3AD203B41FA5}">
                      <a16:colId xmlns:a16="http://schemas.microsoft.com/office/drawing/2014/main" val="1896659121"/>
                    </a:ext>
                  </a:extLst>
                </a:gridCol>
                <a:gridCol w="731520">
                  <a:extLst>
                    <a:ext uri="{9D8B030D-6E8A-4147-A177-3AD203B41FA5}">
                      <a16:colId xmlns:a16="http://schemas.microsoft.com/office/drawing/2014/main" val="1882365758"/>
                    </a:ext>
                  </a:extLst>
                </a:gridCol>
                <a:gridCol w="731520">
                  <a:extLst>
                    <a:ext uri="{9D8B030D-6E8A-4147-A177-3AD203B41FA5}">
                      <a16:colId xmlns:a16="http://schemas.microsoft.com/office/drawing/2014/main" val="2049582832"/>
                    </a:ext>
                  </a:extLst>
                </a:gridCol>
                <a:gridCol w="731520">
                  <a:extLst>
                    <a:ext uri="{9D8B030D-6E8A-4147-A177-3AD203B41FA5}">
                      <a16:colId xmlns:a16="http://schemas.microsoft.com/office/drawing/2014/main" val="2955504070"/>
                    </a:ext>
                  </a:extLst>
                </a:gridCol>
                <a:gridCol w="731520">
                  <a:extLst>
                    <a:ext uri="{9D8B030D-6E8A-4147-A177-3AD203B41FA5}">
                      <a16:colId xmlns:a16="http://schemas.microsoft.com/office/drawing/2014/main" val="2798418446"/>
                    </a:ext>
                  </a:extLst>
                </a:gridCol>
                <a:gridCol w="914400">
                  <a:extLst>
                    <a:ext uri="{9D8B030D-6E8A-4147-A177-3AD203B41FA5}">
                      <a16:colId xmlns:a16="http://schemas.microsoft.com/office/drawing/2014/main" val="470914707"/>
                    </a:ext>
                  </a:extLst>
                </a:gridCol>
                <a:gridCol w="914400">
                  <a:extLst>
                    <a:ext uri="{9D8B030D-6E8A-4147-A177-3AD203B41FA5}">
                      <a16:colId xmlns:a16="http://schemas.microsoft.com/office/drawing/2014/main" val="4165682770"/>
                    </a:ext>
                  </a:extLst>
                </a:gridCol>
              </a:tblGrid>
              <a:tr h="274320">
                <a:tc>
                  <a:txBody>
                    <a:bodyPr/>
                    <a:lstStyle/>
                    <a:p>
                      <a:pPr marL="115570" marR="11112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532:</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Rental</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Leasing</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73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73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06746086"/>
                  </a:ext>
                </a:extLst>
              </a:tr>
              <a:tr h="274320">
                <a:tc>
                  <a:txBody>
                    <a:bodyPr/>
                    <a:lstStyle/>
                    <a:p>
                      <a:pPr marL="492125" marR="0" indent="-334010"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54:</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Professional,</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Scientific,</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 Technical 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2.27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7020"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14766372"/>
                  </a:ext>
                </a:extLst>
              </a:tr>
              <a:tr h="274320">
                <a:tc>
                  <a:txBody>
                    <a:bodyPr/>
                    <a:lstStyle/>
                    <a:p>
                      <a:pPr marL="575310" marR="17780" indent="-405765"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55:</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Management</a:t>
                      </a:r>
                      <a:r>
                        <a:rPr lang="en-US" sz="1000" spc="-5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of</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Companies and Enterprises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28256475"/>
                  </a:ext>
                </a:extLst>
              </a:tr>
              <a:tr h="274320">
                <a:tc>
                  <a:txBody>
                    <a:bodyPr/>
                    <a:lstStyle/>
                    <a:p>
                      <a:pPr marL="753745" marR="17780" indent="-539750"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Ambulatory</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Health</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Care </a:t>
                      </a:r>
                      <a:r>
                        <a:rPr lang="en-US" sz="1000" spc="-10" dirty="0">
                          <a:effectLst/>
                          <a:latin typeface="Times" panose="02020603050405020304" pitchFamily="18" charset="0"/>
                          <a:cs typeface="Times" panose="02020603050405020304" pitchFamily="18" charset="0"/>
                        </a:rPr>
                        <a:t>Services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3.23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6.25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561240818"/>
                  </a:ext>
                </a:extLst>
              </a:tr>
              <a:tr h="274320">
                <a:tc>
                  <a:txBody>
                    <a:bodyPr/>
                    <a:lstStyle/>
                    <a:p>
                      <a:pPr marL="735330" marR="17780" indent="-645160"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623:</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Nursing</a:t>
                      </a:r>
                      <a:r>
                        <a:rPr lang="en-US" sz="1000" spc="-5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4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Residential</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Care </a:t>
                      </a:r>
                      <a:r>
                        <a:rPr lang="en-US" sz="1000" spc="-10" dirty="0">
                          <a:effectLst/>
                          <a:latin typeface="Times" panose="02020603050405020304" pitchFamily="18" charset="0"/>
                          <a:cs typeface="Times" panose="02020603050405020304" pitchFamily="18" charset="0"/>
                        </a:rPr>
                        <a:t>Facilities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82144233"/>
                  </a:ext>
                </a:extLst>
              </a:tr>
              <a:tr h="274320">
                <a:tc>
                  <a:txBody>
                    <a:bodyPr/>
                    <a:lstStyle/>
                    <a:p>
                      <a:pPr marL="114935" marR="11112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624:</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Social</a:t>
                      </a:r>
                      <a:r>
                        <a:rPr lang="en-US" sz="1000" spc="-6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Assistance</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11338267"/>
                  </a:ext>
                </a:extLst>
              </a:tr>
              <a:tr h="274320">
                <a:tc>
                  <a:txBody>
                    <a:bodyPr/>
                    <a:lstStyle/>
                    <a:p>
                      <a:pPr marL="692785" marR="17780" indent="-443865"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71:</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Arts,</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Entertainment,</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 </a:t>
                      </a:r>
                      <a:r>
                        <a:rPr lang="en-US" sz="1000" spc="-10" dirty="0">
                          <a:effectLst/>
                          <a:latin typeface="Times" panose="02020603050405020304" pitchFamily="18" charset="0"/>
                          <a:cs typeface="Times" panose="02020603050405020304" pitchFamily="18" charset="0"/>
                        </a:rPr>
                        <a:t>Recreation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6380"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266.67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2881930"/>
                  </a:ext>
                </a:extLst>
              </a:tr>
              <a:tr h="274320">
                <a:tc>
                  <a:txBody>
                    <a:bodyPr/>
                    <a:lstStyle/>
                    <a:p>
                      <a:pPr marL="115570" marR="108585" algn="l">
                        <a:lnSpc>
                          <a:spcPts val="1050"/>
                        </a:lnSpc>
                        <a:spcBef>
                          <a:spcPts val="0"/>
                        </a:spcBef>
                        <a:spcAft>
                          <a:spcPts val="0"/>
                        </a:spcAft>
                      </a:pPr>
                      <a:r>
                        <a:rPr lang="en-US" sz="1000" spc="-10" dirty="0">
                          <a:effectLst/>
                          <a:latin typeface="Times" panose="02020603050405020304" pitchFamily="18" charset="0"/>
                          <a:cs typeface="Times" panose="02020603050405020304" pitchFamily="18" charset="0"/>
                        </a:rPr>
                        <a:t>721:</a:t>
                      </a:r>
                      <a:r>
                        <a:rPr lang="en-US" sz="1000" spc="-2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Accommodation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27.27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-21.43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12817973"/>
                  </a:ext>
                </a:extLst>
              </a:tr>
              <a:tr h="274320">
                <a:tc>
                  <a:txBody>
                    <a:bodyPr/>
                    <a:lstStyle/>
                    <a:p>
                      <a:pPr marL="805815" marR="0" indent="-657225"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722:</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4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4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Drinking </a:t>
                      </a:r>
                      <a:r>
                        <a:rPr lang="en-US" sz="1000" spc="-10" dirty="0">
                          <a:effectLst/>
                          <a:latin typeface="Times" panose="02020603050405020304" pitchFamily="18" charset="0"/>
                          <a:cs typeface="Times" panose="02020603050405020304" pitchFamily="18" charset="0"/>
                        </a:rPr>
                        <a:t>Places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89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3.37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00659532"/>
                  </a:ext>
                </a:extLst>
              </a:tr>
              <a:tr h="274320">
                <a:tc>
                  <a:txBody>
                    <a:bodyPr/>
                    <a:lstStyle/>
                    <a:p>
                      <a:pPr marL="165735" marR="0" indent="-32385" algn="l">
                        <a:spcBef>
                          <a:spcPts val="0"/>
                        </a:spcBef>
                        <a:spcAft>
                          <a:spcPts val="0"/>
                        </a:spcAft>
                      </a:pPr>
                      <a:r>
                        <a:rPr lang="en-US" sz="1000" dirty="0">
                          <a:effectLst/>
                          <a:latin typeface="Times" panose="02020603050405020304" pitchFamily="18" charset="0"/>
                          <a:cs typeface="Times" panose="02020603050405020304" pitchFamily="18" charset="0"/>
                        </a:rPr>
                        <a:t>81:</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Other</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Services</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(Auto</a:t>
                      </a:r>
                      <a:r>
                        <a:rPr lang="en-US" sz="1000" spc="-2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Repair,</a:t>
                      </a:r>
                      <a:endParaRPr lang="en-US" sz="1100" dirty="0">
                        <a:effectLst/>
                        <a:latin typeface="Times" panose="02020603050405020304" pitchFamily="18" charset="0"/>
                        <a:cs typeface="Times" panose="02020603050405020304" pitchFamily="18" charset="0"/>
                      </a:endParaRPr>
                    </a:p>
                    <a:p>
                      <a:pPr marL="542290" marR="0" indent="-376555"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Appliance</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Repair,</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Barber,</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Nail, Dry Cleaner</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222250" marR="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90805" marR="8382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221615" marR="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221615" marR="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0" marR="307975" algn="ctr">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7.35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0" marR="287020" algn="ctr">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9.59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05116381"/>
                  </a:ext>
                </a:extLst>
              </a:tr>
            </a:tbl>
          </a:graphicData>
        </a:graphic>
      </p:graphicFrame>
      <p:sp>
        <p:nvSpPr>
          <p:cNvPr id="7" name="Title 1">
            <a:extLst>
              <a:ext uri="{FF2B5EF4-FFF2-40B4-BE49-F238E27FC236}">
                <a16:creationId xmlns:a16="http://schemas.microsoft.com/office/drawing/2014/main" id="{18B72FCE-F699-E8D7-2DEF-B6E497D85295}"/>
              </a:ext>
            </a:extLst>
          </p:cNvPr>
          <p:cNvSpPr>
            <a:spLocks noGrp="1"/>
          </p:cNvSpPr>
          <p:nvPr>
            <p:ph type="title"/>
          </p:nvPr>
        </p:nvSpPr>
        <p:spPr>
          <a:xfrm>
            <a:off x="116890" y="839087"/>
            <a:ext cx="11958220" cy="923279"/>
          </a:xfrm>
        </p:spPr>
        <p:txBody>
          <a:bodyPr>
            <a:normAutofit fontScale="90000"/>
          </a:bodyPr>
          <a:lstStyle/>
          <a:p>
            <a:pPr algn="ctr"/>
            <a:r>
              <a:rPr lang="en-US" sz="3800" u="sng" dirty="0"/>
              <a:t>Central Kern Subregion (South Bakersfield) </a:t>
            </a:r>
            <a:br>
              <a:rPr lang="en-US" sz="3800" u="sng" dirty="0"/>
            </a:br>
            <a:r>
              <a:rPr lang="en-US" sz="3800" u="sng" dirty="0"/>
              <a:t>Employers Pt. 2</a:t>
            </a:r>
          </a:p>
        </p:txBody>
      </p:sp>
      <p:sp>
        <p:nvSpPr>
          <p:cNvPr id="2" name="TextBox 1">
            <a:extLst>
              <a:ext uri="{FF2B5EF4-FFF2-40B4-BE49-F238E27FC236}">
                <a16:creationId xmlns:a16="http://schemas.microsoft.com/office/drawing/2014/main" id="{76540077-799C-5A38-91C5-77C9A6ABF7B0}"/>
              </a:ext>
            </a:extLst>
          </p:cNvPr>
          <p:cNvSpPr txBox="1"/>
          <p:nvPr/>
        </p:nvSpPr>
        <p:spPr>
          <a:xfrm>
            <a:off x="621437" y="5870172"/>
            <a:ext cx="9321554"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11.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27-28</a:t>
            </a:r>
            <a:endParaRPr lang="en-US" dirty="0"/>
          </a:p>
        </p:txBody>
      </p:sp>
      <p:sp>
        <p:nvSpPr>
          <p:cNvPr id="3" name="Rectangle 2">
            <a:extLst>
              <a:ext uri="{FF2B5EF4-FFF2-40B4-BE49-F238E27FC236}">
                <a16:creationId xmlns:a16="http://schemas.microsoft.com/office/drawing/2014/main" id="{C5FA32BE-6FA8-4202-A18D-8599B259EC1A}"/>
              </a:ext>
            </a:extLst>
          </p:cNvPr>
          <p:cNvSpPr/>
          <p:nvPr/>
        </p:nvSpPr>
        <p:spPr>
          <a:xfrm>
            <a:off x="621437" y="559293"/>
            <a:ext cx="10857390" cy="57793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7280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D64626F-2D0E-D570-0550-466B664C15E4}"/>
              </a:ext>
            </a:extLst>
          </p:cNvPr>
          <p:cNvGraphicFramePr>
            <a:graphicFrameLocks noGrp="1"/>
          </p:cNvGraphicFramePr>
          <p:nvPr>
            <p:extLst>
              <p:ext uri="{D42A27DB-BD31-4B8C-83A1-F6EECF244321}">
                <p14:modId xmlns:p14="http://schemas.microsoft.com/office/powerpoint/2010/main" val="74054848"/>
              </p:ext>
            </p:extLst>
          </p:nvPr>
        </p:nvGraphicFramePr>
        <p:xfrm>
          <a:off x="1987711" y="2042160"/>
          <a:ext cx="8412480" cy="2926080"/>
        </p:xfrm>
        <a:graphic>
          <a:graphicData uri="http://schemas.openxmlformats.org/drawingml/2006/table">
            <a:tbl>
              <a:tblPr firstRow="1" firstCol="1" lastRow="1" lastCol="1" bandRow="1" bandCol="1">
                <a:tableStyleId>{D4CE2346-27A6-42CB-956E-9A3AAC782CB1}</a:tableStyleId>
              </a:tblPr>
              <a:tblGrid>
                <a:gridCol w="3657600">
                  <a:extLst>
                    <a:ext uri="{9D8B030D-6E8A-4147-A177-3AD203B41FA5}">
                      <a16:colId xmlns:a16="http://schemas.microsoft.com/office/drawing/2014/main" val="1896659121"/>
                    </a:ext>
                  </a:extLst>
                </a:gridCol>
                <a:gridCol w="731520">
                  <a:extLst>
                    <a:ext uri="{9D8B030D-6E8A-4147-A177-3AD203B41FA5}">
                      <a16:colId xmlns:a16="http://schemas.microsoft.com/office/drawing/2014/main" val="1882365758"/>
                    </a:ext>
                  </a:extLst>
                </a:gridCol>
                <a:gridCol w="731520">
                  <a:extLst>
                    <a:ext uri="{9D8B030D-6E8A-4147-A177-3AD203B41FA5}">
                      <a16:colId xmlns:a16="http://schemas.microsoft.com/office/drawing/2014/main" val="2049582832"/>
                    </a:ext>
                  </a:extLst>
                </a:gridCol>
                <a:gridCol w="731520">
                  <a:extLst>
                    <a:ext uri="{9D8B030D-6E8A-4147-A177-3AD203B41FA5}">
                      <a16:colId xmlns:a16="http://schemas.microsoft.com/office/drawing/2014/main" val="2955504070"/>
                    </a:ext>
                  </a:extLst>
                </a:gridCol>
                <a:gridCol w="731520">
                  <a:extLst>
                    <a:ext uri="{9D8B030D-6E8A-4147-A177-3AD203B41FA5}">
                      <a16:colId xmlns:a16="http://schemas.microsoft.com/office/drawing/2014/main" val="2798418446"/>
                    </a:ext>
                  </a:extLst>
                </a:gridCol>
                <a:gridCol w="914400">
                  <a:extLst>
                    <a:ext uri="{9D8B030D-6E8A-4147-A177-3AD203B41FA5}">
                      <a16:colId xmlns:a16="http://schemas.microsoft.com/office/drawing/2014/main" val="470914707"/>
                    </a:ext>
                  </a:extLst>
                </a:gridCol>
                <a:gridCol w="914400">
                  <a:extLst>
                    <a:ext uri="{9D8B030D-6E8A-4147-A177-3AD203B41FA5}">
                      <a16:colId xmlns:a16="http://schemas.microsoft.com/office/drawing/2014/main" val="4165682770"/>
                    </a:ext>
                  </a:extLst>
                </a:gridCol>
              </a:tblGrid>
              <a:tr h="274320">
                <a:tc>
                  <a:txBody>
                    <a:bodyPr/>
                    <a:lstStyle/>
                    <a:p>
                      <a:pPr marL="115570" marR="11112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532:</a:t>
                      </a:r>
                      <a:r>
                        <a:rPr lang="en-US" sz="1000" spc="-20"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Servicios de alquiler y arrendamiento</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73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73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06746086"/>
                  </a:ext>
                </a:extLst>
              </a:tr>
              <a:tr h="274320">
                <a:tc>
                  <a:txBody>
                    <a:bodyPr/>
                    <a:lstStyle/>
                    <a:p>
                      <a:pPr marL="492125" marR="0" indent="-334010"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54:</a:t>
                      </a:r>
                      <a:r>
                        <a:rPr lang="en-US" sz="1000" spc="-6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Servicios Profesionales, Científicos y Técnicos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2.27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87020"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14766372"/>
                  </a:ext>
                </a:extLst>
              </a:tr>
              <a:tr h="274320">
                <a:tc>
                  <a:txBody>
                    <a:bodyPr/>
                    <a:lstStyle/>
                    <a:p>
                      <a:pPr marL="575310" marR="17780" indent="-405765"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55:</a:t>
                      </a:r>
                      <a:r>
                        <a:rPr lang="en-US" sz="1000" spc="-6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Gestión de Empresas y Emprendimientos</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-25.00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128256475"/>
                  </a:ext>
                </a:extLst>
              </a:tr>
              <a:tr h="274320">
                <a:tc>
                  <a:txBody>
                    <a:bodyPr/>
                    <a:lstStyle/>
                    <a:p>
                      <a:pPr marL="753745" marR="17780" indent="-539750"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Servicios</a:t>
                      </a:r>
                      <a:r>
                        <a:rPr lang="en-US" sz="1000" dirty="0">
                          <a:effectLst/>
                          <a:latin typeface="Times" panose="02020603050405020304" pitchFamily="18" charset="0"/>
                          <a:cs typeface="Times" panose="02020603050405020304" pitchFamily="18" charset="0"/>
                        </a:rPr>
                        <a:t> de </a:t>
                      </a:r>
                      <a:r>
                        <a:rPr lang="en-US" sz="1000" dirty="0" err="1">
                          <a:effectLst/>
                          <a:latin typeface="Times" panose="02020603050405020304" pitchFamily="18" charset="0"/>
                          <a:cs typeface="Times" panose="02020603050405020304" pitchFamily="18" charset="0"/>
                        </a:rPr>
                        <a:t>atención</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médica</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ambulatoria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3.23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6.25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561240818"/>
                  </a:ext>
                </a:extLst>
              </a:tr>
              <a:tr h="274320">
                <a:tc>
                  <a:txBody>
                    <a:bodyPr/>
                    <a:lstStyle/>
                    <a:p>
                      <a:pPr marL="735330" marR="17780" indent="-645160"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623:</a:t>
                      </a:r>
                      <a:r>
                        <a:rPr lang="en-US" sz="1000" spc="-4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Centros de atención residencial y de enfermería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-14.29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82144233"/>
                  </a:ext>
                </a:extLst>
              </a:tr>
              <a:tr h="274320">
                <a:tc>
                  <a:txBody>
                    <a:bodyPr/>
                    <a:lstStyle/>
                    <a:p>
                      <a:pPr marL="114935" marR="11112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624:</a:t>
                      </a:r>
                      <a:r>
                        <a:rPr lang="en-US" sz="1000" spc="-3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Asistencia</a:t>
                      </a:r>
                      <a:r>
                        <a:rPr lang="en-US" sz="1000" dirty="0">
                          <a:effectLst/>
                          <a:latin typeface="Times" panose="02020603050405020304" pitchFamily="18" charset="0"/>
                          <a:cs typeface="Times" panose="02020603050405020304" pitchFamily="18" charset="0"/>
                        </a:rPr>
                        <a:t> social</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225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15.38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11338267"/>
                  </a:ext>
                </a:extLst>
              </a:tr>
              <a:tr h="274320">
                <a:tc>
                  <a:txBody>
                    <a:bodyPr/>
                    <a:lstStyle/>
                    <a:p>
                      <a:pPr marL="692785" marR="17780" indent="-443865"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71:</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Arte, </a:t>
                      </a:r>
                      <a:r>
                        <a:rPr lang="en-US" sz="1000" dirty="0" err="1">
                          <a:effectLst/>
                          <a:latin typeface="Times" panose="02020603050405020304" pitchFamily="18" charset="0"/>
                          <a:cs typeface="Times" panose="02020603050405020304" pitchFamily="18" charset="0"/>
                        </a:rPr>
                        <a:t>entretenimiento</a:t>
                      </a:r>
                      <a:r>
                        <a:rPr lang="en-US" sz="1000" dirty="0">
                          <a:effectLst/>
                          <a:latin typeface="Times" panose="02020603050405020304" pitchFamily="18" charset="0"/>
                          <a:cs typeface="Times" panose="02020603050405020304" pitchFamily="18" charset="0"/>
                        </a:rPr>
                        <a:t> y </a:t>
                      </a:r>
                      <a:r>
                        <a:rPr lang="en-US" sz="1000" dirty="0" err="1">
                          <a:effectLst/>
                          <a:latin typeface="Times" panose="02020603050405020304" pitchFamily="18" charset="0"/>
                          <a:cs typeface="Times" panose="02020603050405020304" pitchFamily="18" charset="0"/>
                        </a:rPr>
                        <a:t>recreación</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2730"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317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2095" marR="0" algn="ctr">
                        <a:spcBef>
                          <a:spcPts val="575"/>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6380" algn="ctr">
                        <a:spcBef>
                          <a:spcPts val="57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266.67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2881930"/>
                  </a:ext>
                </a:extLst>
              </a:tr>
              <a:tr h="274320">
                <a:tc>
                  <a:txBody>
                    <a:bodyPr/>
                    <a:lstStyle/>
                    <a:p>
                      <a:pPr marL="115570" marR="108585" algn="l">
                        <a:lnSpc>
                          <a:spcPts val="1050"/>
                        </a:lnSpc>
                        <a:spcBef>
                          <a:spcPts val="0"/>
                        </a:spcBef>
                        <a:spcAft>
                          <a:spcPts val="0"/>
                        </a:spcAft>
                      </a:pPr>
                      <a:r>
                        <a:rPr lang="en-US" sz="1000" spc="-10" dirty="0">
                          <a:effectLst/>
                          <a:latin typeface="Times" panose="02020603050405020304" pitchFamily="18" charset="0"/>
                          <a:cs typeface="Times" panose="02020603050405020304" pitchFamily="18" charset="0"/>
                        </a:rPr>
                        <a:t>721:</a:t>
                      </a:r>
                      <a:r>
                        <a:rPr lang="en-US" sz="1000" spc="-2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Alojamiento</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3520" marR="0"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622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27.27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5717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-21.43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712817973"/>
                  </a:ext>
                </a:extLst>
              </a:tr>
              <a:tr h="274320">
                <a:tc>
                  <a:txBody>
                    <a:bodyPr/>
                    <a:lstStyle/>
                    <a:p>
                      <a:pPr marL="805815" marR="0" indent="-657225" algn="l">
                        <a:lnSpc>
                          <a:spcPts val="1150"/>
                        </a:lnSpc>
                        <a:spcBef>
                          <a:spcPts val="0"/>
                        </a:spcBef>
                        <a:spcAft>
                          <a:spcPts val="0"/>
                        </a:spcAft>
                      </a:pPr>
                      <a:r>
                        <a:rPr lang="en-US" sz="1000" dirty="0">
                          <a:effectLst/>
                          <a:latin typeface="Times" panose="02020603050405020304" pitchFamily="18" charset="0"/>
                          <a:cs typeface="Times" panose="02020603050405020304" pitchFamily="18" charset="0"/>
                        </a:rPr>
                        <a:t>722:</a:t>
                      </a:r>
                      <a:r>
                        <a:rPr lang="en-US" sz="1000" spc="-4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 de alimentos y lugares para beber</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22250"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89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90805" marR="8382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94</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21615" marR="0" algn="ctr">
                        <a:spcBef>
                          <a:spcPts val="57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92</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3.37</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307975" algn="ctr">
                        <a:spcBef>
                          <a:spcPts val="57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000659532"/>
                  </a:ext>
                </a:extLst>
              </a:tr>
              <a:tr h="274320">
                <a:tc>
                  <a:txBody>
                    <a:bodyPr/>
                    <a:lstStyle/>
                    <a:p>
                      <a:pPr marL="165735" marR="0" indent="-32385" algn="l">
                        <a:spcBef>
                          <a:spcPts val="0"/>
                        </a:spcBef>
                        <a:spcAft>
                          <a:spcPts val="0"/>
                        </a:spcAft>
                      </a:pPr>
                      <a:r>
                        <a:rPr lang="en-US" sz="1000" dirty="0">
                          <a:effectLst/>
                          <a:latin typeface="Times" panose="02020603050405020304" pitchFamily="18" charset="0"/>
                          <a:cs typeface="Times" panose="02020603050405020304" pitchFamily="18" charset="0"/>
                        </a:rPr>
                        <a:t>81:</a:t>
                      </a:r>
                      <a:r>
                        <a:rPr lang="en-US" sz="1000" spc="-2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Otros servicios (reparación de automóviles,</a:t>
                      </a:r>
                    </a:p>
                    <a:p>
                      <a:pPr marL="165735" marR="0" indent="-32385" algn="l">
                        <a:spcBef>
                          <a:spcPts val="0"/>
                        </a:spcBef>
                        <a:spcAft>
                          <a:spcPts val="0"/>
                        </a:spcAft>
                      </a:pPr>
                      <a:r>
                        <a:rPr lang="es-ES" sz="1000" dirty="0">
                          <a:effectLst/>
                          <a:latin typeface="Times" panose="02020603050405020304" pitchFamily="18" charset="0"/>
                          <a:cs typeface="Times" panose="02020603050405020304" pitchFamily="18" charset="0"/>
                        </a:rPr>
                        <a:t>Reparación de electrodomésticos, Peluquería, Manicura, Tintorería</a:t>
                      </a:r>
                      <a:endParaRPr lang="en-US" sz="11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222250" marR="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90805" marR="8382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73</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221615" marR="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68</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221615" marR="0" algn="ctr">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66</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0" marR="307975" algn="ctr">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7.35</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 </a:t>
                      </a:r>
                      <a:endParaRPr lang="en-US" sz="1100" b="0" dirty="0">
                        <a:solidFill>
                          <a:schemeClr val="tx1"/>
                        </a:solidFill>
                        <a:effectLst/>
                        <a:latin typeface="Times" panose="02020603050405020304" pitchFamily="18" charset="0"/>
                        <a:cs typeface="Times" panose="02020603050405020304" pitchFamily="18" charset="0"/>
                      </a:endParaRPr>
                    </a:p>
                    <a:p>
                      <a:pPr marL="0" marR="287020" algn="ctr">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9.59</a:t>
                      </a:r>
                      <a:endParaRPr lang="en-US" sz="11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05116381"/>
                  </a:ext>
                </a:extLst>
              </a:tr>
            </a:tbl>
          </a:graphicData>
        </a:graphic>
      </p:graphicFrame>
      <p:sp>
        <p:nvSpPr>
          <p:cNvPr id="7" name="Title 1">
            <a:extLst>
              <a:ext uri="{FF2B5EF4-FFF2-40B4-BE49-F238E27FC236}">
                <a16:creationId xmlns:a16="http://schemas.microsoft.com/office/drawing/2014/main" id="{18B72FCE-F699-E8D7-2DEF-B6E497D85295}"/>
              </a:ext>
            </a:extLst>
          </p:cNvPr>
          <p:cNvSpPr>
            <a:spLocks noGrp="1"/>
          </p:cNvSpPr>
          <p:nvPr>
            <p:ph type="title"/>
          </p:nvPr>
        </p:nvSpPr>
        <p:spPr>
          <a:xfrm>
            <a:off x="116890" y="839087"/>
            <a:ext cx="11958220" cy="923279"/>
          </a:xfrm>
        </p:spPr>
        <p:txBody>
          <a:bodyPr>
            <a:normAutofit fontScale="90000"/>
          </a:bodyPr>
          <a:lstStyle/>
          <a:p>
            <a:pPr algn="ctr"/>
            <a:r>
              <a:rPr lang="en-US" sz="4000" u="sng" dirty="0" err="1"/>
              <a:t>Subregión</a:t>
            </a:r>
            <a:r>
              <a:rPr lang="en-US" sz="4000" u="sng" dirty="0"/>
              <a:t> de Kern Central (Bakersfield Sur) </a:t>
            </a:r>
            <a:br>
              <a:rPr lang="en-US" sz="4000" u="sng" dirty="0"/>
            </a:br>
            <a:r>
              <a:rPr lang="en-US" sz="4000" u="sng" dirty="0" err="1"/>
              <a:t>Empleador</a:t>
            </a:r>
            <a:r>
              <a:rPr lang="en-US" sz="3800" u="sng" dirty="0"/>
              <a:t> Pt. 2</a:t>
            </a:r>
          </a:p>
        </p:txBody>
      </p:sp>
      <p:sp>
        <p:nvSpPr>
          <p:cNvPr id="2" name="TextBox 1">
            <a:extLst>
              <a:ext uri="{FF2B5EF4-FFF2-40B4-BE49-F238E27FC236}">
                <a16:creationId xmlns:a16="http://schemas.microsoft.com/office/drawing/2014/main" id="{76540077-799C-5A38-91C5-77C9A6ABF7B0}"/>
              </a:ext>
            </a:extLst>
          </p:cNvPr>
          <p:cNvSpPr txBox="1"/>
          <p:nvPr/>
        </p:nvSpPr>
        <p:spPr>
          <a:xfrm>
            <a:off x="621437" y="5870172"/>
            <a:ext cx="9321554"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11.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27-28</a:t>
            </a:r>
            <a:endParaRPr lang="en-US" dirty="0"/>
          </a:p>
        </p:txBody>
      </p:sp>
      <p:sp>
        <p:nvSpPr>
          <p:cNvPr id="3" name="Rectangle 2">
            <a:extLst>
              <a:ext uri="{FF2B5EF4-FFF2-40B4-BE49-F238E27FC236}">
                <a16:creationId xmlns:a16="http://schemas.microsoft.com/office/drawing/2014/main" id="{C5FA32BE-6FA8-4202-A18D-8599B259EC1A}"/>
              </a:ext>
            </a:extLst>
          </p:cNvPr>
          <p:cNvSpPr/>
          <p:nvPr/>
        </p:nvSpPr>
        <p:spPr>
          <a:xfrm>
            <a:off x="621437" y="559293"/>
            <a:ext cx="10857390" cy="57793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42DF4CB-7CA6-79E5-B4B5-F79F472C1FC7}"/>
              </a:ext>
            </a:extLst>
          </p:cNvPr>
          <p:cNvSpPr txBox="1"/>
          <p:nvPr/>
        </p:nvSpPr>
        <p:spPr>
          <a:xfrm>
            <a:off x="10400191" y="1795939"/>
            <a:ext cx="449801" cy="246221"/>
          </a:xfrm>
          <a:prstGeom prst="rect">
            <a:avLst/>
          </a:prstGeom>
          <a:noFill/>
        </p:spPr>
        <p:txBody>
          <a:bodyPr wrap="square" rtlCol="0">
            <a:spAutoFit/>
          </a:bodyPr>
          <a:lstStyle/>
          <a:p>
            <a:r>
              <a:rPr lang="en-US" sz="1000" dirty="0">
                <a:latin typeface="+mj-lt"/>
              </a:rPr>
              <a:t>11</a:t>
            </a:r>
          </a:p>
        </p:txBody>
      </p:sp>
    </p:spTree>
    <p:extLst>
      <p:ext uri="{BB962C8B-B14F-4D97-AF65-F5344CB8AC3E}">
        <p14:creationId xmlns:p14="http://schemas.microsoft.com/office/powerpoint/2010/main" val="2297882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9929BC-58EC-B1A7-A192-A090DEB20025}"/>
              </a:ext>
            </a:extLst>
          </p:cNvPr>
          <p:cNvGraphicFramePr>
            <a:graphicFrameLocks noGrp="1"/>
          </p:cNvGraphicFramePr>
          <p:nvPr>
            <p:extLst>
              <p:ext uri="{D42A27DB-BD31-4B8C-83A1-F6EECF244321}">
                <p14:modId xmlns:p14="http://schemas.microsoft.com/office/powerpoint/2010/main" val="1887915925"/>
              </p:ext>
            </p:extLst>
          </p:nvPr>
        </p:nvGraphicFramePr>
        <p:xfrm>
          <a:off x="1482570" y="1268072"/>
          <a:ext cx="8890098" cy="4767150"/>
        </p:xfrm>
        <a:graphic>
          <a:graphicData uri="http://schemas.openxmlformats.org/drawingml/2006/table">
            <a:tbl>
              <a:tblPr firstRow="1" firstCol="1" lastRow="1" lastCol="1" bandRow="1" bandCol="1">
                <a:tableStyleId>{D4CE2346-27A6-42CB-956E-9A3AAC782CB1}</a:tableStyleId>
              </a:tblPr>
              <a:tblGrid>
                <a:gridCol w="3636858">
                  <a:extLst>
                    <a:ext uri="{9D8B030D-6E8A-4147-A177-3AD203B41FA5}">
                      <a16:colId xmlns:a16="http://schemas.microsoft.com/office/drawing/2014/main" val="245903565"/>
                    </a:ext>
                  </a:extLst>
                </a:gridCol>
                <a:gridCol w="808191">
                  <a:extLst>
                    <a:ext uri="{9D8B030D-6E8A-4147-A177-3AD203B41FA5}">
                      <a16:colId xmlns:a16="http://schemas.microsoft.com/office/drawing/2014/main" val="1412945367"/>
                    </a:ext>
                  </a:extLst>
                </a:gridCol>
                <a:gridCol w="808191">
                  <a:extLst>
                    <a:ext uri="{9D8B030D-6E8A-4147-A177-3AD203B41FA5}">
                      <a16:colId xmlns:a16="http://schemas.microsoft.com/office/drawing/2014/main" val="487169923"/>
                    </a:ext>
                  </a:extLst>
                </a:gridCol>
                <a:gridCol w="808191">
                  <a:extLst>
                    <a:ext uri="{9D8B030D-6E8A-4147-A177-3AD203B41FA5}">
                      <a16:colId xmlns:a16="http://schemas.microsoft.com/office/drawing/2014/main" val="1768005547"/>
                    </a:ext>
                  </a:extLst>
                </a:gridCol>
                <a:gridCol w="808191">
                  <a:extLst>
                    <a:ext uri="{9D8B030D-6E8A-4147-A177-3AD203B41FA5}">
                      <a16:colId xmlns:a16="http://schemas.microsoft.com/office/drawing/2014/main" val="2857350702"/>
                    </a:ext>
                  </a:extLst>
                </a:gridCol>
                <a:gridCol w="1010238">
                  <a:extLst>
                    <a:ext uri="{9D8B030D-6E8A-4147-A177-3AD203B41FA5}">
                      <a16:colId xmlns:a16="http://schemas.microsoft.com/office/drawing/2014/main" val="273499540"/>
                    </a:ext>
                  </a:extLst>
                </a:gridCol>
                <a:gridCol w="1010238">
                  <a:extLst>
                    <a:ext uri="{9D8B030D-6E8A-4147-A177-3AD203B41FA5}">
                      <a16:colId xmlns:a16="http://schemas.microsoft.com/office/drawing/2014/main" val="1423022423"/>
                    </a:ext>
                  </a:extLst>
                </a:gridCol>
              </a:tblGrid>
              <a:tr h="296750">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30810" marR="127635" algn="ctr">
                        <a:spcBef>
                          <a:spcPts val="585"/>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0340" marR="175260" algn="ctr">
                        <a:spcBef>
                          <a:spcPts val="585"/>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0975" marR="173990" algn="ctr">
                        <a:spcBef>
                          <a:spcPts val="585"/>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0975" marR="175260" algn="ctr">
                        <a:spcBef>
                          <a:spcPts val="585"/>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73660" marR="0" algn="ctr">
                        <a:spcBef>
                          <a:spcPts val="5"/>
                        </a:spcBef>
                        <a:spcAft>
                          <a:spcPts val="0"/>
                        </a:spcAft>
                      </a:pPr>
                      <a:r>
                        <a:rPr lang="en-US" sz="1000" dirty="0">
                          <a:effectLst/>
                          <a:latin typeface="Times" panose="02020603050405020304" pitchFamily="18" charset="0"/>
                          <a:cs typeface="Times" panose="02020603050405020304" pitchFamily="18" charset="0"/>
                        </a:rPr>
                        <a:t>2017</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cs typeface="Times" panose="02020603050405020304" pitchFamily="18" charset="0"/>
                      </a:endParaRPr>
                    </a:p>
                    <a:p>
                      <a:pPr marL="82550" marR="0" algn="ctr">
                        <a:lnSpc>
                          <a:spcPts val="1090"/>
                        </a:lnSpc>
                        <a:spcBef>
                          <a:spcPts val="5"/>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change</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73660" marR="0" algn="ctr">
                        <a:spcBef>
                          <a:spcPts val="5"/>
                        </a:spcBef>
                        <a:spcAft>
                          <a:spcPts val="0"/>
                        </a:spcAft>
                      </a:pPr>
                      <a:r>
                        <a:rPr lang="en-US" sz="1000" dirty="0">
                          <a:effectLst/>
                          <a:latin typeface="Times" panose="02020603050405020304" pitchFamily="18" charset="0"/>
                          <a:cs typeface="Times" panose="02020603050405020304" pitchFamily="18" charset="0"/>
                        </a:rPr>
                        <a:t>2019</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cs typeface="Times" panose="02020603050405020304" pitchFamily="18" charset="0"/>
                      </a:endParaRPr>
                    </a:p>
                    <a:p>
                      <a:pPr marL="83185" marR="0" algn="ctr">
                        <a:lnSpc>
                          <a:spcPts val="1090"/>
                        </a:lnSpc>
                        <a:spcBef>
                          <a:spcPts val="5"/>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change</a:t>
                      </a:r>
                      <a:r>
                        <a:rPr lang="en-US" sz="1000" spc="-10" dirty="0">
                          <a:effectLst/>
                          <a:latin typeface="Times" panose="02020603050405020304" pitchFamily="18" charset="0"/>
                          <a:cs typeface="Times" panose="02020603050405020304" pitchFamily="18" charset="0"/>
                        </a:rPr>
                        <a:t>)</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1362001181"/>
                  </a:ext>
                </a:extLst>
              </a:tr>
              <a:tr h="242282">
                <a:tc>
                  <a:txBody>
                    <a:bodyPr/>
                    <a:lstStyle/>
                    <a:p>
                      <a:pPr marL="86995" marR="85725" algn="l">
                        <a:lnSpc>
                          <a:spcPts val="101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86995" marR="85725" algn="l">
                        <a:lnSpc>
                          <a:spcPts val="101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Code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894080" marR="0" algn="ctr">
                        <a:lnSpc>
                          <a:spcPts val="101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894080" marR="0" algn="l">
                        <a:lnSpc>
                          <a:spcPts val="1015"/>
                        </a:lnSpc>
                        <a:spcBef>
                          <a:spcPts val="0"/>
                        </a:spcBef>
                        <a:spcAft>
                          <a:spcPts val="0"/>
                        </a:spcAft>
                      </a:pPr>
                      <a:r>
                        <a:rPr lang="en-US" sz="1000" dirty="0">
                          <a:effectLst/>
                          <a:latin typeface="Times" panose="02020603050405020304" pitchFamily="18" charset="0"/>
                          <a:cs typeface="Times" panose="02020603050405020304" pitchFamily="18" charset="0"/>
                        </a:rPr>
                        <a:t>Zip</a:t>
                      </a:r>
                      <a:r>
                        <a:rPr lang="en-US" sz="1000" spc="-4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Code</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93307,</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Southeast</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Bakersfield,</a:t>
                      </a:r>
                      <a:r>
                        <a:rPr lang="en-US" sz="1000" spc="-3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082817"/>
                  </a:ext>
                </a:extLst>
              </a:tr>
              <a:tr h="209638">
                <a:tc>
                  <a:txBody>
                    <a:bodyPr/>
                    <a:lstStyle/>
                    <a:p>
                      <a:pPr marL="87630" marR="83185" algn="l">
                        <a:spcBef>
                          <a:spcPts val="560"/>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3820" marR="8064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749</a:t>
                      </a:r>
                      <a:endParaRPr lang="en-US" sz="1000" b="0" dirty="0">
                        <a:solidFill>
                          <a:schemeClr val="tx1"/>
                        </a:solidFill>
                        <a:effectLst/>
                        <a:latin typeface="Times" panose="02020603050405020304" pitchFamily="18" charset="0"/>
                        <a:cs typeface="Times" panose="02020603050405020304" pitchFamily="18" charset="0"/>
                      </a:endParaRPr>
                    </a:p>
                    <a:p>
                      <a:pPr marL="86995" marR="8064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(12,095)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764</a:t>
                      </a:r>
                      <a:endParaRPr lang="en-US" sz="1000" b="0" dirty="0">
                        <a:solidFill>
                          <a:schemeClr val="tx1"/>
                        </a:solidFill>
                        <a:effectLst/>
                        <a:latin typeface="Times" panose="02020603050405020304" pitchFamily="18" charset="0"/>
                        <a:cs typeface="Times" panose="02020603050405020304" pitchFamily="18" charset="0"/>
                      </a:endParaRPr>
                    </a:p>
                    <a:p>
                      <a:pPr marL="86995" marR="8191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(13,362)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775</a:t>
                      </a:r>
                      <a:endParaRPr lang="en-US" sz="1000" b="0" dirty="0">
                        <a:solidFill>
                          <a:schemeClr val="tx1"/>
                        </a:solidFill>
                        <a:effectLst/>
                        <a:latin typeface="Times" panose="02020603050405020304" pitchFamily="18" charset="0"/>
                        <a:cs typeface="Times" panose="02020603050405020304" pitchFamily="18" charset="0"/>
                      </a:endParaRPr>
                    </a:p>
                    <a:p>
                      <a:pPr marL="87630" marR="8064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(12,989)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793</a:t>
                      </a:r>
                      <a:endParaRPr lang="en-US" sz="1000" b="0" dirty="0">
                        <a:solidFill>
                          <a:schemeClr val="tx1"/>
                        </a:solidFill>
                        <a:effectLst/>
                        <a:latin typeface="Times" panose="02020603050405020304" pitchFamily="18" charset="0"/>
                        <a:cs typeface="Times" panose="02020603050405020304" pitchFamily="18" charset="0"/>
                      </a:endParaRPr>
                    </a:p>
                    <a:p>
                      <a:pPr marL="87630" marR="8191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(12,589)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105" marR="0"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2.00</a:t>
                      </a:r>
                      <a:r>
                        <a:rPr lang="en-US" sz="1000" b="0" spc="-15"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(10.48);</a:t>
                      </a:r>
                      <a:endParaRPr lang="en-US" sz="1000" b="0" dirty="0">
                        <a:solidFill>
                          <a:schemeClr val="tx1"/>
                        </a:solidFill>
                        <a:effectLst/>
                        <a:latin typeface="Times" panose="02020603050405020304" pitchFamily="18" charset="0"/>
                        <a:cs typeface="Times" panose="02020603050405020304" pitchFamily="18" charset="0"/>
                      </a:endParaRPr>
                    </a:p>
                    <a:p>
                      <a:pPr marL="297180" marR="0" algn="ctr">
                        <a:lnSpc>
                          <a:spcPts val="1065"/>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8.31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0"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3.80</a:t>
                      </a:r>
                      <a:r>
                        <a:rPr lang="en-US" sz="1000" b="0" spc="-20" dirty="0">
                          <a:solidFill>
                            <a:schemeClr val="tx1"/>
                          </a:solidFill>
                          <a:effectLst/>
                          <a:latin typeface="Times" panose="02020603050405020304" pitchFamily="18" charset="0"/>
                          <a:cs typeface="Times" panose="02020603050405020304" pitchFamily="18" charset="0"/>
                        </a:rPr>
                        <a:t> </a:t>
                      </a: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5.79);</a:t>
                      </a:r>
                      <a:endParaRPr lang="en-US" sz="1000" b="0" dirty="0">
                        <a:solidFill>
                          <a:schemeClr val="tx1"/>
                        </a:solidFill>
                        <a:effectLst/>
                        <a:latin typeface="Times" panose="02020603050405020304" pitchFamily="18" charset="0"/>
                        <a:cs typeface="Times" panose="02020603050405020304" pitchFamily="18" charset="0"/>
                      </a:endParaRPr>
                    </a:p>
                    <a:p>
                      <a:pPr marL="276225" marR="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9.23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32818551"/>
                  </a:ext>
                </a:extLst>
              </a:tr>
              <a:tr h="182880">
                <a:tc>
                  <a:txBody>
                    <a:bodyPr/>
                    <a:lstStyle/>
                    <a:p>
                      <a:pPr marL="87630" marR="85090"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11:</a:t>
                      </a:r>
                      <a:r>
                        <a:rPr lang="en-US" sz="1000" spc="-4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Agriculture,</a:t>
                      </a:r>
                      <a:r>
                        <a:rPr lang="en-US" sz="1000" spc="3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Forestry, </a:t>
                      </a:r>
                      <a:r>
                        <a:rPr lang="en-US" sz="1000" dirty="0">
                          <a:effectLst/>
                          <a:latin typeface="Times" panose="02020603050405020304" pitchFamily="18" charset="0"/>
                          <a:cs typeface="Times" panose="02020603050405020304" pitchFamily="18" charset="0"/>
                        </a:rPr>
                        <a:t>Fishing,</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Hunting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66.67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483210101"/>
                  </a:ext>
                </a:extLst>
              </a:tr>
              <a:tr h="182880">
                <a:tc>
                  <a:txBody>
                    <a:bodyPr/>
                    <a:lstStyle/>
                    <a:p>
                      <a:pPr marL="87630" marR="8318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21:</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Mining,</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Quarrying,</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15"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Oil </a:t>
                      </a:r>
                      <a:r>
                        <a:rPr lang="en-US" sz="1000" dirty="0">
                          <a:effectLst/>
                          <a:latin typeface="Times" panose="02020603050405020304" pitchFamily="18" charset="0"/>
                          <a:cs typeface="Times" panose="02020603050405020304" pitchFamily="18" charset="0"/>
                        </a:rPr>
                        <a:t>and</a:t>
                      </a:r>
                      <a:r>
                        <a:rPr lang="en-US" sz="1000" spc="-1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Gas</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Extraction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431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50.00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02635732"/>
                  </a:ext>
                </a:extLst>
              </a:tr>
              <a:tr h="182880">
                <a:tc>
                  <a:txBody>
                    <a:bodyPr/>
                    <a:lstStyle/>
                    <a:p>
                      <a:pPr marL="87630" marR="8445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22:</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Utilities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56741264"/>
                  </a:ext>
                </a:extLst>
              </a:tr>
              <a:tr h="182880">
                <a:tc>
                  <a:txBody>
                    <a:bodyPr/>
                    <a:lstStyle/>
                    <a:p>
                      <a:pPr marL="87630" marR="8191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Construction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5.05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23271474"/>
                  </a:ext>
                </a:extLst>
              </a:tr>
              <a:tr h="182880">
                <a:tc>
                  <a:txBody>
                    <a:bodyPr/>
                    <a:lstStyle/>
                    <a:p>
                      <a:pPr marL="87630" marR="831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31:</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Manufacturing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4.76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33034234"/>
                  </a:ext>
                </a:extLst>
              </a:tr>
              <a:tr h="182880">
                <a:tc>
                  <a:txBody>
                    <a:bodyPr/>
                    <a:lstStyle/>
                    <a:p>
                      <a:pPr marL="87630" marR="8509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Retail</a:t>
                      </a:r>
                      <a:r>
                        <a:rPr lang="en-US" sz="1000" spc="-45"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Trade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0.70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953140431"/>
                  </a:ext>
                </a:extLst>
              </a:tr>
              <a:tr h="182880">
                <a:tc>
                  <a:txBody>
                    <a:bodyPr/>
                    <a:lstStyle/>
                    <a:p>
                      <a:pPr marL="87630" marR="82550"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441:</a:t>
                      </a:r>
                      <a:r>
                        <a:rPr lang="en-US" sz="1000" spc="-5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Motor</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Vehicle</a:t>
                      </a:r>
                      <a:r>
                        <a:rPr lang="en-US" sz="1000" spc="-5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45"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Parts</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Dealers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5.71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18882531"/>
                  </a:ext>
                </a:extLst>
              </a:tr>
              <a:tr h="182880">
                <a:tc>
                  <a:txBody>
                    <a:bodyPr/>
                    <a:lstStyle/>
                    <a:p>
                      <a:pPr marL="87630" marR="8255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445:</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Food</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Beverage</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9.76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0505"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8.11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27985430"/>
                  </a:ext>
                </a:extLst>
              </a:tr>
              <a:tr h="182880">
                <a:tc>
                  <a:txBody>
                    <a:bodyPr/>
                    <a:lstStyle/>
                    <a:p>
                      <a:pPr marL="87630" marR="8191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446:</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Health</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Personal</a:t>
                      </a:r>
                      <a:r>
                        <a:rPr lang="en-US" sz="1000" spc="-25"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Care</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431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50.00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933022089"/>
                  </a:ext>
                </a:extLst>
              </a:tr>
              <a:tr h="182880">
                <a:tc>
                  <a:txBody>
                    <a:bodyPr/>
                    <a:lstStyle/>
                    <a:p>
                      <a:pPr marL="87630" marR="831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447:</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Gasoline</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Stations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3.45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27536705"/>
                  </a:ext>
                </a:extLst>
              </a:tr>
              <a:tr h="182880">
                <a:tc>
                  <a:txBody>
                    <a:bodyPr/>
                    <a:lstStyle/>
                    <a:p>
                      <a:pPr marL="420370" marR="0" indent="-21971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448:</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Clothing</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Clothing Accessories 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4315" algn="ctr">
                        <a:spcBef>
                          <a:spcPts val="5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4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55413248"/>
                  </a:ext>
                </a:extLst>
              </a:tr>
              <a:tr h="182880">
                <a:tc>
                  <a:txBody>
                    <a:bodyPr/>
                    <a:lstStyle/>
                    <a:p>
                      <a:pPr marL="87630" marR="8318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452:</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General</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Merchandise</a:t>
                      </a:r>
                      <a:endParaRPr lang="en-US" sz="1000" dirty="0">
                        <a:effectLst/>
                        <a:latin typeface="Times" panose="02020603050405020304" pitchFamily="18" charset="0"/>
                        <a:cs typeface="Times" panose="02020603050405020304" pitchFamily="18" charset="0"/>
                      </a:endParaRPr>
                    </a:p>
                    <a:p>
                      <a:pPr marL="87630" marR="82550" algn="l">
                        <a:lnSpc>
                          <a:spcPts val="1065"/>
                        </a:lnSpc>
                        <a:spcBef>
                          <a:spcPts val="0"/>
                        </a:spcBef>
                        <a:spcAft>
                          <a:spcPts val="0"/>
                        </a:spcAft>
                      </a:pPr>
                      <a:r>
                        <a:rPr lang="en-US" sz="1000" spc="-10" dirty="0">
                          <a:effectLst/>
                          <a:latin typeface="Times" panose="02020603050405020304" pitchFamily="18" charset="0"/>
                          <a:cs typeface="Times" panose="02020603050405020304" pitchFamily="18" charset="0"/>
                        </a:rPr>
                        <a:t>Stores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5863144"/>
                  </a:ext>
                </a:extLst>
              </a:tr>
              <a:tr h="182880">
                <a:tc>
                  <a:txBody>
                    <a:bodyPr/>
                    <a:lstStyle/>
                    <a:p>
                      <a:pPr marL="87630" marR="83185"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48:</a:t>
                      </a:r>
                      <a:r>
                        <a:rPr lang="en-US" sz="1000" spc="1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Transportation</a:t>
                      </a:r>
                      <a:r>
                        <a:rPr lang="en-US" sz="1000" spc="3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Warehousing</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80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98755" marR="195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8.11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41.25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837384622"/>
                  </a:ext>
                </a:extLst>
              </a:tr>
              <a:tr h="182880">
                <a:tc>
                  <a:txBody>
                    <a:bodyPr/>
                    <a:lstStyle/>
                    <a:p>
                      <a:pPr marL="87630" marR="8382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51:</a:t>
                      </a:r>
                      <a:r>
                        <a:rPr lang="en-US" sz="1000" spc="-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Information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0129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15932859"/>
                  </a:ext>
                </a:extLst>
              </a:tr>
              <a:tr h="182880">
                <a:tc>
                  <a:txBody>
                    <a:bodyPr/>
                    <a:lstStyle/>
                    <a:p>
                      <a:pPr marL="87630" marR="831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52:</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Finance</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Insurance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019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-37.50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72103456"/>
                  </a:ext>
                </a:extLst>
              </a:tr>
              <a:tr h="182880">
                <a:tc>
                  <a:txBody>
                    <a:bodyPr/>
                    <a:lstStyle/>
                    <a:p>
                      <a:pPr marL="87630" marR="8382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531:</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Real</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Estate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31.25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69552699"/>
                  </a:ext>
                </a:extLst>
              </a:tr>
              <a:tr h="182880">
                <a:tc>
                  <a:txBody>
                    <a:bodyPr/>
                    <a:lstStyle/>
                    <a:p>
                      <a:pPr marL="87630" marR="8445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532:</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Rental</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2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Leasing</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697053304"/>
                  </a:ext>
                </a:extLst>
              </a:tr>
              <a:tr h="182880">
                <a:tc>
                  <a:txBody>
                    <a:bodyPr/>
                    <a:lstStyle/>
                    <a:p>
                      <a:pPr marL="87630" marR="8572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54:</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Professional,</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Scientific,</a:t>
                      </a:r>
                      <a:r>
                        <a:rPr lang="en-US" sz="1000" spc="-4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and</a:t>
                      </a:r>
                      <a:r>
                        <a:rPr lang="en-US" sz="1000" spc="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Technical</a:t>
                      </a:r>
                      <a:r>
                        <a:rPr lang="en-US" sz="1000" spc="-1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5.88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6.25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78463023"/>
                  </a:ext>
                </a:extLst>
              </a:tr>
              <a:tr h="182880">
                <a:tc>
                  <a:txBody>
                    <a:bodyPr/>
                    <a:lstStyle/>
                    <a:p>
                      <a:pPr marL="683895" marR="0" indent="-53975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Ambulatory</a:t>
                      </a:r>
                      <a:r>
                        <a:rPr lang="en-US" sz="1000" spc="-6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Health</a:t>
                      </a:r>
                      <a:r>
                        <a:rPr lang="en-US" sz="1000" spc="-6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Care </a:t>
                      </a:r>
                      <a:r>
                        <a:rPr lang="en-US" sz="1000" spc="-10" dirty="0">
                          <a:effectLst/>
                          <a:latin typeface="Times" panose="02020603050405020304" pitchFamily="18" charset="0"/>
                          <a:cs typeface="Times" panose="02020603050405020304" pitchFamily="18" charset="0"/>
                        </a:rPr>
                        <a:t>Services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4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1280" marR="81915" algn="ctr">
                        <a:spcBef>
                          <a:spcPts val="54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spcBef>
                          <a:spcPts val="5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91264916"/>
                  </a:ext>
                </a:extLst>
              </a:tr>
              <a:tr h="182880">
                <a:tc>
                  <a:txBody>
                    <a:bodyPr/>
                    <a:lstStyle/>
                    <a:p>
                      <a:pPr marL="87630" marR="8445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623:</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Nursing</a:t>
                      </a:r>
                      <a:r>
                        <a:rPr lang="en-US" sz="1000" spc="-2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and</a:t>
                      </a:r>
                      <a:r>
                        <a:rPr lang="en-US" sz="1000" spc="-10" dirty="0">
                          <a:effectLst/>
                          <a:latin typeface="Times" panose="02020603050405020304" pitchFamily="18" charset="0"/>
                          <a:cs typeface="Times" panose="02020603050405020304" pitchFamily="18" charset="0"/>
                        </a:rPr>
                        <a:t> Residential </a:t>
                      </a:r>
                      <a:r>
                        <a:rPr lang="en-US" sz="1000" dirty="0">
                          <a:effectLst/>
                          <a:latin typeface="Times" panose="02020603050405020304" pitchFamily="18" charset="0"/>
                          <a:cs typeface="Times" panose="02020603050405020304" pitchFamily="18" charset="0"/>
                        </a:rPr>
                        <a:t>Care</a:t>
                      </a:r>
                      <a:r>
                        <a:rPr lang="en-US" sz="1000" spc="-25"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Facilities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128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128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8.33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-36.36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93597578"/>
                  </a:ext>
                </a:extLst>
              </a:tr>
              <a:tr h="182880">
                <a:tc>
                  <a:txBody>
                    <a:bodyPr/>
                    <a:lstStyle/>
                    <a:p>
                      <a:pPr marL="87630" marR="8509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624:</a:t>
                      </a:r>
                      <a:r>
                        <a:rPr lang="en-US" sz="1000" spc="-3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Social</a:t>
                      </a:r>
                      <a:r>
                        <a:rPr lang="en-US" sz="1000" spc="-60" dirty="0">
                          <a:effectLst/>
                          <a:latin typeface="Times" panose="02020603050405020304" pitchFamily="18" charset="0"/>
                          <a:cs typeface="Times" panose="02020603050405020304" pitchFamily="18" charset="0"/>
                        </a:rPr>
                        <a:t> </a:t>
                      </a:r>
                      <a:r>
                        <a:rPr lang="en-US" sz="1000" spc="-10" dirty="0">
                          <a:effectLst/>
                          <a:latin typeface="Times" panose="02020603050405020304" pitchFamily="18" charset="0"/>
                          <a:cs typeface="Times" panose="02020603050405020304" pitchFamily="18" charset="0"/>
                        </a:rPr>
                        <a:t>Assistance</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98070259"/>
                  </a:ext>
                </a:extLst>
              </a:tr>
            </a:tbl>
          </a:graphicData>
        </a:graphic>
      </p:graphicFrame>
      <p:sp>
        <p:nvSpPr>
          <p:cNvPr id="6" name="Title 1">
            <a:extLst>
              <a:ext uri="{FF2B5EF4-FFF2-40B4-BE49-F238E27FC236}">
                <a16:creationId xmlns:a16="http://schemas.microsoft.com/office/drawing/2014/main" id="{6569E298-5711-2E06-6C9D-8C28F31886FC}"/>
              </a:ext>
            </a:extLst>
          </p:cNvPr>
          <p:cNvSpPr>
            <a:spLocks noGrp="1"/>
          </p:cNvSpPr>
          <p:nvPr>
            <p:ph type="title"/>
          </p:nvPr>
        </p:nvSpPr>
        <p:spPr>
          <a:xfrm>
            <a:off x="0" y="469082"/>
            <a:ext cx="11943935" cy="798990"/>
          </a:xfrm>
        </p:spPr>
        <p:txBody>
          <a:bodyPr>
            <a:noAutofit/>
          </a:bodyPr>
          <a:lstStyle/>
          <a:p>
            <a:pPr algn="ctr"/>
            <a:r>
              <a:rPr lang="en-US" sz="3400" u="sng" dirty="0"/>
              <a:t>Central Kern Subregion (East Bakersfield) Employers Pt.1</a:t>
            </a:r>
          </a:p>
        </p:txBody>
      </p:sp>
      <p:sp>
        <p:nvSpPr>
          <p:cNvPr id="2" name="TextBox 1">
            <a:extLst>
              <a:ext uri="{FF2B5EF4-FFF2-40B4-BE49-F238E27FC236}">
                <a16:creationId xmlns:a16="http://schemas.microsoft.com/office/drawing/2014/main" id="{2E5F817D-1DF0-7806-0269-14B185C542D9}"/>
              </a:ext>
            </a:extLst>
          </p:cNvPr>
          <p:cNvSpPr txBox="1"/>
          <p:nvPr/>
        </p:nvSpPr>
        <p:spPr>
          <a:xfrm>
            <a:off x="585926" y="6093612"/>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12.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29-30</a:t>
            </a:r>
            <a:endParaRPr lang="en-US" sz="900" dirty="0"/>
          </a:p>
        </p:txBody>
      </p:sp>
      <p:sp>
        <p:nvSpPr>
          <p:cNvPr id="3" name="Rectangle 2">
            <a:extLst>
              <a:ext uri="{FF2B5EF4-FFF2-40B4-BE49-F238E27FC236}">
                <a16:creationId xmlns:a16="http://schemas.microsoft.com/office/drawing/2014/main" id="{74B1110D-6DC4-4EEB-A241-602044A8DF31}"/>
              </a:ext>
            </a:extLst>
          </p:cNvPr>
          <p:cNvSpPr/>
          <p:nvPr/>
        </p:nvSpPr>
        <p:spPr>
          <a:xfrm>
            <a:off x="585926" y="469082"/>
            <a:ext cx="10919534" cy="5993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F7B8E9-4976-4D13-9190-8CCDB230D1F1}"/>
              </a:ext>
            </a:extLst>
          </p:cNvPr>
          <p:cNvSpPr txBox="1"/>
          <p:nvPr/>
        </p:nvSpPr>
        <p:spPr>
          <a:xfrm>
            <a:off x="10372668" y="1129572"/>
            <a:ext cx="411922" cy="276999"/>
          </a:xfrm>
          <a:prstGeom prst="rect">
            <a:avLst/>
          </a:prstGeom>
          <a:noFill/>
        </p:spPr>
        <p:txBody>
          <a:bodyPr wrap="square" rtlCol="0">
            <a:spAutoFit/>
          </a:bodyPr>
          <a:lstStyle/>
          <a:p>
            <a:r>
              <a:rPr lang="en-US" sz="1200" dirty="0">
                <a:latin typeface="+mj-lt"/>
              </a:rPr>
              <a:t>12</a:t>
            </a:r>
          </a:p>
        </p:txBody>
      </p:sp>
    </p:spTree>
    <p:extLst>
      <p:ext uri="{BB962C8B-B14F-4D97-AF65-F5344CB8AC3E}">
        <p14:creationId xmlns:p14="http://schemas.microsoft.com/office/powerpoint/2010/main" val="279356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ight Triangle 10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D70230E-8624-5B17-5271-6D47B1282312}"/>
              </a:ext>
            </a:extLst>
          </p:cNvPr>
          <p:cNvSpPr txBox="1">
            <a:spLocks/>
          </p:cNvSpPr>
          <p:nvPr/>
        </p:nvSpPr>
        <p:spPr>
          <a:xfrm>
            <a:off x="760379" y="861236"/>
            <a:ext cx="10786448"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a:t>Descripción del </a:t>
            </a:r>
            <a:r>
              <a:rPr lang="es-ES" b="1" dirty="0"/>
              <a:t>Resumen de Proyecto Regional</a:t>
            </a:r>
            <a:endParaRPr lang="en-US" b="1" dirty="0"/>
          </a:p>
        </p:txBody>
      </p:sp>
      <p:sp>
        <p:nvSpPr>
          <p:cNvPr id="7" name="Content Placeholder 2">
            <a:extLst>
              <a:ext uri="{FF2B5EF4-FFF2-40B4-BE49-F238E27FC236}">
                <a16:creationId xmlns:a16="http://schemas.microsoft.com/office/drawing/2014/main" id="{A7C6219D-0FEC-A48A-F52C-612AA532E647}"/>
              </a:ext>
            </a:extLst>
          </p:cNvPr>
          <p:cNvSpPr txBox="1">
            <a:spLocks/>
          </p:cNvSpPr>
          <p:nvPr/>
        </p:nvSpPr>
        <p:spPr>
          <a:xfrm>
            <a:off x="760379" y="2353172"/>
            <a:ext cx="107864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s-ES" dirty="0">
                <a:latin typeface="+mj-lt"/>
              </a:rPr>
              <a:t>La siguiente diapositiva es un borrador del resumen regional, que forma parte del Plan Regional I</a:t>
            </a:r>
            <a:r>
              <a:rPr lang="en-US" dirty="0">
                <a:latin typeface="+mj-lt"/>
              </a:rPr>
              <a:t>.</a:t>
            </a:r>
          </a:p>
          <a:p>
            <a:pPr marL="342900" indent="-342900" algn="l">
              <a:buFont typeface="Arial" panose="020B0604020202020204" pitchFamily="34" charset="0"/>
              <a:buChar char="•"/>
            </a:pPr>
            <a:r>
              <a:rPr lang="es-ES" dirty="0">
                <a:latin typeface="+mj-lt"/>
              </a:rPr>
              <a:t>El Plan Regional I es parte de un plan regional completo para el condado de Kern que incluye la primera parte, prevista para fines de 2023, y la segunda parte, prevista para fines de junio de 2024.</a:t>
            </a:r>
          </a:p>
          <a:p>
            <a:pPr marL="342900" indent="-342900" algn="l">
              <a:buFont typeface="Arial" panose="020B0604020202020204" pitchFamily="34" charset="0"/>
              <a:buChar char="•"/>
            </a:pPr>
            <a:r>
              <a:rPr lang="es-ES" dirty="0">
                <a:latin typeface="+mj-lt"/>
              </a:rPr>
              <a:t>Manténgase atento para obtener más información sobre cuándo se complete la versión final del plan regional en el sitio web de </a:t>
            </a:r>
            <a:r>
              <a:rPr lang="es-ES" dirty="0">
                <a:latin typeface="+mj-lt"/>
                <a:hlinkClick r:id="rId3"/>
              </a:rPr>
              <a:t>Kern Coalition</a:t>
            </a:r>
            <a:r>
              <a:rPr lang="es-ES" dirty="0">
                <a:latin typeface="+mj-lt"/>
              </a:rPr>
              <a:t>.</a:t>
            </a:r>
            <a:endParaRPr lang="en-US" dirty="0">
              <a:latin typeface="+mj-lt"/>
            </a:endParaRPr>
          </a:p>
        </p:txBody>
      </p:sp>
    </p:spTree>
    <p:extLst>
      <p:ext uri="{BB962C8B-B14F-4D97-AF65-F5344CB8AC3E}">
        <p14:creationId xmlns:p14="http://schemas.microsoft.com/office/powerpoint/2010/main" val="4096725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9929BC-58EC-B1A7-A192-A090DEB20025}"/>
              </a:ext>
            </a:extLst>
          </p:cNvPr>
          <p:cNvGraphicFramePr>
            <a:graphicFrameLocks noGrp="1"/>
          </p:cNvGraphicFramePr>
          <p:nvPr>
            <p:extLst>
              <p:ext uri="{D42A27DB-BD31-4B8C-83A1-F6EECF244321}">
                <p14:modId xmlns:p14="http://schemas.microsoft.com/office/powerpoint/2010/main" val="2985037832"/>
              </p:ext>
            </p:extLst>
          </p:nvPr>
        </p:nvGraphicFramePr>
        <p:xfrm>
          <a:off x="1482570" y="1406571"/>
          <a:ext cx="8890098" cy="4670630"/>
        </p:xfrm>
        <a:graphic>
          <a:graphicData uri="http://schemas.openxmlformats.org/drawingml/2006/table">
            <a:tbl>
              <a:tblPr firstRow="1" firstCol="1" lastRow="1" lastCol="1" bandRow="1" bandCol="1">
                <a:tableStyleId>{D4CE2346-27A6-42CB-956E-9A3AAC782CB1}</a:tableStyleId>
              </a:tblPr>
              <a:tblGrid>
                <a:gridCol w="3636858">
                  <a:extLst>
                    <a:ext uri="{9D8B030D-6E8A-4147-A177-3AD203B41FA5}">
                      <a16:colId xmlns:a16="http://schemas.microsoft.com/office/drawing/2014/main" val="245903565"/>
                    </a:ext>
                  </a:extLst>
                </a:gridCol>
                <a:gridCol w="808191">
                  <a:extLst>
                    <a:ext uri="{9D8B030D-6E8A-4147-A177-3AD203B41FA5}">
                      <a16:colId xmlns:a16="http://schemas.microsoft.com/office/drawing/2014/main" val="1412945367"/>
                    </a:ext>
                  </a:extLst>
                </a:gridCol>
                <a:gridCol w="808191">
                  <a:extLst>
                    <a:ext uri="{9D8B030D-6E8A-4147-A177-3AD203B41FA5}">
                      <a16:colId xmlns:a16="http://schemas.microsoft.com/office/drawing/2014/main" val="487169923"/>
                    </a:ext>
                  </a:extLst>
                </a:gridCol>
                <a:gridCol w="808191">
                  <a:extLst>
                    <a:ext uri="{9D8B030D-6E8A-4147-A177-3AD203B41FA5}">
                      <a16:colId xmlns:a16="http://schemas.microsoft.com/office/drawing/2014/main" val="1768005547"/>
                    </a:ext>
                  </a:extLst>
                </a:gridCol>
                <a:gridCol w="808191">
                  <a:extLst>
                    <a:ext uri="{9D8B030D-6E8A-4147-A177-3AD203B41FA5}">
                      <a16:colId xmlns:a16="http://schemas.microsoft.com/office/drawing/2014/main" val="2857350702"/>
                    </a:ext>
                  </a:extLst>
                </a:gridCol>
                <a:gridCol w="1010238">
                  <a:extLst>
                    <a:ext uri="{9D8B030D-6E8A-4147-A177-3AD203B41FA5}">
                      <a16:colId xmlns:a16="http://schemas.microsoft.com/office/drawing/2014/main" val="273499540"/>
                    </a:ext>
                  </a:extLst>
                </a:gridCol>
                <a:gridCol w="1010238">
                  <a:extLst>
                    <a:ext uri="{9D8B030D-6E8A-4147-A177-3AD203B41FA5}">
                      <a16:colId xmlns:a16="http://schemas.microsoft.com/office/drawing/2014/main" val="1423022423"/>
                    </a:ext>
                  </a:extLst>
                </a:gridCol>
              </a:tblGrid>
              <a:tr h="296750">
                <a:tc>
                  <a:txBody>
                    <a:bodyPr/>
                    <a:lstStyle/>
                    <a:p>
                      <a:pPr marL="0" marR="0" algn="l">
                        <a:spcBef>
                          <a:spcPts val="0"/>
                        </a:spcBef>
                        <a:spcAft>
                          <a:spcPts val="0"/>
                        </a:spcAft>
                      </a:pPr>
                      <a:r>
                        <a:rPr lang="en-US" sz="1000" dirty="0">
                          <a:effectLst/>
                          <a:latin typeface="Times" panose="02020603050405020304" pitchFamily="18" charset="0"/>
                          <a:cs typeface="Times" panose="02020603050405020304" pitchFamily="18" charset="0"/>
                        </a:rPr>
                        <a:t> </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30810" marR="127635" algn="ctr">
                        <a:spcBef>
                          <a:spcPts val="585"/>
                        </a:spcBef>
                        <a:spcAft>
                          <a:spcPts val="0"/>
                        </a:spcAft>
                      </a:pPr>
                      <a:r>
                        <a:rPr lang="en-US" sz="1000" spc="-20" dirty="0">
                          <a:effectLst/>
                          <a:latin typeface="Times" panose="02020603050405020304" pitchFamily="18" charset="0"/>
                          <a:cs typeface="Times" panose="02020603050405020304" pitchFamily="18" charset="0"/>
                        </a:rPr>
                        <a:t>2017</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0340" marR="175260" algn="ctr">
                        <a:spcBef>
                          <a:spcPts val="585"/>
                        </a:spcBef>
                        <a:spcAft>
                          <a:spcPts val="0"/>
                        </a:spcAft>
                      </a:pP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0975" marR="173990" algn="ctr">
                        <a:spcBef>
                          <a:spcPts val="585"/>
                        </a:spcBef>
                        <a:spcAft>
                          <a:spcPts val="0"/>
                        </a:spcAft>
                      </a:pPr>
                      <a:r>
                        <a:rPr lang="en-US" sz="1000" spc="-20" dirty="0">
                          <a:effectLst/>
                          <a:latin typeface="Times" panose="02020603050405020304" pitchFamily="18" charset="0"/>
                          <a:cs typeface="Times" panose="02020603050405020304" pitchFamily="18" charset="0"/>
                        </a:rPr>
                        <a:t>2020</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180975" marR="175260" algn="ctr">
                        <a:spcBef>
                          <a:spcPts val="585"/>
                        </a:spcBef>
                        <a:spcAft>
                          <a:spcPts val="0"/>
                        </a:spcAft>
                      </a:pP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73660" marR="0" algn="ctr">
                        <a:spcBef>
                          <a:spcPts val="5"/>
                        </a:spcBef>
                        <a:spcAft>
                          <a:spcPts val="0"/>
                        </a:spcAft>
                      </a:pPr>
                      <a:r>
                        <a:rPr lang="en-US" sz="1000" dirty="0">
                          <a:effectLst/>
                          <a:latin typeface="Times" panose="02020603050405020304" pitchFamily="18" charset="0"/>
                          <a:cs typeface="Times" panose="02020603050405020304" pitchFamily="18" charset="0"/>
                        </a:rPr>
                        <a:t>2017</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2019</a:t>
                      </a:r>
                      <a:endParaRPr lang="en-US" sz="1000" dirty="0">
                        <a:effectLst/>
                        <a:latin typeface="Times" panose="02020603050405020304" pitchFamily="18" charset="0"/>
                        <a:cs typeface="Times" panose="02020603050405020304" pitchFamily="18" charset="0"/>
                      </a:endParaRPr>
                    </a:p>
                    <a:p>
                      <a:pPr marL="82550" marR="0" algn="ctr">
                        <a:lnSpc>
                          <a:spcPts val="1090"/>
                        </a:lnSpc>
                        <a:spcBef>
                          <a:spcPts val="5"/>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del </a:t>
                      </a:r>
                      <a:r>
                        <a:rPr lang="en-US" sz="1000" spc="-10" dirty="0">
                          <a:effectLst/>
                          <a:latin typeface="Times" panose="02020603050405020304" pitchFamily="18" charset="0"/>
                          <a:cs typeface="Times" panose="02020603050405020304" pitchFamily="18" charset="0"/>
                        </a:rPr>
                        <a:t>Cambio)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73660" marR="0" algn="ctr">
                        <a:spcBef>
                          <a:spcPts val="5"/>
                        </a:spcBef>
                        <a:spcAft>
                          <a:spcPts val="0"/>
                        </a:spcAft>
                      </a:pPr>
                      <a:r>
                        <a:rPr lang="en-US" sz="1000" dirty="0">
                          <a:effectLst/>
                          <a:latin typeface="Times" panose="02020603050405020304" pitchFamily="18" charset="0"/>
                          <a:cs typeface="Times" panose="02020603050405020304" pitchFamily="18" charset="0"/>
                        </a:rPr>
                        <a:t>2019</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to</a:t>
                      </a:r>
                      <a:r>
                        <a:rPr lang="en-US" sz="1000" spc="-1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2021</a:t>
                      </a:r>
                      <a:endParaRPr lang="en-US" sz="1000" dirty="0">
                        <a:effectLst/>
                        <a:latin typeface="Times" panose="02020603050405020304" pitchFamily="18" charset="0"/>
                        <a:cs typeface="Times" panose="02020603050405020304" pitchFamily="18" charset="0"/>
                      </a:endParaRPr>
                    </a:p>
                    <a:p>
                      <a:pPr marL="83185" marR="0" algn="ctr">
                        <a:lnSpc>
                          <a:spcPts val="1090"/>
                        </a:lnSpc>
                        <a:spcBef>
                          <a:spcPts val="5"/>
                        </a:spcBef>
                        <a:spcAft>
                          <a:spcPts val="0"/>
                        </a:spcAft>
                      </a:pPr>
                      <a:r>
                        <a:rPr lang="en-US" sz="1000" dirty="0">
                          <a:effectLst/>
                          <a:latin typeface="Times" panose="02020603050405020304" pitchFamily="18" charset="0"/>
                          <a:cs typeface="Times" panose="02020603050405020304" pitchFamily="18" charset="0"/>
                        </a:rPr>
                        <a:t>(%</a:t>
                      </a:r>
                      <a:r>
                        <a:rPr lang="en-US" sz="1000" spc="-15" dirty="0">
                          <a:effectLst/>
                          <a:latin typeface="Times" panose="02020603050405020304" pitchFamily="18" charset="0"/>
                          <a:cs typeface="Times" panose="02020603050405020304" pitchFamily="18" charset="0"/>
                        </a:rPr>
                        <a:t> del </a:t>
                      </a:r>
                      <a:r>
                        <a:rPr lang="en-US" sz="1000" spc="-10" dirty="0">
                          <a:effectLst/>
                          <a:latin typeface="Times" panose="02020603050405020304" pitchFamily="18" charset="0"/>
                          <a:cs typeface="Times" panose="02020603050405020304" pitchFamily="18" charset="0"/>
                        </a:rPr>
                        <a:t>Cambio)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1362001181"/>
                  </a:ext>
                </a:extLst>
              </a:tr>
              <a:tr h="242282">
                <a:tc>
                  <a:txBody>
                    <a:bodyPr/>
                    <a:lstStyle/>
                    <a:p>
                      <a:pPr marL="86995" marR="85725" algn="l">
                        <a:lnSpc>
                          <a:spcPts val="101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86995" marR="85725" algn="l">
                        <a:lnSpc>
                          <a:spcPts val="1015"/>
                        </a:lnSpc>
                        <a:spcBef>
                          <a:spcPts val="0"/>
                        </a:spcBef>
                        <a:spcAft>
                          <a:spcPts val="0"/>
                        </a:spcAft>
                      </a:pPr>
                      <a:r>
                        <a:rPr lang="en-US" sz="1000" dirty="0">
                          <a:effectLst/>
                          <a:latin typeface="Times" panose="02020603050405020304" pitchFamily="18" charset="0"/>
                          <a:cs typeface="Times" panose="02020603050405020304" pitchFamily="18" charset="0"/>
                        </a:rPr>
                        <a:t>NAICS</a:t>
                      </a:r>
                      <a:r>
                        <a:rPr lang="en-US" sz="1000" spc="-40" dirty="0">
                          <a:effectLst/>
                          <a:latin typeface="Times" panose="02020603050405020304" pitchFamily="18" charset="0"/>
                          <a:cs typeface="Times" panose="02020603050405020304" pitchFamily="18" charset="0"/>
                        </a:rPr>
                        <a:t> </a:t>
                      </a:r>
                      <a:r>
                        <a:rPr lang="en-US" sz="1000" spc="-20" dirty="0">
                          <a:effectLst/>
                          <a:latin typeface="Times" panose="02020603050405020304" pitchFamily="18" charset="0"/>
                          <a:cs typeface="Times" panose="02020603050405020304" pitchFamily="18" charset="0"/>
                        </a:rPr>
                        <a:t>Código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gridSpan="6">
                  <a:txBody>
                    <a:bodyPr/>
                    <a:lstStyle/>
                    <a:p>
                      <a:pPr marL="894080" marR="0" algn="ctr">
                        <a:lnSpc>
                          <a:spcPts val="1015"/>
                        </a:lnSpc>
                        <a:spcBef>
                          <a:spcPts val="0"/>
                        </a:spcBef>
                        <a:spcAft>
                          <a:spcPts val="0"/>
                        </a:spcAft>
                      </a:pPr>
                      <a:endParaRPr lang="en-US" sz="1000" dirty="0">
                        <a:effectLst/>
                        <a:latin typeface="Times" panose="02020603050405020304" pitchFamily="18" charset="0"/>
                        <a:cs typeface="Times" panose="02020603050405020304" pitchFamily="18" charset="0"/>
                      </a:endParaRPr>
                    </a:p>
                    <a:p>
                      <a:pPr marL="894080" marR="0" algn="l">
                        <a:lnSpc>
                          <a:spcPts val="1015"/>
                        </a:lnSpc>
                        <a:spcBef>
                          <a:spcPts val="0"/>
                        </a:spcBef>
                        <a:spcAft>
                          <a:spcPts val="0"/>
                        </a:spcAft>
                      </a:pPr>
                      <a:r>
                        <a:rPr lang="en-US" sz="1000" dirty="0">
                          <a:effectLst/>
                          <a:latin typeface="Times" panose="02020603050405020304" pitchFamily="18" charset="0"/>
                          <a:cs typeface="Times" panose="02020603050405020304" pitchFamily="18" charset="0"/>
                        </a:rPr>
                        <a:t>Código Postal 93307,</a:t>
                      </a:r>
                      <a:r>
                        <a:rPr lang="en-US" sz="1000" spc="-30"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Southeast</a:t>
                      </a:r>
                      <a:r>
                        <a:rPr lang="en-US" sz="1000" spc="-4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Bakersfield,</a:t>
                      </a:r>
                      <a:r>
                        <a:rPr lang="en-US" sz="1000" spc="-30" dirty="0">
                          <a:effectLst/>
                          <a:latin typeface="Times" panose="02020603050405020304" pitchFamily="18" charset="0"/>
                          <a:cs typeface="Times" panose="02020603050405020304" pitchFamily="18" charset="0"/>
                        </a:rPr>
                        <a:t> </a:t>
                      </a:r>
                      <a:r>
                        <a:rPr lang="en-US" sz="1000" spc="-25" dirty="0">
                          <a:effectLst/>
                          <a:latin typeface="Times" panose="02020603050405020304" pitchFamily="18" charset="0"/>
                          <a:cs typeface="Times" panose="02020603050405020304" pitchFamily="18" charset="0"/>
                        </a:rPr>
                        <a:t>CA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082817"/>
                  </a:ext>
                </a:extLst>
              </a:tr>
              <a:tr h="209638">
                <a:tc>
                  <a:txBody>
                    <a:bodyPr/>
                    <a:lstStyle/>
                    <a:p>
                      <a:pPr marL="87630" marR="83185" algn="l">
                        <a:spcBef>
                          <a:spcPts val="560"/>
                        </a:spcBef>
                        <a:spcAft>
                          <a:spcPts val="0"/>
                        </a:spcAft>
                      </a:pPr>
                      <a:r>
                        <a:rPr lang="en-US" sz="1000" spc="-10" dirty="0">
                          <a:effectLst/>
                          <a:latin typeface="Times" panose="02020603050405020304" pitchFamily="18" charset="0"/>
                          <a:cs typeface="Times" panose="02020603050405020304" pitchFamily="18" charset="0"/>
                        </a:rPr>
                        <a:t>Total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3820" marR="8064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749</a:t>
                      </a:r>
                      <a:endParaRPr lang="en-US" sz="1000" b="0" dirty="0">
                        <a:solidFill>
                          <a:schemeClr val="tx1"/>
                        </a:solidFill>
                        <a:effectLst/>
                        <a:latin typeface="Times" panose="02020603050405020304" pitchFamily="18" charset="0"/>
                        <a:cs typeface="Times" panose="02020603050405020304" pitchFamily="18" charset="0"/>
                      </a:endParaRPr>
                    </a:p>
                    <a:p>
                      <a:pPr marL="86995" marR="8064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(12,095)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764</a:t>
                      </a:r>
                      <a:endParaRPr lang="en-US" sz="1000" b="0" dirty="0">
                        <a:solidFill>
                          <a:schemeClr val="tx1"/>
                        </a:solidFill>
                        <a:effectLst/>
                        <a:latin typeface="Times" panose="02020603050405020304" pitchFamily="18" charset="0"/>
                        <a:cs typeface="Times" panose="02020603050405020304" pitchFamily="18" charset="0"/>
                      </a:endParaRPr>
                    </a:p>
                    <a:p>
                      <a:pPr marL="86995" marR="8191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(13,362)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775</a:t>
                      </a:r>
                      <a:endParaRPr lang="en-US" sz="1000" b="0" dirty="0">
                        <a:solidFill>
                          <a:schemeClr val="tx1"/>
                        </a:solidFill>
                        <a:effectLst/>
                        <a:latin typeface="Times" panose="02020603050405020304" pitchFamily="18" charset="0"/>
                        <a:cs typeface="Times" panose="02020603050405020304" pitchFamily="18" charset="0"/>
                      </a:endParaRPr>
                    </a:p>
                    <a:p>
                      <a:pPr marL="87630" marR="8064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(12,989)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135"/>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793</a:t>
                      </a:r>
                      <a:endParaRPr lang="en-US" sz="1000" b="0" dirty="0">
                        <a:solidFill>
                          <a:schemeClr val="tx1"/>
                        </a:solidFill>
                        <a:effectLst/>
                        <a:latin typeface="Times" panose="02020603050405020304" pitchFamily="18" charset="0"/>
                        <a:cs typeface="Times" panose="02020603050405020304" pitchFamily="18" charset="0"/>
                      </a:endParaRPr>
                    </a:p>
                    <a:p>
                      <a:pPr marL="87630" marR="81915"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(12,589)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78105" marR="0"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2.00</a:t>
                      </a:r>
                      <a:r>
                        <a:rPr lang="en-US" sz="1000" b="0" spc="-15" dirty="0">
                          <a:solidFill>
                            <a:schemeClr val="tx1"/>
                          </a:solidFill>
                          <a:effectLst/>
                          <a:latin typeface="Times" panose="02020603050405020304" pitchFamily="18" charset="0"/>
                          <a:cs typeface="Times" panose="02020603050405020304" pitchFamily="18" charset="0"/>
                        </a:rPr>
                        <a:t> </a:t>
                      </a:r>
                      <a:r>
                        <a:rPr lang="en-US" sz="1000" b="0" spc="-10" dirty="0">
                          <a:solidFill>
                            <a:schemeClr val="tx1"/>
                          </a:solidFill>
                          <a:effectLst/>
                          <a:latin typeface="Times" panose="02020603050405020304" pitchFamily="18" charset="0"/>
                          <a:cs typeface="Times" panose="02020603050405020304" pitchFamily="18" charset="0"/>
                        </a:rPr>
                        <a:t>(10.48);</a:t>
                      </a:r>
                      <a:endParaRPr lang="en-US" sz="1000" b="0" dirty="0">
                        <a:solidFill>
                          <a:schemeClr val="tx1"/>
                        </a:solidFill>
                        <a:effectLst/>
                        <a:latin typeface="Times" panose="02020603050405020304" pitchFamily="18" charset="0"/>
                        <a:cs typeface="Times" panose="02020603050405020304" pitchFamily="18" charset="0"/>
                      </a:endParaRPr>
                    </a:p>
                    <a:p>
                      <a:pPr marL="297180" marR="0" algn="ctr">
                        <a:lnSpc>
                          <a:spcPts val="1065"/>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8.31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8900" marR="0" algn="ctr">
                        <a:lnSpc>
                          <a:spcPts val="1135"/>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3.80</a:t>
                      </a:r>
                      <a:r>
                        <a:rPr lang="en-US" sz="1000" b="0" spc="-20" dirty="0">
                          <a:solidFill>
                            <a:schemeClr val="tx1"/>
                          </a:solidFill>
                          <a:effectLst/>
                          <a:latin typeface="Times" panose="02020603050405020304" pitchFamily="18" charset="0"/>
                          <a:cs typeface="Times" panose="02020603050405020304" pitchFamily="18" charset="0"/>
                        </a:rPr>
                        <a:t> </a:t>
                      </a:r>
                      <a:r>
                        <a:rPr lang="en-US" sz="1000" b="0" dirty="0">
                          <a:solidFill>
                            <a:schemeClr val="tx1"/>
                          </a:solidFill>
                          <a:effectLst/>
                          <a:latin typeface="Times" panose="02020603050405020304" pitchFamily="18" charset="0"/>
                          <a:cs typeface="Times" panose="02020603050405020304" pitchFamily="18" charset="0"/>
                        </a:rPr>
                        <a:t>(-</a:t>
                      </a:r>
                      <a:r>
                        <a:rPr lang="en-US" sz="1000" b="0" spc="-10" dirty="0">
                          <a:solidFill>
                            <a:schemeClr val="tx1"/>
                          </a:solidFill>
                          <a:effectLst/>
                          <a:latin typeface="Times" panose="02020603050405020304" pitchFamily="18" charset="0"/>
                          <a:cs typeface="Times" panose="02020603050405020304" pitchFamily="18" charset="0"/>
                        </a:rPr>
                        <a:t>5.79);</a:t>
                      </a:r>
                      <a:endParaRPr lang="en-US" sz="1000" b="0" dirty="0">
                        <a:solidFill>
                          <a:schemeClr val="tx1"/>
                        </a:solidFill>
                        <a:effectLst/>
                        <a:latin typeface="Times" panose="02020603050405020304" pitchFamily="18" charset="0"/>
                        <a:cs typeface="Times" panose="02020603050405020304" pitchFamily="18" charset="0"/>
                      </a:endParaRPr>
                    </a:p>
                    <a:p>
                      <a:pPr marL="276225" marR="0" algn="ctr">
                        <a:lnSpc>
                          <a:spcPts val="1065"/>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9.23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32818551"/>
                  </a:ext>
                </a:extLst>
              </a:tr>
              <a:tr h="182880">
                <a:tc>
                  <a:txBody>
                    <a:bodyPr/>
                    <a:lstStyle/>
                    <a:p>
                      <a:pPr marL="87630" marR="85090"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11:</a:t>
                      </a:r>
                      <a:r>
                        <a:rPr lang="en-US" sz="1000" spc="-40" dirty="0">
                          <a:effectLst/>
                          <a:latin typeface="Times" panose="02020603050405020304" pitchFamily="18" charset="0"/>
                          <a:cs typeface="Times" panose="02020603050405020304" pitchFamily="18" charset="0"/>
                        </a:rPr>
                        <a:t> </a:t>
                      </a:r>
                      <a:r>
                        <a:rPr lang="es-ES" sz="1000" spc="-40" dirty="0">
                          <a:effectLst/>
                          <a:latin typeface="Times" panose="02020603050405020304" pitchFamily="18" charset="0"/>
                          <a:cs typeface="Times" panose="02020603050405020304" pitchFamily="18" charset="0"/>
                        </a:rPr>
                        <a:t>Agricultura, silvicultura, pesca y caza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66.67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483210101"/>
                  </a:ext>
                </a:extLst>
              </a:tr>
              <a:tr h="182880">
                <a:tc>
                  <a:txBody>
                    <a:bodyPr/>
                    <a:lstStyle/>
                    <a:p>
                      <a:pPr marL="87630" marR="8318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21:</a:t>
                      </a:r>
                      <a:r>
                        <a:rPr lang="en-US" sz="1000" spc="-2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Minería, canteras y extracción de petróleo y gas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4315" algn="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50.00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502635732"/>
                  </a:ext>
                </a:extLst>
              </a:tr>
              <a:tr h="182880">
                <a:tc>
                  <a:txBody>
                    <a:bodyPr/>
                    <a:lstStyle/>
                    <a:p>
                      <a:pPr marL="87630" marR="8445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22:</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Utilidades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33.33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256741264"/>
                  </a:ext>
                </a:extLst>
              </a:tr>
              <a:tr h="182880">
                <a:tc>
                  <a:txBody>
                    <a:bodyPr/>
                    <a:lstStyle/>
                    <a:p>
                      <a:pPr marL="87630" marR="8191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23:</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Construcción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5.05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23271474"/>
                  </a:ext>
                </a:extLst>
              </a:tr>
              <a:tr h="182880">
                <a:tc>
                  <a:txBody>
                    <a:bodyPr/>
                    <a:lstStyle/>
                    <a:p>
                      <a:pPr marL="87630" marR="831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31:</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Fabricación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4.76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33034234"/>
                  </a:ext>
                </a:extLst>
              </a:tr>
              <a:tr h="182880">
                <a:tc>
                  <a:txBody>
                    <a:bodyPr/>
                    <a:lstStyle/>
                    <a:p>
                      <a:pPr marL="87630" marR="8509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a:t>
                      </a:r>
                      <a:r>
                        <a:rPr lang="en-US" sz="1000" spc="-2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Comercio al </a:t>
                      </a:r>
                      <a:r>
                        <a:rPr lang="en-US" sz="1000" dirty="0" err="1">
                          <a:effectLst/>
                          <a:latin typeface="Times" panose="02020603050405020304" pitchFamily="18" charset="0"/>
                          <a:cs typeface="Times" panose="02020603050405020304" pitchFamily="18" charset="0"/>
                        </a:rPr>
                        <a:t>por</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menor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0.70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953140431"/>
                  </a:ext>
                </a:extLst>
              </a:tr>
              <a:tr h="182880">
                <a:tc>
                  <a:txBody>
                    <a:bodyPr/>
                    <a:lstStyle/>
                    <a:p>
                      <a:pPr marL="87630" marR="82550"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441:</a:t>
                      </a:r>
                      <a:r>
                        <a:rPr lang="en-US" sz="1000" spc="-5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Distribuidores de vehículos motorizados y repuestos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5.71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12.12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18882531"/>
                  </a:ext>
                </a:extLst>
              </a:tr>
              <a:tr h="182880">
                <a:tc>
                  <a:txBody>
                    <a:bodyPr/>
                    <a:lstStyle/>
                    <a:p>
                      <a:pPr marL="87630" marR="8255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445:</a:t>
                      </a:r>
                      <a:r>
                        <a:rPr lang="en-US" sz="1000" spc="-20"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Tiendas de alimentos y bebidas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41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34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9.76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0505"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8.11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27985430"/>
                  </a:ext>
                </a:extLst>
              </a:tr>
              <a:tr h="182880">
                <a:tc>
                  <a:txBody>
                    <a:bodyPr/>
                    <a:lstStyle/>
                    <a:p>
                      <a:pPr marL="87630" marR="8191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446:</a:t>
                      </a:r>
                      <a:r>
                        <a:rPr lang="en-US" sz="1000" spc="-2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Tiendas de salud y cuidado personal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4315" algn="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50.00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933022089"/>
                  </a:ext>
                </a:extLst>
              </a:tr>
              <a:tr h="182880">
                <a:tc>
                  <a:txBody>
                    <a:bodyPr/>
                    <a:lstStyle/>
                    <a:p>
                      <a:pPr marL="87630" marR="831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447:</a:t>
                      </a:r>
                      <a:r>
                        <a:rPr lang="en-US" sz="1000" spc="-2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Estaciones</a:t>
                      </a:r>
                      <a:r>
                        <a:rPr lang="en-US" sz="1000" dirty="0">
                          <a:effectLst/>
                          <a:latin typeface="Times" panose="02020603050405020304" pitchFamily="18" charset="0"/>
                          <a:cs typeface="Times" panose="02020603050405020304" pitchFamily="18" charset="0"/>
                        </a:rPr>
                        <a:t> de </a:t>
                      </a:r>
                      <a:r>
                        <a:rPr lang="en-US" sz="1000" dirty="0" err="1">
                          <a:effectLst/>
                          <a:latin typeface="Times" panose="02020603050405020304" pitchFamily="18" charset="0"/>
                          <a:cs typeface="Times" panose="02020603050405020304" pitchFamily="18" charset="0"/>
                        </a:rPr>
                        <a:t>gasolina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3.45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727536705"/>
                  </a:ext>
                </a:extLst>
              </a:tr>
              <a:tr h="182880">
                <a:tc>
                  <a:txBody>
                    <a:bodyPr/>
                    <a:lstStyle/>
                    <a:p>
                      <a:pPr marL="420370" marR="0" indent="-21971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448:</a:t>
                      </a:r>
                      <a:r>
                        <a:rPr lang="en-US" sz="1000" spc="-6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Tiendas de Ropa y Complementos de Vestir</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34315" algn="r">
                        <a:spcBef>
                          <a:spcPts val="5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-16.67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45"/>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855413248"/>
                  </a:ext>
                </a:extLst>
              </a:tr>
              <a:tr h="182880">
                <a:tc>
                  <a:txBody>
                    <a:bodyPr/>
                    <a:lstStyle/>
                    <a:p>
                      <a:pPr marL="87630" marR="8318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452:</a:t>
                      </a:r>
                      <a:r>
                        <a:rPr lang="en-US" sz="1000" spc="-15" dirty="0">
                          <a:effectLst/>
                          <a:latin typeface="Times" panose="02020603050405020304" pitchFamily="18" charset="0"/>
                          <a:cs typeface="Times" panose="02020603050405020304" pitchFamily="18" charset="0"/>
                        </a:rPr>
                        <a:t> </a:t>
                      </a:r>
                      <a:r>
                        <a:rPr lang="en-US" sz="1000" dirty="0">
                          <a:effectLst/>
                          <a:latin typeface="Times" panose="02020603050405020304" pitchFamily="18" charset="0"/>
                          <a:cs typeface="Times" panose="02020603050405020304" pitchFamily="18" charset="0"/>
                        </a:rPr>
                        <a:t>Tiendas de </a:t>
                      </a:r>
                      <a:r>
                        <a:rPr lang="en-US" sz="1000" dirty="0" err="1">
                          <a:effectLst/>
                          <a:latin typeface="Times" panose="02020603050405020304" pitchFamily="18" charset="0"/>
                          <a:cs typeface="Times" panose="02020603050405020304" pitchFamily="18" charset="0"/>
                        </a:rPr>
                        <a:t>mercancías</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generales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225863144"/>
                  </a:ext>
                </a:extLst>
              </a:tr>
              <a:tr h="182880">
                <a:tc>
                  <a:txBody>
                    <a:bodyPr/>
                    <a:lstStyle/>
                    <a:p>
                      <a:pPr marL="87630" marR="83185" algn="l">
                        <a:lnSpc>
                          <a:spcPts val="1135"/>
                        </a:lnSpc>
                        <a:spcBef>
                          <a:spcPts val="0"/>
                        </a:spcBef>
                        <a:spcAft>
                          <a:spcPts val="0"/>
                        </a:spcAft>
                      </a:pPr>
                      <a:r>
                        <a:rPr lang="en-US" sz="1000" spc="-10" dirty="0">
                          <a:effectLst/>
                          <a:latin typeface="Times" panose="02020603050405020304" pitchFamily="18" charset="0"/>
                          <a:cs typeface="Times" panose="02020603050405020304" pitchFamily="18" charset="0"/>
                        </a:rPr>
                        <a:t>48:</a:t>
                      </a:r>
                      <a:r>
                        <a:rPr lang="en-US" sz="1000" spc="10"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Transporte</a:t>
                      </a:r>
                      <a:r>
                        <a:rPr lang="en-US" sz="1000" spc="-10" dirty="0">
                          <a:effectLst/>
                          <a:latin typeface="Times" panose="02020603050405020304" pitchFamily="18" charset="0"/>
                          <a:cs typeface="Times" panose="02020603050405020304" pitchFamily="18" charset="0"/>
                        </a:rPr>
                        <a:t> y </a:t>
                      </a:r>
                      <a:r>
                        <a:rPr lang="en-US" sz="1000" spc="-10" dirty="0" err="1">
                          <a:effectLst/>
                          <a:latin typeface="Times" panose="02020603050405020304" pitchFamily="18" charset="0"/>
                          <a:cs typeface="Times" panose="02020603050405020304" pitchFamily="18" charset="0"/>
                        </a:rPr>
                        <a:t>almacenamiento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74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80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93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198755" marR="195580" algn="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8.11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41.25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837384622"/>
                  </a:ext>
                </a:extLst>
              </a:tr>
              <a:tr h="182880">
                <a:tc>
                  <a:txBody>
                    <a:bodyPr/>
                    <a:lstStyle/>
                    <a:p>
                      <a:pPr marL="87630" marR="8382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51:</a:t>
                      </a:r>
                      <a:r>
                        <a:rPr lang="en-US" sz="1000" spc="-5" dirty="0">
                          <a:effectLst/>
                          <a:latin typeface="Times" panose="02020603050405020304" pitchFamily="18" charset="0"/>
                          <a:cs typeface="Times" panose="02020603050405020304" pitchFamily="18" charset="0"/>
                        </a:rPr>
                        <a:t> </a:t>
                      </a:r>
                      <a:r>
                        <a:rPr lang="en-US" sz="1000" spc="-10" dirty="0" err="1">
                          <a:effectLst/>
                          <a:latin typeface="Times" panose="02020603050405020304" pitchFamily="18" charset="0"/>
                          <a:cs typeface="Times" panose="02020603050405020304" pitchFamily="18" charset="0"/>
                        </a:rPr>
                        <a:t>Información</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01295" algn="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015932859"/>
                  </a:ext>
                </a:extLst>
              </a:tr>
              <a:tr h="182880">
                <a:tc>
                  <a:txBody>
                    <a:bodyPr/>
                    <a:lstStyle/>
                    <a:p>
                      <a:pPr marL="87630" marR="83185"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52:</a:t>
                      </a:r>
                      <a:r>
                        <a:rPr lang="en-US" sz="1000" spc="-2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Finanzas</a:t>
                      </a:r>
                      <a:r>
                        <a:rPr lang="en-US" sz="1000" dirty="0">
                          <a:effectLst/>
                          <a:latin typeface="Times" panose="02020603050405020304" pitchFamily="18" charset="0"/>
                          <a:cs typeface="Times" panose="02020603050405020304" pitchFamily="18" charset="0"/>
                        </a:rPr>
                        <a:t> y </a:t>
                      </a:r>
                      <a:r>
                        <a:rPr lang="en-US" sz="1000" dirty="0" err="1">
                          <a:effectLst/>
                          <a:latin typeface="Times" panose="02020603050405020304" pitchFamily="18" charset="0"/>
                          <a:cs typeface="Times" panose="02020603050405020304" pitchFamily="18" charset="0"/>
                        </a:rPr>
                        <a:t>Seguros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54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4445"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lnSpc>
                          <a:spcPts val="1050"/>
                        </a:lnSpc>
                        <a:spcBef>
                          <a:spcPts val="0"/>
                        </a:spcBef>
                        <a:spcAft>
                          <a:spcPts val="0"/>
                        </a:spcAft>
                      </a:pPr>
                      <a:r>
                        <a:rPr lang="en-US" sz="1000" b="0" dirty="0">
                          <a:solidFill>
                            <a:schemeClr val="tx1"/>
                          </a:solidFill>
                          <a:effectLst/>
                          <a:latin typeface="Times" panose="02020603050405020304" pitchFamily="18" charset="0"/>
                          <a:cs typeface="Times" panose="02020603050405020304" pitchFamily="18" charset="0"/>
                        </a:rPr>
                        <a:t>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50190" marR="0"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-11.11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-37.50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472103456"/>
                  </a:ext>
                </a:extLst>
              </a:tr>
              <a:tr h="182880">
                <a:tc>
                  <a:txBody>
                    <a:bodyPr/>
                    <a:lstStyle/>
                    <a:p>
                      <a:pPr marL="87630" marR="8382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531:</a:t>
                      </a:r>
                      <a:r>
                        <a:rPr lang="en-US" sz="1000" spc="-1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Bienes</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raíces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21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31.25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969552699"/>
                  </a:ext>
                </a:extLst>
              </a:tr>
              <a:tr h="182880">
                <a:tc>
                  <a:txBody>
                    <a:bodyPr/>
                    <a:lstStyle/>
                    <a:p>
                      <a:pPr marL="87630" marR="8445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532:</a:t>
                      </a:r>
                      <a:r>
                        <a:rPr lang="en-US" sz="1000" spc="-1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Servicios de alquiler y arrendamiento</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697053304"/>
                  </a:ext>
                </a:extLst>
              </a:tr>
              <a:tr h="182880">
                <a:tc>
                  <a:txBody>
                    <a:bodyPr/>
                    <a:lstStyle/>
                    <a:p>
                      <a:pPr marL="87630" marR="8572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54:</a:t>
                      </a:r>
                      <a:r>
                        <a:rPr lang="en-US" sz="1000" spc="-4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Servicios Profesionales, Científicos y Técnicos</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5.88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6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6.25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078463023"/>
                  </a:ext>
                </a:extLst>
              </a:tr>
              <a:tr h="182880">
                <a:tc>
                  <a:txBody>
                    <a:bodyPr/>
                    <a:lstStyle/>
                    <a:p>
                      <a:pPr marL="683895" marR="0" indent="-539750" algn="l">
                        <a:lnSpc>
                          <a:spcPts val="1140"/>
                        </a:lnSpc>
                        <a:spcBef>
                          <a:spcPts val="0"/>
                        </a:spcBef>
                        <a:spcAft>
                          <a:spcPts val="0"/>
                        </a:spcAft>
                      </a:pPr>
                      <a:r>
                        <a:rPr lang="en-US" sz="1000" dirty="0">
                          <a:effectLst/>
                          <a:latin typeface="Times" panose="02020603050405020304" pitchFamily="18" charset="0"/>
                          <a:cs typeface="Times" panose="02020603050405020304" pitchFamily="18" charset="0"/>
                        </a:rPr>
                        <a:t>621:</a:t>
                      </a:r>
                      <a:r>
                        <a:rPr lang="en-US" sz="1000" spc="-6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Servicios</a:t>
                      </a:r>
                      <a:r>
                        <a:rPr lang="en-US" sz="1000" dirty="0">
                          <a:effectLst/>
                          <a:latin typeface="Times" panose="02020603050405020304" pitchFamily="18" charset="0"/>
                          <a:cs typeface="Times" panose="02020603050405020304" pitchFamily="18" charset="0"/>
                        </a:rPr>
                        <a:t> de </a:t>
                      </a:r>
                      <a:r>
                        <a:rPr lang="en-US" sz="1000" dirty="0" err="1">
                          <a:effectLst/>
                          <a:latin typeface="Times" panose="02020603050405020304" pitchFamily="18" charset="0"/>
                          <a:cs typeface="Times" panose="02020603050405020304" pitchFamily="18" charset="0"/>
                        </a:rPr>
                        <a:t>atención</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médica</a:t>
                      </a:r>
                      <a:r>
                        <a:rPr lang="en-US" sz="1000"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ambulatoria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4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1280" marR="81915" algn="ctr">
                        <a:spcBef>
                          <a:spcPts val="545"/>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45"/>
                        </a:spcBef>
                        <a:spcAft>
                          <a:spcPts val="0"/>
                        </a:spcAft>
                      </a:pPr>
                      <a:r>
                        <a:rPr lang="en-US" sz="1000" b="0" dirty="0">
                          <a:solidFill>
                            <a:schemeClr val="tx1"/>
                          </a:solidFill>
                          <a:effectLst/>
                          <a:latin typeface="Times" panose="02020603050405020304" pitchFamily="18" charset="0"/>
                          <a:cs typeface="Times" panose="02020603050405020304" pitchFamily="18" charset="0"/>
                        </a:rPr>
                        <a:t>9</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spcBef>
                          <a:spcPts val="5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45"/>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-18.18</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691264916"/>
                  </a:ext>
                </a:extLst>
              </a:tr>
              <a:tr h="182880">
                <a:tc>
                  <a:txBody>
                    <a:bodyPr/>
                    <a:lstStyle/>
                    <a:p>
                      <a:pPr marL="87630" marR="84455" algn="l">
                        <a:lnSpc>
                          <a:spcPts val="1135"/>
                        </a:lnSpc>
                        <a:spcBef>
                          <a:spcPts val="0"/>
                        </a:spcBef>
                        <a:spcAft>
                          <a:spcPts val="0"/>
                        </a:spcAft>
                      </a:pPr>
                      <a:r>
                        <a:rPr lang="en-US" sz="1000" dirty="0">
                          <a:effectLst/>
                          <a:latin typeface="Times" panose="02020603050405020304" pitchFamily="18" charset="0"/>
                          <a:cs typeface="Times" panose="02020603050405020304" pitchFamily="18" charset="0"/>
                        </a:rPr>
                        <a:t>623:</a:t>
                      </a:r>
                      <a:r>
                        <a:rPr lang="en-US" sz="1000" spc="-15" dirty="0">
                          <a:effectLst/>
                          <a:latin typeface="Times" panose="02020603050405020304" pitchFamily="18" charset="0"/>
                          <a:cs typeface="Times" panose="02020603050405020304" pitchFamily="18" charset="0"/>
                        </a:rPr>
                        <a:t> </a:t>
                      </a:r>
                      <a:r>
                        <a:rPr lang="es-ES" sz="1000" dirty="0">
                          <a:effectLst/>
                          <a:latin typeface="Times" panose="02020603050405020304" pitchFamily="18" charset="0"/>
                          <a:cs typeface="Times" panose="02020603050405020304" pitchFamily="18" charset="0"/>
                        </a:rPr>
                        <a:t>Centros de atención residencial y de enfermería</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1280" marR="8191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1280" marR="80645" algn="ctr">
                        <a:spcBef>
                          <a:spcPts val="56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11</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60"/>
                        </a:spcBef>
                        <a:spcAft>
                          <a:spcPts val="0"/>
                        </a:spcAft>
                      </a:pPr>
                      <a:r>
                        <a:rPr lang="en-US" sz="1000" b="0" dirty="0">
                          <a:solidFill>
                            <a:schemeClr val="tx1"/>
                          </a:solidFill>
                          <a:effectLst/>
                          <a:latin typeface="Times" panose="02020603050405020304" pitchFamily="18" charset="0"/>
                          <a:cs typeface="Times" panose="02020603050405020304" pitchFamily="18" charset="0"/>
                        </a:rPr>
                        <a:t>7</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a:t>
                      </a:r>
                      <a:r>
                        <a:rPr lang="en-US" sz="1000" b="0" spc="-20" dirty="0">
                          <a:solidFill>
                            <a:schemeClr val="tx1"/>
                          </a:solidFill>
                          <a:effectLst/>
                          <a:latin typeface="Times" panose="02020603050405020304" pitchFamily="18" charset="0"/>
                          <a:cs typeface="Times" panose="02020603050405020304" pitchFamily="18" charset="0"/>
                        </a:rPr>
                        <a:t>8.33</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6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-36.36</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393597578"/>
                  </a:ext>
                </a:extLst>
              </a:tr>
              <a:tr h="182880">
                <a:tc>
                  <a:txBody>
                    <a:bodyPr/>
                    <a:lstStyle/>
                    <a:p>
                      <a:pPr marL="87630" marR="85090" algn="l">
                        <a:lnSpc>
                          <a:spcPts val="1050"/>
                        </a:lnSpc>
                        <a:spcBef>
                          <a:spcPts val="0"/>
                        </a:spcBef>
                        <a:spcAft>
                          <a:spcPts val="0"/>
                        </a:spcAft>
                      </a:pPr>
                      <a:r>
                        <a:rPr lang="en-US" sz="1000" dirty="0">
                          <a:effectLst/>
                          <a:latin typeface="Times" panose="02020603050405020304" pitchFamily="18" charset="0"/>
                          <a:cs typeface="Times" panose="02020603050405020304" pitchFamily="18" charset="0"/>
                        </a:rPr>
                        <a:t>624:</a:t>
                      </a:r>
                      <a:r>
                        <a:rPr lang="en-US" sz="1000" spc="-35" dirty="0">
                          <a:effectLst/>
                          <a:latin typeface="Times" panose="02020603050405020304" pitchFamily="18" charset="0"/>
                          <a:cs typeface="Times" panose="02020603050405020304" pitchFamily="18" charset="0"/>
                        </a:rPr>
                        <a:t> </a:t>
                      </a:r>
                      <a:r>
                        <a:rPr lang="en-US" sz="1000" dirty="0" err="1">
                          <a:effectLst/>
                          <a:latin typeface="Times" panose="02020603050405020304" pitchFamily="18" charset="0"/>
                          <a:cs typeface="Times" panose="02020603050405020304" pitchFamily="18" charset="0"/>
                        </a:rPr>
                        <a:t>Asistencia</a:t>
                      </a:r>
                      <a:r>
                        <a:rPr lang="en-US" sz="1000" dirty="0">
                          <a:effectLst/>
                          <a:latin typeface="Times" panose="02020603050405020304" pitchFamily="18" charset="0"/>
                          <a:cs typeface="Times" panose="02020603050405020304" pitchFamily="18" charset="0"/>
                        </a:rPr>
                        <a:t> social</a:t>
                      </a:r>
                      <a:endParaRPr lang="en-US" sz="10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86995"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6995"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15</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000" b="0" spc="-25" dirty="0">
                          <a:solidFill>
                            <a:schemeClr val="tx1"/>
                          </a:solidFill>
                          <a:effectLst/>
                          <a:latin typeface="Times" panose="02020603050405020304" pitchFamily="18" charset="0"/>
                          <a:cs typeface="Times" panose="02020603050405020304" pitchFamily="18" charset="0"/>
                        </a:rPr>
                        <a:t>12</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04470" marR="195580" algn="r">
                        <a:lnSpc>
                          <a:spcPts val="1050"/>
                        </a:lnSpc>
                        <a:spcBef>
                          <a:spcPts val="0"/>
                        </a:spcBef>
                        <a:spcAft>
                          <a:spcPts val="0"/>
                        </a:spcAft>
                      </a:pPr>
                      <a:r>
                        <a:rPr lang="en-US" sz="1000" b="0" spc="-20" dirty="0">
                          <a:solidFill>
                            <a:schemeClr val="tx1"/>
                          </a:solidFill>
                          <a:effectLst/>
                          <a:latin typeface="Times" panose="02020603050405020304" pitchFamily="18" charset="0"/>
                          <a:cs typeface="Times" panose="02020603050405020304" pitchFamily="18" charset="0"/>
                        </a:rPr>
                        <a:t>7.14</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lnSpc>
                          <a:spcPts val="1050"/>
                        </a:lnSpc>
                        <a:spcBef>
                          <a:spcPts val="0"/>
                        </a:spcBef>
                        <a:spcAft>
                          <a:spcPts val="0"/>
                        </a:spcAft>
                      </a:pPr>
                      <a:r>
                        <a:rPr lang="en-US" sz="1000" b="0" spc="-10" dirty="0">
                          <a:solidFill>
                            <a:schemeClr val="tx1"/>
                          </a:solidFill>
                          <a:effectLst/>
                          <a:latin typeface="Times" panose="02020603050405020304" pitchFamily="18" charset="0"/>
                          <a:cs typeface="Times" panose="02020603050405020304" pitchFamily="18" charset="0"/>
                        </a:rPr>
                        <a:t>-20.00</a:t>
                      </a:r>
                      <a:endParaRPr lang="en-US" sz="10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1798070259"/>
                  </a:ext>
                </a:extLst>
              </a:tr>
            </a:tbl>
          </a:graphicData>
        </a:graphic>
      </p:graphicFrame>
      <p:sp>
        <p:nvSpPr>
          <p:cNvPr id="6" name="Title 1">
            <a:extLst>
              <a:ext uri="{FF2B5EF4-FFF2-40B4-BE49-F238E27FC236}">
                <a16:creationId xmlns:a16="http://schemas.microsoft.com/office/drawing/2014/main" id="{6569E298-5711-2E06-6C9D-8C28F31886FC}"/>
              </a:ext>
            </a:extLst>
          </p:cNvPr>
          <p:cNvSpPr>
            <a:spLocks noGrp="1"/>
          </p:cNvSpPr>
          <p:nvPr>
            <p:ph type="title"/>
          </p:nvPr>
        </p:nvSpPr>
        <p:spPr>
          <a:xfrm>
            <a:off x="0" y="469082"/>
            <a:ext cx="11943935" cy="798990"/>
          </a:xfrm>
        </p:spPr>
        <p:txBody>
          <a:bodyPr>
            <a:noAutofit/>
          </a:bodyPr>
          <a:lstStyle/>
          <a:p>
            <a:pPr algn="ctr"/>
            <a:r>
              <a:rPr lang="en-US" sz="3200" u="sng" dirty="0" err="1"/>
              <a:t>Subregión</a:t>
            </a:r>
            <a:r>
              <a:rPr lang="en-US" sz="3200" u="sng" dirty="0"/>
              <a:t> de Kern Central (Este Bakersfield) </a:t>
            </a:r>
            <a:br>
              <a:rPr lang="en-US" sz="3200" u="sng" dirty="0"/>
            </a:br>
            <a:r>
              <a:rPr lang="en-US" sz="3200" u="sng" dirty="0" err="1"/>
              <a:t>Empleador</a:t>
            </a:r>
            <a:r>
              <a:rPr lang="en-US" sz="3200" u="sng" dirty="0"/>
              <a:t> Pt.1</a:t>
            </a:r>
          </a:p>
        </p:txBody>
      </p:sp>
      <p:sp>
        <p:nvSpPr>
          <p:cNvPr id="2" name="TextBox 1">
            <a:extLst>
              <a:ext uri="{FF2B5EF4-FFF2-40B4-BE49-F238E27FC236}">
                <a16:creationId xmlns:a16="http://schemas.microsoft.com/office/drawing/2014/main" id="{2E5F817D-1DF0-7806-0269-14B185C542D9}"/>
              </a:ext>
            </a:extLst>
          </p:cNvPr>
          <p:cNvSpPr txBox="1"/>
          <p:nvPr/>
        </p:nvSpPr>
        <p:spPr>
          <a:xfrm>
            <a:off x="497150" y="6127554"/>
            <a:ext cx="11257472" cy="369332"/>
          </a:xfrm>
          <a:prstGeom prst="rect">
            <a:avLst/>
          </a:prstGeom>
          <a:noFill/>
        </p:spPr>
        <p:txBody>
          <a:bodyPr wrap="square" rtlCol="0">
            <a:spAutoFit/>
          </a:bodyPr>
          <a:lstStyle/>
          <a:p>
            <a:r>
              <a:rPr lang="en-US" sz="900" dirty="0">
                <a:effectLst/>
                <a:latin typeface="Times New Roman" panose="02020603050405020304" pitchFamily="18" charset="0"/>
                <a:ea typeface="Times New Roman" panose="02020603050405020304" pitchFamily="18" charset="0"/>
              </a:rPr>
              <a:t>Source:</a:t>
            </a:r>
          </a:p>
          <a:p>
            <a:r>
              <a:rPr lang="en-US" sz="900" dirty="0">
                <a:latin typeface="Times New Roman" panose="02020603050405020304" pitchFamily="18" charset="0"/>
                <a:ea typeface="Times New Roman" panose="02020603050405020304" pitchFamily="18" charset="0"/>
              </a:rPr>
              <a:t>12. </a:t>
            </a:r>
            <a:r>
              <a:rPr lang="en-US" sz="900" dirty="0">
                <a:effectLst/>
                <a:latin typeface="Times New Roman" panose="02020603050405020304" pitchFamily="18" charset="0"/>
                <a:ea typeface="Times New Roman" panose="02020603050405020304" pitchFamily="18" charset="0"/>
              </a:rPr>
              <a:t>The Impact of the COVID-19 Pandemic on Businesses and Industries in Kern County pp. 29-30</a:t>
            </a:r>
            <a:endParaRPr lang="en-US" sz="900" dirty="0"/>
          </a:p>
        </p:txBody>
      </p:sp>
      <p:sp>
        <p:nvSpPr>
          <p:cNvPr id="3" name="Rectangle 2">
            <a:extLst>
              <a:ext uri="{FF2B5EF4-FFF2-40B4-BE49-F238E27FC236}">
                <a16:creationId xmlns:a16="http://schemas.microsoft.com/office/drawing/2014/main" id="{74B1110D-6DC4-4EEB-A241-602044A8DF31}"/>
              </a:ext>
            </a:extLst>
          </p:cNvPr>
          <p:cNvSpPr/>
          <p:nvPr/>
        </p:nvSpPr>
        <p:spPr>
          <a:xfrm>
            <a:off x="497150" y="395056"/>
            <a:ext cx="11108924" cy="6067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F7B8E9-4976-4D13-9190-8CCDB230D1F1}"/>
              </a:ext>
            </a:extLst>
          </p:cNvPr>
          <p:cNvSpPr txBox="1"/>
          <p:nvPr/>
        </p:nvSpPr>
        <p:spPr>
          <a:xfrm>
            <a:off x="10372668" y="1203598"/>
            <a:ext cx="411922" cy="276999"/>
          </a:xfrm>
          <a:prstGeom prst="rect">
            <a:avLst/>
          </a:prstGeom>
          <a:noFill/>
        </p:spPr>
        <p:txBody>
          <a:bodyPr wrap="square" rtlCol="0">
            <a:spAutoFit/>
          </a:bodyPr>
          <a:lstStyle/>
          <a:p>
            <a:r>
              <a:rPr lang="en-US" sz="1200" dirty="0">
                <a:latin typeface="+mj-lt"/>
              </a:rPr>
              <a:t>12</a:t>
            </a:r>
          </a:p>
        </p:txBody>
      </p:sp>
    </p:spTree>
    <p:extLst>
      <p:ext uri="{BB962C8B-B14F-4D97-AF65-F5344CB8AC3E}">
        <p14:creationId xmlns:p14="http://schemas.microsoft.com/office/powerpoint/2010/main" val="310018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1A64DB-B83A-1D6F-CABB-2A1129AEB93D}"/>
              </a:ext>
            </a:extLst>
          </p:cNvPr>
          <p:cNvGraphicFramePr>
            <a:graphicFrameLocks noGrp="1"/>
          </p:cNvGraphicFramePr>
          <p:nvPr>
            <p:extLst>
              <p:ext uri="{D42A27DB-BD31-4B8C-83A1-F6EECF244321}">
                <p14:modId xmlns:p14="http://schemas.microsoft.com/office/powerpoint/2010/main" val="3214758553"/>
              </p:ext>
            </p:extLst>
          </p:nvPr>
        </p:nvGraphicFramePr>
        <p:xfrm>
          <a:off x="1411549" y="2175174"/>
          <a:ext cx="8808868" cy="1463040"/>
        </p:xfrm>
        <a:graphic>
          <a:graphicData uri="http://schemas.openxmlformats.org/drawingml/2006/table">
            <a:tbl>
              <a:tblPr firstRow="1" firstCol="1" lastRow="1" lastCol="1" bandRow="1" bandCol="1">
                <a:tableStyleId>{D4CE2346-27A6-42CB-956E-9A3AAC782CB1}</a:tableStyleId>
              </a:tblPr>
              <a:tblGrid>
                <a:gridCol w="3322468">
                  <a:extLst>
                    <a:ext uri="{9D8B030D-6E8A-4147-A177-3AD203B41FA5}">
                      <a16:colId xmlns:a16="http://schemas.microsoft.com/office/drawing/2014/main" val="2935647397"/>
                    </a:ext>
                  </a:extLst>
                </a:gridCol>
                <a:gridCol w="914400">
                  <a:extLst>
                    <a:ext uri="{9D8B030D-6E8A-4147-A177-3AD203B41FA5}">
                      <a16:colId xmlns:a16="http://schemas.microsoft.com/office/drawing/2014/main" val="4178943641"/>
                    </a:ext>
                  </a:extLst>
                </a:gridCol>
                <a:gridCol w="914400">
                  <a:extLst>
                    <a:ext uri="{9D8B030D-6E8A-4147-A177-3AD203B41FA5}">
                      <a16:colId xmlns:a16="http://schemas.microsoft.com/office/drawing/2014/main" val="2956432500"/>
                    </a:ext>
                  </a:extLst>
                </a:gridCol>
                <a:gridCol w="914400">
                  <a:extLst>
                    <a:ext uri="{9D8B030D-6E8A-4147-A177-3AD203B41FA5}">
                      <a16:colId xmlns:a16="http://schemas.microsoft.com/office/drawing/2014/main" val="928251475"/>
                    </a:ext>
                  </a:extLst>
                </a:gridCol>
                <a:gridCol w="914400">
                  <a:extLst>
                    <a:ext uri="{9D8B030D-6E8A-4147-A177-3AD203B41FA5}">
                      <a16:colId xmlns:a16="http://schemas.microsoft.com/office/drawing/2014/main" val="246570007"/>
                    </a:ext>
                  </a:extLst>
                </a:gridCol>
                <a:gridCol w="914400">
                  <a:extLst>
                    <a:ext uri="{9D8B030D-6E8A-4147-A177-3AD203B41FA5}">
                      <a16:colId xmlns:a16="http://schemas.microsoft.com/office/drawing/2014/main" val="2932706091"/>
                    </a:ext>
                  </a:extLst>
                </a:gridCol>
                <a:gridCol w="914400">
                  <a:extLst>
                    <a:ext uri="{9D8B030D-6E8A-4147-A177-3AD203B41FA5}">
                      <a16:colId xmlns:a16="http://schemas.microsoft.com/office/drawing/2014/main" val="4091028133"/>
                    </a:ext>
                  </a:extLst>
                </a:gridCol>
              </a:tblGrid>
              <a:tr h="365760">
                <a:tc>
                  <a:txBody>
                    <a:bodyPr/>
                    <a:lstStyle/>
                    <a:p>
                      <a:pPr marL="622935" marR="0" indent="-443865" algn="l">
                        <a:lnSpc>
                          <a:spcPts val="1150"/>
                        </a:lnSpc>
                        <a:spcBef>
                          <a:spcPts val="0"/>
                        </a:spcBef>
                        <a:spcAft>
                          <a:spcPts val="0"/>
                        </a:spcAft>
                      </a:pPr>
                      <a:r>
                        <a:rPr lang="en-US" sz="1200" dirty="0">
                          <a:effectLst/>
                          <a:latin typeface="Times" panose="02020603050405020304" pitchFamily="18" charset="0"/>
                          <a:cs typeface="Times" panose="02020603050405020304" pitchFamily="18" charset="0"/>
                        </a:rPr>
                        <a:t>71:</a:t>
                      </a:r>
                      <a:r>
                        <a:rPr lang="en-US" sz="1200" spc="-65"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Arts,</a:t>
                      </a:r>
                      <a:r>
                        <a:rPr lang="en-US" sz="1200" spc="-60"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Entertainment,</a:t>
                      </a:r>
                      <a:r>
                        <a:rPr lang="en-US" sz="1200" spc="-65"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and </a:t>
                      </a:r>
                      <a:r>
                        <a:rPr lang="en-US" sz="1200" spc="-10" dirty="0">
                          <a:effectLst/>
                          <a:latin typeface="Times" panose="02020603050405020304" pitchFamily="18" charset="0"/>
                          <a:cs typeface="Times" panose="02020603050405020304" pitchFamily="18" charset="0"/>
                        </a:rPr>
                        <a:t>Recreation</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78765" marR="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5</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432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7</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spcBef>
                          <a:spcPts val="575"/>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40.00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75"/>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-14.29</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43013129"/>
                  </a:ext>
                </a:extLst>
              </a:tr>
              <a:tr h="365760">
                <a:tc>
                  <a:txBody>
                    <a:bodyPr/>
                    <a:lstStyle/>
                    <a:p>
                      <a:pPr marL="349885" marR="0" algn="l">
                        <a:lnSpc>
                          <a:spcPts val="1050"/>
                        </a:lnSpc>
                        <a:spcBef>
                          <a:spcPts val="0"/>
                        </a:spcBef>
                        <a:spcAft>
                          <a:spcPts val="0"/>
                        </a:spcAft>
                      </a:pPr>
                      <a:r>
                        <a:rPr lang="en-US" sz="1200" spc="-10" dirty="0">
                          <a:effectLst/>
                          <a:latin typeface="Times" panose="02020603050405020304" pitchFamily="18" charset="0"/>
                          <a:cs typeface="Times" panose="02020603050405020304" pitchFamily="18" charset="0"/>
                        </a:rPr>
                        <a:t>721:</a:t>
                      </a:r>
                      <a:r>
                        <a:rPr lang="en-US" sz="1200" spc="-25" dirty="0">
                          <a:effectLst/>
                          <a:latin typeface="Times" panose="02020603050405020304" pitchFamily="18" charset="0"/>
                          <a:cs typeface="Times" panose="02020603050405020304" pitchFamily="18" charset="0"/>
                        </a:rPr>
                        <a:t> </a:t>
                      </a:r>
                      <a:r>
                        <a:rPr lang="en-US" sz="1200" spc="-10" dirty="0">
                          <a:effectLst/>
                          <a:latin typeface="Times" panose="02020603050405020304" pitchFamily="18" charset="0"/>
                          <a:cs typeface="Times" panose="02020603050405020304" pitchFamily="18" charset="0"/>
                        </a:rPr>
                        <a:t>Accommodation</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48285" marR="0"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1935"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19</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18</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14</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lnSpc>
                          <a:spcPts val="1050"/>
                        </a:lnSpc>
                        <a:spcBef>
                          <a:spcPts val="0"/>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18.75</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lnSpc>
                          <a:spcPts val="1050"/>
                        </a:lnSpc>
                        <a:spcBef>
                          <a:spcPts val="0"/>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-26.32</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54437834"/>
                  </a:ext>
                </a:extLst>
              </a:tr>
              <a:tr h="365760">
                <a:tc>
                  <a:txBody>
                    <a:bodyPr/>
                    <a:lstStyle/>
                    <a:p>
                      <a:pPr marL="735330" marR="0" indent="-657225" algn="l">
                        <a:lnSpc>
                          <a:spcPts val="1150"/>
                        </a:lnSpc>
                        <a:spcBef>
                          <a:spcPts val="0"/>
                        </a:spcBef>
                        <a:spcAft>
                          <a:spcPts val="0"/>
                        </a:spcAft>
                      </a:pPr>
                      <a:r>
                        <a:rPr lang="en-US" sz="1200" dirty="0">
                          <a:effectLst/>
                          <a:latin typeface="Times" panose="02020603050405020304" pitchFamily="18" charset="0"/>
                          <a:cs typeface="Times" panose="02020603050405020304" pitchFamily="18" charset="0"/>
                        </a:rPr>
                        <a:t>722:</a:t>
                      </a:r>
                      <a:r>
                        <a:rPr lang="en-US" sz="1200" spc="-45"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Food</a:t>
                      </a:r>
                      <a:r>
                        <a:rPr lang="en-US" sz="1200" spc="-40"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Service</a:t>
                      </a:r>
                      <a:r>
                        <a:rPr lang="en-US" sz="1200" spc="-45"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and</a:t>
                      </a:r>
                      <a:r>
                        <a:rPr lang="en-US" sz="1200" spc="-40"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Drinking </a:t>
                      </a:r>
                      <a:r>
                        <a:rPr lang="en-US" sz="1200" spc="-10" dirty="0">
                          <a:effectLst/>
                          <a:latin typeface="Times" panose="02020603050405020304" pitchFamily="18" charset="0"/>
                          <a:cs typeface="Times" panose="02020603050405020304" pitchFamily="18" charset="0"/>
                        </a:rPr>
                        <a:t>Places</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48285" marR="0"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64</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1300"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75"/>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a:t>
                      </a:r>
                      <a:r>
                        <a:rPr lang="en-US" sz="1200" b="0" spc="-20" dirty="0">
                          <a:solidFill>
                            <a:schemeClr val="tx1"/>
                          </a:solidFill>
                          <a:effectLst/>
                          <a:latin typeface="Times" panose="02020603050405020304" pitchFamily="18" charset="0"/>
                          <a:cs typeface="Times" panose="02020603050405020304" pitchFamily="18" charset="0"/>
                        </a:rPr>
                        <a:t>1.56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75"/>
                        </a:spcBef>
                        <a:spcAft>
                          <a:spcPts val="0"/>
                        </a:spcAft>
                      </a:pPr>
                      <a:r>
                        <a:rPr lang="en-US" sz="1200" b="0" spc="-20" dirty="0">
                          <a:solidFill>
                            <a:schemeClr val="tx1"/>
                          </a:solidFill>
                          <a:effectLst/>
                          <a:latin typeface="Times" panose="02020603050405020304" pitchFamily="18" charset="0"/>
                          <a:cs typeface="Times" panose="02020603050405020304" pitchFamily="18" charset="0"/>
                        </a:rPr>
                        <a:t>0.00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57238519"/>
                  </a:ext>
                </a:extLst>
              </a:tr>
              <a:tr h="365760">
                <a:tc>
                  <a:txBody>
                    <a:bodyPr/>
                    <a:lstStyle/>
                    <a:p>
                      <a:pPr marL="245110" marR="238760" indent="635" algn="l">
                        <a:spcBef>
                          <a:spcPts val="0"/>
                        </a:spcBef>
                        <a:spcAft>
                          <a:spcPts val="0"/>
                        </a:spcAft>
                      </a:pPr>
                      <a:r>
                        <a:rPr lang="en-US" sz="1200" dirty="0">
                          <a:effectLst/>
                          <a:latin typeface="Times" panose="02020603050405020304" pitchFamily="18" charset="0"/>
                          <a:cs typeface="Times" panose="02020603050405020304" pitchFamily="18" charset="0"/>
                        </a:rPr>
                        <a:t>81: Other Services (Auto </a:t>
                      </a:r>
                      <a:r>
                        <a:rPr lang="en-US" sz="1200" spc="-10" dirty="0">
                          <a:effectLst/>
                          <a:latin typeface="Times" panose="02020603050405020304" pitchFamily="18" charset="0"/>
                          <a:cs typeface="Times" panose="02020603050405020304" pitchFamily="18" charset="0"/>
                        </a:rPr>
                        <a:t>Repair,</a:t>
                      </a:r>
                      <a:r>
                        <a:rPr lang="en-US" sz="1200" spc="-40" dirty="0">
                          <a:effectLst/>
                          <a:latin typeface="Times" panose="02020603050405020304" pitchFamily="18" charset="0"/>
                          <a:cs typeface="Times" panose="02020603050405020304" pitchFamily="18" charset="0"/>
                        </a:rPr>
                        <a:t> </a:t>
                      </a:r>
                      <a:r>
                        <a:rPr lang="en-US" sz="1200" spc="-10" dirty="0">
                          <a:effectLst/>
                          <a:latin typeface="Times" panose="02020603050405020304" pitchFamily="18" charset="0"/>
                          <a:cs typeface="Times" panose="02020603050405020304" pitchFamily="18" charset="0"/>
                        </a:rPr>
                        <a:t>Appliance</a:t>
                      </a:r>
                      <a:r>
                        <a:rPr lang="en-US" sz="1200" spc="25" dirty="0">
                          <a:effectLst/>
                          <a:latin typeface="Times" panose="02020603050405020304" pitchFamily="18" charset="0"/>
                          <a:cs typeface="Times" panose="02020603050405020304" pitchFamily="18" charset="0"/>
                        </a:rPr>
                        <a:t> </a:t>
                      </a:r>
                      <a:r>
                        <a:rPr lang="en-US" sz="1200" spc="-10" dirty="0">
                          <a:effectLst/>
                          <a:latin typeface="Times" panose="02020603050405020304" pitchFamily="18" charset="0"/>
                          <a:cs typeface="Times" panose="02020603050405020304" pitchFamily="18" charset="0"/>
                        </a:rPr>
                        <a:t>Repair, </a:t>
                      </a:r>
                      <a:r>
                        <a:rPr lang="en-US" sz="1200" dirty="0">
                          <a:effectLst/>
                          <a:latin typeface="Times" panose="02020603050405020304" pitchFamily="18" charset="0"/>
                          <a:cs typeface="Times" panose="02020603050405020304" pitchFamily="18" charset="0"/>
                        </a:rPr>
                        <a:t>Barber,</a:t>
                      </a:r>
                      <a:r>
                        <a:rPr lang="en-US" sz="1200" spc="-50"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Nail,</a:t>
                      </a:r>
                      <a:r>
                        <a:rPr lang="en-US" sz="1200" spc="-45"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Dry</a:t>
                      </a:r>
                      <a:r>
                        <a:rPr lang="en-US" sz="1200" spc="-45"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Cleaner</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248285" marR="0"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93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0" marR="209550"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87630" marR="80645"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101</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87630" marR="81915"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102</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297815" marR="0" algn="ctr">
                        <a:spcBef>
                          <a:spcPts val="5"/>
                        </a:spcBef>
                        <a:spcAft>
                          <a:spcPts val="0"/>
                        </a:spcAft>
                      </a:pPr>
                      <a:r>
                        <a:rPr lang="en-US" sz="1200" b="0" spc="-20" dirty="0">
                          <a:solidFill>
                            <a:schemeClr val="tx1"/>
                          </a:solidFill>
                          <a:effectLst/>
                          <a:latin typeface="Times" panose="02020603050405020304" pitchFamily="18" charset="0"/>
                          <a:cs typeface="Times" panose="02020603050405020304" pitchFamily="18" charset="0"/>
                        </a:rPr>
                        <a:t>7.53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236220" marR="227965" algn="ctr">
                        <a:spcBef>
                          <a:spcPts val="5"/>
                        </a:spcBef>
                        <a:spcAft>
                          <a:spcPts val="0"/>
                        </a:spcAft>
                      </a:pPr>
                      <a:r>
                        <a:rPr lang="en-US" sz="1200" b="0" spc="-20" dirty="0">
                          <a:solidFill>
                            <a:schemeClr val="tx1"/>
                          </a:solidFill>
                          <a:effectLst/>
                          <a:latin typeface="Times" panose="02020603050405020304" pitchFamily="18" charset="0"/>
                          <a:cs typeface="Times" panose="02020603050405020304" pitchFamily="18" charset="0"/>
                        </a:rPr>
                        <a:t>2.00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0814793"/>
                  </a:ext>
                </a:extLst>
              </a:tr>
            </a:tbl>
          </a:graphicData>
        </a:graphic>
      </p:graphicFrame>
      <p:sp>
        <p:nvSpPr>
          <p:cNvPr id="6" name="Title 1">
            <a:extLst>
              <a:ext uri="{FF2B5EF4-FFF2-40B4-BE49-F238E27FC236}">
                <a16:creationId xmlns:a16="http://schemas.microsoft.com/office/drawing/2014/main" id="{6569E298-5711-2E06-6C9D-8C28F31886FC}"/>
              </a:ext>
            </a:extLst>
          </p:cNvPr>
          <p:cNvSpPr>
            <a:spLocks noGrp="1"/>
          </p:cNvSpPr>
          <p:nvPr>
            <p:ph type="title"/>
          </p:nvPr>
        </p:nvSpPr>
        <p:spPr>
          <a:xfrm>
            <a:off x="169900" y="652471"/>
            <a:ext cx="11606584" cy="1522703"/>
          </a:xfrm>
        </p:spPr>
        <p:txBody>
          <a:bodyPr>
            <a:noAutofit/>
          </a:bodyPr>
          <a:lstStyle/>
          <a:p>
            <a:pPr algn="ctr"/>
            <a:r>
              <a:rPr lang="en-US" sz="3500" u="sng" dirty="0"/>
              <a:t>Central Kern Subregion (East Bakersfield) Employers Pt.2</a:t>
            </a:r>
          </a:p>
        </p:txBody>
      </p:sp>
      <p:sp>
        <p:nvSpPr>
          <p:cNvPr id="2" name="TextBox 1">
            <a:extLst>
              <a:ext uri="{FF2B5EF4-FFF2-40B4-BE49-F238E27FC236}">
                <a16:creationId xmlns:a16="http://schemas.microsoft.com/office/drawing/2014/main" id="{2E5F817D-1DF0-7806-0269-14B185C542D9}"/>
              </a:ext>
            </a:extLst>
          </p:cNvPr>
          <p:cNvSpPr txBox="1"/>
          <p:nvPr/>
        </p:nvSpPr>
        <p:spPr>
          <a:xfrm>
            <a:off x="402454" y="6005474"/>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12.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29-30</a:t>
            </a:r>
            <a:endParaRPr lang="en-US" dirty="0"/>
          </a:p>
        </p:txBody>
      </p:sp>
      <p:sp>
        <p:nvSpPr>
          <p:cNvPr id="3" name="Rectangle 2">
            <a:extLst>
              <a:ext uri="{FF2B5EF4-FFF2-40B4-BE49-F238E27FC236}">
                <a16:creationId xmlns:a16="http://schemas.microsoft.com/office/drawing/2014/main" id="{67B6ADB1-D26D-4947-B986-C4D4AF8C71C7}"/>
              </a:ext>
            </a:extLst>
          </p:cNvPr>
          <p:cNvSpPr/>
          <p:nvPr/>
        </p:nvSpPr>
        <p:spPr>
          <a:xfrm>
            <a:off x="402454" y="532660"/>
            <a:ext cx="11141476" cy="5894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926EDE6-05A5-46A2-B35A-F48A1D9BEFF7}"/>
              </a:ext>
            </a:extLst>
          </p:cNvPr>
          <p:cNvSpPr txBox="1"/>
          <p:nvPr/>
        </p:nvSpPr>
        <p:spPr>
          <a:xfrm>
            <a:off x="10179623" y="1909099"/>
            <a:ext cx="500595" cy="276999"/>
          </a:xfrm>
          <a:prstGeom prst="rect">
            <a:avLst/>
          </a:prstGeom>
          <a:noFill/>
        </p:spPr>
        <p:txBody>
          <a:bodyPr wrap="square" rtlCol="0">
            <a:spAutoFit/>
          </a:bodyPr>
          <a:lstStyle/>
          <a:p>
            <a:r>
              <a:rPr lang="en-US" sz="1200" dirty="0">
                <a:latin typeface="+mj-lt"/>
              </a:rPr>
              <a:t>12</a:t>
            </a:r>
          </a:p>
        </p:txBody>
      </p:sp>
    </p:spTree>
    <p:extLst>
      <p:ext uri="{BB962C8B-B14F-4D97-AF65-F5344CB8AC3E}">
        <p14:creationId xmlns:p14="http://schemas.microsoft.com/office/powerpoint/2010/main" val="2013205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1A64DB-B83A-1D6F-CABB-2A1129AEB93D}"/>
              </a:ext>
            </a:extLst>
          </p:cNvPr>
          <p:cNvGraphicFramePr>
            <a:graphicFrameLocks noGrp="1"/>
          </p:cNvGraphicFramePr>
          <p:nvPr>
            <p:extLst>
              <p:ext uri="{D42A27DB-BD31-4B8C-83A1-F6EECF244321}">
                <p14:modId xmlns:p14="http://schemas.microsoft.com/office/powerpoint/2010/main" val="4146804825"/>
              </p:ext>
            </p:extLst>
          </p:nvPr>
        </p:nvGraphicFramePr>
        <p:xfrm>
          <a:off x="1411549" y="2175174"/>
          <a:ext cx="8808868" cy="1828800"/>
        </p:xfrm>
        <a:graphic>
          <a:graphicData uri="http://schemas.openxmlformats.org/drawingml/2006/table">
            <a:tbl>
              <a:tblPr firstRow="1" firstCol="1" lastRow="1" lastCol="1" bandRow="1" bandCol="1">
                <a:tableStyleId>{D4CE2346-27A6-42CB-956E-9A3AAC782CB1}</a:tableStyleId>
              </a:tblPr>
              <a:tblGrid>
                <a:gridCol w="3322468">
                  <a:extLst>
                    <a:ext uri="{9D8B030D-6E8A-4147-A177-3AD203B41FA5}">
                      <a16:colId xmlns:a16="http://schemas.microsoft.com/office/drawing/2014/main" val="2935647397"/>
                    </a:ext>
                  </a:extLst>
                </a:gridCol>
                <a:gridCol w="914400">
                  <a:extLst>
                    <a:ext uri="{9D8B030D-6E8A-4147-A177-3AD203B41FA5}">
                      <a16:colId xmlns:a16="http://schemas.microsoft.com/office/drawing/2014/main" val="4178943641"/>
                    </a:ext>
                  </a:extLst>
                </a:gridCol>
                <a:gridCol w="914400">
                  <a:extLst>
                    <a:ext uri="{9D8B030D-6E8A-4147-A177-3AD203B41FA5}">
                      <a16:colId xmlns:a16="http://schemas.microsoft.com/office/drawing/2014/main" val="2956432500"/>
                    </a:ext>
                  </a:extLst>
                </a:gridCol>
                <a:gridCol w="914400">
                  <a:extLst>
                    <a:ext uri="{9D8B030D-6E8A-4147-A177-3AD203B41FA5}">
                      <a16:colId xmlns:a16="http://schemas.microsoft.com/office/drawing/2014/main" val="928251475"/>
                    </a:ext>
                  </a:extLst>
                </a:gridCol>
                <a:gridCol w="914400">
                  <a:extLst>
                    <a:ext uri="{9D8B030D-6E8A-4147-A177-3AD203B41FA5}">
                      <a16:colId xmlns:a16="http://schemas.microsoft.com/office/drawing/2014/main" val="246570007"/>
                    </a:ext>
                  </a:extLst>
                </a:gridCol>
                <a:gridCol w="914400">
                  <a:extLst>
                    <a:ext uri="{9D8B030D-6E8A-4147-A177-3AD203B41FA5}">
                      <a16:colId xmlns:a16="http://schemas.microsoft.com/office/drawing/2014/main" val="2932706091"/>
                    </a:ext>
                  </a:extLst>
                </a:gridCol>
                <a:gridCol w="914400">
                  <a:extLst>
                    <a:ext uri="{9D8B030D-6E8A-4147-A177-3AD203B41FA5}">
                      <a16:colId xmlns:a16="http://schemas.microsoft.com/office/drawing/2014/main" val="4091028133"/>
                    </a:ext>
                  </a:extLst>
                </a:gridCol>
              </a:tblGrid>
              <a:tr h="365760">
                <a:tc>
                  <a:txBody>
                    <a:bodyPr/>
                    <a:lstStyle/>
                    <a:p>
                      <a:pPr marL="622935" marR="0" indent="-443865" algn="l">
                        <a:lnSpc>
                          <a:spcPts val="1150"/>
                        </a:lnSpc>
                        <a:spcBef>
                          <a:spcPts val="0"/>
                        </a:spcBef>
                        <a:spcAft>
                          <a:spcPts val="0"/>
                        </a:spcAft>
                      </a:pPr>
                      <a:r>
                        <a:rPr lang="en-US" sz="1200" dirty="0">
                          <a:effectLst/>
                          <a:latin typeface="Times" panose="02020603050405020304" pitchFamily="18" charset="0"/>
                          <a:cs typeface="Times" panose="02020603050405020304" pitchFamily="18" charset="0"/>
                        </a:rPr>
                        <a:t>71:</a:t>
                      </a:r>
                      <a:r>
                        <a:rPr lang="en-US" sz="1200" spc="-65" dirty="0">
                          <a:effectLst/>
                          <a:latin typeface="Times" panose="02020603050405020304" pitchFamily="18" charset="0"/>
                          <a:cs typeface="Times" panose="02020603050405020304" pitchFamily="18" charset="0"/>
                        </a:rPr>
                        <a:t> </a:t>
                      </a:r>
                      <a:r>
                        <a:rPr lang="en-US" sz="1200" dirty="0">
                          <a:effectLst/>
                          <a:latin typeface="Times" panose="02020603050405020304" pitchFamily="18" charset="0"/>
                          <a:cs typeface="Times" panose="02020603050405020304" pitchFamily="18" charset="0"/>
                        </a:rPr>
                        <a:t>Arte, </a:t>
                      </a:r>
                      <a:r>
                        <a:rPr lang="en-US" sz="1200" dirty="0" err="1">
                          <a:effectLst/>
                          <a:latin typeface="Times" panose="02020603050405020304" pitchFamily="18" charset="0"/>
                          <a:cs typeface="Times" panose="02020603050405020304" pitchFamily="18" charset="0"/>
                        </a:rPr>
                        <a:t>entretenimiento</a:t>
                      </a:r>
                      <a:r>
                        <a:rPr lang="en-US" sz="1200" dirty="0">
                          <a:effectLst/>
                          <a:latin typeface="Times" panose="02020603050405020304" pitchFamily="18" charset="0"/>
                          <a:cs typeface="Times" panose="02020603050405020304" pitchFamily="18" charset="0"/>
                        </a:rPr>
                        <a:t> y </a:t>
                      </a:r>
                      <a:r>
                        <a:rPr lang="en-US" sz="1200" dirty="0" err="1">
                          <a:effectLst/>
                          <a:latin typeface="Times" panose="02020603050405020304" pitchFamily="18" charset="0"/>
                          <a:cs typeface="Times" panose="02020603050405020304" pitchFamily="18" charset="0"/>
                        </a:rPr>
                        <a:t>recreación</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78765" marR="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5</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7432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7</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6350" marR="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5080" marR="0" algn="ctr">
                        <a:spcBef>
                          <a:spcPts val="575"/>
                        </a:spcBef>
                        <a:spcAft>
                          <a:spcPts val="0"/>
                        </a:spcAft>
                      </a:pPr>
                      <a:r>
                        <a:rPr lang="en-US" sz="1200" b="0" dirty="0">
                          <a:solidFill>
                            <a:schemeClr val="tx1"/>
                          </a:solidFill>
                          <a:effectLst/>
                          <a:latin typeface="Times" panose="02020603050405020304" pitchFamily="18" charset="0"/>
                          <a:cs typeface="Times" panose="02020603050405020304" pitchFamily="18" charset="0"/>
                        </a:rPr>
                        <a:t>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spcBef>
                          <a:spcPts val="575"/>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40.00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spcBef>
                          <a:spcPts val="575"/>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-14.29</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143013129"/>
                  </a:ext>
                </a:extLst>
              </a:tr>
              <a:tr h="365760">
                <a:tc>
                  <a:txBody>
                    <a:bodyPr/>
                    <a:lstStyle/>
                    <a:p>
                      <a:pPr marL="349885" marR="0" algn="l">
                        <a:lnSpc>
                          <a:spcPts val="1050"/>
                        </a:lnSpc>
                        <a:spcBef>
                          <a:spcPts val="0"/>
                        </a:spcBef>
                        <a:spcAft>
                          <a:spcPts val="0"/>
                        </a:spcAft>
                      </a:pPr>
                      <a:r>
                        <a:rPr lang="en-US" sz="1200" spc="-10" dirty="0">
                          <a:effectLst/>
                          <a:latin typeface="Times" panose="02020603050405020304" pitchFamily="18" charset="0"/>
                          <a:cs typeface="Times" panose="02020603050405020304" pitchFamily="18" charset="0"/>
                        </a:rPr>
                        <a:t>721:</a:t>
                      </a:r>
                      <a:r>
                        <a:rPr lang="en-US" sz="1200" spc="-25" dirty="0">
                          <a:effectLst/>
                          <a:latin typeface="Times" panose="02020603050405020304" pitchFamily="18" charset="0"/>
                          <a:cs typeface="Times" panose="02020603050405020304" pitchFamily="18" charset="0"/>
                        </a:rPr>
                        <a:t> </a:t>
                      </a:r>
                      <a:r>
                        <a:rPr lang="en-US" sz="1200" spc="-10" dirty="0" err="1">
                          <a:effectLst/>
                          <a:latin typeface="Times" panose="02020603050405020304" pitchFamily="18" charset="0"/>
                          <a:cs typeface="Times" panose="02020603050405020304" pitchFamily="18" charset="0"/>
                        </a:rPr>
                        <a:t>Alojamiento</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48285" marR="0"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1935"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19</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18</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lnSpc>
                          <a:spcPts val="1050"/>
                        </a:lnSpc>
                        <a:spcBef>
                          <a:spcPts val="0"/>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14</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65430" marR="0" algn="ctr">
                        <a:lnSpc>
                          <a:spcPts val="1050"/>
                        </a:lnSpc>
                        <a:spcBef>
                          <a:spcPts val="0"/>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18.75</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855" marR="227965" algn="ctr">
                        <a:lnSpc>
                          <a:spcPts val="1050"/>
                        </a:lnSpc>
                        <a:spcBef>
                          <a:spcPts val="0"/>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-26.32</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3454437834"/>
                  </a:ext>
                </a:extLst>
              </a:tr>
              <a:tr h="365760">
                <a:tc>
                  <a:txBody>
                    <a:bodyPr/>
                    <a:lstStyle/>
                    <a:p>
                      <a:pPr marL="735330" marR="0" indent="-657225" algn="l">
                        <a:lnSpc>
                          <a:spcPts val="1150"/>
                        </a:lnSpc>
                        <a:spcBef>
                          <a:spcPts val="0"/>
                        </a:spcBef>
                        <a:spcAft>
                          <a:spcPts val="0"/>
                        </a:spcAft>
                      </a:pPr>
                      <a:r>
                        <a:rPr lang="en-US" sz="1200" dirty="0">
                          <a:effectLst/>
                          <a:latin typeface="Times" panose="02020603050405020304" pitchFamily="18" charset="0"/>
                          <a:cs typeface="Times" panose="02020603050405020304" pitchFamily="18" charset="0"/>
                        </a:rPr>
                        <a:t>722:</a:t>
                      </a:r>
                      <a:r>
                        <a:rPr lang="en-US" sz="1200" spc="-45" dirty="0">
                          <a:effectLst/>
                          <a:latin typeface="Times" panose="02020603050405020304" pitchFamily="18" charset="0"/>
                          <a:cs typeface="Times" panose="02020603050405020304" pitchFamily="18" charset="0"/>
                        </a:rPr>
                        <a:t> </a:t>
                      </a:r>
                      <a:r>
                        <a:rPr lang="es-ES" sz="1200" dirty="0">
                          <a:effectLst/>
                          <a:latin typeface="Times" panose="02020603050405020304" pitchFamily="18" charset="0"/>
                          <a:cs typeface="Times" panose="02020603050405020304" pitchFamily="18" charset="0"/>
                        </a:rPr>
                        <a:t>Servicio de alimentos y lugares para beber</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248285" marR="0"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64</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241300"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0645"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87630" marR="81915" algn="ctr">
                        <a:spcBef>
                          <a:spcPts val="57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63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76225" marR="0" algn="ctr">
                        <a:spcBef>
                          <a:spcPts val="575"/>
                        </a:spcBef>
                        <a:spcAft>
                          <a:spcPts val="0"/>
                        </a:spcAft>
                      </a:pPr>
                      <a:r>
                        <a:rPr lang="en-US" sz="1200" b="0" spc="-10" dirty="0">
                          <a:solidFill>
                            <a:schemeClr val="tx1"/>
                          </a:solidFill>
                          <a:effectLst/>
                          <a:latin typeface="Times" panose="02020603050405020304" pitchFamily="18" charset="0"/>
                          <a:cs typeface="Times" panose="02020603050405020304" pitchFamily="18" charset="0"/>
                        </a:rPr>
                        <a:t>-</a:t>
                      </a:r>
                      <a:r>
                        <a:rPr lang="en-US" sz="1200" b="0" spc="-20" dirty="0">
                          <a:solidFill>
                            <a:schemeClr val="tx1"/>
                          </a:solidFill>
                          <a:effectLst/>
                          <a:latin typeface="Times" panose="02020603050405020304" pitchFamily="18" charset="0"/>
                          <a:cs typeface="Times" panose="02020603050405020304" pitchFamily="18" charset="0"/>
                        </a:rPr>
                        <a:t>1.56</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236220" marR="227965" algn="ctr">
                        <a:spcBef>
                          <a:spcPts val="575"/>
                        </a:spcBef>
                        <a:spcAft>
                          <a:spcPts val="0"/>
                        </a:spcAft>
                      </a:pPr>
                      <a:r>
                        <a:rPr lang="en-US" sz="1200" b="0" spc="-20" dirty="0">
                          <a:solidFill>
                            <a:schemeClr val="tx1"/>
                          </a:solidFill>
                          <a:effectLst/>
                          <a:latin typeface="Times" panose="02020603050405020304" pitchFamily="18" charset="0"/>
                          <a:cs typeface="Times" panose="02020603050405020304" pitchFamily="18" charset="0"/>
                        </a:rPr>
                        <a:t>0.00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157238519"/>
                  </a:ext>
                </a:extLst>
              </a:tr>
              <a:tr h="365760">
                <a:tc>
                  <a:txBody>
                    <a:bodyPr/>
                    <a:lstStyle/>
                    <a:p>
                      <a:pPr marL="245110" marR="238760" indent="635" algn="l">
                        <a:spcBef>
                          <a:spcPts val="0"/>
                        </a:spcBef>
                        <a:spcAft>
                          <a:spcPts val="0"/>
                        </a:spcAft>
                      </a:pPr>
                      <a:r>
                        <a:rPr lang="en-US" sz="1200" dirty="0">
                          <a:effectLst/>
                          <a:latin typeface="Times" panose="02020603050405020304" pitchFamily="18" charset="0"/>
                          <a:cs typeface="Times" panose="02020603050405020304" pitchFamily="18" charset="0"/>
                        </a:rPr>
                        <a:t>81: </a:t>
                      </a:r>
                      <a:r>
                        <a:rPr lang="es-ES" sz="1200" dirty="0">
                          <a:effectLst/>
                          <a:latin typeface="Times" panose="02020603050405020304" pitchFamily="18" charset="0"/>
                          <a:cs typeface="Times" panose="02020603050405020304" pitchFamily="18" charset="0"/>
                        </a:rPr>
                        <a:t>Otros servicios (reparación de automóviles, reparación de electrodomésticos, barbería, manicura, tintorería</a:t>
                      </a:r>
                      <a:endParaRPr lang="en-US" sz="1200" dirty="0">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248285" marR="0"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93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0" marR="209550"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87630" marR="80645"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101</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87630" marR="81915" algn="ctr">
                        <a:spcBef>
                          <a:spcPts val="5"/>
                        </a:spcBef>
                        <a:spcAft>
                          <a:spcPts val="0"/>
                        </a:spcAft>
                      </a:pPr>
                      <a:r>
                        <a:rPr lang="en-US" sz="1200" b="0" spc="-25" dirty="0">
                          <a:solidFill>
                            <a:schemeClr val="tx1"/>
                          </a:solidFill>
                          <a:effectLst/>
                          <a:latin typeface="Times" panose="02020603050405020304" pitchFamily="18" charset="0"/>
                          <a:cs typeface="Times" panose="02020603050405020304" pitchFamily="18" charset="0"/>
                        </a:rPr>
                        <a:t>102</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297815" marR="0" algn="ctr">
                        <a:spcBef>
                          <a:spcPts val="5"/>
                        </a:spcBef>
                        <a:spcAft>
                          <a:spcPts val="0"/>
                        </a:spcAft>
                      </a:pPr>
                      <a:r>
                        <a:rPr lang="en-US" sz="1200" b="0" spc="-20" dirty="0">
                          <a:solidFill>
                            <a:schemeClr val="tx1"/>
                          </a:solidFill>
                          <a:effectLst/>
                          <a:latin typeface="Times" panose="02020603050405020304" pitchFamily="18" charset="0"/>
                          <a:cs typeface="Times" panose="02020603050405020304" pitchFamily="18" charset="0"/>
                        </a:rPr>
                        <a:t>7.53</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tc>
                  <a:txBody>
                    <a:bodyPr/>
                    <a:lstStyle/>
                    <a:p>
                      <a:pPr marL="0" marR="0" algn="ctr">
                        <a:spcBef>
                          <a:spcPts val="45"/>
                        </a:spcBef>
                        <a:spcAft>
                          <a:spcPts val="0"/>
                        </a:spcAft>
                      </a:pPr>
                      <a:r>
                        <a:rPr lang="en-US" sz="1200" b="0" dirty="0">
                          <a:solidFill>
                            <a:schemeClr val="tx1"/>
                          </a:solidFill>
                          <a:effectLst/>
                          <a:latin typeface="Times" panose="02020603050405020304" pitchFamily="18" charset="0"/>
                          <a:cs typeface="Times" panose="02020603050405020304" pitchFamily="18" charset="0"/>
                        </a:rPr>
                        <a:t> </a:t>
                      </a:r>
                    </a:p>
                    <a:p>
                      <a:pPr marL="236220" marR="227965" algn="ctr">
                        <a:spcBef>
                          <a:spcPts val="5"/>
                        </a:spcBef>
                        <a:spcAft>
                          <a:spcPts val="0"/>
                        </a:spcAft>
                      </a:pPr>
                      <a:r>
                        <a:rPr lang="en-US" sz="1200" b="0" spc="-20" dirty="0">
                          <a:solidFill>
                            <a:schemeClr val="tx1"/>
                          </a:solidFill>
                          <a:effectLst/>
                          <a:latin typeface="Times" panose="02020603050405020304" pitchFamily="18" charset="0"/>
                          <a:cs typeface="Times" panose="02020603050405020304" pitchFamily="18" charset="0"/>
                        </a:rPr>
                        <a:t>2.00</a:t>
                      </a:r>
                      <a:endParaRPr lang="en-US" sz="1200" b="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0" marR="0" marT="0" marB="0" anchor="b">
                    <a:solidFill>
                      <a:schemeClr val="accent4">
                        <a:lumMod val="40000"/>
                        <a:lumOff val="60000"/>
                      </a:schemeClr>
                    </a:solidFill>
                  </a:tcPr>
                </a:tc>
                <a:extLst>
                  <a:ext uri="{0D108BD9-81ED-4DB2-BD59-A6C34878D82A}">
                    <a16:rowId xmlns:a16="http://schemas.microsoft.com/office/drawing/2014/main" val="2830814793"/>
                  </a:ext>
                </a:extLst>
              </a:tr>
            </a:tbl>
          </a:graphicData>
        </a:graphic>
      </p:graphicFrame>
      <p:sp>
        <p:nvSpPr>
          <p:cNvPr id="6" name="Title 1">
            <a:extLst>
              <a:ext uri="{FF2B5EF4-FFF2-40B4-BE49-F238E27FC236}">
                <a16:creationId xmlns:a16="http://schemas.microsoft.com/office/drawing/2014/main" id="{6569E298-5711-2E06-6C9D-8C28F31886FC}"/>
              </a:ext>
            </a:extLst>
          </p:cNvPr>
          <p:cNvSpPr>
            <a:spLocks noGrp="1"/>
          </p:cNvSpPr>
          <p:nvPr>
            <p:ph type="title"/>
          </p:nvPr>
        </p:nvSpPr>
        <p:spPr>
          <a:xfrm>
            <a:off x="169900" y="652471"/>
            <a:ext cx="11606584" cy="1522703"/>
          </a:xfrm>
        </p:spPr>
        <p:txBody>
          <a:bodyPr>
            <a:noAutofit/>
          </a:bodyPr>
          <a:lstStyle/>
          <a:p>
            <a:pPr algn="ctr"/>
            <a:r>
              <a:rPr lang="en-US" sz="3600" u="sng" dirty="0" err="1"/>
              <a:t>Subregión</a:t>
            </a:r>
            <a:r>
              <a:rPr lang="en-US" sz="3600" u="sng" dirty="0"/>
              <a:t> de Kern Central (Este Bakersfield) </a:t>
            </a:r>
            <a:br>
              <a:rPr lang="en-US" sz="3600" u="sng" dirty="0"/>
            </a:br>
            <a:r>
              <a:rPr lang="en-US" sz="3600" u="sng" dirty="0" err="1"/>
              <a:t>Empleador</a:t>
            </a:r>
            <a:r>
              <a:rPr lang="en-US" sz="3600" u="sng" dirty="0"/>
              <a:t> </a:t>
            </a:r>
            <a:r>
              <a:rPr lang="en-US" sz="3500" u="sng" dirty="0"/>
              <a:t>Pt.2</a:t>
            </a:r>
          </a:p>
        </p:txBody>
      </p:sp>
      <p:sp>
        <p:nvSpPr>
          <p:cNvPr id="2" name="TextBox 1">
            <a:extLst>
              <a:ext uri="{FF2B5EF4-FFF2-40B4-BE49-F238E27FC236}">
                <a16:creationId xmlns:a16="http://schemas.microsoft.com/office/drawing/2014/main" id="{2E5F817D-1DF0-7806-0269-14B185C542D9}"/>
              </a:ext>
            </a:extLst>
          </p:cNvPr>
          <p:cNvSpPr txBox="1"/>
          <p:nvPr/>
        </p:nvSpPr>
        <p:spPr>
          <a:xfrm>
            <a:off x="402454" y="6005474"/>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12.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29-30</a:t>
            </a:r>
            <a:endParaRPr lang="en-US" dirty="0"/>
          </a:p>
        </p:txBody>
      </p:sp>
      <p:sp>
        <p:nvSpPr>
          <p:cNvPr id="3" name="Rectangle 2">
            <a:extLst>
              <a:ext uri="{FF2B5EF4-FFF2-40B4-BE49-F238E27FC236}">
                <a16:creationId xmlns:a16="http://schemas.microsoft.com/office/drawing/2014/main" id="{67B6ADB1-D26D-4947-B986-C4D4AF8C71C7}"/>
              </a:ext>
            </a:extLst>
          </p:cNvPr>
          <p:cNvSpPr/>
          <p:nvPr/>
        </p:nvSpPr>
        <p:spPr>
          <a:xfrm>
            <a:off x="402454" y="532660"/>
            <a:ext cx="11141476" cy="5894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926EDE6-05A5-46A2-B35A-F48A1D9BEFF7}"/>
              </a:ext>
            </a:extLst>
          </p:cNvPr>
          <p:cNvSpPr txBox="1"/>
          <p:nvPr/>
        </p:nvSpPr>
        <p:spPr>
          <a:xfrm>
            <a:off x="10179623" y="1909099"/>
            <a:ext cx="500595" cy="276999"/>
          </a:xfrm>
          <a:prstGeom prst="rect">
            <a:avLst/>
          </a:prstGeom>
          <a:noFill/>
        </p:spPr>
        <p:txBody>
          <a:bodyPr wrap="square" rtlCol="0">
            <a:spAutoFit/>
          </a:bodyPr>
          <a:lstStyle/>
          <a:p>
            <a:r>
              <a:rPr lang="en-US" sz="1200" dirty="0">
                <a:latin typeface="+mj-lt"/>
              </a:rPr>
              <a:t>12</a:t>
            </a:r>
          </a:p>
        </p:txBody>
      </p:sp>
    </p:spTree>
    <p:extLst>
      <p:ext uri="{BB962C8B-B14F-4D97-AF65-F5344CB8AC3E}">
        <p14:creationId xmlns:p14="http://schemas.microsoft.com/office/powerpoint/2010/main" val="3470616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664FF33-C27D-AF9F-E55E-6A96EFA3DB11}"/>
              </a:ext>
            </a:extLst>
          </p:cNvPr>
          <p:cNvSpPr/>
          <p:nvPr/>
        </p:nvSpPr>
        <p:spPr>
          <a:xfrm rot="16200000">
            <a:off x="8684007" y="3403275"/>
            <a:ext cx="3200402" cy="3251851"/>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65D2E0-8442-7BD0-1BD4-A7FE9080B852}"/>
              </a:ext>
            </a:extLst>
          </p:cNvPr>
          <p:cNvSpPr>
            <a:spLocks noGrp="1"/>
          </p:cNvSpPr>
          <p:nvPr>
            <p:ph type="title"/>
          </p:nvPr>
        </p:nvSpPr>
        <p:spPr>
          <a:xfrm>
            <a:off x="69541" y="306675"/>
            <a:ext cx="12046998" cy="1325563"/>
          </a:xfrm>
        </p:spPr>
        <p:txBody>
          <a:bodyPr>
            <a:normAutofit/>
          </a:bodyPr>
          <a:lstStyle/>
          <a:p>
            <a:pPr algn="ctr"/>
            <a:r>
              <a:rPr lang="en-US" sz="3800" u="sng" dirty="0">
                <a:latin typeface="Times" panose="02020603050405020304" pitchFamily="18" charset="0"/>
                <a:cs typeface="Times" panose="02020603050405020304" pitchFamily="18" charset="0"/>
              </a:rPr>
              <a:t>Kern County Poverty vs Race &amp; Sex</a:t>
            </a:r>
          </a:p>
        </p:txBody>
      </p:sp>
      <p:graphicFrame>
        <p:nvGraphicFramePr>
          <p:cNvPr id="5" name="Table 4">
            <a:extLst>
              <a:ext uri="{FF2B5EF4-FFF2-40B4-BE49-F238E27FC236}">
                <a16:creationId xmlns:a16="http://schemas.microsoft.com/office/drawing/2014/main" id="{63F67731-AB53-0910-97DE-8A67E8515E89}"/>
              </a:ext>
            </a:extLst>
          </p:cNvPr>
          <p:cNvGraphicFramePr>
            <a:graphicFrameLocks noGrp="1"/>
          </p:cNvGraphicFramePr>
          <p:nvPr>
            <p:extLst>
              <p:ext uri="{D42A27DB-BD31-4B8C-83A1-F6EECF244321}">
                <p14:modId xmlns:p14="http://schemas.microsoft.com/office/powerpoint/2010/main" val="2809926512"/>
              </p:ext>
            </p:extLst>
          </p:nvPr>
        </p:nvGraphicFramePr>
        <p:xfrm>
          <a:off x="1045348" y="1933039"/>
          <a:ext cx="5356736" cy="3258099"/>
        </p:xfrm>
        <a:graphic>
          <a:graphicData uri="http://schemas.openxmlformats.org/drawingml/2006/table">
            <a:tbl>
              <a:tblPr bandRow="1">
                <a:tableStyleId>{D4CE2346-27A6-42CB-956E-9A3AAC782CB1}</a:tableStyleId>
              </a:tblPr>
              <a:tblGrid>
                <a:gridCol w="2858608">
                  <a:extLst>
                    <a:ext uri="{9D8B030D-6E8A-4147-A177-3AD203B41FA5}">
                      <a16:colId xmlns:a16="http://schemas.microsoft.com/office/drawing/2014/main" val="2466667699"/>
                    </a:ext>
                  </a:extLst>
                </a:gridCol>
                <a:gridCol w="1065319">
                  <a:extLst>
                    <a:ext uri="{9D8B030D-6E8A-4147-A177-3AD203B41FA5}">
                      <a16:colId xmlns:a16="http://schemas.microsoft.com/office/drawing/2014/main" val="3430014841"/>
                    </a:ext>
                  </a:extLst>
                </a:gridCol>
                <a:gridCol w="1432809">
                  <a:extLst>
                    <a:ext uri="{9D8B030D-6E8A-4147-A177-3AD203B41FA5}">
                      <a16:colId xmlns:a16="http://schemas.microsoft.com/office/drawing/2014/main" val="1300216205"/>
                    </a:ext>
                  </a:extLst>
                </a:gridCol>
              </a:tblGrid>
              <a:tr h="362011">
                <a:tc>
                  <a:txBody>
                    <a:bodyPr/>
                    <a:lstStyle/>
                    <a:p>
                      <a:pPr marL="0" marR="0">
                        <a:lnSpc>
                          <a:spcPct val="107000"/>
                        </a:lnSpc>
                        <a:spcBef>
                          <a:spcPts val="0"/>
                        </a:spcBef>
                        <a:spcAft>
                          <a:spcPts val="800"/>
                        </a:spcAft>
                      </a:pPr>
                      <a:r>
                        <a:rPr lang="en-US" sz="1600" b="1" kern="100" dirty="0">
                          <a:effectLst/>
                          <a:latin typeface="+mj-lt"/>
                        </a:rPr>
                        <a:t>Race</a:t>
                      </a:r>
                      <a:endParaRPr lang="en-US" sz="16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600" b="1" kern="100" dirty="0">
                          <a:effectLst/>
                          <a:latin typeface="+mj-lt"/>
                        </a:rPr>
                        <a:t>Total</a:t>
                      </a:r>
                      <a:endParaRPr lang="en-US" sz="16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600" b="1" kern="100" dirty="0">
                          <a:effectLst/>
                          <a:latin typeface="+mj-lt"/>
                        </a:rPr>
                        <a:t>Poverty Rate</a:t>
                      </a:r>
                      <a:endParaRPr lang="en-US" sz="16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439905175"/>
                  </a:ext>
                </a:extLst>
              </a:tr>
              <a:tr h="362011">
                <a:tc>
                  <a:txBody>
                    <a:bodyPr/>
                    <a:lstStyle/>
                    <a:p>
                      <a:pPr marL="0" marR="0">
                        <a:lnSpc>
                          <a:spcPct val="107000"/>
                        </a:lnSpc>
                        <a:spcBef>
                          <a:spcPts val="0"/>
                        </a:spcBef>
                        <a:spcAft>
                          <a:spcPts val="800"/>
                        </a:spcAft>
                      </a:pPr>
                      <a:r>
                        <a:rPr lang="en-US" sz="1400" kern="100" dirty="0">
                          <a:effectLst/>
                          <a:latin typeface="+mj-lt"/>
                        </a:rPr>
                        <a:t>Black</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42,584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31.6%</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50445146"/>
                  </a:ext>
                </a:extLst>
              </a:tr>
              <a:tr h="362011">
                <a:tc>
                  <a:txBody>
                    <a:bodyPr/>
                    <a:lstStyle/>
                    <a:p>
                      <a:pPr marL="0" marR="0">
                        <a:lnSpc>
                          <a:spcPct val="107000"/>
                        </a:lnSpc>
                        <a:spcBef>
                          <a:spcPts val="0"/>
                        </a:spcBef>
                        <a:spcAft>
                          <a:spcPts val="800"/>
                        </a:spcAft>
                      </a:pPr>
                      <a:r>
                        <a:rPr lang="en-US" sz="1400" kern="100" dirty="0">
                          <a:effectLst/>
                          <a:latin typeface="+mj-lt"/>
                        </a:rPr>
                        <a:t>Native Hawaiian/Pacific Islander</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1,103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23.1%</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221600109"/>
                  </a:ext>
                </a:extLst>
              </a:tr>
              <a:tr h="362011">
                <a:tc>
                  <a:txBody>
                    <a:bodyPr/>
                    <a:lstStyle/>
                    <a:p>
                      <a:pPr marL="0" marR="0">
                        <a:lnSpc>
                          <a:spcPct val="107000"/>
                        </a:lnSpc>
                        <a:spcBef>
                          <a:spcPts val="0"/>
                        </a:spcBef>
                        <a:spcAft>
                          <a:spcPts val="800"/>
                        </a:spcAft>
                      </a:pPr>
                      <a:r>
                        <a:rPr lang="en-US" sz="1400" kern="100" dirty="0">
                          <a:effectLst/>
                          <a:latin typeface="+mj-lt"/>
                        </a:rPr>
                        <a:t>American Indian/Alaska Native alone</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8,439</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23.0%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093681809"/>
                  </a:ext>
                </a:extLst>
              </a:tr>
              <a:tr h="362011">
                <a:tc>
                  <a:txBody>
                    <a:bodyPr/>
                    <a:lstStyle/>
                    <a:p>
                      <a:pPr marL="0" marR="0">
                        <a:lnSpc>
                          <a:spcPct val="107000"/>
                        </a:lnSpc>
                        <a:spcBef>
                          <a:spcPts val="0"/>
                        </a:spcBef>
                        <a:spcAft>
                          <a:spcPts val="800"/>
                        </a:spcAft>
                      </a:pPr>
                      <a:r>
                        <a:rPr lang="en-US" sz="1400" kern="100" dirty="0">
                          <a:effectLst/>
                          <a:latin typeface="+mj-lt"/>
                        </a:rPr>
                        <a:t>Some other race alone</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120,515</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22.1%</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678016962"/>
                  </a:ext>
                </a:extLst>
              </a:tr>
              <a:tr h="362011">
                <a:tc>
                  <a:txBody>
                    <a:bodyPr/>
                    <a:lstStyle/>
                    <a:p>
                      <a:pPr marL="0" marR="0">
                        <a:lnSpc>
                          <a:spcPct val="107000"/>
                        </a:lnSpc>
                        <a:spcBef>
                          <a:spcPts val="0"/>
                        </a:spcBef>
                        <a:spcAft>
                          <a:spcPts val="800"/>
                        </a:spcAft>
                      </a:pPr>
                      <a:r>
                        <a:rPr lang="en-US" sz="1400" kern="100" dirty="0">
                          <a:effectLst/>
                          <a:latin typeface="+mj-lt"/>
                        </a:rPr>
                        <a:t>Hispanic</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479,886</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22.0%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211278470"/>
                  </a:ext>
                </a:extLst>
              </a:tr>
              <a:tr h="362011">
                <a:tc>
                  <a:txBody>
                    <a:bodyPr/>
                    <a:lstStyle/>
                    <a:p>
                      <a:pPr marL="0" marR="0">
                        <a:lnSpc>
                          <a:spcPct val="107000"/>
                        </a:lnSpc>
                        <a:spcBef>
                          <a:spcPts val="0"/>
                        </a:spcBef>
                        <a:spcAft>
                          <a:spcPts val="800"/>
                        </a:spcAft>
                      </a:pPr>
                      <a:r>
                        <a:rPr lang="en-US" sz="1400" kern="100" dirty="0">
                          <a:effectLst/>
                          <a:latin typeface="+mj-lt"/>
                        </a:rPr>
                        <a:t>Two or more races</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110,570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18.4%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46290688"/>
                  </a:ext>
                </a:extLst>
              </a:tr>
              <a:tr h="362011">
                <a:tc>
                  <a:txBody>
                    <a:bodyPr/>
                    <a:lstStyle/>
                    <a:p>
                      <a:pPr marL="0" marR="0">
                        <a:lnSpc>
                          <a:spcPct val="107000"/>
                        </a:lnSpc>
                        <a:spcBef>
                          <a:spcPts val="0"/>
                        </a:spcBef>
                        <a:spcAft>
                          <a:spcPts val="800"/>
                        </a:spcAft>
                      </a:pPr>
                      <a:r>
                        <a:rPr lang="en-US" sz="1400" kern="100" dirty="0">
                          <a:effectLst/>
                          <a:latin typeface="+mj-lt"/>
                        </a:rPr>
                        <a:t>Asian</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43,087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14.4%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942327"/>
                  </a:ext>
                </a:extLst>
              </a:tr>
              <a:tr h="362011">
                <a:tc>
                  <a:txBody>
                    <a:bodyPr/>
                    <a:lstStyle/>
                    <a:p>
                      <a:pPr marL="0" marR="0">
                        <a:lnSpc>
                          <a:spcPct val="107000"/>
                        </a:lnSpc>
                        <a:spcBef>
                          <a:spcPts val="0"/>
                        </a:spcBef>
                        <a:spcAft>
                          <a:spcPts val="800"/>
                        </a:spcAft>
                      </a:pPr>
                      <a:r>
                        <a:rPr lang="en-US" sz="1400" kern="100" dirty="0">
                          <a:effectLst/>
                          <a:latin typeface="+mj-lt"/>
                        </a:rPr>
                        <a:t>White</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284,920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14.0%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96761764"/>
                  </a:ext>
                </a:extLst>
              </a:tr>
            </a:tbl>
          </a:graphicData>
        </a:graphic>
      </p:graphicFrame>
      <p:graphicFrame>
        <p:nvGraphicFramePr>
          <p:cNvPr id="6" name="Table 5">
            <a:extLst>
              <a:ext uri="{FF2B5EF4-FFF2-40B4-BE49-F238E27FC236}">
                <a16:creationId xmlns:a16="http://schemas.microsoft.com/office/drawing/2014/main" id="{56605574-9D4F-75E4-C999-5E617633B389}"/>
              </a:ext>
            </a:extLst>
          </p:cNvPr>
          <p:cNvGraphicFramePr>
            <a:graphicFrameLocks noGrp="1"/>
          </p:cNvGraphicFramePr>
          <p:nvPr>
            <p:extLst>
              <p:ext uri="{D42A27DB-BD31-4B8C-83A1-F6EECF244321}">
                <p14:modId xmlns:p14="http://schemas.microsoft.com/office/powerpoint/2010/main" val="2281883279"/>
              </p:ext>
            </p:extLst>
          </p:nvPr>
        </p:nvGraphicFramePr>
        <p:xfrm>
          <a:off x="6706145" y="1933039"/>
          <a:ext cx="4181379" cy="986246"/>
        </p:xfrm>
        <a:graphic>
          <a:graphicData uri="http://schemas.openxmlformats.org/drawingml/2006/table">
            <a:tbl>
              <a:tblPr bandRow="1">
                <a:tableStyleId>{D4CE2346-27A6-42CB-956E-9A3AAC782CB1}</a:tableStyleId>
              </a:tblPr>
              <a:tblGrid>
                <a:gridCol w="1233993">
                  <a:extLst>
                    <a:ext uri="{9D8B030D-6E8A-4147-A177-3AD203B41FA5}">
                      <a16:colId xmlns:a16="http://schemas.microsoft.com/office/drawing/2014/main" val="2692791094"/>
                    </a:ext>
                  </a:extLst>
                </a:gridCol>
                <a:gridCol w="1091953">
                  <a:extLst>
                    <a:ext uri="{9D8B030D-6E8A-4147-A177-3AD203B41FA5}">
                      <a16:colId xmlns:a16="http://schemas.microsoft.com/office/drawing/2014/main" val="3636569003"/>
                    </a:ext>
                  </a:extLst>
                </a:gridCol>
                <a:gridCol w="1855433">
                  <a:extLst>
                    <a:ext uri="{9D8B030D-6E8A-4147-A177-3AD203B41FA5}">
                      <a16:colId xmlns:a16="http://schemas.microsoft.com/office/drawing/2014/main" val="1902492954"/>
                    </a:ext>
                  </a:extLst>
                </a:gridCol>
              </a:tblGrid>
              <a:tr h="357400">
                <a:tc>
                  <a:txBody>
                    <a:bodyPr/>
                    <a:lstStyle/>
                    <a:p>
                      <a:pPr marL="0" marR="0">
                        <a:lnSpc>
                          <a:spcPct val="107000"/>
                        </a:lnSpc>
                        <a:spcBef>
                          <a:spcPts val="0"/>
                        </a:spcBef>
                        <a:spcAft>
                          <a:spcPts val="800"/>
                        </a:spcAft>
                      </a:pPr>
                      <a:r>
                        <a:rPr lang="en-US" sz="1700" b="1" kern="100" dirty="0">
                          <a:effectLst/>
                          <a:latin typeface="+mj-lt"/>
                        </a:rPr>
                        <a:t>Sex</a:t>
                      </a:r>
                      <a:endParaRPr lang="en-US" sz="17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700" b="1" kern="100" dirty="0">
                          <a:effectLst/>
                          <a:latin typeface="+mj-lt"/>
                        </a:rPr>
                        <a:t>Total</a:t>
                      </a:r>
                      <a:endParaRPr lang="en-US" sz="17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700" b="1" kern="100" dirty="0">
                          <a:effectLst/>
                          <a:latin typeface="+mj-lt"/>
                        </a:rPr>
                        <a:t>Poverty Rate</a:t>
                      </a:r>
                      <a:endParaRPr lang="en-US" sz="17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538755040"/>
                  </a:ext>
                </a:extLst>
              </a:tr>
              <a:tr h="319071">
                <a:tc>
                  <a:txBody>
                    <a:bodyPr/>
                    <a:lstStyle/>
                    <a:p>
                      <a:pPr marL="0" marR="0">
                        <a:lnSpc>
                          <a:spcPct val="107000"/>
                        </a:lnSpc>
                        <a:spcBef>
                          <a:spcPts val="0"/>
                        </a:spcBef>
                        <a:spcAft>
                          <a:spcPts val="800"/>
                        </a:spcAft>
                      </a:pPr>
                      <a:r>
                        <a:rPr lang="en-US" sz="1400" kern="100" dirty="0">
                          <a:effectLst/>
                          <a:latin typeface="+mj-lt"/>
                        </a:rPr>
                        <a:t>Male</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438,607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17.3%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797053123"/>
                  </a:ext>
                </a:extLst>
              </a:tr>
              <a:tr h="309775">
                <a:tc>
                  <a:txBody>
                    <a:bodyPr/>
                    <a:lstStyle/>
                    <a:p>
                      <a:pPr marL="0" marR="0">
                        <a:lnSpc>
                          <a:spcPct val="107000"/>
                        </a:lnSpc>
                        <a:spcBef>
                          <a:spcPts val="0"/>
                        </a:spcBef>
                        <a:spcAft>
                          <a:spcPts val="800"/>
                        </a:spcAft>
                      </a:pPr>
                      <a:r>
                        <a:rPr lang="en-US" sz="1400" kern="100" dirty="0">
                          <a:effectLst/>
                          <a:latin typeface="+mj-lt"/>
                        </a:rPr>
                        <a:t>Female</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436,219</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21.4%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71199936"/>
                  </a:ext>
                </a:extLst>
              </a:tr>
            </a:tbl>
          </a:graphicData>
        </a:graphic>
      </p:graphicFrame>
      <p:sp>
        <p:nvSpPr>
          <p:cNvPr id="10" name="TextBox 9">
            <a:extLst>
              <a:ext uri="{FF2B5EF4-FFF2-40B4-BE49-F238E27FC236}">
                <a16:creationId xmlns:a16="http://schemas.microsoft.com/office/drawing/2014/main" id="{70E32B09-8EC5-4266-3066-E8E2AAF7F900}"/>
              </a:ext>
            </a:extLst>
          </p:cNvPr>
          <p:cNvSpPr txBox="1"/>
          <p:nvPr/>
        </p:nvSpPr>
        <p:spPr>
          <a:xfrm>
            <a:off x="482353" y="5908149"/>
            <a:ext cx="8653508" cy="452368"/>
          </a:xfrm>
          <a:prstGeom prst="rect">
            <a:avLst/>
          </a:prstGeom>
          <a:noFill/>
        </p:spPr>
        <p:txBody>
          <a:bodyPr wrap="square">
            <a:spAutoFit/>
          </a:bodyPr>
          <a:lstStyle/>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Sources:</a:t>
            </a:r>
          </a:p>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1.US Census, Poverty Status in the Past 12 Months, Table S1701, 2021, 5-Year Estimates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D3C081F-78C4-F395-905B-1C05E73CD11C}"/>
              </a:ext>
            </a:extLst>
          </p:cNvPr>
          <p:cNvSpPr/>
          <p:nvPr/>
        </p:nvSpPr>
        <p:spPr>
          <a:xfrm>
            <a:off x="482353" y="410592"/>
            <a:ext cx="11221375" cy="603681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3FF2B15-540A-4844-939F-12E9EA8B712A}"/>
              </a:ext>
            </a:extLst>
          </p:cNvPr>
          <p:cNvSpPr txBox="1"/>
          <p:nvPr/>
        </p:nvSpPr>
        <p:spPr>
          <a:xfrm>
            <a:off x="6367858" y="1707649"/>
            <a:ext cx="97655" cy="276999"/>
          </a:xfrm>
          <a:prstGeom prst="rect">
            <a:avLst/>
          </a:prstGeom>
          <a:noFill/>
        </p:spPr>
        <p:txBody>
          <a:bodyPr wrap="square" rtlCol="0">
            <a:spAutoFit/>
          </a:bodyPr>
          <a:lstStyle/>
          <a:p>
            <a:r>
              <a:rPr lang="en-US" sz="1200" dirty="0">
                <a:latin typeface="+mj-lt"/>
              </a:rPr>
              <a:t>1</a:t>
            </a:r>
          </a:p>
        </p:txBody>
      </p:sp>
      <p:sp>
        <p:nvSpPr>
          <p:cNvPr id="8" name="TextBox 7">
            <a:extLst>
              <a:ext uri="{FF2B5EF4-FFF2-40B4-BE49-F238E27FC236}">
                <a16:creationId xmlns:a16="http://schemas.microsoft.com/office/drawing/2014/main" id="{FBE7292E-C0DC-6F36-BE6E-100012D4F9F7}"/>
              </a:ext>
            </a:extLst>
          </p:cNvPr>
          <p:cNvSpPr txBox="1"/>
          <p:nvPr/>
        </p:nvSpPr>
        <p:spPr>
          <a:xfrm>
            <a:off x="10814283" y="1698135"/>
            <a:ext cx="186431"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3696421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664FF33-C27D-AF9F-E55E-6A96EFA3DB11}"/>
              </a:ext>
            </a:extLst>
          </p:cNvPr>
          <p:cNvSpPr/>
          <p:nvPr/>
        </p:nvSpPr>
        <p:spPr>
          <a:xfrm rot="16200000">
            <a:off x="8684007" y="3403275"/>
            <a:ext cx="3200402" cy="3251851"/>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65D2E0-8442-7BD0-1BD4-A7FE9080B852}"/>
              </a:ext>
            </a:extLst>
          </p:cNvPr>
          <p:cNvSpPr>
            <a:spLocks noGrp="1"/>
          </p:cNvSpPr>
          <p:nvPr>
            <p:ph type="title"/>
          </p:nvPr>
        </p:nvSpPr>
        <p:spPr>
          <a:xfrm>
            <a:off x="69541" y="306675"/>
            <a:ext cx="12046998" cy="1325563"/>
          </a:xfrm>
        </p:spPr>
        <p:txBody>
          <a:bodyPr>
            <a:normAutofit/>
          </a:bodyPr>
          <a:lstStyle/>
          <a:p>
            <a:pPr algn="ctr"/>
            <a:r>
              <a:rPr lang="es-ES" sz="3800" u="sng" dirty="0">
                <a:latin typeface="Times" panose="02020603050405020304" pitchFamily="18" charset="0"/>
                <a:cs typeface="Times" panose="02020603050405020304" pitchFamily="18" charset="0"/>
              </a:rPr>
              <a:t>Pobreza del condado de Kern vs Raza y Sexo</a:t>
            </a:r>
            <a:endParaRPr lang="en-US" sz="3800" u="sng" dirty="0">
              <a:latin typeface="Times" panose="02020603050405020304" pitchFamily="18" charset="0"/>
              <a:cs typeface="Times" panose="02020603050405020304" pitchFamily="18" charset="0"/>
            </a:endParaRPr>
          </a:p>
        </p:txBody>
      </p:sp>
      <p:graphicFrame>
        <p:nvGraphicFramePr>
          <p:cNvPr id="5" name="Table 4">
            <a:extLst>
              <a:ext uri="{FF2B5EF4-FFF2-40B4-BE49-F238E27FC236}">
                <a16:creationId xmlns:a16="http://schemas.microsoft.com/office/drawing/2014/main" id="{63F67731-AB53-0910-97DE-8A67E8515E89}"/>
              </a:ext>
            </a:extLst>
          </p:cNvPr>
          <p:cNvGraphicFramePr>
            <a:graphicFrameLocks noGrp="1"/>
          </p:cNvGraphicFramePr>
          <p:nvPr>
            <p:extLst>
              <p:ext uri="{D42A27DB-BD31-4B8C-83A1-F6EECF244321}">
                <p14:modId xmlns:p14="http://schemas.microsoft.com/office/powerpoint/2010/main" val="1383684271"/>
              </p:ext>
            </p:extLst>
          </p:nvPr>
        </p:nvGraphicFramePr>
        <p:xfrm>
          <a:off x="1045348" y="1933039"/>
          <a:ext cx="5356736" cy="3337350"/>
        </p:xfrm>
        <a:graphic>
          <a:graphicData uri="http://schemas.openxmlformats.org/drawingml/2006/table">
            <a:tbl>
              <a:tblPr bandRow="1">
                <a:tableStyleId>{D4CE2346-27A6-42CB-956E-9A3AAC782CB1}</a:tableStyleId>
              </a:tblPr>
              <a:tblGrid>
                <a:gridCol w="2858608">
                  <a:extLst>
                    <a:ext uri="{9D8B030D-6E8A-4147-A177-3AD203B41FA5}">
                      <a16:colId xmlns:a16="http://schemas.microsoft.com/office/drawing/2014/main" val="2466667699"/>
                    </a:ext>
                  </a:extLst>
                </a:gridCol>
                <a:gridCol w="774576">
                  <a:extLst>
                    <a:ext uri="{9D8B030D-6E8A-4147-A177-3AD203B41FA5}">
                      <a16:colId xmlns:a16="http://schemas.microsoft.com/office/drawing/2014/main" val="3430014841"/>
                    </a:ext>
                  </a:extLst>
                </a:gridCol>
                <a:gridCol w="1723552">
                  <a:extLst>
                    <a:ext uri="{9D8B030D-6E8A-4147-A177-3AD203B41FA5}">
                      <a16:colId xmlns:a16="http://schemas.microsoft.com/office/drawing/2014/main" val="1300216205"/>
                    </a:ext>
                  </a:extLst>
                </a:gridCol>
              </a:tblGrid>
              <a:tr h="362011">
                <a:tc>
                  <a:txBody>
                    <a:bodyPr/>
                    <a:lstStyle/>
                    <a:p>
                      <a:pPr marL="0" marR="0">
                        <a:lnSpc>
                          <a:spcPct val="107000"/>
                        </a:lnSpc>
                        <a:spcBef>
                          <a:spcPts val="0"/>
                        </a:spcBef>
                        <a:spcAft>
                          <a:spcPts val="800"/>
                        </a:spcAft>
                      </a:pPr>
                      <a:r>
                        <a:rPr lang="en-US" sz="1600" b="1" kern="100" dirty="0">
                          <a:effectLst/>
                          <a:latin typeface="+mj-lt"/>
                        </a:rPr>
                        <a:t>Raza</a:t>
                      </a:r>
                      <a:endParaRPr lang="en-US" sz="16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600" b="1" kern="100" dirty="0">
                          <a:effectLst/>
                          <a:latin typeface="+mj-lt"/>
                        </a:rPr>
                        <a:t>Total</a:t>
                      </a:r>
                      <a:endParaRPr lang="en-US" sz="16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600" b="1" kern="100" dirty="0">
                          <a:effectLst/>
                          <a:latin typeface="+mj-lt"/>
                        </a:rPr>
                        <a:t>Tasa de </a:t>
                      </a:r>
                      <a:r>
                        <a:rPr lang="en-US" sz="1600" b="1" kern="100" dirty="0" err="1">
                          <a:effectLst/>
                          <a:latin typeface="+mj-lt"/>
                        </a:rPr>
                        <a:t>Pobreza</a:t>
                      </a:r>
                      <a:endParaRPr lang="en-US" sz="16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439905175"/>
                  </a:ext>
                </a:extLst>
              </a:tr>
              <a:tr h="362011">
                <a:tc>
                  <a:txBody>
                    <a:bodyPr/>
                    <a:lstStyle/>
                    <a:p>
                      <a:pPr marL="0" marR="0">
                        <a:lnSpc>
                          <a:spcPct val="107000"/>
                        </a:lnSpc>
                        <a:spcBef>
                          <a:spcPts val="0"/>
                        </a:spcBef>
                        <a:spcAft>
                          <a:spcPts val="800"/>
                        </a:spcAft>
                      </a:pPr>
                      <a:r>
                        <a:rPr lang="en-US" sz="1400" b="0" kern="100" dirty="0">
                          <a:effectLst/>
                          <a:latin typeface="+mj-lt"/>
                          <a:ea typeface="Calibri" panose="020F0502020204030204" pitchFamily="34" charset="0"/>
                          <a:cs typeface="Times New Roman" panose="02020603050405020304" pitchFamily="18" charset="0"/>
                        </a:rPr>
                        <a:t>Negro</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42,584</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31.6%</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50445146"/>
                  </a:ext>
                </a:extLst>
              </a:tr>
              <a:tr h="362011">
                <a:tc>
                  <a:txBody>
                    <a:bodyPr/>
                    <a:lstStyle/>
                    <a:p>
                      <a:pPr marL="0" marR="0" lvl="0" indent="0" algn="l" rtl="0">
                        <a:lnSpc>
                          <a:spcPct val="107000"/>
                        </a:lnSpc>
                        <a:spcBef>
                          <a:spcPts val="0"/>
                        </a:spcBef>
                        <a:spcAft>
                          <a:spcPts val="0"/>
                        </a:spcAft>
                        <a:buNone/>
                      </a:pPr>
                      <a:r>
                        <a:rPr lang="es-ES" sz="1400" b="0" i="0" u="none" strike="noStrike" kern="1200" cap="none" dirty="0">
                          <a:solidFill>
                            <a:schemeClr val="dk1"/>
                          </a:solidFill>
                          <a:latin typeface="+mj-lt"/>
                          <a:ea typeface="Dante"/>
                          <a:cs typeface="Dante"/>
                        </a:rPr>
                        <a:t>Nativo hawaiano/Isleño del Pacífico</a:t>
                      </a:r>
                      <a:endParaRPr lang="es-ES" sz="1400" b="0" i="0" u="none" strike="noStrike" kern="1200" cap="none" dirty="0">
                        <a:solidFill>
                          <a:schemeClr val="dk1"/>
                        </a:solidFill>
                        <a:latin typeface="+mj-lt"/>
                        <a:ea typeface="Calibri"/>
                        <a:cs typeface="Calibri"/>
                        <a:sym typeface="Calibri"/>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1,103</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23.1%</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221600109"/>
                  </a:ext>
                </a:extLst>
              </a:tr>
              <a:tr h="362011">
                <a:tc>
                  <a:txBody>
                    <a:bodyPr/>
                    <a:lstStyle/>
                    <a:p>
                      <a:pPr marL="0" marR="0" lvl="0" indent="0" algn="l" rtl="0">
                        <a:lnSpc>
                          <a:spcPct val="107000"/>
                        </a:lnSpc>
                        <a:spcBef>
                          <a:spcPts val="0"/>
                        </a:spcBef>
                        <a:spcAft>
                          <a:spcPts val="0"/>
                        </a:spcAft>
                        <a:buNone/>
                      </a:pPr>
                      <a:r>
                        <a:rPr lang="es-MX" sz="1400" b="0" i="0" u="none" strike="noStrike" kern="1200" cap="none" dirty="0">
                          <a:solidFill>
                            <a:schemeClr val="dk1"/>
                          </a:solidFill>
                          <a:latin typeface="+mj-lt"/>
                          <a:ea typeface="Dante"/>
                          <a:cs typeface="Dante"/>
                        </a:rPr>
                        <a:t>Indio americano/nativo de Alaska solo</a:t>
                      </a:r>
                      <a:endParaRPr lang="es-MX" sz="1400" b="0" i="0" u="none" strike="noStrike" kern="1200" cap="none" dirty="0">
                        <a:solidFill>
                          <a:schemeClr val="dk1"/>
                        </a:solidFill>
                        <a:latin typeface="+mj-lt"/>
                        <a:ea typeface="Calibri"/>
                        <a:cs typeface="Calibri"/>
                        <a:sym typeface="Calibri"/>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8,439</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23.0%</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093681809"/>
                  </a:ext>
                </a:extLst>
              </a:tr>
              <a:tr h="362011">
                <a:tc>
                  <a:txBody>
                    <a:bodyPr/>
                    <a:lstStyle/>
                    <a:p>
                      <a:pPr marL="0" marR="0" lvl="0" indent="0" algn="l" rtl="0">
                        <a:lnSpc>
                          <a:spcPct val="107000"/>
                        </a:lnSpc>
                        <a:spcBef>
                          <a:spcPts val="0"/>
                        </a:spcBef>
                        <a:spcAft>
                          <a:spcPts val="0"/>
                        </a:spcAft>
                        <a:buNone/>
                      </a:pPr>
                      <a:r>
                        <a:rPr lang="es-MX" sz="1400" b="0" i="0" u="none" strike="noStrike" kern="1200" cap="none" dirty="0">
                          <a:solidFill>
                            <a:schemeClr val="dk1"/>
                          </a:solidFill>
                          <a:latin typeface="+mj-lt"/>
                          <a:ea typeface="Dante"/>
                          <a:cs typeface="Dante"/>
                        </a:rPr>
                        <a:t>Alguna otra raza sola</a:t>
                      </a:r>
                      <a:endParaRPr lang="es-MX" sz="1400" b="0" i="0" u="none" strike="noStrike" kern="1200" cap="none" dirty="0">
                        <a:solidFill>
                          <a:schemeClr val="dk1"/>
                        </a:solidFill>
                        <a:latin typeface="+mj-lt"/>
                        <a:ea typeface="Calibri"/>
                        <a:cs typeface="Calibri"/>
                        <a:sym typeface="Calibri"/>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120,515</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22.1%</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678016962"/>
                  </a:ext>
                </a:extLst>
              </a:tr>
              <a:tr h="362011">
                <a:tc>
                  <a:txBody>
                    <a:bodyPr/>
                    <a:lstStyle/>
                    <a:p>
                      <a:pPr marL="0" marR="0" lvl="0" indent="0" algn="l" rtl="0">
                        <a:lnSpc>
                          <a:spcPct val="107000"/>
                        </a:lnSpc>
                        <a:spcBef>
                          <a:spcPts val="0"/>
                        </a:spcBef>
                        <a:spcAft>
                          <a:spcPts val="0"/>
                        </a:spcAft>
                        <a:buNone/>
                      </a:pPr>
                      <a:r>
                        <a:rPr lang="es-MX" sz="1400" b="0" i="0" u="none" strike="noStrike" kern="1200" cap="none" dirty="0">
                          <a:solidFill>
                            <a:schemeClr val="dk1"/>
                          </a:solidFill>
                          <a:latin typeface="+mj-lt"/>
                          <a:ea typeface="Dante"/>
                          <a:cs typeface="Dante"/>
                        </a:rPr>
                        <a:t>Latino</a:t>
                      </a:r>
                      <a:endParaRPr lang="es-MX" sz="1400" b="0" i="0" u="none" strike="noStrike" kern="1200" cap="none" dirty="0">
                        <a:solidFill>
                          <a:schemeClr val="dk1"/>
                        </a:solidFill>
                        <a:latin typeface="+mj-lt"/>
                        <a:ea typeface="Calibri"/>
                        <a:cs typeface="Calibri"/>
                        <a:sym typeface="Calibri"/>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479,886</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22.0%</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211278470"/>
                  </a:ext>
                </a:extLst>
              </a:tr>
              <a:tr h="362011">
                <a:tc>
                  <a:txBody>
                    <a:bodyPr/>
                    <a:lstStyle/>
                    <a:p>
                      <a:pPr marL="0" marR="0" lvl="0" indent="0" algn="l" rtl="0">
                        <a:lnSpc>
                          <a:spcPct val="107000"/>
                        </a:lnSpc>
                        <a:spcBef>
                          <a:spcPts val="0"/>
                        </a:spcBef>
                        <a:spcAft>
                          <a:spcPts val="0"/>
                        </a:spcAft>
                        <a:buNone/>
                      </a:pPr>
                      <a:r>
                        <a:rPr lang="es-MX" sz="1400" b="0" i="0" u="none" strike="noStrike" kern="1200" cap="none" dirty="0">
                          <a:solidFill>
                            <a:schemeClr val="dk1"/>
                          </a:solidFill>
                          <a:latin typeface="+mj-lt"/>
                          <a:ea typeface="Dante"/>
                          <a:cs typeface="Dante"/>
                        </a:rPr>
                        <a:t>Dos o mas razas</a:t>
                      </a:r>
                      <a:endParaRPr lang="es-MX" sz="1400" b="0" i="0" u="none" strike="noStrike" kern="1200" cap="none" dirty="0">
                        <a:solidFill>
                          <a:schemeClr val="dk1"/>
                        </a:solidFill>
                        <a:latin typeface="+mj-lt"/>
                        <a:ea typeface="Calibri"/>
                        <a:cs typeface="Calibri"/>
                        <a:sym typeface="Calibri"/>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110,570</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18.4%</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46290688"/>
                  </a:ext>
                </a:extLst>
              </a:tr>
              <a:tr h="362011">
                <a:tc>
                  <a:txBody>
                    <a:bodyPr/>
                    <a:lstStyle/>
                    <a:p>
                      <a:pPr marL="0" marR="0" lvl="0" indent="0" algn="l" rtl="0">
                        <a:lnSpc>
                          <a:spcPct val="107000"/>
                        </a:lnSpc>
                        <a:spcBef>
                          <a:spcPts val="0"/>
                        </a:spcBef>
                        <a:spcAft>
                          <a:spcPts val="0"/>
                        </a:spcAft>
                        <a:buNone/>
                      </a:pPr>
                      <a:r>
                        <a:rPr lang="es-MX" sz="1400" b="0" i="0" u="none" strike="noStrike" kern="1200" cap="none" dirty="0">
                          <a:solidFill>
                            <a:schemeClr val="dk1"/>
                          </a:solidFill>
                          <a:latin typeface="+mj-lt"/>
                          <a:ea typeface="Dante"/>
                          <a:cs typeface="Dante"/>
                        </a:rPr>
                        <a:t>Asiático</a:t>
                      </a:r>
                      <a:endParaRPr lang="es-MX" sz="1400" b="0" i="0" u="none" strike="noStrike" kern="1200" cap="none" dirty="0">
                        <a:solidFill>
                          <a:schemeClr val="dk1"/>
                        </a:solidFill>
                        <a:latin typeface="+mj-lt"/>
                        <a:ea typeface="Calibri"/>
                        <a:cs typeface="Calibri"/>
                        <a:sym typeface="Calibri"/>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43,087</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14.4%</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942327"/>
                  </a:ext>
                </a:extLst>
              </a:tr>
              <a:tr h="362011">
                <a:tc>
                  <a:txBody>
                    <a:bodyPr/>
                    <a:lstStyle/>
                    <a:p>
                      <a:pPr marL="0" marR="0">
                        <a:lnSpc>
                          <a:spcPct val="107000"/>
                        </a:lnSpc>
                        <a:spcBef>
                          <a:spcPts val="0"/>
                        </a:spcBef>
                        <a:spcAft>
                          <a:spcPts val="800"/>
                        </a:spcAft>
                      </a:pPr>
                      <a:r>
                        <a:rPr lang="en-US" sz="1400" b="0" kern="100" dirty="0">
                          <a:effectLst/>
                          <a:latin typeface="+mj-lt"/>
                        </a:rPr>
                        <a:t>White</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284,920</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b="0" kern="100" dirty="0">
                          <a:effectLst/>
                          <a:latin typeface="+mj-lt"/>
                        </a:rPr>
                        <a:t>14.0%</a:t>
                      </a:r>
                      <a:endParaRPr lang="en-US" sz="1400" b="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96761764"/>
                  </a:ext>
                </a:extLst>
              </a:tr>
            </a:tbl>
          </a:graphicData>
        </a:graphic>
      </p:graphicFrame>
      <p:graphicFrame>
        <p:nvGraphicFramePr>
          <p:cNvPr id="6" name="Table 5">
            <a:extLst>
              <a:ext uri="{FF2B5EF4-FFF2-40B4-BE49-F238E27FC236}">
                <a16:creationId xmlns:a16="http://schemas.microsoft.com/office/drawing/2014/main" id="{56605574-9D4F-75E4-C999-5E617633B389}"/>
              </a:ext>
            </a:extLst>
          </p:cNvPr>
          <p:cNvGraphicFramePr>
            <a:graphicFrameLocks noGrp="1"/>
          </p:cNvGraphicFramePr>
          <p:nvPr>
            <p:extLst>
              <p:ext uri="{D42A27DB-BD31-4B8C-83A1-F6EECF244321}">
                <p14:modId xmlns:p14="http://schemas.microsoft.com/office/powerpoint/2010/main" val="1203101414"/>
              </p:ext>
            </p:extLst>
          </p:nvPr>
        </p:nvGraphicFramePr>
        <p:xfrm>
          <a:off x="6706145" y="1933039"/>
          <a:ext cx="4181379" cy="986246"/>
        </p:xfrm>
        <a:graphic>
          <a:graphicData uri="http://schemas.openxmlformats.org/drawingml/2006/table">
            <a:tbl>
              <a:tblPr bandRow="1">
                <a:tableStyleId>{D4CE2346-27A6-42CB-956E-9A3AAC782CB1}</a:tableStyleId>
              </a:tblPr>
              <a:tblGrid>
                <a:gridCol w="1233993">
                  <a:extLst>
                    <a:ext uri="{9D8B030D-6E8A-4147-A177-3AD203B41FA5}">
                      <a16:colId xmlns:a16="http://schemas.microsoft.com/office/drawing/2014/main" val="2692791094"/>
                    </a:ext>
                  </a:extLst>
                </a:gridCol>
                <a:gridCol w="1091953">
                  <a:extLst>
                    <a:ext uri="{9D8B030D-6E8A-4147-A177-3AD203B41FA5}">
                      <a16:colId xmlns:a16="http://schemas.microsoft.com/office/drawing/2014/main" val="3636569003"/>
                    </a:ext>
                  </a:extLst>
                </a:gridCol>
                <a:gridCol w="1855433">
                  <a:extLst>
                    <a:ext uri="{9D8B030D-6E8A-4147-A177-3AD203B41FA5}">
                      <a16:colId xmlns:a16="http://schemas.microsoft.com/office/drawing/2014/main" val="1902492954"/>
                    </a:ext>
                  </a:extLst>
                </a:gridCol>
              </a:tblGrid>
              <a:tr h="357400">
                <a:tc>
                  <a:txBody>
                    <a:bodyPr/>
                    <a:lstStyle/>
                    <a:p>
                      <a:pPr marL="0" marR="0">
                        <a:lnSpc>
                          <a:spcPct val="107000"/>
                        </a:lnSpc>
                        <a:spcBef>
                          <a:spcPts val="0"/>
                        </a:spcBef>
                        <a:spcAft>
                          <a:spcPts val="800"/>
                        </a:spcAft>
                      </a:pPr>
                      <a:r>
                        <a:rPr lang="en-US" sz="1700" b="1" kern="100" dirty="0" err="1">
                          <a:effectLst/>
                          <a:latin typeface="+mj-lt"/>
                        </a:rPr>
                        <a:t>Sexo</a:t>
                      </a:r>
                      <a:endParaRPr lang="en-US" sz="17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700" b="1" kern="100" dirty="0">
                          <a:effectLst/>
                          <a:latin typeface="+mj-lt"/>
                        </a:rPr>
                        <a:t>Total</a:t>
                      </a:r>
                      <a:endParaRPr lang="en-US" sz="1700" b="1"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nSpc>
                          <a:spcPct val="107000"/>
                        </a:lnSpc>
                        <a:spcBef>
                          <a:spcPts val="0"/>
                        </a:spcBef>
                        <a:spcAft>
                          <a:spcPts val="800"/>
                        </a:spcAft>
                      </a:pPr>
                      <a:r>
                        <a:rPr lang="en-US" sz="1800" b="1" i="0" kern="100" dirty="0">
                          <a:solidFill>
                            <a:schemeClr val="dk1"/>
                          </a:solidFill>
                          <a:effectLst/>
                          <a:latin typeface="+mj-lt"/>
                          <a:ea typeface="Dante"/>
                          <a:cs typeface="Dante"/>
                        </a:rPr>
                        <a:t>Tasa de </a:t>
                      </a:r>
                      <a:r>
                        <a:rPr lang="en-US" sz="1800" b="1" i="0" kern="100" dirty="0" err="1">
                          <a:solidFill>
                            <a:schemeClr val="dk1"/>
                          </a:solidFill>
                          <a:effectLst/>
                          <a:latin typeface="+mj-lt"/>
                          <a:ea typeface="Dante"/>
                          <a:cs typeface="Dante"/>
                        </a:rPr>
                        <a:t>Pobreza</a:t>
                      </a:r>
                      <a:endParaRPr lang="en-US" sz="1800" b="1" i="0" kern="1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538755040"/>
                  </a:ext>
                </a:extLst>
              </a:tr>
              <a:tr h="319071">
                <a:tc>
                  <a:txBody>
                    <a:bodyPr/>
                    <a:lstStyle/>
                    <a:p>
                      <a:pPr marL="0" marR="0">
                        <a:lnSpc>
                          <a:spcPct val="107000"/>
                        </a:lnSpc>
                        <a:spcBef>
                          <a:spcPts val="0"/>
                        </a:spcBef>
                        <a:spcAft>
                          <a:spcPts val="800"/>
                        </a:spcAft>
                      </a:pPr>
                      <a:r>
                        <a:rPr lang="en-US" sz="1400" kern="100" dirty="0" err="1">
                          <a:effectLst/>
                          <a:latin typeface="+mj-lt"/>
                        </a:rPr>
                        <a:t>Masculino</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438,607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17.3%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797053123"/>
                  </a:ext>
                </a:extLst>
              </a:tr>
              <a:tr h="309775">
                <a:tc>
                  <a:txBody>
                    <a:bodyPr/>
                    <a:lstStyle/>
                    <a:p>
                      <a:pPr marL="0" marR="0">
                        <a:lnSpc>
                          <a:spcPct val="107000"/>
                        </a:lnSpc>
                        <a:spcBef>
                          <a:spcPts val="0"/>
                        </a:spcBef>
                        <a:spcAft>
                          <a:spcPts val="800"/>
                        </a:spcAft>
                      </a:pPr>
                      <a:r>
                        <a:rPr lang="en-US" sz="1400" kern="100" dirty="0" err="1">
                          <a:effectLst/>
                          <a:latin typeface="+mj-lt"/>
                        </a:rPr>
                        <a:t>Femenina</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436,219</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800"/>
                        </a:spcAft>
                      </a:pPr>
                      <a:r>
                        <a:rPr lang="en-US" sz="1400" kern="100" dirty="0">
                          <a:effectLst/>
                          <a:latin typeface="+mj-lt"/>
                        </a:rPr>
                        <a:t>21.4%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71199936"/>
                  </a:ext>
                </a:extLst>
              </a:tr>
            </a:tbl>
          </a:graphicData>
        </a:graphic>
      </p:graphicFrame>
      <p:sp>
        <p:nvSpPr>
          <p:cNvPr id="10" name="TextBox 9">
            <a:extLst>
              <a:ext uri="{FF2B5EF4-FFF2-40B4-BE49-F238E27FC236}">
                <a16:creationId xmlns:a16="http://schemas.microsoft.com/office/drawing/2014/main" id="{70E32B09-8EC5-4266-3066-E8E2AAF7F900}"/>
              </a:ext>
            </a:extLst>
          </p:cNvPr>
          <p:cNvSpPr txBox="1"/>
          <p:nvPr/>
        </p:nvSpPr>
        <p:spPr>
          <a:xfrm>
            <a:off x="482353" y="5908149"/>
            <a:ext cx="8653508" cy="452368"/>
          </a:xfrm>
          <a:prstGeom prst="rect">
            <a:avLst/>
          </a:prstGeom>
          <a:noFill/>
        </p:spPr>
        <p:txBody>
          <a:bodyPr wrap="square">
            <a:spAutoFit/>
          </a:bodyPr>
          <a:lstStyle/>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Sources:</a:t>
            </a:r>
          </a:p>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1.US Census, Poverty Status in the Past 12 Months, Table S1701, 2021, 5-Year Estimates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D3C081F-78C4-F395-905B-1C05E73CD11C}"/>
              </a:ext>
            </a:extLst>
          </p:cNvPr>
          <p:cNvSpPr/>
          <p:nvPr/>
        </p:nvSpPr>
        <p:spPr>
          <a:xfrm>
            <a:off x="482353" y="410592"/>
            <a:ext cx="11221375" cy="603681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3FF2B15-540A-4844-939F-12E9EA8B712A}"/>
              </a:ext>
            </a:extLst>
          </p:cNvPr>
          <p:cNvSpPr txBox="1"/>
          <p:nvPr/>
        </p:nvSpPr>
        <p:spPr>
          <a:xfrm>
            <a:off x="6367858" y="1707649"/>
            <a:ext cx="97655" cy="276999"/>
          </a:xfrm>
          <a:prstGeom prst="rect">
            <a:avLst/>
          </a:prstGeom>
          <a:noFill/>
        </p:spPr>
        <p:txBody>
          <a:bodyPr wrap="square" rtlCol="0">
            <a:spAutoFit/>
          </a:bodyPr>
          <a:lstStyle/>
          <a:p>
            <a:r>
              <a:rPr lang="en-US" sz="1200" dirty="0">
                <a:latin typeface="+mj-lt"/>
              </a:rPr>
              <a:t>1</a:t>
            </a:r>
          </a:p>
        </p:txBody>
      </p:sp>
      <p:sp>
        <p:nvSpPr>
          <p:cNvPr id="8" name="TextBox 7">
            <a:extLst>
              <a:ext uri="{FF2B5EF4-FFF2-40B4-BE49-F238E27FC236}">
                <a16:creationId xmlns:a16="http://schemas.microsoft.com/office/drawing/2014/main" id="{FBE7292E-C0DC-6F36-BE6E-100012D4F9F7}"/>
              </a:ext>
            </a:extLst>
          </p:cNvPr>
          <p:cNvSpPr txBox="1"/>
          <p:nvPr/>
        </p:nvSpPr>
        <p:spPr>
          <a:xfrm>
            <a:off x="10847746" y="1707648"/>
            <a:ext cx="186431"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2383813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93C8317D-D46D-7663-544A-27BCC426A99A}"/>
              </a:ext>
            </a:extLst>
          </p:cNvPr>
          <p:cNvSpPr/>
          <p:nvPr/>
        </p:nvSpPr>
        <p:spPr>
          <a:xfrm rot="16200000">
            <a:off x="8653676" y="3509809"/>
            <a:ext cx="3200402" cy="3251851"/>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65D2E0-8442-7BD0-1BD4-A7FE9080B852}"/>
              </a:ext>
            </a:extLst>
          </p:cNvPr>
          <p:cNvSpPr>
            <a:spLocks noGrp="1"/>
          </p:cNvSpPr>
          <p:nvPr>
            <p:ph type="title"/>
          </p:nvPr>
        </p:nvSpPr>
        <p:spPr>
          <a:xfrm>
            <a:off x="106533" y="365126"/>
            <a:ext cx="11984854" cy="1215100"/>
          </a:xfrm>
        </p:spPr>
        <p:txBody>
          <a:bodyPr>
            <a:normAutofit/>
          </a:bodyPr>
          <a:lstStyle/>
          <a:p>
            <a:pPr algn="ctr"/>
            <a:r>
              <a:rPr lang="en-US" sz="3800" u="sng" dirty="0">
                <a:latin typeface="Times" panose="02020603050405020304" pitchFamily="18" charset="0"/>
                <a:cs typeface="Times" panose="02020603050405020304" pitchFamily="18" charset="0"/>
              </a:rPr>
              <a:t>Kern County Poverty vow Education Attainment</a:t>
            </a:r>
          </a:p>
        </p:txBody>
      </p:sp>
      <p:graphicFrame>
        <p:nvGraphicFramePr>
          <p:cNvPr id="3" name="Table 2">
            <a:extLst>
              <a:ext uri="{FF2B5EF4-FFF2-40B4-BE49-F238E27FC236}">
                <a16:creationId xmlns:a16="http://schemas.microsoft.com/office/drawing/2014/main" id="{8F990844-3A8C-3CC5-A904-7C4B1B0D9133}"/>
              </a:ext>
            </a:extLst>
          </p:cNvPr>
          <p:cNvGraphicFramePr>
            <a:graphicFrameLocks noGrp="1"/>
          </p:cNvGraphicFramePr>
          <p:nvPr>
            <p:extLst>
              <p:ext uri="{D42A27DB-BD31-4B8C-83A1-F6EECF244321}">
                <p14:modId xmlns:p14="http://schemas.microsoft.com/office/powerpoint/2010/main" val="3921672888"/>
              </p:ext>
            </p:extLst>
          </p:nvPr>
        </p:nvGraphicFramePr>
        <p:xfrm>
          <a:off x="2148396" y="1787544"/>
          <a:ext cx="6841084" cy="2758920"/>
        </p:xfrm>
        <a:graphic>
          <a:graphicData uri="http://schemas.openxmlformats.org/drawingml/2006/table">
            <a:tbl>
              <a:tblPr bandRow="1">
                <a:tableStyleId>{775DCB02-9BB8-47FD-8907-85C794F793BA}</a:tableStyleId>
              </a:tblPr>
              <a:tblGrid>
                <a:gridCol w="4664601">
                  <a:extLst>
                    <a:ext uri="{9D8B030D-6E8A-4147-A177-3AD203B41FA5}">
                      <a16:colId xmlns:a16="http://schemas.microsoft.com/office/drawing/2014/main" val="391010964"/>
                    </a:ext>
                  </a:extLst>
                </a:gridCol>
                <a:gridCol w="2176483">
                  <a:extLst>
                    <a:ext uri="{9D8B030D-6E8A-4147-A177-3AD203B41FA5}">
                      <a16:colId xmlns:a16="http://schemas.microsoft.com/office/drawing/2014/main" val="2113746105"/>
                    </a:ext>
                  </a:extLst>
                </a:gridCol>
              </a:tblGrid>
              <a:tr h="551784">
                <a:tc>
                  <a:txBody>
                    <a:bodyPr/>
                    <a:lstStyle/>
                    <a:p>
                      <a:pPr marL="0" marR="0" lvl="0" algn="l">
                        <a:lnSpc>
                          <a:spcPct val="107000"/>
                        </a:lnSpc>
                        <a:spcBef>
                          <a:spcPts val="0"/>
                        </a:spcBef>
                        <a:spcAft>
                          <a:spcPts val="800"/>
                        </a:spcAft>
                      </a:pPr>
                      <a:r>
                        <a:rPr lang="en-US" sz="1800" b="1" kern="100" dirty="0">
                          <a:effectLst/>
                          <a:latin typeface="+mj-lt"/>
                        </a:rPr>
                        <a:t>Educational Attainment Level</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40000"/>
                      </a:schemeClr>
                    </a:solidFill>
                  </a:tcPr>
                </a:tc>
                <a:tc>
                  <a:txBody>
                    <a:bodyPr/>
                    <a:lstStyle/>
                    <a:p>
                      <a:pPr marL="0" marR="0" lvl="0" algn="l">
                        <a:lnSpc>
                          <a:spcPct val="107000"/>
                        </a:lnSpc>
                        <a:spcBef>
                          <a:spcPts val="0"/>
                        </a:spcBef>
                        <a:spcAft>
                          <a:spcPts val="800"/>
                        </a:spcAft>
                      </a:pPr>
                      <a:r>
                        <a:rPr lang="en-US" sz="1800" b="1" kern="100" dirty="0">
                          <a:effectLst/>
                          <a:latin typeface="+mj-lt"/>
                        </a:rPr>
                        <a:t>Poverty Rate</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40000"/>
                      </a:schemeClr>
                    </a:solidFill>
                  </a:tcPr>
                </a:tc>
                <a:extLst>
                  <a:ext uri="{0D108BD9-81ED-4DB2-BD59-A6C34878D82A}">
                    <a16:rowId xmlns:a16="http://schemas.microsoft.com/office/drawing/2014/main" val="4284466391"/>
                  </a:ext>
                </a:extLst>
              </a:tr>
              <a:tr h="551784">
                <a:tc>
                  <a:txBody>
                    <a:bodyPr/>
                    <a:lstStyle/>
                    <a:p>
                      <a:pPr marL="0" marR="0" lvl="0" algn="l">
                        <a:lnSpc>
                          <a:spcPct val="107000"/>
                        </a:lnSpc>
                        <a:spcBef>
                          <a:spcPts val="0"/>
                        </a:spcBef>
                        <a:spcAft>
                          <a:spcPts val="800"/>
                        </a:spcAft>
                      </a:pPr>
                      <a:r>
                        <a:rPr lang="en-US" sz="1500" kern="100" dirty="0">
                          <a:effectLst/>
                          <a:latin typeface="+mj-lt"/>
                        </a:rPr>
                        <a:t>Less than high school graduate</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26.4%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0793394"/>
                  </a:ext>
                </a:extLst>
              </a:tr>
              <a:tr h="551784">
                <a:tc>
                  <a:txBody>
                    <a:bodyPr/>
                    <a:lstStyle/>
                    <a:p>
                      <a:pPr marL="0" marR="0" lvl="0" algn="l">
                        <a:lnSpc>
                          <a:spcPct val="107000"/>
                        </a:lnSpc>
                        <a:spcBef>
                          <a:spcPts val="0"/>
                        </a:spcBef>
                        <a:spcAft>
                          <a:spcPts val="800"/>
                        </a:spcAft>
                      </a:pPr>
                      <a:r>
                        <a:rPr lang="en-US" sz="1500" kern="100" dirty="0">
                          <a:effectLst/>
                          <a:latin typeface="+mj-lt"/>
                        </a:rPr>
                        <a:t>High school graduate (includes equivalency)</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17.2%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9551854"/>
                  </a:ext>
                </a:extLst>
              </a:tr>
              <a:tr h="551784">
                <a:tc>
                  <a:txBody>
                    <a:bodyPr/>
                    <a:lstStyle/>
                    <a:p>
                      <a:pPr marL="0" marR="0" lvl="0" algn="l">
                        <a:lnSpc>
                          <a:spcPct val="107000"/>
                        </a:lnSpc>
                        <a:spcBef>
                          <a:spcPts val="0"/>
                        </a:spcBef>
                        <a:spcAft>
                          <a:spcPts val="800"/>
                        </a:spcAft>
                      </a:pPr>
                      <a:r>
                        <a:rPr lang="en-US" sz="1500" kern="100" dirty="0">
                          <a:effectLst/>
                          <a:latin typeface="+mj-lt"/>
                        </a:rPr>
                        <a:t>Some college or associate’s degree</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13.5%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59364834"/>
                  </a:ext>
                </a:extLst>
              </a:tr>
              <a:tr h="551784">
                <a:tc>
                  <a:txBody>
                    <a:bodyPr/>
                    <a:lstStyle/>
                    <a:p>
                      <a:pPr marL="0" marR="0" lvl="0" algn="l">
                        <a:lnSpc>
                          <a:spcPct val="107000"/>
                        </a:lnSpc>
                        <a:spcBef>
                          <a:spcPts val="0"/>
                        </a:spcBef>
                        <a:spcAft>
                          <a:spcPts val="800"/>
                        </a:spcAft>
                      </a:pPr>
                      <a:r>
                        <a:rPr lang="en-US" sz="1500" kern="100" dirty="0">
                          <a:effectLst/>
                          <a:latin typeface="+mj-lt"/>
                        </a:rPr>
                        <a:t>Bachelor’s degree or higher</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5.1%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1570994"/>
                  </a:ext>
                </a:extLst>
              </a:tr>
            </a:tbl>
          </a:graphicData>
        </a:graphic>
      </p:graphicFrame>
      <p:sp>
        <p:nvSpPr>
          <p:cNvPr id="6" name="TextBox 5">
            <a:extLst>
              <a:ext uri="{FF2B5EF4-FFF2-40B4-BE49-F238E27FC236}">
                <a16:creationId xmlns:a16="http://schemas.microsoft.com/office/drawing/2014/main" id="{1AB14A19-2B48-1AF7-4BAE-5FF8AE98BD8B}"/>
              </a:ext>
            </a:extLst>
          </p:cNvPr>
          <p:cNvSpPr txBox="1"/>
          <p:nvPr/>
        </p:nvSpPr>
        <p:spPr>
          <a:xfrm>
            <a:off x="594804" y="5962021"/>
            <a:ext cx="6094520" cy="465577"/>
          </a:xfrm>
          <a:prstGeom prst="rect">
            <a:avLst/>
          </a:prstGeom>
          <a:noFill/>
        </p:spPr>
        <p:txBody>
          <a:bodyPr wrap="square">
            <a:spAutoFit/>
          </a:bodyPr>
          <a:lstStyle/>
          <a:p>
            <a:pPr marL="0" marR="0">
              <a:lnSpc>
                <a:spcPts val="1000"/>
              </a:lnSpc>
              <a:spcBef>
                <a:spcPts val="0"/>
              </a:spcBef>
              <a:spcAft>
                <a:spcPts val="800"/>
              </a:spcAft>
            </a:pPr>
            <a:r>
              <a:rPr lang="en-US" sz="1000" kern="100" dirty="0">
                <a:effectLst/>
                <a:latin typeface="+mj-lt"/>
                <a:ea typeface="Times New Roman" panose="02020603050405020304" pitchFamily="18" charset="0"/>
                <a:cs typeface="Times New Roman" panose="02020603050405020304" pitchFamily="18" charset="0"/>
              </a:rPr>
              <a:t>Sources:</a:t>
            </a:r>
          </a:p>
          <a:p>
            <a:pPr marL="0" marR="0">
              <a:lnSpc>
                <a:spcPts val="1000"/>
              </a:lnSpc>
              <a:spcBef>
                <a:spcPts val="0"/>
              </a:spcBef>
              <a:spcAft>
                <a:spcPts val="800"/>
              </a:spcAft>
            </a:pPr>
            <a:r>
              <a:rPr lang="en-US" sz="1000" kern="100" dirty="0">
                <a:effectLst/>
                <a:latin typeface="+mj-lt"/>
                <a:ea typeface="Times New Roman" panose="02020603050405020304" pitchFamily="18" charset="0"/>
                <a:cs typeface="Times New Roman" panose="02020603050405020304" pitchFamily="18" charset="0"/>
              </a:rPr>
              <a:t>1.US Census, Educational Attainment, Table S1501, 2021, 5-Year Estimates</a:t>
            </a:r>
            <a:endParaRPr lang="en-US" sz="1000" kern="100" dirty="0">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1F33F9F-2432-460E-410A-B16F170FF0F3}"/>
              </a:ext>
            </a:extLst>
          </p:cNvPr>
          <p:cNvSpPr/>
          <p:nvPr/>
        </p:nvSpPr>
        <p:spPr>
          <a:xfrm>
            <a:off x="594804" y="430402"/>
            <a:ext cx="10813002" cy="60624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40AC922-606E-DC06-882F-337F32EEDAE2}"/>
              </a:ext>
            </a:extLst>
          </p:cNvPr>
          <p:cNvSpPr txBox="1"/>
          <p:nvPr/>
        </p:nvSpPr>
        <p:spPr>
          <a:xfrm>
            <a:off x="8988641" y="1575268"/>
            <a:ext cx="342629"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4011266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93C8317D-D46D-7663-544A-27BCC426A99A}"/>
              </a:ext>
            </a:extLst>
          </p:cNvPr>
          <p:cNvSpPr/>
          <p:nvPr/>
        </p:nvSpPr>
        <p:spPr>
          <a:xfrm rot="16200000">
            <a:off x="8653676" y="3509809"/>
            <a:ext cx="3200402" cy="3251851"/>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65D2E0-8442-7BD0-1BD4-A7FE9080B852}"/>
              </a:ext>
            </a:extLst>
          </p:cNvPr>
          <p:cNvSpPr>
            <a:spLocks noGrp="1"/>
          </p:cNvSpPr>
          <p:nvPr>
            <p:ph type="title"/>
          </p:nvPr>
        </p:nvSpPr>
        <p:spPr>
          <a:xfrm>
            <a:off x="106533" y="365126"/>
            <a:ext cx="11984854" cy="1215100"/>
          </a:xfrm>
        </p:spPr>
        <p:txBody>
          <a:bodyPr>
            <a:normAutofit/>
          </a:bodyPr>
          <a:lstStyle/>
          <a:p>
            <a:pPr algn="ctr"/>
            <a:r>
              <a:rPr lang="es-ES" sz="3300" u="sng" dirty="0">
                <a:latin typeface="Times" panose="02020603050405020304" pitchFamily="18" charset="0"/>
                <a:cs typeface="Times" panose="02020603050405020304" pitchFamily="18" charset="0"/>
              </a:rPr>
              <a:t>Pobreza del condado de Kern vs Nivel Educativo </a:t>
            </a:r>
            <a:br>
              <a:rPr lang="es-ES" sz="3300" u="sng" dirty="0">
                <a:latin typeface="Times" panose="02020603050405020304" pitchFamily="18" charset="0"/>
                <a:cs typeface="Times" panose="02020603050405020304" pitchFamily="18" charset="0"/>
              </a:rPr>
            </a:br>
            <a:r>
              <a:rPr lang="es-ES" sz="3300" u="sng" dirty="0">
                <a:latin typeface="Times" panose="02020603050405020304" pitchFamily="18" charset="0"/>
                <a:cs typeface="Times" panose="02020603050405020304" pitchFamily="18" charset="0"/>
              </a:rPr>
              <a:t>Alcanzado</a:t>
            </a:r>
            <a:endParaRPr lang="en-US" sz="3300" u="sng" dirty="0">
              <a:latin typeface="Times" panose="02020603050405020304" pitchFamily="18" charset="0"/>
              <a:cs typeface="Times" panose="02020603050405020304" pitchFamily="18" charset="0"/>
            </a:endParaRPr>
          </a:p>
        </p:txBody>
      </p:sp>
      <p:graphicFrame>
        <p:nvGraphicFramePr>
          <p:cNvPr id="3" name="Table 2">
            <a:extLst>
              <a:ext uri="{FF2B5EF4-FFF2-40B4-BE49-F238E27FC236}">
                <a16:creationId xmlns:a16="http://schemas.microsoft.com/office/drawing/2014/main" id="{8F990844-3A8C-3CC5-A904-7C4B1B0D9133}"/>
              </a:ext>
            </a:extLst>
          </p:cNvPr>
          <p:cNvGraphicFramePr>
            <a:graphicFrameLocks noGrp="1"/>
          </p:cNvGraphicFramePr>
          <p:nvPr>
            <p:extLst>
              <p:ext uri="{D42A27DB-BD31-4B8C-83A1-F6EECF244321}">
                <p14:modId xmlns:p14="http://schemas.microsoft.com/office/powerpoint/2010/main" val="4115142254"/>
              </p:ext>
            </p:extLst>
          </p:nvPr>
        </p:nvGraphicFramePr>
        <p:xfrm>
          <a:off x="2469471" y="1884032"/>
          <a:ext cx="6841084" cy="2758920"/>
        </p:xfrm>
        <a:graphic>
          <a:graphicData uri="http://schemas.openxmlformats.org/drawingml/2006/table">
            <a:tbl>
              <a:tblPr bandRow="1">
                <a:tableStyleId>{775DCB02-9BB8-47FD-8907-85C794F793BA}</a:tableStyleId>
              </a:tblPr>
              <a:tblGrid>
                <a:gridCol w="4664601">
                  <a:extLst>
                    <a:ext uri="{9D8B030D-6E8A-4147-A177-3AD203B41FA5}">
                      <a16:colId xmlns:a16="http://schemas.microsoft.com/office/drawing/2014/main" val="391010964"/>
                    </a:ext>
                  </a:extLst>
                </a:gridCol>
                <a:gridCol w="2176483">
                  <a:extLst>
                    <a:ext uri="{9D8B030D-6E8A-4147-A177-3AD203B41FA5}">
                      <a16:colId xmlns:a16="http://schemas.microsoft.com/office/drawing/2014/main" val="2113746105"/>
                    </a:ext>
                  </a:extLst>
                </a:gridCol>
              </a:tblGrid>
              <a:tr h="551784">
                <a:tc>
                  <a:txBody>
                    <a:bodyPr/>
                    <a:lstStyle/>
                    <a:p>
                      <a:pPr marL="0" marR="0" lvl="0" algn="l">
                        <a:lnSpc>
                          <a:spcPct val="107000"/>
                        </a:lnSpc>
                        <a:spcBef>
                          <a:spcPts val="0"/>
                        </a:spcBef>
                        <a:spcAft>
                          <a:spcPts val="800"/>
                        </a:spcAft>
                      </a:pPr>
                      <a:r>
                        <a:rPr lang="en-US" sz="1800" b="1" kern="100" dirty="0">
                          <a:effectLst/>
                          <a:latin typeface="+mj-lt"/>
                        </a:rPr>
                        <a:t>Nivel </a:t>
                      </a:r>
                      <a:r>
                        <a:rPr lang="en-US" sz="1800" b="1" kern="100" dirty="0" err="1">
                          <a:effectLst/>
                          <a:latin typeface="+mj-lt"/>
                        </a:rPr>
                        <a:t>educativo</a:t>
                      </a:r>
                      <a:r>
                        <a:rPr lang="en-US" sz="1800" b="1" kern="100" dirty="0">
                          <a:effectLst/>
                          <a:latin typeface="+mj-lt"/>
                        </a:rPr>
                        <a:t> </a:t>
                      </a:r>
                      <a:r>
                        <a:rPr lang="en-US" sz="1800" b="1" kern="100" dirty="0" err="1">
                          <a:effectLst/>
                          <a:latin typeface="+mj-lt"/>
                        </a:rPr>
                        <a:t>alcanzado</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40000"/>
                      </a:schemeClr>
                    </a:solidFill>
                  </a:tcPr>
                </a:tc>
                <a:tc>
                  <a:txBody>
                    <a:bodyPr/>
                    <a:lstStyle/>
                    <a:p>
                      <a:pPr marL="0" marR="0" lvl="0" algn="l">
                        <a:lnSpc>
                          <a:spcPct val="107000"/>
                        </a:lnSpc>
                        <a:spcBef>
                          <a:spcPts val="0"/>
                        </a:spcBef>
                        <a:spcAft>
                          <a:spcPts val="800"/>
                        </a:spcAft>
                      </a:pPr>
                      <a:r>
                        <a:rPr lang="en-US" sz="1800" b="1" kern="100" dirty="0">
                          <a:effectLst/>
                          <a:latin typeface="+mj-lt"/>
                          <a:ea typeface="Calibri" panose="020F0502020204030204" pitchFamily="34" charset="0"/>
                          <a:cs typeface="Times New Roman" panose="02020603050405020304" pitchFamily="18" charset="0"/>
                        </a:rPr>
                        <a:t>Tasa de </a:t>
                      </a:r>
                      <a:r>
                        <a:rPr lang="en-US" sz="1800" b="1" kern="100" dirty="0" err="1">
                          <a:effectLst/>
                          <a:latin typeface="+mj-lt"/>
                          <a:ea typeface="Calibri" panose="020F0502020204030204" pitchFamily="34" charset="0"/>
                          <a:cs typeface="Times New Roman" panose="02020603050405020304" pitchFamily="18" charset="0"/>
                        </a:rPr>
                        <a:t>Pobreza</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40000"/>
                      </a:schemeClr>
                    </a:solidFill>
                  </a:tcPr>
                </a:tc>
                <a:extLst>
                  <a:ext uri="{0D108BD9-81ED-4DB2-BD59-A6C34878D82A}">
                    <a16:rowId xmlns:a16="http://schemas.microsoft.com/office/drawing/2014/main" val="4284466391"/>
                  </a:ext>
                </a:extLst>
              </a:tr>
              <a:tr h="551784">
                <a:tc>
                  <a:txBody>
                    <a:bodyPr/>
                    <a:lstStyle/>
                    <a:p>
                      <a:pPr marL="0" marR="0" lvl="0" algn="l">
                        <a:lnSpc>
                          <a:spcPct val="107000"/>
                        </a:lnSpc>
                        <a:spcBef>
                          <a:spcPts val="0"/>
                        </a:spcBef>
                        <a:spcAft>
                          <a:spcPts val="800"/>
                        </a:spcAft>
                      </a:pPr>
                      <a:r>
                        <a:rPr lang="es-ES" sz="1500" kern="100" dirty="0">
                          <a:effectLst/>
                          <a:latin typeface="+mj-lt"/>
                        </a:rPr>
                        <a:t>No graduado de la </a:t>
                      </a:r>
                      <a:r>
                        <a:rPr lang="en-US" sz="1500" kern="100" dirty="0" err="1">
                          <a:solidFill>
                            <a:schemeClr val="dk1"/>
                          </a:solidFill>
                          <a:effectLst/>
                          <a:latin typeface="+mj-lt"/>
                          <a:ea typeface="+mn-ea"/>
                          <a:cs typeface="+mn-cs"/>
                        </a:rPr>
                        <a:t>preparatoria</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26.4%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0793394"/>
                  </a:ext>
                </a:extLst>
              </a:tr>
              <a:tr h="551784">
                <a:tc>
                  <a:txBody>
                    <a:bodyPr/>
                    <a:lstStyle/>
                    <a:p>
                      <a:pPr marL="0" marR="0" lvl="0" algn="l">
                        <a:lnSpc>
                          <a:spcPct val="107000"/>
                        </a:lnSpc>
                        <a:spcBef>
                          <a:spcPts val="0"/>
                        </a:spcBef>
                        <a:spcAft>
                          <a:spcPts val="800"/>
                        </a:spcAft>
                      </a:pPr>
                      <a:r>
                        <a:rPr lang="en-US" sz="1500" kern="100" dirty="0" err="1">
                          <a:effectLst/>
                          <a:latin typeface="+mj-lt"/>
                        </a:rPr>
                        <a:t>Graduado</a:t>
                      </a:r>
                      <a:r>
                        <a:rPr lang="en-US" sz="1500" kern="100" dirty="0">
                          <a:effectLst/>
                          <a:latin typeface="+mj-lt"/>
                        </a:rPr>
                        <a:t> de </a:t>
                      </a:r>
                      <a:r>
                        <a:rPr lang="en-US" sz="1500" kern="100" dirty="0" err="1">
                          <a:effectLst/>
                          <a:latin typeface="+mj-lt"/>
                        </a:rPr>
                        <a:t>preparatoria</a:t>
                      </a:r>
                      <a:r>
                        <a:rPr lang="en-US" sz="1500" kern="100" dirty="0">
                          <a:effectLst/>
                          <a:latin typeface="+mj-lt"/>
                        </a:rPr>
                        <a:t> (</a:t>
                      </a:r>
                      <a:r>
                        <a:rPr lang="en-US" sz="1500" kern="100" dirty="0" err="1">
                          <a:effectLst/>
                          <a:latin typeface="+mj-lt"/>
                        </a:rPr>
                        <a:t>incluye</a:t>
                      </a:r>
                      <a:r>
                        <a:rPr lang="en-US" sz="1500" kern="100" dirty="0">
                          <a:effectLst/>
                          <a:latin typeface="+mj-lt"/>
                        </a:rPr>
                        <a:t> </a:t>
                      </a:r>
                      <a:r>
                        <a:rPr lang="en-US" sz="1500" kern="100" dirty="0" err="1">
                          <a:effectLst/>
                          <a:latin typeface="+mj-lt"/>
                        </a:rPr>
                        <a:t>equivalencia</a:t>
                      </a:r>
                      <a:r>
                        <a:rPr lang="en-US" sz="1500" kern="100" dirty="0">
                          <a:effectLst/>
                          <a:latin typeface="+mj-lt"/>
                        </a:rPr>
                        <a:t>)</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17.2%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9551854"/>
                  </a:ext>
                </a:extLst>
              </a:tr>
              <a:tr h="551784">
                <a:tc>
                  <a:txBody>
                    <a:bodyPr/>
                    <a:lstStyle/>
                    <a:p>
                      <a:pPr marL="0" marR="0" lvl="0" algn="l">
                        <a:lnSpc>
                          <a:spcPct val="107000"/>
                        </a:lnSpc>
                        <a:spcBef>
                          <a:spcPts val="0"/>
                        </a:spcBef>
                        <a:spcAft>
                          <a:spcPts val="800"/>
                        </a:spcAft>
                      </a:pPr>
                      <a:r>
                        <a:rPr lang="en-US" sz="1500" kern="100" dirty="0" err="1">
                          <a:effectLst/>
                          <a:latin typeface="+mj-lt"/>
                        </a:rPr>
                        <a:t>Alguna</a:t>
                      </a:r>
                      <a:r>
                        <a:rPr lang="en-US" sz="1500" kern="100" dirty="0">
                          <a:effectLst/>
                          <a:latin typeface="+mj-lt"/>
                        </a:rPr>
                        <a:t> </a:t>
                      </a:r>
                      <a:r>
                        <a:rPr lang="en-US" sz="1500" kern="100" dirty="0" err="1">
                          <a:effectLst/>
                          <a:latin typeface="+mj-lt"/>
                        </a:rPr>
                        <a:t>educación</a:t>
                      </a:r>
                      <a:r>
                        <a:rPr lang="en-US" sz="1500" kern="100" dirty="0">
                          <a:effectLst/>
                          <a:latin typeface="+mj-lt"/>
                        </a:rPr>
                        <a:t> superior o un </a:t>
                      </a:r>
                      <a:r>
                        <a:rPr lang="en-US" sz="1500" kern="100" dirty="0" err="1">
                          <a:effectLst/>
                          <a:latin typeface="+mj-lt"/>
                        </a:rPr>
                        <a:t>título</a:t>
                      </a:r>
                      <a:r>
                        <a:rPr lang="en-US" sz="1500" kern="100" dirty="0">
                          <a:effectLst/>
                          <a:latin typeface="+mj-lt"/>
                        </a:rPr>
                        <a:t> </a:t>
                      </a:r>
                      <a:r>
                        <a:rPr lang="en-US" sz="1500" kern="100" dirty="0" err="1">
                          <a:effectLst/>
                          <a:latin typeface="+mj-lt"/>
                        </a:rPr>
                        <a:t>asociado</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13.5%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59364834"/>
                  </a:ext>
                </a:extLst>
              </a:tr>
              <a:tr h="551784">
                <a:tc>
                  <a:txBody>
                    <a:bodyPr/>
                    <a:lstStyle/>
                    <a:p>
                      <a:pPr marL="0" marR="0" lvl="0" algn="l">
                        <a:lnSpc>
                          <a:spcPct val="107000"/>
                        </a:lnSpc>
                        <a:spcBef>
                          <a:spcPts val="0"/>
                        </a:spcBef>
                        <a:spcAft>
                          <a:spcPts val="800"/>
                        </a:spcAft>
                      </a:pPr>
                      <a:r>
                        <a:rPr lang="en-US" sz="1500" kern="100" dirty="0" err="1">
                          <a:effectLst/>
                          <a:latin typeface="+mj-lt"/>
                        </a:rPr>
                        <a:t>Título</a:t>
                      </a:r>
                      <a:r>
                        <a:rPr lang="en-US" sz="1500" kern="100" dirty="0">
                          <a:effectLst/>
                          <a:latin typeface="+mj-lt"/>
                        </a:rPr>
                        <a:t> </a:t>
                      </a:r>
                      <a:r>
                        <a:rPr lang="en-US" sz="1500" kern="100" dirty="0" err="1">
                          <a:effectLst/>
                          <a:latin typeface="+mj-lt"/>
                        </a:rPr>
                        <a:t>universitario</a:t>
                      </a:r>
                      <a:r>
                        <a:rPr lang="en-US" sz="1500" kern="100" dirty="0">
                          <a:effectLst/>
                          <a:latin typeface="+mj-lt"/>
                        </a:rPr>
                        <a:t> o superior</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algn="l">
                        <a:lnSpc>
                          <a:spcPct val="107000"/>
                        </a:lnSpc>
                        <a:spcBef>
                          <a:spcPts val="0"/>
                        </a:spcBef>
                        <a:spcAft>
                          <a:spcPts val="800"/>
                        </a:spcAft>
                      </a:pPr>
                      <a:r>
                        <a:rPr lang="en-US" sz="1500" kern="100" dirty="0">
                          <a:effectLst/>
                          <a:latin typeface="+mj-lt"/>
                        </a:rPr>
                        <a:t>5.1%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1570994"/>
                  </a:ext>
                </a:extLst>
              </a:tr>
            </a:tbl>
          </a:graphicData>
        </a:graphic>
      </p:graphicFrame>
      <p:sp>
        <p:nvSpPr>
          <p:cNvPr id="6" name="TextBox 5">
            <a:extLst>
              <a:ext uri="{FF2B5EF4-FFF2-40B4-BE49-F238E27FC236}">
                <a16:creationId xmlns:a16="http://schemas.microsoft.com/office/drawing/2014/main" id="{1AB14A19-2B48-1AF7-4BAE-5FF8AE98BD8B}"/>
              </a:ext>
            </a:extLst>
          </p:cNvPr>
          <p:cNvSpPr txBox="1"/>
          <p:nvPr/>
        </p:nvSpPr>
        <p:spPr>
          <a:xfrm>
            <a:off x="594804" y="5962021"/>
            <a:ext cx="6094520" cy="465577"/>
          </a:xfrm>
          <a:prstGeom prst="rect">
            <a:avLst/>
          </a:prstGeom>
          <a:noFill/>
        </p:spPr>
        <p:txBody>
          <a:bodyPr wrap="square">
            <a:spAutoFit/>
          </a:bodyPr>
          <a:lstStyle/>
          <a:p>
            <a:pPr marL="0" marR="0">
              <a:lnSpc>
                <a:spcPts val="1000"/>
              </a:lnSpc>
              <a:spcBef>
                <a:spcPts val="0"/>
              </a:spcBef>
              <a:spcAft>
                <a:spcPts val="800"/>
              </a:spcAft>
            </a:pPr>
            <a:r>
              <a:rPr lang="en-US" sz="1000" kern="100" dirty="0">
                <a:effectLst/>
                <a:latin typeface="+mj-lt"/>
                <a:ea typeface="Times New Roman" panose="02020603050405020304" pitchFamily="18" charset="0"/>
                <a:cs typeface="Times New Roman" panose="02020603050405020304" pitchFamily="18" charset="0"/>
              </a:rPr>
              <a:t>Sources:</a:t>
            </a:r>
          </a:p>
          <a:p>
            <a:pPr marL="0" marR="0">
              <a:lnSpc>
                <a:spcPts val="1000"/>
              </a:lnSpc>
              <a:spcBef>
                <a:spcPts val="0"/>
              </a:spcBef>
              <a:spcAft>
                <a:spcPts val="800"/>
              </a:spcAft>
            </a:pPr>
            <a:r>
              <a:rPr lang="en-US" sz="1000" kern="100" dirty="0">
                <a:effectLst/>
                <a:latin typeface="+mj-lt"/>
                <a:ea typeface="Times New Roman" panose="02020603050405020304" pitchFamily="18" charset="0"/>
                <a:cs typeface="Times New Roman" panose="02020603050405020304" pitchFamily="18" charset="0"/>
              </a:rPr>
              <a:t>1.US Census, Educational Attainment, Table S1501, 2021, 5-Year Estimates</a:t>
            </a:r>
            <a:endParaRPr lang="en-US" sz="1000" kern="100" dirty="0">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1F33F9F-2432-460E-410A-B16F170FF0F3}"/>
              </a:ext>
            </a:extLst>
          </p:cNvPr>
          <p:cNvSpPr/>
          <p:nvPr/>
        </p:nvSpPr>
        <p:spPr>
          <a:xfrm>
            <a:off x="594804" y="430402"/>
            <a:ext cx="10813002" cy="60624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40AC922-606E-DC06-882F-337F32EEDAE2}"/>
              </a:ext>
            </a:extLst>
          </p:cNvPr>
          <p:cNvSpPr txBox="1"/>
          <p:nvPr/>
        </p:nvSpPr>
        <p:spPr>
          <a:xfrm>
            <a:off x="9309716" y="1603295"/>
            <a:ext cx="342629"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715514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DE690884-0EC9-4F24-284E-30BAD05C0A10}"/>
              </a:ext>
            </a:extLst>
          </p:cNvPr>
          <p:cNvSpPr/>
          <p:nvPr/>
        </p:nvSpPr>
        <p:spPr>
          <a:xfrm rot="16200000">
            <a:off x="8653676" y="3509809"/>
            <a:ext cx="3200402" cy="3251851"/>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65D2E0-8442-7BD0-1BD4-A7FE9080B852}"/>
              </a:ext>
            </a:extLst>
          </p:cNvPr>
          <p:cNvSpPr>
            <a:spLocks noGrp="1"/>
          </p:cNvSpPr>
          <p:nvPr>
            <p:ph type="title"/>
          </p:nvPr>
        </p:nvSpPr>
        <p:spPr>
          <a:xfrm>
            <a:off x="-115617" y="451111"/>
            <a:ext cx="12109142" cy="1325563"/>
          </a:xfrm>
        </p:spPr>
        <p:txBody>
          <a:bodyPr>
            <a:normAutofit/>
          </a:bodyPr>
          <a:lstStyle/>
          <a:p>
            <a:pPr algn="ctr"/>
            <a:r>
              <a:rPr lang="en-US" sz="3600" u="sng" dirty="0">
                <a:latin typeface="Times" panose="02020603050405020304" pitchFamily="18" charset="0"/>
                <a:cs typeface="Times" panose="02020603050405020304" pitchFamily="18" charset="0"/>
              </a:rPr>
              <a:t>Kern County Poverty Median Earnings in Past 12 Months</a:t>
            </a:r>
          </a:p>
        </p:txBody>
      </p:sp>
      <p:graphicFrame>
        <p:nvGraphicFramePr>
          <p:cNvPr id="4" name="Table 3">
            <a:extLst>
              <a:ext uri="{FF2B5EF4-FFF2-40B4-BE49-F238E27FC236}">
                <a16:creationId xmlns:a16="http://schemas.microsoft.com/office/drawing/2014/main" id="{B3BC97F0-F903-146D-B00B-FD6927E0FC70}"/>
              </a:ext>
            </a:extLst>
          </p:cNvPr>
          <p:cNvGraphicFramePr>
            <a:graphicFrameLocks noGrp="1"/>
          </p:cNvGraphicFramePr>
          <p:nvPr>
            <p:extLst>
              <p:ext uri="{D42A27DB-BD31-4B8C-83A1-F6EECF244321}">
                <p14:modId xmlns:p14="http://schemas.microsoft.com/office/powerpoint/2010/main" val="1759244730"/>
              </p:ext>
            </p:extLst>
          </p:nvPr>
        </p:nvGraphicFramePr>
        <p:xfrm>
          <a:off x="1438183" y="1865450"/>
          <a:ext cx="8673484" cy="2690441"/>
        </p:xfrm>
        <a:graphic>
          <a:graphicData uri="http://schemas.openxmlformats.org/drawingml/2006/table">
            <a:tbl>
              <a:tblPr bandRow="1">
                <a:tableStyleId>{D4CE2346-27A6-42CB-956E-9A3AAC782CB1}</a:tableStyleId>
              </a:tblPr>
              <a:tblGrid>
                <a:gridCol w="3423744">
                  <a:extLst>
                    <a:ext uri="{9D8B030D-6E8A-4147-A177-3AD203B41FA5}">
                      <a16:colId xmlns:a16="http://schemas.microsoft.com/office/drawing/2014/main" val="2320929979"/>
                    </a:ext>
                  </a:extLst>
                </a:gridCol>
                <a:gridCol w="2497661">
                  <a:extLst>
                    <a:ext uri="{9D8B030D-6E8A-4147-A177-3AD203B41FA5}">
                      <a16:colId xmlns:a16="http://schemas.microsoft.com/office/drawing/2014/main" val="4232356353"/>
                    </a:ext>
                  </a:extLst>
                </a:gridCol>
                <a:gridCol w="2752079">
                  <a:extLst>
                    <a:ext uri="{9D8B030D-6E8A-4147-A177-3AD203B41FA5}">
                      <a16:colId xmlns:a16="http://schemas.microsoft.com/office/drawing/2014/main" val="2384454525"/>
                    </a:ext>
                  </a:extLst>
                </a:gridCol>
              </a:tblGrid>
              <a:tr h="486301">
                <a:tc>
                  <a:txBody>
                    <a:bodyPr/>
                    <a:lstStyle/>
                    <a:p>
                      <a:pPr marL="0" marR="0">
                        <a:lnSpc>
                          <a:spcPct val="107000"/>
                        </a:lnSpc>
                        <a:spcBef>
                          <a:spcPts val="0"/>
                        </a:spcBef>
                        <a:spcAft>
                          <a:spcPts val="800"/>
                        </a:spcAft>
                      </a:pPr>
                      <a:r>
                        <a:rPr lang="en-US" sz="1800" b="1" kern="100" dirty="0">
                          <a:effectLst/>
                          <a:latin typeface="+mj-lt"/>
                        </a:rPr>
                        <a:t>Educational Attainment Level</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800" b="1" kern="100" dirty="0">
                          <a:effectLst/>
                          <a:latin typeface="+mj-lt"/>
                        </a:rPr>
                        <a:t>Male Median Earnings</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800" b="1" kern="100" dirty="0">
                          <a:effectLst/>
                          <a:latin typeface="+mj-lt"/>
                        </a:rPr>
                        <a:t>Female Median Earnings</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803923489"/>
                  </a:ext>
                </a:extLst>
              </a:tr>
              <a:tr h="551035">
                <a:tc>
                  <a:txBody>
                    <a:bodyPr/>
                    <a:lstStyle/>
                    <a:p>
                      <a:pPr marL="0" marR="0">
                        <a:lnSpc>
                          <a:spcPct val="107000"/>
                        </a:lnSpc>
                        <a:spcBef>
                          <a:spcPts val="0"/>
                        </a:spcBef>
                        <a:spcAft>
                          <a:spcPts val="800"/>
                        </a:spcAft>
                      </a:pPr>
                      <a:r>
                        <a:rPr lang="en-US" sz="1500" kern="100" dirty="0">
                          <a:effectLst/>
                          <a:latin typeface="+mj-lt"/>
                        </a:rPr>
                        <a:t>Less than high school graduate</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$29,044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$17,036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33942274"/>
                  </a:ext>
                </a:extLst>
              </a:tr>
              <a:tr h="551035">
                <a:tc>
                  <a:txBody>
                    <a:bodyPr/>
                    <a:lstStyle/>
                    <a:p>
                      <a:pPr marL="0" marR="0">
                        <a:lnSpc>
                          <a:spcPct val="107000"/>
                        </a:lnSpc>
                        <a:spcBef>
                          <a:spcPts val="0"/>
                        </a:spcBef>
                        <a:spcAft>
                          <a:spcPts val="800"/>
                        </a:spcAft>
                      </a:pPr>
                      <a:r>
                        <a:rPr lang="en-US" sz="1500" kern="100" dirty="0">
                          <a:effectLst/>
                          <a:latin typeface="+mj-lt"/>
                        </a:rPr>
                        <a:t>High school graduate (includes equivalency)</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$38,272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$23,914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80650596"/>
                  </a:ext>
                </a:extLst>
              </a:tr>
              <a:tr h="551035">
                <a:tc>
                  <a:txBody>
                    <a:bodyPr/>
                    <a:lstStyle/>
                    <a:p>
                      <a:pPr marL="0" marR="0">
                        <a:lnSpc>
                          <a:spcPct val="107000"/>
                        </a:lnSpc>
                        <a:spcBef>
                          <a:spcPts val="0"/>
                        </a:spcBef>
                        <a:spcAft>
                          <a:spcPts val="800"/>
                        </a:spcAft>
                      </a:pPr>
                      <a:r>
                        <a:rPr lang="en-US" sz="1500" kern="100" dirty="0">
                          <a:effectLst/>
                          <a:latin typeface="+mj-lt"/>
                        </a:rPr>
                        <a:t>Some college or associate’s degree</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$50,241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$30,034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836804183"/>
                  </a:ext>
                </a:extLst>
              </a:tr>
              <a:tr h="551035">
                <a:tc>
                  <a:txBody>
                    <a:bodyPr/>
                    <a:lstStyle/>
                    <a:p>
                      <a:pPr marL="0" marR="0">
                        <a:lnSpc>
                          <a:spcPct val="107000"/>
                        </a:lnSpc>
                        <a:spcBef>
                          <a:spcPts val="0"/>
                        </a:spcBef>
                        <a:spcAft>
                          <a:spcPts val="800"/>
                        </a:spcAft>
                      </a:pPr>
                      <a:r>
                        <a:rPr lang="en-US" sz="1500" kern="100" dirty="0">
                          <a:effectLst/>
                          <a:latin typeface="+mj-lt"/>
                        </a:rPr>
                        <a:t>Bachelor’s degree or higher</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$74,238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$52,887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35972000"/>
                  </a:ext>
                </a:extLst>
              </a:tr>
            </a:tbl>
          </a:graphicData>
        </a:graphic>
      </p:graphicFrame>
      <p:sp>
        <p:nvSpPr>
          <p:cNvPr id="6" name="TextBox 5">
            <a:extLst>
              <a:ext uri="{FF2B5EF4-FFF2-40B4-BE49-F238E27FC236}">
                <a16:creationId xmlns:a16="http://schemas.microsoft.com/office/drawing/2014/main" id="{77E8E051-DB81-EBAA-BEE1-B143388D0C43}"/>
              </a:ext>
            </a:extLst>
          </p:cNvPr>
          <p:cNvSpPr txBox="1"/>
          <p:nvPr/>
        </p:nvSpPr>
        <p:spPr>
          <a:xfrm>
            <a:off x="426128" y="5830309"/>
            <a:ext cx="6094520" cy="465577"/>
          </a:xfrm>
          <a:prstGeom prst="rect">
            <a:avLst/>
          </a:prstGeom>
          <a:noFill/>
        </p:spPr>
        <p:txBody>
          <a:bodyPr wrap="square">
            <a:spAutoFit/>
          </a:bodyPr>
          <a:lstStyle/>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Sources:</a:t>
            </a:r>
          </a:p>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1. US Census, Educational Attainment, Table S1501, 2021, 5-Year Estimates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4619C5B-DCA3-FC76-5AA5-C7EDD4F5DED8}"/>
              </a:ext>
            </a:extLst>
          </p:cNvPr>
          <p:cNvSpPr/>
          <p:nvPr/>
        </p:nvSpPr>
        <p:spPr>
          <a:xfrm>
            <a:off x="319389" y="451111"/>
            <a:ext cx="11239130" cy="595577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DE6AB85-2D5A-A467-7991-A7310AE3F1EF}"/>
              </a:ext>
            </a:extLst>
          </p:cNvPr>
          <p:cNvSpPr txBox="1"/>
          <p:nvPr/>
        </p:nvSpPr>
        <p:spPr>
          <a:xfrm>
            <a:off x="10107395" y="1638174"/>
            <a:ext cx="292963"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1119299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DE690884-0EC9-4F24-284E-30BAD05C0A10}"/>
              </a:ext>
            </a:extLst>
          </p:cNvPr>
          <p:cNvSpPr/>
          <p:nvPr/>
        </p:nvSpPr>
        <p:spPr>
          <a:xfrm rot="16200000">
            <a:off x="8653676" y="3509809"/>
            <a:ext cx="3200402" cy="3251851"/>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65D2E0-8442-7BD0-1BD4-A7FE9080B852}"/>
              </a:ext>
            </a:extLst>
          </p:cNvPr>
          <p:cNvSpPr>
            <a:spLocks noGrp="1"/>
          </p:cNvSpPr>
          <p:nvPr>
            <p:ph type="title"/>
          </p:nvPr>
        </p:nvSpPr>
        <p:spPr>
          <a:xfrm>
            <a:off x="-115617" y="451111"/>
            <a:ext cx="12109142" cy="1325563"/>
          </a:xfrm>
        </p:spPr>
        <p:txBody>
          <a:bodyPr>
            <a:normAutofit/>
          </a:bodyPr>
          <a:lstStyle/>
          <a:p>
            <a:pPr algn="ctr"/>
            <a:r>
              <a:rPr lang="es-ES" sz="3600" u="sng" dirty="0">
                <a:latin typeface="Times" panose="02020603050405020304" pitchFamily="18" charset="0"/>
                <a:cs typeface="Times" panose="02020603050405020304" pitchFamily="18" charset="0"/>
              </a:rPr>
              <a:t>Ingresos medios de pobreza del condado de Kern en </a:t>
            </a:r>
            <a:br>
              <a:rPr lang="es-ES" sz="3600" u="sng" dirty="0">
                <a:latin typeface="Times" panose="02020603050405020304" pitchFamily="18" charset="0"/>
                <a:cs typeface="Times" panose="02020603050405020304" pitchFamily="18" charset="0"/>
              </a:rPr>
            </a:br>
            <a:r>
              <a:rPr lang="es-ES" sz="3600" u="sng" dirty="0">
                <a:latin typeface="Times" panose="02020603050405020304" pitchFamily="18" charset="0"/>
                <a:cs typeface="Times" panose="02020603050405020304" pitchFamily="18" charset="0"/>
              </a:rPr>
              <a:t>los últimos 12 meses</a:t>
            </a:r>
            <a:endParaRPr lang="en-US" sz="3600" u="sng" dirty="0">
              <a:latin typeface="Times" panose="02020603050405020304" pitchFamily="18" charset="0"/>
              <a:cs typeface="Times" panose="02020603050405020304" pitchFamily="18" charset="0"/>
            </a:endParaRPr>
          </a:p>
        </p:txBody>
      </p:sp>
      <p:graphicFrame>
        <p:nvGraphicFramePr>
          <p:cNvPr id="4" name="Table 3">
            <a:extLst>
              <a:ext uri="{FF2B5EF4-FFF2-40B4-BE49-F238E27FC236}">
                <a16:creationId xmlns:a16="http://schemas.microsoft.com/office/drawing/2014/main" id="{B3BC97F0-F903-146D-B00B-FD6927E0FC70}"/>
              </a:ext>
            </a:extLst>
          </p:cNvPr>
          <p:cNvGraphicFramePr>
            <a:graphicFrameLocks noGrp="1"/>
          </p:cNvGraphicFramePr>
          <p:nvPr>
            <p:extLst>
              <p:ext uri="{D42A27DB-BD31-4B8C-83A1-F6EECF244321}">
                <p14:modId xmlns:p14="http://schemas.microsoft.com/office/powerpoint/2010/main" val="2606205589"/>
              </p:ext>
            </p:extLst>
          </p:nvPr>
        </p:nvGraphicFramePr>
        <p:xfrm>
          <a:off x="1438183" y="1865450"/>
          <a:ext cx="8673484" cy="2771386"/>
        </p:xfrm>
        <a:graphic>
          <a:graphicData uri="http://schemas.openxmlformats.org/drawingml/2006/table">
            <a:tbl>
              <a:tblPr bandRow="1">
                <a:tableStyleId>{D4CE2346-27A6-42CB-956E-9A3AAC782CB1}</a:tableStyleId>
              </a:tblPr>
              <a:tblGrid>
                <a:gridCol w="3423744">
                  <a:extLst>
                    <a:ext uri="{9D8B030D-6E8A-4147-A177-3AD203B41FA5}">
                      <a16:colId xmlns:a16="http://schemas.microsoft.com/office/drawing/2014/main" val="2320929979"/>
                    </a:ext>
                  </a:extLst>
                </a:gridCol>
                <a:gridCol w="2497661">
                  <a:extLst>
                    <a:ext uri="{9D8B030D-6E8A-4147-A177-3AD203B41FA5}">
                      <a16:colId xmlns:a16="http://schemas.microsoft.com/office/drawing/2014/main" val="4232356353"/>
                    </a:ext>
                  </a:extLst>
                </a:gridCol>
                <a:gridCol w="2752079">
                  <a:extLst>
                    <a:ext uri="{9D8B030D-6E8A-4147-A177-3AD203B41FA5}">
                      <a16:colId xmlns:a16="http://schemas.microsoft.com/office/drawing/2014/main" val="2384454525"/>
                    </a:ext>
                  </a:extLst>
                </a:gridCol>
              </a:tblGrid>
              <a:tr h="486301">
                <a:tc>
                  <a:txBody>
                    <a:bodyPr/>
                    <a:lstStyle/>
                    <a:p>
                      <a:pPr marL="0" marR="0" lvl="0" algn="l">
                        <a:lnSpc>
                          <a:spcPct val="107000"/>
                        </a:lnSpc>
                        <a:spcBef>
                          <a:spcPts val="0"/>
                        </a:spcBef>
                        <a:spcAft>
                          <a:spcPts val="800"/>
                        </a:spcAft>
                      </a:pPr>
                      <a:r>
                        <a:rPr lang="en-US" sz="1800" b="1" i="0" kern="100" dirty="0">
                          <a:solidFill>
                            <a:schemeClr val="dk1"/>
                          </a:solidFill>
                          <a:effectLst/>
                          <a:latin typeface="+mj-lt"/>
                          <a:ea typeface="Dante"/>
                          <a:cs typeface="Dante"/>
                        </a:rPr>
                        <a:t>Nivel </a:t>
                      </a:r>
                      <a:r>
                        <a:rPr lang="en-US" sz="1800" b="1" i="0" kern="100" dirty="0" err="1">
                          <a:solidFill>
                            <a:schemeClr val="dk1"/>
                          </a:solidFill>
                          <a:effectLst/>
                          <a:latin typeface="+mj-lt"/>
                          <a:ea typeface="Dante"/>
                          <a:cs typeface="Dante"/>
                        </a:rPr>
                        <a:t>educativo</a:t>
                      </a:r>
                      <a:r>
                        <a:rPr lang="en-US" sz="1800" b="1" i="0" kern="100" dirty="0">
                          <a:solidFill>
                            <a:schemeClr val="dk1"/>
                          </a:solidFill>
                          <a:effectLst/>
                          <a:latin typeface="+mj-lt"/>
                          <a:ea typeface="Dante"/>
                          <a:cs typeface="Dante"/>
                        </a:rPr>
                        <a:t> </a:t>
                      </a:r>
                      <a:r>
                        <a:rPr lang="en-US" sz="1800" b="1" i="0" kern="100" dirty="0" err="1">
                          <a:solidFill>
                            <a:schemeClr val="dk1"/>
                          </a:solidFill>
                          <a:effectLst/>
                          <a:latin typeface="+mj-lt"/>
                          <a:ea typeface="Dante"/>
                          <a:cs typeface="Dante"/>
                        </a:rPr>
                        <a:t>alcanzado</a:t>
                      </a:r>
                      <a:endParaRPr lang="en-US" sz="1800" b="1" i="0" kern="1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800" b="1" kern="100" dirty="0" err="1">
                          <a:effectLst/>
                          <a:latin typeface="+mj-lt"/>
                        </a:rPr>
                        <a:t>Ingresos</a:t>
                      </a:r>
                      <a:r>
                        <a:rPr lang="en-US" sz="1800" b="1" kern="100" dirty="0">
                          <a:effectLst/>
                          <a:latin typeface="+mj-lt"/>
                        </a:rPr>
                        <a:t> </a:t>
                      </a:r>
                      <a:r>
                        <a:rPr lang="en-US" sz="1800" b="1" kern="100" dirty="0" err="1">
                          <a:effectLst/>
                          <a:latin typeface="+mj-lt"/>
                        </a:rPr>
                        <a:t>Medios</a:t>
                      </a:r>
                      <a:r>
                        <a:rPr lang="en-US" sz="1800" b="1" kern="100" dirty="0">
                          <a:effectLst/>
                          <a:latin typeface="+mj-lt"/>
                        </a:rPr>
                        <a:t> </a:t>
                      </a:r>
                      <a:r>
                        <a:rPr lang="en-US" sz="1800" b="1" kern="100" dirty="0" err="1">
                          <a:effectLst/>
                          <a:latin typeface="+mj-lt"/>
                        </a:rPr>
                        <a:t>Masculinos</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800" b="1" kern="100" dirty="0" err="1">
                          <a:effectLst/>
                          <a:latin typeface="+mj-lt"/>
                        </a:rPr>
                        <a:t>Ingresos</a:t>
                      </a:r>
                      <a:r>
                        <a:rPr lang="en-US" sz="1800" b="1" kern="100" dirty="0">
                          <a:effectLst/>
                          <a:latin typeface="+mj-lt"/>
                        </a:rPr>
                        <a:t> </a:t>
                      </a:r>
                      <a:r>
                        <a:rPr lang="en-US" sz="1800" b="1" kern="100" dirty="0" err="1">
                          <a:effectLst/>
                          <a:latin typeface="+mj-lt"/>
                        </a:rPr>
                        <a:t>Medios</a:t>
                      </a:r>
                      <a:r>
                        <a:rPr lang="en-US" sz="1800" b="1" kern="100" dirty="0">
                          <a:effectLst/>
                          <a:latin typeface="+mj-lt"/>
                        </a:rPr>
                        <a:t> </a:t>
                      </a:r>
                      <a:r>
                        <a:rPr lang="en-US" sz="1800" b="1" kern="100" dirty="0" err="1">
                          <a:effectLst/>
                          <a:latin typeface="+mj-lt"/>
                        </a:rPr>
                        <a:t>Femeninos</a:t>
                      </a:r>
                      <a:endParaRPr lang="en-US" sz="1800" b="1"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803923489"/>
                  </a:ext>
                </a:extLst>
              </a:tr>
              <a:tr h="551035">
                <a:tc>
                  <a:txBody>
                    <a:bodyPr/>
                    <a:lstStyle/>
                    <a:p>
                      <a:pPr marL="0" marR="0" lvl="0" algn="l">
                        <a:lnSpc>
                          <a:spcPct val="107000"/>
                        </a:lnSpc>
                        <a:spcBef>
                          <a:spcPts val="0"/>
                        </a:spcBef>
                        <a:spcAft>
                          <a:spcPts val="800"/>
                        </a:spcAft>
                      </a:pPr>
                      <a:r>
                        <a:rPr lang="es-ES" sz="1500" b="0" i="0" kern="100" dirty="0">
                          <a:solidFill>
                            <a:schemeClr val="dk1"/>
                          </a:solidFill>
                          <a:effectLst/>
                          <a:latin typeface="+mj-lt"/>
                          <a:ea typeface="Dante"/>
                          <a:cs typeface="Dante"/>
                        </a:rPr>
                        <a:t>No graduado de la </a:t>
                      </a:r>
                      <a:r>
                        <a:rPr lang="en-US" sz="1500" b="0" i="0" kern="100" dirty="0" err="1">
                          <a:solidFill>
                            <a:schemeClr val="dk1"/>
                          </a:solidFill>
                          <a:effectLst/>
                          <a:latin typeface="+mj-lt"/>
                          <a:ea typeface="Dante"/>
                          <a:cs typeface="Dante"/>
                        </a:rPr>
                        <a:t>preparatoria</a:t>
                      </a:r>
                      <a:endParaRPr lang="en-US" sz="1500" b="0" i="0" kern="1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$29,044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$17,036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33942274"/>
                  </a:ext>
                </a:extLst>
              </a:tr>
              <a:tr h="551035">
                <a:tc>
                  <a:txBody>
                    <a:bodyPr/>
                    <a:lstStyle/>
                    <a:p>
                      <a:pPr marL="0" marR="0" lvl="0" algn="l">
                        <a:lnSpc>
                          <a:spcPct val="107000"/>
                        </a:lnSpc>
                        <a:spcBef>
                          <a:spcPts val="0"/>
                        </a:spcBef>
                        <a:spcAft>
                          <a:spcPts val="800"/>
                        </a:spcAft>
                      </a:pPr>
                      <a:r>
                        <a:rPr lang="en-US" sz="1500" b="0" i="0" kern="100" dirty="0" err="1">
                          <a:solidFill>
                            <a:schemeClr val="dk1"/>
                          </a:solidFill>
                          <a:effectLst/>
                          <a:latin typeface="+mj-lt"/>
                          <a:ea typeface="Dante"/>
                          <a:cs typeface="Dante"/>
                        </a:rPr>
                        <a:t>Graduado</a:t>
                      </a:r>
                      <a:r>
                        <a:rPr lang="en-US" sz="1500" b="0" i="0" kern="100" dirty="0">
                          <a:solidFill>
                            <a:schemeClr val="dk1"/>
                          </a:solidFill>
                          <a:effectLst/>
                          <a:latin typeface="+mj-lt"/>
                          <a:ea typeface="Dante"/>
                          <a:cs typeface="Dante"/>
                        </a:rPr>
                        <a:t> de </a:t>
                      </a:r>
                      <a:r>
                        <a:rPr lang="en-US" sz="1500" b="0" i="0" kern="100" dirty="0" err="1">
                          <a:solidFill>
                            <a:schemeClr val="dk1"/>
                          </a:solidFill>
                          <a:effectLst/>
                          <a:latin typeface="+mj-lt"/>
                          <a:ea typeface="Dante"/>
                          <a:cs typeface="Dante"/>
                        </a:rPr>
                        <a:t>preparatoria</a:t>
                      </a:r>
                      <a:r>
                        <a:rPr lang="en-US" sz="1500" b="0" i="0" kern="100" dirty="0">
                          <a:solidFill>
                            <a:schemeClr val="dk1"/>
                          </a:solidFill>
                          <a:effectLst/>
                          <a:latin typeface="+mj-lt"/>
                          <a:ea typeface="Dante"/>
                          <a:cs typeface="Dante"/>
                        </a:rPr>
                        <a:t> (</a:t>
                      </a:r>
                      <a:r>
                        <a:rPr lang="en-US" sz="1500" b="0" i="0" kern="100" dirty="0" err="1">
                          <a:solidFill>
                            <a:schemeClr val="dk1"/>
                          </a:solidFill>
                          <a:effectLst/>
                          <a:latin typeface="+mj-lt"/>
                          <a:ea typeface="Dante"/>
                          <a:cs typeface="Dante"/>
                        </a:rPr>
                        <a:t>incluye</a:t>
                      </a:r>
                      <a:r>
                        <a:rPr lang="en-US" sz="1500" b="0" i="0" kern="100" dirty="0">
                          <a:solidFill>
                            <a:schemeClr val="dk1"/>
                          </a:solidFill>
                          <a:effectLst/>
                          <a:latin typeface="+mj-lt"/>
                          <a:ea typeface="Dante"/>
                          <a:cs typeface="Dante"/>
                        </a:rPr>
                        <a:t> </a:t>
                      </a:r>
                      <a:r>
                        <a:rPr lang="en-US" sz="1500" b="0" i="0" kern="100" dirty="0" err="1">
                          <a:solidFill>
                            <a:schemeClr val="dk1"/>
                          </a:solidFill>
                          <a:effectLst/>
                          <a:latin typeface="+mj-lt"/>
                          <a:ea typeface="Dante"/>
                          <a:cs typeface="Dante"/>
                        </a:rPr>
                        <a:t>equivalencia</a:t>
                      </a:r>
                      <a:r>
                        <a:rPr lang="en-US" sz="1500" b="0" i="0" kern="100" dirty="0">
                          <a:solidFill>
                            <a:schemeClr val="dk1"/>
                          </a:solidFill>
                          <a:effectLst/>
                          <a:latin typeface="+mj-lt"/>
                          <a:ea typeface="Dante"/>
                          <a:cs typeface="Dante"/>
                        </a:rPr>
                        <a:t>)</a:t>
                      </a:r>
                      <a:endParaRPr lang="en-US" sz="1500" b="0" i="0" kern="1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$38,272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$23,914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80650596"/>
                  </a:ext>
                </a:extLst>
              </a:tr>
              <a:tr h="551035">
                <a:tc>
                  <a:txBody>
                    <a:bodyPr/>
                    <a:lstStyle/>
                    <a:p>
                      <a:pPr marL="0" marR="0" lvl="0" algn="l">
                        <a:lnSpc>
                          <a:spcPct val="107000"/>
                        </a:lnSpc>
                        <a:spcBef>
                          <a:spcPts val="0"/>
                        </a:spcBef>
                        <a:spcAft>
                          <a:spcPts val="800"/>
                        </a:spcAft>
                      </a:pPr>
                      <a:r>
                        <a:rPr lang="en-US" sz="1500" b="0" i="0" kern="100" dirty="0" err="1">
                          <a:solidFill>
                            <a:schemeClr val="dk1"/>
                          </a:solidFill>
                          <a:effectLst/>
                          <a:latin typeface="+mj-lt"/>
                          <a:ea typeface="Dante"/>
                          <a:cs typeface="Dante"/>
                        </a:rPr>
                        <a:t>Alguna</a:t>
                      </a:r>
                      <a:r>
                        <a:rPr lang="en-US" sz="1500" b="0" i="0" kern="100" dirty="0">
                          <a:solidFill>
                            <a:schemeClr val="dk1"/>
                          </a:solidFill>
                          <a:effectLst/>
                          <a:latin typeface="+mj-lt"/>
                          <a:ea typeface="Dante"/>
                          <a:cs typeface="Dante"/>
                        </a:rPr>
                        <a:t> </a:t>
                      </a:r>
                      <a:r>
                        <a:rPr lang="en-US" sz="1500" b="0" i="0" kern="100" dirty="0" err="1">
                          <a:solidFill>
                            <a:schemeClr val="dk1"/>
                          </a:solidFill>
                          <a:effectLst/>
                          <a:latin typeface="+mj-lt"/>
                          <a:ea typeface="Dante"/>
                          <a:cs typeface="Dante"/>
                        </a:rPr>
                        <a:t>educación</a:t>
                      </a:r>
                      <a:r>
                        <a:rPr lang="en-US" sz="1500" b="0" i="0" kern="100" dirty="0">
                          <a:solidFill>
                            <a:schemeClr val="dk1"/>
                          </a:solidFill>
                          <a:effectLst/>
                          <a:latin typeface="+mj-lt"/>
                          <a:ea typeface="Dante"/>
                          <a:cs typeface="Dante"/>
                        </a:rPr>
                        <a:t> superior o un </a:t>
                      </a:r>
                      <a:r>
                        <a:rPr lang="en-US" sz="1500" b="0" i="0" kern="100" dirty="0" err="1">
                          <a:solidFill>
                            <a:schemeClr val="dk1"/>
                          </a:solidFill>
                          <a:effectLst/>
                          <a:latin typeface="+mj-lt"/>
                          <a:ea typeface="Dante"/>
                          <a:cs typeface="Dante"/>
                        </a:rPr>
                        <a:t>título</a:t>
                      </a:r>
                      <a:r>
                        <a:rPr lang="en-US" sz="1500" b="0" i="0" kern="100" dirty="0">
                          <a:solidFill>
                            <a:schemeClr val="dk1"/>
                          </a:solidFill>
                          <a:effectLst/>
                          <a:latin typeface="+mj-lt"/>
                          <a:ea typeface="Dante"/>
                          <a:cs typeface="Dante"/>
                        </a:rPr>
                        <a:t> </a:t>
                      </a:r>
                      <a:r>
                        <a:rPr lang="en-US" sz="1500" b="0" i="0" kern="100" dirty="0" err="1">
                          <a:solidFill>
                            <a:schemeClr val="dk1"/>
                          </a:solidFill>
                          <a:effectLst/>
                          <a:latin typeface="+mj-lt"/>
                          <a:ea typeface="Dante"/>
                          <a:cs typeface="Dante"/>
                        </a:rPr>
                        <a:t>asociado</a:t>
                      </a:r>
                      <a:endParaRPr lang="en-US" sz="1500" b="0" i="0" kern="1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$50,241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$30,034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836804183"/>
                  </a:ext>
                </a:extLst>
              </a:tr>
              <a:tr h="551035">
                <a:tc>
                  <a:txBody>
                    <a:bodyPr/>
                    <a:lstStyle/>
                    <a:p>
                      <a:pPr marL="0" marR="0" lvl="0" algn="l">
                        <a:lnSpc>
                          <a:spcPct val="107000"/>
                        </a:lnSpc>
                        <a:spcBef>
                          <a:spcPts val="0"/>
                        </a:spcBef>
                        <a:spcAft>
                          <a:spcPts val="800"/>
                        </a:spcAft>
                      </a:pPr>
                      <a:r>
                        <a:rPr lang="en-US" sz="1500" b="0" i="0" kern="100" dirty="0" err="1">
                          <a:solidFill>
                            <a:schemeClr val="dk1"/>
                          </a:solidFill>
                          <a:effectLst/>
                          <a:latin typeface="+mj-lt"/>
                          <a:ea typeface="Dante"/>
                          <a:cs typeface="Dante"/>
                        </a:rPr>
                        <a:t>Título</a:t>
                      </a:r>
                      <a:r>
                        <a:rPr lang="en-US" sz="1500" b="0" i="0" kern="100" dirty="0">
                          <a:solidFill>
                            <a:schemeClr val="dk1"/>
                          </a:solidFill>
                          <a:effectLst/>
                          <a:latin typeface="+mj-lt"/>
                          <a:ea typeface="Dante"/>
                          <a:cs typeface="Dante"/>
                        </a:rPr>
                        <a:t> </a:t>
                      </a:r>
                      <a:r>
                        <a:rPr lang="en-US" sz="1500" b="0" i="0" kern="100" dirty="0" err="1">
                          <a:solidFill>
                            <a:schemeClr val="dk1"/>
                          </a:solidFill>
                          <a:effectLst/>
                          <a:latin typeface="+mj-lt"/>
                          <a:ea typeface="Dante"/>
                          <a:cs typeface="Dante"/>
                        </a:rPr>
                        <a:t>universitario</a:t>
                      </a:r>
                      <a:r>
                        <a:rPr lang="en-US" sz="1500" b="0" i="0" kern="100" dirty="0">
                          <a:solidFill>
                            <a:schemeClr val="dk1"/>
                          </a:solidFill>
                          <a:effectLst/>
                          <a:latin typeface="+mj-lt"/>
                          <a:ea typeface="Dante"/>
                          <a:cs typeface="Dante"/>
                        </a:rPr>
                        <a:t> o superior</a:t>
                      </a:r>
                      <a:endParaRPr lang="en-US" sz="1500" b="0" i="0" kern="100" dirty="0">
                        <a:solidFill>
                          <a:schemeClr val="dk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$74,238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07000"/>
                        </a:lnSpc>
                        <a:spcBef>
                          <a:spcPts val="0"/>
                        </a:spcBef>
                        <a:spcAft>
                          <a:spcPts val="800"/>
                        </a:spcAft>
                      </a:pPr>
                      <a:r>
                        <a:rPr lang="en-US" sz="1500" kern="100" dirty="0">
                          <a:effectLst/>
                          <a:latin typeface="+mj-lt"/>
                        </a:rPr>
                        <a:t>$52,887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35972000"/>
                  </a:ext>
                </a:extLst>
              </a:tr>
            </a:tbl>
          </a:graphicData>
        </a:graphic>
      </p:graphicFrame>
      <p:sp>
        <p:nvSpPr>
          <p:cNvPr id="6" name="TextBox 5">
            <a:extLst>
              <a:ext uri="{FF2B5EF4-FFF2-40B4-BE49-F238E27FC236}">
                <a16:creationId xmlns:a16="http://schemas.microsoft.com/office/drawing/2014/main" id="{77E8E051-DB81-EBAA-BEE1-B143388D0C43}"/>
              </a:ext>
            </a:extLst>
          </p:cNvPr>
          <p:cNvSpPr txBox="1"/>
          <p:nvPr/>
        </p:nvSpPr>
        <p:spPr>
          <a:xfrm>
            <a:off x="426128" y="5830309"/>
            <a:ext cx="6094520" cy="465577"/>
          </a:xfrm>
          <a:prstGeom prst="rect">
            <a:avLst/>
          </a:prstGeom>
          <a:noFill/>
        </p:spPr>
        <p:txBody>
          <a:bodyPr wrap="square">
            <a:spAutoFit/>
          </a:bodyPr>
          <a:lstStyle/>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Sources:</a:t>
            </a:r>
          </a:p>
          <a:p>
            <a:pPr marL="0" marR="0">
              <a:lnSpc>
                <a:spcPts val="1000"/>
              </a:lnSpc>
              <a:spcBef>
                <a:spcPts val="0"/>
              </a:spcBef>
              <a:spcAft>
                <a:spcPts val="800"/>
              </a:spcAft>
            </a:pP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1. US Census, Educational Attainment, Table S1501, 2021, 5-Year Estimates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4619C5B-DCA3-FC76-5AA5-C7EDD4F5DED8}"/>
              </a:ext>
            </a:extLst>
          </p:cNvPr>
          <p:cNvSpPr/>
          <p:nvPr/>
        </p:nvSpPr>
        <p:spPr>
          <a:xfrm>
            <a:off x="319389" y="451111"/>
            <a:ext cx="11239130" cy="595577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DE6AB85-2D5A-A467-7991-A7310AE3F1EF}"/>
              </a:ext>
            </a:extLst>
          </p:cNvPr>
          <p:cNvSpPr txBox="1"/>
          <p:nvPr/>
        </p:nvSpPr>
        <p:spPr>
          <a:xfrm>
            <a:off x="10107395" y="1638174"/>
            <a:ext cx="292963"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4190703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55F4-6A40-1D45-8F63-68BFC87A4141}"/>
              </a:ext>
            </a:extLst>
          </p:cNvPr>
          <p:cNvSpPr>
            <a:spLocks noGrp="1"/>
          </p:cNvSpPr>
          <p:nvPr>
            <p:ph type="title"/>
          </p:nvPr>
        </p:nvSpPr>
        <p:spPr>
          <a:xfrm>
            <a:off x="443883" y="365125"/>
            <a:ext cx="10909917" cy="1325563"/>
          </a:xfrm>
        </p:spPr>
        <p:txBody>
          <a:bodyPr/>
          <a:lstStyle/>
          <a:p>
            <a:r>
              <a:rPr lang="en-US" u="sng" dirty="0"/>
              <a:t>Kern County Subregions</a:t>
            </a:r>
          </a:p>
        </p:txBody>
      </p:sp>
      <p:pic>
        <p:nvPicPr>
          <p:cNvPr id="4" name="Picture 3" descr="A map of different colored states&#10;&#10;Description automatically generated">
            <a:extLst>
              <a:ext uri="{FF2B5EF4-FFF2-40B4-BE49-F238E27FC236}">
                <a16:creationId xmlns:a16="http://schemas.microsoft.com/office/drawing/2014/main" id="{0853986A-8F33-B57D-4A3E-EEF665F475EF}"/>
              </a:ext>
            </a:extLst>
          </p:cNvPr>
          <p:cNvPicPr>
            <a:picLocks noChangeAspect="1"/>
          </p:cNvPicPr>
          <p:nvPr/>
        </p:nvPicPr>
        <p:blipFill>
          <a:blip r:embed="rId2"/>
          <a:stretch>
            <a:fillRect/>
          </a:stretch>
        </p:blipFill>
        <p:spPr>
          <a:xfrm>
            <a:off x="5820080" y="2529354"/>
            <a:ext cx="6103470" cy="2384647"/>
          </a:xfrm>
          <a:prstGeom prst="rect">
            <a:avLst/>
          </a:prstGeom>
        </p:spPr>
      </p:pic>
      <p:graphicFrame>
        <p:nvGraphicFramePr>
          <p:cNvPr id="5" name="Table 5">
            <a:extLst>
              <a:ext uri="{FF2B5EF4-FFF2-40B4-BE49-F238E27FC236}">
                <a16:creationId xmlns:a16="http://schemas.microsoft.com/office/drawing/2014/main" id="{09BDAAF4-011D-645E-FE57-165A000BB26F}"/>
              </a:ext>
            </a:extLst>
          </p:cNvPr>
          <p:cNvGraphicFramePr>
            <a:graphicFrameLocks noGrp="1"/>
          </p:cNvGraphicFramePr>
          <p:nvPr>
            <p:extLst>
              <p:ext uri="{D42A27DB-BD31-4B8C-83A1-F6EECF244321}">
                <p14:modId xmlns:p14="http://schemas.microsoft.com/office/powerpoint/2010/main" val="2485966968"/>
              </p:ext>
            </p:extLst>
          </p:nvPr>
        </p:nvGraphicFramePr>
        <p:xfrm>
          <a:off x="457967" y="1690688"/>
          <a:ext cx="5362113" cy="4678470"/>
        </p:xfrm>
        <a:graphic>
          <a:graphicData uri="http://schemas.openxmlformats.org/drawingml/2006/table">
            <a:tbl>
              <a:tblPr firstRow="1" bandRow="1">
                <a:tableStyleId>{775DCB02-9BB8-47FD-8907-85C794F793BA}</a:tableStyleId>
              </a:tblPr>
              <a:tblGrid>
                <a:gridCol w="1438380">
                  <a:extLst>
                    <a:ext uri="{9D8B030D-6E8A-4147-A177-3AD203B41FA5}">
                      <a16:colId xmlns:a16="http://schemas.microsoft.com/office/drawing/2014/main" val="480807218"/>
                    </a:ext>
                  </a:extLst>
                </a:gridCol>
                <a:gridCol w="3923733">
                  <a:extLst>
                    <a:ext uri="{9D8B030D-6E8A-4147-A177-3AD203B41FA5}">
                      <a16:colId xmlns:a16="http://schemas.microsoft.com/office/drawing/2014/main" val="2508536897"/>
                    </a:ext>
                  </a:extLst>
                </a:gridCol>
              </a:tblGrid>
              <a:tr h="380790">
                <a:tc>
                  <a:txBody>
                    <a:bodyPr/>
                    <a:lstStyle/>
                    <a:p>
                      <a:pPr algn="l">
                        <a:lnSpc>
                          <a:spcPct val="150000"/>
                        </a:lnSpc>
                      </a:pPr>
                      <a:r>
                        <a:rPr lang="en-US" sz="1400" dirty="0">
                          <a:solidFill>
                            <a:schemeClr val="tx1"/>
                          </a:solidFill>
                          <a:latin typeface="+mj-lt"/>
                        </a:rPr>
                        <a:t>Subregion</a:t>
                      </a:r>
                    </a:p>
                  </a:txBody>
                  <a:tcPr/>
                </a:tc>
                <a:tc>
                  <a:txBody>
                    <a:bodyPr/>
                    <a:lstStyle/>
                    <a:p>
                      <a:pPr marL="0" indent="0" algn="l">
                        <a:lnSpc>
                          <a:spcPct val="150000"/>
                        </a:lnSpc>
                        <a:buFont typeface="Arial" panose="020B0604020202020204" pitchFamily="34" charset="0"/>
                        <a:buNone/>
                      </a:pPr>
                      <a:r>
                        <a:rPr lang="en-US" sz="1400" dirty="0">
                          <a:solidFill>
                            <a:schemeClr val="tx1"/>
                          </a:solidFill>
                          <a:latin typeface="+mj-lt"/>
                        </a:rPr>
                        <a:t>Cities and Zip-codes</a:t>
                      </a:r>
                    </a:p>
                  </a:txBody>
                  <a:tcPr/>
                </a:tc>
                <a:extLst>
                  <a:ext uri="{0D108BD9-81ED-4DB2-BD59-A6C34878D82A}">
                    <a16:rowId xmlns:a16="http://schemas.microsoft.com/office/drawing/2014/main" val="2768336818"/>
                  </a:ext>
                </a:extLst>
              </a:tr>
              <a:tr h="70395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j-lt"/>
                        </a:rPr>
                        <a:t>South Subregion</a:t>
                      </a:r>
                    </a:p>
                    <a:p>
                      <a:endParaRPr lang="en-US" sz="1400" dirty="0">
                        <a:latin typeface="+mj-lt"/>
                      </a:endParaRPr>
                    </a:p>
                  </a:txBody>
                  <a:tcPr/>
                </a:tc>
                <a:tc>
                  <a:txBody>
                    <a:bodyPr/>
                    <a:lstStyle/>
                    <a:p>
                      <a:pPr marL="171450" indent="-171450">
                        <a:lnSpc>
                          <a:spcPct val="100000"/>
                        </a:lnSpc>
                        <a:buFont typeface="Arial" panose="020B0604020202020204" pitchFamily="34" charset="0"/>
                        <a:buChar char="•"/>
                      </a:pPr>
                      <a:r>
                        <a:rPr lang="en-US" sz="1400" dirty="0">
                          <a:solidFill>
                            <a:schemeClr val="tx1"/>
                          </a:solidFill>
                          <a:latin typeface="+mj-lt"/>
                        </a:rPr>
                        <a:t>Arvin: 93203, Lamont: 93241, Greenfield: 93307, Fuller Acres: 93307, Edmundson Acres: 93203, Weedpatch: 93241</a:t>
                      </a:r>
                      <a:endParaRPr lang="en-US" sz="1400" dirty="0">
                        <a:latin typeface="+mj-lt"/>
                      </a:endParaRPr>
                    </a:p>
                  </a:txBody>
                  <a:tcPr/>
                </a:tc>
                <a:extLst>
                  <a:ext uri="{0D108BD9-81ED-4DB2-BD59-A6C34878D82A}">
                    <a16:rowId xmlns:a16="http://schemas.microsoft.com/office/drawing/2014/main" val="244409816"/>
                  </a:ext>
                </a:extLst>
              </a:tr>
              <a:tr h="49970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j-lt"/>
                        </a:rPr>
                        <a:t>North Subregion</a:t>
                      </a:r>
                    </a:p>
                    <a:p>
                      <a:endParaRPr lang="en-US" sz="1400" dirty="0">
                        <a:latin typeface="+mj-lt"/>
                      </a:endParaRPr>
                    </a:p>
                  </a:txBody>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400" b="0" u="none" strike="noStrike" cap="none" dirty="0">
                          <a:solidFill>
                            <a:schemeClr val="tx1"/>
                          </a:solidFill>
                          <a:latin typeface="+mj-lt"/>
                          <a:sym typeface="Arial"/>
                        </a:rPr>
                        <a:t>Delano: 93215, 93216, Lost Hills: 93249, McFarland: 93250, Shafter: 93263, Wasco: 93280, Woody: 93287</a:t>
                      </a:r>
                      <a:endParaRPr lang="en-US" sz="1400" b="0" i="0" u="none" strike="noStrike" cap="none" dirty="0">
                        <a:solidFill>
                          <a:schemeClr val="tx1"/>
                        </a:solidFill>
                        <a:latin typeface="+mj-lt"/>
                        <a:sym typeface="Arial"/>
                      </a:endParaRPr>
                    </a:p>
                  </a:txBody>
                  <a:tcPr/>
                </a:tc>
                <a:extLst>
                  <a:ext uri="{0D108BD9-81ED-4DB2-BD59-A6C34878D82A}">
                    <a16:rowId xmlns:a16="http://schemas.microsoft.com/office/drawing/2014/main" val="538013557"/>
                  </a:ext>
                </a:extLst>
              </a:tr>
              <a:tr h="899469">
                <a:tc>
                  <a:txBody>
                    <a:bodyPr/>
                    <a:lstStyle/>
                    <a:p>
                      <a:r>
                        <a:rPr lang="en-US" sz="1400" dirty="0">
                          <a:latin typeface="+mj-lt"/>
                        </a:rPr>
                        <a:t>East Subregion</a:t>
                      </a:r>
                    </a:p>
                  </a:txBody>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400" b="0" u="none" strike="noStrike" cap="none" dirty="0">
                          <a:solidFill>
                            <a:schemeClr val="tx1"/>
                          </a:solidFill>
                          <a:latin typeface="+mj-lt"/>
                          <a:sym typeface="Arial"/>
                        </a:rPr>
                        <a:t>Bodfish: 93205, California City: 93504, 93505, Kernville: 93238, Lake Isabella: 93240, Mojave: 93501, 93502, Edwards: 93523, 93524, Ridgecrest: 93555, 93556, Rosamond: 93560, Tehachapi: 93561, 93581</a:t>
                      </a:r>
                      <a:endParaRPr lang="en-US" sz="1400" b="0" i="0" u="none" strike="noStrike" cap="none" dirty="0">
                        <a:solidFill>
                          <a:schemeClr val="tx1"/>
                        </a:solidFill>
                        <a:latin typeface="+mj-lt"/>
                        <a:sym typeface="Arial"/>
                      </a:endParaRPr>
                    </a:p>
                  </a:txBody>
                  <a:tcPr/>
                </a:tc>
                <a:extLst>
                  <a:ext uri="{0D108BD9-81ED-4DB2-BD59-A6C34878D82A}">
                    <a16:rowId xmlns:a16="http://schemas.microsoft.com/office/drawing/2014/main" val="1919966877"/>
                  </a:ext>
                </a:extLst>
              </a:tr>
              <a:tr h="499705">
                <a:tc>
                  <a:txBody>
                    <a:bodyPr/>
                    <a:lstStyle/>
                    <a:p>
                      <a:r>
                        <a:rPr lang="en-US" sz="1400" dirty="0">
                          <a:latin typeface="+mj-lt"/>
                        </a:rPr>
                        <a:t>West Subregion</a:t>
                      </a:r>
                    </a:p>
                  </a:txBody>
                  <a:tcPr/>
                </a:tc>
                <a:tc>
                  <a:txBody>
                    <a:bodyPr/>
                    <a:lstStyle/>
                    <a:p>
                      <a:pPr marL="285750" indent="-285750">
                        <a:buFont typeface="Arial" panose="020B0604020202020204" pitchFamily="34" charset="0"/>
                        <a:buChar char="•"/>
                      </a:pPr>
                      <a:r>
                        <a:rPr lang="en-US" sz="1400" dirty="0">
                          <a:latin typeface="+mj-lt"/>
                        </a:rPr>
                        <a:t>Taft: 93268, Buttonwillow: 93206, McKittrick: 93251, Derby Acres: 93224, Maricopa: 93252</a:t>
                      </a:r>
                    </a:p>
                  </a:txBody>
                  <a:tcPr/>
                </a:tc>
                <a:extLst>
                  <a:ext uri="{0D108BD9-81ED-4DB2-BD59-A6C34878D82A}">
                    <a16:rowId xmlns:a16="http://schemas.microsoft.com/office/drawing/2014/main" val="1709637694"/>
                  </a:ext>
                </a:extLst>
              </a:tr>
              <a:tr h="899469">
                <a:tc>
                  <a:txBody>
                    <a:bodyPr/>
                    <a:lstStyle/>
                    <a:p>
                      <a:r>
                        <a:rPr lang="en-US" sz="1400" dirty="0">
                          <a:latin typeface="+mj-lt"/>
                        </a:rPr>
                        <a:t>Central Subregion</a:t>
                      </a:r>
                    </a:p>
                  </a:txBody>
                  <a:tcPr/>
                </a:tc>
                <a:tc>
                  <a:txBody>
                    <a:bodyPr/>
                    <a:lstStyle/>
                    <a:p>
                      <a:pPr marL="285750" indent="-285750">
                        <a:buFont typeface="Arial" panose="020B0604020202020204" pitchFamily="34" charset="0"/>
                        <a:buChar char="•"/>
                      </a:pPr>
                      <a:r>
                        <a:rPr lang="en-US" sz="1400" dirty="0">
                          <a:latin typeface="+mj-lt"/>
                        </a:rPr>
                        <a:t>Bakersfield: 93301, 93302, 93303, 93304, 93305, 93306, 93307, 93308, 93309, 93310, 93311, 93312, 93313, 93314, 93380, 93383, 93384, 93385, 93386, 93387, 93388, 93389, 93390, Edison: 93220</a:t>
                      </a:r>
                    </a:p>
                  </a:txBody>
                  <a:tcPr/>
                </a:tc>
                <a:extLst>
                  <a:ext uri="{0D108BD9-81ED-4DB2-BD59-A6C34878D82A}">
                    <a16:rowId xmlns:a16="http://schemas.microsoft.com/office/drawing/2014/main" val="1910741485"/>
                  </a:ext>
                </a:extLst>
              </a:tr>
            </a:tbl>
          </a:graphicData>
        </a:graphic>
      </p:graphicFrame>
      <p:sp>
        <p:nvSpPr>
          <p:cNvPr id="3" name="TextBox 2">
            <a:extLst>
              <a:ext uri="{FF2B5EF4-FFF2-40B4-BE49-F238E27FC236}">
                <a16:creationId xmlns:a16="http://schemas.microsoft.com/office/drawing/2014/main" id="{3F6DAFEA-04B7-A0DD-2558-DB3EC3DEDE7A}"/>
              </a:ext>
            </a:extLst>
          </p:cNvPr>
          <p:cNvSpPr txBox="1"/>
          <p:nvPr/>
        </p:nvSpPr>
        <p:spPr>
          <a:xfrm>
            <a:off x="374986" y="6500402"/>
            <a:ext cx="12659557" cy="357598"/>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dirty="0">
              <a:latin typeface="+mj-lt"/>
            </a:endParaRPr>
          </a:p>
        </p:txBody>
      </p:sp>
      <p:sp>
        <p:nvSpPr>
          <p:cNvPr id="6" name="TextBox 5">
            <a:extLst>
              <a:ext uri="{FF2B5EF4-FFF2-40B4-BE49-F238E27FC236}">
                <a16:creationId xmlns:a16="http://schemas.microsoft.com/office/drawing/2014/main" id="{5752B864-8C74-0259-A3BD-6BFC573CFD79}"/>
              </a:ext>
            </a:extLst>
          </p:cNvPr>
          <p:cNvSpPr txBox="1"/>
          <p:nvPr/>
        </p:nvSpPr>
        <p:spPr>
          <a:xfrm>
            <a:off x="5820080" y="1451074"/>
            <a:ext cx="269626" cy="276999"/>
          </a:xfrm>
          <a:prstGeom prst="rect">
            <a:avLst/>
          </a:prstGeom>
          <a:noFill/>
        </p:spPr>
        <p:txBody>
          <a:bodyPr wrap="none" rtlCol="0">
            <a:spAutoFit/>
          </a:bodyPr>
          <a:lstStyle/>
          <a:p>
            <a:r>
              <a:rPr lang="en-US" sz="1200" dirty="0">
                <a:latin typeface="+mj-lt"/>
              </a:rPr>
              <a:t>1</a:t>
            </a:r>
          </a:p>
        </p:txBody>
      </p:sp>
    </p:spTree>
    <p:extLst>
      <p:ext uri="{BB962C8B-B14F-4D97-AF65-F5344CB8AC3E}">
        <p14:creationId xmlns:p14="http://schemas.microsoft.com/office/powerpoint/2010/main" val="74590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ight Triangle 10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Google Shape;100;g27b95e3efb7_0_84"/>
          <p:cNvSpPr txBox="1">
            <a:spLocks noGrp="1"/>
          </p:cNvSpPr>
          <p:nvPr>
            <p:ph type="title"/>
          </p:nvPr>
        </p:nvSpPr>
        <p:spPr>
          <a:xfrm>
            <a:off x="1075767" y="1188637"/>
            <a:ext cx="2988234" cy="4480726"/>
          </a:xfrm>
          <a:prstGeom prst="rect">
            <a:avLst/>
          </a:prstGeom>
        </p:spPr>
        <p:txBody>
          <a:bodyPr spcFirstLastPara="1" vert="horz" lIns="91440" tIns="45720" rIns="91440" bIns="45720" rtlCol="0" anchor="ctr" anchorCtr="0">
            <a:normAutofit/>
          </a:bodyPr>
          <a:lstStyle/>
          <a:p>
            <a:pPr marL="0" lvl="0" indent="0" algn="r">
              <a:spcAft>
                <a:spcPts val="0"/>
              </a:spcAft>
              <a:buClr>
                <a:schemeClr val="dk2"/>
              </a:buClr>
              <a:buSzPts val="4400"/>
            </a:pPr>
            <a:r>
              <a:rPr lang="en-US" sz="6600" u="sng" kern="1200" dirty="0">
                <a:solidFill>
                  <a:schemeClr val="tx1"/>
                </a:solidFill>
                <a:latin typeface="Times" panose="02020603050405020304" pitchFamily="18" charset="0"/>
                <a:cs typeface="Times" panose="02020603050405020304" pitchFamily="18" charset="0"/>
                <a:sym typeface="Times New Roman"/>
              </a:rPr>
              <a:t>Outline</a:t>
            </a:r>
            <a:endParaRPr lang="en-US" sz="6600" kern="1200" dirty="0">
              <a:solidFill>
                <a:schemeClr val="tx1"/>
              </a:solidFill>
              <a:latin typeface="Times" panose="02020603050405020304" pitchFamily="18" charset="0"/>
              <a:cs typeface="Times" panose="02020603050405020304" pitchFamily="18" charset="0"/>
              <a:sym typeface="Times New Roman"/>
            </a:endParaRPr>
          </a:p>
        </p:txBody>
      </p:sp>
      <p:cxnSp>
        <p:nvCxnSpPr>
          <p:cNvPr id="112" name="Straight Connector 11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Google Shape;101;g27b95e3efb7_0_84"/>
          <p:cNvSpPr txBox="1">
            <a:spLocks noGrp="1"/>
          </p:cNvSpPr>
          <p:nvPr>
            <p:ph sz="half" idx="1"/>
          </p:nvPr>
        </p:nvSpPr>
        <p:spPr>
          <a:xfrm>
            <a:off x="4705775" y="1648870"/>
            <a:ext cx="5252333" cy="3560260"/>
          </a:xfrm>
          <a:prstGeom prst="rect">
            <a:avLst/>
          </a:prstGeom>
        </p:spPr>
        <p:txBody>
          <a:bodyPr spcFirstLastPara="1" vert="horz" lIns="91440" tIns="45720" rIns="91440" bIns="45720" rtlCol="0" anchor="ctr" anchorCtr="0">
            <a:normAutofit/>
          </a:bodyPr>
          <a:lstStyle/>
          <a:p>
            <a:pPr marL="228600" lvl="1" indent="0">
              <a:spcBef>
                <a:spcPts val="0"/>
              </a:spcBef>
              <a:spcAft>
                <a:spcPts val="0"/>
              </a:spcAft>
              <a:buSzPts val="3200"/>
              <a:buNone/>
            </a:pPr>
            <a:r>
              <a:rPr lang="en-US" dirty="0">
                <a:latin typeface="Times" panose="02020603050405020304" pitchFamily="18" charset="0"/>
                <a:cs typeface="Times" panose="02020603050405020304" pitchFamily="18" charset="0"/>
                <a:sym typeface="Times New Roman"/>
              </a:rPr>
              <a:t>     Kern County Overview</a:t>
            </a:r>
            <a:endParaRPr lang="en-US" dirty="0">
              <a:latin typeface="Times" panose="02020603050405020304" pitchFamily="18" charset="0"/>
              <a:cs typeface="Times" panose="02020603050405020304" pitchFamily="18" charset="0"/>
            </a:endParaRPr>
          </a:p>
          <a:p>
            <a:pPr marL="800100" lvl="1">
              <a:spcBef>
                <a:spcPts val="0"/>
              </a:spcBef>
              <a:spcAft>
                <a:spcPts val="0"/>
              </a:spcAft>
              <a:buSzPts val="3200"/>
            </a:pPr>
            <a:r>
              <a:rPr lang="en-US" i="1" dirty="0">
                <a:latin typeface="Times" panose="02020603050405020304" pitchFamily="18" charset="0"/>
                <a:cs typeface="Times" panose="02020603050405020304" pitchFamily="18" charset="0"/>
                <a:sym typeface="Times New Roman"/>
              </a:rPr>
              <a:t>Economy</a:t>
            </a:r>
            <a:endParaRPr lang="en-US" dirty="0">
              <a:latin typeface="Times" panose="02020603050405020304" pitchFamily="18" charset="0"/>
              <a:cs typeface="Times" panose="02020603050405020304" pitchFamily="18" charset="0"/>
            </a:endParaRPr>
          </a:p>
          <a:p>
            <a:pPr marL="800100" lvl="1">
              <a:spcBef>
                <a:spcPts val="0"/>
              </a:spcBef>
              <a:spcAft>
                <a:spcPts val="0"/>
              </a:spcAft>
              <a:buSzPts val="3200"/>
            </a:pPr>
            <a:r>
              <a:rPr lang="en-US" i="1" dirty="0">
                <a:latin typeface="Times" panose="02020603050405020304" pitchFamily="18" charset="0"/>
                <a:cs typeface="Times" panose="02020603050405020304" pitchFamily="18" charset="0"/>
                <a:sym typeface="Times New Roman"/>
              </a:rPr>
              <a:t>Climate</a:t>
            </a:r>
            <a:endParaRPr lang="en-US" dirty="0">
              <a:latin typeface="Times" panose="02020603050405020304" pitchFamily="18" charset="0"/>
              <a:cs typeface="Times" panose="02020603050405020304" pitchFamily="18" charset="0"/>
            </a:endParaRPr>
          </a:p>
          <a:p>
            <a:pPr marL="800100" lvl="1">
              <a:spcBef>
                <a:spcPts val="0"/>
              </a:spcBef>
              <a:spcAft>
                <a:spcPts val="0"/>
              </a:spcAft>
              <a:buSzPts val="3200"/>
            </a:pPr>
            <a:r>
              <a:rPr lang="en-US" i="1" dirty="0">
                <a:latin typeface="Times" panose="02020603050405020304" pitchFamily="18" charset="0"/>
                <a:cs typeface="Times" panose="02020603050405020304" pitchFamily="18" charset="0"/>
                <a:sym typeface="Times New Roman"/>
              </a:rPr>
              <a:t>Health</a:t>
            </a:r>
            <a:endParaRPr lang="en-US" dirty="0">
              <a:latin typeface="Times" panose="02020603050405020304" pitchFamily="18" charset="0"/>
              <a:cs typeface="Times" panose="02020603050405020304" pitchFamily="18" charset="0"/>
              <a:sym typeface="Times New Roman"/>
            </a:endParaRPr>
          </a:p>
          <a:p>
            <a:pPr marL="571500" lvl="0" indent="0">
              <a:spcBef>
                <a:spcPts val="0"/>
              </a:spcBef>
              <a:spcAft>
                <a:spcPts val="0"/>
              </a:spcAft>
              <a:buNone/>
            </a:pPr>
            <a:endParaRPr lang="en-US" sz="2400" dirty="0">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55F4-6A40-1D45-8F63-68BFC87A4141}"/>
              </a:ext>
            </a:extLst>
          </p:cNvPr>
          <p:cNvSpPr>
            <a:spLocks noGrp="1"/>
          </p:cNvSpPr>
          <p:nvPr>
            <p:ph type="title"/>
          </p:nvPr>
        </p:nvSpPr>
        <p:spPr>
          <a:xfrm>
            <a:off x="457967" y="125511"/>
            <a:ext cx="10909917" cy="1325563"/>
          </a:xfrm>
        </p:spPr>
        <p:txBody>
          <a:bodyPr/>
          <a:lstStyle/>
          <a:p>
            <a:r>
              <a:rPr lang="es-ES" u="sng" dirty="0"/>
              <a:t>Subregiones del condado de Kern</a:t>
            </a:r>
            <a:endParaRPr lang="en-US" u="sng" dirty="0"/>
          </a:p>
        </p:txBody>
      </p:sp>
      <p:pic>
        <p:nvPicPr>
          <p:cNvPr id="4" name="Picture 3" descr="A map of different colored states&#10;&#10;Description automatically generated">
            <a:extLst>
              <a:ext uri="{FF2B5EF4-FFF2-40B4-BE49-F238E27FC236}">
                <a16:creationId xmlns:a16="http://schemas.microsoft.com/office/drawing/2014/main" id="{0853986A-8F33-B57D-4A3E-EEF665F475EF}"/>
              </a:ext>
            </a:extLst>
          </p:cNvPr>
          <p:cNvPicPr>
            <a:picLocks noChangeAspect="1"/>
          </p:cNvPicPr>
          <p:nvPr/>
        </p:nvPicPr>
        <p:blipFill>
          <a:blip r:embed="rId2"/>
          <a:stretch>
            <a:fillRect/>
          </a:stretch>
        </p:blipFill>
        <p:spPr>
          <a:xfrm>
            <a:off x="5820080" y="2502720"/>
            <a:ext cx="6103470" cy="2384647"/>
          </a:xfrm>
          <a:prstGeom prst="rect">
            <a:avLst/>
          </a:prstGeom>
        </p:spPr>
      </p:pic>
      <p:graphicFrame>
        <p:nvGraphicFramePr>
          <p:cNvPr id="5" name="Table 5">
            <a:extLst>
              <a:ext uri="{FF2B5EF4-FFF2-40B4-BE49-F238E27FC236}">
                <a16:creationId xmlns:a16="http://schemas.microsoft.com/office/drawing/2014/main" id="{09BDAAF4-011D-645E-FE57-165A000BB26F}"/>
              </a:ext>
            </a:extLst>
          </p:cNvPr>
          <p:cNvGraphicFramePr>
            <a:graphicFrameLocks noGrp="1"/>
          </p:cNvGraphicFramePr>
          <p:nvPr>
            <p:extLst>
              <p:ext uri="{D42A27DB-BD31-4B8C-83A1-F6EECF244321}">
                <p14:modId xmlns:p14="http://schemas.microsoft.com/office/powerpoint/2010/main" val="248726832"/>
              </p:ext>
            </p:extLst>
          </p:nvPr>
        </p:nvGraphicFramePr>
        <p:xfrm>
          <a:off x="457967" y="1455005"/>
          <a:ext cx="5362113" cy="4891830"/>
        </p:xfrm>
        <a:graphic>
          <a:graphicData uri="http://schemas.openxmlformats.org/drawingml/2006/table">
            <a:tbl>
              <a:tblPr firstRow="1" bandRow="1">
                <a:tableStyleId>{775DCB02-9BB8-47FD-8907-85C794F793BA}</a:tableStyleId>
              </a:tblPr>
              <a:tblGrid>
                <a:gridCol w="1539509">
                  <a:extLst>
                    <a:ext uri="{9D8B030D-6E8A-4147-A177-3AD203B41FA5}">
                      <a16:colId xmlns:a16="http://schemas.microsoft.com/office/drawing/2014/main" val="480807218"/>
                    </a:ext>
                  </a:extLst>
                </a:gridCol>
                <a:gridCol w="3822604">
                  <a:extLst>
                    <a:ext uri="{9D8B030D-6E8A-4147-A177-3AD203B41FA5}">
                      <a16:colId xmlns:a16="http://schemas.microsoft.com/office/drawing/2014/main" val="2508536897"/>
                    </a:ext>
                  </a:extLst>
                </a:gridCol>
              </a:tblGrid>
              <a:tr h="380790">
                <a:tc>
                  <a:txBody>
                    <a:bodyPr/>
                    <a:lstStyle/>
                    <a:p>
                      <a:pPr algn="l">
                        <a:lnSpc>
                          <a:spcPct val="150000"/>
                        </a:lnSpc>
                      </a:pPr>
                      <a:r>
                        <a:rPr lang="en-US" sz="1400" dirty="0" err="1">
                          <a:solidFill>
                            <a:schemeClr val="tx1"/>
                          </a:solidFill>
                          <a:latin typeface="+mj-lt"/>
                        </a:rPr>
                        <a:t>Subregión</a:t>
                      </a:r>
                      <a:endParaRPr lang="en-US" sz="1400" dirty="0">
                        <a:solidFill>
                          <a:schemeClr val="tx1"/>
                        </a:solidFill>
                        <a:latin typeface="+mj-lt"/>
                      </a:endParaRPr>
                    </a:p>
                  </a:txBody>
                  <a:tcPr/>
                </a:tc>
                <a:tc>
                  <a:txBody>
                    <a:bodyPr/>
                    <a:lstStyle/>
                    <a:p>
                      <a:pPr marL="0" indent="0" algn="l">
                        <a:lnSpc>
                          <a:spcPct val="150000"/>
                        </a:lnSpc>
                        <a:buFont typeface="Arial" panose="020B0604020202020204" pitchFamily="34" charset="0"/>
                        <a:buNone/>
                      </a:pPr>
                      <a:r>
                        <a:rPr lang="en-US" sz="1400" dirty="0" err="1">
                          <a:solidFill>
                            <a:schemeClr val="tx1"/>
                          </a:solidFill>
                          <a:latin typeface="+mj-lt"/>
                        </a:rPr>
                        <a:t>Ciudades</a:t>
                      </a:r>
                      <a:r>
                        <a:rPr lang="en-US" sz="1400" dirty="0">
                          <a:solidFill>
                            <a:schemeClr val="tx1"/>
                          </a:solidFill>
                          <a:latin typeface="+mj-lt"/>
                        </a:rPr>
                        <a:t> y </a:t>
                      </a:r>
                      <a:r>
                        <a:rPr lang="en-US" sz="1400" dirty="0" err="1">
                          <a:solidFill>
                            <a:schemeClr val="tx1"/>
                          </a:solidFill>
                          <a:latin typeface="+mj-lt"/>
                        </a:rPr>
                        <a:t>Códigos</a:t>
                      </a:r>
                      <a:r>
                        <a:rPr lang="en-US" sz="1400" dirty="0">
                          <a:solidFill>
                            <a:schemeClr val="tx1"/>
                          </a:solidFill>
                          <a:latin typeface="+mj-lt"/>
                        </a:rPr>
                        <a:t> </a:t>
                      </a:r>
                      <a:r>
                        <a:rPr lang="en-US" sz="1400" dirty="0" err="1">
                          <a:solidFill>
                            <a:schemeClr val="tx1"/>
                          </a:solidFill>
                          <a:latin typeface="+mj-lt"/>
                        </a:rPr>
                        <a:t>Postales</a:t>
                      </a:r>
                      <a:endParaRPr lang="en-US" sz="1400" dirty="0">
                        <a:solidFill>
                          <a:schemeClr val="tx1"/>
                        </a:solidFill>
                        <a:latin typeface="+mj-lt"/>
                      </a:endParaRPr>
                    </a:p>
                  </a:txBody>
                  <a:tcPr/>
                </a:tc>
                <a:extLst>
                  <a:ext uri="{0D108BD9-81ED-4DB2-BD59-A6C34878D82A}">
                    <a16:rowId xmlns:a16="http://schemas.microsoft.com/office/drawing/2014/main" val="2768336818"/>
                  </a:ext>
                </a:extLst>
              </a:tr>
              <a:tr h="70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err="1">
                          <a:solidFill>
                            <a:schemeClr val="tx1"/>
                          </a:solidFill>
                          <a:latin typeface="+mj-lt"/>
                          <a:ea typeface="+mn-ea"/>
                          <a:cs typeface="+mn-cs"/>
                        </a:rPr>
                        <a:t>Subregión</a:t>
                      </a:r>
                      <a:r>
                        <a:rPr lang="en-US" sz="1400" kern="1200" dirty="0">
                          <a:solidFill>
                            <a:schemeClr val="tx1"/>
                          </a:solidFill>
                          <a:latin typeface="+mj-lt"/>
                          <a:ea typeface="+mn-ea"/>
                          <a:cs typeface="+mn-cs"/>
                        </a:rPr>
                        <a:t> Sur</a:t>
                      </a:r>
                    </a:p>
                    <a:p>
                      <a:endParaRPr lang="en-US" sz="1400" dirty="0">
                        <a:latin typeface="+mj-lt"/>
                      </a:endParaRPr>
                    </a:p>
                  </a:txBody>
                  <a:tcPr/>
                </a:tc>
                <a:tc>
                  <a:txBody>
                    <a:bodyPr/>
                    <a:lstStyle/>
                    <a:p>
                      <a:pPr marL="171450" indent="-171450">
                        <a:lnSpc>
                          <a:spcPct val="100000"/>
                        </a:lnSpc>
                        <a:buFont typeface="Arial" panose="020B0604020202020204" pitchFamily="34" charset="0"/>
                        <a:buChar char="•"/>
                      </a:pPr>
                      <a:r>
                        <a:rPr lang="en-US" sz="1400" dirty="0">
                          <a:solidFill>
                            <a:schemeClr val="tx1"/>
                          </a:solidFill>
                          <a:latin typeface="+mj-lt"/>
                        </a:rPr>
                        <a:t>Arvin: 93203, Lamont: 93241, Greenfield: 93307, Fuller Acres: 93307, Edmundson Acres: 93203, Weedpatch: 93241</a:t>
                      </a:r>
                      <a:endParaRPr lang="en-US" sz="1400" dirty="0">
                        <a:latin typeface="+mj-lt"/>
                      </a:endParaRPr>
                    </a:p>
                  </a:txBody>
                  <a:tcPr/>
                </a:tc>
                <a:extLst>
                  <a:ext uri="{0D108BD9-81ED-4DB2-BD59-A6C34878D82A}">
                    <a16:rowId xmlns:a16="http://schemas.microsoft.com/office/drawing/2014/main" val="244409816"/>
                  </a:ext>
                </a:extLst>
              </a:tr>
              <a:tr h="49970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1200" dirty="0" err="1">
                          <a:solidFill>
                            <a:schemeClr val="tx1"/>
                          </a:solidFill>
                          <a:latin typeface="+mj-lt"/>
                          <a:ea typeface="+mn-ea"/>
                          <a:cs typeface="+mn-cs"/>
                        </a:rPr>
                        <a:t>Subregión</a:t>
                      </a:r>
                      <a:r>
                        <a:rPr lang="en-US" sz="1400" kern="1200" dirty="0">
                          <a:solidFill>
                            <a:schemeClr val="tx1"/>
                          </a:solidFill>
                          <a:latin typeface="+mj-lt"/>
                          <a:ea typeface="+mn-ea"/>
                          <a:cs typeface="+mn-cs"/>
                        </a:rPr>
                        <a:t> Norte</a:t>
                      </a:r>
                      <a:endParaRPr lang="en-US" sz="1400" dirty="0">
                        <a:solidFill>
                          <a:schemeClr val="tx1"/>
                        </a:solidFill>
                        <a:latin typeface="+mj-lt"/>
                      </a:endParaRPr>
                    </a:p>
                    <a:p>
                      <a:endParaRPr lang="en-US" sz="1400" dirty="0">
                        <a:latin typeface="+mj-lt"/>
                      </a:endParaRPr>
                    </a:p>
                  </a:txBody>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400" b="0" u="none" strike="noStrike" cap="none" dirty="0">
                          <a:solidFill>
                            <a:schemeClr val="tx1"/>
                          </a:solidFill>
                          <a:latin typeface="+mj-lt"/>
                          <a:sym typeface="Arial"/>
                        </a:rPr>
                        <a:t>Delano: 93215, 93216, Lost Hills: 93249, McFarland: 93250, Shafter: 93263, Wasco: 93280, Woody: 93287</a:t>
                      </a:r>
                      <a:endParaRPr lang="en-US" sz="1400" b="0" i="0" u="none" strike="noStrike" cap="none" dirty="0">
                        <a:solidFill>
                          <a:schemeClr val="tx1"/>
                        </a:solidFill>
                        <a:latin typeface="+mj-lt"/>
                        <a:sym typeface="Arial"/>
                      </a:endParaRPr>
                    </a:p>
                  </a:txBody>
                  <a:tcPr/>
                </a:tc>
                <a:extLst>
                  <a:ext uri="{0D108BD9-81ED-4DB2-BD59-A6C34878D82A}">
                    <a16:rowId xmlns:a16="http://schemas.microsoft.com/office/drawing/2014/main" val="538013557"/>
                  </a:ext>
                </a:extLst>
              </a:tr>
              <a:tr h="899469">
                <a:tc>
                  <a:txBody>
                    <a:bodyPr/>
                    <a:lstStyle/>
                    <a:p>
                      <a:r>
                        <a:rPr lang="en-US" sz="1400" kern="1200" dirty="0" err="1">
                          <a:solidFill>
                            <a:schemeClr val="tx1"/>
                          </a:solidFill>
                          <a:latin typeface="+mj-lt"/>
                          <a:ea typeface="+mn-ea"/>
                          <a:cs typeface="+mn-cs"/>
                        </a:rPr>
                        <a:t>Subregión</a:t>
                      </a:r>
                      <a:r>
                        <a:rPr lang="en-US" sz="1400" kern="1200" dirty="0">
                          <a:solidFill>
                            <a:schemeClr val="tx1"/>
                          </a:solidFill>
                          <a:latin typeface="+mj-lt"/>
                          <a:ea typeface="+mn-ea"/>
                          <a:cs typeface="+mn-cs"/>
                        </a:rPr>
                        <a:t> </a:t>
                      </a:r>
                      <a:r>
                        <a:rPr lang="en-US" sz="1400" dirty="0">
                          <a:latin typeface="+mj-lt"/>
                        </a:rPr>
                        <a:t>Este</a:t>
                      </a:r>
                    </a:p>
                  </a:txBody>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400" b="0" u="none" strike="noStrike" cap="none" dirty="0">
                          <a:solidFill>
                            <a:schemeClr val="tx1"/>
                          </a:solidFill>
                          <a:latin typeface="+mj-lt"/>
                          <a:sym typeface="Arial"/>
                        </a:rPr>
                        <a:t>Bodfish: 93205, California City: 93504, 93505, Kernville: 93238, Lake Isabella: 93240, Mojave: 93501, 93502, Edwards: 93523, 93524, Ridgecrest: 93555, 93556, Rosamond: 93560, Tehachapi: 93561, 93581</a:t>
                      </a:r>
                      <a:endParaRPr lang="en-US" sz="1400" b="0" i="0" u="none" strike="noStrike" cap="none" dirty="0">
                        <a:solidFill>
                          <a:schemeClr val="tx1"/>
                        </a:solidFill>
                        <a:latin typeface="+mj-lt"/>
                        <a:sym typeface="Arial"/>
                      </a:endParaRPr>
                    </a:p>
                  </a:txBody>
                  <a:tcPr/>
                </a:tc>
                <a:extLst>
                  <a:ext uri="{0D108BD9-81ED-4DB2-BD59-A6C34878D82A}">
                    <a16:rowId xmlns:a16="http://schemas.microsoft.com/office/drawing/2014/main" val="1919966877"/>
                  </a:ext>
                </a:extLst>
              </a:tr>
              <a:tr h="499705">
                <a:tc>
                  <a:txBody>
                    <a:bodyPr/>
                    <a:lstStyle/>
                    <a:p>
                      <a:r>
                        <a:rPr lang="en-US" sz="1400" kern="1200" dirty="0" err="1">
                          <a:solidFill>
                            <a:schemeClr val="tx1"/>
                          </a:solidFill>
                          <a:latin typeface="+mj-lt"/>
                          <a:ea typeface="+mn-ea"/>
                          <a:cs typeface="+mn-cs"/>
                        </a:rPr>
                        <a:t>Subregión</a:t>
                      </a:r>
                      <a:r>
                        <a:rPr lang="en-US" sz="1400" kern="1200" dirty="0">
                          <a:solidFill>
                            <a:schemeClr val="tx1"/>
                          </a:solidFill>
                          <a:latin typeface="+mj-lt"/>
                          <a:ea typeface="+mn-ea"/>
                          <a:cs typeface="+mn-cs"/>
                        </a:rPr>
                        <a:t> </a:t>
                      </a:r>
                      <a:r>
                        <a:rPr lang="en-US" sz="1400" dirty="0">
                          <a:latin typeface="+mj-lt"/>
                        </a:rPr>
                        <a:t>Oeste</a:t>
                      </a:r>
                    </a:p>
                  </a:txBody>
                  <a:tcPr/>
                </a:tc>
                <a:tc>
                  <a:txBody>
                    <a:bodyPr/>
                    <a:lstStyle/>
                    <a:p>
                      <a:pPr marL="285750" indent="-285750">
                        <a:buFont typeface="Arial" panose="020B0604020202020204" pitchFamily="34" charset="0"/>
                        <a:buChar char="•"/>
                      </a:pPr>
                      <a:r>
                        <a:rPr lang="en-US" sz="1400" dirty="0">
                          <a:latin typeface="+mj-lt"/>
                        </a:rPr>
                        <a:t>Taft: 93268, Buttonwillow: 93206, McKittrick: 93251, Derby Acres: 93224, Maricopa: 93252</a:t>
                      </a:r>
                    </a:p>
                  </a:txBody>
                  <a:tcPr/>
                </a:tc>
                <a:extLst>
                  <a:ext uri="{0D108BD9-81ED-4DB2-BD59-A6C34878D82A}">
                    <a16:rowId xmlns:a16="http://schemas.microsoft.com/office/drawing/2014/main" val="1709637694"/>
                  </a:ext>
                </a:extLst>
              </a:tr>
              <a:tr h="899469">
                <a:tc>
                  <a:txBody>
                    <a:bodyPr/>
                    <a:lstStyle/>
                    <a:p>
                      <a:r>
                        <a:rPr lang="en-US" sz="1400" kern="1200" dirty="0" err="1">
                          <a:solidFill>
                            <a:schemeClr val="tx1"/>
                          </a:solidFill>
                          <a:latin typeface="+mj-lt"/>
                          <a:ea typeface="+mn-ea"/>
                          <a:cs typeface="+mn-cs"/>
                        </a:rPr>
                        <a:t>Subregión</a:t>
                      </a:r>
                      <a:r>
                        <a:rPr lang="en-US" sz="1400" kern="1200" dirty="0">
                          <a:solidFill>
                            <a:schemeClr val="tx1"/>
                          </a:solidFill>
                          <a:latin typeface="+mj-lt"/>
                          <a:ea typeface="+mn-ea"/>
                          <a:cs typeface="+mn-cs"/>
                        </a:rPr>
                        <a:t> </a:t>
                      </a:r>
                      <a:r>
                        <a:rPr lang="en-US" sz="1400" dirty="0">
                          <a:latin typeface="+mj-lt"/>
                        </a:rPr>
                        <a:t>Central</a:t>
                      </a:r>
                    </a:p>
                  </a:txBody>
                  <a:tcPr/>
                </a:tc>
                <a:tc>
                  <a:txBody>
                    <a:bodyPr/>
                    <a:lstStyle/>
                    <a:p>
                      <a:pPr marL="285750" indent="-285750">
                        <a:buFont typeface="Arial" panose="020B0604020202020204" pitchFamily="34" charset="0"/>
                        <a:buChar char="•"/>
                      </a:pPr>
                      <a:r>
                        <a:rPr lang="en-US" sz="1400" dirty="0">
                          <a:latin typeface="+mj-lt"/>
                        </a:rPr>
                        <a:t>Bakersfield: 93301, 93302, 93303, 93304, 93305, 93306, 93307, 93308, 93309, 93310, 93311, 93312, 93313, 93314, 93380, 93383, 93384, 93385, 93386, 93387, 93388, 93389, 93390, Edison: 93220</a:t>
                      </a:r>
                    </a:p>
                  </a:txBody>
                  <a:tcPr/>
                </a:tc>
                <a:extLst>
                  <a:ext uri="{0D108BD9-81ED-4DB2-BD59-A6C34878D82A}">
                    <a16:rowId xmlns:a16="http://schemas.microsoft.com/office/drawing/2014/main" val="1910741485"/>
                  </a:ext>
                </a:extLst>
              </a:tr>
            </a:tbl>
          </a:graphicData>
        </a:graphic>
      </p:graphicFrame>
      <p:sp>
        <p:nvSpPr>
          <p:cNvPr id="3" name="TextBox 2">
            <a:extLst>
              <a:ext uri="{FF2B5EF4-FFF2-40B4-BE49-F238E27FC236}">
                <a16:creationId xmlns:a16="http://schemas.microsoft.com/office/drawing/2014/main" id="{3F6DAFEA-04B7-A0DD-2558-DB3EC3DEDE7A}"/>
              </a:ext>
            </a:extLst>
          </p:cNvPr>
          <p:cNvSpPr txBox="1"/>
          <p:nvPr/>
        </p:nvSpPr>
        <p:spPr>
          <a:xfrm>
            <a:off x="374986" y="6500402"/>
            <a:ext cx="12659557" cy="357598"/>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dirty="0">
              <a:latin typeface="+mj-lt"/>
            </a:endParaRPr>
          </a:p>
        </p:txBody>
      </p:sp>
      <p:sp>
        <p:nvSpPr>
          <p:cNvPr id="6" name="TextBox 5">
            <a:extLst>
              <a:ext uri="{FF2B5EF4-FFF2-40B4-BE49-F238E27FC236}">
                <a16:creationId xmlns:a16="http://schemas.microsoft.com/office/drawing/2014/main" id="{5752B864-8C74-0259-A3BD-6BFC573CFD79}"/>
              </a:ext>
            </a:extLst>
          </p:cNvPr>
          <p:cNvSpPr txBox="1"/>
          <p:nvPr/>
        </p:nvSpPr>
        <p:spPr>
          <a:xfrm>
            <a:off x="5778112" y="1250858"/>
            <a:ext cx="269626" cy="276999"/>
          </a:xfrm>
          <a:prstGeom prst="rect">
            <a:avLst/>
          </a:prstGeom>
          <a:noFill/>
        </p:spPr>
        <p:txBody>
          <a:bodyPr wrap="none" rtlCol="0">
            <a:spAutoFit/>
          </a:bodyPr>
          <a:lstStyle/>
          <a:p>
            <a:r>
              <a:rPr lang="en-US" sz="1200" dirty="0">
                <a:latin typeface="+mj-lt"/>
              </a:rPr>
              <a:t>1</a:t>
            </a:r>
          </a:p>
        </p:txBody>
      </p:sp>
      <p:sp>
        <p:nvSpPr>
          <p:cNvPr id="7" name="Rectangle 6">
            <a:extLst>
              <a:ext uri="{FF2B5EF4-FFF2-40B4-BE49-F238E27FC236}">
                <a16:creationId xmlns:a16="http://schemas.microsoft.com/office/drawing/2014/main" id="{D6CD2E69-5B77-F386-6D30-C1D5975D8D0A}"/>
              </a:ext>
            </a:extLst>
          </p:cNvPr>
          <p:cNvSpPr/>
          <p:nvPr/>
        </p:nvSpPr>
        <p:spPr>
          <a:xfrm>
            <a:off x="8646850" y="2831977"/>
            <a:ext cx="674703" cy="2321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Norte</a:t>
            </a:r>
          </a:p>
        </p:txBody>
      </p:sp>
      <p:sp>
        <p:nvSpPr>
          <p:cNvPr id="8" name="Rectangle 7">
            <a:extLst>
              <a:ext uri="{FF2B5EF4-FFF2-40B4-BE49-F238E27FC236}">
                <a16:creationId xmlns:a16="http://schemas.microsoft.com/office/drawing/2014/main" id="{D75BFB59-5BF0-93BB-CC7D-975ECC66E669}"/>
              </a:ext>
            </a:extLst>
          </p:cNvPr>
          <p:cNvSpPr/>
          <p:nvPr/>
        </p:nvSpPr>
        <p:spPr>
          <a:xfrm>
            <a:off x="9561250" y="3473103"/>
            <a:ext cx="541538" cy="2219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Este</a:t>
            </a:r>
          </a:p>
        </p:txBody>
      </p:sp>
      <p:sp>
        <p:nvSpPr>
          <p:cNvPr id="9" name="Rectangle 8">
            <a:extLst>
              <a:ext uri="{FF2B5EF4-FFF2-40B4-BE49-F238E27FC236}">
                <a16:creationId xmlns:a16="http://schemas.microsoft.com/office/drawing/2014/main" id="{E175663F-E8EE-0782-496A-7693B9905969}"/>
              </a:ext>
            </a:extLst>
          </p:cNvPr>
          <p:cNvSpPr/>
          <p:nvPr/>
        </p:nvSpPr>
        <p:spPr>
          <a:xfrm>
            <a:off x="8309498" y="3407700"/>
            <a:ext cx="674703" cy="1920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Central</a:t>
            </a:r>
          </a:p>
        </p:txBody>
      </p:sp>
      <p:sp>
        <p:nvSpPr>
          <p:cNvPr id="10" name="Rectangle 9">
            <a:extLst>
              <a:ext uri="{FF2B5EF4-FFF2-40B4-BE49-F238E27FC236}">
                <a16:creationId xmlns:a16="http://schemas.microsoft.com/office/drawing/2014/main" id="{357468B8-42DD-7BA7-7BE9-E67050A41FDE}"/>
              </a:ext>
            </a:extLst>
          </p:cNvPr>
          <p:cNvSpPr/>
          <p:nvPr/>
        </p:nvSpPr>
        <p:spPr>
          <a:xfrm>
            <a:off x="8646849" y="3695044"/>
            <a:ext cx="541538" cy="1920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Sur</a:t>
            </a:r>
          </a:p>
        </p:txBody>
      </p:sp>
      <p:sp>
        <p:nvSpPr>
          <p:cNvPr id="11" name="Rectangle 10">
            <a:extLst>
              <a:ext uri="{FF2B5EF4-FFF2-40B4-BE49-F238E27FC236}">
                <a16:creationId xmlns:a16="http://schemas.microsoft.com/office/drawing/2014/main" id="{19DAC2D4-E1F7-C97C-4AE2-EB6D02EAB63E}"/>
              </a:ext>
            </a:extLst>
          </p:cNvPr>
          <p:cNvSpPr/>
          <p:nvPr/>
        </p:nvSpPr>
        <p:spPr>
          <a:xfrm>
            <a:off x="7732450" y="3695044"/>
            <a:ext cx="541536" cy="1920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Oeste</a:t>
            </a:r>
          </a:p>
        </p:txBody>
      </p:sp>
    </p:spTree>
    <p:extLst>
      <p:ext uri="{BB962C8B-B14F-4D97-AF65-F5344CB8AC3E}">
        <p14:creationId xmlns:p14="http://schemas.microsoft.com/office/powerpoint/2010/main" val="2551472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59F3B8-B5F3-986B-9252-736947B65546}"/>
              </a:ext>
            </a:extLst>
          </p:cNvPr>
          <p:cNvGraphicFramePr>
            <a:graphicFrameLocks noGrp="1"/>
          </p:cNvGraphicFramePr>
          <p:nvPr>
            <p:extLst>
              <p:ext uri="{D42A27DB-BD31-4B8C-83A1-F6EECF244321}">
                <p14:modId xmlns:p14="http://schemas.microsoft.com/office/powerpoint/2010/main" val="129709015"/>
              </p:ext>
            </p:extLst>
          </p:nvPr>
        </p:nvGraphicFramePr>
        <p:xfrm>
          <a:off x="122067" y="259152"/>
          <a:ext cx="6669350" cy="6100880"/>
        </p:xfrm>
        <a:graphic>
          <a:graphicData uri="http://schemas.openxmlformats.org/drawingml/2006/table">
            <a:tbl>
              <a:tblPr bandRow="1">
                <a:tableStyleId>{775DCB02-9BB8-47FD-8907-85C794F793BA}</a:tableStyleId>
              </a:tblPr>
              <a:tblGrid>
                <a:gridCol w="4845255">
                  <a:extLst>
                    <a:ext uri="{9D8B030D-6E8A-4147-A177-3AD203B41FA5}">
                      <a16:colId xmlns:a16="http://schemas.microsoft.com/office/drawing/2014/main" val="994539871"/>
                    </a:ext>
                  </a:extLst>
                </a:gridCol>
                <a:gridCol w="1824095">
                  <a:extLst>
                    <a:ext uri="{9D8B030D-6E8A-4147-A177-3AD203B41FA5}">
                      <a16:colId xmlns:a16="http://schemas.microsoft.com/office/drawing/2014/main" val="975215930"/>
                    </a:ext>
                  </a:extLst>
                </a:gridCol>
              </a:tblGrid>
              <a:tr h="372862">
                <a:tc>
                  <a:txBody>
                    <a:bodyPr/>
                    <a:lstStyle/>
                    <a:p>
                      <a:pPr marL="0" marR="0">
                        <a:lnSpc>
                          <a:spcPct val="107000"/>
                        </a:lnSpc>
                        <a:spcBef>
                          <a:spcPts val="0"/>
                        </a:spcBef>
                        <a:spcAft>
                          <a:spcPts val="0"/>
                        </a:spcAft>
                      </a:pPr>
                      <a:r>
                        <a:rPr lang="en-US" sz="1400" kern="100" dirty="0">
                          <a:effectLst/>
                          <a:latin typeface="+mj-lt"/>
                        </a:rPr>
                        <a:t>Total Pop.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133,157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1542074"/>
                  </a:ext>
                </a:extLst>
              </a:tr>
              <a:tr h="226079">
                <a:tc>
                  <a:txBody>
                    <a:bodyPr/>
                    <a:lstStyle/>
                    <a:p>
                      <a:pPr marL="0" marR="0">
                        <a:lnSpc>
                          <a:spcPct val="107000"/>
                        </a:lnSpc>
                        <a:spcBef>
                          <a:spcPts val="0"/>
                        </a:spcBef>
                        <a:spcAft>
                          <a:spcPts val="0"/>
                        </a:spcAft>
                      </a:pPr>
                      <a:r>
                        <a:rPr lang="en-US" sz="1400" kern="100" dirty="0">
                          <a:effectLst/>
                          <a:latin typeface="+mj-lt"/>
                        </a:rPr>
                        <a:t>Poverty = &lt;100% of FPL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28.77%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7172956"/>
                  </a:ext>
                </a:extLst>
              </a:tr>
              <a:tr h="462168">
                <a:tc>
                  <a:txBody>
                    <a:bodyPr/>
                    <a:lstStyle/>
                    <a:p>
                      <a:pPr marL="0" marR="0">
                        <a:lnSpc>
                          <a:spcPct val="107000"/>
                        </a:lnSpc>
                        <a:spcBef>
                          <a:spcPts val="0"/>
                        </a:spcBef>
                        <a:spcAft>
                          <a:spcPts val="0"/>
                        </a:spcAft>
                      </a:pPr>
                      <a:r>
                        <a:rPr lang="en-US" sz="1400" kern="100" dirty="0">
                          <a:effectLst/>
                          <a:latin typeface="+mj-lt"/>
                        </a:rPr>
                        <a:t>Low Income = &lt;200% of FPL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62.67%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47262946"/>
                  </a:ext>
                </a:extLst>
              </a:tr>
              <a:tr h="226079">
                <a:tc>
                  <a:txBody>
                    <a:bodyPr/>
                    <a:lstStyle/>
                    <a:p>
                      <a:pPr marL="0" marR="0">
                        <a:lnSpc>
                          <a:spcPct val="107000"/>
                        </a:lnSpc>
                        <a:spcBef>
                          <a:spcPts val="0"/>
                        </a:spcBef>
                        <a:spcAft>
                          <a:spcPts val="0"/>
                        </a:spcAft>
                      </a:pPr>
                      <a:r>
                        <a:rPr lang="en-US" sz="1400" kern="100" dirty="0">
                          <a:effectLst/>
                          <a:latin typeface="+mj-lt"/>
                        </a:rPr>
                        <a:t>Racial/Ethnic Minority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87.90%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5470592"/>
                  </a:ext>
                </a:extLst>
              </a:tr>
              <a:tr h="226079">
                <a:tc>
                  <a:txBody>
                    <a:bodyPr/>
                    <a:lstStyle/>
                    <a:p>
                      <a:pPr marL="0" marR="0">
                        <a:lnSpc>
                          <a:spcPct val="107000"/>
                        </a:lnSpc>
                        <a:spcBef>
                          <a:spcPts val="0"/>
                        </a:spcBef>
                        <a:spcAft>
                          <a:spcPts val="0"/>
                        </a:spcAft>
                      </a:pPr>
                      <a:r>
                        <a:rPr lang="en-US" sz="1400" kern="100" dirty="0">
                          <a:effectLst/>
                          <a:latin typeface="+mj-lt"/>
                        </a:rPr>
                        <a:t>Hispanic/Latino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80.32%</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1930563"/>
                  </a:ext>
                </a:extLst>
              </a:tr>
              <a:tr h="226079">
                <a:tc>
                  <a:txBody>
                    <a:bodyPr/>
                    <a:lstStyle/>
                    <a:p>
                      <a:pPr marL="0" marR="0">
                        <a:lnSpc>
                          <a:spcPct val="107000"/>
                        </a:lnSpc>
                        <a:spcBef>
                          <a:spcPts val="0"/>
                        </a:spcBef>
                        <a:spcAft>
                          <a:spcPts val="0"/>
                        </a:spcAft>
                      </a:pPr>
                      <a:r>
                        <a:rPr lang="en-US" sz="1400" kern="100" dirty="0">
                          <a:effectLst/>
                          <a:latin typeface="+mj-lt"/>
                        </a:rPr>
                        <a:t>Black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4.47%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42783992"/>
                  </a:ext>
                </a:extLst>
              </a:tr>
              <a:tr h="226079">
                <a:tc>
                  <a:txBody>
                    <a:bodyPr/>
                    <a:lstStyle/>
                    <a:p>
                      <a:pPr marL="0" marR="0">
                        <a:lnSpc>
                          <a:spcPct val="107000"/>
                        </a:lnSpc>
                        <a:spcBef>
                          <a:spcPts val="0"/>
                        </a:spcBef>
                        <a:spcAft>
                          <a:spcPts val="0"/>
                        </a:spcAft>
                      </a:pPr>
                      <a:r>
                        <a:rPr lang="en-US" sz="1400" kern="100" dirty="0">
                          <a:effectLst/>
                          <a:latin typeface="+mj-lt"/>
                        </a:rPr>
                        <a:t>Asian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2.09%</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3810726"/>
                  </a:ext>
                </a:extLst>
              </a:tr>
              <a:tr h="462168">
                <a:tc>
                  <a:txBody>
                    <a:bodyPr/>
                    <a:lstStyle/>
                    <a:p>
                      <a:pPr marL="0" marR="0">
                        <a:lnSpc>
                          <a:spcPct val="107000"/>
                        </a:lnSpc>
                        <a:spcBef>
                          <a:spcPts val="0"/>
                        </a:spcBef>
                        <a:spcAft>
                          <a:spcPts val="0"/>
                        </a:spcAft>
                      </a:pPr>
                      <a:r>
                        <a:rPr lang="en-US" sz="1400" kern="100" dirty="0">
                          <a:effectLst/>
                          <a:latin typeface="+mj-lt"/>
                        </a:rPr>
                        <a:t>Amer. Indian/Alaska Native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0.92%</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9242010"/>
                  </a:ext>
                </a:extLst>
              </a:tr>
              <a:tr h="226079">
                <a:tc>
                  <a:txBody>
                    <a:bodyPr/>
                    <a:lstStyle/>
                    <a:p>
                      <a:pPr marL="0" marR="0">
                        <a:lnSpc>
                          <a:spcPct val="107000"/>
                        </a:lnSpc>
                        <a:spcBef>
                          <a:spcPts val="0"/>
                        </a:spcBef>
                        <a:spcAft>
                          <a:spcPts val="0"/>
                        </a:spcAft>
                      </a:pPr>
                      <a:r>
                        <a:rPr lang="en-US" sz="1400" kern="100" dirty="0">
                          <a:effectLst/>
                          <a:latin typeface="+mj-lt"/>
                        </a:rPr>
                        <a:t>Native Hawaiian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0.17%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88188320"/>
                  </a:ext>
                </a:extLst>
              </a:tr>
              <a:tr h="226079">
                <a:tc>
                  <a:txBody>
                    <a:bodyPr/>
                    <a:lstStyle/>
                    <a:p>
                      <a:pPr marL="0" marR="0">
                        <a:lnSpc>
                          <a:spcPct val="107000"/>
                        </a:lnSpc>
                        <a:spcBef>
                          <a:spcPts val="0"/>
                        </a:spcBef>
                        <a:spcAft>
                          <a:spcPts val="0"/>
                        </a:spcAft>
                      </a:pPr>
                      <a:r>
                        <a:rPr lang="en-US" sz="1400" kern="100" dirty="0">
                          <a:effectLst/>
                          <a:latin typeface="+mj-lt"/>
                        </a:rPr>
                        <a:t>Under 18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33.73%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8684529"/>
                  </a:ext>
                </a:extLst>
              </a:tr>
              <a:tr h="226079">
                <a:tc>
                  <a:txBody>
                    <a:bodyPr/>
                    <a:lstStyle/>
                    <a:p>
                      <a:pPr marL="0" marR="0">
                        <a:lnSpc>
                          <a:spcPct val="107000"/>
                        </a:lnSpc>
                        <a:spcBef>
                          <a:spcPts val="0"/>
                        </a:spcBef>
                        <a:spcAft>
                          <a:spcPts val="0"/>
                        </a:spcAft>
                      </a:pPr>
                      <a:r>
                        <a:rPr lang="en-US" sz="1400" kern="100" dirty="0">
                          <a:effectLst/>
                          <a:latin typeface="+mj-lt"/>
                        </a:rPr>
                        <a:t>65 and older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7.23%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4206088"/>
                  </a:ext>
                </a:extLst>
              </a:tr>
              <a:tr h="464159">
                <a:tc>
                  <a:txBody>
                    <a:bodyPr/>
                    <a:lstStyle/>
                    <a:p>
                      <a:pPr marL="0" marR="0">
                        <a:lnSpc>
                          <a:spcPct val="107000"/>
                        </a:lnSpc>
                        <a:spcBef>
                          <a:spcPts val="0"/>
                        </a:spcBef>
                        <a:spcAft>
                          <a:spcPts val="0"/>
                        </a:spcAft>
                      </a:pPr>
                      <a:r>
                        <a:rPr lang="en-US" sz="1400" kern="100" dirty="0">
                          <a:effectLst/>
                          <a:latin typeface="+mj-lt"/>
                        </a:rPr>
                        <a:t>Less than High School Ed. (adults 25+,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45.00%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43618263"/>
                  </a:ext>
                </a:extLst>
              </a:tr>
              <a:tr h="462168">
                <a:tc>
                  <a:txBody>
                    <a:bodyPr/>
                    <a:lstStyle/>
                    <a:p>
                      <a:pPr marL="0" marR="0">
                        <a:lnSpc>
                          <a:spcPct val="107000"/>
                        </a:lnSpc>
                        <a:spcBef>
                          <a:spcPts val="0"/>
                        </a:spcBef>
                        <a:spcAft>
                          <a:spcPts val="0"/>
                        </a:spcAft>
                      </a:pPr>
                      <a:r>
                        <a:rPr lang="en-US" sz="1400" kern="100" dirty="0">
                          <a:effectLst/>
                          <a:latin typeface="+mj-lt"/>
                        </a:rPr>
                        <a:t>Adults Ever Told Have Diabetes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13.33%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4904084"/>
                  </a:ext>
                </a:extLst>
              </a:tr>
              <a:tr h="464159">
                <a:tc>
                  <a:txBody>
                    <a:bodyPr/>
                    <a:lstStyle/>
                    <a:p>
                      <a:pPr marL="0" marR="0">
                        <a:lnSpc>
                          <a:spcPct val="107000"/>
                        </a:lnSpc>
                        <a:spcBef>
                          <a:spcPts val="0"/>
                        </a:spcBef>
                        <a:spcAft>
                          <a:spcPts val="0"/>
                        </a:spcAft>
                      </a:pPr>
                      <a:r>
                        <a:rPr lang="en-US" sz="1400" kern="100" dirty="0">
                          <a:effectLst/>
                          <a:latin typeface="+mj-lt"/>
                        </a:rPr>
                        <a:t>Adults with No Dental Care in Past Year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56.53%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5129820"/>
                  </a:ext>
                </a:extLst>
              </a:tr>
              <a:tr h="464159">
                <a:tc>
                  <a:txBody>
                    <a:bodyPr/>
                    <a:lstStyle/>
                    <a:p>
                      <a:pPr marL="0" marR="0">
                        <a:lnSpc>
                          <a:spcPct val="107000"/>
                        </a:lnSpc>
                        <a:spcBef>
                          <a:spcPts val="0"/>
                        </a:spcBef>
                        <a:spcAft>
                          <a:spcPts val="0"/>
                        </a:spcAft>
                      </a:pPr>
                      <a:r>
                        <a:rPr lang="en-US" sz="1400" kern="100" dirty="0">
                          <a:effectLst/>
                          <a:latin typeface="+mj-lt"/>
                        </a:rPr>
                        <a:t>Adults with No Usual Source of Primary Care (%, 2018)</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25.44%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2559844"/>
                  </a:ext>
                </a:extLst>
              </a:tr>
              <a:tr h="226079">
                <a:tc>
                  <a:txBody>
                    <a:bodyPr/>
                    <a:lstStyle/>
                    <a:p>
                      <a:pPr marL="0" marR="0">
                        <a:lnSpc>
                          <a:spcPct val="107000"/>
                        </a:lnSpc>
                        <a:spcBef>
                          <a:spcPts val="0"/>
                        </a:spcBef>
                        <a:spcAft>
                          <a:spcPts val="0"/>
                        </a:spcAft>
                      </a:pPr>
                      <a:r>
                        <a:rPr lang="en-US" sz="1400" kern="100" dirty="0">
                          <a:effectLst/>
                          <a:latin typeface="+mj-lt"/>
                        </a:rPr>
                        <a:t>Adults Who Are Binge Drinkers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16.73%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5726807"/>
                  </a:ext>
                </a:extLst>
              </a:tr>
              <a:tr h="226079">
                <a:tc>
                  <a:txBody>
                    <a:bodyPr/>
                    <a:lstStyle/>
                    <a:p>
                      <a:pPr marL="0" marR="0">
                        <a:lnSpc>
                          <a:spcPct val="107000"/>
                        </a:lnSpc>
                        <a:spcBef>
                          <a:spcPts val="0"/>
                        </a:spcBef>
                        <a:spcAft>
                          <a:spcPts val="0"/>
                        </a:spcAft>
                      </a:pPr>
                      <a:r>
                        <a:rPr lang="en-US" sz="1400" kern="100" dirty="0">
                          <a:effectLst/>
                          <a:latin typeface="+mj-lt"/>
                        </a:rPr>
                        <a:t>Adults Who Smoke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18.57%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5041481"/>
                  </a:ext>
                </a:extLst>
              </a:tr>
              <a:tr h="226079">
                <a:tc>
                  <a:txBody>
                    <a:bodyPr/>
                    <a:lstStyle/>
                    <a:p>
                      <a:pPr marL="0" marR="0">
                        <a:lnSpc>
                          <a:spcPct val="107000"/>
                        </a:lnSpc>
                        <a:spcBef>
                          <a:spcPts val="0"/>
                        </a:spcBef>
                        <a:spcAft>
                          <a:spcPts val="0"/>
                        </a:spcAft>
                      </a:pPr>
                      <a:r>
                        <a:rPr lang="en-US" sz="1400" kern="100" dirty="0">
                          <a:effectLst/>
                          <a:latin typeface="+mj-lt"/>
                        </a:rPr>
                        <a:t>Adults Who Are Obese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38.92%</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0535710"/>
                  </a:ext>
                </a:extLst>
              </a:tr>
              <a:tr h="462168">
                <a:tc>
                  <a:txBody>
                    <a:bodyPr/>
                    <a:lstStyle/>
                    <a:p>
                      <a:pPr marL="0" marR="0">
                        <a:lnSpc>
                          <a:spcPct val="107000"/>
                        </a:lnSpc>
                        <a:spcBef>
                          <a:spcPts val="0"/>
                        </a:spcBef>
                        <a:spcAft>
                          <a:spcPts val="0"/>
                        </a:spcAft>
                      </a:pPr>
                      <a:r>
                        <a:rPr lang="en-US" sz="1400" kern="100" dirty="0">
                          <a:effectLst/>
                          <a:latin typeface="+mj-lt"/>
                        </a:rPr>
                        <a:t>Adults with High Blood Pressure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27.84%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902155"/>
                  </a:ext>
                </a:extLst>
              </a:tr>
            </a:tbl>
          </a:graphicData>
        </a:graphic>
      </p:graphicFrame>
      <p:sp>
        <p:nvSpPr>
          <p:cNvPr id="3" name="TextBox 2">
            <a:extLst>
              <a:ext uri="{FF2B5EF4-FFF2-40B4-BE49-F238E27FC236}">
                <a16:creationId xmlns:a16="http://schemas.microsoft.com/office/drawing/2014/main" id="{AA713302-0ED5-E91E-7FB1-3F8148A157F5}"/>
              </a:ext>
            </a:extLst>
          </p:cNvPr>
          <p:cNvSpPr txBox="1"/>
          <p:nvPr/>
        </p:nvSpPr>
        <p:spPr>
          <a:xfrm>
            <a:off x="122067" y="6487158"/>
            <a:ext cx="12659557" cy="357598"/>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dirty="0">
              <a:latin typeface="+mj-lt"/>
            </a:endParaRPr>
          </a:p>
        </p:txBody>
      </p:sp>
      <p:pic>
        <p:nvPicPr>
          <p:cNvPr id="6" name="Picture 5">
            <a:extLst>
              <a:ext uri="{FF2B5EF4-FFF2-40B4-BE49-F238E27FC236}">
                <a16:creationId xmlns:a16="http://schemas.microsoft.com/office/drawing/2014/main" id="{DBC389AA-804F-62AD-CAD0-59B35DDA2BBA}"/>
              </a:ext>
            </a:extLst>
          </p:cNvPr>
          <p:cNvPicPr>
            <a:picLocks noChangeAspect="1"/>
          </p:cNvPicPr>
          <p:nvPr/>
        </p:nvPicPr>
        <p:blipFill>
          <a:blip r:embed="rId2"/>
          <a:stretch>
            <a:fillRect/>
          </a:stretch>
        </p:blipFill>
        <p:spPr>
          <a:xfrm>
            <a:off x="7857275" y="1917577"/>
            <a:ext cx="3299400" cy="4217494"/>
          </a:xfrm>
          <a:prstGeom prst="rect">
            <a:avLst/>
          </a:prstGeom>
        </p:spPr>
      </p:pic>
      <p:sp>
        <p:nvSpPr>
          <p:cNvPr id="4" name="TextBox 3">
            <a:extLst>
              <a:ext uri="{FF2B5EF4-FFF2-40B4-BE49-F238E27FC236}">
                <a16:creationId xmlns:a16="http://schemas.microsoft.com/office/drawing/2014/main" id="{99F3E874-7A27-5A3F-10AF-54E73E0283C6}"/>
              </a:ext>
            </a:extLst>
          </p:cNvPr>
          <p:cNvSpPr txBox="1"/>
          <p:nvPr/>
        </p:nvSpPr>
        <p:spPr>
          <a:xfrm>
            <a:off x="7537142" y="488272"/>
            <a:ext cx="3950563" cy="1077218"/>
          </a:xfrm>
          <a:prstGeom prst="rect">
            <a:avLst/>
          </a:prstGeom>
          <a:noFill/>
        </p:spPr>
        <p:txBody>
          <a:bodyPr wrap="square" rtlCol="0">
            <a:spAutoFit/>
          </a:bodyPr>
          <a:lstStyle/>
          <a:p>
            <a:pPr algn="ctr"/>
            <a:r>
              <a:rPr lang="en-US" sz="3200" u="sng" dirty="0">
                <a:latin typeface="Times" panose="02020603050405020304" pitchFamily="18" charset="0"/>
                <a:cs typeface="Times" panose="02020603050405020304" pitchFamily="18" charset="0"/>
              </a:rPr>
              <a:t>South Kern Subregion Demographics</a:t>
            </a:r>
          </a:p>
        </p:txBody>
      </p:sp>
      <p:sp>
        <p:nvSpPr>
          <p:cNvPr id="5" name="TextBox 4">
            <a:extLst>
              <a:ext uri="{FF2B5EF4-FFF2-40B4-BE49-F238E27FC236}">
                <a16:creationId xmlns:a16="http://schemas.microsoft.com/office/drawing/2014/main" id="{93A25832-F8DD-BA8B-AB39-3B908B58C8BA}"/>
              </a:ext>
            </a:extLst>
          </p:cNvPr>
          <p:cNvSpPr txBox="1"/>
          <p:nvPr/>
        </p:nvSpPr>
        <p:spPr>
          <a:xfrm>
            <a:off x="6791417" y="104317"/>
            <a:ext cx="355107"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2386497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59F3B8-B5F3-986B-9252-736947B65546}"/>
              </a:ext>
            </a:extLst>
          </p:cNvPr>
          <p:cNvGraphicFramePr>
            <a:graphicFrameLocks noGrp="1"/>
          </p:cNvGraphicFramePr>
          <p:nvPr>
            <p:extLst>
              <p:ext uri="{D42A27DB-BD31-4B8C-83A1-F6EECF244321}">
                <p14:modId xmlns:p14="http://schemas.microsoft.com/office/powerpoint/2010/main" val="2307802590"/>
              </p:ext>
            </p:extLst>
          </p:nvPr>
        </p:nvGraphicFramePr>
        <p:xfrm>
          <a:off x="122067" y="259152"/>
          <a:ext cx="6669350" cy="6100880"/>
        </p:xfrm>
        <a:graphic>
          <a:graphicData uri="http://schemas.openxmlformats.org/drawingml/2006/table">
            <a:tbl>
              <a:tblPr bandRow="1">
                <a:tableStyleId>{775DCB02-9BB8-47FD-8907-85C794F793BA}</a:tableStyleId>
              </a:tblPr>
              <a:tblGrid>
                <a:gridCol w="4845255">
                  <a:extLst>
                    <a:ext uri="{9D8B030D-6E8A-4147-A177-3AD203B41FA5}">
                      <a16:colId xmlns:a16="http://schemas.microsoft.com/office/drawing/2014/main" val="994539871"/>
                    </a:ext>
                  </a:extLst>
                </a:gridCol>
                <a:gridCol w="1824095">
                  <a:extLst>
                    <a:ext uri="{9D8B030D-6E8A-4147-A177-3AD203B41FA5}">
                      <a16:colId xmlns:a16="http://schemas.microsoft.com/office/drawing/2014/main" val="975215930"/>
                    </a:ext>
                  </a:extLst>
                </a:gridCol>
              </a:tblGrid>
              <a:tr h="372862">
                <a:tc>
                  <a:txBody>
                    <a:bodyPr/>
                    <a:lstStyle/>
                    <a:p>
                      <a:pPr marL="0" marR="0">
                        <a:lnSpc>
                          <a:spcPct val="107000"/>
                        </a:lnSpc>
                        <a:spcBef>
                          <a:spcPts val="0"/>
                        </a:spcBef>
                        <a:spcAft>
                          <a:spcPts val="0"/>
                        </a:spcAft>
                      </a:pPr>
                      <a:r>
                        <a:rPr lang="en-US" sz="1400" kern="100" dirty="0">
                          <a:effectLst/>
                          <a:latin typeface="+mj-lt"/>
                        </a:rPr>
                        <a:t>Poblaci</a:t>
                      </a:r>
                      <a:r>
                        <a:rPr lang="en-US" sz="1400" b="0" i="0" kern="1200" dirty="0">
                          <a:solidFill>
                            <a:schemeClr val="dk1"/>
                          </a:solidFill>
                          <a:effectLst/>
                          <a:latin typeface="+mj-lt"/>
                          <a:ea typeface="+mn-ea"/>
                          <a:cs typeface="+mn-cs"/>
                        </a:rPr>
                        <a:t>ón total</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133,157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1542074"/>
                  </a:ext>
                </a:extLst>
              </a:tr>
              <a:tr h="226079">
                <a:tc>
                  <a:txBody>
                    <a:bodyPr/>
                    <a:lstStyle/>
                    <a:p>
                      <a:pPr marL="0" marR="0">
                        <a:lnSpc>
                          <a:spcPct val="107000"/>
                        </a:lnSpc>
                        <a:spcBef>
                          <a:spcPts val="0"/>
                        </a:spcBef>
                        <a:spcAft>
                          <a:spcPts val="0"/>
                        </a:spcAft>
                      </a:pPr>
                      <a:r>
                        <a:rPr lang="en-US" sz="1400" kern="100" dirty="0" err="1">
                          <a:effectLst/>
                          <a:latin typeface="+mj-lt"/>
                        </a:rPr>
                        <a:t>Pobreza</a:t>
                      </a:r>
                      <a:r>
                        <a:rPr lang="en-US" sz="1400" kern="100" dirty="0">
                          <a:effectLst/>
                          <a:latin typeface="+mj-lt"/>
                        </a:rPr>
                        <a:t> = &lt;100% of FPL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28.77%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7172956"/>
                  </a:ext>
                </a:extLst>
              </a:tr>
              <a:tr h="462168">
                <a:tc>
                  <a:txBody>
                    <a:bodyPr/>
                    <a:lstStyle/>
                    <a:p>
                      <a:pPr marL="0" marR="0">
                        <a:lnSpc>
                          <a:spcPct val="107000"/>
                        </a:lnSpc>
                        <a:spcBef>
                          <a:spcPts val="0"/>
                        </a:spcBef>
                        <a:spcAft>
                          <a:spcPts val="0"/>
                        </a:spcAft>
                      </a:pPr>
                      <a:r>
                        <a:rPr lang="en-US" sz="1400" kern="100" dirty="0" err="1">
                          <a:effectLst/>
                          <a:latin typeface="+mj-lt"/>
                        </a:rPr>
                        <a:t>Bajos</a:t>
                      </a:r>
                      <a:r>
                        <a:rPr lang="en-US" sz="1400" kern="100" dirty="0">
                          <a:effectLst/>
                          <a:latin typeface="+mj-lt"/>
                        </a:rPr>
                        <a:t> </a:t>
                      </a:r>
                      <a:r>
                        <a:rPr lang="en-US" sz="1400" kern="100" dirty="0" err="1">
                          <a:effectLst/>
                          <a:latin typeface="+mj-lt"/>
                        </a:rPr>
                        <a:t>Ingresos</a:t>
                      </a:r>
                      <a:r>
                        <a:rPr lang="en-US" sz="1400" kern="100" dirty="0">
                          <a:effectLst/>
                          <a:latin typeface="+mj-lt"/>
                        </a:rPr>
                        <a:t>= &lt;200% of FPL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62.67%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47262946"/>
                  </a:ext>
                </a:extLst>
              </a:tr>
              <a:tr h="226079">
                <a:tc>
                  <a:txBody>
                    <a:bodyPr/>
                    <a:lstStyle/>
                    <a:p>
                      <a:pPr marL="0" marR="0">
                        <a:lnSpc>
                          <a:spcPct val="107000"/>
                        </a:lnSpc>
                        <a:spcBef>
                          <a:spcPts val="0"/>
                        </a:spcBef>
                        <a:spcAft>
                          <a:spcPts val="0"/>
                        </a:spcAft>
                      </a:pPr>
                      <a:r>
                        <a:rPr lang="en-US" sz="1400" kern="100" dirty="0" err="1">
                          <a:effectLst/>
                          <a:latin typeface="+mj-lt"/>
                        </a:rPr>
                        <a:t>Minoría</a:t>
                      </a:r>
                      <a:r>
                        <a:rPr lang="en-US" sz="1400" kern="100" dirty="0">
                          <a:effectLst/>
                          <a:latin typeface="+mj-lt"/>
                        </a:rPr>
                        <a:t> racial/</a:t>
                      </a:r>
                      <a:r>
                        <a:rPr lang="en-US" sz="1400" kern="100" dirty="0" err="1">
                          <a:effectLst/>
                          <a:latin typeface="+mj-lt"/>
                        </a:rPr>
                        <a:t>étnica</a:t>
                      </a:r>
                      <a:r>
                        <a:rPr lang="en-US" sz="1400" kern="100" dirty="0">
                          <a:effectLst/>
                          <a:latin typeface="+mj-lt"/>
                        </a:rPr>
                        <a:t>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87.90%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5470592"/>
                  </a:ext>
                </a:extLst>
              </a:tr>
              <a:tr h="226079">
                <a:tc>
                  <a:txBody>
                    <a:bodyPr/>
                    <a:lstStyle/>
                    <a:p>
                      <a:pPr marL="0" marR="0">
                        <a:lnSpc>
                          <a:spcPct val="107000"/>
                        </a:lnSpc>
                        <a:spcBef>
                          <a:spcPts val="0"/>
                        </a:spcBef>
                        <a:spcAft>
                          <a:spcPts val="0"/>
                        </a:spcAft>
                      </a:pPr>
                      <a:r>
                        <a:rPr lang="en-US" sz="1400" kern="100" dirty="0">
                          <a:effectLst/>
                          <a:latin typeface="+mj-lt"/>
                        </a:rPr>
                        <a:t>Hispano / </a:t>
                      </a:r>
                      <a:r>
                        <a:rPr lang="en-US" sz="1400" kern="100" dirty="0" err="1">
                          <a:effectLst/>
                          <a:latin typeface="+mj-lt"/>
                        </a:rPr>
                        <a:t>latino</a:t>
                      </a:r>
                      <a:r>
                        <a:rPr lang="en-US" sz="1400" kern="100" dirty="0">
                          <a:effectLst/>
                          <a:latin typeface="+mj-lt"/>
                        </a:rPr>
                        <a:t>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80.32%</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1930563"/>
                  </a:ext>
                </a:extLst>
              </a:tr>
              <a:tr h="226079">
                <a:tc>
                  <a:txBody>
                    <a:bodyPr/>
                    <a:lstStyle/>
                    <a:p>
                      <a:pPr marL="0" marR="0">
                        <a:lnSpc>
                          <a:spcPct val="107000"/>
                        </a:lnSpc>
                        <a:spcBef>
                          <a:spcPts val="0"/>
                        </a:spcBef>
                        <a:spcAft>
                          <a:spcPts val="0"/>
                        </a:spcAft>
                      </a:pPr>
                      <a:r>
                        <a:rPr lang="en-US" sz="1400" kern="100" dirty="0">
                          <a:effectLst/>
                          <a:latin typeface="+mj-lt"/>
                        </a:rPr>
                        <a:t>Negro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4.47%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42783992"/>
                  </a:ext>
                </a:extLst>
              </a:tr>
              <a:tr h="226079">
                <a:tc>
                  <a:txBody>
                    <a:bodyPr/>
                    <a:lstStyle/>
                    <a:p>
                      <a:pPr marL="0" marR="0">
                        <a:lnSpc>
                          <a:spcPct val="107000"/>
                        </a:lnSpc>
                        <a:spcBef>
                          <a:spcPts val="0"/>
                        </a:spcBef>
                        <a:spcAft>
                          <a:spcPts val="0"/>
                        </a:spcAft>
                      </a:pPr>
                      <a:r>
                        <a:rPr lang="en-US" sz="1400" kern="100" dirty="0" err="1">
                          <a:effectLst/>
                          <a:latin typeface="+mj-lt"/>
                        </a:rPr>
                        <a:t>Asiático</a:t>
                      </a:r>
                      <a:r>
                        <a:rPr lang="en-US" sz="1400" kern="100" dirty="0">
                          <a:effectLst/>
                          <a:latin typeface="+mj-lt"/>
                        </a:rPr>
                        <a:t>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2.09%</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3810726"/>
                  </a:ext>
                </a:extLst>
              </a:tr>
              <a:tr h="462168">
                <a:tc>
                  <a:txBody>
                    <a:bodyPr/>
                    <a:lstStyle/>
                    <a:p>
                      <a:pPr marL="0" marR="0">
                        <a:lnSpc>
                          <a:spcPct val="107000"/>
                        </a:lnSpc>
                        <a:spcBef>
                          <a:spcPts val="0"/>
                        </a:spcBef>
                        <a:spcAft>
                          <a:spcPts val="0"/>
                        </a:spcAft>
                      </a:pPr>
                      <a:r>
                        <a:rPr lang="es-MX" sz="1400" b="0" i="0" u="none" strike="noStrike" kern="1200" cap="none" dirty="0">
                          <a:solidFill>
                            <a:schemeClr val="dk1"/>
                          </a:solidFill>
                          <a:latin typeface="+mj-lt"/>
                          <a:ea typeface="Dante"/>
                          <a:cs typeface="Dante"/>
                        </a:rPr>
                        <a:t>Indio americano/nativo de Alaska </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0.92%</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9242010"/>
                  </a:ext>
                </a:extLst>
              </a:tr>
              <a:tr h="226079">
                <a:tc>
                  <a:txBody>
                    <a:bodyPr/>
                    <a:lstStyle/>
                    <a:p>
                      <a:pPr marL="0" marR="0">
                        <a:lnSpc>
                          <a:spcPct val="107000"/>
                        </a:lnSpc>
                        <a:spcBef>
                          <a:spcPts val="0"/>
                        </a:spcBef>
                        <a:spcAft>
                          <a:spcPts val="0"/>
                        </a:spcAft>
                      </a:pPr>
                      <a:r>
                        <a:rPr lang="es-ES" sz="1400" b="0" i="0" u="none" strike="noStrike" kern="1200" cap="none" dirty="0">
                          <a:solidFill>
                            <a:schemeClr val="dk1"/>
                          </a:solidFill>
                          <a:latin typeface="+mj-lt"/>
                          <a:ea typeface="Dante"/>
                          <a:cs typeface="Dante"/>
                        </a:rPr>
                        <a:t>Nativo hawaiano </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0.17%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88188320"/>
                  </a:ext>
                </a:extLst>
              </a:tr>
              <a:tr h="226079">
                <a:tc>
                  <a:txBody>
                    <a:bodyPr/>
                    <a:lstStyle/>
                    <a:p>
                      <a:pPr marL="0" marR="0">
                        <a:lnSpc>
                          <a:spcPct val="107000"/>
                        </a:lnSpc>
                        <a:spcBef>
                          <a:spcPts val="0"/>
                        </a:spcBef>
                        <a:spcAft>
                          <a:spcPts val="0"/>
                        </a:spcAft>
                      </a:pPr>
                      <a:r>
                        <a:rPr lang="en-US" sz="1400" kern="100" dirty="0" err="1">
                          <a:effectLst/>
                          <a:latin typeface="+mj-lt"/>
                        </a:rPr>
                        <a:t>Menores</a:t>
                      </a:r>
                      <a:r>
                        <a:rPr lang="en-US" sz="1400" kern="100" dirty="0">
                          <a:effectLst/>
                          <a:latin typeface="+mj-lt"/>
                        </a:rPr>
                        <a:t> de 18 </a:t>
                      </a:r>
                      <a:r>
                        <a:rPr lang="en-US" sz="1400" kern="100" dirty="0" err="1">
                          <a:effectLst/>
                          <a:latin typeface="+mj-lt"/>
                        </a:rPr>
                        <a:t>años</a:t>
                      </a:r>
                      <a:r>
                        <a:rPr lang="en-US" sz="1400" kern="100" dirty="0">
                          <a:effectLst/>
                          <a:latin typeface="+mj-lt"/>
                        </a:rPr>
                        <a:t>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33.73%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8684529"/>
                  </a:ext>
                </a:extLst>
              </a:tr>
              <a:tr h="226079">
                <a:tc>
                  <a:txBody>
                    <a:bodyPr/>
                    <a:lstStyle/>
                    <a:p>
                      <a:pPr marL="0" marR="0">
                        <a:lnSpc>
                          <a:spcPct val="107000"/>
                        </a:lnSpc>
                        <a:spcBef>
                          <a:spcPts val="0"/>
                        </a:spcBef>
                        <a:spcAft>
                          <a:spcPts val="0"/>
                        </a:spcAft>
                      </a:pPr>
                      <a:r>
                        <a:rPr lang="en-US" sz="1400" kern="100" dirty="0">
                          <a:effectLst/>
                          <a:latin typeface="+mj-lt"/>
                        </a:rPr>
                        <a:t>65 </a:t>
                      </a:r>
                      <a:r>
                        <a:rPr lang="en-US" sz="1400" kern="100" dirty="0" err="1">
                          <a:effectLst/>
                          <a:latin typeface="+mj-lt"/>
                        </a:rPr>
                        <a:t>años</a:t>
                      </a:r>
                      <a:r>
                        <a:rPr lang="en-US" sz="1400" kern="100" dirty="0">
                          <a:effectLst/>
                          <a:latin typeface="+mj-lt"/>
                        </a:rPr>
                        <a:t> y </a:t>
                      </a:r>
                      <a:r>
                        <a:rPr lang="en-US" sz="1400" kern="100" dirty="0" err="1">
                          <a:effectLst/>
                          <a:latin typeface="+mj-lt"/>
                        </a:rPr>
                        <a:t>más</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7.23%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4206088"/>
                  </a:ext>
                </a:extLst>
              </a:tr>
              <a:tr h="464159">
                <a:tc>
                  <a:txBody>
                    <a:bodyPr/>
                    <a:lstStyle/>
                    <a:p>
                      <a:pPr marL="0" marR="0">
                        <a:lnSpc>
                          <a:spcPct val="107000"/>
                        </a:lnSpc>
                        <a:spcBef>
                          <a:spcPts val="0"/>
                        </a:spcBef>
                        <a:spcAft>
                          <a:spcPts val="0"/>
                        </a:spcAft>
                      </a:pPr>
                      <a:r>
                        <a:rPr lang="es-ES" sz="1400" kern="100" dirty="0">
                          <a:effectLst/>
                          <a:latin typeface="+mj-lt"/>
                        </a:rPr>
                        <a:t>Menos que una educación secundaria </a:t>
                      </a:r>
                      <a:r>
                        <a:rPr lang="en-US" sz="1400" kern="100" dirty="0">
                          <a:effectLst/>
                          <a:latin typeface="+mj-lt"/>
                        </a:rPr>
                        <a:t>(adults 25+,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45.00%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43618263"/>
                  </a:ext>
                </a:extLst>
              </a:tr>
              <a:tr h="462168">
                <a:tc>
                  <a:txBody>
                    <a:bodyPr/>
                    <a:lstStyle/>
                    <a:p>
                      <a:pPr marL="0" marR="0">
                        <a:lnSpc>
                          <a:spcPct val="107000"/>
                        </a:lnSpc>
                        <a:spcBef>
                          <a:spcPts val="0"/>
                        </a:spcBef>
                        <a:spcAft>
                          <a:spcPts val="0"/>
                        </a:spcAft>
                      </a:pPr>
                      <a:r>
                        <a:rPr lang="en-US" sz="1400" kern="100" dirty="0" err="1">
                          <a:effectLst/>
                          <a:latin typeface="+mj-lt"/>
                        </a:rPr>
                        <a:t>Adultos</a:t>
                      </a:r>
                      <a:r>
                        <a:rPr lang="en-US" sz="1400" kern="100" dirty="0">
                          <a:effectLst/>
                          <a:latin typeface="+mj-lt"/>
                        </a:rPr>
                        <a:t> con diabetes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13.33%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4904084"/>
                  </a:ext>
                </a:extLst>
              </a:tr>
              <a:tr h="464159">
                <a:tc>
                  <a:txBody>
                    <a:bodyPr/>
                    <a:lstStyle/>
                    <a:p>
                      <a:pPr marL="0" marR="0">
                        <a:lnSpc>
                          <a:spcPct val="107000"/>
                        </a:lnSpc>
                        <a:spcBef>
                          <a:spcPts val="0"/>
                        </a:spcBef>
                        <a:spcAft>
                          <a:spcPts val="0"/>
                        </a:spcAft>
                      </a:pPr>
                      <a:r>
                        <a:rPr lang="es-ES" sz="1400" kern="100" dirty="0">
                          <a:effectLst/>
                          <a:latin typeface="+mj-lt"/>
                        </a:rPr>
                        <a:t>Adultos sin atención dental en el último año </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56.53%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5129820"/>
                  </a:ext>
                </a:extLst>
              </a:tr>
              <a:tr h="464159">
                <a:tc>
                  <a:txBody>
                    <a:bodyPr/>
                    <a:lstStyle/>
                    <a:p>
                      <a:pPr marL="0" marR="0">
                        <a:lnSpc>
                          <a:spcPct val="107000"/>
                        </a:lnSpc>
                        <a:spcBef>
                          <a:spcPts val="0"/>
                        </a:spcBef>
                        <a:spcAft>
                          <a:spcPts val="0"/>
                        </a:spcAft>
                      </a:pPr>
                      <a:r>
                        <a:rPr lang="es-ES" sz="1400" kern="100" dirty="0">
                          <a:effectLst/>
                          <a:latin typeface="+mj-lt"/>
                        </a:rPr>
                        <a:t>Adultos sin fuente habitual de atención primaria</a:t>
                      </a:r>
                      <a:r>
                        <a:rPr lang="en-US" sz="1400" kern="100" dirty="0">
                          <a:effectLst/>
                          <a:latin typeface="+mj-lt"/>
                        </a:rPr>
                        <a:t>(%, 2018)</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25.44%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2559844"/>
                  </a:ext>
                </a:extLst>
              </a:tr>
              <a:tr h="226079">
                <a:tc>
                  <a:txBody>
                    <a:bodyPr/>
                    <a:lstStyle/>
                    <a:p>
                      <a:pPr marL="0" marR="0">
                        <a:lnSpc>
                          <a:spcPct val="107000"/>
                        </a:lnSpc>
                        <a:spcBef>
                          <a:spcPts val="0"/>
                        </a:spcBef>
                        <a:spcAft>
                          <a:spcPts val="0"/>
                        </a:spcAft>
                      </a:pPr>
                      <a:r>
                        <a:rPr lang="es-ES" sz="1400" kern="100" dirty="0">
                          <a:effectLst/>
                          <a:latin typeface="+mj-lt"/>
                        </a:rPr>
                        <a:t>Adultos que beben en exceso </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16.73%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5726807"/>
                  </a:ext>
                </a:extLst>
              </a:tr>
              <a:tr h="226079">
                <a:tc>
                  <a:txBody>
                    <a:bodyPr/>
                    <a:lstStyle/>
                    <a:p>
                      <a:pPr marL="0" marR="0">
                        <a:lnSpc>
                          <a:spcPct val="107000"/>
                        </a:lnSpc>
                        <a:spcBef>
                          <a:spcPts val="0"/>
                        </a:spcBef>
                        <a:spcAft>
                          <a:spcPts val="0"/>
                        </a:spcAft>
                      </a:pPr>
                      <a:r>
                        <a:rPr lang="en-US" sz="1400" kern="100" dirty="0" err="1">
                          <a:effectLst/>
                          <a:latin typeface="+mj-lt"/>
                        </a:rPr>
                        <a:t>Adultos</a:t>
                      </a:r>
                      <a:r>
                        <a:rPr lang="en-US" sz="1400" kern="100" dirty="0">
                          <a:effectLst/>
                          <a:latin typeface="+mj-lt"/>
                        </a:rPr>
                        <a:t> que </a:t>
                      </a:r>
                      <a:r>
                        <a:rPr lang="en-US" sz="1400" kern="100" dirty="0" err="1">
                          <a:effectLst/>
                          <a:latin typeface="+mj-lt"/>
                        </a:rPr>
                        <a:t>fuman</a:t>
                      </a:r>
                      <a:r>
                        <a:rPr lang="en-US" sz="1400" kern="100" dirty="0">
                          <a:effectLst/>
                          <a:latin typeface="+mj-lt"/>
                        </a:rPr>
                        <a:t> (%,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18.57%</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5041481"/>
                  </a:ext>
                </a:extLst>
              </a:tr>
              <a:tr h="226079">
                <a:tc>
                  <a:txBody>
                    <a:bodyPr/>
                    <a:lstStyle/>
                    <a:p>
                      <a:pPr marL="0" marR="0">
                        <a:lnSpc>
                          <a:spcPct val="107000"/>
                        </a:lnSpc>
                        <a:spcBef>
                          <a:spcPts val="0"/>
                        </a:spcBef>
                        <a:spcAft>
                          <a:spcPts val="0"/>
                        </a:spcAft>
                      </a:pPr>
                      <a:r>
                        <a:rPr lang="en-US" sz="1400" kern="100" dirty="0" err="1">
                          <a:effectLst/>
                          <a:latin typeface="+mj-lt"/>
                        </a:rPr>
                        <a:t>Adultos</a:t>
                      </a:r>
                      <a:r>
                        <a:rPr lang="en-US" sz="1400" kern="100" dirty="0">
                          <a:effectLst/>
                          <a:latin typeface="+mj-lt"/>
                        </a:rPr>
                        <a:t> que son </a:t>
                      </a:r>
                      <a:r>
                        <a:rPr lang="en-US" sz="1400" kern="100" dirty="0" err="1">
                          <a:effectLst/>
                          <a:latin typeface="+mj-lt"/>
                        </a:rPr>
                        <a:t>obesos</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38.92%</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0535710"/>
                  </a:ext>
                </a:extLst>
              </a:tr>
              <a:tr h="462168">
                <a:tc>
                  <a:txBody>
                    <a:bodyPr/>
                    <a:lstStyle/>
                    <a:p>
                      <a:pPr marL="0" marR="0">
                        <a:lnSpc>
                          <a:spcPct val="107000"/>
                        </a:lnSpc>
                        <a:spcBef>
                          <a:spcPts val="0"/>
                        </a:spcBef>
                        <a:spcAft>
                          <a:spcPts val="0"/>
                        </a:spcAft>
                      </a:pPr>
                      <a:r>
                        <a:rPr lang="es-ES" sz="1400" kern="100" dirty="0">
                          <a:effectLst/>
                          <a:latin typeface="+mj-lt"/>
                        </a:rPr>
                        <a:t>Adultos con presión arterial alta</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27.84%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902155"/>
                  </a:ext>
                </a:extLst>
              </a:tr>
            </a:tbl>
          </a:graphicData>
        </a:graphic>
      </p:graphicFrame>
      <p:sp>
        <p:nvSpPr>
          <p:cNvPr id="3" name="TextBox 2">
            <a:extLst>
              <a:ext uri="{FF2B5EF4-FFF2-40B4-BE49-F238E27FC236}">
                <a16:creationId xmlns:a16="http://schemas.microsoft.com/office/drawing/2014/main" id="{AA713302-0ED5-E91E-7FB1-3F8148A157F5}"/>
              </a:ext>
            </a:extLst>
          </p:cNvPr>
          <p:cNvSpPr txBox="1"/>
          <p:nvPr/>
        </p:nvSpPr>
        <p:spPr>
          <a:xfrm>
            <a:off x="122067" y="6487158"/>
            <a:ext cx="12659557" cy="357598"/>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dirty="0">
              <a:latin typeface="+mj-lt"/>
            </a:endParaRPr>
          </a:p>
        </p:txBody>
      </p:sp>
      <p:pic>
        <p:nvPicPr>
          <p:cNvPr id="6" name="Picture 5">
            <a:extLst>
              <a:ext uri="{FF2B5EF4-FFF2-40B4-BE49-F238E27FC236}">
                <a16:creationId xmlns:a16="http://schemas.microsoft.com/office/drawing/2014/main" id="{DBC389AA-804F-62AD-CAD0-59B35DDA2BBA}"/>
              </a:ext>
            </a:extLst>
          </p:cNvPr>
          <p:cNvPicPr>
            <a:picLocks noChangeAspect="1"/>
          </p:cNvPicPr>
          <p:nvPr/>
        </p:nvPicPr>
        <p:blipFill>
          <a:blip r:embed="rId2"/>
          <a:stretch>
            <a:fillRect/>
          </a:stretch>
        </p:blipFill>
        <p:spPr>
          <a:xfrm>
            <a:off x="7857275" y="1917577"/>
            <a:ext cx="3299400" cy="4217494"/>
          </a:xfrm>
          <a:prstGeom prst="rect">
            <a:avLst/>
          </a:prstGeom>
        </p:spPr>
      </p:pic>
      <p:sp>
        <p:nvSpPr>
          <p:cNvPr id="4" name="TextBox 3">
            <a:extLst>
              <a:ext uri="{FF2B5EF4-FFF2-40B4-BE49-F238E27FC236}">
                <a16:creationId xmlns:a16="http://schemas.microsoft.com/office/drawing/2014/main" id="{99F3E874-7A27-5A3F-10AF-54E73E0283C6}"/>
              </a:ext>
            </a:extLst>
          </p:cNvPr>
          <p:cNvSpPr txBox="1"/>
          <p:nvPr/>
        </p:nvSpPr>
        <p:spPr>
          <a:xfrm>
            <a:off x="7531693" y="488272"/>
            <a:ext cx="3950563" cy="1077218"/>
          </a:xfrm>
          <a:prstGeom prst="rect">
            <a:avLst/>
          </a:prstGeom>
          <a:noFill/>
        </p:spPr>
        <p:txBody>
          <a:bodyPr wrap="square" rtlCol="0">
            <a:spAutoFit/>
          </a:bodyPr>
          <a:lstStyle/>
          <a:p>
            <a:pPr algn="ctr"/>
            <a:r>
              <a:rPr lang="es-ES" sz="3200" u="sng" dirty="0">
                <a:latin typeface="Times" panose="02020603050405020304" pitchFamily="18" charset="0"/>
                <a:cs typeface="Times" panose="02020603050405020304" pitchFamily="18" charset="0"/>
              </a:rPr>
              <a:t>Demografía de la subregión Kern Sur</a:t>
            </a:r>
            <a:endParaRPr lang="en-US" sz="3200" u="sng" dirty="0">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93A25832-F8DD-BA8B-AB39-3B908B58C8BA}"/>
              </a:ext>
            </a:extLst>
          </p:cNvPr>
          <p:cNvSpPr txBox="1"/>
          <p:nvPr/>
        </p:nvSpPr>
        <p:spPr>
          <a:xfrm>
            <a:off x="6791417" y="104317"/>
            <a:ext cx="355107"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495283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D86EEF-79C9-1A90-F306-E7025E7029A8}"/>
              </a:ext>
            </a:extLst>
          </p:cNvPr>
          <p:cNvGraphicFramePr>
            <a:graphicFrameLocks noGrp="1"/>
          </p:cNvGraphicFramePr>
          <p:nvPr>
            <p:extLst>
              <p:ext uri="{D42A27DB-BD31-4B8C-83A1-F6EECF244321}">
                <p14:modId xmlns:p14="http://schemas.microsoft.com/office/powerpoint/2010/main" val="759152854"/>
              </p:ext>
            </p:extLst>
          </p:nvPr>
        </p:nvGraphicFramePr>
        <p:xfrm>
          <a:off x="354787" y="664148"/>
          <a:ext cx="6755908" cy="5091507"/>
        </p:xfrm>
        <a:graphic>
          <a:graphicData uri="http://schemas.openxmlformats.org/drawingml/2006/table">
            <a:tbl>
              <a:tblPr bandRow="1">
                <a:tableStyleId>{775DCB02-9BB8-47FD-8907-85C794F793BA}</a:tableStyleId>
              </a:tblPr>
              <a:tblGrid>
                <a:gridCol w="4566031">
                  <a:extLst>
                    <a:ext uri="{9D8B030D-6E8A-4147-A177-3AD203B41FA5}">
                      <a16:colId xmlns:a16="http://schemas.microsoft.com/office/drawing/2014/main" val="1568446724"/>
                    </a:ext>
                  </a:extLst>
                </a:gridCol>
                <a:gridCol w="2189877">
                  <a:extLst>
                    <a:ext uri="{9D8B030D-6E8A-4147-A177-3AD203B41FA5}">
                      <a16:colId xmlns:a16="http://schemas.microsoft.com/office/drawing/2014/main" val="3355899639"/>
                    </a:ext>
                  </a:extLst>
                </a:gridCol>
              </a:tblGrid>
              <a:tr h="290685">
                <a:tc>
                  <a:txBody>
                    <a:bodyPr/>
                    <a:lstStyle/>
                    <a:p>
                      <a:pPr marL="0" marR="0">
                        <a:lnSpc>
                          <a:spcPct val="107000"/>
                        </a:lnSpc>
                        <a:spcBef>
                          <a:spcPts val="0"/>
                        </a:spcBef>
                        <a:spcAft>
                          <a:spcPts val="0"/>
                        </a:spcAft>
                      </a:pPr>
                      <a:r>
                        <a:rPr lang="en-US" sz="1500" kern="100" dirty="0">
                          <a:effectLst/>
                          <a:latin typeface="+mj-lt"/>
                        </a:rPr>
                        <a:t>Total Pop.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134,211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0732017"/>
                  </a:ext>
                </a:extLst>
              </a:tr>
              <a:tr h="227062">
                <a:tc>
                  <a:txBody>
                    <a:bodyPr/>
                    <a:lstStyle/>
                    <a:p>
                      <a:pPr marL="0" marR="0">
                        <a:lnSpc>
                          <a:spcPct val="107000"/>
                        </a:lnSpc>
                        <a:spcBef>
                          <a:spcPts val="0"/>
                        </a:spcBef>
                        <a:spcAft>
                          <a:spcPts val="0"/>
                        </a:spcAft>
                      </a:pPr>
                      <a:r>
                        <a:rPr lang="en-US" sz="1500" kern="100" dirty="0">
                          <a:effectLst/>
                          <a:latin typeface="+mj-lt"/>
                        </a:rPr>
                        <a:t>Poverty = &lt;100%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21.90%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118701"/>
                  </a:ext>
                </a:extLst>
              </a:tr>
              <a:tr h="227062">
                <a:tc>
                  <a:txBody>
                    <a:bodyPr/>
                    <a:lstStyle/>
                    <a:p>
                      <a:pPr marL="0" marR="0">
                        <a:lnSpc>
                          <a:spcPct val="107000"/>
                        </a:lnSpc>
                        <a:spcBef>
                          <a:spcPts val="0"/>
                        </a:spcBef>
                        <a:spcAft>
                          <a:spcPts val="0"/>
                        </a:spcAft>
                      </a:pPr>
                      <a:r>
                        <a:rPr lang="en-US" sz="1500" kern="100" dirty="0">
                          <a:effectLst/>
                          <a:latin typeface="+mj-lt"/>
                        </a:rPr>
                        <a:t>Low Income = &lt;200%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56.68%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24970082"/>
                  </a:ext>
                </a:extLst>
              </a:tr>
              <a:tr h="227062">
                <a:tc>
                  <a:txBody>
                    <a:bodyPr/>
                    <a:lstStyle/>
                    <a:p>
                      <a:pPr marL="0" marR="0">
                        <a:lnSpc>
                          <a:spcPct val="107000"/>
                        </a:lnSpc>
                        <a:spcBef>
                          <a:spcPts val="0"/>
                        </a:spcBef>
                        <a:spcAft>
                          <a:spcPts val="0"/>
                        </a:spcAft>
                      </a:pPr>
                      <a:r>
                        <a:rPr lang="en-US" sz="1500" kern="100" dirty="0">
                          <a:effectLst/>
                          <a:latin typeface="+mj-lt"/>
                        </a:rPr>
                        <a:t>Racial/Ethnic Minority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86.60%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5413426"/>
                  </a:ext>
                </a:extLst>
              </a:tr>
              <a:tr h="227062">
                <a:tc>
                  <a:txBody>
                    <a:bodyPr/>
                    <a:lstStyle/>
                    <a:p>
                      <a:pPr marL="0" marR="0">
                        <a:lnSpc>
                          <a:spcPct val="107000"/>
                        </a:lnSpc>
                        <a:spcBef>
                          <a:spcPts val="0"/>
                        </a:spcBef>
                        <a:spcAft>
                          <a:spcPts val="0"/>
                        </a:spcAft>
                      </a:pPr>
                      <a:r>
                        <a:rPr lang="en-US" sz="1500" kern="100" dirty="0">
                          <a:effectLst/>
                          <a:latin typeface="+mj-lt"/>
                        </a:rPr>
                        <a:t>Hispanic/Latino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76.37%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34768393"/>
                  </a:ext>
                </a:extLst>
              </a:tr>
              <a:tr h="227062">
                <a:tc>
                  <a:txBody>
                    <a:bodyPr/>
                    <a:lstStyle/>
                    <a:p>
                      <a:pPr marL="0" marR="0">
                        <a:lnSpc>
                          <a:spcPct val="107000"/>
                        </a:lnSpc>
                        <a:spcBef>
                          <a:spcPts val="0"/>
                        </a:spcBef>
                        <a:spcAft>
                          <a:spcPts val="0"/>
                        </a:spcAft>
                      </a:pPr>
                      <a:r>
                        <a:rPr lang="en-US" sz="1500" kern="100" dirty="0">
                          <a:effectLst/>
                          <a:latin typeface="+mj-lt"/>
                        </a:rPr>
                        <a:t>Black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3.33%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34903531"/>
                  </a:ext>
                </a:extLst>
              </a:tr>
              <a:tr h="227062">
                <a:tc>
                  <a:txBody>
                    <a:bodyPr/>
                    <a:lstStyle/>
                    <a:p>
                      <a:pPr marL="0" marR="0">
                        <a:lnSpc>
                          <a:spcPct val="107000"/>
                        </a:lnSpc>
                        <a:spcBef>
                          <a:spcPts val="0"/>
                        </a:spcBef>
                        <a:spcAft>
                          <a:spcPts val="0"/>
                        </a:spcAft>
                      </a:pPr>
                      <a:r>
                        <a:rPr lang="en-US" sz="1500" kern="100" dirty="0">
                          <a:effectLst/>
                          <a:latin typeface="+mj-lt"/>
                        </a:rPr>
                        <a:t>Asian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5.94%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49289344"/>
                  </a:ext>
                </a:extLst>
              </a:tr>
              <a:tr h="227062">
                <a:tc>
                  <a:txBody>
                    <a:bodyPr/>
                    <a:lstStyle/>
                    <a:p>
                      <a:pPr marL="0" marR="0">
                        <a:lnSpc>
                          <a:spcPct val="107000"/>
                        </a:lnSpc>
                        <a:spcBef>
                          <a:spcPts val="0"/>
                        </a:spcBef>
                        <a:spcAft>
                          <a:spcPts val="0"/>
                        </a:spcAft>
                      </a:pPr>
                      <a:r>
                        <a:rPr lang="en-US" sz="1500" kern="100" dirty="0">
                          <a:effectLst/>
                          <a:latin typeface="+mj-lt"/>
                        </a:rPr>
                        <a:t>Amer. Indian/Alaska Native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0.64%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3732776"/>
                  </a:ext>
                </a:extLst>
              </a:tr>
              <a:tr h="227062">
                <a:tc>
                  <a:txBody>
                    <a:bodyPr/>
                    <a:lstStyle/>
                    <a:p>
                      <a:pPr marL="0" marR="0">
                        <a:lnSpc>
                          <a:spcPct val="107000"/>
                        </a:lnSpc>
                        <a:spcBef>
                          <a:spcPts val="0"/>
                        </a:spcBef>
                        <a:spcAft>
                          <a:spcPts val="0"/>
                        </a:spcAft>
                      </a:pPr>
                      <a:r>
                        <a:rPr lang="en-US" sz="1500" kern="100" dirty="0">
                          <a:effectLst/>
                          <a:latin typeface="+mj-lt"/>
                        </a:rPr>
                        <a:t>Native Hawaiian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0.00%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2485572"/>
                  </a:ext>
                </a:extLst>
              </a:tr>
              <a:tr h="227062">
                <a:tc>
                  <a:txBody>
                    <a:bodyPr/>
                    <a:lstStyle/>
                    <a:p>
                      <a:pPr marL="0" marR="0">
                        <a:lnSpc>
                          <a:spcPct val="107000"/>
                        </a:lnSpc>
                        <a:spcBef>
                          <a:spcPts val="0"/>
                        </a:spcBef>
                        <a:spcAft>
                          <a:spcPts val="0"/>
                        </a:spcAft>
                      </a:pPr>
                      <a:r>
                        <a:rPr lang="en-US" sz="1500" kern="100" dirty="0">
                          <a:effectLst/>
                          <a:latin typeface="+mj-lt"/>
                        </a:rPr>
                        <a:t>Under 18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27.89%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1499341"/>
                  </a:ext>
                </a:extLst>
              </a:tr>
              <a:tr h="227062">
                <a:tc>
                  <a:txBody>
                    <a:bodyPr/>
                    <a:lstStyle/>
                    <a:p>
                      <a:pPr marL="0" marR="0">
                        <a:lnSpc>
                          <a:spcPct val="107000"/>
                        </a:lnSpc>
                        <a:spcBef>
                          <a:spcPts val="0"/>
                        </a:spcBef>
                        <a:spcAft>
                          <a:spcPts val="0"/>
                        </a:spcAft>
                      </a:pPr>
                      <a:r>
                        <a:rPr lang="en-US" sz="1500" kern="100" dirty="0">
                          <a:effectLst/>
                          <a:latin typeface="+mj-lt"/>
                        </a:rPr>
                        <a:t>65 and older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9.22%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041441"/>
                  </a:ext>
                </a:extLst>
              </a:tr>
              <a:tr h="459814">
                <a:tc>
                  <a:txBody>
                    <a:bodyPr/>
                    <a:lstStyle/>
                    <a:p>
                      <a:pPr marL="0" marR="0">
                        <a:lnSpc>
                          <a:spcPct val="107000"/>
                        </a:lnSpc>
                        <a:spcBef>
                          <a:spcPts val="0"/>
                        </a:spcBef>
                        <a:spcAft>
                          <a:spcPts val="0"/>
                        </a:spcAft>
                      </a:pPr>
                      <a:r>
                        <a:rPr lang="en-US" sz="1500" kern="100" dirty="0">
                          <a:effectLst/>
                          <a:latin typeface="+mj-lt"/>
                        </a:rPr>
                        <a:t>Less than High School Ed. (adults 25+,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38.50%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98080844"/>
                  </a:ext>
                </a:extLst>
              </a:tr>
              <a:tr h="227062">
                <a:tc>
                  <a:txBody>
                    <a:bodyPr/>
                    <a:lstStyle/>
                    <a:p>
                      <a:pPr marL="0" marR="0">
                        <a:lnSpc>
                          <a:spcPct val="107000"/>
                        </a:lnSpc>
                        <a:spcBef>
                          <a:spcPts val="0"/>
                        </a:spcBef>
                        <a:spcAft>
                          <a:spcPts val="0"/>
                        </a:spcAft>
                      </a:pPr>
                      <a:r>
                        <a:rPr lang="en-US" sz="1500" kern="100" dirty="0">
                          <a:effectLst/>
                          <a:latin typeface="+mj-lt"/>
                        </a:rPr>
                        <a:t>Adults Ever Told Have Diabetes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12.59%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722891"/>
                  </a:ext>
                </a:extLst>
              </a:tr>
              <a:tr h="459814">
                <a:tc>
                  <a:txBody>
                    <a:bodyPr/>
                    <a:lstStyle/>
                    <a:p>
                      <a:pPr marL="0" marR="0">
                        <a:lnSpc>
                          <a:spcPct val="107000"/>
                        </a:lnSpc>
                        <a:spcBef>
                          <a:spcPts val="0"/>
                        </a:spcBef>
                        <a:spcAft>
                          <a:spcPts val="0"/>
                        </a:spcAft>
                      </a:pPr>
                      <a:r>
                        <a:rPr lang="en-US" sz="1500" kern="100" dirty="0">
                          <a:effectLst/>
                          <a:latin typeface="+mj-lt"/>
                        </a:rPr>
                        <a:t>Adults with No Dental Care in Past Year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54.63%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8310592"/>
                  </a:ext>
                </a:extLst>
              </a:tr>
              <a:tr h="459814">
                <a:tc>
                  <a:txBody>
                    <a:bodyPr/>
                    <a:lstStyle/>
                    <a:p>
                      <a:pPr marL="0" marR="0">
                        <a:lnSpc>
                          <a:spcPct val="107000"/>
                        </a:lnSpc>
                        <a:spcBef>
                          <a:spcPts val="0"/>
                        </a:spcBef>
                        <a:spcAft>
                          <a:spcPts val="0"/>
                        </a:spcAft>
                      </a:pPr>
                      <a:r>
                        <a:rPr lang="en-US" sz="1500" kern="100" dirty="0">
                          <a:effectLst/>
                          <a:latin typeface="+mj-lt"/>
                        </a:rPr>
                        <a:t>Adults with No Usual Source of Primary Care (%, 2018)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30.57%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23116787"/>
                  </a:ext>
                </a:extLst>
              </a:tr>
              <a:tr h="227062">
                <a:tc>
                  <a:txBody>
                    <a:bodyPr/>
                    <a:lstStyle/>
                    <a:p>
                      <a:pPr marL="0" marR="0">
                        <a:lnSpc>
                          <a:spcPct val="107000"/>
                        </a:lnSpc>
                        <a:spcBef>
                          <a:spcPts val="0"/>
                        </a:spcBef>
                        <a:spcAft>
                          <a:spcPts val="0"/>
                        </a:spcAft>
                      </a:pPr>
                      <a:r>
                        <a:rPr lang="en-US" sz="1500" kern="100" dirty="0">
                          <a:effectLst/>
                          <a:latin typeface="+mj-lt"/>
                        </a:rPr>
                        <a:t>Adults Who Are Binge Drinkers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17.85%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41235123"/>
                  </a:ext>
                </a:extLst>
              </a:tr>
              <a:tr h="227062">
                <a:tc>
                  <a:txBody>
                    <a:bodyPr/>
                    <a:lstStyle/>
                    <a:p>
                      <a:pPr marL="0" marR="0">
                        <a:lnSpc>
                          <a:spcPct val="107000"/>
                        </a:lnSpc>
                        <a:spcBef>
                          <a:spcPts val="0"/>
                        </a:spcBef>
                        <a:spcAft>
                          <a:spcPts val="0"/>
                        </a:spcAft>
                      </a:pPr>
                      <a:r>
                        <a:rPr lang="en-US" sz="1500" kern="100" dirty="0">
                          <a:effectLst/>
                          <a:latin typeface="+mj-lt"/>
                        </a:rPr>
                        <a:t>Adults Who Smoke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17.96%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2616815"/>
                  </a:ext>
                </a:extLst>
              </a:tr>
              <a:tr h="227062">
                <a:tc>
                  <a:txBody>
                    <a:bodyPr/>
                    <a:lstStyle/>
                    <a:p>
                      <a:pPr marL="0" marR="0">
                        <a:lnSpc>
                          <a:spcPct val="107000"/>
                        </a:lnSpc>
                        <a:spcBef>
                          <a:spcPts val="0"/>
                        </a:spcBef>
                        <a:spcAft>
                          <a:spcPts val="0"/>
                        </a:spcAft>
                      </a:pPr>
                      <a:r>
                        <a:rPr lang="en-US" sz="1500" kern="100" dirty="0">
                          <a:effectLst/>
                          <a:latin typeface="+mj-lt"/>
                        </a:rPr>
                        <a:t>Adults Who Are Obese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37.13%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26588308"/>
                  </a:ext>
                </a:extLst>
              </a:tr>
              <a:tr h="227062">
                <a:tc>
                  <a:txBody>
                    <a:bodyPr/>
                    <a:lstStyle/>
                    <a:p>
                      <a:pPr marL="0" marR="0">
                        <a:lnSpc>
                          <a:spcPct val="107000"/>
                        </a:lnSpc>
                        <a:spcBef>
                          <a:spcPts val="0"/>
                        </a:spcBef>
                        <a:spcAft>
                          <a:spcPts val="0"/>
                        </a:spcAft>
                      </a:pPr>
                      <a:r>
                        <a:rPr lang="en-US" sz="1500" kern="100" dirty="0">
                          <a:effectLst/>
                          <a:latin typeface="+mj-lt"/>
                        </a:rPr>
                        <a:t>Adults with High Blood Pressure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27.66%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9698533"/>
                  </a:ext>
                </a:extLst>
              </a:tr>
            </a:tbl>
          </a:graphicData>
        </a:graphic>
      </p:graphicFrame>
      <p:sp>
        <p:nvSpPr>
          <p:cNvPr id="3" name="TextBox 2">
            <a:extLst>
              <a:ext uri="{FF2B5EF4-FFF2-40B4-BE49-F238E27FC236}">
                <a16:creationId xmlns:a16="http://schemas.microsoft.com/office/drawing/2014/main" id="{B956D2A1-8737-02A6-5F64-C5C9930927A9}"/>
              </a:ext>
            </a:extLst>
          </p:cNvPr>
          <p:cNvSpPr txBox="1"/>
          <p:nvPr/>
        </p:nvSpPr>
        <p:spPr>
          <a:xfrm>
            <a:off x="390614" y="6500402"/>
            <a:ext cx="4190264"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dirty="0">
              <a:latin typeface="+mj-lt"/>
            </a:endParaRPr>
          </a:p>
        </p:txBody>
      </p:sp>
      <p:pic>
        <p:nvPicPr>
          <p:cNvPr id="6" name="Picture 5">
            <a:extLst>
              <a:ext uri="{FF2B5EF4-FFF2-40B4-BE49-F238E27FC236}">
                <a16:creationId xmlns:a16="http://schemas.microsoft.com/office/drawing/2014/main" id="{40ABD1FC-03BA-A914-84E0-B2A54EAA1ADF}"/>
              </a:ext>
            </a:extLst>
          </p:cNvPr>
          <p:cNvPicPr>
            <a:picLocks noChangeAspect="1"/>
          </p:cNvPicPr>
          <p:nvPr/>
        </p:nvPicPr>
        <p:blipFill>
          <a:blip r:embed="rId2"/>
          <a:stretch>
            <a:fillRect/>
          </a:stretch>
        </p:blipFill>
        <p:spPr>
          <a:xfrm>
            <a:off x="7253246" y="3267789"/>
            <a:ext cx="4824330" cy="1001953"/>
          </a:xfrm>
          <a:prstGeom prst="rect">
            <a:avLst/>
          </a:prstGeom>
        </p:spPr>
      </p:pic>
      <p:sp>
        <p:nvSpPr>
          <p:cNvPr id="4" name="TextBox 3">
            <a:extLst>
              <a:ext uri="{FF2B5EF4-FFF2-40B4-BE49-F238E27FC236}">
                <a16:creationId xmlns:a16="http://schemas.microsoft.com/office/drawing/2014/main" id="{EF95F172-6E2B-992C-56BB-8CF1BB277E91}"/>
              </a:ext>
            </a:extLst>
          </p:cNvPr>
          <p:cNvSpPr txBox="1"/>
          <p:nvPr/>
        </p:nvSpPr>
        <p:spPr>
          <a:xfrm>
            <a:off x="7430610" y="1258952"/>
            <a:ext cx="4172505" cy="1077218"/>
          </a:xfrm>
          <a:prstGeom prst="rect">
            <a:avLst/>
          </a:prstGeom>
          <a:noFill/>
        </p:spPr>
        <p:txBody>
          <a:bodyPr wrap="square" rtlCol="0">
            <a:spAutoFit/>
          </a:bodyPr>
          <a:lstStyle/>
          <a:p>
            <a:pPr algn="ctr"/>
            <a:r>
              <a:rPr lang="en-US" sz="3200" u="sng" dirty="0">
                <a:latin typeface="+mj-lt"/>
              </a:rPr>
              <a:t>North Kern Subregion Demographics</a:t>
            </a:r>
          </a:p>
        </p:txBody>
      </p:sp>
      <p:sp>
        <p:nvSpPr>
          <p:cNvPr id="5" name="TextBox 4">
            <a:extLst>
              <a:ext uri="{FF2B5EF4-FFF2-40B4-BE49-F238E27FC236}">
                <a16:creationId xmlns:a16="http://schemas.microsoft.com/office/drawing/2014/main" id="{DB865F5B-1722-2B55-5C0C-7B383D1B2593}"/>
              </a:ext>
            </a:extLst>
          </p:cNvPr>
          <p:cNvSpPr txBox="1"/>
          <p:nvPr/>
        </p:nvSpPr>
        <p:spPr>
          <a:xfrm>
            <a:off x="7101818" y="514904"/>
            <a:ext cx="381742"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69939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D86EEF-79C9-1A90-F306-E7025E7029A8}"/>
              </a:ext>
            </a:extLst>
          </p:cNvPr>
          <p:cNvGraphicFramePr>
            <a:graphicFrameLocks noGrp="1"/>
          </p:cNvGraphicFramePr>
          <p:nvPr>
            <p:extLst>
              <p:ext uri="{D42A27DB-BD31-4B8C-83A1-F6EECF244321}">
                <p14:modId xmlns:p14="http://schemas.microsoft.com/office/powerpoint/2010/main" val="161497812"/>
              </p:ext>
            </p:extLst>
          </p:nvPr>
        </p:nvGraphicFramePr>
        <p:xfrm>
          <a:off x="354787" y="664148"/>
          <a:ext cx="6755908" cy="5332787"/>
        </p:xfrm>
        <a:graphic>
          <a:graphicData uri="http://schemas.openxmlformats.org/drawingml/2006/table">
            <a:tbl>
              <a:tblPr bandRow="1">
                <a:tableStyleId>{775DCB02-9BB8-47FD-8907-85C794F793BA}</a:tableStyleId>
              </a:tblPr>
              <a:tblGrid>
                <a:gridCol w="4566031">
                  <a:extLst>
                    <a:ext uri="{9D8B030D-6E8A-4147-A177-3AD203B41FA5}">
                      <a16:colId xmlns:a16="http://schemas.microsoft.com/office/drawing/2014/main" val="1568446724"/>
                    </a:ext>
                  </a:extLst>
                </a:gridCol>
                <a:gridCol w="2189877">
                  <a:extLst>
                    <a:ext uri="{9D8B030D-6E8A-4147-A177-3AD203B41FA5}">
                      <a16:colId xmlns:a16="http://schemas.microsoft.com/office/drawing/2014/main" val="3355899639"/>
                    </a:ext>
                  </a:extLst>
                </a:gridCol>
              </a:tblGrid>
              <a:tr h="290685">
                <a:tc>
                  <a:txBody>
                    <a:bodyPr/>
                    <a:lstStyle/>
                    <a:p>
                      <a:pPr marL="0" marR="0">
                        <a:lnSpc>
                          <a:spcPct val="107000"/>
                        </a:lnSpc>
                        <a:spcBef>
                          <a:spcPts val="0"/>
                        </a:spcBef>
                        <a:spcAft>
                          <a:spcPts val="0"/>
                        </a:spcAft>
                      </a:pPr>
                      <a:r>
                        <a:rPr lang="en-US" sz="1600" kern="100" dirty="0">
                          <a:solidFill>
                            <a:schemeClr val="dk1"/>
                          </a:solidFill>
                          <a:effectLst/>
                          <a:latin typeface="+mj-lt"/>
                          <a:ea typeface="+mn-ea"/>
                          <a:cs typeface="+mn-cs"/>
                        </a:rPr>
                        <a:t>Poblaci</a:t>
                      </a:r>
                      <a:r>
                        <a:rPr lang="en-US" sz="1600" b="0" i="0" kern="1200" dirty="0">
                          <a:solidFill>
                            <a:schemeClr val="dk1"/>
                          </a:solidFill>
                          <a:effectLst/>
                          <a:latin typeface="+mj-lt"/>
                          <a:ea typeface="+mn-ea"/>
                          <a:cs typeface="+mn-cs"/>
                        </a:rPr>
                        <a:t>ón total</a:t>
                      </a:r>
                      <a:r>
                        <a:rPr lang="en-US" sz="1600" kern="100" dirty="0">
                          <a:solidFill>
                            <a:schemeClr val="dk1"/>
                          </a:solidFill>
                          <a:effectLst/>
                          <a:latin typeface="+mj-lt"/>
                          <a:ea typeface="+mn-ea"/>
                          <a:cs typeface="+mn-cs"/>
                        </a:rPr>
                        <a:t>.</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134,211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0732017"/>
                  </a:ext>
                </a:extLst>
              </a:tr>
              <a:tr h="227062">
                <a:tc>
                  <a:txBody>
                    <a:bodyPr/>
                    <a:lstStyle/>
                    <a:p>
                      <a:pPr marL="0" marR="0">
                        <a:lnSpc>
                          <a:spcPct val="107000"/>
                        </a:lnSpc>
                        <a:spcBef>
                          <a:spcPts val="0"/>
                        </a:spcBef>
                        <a:spcAft>
                          <a:spcPts val="0"/>
                        </a:spcAft>
                      </a:pPr>
                      <a:r>
                        <a:rPr lang="en-US" sz="1500" kern="100" dirty="0" err="1">
                          <a:effectLst/>
                          <a:latin typeface="+mj-lt"/>
                        </a:rPr>
                        <a:t>Pobreza</a:t>
                      </a:r>
                      <a:r>
                        <a:rPr lang="en-US" sz="1500" kern="100" dirty="0">
                          <a:effectLst/>
                          <a:latin typeface="+mj-lt"/>
                        </a:rPr>
                        <a:t>  = &lt;100%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21.90%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118701"/>
                  </a:ext>
                </a:extLst>
              </a:tr>
              <a:tr h="227062">
                <a:tc>
                  <a:txBody>
                    <a:bodyPr/>
                    <a:lstStyle/>
                    <a:p>
                      <a:pPr marL="0" marR="0">
                        <a:lnSpc>
                          <a:spcPct val="107000"/>
                        </a:lnSpc>
                        <a:spcBef>
                          <a:spcPts val="0"/>
                        </a:spcBef>
                        <a:spcAft>
                          <a:spcPts val="0"/>
                        </a:spcAft>
                      </a:pPr>
                      <a:r>
                        <a:rPr lang="en-US" sz="1500" kern="100" dirty="0" err="1">
                          <a:effectLst/>
                          <a:latin typeface="+mj-lt"/>
                        </a:rPr>
                        <a:t>Bajos</a:t>
                      </a:r>
                      <a:r>
                        <a:rPr lang="en-US" sz="1500" kern="100" dirty="0">
                          <a:effectLst/>
                          <a:latin typeface="+mj-lt"/>
                        </a:rPr>
                        <a:t> </a:t>
                      </a:r>
                      <a:r>
                        <a:rPr lang="en-US" sz="1500" kern="100" dirty="0" err="1">
                          <a:effectLst/>
                          <a:latin typeface="+mj-lt"/>
                        </a:rPr>
                        <a:t>Ingresos</a:t>
                      </a:r>
                      <a:r>
                        <a:rPr lang="en-US" sz="1500" kern="100" dirty="0">
                          <a:effectLst/>
                          <a:latin typeface="+mj-lt"/>
                        </a:rPr>
                        <a:t> = &lt;200%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56.68%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24970082"/>
                  </a:ext>
                </a:extLst>
              </a:tr>
              <a:tr h="227062">
                <a:tc>
                  <a:txBody>
                    <a:bodyPr/>
                    <a:lstStyle/>
                    <a:p>
                      <a:pPr marL="0" marR="0">
                        <a:lnSpc>
                          <a:spcPct val="107000"/>
                        </a:lnSpc>
                        <a:spcBef>
                          <a:spcPts val="0"/>
                        </a:spcBef>
                        <a:spcAft>
                          <a:spcPts val="0"/>
                        </a:spcAft>
                      </a:pPr>
                      <a:r>
                        <a:rPr lang="en-US" sz="1600" kern="100" dirty="0" err="1">
                          <a:solidFill>
                            <a:schemeClr val="dk1"/>
                          </a:solidFill>
                          <a:effectLst/>
                          <a:latin typeface="+mj-lt"/>
                          <a:ea typeface="+mn-ea"/>
                          <a:cs typeface="+mn-cs"/>
                        </a:rPr>
                        <a:t>Minoría</a:t>
                      </a:r>
                      <a:r>
                        <a:rPr lang="en-US" sz="1600" kern="100" dirty="0">
                          <a:solidFill>
                            <a:schemeClr val="dk1"/>
                          </a:solidFill>
                          <a:effectLst/>
                          <a:latin typeface="+mj-lt"/>
                          <a:ea typeface="+mn-ea"/>
                          <a:cs typeface="+mn-cs"/>
                        </a:rPr>
                        <a:t> racial/</a:t>
                      </a:r>
                      <a:r>
                        <a:rPr lang="en-US" sz="1600" kern="100" dirty="0" err="1">
                          <a:solidFill>
                            <a:schemeClr val="dk1"/>
                          </a:solidFill>
                          <a:effectLst/>
                          <a:latin typeface="+mj-lt"/>
                          <a:ea typeface="+mn-ea"/>
                          <a:cs typeface="+mn-cs"/>
                        </a:rPr>
                        <a:t>étnica</a:t>
                      </a:r>
                      <a:r>
                        <a:rPr lang="en-US" sz="16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86.60%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5413426"/>
                  </a:ext>
                </a:extLst>
              </a:tr>
              <a:tr h="227062">
                <a:tc>
                  <a:txBody>
                    <a:bodyPr/>
                    <a:lstStyle/>
                    <a:p>
                      <a:pPr marL="0" marR="0">
                        <a:lnSpc>
                          <a:spcPct val="107000"/>
                        </a:lnSpc>
                        <a:spcBef>
                          <a:spcPts val="0"/>
                        </a:spcBef>
                        <a:spcAft>
                          <a:spcPts val="0"/>
                        </a:spcAft>
                      </a:pPr>
                      <a:r>
                        <a:rPr lang="en-US" sz="1600" kern="100" dirty="0">
                          <a:solidFill>
                            <a:schemeClr val="dk1"/>
                          </a:solidFill>
                          <a:effectLst/>
                          <a:latin typeface="+mj-lt"/>
                          <a:ea typeface="+mn-ea"/>
                          <a:cs typeface="+mn-cs"/>
                        </a:rPr>
                        <a:t>Hispano / </a:t>
                      </a:r>
                      <a:r>
                        <a:rPr lang="en-US" sz="1600" kern="100" dirty="0" err="1">
                          <a:solidFill>
                            <a:schemeClr val="dk1"/>
                          </a:solidFill>
                          <a:effectLst/>
                          <a:latin typeface="+mj-lt"/>
                          <a:ea typeface="+mn-ea"/>
                          <a:cs typeface="+mn-cs"/>
                        </a:rPr>
                        <a:t>latino</a:t>
                      </a:r>
                      <a:r>
                        <a:rPr lang="en-US" sz="16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76.37%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34768393"/>
                  </a:ext>
                </a:extLst>
              </a:tr>
              <a:tr h="227062">
                <a:tc>
                  <a:txBody>
                    <a:bodyPr/>
                    <a:lstStyle/>
                    <a:p>
                      <a:pPr marL="0" marR="0">
                        <a:lnSpc>
                          <a:spcPct val="107000"/>
                        </a:lnSpc>
                        <a:spcBef>
                          <a:spcPts val="0"/>
                        </a:spcBef>
                        <a:spcAft>
                          <a:spcPts val="0"/>
                        </a:spcAft>
                      </a:pPr>
                      <a:r>
                        <a:rPr lang="en-US" sz="1500" kern="100" dirty="0">
                          <a:effectLst/>
                          <a:latin typeface="+mj-lt"/>
                        </a:rPr>
                        <a:t>Negro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3.33%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34903531"/>
                  </a:ext>
                </a:extLst>
              </a:tr>
              <a:tr h="227062">
                <a:tc>
                  <a:txBody>
                    <a:bodyPr/>
                    <a:lstStyle/>
                    <a:p>
                      <a:pPr marL="0" marR="0">
                        <a:lnSpc>
                          <a:spcPct val="107000"/>
                        </a:lnSpc>
                        <a:spcBef>
                          <a:spcPts val="0"/>
                        </a:spcBef>
                        <a:spcAft>
                          <a:spcPts val="0"/>
                        </a:spcAft>
                      </a:pPr>
                      <a:r>
                        <a:rPr lang="en-US" sz="1600" kern="100" dirty="0" err="1">
                          <a:solidFill>
                            <a:schemeClr val="dk1"/>
                          </a:solidFill>
                          <a:effectLst/>
                          <a:latin typeface="+mj-lt"/>
                          <a:ea typeface="+mn-ea"/>
                          <a:cs typeface="+mn-cs"/>
                        </a:rPr>
                        <a:t>Asiático</a:t>
                      </a:r>
                      <a:r>
                        <a:rPr lang="en-US" sz="1500" kern="100" dirty="0">
                          <a:effectLst/>
                          <a:latin typeface="+mj-lt"/>
                        </a:rPr>
                        <a:t>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5.94%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49289344"/>
                  </a:ext>
                </a:extLst>
              </a:tr>
              <a:tr h="227062">
                <a:tc>
                  <a:txBody>
                    <a:bodyPr/>
                    <a:lstStyle/>
                    <a:p>
                      <a:pPr marL="0" marR="0">
                        <a:lnSpc>
                          <a:spcPct val="107000"/>
                        </a:lnSpc>
                        <a:spcBef>
                          <a:spcPts val="0"/>
                        </a:spcBef>
                        <a:spcAft>
                          <a:spcPts val="0"/>
                        </a:spcAft>
                      </a:pPr>
                      <a:r>
                        <a:rPr lang="es-MX" sz="1600" b="0" i="0" u="none" strike="noStrike" kern="1200" cap="none" dirty="0">
                          <a:solidFill>
                            <a:schemeClr val="dk1"/>
                          </a:solidFill>
                          <a:latin typeface="+mj-lt"/>
                          <a:ea typeface="Dante"/>
                          <a:cs typeface="Dante"/>
                        </a:rPr>
                        <a:t>Indio americano/nativo de Alaska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0.64%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3732776"/>
                  </a:ext>
                </a:extLst>
              </a:tr>
              <a:tr h="227062">
                <a:tc>
                  <a:txBody>
                    <a:bodyPr/>
                    <a:lstStyle/>
                    <a:p>
                      <a:pPr marL="0" marR="0">
                        <a:lnSpc>
                          <a:spcPct val="107000"/>
                        </a:lnSpc>
                        <a:spcBef>
                          <a:spcPts val="0"/>
                        </a:spcBef>
                        <a:spcAft>
                          <a:spcPts val="0"/>
                        </a:spcAft>
                      </a:pPr>
                      <a:r>
                        <a:rPr lang="es-ES" sz="1600" b="0" i="0" u="none" strike="noStrike" kern="1200" cap="none" dirty="0">
                          <a:solidFill>
                            <a:schemeClr val="dk1"/>
                          </a:solidFill>
                          <a:latin typeface="+mj-lt"/>
                          <a:ea typeface="Dante"/>
                          <a:cs typeface="Dante"/>
                        </a:rPr>
                        <a:t>Nativo hawaiano</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0.00%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2485572"/>
                  </a:ext>
                </a:extLst>
              </a:tr>
              <a:tr h="227062">
                <a:tc>
                  <a:txBody>
                    <a:bodyPr/>
                    <a:lstStyle/>
                    <a:p>
                      <a:pPr marL="0" marR="0">
                        <a:lnSpc>
                          <a:spcPct val="107000"/>
                        </a:lnSpc>
                        <a:spcBef>
                          <a:spcPts val="0"/>
                        </a:spcBef>
                        <a:spcAft>
                          <a:spcPts val="0"/>
                        </a:spcAft>
                      </a:pPr>
                      <a:r>
                        <a:rPr lang="en-US" sz="1600" kern="100" dirty="0" err="1">
                          <a:solidFill>
                            <a:schemeClr val="dk1"/>
                          </a:solidFill>
                          <a:effectLst/>
                          <a:latin typeface="+mj-lt"/>
                          <a:ea typeface="+mn-ea"/>
                          <a:cs typeface="+mn-cs"/>
                        </a:rPr>
                        <a:t>Menores</a:t>
                      </a:r>
                      <a:r>
                        <a:rPr lang="en-US" sz="1600" kern="100" dirty="0">
                          <a:solidFill>
                            <a:schemeClr val="dk1"/>
                          </a:solidFill>
                          <a:effectLst/>
                          <a:latin typeface="+mj-lt"/>
                          <a:ea typeface="+mn-ea"/>
                          <a:cs typeface="+mn-cs"/>
                        </a:rPr>
                        <a:t> de 18 </a:t>
                      </a:r>
                      <a:r>
                        <a:rPr lang="en-US" sz="1600" kern="100" dirty="0" err="1">
                          <a:solidFill>
                            <a:schemeClr val="dk1"/>
                          </a:solidFill>
                          <a:effectLst/>
                          <a:latin typeface="+mj-lt"/>
                          <a:ea typeface="+mn-ea"/>
                          <a:cs typeface="+mn-cs"/>
                        </a:rPr>
                        <a:t>años</a:t>
                      </a:r>
                      <a:r>
                        <a:rPr lang="en-US" sz="16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27.89%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1499341"/>
                  </a:ext>
                </a:extLst>
              </a:tr>
              <a:tr h="227062">
                <a:tc>
                  <a:txBody>
                    <a:bodyPr/>
                    <a:lstStyle/>
                    <a:p>
                      <a:pPr marL="0" marR="0">
                        <a:lnSpc>
                          <a:spcPct val="107000"/>
                        </a:lnSpc>
                        <a:spcBef>
                          <a:spcPts val="0"/>
                        </a:spcBef>
                        <a:spcAft>
                          <a:spcPts val="0"/>
                        </a:spcAft>
                      </a:pPr>
                      <a:r>
                        <a:rPr lang="en-US" sz="1600" kern="100" dirty="0">
                          <a:solidFill>
                            <a:schemeClr val="dk1"/>
                          </a:solidFill>
                          <a:effectLst/>
                          <a:latin typeface="+mj-lt"/>
                          <a:ea typeface="+mn-ea"/>
                          <a:cs typeface="+mn-cs"/>
                        </a:rPr>
                        <a:t>65 </a:t>
                      </a:r>
                      <a:r>
                        <a:rPr lang="en-US" sz="1600" kern="100" dirty="0" err="1">
                          <a:solidFill>
                            <a:schemeClr val="dk1"/>
                          </a:solidFill>
                          <a:effectLst/>
                          <a:latin typeface="+mj-lt"/>
                          <a:ea typeface="+mn-ea"/>
                          <a:cs typeface="+mn-cs"/>
                        </a:rPr>
                        <a:t>años</a:t>
                      </a:r>
                      <a:r>
                        <a:rPr lang="en-US" sz="1600" kern="100" dirty="0">
                          <a:solidFill>
                            <a:schemeClr val="dk1"/>
                          </a:solidFill>
                          <a:effectLst/>
                          <a:latin typeface="+mj-lt"/>
                          <a:ea typeface="+mn-ea"/>
                          <a:cs typeface="+mn-cs"/>
                        </a:rPr>
                        <a:t> y </a:t>
                      </a:r>
                      <a:r>
                        <a:rPr lang="en-US" sz="1600" kern="100" dirty="0" err="1">
                          <a:solidFill>
                            <a:schemeClr val="dk1"/>
                          </a:solidFill>
                          <a:effectLst/>
                          <a:latin typeface="+mj-lt"/>
                          <a:ea typeface="+mn-ea"/>
                          <a:cs typeface="+mn-cs"/>
                        </a:rPr>
                        <a:t>más</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9.22%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041441"/>
                  </a:ext>
                </a:extLst>
              </a:tr>
              <a:tr h="459814">
                <a:tc>
                  <a:txBody>
                    <a:bodyPr/>
                    <a:lstStyle/>
                    <a:p>
                      <a:pPr marL="0" marR="0">
                        <a:lnSpc>
                          <a:spcPct val="107000"/>
                        </a:lnSpc>
                        <a:spcBef>
                          <a:spcPts val="0"/>
                        </a:spcBef>
                        <a:spcAft>
                          <a:spcPts val="0"/>
                        </a:spcAft>
                      </a:pPr>
                      <a:r>
                        <a:rPr lang="es-ES" sz="1600" kern="100" dirty="0">
                          <a:solidFill>
                            <a:schemeClr val="dk1"/>
                          </a:solidFill>
                          <a:effectLst/>
                          <a:latin typeface="+mj-lt"/>
                          <a:ea typeface="+mn-ea"/>
                          <a:cs typeface="+mn-cs"/>
                        </a:rPr>
                        <a:t>Menos que una educación secundaria </a:t>
                      </a:r>
                      <a:r>
                        <a:rPr lang="en-US" sz="1500" kern="100" dirty="0">
                          <a:effectLst/>
                          <a:latin typeface="+mj-lt"/>
                        </a:rPr>
                        <a:t>. (adults 25+,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38.50%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98080844"/>
                  </a:ext>
                </a:extLst>
              </a:tr>
              <a:tr h="227062">
                <a:tc>
                  <a:txBody>
                    <a:bodyPr/>
                    <a:lstStyle/>
                    <a:p>
                      <a:pPr marL="0" marR="0">
                        <a:lnSpc>
                          <a:spcPct val="107000"/>
                        </a:lnSpc>
                        <a:spcBef>
                          <a:spcPts val="0"/>
                        </a:spcBef>
                        <a:spcAft>
                          <a:spcPts val="0"/>
                        </a:spcAft>
                      </a:pPr>
                      <a:r>
                        <a:rPr lang="en-US" sz="1600" kern="100" dirty="0" err="1">
                          <a:solidFill>
                            <a:schemeClr val="dk1"/>
                          </a:solidFill>
                          <a:effectLst/>
                          <a:latin typeface="+mj-lt"/>
                          <a:ea typeface="+mn-ea"/>
                          <a:cs typeface="+mn-cs"/>
                        </a:rPr>
                        <a:t>Adultos</a:t>
                      </a:r>
                      <a:r>
                        <a:rPr lang="en-US" sz="1600" kern="100" dirty="0">
                          <a:solidFill>
                            <a:schemeClr val="dk1"/>
                          </a:solidFill>
                          <a:effectLst/>
                          <a:latin typeface="+mj-lt"/>
                          <a:ea typeface="+mn-ea"/>
                          <a:cs typeface="+mn-cs"/>
                        </a:rPr>
                        <a:t> con diabetes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12.59%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722891"/>
                  </a:ext>
                </a:extLst>
              </a:tr>
              <a:tr h="459814">
                <a:tc>
                  <a:txBody>
                    <a:bodyPr/>
                    <a:lstStyle/>
                    <a:p>
                      <a:pPr marL="0" marR="0">
                        <a:lnSpc>
                          <a:spcPct val="107000"/>
                        </a:lnSpc>
                        <a:spcBef>
                          <a:spcPts val="0"/>
                        </a:spcBef>
                        <a:spcAft>
                          <a:spcPts val="0"/>
                        </a:spcAft>
                      </a:pPr>
                      <a:r>
                        <a:rPr lang="es-ES" sz="1600" kern="100" dirty="0">
                          <a:solidFill>
                            <a:schemeClr val="dk1"/>
                          </a:solidFill>
                          <a:effectLst/>
                          <a:latin typeface="+mj-lt"/>
                          <a:ea typeface="+mn-ea"/>
                          <a:cs typeface="+mn-cs"/>
                        </a:rPr>
                        <a:t>Adultos sin atención dental en el último año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54.63%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8310592"/>
                  </a:ext>
                </a:extLst>
              </a:tr>
              <a:tr h="459814">
                <a:tc>
                  <a:txBody>
                    <a:bodyPr/>
                    <a:lstStyle/>
                    <a:p>
                      <a:pPr marL="0" marR="0">
                        <a:lnSpc>
                          <a:spcPct val="107000"/>
                        </a:lnSpc>
                        <a:spcBef>
                          <a:spcPts val="0"/>
                        </a:spcBef>
                        <a:spcAft>
                          <a:spcPts val="0"/>
                        </a:spcAft>
                      </a:pPr>
                      <a:r>
                        <a:rPr lang="es-ES" sz="1600" kern="100" dirty="0">
                          <a:solidFill>
                            <a:schemeClr val="dk1"/>
                          </a:solidFill>
                          <a:effectLst/>
                          <a:latin typeface="+mj-lt"/>
                          <a:ea typeface="+mn-ea"/>
                          <a:cs typeface="+mn-cs"/>
                        </a:rPr>
                        <a:t>Adultos sin fuente habitual de atención primaria</a:t>
                      </a:r>
                      <a:r>
                        <a:rPr lang="en-US" sz="1500" kern="100" dirty="0">
                          <a:effectLst/>
                          <a:latin typeface="+mj-lt"/>
                        </a:rPr>
                        <a:t>(%, 2018)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30.57%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23116787"/>
                  </a:ext>
                </a:extLst>
              </a:tr>
              <a:tr h="227062">
                <a:tc>
                  <a:txBody>
                    <a:bodyPr/>
                    <a:lstStyle/>
                    <a:p>
                      <a:pPr marL="0" marR="0">
                        <a:lnSpc>
                          <a:spcPct val="107000"/>
                        </a:lnSpc>
                        <a:spcBef>
                          <a:spcPts val="0"/>
                        </a:spcBef>
                        <a:spcAft>
                          <a:spcPts val="0"/>
                        </a:spcAft>
                      </a:pPr>
                      <a:r>
                        <a:rPr lang="es-ES" sz="1600" kern="100" dirty="0">
                          <a:solidFill>
                            <a:schemeClr val="dk1"/>
                          </a:solidFill>
                          <a:effectLst/>
                          <a:latin typeface="+mj-lt"/>
                          <a:ea typeface="+mn-ea"/>
                          <a:cs typeface="+mn-cs"/>
                        </a:rPr>
                        <a:t>Adultos que beben en exceso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17.85%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41235123"/>
                  </a:ext>
                </a:extLst>
              </a:tr>
              <a:tr h="227062">
                <a:tc>
                  <a:txBody>
                    <a:bodyPr/>
                    <a:lstStyle/>
                    <a:p>
                      <a:pPr marL="0" marR="0">
                        <a:lnSpc>
                          <a:spcPct val="107000"/>
                        </a:lnSpc>
                        <a:spcBef>
                          <a:spcPts val="0"/>
                        </a:spcBef>
                        <a:spcAft>
                          <a:spcPts val="0"/>
                        </a:spcAft>
                      </a:pPr>
                      <a:r>
                        <a:rPr lang="en-US" sz="1600" kern="100" dirty="0" err="1">
                          <a:solidFill>
                            <a:schemeClr val="dk1"/>
                          </a:solidFill>
                          <a:effectLst/>
                          <a:latin typeface="+mj-lt"/>
                          <a:ea typeface="+mn-ea"/>
                          <a:cs typeface="+mn-cs"/>
                        </a:rPr>
                        <a:t>Adultos</a:t>
                      </a:r>
                      <a:r>
                        <a:rPr lang="en-US" sz="1600" kern="100" dirty="0">
                          <a:solidFill>
                            <a:schemeClr val="dk1"/>
                          </a:solidFill>
                          <a:effectLst/>
                          <a:latin typeface="+mj-lt"/>
                          <a:ea typeface="+mn-ea"/>
                          <a:cs typeface="+mn-cs"/>
                        </a:rPr>
                        <a:t> que </a:t>
                      </a:r>
                      <a:r>
                        <a:rPr lang="en-US" sz="1600" kern="100" dirty="0" err="1">
                          <a:solidFill>
                            <a:schemeClr val="dk1"/>
                          </a:solidFill>
                          <a:effectLst/>
                          <a:latin typeface="+mj-lt"/>
                          <a:ea typeface="+mn-ea"/>
                          <a:cs typeface="+mn-cs"/>
                        </a:rPr>
                        <a:t>fuman</a:t>
                      </a:r>
                      <a:r>
                        <a:rPr lang="en-US" sz="1600" kern="100" dirty="0">
                          <a:solidFill>
                            <a:schemeClr val="dk1"/>
                          </a:solidFill>
                          <a:effectLst/>
                          <a:latin typeface="+mj-lt"/>
                          <a:ea typeface="+mn-ea"/>
                          <a:cs typeface="+mn-cs"/>
                        </a:rPr>
                        <a:t>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17.96%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2616815"/>
                  </a:ext>
                </a:extLst>
              </a:tr>
              <a:tr h="227062">
                <a:tc>
                  <a:txBody>
                    <a:bodyPr/>
                    <a:lstStyle/>
                    <a:p>
                      <a:pPr marL="0" marR="0">
                        <a:lnSpc>
                          <a:spcPct val="107000"/>
                        </a:lnSpc>
                        <a:spcBef>
                          <a:spcPts val="0"/>
                        </a:spcBef>
                        <a:spcAft>
                          <a:spcPts val="0"/>
                        </a:spcAft>
                      </a:pPr>
                      <a:r>
                        <a:rPr lang="en-US" sz="1600" kern="100" dirty="0" err="1">
                          <a:solidFill>
                            <a:schemeClr val="dk1"/>
                          </a:solidFill>
                          <a:effectLst/>
                          <a:latin typeface="+mj-lt"/>
                          <a:ea typeface="+mn-ea"/>
                          <a:cs typeface="+mn-cs"/>
                        </a:rPr>
                        <a:t>Adultos</a:t>
                      </a:r>
                      <a:r>
                        <a:rPr lang="en-US" sz="1600" kern="100" dirty="0">
                          <a:solidFill>
                            <a:schemeClr val="dk1"/>
                          </a:solidFill>
                          <a:effectLst/>
                          <a:latin typeface="+mj-lt"/>
                          <a:ea typeface="+mn-ea"/>
                          <a:cs typeface="+mn-cs"/>
                        </a:rPr>
                        <a:t> que son </a:t>
                      </a:r>
                      <a:r>
                        <a:rPr lang="en-US" sz="1600" kern="100" dirty="0" err="1">
                          <a:solidFill>
                            <a:schemeClr val="dk1"/>
                          </a:solidFill>
                          <a:effectLst/>
                          <a:latin typeface="+mj-lt"/>
                          <a:ea typeface="+mn-ea"/>
                          <a:cs typeface="+mn-cs"/>
                        </a:rPr>
                        <a:t>obesos</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37.13%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26588308"/>
                  </a:ext>
                </a:extLst>
              </a:tr>
              <a:tr h="227062">
                <a:tc>
                  <a:txBody>
                    <a:bodyPr/>
                    <a:lstStyle/>
                    <a:p>
                      <a:pPr marL="0" marR="0">
                        <a:lnSpc>
                          <a:spcPct val="107000"/>
                        </a:lnSpc>
                        <a:spcBef>
                          <a:spcPts val="0"/>
                        </a:spcBef>
                        <a:spcAft>
                          <a:spcPts val="0"/>
                        </a:spcAft>
                      </a:pPr>
                      <a:r>
                        <a:rPr lang="es-ES" sz="1600" kern="100" dirty="0">
                          <a:solidFill>
                            <a:schemeClr val="dk1"/>
                          </a:solidFill>
                          <a:effectLst/>
                          <a:latin typeface="+mj-lt"/>
                          <a:ea typeface="+mn-ea"/>
                          <a:cs typeface="+mn-cs"/>
                        </a:rPr>
                        <a:t>Adultos con presión arterial alta</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27.66%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9698533"/>
                  </a:ext>
                </a:extLst>
              </a:tr>
            </a:tbl>
          </a:graphicData>
        </a:graphic>
      </p:graphicFrame>
      <p:sp>
        <p:nvSpPr>
          <p:cNvPr id="3" name="TextBox 2">
            <a:extLst>
              <a:ext uri="{FF2B5EF4-FFF2-40B4-BE49-F238E27FC236}">
                <a16:creationId xmlns:a16="http://schemas.microsoft.com/office/drawing/2014/main" id="{B956D2A1-8737-02A6-5F64-C5C9930927A9}"/>
              </a:ext>
            </a:extLst>
          </p:cNvPr>
          <p:cNvSpPr txBox="1"/>
          <p:nvPr/>
        </p:nvSpPr>
        <p:spPr>
          <a:xfrm>
            <a:off x="0" y="6571424"/>
            <a:ext cx="4190264"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Estimate for subregional zip codes</a:t>
            </a:r>
            <a:endParaRPr lang="en-US" dirty="0">
              <a:latin typeface="+mj-lt"/>
            </a:endParaRPr>
          </a:p>
        </p:txBody>
      </p:sp>
      <p:pic>
        <p:nvPicPr>
          <p:cNvPr id="6" name="Picture 5">
            <a:extLst>
              <a:ext uri="{FF2B5EF4-FFF2-40B4-BE49-F238E27FC236}">
                <a16:creationId xmlns:a16="http://schemas.microsoft.com/office/drawing/2014/main" id="{40ABD1FC-03BA-A914-84E0-B2A54EAA1ADF}"/>
              </a:ext>
            </a:extLst>
          </p:cNvPr>
          <p:cNvPicPr>
            <a:picLocks noChangeAspect="1"/>
          </p:cNvPicPr>
          <p:nvPr/>
        </p:nvPicPr>
        <p:blipFill>
          <a:blip r:embed="rId2"/>
          <a:stretch>
            <a:fillRect/>
          </a:stretch>
        </p:blipFill>
        <p:spPr>
          <a:xfrm>
            <a:off x="7253246" y="3267789"/>
            <a:ext cx="4824330" cy="1001953"/>
          </a:xfrm>
          <a:prstGeom prst="rect">
            <a:avLst/>
          </a:prstGeom>
        </p:spPr>
      </p:pic>
      <p:sp>
        <p:nvSpPr>
          <p:cNvPr id="4" name="TextBox 3">
            <a:extLst>
              <a:ext uri="{FF2B5EF4-FFF2-40B4-BE49-F238E27FC236}">
                <a16:creationId xmlns:a16="http://schemas.microsoft.com/office/drawing/2014/main" id="{EF95F172-6E2B-992C-56BB-8CF1BB277E91}"/>
              </a:ext>
            </a:extLst>
          </p:cNvPr>
          <p:cNvSpPr txBox="1"/>
          <p:nvPr/>
        </p:nvSpPr>
        <p:spPr>
          <a:xfrm>
            <a:off x="7430610" y="1258952"/>
            <a:ext cx="4172505" cy="1077218"/>
          </a:xfrm>
          <a:prstGeom prst="rect">
            <a:avLst/>
          </a:prstGeom>
          <a:noFill/>
        </p:spPr>
        <p:txBody>
          <a:bodyPr wrap="square" rtlCol="0">
            <a:spAutoFit/>
          </a:bodyPr>
          <a:lstStyle/>
          <a:p>
            <a:pPr algn="ctr"/>
            <a:r>
              <a:rPr lang="es-ES" sz="3200" u="sng" dirty="0">
                <a:latin typeface="Times" panose="02020603050405020304" pitchFamily="18" charset="0"/>
                <a:cs typeface="Times" panose="02020603050405020304" pitchFamily="18" charset="0"/>
              </a:rPr>
              <a:t>Demografía de la subregión Kern Norte</a:t>
            </a:r>
            <a:endParaRPr lang="en-US" sz="3200" u="sng" dirty="0">
              <a:latin typeface="+mj-lt"/>
            </a:endParaRPr>
          </a:p>
        </p:txBody>
      </p:sp>
      <p:sp>
        <p:nvSpPr>
          <p:cNvPr id="5" name="TextBox 4">
            <a:extLst>
              <a:ext uri="{FF2B5EF4-FFF2-40B4-BE49-F238E27FC236}">
                <a16:creationId xmlns:a16="http://schemas.microsoft.com/office/drawing/2014/main" id="{DB865F5B-1722-2B55-5C0C-7B383D1B2593}"/>
              </a:ext>
            </a:extLst>
          </p:cNvPr>
          <p:cNvSpPr txBox="1"/>
          <p:nvPr/>
        </p:nvSpPr>
        <p:spPr>
          <a:xfrm>
            <a:off x="7101818" y="514904"/>
            <a:ext cx="381742"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2748793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413EA2-FFCB-F83B-AD66-F5E21D63641D}"/>
              </a:ext>
            </a:extLst>
          </p:cNvPr>
          <p:cNvPicPr>
            <a:picLocks noChangeAspect="1"/>
          </p:cNvPicPr>
          <p:nvPr/>
        </p:nvPicPr>
        <p:blipFill>
          <a:blip r:embed="rId2"/>
          <a:stretch>
            <a:fillRect/>
          </a:stretch>
        </p:blipFill>
        <p:spPr>
          <a:xfrm>
            <a:off x="7724994" y="3206576"/>
            <a:ext cx="4467006" cy="2775132"/>
          </a:xfrm>
          <a:prstGeom prst="rect">
            <a:avLst/>
          </a:prstGeom>
        </p:spPr>
      </p:pic>
      <p:graphicFrame>
        <p:nvGraphicFramePr>
          <p:cNvPr id="5" name="Table 4">
            <a:extLst>
              <a:ext uri="{FF2B5EF4-FFF2-40B4-BE49-F238E27FC236}">
                <a16:creationId xmlns:a16="http://schemas.microsoft.com/office/drawing/2014/main" id="{A4051165-A2A0-6F67-0FFA-15115EAAED85}"/>
              </a:ext>
            </a:extLst>
          </p:cNvPr>
          <p:cNvGraphicFramePr>
            <a:graphicFrameLocks noGrp="1"/>
          </p:cNvGraphicFramePr>
          <p:nvPr>
            <p:extLst>
              <p:ext uri="{D42A27DB-BD31-4B8C-83A1-F6EECF244321}">
                <p14:modId xmlns:p14="http://schemas.microsoft.com/office/powerpoint/2010/main" val="1297386186"/>
              </p:ext>
            </p:extLst>
          </p:nvPr>
        </p:nvGraphicFramePr>
        <p:xfrm>
          <a:off x="369845" y="736847"/>
          <a:ext cx="7176174" cy="5244861"/>
        </p:xfrm>
        <a:graphic>
          <a:graphicData uri="http://schemas.openxmlformats.org/drawingml/2006/table">
            <a:tbl>
              <a:tblPr bandRow="1">
                <a:tableStyleId>{775DCB02-9BB8-47FD-8907-85C794F793BA}</a:tableStyleId>
              </a:tblPr>
              <a:tblGrid>
                <a:gridCol w="4880956">
                  <a:extLst>
                    <a:ext uri="{9D8B030D-6E8A-4147-A177-3AD203B41FA5}">
                      <a16:colId xmlns:a16="http://schemas.microsoft.com/office/drawing/2014/main" val="3130257517"/>
                    </a:ext>
                  </a:extLst>
                </a:gridCol>
                <a:gridCol w="2295218">
                  <a:extLst>
                    <a:ext uri="{9D8B030D-6E8A-4147-A177-3AD203B41FA5}">
                      <a16:colId xmlns:a16="http://schemas.microsoft.com/office/drawing/2014/main" val="3857332998"/>
                    </a:ext>
                  </a:extLst>
                </a:gridCol>
              </a:tblGrid>
              <a:tr h="443883">
                <a:tc>
                  <a:txBody>
                    <a:bodyPr/>
                    <a:lstStyle/>
                    <a:p>
                      <a:pPr marL="0" marR="0">
                        <a:lnSpc>
                          <a:spcPct val="107000"/>
                        </a:lnSpc>
                        <a:spcBef>
                          <a:spcPts val="0"/>
                        </a:spcBef>
                        <a:spcAft>
                          <a:spcPts val="0"/>
                        </a:spcAft>
                      </a:pPr>
                      <a:r>
                        <a:rPr lang="en-US" sz="1500" kern="100" dirty="0">
                          <a:effectLst/>
                          <a:latin typeface="+mj-lt"/>
                        </a:rPr>
                        <a:t>Total Pop.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120,284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0807349"/>
                  </a:ext>
                </a:extLst>
              </a:tr>
              <a:tr h="266721">
                <a:tc>
                  <a:txBody>
                    <a:bodyPr/>
                    <a:lstStyle/>
                    <a:p>
                      <a:pPr marL="0" marR="0">
                        <a:lnSpc>
                          <a:spcPct val="107000"/>
                        </a:lnSpc>
                        <a:spcBef>
                          <a:spcPts val="0"/>
                        </a:spcBef>
                        <a:spcAft>
                          <a:spcPts val="0"/>
                        </a:spcAft>
                      </a:pPr>
                      <a:r>
                        <a:rPr lang="en-US" sz="1500" kern="100" dirty="0">
                          <a:effectLst/>
                          <a:latin typeface="+mj-lt"/>
                        </a:rPr>
                        <a:t>Poverty = &lt;100%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15.97%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13476620"/>
                  </a:ext>
                </a:extLst>
              </a:tr>
              <a:tr h="266721">
                <a:tc>
                  <a:txBody>
                    <a:bodyPr/>
                    <a:lstStyle/>
                    <a:p>
                      <a:pPr marL="0" marR="0">
                        <a:lnSpc>
                          <a:spcPct val="107000"/>
                        </a:lnSpc>
                        <a:spcBef>
                          <a:spcPts val="0"/>
                        </a:spcBef>
                        <a:spcAft>
                          <a:spcPts val="0"/>
                        </a:spcAft>
                      </a:pPr>
                      <a:r>
                        <a:rPr lang="en-US" sz="1500" kern="100" dirty="0">
                          <a:effectLst/>
                          <a:latin typeface="+mj-lt"/>
                        </a:rPr>
                        <a:t>Low Income = &lt;200%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35.71%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0781215"/>
                  </a:ext>
                </a:extLst>
              </a:tr>
              <a:tr h="266721">
                <a:tc>
                  <a:txBody>
                    <a:bodyPr/>
                    <a:lstStyle/>
                    <a:p>
                      <a:pPr marL="0" marR="0">
                        <a:lnSpc>
                          <a:spcPct val="107000"/>
                        </a:lnSpc>
                        <a:spcBef>
                          <a:spcPts val="0"/>
                        </a:spcBef>
                        <a:spcAft>
                          <a:spcPts val="0"/>
                        </a:spcAft>
                      </a:pPr>
                      <a:r>
                        <a:rPr lang="en-US" sz="1500" kern="100" dirty="0">
                          <a:effectLst/>
                          <a:latin typeface="+mj-lt"/>
                        </a:rPr>
                        <a:t>Racial/Ethnic Minority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42.76%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4271240"/>
                  </a:ext>
                </a:extLst>
              </a:tr>
              <a:tr h="266721">
                <a:tc>
                  <a:txBody>
                    <a:bodyPr/>
                    <a:lstStyle/>
                    <a:p>
                      <a:pPr marL="0" marR="0">
                        <a:lnSpc>
                          <a:spcPct val="107000"/>
                        </a:lnSpc>
                        <a:spcBef>
                          <a:spcPts val="0"/>
                        </a:spcBef>
                        <a:spcAft>
                          <a:spcPts val="0"/>
                        </a:spcAft>
                      </a:pPr>
                      <a:r>
                        <a:rPr lang="en-US" sz="1500" kern="100" dirty="0">
                          <a:effectLst/>
                          <a:latin typeface="+mj-lt"/>
                        </a:rPr>
                        <a:t>Hispanic/Latino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27.67%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6057217"/>
                  </a:ext>
                </a:extLst>
              </a:tr>
              <a:tr h="266721">
                <a:tc>
                  <a:txBody>
                    <a:bodyPr/>
                    <a:lstStyle/>
                    <a:p>
                      <a:pPr marL="0" marR="0">
                        <a:lnSpc>
                          <a:spcPct val="107000"/>
                        </a:lnSpc>
                        <a:spcBef>
                          <a:spcPts val="0"/>
                        </a:spcBef>
                        <a:spcAft>
                          <a:spcPts val="0"/>
                        </a:spcAft>
                      </a:pPr>
                      <a:r>
                        <a:rPr lang="en-US" sz="1500" kern="100" dirty="0">
                          <a:effectLst/>
                          <a:latin typeface="+mj-lt"/>
                        </a:rPr>
                        <a:t>Black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8.08%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3719207"/>
                  </a:ext>
                </a:extLst>
              </a:tr>
              <a:tr h="266721">
                <a:tc>
                  <a:txBody>
                    <a:bodyPr/>
                    <a:lstStyle/>
                    <a:p>
                      <a:pPr marL="0" marR="0">
                        <a:lnSpc>
                          <a:spcPct val="107000"/>
                        </a:lnSpc>
                        <a:spcBef>
                          <a:spcPts val="0"/>
                        </a:spcBef>
                        <a:spcAft>
                          <a:spcPts val="0"/>
                        </a:spcAft>
                      </a:pPr>
                      <a:r>
                        <a:rPr lang="en-US" sz="1500" kern="100" dirty="0">
                          <a:effectLst/>
                          <a:latin typeface="+mj-lt"/>
                        </a:rPr>
                        <a:t>Asian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2.48%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8960736"/>
                  </a:ext>
                </a:extLst>
              </a:tr>
              <a:tr h="266721">
                <a:tc>
                  <a:txBody>
                    <a:bodyPr/>
                    <a:lstStyle/>
                    <a:p>
                      <a:pPr marL="0" marR="0">
                        <a:lnSpc>
                          <a:spcPct val="107000"/>
                        </a:lnSpc>
                        <a:spcBef>
                          <a:spcPts val="0"/>
                        </a:spcBef>
                        <a:spcAft>
                          <a:spcPts val="0"/>
                        </a:spcAft>
                      </a:pPr>
                      <a:r>
                        <a:rPr lang="en-US" sz="1500" kern="100" dirty="0">
                          <a:effectLst/>
                          <a:latin typeface="+mj-lt"/>
                        </a:rPr>
                        <a:t>Amer. Indian/Alaska Native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1.29%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4560001"/>
                  </a:ext>
                </a:extLst>
              </a:tr>
              <a:tr h="266721">
                <a:tc>
                  <a:txBody>
                    <a:bodyPr/>
                    <a:lstStyle/>
                    <a:p>
                      <a:pPr marL="0" marR="0">
                        <a:lnSpc>
                          <a:spcPct val="107000"/>
                        </a:lnSpc>
                        <a:spcBef>
                          <a:spcPts val="0"/>
                        </a:spcBef>
                        <a:spcAft>
                          <a:spcPts val="0"/>
                        </a:spcAft>
                      </a:pPr>
                      <a:r>
                        <a:rPr lang="en-US" sz="1500" kern="100" dirty="0">
                          <a:effectLst/>
                          <a:latin typeface="+mj-lt"/>
                        </a:rPr>
                        <a:t>Native Hawaiian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0.04%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99419866"/>
                  </a:ext>
                </a:extLst>
              </a:tr>
              <a:tr h="266721">
                <a:tc>
                  <a:txBody>
                    <a:bodyPr/>
                    <a:lstStyle/>
                    <a:p>
                      <a:pPr marL="0" marR="0">
                        <a:lnSpc>
                          <a:spcPct val="107000"/>
                        </a:lnSpc>
                        <a:spcBef>
                          <a:spcPts val="0"/>
                        </a:spcBef>
                        <a:spcAft>
                          <a:spcPts val="0"/>
                        </a:spcAft>
                      </a:pPr>
                      <a:r>
                        <a:rPr lang="en-US" sz="1500" kern="100" dirty="0">
                          <a:effectLst/>
                          <a:latin typeface="+mj-lt"/>
                        </a:rPr>
                        <a:t>Under 18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23.92%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1146750"/>
                  </a:ext>
                </a:extLst>
              </a:tr>
              <a:tr h="266721">
                <a:tc>
                  <a:txBody>
                    <a:bodyPr/>
                    <a:lstStyle/>
                    <a:p>
                      <a:pPr marL="0" marR="0">
                        <a:lnSpc>
                          <a:spcPct val="107000"/>
                        </a:lnSpc>
                        <a:spcBef>
                          <a:spcPts val="0"/>
                        </a:spcBef>
                        <a:spcAft>
                          <a:spcPts val="0"/>
                        </a:spcAft>
                      </a:pPr>
                      <a:r>
                        <a:rPr lang="en-US" sz="1500" kern="100" dirty="0">
                          <a:effectLst/>
                          <a:latin typeface="+mj-lt"/>
                        </a:rPr>
                        <a:t>65 and older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15.68%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58112540"/>
                  </a:ext>
                </a:extLst>
              </a:tr>
              <a:tr h="266721">
                <a:tc>
                  <a:txBody>
                    <a:bodyPr/>
                    <a:lstStyle/>
                    <a:p>
                      <a:pPr marL="0" marR="0">
                        <a:lnSpc>
                          <a:spcPct val="107000"/>
                        </a:lnSpc>
                        <a:spcBef>
                          <a:spcPts val="0"/>
                        </a:spcBef>
                        <a:spcAft>
                          <a:spcPts val="0"/>
                        </a:spcAft>
                      </a:pPr>
                      <a:r>
                        <a:rPr lang="en-US" sz="1500" kern="100" dirty="0">
                          <a:effectLst/>
                          <a:latin typeface="+mj-lt"/>
                        </a:rPr>
                        <a:t>Less than High School Ed. (adults 25+,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14.11%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13042821"/>
                  </a:ext>
                </a:extLst>
              </a:tr>
              <a:tr h="266721">
                <a:tc>
                  <a:txBody>
                    <a:bodyPr/>
                    <a:lstStyle/>
                    <a:p>
                      <a:pPr marL="0" marR="0">
                        <a:lnSpc>
                          <a:spcPct val="107000"/>
                        </a:lnSpc>
                        <a:spcBef>
                          <a:spcPts val="0"/>
                        </a:spcBef>
                        <a:spcAft>
                          <a:spcPts val="0"/>
                        </a:spcAft>
                      </a:pPr>
                      <a:r>
                        <a:rPr lang="en-US" sz="1500" kern="100" dirty="0">
                          <a:effectLst/>
                          <a:latin typeface="+mj-lt"/>
                        </a:rPr>
                        <a:t>Adults Ever Told Have Diabetes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10.41%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0787743"/>
                  </a:ext>
                </a:extLst>
              </a:tr>
              <a:tr h="266721">
                <a:tc>
                  <a:txBody>
                    <a:bodyPr/>
                    <a:lstStyle/>
                    <a:p>
                      <a:pPr marL="0" marR="0">
                        <a:lnSpc>
                          <a:spcPct val="107000"/>
                        </a:lnSpc>
                        <a:spcBef>
                          <a:spcPts val="0"/>
                        </a:spcBef>
                        <a:spcAft>
                          <a:spcPts val="0"/>
                        </a:spcAft>
                      </a:pPr>
                      <a:r>
                        <a:rPr lang="en-US" sz="1500" kern="100" dirty="0">
                          <a:effectLst/>
                          <a:latin typeface="+mj-lt"/>
                        </a:rPr>
                        <a:t>Adults with No Dental Care in Past Year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39.50%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4821665"/>
                  </a:ext>
                </a:extLst>
              </a:tr>
              <a:tr h="266721">
                <a:tc>
                  <a:txBody>
                    <a:bodyPr/>
                    <a:lstStyle/>
                    <a:p>
                      <a:pPr marL="0" marR="0">
                        <a:lnSpc>
                          <a:spcPct val="107000"/>
                        </a:lnSpc>
                        <a:spcBef>
                          <a:spcPts val="0"/>
                        </a:spcBef>
                        <a:spcAft>
                          <a:spcPts val="0"/>
                        </a:spcAft>
                      </a:pPr>
                      <a:r>
                        <a:rPr lang="en-US" sz="1500" kern="100" dirty="0">
                          <a:effectLst/>
                          <a:latin typeface="+mj-lt"/>
                        </a:rPr>
                        <a:t>Adults with No Usual Source of Primary Care (%, 2018)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23.45%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81841081"/>
                  </a:ext>
                </a:extLst>
              </a:tr>
              <a:tr h="266721">
                <a:tc>
                  <a:txBody>
                    <a:bodyPr/>
                    <a:lstStyle/>
                    <a:p>
                      <a:pPr marL="0" marR="0">
                        <a:lnSpc>
                          <a:spcPct val="107000"/>
                        </a:lnSpc>
                        <a:spcBef>
                          <a:spcPts val="0"/>
                        </a:spcBef>
                        <a:spcAft>
                          <a:spcPts val="0"/>
                        </a:spcAft>
                      </a:pPr>
                      <a:r>
                        <a:rPr lang="en-US" sz="1500" kern="100" dirty="0">
                          <a:effectLst/>
                          <a:latin typeface="+mj-lt"/>
                        </a:rPr>
                        <a:t>Adults Who Are Binge Drinkers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18.57%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8081263"/>
                  </a:ext>
                </a:extLst>
              </a:tr>
              <a:tr h="266721">
                <a:tc>
                  <a:txBody>
                    <a:bodyPr/>
                    <a:lstStyle/>
                    <a:p>
                      <a:pPr marL="0" marR="0">
                        <a:lnSpc>
                          <a:spcPct val="107000"/>
                        </a:lnSpc>
                        <a:spcBef>
                          <a:spcPts val="0"/>
                        </a:spcBef>
                        <a:spcAft>
                          <a:spcPts val="0"/>
                        </a:spcAft>
                      </a:pPr>
                      <a:r>
                        <a:rPr lang="en-US" sz="1500" kern="100" dirty="0">
                          <a:effectLst/>
                          <a:latin typeface="+mj-lt"/>
                        </a:rPr>
                        <a:t>Adults Who Smoke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15.35%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501047"/>
                  </a:ext>
                </a:extLst>
              </a:tr>
              <a:tr h="266721">
                <a:tc>
                  <a:txBody>
                    <a:bodyPr/>
                    <a:lstStyle/>
                    <a:p>
                      <a:pPr marL="0" marR="0">
                        <a:lnSpc>
                          <a:spcPct val="107000"/>
                        </a:lnSpc>
                        <a:spcBef>
                          <a:spcPts val="0"/>
                        </a:spcBef>
                        <a:spcAft>
                          <a:spcPts val="0"/>
                        </a:spcAft>
                      </a:pPr>
                      <a:r>
                        <a:rPr lang="en-US" sz="1500" kern="100" dirty="0">
                          <a:effectLst/>
                          <a:latin typeface="+mj-lt"/>
                        </a:rPr>
                        <a:t>Adults Who Are Obese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32.77%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7182326"/>
                  </a:ext>
                </a:extLst>
              </a:tr>
              <a:tr h="266721">
                <a:tc>
                  <a:txBody>
                    <a:bodyPr/>
                    <a:lstStyle/>
                    <a:p>
                      <a:pPr marL="0" marR="0">
                        <a:lnSpc>
                          <a:spcPct val="107000"/>
                        </a:lnSpc>
                        <a:spcBef>
                          <a:spcPts val="0"/>
                        </a:spcBef>
                        <a:spcAft>
                          <a:spcPts val="0"/>
                        </a:spcAft>
                      </a:pPr>
                      <a:r>
                        <a:rPr lang="en-US" sz="1500" kern="100" dirty="0">
                          <a:effectLst/>
                          <a:latin typeface="+mj-lt"/>
                        </a:rPr>
                        <a:t>Adults with High Blood Pressure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29.34%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95582419"/>
                  </a:ext>
                </a:extLst>
              </a:tr>
            </a:tbl>
          </a:graphicData>
        </a:graphic>
      </p:graphicFrame>
      <p:sp>
        <p:nvSpPr>
          <p:cNvPr id="7" name="TextBox 6">
            <a:extLst>
              <a:ext uri="{FF2B5EF4-FFF2-40B4-BE49-F238E27FC236}">
                <a16:creationId xmlns:a16="http://schemas.microsoft.com/office/drawing/2014/main" id="{3CDBF767-E1C8-648C-7595-70357BF82130}"/>
              </a:ext>
            </a:extLst>
          </p:cNvPr>
          <p:cNvSpPr txBox="1"/>
          <p:nvPr/>
        </p:nvSpPr>
        <p:spPr>
          <a:xfrm>
            <a:off x="369845" y="6419220"/>
            <a:ext cx="6094520"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sz="1400" dirty="0">
              <a:latin typeface="+mj-lt"/>
            </a:endParaRPr>
          </a:p>
        </p:txBody>
      </p:sp>
      <p:sp>
        <p:nvSpPr>
          <p:cNvPr id="2" name="TextBox 1">
            <a:extLst>
              <a:ext uri="{FF2B5EF4-FFF2-40B4-BE49-F238E27FC236}">
                <a16:creationId xmlns:a16="http://schemas.microsoft.com/office/drawing/2014/main" id="{D30F95DC-BD96-5241-4B2D-36168598A213}"/>
              </a:ext>
            </a:extLst>
          </p:cNvPr>
          <p:cNvSpPr txBox="1"/>
          <p:nvPr/>
        </p:nvSpPr>
        <p:spPr>
          <a:xfrm>
            <a:off x="7622900" y="736847"/>
            <a:ext cx="4304189" cy="1200329"/>
          </a:xfrm>
          <a:prstGeom prst="rect">
            <a:avLst/>
          </a:prstGeom>
          <a:noFill/>
        </p:spPr>
        <p:txBody>
          <a:bodyPr wrap="square" rtlCol="0">
            <a:spAutoFit/>
          </a:bodyPr>
          <a:lstStyle/>
          <a:p>
            <a:pPr algn="ctr"/>
            <a:r>
              <a:rPr lang="en-US" sz="3600" u="sng" dirty="0">
                <a:latin typeface="+mj-lt"/>
              </a:rPr>
              <a:t>East Kern Subregion Demographics</a:t>
            </a:r>
          </a:p>
        </p:txBody>
      </p:sp>
      <p:sp>
        <p:nvSpPr>
          <p:cNvPr id="3" name="TextBox 2">
            <a:extLst>
              <a:ext uri="{FF2B5EF4-FFF2-40B4-BE49-F238E27FC236}">
                <a16:creationId xmlns:a16="http://schemas.microsoft.com/office/drawing/2014/main" id="{7959898B-DF09-4F60-B174-51100714A75D}"/>
              </a:ext>
            </a:extLst>
          </p:cNvPr>
          <p:cNvSpPr txBox="1"/>
          <p:nvPr/>
        </p:nvSpPr>
        <p:spPr>
          <a:xfrm>
            <a:off x="7542913" y="523783"/>
            <a:ext cx="251593"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3952865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413EA2-FFCB-F83B-AD66-F5E21D63641D}"/>
              </a:ext>
            </a:extLst>
          </p:cNvPr>
          <p:cNvPicPr>
            <a:picLocks noChangeAspect="1"/>
          </p:cNvPicPr>
          <p:nvPr/>
        </p:nvPicPr>
        <p:blipFill>
          <a:blip r:embed="rId2"/>
          <a:stretch>
            <a:fillRect/>
          </a:stretch>
        </p:blipFill>
        <p:spPr>
          <a:xfrm>
            <a:off x="7724994" y="3206576"/>
            <a:ext cx="4467006" cy="2775132"/>
          </a:xfrm>
          <a:prstGeom prst="rect">
            <a:avLst/>
          </a:prstGeom>
        </p:spPr>
      </p:pic>
      <p:graphicFrame>
        <p:nvGraphicFramePr>
          <p:cNvPr id="5" name="Table 4">
            <a:extLst>
              <a:ext uri="{FF2B5EF4-FFF2-40B4-BE49-F238E27FC236}">
                <a16:creationId xmlns:a16="http://schemas.microsoft.com/office/drawing/2014/main" id="{A4051165-A2A0-6F67-0FFA-15115EAAED85}"/>
              </a:ext>
            </a:extLst>
          </p:cNvPr>
          <p:cNvGraphicFramePr>
            <a:graphicFrameLocks noGrp="1"/>
          </p:cNvGraphicFramePr>
          <p:nvPr>
            <p:extLst>
              <p:ext uri="{D42A27DB-BD31-4B8C-83A1-F6EECF244321}">
                <p14:modId xmlns:p14="http://schemas.microsoft.com/office/powerpoint/2010/main" val="108809573"/>
              </p:ext>
            </p:extLst>
          </p:nvPr>
        </p:nvGraphicFramePr>
        <p:xfrm>
          <a:off x="369845" y="736847"/>
          <a:ext cx="7176174" cy="5450834"/>
        </p:xfrm>
        <a:graphic>
          <a:graphicData uri="http://schemas.openxmlformats.org/drawingml/2006/table">
            <a:tbl>
              <a:tblPr bandRow="1">
                <a:tableStyleId>{775DCB02-9BB8-47FD-8907-85C794F793BA}</a:tableStyleId>
              </a:tblPr>
              <a:tblGrid>
                <a:gridCol w="4880956">
                  <a:extLst>
                    <a:ext uri="{9D8B030D-6E8A-4147-A177-3AD203B41FA5}">
                      <a16:colId xmlns:a16="http://schemas.microsoft.com/office/drawing/2014/main" val="3130257517"/>
                    </a:ext>
                  </a:extLst>
                </a:gridCol>
                <a:gridCol w="2295218">
                  <a:extLst>
                    <a:ext uri="{9D8B030D-6E8A-4147-A177-3AD203B41FA5}">
                      <a16:colId xmlns:a16="http://schemas.microsoft.com/office/drawing/2014/main" val="3857332998"/>
                    </a:ext>
                  </a:extLst>
                </a:gridCol>
              </a:tblGrid>
              <a:tr h="443883">
                <a:tc>
                  <a:txBody>
                    <a:bodyPr/>
                    <a:lstStyle/>
                    <a:p>
                      <a:pPr marL="0" marR="0">
                        <a:lnSpc>
                          <a:spcPct val="107000"/>
                        </a:lnSpc>
                        <a:spcBef>
                          <a:spcPts val="0"/>
                        </a:spcBef>
                        <a:spcAft>
                          <a:spcPts val="0"/>
                        </a:spcAft>
                      </a:pPr>
                      <a:r>
                        <a:rPr lang="en-US" sz="1500" kern="100" dirty="0">
                          <a:solidFill>
                            <a:schemeClr val="dk1"/>
                          </a:solidFill>
                          <a:effectLst/>
                          <a:latin typeface="+mj-lt"/>
                          <a:ea typeface="+mn-ea"/>
                          <a:cs typeface="+mn-cs"/>
                        </a:rPr>
                        <a:t>Poblaci</a:t>
                      </a:r>
                      <a:r>
                        <a:rPr lang="en-US" sz="1500" b="0" i="0" kern="1200" dirty="0">
                          <a:solidFill>
                            <a:schemeClr val="dk1"/>
                          </a:solidFill>
                          <a:effectLst/>
                          <a:latin typeface="+mj-lt"/>
                          <a:ea typeface="+mn-ea"/>
                          <a:cs typeface="+mn-cs"/>
                        </a:rPr>
                        <a:t>ón total</a:t>
                      </a:r>
                      <a:r>
                        <a:rPr lang="en-US" sz="1500" kern="100" dirty="0">
                          <a:solidFill>
                            <a:schemeClr val="dk1"/>
                          </a:solidFill>
                          <a:effectLst/>
                          <a:latin typeface="+mj-lt"/>
                          <a:ea typeface="+mn-ea"/>
                          <a:cs typeface="+mn-cs"/>
                        </a:rPr>
                        <a:t>. </a:t>
                      </a:r>
                      <a:r>
                        <a:rPr lang="en-US" sz="1500" kern="100" dirty="0">
                          <a:effectLst/>
                          <a:latin typeface="+mj-lt"/>
                        </a:rPr>
                        <a:t>(2016-2020)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120,284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0807349"/>
                  </a:ext>
                </a:extLst>
              </a:tr>
              <a:tr h="266721">
                <a:tc>
                  <a:txBody>
                    <a:bodyPr/>
                    <a:lstStyle/>
                    <a:p>
                      <a:pPr marL="0" marR="0">
                        <a:lnSpc>
                          <a:spcPct val="107000"/>
                        </a:lnSpc>
                        <a:spcBef>
                          <a:spcPts val="0"/>
                        </a:spcBef>
                        <a:spcAft>
                          <a:spcPts val="0"/>
                        </a:spcAft>
                      </a:pPr>
                      <a:r>
                        <a:rPr lang="en-US" sz="1500" kern="100" dirty="0" err="1">
                          <a:effectLst/>
                          <a:latin typeface="+mj-lt"/>
                        </a:rPr>
                        <a:t>Pobreza</a:t>
                      </a:r>
                      <a:r>
                        <a:rPr lang="en-US" sz="1500" kern="100" dirty="0">
                          <a:effectLst/>
                          <a:latin typeface="+mj-lt"/>
                        </a:rPr>
                        <a:t> = &lt;100%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15.97%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13476620"/>
                  </a:ext>
                </a:extLst>
              </a:tr>
              <a:tr h="266721">
                <a:tc>
                  <a:txBody>
                    <a:bodyPr/>
                    <a:lstStyle/>
                    <a:p>
                      <a:pPr marL="0" marR="0">
                        <a:lnSpc>
                          <a:spcPct val="107000"/>
                        </a:lnSpc>
                        <a:spcBef>
                          <a:spcPts val="0"/>
                        </a:spcBef>
                        <a:spcAft>
                          <a:spcPts val="0"/>
                        </a:spcAft>
                      </a:pPr>
                      <a:r>
                        <a:rPr lang="en-US" sz="1500" kern="100" dirty="0" err="1">
                          <a:effectLst/>
                          <a:latin typeface="+mj-lt"/>
                        </a:rPr>
                        <a:t>Bajos</a:t>
                      </a:r>
                      <a:r>
                        <a:rPr lang="en-US" sz="1500" kern="100" dirty="0">
                          <a:effectLst/>
                          <a:latin typeface="+mj-lt"/>
                        </a:rPr>
                        <a:t> </a:t>
                      </a:r>
                      <a:r>
                        <a:rPr lang="en-US" sz="1500" kern="100" dirty="0" err="1">
                          <a:effectLst/>
                          <a:latin typeface="+mj-lt"/>
                        </a:rPr>
                        <a:t>Ingresos</a:t>
                      </a:r>
                      <a:r>
                        <a:rPr lang="en-US" sz="1500" kern="100" dirty="0">
                          <a:effectLst/>
                          <a:latin typeface="+mj-lt"/>
                        </a:rPr>
                        <a:t> = &lt;200%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35.71%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0781215"/>
                  </a:ext>
                </a:extLst>
              </a:tr>
              <a:tr h="26672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Minoría</a:t>
                      </a:r>
                      <a:r>
                        <a:rPr lang="en-US" sz="1500" kern="100" dirty="0">
                          <a:solidFill>
                            <a:schemeClr val="dk1"/>
                          </a:solidFill>
                          <a:effectLst/>
                          <a:latin typeface="+mj-lt"/>
                          <a:ea typeface="+mn-ea"/>
                          <a:cs typeface="+mn-cs"/>
                        </a:rPr>
                        <a:t> racial/</a:t>
                      </a:r>
                      <a:r>
                        <a:rPr lang="en-US" sz="1500" kern="100" dirty="0" err="1">
                          <a:solidFill>
                            <a:schemeClr val="dk1"/>
                          </a:solidFill>
                          <a:effectLst/>
                          <a:latin typeface="+mj-lt"/>
                          <a:ea typeface="+mn-ea"/>
                          <a:cs typeface="+mn-cs"/>
                        </a:rPr>
                        <a:t>étnica</a:t>
                      </a:r>
                      <a:r>
                        <a:rPr lang="en-US" sz="15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42.76%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4271240"/>
                  </a:ext>
                </a:extLst>
              </a:tr>
              <a:tr h="266721">
                <a:tc>
                  <a:txBody>
                    <a:bodyPr/>
                    <a:lstStyle/>
                    <a:p>
                      <a:pPr marL="0" marR="0">
                        <a:lnSpc>
                          <a:spcPct val="107000"/>
                        </a:lnSpc>
                        <a:spcBef>
                          <a:spcPts val="0"/>
                        </a:spcBef>
                        <a:spcAft>
                          <a:spcPts val="0"/>
                        </a:spcAft>
                      </a:pPr>
                      <a:r>
                        <a:rPr lang="en-US" sz="1500" kern="100" dirty="0">
                          <a:solidFill>
                            <a:schemeClr val="dk1"/>
                          </a:solidFill>
                          <a:effectLst/>
                          <a:latin typeface="+mj-lt"/>
                          <a:ea typeface="+mn-ea"/>
                          <a:cs typeface="+mn-cs"/>
                        </a:rPr>
                        <a:t>Hispano / </a:t>
                      </a:r>
                      <a:r>
                        <a:rPr lang="en-US" sz="1500" kern="100" dirty="0" err="1">
                          <a:solidFill>
                            <a:schemeClr val="dk1"/>
                          </a:solidFill>
                          <a:effectLst/>
                          <a:latin typeface="+mj-lt"/>
                          <a:ea typeface="+mn-ea"/>
                          <a:cs typeface="+mn-cs"/>
                        </a:rPr>
                        <a:t>latino</a:t>
                      </a:r>
                      <a:r>
                        <a:rPr lang="en-US" sz="15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27.67%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6057217"/>
                  </a:ext>
                </a:extLst>
              </a:tr>
              <a:tr h="266721">
                <a:tc>
                  <a:txBody>
                    <a:bodyPr/>
                    <a:lstStyle/>
                    <a:p>
                      <a:pPr marL="0" marR="0">
                        <a:lnSpc>
                          <a:spcPct val="107000"/>
                        </a:lnSpc>
                        <a:spcBef>
                          <a:spcPts val="0"/>
                        </a:spcBef>
                        <a:spcAft>
                          <a:spcPts val="0"/>
                        </a:spcAft>
                      </a:pPr>
                      <a:r>
                        <a:rPr lang="en-US" sz="1500" kern="100" dirty="0">
                          <a:effectLst/>
                          <a:latin typeface="+mj-lt"/>
                        </a:rPr>
                        <a:t>Negro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8.08%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3719207"/>
                  </a:ext>
                </a:extLst>
              </a:tr>
              <a:tr h="26672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Asiático</a:t>
                      </a:r>
                      <a:r>
                        <a:rPr lang="en-US" sz="1500" kern="100" dirty="0">
                          <a:effectLst/>
                          <a:latin typeface="+mj-lt"/>
                        </a:rPr>
                        <a:t>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2.48%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8960736"/>
                  </a:ext>
                </a:extLst>
              </a:tr>
              <a:tr h="266721">
                <a:tc>
                  <a:txBody>
                    <a:bodyPr/>
                    <a:lstStyle/>
                    <a:p>
                      <a:pPr marL="0" marR="0">
                        <a:lnSpc>
                          <a:spcPct val="107000"/>
                        </a:lnSpc>
                        <a:spcBef>
                          <a:spcPts val="0"/>
                        </a:spcBef>
                        <a:spcAft>
                          <a:spcPts val="0"/>
                        </a:spcAft>
                      </a:pPr>
                      <a:r>
                        <a:rPr lang="es-MX" sz="1500" b="0" i="0" u="none" strike="noStrike" kern="1200" cap="none" dirty="0">
                          <a:solidFill>
                            <a:schemeClr val="dk1"/>
                          </a:solidFill>
                          <a:latin typeface="+mj-lt"/>
                          <a:ea typeface="Dante"/>
                          <a:cs typeface="Dante"/>
                        </a:rPr>
                        <a:t>Indio americano/nativo de Alaska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1.29%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4560001"/>
                  </a:ext>
                </a:extLst>
              </a:tr>
              <a:tr h="266721">
                <a:tc>
                  <a:txBody>
                    <a:bodyPr/>
                    <a:lstStyle/>
                    <a:p>
                      <a:pPr marL="0" marR="0">
                        <a:lnSpc>
                          <a:spcPct val="107000"/>
                        </a:lnSpc>
                        <a:spcBef>
                          <a:spcPts val="0"/>
                        </a:spcBef>
                        <a:spcAft>
                          <a:spcPts val="0"/>
                        </a:spcAft>
                      </a:pPr>
                      <a:r>
                        <a:rPr lang="es-ES" sz="1500" b="0" i="0" u="none" strike="noStrike" kern="1200" cap="none" dirty="0">
                          <a:solidFill>
                            <a:schemeClr val="dk1"/>
                          </a:solidFill>
                          <a:latin typeface="+mj-lt"/>
                          <a:ea typeface="Dante"/>
                          <a:cs typeface="Dante"/>
                        </a:rPr>
                        <a:t>Nativo hawaiano</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0.04%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99419866"/>
                  </a:ext>
                </a:extLst>
              </a:tr>
              <a:tr h="26672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Menores</a:t>
                      </a:r>
                      <a:r>
                        <a:rPr lang="en-US" sz="1500" kern="100" dirty="0">
                          <a:solidFill>
                            <a:schemeClr val="dk1"/>
                          </a:solidFill>
                          <a:effectLst/>
                          <a:latin typeface="+mj-lt"/>
                          <a:ea typeface="+mn-ea"/>
                          <a:cs typeface="+mn-cs"/>
                        </a:rPr>
                        <a:t> de 18 </a:t>
                      </a:r>
                      <a:r>
                        <a:rPr lang="en-US" sz="1500" kern="100" dirty="0" err="1">
                          <a:solidFill>
                            <a:schemeClr val="dk1"/>
                          </a:solidFill>
                          <a:effectLst/>
                          <a:latin typeface="+mj-lt"/>
                          <a:ea typeface="+mn-ea"/>
                          <a:cs typeface="+mn-cs"/>
                        </a:rPr>
                        <a:t>años</a:t>
                      </a:r>
                      <a:r>
                        <a:rPr lang="en-US" sz="15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23.92%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1146750"/>
                  </a:ext>
                </a:extLst>
              </a:tr>
              <a:tr h="266721">
                <a:tc>
                  <a:txBody>
                    <a:bodyPr/>
                    <a:lstStyle/>
                    <a:p>
                      <a:pPr marL="0" marR="0">
                        <a:lnSpc>
                          <a:spcPct val="107000"/>
                        </a:lnSpc>
                        <a:spcBef>
                          <a:spcPts val="0"/>
                        </a:spcBef>
                        <a:spcAft>
                          <a:spcPts val="0"/>
                        </a:spcAft>
                      </a:pPr>
                      <a:r>
                        <a:rPr lang="en-US" sz="1500" kern="100" dirty="0">
                          <a:solidFill>
                            <a:schemeClr val="dk1"/>
                          </a:solidFill>
                          <a:effectLst/>
                          <a:latin typeface="+mj-lt"/>
                          <a:ea typeface="+mn-ea"/>
                          <a:cs typeface="+mn-cs"/>
                        </a:rPr>
                        <a:t>65 </a:t>
                      </a:r>
                      <a:r>
                        <a:rPr lang="en-US" sz="1500" kern="100" dirty="0" err="1">
                          <a:solidFill>
                            <a:schemeClr val="dk1"/>
                          </a:solidFill>
                          <a:effectLst/>
                          <a:latin typeface="+mj-lt"/>
                          <a:ea typeface="+mn-ea"/>
                          <a:cs typeface="+mn-cs"/>
                        </a:rPr>
                        <a:t>años</a:t>
                      </a:r>
                      <a:r>
                        <a:rPr lang="en-US" sz="1500" kern="100" dirty="0">
                          <a:solidFill>
                            <a:schemeClr val="dk1"/>
                          </a:solidFill>
                          <a:effectLst/>
                          <a:latin typeface="+mj-lt"/>
                          <a:ea typeface="+mn-ea"/>
                          <a:cs typeface="+mn-cs"/>
                        </a:rPr>
                        <a:t> y </a:t>
                      </a:r>
                      <a:r>
                        <a:rPr lang="en-US" sz="1500" kern="100" dirty="0" err="1">
                          <a:solidFill>
                            <a:schemeClr val="dk1"/>
                          </a:solidFill>
                          <a:effectLst/>
                          <a:latin typeface="+mj-lt"/>
                          <a:ea typeface="+mn-ea"/>
                          <a:cs typeface="+mn-cs"/>
                        </a:rPr>
                        <a:t>más</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15.68%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58112540"/>
                  </a:ext>
                </a:extLst>
              </a:tr>
              <a:tr h="26672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Menos que una educación secundaria </a:t>
                      </a:r>
                      <a:r>
                        <a:rPr lang="en-US" sz="1500" kern="100" dirty="0">
                          <a:effectLst/>
                          <a:latin typeface="+mj-lt"/>
                        </a:rPr>
                        <a:t>(adults 25+,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14.11%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13042821"/>
                  </a:ext>
                </a:extLst>
              </a:tr>
              <a:tr h="26672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Adultos</a:t>
                      </a:r>
                      <a:r>
                        <a:rPr lang="en-US" sz="1500" kern="100" dirty="0">
                          <a:solidFill>
                            <a:schemeClr val="dk1"/>
                          </a:solidFill>
                          <a:effectLst/>
                          <a:latin typeface="+mj-lt"/>
                          <a:ea typeface="+mn-ea"/>
                          <a:cs typeface="+mn-cs"/>
                        </a:rPr>
                        <a:t> con diabetes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10.41%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0787743"/>
                  </a:ext>
                </a:extLst>
              </a:tr>
              <a:tr h="26672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sin atención dental en el último año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39.50%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4821665"/>
                  </a:ext>
                </a:extLst>
              </a:tr>
              <a:tr h="26672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sin fuente habitual de atención primaria</a:t>
                      </a:r>
                      <a:r>
                        <a:rPr lang="en-US" sz="1500" kern="100" dirty="0">
                          <a:effectLst/>
                          <a:latin typeface="+mj-lt"/>
                        </a:rPr>
                        <a:t>(%, 2018)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23.45%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81841081"/>
                  </a:ext>
                </a:extLst>
              </a:tr>
              <a:tr h="26672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que beben en exceso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18.57%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8081263"/>
                  </a:ext>
                </a:extLst>
              </a:tr>
              <a:tr h="26672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Adultos</a:t>
                      </a:r>
                      <a:r>
                        <a:rPr lang="en-US" sz="1500" kern="100" dirty="0">
                          <a:solidFill>
                            <a:schemeClr val="dk1"/>
                          </a:solidFill>
                          <a:effectLst/>
                          <a:latin typeface="+mj-lt"/>
                          <a:ea typeface="+mn-ea"/>
                          <a:cs typeface="+mn-cs"/>
                        </a:rPr>
                        <a:t> que </a:t>
                      </a:r>
                      <a:r>
                        <a:rPr lang="en-US" sz="1500" kern="100" dirty="0" err="1">
                          <a:solidFill>
                            <a:schemeClr val="dk1"/>
                          </a:solidFill>
                          <a:effectLst/>
                          <a:latin typeface="+mj-lt"/>
                          <a:ea typeface="+mn-ea"/>
                          <a:cs typeface="+mn-cs"/>
                        </a:rPr>
                        <a:t>fuman</a:t>
                      </a:r>
                      <a:r>
                        <a:rPr lang="en-US" sz="1500" kern="100" dirty="0">
                          <a:solidFill>
                            <a:schemeClr val="dk1"/>
                          </a:solidFill>
                          <a:effectLst/>
                          <a:latin typeface="+mj-lt"/>
                          <a:ea typeface="+mn-ea"/>
                          <a:cs typeface="+mn-cs"/>
                        </a:rPr>
                        <a:t>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15.35%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501047"/>
                  </a:ext>
                </a:extLst>
              </a:tr>
              <a:tr h="26672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Adultos</a:t>
                      </a:r>
                      <a:r>
                        <a:rPr lang="en-US" sz="1500" kern="100" dirty="0">
                          <a:solidFill>
                            <a:schemeClr val="dk1"/>
                          </a:solidFill>
                          <a:effectLst/>
                          <a:latin typeface="+mj-lt"/>
                          <a:ea typeface="+mn-ea"/>
                          <a:cs typeface="+mn-cs"/>
                        </a:rPr>
                        <a:t> que son </a:t>
                      </a:r>
                      <a:r>
                        <a:rPr lang="en-US" sz="1500" kern="100" dirty="0" err="1">
                          <a:solidFill>
                            <a:schemeClr val="dk1"/>
                          </a:solidFill>
                          <a:effectLst/>
                          <a:latin typeface="+mj-lt"/>
                          <a:ea typeface="+mn-ea"/>
                          <a:cs typeface="+mn-cs"/>
                        </a:rPr>
                        <a:t>obesos</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32.77%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7182326"/>
                  </a:ext>
                </a:extLst>
              </a:tr>
              <a:tr h="26672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con presión arterial alta</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500" kern="100" dirty="0">
                          <a:effectLst/>
                          <a:latin typeface="+mj-lt"/>
                        </a:rPr>
                        <a:t>29.34%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95582419"/>
                  </a:ext>
                </a:extLst>
              </a:tr>
            </a:tbl>
          </a:graphicData>
        </a:graphic>
      </p:graphicFrame>
      <p:sp>
        <p:nvSpPr>
          <p:cNvPr id="7" name="TextBox 6">
            <a:extLst>
              <a:ext uri="{FF2B5EF4-FFF2-40B4-BE49-F238E27FC236}">
                <a16:creationId xmlns:a16="http://schemas.microsoft.com/office/drawing/2014/main" id="{3CDBF767-E1C8-648C-7595-70357BF82130}"/>
              </a:ext>
            </a:extLst>
          </p:cNvPr>
          <p:cNvSpPr txBox="1"/>
          <p:nvPr/>
        </p:nvSpPr>
        <p:spPr>
          <a:xfrm>
            <a:off x="369845" y="6419220"/>
            <a:ext cx="6094520"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sz="1400" dirty="0">
              <a:latin typeface="+mj-lt"/>
            </a:endParaRPr>
          </a:p>
        </p:txBody>
      </p:sp>
      <p:sp>
        <p:nvSpPr>
          <p:cNvPr id="2" name="TextBox 1">
            <a:extLst>
              <a:ext uri="{FF2B5EF4-FFF2-40B4-BE49-F238E27FC236}">
                <a16:creationId xmlns:a16="http://schemas.microsoft.com/office/drawing/2014/main" id="{D30F95DC-BD96-5241-4B2D-36168598A213}"/>
              </a:ext>
            </a:extLst>
          </p:cNvPr>
          <p:cNvSpPr txBox="1"/>
          <p:nvPr/>
        </p:nvSpPr>
        <p:spPr>
          <a:xfrm>
            <a:off x="7622900" y="736847"/>
            <a:ext cx="4304189" cy="1200329"/>
          </a:xfrm>
          <a:prstGeom prst="rect">
            <a:avLst/>
          </a:prstGeom>
          <a:noFill/>
        </p:spPr>
        <p:txBody>
          <a:bodyPr wrap="square" rtlCol="0">
            <a:spAutoFit/>
          </a:bodyPr>
          <a:lstStyle/>
          <a:p>
            <a:pPr algn="ctr"/>
            <a:r>
              <a:rPr lang="es-ES" sz="3600" u="sng" dirty="0">
                <a:latin typeface="Times" panose="02020603050405020304" pitchFamily="18" charset="0"/>
                <a:cs typeface="Times" panose="02020603050405020304" pitchFamily="18" charset="0"/>
              </a:rPr>
              <a:t>Demografía de la subregión Kern Este</a:t>
            </a:r>
            <a:endParaRPr lang="en-US" sz="3600" u="sng" dirty="0">
              <a:latin typeface="+mj-lt"/>
            </a:endParaRPr>
          </a:p>
        </p:txBody>
      </p:sp>
      <p:sp>
        <p:nvSpPr>
          <p:cNvPr id="3" name="TextBox 2">
            <a:extLst>
              <a:ext uri="{FF2B5EF4-FFF2-40B4-BE49-F238E27FC236}">
                <a16:creationId xmlns:a16="http://schemas.microsoft.com/office/drawing/2014/main" id="{7959898B-DF09-4F60-B174-51100714A75D}"/>
              </a:ext>
            </a:extLst>
          </p:cNvPr>
          <p:cNvSpPr txBox="1"/>
          <p:nvPr/>
        </p:nvSpPr>
        <p:spPr>
          <a:xfrm>
            <a:off x="7542913" y="523783"/>
            <a:ext cx="251593"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533225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F90B6D-90F7-CC11-F948-4830481C59F5}"/>
              </a:ext>
            </a:extLst>
          </p:cNvPr>
          <p:cNvGraphicFramePr>
            <a:graphicFrameLocks noGrp="1"/>
          </p:cNvGraphicFramePr>
          <p:nvPr>
            <p:extLst>
              <p:ext uri="{D42A27DB-BD31-4B8C-83A1-F6EECF244321}">
                <p14:modId xmlns:p14="http://schemas.microsoft.com/office/powerpoint/2010/main" val="4246580733"/>
              </p:ext>
            </p:extLst>
          </p:nvPr>
        </p:nvGraphicFramePr>
        <p:xfrm>
          <a:off x="311998" y="595502"/>
          <a:ext cx="6391922" cy="5624193"/>
        </p:xfrm>
        <a:graphic>
          <a:graphicData uri="http://schemas.openxmlformats.org/drawingml/2006/table">
            <a:tbl>
              <a:tblPr bandRow="1">
                <a:tableStyleId>{775DCB02-9BB8-47FD-8907-85C794F793BA}</a:tableStyleId>
              </a:tblPr>
              <a:tblGrid>
                <a:gridCol w="4198616">
                  <a:extLst>
                    <a:ext uri="{9D8B030D-6E8A-4147-A177-3AD203B41FA5}">
                      <a16:colId xmlns:a16="http://schemas.microsoft.com/office/drawing/2014/main" val="1410075417"/>
                    </a:ext>
                  </a:extLst>
                </a:gridCol>
                <a:gridCol w="2193306">
                  <a:extLst>
                    <a:ext uri="{9D8B030D-6E8A-4147-A177-3AD203B41FA5}">
                      <a16:colId xmlns:a16="http://schemas.microsoft.com/office/drawing/2014/main" val="3908900483"/>
                    </a:ext>
                  </a:extLst>
                </a:gridCol>
              </a:tblGrid>
              <a:tr h="461451">
                <a:tc>
                  <a:txBody>
                    <a:bodyPr/>
                    <a:lstStyle/>
                    <a:p>
                      <a:pPr marL="0" marR="0">
                        <a:lnSpc>
                          <a:spcPct val="107000"/>
                        </a:lnSpc>
                        <a:spcBef>
                          <a:spcPts val="0"/>
                        </a:spcBef>
                        <a:spcAft>
                          <a:spcPts val="0"/>
                        </a:spcAft>
                      </a:pPr>
                      <a:r>
                        <a:rPr lang="en-US" sz="1600" kern="100" dirty="0">
                          <a:effectLst/>
                          <a:latin typeface="+mj-lt"/>
                        </a:rPr>
                        <a:t>Total Pop.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15,767</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3272483"/>
                  </a:ext>
                </a:extLst>
              </a:tr>
              <a:tr h="227871">
                <a:tc>
                  <a:txBody>
                    <a:bodyPr/>
                    <a:lstStyle/>
                    <a:p>
                      <a:pPr marL="0" marR="0">
                        <a:lnSpc>
                          <a:spcPct val="107000"/>
                        </a:lnSpc>
                        <a:spcBef>
                          <a:spcPts val="0"/>
                        </a:spcBef>
                        <a:spcAft>
                          <a:spcPts val="0"/>
                        </a:spcAft>
                      </a:pPr>
                      <a:r>
                        <a:rPr lang="en-US" sz="1600" kern="100" dirty="0">
                          <a:effectLst/>
                          <a:latin typeface="+mj-lt"/>
                        </a:rPr>
                        <a:t>Poverty = &lt;100% of FPL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15.14%</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361335"/>
                  </a:ext>
                </a:extLst>
              </a:tr>
              <a:tr h="227871">
                <a:tc>
                  <a:txBody>
                    <a:bodyPr/>
                    <a:lstStyle/>
                    <a:p>
                      <a:pPr marL="0" marR="0">
                        <a:lnSpc>
                          <a:spcPct val="107000"/>
                        </a:lnSpc>
                        <a:spcBef>
                          <a:spcPts val="0"/>
                        </a:spcBef>
                        <a:spcAft>
                          <a:spcPts val="0"/>
                        </a:spcAft>
                      </a:pPr>
                      <a:r>
                        <a:rPr lang="en-US" sz="1600" kern="100" dirty="0">
                          <a:effectLst/>
                          <a:latin typeface="+mj-lt"/>
                        </a:rPr>
                        <a:t>Low Income = &lt;200% of FPL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35.46%</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017685"/>
                  </a:ext>
                </a:extLst>
              </a:tr>
              <a:tr h="227871">
                <a:tc>
                  <a:txBody>
                    <a:bodyPr/>
                    <a:lstStyle/>
                    <a:p>
                      <a:pPr marL="0" marR="0">
                        <a:lnSpc>
                          <a:spcPct val="107000"/>
                        </a:lnSpc>
                        <a:spcBef>
                          <a:spcPts val="0"/>
                        </a:spcBef>
                        <a:spcAft>
                          <a:spcPts val="0"/>
                        </a:spcAft>
                      </a:pPr>
                      <a:r>
                        <a:rPr lang="en-US" sz="1600" kern="100" dirty="0">
                          <a:effectLst/>
                          <a:latin typeface="+mj-lt"/>
                        </a:rPr>
                        <a:t>Racial/Ethnic Minority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67.99%</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44793465"/>
                  </a:ext>
                </a:extLst>
              </a:tr>
              <a:tr h="227871">
                <a:tc>
                  <a:txBody>
                    <a:bodyPr/>
                    <a:lstStyle/>
                    <a:p>
                      <a:pPr marL="0" marR="0">
                        <a:lnSpc>
                          <a:spcPct val="107000"/>
                        </a:lnSpc>
                        <a:spcBef>
                          <a:spcPts val="0"/>
                        </a:spcBef>
                        <a:spcAft>
                          <a:spcPts val="0"/>
                        </a:spcAft>
                      </a:pPr>
                      <a:r>
                        <a:rPr lang="en-US" sz="1600" kern="100" dirty="0">
                          <a:effectLst/>
                          <a:latin typeface="+mj-lt"/>
                        </a:rPr>
                        <a:t>Hispanic/Latino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51.66%</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95549962"/>
                  </a:ext>
                </a:extLst>
              </a:tr>
              <a:tr h="227871">
                <a:tc>
                  <a:txBody>
                    <a:bodyPr/>
                    <a:lstStyle/>
                    <a:p>
                      <a:pPr marL="0" marR="0">
                        <a:lnSpc>
                          <a:spcPct val="107000"/>
                        </a:lnSpc>
                        <a:spcBef>
                          <a:spcPts val="0"/>
                        </a:spcBef>
                        <a:spcAft>
                          <a:spcPts val="0"/>
                        </a:spcAft>
                      </a:pPr>
                      <a:r>
                        <a:rPr lang="en-US" sz="1600" kern="100" dirty="0">
                          <a:effectLst/>
                          <a:latin typeface="+mj-lt"/>
                        </a:rPr>
                        <a:t>Black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5.57%</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7475617"/>
                  </a:ext>
                </a:extLst>
              </a:tr>
              <a:tr h="227871">
                <a:tc>
                  <a:txBody>
                    <a:bodyPr/>
                    <a:lstStyle/>
                    <a:p>
                      <a:pPr marL="0" marR="0">
                        <a:lnSpc>
                          <a:spcPct val="107000"/>
                        </a:lnSpc>
                        <a:spcBef>
                          <a:spcPts val="0"/>
                        </a:spcBef>
                        <a:spcAft>
                          <a:spcPts val="0"/>
                        </a:spcAft>
                      </a:pPr>
                      <a:r>
                        <a:rPr lang="en-US" sz="1600" kern="100" dirty="0">
                          <a:effectLst/>
                          <a:latin typeface="+mj-lt"/>
                        </a:rPr>
                        <a:t>Asian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8.81%</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21179030"/>
                  </a:ext>
                </a:extLst>
              </a:tr>
              <a:tr h="227871">
                <a:tc>
                  <a:txBody>
                    <a:bodyPr/>
                    <a:lstStyle/>
                    <a:p>
                      <a:pPr marL="0" marR="0">
                        <a:lnSpc>
                          <a:spcPct val="107000"/>
                        </a:lnSpc>
                        <a:spcBef>
                          <a:spcPts val="0"/>
                        </a:spcBef>
                        <a:spcAft>
                          <a:spcPts val="0"/>
                        </a:spcAft>
                      </a:pPr>
                      <a:r>
                        <a:rPr lang="en-US" sz="1600" kern="100" dirty="0">
                          <a:effectLst/>
                          <a:latin typeface="+mj-lt"/>
                        </a:rPr>
                        <a:t>Amer. Indian/Alaska Native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0.35%</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3230001"/>
                  </a:ext>
                </a:extLst>
              </a:tr>
              <a:tr h="227871">
                <a:tc>
                  <a:txBody>
                    <a:bodyPr/>
                    <a:lstStyle/>
                    <a:p>
                      <a:pPr marL="0" marR="0">
                        <a:lnSpc>
                          <a:spcPct val="107000"/>
                        </a:lnSpc>
                        <a:spcBef>
                          <a:spcPts val="0"/>
                        </a:spcBef>
                        <a:spcAft>
                          <a:spcPts val="0"/>
                        </a:spcAft>
                      </a:pPr>
                      <a:r>
                        <a:rPr lang="en-US" sz="1600" kern="100" dirty="0">
                          <a:effectLst/>
                          <a:latin typeface="+mj-lt"/>
                        </a:rPr>
                        <a:t>Native Hawaiian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0.01%</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503535"/>
                  </a:ext>
                </a:extLst>
              </a:tr>
              <a:tr h="227871">
                <a:tc>
                  <a:txBody>
                    <a:bodyPr/>
                    <a:lstStyle/>
                    <a:p>
                      <a:pPr marL="0" marR="0">
                        <a:lnSpc>
                          <a:spcPct val="107000"/>
                        </a:lnSpc>
                        <a:spcBef>
                          <a:spcPts val="0"/>
                        </a:spcBef>
                        <a:spcAft>
                          <a:spcPts val="0"/>
                        </a:spcAft>
                      </a:pPr>
                      <a:r>
                        <a:rPr lang="en-US" sz="1600" kern="100" dirty="0">
                          <a:effectLst/>
                          <a:latin typeface="+mj-lt"/>
                        </a:rPr>
                        <a:t>Under 18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29.16%</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92358984"/>
                  </a:ext>
                </a:extLst>
              </a:tr>
              <a:tr h="227871">
                <a:tc>
                  <a:txBody>
                    <a:bodyPr/>
                    <a:lstStyle/>
                    <a:p>
                      <a:pPr marL="0" marR="0">
                        <a:lnSpc>
                          <a:spcPct val="107000"/>
                        </a:lnSpc>
                        <a:spcBef>
                          <a:spcPts val="0"/>
                        </a:spcBef>
                        <a:spcAft>
                          <a:spcPts val="0"/>
                        </a:spcAft>
                      </a:pPr>
                      <a:r>
                        <a:rPr lang="en-US" sz="1600" kern="100" dirty="0">
                          <a:effectLst/>
                          <a:latin typeface="+mj-lt"/>
                        </a:rPr>
                        <a:t>65 and older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9.54%</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8217921"/>
                  </a:ext>
                </a:extLst>
              </a:tr>
              <a:tr h="227871">
                <a:tc>
                  <a:txBody>
                    <a:bodyPr/>
                    <a:lstStyle/>
                    <a:p>
                      <a:pPr marL="0" marR="0">
                        <a:lnSpc>
                          <a:spcPct val="107000"/>
                        </a:lnSpc>
                        <a:spcBef>
                          <a:spcPts val="0"/>
                        </a:spcBef>
                        <a:spcAft>
                          <a:spcPts val="0"/>
                        </a:spcAft>
                      </a:pPr>
                      <a:r>
                        <a:rPr lang="en-US" sz="1600" kern="100" dirty="0">
                          <a:effectLst/>
                          <a:latin typeface="+mj-lt"/>
                        </a:rPr>
                        <a:t>Less than High School Ed. </a:t>
                      </a:r>
                    </a:p>
                    <a:p>
                      <a:pPr marL="0" marR="0">
                        <a:lnSpc>
                          <a:spcPct val="107000"/>
                        </a:lnSpc>
                        <a:spcBef>
                          <a:spcPts val="0"/>
                        </a:spcBef>
                        <a:spcAft>
                          <a:spcPts val="0"/>
                        </a:spcAft>
                      </a:pPr>
                      <a:r>
                        <a:rPr lang="en-US" sz="1600" kern="100" dirty="0">
                          <a:effectLst/>
                          <a:latin typeface="+mj-lt"/>
                        </a:rPr>
                        <a:t>(adults 25+, %, 2016-2020)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21.57%</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90517487"/>
                  </a:ext>
                </a:extLst>
              </a:tr>
              <a:tr h="227871">
                <a:tc>
                  <a:txBody>
                    <a:bodyPr/>
                    <a:lstStyle/>
                    <a:p>
                      <a:pPr marL="0" marR="0">
                        <a:lnSpc>
                          <a:spcPct val="107000"/>
                        </a:lnSpc>
                        <a:spcBef>
                          <a:spcPts val="0"/>
                        </a:spcBef>
                        <a:spcAft>
                          <a:spcPts val="0"/>
                        </a:spcAft>
                      </a:pPr>
                      <a:r>
                        <a:rPr lang="en-US" sz="1600" kern="100" dirty="0">
                          <a:effectLst/>
                          <a:latin typeface="+mj-lt"/>
                        </a:rPr>
                        <a:t>Adults Ever Told Have Diabetes (%, 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10.13%</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3269012"/>
                  </a:ext>
                </a:extLst>
              </a:tr>
              <a:tr h="227871">
                <a:tc>
                  <a:txBody>
                    <a:bodyPr/>
                    <a:lstStyle/>
                    <a:p>
                      <a:pPr marL="0" marR="0">
                        <a:lnSpc>
                          <a:spcPct val="107000"/>
                        </a:lnSpc>
                        <a:spcBef>
                          <a:spcPts val="0"/>
                        </a:spcBef>
                        <a:spcAft>
                          <a:spcPts val="0"/>
                        </a:spcAft>
                      </a:pPr>
                      <a:r>
                        <a:rPr lang="en-US" sz="1600" kern="100" dirty="0">
                          <a:effectLst/>
                          <a:latin typeface="+mj-lt"/>
                        </a:rPr>
                        <a:t>Adults with No Dental Care in Past Year </a:t>
                      </a:r>
                    </a:p>
                    <a:p>
                      <a:pPr marL="0" marR="0">
                        <a:lnSpc>
                          <a:spcPct val="107000"/>
                        </a:lnSpc>
                        <a:spcBef>
                          <a:spcPts val="0"/>
                        </a:spcBef>
                        <a:spcAft>
                          <a:spcPts val="0"/>
                        </a:spcAft>
                      </a:pPr>
                      <a:r>
                        <a:rPr lang="en-US" sz="1600" kern="100" dirty="0">
                          <a:effectLst/>
                          <a:latin typeface="+mj-lt"/>
                        </a:rPr>
                        <a:t>(%, 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44.98%</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45447722"/>
                  </a:ext>
                </a:extLst>
              </a:tr>
              <a:tr h="227871">
                <a:tc>
                  <a:txBody>
                    <a:bodyPr/>
                    <a:lstStyle/>
                    <a:p>
                      <a:pPr marL="0" marR="0">
                        <a:lnSpc>
                          <a:spcPct val="107000"/>
                        </a:lnSpc>
                        <a:spcBef>
                          <a:spcPts val="0"/>
                        </a:spcBef>
                        <a:spcAft>
                          <a:spcPts val="0"/>
                        </a:spcAft>
                      </a:pPr>
                      <a:r>
                        <a:rPr lang="en-US" sz="1600" kern="100" dirty="0">
                          <a:effectLst/>
                          <a:latin typeface="+mj-lt"/>
                        </a:rPr>
                        <a:t>Adults with No Usual Source of Primary Care (%, 2018)</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34.90%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0607788"/>
                  </a:ext>
                </a:extLst>
              </a:tr>
              <a:tr h="227871">
                <a:tc>
                  <a:txBody>
                    <a:bodyPr/>
                    <a:lstStyle/>
                    <a:p>
                      <a:pPr marL="0" marR="0">
                        <a:lnSpc>
                          <a:spcPct val="107000"/>
                        </a:lnSpc>
                        <a:spcBef>
                          <a:spcPts val="0"/>
                        </a:spcBef>
                        <a:spcAft>
                          <a:spcPts val="0"/>
                        </a:spcAft>
                      </a:pPr>
                      <a:r>
                        <a:rPr lang="en-US" sz="1600" kern="100" dirty="0">
                          <a:effectLst/>
                          <a:latin typeface="+mj-lt"/>
                        </a:rPr>
                        <a:t>Adults Who Are Binge Drinkers (%, 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18.53%</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9025176"/>
                  </a:ext>
                </a:extLst>
              </a:tr>
              <a:tr h="227871">
                <a:tc>
                  <a:txBody>
                    <a:bodyPr/>
                    <a:lstStyle/>
                    <a:p>
                      <a:pPr marL="0" marR="0">
                        <a:lnSpc>
                          <a:spcPct val="107000"/>
                        </a:lnSpc>
                        <a:spcBef>
                          <a:spcPts val="0"/>
                        </a:spcBef>
                        <a:spcAft>
                          <a:spcPts val="0"/>
                        </a:spcAft>
                      </a:pPr>
                      <a:r>
                        <a:rPr lang="en-US" sz="1600" kern="100" dirty="0">
                          <a:effectLst/>
                          <a:latin typeface="+mj-lt"/>
                        </a:rPr>
                        <a:t>Adults Who Smoke (%, 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16.35%</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4095974"/>
                  </a:ext>
                </a:extLst>
              </a:tr>
              <a:tr h="227871">
                <a:tc>
                  <a:txBody>
                    <a:bodyPr/>
                    <a:lstStyle/>
                    <a:p>
                      <a:pPr marL="0" marR="0">
                        <a:lnSpc>
                          <a:spcPct val="107000"/>
                        </a:lnSpc>
                        <a:spcBef>
                          <a:spcPts val="0"/>
                        </a:spcBef>
                        <a:spcAft>
                          <a:spcPts val="0"/>
                        </a:spcAft>
                      </a:pPr>
                      <a:r>
                        <a:rPr lang="en-US" sz="1600" kern="100" dirty="0">
                          <a:effectLst/>
                          <a:latin typeface="+mj-lt"/>
                        </a:rPr>
                        <a:t>Adults Who Are Obese (%, 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33.68%</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4765970"/>
                  </a:ext>
                </a:extLst>
              </a:tr>
              <a:tr h="227871">
                <a:tc>
                  <a:txBody>
                    <a:bodyPr/>
                    <a:lstStyle/>
                    <a:p>
                      <a:pPr marL="0" marR="0">
                        <a:lnSpc>
                          <a:spcPct val="107000"/>
                        </a:lnSpc>
                        <a:spcBef>
                          <a:spcPts val="0"/>
                        </a:spcBef>
                        <a:spcAft>
                          <a:spcPts val="0"/>
                        </a:spcAft>
                      </a:pPr>
                      <a:r>
                        <a:rPr lang="en-US" sz="1600" kern="100" dirty="0">
                          <a:effectLst/>
                          <a:latin typeface="+mj-lt"/>
                        </a:rPr>
                        <a:t>Adults with High Blood Pressure (%, 2020)</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kern="100" dirty="0">
                          <a:effectLst/>
                          <a:latin typeface="+mj-lt"/>
                        </a:rPr>
                        <a:t>25.99%</a:t>
                      </a:r>
                      <a:endParaRPr lang="en-US" sz="16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4056858"/>
                  </a:ext>
                </a:extLst>
              </a:tr>
            </a:tbl>
          </a:graphicData>
        </a:graphic>
      </p:graphicFrame>
      <p:sp>
        <p:nvSpPr>
          <p:cNvPr id="3" name="TextBox 2">
            <a:extLst>
              <a:ext uri="{FF2B5EF4-FFF2-40B4-BE49-F238E27FC236}">
                <a16:creationId xmlns:a16="http://schemas.microsoft.com/office/drawing/2014/main" id="{1255C0E9-EB8A-996C-83FB-ABB80871DE9E}"/>
              </a:ext>
            </a:extLst>
          </p:cNvPr>
          <p:cNvSpPr txBox="1"/>
          <p:nvPr/>
        </p:nvSpPr>
        <p:spPr>
          <a:xfrm>
            <a:off x="311998" y="6499119"/>
            <a:ext cx="6094520"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sz="1400" dirty="0">
              <a:latin typeface="+mj-lt"/>
            </a:endParaRPr>
          </a:p>
        </p:txBody>
      </p:sp>
      <p:pic>
        <p:nvPicPr>
          <p:cNvPr id="6" name="Picture 5">
            <a:extLst>
              <a:ext uri="{FF2B5EF4-FFF2-40B4-BE49-F238E27FC236}">
                <a16:creationId xmlns:a16="http://schemas.microsoft.com/office/drawing/2014/main" id="{F35A0643-801F-2E00-1D51-7E675D42CBDE}"/>
              </a:ext>
            </a:extLst>
          </p:cNvPr>
          <p:cNvPicPr>
            <a:picLocks noChangeAspect="1"/>
          </p:cNvPicPr>
          <p:nvPr/>
        </p:nvPicPr>
        <p:blipFill>
          <a:blip r:embed="rId2"/>
          <a:stretch>
            <a:fillRect/>
          </a:stretch>
        </p:blipFill>
        <p:spPr>
          <a:xfrm>
            <a:off x="6911620" y="2502110"/>
            <a:ext cx="4858073" cy="3648723"/>
          </a:xfrm>
          <a:prstGeom prst="rect">
            <a:avLst/>
          </a:prstGeom>
        </p:spPr>
      </p:pic>
      <p:sp>
        <p:nvSpPr>
          <p:cNvPr id="4" name="TextBox 3">
            <a:extLst>
              <a:ext uri="{FF2B5EF4-FFF2-40B4-BE49-F238E27FC236}">
                <a16:creationId xmlns:a16="http://schemas.microsoft.com/office/drawing/2014/main" id="{2E2D86A3-0EE3-1206-0DFB-3BDF8311F5D3}"/>
              </a:ext>
            </a:extLst>
          </p:cNvPr>
          <p:cNvSpPr txBox="1"/>
          <p:nvPr/>
        </p:nvSpPr>
        <p:spPr>
          <a:xfrm>
            <a:off x="7281369" y="707167"/>
            <a:ext cx="4598633" cy="1477328"/>
          </a:xfrm>
          <a:prstGeom prst="rect">
            <a:avLst/>
          </a:prstGeom>
          <a:noFill/>
        </p:spPr>
        <p:txBody>
          <a:bodyPr wrap="square" rtlCol="0">
            <a:spAutoFit/>
          </a:bodyPr>
          <a:lstStyle/>
          <a:p>
            <a:pPr algn="ctr"/>
            <a:r>
              <a:rPr lang="en-US" sz="3600" u="sng" dirty="0">
                <a:latin typeface="+mj-lt"/>
              </a:rPr>
              <a:t>West Kern Subregion Demographics</a:t>
            </a:r>
          </a:p>
          <a:p>
            <a:pPr algn="ctr"/>
            <a:endParaRPr lang="en-US" dirty="0"/>
          </a:p>
        </p:txBody>
      </p:sp>
      <p:sp>
        <p:nvSpPr>
          <p:cNvPr id="5" name="TextBox 4">
            <a:extLst>
              <a:ext uri="{FF2B5EF4-FFF2-40B4-BE49-F238E27FC236}">
                <a16:creationId xmlns:a16="http://schemas.microsoft.com/office/drawing/2014/main" id="{C7D56E18-1ECE-7AB2-6116-825B4F2BA265}"/>
              </a:ext>
            </a:extLst>
          </p:cNvPr>
          <p:cNvSpPr txBox="1"/>
          <p:nvPr/>
        </p:nvSpPr>
        <p:spPr>
          <a:xfrm>
            <a:off x="6651933" y="358881"/>
            <a:ext cx="344950"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1407207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F90B6D-90F7-CC11-F948-4830481C59F5}"/>
              </a:ext>
            </a:extLst>
          </p:cNvPr>
          <p:cNvGraphicFramePr>
            <a:graphicFrameLocks noGrp="1"/>
          </p:cNvGraphicFramePr>
          <p:nvPr>
            <p:extLst>
              <p:ext uri="{D42A27DB-BD31-4B8C-83A1-F6EECF244321}">
                <p14:modId xmlns:p14="http://schemas.microsoft.com/office/powerpoint/2010/main" val="3612453380"/>
              </p:ext>
            </p:extLst>
          </p:nvPr>
        </p:nvGraphicFramePr>
        <p:xfrm>
          <a:off x="260011" y="900844"/>
          <a:ext cx="6391922" cy="5300913"/>
        </p:xfrm>
        <a:graphic>
          <a:graphicData uri="http://schemas.openxmlformats.org/drawingml/2006/table">
            <a:tbl>
              <a:tblPr bandRow="1">
                <a:tableStyleId>{775DCB02-9BB8-47FD-8907-85C794F793BA}</a:tableStyleId>
              </a:tblPr>
              <a:tblGrid>
                <a:gridCol w="4198616">
                  <a:extLst>
                    <a:ext uri="{9D8B030D-6E8A-4147-A177-3AD203B41FA5}">
                      <a16:colId xmlns:a16="http://schemas.microsoft.com/office/drawing/2014/main" val="1410075417"/>
                    </a:ext>
                  </a:extLst>
                </a:gridCol>
                <a:gridCol w="2193306">
                  <a:extLst>
                    <a:ext uri="{9D8B030D-6E8A-4147-A177-3AD203B41FA5}">
                      <a16:colId xmlns:a16="http://schemas.microsoft.com/office/drawing/2014/main" val="3908900483"/>
                    </a:ext>
                  </a:extLst>
                </a:gridCol>
              </a:tblGrid>
              <a:tr h="461451">
                <a:tc>
                  <a:txBody>
                    <a:bodyPr/>
                    <a:lstStyle/>
                    <a:p>
                      <a:pPr marL="0" marR="0">
                        <a:lnSpc>
                          <a:spcPct val="107000"/>
                        </a:lnSpc>
                        <a:spcBef>
                          <a:spcPts val="0"/>
                        </a:spcBef>
                        <a:spcAft>
                          <a:spcPts val="0"/>
                        </a:spcAft>
                      </a:pPr>
                      <a:r>
                        <a:rPr lang="en-US" sz="1500" kern="100" dirty="0">
                          <a:solidFill>
                            <a:schemeClr val="dk1"/>
                          </a:solidFill>
                          <a:effectLst/>
                          <a:latin typeface="+mj-lt"/>
                          <a:ea typeface="+mn-ea"/>
                          <a:cs typeface="+mn-cs"/>
                        </a:rPr>
                        <a:t>Poblaci</a:t>
                      </a:r>
                      <a:r>
                        <a:rPr lang="en-US" sz="1500" b="0" i="0" kern="1200" dirty="0">
                          <a:solidFill>
                            <a:schemeClr val="dk1"/>
                          </a:solidFill>
                          <a:effectLst/>
                          <a:latin typeface="+mj-lt"/>
                          <a:ea typeface="+mn-ea"/>
                          <a:cs typeface="+mn-cs"/>
                        </a:rPr>
                        <a:t>ón total</a:t>
                      </a:r>
                      <a:r>
                        <a:rPr lang="en-US" sz="1500" kern="100" dirty="0">
                          <a:solidFill>
                            <a:schemeClr val="dk1"/>
                          </a:solidFill>
                          <a:effectLst/>
                          <a:latin typeface="+mj-lt"/>
                          <a:ea typeface="+mn-ea"/>
                          <a:cs typeface="+mn-cs"/>
                        </a:rPr>
                        <a:t>. </a:t>
                      </a:r>
                      <a:r>
                        <a:rPr lang="en-US" sz="1500" kern="100" dirty="0">
                          <a:effectLst/>
                          <a:latin typeface="+mj-lt"/>
                        </a:rPr>
                        <a:t>(2016-2020)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15,767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3272483"/>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Pobreza</a:t>
                      </a:r>
                      <a:r>
                        <a:rPr lang="en-US" sz="1500" kern="100" dirty="0">
                          <a:effectLst/>
                          <a:latin typeface="+mj-lt"/>
                        </a:rPr>
                        <a:t> = &lt;100%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15.14%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361335"/>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Bajos</a:t>
                      </a:r>
                      <a:r>
                        <a:rPr lang="en-US" sz="1500" kern="100" dirty="0">
                          <a:solidFill>
                            <a:schemeClr val="dk1"/>
                          </a:solidFill>
                          <a:effectLst/>
                          <a:latin typeface="+mj-lt"/>
                          <a:ea typeface="+mn-ea"/>
                          <a:cs typeface="+mn-cs"/>
                        </a:rPr>
                        <a:t> </a:t>
                      </a:r>
                      <a:r>
                        <a:rPr lang="en-US" sz="1500" kern="100" dirty="0" err="1">
                          <a:solidFill>
                            <a:schemeClr val="dk1"/>
                          </a:solidFill>
                          <a:effectLst/>
                          <a:latin typeface="+mj-lt"/>
                          <a:ea typeface="+mn-ea"/>
                          <a:cs typeface="+mn-cs"/>
                        </a:rPr>
                        <a:t>Ingresos</a:t>
                      </a:r>
                      <a:r>
                        <a:rPr lang="en-US" sz="1500" kern="100" dirty="0">
                          <a:solidFill>
                            <a:schemeClr val="dk1"/>
                          </a:solidFill>
                          <a:effectLst/>
                          <a:latin typeface="+mj-lt"/>
                          <a:ea typeface="+mn-ea"/>
                          <a:cs typeface="+mn-cs"/>
                        </a:rPr>
                        <a:t> </a:t>
                      </a:r>
                      <a:r>
                        <a:rPr lang="en-US" sz="1500" kern="100" dirty="0">
                          <a:effectLst/>
                          <a:latin typeface="+mj-lt"/>
                        </a:rPr>
                        <a:t>= &lt;200%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35.46%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017685"/>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Minoría</a:t>
                      </a:r>
                      <a:r>
                        <a:rPr lang="en-US" sz="1500" kern="100" dirty="0">
                          <a:solidFill>
                            <a:schemeClr val="dk1"/>
                          </a:solidFill>
                          <a:effectLst/>
                          <a:latin typeface="+mj-lt"/>
                          <a:ea typeface="+mn-ea"/>
                          <a:cs typeface="+mn-cs"/>
                        </a:rPr>
                        <a:t> racial/</a:t>
                      </a:r>
                      <a:r>
                        <a:rPr lang="en-US" sz="1500" kern="100" dirty="0" err="1">
                          <a:solidFill>
                            <a:schemeClr val="dk1"/>
                          </a:solidFill>
                          <a:effectLst/>
                          <a:latin typeface="+mj-lt"/>
                          <a:ea typeface="+mn-ea"/>
                          <a:cs typeface="+mn-cs"/>
                        </a:rPr>
                        <a:t>étnica</a:t>
                      </a:r>
                      <a:r>
                        <a:rPr lang="en-US" sz="15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67.99%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44793465"/>
                  </a:ext>
                </a:extLst>
              </a:tr>
              <a:tr h="227871">
                <a:tc>
                  <a:txBody>
                    <a:bodyPr/>
                    <a:lstStyle/>
                    <a:p>
                      <a:pPr marL="0" marR="0">
                        <a:lnSpc>
                          <a:spcPct val="107000"/>
                        </a:lnSpc>
                        <a:spcBef>
                          <a:spcPts val="0"/>
                        </a:spcBef>
                        <a:spcAft>
                          <a:spcPts val="0"/>
                        </a:spcAft>
                      </a:pPr>
                      <a:r>
                        <a:rPr lang="en-US" sz="1500" kern="100" dirty="0">
                          <a:solidFill>
                            <a:schemeClr val="dk1"/>
                          </a:solidFill>
                          <a:effectLst/>
                          <a:latin typeface="+mj-lt"/>
                          <a:ea typeface="+mn-ea"/>
                          <a:cs typeface="+mn-cs"/>
                        </a:rPr>
                        <a:t>Hispano / </a:t>
                      </a:r>
                      <a:r>
                        <a:rPr lang="en-US" sz="1500" kern="100" dirty="0" err="1">
                          <a:solidFill>
                            <a:schemeClr val="dk1"/>
                          </a:solidFill>
                          <a:effectLst/>
                          <a:latin typeface="+mj-lt"/>
                          <a:ea typeface="+mn-ea"/>
                          <a:cs typeface="+mn-cs"/>
                        </a:rPr>
                        <a:t>latino</a:t>
                      </a:r>
                      <a:r>
                        <a:rPr lang="en-US" sz="15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51.66%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95549962"/>
                  </a:ext>
                </a:extLst>
              </a:tr>
              <a:tr h="227871">
                <a:tc>
                  <a:txBody>
                    <a:bodyPr/>
                    <a:lstStyle/>
                    <a:p>
                      <a:pPr marL="0" marR="0">
                        <a:lnSpc>
                          <a:spcPct val="107000"/>
                        </a:lnSpc>
                        <a:spcBef>
                          <a:spcPts val="0"/>
                        </a:spcBef>
                        <a:spcAft>
                          <a:spcPts val="0"/>
                        </a:spcAft>
                      </a:pPr>
                      <a:r>
                        <a:rPr lang="en-US" sz="1500" kern="100" dirty="0">
                          <a:solidFill>
                            <a:schemeClr val="dk1"/>
                          </a:solidFill>
                          <a:effectLst/>
                          <a:latin typeface="+mj-lt"/>
                          <a:ea typeface="+mn-ea"/>
                          <a:cs typeface="+mn-cs"/>
                        </a:rPr>
                        <a:t>Negro</a:t>
                      </a:r>
                      <a:r>
                        <a:rPr lang="en-US" sz="1500" kern="100" dirty="0">
                          <a:effectLst/>
                          <a:latin typeface="+mj-lt"/>
                        </a:rPr>
                        <a:t>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5.57%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7475617"/>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Asiático</a:t>
                      </a:r>
                      <a:r>
                        <a:rPr lang="en-US" sz="1500" kern="100" dirty="0">
                          <a:effectLst/>
                          <a:latin typeface="+mj-lt"/>
                        </a:rPr>
                        <a:t>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8.81%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21179030"/>
                  </a:ext>
                </a:extLst>
              </a:tr>
              <a:tr h="227871">
                <a:tc>
                  <a:txBody>
                    <a:bodyPr/>
                    <a:lstStyle/>
                    <a:p>
                      <a:pPr marL="0" marR="0">
                        <a:lnSpc>
                          <a:spcPct val="107000"/>
                        </a:lnSpc>
                        <a:spcBef>
                          <a:spcPts val="0"/>
                        </a:spcBef>
                        <a:spcAft>
                          <a:spcPts val="0"/>
                        </a:spcAft>
                      </a:pPr>
                      <a:r>
                        <a:rPr lang="es-MX" sz="1500" b="0" i="0" u="none" strike="noStrike" kern="1200" cap="none" dirty="0">
                          <a:solidFill>
                            <a:schemeClr val="dk1"/>
                          </a:solidFill>
                          <a:latin typeface="+mj-lt"/>
                          <a:ea typeface="Dante"/>
                          <a:cs typeface="Dante"/>
                        </a:rPr>
                        <a:t>Indio americano/nativo de Alaska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0.35%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3230001"/>
                  </a:ext>
                </a:extLst>
              </a:tr>
              <a:tr h="227871">
                <a:tc>
                  <a:txBody>
                    <a:bodyPr/>
                    <a:lstStyle/>
                    <a:p>
                      <a:pPr marL="0" marR="0">
                        <a:lnSpc>
                          <a:spcPct val="107000"/>
                        </a:lnSpc>
                        <a:spcBef>
                          <a:spcPts val="0"/>
                        </a:spcBef>
                        <a:spcAft>
                          <a:spcPts val="0"/>
                        </a:spcAft>
                      </a:pPr>
                      <a:r>
                        <a:rPr lang="es-ES" sz="1500" b="0" i="0" u="none" strike="noStrike" kern="1200" cap="none" dirty="0">
                          <a:solidFill>
                            <a:schemeClr val="dk1"/>
                          </a:solidFill>
                          <a:latin typeface="+mj-lt"/>
                          <a:ea typeface="Dante"/>
                          <a:cs typeface="Dante"/>
                        </a:rPr>
                        <a:t>Nativo hawaiano</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0.01%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503535"/>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Menores</a:t>
                      </a:r>
                      <a:r>
                        <a:rPr lang="en-US" sz="1500" kern="100" dirty="0">
                          <a:solidFill>
                            <a:schemeClr val="dk1"/>
                          </a:solidFill>
                          <a:effectLst/>
                          <a:latin typeface="+mj-lt"/>
                          <a:ea typeface="+mn-ea"/>
                          <a:cs typeface="+mn-cs"/>
                        </a:rPr>
                        <a:t> de 18 </a:t>
                      </a:r>
                      <a:r>
                        <a:rPr lang="en-US" sz="1500" kern="100" dirty="0" err="1">
                          <a:solidFill>
                            <a:schemeClr val="dk1"/>
                          </a:solidFill>
                          <a:effectLst/>
                          <a:latin typeface="+mj-lt"/>
                          <a:ea typeface="+mn-ea"/>
                          <a:cs typeface="+mn-cs"/>
                        </a:rPr>
                        <a:t>años</a:t>
                      </a:r>
                      <a:r>
                        <a:rPr lang="en-US" sz="1500" kern="100" dirty="0">
                          <a:solidFill>
                            <a:schemeClr val="dk1"/>
                          </a:solidFill>
                          <a:effectLst/>
                          <a:latin typeface="+mj-lt"/>
                          <a:ea typeface="+mn-ea"/>
                          <a:cs typeface="+mn-cs"/>
                        </a:rPr>
                        <a:t> </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29.16%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92358984"/>
                  </a:ext>
                </a:extLst>
              </a:tr>
              <a:tr h="227871">
                <a:tc>
                  <a:txBody>
                    <a:bodyPr/>
                    <a:lstStyle/>
                    <a:p>
                      <a:pPr marL="0" marR="0">
                        <a:lnSpc>
                          <a:spcPct val="107000"/>
                        </a:lnSpc>
                        <a:spcBef>
                          <a:spcPts val="0"/>
                        </a:spcBef>
                        <a:spcAft>
                          <a:spcPts val="0"/>
                        </a:spcAft>
                      </a:pPr>
                      <a:r>
                        <a:rPr lang="en-US" sz="1500" kern="100" dirty="0">
                          <a:solidFill>
                            <a:schemeClr val="dk1"/>
                          </a:solidFill>
                          <a:effectLst/>
                          <a:latin typeface="+mj-lt"/>
                          <a:ea typeface="+mn-ea"/>
                          <a:cs typeface="+mn-cs"/>
                        </a:rPr>
                        <a:t>65 </a:t>
                      </a:r>
                      <a:r>
                        <a:rPr lang="en-US" sz="1500" kern="100" dirty="0" err="1">
                          <a:solidFill>
                            <a:schemeClr val="dk1"/>
                          </a:solidFill>
                          <a:effectLst/>
                          <a:latin typeface="+mj-lt"/>
                          <a:ea typeface="+mn-ea"/>
                          <a:cs typeface="+mn-cs"/>
                        </a:rPr>
                        <a:t>años</a:t>
                      </a:r>
                      <a:r>
                        <a:rPr lang="en-US" sz="1500" kern="100" dirty="0">
                          <a:solidFill>
                            <a:schemeClr val="dk1"/>
                          </a:solidFill>
                          <a:effectLst/>
                          <a:latin typeface="+mj-lt"/>
                          <a:ea typeface="+mn-ea"/>
                          <a:cs typeface="+mn-cs"/>
                        </a:rPr>
                        <a:t> y </a:t>
                      </a:r>
                      <a:r>
                        <a:rPr lang="en-US" sz="1500" kern="100" dirty="0" err="1">
                          <a:solidFill>
                            <a:schemeClr val="dk1"/>
                          </a:solidFill>
                          <a:effectLst/>
                          <a:latin typeface="+mj-lt"/>
                          <a:ea typeface="+mn-ea"/>
                          <a:cs typeface="+mn-cs"/>
                        </a:rPr>
                        <a:t>más</a:t>
                      </a:r>
                      <a:r>
                        <a:rPr lang="en-US" sz="1500" kern="100" dirty="0">
                          <a:effectLst/>
                          <a:latin typeface="+mj-lt"/>
                        </a:rPr>
                        <a:t>(%,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9.54%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8217921"/>
                  </a:ext>
                </a:extLst>
              </a:tr>
              <a:tr h="22787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Menos que una educación secundaria </a:t>
                      </a:r>
                    </a:p>
                    <a:p>
                      <a:pPr marL="0" marR="0">
                        <a:lnSpc>
                          <a:spcPct val="107000"/>
                        </a:lnSpc>
                        <a:spcBef>
                          <a:spcPts val="0"/>
                        </a:spcBef>
                        <a:spcAft>
                          <a:spcPts val="0"/>
                        </a:spcAft>
                      </a:pPr>
                      <a:r>
                        <a:rPr lang="en-US" sz="1500" kern="100" dirty="0">
                          <a:effectLst/>
                          <a:latin typeface="+mj-lt"/>
                        </a:rPr>
                        <a:t>(</a:t>
                      </a:r>
                      <a:r>
                        <a:rPr lang="en-US" sz="1500" kern="100" dirty="0" err="1">
                          <a:effectLst/>
                          <a:latin typeface="+mj-lt"/>
                        </a:rPr>
                        <a:t>adultos</a:t>
                      </a:r>
                      <a:r>
                        <a:rPr lang="en-US" sz="1500" kern="100" dirty="0">
                          <a:effectLst/>
                          <a:latin typeface="+mj-lt"/>
                        </a:rPr>
                        <a:t> 25+,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21.57%</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90517487"/>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Adultos</a:t>
                      </a:r>
                      <a:r>
                        <a:rPr lang="en-US" sz="1500" kern="100" dirty="0">
                          <a:solidFill>
                            <a:schemeClr val="dk1"/>
                          </a:solidFill>
                          <a:effectLst/>
                          <a:latin typeface="+mj-lt"/>
                          <a:ea typeface="+mn-ea"/>
                          <a:cs typeface="+mn-cs"/>
                        </a:rPr>
                        <a:t> con diabetes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10.13%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3269012"/>
                  </a:ext>
                </a:extLst>
              </a:tr>
              <a:tr h="22787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sin atención dental en el último año </a:t>
                      </a:r>
                    </a:p>
                    <a:p>
                      <a:pPr marL="0" marR="0">
                        <a:lnSpc>
                          <a:spcPct val="107000"/>
                        </a:lnSpc>
                        <a:spcBef>
                          <a:spcPts val="0"/>
                        </a:spcBef>
                        <a:spcAft>
                          <a:spcPts val="0"/>
                        </a:spcAft>
                      </a:pP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44.98%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45447722"/>
                  </a:ext>
                </a:extLst>
              </a:tr>
              <a:tr h="22787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sin fuente habitual de atención primaria</a:t>
                      </a:r>
                    </a:p>
                    <a:p>
                      <a:pPr marL="0" marR="0">
                        <a:lnSpc>
                          <a:spcPct val="107000"/>
                        </a:lnSpc>
                        <a:spcBef>
                          <a:spcPts val="0"/>
                        </a:spcBef>
                        <a:spcAft>
                          <a:spcPts val="0"/>
                        </a:spcAft>
                      </a:pPr>
                      <a:r>
                        <a:rPr lang="en-US" sz="1500" kern="100" dirty="0">
                          <a:effectLst/>
                          <a:latin typeface="+mj-lt"/>
                        </a:rPr>
                        <a:t>(%, 2018)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34.90%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0607788"/>
                  </a:ext>
                </a:extLst>
              </a:tr>
              <a:tr h="22787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que beben en exceso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18.53%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9025176"/>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Adultos</a:t>
                      </a:r>
                      <a:r>
                        <a:rPr lang="en-US" sz="1500" kern="100" dirty="0">
                          <a:solidFill>
                            <a:schemeClr val="dk1"/>
                          </a:solidFill>
                          <a:effectLst/>
                          <a:latin typeface="+mj-lt"/>
                          <a:ea typeface="+mn-ea"/>
                          <a:cs typeface="+mn-cs"/>
                        </a:rPr>
                        <a:t> que </a:t>
                      </a:r>
                      <a:r>
                        <a:rPr lang="en-US" sz="1500" kern="100" dirty="0" err="1">
                          <a:solidFill>
                            <a:schemeClr val="dk1"/>
                          </a:solidFill>
                          <a:effectLst/>
                          <a:latin typeface="+mj-lt"/>
                          <a:ea typeface="+mn-ea"/>
                          <a:cs typeface="+mn-cs"/>
                        </a:rPr>
                        <a:t>fuman</a:t>
                      </a:r>
                      <a:r>
                        <a:rPr lang="en-US" sz="1500" kern="100" dirty="0">
                          <a:solidFill>
                            <a:schemeClr val="dk1"/>
                          </a:solidFill>
                          <a:effectLst/>
                          <a:latin typeface="+mj-lt"/>
                          <a:ea typeface="+mn-ea"/>
                          <a:cs typeface="+mn-cs"/>
                        </a:rPr>
                        <a:t> </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16.35%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4095974"/>
                  </a:ext>
                </a:extLst>
              </a:tr>
              <a:tr h="227871">
                <a:tc>
                  <a:txBody>
                    <a:bodyPr/>
                    <a:lstStyle/>
                    <a:p>
                      <a:pPr marL="0" marR="0">
                        <a:lnSpc>
                          <a:spcPct val="107000"/>
                        </a:lnSpc>
                        <a:spcBef>
                          <a:spcPts val="0"/>
                        </a:spcBef>
                        <a:spcAft>
                          <a:spcPts val="0"/>
                        </a:spcAft>
                      </a:pPr>
                      <a:r>
                        <a:rPr lang="en-US" sz="1500" kern="100" dirty="0" err="1">
                          <a:solidFill>
                            <a:schemeClr val="dk1"/>
                          </a:solidFill>
                          <a:effectLst/>
                          <a:latin typeface="+mj-lt"/>
                          <a:ea typeface="+mn-ea"/>
                          <a:cs typeface="+mn-cs"/>
                        </a:rPr>
                        <a:t>Adultos</a:t>
                      </a:r>
                      <a:r>
                        <a:rPr lang="en-US" sz="1500" kern="100" dirty="0">
                          <a:solidFill>
                            <a:schemeClr val="dk1"/>
                          </a:solidFill>
                          <a:effectLst/>
                          <a:latin typeface="+mj-lt"/>
                          <a:ea typeface="+mn-ea"/>
                          <a:cs typeface="+mn-cs"/>
                        </a:rPr>
                        <a:t> que son </a:t>
                      </a:r>
                      <a:r>
                        <a:rPr lang="en-US" sz="1500" kern="100" dirty="0" err="1">
                          <a:solidFill>
                            <a:schemeClr val="dk1"/>
                          </a:solidFill>
                          <a:effectLst/>
                          <a:latin typeface="+mj-lt"/>
                          <a:ea typeface="+mn-ea"/>
                          <a:cs typeface="+mn-cs"/>
                        </a:rPr>
                        <a:t>obesos</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33.68%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4765970"/>
                  </a:ext>
                </a:extLst>
              </a:tr>
              <a:tr h="227871">
                <a:tc>
                  <a:txBody>
                    <a:bodyPr/>
                    <a:lstStyle/>
                    <a:p>
                      <a:pPr marL="0" marR="0">
                        <a:lnSpc>
                          <a:spcPct val="107000"/>
                        </a:lnSpc>
                        <a:spcBef>
                          <a:spcPts val="0"/>
                        </a:spcBef>
                        <a:spcAft>
                          <a:spcPts val="0"/>
                        </a:spcAft>
                      </a:pPr>
                      <a:r>
                        <a:rPr lang="es-ES" sz="1500" kern="100" dirty="0">
                          <a:solidFill>
                            <a:schemeClr val="dk1"/>
                          </a:solidFill>
                          <a:effectLst/>
                          <a:latin typeface="+mj-lt"/>
                          <a:ea typeface="+mn-ea"/>
                          <a:cs typeface="+mn-cs"/>
                        </a:rPr>
                        <a:t>Adultos con presión arterial alta</a:t>
                      </a:r>
                      <a:r>
                        <a:rPr lang="en-US" sz="1500" kern="100" dirty="0">
                          <a:effectLst/>
                          <a:latin typeface="+mj-lt"/>
                        </a:rPr>
                        <a:t>(%,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500" kern="100" dirty="0">
                          <a:effectLst/>
                          <a:latin typeface="+mj-lt"/>
                        </a:rPr>
                        <a:t>25.99%</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4056858"/>
                  </a:ext>
                </a:extLst>
              </a:tr>
            </a:tbl>
          </a:graphicData>
        </a:graphic>
      </p:graphicFrame>
      <p:sp>
        <p:nvSpPr>
          <p:cNvPr id="3" name="TextBox 2">
            <a:extLst>
              <a:ext uri="{FF2B5EF4-FFF2-40B4-BE49-F238E27FC236}">
                <a16:creationId xmlns:a16="http://schemas.microsoft.com/office/drawing/2014/main" id="{1255C0E9-EB8A-996C-83FB-ABB80871DE9E}"/>
              </a:ext>
            </a:extLst>
          </p:cNvPr>
          <p:cNvSpPr txBox="1"/>
          <p:nvPr/>
        </p:nvSpPr>
        <p:spPr>
          <a:xfrm>
            <a:off x="311998" y="6499119"/>
            <a:ext cx="6094520"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sz="1400" dirty="0">
              <a:latin typeface="+mj-lt"/>
            </a:endParaRPr>
          </a:p>
        </p:txBody>
      </p:sp>
      <p:pic>
        <p:nvPicPr>
          <p:cNvPr id="6" name="Picture 5">
            <a:extLst>
              <a:ext uri="{FF2B5EF4-FFF2-40B4-BE49-F238E27FC236}">
                <a16:creationId xmlns:a16="http://schemas.microsoft.com/office/drawing/2014/main" id="{F35A0643-801F-2E00-1D51-7E675D42CBDE}"/>
              </a:ext>
            </a:extLst>
          </p:cNvPr>
          <p:cNvPicPr>
            <a:picLocks noChangeAspect="1"/>
          </p:cNvPicPr>
          <p:nvPr/>
        </p:nvPicPr>
        <p:blipFill>
          <a:blip r:embed="rId2"/>
          <a:stretch>
            <a:fillRect/>
          </a:stretch>
        </p:blipFill>
        <p:spPr>
          <a:xfrm>
            <a:off x="6911620" y="2502110"/>
            <a:ext cx="4858073" cy="3648723"/>
          </a:xfrm>
          <a:prstGeom prst="rect">
            <a:avLst/>
          </a:prstGeom>
        </p:spPr>
      </p:pic>
      <p:sp>
        <p:nvSpPr>
          <p:cNvPr id="4" name="TextBox 3">
            <a:extLst>
              <a:ext uri="{FF2B5EF4-FFF2-40B4-BE49-F238E27FC236}">
                <a16:creationId xmlns:a16="http://schemas.microsoft.com/office/drawing/2014/main" id="{2E2D86A3-0EE3-1206-0DFB-3BDF8311F5D3}"/>
              </a:ext>
            </a:extLst>
          </p:cNvPr>
          <p:cNvSpPr txBox="1"/>
          <p:nvPr/>
        </p:nvSpPr>
        <p:spPr>
          <a:xfrm>
            <a:off x="7281369" y="707167"/>
            <a:ext cx="4598633" cy="1200329"/>
          </a:xfrm>
          <a:prstGeom prst="rect">
            <a:avLst/>
          </a:prstGeom>
          <a:noFill/>
        </p:spPr>
        <p:txBody>
          <a:bodyPr wrap="square" rtlCol="0">
            <a:spAutoFit/>
          </a:bodyPr>
          <a:lstStyle/>
          <a:p>
            <a:pPr algn="ctr"/>
            <a:r>
              <a:rPr lang="es-ES" sz="3600" u="sng" dirty="0">
                <a:latin typeface="Times" panose="02020603050405020304" pitchFamily="18" charset="0"/>
                <a:cs typeface="Times" panose="02020603050405020304" pitchFamily="18" charset="0"/>
              </a:rPr>
              <a:t>Demografía de la subregión Kern Oeste</a:t>
            </a:r>
            <a:endParaRPr lang="en-US" dirty="0"/>
          </a:p>
        </p:txBody>
      </p:sp>
      <p:sp>
        <p:nvSpPr>
          <p:cNvPr id="5" name="TextBox 4">
            <a:extLst>
              <a:ext uri="{FF2B5EF4-FFF2-40B4-BE49-F238E27FC236}">
                <a16:creationId xmlns:a16="http://schemas.microsoft.com/office/drawing/2014/main" id="{C7D56E18-1ECE-7AB2-6116-825B4F2BA265}"/>
              </a:ext>
            </a:extLst>
          </p:cNvPr>
          <p:cNvSpPr txBox="1"/>
          <p:nvPr/>
        </p:nvSpPr>
        <p:spPr>
          <a:xfrm>
            <a:off x="6621701" y="623845"/>
            <a:ext cx="344950"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592698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E17E310-86E7-DE24-2C04-194EB9F9FE20}"/>
              </a:ext>
            </a:extLst>
          </p:cNvPr>
          <p:cNvGraphicFramePr>
            <a:graphicFrameLocks noGrp="1"/>
          </p:cNvGraphicFramePr>
          <p:nvPr>
            <p:extLst>
              <p:ext uri="{D42A27DB-BD31-4B8C-83A1-F6EECF244321}">
                <p14:modId xmlns:p14="http://schemas.microsoft.com/office/powerpoint/2010/main" val="2003877681"/>
              </p:ext>
            </p:extLst>
          </p:nvPr>
        </p:nvGraphicFramePr>
        <p:xfrm>
          <a:off x="260413" y="575590"/>
          <a:ext cx="6409676" cy="5598497"/>
        </p:xfrm>
        <a:graphic>
          <a:graphicData uri="http://schemas.openxmlformats.org/drawingml/2006/table">
            <a:tbl>
              <a:tblPr bandRow="1">
                <a:tableStyleId>{775DCB02-9BB8-47FD-8907-85C794F793BA}</a:tableStyleId>
              </a:tblPr>
              <a:tblGrid>
                <a:gridCol w="4879006">
                  <a:extLst>
                    <a:ext uri="{9D8B030D-6E8A-4147-A177-3AD203B41FA5}">
                      <a16:colId xmlns:a16="http://schemas.microsoft.com/office/drawing/2014/main" val="1668679150"/>
                    </a:ext>
                  </a:extLst>
                </a:gridCol>
                <a:gridCol w="1530670">
                  <a:extLst>
                    <a:ext uri="{9D8B030D-6E8A-4147-A177-3AD203B41FA5}">
                      <a16:colId xmlns:a16="http://schemas.microsoft.com/office/drawing/2014/main" val="2981999042"/>
                    </a:ext>
                  </a:extLst>
                </a:gridCol>
              </a:tblGrid>
              <a:tr h="461639">
                <a:tc>
                  <a:txBody>
                    <a:bodyPr/>
                    <a:lstStyle/>
                    <a:p>
                      <a:pPr marL="0" marR="0">
                        <a:lnSpc>
                          <a:spcPct val="107000"/>
                        </a:lnSpc>
                        <a:spcBef>
                          <a:spcPts val="0"/>
                        </a:spcBef>
                        <a:spcAft>
                          <a:spcPts val="0"/>
                        </a:spcAft>
                      </a:pPr>
                      <a:r>
                        <a:rPr lang="en-US" sz="1500" kern="100" dirty="0">
                          <a:effectLst/>
                          <a:latin typeface="+mj-lt"/>
                        </a:rPr>
                        <a:t>Total Pop.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583,873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250487"/>
                  </a:ext>
                </a:extLst>
              </a:tr>
              <a:tr h="285381">
                <a:tc>
                  <a:txBody>
                    <a:bodyPr/>
                    <a:lstStyle/>
                    <a:p>
                      <a:pPr marL="0" marR="0">
                        <a:lnSpc>
                          <a:spcPct val="107000"/>
                        </a:lnSpc>
                        <a:spcBef>
                          <a:spcPts val="0"/>
                        </a:spcBef>
                        <a:spcAft>
                          <a:spcPts val="0"/>
                        </a:spcAft>
                      </a:pPr>
                      <a:r>
                        <a:rPr lang="en-US" sz="1500" kern="100" dirty="0">
                          <a:effectLst/>
                          <a:latin typeface="+mj-lt"/>
                        </a:rPr>
                        <a:t>Poverty = &lt;100%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20.24%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09581206"/>
                  </a:ext>
                </a:extLst>
              </a:tr>
              <a:tr h="285381">
                <a:tc>
                  <a:txBody>
                    <a:bodyPr/>
                    <a:lstStyle/>
                    <a:p>
                      <a:pPr marL="0" marR="0">
                        <a:lnSpc>
                          <a:spcPct val="107000"/>
                        </a:lnSpc>
                        <a:spcBef>
                          <a:spcPts val="0"/>
                        </a:spcBef>
                        <a:spcAft>
                          <a:spcPts val="0"/>
                        </a:spcAft>
                      </a:pPr>
                      <a:r>
                        <a:rPr lang="en-US" sz="1500" kern="100" dirty="0">
                          <a:effectLst/>
                          <a:latin typeface="+mj-lt"/>
                        </a:rPr>
                        <a:t>Low Income = &lt;200% of FPL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43.34%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2886904"/>
                  </a:ext>
                </a:extLst>
              </a:tr>
              <a:tr h="285381">
                <a:tc>
                  <a:txBody>
                    <a:bodyPr/>
                    <a:lstStyle/>
                    <a:p>
                      <a:pPr marL="0" marR="0">
                        <a:lnSpc>
                          <a:spcPct val="107000"/>
                        </a:lnSpc>
                        <a:spcBef>
                          <a:spcPts val="0"/>
                        </a:spcBef>
                        <a:spcAft>
                          <a:spcPts val="0"/>
                        </a:spcAft>
                      </a:pPr>
                      <a:r>
                        <a:rPr lang="en-US" sz="1500" kern="100" dirty="0">
                          <a:effectLst/>
                          <a:latin typeface="+mj-lt"/>
                        </a:rPr>
                        <a:t>Racial/Ethnic Minority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67.55%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3877058"/>
                  </a:ext>
                </a:extLst>
              </a:tr>
              <a:tr h="285381">
                <a:tc>
                  <a:txBody>
                    <a:bodyPr/>
                    <a:lstStyle/>
                    <a:p>
                      <a:pPr marL="0" marR="0">
                        <a:lnSpc>
                          <a:spcPct val="107000"/>
                        </a:lnSpc>
                        <a:spcBef>
                          <a:spcPts val="0"/>
                        </a:spcBef>
                        <a:spcAft>
                          <a:spcPts val="0"/>
                        </a:spcAft>
                      </a:pPr>
                      <a:r>
                        <a:rPr lang="en-US" sz="1500" kern="100" dirty="0">
                          <a:effectLst/>
                          <a:latin typeface="+mj-lt"/>
                        </a:rPr>
                        <a:t>Hispanic/Latino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53.75%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3612351"/>
                  </a:ext>
                </a:extLst>
              </a:tr>
              <a:tr h="285381">
                <a:tc>
                  <a:txBody>
                    <a:bodyPr/>
                    <a:lstStyle/>
                    <a:p>
                      <a:pPr marL="0" marR="0">
                        <a:lnSpc>
                          <a:spcPct val="107000"/>
                        </a:lnSpc>
                        <a:spcBef>
                          <a:spcPts val="0"/>
                        </a:spcBef>
                        <a:spcAft>
                          <a:spcPts val="0"/>
                        </a:spcAft>
                      </a:pPr>
                      <a:r>
                        <a:rPr lang="en-US" sz="1500" kern="100" dirty="0">
                          <a:effectLst/>
                          <a:latin typeface="+mj-lt"/>
                        </a:rPr>
                        <a:t>Black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5.81%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48558593"/>
                  </a:ext>
                </a:extLst>
              </a:tr>
              <a:tr h="285381">
                <a:tc>
                  <a:txBody>
                    <a:bodyPr/>
                    <a:lstStyle/>
                    <a:p>
                      <a:pPr marL="0" marR="0">
                        <a:lnSpc>
                          <a:spcPct val="107000"/>
                        </a:lnSpc>
                        <a:spcBef>
                          <a:spcPts val="0"/>
                        </a:spcBef>
                        <a:spcAft>
                          <a:spcPts val="0"/>
                        </a:spcAft>
                      </a:pPr>
                      <a:r>
                        <a:rPr lang="en-US" sz="1500" kern="100" dirty="0">
                          <a:effectLst/>
                          <a:latin typeface="+mj-lt"/>
                        </a:rPr>
                        <a:t>Asian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5.36%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6118856"/>
                  </a:ext>
                </a:extLst>
              </a:tr>
              <a:tr h="285381">
                <a:tc>
                  <a:txBody>
                    <a:bodyPr/>
                    <a:lstStyle/>
                    <a:p>
                      <a:pPr marL="0" marR="0">
                        <a:lnSpc>
                          <a:spcPct val="107000"/>
                        </a:lnSpc>
                        <a:spcBef>
                          <a:spcPts val="0"/>
                        </a:spcBef>
                        <a:spcAft>
                          <a:spcPts val="0"/>
                        </a:spcAft>
                      </a:pPr>
                      <a:r>
                        <a:rPr lang="en-US" sz="1500" kern="100" dirty="0">
                          <a:effectLst/>
                          <a:latin typeface="+mj-lt"/>
                        </a:rPr>
                        <a:t>Amer. Indian/Alaska Native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0.95%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29374033"/>
                  </a:ext>
                </a:extLst>
              </a:tr>
              <a:tr h="285381">
                <a:tc>
                  <a:txBody>
                    <a:bodyPr/>
                    <a:lstStyle/>
                    <a:p>
                      <a:pPr marL="0" marR="0">
                        <a:lnSpc>
                          <a:spcPct val="107000"/>
                        </a:lnSpc>
                        <a:spcBef>
                          <a:spcPts val="0"/>
                        </a:spcBef>
                        <a:spcAft>
                          <a:spcPts val="0"/>
                        </a:spcAft>
                      </a:pPr>
                      <a:r>
                        <a:rPr lang="en-US" sz="1500" kern="100" dirty="0">
                          <a:effectLst/>
                          <a:latin typeface="+mj-lt"/>
                        </a:rPr>
                        <a:t>Native Hawaiian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0.05%</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8618220"/>
                  </a:ext>
                </a:extLst>
              </a:tr>
              <a:tr h="285381">
                <a:tc>
                  <a:txBody>
                    <a:bodyPr/>
                    <a:lstStyle/>
                    <a:p>
                      <a:pPr marL="0" marR="0">
                        <a:lnSpc>
                          <a:spcPct val="107000"/>
                        </a:lnSpc>
                        <a:spcBef>
                          <a:spcPts val="0"/>
                        </a:spcBef>
                        <a:spcAft>
                          <a:spcPts val="0"/>
                        </a:spcAft>
                      </a:pPr>
                      <a:r>
                        <a:rPr lang="en-US" sz="1500" kern="100" dirty="0">
                          <a:effectLst/>
                          <a:latin typeface="+mj-lt"/>
                        </a:rPr>
                        <a:t>Under 18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30.11%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0400748"/>
                  </a:ext>
                </a:extLst>
              </a:tr>
              <a:tr h="285381">
                <a:tc>
                  <a:txBody>
                    <a:bodyPr/>
                    <a:lstStyle/>
                    <a:p>
                      <a:pPr marL="0" marR="0">
                        <a:lnSpc>
                          <a:spcPct val="107000"/>
                        </a:lnSpc>
                        <a:spcBef>
                          <a:spcPts val="0"/>
                        </a:spcBef>
                        <a:spcAft>
                          <a:spcPts val="0"/>
                        </a:spcAft>
                      </a:pPr>
                      <a:r>
                        <a:rPr lang="en-US" sz="1500" kern="100" dirty="0">
                          <a:effectLst/>
                          <a:latin typeface="+mj-lt"/>
                        </a:rPr>
                        <a:t>65 and older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10.33%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3903087"/>
                  </a:ext>
                </a:extLst>
              </a:tr>
              <a:tr h="285381">
                <a:tc>
                  <a:txBody>
                    <a:bodyPr/>
                    <a:lstStyle/>
                    <a:p>
                      <a:pPr marL="0" marR="0">
                        <a:lnSpc>
                          <a:spcPct val="107000"/>
                        </a:lnSpc>
                        <a:spcBef>
                          <a:spcPts val="0"/>
                        </a:spcBef>
                        <a:spcAft>
                          <a:spcPts val="0"/>
                        </a:spcAft>
                      </a:pPr>
                      <a:r>
                        <a:rPr lang="en-US" sz="1500" kern="100" dirty="0">
                          <a:effectLst/>
                          <a:latin typeface="+mj-lt"/>
                        </a:rPr>
                        <a:t>Less than High School Ed. (adults 25+, %, 2016-2020)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23.04%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4633906"/>
                  </a:ext>
                </a:extLst>
              </a:tr>
              <a:tr h="285381">
                <a:tc>
                  <a:txBody>
                    <a:bodyPr/>
                    <a:lstStyle/>
                    <a:p>
                      <a:pPr marL="0" marR="0">
                        <a:lnSpc>
                          <a:spcPct val="107000"/>
                        </a:lnSpc>
                        <a:spcBef>
                          <a:spcPts val="0"/>
                        </a:spcBef>
                        <a:spcAft>
                          <a:spcPts val="0"/>
                        </a:spcAft>
                      </a:pPr>
                      <a:r>
                        <a:rPr lang="en-US" sz="1500" kern="100" dirty="0">
                          <a:effectLst/>
                          <a:latin typeface="+mj-lt"/>
                        </a:rPr>
                        <a:t>Adults Ever Told Have Diabetes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11.06%</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8607270"/>
                  </a:ext>
                </a:extLst>
              </a:tr>
              <a:tr h="285381">
                <a:tc>
                  <a:txBody>
                    <a:bodyPr/>
                    <a:lstStyle/>
                    <a:p>
                      <a:pPr marL="0" marR="0">
                        <a:lnSpc>
                          <a:spcPct val="107000"/>
                        </a:lnSpc>
                        <a:spcBef>
                          <a:spcPts val="0"/>
                        </a:spcBef>
                        <a:spcAft>
                          <a:spcPts val="0"/>
                        </a:spcAft>
                      </a:pPr>
                      <a:r>
                        <a:rPr lang="en-US" sz="1500" kern="100" dirty="0">
                          <a:effectLst/>
                          <a:latin typeface="+mj-lt"/>
                        </a:rPr>
                        <a:t>Adults with No Dental Care in Past Year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45.04%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7076921"/>
                  </a:ext>
                </a:extLst>
              </a:tr>
              <a:tr h="285381">
                <a:tc>
                  <a:txBody>
                    <a:bodyPr/>
                    <a:lstStyle/>
                    <a:p>
                      <a:pPr marL="0" marR="0">
                        <a:lnSpc>
                          <a:spcPct val="107000"/>
                        </a:lnSpc>
                        <a:spcBef>
                          <a:spcPts val="0"/>
                        </a:spcBef>
                        <a:spcAft>
                          <a:spcPts val="0"/>
                        </a:spcAft>
                      </a:pPr>
                      <a:r>
                        <a:rPr lang="en-US" sz="1500" kern="100" dirty="0">
                          <a:effectLst/>
                          <a:latin typeface="+mj-lt"/>
                        </a:rPr>
                        <a:t>Adults with No Usual Source of Primary Care (%, 2018)</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29.03%</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70993587"/>
                  </a:ext>
                </a:extLst>
              </a:tr>
              <a:tr h="285381">
                <a:tc>
                  <a:txBody>
                    <a:bodyPr/>
                    <a:lstStyle/>
                    <a:p>
                      <a:pPr marL="0" marR="0">
                        <a:lnSpc>
                          <a:spcPct val="107000"/>
                        </a:lnSpc>
                        <a:spcBef>
                          <a:spcPts val="0"/>
                        </a:spcBef>
                        <a:spcAft>
                          <a:spcPts val="0"/>
                        </a:spcAft>
                      </a:pPr>
                      <a:r>
                        <a:rPr lang="en-US" sz="1500" kern="100" dirty="0">
                          <a:effectLst/>
                          <a:latin typeface="+mj-lt"/>
                        </a:rPr>
                        <a:t>Adults Who Are Binge Drinkers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17.62%</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0558443"/>
                  </a:ext>
                </a:extLst>
              </a:tr>
              <a:tr h="285381">
                <a:tc>
                  <a:txBody>
                    <a:bodyPr/>
                    <a:lstStyle/>
                    <a:p>
                      <a:pPr marL="0" marR="0">
                        <a:lnSpc>
                          <a:spcPct val="107000"/>
                        </a:lnSpc>
                        <a:spcBef>
                          <a:spcPts val="0"/>
                        </a:spcBef>
                        <a:spcAft>
                          <a:spcPts val="0"/>
                        </a:spcAft>
                      </a:pPr>
                      <a:r>
                        <a:rPr lang="en-US" sz="1500" kern="100" dirty="0">
                          <a:effectLst/>
                          <a:latin typeface="+mj-lt"/>
                        </a:rPr>
                        <a:t>Adults Who Smoke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15.91%</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116964"/>
                  </a:ext>
                </a:extLst>
              </a:tr>
              <a:tr h="285381">
                <a:tc>
                  <a:txBody>
                    <a:bodyPr/>
                    <a:lstStyle/>
                    <a:p>
                      <a:pPr marL="0" marR="0">
                        <a:lnSpc>
                          <a:spcPct val="107000"/>
                        </a:lnSpc>
                        <a:spcBef>
                          <a:spcPts val="0"/>
                        </a:spcBef>
                        <a:spcAft>
                          <a:spcPts val="0"/>
                        </a:spcAft>
                      </a:pPr>
                      <a:r>
                        <a:rPr lang="en-US" sz="1500" kern="100" dirty="0">
                          <a:effectLst/>
                          <a:latin typeface="+mj-lt"/>
                        </a:rPr>
                        <a:t>Adults Who Are Obese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34.04%</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3174790"/>
                  </a:ext>
                </a:extLst>
              </a:tr>
              <a:tr h="285381">
                <a:tc>
                  <a:txBody>
                    <a:bodyPr/>
                    <a:lstStyle/>
                    <a:p>
                      <a:pPr marL="0" marR="0">
                        <a:lnSpc>
                          <a:spcPct val="107000"/>
                        </a:lnSpc>
                        <a:spcBef>
                          <a:spcPts val="0"/>
                        </a:spcBef>
                        <a:spcAft>
                          <a:spcPts val="0"/>
                        </a:spcAft>
                      </a:pPr>
                      <a:r>
                        <a:rPr lang="en-US" sz="1500" kern="100" dirty="0">
                          <a:effectLst/>
                          <a:latin typeface="+mj-lt"/>
                        </a:rPr>
                        <a:t>Adults with High Blood Pressure (%, 2020)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500" kern="100" dirty="0">
                          <a:effectLst/>
                          <a:latin typeface="+mj-lt"/>
                        </a:rPr>
                        <a:t>26.70%</a:t>
                      </a:r>
                      <a:endParaRPr lang="en-US" sz="15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4699253"/>
                  </a:ext>
                </a:extLst>
              </a:tr>
            </a:tbl>
          </a:graphicData>
        </a:graphic>
      </p:graphicFrame>
      <p:sp>
        <p:nvSpPr>
          <p:cNvPr id="7" name="TextBox 6">
            <a:extLst>
              <a:ext uri="{FF2B5EF4-FFF2-40B4-BE49-F238E27FC236}">
                <a16:creationId xmlns:a16="http://schemas.microsoft.com/office/drawing/2014/main" id="{7231A5E4-D37C-4F1A-F851-205D72E4B683}"/>
              </a:ext>
            </a:extLst>
          </p:cNvPr>
          <p:cNvSpPr txBox="1"/>
          <p:nvPr/>
        </p:nvSpPr>
        <p:spPr>
          <a:xfrm>
            <a:off x="260413" y="6434952"/>
            <a:ext cx="6094520"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a:t>
            </a:r>
            <a:r>
              <a:rPr lang="en-US" sz="1400" baseline="30000">
                <a:effectLst/>
                <a:latin typeface="+mj-lt"/>
                <a:ea typeface="Calibri" panose="020F0502020204030204" pitchFamily="34" charset="0"/>
                <a:cs typeface="Times New Roman" panose="02020603050405020304" pitchFamily="18" charset="0"/>
              </a:rPr>
              <a:t>Estimate for </a:t>
            </a:r>
            <a:r>
              <a:rPr lang="en-US" sz="1400" baseline="30000" dirty="0">
                <a:effectLst/>
                <a:latin typeface="+mj-lt"/>
                <a:ea typeface="Calibri" panose="020F0502020204030204" pitchFamily="34" charset="0"/>
                <a:cs typeface="Times New Roman" panose="02020603050405020304" pitchFamily="18" charset="0"/>
              </a:rPr>
              <a:t>subregional zip codes</a:t>
            </a:r>
            <a:endParaRPr lang="en-US" sz="1400" dirty="0">
              <a:latin typeface="+mj-lt"/>
            </a:endParaRPr>
          </a:p>
        </p:txBody>
      </p:sp>
      <p:pic>
        <p:nvPicPr>
          <p:cNvPr id="9" name="Picture 8">
            <a:extLst>
              <a:ext uri="{FF2B5EF4-FFF2-40B4-BE49-F238E27FC236}">
                <a16:creationId xmlns:a16="http://schemas.microsoft.com/office/drawing/2014/main" id="{1F75A2C9-9D3D-22C1-3E26-0397006A415D}"/>
              </a:ext>
            </a:extLst>
          </p:cNvPr>
          <p:cNvPicPr>
            <a:picLocks noChangeAspect="1"/>
          </p:cNvPicPr>
          <p:nvPr/>
        </p:nvPicPr>
        <p:blipFill>
          <a:blip r:embed="rId2"/>
          <a:stretch>
            <a:fillRect/>
          </a:stretch>
        </p:blipFill>
        <p:spPr>
          <a:xfrm>
            <a:off x="7253057" y="2123537"/>
            <a:ext cx="4145871" cy="4050549"/>
          </a:xfrm>
          <a:prstGeom prst="rect">
            <a:avLst/>
          </a:prstGeom>
        </p:spPr>
      </p:pic>
      <p:sp>
        <p:nvSpPr>
          <p:cNvPr id="2" name="TextBox 1">
            <a:extLst>
              <a:ext uri="{FF2B5EF4-FFF2-40B4-BE49-F238E27FC236}">
                <a16:creationId xmlns:a16="http://schemas.microsoft.com/office/drawing/2014/main" id="{01ABAC3E-9C2F-8C4F-55B9-03552B062BF1}"/>
              </a:ext>
            </a:extLst>
          </p:cNvPr>
          <p:cNvSpPr txBox="1"/>
          <p:nvPr/>
        </p:nvSpPr>
        <p:spPr>
          <a:xfrm>
            <a:off x="7119892" y="575590"/>
            <a:ext cx="4625266" cy="1169551"/>
          </a:xfrm>
          <a:prstGeom prst="rect">
            <a:avLst/>
          </a:prstGeom>
          <a:noFill/>
        </p:spPr>
        <p:txBody>
          <a:bodyPr wrap="square" rtlCol="0">
            <a:spAutoFit/>
          </a:bodyPr>
          <a:lstStyle/>
          <a:p>
            <a:pPr algn="ctr"/>
            <a:r>
              <a:rPr lang="en-US" sz="3500" u="sng" dirty="0">
                <a:latin typeface="+mj-lt"/>
              </a:rPr>
              <a:t>Central Kern Subregion Demographics </a:t>
            </a:r>
          </a:p>
        </p:txBody>
      </p:sp>
      <p:sp>
        <p:nvSpPr>
          <p:cNvPr id="3" name="TextBox 2">
            <a:extLst>
              <a:ext uri="{FF2B5EF4-FFF2-40B4-BE49-F238E27FC236}">
                <a16:creationId xmlns:a16="http://schemas.microsoft.com/office/drawing/2014/main" id="{FCABDD2F-B9E5-35F8-B219-D131CC0ADA02}"/>
              </a:ext>
            </a:extLst>
          </p:cNvPr>
          <p:cNvSpPr txBox="1"/>
          <p:nvPr/>
        </p:nvSpPr>
        <p:spPr>
          <a:xfrm>
            <a:off x="6670088" y="371403"/>
            <a:ext cx="334393"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126678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ight Triangle 1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Google Shape;107;p2"/>
          <p:cNvSpPr txBox="1">
            <a:spLocks noGrp="1"/>
          </p:cNvSpPr>
          <p:nvPr>
            <p:ph type="title"/>
          </p:nvPr>
        </p:nvSpPr>
        <p:spPr>
          <a:xfrm>
            <a:off x="1075767" y="1188637"/>
            <a:ext cx="2988234" cy="4480726"/>
          </a:xfrm>
          <a:prstGeom prst="rect">
            <a:avLst/>
          </a:prstGeom>
        </p:spPr>
        <p:txBody>
          <a:bodyPr spcFirstLastPara="1" vert="horz" lIns="91440" tIns="45720" rIns="91440" bIns="45720" rtlCol="0" anchor="ctr" anchorCtr="0">
            <a:normAutofit/>
          </a:bodyPr>
          <a:lstStyle/>
          <a:p>
            <a:pPr marL="0" lvl="0" indent="0" algn="r">
              <a:spcAft>
                <a:spcPts val="0"/>
              </a:spcAft>
              <a:buClr>
                <a:schemeClr val="dk2"/>
              </a:buClr>
              <a:buSzPts val="4400"/>
            </a:pPr>
            <a:r>
              <a:rPr lang="en-US" sz="5600" u="sng" dirty="0" err="1">
                <a:latin typeface="Times" panose="02020603050405020304" pitchFamily="18" charset="0"/>
                <a:cs typeface="Times" panose="02020603050405020304" pitchFamily="18" charset="0"/>
                <a:sym typeface="Times New Roman"/>
              </a:rPr>
              <a:t>Es</a:t>
            </a:r>
            <a:r>
              <a:rPr lang="en-US" sz="5600" u="sng" kern="1200" dirty="0" err="1">
                <a:solidFill>
                  <a:schemeClr val="tx1"/>
                </a:solidFill>
                <a:latin typeface="Times" panose="02020603050405020304" pitchFamily="18" charset="0"/>
                <a:cs typeface="Times" panose="02020603050405020304" pitchFamily="18" charset="0"/>
                <a:sym typeface="Times New Roman"/>
              </a:rPr>
              <a:t>quema</a:t>
            </a:r>
            <a:endParaRPr lang="en-US" sz="5600" kern="1200" dirty="0">
              <a:solidFill>
                <a:schemeClr val="tx1"/>
              </a:solidFill>
              <a:latin typeface="Times" panose="02020603050405020304" pitchFamily="18" charset="0"/>
              <a:cs typeface="Times" panose="02020603050405020304" pitchFamily="18" charset="0"/>
              <a:sym typeface="Times New Roman"/>
            </a:endParaRPr>
          </a:p>
        </p:txBody>
      </p:sp>
      <p:cxnSp>
        <p:nvCxnSpPr>
          <p:cNvPr id="119" name="Straight Connector 11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8" name="Google Shape;108;p2"/>
          <p:cNvSpPr txBox="1">
            <a:spLocks noGrp="1"/>
          </p:cNvSpPr>
          <p:nvPr>
            <p:ph sz="half" idx="1"/>
          </p:nvPr>
        </p:nvSpPr>
        <p:spPr>
          <a:xfrm>
            <a:off x="5255259" y="1648870"/>
            <a:ext cx="5652221" cy="3560260"/>
          </a:xfrm>
          <a:prstGeom prst="rect">
            <a:avLst/>
          </a:prstGeom>
        </p:spPr>
        <p:txBody>
          <a:bodyPr spcFirstLastPara="1" vert="horz" lIns="91440" tIns="45720" rIns="91440" bIns="45720" rtlCol="0" anchor="ctr" anchorCtr="0">
            <a:normAutofit/>
          </a:bodyPr>
          <a:lstStyle/>
          <a:p>
            <a:pPr marL="228600" lvl="1" indent="0">
              <a:spcBef>
                <a:spcPts val="0"/>
              </a:spcBef>
              <a:spcAft>
                <a:spcPts val="600"/>
              </a:spcAft>
              <a:buSzPts val="3200"/>
              <a:buNone/>
            </a:pPr>
            <a:r>
              <a:rPr lang="en-US" dirty="0" err="1">
                <a:latin typeface="Times" panose="02020603050405020304" pitchFamily="18" charset="0"/>
                <a:cs typeface="Times" panose="02020603050405020304" pitchFamily="18" charset="0"/>
                <a:sym typeface="Times New Roman"/>
              </a:rPr>
              <a:t>Descripción</a:t>
            </a:r>
            <a:r>
              <a:rPr lang="en-US" dirty="0">
                <a:latin typeface="Times" panose="02020603050405020304" pitchFamily="18" charset="0"/>
                <a:cs typeface="Times" panose="02020603050405020304" pitchFamily="18" charset="0"/>
                <a:sym typeface="Times New Roman"/>
              </a:rPr>
              <a:t> General del </a:t>
            </a:r>
            <a:r>
              <a:rPr lang="en-US" dirty="0" err="1">
                <a:latin typeface="Times" panose="02020603050405020304" pitchFamily="18" charset="0"/>
                <a:cs typeface="Times" panose="02020603050405020304" pitchFamily="18" charset="0"/>
                <a:sym typeface="Times New Roman"/>
              </a:rPr>
              <a:t>Condado</a:t>
            </a:r>
            <a:r>
              <a:rPr lang="en-US" dirty="0">
                <a:latin typeface="Times" panose="02020603050405020304" pitchFamily="18" charset="0"/>
                <a:cs typeface="Times" panose="02020603050405020304" pitchFamily="18" charset="0"/>
                <a:sym typeface="Times New Roman"/>
              </a:rPr>
              <a:t> de Kern</a:t>
            </a:r>
            <a:endParaRPr lang="en-US" dirty="0">
              <a:latin typeface="Times" panose="02020603050405020304" pitchFamily="18" charset="0"/>
              <a:cs typeface="Times" panose="02020603050405020304" pitchFamily="18" charset="0"/>
            </a:endParaRPr>
          </a:p>
          <a:p>
            <a:pPr marL="457200" lvl="0">
              <a:spcBef>
                <a:spcPts val="0"/>
              </a:spcBef>
              <a:spcAft>
                <a:spcPts val="600"/>
              </a:spcAft>
              <a:buSzPts val="3200"/>
            </a:pPr>
            <a:r>
              <a:rPr lang="en-US" sz="2400" i="1" dirty="0">
                <a:latin typeface="Times" panose="02020603050405020304" pitchFamily="18" charset="0"/>
                <a:cs typeface="Times" panose="02020603050405020304" pitchFamily="18" charset="0"/>
                <a:sym typeface="Times New Roman"/>
              </a:rPr>
              <a:t>Economía</a:t>
            </a:r>
          </a:p>
          <a:p>
            <a:pPr marL="457200" lvl="0">
              <a:spcBef>
                <a:spcPts val="0"/>
              </a:spcBef>
              <a:spcAft>
                <a:spcPts val="600"/>
              </a:spcAft>
              <a:buSzPts val="3200"/>
            </a:pPr>
            <a:r>
              <a:rPr lang="en-US" sz="2400" i="1" dirty="0" err="1">
                <a:latin typeface="Times" panose="02020603050405020304" pitchFamily="18" charset="0"/>
                <a:cs typeface="Times" panose="02020603050405020304" pitchFamily="18" charset="0"/>
                <a:sym typeface="Times New Roman"/>
              </a:rPr>
              <a:t>Clima</a:t>
            </a:r>
            <a:endParaRPr lang="en-US" sz="2400" i="1" dirty="0">
              <a:latin typeface="Times" panose="02020603050405020304" pitchFamily="18" charset="0"/>
              <a:cs typeface="Times" panose="02020603050405020304" pitchFamily="18" charset="0"/>
              <a:sym typeface="Times New Roman"/>
            </a:endParaRPr>
          </a:p>
          <a:p>
            <a:pPr marL="457200" lvl="0">
              <a:spcBef>
                <a:spcPts val="0"/>
              </a:spcBef>
              <a:spcAft>
                <a:spcPts val="600"/>
              </a:spcAft>
              <a:buSzPts val="3200"/>
            </a:pPr>
            <a:r>
              <a:rPr lang="en-US" sz="2400" i="1" dirty="0" err="1">
                <a:latin typeface="Times" panose="02020603050405020304" pitchFamily="18" charset="0"/>
                <a:cs typeface="Times" panose="02020603050405020304" pitchFamily="18" charset="0"/>
                <a:sym typeface="Times New Roman"/>
              </a:rPr>
              <a:t>Salud</a:t>
            </a:r>
            <a:endParaRPr lang="en-US" sz="2400" dirty="0">
              <a:latin typeface="Times" panose="02020603050405020304" pitchFamily="18" charset="0"/>
              <a:cs typeface="Times" panose="02020603050405020304" pitchFamily="18" charset="0"/>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E17E310-86E7-DE24-2C04-194EB9F9FE20}"/>
              </a:ext>
            </a:extLst>
          </p:cNvPr>
          <p:cNvGraphicFramePr>
            <a:graphicFrameLocks noGrp="1"/>
          </p:cNvGraphicFramePr>
          <p:nvPr>
            <p:extLst>
              <p:ext uri="{D42A27DB-BD31-4B8C-83A1-F6EECF244321}">
                <p14:modId xmlns:p14="http://schemas.microsoft.com/office/powerpoint/2010/main" val="2986706402"/>
              </p:ext>
            </p:extLst>
          </p:nvPr>
        </p:nvGraphicFramePr>
        <p:xfrm>
          <a:off x="202707" y="572547"/>
          <a:ext cx="6409676" cy="5712906"/>
        </p:xfrm>
        <a:graphic>
          <a:graphicData uri="http://schemas.openxmlformats.org/drawingml/2006/table">
            <a:tbl>
              <a:tblPr bandRow="1">
                <a:tableStyleId>{775DCB02-9BB8-47FD-8907-85C794F793BA}</a:tableStyleId>
              </a:tblPr>
              <a:tblGrid>
                <a:gridCol w="4879006">
                  <a:extLst>
                    <a:ext uri="{9D8B030D-6E8A-4147-A177-3AD203B41FA5}">
                      <a16:colId xmlns:a16="http://schemas.microsoft.com/office/drawing/2014/main" val="1668679150"/>
                    </a:ext>
                  </a:extLst>
                </a:gridCol>
                <a:gridCol w="1530670">
                  <a:extLst>
                    <a:ext uri="{9D8B030D-6E8A-4147-A177-3AD203B41FA5}">
                      <a16:colId xmlns:a16="http://schemas.microsoft.com/office/drawing/2014/main" val="2981999042"/>
                    </a:ext>
                  </a:extLst>
                </a:gridCol>
              </a:tblGrid>
              <a:tr h="274320">
                <a:tc>
                  <a:txBody>
                    <a:bodyPr/>
                    <a:lstStyle/>
                    <a:p>
                      <a:pPr marL="0" marR="0">
                        <a:lnSpc>
                          <a:spcPct val="107000"/>
                        </a:lnSpc>
                        <a:spcBef>
                          <a:spcPts val="0"/>
                        </a:spcBef>
                        <a:spcAft>
                          <a:spcPts val="0"/>
                        </a:spcAft>
                      </a:pPr>
                      <a:r>
                        <a:rPr lang="en-US" sz="1400" kern="100" dirty="0">
                          <a:solidFill>
                            <a:schemeClr val="dk1"/>
                          </a:solidFill>
                          <a:effectLst/>
                          <a:latin typeface="+mj-lt"/>
                          <a:ea typeface="+mn-ea"/>
                          <a:cs typeface="+mn-cs"/>
                        </a:rPr>
                        <a:t>Poblaci</a:t>
                      </a:r>
                      <a:r>
                        <a:rPr lang="en-US" sz="1400" b="0" i="0" kern="1200" dirty="0">
                          <a:solidFill>
                            <a:schemeClr val="dk1"/>
                          </a:solidFill>
                          <a:effectLst/>
                          <a:latin typeface="+mj-lt"/>
                          <a:ea typeface="+mn-ea"/>
                          <a:cs typeface="+mn-cs"/>
                        </a:rPr>
                        <a:t>ón total</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583,873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250487"/>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Pobreza</a:t>
                      </a:r>
                      <a:r>
                        <a:rPr lang="en-US" sz="1400" kern="100" dirty="0">
                          <a:effectLst/>
                          <a:latin typeface="+mj-lt"/>
                        </a:rPr>
                        <a:t> = &lt;100% of FPL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20.24%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09581206"/>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Bajos</a:t>
                      </a:r>
                      <a:r>
                        <a:rPr lang="en-US" sz="1400" kern="100" dirty="0">
                          <a:solidFill>
                            <a:schemeClr val="dk1"/>
                          </a:solidFill>
                          <a:effectLst/>
                          <a:latin typeface="+mj-lt"/>
                          <a:ea typeface="+mn-ea"/>
                          <a:cs typeface="+mn-cs"/>
                        </a:rPr>
                        <a:t> </a:t>
                      </a:r>
                      <a:r>
                        <a:rPr lang="en-US" sz="1400" kern="100" dirty="0" err="1">
                          <a:solidFill>
                            <a:schemeClr val="dk1"/>
                          </a:solidFill>
                          <a:effectLst/>
                          <a:latin typeface="+mj-lt"/>
                          <a:ea typeface="+mn-ea"/>
                          <a:cs typeface="+mn-cs"/>
                        </a:rPr>
                        <a:t>Ingresos</a:t>
                      </a:r>
                      <a:r>
                        <a:rPr lang="en-US" sz="1400" kern="100" dirty="0">
                          <a:solidFill>
                            <a:schemeClr val="dk1"/>
                          </a:solidFill>
                          <a:effectLst/>
                          <a:latin typeface="+mj-lt"/>
                          <a:ea typeface="+mn-ea"/>
                          <a:cs typeface="+mn-cs"/>
                        </a:rPr>
                        <a:t> </a:t>
                      </a:r>
                      <a:r>
                        <a:rPr lang="en-US" sz="1400" kern="100" dirty="0">
                          <a:effectLst/>
                          <a:latin typeface="+mj-lt"/>
                        </a:rPr>
                        <a:t>= &lt;200% of FPL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43.34%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2886904"/>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Minoría</a:t>
                      </a:r>
                      <a:r>
                        <a:rPr lang="en-US" sz="1400" kern="100" dirty="0">
                          <a:solidFill>
                            <a:schemeClr val="dk1"/>
                          </a:solidFill>
                          <a:effectLst/>
                          <a:latin typeface="+mj-lt"/>
                          <a:ea typeface="+mn-ea"/>
                          <a:cs typeface="+mn-cs"/>
                        </a:rPr>
                        <a:t> racial/</a:t>
                      </a:r>
                      <a:r>
                        <a:rPr lang="en-US" sz="1400" kern="100" dirty="0" err="1">
                          <a:solidFill>
                            <a:schemeClr val="dk1"/>
                          </a:solidFill>
                          <a:effectLst/>
                          <a:latin typeface="+mj-lt"/>
                          <a:ea typeface="+mn-ea"/>
                          <a:cs typeface="+mn-cs"/>
                        </a:rPr>
                        <a:t>étnica</a:t>
                      </a:r>
                      <a:r>
                        <a:rPr lang="en-US" sz="1400" kern="100" dirty="0">
                          <a:solidFill>
                            <a:schemeClr val="dk1"/>
                          </a:solidFill>
                          <a:effectLst/>
                          <a:latin typeface="+mj-lt"/>
                          <a:ea typeface="+mn-ea"/>
                          <a:cs typeface="+mn-cs"/>
                        </a:rPr>
                        <a:t> </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67.55%</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3877058"/>
                  </a:ext>
                </a:extLst>
              </a:tr>
              <a:tr h="274320">
                <a:tc>
                  <a:txBody>
                    <a:bodyPr/>
                    <a:lstStyle/>
                    <a:p>
                      <a:pPr marL="0" marR="0">
                        <a:lnSpc>
                          <a:spcPct val="107000"/>
                        </a:lnSpc>
                        <a:spcBef>
                          <a:spcPts val="0"/>
                        </a:spcBef>
                        <a:spcAft>
                          <a:spcPts val="0"/>
                        </a:spcAft>
                      </a:pPr>
                      <a:r>
                        <a:rPr lang="en-US" sz="1400" kern="100" dirty="0">
                          <a:solidFill>
                            <a:schemeClr val="dk1"/>
                          </a:solidFill>
                          <a:effectLst/>
                          <a:latin typeface="+mj-lt"/>
                          <a:ea typeface="+mn-ea"/>
                          <a:cs typeface="+mn-cs"/>
                        </a:rPr>
                        <a:t>Hispano / </a:t>
                      </a:r>
                      <a:r>
                        <a:rPr lang="en-US" sz="1400" kern="100" dirty="0" err="1">
                          <a:solidFill>
                            <a:schemeClr val="dk1"/>
                          </a:solidFill>
                          <a:effectLst/>
                          <a:latin typeface="+mj-lt"/>
                          <a:ea typeface="+mn-ea"/>
                          <a:cs typeface="+mn-cs"/>
                        </a:rPr>
                        <a:t>latino</a:t>
                      </a:r>
                      <a:r>
                        <a:rPr lang="en-US" sz="1400" kern="100" dirty="0">
                          <a:solidFill>
                            <a:schemeClr val="dk1"/>
                          </a:solidFill>
                          <a:effectLst/>
                          <a:latin typeface="+mj-lt"/>
                          <a:ea typeface="+mn-ea"/>
                          <a:cs typeface="+mn-cs"/>
                        </a:rPr>
                        <a:t> </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53.75%</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3612351"/>
                  </a:ext>
                </a:extLst>
              </a:tr>
              <a:tr h="274320">
                <a:tc>
                  <a:txBody>
                    <a:bodyPr/>
                    <a:lstStyle/>
                    <a:p>
                      <a:pPr marL="0" marR="0">
                        <a:lnSpc>
                          <a:spcPct val="107000"/>
                        </a:lnSpc>
                        <a:spcBef>
                          <a:spcPts val="0"/>
                        </a:spcBef>
                        <a:spcAft>
                          <a:spcPts val="0"/>
                        </a:spcAft>
                      </a:pPr>
                      <a:r>
                        <a:rPr lang="en-US" sz="1400" kern="100" dirty="0">
                          <a:solidFill>
                            <a:schemeClr val="dk1"/>
                          </a:solidFill>
                          <a:effectLst/>
                          <a:latin typeface="+mj-lt"/>
                          <a:ea typeface="+mn-ea"/>
                          <a:cs typeface="+mn-cs"/>
                        </a:rPr>
                        <a:t>Negro</a:t>
                      </a:r>
                      <a:r>
                        <a:rPr lang="en-US" sz="1400" kern="100" dirty="0">
                          <a:effectLst/>
                          <a:latin typeface="+mj-lt"/>
                        </a:rPr>
                        <a:t>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5.81%</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48558593"/>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Asiático</a:t>
                      </a:r>
                      <a:r>
                        <a:rPr lang="en-US" sz="1400" kern="100" dirty="0">
                          <a:solidFill>
                            <a:schemeClr val="dk1"/>
                          </a:solidFill>
                          <a:effectLst/>
                          <a:latin typeface="+mj-lt"/>
                          <a:ea typeface="+mn-ea"/>
                          <a:cs typeface="+mn-cs"/>
                        </a:rPr>
                        <a:t> </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5.36%</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6118856"/>
                  </a:ext>
                </a:extLst>
              </a:tr>
              <a:tr h="274320">
                <a:tc>
                  <a:txBody>
                    <a:bodyPr/>
                    <a:lstStyle/>
                    <a:p>
                      <a:pPr marL="0" marR="0">
                        <a:lnSpc>
                          <a:spcPct val="107000"/>
                        </a:lnSpc>
                        <a:spcBef>
                          <a:spcPts val="0"/>
                        </a:spcBef>
                        <a:spcAft>
                          <a:spcPts val="0"/>
                        </a:spcAft>
                      </a:pPr>
                      <a:r>
                        <a:rPr lang="es-MX" sz="1400" b="0" i="0" u="none" strike="noStrike" kern="1200" cap="none" dirty="0">
                          <a:solidFill>
                            <a:schemeClr val="dk1"/>
                          </a:solidFill>
                          <a:latin typeface="+mj-lt"/>
                          <a:ea typeface="Dante"/>
                          <a:cs typeface="Dante"/>
                        </a:rPr>
                        <a:t>Indio americano/nativo de Alaska </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0.95%</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29374033"/>
                  </a:ext>
                </a:extLst>
              </a:tr>
              <a:tr h="274320">
                <a:tc>
                  <a:txBody>
                    <a:bodyPr/>
                    <a:lstStyle/>
                    <a:p>
                      <a:pPr marL="0" marR="0">
                        <a:lnSpc>
                          <a:spcPct val="107000"/>
                        </a:lnSpc>
                        <a:spcBef>
                          <a:spcPts val="0"/>
                        </a:spcBef>
                        <a:spcAft>
                          <a:spcPts val="0"/>
                        </a:spcAft>
                      </a:pPr>
                      <a:r>
                        <a:rPr lang="es-ES" sz="1400" b="0" i="0" u="none" strike="noStrike" kern="1200" cap="none" dirty="0">
                          <a:solidFill>
                            <a:schemeClr val="dk1"/>
                          </a:solidFill>
                          <a:latin typeface="+mj-lt"/>
                          <a:ea typeface="Dante"/>
                          <a:cs typeface="Dante"/>
                        </a:rPr>
                        <a:t>Nativo hawaiano</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0.05%</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8618220"/>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Menores</a:t>
                      </a:r>
                      <a:r>
                        <a:rPr lang="en-US" sz="1400" kern="100" dirty="0">
                          <a:solidFill>
                            <a:schemeClr val="dk1"/>
                          </a:solidFill>
                          <a:effectLst/>
                          <a:latin typeface="+mj-lt"/>
                          <a:ea typeface="+mn-ea"/>
                          <a:cs typeface="+mn-cs"/>
                        </a:rPr>
                        <a:t> de 18 </a:t>
                      </a:r>
                      <a:r>
                        <a:rPr lang="en-US" sz="1400" kern="100" dirty="0" err="1">
                          <a:solidFill>
                            <a:schemeClr val="dk1"/>
                          </a:solidFill>
                          <a:effectLst/>
                          <a:latin typeface="+mj-lt"/>
                          <a:ea typeface="+mn-ea"/>
                          <a:cs typeface="+mn-cs"/>
                        </a:rPr>
                        <a:t>años</a:t>
                      </a:r>
                      <a:r>
                        <a:rPr lang="en-US" sz="1400" kern="100" dirty="0">
                          <a:solidFill>
                            <a:schemeClr val="dk1"/>
                          </a:solidFill>
                          <a:effectLst/>
                          <a:latin typeface="+mj-lt"/>
                          <a:ea typeface="+mn-ea"/>
                          <a:cs typeface="+mn-cs"/>
                        </a:rPr>
                        <a:t> </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30.11%</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0400748"/>
                  </a:ext>
                </a:extLst>
              </a:tr>
              <a:tr h="274320">
                <a:tc>
                  <a:txBody>
                    <a:bodyPr/>
                    <a:lstStyle/>
                    <a:p>
                      <a:pPr marL="0" marR="0">
                        <a:lnSpc>
                          <a:spcPct val="107000"/>
                        </a:lnSpc>
                        <a:spcBef>
                          <a:spcPts val="0"/>
                        </a:spcBef>
                        <a:spcAft>
                          <a:spcPts val="0"/>
                        </a:spcAft>
                      </a:pPr>
                      <a:r>
                        <a:rPr lang="en-US" sz="1400" kern="100" dirty="0">
                          <a:solidFill>
                            <a:schemeClr val="dk1"/>
                          </a:solidFill>
                          <a:effectLst/>
                          <a:latin typeface="+mj-lt"/>
                          <a:ea typeface="+mn-ea"/>
                          <a:cs typeface="+mn-cs"/>
                        </a:rPr>
                        <a:t>65 </a:t>
                      </a:r>
                      <a:r>
                        <a:rPr lang="en-US" sz="1400" kern="100" dirty="0" err="1">
                          <a:solidFill>
                            <a:schemeClr val="dk1"/>
                          </a:solidFill>
                          <a:effectLst/>
                          <a:latin typeface="+mj-lt"/>
                          <a:ea typeface="+mn-ea"/>
                          <a:cs typeface="+mn-cs"/>
                        </a:rPr>
                        <a:t>años</a:t>
                      </a:r>
                      <a:r>
                        <a:rPr lang="en-US" sz="1400" kern="100" dirty="0">
                          <a:solidFill>
                            <a:schemeClr val="dk1"/>
                          </a:solidFill>
                          <a:effectLst/>
                          <a:latin typeface="+mj-lt"/>
                          <a:ea typeface="+mn-ea"/>
                          <a:cs typeface="+mn-cs"/>
                        </a:rPr>
                        <a:t> y </a:t>
                      </a:r>
                      <a:r>
                        <a:rPr lang="en-US" sz="1400" kern="100" dirty="0" err="1">
                          <a:solidFill>
                            <a:schemeClr val="dk1"/>
                          </a:solidFill>
                          <a:effectLst/>
                          <a:latin typeface="+mj-lt"/>
                          <a:ea typeface="+mn-ea"/>
                          <a:cs typeface="+mn-cs"/>
                        </a:rPr>
                        <a:t>más</a:t>
                      </a:r>
                      <a:r>
                        <a:rPr lang="en-US" sz="1400" kern="100" dirty="0">
                          <a:effectLst/>
                          <a:latin typeface="+mj-lt"/>
                        </a:rPr>
                        <a:t>(%,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10.33%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3903087"/>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1400" kern="100" dirty="0">
                          <a:solidFill>
                            <a:schemeClr val="dk1"/>
                          </a:solidFill>
                          <a:effectLst/>
                          <a:latin typeface="+mj-lt"/>
                          <a:ea typeface="+mn-ea"/>
                          <a:cs typeface="+mn-cs"/>
                        </a:rPr>
                        <a:t>Menos que una educación secundaria </a:t>
                      </a:r>
                    </a:p>
                    <a:p>
                      <a:pPr marL="0" marR="0">
                        <a:lnSpc>
                          <a:spcPct val="107000"/>
                        </a:lnSpc>
                        <a:spcBef>
                          <a:spcPts val="0"/>
                        </a:spcBef>
                        <a:spcAft>
                          <a:spcPts val="0"/>
                        </a:spcAft>
                      </a:pPr>
                      <a:r>
                        <a:rPr lang="en-US" sz="1400" kern="100" dirty="0">
                          <a:effectLst/>
                          <a:latin typeface="+mj-lt"/>
                        </a:rPr>
                        <a:t> (</a:t>
                      </a:r>
                      <a:r>
                        <a:rPr lang="en-US" sz="1400" kern="100" dirty="0" err="1">
                          <a:effectLst/>
                          <a:latin typeface="+mj-lt"/>
                        </a:rPr>
                        <a:t>adultos</a:t>
                      </a:r>
                      <a:r>
                        <a:rPr lang="en-US" sz="1400" kern="100" dirty="0">
                          <a:effectLst/>
                          <a:latin typeface="+mj-lt"/>
                        </a:rPr>
                        <a:t> 25+, %, 2016-2020)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23.04%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4633906"/>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Adultos</a:t>
                      </a:r>
                      <a:r>
                        <a:rPr lang="en-US" sz="1400" kern="100" dirty="0">
                          <a:solidFill>
                            <a:schemeClr val="dk1"/>
                          </a:solidFill>
                          <a:effectLst/>
                          <a:latin typeface="+mj-lt"/>
                          <a:ea typeface="+mn-ea"/>
                          <a:cs typeface="+mn-cs"/>
                        </a:rPr>
                        <a:t> con diabetes</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11.06%</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8607270"/>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1400" kern="100" dirty="0">
                          <a:solidFill>
                            <a:schemeClr val="dk1"/>
                          </a:solidFill>
                          <a:effectLst/>
                          <a:latin typeface="+mj-lt"/>
                          <a:ea typeface="+mn-ea"/>
                          <a:cs typeface="+mn-cs"/>
                        </a:rPr>
                        <a:t>Adultos sin atención dental en el último año </a:t>
                      </a:r>
                    </a:p>
                    <a:p>
                      <a:pPr marL="0" marR="0">
                        <a:lnSpc>
                          <a:spcPct val="107000"/>
                        </a:lnSpc>
                        <a:spcBef>
                          <a:spcPts val="0"/>
                        </a:spcBef>
                        <a:spcAft>
                          <a:spcPts val="0"/>
                        </a:spcAft>
                      </a:pP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45.04%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7076921"/>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1400" kern="100" dirty="0">
                          <a:solidFill>
                            <a:schemeClr val="dk1"/>
                          </a:solidFill>
                          <a:effectLst/>
                          <a:latin typeface="+mj-lt"/>
                          <a:ea typeface="+mn-ea"/>
                          <a:cs typeface="+mn-cs"/>
                        </a:rPr>
                        <a:t>Adultos sin fuente habitual de atención primaria</a:t>
                      </a:r>
                    </a:p>
                    <a:p>
                      <a:pPr marL="0" marR="0">
                        <a:lnSpc>
                          <a:spcPct val="107000"/>
                        </a:lnSpc>
                        <a:spcBef>
                          <a:spcPts val="0"/>
                        </a:spcBef>
                        <a:spcAft>
                          <a:spcPts val="0"/>
                        </a:spcAft>
                      </a:pPr>
                      <a:r>
                        <a:rPr lang="en-US" sz="1400" kern="100" dirty="0">
                          <a:effectLst/>
                          <a:latin typeface="+mj-lt"/>
                        </a:rPr>
                        <a:t>(%, 2018)</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29.03%</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70993587"/>
                  </a:ext>
                </a:extLst>
              </a:tr>
              <a:tr h="274320">
                <a:tc>
                  <a:txBody>
                    <a:bodyPr/>
                    <a:lstStyle/>
                    <a:p>
                      <a:pPr marL="0" marR="0">
                        <a:lnSpc>
                          <a:spcPct val="107000"/>
                        </a:lnSpc>
                        <a:spcBef>
                          <a:spcPts val="0"/>
                        </a:spcBef>
                        <a:spcAft>
                          <a:spcPts val="0"/>
                        </a:spcAft>
                      </a:pPr>
                      <a:r>
                        <a:rPr lang="es-ES" sz="1400" kern="100" dirty="0">
                          <a:solidFill>
                            <a:schemeClr val="dk1"/>
                          </a:solidFill>
                          <a:effectLst/>
                          <a:latin typeface="+mj-lt"/>
                          <a:ea typeface="+mn-ea"/>
                          <a:cs typeface="+mn-cs"/>
                        </a:rPr>
                        <a:t>Adultos que beben en exceso </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17.62%</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0558443"/>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Adultos</a:t>
                      </a:r>
                      <a:r>
                        <a:rPr lang="en-US" sz="1400" kern="100" dirty="0">
                          <a:solidFill>
                            <a:schemeClr val="dk1"/>
                          </a:solidFill>
                          <a:effectLst/>
                          <a:latin typeface="+mj-lt"/>
                          <a:ea typeface="+mn-ea"/>
                          <a:cs typeface="+mn-cs"/>
                        </a:rPr>
                        <a:t> que </a:t>
                      </a:r>
                      <a:r>
                        <a:rPr lang="en-US" sz="1400" kern="100" dirty="0" err="1">
                          <a:solidFill>
                            <a:schemeClr val="dk1"/>
                          </a:solidFill>
                          <a:effectLst/>
                          <a:latin typeface="+mj-lt"/>
                          <a:ea typeface="+mn-ea"/>
                          <a:cs typeface="+mn-cs"/>
                        </a:rPr>
                        <a:t>fuman</a:t>
                      </a:r>
                      <a:r>
                        <a:rPr lang="en-US" sz="1400" kern="100" dirty="0">
                          <a:solidFill>
                            <a:schemeClr val="dk1"/>
                          </a:solidFill>
                          <a:effectLst/>
                          <a:latin typeface="+mj-lt"/>
                          <a:ea typeface="+mn-ea"/>
                          <a:cs typeface="+mn-cs"/>
                        </a:rPr>
                        <a:t> </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15.91%</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116964"/>
                  </a:ext>
                </a:extLst>
              </a:tr>
              <a:tr h="274320">
                <a:tc>
                  <a:txBody>
                    <a:bodyPr/>
                    <a:lstStyle/>
                    <a:p>
                      <a:pPr marL="0" marR="0">
                        <a:lnSpc>
                          <a:spcPct val="107000"/>
                        </a:lnSpc>
                        <a:spcBef>
                          <a:spcPts val="0"/>
                        </a:spcBef>
                        <a:spcAft>
                          <a:spcPts val="0"/>
                        </a:spcAft>
                      </a:pPr>
                      <a:r>
                        <a:rPr lang="en-US" sz="1400" kern="100" dirty="0" err="1">
                          <a:solidFill>
                            <a:schemeClr val="dk1"/>
                          </a:solidFill>
                          <a:effectLst/>
                          <a:latin typeface="+mj-lt"/>
                          <a:ea typeface="+mn-ea"/>
                          <a:cs typeface="+mn-cs"/>
                        </a:rPr>
                        <a:t>Adultos</a:t>
                      </a:r>
                      <a:r>
                        <a:rPr lang="en-US" sz="1400" kern="100" dirty="0">
                          <a:solidFill>
                            <a:schemeClr val="dk1"/>
                          </a:solidFill>
                          <a:effectLst/>
                          <a:latin typeface="+mj-lt"/>
                          <a:ea typeface="+mn-ea"/>
                          <a:cs typeface="+mn-cs"/>
                        </a:rPr>
                        <a:t> que son </a:t>
                      </a:r>
                      <a:r>
                        <a:rPr lang="en-US" sz="1400" kern="100" dirty="0" err="1">
                          <a:solidFill>
                            <a:schemeClr val="dk1"/>
                          </a:solidFill>
                          <a:effectLst/>
                          <a:latin typeface="+mj-lt"/>
                          <a:ea typeface="+mn-ea"/>
                          <a:cs typeface="+mn-cs"/>
                        </a:rPr>
                        <a:t>obesos</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34.04%</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3174790"/>
                  </a:ext>
                </a:extLst>
              </a:tr>
              <a:tr h="274320">
                <a:tc>
                  <a:txBody>
                    <a:bodyPr/>
                    <a:lstStyle/>
                    <a:p>
                      <a:pPr marL="0" marR="0">
                        <a:lnSpc>
                          <a:spcPct val="107000"/>
                        </a:lnSpc>
                        <a:spcBef>
                          <a:spcPts val="0"/>
                        </a:spcBef>
                        <a:spcAft>
                          <a:spcPts val="0"/>
                        </a:spcAft>
                      </a:pPr>
                      <a:r>
                        <a:rPr lang="es-ES" sz="1400" kern="100" dirty="0">
                          <a:solidFill>
                            <a:schemeClr val="dk1"/>
                          </a:solidFill>
                          <a:effectLst/>
                          <a:latin typeface="+mj-lt"/>
                          <a:ea typeface="+mn-ea"/>
                          <a:cs typeface="+mn-cs"/>
                        </a:rPr>
                        <a:t>Adultos con presión arterial alta</a:t>
                      </a:r>
                      <a:r>
                        <a:rPr lang="en-US" sz="1400" kern="100" dirty="0">
                          <a:effectLst/>
                          <a:latin typeface="+mj-lt"/>
                        </a:rPr>
                        <a:t>(%, 2020)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100" dirty="0">
                          <a:effectLst/>
                          <a:latin typeface="+mj-lt"/>
                        </a:rPr>
                        <a:t>26.70%</a:t>
                      </a:r>
                      <a:endParaRPr lang="en-US" sz="1400" kern="1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4699253"/>
                  </a:ext>
                </a:extLst>
              </a:tr>
            </a:tbl>
          </a:graphicData>
        </a:graphic>
      </p:graphicFrame>
      <p:sp>
        <p:nvSpPr>
          <p:cNvPr id="7" name="TextBox 6">
            <a:extLst>
              <a:ext uri="{FF2B5EF4-FFF2-40B4-BE49-F238E27FC236}">
                <a16:creationId xmlns:a16="http://schemas.microsoft.com/office/drawing/2014/main" id="{7231A5E4-D37C-4F1A-F851-205D72E4B683}"/>
              </a:ext>
            </a:extLst>
          </p:cNvPr>
          <p:cNvSpPr txBox="1"/>
          <p:nvPr/>
        </p:nvSpPr>
        <p:spPr>
          <a:xfrm>
            <a:off x="91737" y="6536876"/>
            <a:ext cx="6094520" cy="358881"/>
          </a:xfrm>
          <a:prstGeom prst="rect">
            <a:avLst/>
          </a:prstGeom>
          <a:noFill/>
        </p:spPr>
        <p:txBody>
          <a:bodyPr wrap="square">
            <a:spAutoFit/>
          </a:bodyPr>
          <a:lstStyle/>
          <a:p>
            <a:pPr>
              <a:lnSpc>
                <a:spcPts val="1000"/>
              </a:lnSpc>
            </a:pPr>
            <a:r>
              <a:rPr lang="en-US" sz="1400" baseline="30000" dirty="0">
                <a:effectLst/>
                <a:latin typeface="+mj-lt"/>
                <a:ea typeface="Calibri" panose="020F0502020204030204" pitchFamily="34" charset="0"/>
                <a:cs typeface="Times New Roman" panose="02020603050405020304" pitchFamily="18" charset="0"/>
              </a:rPr>
              <a:t>Sources:</a:t>
            </a:r>
          </a:p>
          <a:p>
            <a:pPr>
              <a:lnSpc>
                <a:spcPts val="1000"/>
              </a:lnSpc>
            </a:pPr>
            <a:r>
              <a:rPr lang="en-US" sz="1400" baseline="30000" dirty="0">
                <a:effectLst/>
                <a:latin typeface="+mj-lt"/>
                <a:ea typeface="Calibri" panose="020F0502020204030204" pitchFamily="34" charset="0"/>
                <a:cs typeface="Times New Roman" panose="02020603050405020304" pitchFamily="18" charset="0"/>
              </a:rPr>
              <a:t>1. Data from the Census Bureau ACS 5-year Estimate for subregional zip codes</a:t>
            </a:r>
            <a:endParaRPr lang="en-US" sz="1400" dirty="0">
              <a:latin typeface="+mj-lt"/>
            </a:endParaRPr>
          </a:p>
        </p:txBody>
      </p:sp>
      <p:pic>
        <p:nvPicPr>
          <p:cNvPr id="9" name="Picture 8">
            <a:extLst>
              <a:ext uri="{FF2B5EF4-FFF2-40B4-BE49-F238E27FC236}">
                <a16:creationId xmlns:a16="http://schemas.microsoft.com/office/drawing/2014/main" id="{1F75A2C9-9D3D-22C1-3E26-0397006A415D}"/>
              </a:ext>
            </a:extLst>
          </p:cNvPr>
          <p:cNvPicPr>
            <a:picLocks noChangeAspect="1"/>
          </p:cNvPicPr>
          <p:nvPr/>
        </p:nvPicPr>
        <p:blipFill>
          <a:blip r:embed="rId2"/>
          <a:stretch>
            <a:fillRect/>
          </a:stretch>
        </p:blipFill>
        <p:spPr>
          <a:xfrm>
            <a:off x="7253057" y="2123537"/>
            <a:ext cx="4145871" cy="4050549"/>
          </a:xfrm>
          <a:prstGeom prst="rect">
            <a:avLst/>
          </a:prstGeom>
        </p:spPr>
      </p:pic>
      <p:sp>
        <p:nvSpPr>
          <p:cNvPr id="2" name="TextBox 1">
            <a:extLst>
              <a:ext uri="{FF2B5EF4-FFF2-40B4-BE49-F238E27FC236}">
                <a16:creationId xmlns:a16="http://schemas.microsoft.com/office/drawing/2014/main" id="{01ABAC3E-9C2F-8C4F-55B9-03552B062BF1}"/>
              </a:ext>
            </a:extLst>
          </p:cNvPr>
          <p:cNvSpPr txBox="1"/>
          <p:nvPr/>
        </p:nvSpPr>
        <p:spPr>
          <a:xfrm>
            <a:off x="7119892" y="575590"/>
            <a:ext cx="4625266" cy="1200329"/>
          </a:xfrm>
          <a:prstGeom prst="rect">
            <a:avLst/>
          </a:prstGeom>
          <a:noFill/>
        </p:spPr>
        <p:txBody>
          <a:bodyPr wrap="square" rtlCol="0">
            <a:spAutoFit/>
          </a:bodyPr>
          <a:lstStyle/>
          <a:p>
            <a:pPr algn="ctr"/>
            <a:r>
              <a:rPr lang="es-ES" sz="3600" u="sng" dirty="0">
                <a:latin typeface="Times" panose="02020603050405020304" pitchFamily="18" charset="0"/>
                <a:cs typeface="Times" panose="02020603050405020304" pitchFamily="18" charset="0"/>
              </a:rPr>
              <a:t>Demografía de la subregión Kern Central</a:t>
            </a:r>
            <a:endParaRPr lang="en-US" sz="3500" u="sng" dirty="0">
              <a:latin typeface="+mj-lt"/>
            </a:endParaRPr>
          </a:p>
        </p:txBody>
      </p:sp>
      <p:sp>
        <p:nvSpPr>
          <p:cNvPr id="3" name="TextBox 2">
            <a:extLst>
              <a:ext uri="{FF2B5EF4-FFF2-40B4-BE49-F238E27FC236}">
                <a16:creationId xmlns:a16="http://schemas.microsoft.com/office/drawing/2014/main" id="{FCABDD2F-B9E5-35F8-B219-D131CC0ADA02}"/>
              </a:ext>
            </a:extLst>
          </p:cNvPr>
          <p:cNvSpPr txBox="1"/>
          <p:nvPr/>
        </p:nvSpPr>
        <p:spPr>
          <a:xfrm>
            <a:off x="6670088" y="371403"/>
            <a:ext cx="334393" cy="276999"/>
          </a:xfrm>
          <a:prstGeom prst="rect">
            <a:avLst/>
          </a:prstGeom>
          <a:noFill/>
        </p:spPr>
        <p:txBody>
          <a:bodyPr wrap="square" rtlCol="0">
            <a:spAutoFit/>
          </a:bodyPr>
          <a:lstStyle/>
          <a:p>
            <a:r>
              <a:rPr lang="en-US" sz="1200" dirty="0">
                <a:latin typeface="+mj-lt"/>
              </a:rPr>
              <a:t>1</a:t>
            </a:r>
          </a:p>
        </p:txBody>
      </p:sp>
    </p:spTree>
    <p:extLst>
      <p:ext uri="{BB962C8B-B14F-4D97-AF65-F5344CB8AC3E}">
        <p14:creationId xmlns:p14="http://schemas.microsoft.com/office/powerpoint/2010/main" val="3862058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Right Triangle 2">
            <a:extLst>
              <a:ext uri="{FF2B5EF4-FFF2-40B4-BE49-F238E27FC236}">
                <a16:creationId xmlns:a16="http://schemas.microsoft.com/office/drawing/2014/main" id="{B8E01B81-DCDC-C089-0C25-3789635B0042}"/>
              </a:ext>
            </a:extLst>
          </p:cNvPr>
          <p:cNvSpPr/>
          <p:nvPr/>
        </p:nvSpPr>
        <p:spPr>
          <a:xfrm rot="16200000">
            <a:off x="8944195" y="3644430"/>
            <a:ext cx="2953254" cy="3047156"/>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Google Shape;113;g27b95e3efb7_0_167"/>
          <p:cNvSpPr txBox="1">
            <a:spLocks noGrp="1"/>
          </p:cNvSpPr>
          <p:nvPr>
            <p:ph type="title"/>
          </p:nvPr>
        </p:nvSpPr>
        <p:spPr>
          <a:xfrm>
            <a:off x="473185" y="365721"/>
            <a:ext cx="11245629" cy="10569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4400" u="sng" dirty="0">
                <a:latin typeface="Times New Roman"/>
                <a:ea typeface="Times New Roman"/>
                <a:cs typeface="Times New Roman"/>
                <a:sym typeface="Times New Roman"/>
              </a:rPr>
              <a:t>Kern County Economy</a:t>
            </a:r>
            <a:endParaRPr lang="es-MX" dirty="0"/>
          </a:p>
        </p:txBody>
      </p:sp>
      <p:sp>
        <p:nvSpPr>
          <p:cNvPr id="114" name="Google Shape;114;g27b95e3efb7_0_167"/>
          <p:cNvSpPr txBox="1">
            <a:spLocks noGrp="1"/>
          </p:cNvSpPr>
          <p:nvPr>
            <p:ph idx="1"/>
          </p:nvPr>
        </p:nvSpPr>
        <p:spPr>
          <a:xfrm>
            <a:off x="598643" y="1501452"/>
            <a:ext cx="5571802" cy="4362036"/>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000"/>
              <a:buNone/>
            </a:pPr>
            <a:r>
              <a:rPr lang="en-US" sz="1500" dirty="0">
                <a:latin typeface="+mj-lt"/>
                <a:ea typeface="Times New Roman"/>
                <a:cs typeface="Times New Roman"/>
                <a:sym typeface="Times New Roman"/>
              </a:rPr>
              <a:t>Key Job Groups</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Office &amp; Administrative Support Occupations: 36,017 people</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Farming, Fishing, &amp; Forestry Occupations: 30,911 people</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Sales &amp; Related Occupations: 30,359 people</a:t>
            </a:r>
            <a:endParaRPr lang="en-US" sz="1500" dirty="0">
              <a:latin typeface="+mj-lt"/>
            </a:endParaRPr>
          </a:p>
          <a:p>
            <a:pPr marL="0" lvl="0" indent="0" algn="l" rtl="0">
              <a:lnSpc>
                <a:spcPct val="107000"/>
              </a:lnSpc>
              <a:spcBef>
                <a:spcPts val="600"/>
              </a:spcBef>
              <a:spcAft>
                <a:spcPts val="0"/>
              </a:spcAft>
              <a:buSzPts val="2000"/>
              <a:buNone/>
            </a:pPr>
            <a:r>
              <a:rPr lang="en-US" sz="1500" dirty="0">
                <a:latin typeface="+mj-lt"/>
                <a:ea typeface="Times New Roman"/>
                <a:cs typeface="Times New Roman"/>
                <a:sym typeface="Times New Roman"/>
              </a:rPr>
              <a:t>Prominent Employment Sectors</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Health Care &amp; Social Assistance: 40,702 people</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Agriculture, Forestry, Fishing &amp; Hunting: 40,334 people</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Retail Trade: 36,250 people</a:t>
            </a:r>
            <a:endParaRPr lang="en-US" sz="1500" dirty="0">
              <a:latin typeface="+mj-lt"/>
            </a:endParaRPr>
          </a:p>
          <a:p>
            <a:pPr marL="0" lvl="0" indent="0" algn="l" rtl="0">
              <a:lnSpc>
                <a:spcPct val="107000"/>
              </a:lnSpc>
              <a:spcBef>
                <a:spcPts val="600"/>
              </a:spcBef>
              <a:spcAft>
                <a:spcPts val="0"/>
              </a:spcAft>
              <a:buSzPts val="2000"/>
              <a:buNone/>
            </a:pPr>
            <a:r>
              <a:rPr lang="en-US" sz="1500" dirty="0">
                <a:latin typeface="+mj-lt"/>
                <a:ea typeface="Times New Roman"/>
                <a:cs typeface="Times New Roman"/>
                <a:sym typeface="Times New Roman"/>
              </a:rPr>
              <a:t>Unemployment Concerns</a:t>
            </a: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Kern's Unemployment Rate: 8.3%</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Comparison to National (14.4%) and State (8%) Rates</a:t>
            </a:r>
            <a:endParaRPr lang="en-US" sz="1500" dirty="0">
              <a:latin typeface="+mj-lt"/>
            </a:endParaRPr>
          </a:p>
          <a:p>
            <a:pPr marL="228600" lvl="0" indent="-228600" algn="l" rtl="0">
              <a:lnSpc>
                <a:spcPct val="107000"/>
              </a:lnSpc>
              <a:spcBef>
                <a:spcPts val="600"/>
              </a:spcBef>
              <a:spcAft>
                <a:spcPts val="0"/>
              </a:spcAft>
              <a:buSzPts val="1600"/>
              <a:buChar char="⬩"/>
            </a:pPr>
            <a:r>
              <a:rPr lang="en-US" sz="1500" dirty="0">
                <a:latin typeface="+mj-lt"/>
                <a:ea typeface="Times New Roman"/>
                <a:cs typeface="Times New Roman"/>
                <a:sym typeface="Times New Roman"/>
              </a:rPr>
              <a:t>Unemployment Tied to Education Levels</a:t>
            </a:r>
          </a:p>
        </p:txBody>
      </p:sp>
      <p:pic>
        <p:nvPicPr>
          <p:cNvPr id="115" name="Google Shape;115;g27b95e3efb7_0_167" descr="A graph of unemployment rate comparison&#10;&#10;Description automatically generated"/>
          <p:cNvPicPr preferRelativeResize="0"/>
          <p:nvPr/>
        </p:nvPicPr>
        <p:blipFill rotWithShape="1">
          <a:blip r:embed="rId3">
            <a:alphaModFix/>
          </a:blip>
          <a:srcRect r="2467"/>
          <a:stretch/>
        </p:blipFill>
        <p:spPr>
          <a:xfrm>
            <a:off x="5884907" y="1689992"/>
            <a:ext cx="4499758" cy="3478016"/>
          </a:xfrm>
          <a:prstGeom prst="rect">
            <a:avLst/>
          </a:prstGeom>
          <a:noFill/>
          <a:ln>
            <a:noFill/>
          </a:ln>
        </p:spPr>
      </p:pic>
      <p:sp>
        <p:nvSpPr>
          <p:cNvPr id="116" name="Google Shape;116;g27b95e3efb7_0_167"/>
          <p:cNvSpPr txBox="1"/>
          <p:nvPr/>
        </p:nvSpPr>
        <p:spPr>
          <a:xfrm>
            <a:off x="473185" y="5324350"/>
            <a:ext cx="11245629" cy="91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000" dirty="0">
                <a:latin typeface="Times New Roman"/>
                <a:ea typeface="Times New Roman"/>
                <a:cs typeface="Times New Roman"/>
                <a:sym typeface="Times New Roman"/>
              </a:rPr>
              <a:t>Sources:</a:t>
            </a:r>
          </a:p>
          <a:p>
            <a:pPr marL="0" marR="0" lvl="0" indent="0" algn="l" rtl="0">
              <a:lnSpc>
                <a:spcPct val="50000"/>
              </a:lnSpc>
              <a:spcBef>
                <a:spcPts val="600"/>
              </a:spcBef>
              <a:spcAft>
                <a:spcPts val="0"/>
              </a:spcAft>
              <a:buNone/>
            </a:pPr>
            <a:r>
              <a:rPr lang="en-US" sz="1000" dirty="0">
                <a:latin typeface="Times New Roman"/>
                <a:ea typeface="Times New Roman"/>
                <a:cs typeface="Times New Roman"/>
                <a:sym typeface="Times New Roman"/>
              </a:rPr>
              <a:t>1.Data USA; Kern County; 2020; </a:t>
            </a:r>
            <a:r>
              <a:rPr lang="en-US" sz="1000" dirty="0">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https://datausa.io/profile/geo/kern-county-ca#economy</a:t>
            </a:r>
            <a:endParaRPr lang="en-US" sz="1000" dirty="0">
              <a:latin typeface="Times New Roman"/>
              <a:ea typeface="Times New Roman"/>
              <a:cs typeface="Times New Roman"/>
              <a:sym typeface="Times New Roman"/>
            </a:endParaRPr>
          </a:p>
          <a:p>
            <a:pPr marL="0" marR="0" lvl="0" indent="0" algn="l" rtl="0">
              <a:lnSpc>
                <a:spcPct val="50000"/>
              </a:lnSpc>
              <a:spcBef>
                <a:spcPts val="600"/>
              </a:spcBef>
              <a:spcAft>
                <a:spcPts val="0"/>
              </a:spcAft>
              <a:buNone/>
            </a:pPr>
            <a:r>
              <a:rPr lang="en-US" sz="1000" dirty="0">
                <a:latin typeface="Times New Roman"/>
                <a:ea typeface="Times New Roman"/>
                <a:cs typeface="Times New Roman"/>
                <a:sym typeface="Times New Roman"/>
              </a:rPr>
              <a:t>2.State of California; </a:t>
            </a:r>
            <a:r>
              <a:rPr lang="en-US" sz="1000">
                <a:latin typeface="Times New Roman"/>
                <a:ea typeface="Times New Roman"/>
                <a:cs typeface="Times New Roman"/>
                <a:sym typeface="Times New Roman"/>
              </a:rPr>
              <a:t>Employment Development Department; Monthly Labor Force Data for Counties; July </a:t>
            </a:r>
            <a:r>
              <a:rPr lang="en-US" sz="1000" dirty="0">
                <a:latin typeface="Times New Roman"/>
                <a:ea typeface="Times New Roman"/>
                <a:cs typeface="Times New Roman"/>
                <a:sym typeface="Times New Roman"/>
              </a:rPr>
              <a:t>2023</a:t>
            </a:r>
          </a:p>
          <a:p>
            <a:pPr marL="0" marR="0" lvl="0" indent="0" algn="l" rtl="0">
              <a:lnSpc>
                <a:spcPct val="50000"/>
              </a:lnSpc>
              <a:spcBef>
                <a:spcPts val="600"/>
              </a:spcBef>
              <a:spcAft>
                <a:spcPts val="0"/>
              </a:spcAft>
              <a:buNone/>
            </a:pPr>
            <a:r>
              <a:rPr lang="en-US" sz="1000" dirty="0">
                <a:latin typeface="Times New Roman"/>
                <a:ea typeface="Times New Roman"/>
                <a:cs typeface="Times New Roman"/>
                <a:sym typeface="Times New Roman"/>
              </a:rPr>
              <a:t>3.</a:t>
            </a:r>
            <a:r>
              <a:rPr lang="en-US" sz="1000">
                <a:latin typeface="Times New Roman"/>
                <a:ea typeface="Times New Roman"/>
                <a:cs typeface="Times New Roman"/>
                <a:sym typeface="Times New Roman"/>
              </a:rPr>
              <a:t>Comprehensive Economic Development Strategy </a:t>
            </a:r>
            <a:r>
              <a:rPr lang="en-US" sz="1000" dirty="0">
                <a:latin typeface="Times New Roman"/>
                <a:ea typeface="Times New Roman"/>
                <a:cs typeface="Times New Roman"/>
                <a:sym typeface="Times New Roman"/>
              </a:rPr>
              <a:t>(CEDS); County of Kern, CA</a:t>
            </a:r>
            <a:r>
              <a:rPr lang="en-US" sz="1000">
                <a:latin typeface="Times New Roman"/>
                <a:ea typeface="Times New Roman"/>
                <a:cs typeface="Times New Roman"/>
                <a:sym typeface="Times New Roman"/>
              </a:rPr>
              <a:t>; October </a:t>
            </a:r>
            <a:r>
              <a:rPr lang="en-US" sz="1000" dirty="0">
                <a:latin typeface="Times New Roman"/>
                <a:ea typeface="Times New Roman"/>
                <a:cs typeface="Times New Roman"/>
                <a:sym typeface="Times New Roman"/>
              </a:rPr>
              <a:t>31, 2021</a:t>
            </a:r>
          </a:p>
          <a:p>
            <a:pPr marL="0" marR="0" lvl="0" indent="0" algn="l" rtl="0">
              <a:lnSpc>
                <a:spcPct val="50000"/>
              </a:lnSpc>
              <a:spcBef>
                <a:spcPts val="600"/>
              </a:spcBef>
              <a:spcAft>
                <a:spcPts val="0"/>
              </a:spcAft>
              <a:buNone/>
            </a:pPr>
            <a:r>
              <a:rPr lang="en-US" sz="1000" dirty="0">
                <a:solidFill>
                  <a:schemeClr val="dk2"/>
                </a:solidFill>
                <a:latin typeface="Times New Roman"/>
                <a:ea typeface="Times New Roman"/>
                <a:cs typeface="Times New Roman"/>
                <a:sym typeface="Times New Roman"/>
              </a:rPr>
              <a:t> </a:t>
            </a:r>
            <a:r>
              <a:rPr lang="en-US" sz="1000"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https://www.kerncounty.com/home/showpublisheddocument/7279/637913287179270000</a:t>
            </a:r>
            <a:r>
              <a:rPr lang="en-US" sz="1000" dirty="0">
                <a:solidFill>
                  <a:schemeClr val="dk1"/>
                </a:solidFill>
                <a:latin typeface="Calibri"/>
                <a:ea typeface="Calibri"/>
                <a:cs typeface="Calibri"/>
                <a:sym typeface="Calibri"/>
              </a:rPr>
              <a:t>.</a:t>
            </a:r>
          </a:p>
        </p:txBody>
      </p:sp>
      <p:sp>
        <p:nvSpPr>
          <p:cNvPr id="117" name="Google Shape;117;g27b95e3efb7_0_167"/>
          <p:cNvSpPr txBox="1"/>
          <p:nvPr/>
        </p:nvSpPr>
        <p:spPr>
          <a:xfrm>
            <a:off x="2562984" y="3992735"/>
            <a:ext cx="5778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2, 3</a:t>
            </a:r>
          </a:p>
        </p:txBody>
      </p:sp>
      <p:sp>
        <p:nvSpPr>
          <p:cNvPr id="118" name="Google Shape;118;g27b95e3efb7_0_167"/>
          <p:cNvSpPr txBox="1"/>
          <p:nvPr/>
        </p:nvSpPr>
        <p:spPr>
          <a:xfrm>
            <a:off x="1854215" y="1390092"/>
            <a:ext cx="2697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p>
        </p:txBody>
      </p:sp>
      <p:sp>
        <p:nvSpPr>
          <p:cNvPr id="119" name="Google Shape;119;g27b95e3efb7_0_167"/>
          <p:cNvSpPr txBox="1"/>
          <p:nvPr/>
        </p:nvSpPr>
        <p:spPr>
          <a:xfrm>
            <a:off x="3052007" y="2716015"/>
            <a:ext cx="5202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p>
        </p:txBody>
      </p:sp>
      <p:sp>
        <p:nvSpPr>
          <p:cNvPr id="2" name="Rectangle 1">
            <a:extLst>
              <a:ext uri="{FF2B5EF4-FFF2-40B4-BE49-F238E27FC236}">
                <a16:creationId xmlns:a16="http://schemas.microsoft.com/office/drawing/2014/main" id="{3D2A3B8E-E12B-69CA-A353-55D0A017F294}"/>
              </a:ext>
            </a:extLst>
          </p:cNvPr>
          <p:cNvSpPr/>
          <p:nvPr/>
        </p:nvSpPr>
        <p:spPr>
          <a:xfrm>
            <a:off x="473185" y="315217"/>
            <a:ext cx="11245629" cy="601245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Right Triangle 2">
            <a:extLst>
              <a:ext uri="{FF2B5EF4-FFF2-40B4-BE49-F238E27FC236}">
                <a16:creationId xmlns:a16="http://schemas.microsoft.com/office/drawing/2014/main" id="{106F6EAD-2511-49F8-5CF3-055481A4C5B7}"/>
              </a:ext>
            </a:extLst>
          </p:cNvPr>
          <p:cNvSpPr/>
          <p:nvPr/>
        </p:nvSpPr>
        <p:spPr>
          <a:xfrm rot="16200000">
            <a:off x="9209667" y="3911530"/>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Google Shape;124;p3"/>
          <p:cNvSpPr txBox="1">
            <a:spLocks noGrp="1"/>
          </p:cNvSpPr>
          <p:nvPr>
            <p:ph type="title"/>
          </p:nvPr>
        </p:nvSpPr>
        <p:spPr>
          <a:xfrm>
            <a:off x="420624" y="520117"/>
            <a:ext cx="11771376" cy="1057014"/>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4400" u="sng" dirty="0">
                <a:latin typeface="Times New Roman"/>
                <a:ea typeface="Times New Roman"/>
                <a:cs typeface="Times New Roman"/>
                <a:sym typeface="Times New Roman"/>
              </a:rPr>
              <a:t>Economía del Condado de Kern</a:t>
            </a:r>
            <a:endParaRPr sz="4400" u="sng" dirty="0">
              <a:latin typeface="Times New Roman"/>
              <a:ea typeface="Times New Roman"/>
              <a:cs typeface="Times New Roman"/>
              <a:sym typeface="Times New Roman"/>
            </a:endParaRPr>
          </a:p>
        </p:txBody>
      </p:sp>
      <p:sp>
        <p:nvSpPr>
          <p:cNvPr id="125" name="Google Shape;125;p3"/>
          <p:cNvSpPr txBox="1">
            <a:spLocks noGrp="1"/>
          </p:cNvSpPr>
          <p:nvPr>
            <p:ph idx="1"/>
          </p:nvPr>
        </p:nvSpPr>
        <p:spPr>
          <a:xfrm>
            <a:off x="571876" y="1543564"/>
            <a:ext cx="6051197" cy="4499819"/>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000"/>
              <a:buNone/>
            </a:pPr>
            <a:r>
              <a:rPr lang="es-MX" sz="2000" dirty="0">
                <a:latin typeface="Times New Roman"/>
                <a:ea typeface="Times New Roman"/>
                <a:cs typeface="Times New Roman"/>
                <a:sym typeface="Times New Roman"/>
              </a:rPr>
              <a:t>Grupos de Trabajo Clave</a:t>
            </a:r>
            <a:endParaRPr sz="2000" dirty="0">
              <a:latin typeface="Times New Roman"/>
              <a:ea typeface="Times New Roman"/>
              <a:cs typeface="Times New Roman"/>
              <a:sym typeface="Times New Roman"/>
            </a:endParaRPr>
          </a:p>
          <a:p>
            <a:pPr marL="228600" lvl="0" indent="-228600" algn="l" rtl="0">
              <a:lnSpc>
                <a:spcPct val="107000"/>
              </a:lnSpc>
              <a:spcBef>
                <a:spcPts val="600"/>
              </a:spcBef>
              <a:spcAft>
                <a:spcPts val="0"/>
              </a:spcAft>
              <a:buSzPts val="1600"/>
              <a:buChar char="⬩"/>
            </a:pPr>
            <a:r>
              <a:rPr lang="es-MX" sz="1600" dirty="0">
                <a:latin typeface="Times New Roman"/>
                <a:ea typeface="Times New Roman"/>
                <a:cs typeface="Times New Roman"/>
                <a:sym typeface="Times New Roman"/>
              </a:rPr>
              <a:t>Ocupaciones de Oficina y Apoyo Administrativo: 36,017 personas</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Ocupaciones Agrícolas, Pesqueras y Forestales: 30,911 personas</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Ventas y Ocupaciones Relacionadas: 30,359 personas</a:t>
            </a:r>
            <a:endParaRPr sz="1600" dirty="0">
              <a:latin typeface="Times New Roman"/>
              <a:ea typeface="Times New Roman"/>
              <a:cs typeface="Times New Roman"/>
              <a:sym typeface="Times New Roman"/>
            </a:endParaRPr>
          </a:p>
          <a:p>
            <a:pPr marL="0" lvl="0" indent="0" algn="l" rtl="0">
              <a:lnSpc>
                <a:spcPct val="107000"/>
              </a:lnSpc>
              <a:spcBef>
                <a:spcPts val="600"/>
              </a:spcBef>
              <a:spcAft>
                <a:spcPts val="0"/>
              </a:spcAft>
              <a:buSzPts val="2000"/>
              <a:buNone/>
            </a:pPr>
            <a:r>
              <a:rPr lang="es-MX" sz="2000" dirty="0">
                <a:latin typeface="Times New Roman"/>
                <a:ea typeface="Times New Roman"/>
                <a:cs typeface="Times New Roman"/>
                <a:sym typeface="Times New Roman"/>
              </a:rPr>
              <a:t>Sectores de Empleo Destacados</a:t>
            </a:r>
            <a:endParaRPr sz="2000" dirty="0">
              <a:latin typeface="Times New Roman"/>
              <a:ea typeface="Times New Roman"/>
              <a:cs typeface="Times New Roman"/>
              <a:sym typeface="Times New Roman"/>
            </a:endParaRPr>
          </a:p>
          <a:p>
            <a:pPr marL="228600" lvl="0" indent="-228600" algn="l" rtl="0">
              <a:lnSpc>
                <a:spcPct val="107000"/>
              </a:lnSpc>
              <a:spcBef>
                <a:spcPts val="600"/>
              </a:spcBef>
              <a:spcAft>
                <a:spcPts val="0"/>
              </a:spcAft>
              <a:buSzPts val="1600"/>
              <a:buChar char="⬩"/>
            </a:pPr>
            <a:r>
              <a:rPr lang="es-MX" sz="1600" dirty="0">
                <a:latin typeface="Times New Roman"/>
                <a:ea typeface="Times New Roman"/>
                <a:cs typeface="Times New Roman"/>
                <a:sym typeface="Times New Roman"/>
              </a:rPr>
              <a:t>Asistencia Sanitaria y Social: 40,702 personas</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Agricultura, Silvicultura, Pesca y Caza: 40,334 personas</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Comercio al por Menor: 36,250 personas</a:t>
            </a:r>
            <a:endParaRPr sz="1600" dirty="0">
              <a:latin typeface="Times New Roman"/>
              <a:ea typeface="Times New Roman"/>
              <a:cs typeface="Times New Roman"/>
              <a:sym typeface="Times New Roman"/>
            </a:endParaRPr>
          </a:p>
          <a:p>
            <a:pPr marL="0" lvl="0" indent="0" algn="l" rtl="0">
              <a:lnSpc>
                <a:spcPct val="107000"/>
              </a:lnSpc>
              <a:spcBef>
                <a:spcPts val="600"/>
              </a:spcBef>
              <a:spcAft>
                <a:spcPts val="0"/>
              </a:spcAft>
              <a:buSzPts val="2000"/>
              <a:buNone/>
            </a:pPr>
            <a:r>
              <a:rPr lang="es-MX" sz="2000" dirty="0">
                <a:latin typeface="Times New Roman"/>
                <a:ea typeface="Times New Roman"/>
                <a:cs typeface="Times New Roman"/>
                <a:sym typeface="Times New Roman"/>
              </a:rPr>
              <a:t>Preocupaciones de Desempleo</a:t>
            </a:r>
            <a:endParaRPr sz="1600" dirty="0">
              <a:latin typeface="Times New Roman"/>
              <a:ea typeface="Times New Roman"/>
              <a:cs typeface="Times New Roman"/>
              <a:sym typeface="Times New Roman"/>
            </a:endParaRPr>
          </a:p>
          <a:p>
            <a:pPr marL="228600" lvl="0" indent="-228600" algn="l" rtl="0">
              <a:lnSpc>
                <a:spcPct val="107000"/>
              </a:lnSpc>
              <a:spcBef>
                <a:spcPts val="600"/>
              </a:spcBef>
              <a:spcAft>
                <a:spcPts val="0"/>
              </a:spcAft>
              <a:buSzPts val="1600"/>
              <a:buChar char="⬩"/>
            </a:pPr>
            <a:r>
              <a:rPr lang="es-MX" sz="1600" dirty="0">
                <a:latin typeface="Times New Roman"/>
                <a:ea typeface="Times New Roman"/>
                <a:cs typeface="Times New Roman"/>
                <a:sym typeface="Times New Roman"/>
              </a:rPr>
              <a:t>Tasa de Desempleo de Kern: 8.3%</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Comparación con las Tasas Nacionales (14.4%) y Estatales (8%)</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Desempleo Vinculado a los Niveles de Educación</a:t>
            </a:r>
            <a:endParaRPr sz="1600" dirty="0">
              <a:latin typeface="Times New Roman"/>
              <a:ea typeface="Times New Roman"/>
              <a:cs typeface="Times New Roman"/>
              <a:sym typeface="Times New Roman"/>
            </a:endParaRPr>
          </a:p>
        </p:txBody>
      </p:sp>
      <p:pic>
        <p:nvPicPr>
          <p:cNvPr id="126" name="Google Shape;126;p3" descr="A graph of unemployment rate comparison&#10;&#10;Description automatically generated"/>
          <p:cNvPicPr preferRelativeResize="0"/>
          <p:nvPr/>
        </p:nvPicPr>
        <p:blipFill rotWithShape="1">
          <a:blip r:embed="rId3">
            <a:alphaModFix/>
          </a:blip>
          <a:srcRect l="5431" r="5595" b="4919"/>
          <a:stretch/>
        </p:blipFill>
        <p:spPr>
          <a:xfrm>
            <a:off x="6552861" y="1639554"/>
            <a:ext cx="4297649" cy="3427931"/>
          </a:xfrm>
          <a:prstGeom prst="rect">
            <a:avLst/>
          </a:prstGeom>
          <a:noFill/>
          <a:ln>
            <a:noFill/>
          </a:ln>
        </p:spPr>
      </p:pic>
      <p:sp>
        <p:nvSpPr>
          <p:cNvPr id="127" name="Google Shape;127;p3"/>
          <p:cNvSpPr txBox="1"/>
          <p:nvPr/>
        </p:nvSpPr>
        <p:spPr>
          <a:xfrm>
            <a:off x="6568619" y="4430736"/>
            <a:ext cx="544315" cy="21544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800" b="1" dirty="0">
                <a:solidFill>
                  <a:schemeClr val="dk1"/>
                </a:solidFill>
                <a:latin typeface="Quattrocento Sans"/>
                <a:ea typeface="Quattrocento Sans"/>
                <a:cs typeface="Quattrocento Sans"/>
                <a:sym typeface="Quattrocento Sans"/>
              </a:rPr>
              <a:t>EE.UU.</a:t>
            </a:r>
            <a:endParaRPr sz="800" b="1" dirty="0">
              <a:solidFill>
                <a:schemeClr val="dk1"/>
              </a:solidFill>
              <a:latin typeface="Quattrocento Sans"/>
              <a:ea typeface="Quattrocento Sans"/>
              <a:cs typeface="Quattrocento Sans"/>
              <a:sym typeface="Quattrocento Sans"/>
            </a:endParaRPr>
          </a:p>
        </p:txBody>
      </p:sp>
      <p:sp>
        <p:nvSpPr>
          <p:cNvPr id="128" name="Google Shape;128;p3"/>
          <p:cNvSpPr txBox="1"/>
          <p:nvPr/>
        </p:nvSpPr>
        <p:spPr>
          <a:xfrm>
            <a:off x="7077192" y="1639554"/>
            <a:ext cx="4151376"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dirty="0">
                <a:solidFill>
                  <a:srgbClr val="0070C0"/>
                </a:solidFill>
                <a:latin typeface="Quattrocento Sans"/>
                <a:ea typeface="Quattrocento Sans"/>
                <a:cs typeface="Quattrocento Sans"/>
                <a:sym typeface="Quattrocento Sans"/>
              </a:rPr>
              <a:t>Comparación del Porcentaje de Desempleo</a:t>
            </a:r>
            <a:endParaRPr sz="1800" dirty="0">
              <a:solidFill>
                <a:srgbClr val="0070C0"/>
              </a:solidFill>
              <a:latin typeface="Quattrocento Sans"/>
              <a:ea typeface="Quattrocento Sans"/>
              <a:cs typeface="Quattrocento Sans"/>
              <a:sym typeface="Quattrocento Sans"/>
            </a:endParaRPr>
          </a:p>
        </p:txBody>
      </p:sp>
      <p:sp>
        <p:nvSpPr>
          <p:cNvPr id="129" name="Google Shape;129;p3"/>
          <p:cNvSpPr txBox="1"/>
          <p:nvPr/>
        </p:nvSpPr>
        <p:spPr>
          <a:xfrm>
            <a:off x="438342" y="5478252"/>
            <a:ext cx="11455500" cy="91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s-MX" sz="900" dirty="0">
                <a:latin typeface="Times New Roman"/>
                <a:ea typeface="Times New Roman"/>
                <a:cs typeface="Times New Roman"/>
                <a:sym typeface="Times New Roman"/>
              </a:rPr>
              <a:t>Origen:</a:t>
            </a:r>
            <a:endParaRPr sz="900" dirty="0">
              <a:latin typeface="Times New Roman"/>
              <a:ea typeface="Times New Roman"/>
              <a:cs typeface="Times New Roman"/>
              <a:sym typeface="Times New Roman"/>
            </a:endParaRPr>
          </a:p>
          <a:p>
            <a:pPr marL="0" marR="0" lvl="0" indent="0" algn="l" rtl="0">
              <a:lnSpc>
                <a:spcPct val="50000"/>
              </a:lnSpc>
              <a:spcBef>
                <a:spcPts val="600"/>
              </a:spcBef>
              <a:spcAft>
                <a:spcPts val="0"/>
              </a:spcAft>
              <a:buNone/>
            </a:pPr>
            <a:r>
              <a:rPr lang="es-MX" sz="900" dirty="0">
                <a:latin typeface="Times New Roman"/>
                <a:ea typeface="Times New Roman"/>
                <a:cs typeface="Times New Roman"/>
                <a:sym typeface="Times New Roman"/>
              </a:rPr>
              <a:t>1.Data USA; Kern County; 2020; </a:t>
            </a:r>
            <a:r>
              <a:rPr lang="es-MX" sz="900" dirty="0">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https://datausa.io/profile/geo/kern-county-ca#economy</a:t>
            </a:r>
            <a:endParaRPr sz="900" dirty="0">
              <a:latin typeface="Times New Roman"/>
              <a:ea typeface="Times New Roman"/>
              <a:cs typeface="Times New Roman"/>
              <a:sym typeface="Times New Roman"/>
            </a:endParaRPr>
          </a:p>
          <a:p>
            <a:pPr marL="0" marR="0" lvl="0" indent="0" algn="l" rtl="0">
              <a:lnSpc>
                <a:spcPct val="50000"/>
              </a:lnSpc>
              <a:spcBef>
                <a:spcPts val="600"/>
              </a:spcBef>
              <a:spcAft>
                <a:spcPts val="0"/>
              </a:spcAft>
              <a:buNone/>
            </a:pPr>
            <a:r>
              <a:rPr lang="es-MX" sz="900" dirty="0">
                <a:latin typeface="Times New Roman"/>
                <a:ea typeface="Times New Roman"/>
                <a:cs typeface="Times New Roman"/>
                <a:sym typeface="Times New Roman"/>
              </a:rPr>
              <a:t>2.State of California; Employment </a:t>
            </a:r>
            <a:r>
              <a:rPr lang="es-MX" sz="900" dirty="0" err="1">
                <a:latin typeface="Times New Roman"/>
                <a:ea typeface="Times New Roman"/>
                <a:cs typeface="Times New Roman"/>
                <a:sym typeface="Times New Roman"/>
              </a:rPr>
              <a:t>Development</a:t>
            </a:r>
            <a:r>
              <a:rPr lang="es-MX" sz="900" dirty="0">
                <a:latin typeface="Times New Roman"/>
                <a:ea typeface="Times New Roman"/>
                <a:cs typeface="Times New Roman"/>
                <a:sym typeface="Times New Roman"/>
              </a:rPr>
              <a:t> </a:t>
            </a:r>
            <a:r>
              <a:rPr lang="es-MX" sz="900" dirty="0" err="1">
                <a:latin typeface="Times New Roman"/>
                <a:ea typeface="Times New Roman"/>
                <a:cs typeface="Times New Roman"/>
                <a:sym typeface="Times New Roman"/>
              </a:rPr>
              <a:t>Department</a:t>
            </a:r>
            <a:r>
              <a:rPr lang="es-MX" sz="900" dirty="0">
                <a:latin typeface="Times New Roman"/>
                <a:ea typeface="Times New Roman"/>
                <a:cs typeface="Times New Roman"/>
                <a:sym typeface="Times New Roman"/>
              </a:rPr>
              <a:t>; </a:t>
            </a:r>
            <a:r>
              <a:rPr lang="es-MX" sz="900" dirty="0" err="1">
                <a:latin typeface="Times New Roman"/>
                <a:ea typeface="Times New Roman"/>
                <a:cs typeface="Times New Roman"/>
                <a:sym typeface="Times New Roman"/>
              </a:rPr>
              <a:t>Monthly</a:t>
            </a:r>
            <a:r>
              <a:rPr lang="es-MX" sz="900" dirty="0">
                <a:latin typeface="Times New Roman"/>
                <a:ea typeface="Times New Roman"/>
                <a:cs typeface="Times New Roman"/>
                <a:sym typeface="Times New Roman"/>
              </a:rPr>
              <a:t> Labor </a:t>
            </a:r>
            <a:r>
              <a:rPr lang="es-MX" sz="900" dirty="0" err="1">
                <a:latin typeface="Times New Roman"/>
                <a:ea typeface="Times New Roman"/>
                <a:cs typeface="Times New Roman"/>
                <a:sym typeface="Times New Roman"/>
              </a:rPr>
              <a:t>Force</a:t>
            </a:r>
            <a:r>
              <a:rPr lang="es-MX" sz="900" dirty="0">
                <a:latin typeface="Times New Roman"/>
                <a:ea typeface="Times New Roman"/>
                <a:cs typeface="Times New Roman"/>
                <a:sym typeface="Times New Roman"/>
              </a:rPr>
              <a:t> Data </a:t>
            </a:r>
            <a:r>
              <a:rPr lang="es-MX" sz="900" dirty="0" err="1">
                <a:latin typeface="Times New Roman"/>
                <a:ea typeface="Times New Roman"/>
                <a:cs typeface="Times New Roman"/>
                <a:sym typeface="Times New Roman"/>
              </a:rPr>
              <a:t>for</a:t>
            </a:r>
            <a:r>
              <a:rPr lang="es-MX" sz="900" dirty="0">
                <a:latin typeface="Times New Roman"/>
                <a:ea typeface="Times New Roman"/>
                <a:cs typeface="Times New Roman"/>
                <a:sym typeface="Times New Roman"/>
              </a:rPr>
              <a:t> </a:t>
            </a:r>
            <a:r>
              <a:rPr lang="es-MX" sz="900" dirty="0" err="1">
                <a:latin typeface="Times New Roman"/>
                <a:ea typeface="Times New Roman"/>
                <a:cs typeface="Times New Roman"/>
                <a:sym typeface="Times New Roman"/>
              </a:rPr>
              <a:t>Counties</a:t>
            </a:r>
            <a:r>
              <a:rPr lang="es-MX" sz="900" dirty="0">
                <a:latin typeface="Times New Roman"/>
                <a:ea typeface="Times New Roman"/>
                <a:cs typeface="Times New Roman"/>
                <a:sym typeface="Times New Roman"/>
              </a:rPr>
              <a:t>; </a:t>
            </a:r>
            <a:r>
              <a:rPr lang="es-MX" sz="900" dirty="0" err="1">
                <a:latin typeface="Times New Roman"/>
                <a:ea typeface="Times New Roman"/>
                <a:cs typeface="Times New Roman"/>
                <a:sym typeface="Times New Roman"/>
              </a:rPr>
              <a:t>July</a:t>
            </a:r>
            <a:r>
              <a:rPr lang="es-MX" sz="900" dirty="0">
                <a:latin typeface="Times New Roman"/>
                <a:ea typeface="Times New Roman"/>
                <a:cs typeface="Times New Roman"/>
                <a:sym typeface="Times New Roman"/>
              </a:rPr>
              <a:t> 2023</a:t>
            </a:r>
            <a:endParaRPr sz="900" dirty="0">
              <a:latin typeface="Times New Roman"/>
              <a:ea typeface="Times New Roman"/>
              <a:cs typeface="Times New Roman"/>
              <a:sym typeface="Times New Roman"/>
            </a:endParaRPr>
          </a:p>
          <a:p>
            <a:pPr marL="0" marR="0" lvl="0" indent="0" algn="l" rtl="0">
              <a:lnSpc>
                <a:spcPct val="50000"/>
              </a:lnSpc>
              <a:spcBef>
                <a:spcPts val="600"/>
              </a:spcBef>
              <a:spcAft>
                <a:spcPts val="0"/>
              </a:spcAft>
              <a:buNone/>
            </a:pPr>
            <a:r>
              <a:rPr lang="es-MX" sz="900" dirty="0">
                <a:latin typeface="Times New Roman"/>
                <a:ea typeface="Times New Roman"/>
                <a:cs typeface="Times New Roman"/>
                <a:sym typeface="Times New Roman"/>
              </a:rPr>
              <a:t>3.Comprehensive </a:t>
            </a:r>
            <a:r>
              <a:rPr lang="es-MX" sz="900" dirty="0" err="1">
                <a:latin typeface="Times New Roman"/>
                <a:ea typeface="Times New Roman"/>
                <a:cs typeface="Times New Roman"/>
                <a:sym typeface="Times New Roman"/>
              </a:rPr>
              <a:t>Economic</a:t>
            </a:r>
            <a:r>
              <a:rPr lang="es-MX" sz="900" dirty="0">
                <a:latin typeface="Times New Roman"/>
                <a:ea typeface="Times New Roman"/>
                <a:cs typeface="Times New Roman"/>
                <a:sym typeface="Times New Roman"/>
              </a:rPr>
              <a:t> </a:t>
            </a:r>
            <a:r>
              <a:rPr lang="es-MX" sz="900" dirty="0" err="1">
                <a:latin typeface="Times New Roman"/>
                <a:ea typeface="Times New Roman"/>
                <a:cs typeface="Times New Roman"/>
                <a:sym typeface="Times New Roman"/>
              </a:rPr>
              <a:t>Development</a:t>
            </a:r>
            <a:r>
              <a:rPr lang="es-MX" sz="900" dirty="0">
                <a:latin typeface="Times New Roman"/>
                <a:ea typeface="Times New Roman"/>
                <a:cs typeface="Times New Roman"/>
                <a:sym typeface="Times New Roman"/>
              </a:rPr>
              <a:t> </a:t>
            </a:r>
            <a:r>
              <a:rPr lang="es-MX" sz="900" dirty="0" err="1">
                <a:latin typeface="Times New Roman"/>
                <a:ea typeface="Times New Roman"/>
                <a:cs typeface="Times New Roman"/>
                <a:sym typeface="Times New Roman"/>
              </a:rPr>
              <a:t>Strategy</a:t>
            </a:r>
            <a:r>
              <a:rPr lang="es-MX" sz="900" dirty="0">
                <a:latin typeface="Times New Roman"/>
                <a:ea typeface="Times New Roman"/>
                <a:cs typeface="Times New Roman"/>
                <a:sym typeface="Times New Roman"/>
              </a:rPr>
              <a:t> (CEDS); County of Kern, CA; </a:t>
            </a:r>
            <a:r>
              <a:rPr lang="es-MX" sz="900" dirty="0" err="1">
                <a:latin typeface="Times New Roman"/>
                <a:ea typeface="Times New Roman"/>
                <a:cs typeface="Times New Roman"/>
                <a:sym typeface="Times New Roman"/>
              </a:rPr>
              <a:t>October</a:t>
            </a:r>
            <a:r>
              <a:rPr lang="es-MX" sz="900" dirty="0">
                <a:latin typeface="Times New Roman"/>
                <a:ea typeface="Times New Roman"/>
                <a:cs typeface="Times New Roman"/>
                <a:sym typeface="Times New Roman"/>
              </a:rPr>
              <a:t> 31, 2021 </a:t>
            </a:r>
          </a:p>
          <a:p>
            <a:pPr marL="0" marR="0" lvl="0" indent="0" algn="l" rtl="0">
              <a:lnSpc>
                <a:spcPct val="50000"/>
              </a:lnSpc>
              <a:spcBef>
                <a:spcPts val="600"/>
              </a:spcBef>
              <a:spcAft>
                <a:spcPts val="0"/>
              </a:spcAft>
              <a:buNone/>
            </a:pPr>
            <a:r>
              <a:rPr lang="es-MX" sz="900" u="sng"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https://www.kerncounty.com/home/showpublisheddocument/7279/637913287179270000</a:t>
            </a:r>
            <a:r>
              <a:rPr lang="es-MX" sz="900" dirty="0">
                <a:solidFill>
                  <a:srgbClr val="0070C0"/>
                </a:solidFill>
                <a:latin typeface="Calibri"/>
                <a:ea typeface="Calibri"/>
                <a:cs typeface="Calibri"/>
                <a:sym typeface="Calibri"/>
              </a:rPr>
              <a:t>.</a:t>
            </a:r>
            <a:endParaRPr sz="900" dirty="0">
              <a:solidFill>
                <a:srgbClr val="0070C0"/>
              </a:solidFill>
              <a:latin typeface="Calibri"/>
              <a:ea typeface="Calibri"/>
              <a:cs typeface="Calibri"/>
              <a:sym typeface="Calibri"/>
            </a:endParaRPr>
          </a:p>
        </p:txBody>
      </p:sp>
      <p:sp>
        <p:nvSpPr>
          <p:cNvPr id="130" name="Google Shape;130;p3"/>
          <p:cNvSpPr txBox="1"/>
          <p:nvPr/>
        </p:nvSpPr>
        <p:spPr>
          <a:xfrm>
            <a:off x="3169394" y="1484255"/>
            <a:ext cx="2697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endParaRPr sz="1200" dirty="0">
              <a:latin typeface="Times"/>
              <a:ea typeface="Times"/>
              <a:cs typeface="Times"/>
              <a:sym typeface="Times"/>
            </a:endParaRPr>
          </a:p>
        </p:txBody>
      </p:sp>
      <p:sp>
        <p:nvSpPr>
          <p:cNvPr id="131" name="Google Shape;131;p3"/>
          <p:cNvSpPr txBox="1"/>
          <p:nvPr/>
        </p:nvSpPr>
        <p:spPr>
          <a:xfrm>
            <a:off x="3809325" y="2749248"/>
            <a:ext cx="5202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endParaRPr sz="1200" dirty="0">
              <a:latin typeface="Times"/>
              <a:ea typeface="Times"/>
              <a:cs typeface="Times"/>
              <a:sym typeface="Times"/>
            </a:endParaRPr>
          </a:p>
        </p:txBody>
      </p:sp>
      <p:sp>
        <p:nvSpPr>
          <p:cNvPr id="132" name="Google Shape;132;p3"/>
          <p:cNvSpPr txBox="1"/>
          <p:nvPr/>
        </p:nvSpPr>
        <p:spPr>
          <a:xfrm>
            <a:off x="3751725" y="4069016"/>
            <a:ext cx="5778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2, 3</a:t>
            </a:r>
            <a:endParaRPr sz="1200" dirty="0">
              <a:latin typeface="Times"/>
              <a:ea typeface="Times"/>
              <a:cs typeface="Times"/>
              <a:sym typeface="Times"/>
            </a:endParaRPr>
          </a:p>
        </p:txBody>
      </p:sp>
      <p:sp>
        <p:nvSpPr>
          <p:cNvPr id="2" name="Rectangle 1">
            <a:extLst>
              <a:ext uri="{FF2B5EF4-FFF2-40B4-BE49-F238E27FC236}">
                <a16:creationId xmlns:a16="http://schemas.microsoft.com/office/drawing/2014/main" id="{32477336-7961-27AC-F474-8FAD27C639AA}"/>
              </a:ext>
            </a:extLst>
          </p:cNvPr>
          <p:cNvSpPr/>
          <p:nvPr/>
        </p:nvSpPr>
        <p:spPr>
          <a:xfrm>
            <a:off x="386088" y="345173"/>
            <a:ext cx="11385288" cy="6107837"/>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3" name="Right Triangle 2">
            <a:extLst>
              <a:ext uri="{FF2B5EF4-FFF2-40B4-BE49-F238E27FC236}">
                <a16:creationId xmlns:a16="http://schemas.microsoft.com/office/drawing/2014/main" id="{5CA8E80C-7A5C-B530-8FF1-B07C723FE956}"/>
              </a:ext>
            </a:extLst>
          </p:cNvPr>
          <p:cNvSpPr/>
          <p:nvPr/>
        </p:nvSpPr>
        <p:spPr>
          <a:xfrm rot="16200000">
            <a:off x="9209667" y="3911530"/>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Google Shape;137;g27b95e3efb7_0_254"/>
          <p:cNvSpPr txBox="1">
            <a:spLocks noGrp="1"/>
          </p:cNvSpPr>
          <p:nvPr>
            <p:ph type="title"/>
          </p:nvPr>
        </p:nvSpPr>
        <p:spPr>
          <a:xfrm>
            <a:off x="420624" y="520117"/>
            <a:ext cx="11771400" cy="10569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4400" u="sng" dirty="0">
                <a:latin typeface="Times New Roman"/>
                <a:ea typeface="Times New Roman"/>
                <a:cs typeface="Times New Roman"/>
                <a:sym typeface="Times New Roman"/>
              </a:rPr>
              <a:t>Kern County Economy</a:t>
            </a:r>
            <a:endParaRPr dirty="0"/>
          </a:p>
        </p:txBody>
      </p:sp>
      <p:sp>
        <p:nvSpPr>
          <p:cNvPr id="138" name="Google Shape;138;g27b95e3efb7_0_254"/>
          <p:cNvSpPr txBox="1">
            <a:spLocks noGrp="1"/>
          </p:cNvSpPr>
          <p:nvPr>
            <p:ph idx="1"/>
          </p:nvPr>
        </p:nvSpPr>
        <p:spPr>
          <a:xfrm>
            <a:off x="678077" y="1577017"/>
            <a:ext cx="4837875" cy="31713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000"/>
              <a:buNone/>
            </a:pPr>
            <a:r>
              <a:rPr lang="es-MX" sz="2000" dirty="0" err="1">
                <a:latin typeface="Times New Roman"/>
                <a:ea typeface="Times New Roman"/>
                <a:cs typeface="Times New Roman"/>
                <a:sym typeface="Times New Roman"/>
              </a:rPr>
              <a:t>Economic</a:t>
            </a:r>
            <a:r>
              <a:rPr lang="es-MX" sz="2000" dirty="0">
                <a:latin typeface="Times New Roman"/>
                <a:ea typeface="Times New Roman"/>
                <a:cs typeface="Times New Roman"/>
                <a:sym typeface="Times New Roman"/>
              </a:rPr>
              <a:t> </a:t>
            </a:r>
            <a:r>
              <a:rPr lang="es-MX" sz="2000" dirty="0" err="1">
                <a:latin typeface="Times New Roman"/>
                <a:ea typeface="Times New Roman"/>
                <a:cs typeface="Times New Roman"/>
                <a:sym typeface="Times New Roman"/>
              </a:rPr>
              <a:t>Inequities</a:t>
            </a:r>
            <a:endParaRPr sz="1600" dirty="0">
              <a:latin typeface="Times New Roman"/>
              <a:ea typeface="Times New Roman"/>
              <a:cs typeface="Times New Roman"/>
              <a:sym typeface="Times New Roman"/>
            </a:endParaRPr>
          </a:p>
          <a:p>
            <a:pPr marL="228600" lvl="0" indent="-228600" algn="l" rtl="0">
              <a:lnSpc>
                <a:spcPct val="107000"/>
              </a:lnSpc>
              <a:spcBef>
                <a:spcPts val="600"/>
              </a:spcBef>
              <a:spcAft>
                <a:spcPts val="0"/>
              </a:spcAft>
              <a:buSzPts val="1600"/>
              <a:buChar char="⬩"/>
            </a:pPr>
            <a:r>
              <a:rPr lang="es-MX" sz="1600" dirty="0" err="1">
                <a:latin typeface="Times New Roman"/>
                <a:ea typeface="Times New Roman"/>
                <a:cs typeface="Times New Roman"/>
                <a:sym typeface="Times New Roman"/>
              </a:rPr>
              <a:t>Concentration</a:t>
            </a:r>
            <a:r>
              <a:rPr lang="es-MX" sz="1600" dirty="0">
                <a:latin typeface="Times New Roman"/>
                <a:ea typeface="Times New Roman"/>
                <a:cs typeface="Times New Roman"/>
                <a:sym typeface="Times New Roman"/>
              </a:rPr>
              <a:t> of </a:t>
            </a:r>
            <a:r>
              <a:rPr lang="es-MX" sz="1600" dirty="0" err="1">
                <a:latin typeface="Times New Roman"/>
                <a:ea typeface="Times New Roman"/>
                <a:cs typeface="Times New Roman"/>
                <a:sym typeface="Times New Roman"/>
              </a:rPr>
              <a:t>Lower-Wage</a:t>
            </a:r>
            <a:r>
              <a:rPr lang="es-MX" sz="1600" dirty="0">
                <a:latin typeface="Times New Roman"/>
                <a:ea typeface="Times New Roman"/>
                <a:cs typeface="Times New Roman"/>
                <a:sym typeface="Times New Roman"/>
              </a:rPr>
              <a:t> Jobs</a:t>
            </a:r>
            <a:endParaRPr lang="es-MX" sz="1600" dirty="0"/>
          </a:p>
          <a:p>
            <a:pPr marL="228600" lvl="0" indent="-228600" algn="l" rtl="0">
              <a:lnSpc>
                <a:spcPct val="107000"/>
              </a:lnSpc>
              <a:spcBef>
                <a:spcPts val="600"/>
              </a:spcBef>
              <a:spcAft>
                <a:spcPts val="0"/>
              </a:spcAft>
              <a:buSzPts val="1600"/>
              <a:buChar char="⬩"/>
            </a:pPr>
            <a:r>
              <a:rPr lang="es-MX" sz="1600" dirty="0" err="1">
                <a:latin typeface="Times New Roman"/>
                <a:ea typeface="Times New Roman"/>
                <a:cs typeface="Times New Roman"/>
                <a:sym typeface="Times New Roman"/>
              </a:rPr>
              <a:t>Limited</a:t>
            </a:r>
            <a:r>
              <a:rPr lang="es-MX" sz="1600" dirty="0">
                <a:latin typeface="Times New Roman"/>
                <a:ea typeface="Times New Roman"/>
                <a:cs typeface="Times New Roman"/>
                <a:sym typeface="Times New Roman"/>
              </a:rPr>
              <a:t> </a:t>
            </a:r>
            <a:r>
              <a:rPr lang="es-MX" sz="1600" dirty="0" err="1">
                <a:latin typeface="Times New Roman"/>
                <a:ea typeface="Times New Roman"/>
                <a:cs typeface="Times New Roman"/>
                <a:sym typeface="Times New Roman"/>
              </a:rPr>
              <a:t>Upward</a:t>
            </a:r>
            <a:r>
              <a:rPr lang="es-MX" sz="1600" dirty="0">
                <a:latin typeface="Times New Roman"/>
                <a:ea typeface="Times New Roman"/>
                <a:cs typeface="Times New Roman"/>
                <a:sym typeface="Times New Roman"/>
              </a:rPr>
              <a:t> </a:t>
            </a:r>
            <a:r>
              <a:rPr lang="es-MX" sz="1600" dirty="0" err="1">
                <a:latin typeface="Times New Roman"/>
                <a:ea typeface="Times New Roman"/>
                <a:cs typeface="Times New Roman"/>
                <a:sym typeface="Times New Roman"/>
              </a:rPr>
              <a:t>Mobility</a:t>
            </a:r>
            <a:r>
              <a:rPr lang="es-MX" sz="1600" dirty="0">
                <a:latin typeface="Times New Roman"/>
                <a:ea typeface="Times New Roman"/>
                <a:cs typeface="Times New Roman"/>
                <a:sym typeface="Times New Roman"/>
              </a:rPr>
              <a:t> and </a:t>
            </a:r>
            <a:r>
              <a:rPr lang="es-MX" sz="1600" dirty="0" err="1">
                <a:latin typeface="Times New Roman"/>
                <a:ea typeface="Times New Roman"/>
                <a:cs typeface="Times New Roman"/>
                <a:sym typeface="Times New Roman"/>
              </a:rPr>
              <a:t>Opportunities</a:t>
            </a:r>
            <a:endParaRPr dirty="0"/>
          </a:p>
          <a:p>
            <a:pPr marL="0" lvl="0" indent="0" algn="l" rtl="0">
              <a:lnSpc>
                <a:spcPct val="107000"/>
              </a:lnSpc>
              <a:spcBef>
                <a:spcPts val="600"/>
              </a:spcBef>
              <a:spcAft>
                <a:spcPts val="0"/>
              </a:spcAft>
              <a:buSzPts val="2000"/>
              <a:buNone/>
            </a:pPr>
            <a:r>
              <a:rPr lang="es-MX" sz="2000" dirty="0" err="1">
                <a:latin typeface="Times New Roman"/>
                <a:ea typeface="Times New Roman"/>
                <a:cs typeface="Times New Roman"/>
                <a:sym typeface="Times New Roman"/>
              </a:rPr>
              <a:t>Economic</a:t>
            </a:r>
            <a:r>
              <a:rPr lang="es-MX" sz="2000" dirty="0">
                <a:latin typeface="Times New Roman"/>
                <a:ea typeface="Times New Roman"/>
                <a:cs typeface="Times New Roman"/>
                <a:sym typeface="Times New Roman"/>
              </a:rPr>
              <a:t> Well-Being and </a:t>
            </a:r>
            <a:r>
              <a:rPr lang="es-MX" sz="2000" dirty="0" err="1">
                <a:latin typeface="Times New Roman"/>
                <a:ea typeface="Times New Roman"/>
                <a:cs typeface="Times New Roman"/>
                <a:sym typeface="Times New Roman"/>
              </a:rPr>
              <a:t>Cost</a:t>
            </a:r>
            <a:r>
              <a:rPr lang="es-MX" sz="2000" dirty="0">
                <a:latin typeface="Times New Roman"/>
                <a:ea typeface="Times New Roman"/>
                <a:cs typeface="Times New Roman"/>
                <a:sym typeface="Times New Roman"/>
              </a:rPr>
              <a:t> of Living</a:t>
            </a:r>
            <a:endParaRPr sz="1600" dirty="0">
              <a:latin typeface="Times New Roman"/>
              <a:ea typeface="Times New Roman"/>
              <a:cs typeface="Times New Roman"/>
              <a:sym typeface="Times New Roman"/>
            </a:endParaRPr>
          </a:p>
          <a:p>
            <a:pPr marL="228600" lvl="0" indent="-228600" algn="l" rtl="0">
              <a:lnSpc>
                <a:spcPct val="107000"/>
              </a:lnSpc>
              <a:spcBef>
                <a:spcPts val="600"/>
              </a:spcBef>
              <a:spcAft>
                <a:spcPts val="0"/>
              </a:spcAft>
              <a:buSzPts val="1600"/>
              <a:buChar char="⬩"/>
            </a:pPr>
            <a:r>
              <a:rPr lang="es-MX" sz="1600" dirty="0">
                <a:latin typeface="Times New Roman"/>
                <a:ea typeface="Times New Roman"/>
                <a:cs typeface="Times New Roman"/>
                <a:sym typeface="Times New Roman"/>
              </a:rPr>
              <a:t>Diverse </a:t>
            </a:r>
            <a:r>
              <a:rPr lang="es-MX" sz="1600" dirty="0" err="1">
                <a:latin typeface="Times New Roman"/>
                <a:ea typeface="Times New Roman"/>
                <a:cs typeface="Times New Roman"/>
                <a:sym typeface="Times New Roman"/>
              </a:rPr>
              <a:t>Economic</a:t>
            </a:r>
            <a:r>
              <a:rPr lang="es-MX" sz="1600" dirty="0">
                <a:latin typeface="Times New Roman"/>
                <a:ea typeface="Times New Roman"/>
                <a:cs typeface="Times New Roman"/>
                <a:sym typeface="Times New Roman"/>
              </a:rPr>
              <a:t> Well-Being </a:t>
            </a:r>
            <a:r>
              <a:rPr lang="es-MX" sz="1600" dirty="0" err="1">
                <a:latin typeface="Times New Roman"/>
                <a:ea typeface="Times New Roman"/>
                <a:cs typeface="Times New Roman"/>
                <a:sym typeface="Times New Roman"/>
              </a:rPr>
              <a:t>across</a:t>
            </a:r>
            <a:r>
              <a:rPr lang="es-MX" sz="1600" dirty="0">
                <a:latin typeface="Times New Roman"/>
                <a:ea typeface="Times New Roman"/>
                <a:cs typeface="Times New Roman"/>
                <a:sym typeface="Times New Roman"/>
              </a:rPr>
              <a:t> </a:t>
            </a:r>
            <a:r>
              <a:rPr lang="es-MX" sz="1600" dirty="0" err="1">
                <a:latin typeface="Times New Roman"/>
                <a:ea typeface="Times New Roman"/>
                <a:cs typeface="Times New Roman"/>
                <a:sym typeface="Times New Roman"/>
              </a:rPr>
              <a:t>Towns</a:t>
            </a:r>
            <a:endParaRPr dirty="0"/>
          </a:p>
          <a:p>
            <a:pPr marL="228600" lvl="0" indent="-228600" algn="l" rtl="0">
              <a:lnSpc>
                <a:spcPct val="107000"/>
              </a:lnSpc>
              <a:spcBef>
                <a:spcPts val="600"/>
              </a:spcBef>
              <a:spcAft>
                <a:spcPts val="0"/>
              </a:spcAft>
              <a:buSzPts val="1600"/>
              <a:buChar char="⬩"/>
            </a:pPr>
            <a:r>
              <a:rPr lang="es-MX" sz="1600" dirty="0" err="1">
                <a:latin typeface="Times New Roman"/>
                <a:ea typeface="Times New Roman"/>
                <a:cs typeface="Times New Roman"/>
                <a:sym typeface="Times New Roman"/>
              </a:rPr>
              <a:t>Cost</a:t>
            </a:r>
            <a:r>
              <a:rPr lang="es-MX" sz="1600" dirty="0">
                <a:latin typeface="Times New Roman"/>
                <a:ea typeface="Times New Roman"/>
                <a:cs typeface="Times New Roman"/>
                <a:sym typeface="Times New Roman"/>
              </a:rPr>
              <a:t> of Living Varies and </a:t>
            </a:r>
            <a:r>
              <a:rPr lang="es-MX" sz="1600" dirty="0" err="1">
                <a:latin typeface="Times New Roman"/>
                <a:ea typeface="Times New Roman"/>
                <a:cs typeface="Times New Roman"/>
                <a:sym typeface="Times New Roman"/>
              </a:rPr>
              <a:t>Affordability</a:t>
            </a:r>
            <a:endParaRPr dirty="0"/>
          </a:p>
          <a:p>
            <a:pPr marL="228600" lvl="0" indent="-228600" algn="l" rtl="0">
              <a:lnSpc>
                <a:spcPct val="107000"/>
              </a:lnSpc>
              <a:spcBef>
                <a:spcPts val="600"/>
              </a:spcBef>
              <a:spcAft>
                <a:spcPts val="0"/>
              </a:spcAft>
              <a:buSzPts val="1600"/>
              <a:buChar char="⬩"/>
            </a:pPr>
            <a:r>
              <a:rPr lang="es-MX" sz="1600" dirty="0" err="1">
                <a:latin typeface="Times New Roman"/>
                <a:ea typeface="Times New Roman"/>
                <a:cs typeface="Times New Roman"/>
                <a:sym typeface="Times New Roman"/>
              </a:rPr>
              <a:t>Towns</a:t>
            </a:r>
            <a:r>
              <a:rPr lang="es-MX" sz="1600" dirty="0">
                <a:latin typeface="Times New Roman"/>
                <a:ea typeface="Times New Roman"/>
                <a:cs typeface="Times New Roman"/>
                <a:sym typeface="Times New Roman"/>
              </a:rPr>
              <a:t> </a:t>
            </a:r>
            <a:r>
              <a:rPr lang="es-MX" sz="1600" dirty="0" err="1">
                <a:latin typeface="Times New Roman"/>
                <a:ea typeface="Times New Roman"/>
                <a:cs typeface="Times New Roman"/>
                <a:sym typeface="Times New Roman"/>
              </a:rPr>
              <a:t>with</a:t>
            </a:r>
            <a:r>
              <a:rPr lang="es-MX" sz="1600" dirty="0">
                <a:latin typeface="Times New Roman"/>
                <a:ea typeface="Times New Roman"/>
                <a:cs typeface="Times New Roman"/>
                <a:sym typeface="Times New Roman"/>
              </a:rPr>
              <a:t> </a:t>
            </a:r>
            <a:r>
              <a:rPr lang="es-MX" sz="1600" dirty="0" err="1">
                <a:latin typeface="Times New Roman"/>
                <a:ea typeface="Times New Roman"/>
                <a:cs typeface="Times New Roman"/>
                <a:sym typeface="Times New Roman"/>
              </a:rPr>
              <a:t>Economic</a:t>
            </a:r>
            <a:r>
              <a:rPr lang="es-MX" sz="1600" dirty="0">
                <a:latin typeface="Times New Roman"/>
                <a:ea typeface="Times New Roman"/>
                <a:cs typeface="Times New Roman"/>
                <a:sym typeface="Times New Roman"/>
              </a:rPr>
              <a:t> Challenges </a:t>
            </a:r>
            <a:endParaRPr dirty="0"/>
          </a:p>
          <a:p>
            <a:pPr marL="228600" lvl="0" indent="-228600" algn="l" rtl="0">
              <a:lnSpc>
                <a:spcPct val="107000"/>
              </a:lnSpc>
              <a:spcBef>
                <a:spcPts val="600"/>
              </a:spcBef>
              <a:spcAft>
                <a:spcPts val="0"/>
              </a:spcAft>
              <a:buSzPts val="1600"/>
              <a:buChar char="⬩"/>
            </a:pPr>
            <a:r>
              <a:rPr lang="es-MX" sz="1600" dirty="0">
                <a:latin typeface="Times New Roman"/>
                <a:ea typeface="Times New Roman"/>
                <a:cs typeface="Times New Roman"/>
                <a:sym typeface="Times New Roman"/>
              </a:rPr>
              <a:t>SNAP </a:t>
            </a:r>
            <a:r>
              <a:rPr lang="es-MX" sz="1600" dirty="0" err="1">
                <a:latin typeface="Times New Roman"/>
                <a:ea typeface="Times New Roman"/>
                <a:cs typeface="Times New Roman"/>
                <a:sym typeface="Times New Roman"/>
              </a:rPr>
              <a:t>Utilization</a:t>
            </a:r>
            <a:r>
              <a:rPr lang="es-MX" sz="1600" dirty="0">
                <a:latin typeface="Times New Roman"/>
                <a:ea typeface="Times New Roman"/>
                <a:cs typeface="Times New Roman"/>
                <a:sym typeface="Times New Roman"/>
              </a:rPr>
              <a:t> at a </a:t>
            </a:r>
            <a:r>
              <a:rPr lang="es-MX" sz="1600" dirty="0" err="1">
                <a:latin typeface="Times New Roman"/>
                <a:ea typeface="Times New Roman"/>
                <a:cs typeface="Times New Roman"/>
                <a:sym typeface="Times New Roman"/>
              </a:rPr>
              <a:t>significant</a:t>
            </a:r>
            <a:r>
              <a:rPr lang="es-MX" sz="1600" dirty="0">
                <a:latin typeface="Times New Roman"/>
                <a:ea typeface="Times New Roman"/>
                <a:cs typeface="Times New Roman"/>
                <a:sym typeface="Times New Roman"/>
              </a:rPr>
              <a:t> </a:t>
            </a:r>
            <a:r>
              <a:rPr lang="es-MX" sz="1600" dirty="0" err="1">
                <a:latin typeface="Times New Roman"/>
                <a:ea typeface="Times New Roman"/>
                <a:cs typeface="Times New Roman"/>
                <a:sym typeface="Times New Roman"/>
              </a:rPr>
              <a:t>rate</a:t>
            </a:r>
            <a:endParaRPr sz="1600" dirty="0">
              <a:latin typeface="Times New Roman"/>
              <a:ea typeface="Times New Roman"/>
              <a:cs typeface="Times New Roman"/>
              <a:sym typeface="Times New Roman"/>
            </a:endParaRPr>
          </a:p>
        </p:txBody>
      </p:sp>
      <p:pic>
        <p:nvPicPr>
          <p:cNvPr id="139" name="Google Shape;139;g27b95e3efb7_0_254" descr="A graph with text on it&#10;&#10;Description automatically generated"/>
          <p:cNvPicPr preferRelativeResize="0"/>
          <p:nvPr/>
        </p:nvPicPr>
        <p:blipFill rotWithShape="1">
          <a:blip r:embed="rId3">
            <a:alphaModFix/>
          </a:blip>
          <a:srcRect l="3209" t="5355" r="4573" b="35074"/>
          <a:stretch/>
        </p:blipFill>
        <p:spPr>
          <a:xfrm>
            <a:off x="5175224" y="2071884"/>
            <a:ext cx="5548206" cy="2676433"/>
          </a:xfrm>
          <a:prstGeom prst="rect">
            <a:avLst/>
          </a:prstGeom>
          <a:noFill/>
          <a:ln>
            <a:noFill/>
          </a:ln>
        </p:spPr>
      </p:pic>
      <p:sp>
        <p:nvSpPr>
          <p:cNvPr id="140" name="Google Shape;140;g27b95e3efb7_0_254"/>
          <p:cNvSpPr txBox="1"/>
          <p:nvPr/>
        </p:nvSpPr>
        <p:spPr>
          <a:xfrm>
            <a:off x="256824" y="5162774"/>
            <a:ext cx="7688691" cy="1336279"/>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ts val="800"/>
              </a:lnSpc>
              <a:spcBef>
                <a:spcPts val="600"/>
              </a:spcBef>
              <a:spcAft>
                <a:spcPts val="0"/>
              </a:spcAft>
              <a:buNone/>
            </a:pPr>
            <a:r>
              <a:rPr lang="es-MX" sz="900" dirty="0">
                <a:latin typeface="+mj-lt"/>
                <a:ea typeface="Times New Roman"/>
                <a:cs typeface="Times New Roman"/>
                <a:sym typeface="Times New Roman"/>
              </a:rPr>
              <a:t>Sources:</a:t>
            </a:r>
            <a:endParaRPr sz="900" dirty="0">
              <a:latin typeface="+mj-lt"/>
              <a:ea typeface="Times New Roman"/>
              <a:cs typeface="Times New Roman"/>
              <a:sym typeface="Times New Roman"/>
            </a:endParaRPr>
          </a:p>
          <a:p>
            <a:pPr marR="0" lvl="0" algn="l" rtl="0">
              <a:lnSpc>
                <a:spcPts val="800"/>
              </a:lnSpc>
              <a:spcBef>
                <a:spcPts val="600"/>
              </a:spcBef>
              <a:spcAft>
                <a:spcPts val="0"/>
              </a:spcAft>
            </a:pPr>
            <a:r>
              <a:rPr lang="es-MX" sz="900" dirty="0">
                <a:latin typeface="+mj-lt"/>
                <a:ea typeface="Times New Roman"/>
                <a:cs typeface="Times New Roman"/>
                <a:sym typeface="Times New Roman"/>
              </a:rPr>
              <a:t>1. U.S. Census Bureau; SNAP Benefits Recipients in Kern County, CA [CBR06029CAA647NCEN];  </a:t>
            </a:r>
            <a:r>
              <a:rPr lang="es-MX" sz="900" dirty="0" err="1">
                <a:latin typeface="+mj-lt"/>
                <a:ea typeface="Times New Roman"/>
                <a:cs typeface="Times New Roman"/>
                <a:sym typeface="Times New Roman"/>
              </a:rPr>
              <a:t>Retrieved</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from</a:t>
            </a:r>
            <a:r>
              <a:rPr lang="es-MX" sz="900" dirty="0">
                <a:latin typeface="+mj-lt"/>
                <a:ea typeface="Times New Roman"/>
                <a:cs typeface="Times New Roman"/>
                <a:sym typeface="Times New Roman"/>
              </a:rPr>
              <a:t> FRED, Federal Reserve Bank of St. Louis;</a:t>
            </a:r>
            <a:r>
              <a:rPr lang="es-MX" sz="900" u="sng" dirty="0">
                <a:latin typeface="+mj-lt"/>
                <a:ea typeface="Calibri"/>
                <a:cs typeface="Calibri"/>
                <a:sym typeface="Calibri"/>
              </a:rPr>
              <a:t> </a:t>
            </a:r>
            <a:r>
              <a:rPr lang="es-MX" sz="900" u="sng" dirty="0">
                <a:solidFill>
                  <a:srgbClr val="0070C0"/>
                </a:solidFill>
                <a:latin typeface="+mj-lt"/>
                <a:ea typeface="Calibri"/>
                <a:cs typeface="Calibri"/>
                <a:sym typeface="Calibri"/>
                <a:hlinkClick r:id="rId4">
                  <a:extLst>
                    <a:ext uri="{A12FA001-AC4F-418D-AE19-62706E023703}">
                      <ahyp:hlinkClr xmlns:ahyp="http://schemas.microsoft.com/office/drawing/2018/hyperlinkcolor" val="tx"/>
                    </a:ext>
                  </a:extLst>
                </a:hlinkClick>
              </a:rPr>
              <a:t>https://fred.stlouisfed.org/series/CBR06029CAA647NCEN</a:t>
            </a:r>
            <a:r>
              <a:rPr lang="es-MX" sz="900" dirty="0">
                <a:solidFill>
                  <a:srgbClr val="0070C0"/>
                </a:solidFill>
                <a:latin typeface="+mj-lt"/>
                <a:ea typeface="Times New Roman"/>
                <a:cs typeface="Times New Roman"/>
                <a:sym typeface="Times New Roman"/>
              </a:rPr>
              <a:t>.</a:t>
            </a:r>
            <a:endParaRPr sz="900" dirty="0">
              <a:solidFill>
                <a:srgbClr val="0070C0"/>
              </a:solidFill>
              <a:latin typeface="+mj-lt"/>
              <a:ea typeface="Times New Roman"/>
              <a:cs typeface="Times New Roman"/>
              <a:sym typeface="Times New Roman"/>
            </a:endParaRPr>
          </a:p>
          <a:p>
            <a:pPr marL="0" marR="0" lvl="0" indent="0" algn="l" rtl="0">
              <a:lnSpc>
                <a:spcPts val="800"/>
              </a:lnSpc>
              <a:spcBef>
                <a:spcPts val="600"/>
              </a:spcBef>
              <a:spcAft>
                <a:spcPts val="0"/>
              </a:spcAft>
              <a:buNone/>
            </a:pPr>
            <a:r>
              <a:rPr lang="es-MX" sz="900" dirty="0">
                <a:latin typeface="+mj-lt"/>
                <a:ea typeface="Times New Roman"/>
                <a:cs typeface="Times New Roman"/>
                <a:sym typeface="Times New Roman"/>
              </a:rPr>
              <a:t>2.United </a:t>
            </a:r>
            <a:r>
              <a:rPr lang="es-MX" sz="900" dirty="0" err="1">
                <a:latin typeface="+mj-lt"/>
                <a:ea typeface="Times New Roman"/>
                <a:cs typeface="Times New Roman"/>
                <a:sym typeface="Times New Roman"/>
              </a:rPr>
              <a:t>Ways</a:t>
            </a:r>
            <a:r>
              <a:rPr lang="es-MX" sz="900" dirty="0">
                <a:latin typeface="+mj-lt"/>
                <a:ea typeface="Times New Roman"/>
                <a:cs typeface="Times New Roman"/>
                <a:sym typeface="Times New Roman"/>
              </a:rPr>
              <a:t> of California; "The Real </a:t>
            </a:r>
            <a:r>
              <a:rPr lang="es-MX" sz="900" dirty="0" err="1">
                <a:latin typeface="+mj-lt"/>
                <a:ea typeface="Times New Roman"/>
                <a:cs typeface="Times New Roman"/>
                <a:sym typeface="Times New Roman"/>
              </a:rPr>
              <a:t>Cost</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Measure</a:t>
            </a:r>
            <a:r>
              <a:rPr lang="es-MX" sz="900" dirty="0">
                <a:latin typeface="+mj-lt"/>
                <a:ea typeface="Times New Roman"/>
                <a:cs typeface="Times New Roman"/>
                <a:sym typeface="Times New Roman"/>
              </a:rPr>
              <a:t> in California 2023;" 2023; </a:t>
            </a:r>
            <a:r>
              <a:rPr lang="es-MX" sz="900" u="sng" dirty="0">
                <a:solidFill>
                  <a:srgbClr val="0070C0"/>
                </a:solidFill>
                <a:latin typeface="+mj-lt"/>
                <a:ea typeface="Calibri"/>
                <a:cs typeface="Calibri"/>
                <a:sym typeface="Calibri"/>
                <a:hlinkClick r:id="rId5">
                  <a:extLst>
                    <a:ext uri="{A12FA001-AC4F-418D-AE19-62706E023703}">
                      <ahyp:hlinkClr xmlns:ahyp="http://schemas.microsoft.com/office/drawing/2018/hyperlinkcolor" val="tx"/>
                    </a:ext>
                  </a:extLst>
                </a:hlinkClick>
              </a:rPr>
              <a:t>https://unitedwaysca.org/realcost/</a:t>
            </a:r>
            <a:r>
              <a:rPr lang="es-MX" sz="900" u="sng" dirty="0">
                <a:solidFill>
                  <a:srgbClr val="0070C0"/>
                </a:solidFill>
                <a:latin typeface="+mj-lt"/>
                <a:ea typeface="Calibri"/>
                <a:cs typeface="Calibri"/>
                <a:sym typeface="Calibri"/>
              </a:rPr>
              <a:t> </a:t>
            </a:r>
            <a:endParaRPr sz="900" dirty="0">
              <a:solidFill>
                <a:srgbClr val="0070C0"/>
              </a:solidFill>
              <a:latin typeface="+mj-lt"/>
              <a:ea typeface="Times New Roman"/>
              <a:cs typeface="Times New Roman"/>
              <a:sym typeface="Times New Roman"/>
            </a:endParaRPr>
          </a:p>
          <a:p>
            <a:pPr marL="0" marR="0" lvl="0" indent="0" algn="l" rtl="0">
              <a:lnSpc>
                <a:spcPts val="800"/>
              </a:lnSpc>
              <a:spcBef>
                <a:spcPts val="600"/>
              </a:spcBef>
              <a:spcAft>
                <a:spcPts val="0"/>
              </a:spcAft>
              <a:buNone/>
            </a:pPr>
            <a:r>
              <a:rPr lang="es-MX" sz="900" dirty="0">
                <a:latin typeface="+mj-lt"/>
                <a:ea typeface="Times New Roman"/>
                <a:cs typeface="Times New Roman"/>
                <a:sym typeface="Times New Roman"/>
              </a:rPr>
              <a:t>3.California </a:t>
            </a:r>
            <a:r>
              <a:rPr lang="es-MX" sz="900" dirty="0" err="1">
                <a:latin typeface="+mj-lt"/>
                <a:ea typeface="Times New Roman"/>
                <a:cs typeface="Times New Roman"/>
                <a:sym typeface="Times New Roman"/>
              </a:rPr>
              <a:t>State</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University</a:t>
            </a:r>
            <a:r>
              <a:rPr lang="es-MX" sz="900" dirty="0">
                <a:latin typeface="+mj-lt"/>
                <a:ea typeface="Times New Roman"/>
                <a:cs typeface="Times New Roman"/>
                <a:sym typeface="Times New Roman"/>
              </a:rPr>
              <a:t> Bakersfield; Kern </a:t>
            </a:r>
            <a:r>
              <a:rPr lang="es-MX" sz="900" dirty="0" err="1">
                <a:latin typeface="+mj-lt"/>
                <a:ea typeface="Times New Roman"/>
                <a:cs typeface="Times New Roman"/>
                <a:sym typeface="Times New Roman"/>
              </a:rPr>
              <a:t>Economic</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Journal</a:t>
            </a:r>
            <a:r>
              <a:rPr lang="es-MX" sz="900" dirty="0">
                <a:latin typeface="+mj-lt"/>
                <a:ea typeface="Times New Roman"/>
                <a:cs typeface="Times New Roman"/>
                <a:sym typeface="Times New Roman"/>
              </a:rPr>
              <a:t>; 2022; </a:t>
            </a:r>
          </a:p>
          <a:p>
            <a:pPr marL="0" marR="0" lvl="0" indent="0" algn="l" rtl="0">
              <a:lnSpc>
                <a:spcPts val="800"/>
              </a:lnSpc>
              <a:spcBef>
                <a:spcPts val="600"/>
              </a:spcBef>
              <a:spcAft>
                <a:spcPts val="0"/>
              </a:spcAft>
              <a:buNone/>
            </a:pPr>
            <a:r>
              <a:rPr lang="es-MX" sz="900" u="sng" dirty="0">
                <a:solidFill>
                  <a:srgbClr val="0070C0"/>
                </a:solidFill>
                <a:latin typeface="+mj-lt"/>
                <a:ea typeface="Calibri"/>
                <a:cs typeface="Calibri"/>
                <a:sym typeface="Calibri"/>
                <a:hlinkClick r:id="rId6">
                  <a:extLst>
                    <a:ext uri="{A12FA001-AC4F-418D-AE19-62706E023703}">
                      <ahyp:hlinkClr xmlns:ahyp="http://schemas.microsoft.com/office/drawing/2018/hyperlinkcolor" val="tx"/>
                    </a:ext>
                  </a:extLst>
                </a:hlinkClick>
              </a:rPr>
              <a:t>https://maindata.csub.edu/sites/maindata.csub.edu/files/2022%20Kern%20Economic%20Journal%20Second%20Quarter.pdf</a:t>
            </a:r>
            <a:endParaRPr sz="900" u="sng" dirty="0">
              <a:solidFill>
                <a:srgbClr val="0070C0"/>
              </a:solidFill>
              <a:latin typeface="+mj-lt"/>
              <a:ea typeface="Calibri"/>
              <a:cs typeface="Calibri"/>
              <a:sym typeface="Calibri"/>
            </a:endParaRPr>
          </a:p>
          <a:p>
            <a:pPr marL="0" lvl="0" indent="0" algn="l" rtl="0">
              <a:spcBef>
                <a:spcPts val="0"/>
              </a:spcBef>
              <a:spcAft>
                <a:spcPts val="0"/>
              </a:spcAft>
              <a:buNone/>
            </a:pPr>
            <a:endParaRPr sz="1000" dirty="0">
              <a:latin typeface="+mj-lt"/>
              <a:ea typeface="Calibri"/>
              <a:cs typeface="Calibri"/>
              <a:sym typeface="Calibri"/>
            </a:endParaRPr>
          </a:p>
          <a:p>
            <a:pPr marL="0" lvl="0" indent="0" algn="l" rtl="0">
              <a:spcBef>
                <a:spcPts val="0"/>
              </a:spcBef>
              <a:spcAft>
                <a:spcPts val="0"/>
              </a:spcAft>
              <a:buNone/>
            </a:pPr>
            <a:endParaRPr sz="1000" dirty="0">
              <a:latin typeface="+mj-lt"/>
              <a:ea typeface="Calibri"/>
              <a:cs typeface="Calibri"/>
              <a:sym typeface="Calibri"/>
            </a:endParaRPr>
          </a:p>
          <a:p>
            <a:pPr marL="0" lvl="0" indent="0" algn="l" rtl="0">
              <a:spcBef>
                <a:spcPts val="0"/>
              </a:spcBef>
              <a:spcAft>
                <a:spcPts val="0"/>
              </a:spcAft>
              <a:buNone/>
            </a:pPr>
            <a:endParaRPr dirty="0"/>
          </a:p>
        </p:txBody>
      </p:sp>
      <p:sp>
        <p:nvSpPr>
          <p:cNvPr id="141" name="Google Shape;141;g27b95e3efb7_0_254"/>
          <p:cNvSpPr txBox="1"/>
          <p:nvPr/>
        </p:nvSpPr>
        <p:spPr>
          <a:xfrm>
            <a:off x="4891124" y="2460517"/>
            <a:ext cx="568200" cy="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2, 3</a:t>
            </a:r>
            <a:endParaRPr sz="1200" dirty="0">
              <a:latin typeface="Times"/>
              <a:ea typeface="Times"/>
              <a:cs typeface="Times"/>
              <a:sym typeface="Times"/>
            </a:endParaRPr>
          </a:p>
        </p:txBody>
      </p:sp>
      <p:sp>
        <p:nvSpPr>
          <p:cNvPr id="143" name="Google Shape;143;g27b95e3efb7_0_254"/>
          <p:cNvSpPr txBox="1"/>
          <p:nvPr/>
        </p:nvSpPr>
        <p:spPr>
          <a:xfrm rot="10800000" flipV="1">
            <a:off x="10333608" y="2071884"/>
            <a:ext cx="230819" cy="2895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400" dirty="0">
                <a:latin typeface="Times"/>
                <a:ea typeface="Times"/>
                <a:cs typeface="Times"/>
                <a:sym typeface="Times"/>
              </a:rPr>
              <a:t>1</a:t>
            </a:r>
            <a:endParaRPr sz="1400" dirty="0">
              <a:latin typeface="Times"/>
              <a:ea typeface="Times"/>
              <a:cs typeface="Times"/>
              <a:sym typeface="Times"/>
            </a:endParaRPr>
          </a:p>
        </p:txBody>
      </p:sp>
      <p:sp>
        <p:nvSpPr>
          <p:cNvPr id="2" name="Rectangle 1">
            <a:extLst>
              <a:ext uri="{FF2B5EF4-FFF2-40B4-BE49-F238E27FC236}">
                <a16:creationId xmlns:a16="http://schemas.microsoft.com/office/drawing/2014/main" id="{55EADAF1-FE65-C485-DD20-C30D2C37AB43}"/>
              </a:ext>
            </a:extLst>
          </p:cNvPr>
          <p:cNvSpPr/>
          <p:nvPr/>
        </p:nvSpPr>
        <p:spPr>
          <a:xfrm>
            <a:off x="256824" y="439531"/>
            <a:ext cx="11514552" cy="5978937"/>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3" name="Right Triangle 2">
            <a:extLst>
              <a:ext uri="{FF2B5EF4-FFF2-40B4-BE49-F238E27FC236}">
                <a16:creationId xmlns:a16="http://schemas.microsoft.com/office/drawing/2014/main" id="{1E4A1D22-19ED-E47F-CC51-C311E0A8A6C5}"/>
              </a:ext>
            </a:extLst>
          </p:cNvPr>
          <p:cNvSpPr/>
          <p:nvPr/>
        </p:nvSpPr>
        <p:spPr>
          <a:xfrm rot="16200000">
            <a:off x="9172715" y="3865204"/>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Google Shape;148;p4"/>
          <p:cNvSpPr txBox="1">
            <a:spLocks noGrp="1"/>
          </p:cNvSpPr>
          <p:nvPr>
            <p:ph type="title"/>
          </p:nvPr>
        </p:nvSpPr>
        <p:spPr>
          <a:xfrm>
            <a:off x="30011" y="547011"/>
            <a:ext cx="11949344" cy="1057014"/>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4400" u="sng" dirty="0">
                <a:latin typeface="Times New Roman"/>
                <a:ea typeface="Times New Roman"/>
                <a:cs typeface="Times New Roman"/>
                <a:sym typeface="Times New Roman"/>
              </a:rPr>
              <a:t>Economía del Condado de Kern</a:t>
            </a:r>
            <a:endParaRPr sz="4400" u="sng" dirty="0">
              <a:latin typeface="Times New Roman"/>
              <a:ea typeface="Times New Roman"/>
              <a:cs typeface="Times New Roman"/>
              <a:sym typeface="Times New Roman"/>
            </a:endParaRPr>
          </a:p>
        </p:txBody>
      </p:sp>
      <p:sp>
        <p:nvSpPr>
          <p:cNvPr id="149" name="Google Shape;149;p4"/>
          <p:cNvSpPr txBox="1">
            <a:spLocks noGrp="1"/>
          </p:cNvSpPr>
          <p:nvPr>
            <p:ph idx="1"/>
          </p:nvPr>
        </p:nvSpPr>
        <p:spPr>
          <a:xfrm>
            <a:off x="668078" y="1697567"/>
            <a:ext cx="5017686" cy="3154668"/>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000"/>
              <a:buNone/>
            </a:pPr>
            <a:r>
              <a:rPr lang="es-MX" sz="2000" dirty="0">
                <a:latin typeface="Times New Roman"/>
                <a:ea typeface="Times New Roman"/>
                <a:cs typeface="Times New Roman"/>
                <a:sym typeface="Times New Roman"/>
              </a:rPr>
              <a:t>Inequidades Económicas</a:t>
            </a:r>
            <a:endParaRPr sz="1600" dirty="0">
              <a:latin typeface="Times New Roman"/>
              <a:ea typeface="Times New Roman"/>
              <a:cs typeface="Times New Roman"/>
              <a:sym typeface="Times New Roman"/>
            </a:endParaRPr>
          </a:p>
          <a:p>
            <a:pPr marL="228600" lvl="0" indent="-228600" algn="l" rtl="0">
              <a:lnSpc>
                <a:spcPct val="107000"/>
              </a:lnSpc>
              <a:spcBef>
                <a:spcPts val="600"/>
              </a:spcBef>
              <a:spcAft>
                <a:spcPts val="0"/>
              </a:spcAft>
              <a:buSzPts val="1600"/>
              <a:buChar char="⬩"/>
            </a:pPr>
            <a:r>
              <a:rPr lang="es-MX" sz="1600" dirty="0">
                <a:latin typeface="Times New Roman"/>
                <a:ea typeface="Times New Roman"/>
                <a:cs typeface="Times New Roman"/>
                <a:sym typeface="Times New Roman"/>
              </a:rPr>
              <a:t>Concentración de empleos con salarios más bajos</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Movilidad ascendente y oportunidades limitadas</a:t>
            </a:r>
            <a:endParaRPr sz="1600" dirty="0">
              <a:latin typeface="Times New Roman"/>
              <a:ea typeface="Times New Roman"/>
              <a:cs typeface="Times New Roman"/>
              <a:sym typeface="Times New Roman"/>
            </a:endParaRPr>
          </a:p>
          <a:p>
            <a:pPr marL="0" lvl="0" indent="0" algn="l" rtl="0">
              <a:lnSpc>
                <a:spcPct val="107000"/>
              </a:lnSpc>
              <a:spcBef>
                <a:spcPts val="600"/>
              </a:spcBef>
              <a:spcAft>
                <a:spcPts val="0"/>
              </a:spcAft>
              <a:buSzPts val="2000"/>
              <a:buNone/>
            </a:pPr>
            <a:r>
              <a:rPr lang="es-MX" sz="2000" dirty="0">
                <a:latin typeface="Times New Roman"/>
                <a:ea typeface="Times New Roman"/>
                <a:cs typeface="Times New Roman"/>
                <a:sym typeface="Times New Roman"/>
              </a:rPr>
              <a:t>Bienestar Económico y Costo de Vida</a:t>
            </a:r>
            <a:endParaRPr sz="1600" dirty="0">
              <a:latin typeface="Times New Roman"/>
              <a:ea typeface="Times New Roman"/>
              <a:cs typeface="Times New Roman"/>
              <a:sym typeface="Times New Roman"/>
            </a:endParaRPr>
          </a:p>
          <a:p>
            <a:pPr marL="228600" lvl="0" indent="-228600" algn="l" rtl="0">
              <a:lnSpc>
                <a:spcPct val="107000"/>
              </a:lnSpc>
              <a:spcBef>
                <a:spcPts val="600"/>
              </a:spcBef>
              <a:spcAft>
                <a:spcPts val="0"/>
              </a:spcAft>
              <a:buSzPts val="1600"/>
              <a:buChar char="⬩"/>
            </a:pPr>
            <a:r>
              <a:rPr lang="es-MX" sz="1600" dirty="0">
                <a:latin typeface="Times New Roman"/>
                <a:ea typeface="Times New Roman"/>
                <a:cs typeface="Times New Roman"/>
                <a:sym typeface="Times New Roman"/>
              </a:rPr>
              <a:t>Bienestar Económico Diverso en todas las Ciudades</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El Costo de Vida Varía y la Asequibilidad</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Ciudades con Desafíos Económicos </a:t>
            </a:r>
            <a:br>
              <a:rPr lang="es-MX" sz="1600" dirty="0">
                <a:latin typeface="Times New Roman"/>
                <a:ea typeface="Times New Roman"/>
                <a:cs typeface="Times New Roman"/>
                <a:sym typeface="Times New Roman"/>
              </a:rPr>
            </a:br>
            <a:r>
              <a:rPr lang="es-MX" sz="1600" dirty="0">
                <a:latin typeface="Times New Roman"/>
                <a:ea typeface="Times New Roman"/>
                <a:cs typeface="Times New Roman"/>
                <a:sym typeface="Times New Roman"/>
              </a:rPr>
              <a:t>Utilización de SNAP a un ritmo significativo</a:t>
            </a:r>
            <a:endParaRPr sz="1600" dirty="0">
              <a:latin typeface="Times New Roman"/>
              <a:ea typeface="Times New Roman"/>
              <a:cs typeface="Times New Roman"/>
              <a:sym typeface="Times New Roman"/>
            </a:endParaRPr>
          </a:p>
        </p:txBody>
      </p:sp>
      <p:pic>
        <p:nvPicPr>
          <p:cNvPr id="150" name="Google Shape;150;p4" descr="A graph with text on it&#10;&#10;Description automatically generated"/>
          <p:cNvPicPr preferRelativeResize="0"/>
          <p:nvPr/>
        </p:nvPicPr>
        <p:blipFill rotWithShape="1">
          <a:blip r:embed="rId3">
            <a:alphaModFix/>
          </a:blip>
          <a:srcRect l="3208" t="5356" r="4576" b="35072"/>
          <a:stretch/>
        </p:blipFill>
        <p:spPr>
          <a:xfrm>
            <a:off x="5397961" y="1849760"/>
            <a:ext cx="5581646" cy="2850283"/>
          </a:xfrm>
          <a:prstGeom prst="rect">
            <a:avLst/>
          </a:prstGeom>
          <a:noFill/>
          <a:ln>
            <a:noFill/>
          </a:ln>
        </p:spPr>
      </p:pic>
      <p:sp>
        <p:nvSpPr>
          <p:cNvPr id="151" name="Google Shape;151;p4"/>
          <p:cNvSpPr txBox="1"/>
          <p:nvPr/>
        </p:nvSpPr>
        <p:spPr>
          <a:xfrm>
            <a:off x="5551685" y="3921990"/>
            <a:ext cx="54431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b="1" dirty="0">
                <a:solidFill>
                  <a:schemeClr val="dk1"/>
                </a:solidFill>
                <a:latin typeface="Quattrocento Sans"/>
                <a:ea typeface="Quattrocento Sans"/>
                <a:cs typeface="Quattrocento Sans"/>
                <a:sym typeface="Quattrocento Sans"/>
              </a:rPr>
              <a:t>EE.UU.</a:t>
            </a:r>
            <a:endParaRPr sz="900" b="1" dirty="0">
              <a:solidFill>
                <a:schemeClr val="dk1"/>
              </a:solidFill>
              <a:latin typeface="Quattrocento Sans"/>
              <a:ea typeface="Quattrocento Sans"/>
              <a:cs typeface="Quattrocento Sans"/>
              <a:sym typeface="Quattrocento Sans"/>
            </a:endParaRPr>
          </a:p>
        </p:txBody>
      </p:sp>
      <p:sp>
        <p:nvSpPr>
          <p:cNvPr id="152" name="Google Shape;152;p4"/>
          <p:cNvSpPr txBox="1"/>
          <p:nvPr/>
        </p:nvSpPr>
        <p:spPr>
          <a:xfrm>
            <a:off x="7282459" y="1797503"/>
            <a:ext cx="230428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dirty="0">
                <a:solidFill>
                  <a:srgbClr val="0070C0"/>
                </a:solidFill>
                <a:latin typeface="Quattrocento Sans"/>
                <a:ea typeface="Quattrocento Sans"/>
                <a:cs typeface="Quattrocento Sans"/>
                <a:sym typeface="Quattrocento Sans"/>
              </a:rPr>
              <a:t>Uso de SNAP</a:t>
            </a:r>
            <a:endParaRPr sz="2800" dirty="0">
              <a:solidFill>
                <a:srgbClr val="0070C0"/>
              </a:solidFill>
              <a:latin typeface="Quattrocento Sans"/>
              <a:ea typeface="Quattrocento Sans"/>
              <a:cs typeface="Quattrocento Sans"/>
              <a:sym typeface="Quattrocento Sans"/>
            </a:endParaRPr>
          </a:p>
        </p:txBody>
      </p:sp>
      <p:sp>
        <p:nvSpPr>
          <p:cNvPr id="153" name="Google Shape;153;p4"/>
          <p:cNvSpPr txBox="1"/>
          <p:nvPr/>
        </p:nvSpPr>
        <p:spPr>
          <a:xfrm>
            <a:off x="350226" y="5201902"/>
            <a:ext cx="8521325" cy="1155858"/>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s-MX" sz="900" dirty="0">
                <a:latin typeface="+mj-lt"/>
                <a:ea typeface="Times New Roman"/>
                <a:cs typeface="Times New Roman"/>
                <a:sym typeface="Times New Roman"/>
              </a:rPr>
              <a:t>Origen:</a:t>
            </a:r>
            <a:endParaRPr sz="900" dirty="0">
              <a:latin typeface="+mj-lt"/>
              <a:ea typeface="Times New Roman"/>
              <a:cs typeface="Times New Roman"/>
              <a:sym typeface="Times New Roman"/>
            </a:endParaRPr>
          </a:p>
          <a:p>
            <a:pPr marR="0" lvl="0" algn="l" rtl="0">
              <a:lnSpc>
                <a:spcPct val="50000"/>
              </a:lnSpc>
              <a:spcBef>
                <a:spcPts val="600"/>
              </a:spcBef>
              <a:spcAft>
                <a:spcPts val="0"/>
              </a:spcAft>
            </a:pPr>
            <a:r>
              <a:rPr lang="es-MX" sz="900" dirty="0">
                <a:latin typeface="+mj-lt"/>
                <a:ea typeface="Times New Roman"/>
                <a:cs typeface="Times New Roman"/>
                <a:sym typeface="Times New Roman"/>
              </a:rPr>
              <a:t>1. U.S. Census Bureau; SNAP Benefits Recipients in Kern County, CA [CBR06029CAA647NCEN]; </a:t>
            </a:r>
            <a:r>
              <a:rPr lang="es-MX" sz="900" dirty="0" err="1">
                <a:latin typeface="+mj-lt"/>
                <a:ea typeface="Times New Roman"/>
                <a:cs typeface="Times New Roman"/>
                <a:sym typeface="Times New Roman"/>
              </a:rPr>
              <a:t>Retrieved</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from</a:t>
            </a:r>
            <a:r>
              <a:rPr lang="es-MX" sz="900" dirty="0">
                <a:latin typeface="+mj-lt"/>
                <a:ea typeface="Times New Roman"/>
                <a:cs typeface="Times New Roman"/>
                <a:sym typeface="Times New Roman"/>
              </a:rPr>
              <a:t> FRED, Federal Reserve Bank of St. Louis;</a:t>
            </a:r>
          </a:p>
          <a:p>
            <a:pPr marR="0" lvl="0" algn="l" rtl="0">
              <a:lnSpc>
                <a:spcPct val="50000"/>
              </a:lnSpc>
              <a:spcBef>
                <a:spcPts val="600"/>
              </a:spcBef>
              <a:spcAft>
                <a:spcPts val="0"/>
              </a:spcAft>
            </a:pPr>
            <a:r>
              <a:rPr lang="es-MX" sz="900" u="sng" dirty="0">
                <a:solidFill>
                  <a:srgbClr val="0563C1"/>
                </a:solidFill>
                <a:latin typeface="+mj-lt"/>
                <a:ea typeface="Calibri"/>
                <a:cs typeface="Calibri"/>
                <a:sym typeface="Calibri"/>
              </a:rPr>
              <a:t> </a:t>
            </a:r>
            <a:r>
              <a:rPr lang="es-MX" sz="900" u="sng" dirty="0">
                <a:solidFill>
                  <a:srgbClr val="0563C1"/>
                </a:solidFill>
                <a:latin typeface="+mj-lt"/>
                <a:ea typeface="Calibri"/>
                <a:cs typeface="Calibri"/>
                <a:sym typeface="Calibri"/>
                <a:hlinkClick r:id="rId4">
                  <a:extLst>
                    <a:ext uri="{A12FA001-AC4F-418D-AE19-62706E023703}">
                      <ahyp:hlinkClr xmlns:ahyp="http://schemas.microsoft.com/office/drawing/2018/hyperlinkcolor" val="tx"/>
                    </a:ext>
                  </a:extLst>
                </a:hlinkClick>
              </a:rPr>
              <a:t>https://fred.stlouisfed.org/series/CBR06029CAA647NCEN</a:t>
            </a:r>
            <a:r>
              <a:rPr lang="es-MX" sz="900" dirty="0">
                <a:solidFill>
                  <a:schemeClr val="dk2"/>
                </a:solidFill>
                <a:latin typeface="+mj-lt"/>
                <a:ea typeface="Times New Roman"/>
                <a:cs typeface="Times New Roman"/>
                <a:sym typeface="Times New Roman"/>
              </a:rPr>
              <a:t>.</a:t>
            </a:r>
            <a:endParaRPr sz="900" dirty="0">
              <a:solidFill>
                <a:schemeClr val="dk2"/>
              </a:solidFill>
              <a:latin typeface="+mj-lt"/>
              <a:ea typeface="Times New Roman"/>
              <a:cs typeface="Times New Roman"/>
              <a:sym typeface="Times New Roman"/>
            </a:endParaRPr>
          </a:p>
          <a:p>
            <a:pPr marL="0" marR="0" lvl="0" indent="0" algn="l" rtl="0">
              <a:lnSpc>
                <a:spcPct val="50000"/>
              </a:lnSpc>
              <a:spcBef>
                <a:spcPts val="600"/>
              </a:spcBef>
              <a:spcAft>
                <a:spcPts val="0"/>
              </a:spcAft>
              <a:buNone/>
            </a:pPr>
            <a:r>
              <a:rPr lang="es-MX" sz="900" dirty="0">
                <a:latin typeface="+mj-lt"/>
                <a:ea typeface="Times New Roman"/>
                <a:cs typeface="Times New Roman"/>
                <a:sym typeface="Times New Roman"/>
              </a:rPr>
              <a:t>2.United </a:t>
            </a:r>
            <a:r>
              <a:rPr lang="es-MX" sz="900" dirty="0" err="1">
                <a:latin typeface="+mj-lt"/>
                <a:ea typeface="Times New Roman"/>
                <a:cs typeface="Times New Roman"/>
                <a:sym typeface="Times New Roman"/>
              </a:rPr>
              <a:t>Ways</a:t>
            </a:r>
            <a:r>
              <a:rPr lang="es-MX" sz="900" dirty="0">
                <a:latin typeface="+mj-lt"/>
                <a:ea typeface="Times New Roman"/>
                <a:cs typeface="Times New Roman"/>
                <a:sym typeface="Times New Roman"/>
              </a:rPr>
              <a:t> of California; "The Real </a:t>
            </a:r>
            <a:r>
              <a:rPr lang="es-MX" sz="900" dirty="0" err="1">
                <a:latin typeface="+mj-lt"/>
                <a:ea typeface="Times New Roman"/>
                <a:cs typeface="Times New Roman"/>
                <a:sym typeface="Times New Roman"/>
              </a:rPr>
              <a:t>Cost</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Measure</a:t>
            </a:r>
            <a:r>
              <a:rPr lang="es-MX" sz="900" dirty="0">
                <a:latin typeface="+mj-lt"/>
                <a:ea typeface="Times New Roman"/>
                <a:cs typeface="Times New Roman"/>
                <a:sym typeface="Times New Roman"/>
              </a:rPr>
              <a:t> in California 2023;" 2023; </a:t>
            </a:r>
            <a:r>
              <a:rPr lang="es-MX" sz="900" u="sng" dirty="0">
                <a:latin typeface="+mj-lt"/>
                <a:ea typeface="Calibri"/>
                <a:cs typeface="Calibri"/>
                <a:sym typeface="Calibri"/>
                <a:hlinkClick r:id="rId5">
                  <a:extLst>
                    <a:ext uri="{A12FA001-AC4F-418D-AE19-62706E023703}">
                      <ahyp:hlinkClr xmlns:ahyp="http://schemas.microsoft.com/office/drawing/2018/hyperlinkcolor" val="tx"/>
                    </a:ext>
                  </a:extLst>
                </a:hlinkClick>
              </a:rPr>
              <a:t>https://unitedwaysca.org/realcost/</a:t>
            </a:r>
            <a:r>
              <a:rPr lang="es-MX" sz="900" u="sng" dirty="0">
                <a:latin typeface="+mj-lt"/>
                <a:ea typeface="Calibri"/>
                <a:cs typeface="Calibri"/>
                <a:sym typeface="Calibri"/>
              </a:rPr>
              <a:t> </a:t>
            </a:r>
            <a:endParaRPr sz="900" dirty="0">
              <a:latin typeface="+mj-lt"/>
              <a:ea typeface="Times New Roman"/>
              <a:cs typeface="Times New Roman"/>
              <a:sym typeface="Times New Roman"/>
            </a:endParaRPr>
          </a:p>
          <a:p>
            <a:pPr marL="0" marR="0" lvl="0" indent="0" algn="l" rtl="0">
              <a:lnSpc>
                <a:spcPct val="50000"/>
              </a:lnSpc>
              <a:spcBef>
                <a:spcPts val="600"/>
              </a:spcBef>
              <a:spcAft>
                <a:spcPts val="0"/>
              </a:spcAft>
              <a:buNone/>
            </a:pPr>
            <a:r>
              <a:rPr lang="es-MX" sz="900" dirty="0">
                <a:latin typeface="+mj-lt"/>
                <a:ea typeface="Times New Roman"/>
                <a:cs typeface="Times New Roman"/>
                <a:sym typeface="Times New Roman"/>
              </a:rPr>
              <a:t>3.California </a:t>
            </a:r>
            <a:r>
              <a:rPr lang="es-MX" sz="900" dirty="0" err="1">
                <a:latin typeface="+mj-lt"/>
                <a:ea typeface="Times New Roman"/>
                <a:cs typeface="Times New Roman"/>
                <a:sym typeface="Times New Roman"/>
              </a:rPr>
              <a:t>State</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University</a:t>
            </a:r>
            <a:r>
              <a:rPr lang="es-MX" sz="900" dirty="0">
                <a:latin typeface="+mj-lt"/>
                <a:ea typeface="Times New Roman"/>
                <a:cs typeface="Times New Roman"/>
                <a:sym typeface="Times New Roman"/>
              </a:rPr>
              <a:t> Bakersfield; Kern </a:t>
            </a:r>
            <a:r>
              <a:rPr lang="es-MX" sz="900" dirty="0" err="1">
                <a:latin typeface="+mj-lt"/>
                <a:ea typeface="Times New Roman"/>
                <a:cs typeface="Times New Roman"/>
                <a:sym typeface="Times New Roman"/>
              </a:rPr>
              <a:t>Economic</a:t>
            </a:r>
            <a:r>
              <a:rPr lang="es-MX" sz="900" dirty="0">
                <a:latin typeface="+mj-lt"/>
                <a:ea typeface="Times New Roman"/>
                <a:cs typeface="Times New Roman"/>
                <a:sym typeface="Times New Roman"/>
              </a:rPr>
              <a:t> </a:t>
            </a:r>
            <a:r>
              <a:rPr lang="es-MX" sz="900" dirty="0" err="1">
                <a:latin typeface="+mj-lt"/>
                <a:ea typeface="Times New Roman"/>
                <a:cs typeface="Times New Roman"/>
                <a:sym typeface="Times New Roman"/>
              </a:rPr>
              <a:t>Journal</a:t>
            </a:r>
            <a:r>
              <a:rPr lang="es-MX" sz="900" dirty="0">
                <a:latin typeface="+mj-lt"/>
                <a:ea typeface="Times New Roman"/>
                <a:cs typeface="Times New Roman"/>
                <a:sym typeface="Times New Roman"/>
              </a:rPr>
              <a:t>; 2022;</a:t>
            </a:r>
          </a:p>
          <a:p>
            <a:pPr marL="0" marR="0" lvl="0" indent="0" algn="l" rtl="0">
              <a:lnSpc>
                <a:spcPct val="50000"/>
              </a:lnSpc>
              <a:spcBef>
                <a:spcPts val="600"/>
              </a:spcBef>
              <a:spcAft>
                <a:spcPts val="0"/>
              </a:spcAft>
              <a:buNone/>
            </a:pPr>
            <a:r>
              <a:rPr lang="es-MX" sz="900" dirty="0">
                <a:solidFill>
                  <a:schemeClr val="dk2"/>
                </a:solidFill>
                <a:latin typeface="+mj-lt"/>
                <a:ea typeface="Times New Roman"/>
                <a:cs typeface="Times New Roman"/>
                <a:sym typeface="Times New Roman"/>
              </a:rPr>
              <a:t> </a:t>
            </a:r>
            <a:r>
              <a:rPr lang="es-MX" sz="900" u="sng" dirty="0">
                <a:solidFill>
                  <a:srgbClr val="0563C1"/>
                </a:solidFill>
                <a:latin typeface="+mj-lt"/>
                <a:ea typeface="Calibri"/>
                <a:cs typeface="Calibri"/>
                <a:sym typeface="Calibri"/>
                <a:hlinkClick r:id="rId6">
                  <a:extLst>
                    <a:ext uri="{A12FA001-AC4F-418D-AE19-62706E023703}">
                      <ahyp:hlinkClr xmlns:ahyp="http://schemas.microsoft.com/office/drawing/2018/hyperlinkcolor" val="tx"/>
                    </a:ext>
                  </a:extLst>
                </a:hlinkClick>
              </a:rPr>
              <a:t>https://maindata.csub.edu/sites/maindata.csub.edu/files/2022%20Kern%20Economic%20Journal%20Second%20Quarter.pdf</a:t>
            </a:r>
            <a:endParaRPr sz="900" u="sng" dirty="0">
              <a:solidFill>
                <a:srgbClr val="0563C1"/>
              </a:solidFill>
              <a:latin typeface="+mj-lt"/>
              <a:ea typeface="Calibri"/>
              <a:cs typeface="Calibri"/>
              <a:sym typeface="Calibri"/>
            </a:endParaRPr>
          </a:p>
          <a:p>
            <a:pPr marL="0" lvl="0" indent="0" algn="l" rtl="0">
              <a:spcBef>
                <a:spcPts val="0"/>
              </a:spcBef>
              <a:spcAft>
                <a:spcPts val="0"/>
              </a:spcAft>
              <a:buNone/>
            </a:pPr>
            <a:endParaRPr sz="1000" dirty="0">
              <a:solidFill>
                <a:schemeClr val="dk1"/>
              </a:solidFill>
              <a:latin typeface="Calibri"/>
              <a:ea typeface="Calibri"/>
              <a:cs typeface="Calibri"/>
              <a:sym typeface="Calibri"/>
            </a:endParaRPr>
          </a:p>
          <a:p>
            <a:pPr marL="0" lvl="0" indent="0" algn="l" rtl="0">
              <a:spcBef>
                <a:spcPts val="0"/>
              </a:spcBef>
              <a:spcAft>
                <a:spcPts val="0"/>
              </a:spcAft>
              <a:buNone/>
            </a:pPr>
            <a:endParaRPr sz="10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54" name="Google Shape;154;p4"/>
          <p:cNvSpPr txBox="1"/>
          <p:nvPr/>
        </p:nvSpPr>
        <p:spPr>
          <a:xfrm>
            <a:off x="4610889" y="2460745"/>
            <a:ext cx="568200" cy="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2, 3</a:t>
            </a:r>
            <a:endParaRPr sz="1200" dirty="0">
              <a:latin typeface="Times"/>
              <a:ea typeface="Times"/>
              <a:cs typeface="Times"/>
              <a:sym typeface="Times"/>
            </a:endParaRPr>
          </a:p>
        </p:txBody>
      </p:sp>
      <p:sp>
        <p:nvSpPr>
          <p:cNvPr id="155" name="Google Shape;155;p4"/>
          <p:cNvSpPr txBox="1"/>
          <p:nvPr/>
        </p:nvSpPr>
        <p:spPr>
          <a:xfrm>
            <a:off x="10581882" y="2036845"/>
            <a:ext cx="520200" cy="4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dirty="0">
                <a:latin typeface="Times"/>
                <a:ea typeface="Times"/>
                <a:cs typeface="Times"/>
                <a:sym typeface="Times"/>
              </a:rPr>
              <a:t>1</a:t>
            </a:r>
            <a:endParaRPr dirty="0">
              <a:latin typeface="Times"/>
              <a:ea typeface="Times"/>
              <a:cs typeface="Times"/>
              <a:sym typeface="Times"/>
            </a:endParaRPr>
          </a:p>
        </p:txBody>
      </p:sp>
      <p:sp>
        <p:nvSpPr>
          <p:cNvPr id="2" name="Rectangle 1">
            <a:extLst>
              <a:ext uri="{FF2B5EF4-FFF2-40B4-BE49-F238E27FC236}">
                <a16:creationId xmlns:a16="http://schemas.microsoft.com/office/drawing/2014/main" id="{FC075929-D742-1D8B-A4C9-CA8A5C1A4467}"/>
              </a:ext>
            </a:extLst>
          </p:cNvPr>
          <p:cNvSpPr/>
          <p:nvPr/>
        </p:nvSpPr>
        <p:spPr>
          <a:xfrm>
            <a:off x="345168" y="496116"/>
            <a:ext cx="11319030" cy="5814873"/>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3" name="Right Triangle 2">
            <a:extLst>
              <a:ext uri="{FF2B5EF4-FFF2-40B4-BE49-F238E27FC236}">
                <a16:creationId xmlns:a16="http://schemas.microsoft.com/office/drawing/2014/main" id="{EB88BED4-0BA2-CD6E-292F-03D48E825427}"/>
              </a:ext>
            </a:extLst>
          </p:cNvPr>
          <p:cNvSpPr/>
          <p:nvPr/>
        </p:nvSpPr>
        <p:spPr>
          <a:xfrm rot="16200000">
            <a:off x="9172715" y="3865204"/>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Google Shape;160;g27b95e3efb7_0_341"/>
          <p:cNvSpPr txBox="1">
            <a:spLocks noGrp="1"/>
          </p:cNvSpPr>
          <p:nvPr>
            <p:ph type="title"/>
          </p:nvPr>
        </p:nvSpPr>
        <p:spPr>
          <a:xfrm>
            <a:off x="420622" y="583241"/>
            <a:ext cx="11102700" cy="11196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Times New Roman"/>
              <a:buNone/>
            </a:pPr>
            <a:r>
              <a:rPr lang="es-MX" sz="3600" u="sng" dirty="0">
                <a:latin typeface="Times New Roman"/>
                <a:ea typeface="Times New Roman"/>
                <a:cs typeface="Times New Roman"/>
                <a:sym typeface="Times New Roman"/>
              </a:rPr>
              <a:t>Kern County Climate &amp; Environmental Impact</a:t>
            </a:r>
            <a:endParaRPr dirty="0"/>
          </a:p>
        </p:txBody>
      </p:sp>
      <p:sp>
        <p:nvSpPr>
          <p:cNvPr id="161" name="Google Shape;161;g27b95e3efb7_0_341"/>
          <p:cNvSpPr txBox="1">
            <a:spLocks noGrp="1"/>
          </p:cNvSpPr>
          <p:nvPr>
            <p:ph idx="1"/>
          </p:nvPr>
        </p:nvSpPr>
        <p:spPr>
          <a:xfrm>
            <a:off x="591600" y="1676775"/>
            <a:ext cx="4495305" cy="4597984"/>
          </a:xfrm>
          <a:prstGeom prst="rect">
            <a:avLst/>
          </a:prstGeom>
          <a:solidFill>
            <a:schemeClr val="lt1"/>
          </a:solid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000"/>
              <a:buChar char="⬩"/>
            </a:pPr>
            <a:r>
              <a:rPr lang="es-MX" sz="1600" dirty="0">
                <a:latin typeface="Times New Roman"/>
                <a:ea typeface="Times New Roman"/>
                <a:cs typeface="Times New Roman"/>
                <a:sym typeface="Times New Roman"/>
              </a:rPr>
              <a:t>Kern experiences more frequent and intense extreme weather events</a:t>
            </a:r>
            <a:endParaRPr sz="1600" dirty="0"/>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Storms, Flash Floods, &amp; Wildfires</a:t>
            </a:r>
            <a:endParaRPr sz="1600" dirty="0"/>
          </a:p>
          <a:p>
            <a:pPr marL="1143000" lvl="2"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 Property damage, infrastructure disruption, and human safety risks</a:t>
            </a:r>
            <a:endParaRPr sz="1600" dirty="0"/>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Influencing disease-carrying vectors, like mosquitos</a:t>
            </a:r>
            <a:endParaRPr sz="1600" dirty="0"/>
          </a:p>
          <a:p>
            <a:pPr marL="1143000" lvl="2" indent="-228600" algn="l" rtl="0">
              <a:lnSpc>
                <a:spcPct val="120000"/>
              </a:lnSpc>
              <a:spcBef>
                <a:spcPts val="0"/>
              </a:spcBef>
              <a:spcAft>
                <a:spcPts val="0"/>
              </a:spcAft>
              <a:buSzPts val="1400"/>
              <a:buChar char="⬩"/>
            </a:pPr>
            <a:r>
              <a:rPr lang="es-MX" sz="1600" dirty="0">
                <a:latin typeface="Times New Roman"/>
                <a:ea typeface="Times New Roman"/>
                <a:cs typeface="Times New Roman"/>
                <a:sym typeface="Times New Roman"/>
              </a:rPr>
              <a:t>Disease like West Nile and Zika becoming more prevalent</a:t>
            </a:r>
            <a:endParaRPr sz="1600" dirty="0"/>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Pollen generation – rise in allergies and respiratory problems</a:t>
            </a:r>
            <a:endParaRPr sz="1600" dirty="0"/>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Air Quality concerns</a:t>
            </a:r>
            <a:endParaRPr sz="1600" dirty="0"/>
          </a:p>
          <a:p>
            <a:pPr marL="1143000" lvl="2" indent="-228600" algn="l" rtl="0">
              <a:lnSpc>
                <a:spcPct val="120000"/>
              </a:lnSpc>
              <a:spcBef>
                <a:spcPts val="0"/>
              </a:spcBef>
              <a:spcAft>
                <a:spcPts val="0"/>
              </a:spcAft>
              <a:buSzPts val="1400"/>
              <a:buChar char="⬩"/>
            </a:pPr>
            <a:r>
              <a:rPr lang="es-MX" sz="1600" dirty="0">
                <a:latin typeface="Times New Roman"/>
                <a:ea typeface="Times New Roman"/>
                <a:cs typeface="Times New Roman"/>
                <a:sym typeface="Times New Roman"/>
              </a:rPr>
              <a:t>Asthma, allergies, chronic obstructive pulmonary disease (COPD), and other cardiovascular and respiratory diseases</a:t>
            </a:r>
            <a:endParaRPr sz="1600" dirty="0"/>
          </a:p>
          <a:p>
            <a:pPr marL="685800" lvl="1" indent="-25400" algn="l" rtl="0">
              <a:lnSpc>
                <a:spcPct val="120000"/>
              </a:lnSpc>
              <a:spcBef>
                <a:spcPts val="0"/>
              </a:spcBef>
              <a:spcAft>
                <a:spcPts val="0"/>
              </a:spcAft>
              <a:buSzPts val="3200"/>
              <a:buNone/>
            </a:pPr>
            <a:endParaRPr sz="3200" dirty="0">
              <a:latin typeface="Times New Roman"/>
              <a:ea typeface="Times New Roman"/>
              <a:cs typeface="Times New Roman"/>
              <a:sym typeface="Times New Roman"/>
            </a:endParaRPr>
          </a:p>
        </p:txBody>
      </p:sp>
      <p:pic>
        <p:nvPicPr>
          <p:cNvPr id="162" name="Google Shape;162;g27b95e3efb7_0_341" descr="This conceptual diagram from globalchange.gov illustrates the exposure pathways by which climate change affects human health.  See paragraph below for full details."/>
          <p:cNvPicPr preferRelativeResize="0"/>
          <p:nvPr/>
        </p:nvPicPr>
        <p:blipFill rotWithShape="1">
          <a:blip r:embed="rId3">
            <a:alphaModFix/>
          </a:blip>
          <a:srcRect/>
          <a:stretch/>
        </p:blipFill>
        <p:spPr>
          <a:xfrm>
            <a:off x="5552777" y="1568292"/>
            <a:ext cx="4905118" cy="3740555"/>
          </a:xfrm>
          <a:prstGeom prst="rect">
            <a:avLst/>
          </a:prstGeom>
          <a:noFill/>
          <a:ln>
            <a:noFill/>
          </a:ln>
        </p:spPr>
      </p:pic>
      <p:sp>
        <p:nvSpPr>
          <p:cNvPr id="2" name="Rectangle 1">
            <a:extLst>
              <a:ext uri="{FF2B5EF4-FFF2-40B4-BE49-F238E27FC236}">
                <a16:creationId xmlns:a16="http://schemas.microsoft.com/office/drawing/2014/main" id="{8747B625-5E21-AA75-58D8-B4F13626C7C1}"/>
              </a:ext>
            </a:extLst>
          </p:cNvPr>
          <p:cNvSpPr/>
          <p:nvPr/>
        </p:nvSpPr>
        <p:spPr>
          <a:xfrm>
            <a:off x="292963" y="443883"/>
            <a:ext cx="11478415" cy="597467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Right Triangle 2">
            <a:extLst>
              <a:ext uri="{FF2B5EF4-FFF2-40B4-BE49-F238E27FC236}">
                <a16:creationId xmlns:a16="http://schemas.microsoft.com/office/drawing/2014/main" id="{9C0E93CF-2A82-7124-1CC0-78BA45C6B8E5}"/>
              </a:ext>
            </a:extLst>
          </p:cNvPr>
          <p:cNvSpPr/>
          <p:nvPr/>
        </p:nvSpPr>
        <p:spPr>
          <a:xfrm rot="16200000">
            <a:off x="9135044" y="3865913"/>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Google Shape;167;p5"/>
          <p:cNvSpPr txBox="1">
            <a:spLocks noGrp="1"/>
          </p:cNvSpPr>
          <p:nvPr>
            <p:ph type="title"/>
          </p:nvPr>
        </p:nvSpPr>
        <p:spPr>
          <a:xfrm>
            <a:off x="574412" y="490475"/>
            <a:ext cx="11102683" cy="896751"/>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Times New Roman"/>
              <a:buNone/>
            </a:pPr>
            <a:r>
              <a:rPr lang="es-MX" sz="3600" u="sng" dirty="0">
                <a:latin typeface="Times New Roman"/>
                <a:ea typeface="Times New Roman"/>
                <a:cs typeface="Times New Roman"/>
                <a:sym typeface="Times New Roman"/>
              </a:rPr>
              <a:t>Clima e Impacto Ambiental del Condado de Kern</a:t>
            </a:r>
            <a:endParaRPr sz="3600" u="sng" dirty="0">
              <a:latin typeface="Times New Roman"/>
              <a:ea typeface="Times New Roman"/>
              <a:cs typeface="Times New Roman"/>
              <a:sym typeface="Times New Roman"/>
            </a:endParaRPr>
          </a:p>
        </p:txBody>
      </p:sp>
      <p:sp>
        <p:nvSpPr>
          <p:cNvPr id="168" name="Google Shape;168;p5"/>
          <p:cNvSpPr txBox="1">
            <a:spLocks noGrp="1"/>
          </p:cNvSpPr>
          <p:nvPr>
            <p:ph idx="1"/>
          </p:nvPr>
        </p:nvSpPr>
        <p:spPr>
          <a:xfrm>
            <a:off x="668694" y="1508996"/>
            <a:ext cx="4418211" cy="4516246"/>
          </a:xfrm>
          <a:prstGeom prst="rect">
            <a:avLst/>
          </a:prstGeom>
          <a:solidFill>
            <a:schemeClr val="lt1"/>
          </a:solid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ts val="2000"/>
              <a:buChar char="⬩"/>
            </a:pPr>
            <a:r>
              <a:rPr lang="es-MX" sz="2000" dirty="0">
                <a:latin typeface="Times New Roman"/>
                <a:ea typeface="Times New Roman"/>
                <a:cs typeface="Times New Roman"/>
                <a:sym typeface="Times New Roman"/>
              </a:rPr>
              <a:t>Kern experimenta eventos climáticos extremos más frecuentes e intensos</a:t>
            </a:r>
            <a:endParaRPr dirty="0"/>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Tormentas, Inundaciones Repentinas e Incendios Forestales</a:t>
            </a:r>
            <a:endParaRPr dirty="0"/>
          </a:p>
          <a:p>
            <a:pPr marL="1143000" lvl="2"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Daños a la Propiedad, Interrupción de la Infraestructura y Riesgos para la Seguridad Humana</a:t>
            </a:r>
            <a:endParaRPr sz="1400" dirty="0">
              <a:latin typeface="Times New Roman"/>
              <a:ea typeface="Times New Roman"/>
              <a:cs typeface="Times New Roman"/>
              <a:sym typeface="Times New Roman"/>
            </a:endParaRPr>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Influir en los Vectores Portadores de Enfermedades, como los Mosquitos</a:t>
            </a:r>
            <a:endParaRPr dirty="0"/>
          </a:p>
          <a:p>
            <a:pPr marL="1143000" lvl="2" indent="-228600" algn="l" rtl="0">
              <a:lnSpc>
                <a:spcPct val="120000"/>
              </a:lnSpc>
              <a:spcBef>
                <a:spcPts val="0"/>
              </a:spcBef>
              <a:spcAft>
                <a:spcPts val="0"/>
              </a:spcAft>
              <a:buSzPts val="1400"/>
              <a:buChar char="⬩"/>
            </a:pPr>
            <a:r>
              <a:rPr lang="es-MX" sz="1400" dirty="0">
                <a:latin typeface="Times New Roman"/>
                <a:ea typeface="Times New Roman"/>
                <a:cs typeface="Times New Roman"/>
                <a:sym typeface="Times New Roman"/>
              </a:rPr>
              <a:t>Enfermedades como el del Nilo Occidental y el Zika cada vez más prevalentes</a:t>
            </a:r>
            <a:endParaRPr dirty="0"/>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Generación de Polen: Aumento de Alergias y Problemas Respiratorios</a:t>
            </a:r>
            <a:endParaRPr dirty="0"/>
          </a:p>
          <a:p>
            <a:pPr marL="685800" lvl="1" indent="-228600" algn="l" rtl="0">
              <a:lnSpc>
                <a:spcPct val="120000"/>
              </a:lnSpc>
              <a:spcBef>
                <a:spcPts val="0"/>
              </a:spcBef>
              <a:spcAft>
                <a:spcPts val="0"/>
              </a:spcAft>
              <a:buSzPts val="1600"/>
              <a:buChar char="⬩"/>
            </a:pPr>
            <a:r>
              <a:rPr lang="es-MX" sz="1600" dirty="0">
                <a:latin typeface="Times New Roman"/>
                <a:ea typeface="Times New Roman"/>
                <a:cs typeface="Times New Roman"/>
                <a:sym typeface="Times New Roman"/>
              </a:rPr>
              <a:t>Preocupaciones sobre la Calidad del Aire</a:t>
            </a:r>
            <a:endParaRPr dirty="0"/>
          </a:p>
          <a:p>
            <a:pPr marL="1143000" lvl="2" indent="-228600" algn="l" rtl="0">
              <a:lnSpc>
                <a:spcPct val="120000"/>
              </a:lnSpc>
              <a:spcBef>
                <a:spcPts val="0"/>
              </a:spcBef>
              <a:spcAft>
                <a:spcPts val="0"/>
              </a:spcAft>
              <a:buSzPts val="1400"/>
              <a:buChar char="⬩"/>
            </a:pPr>
            <a:r>
              <a:rPr lang="es-MX" sz="1400" dirty="0">
                <a:latin typeface="Times New Roman"/>
                <a:ea typeface="Times New Roman"/>
                <a:cs typeface="Times New Roman"/>
                <a:sym typeface="Times New Roman"/>
              </a:rPr>
              <a:t>Asma, alergias, enfermedad pulmonar obstructiva crónica (EPOC) y otras enfermedades cardiovasculares y respiratorias</a:t>
            </a:r>
            <a:endParaRPr sz="3200" dirty="0">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B3CDCD7A-068B-6D41-E690-9FCD2B438EB1}"/>
              </a:ext>
            </a:extLst>
          </p:cNvPr>
          <p:cNvSpPr/>
          <p:nvPr/>
        </p:nvSpPr>
        <p:spPr>
          <a:xfrm>
            <a:off x="514905" y="443884"/>
            <a:ext cx="11185863" cy="601018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CE79182-2F01-FFD3-F59C-2068EE74F409}"/>
              </a:ext>
            </a:extLst>
          </p:cNvPr>
          <p:cNvGrpSpPr/>
          <p:nvPr/>
        </p:nvGrpSpPr>
        <p:grpSpPr>
          <a:xfrm>
            <a:off x="5443523" y="1433817"/>
            <a:ext cx="4810818" cy="4765644"/>
            <a:chOff x="5612199" y="1407323"/>
            <a:chExt cx="4810818" cy="4765644"/>
          </a:xfrm>
        </p:grpSpPr>
        <p:grpSp>
          <p:nvGrpSpPr>
            <p:cNvPr id="8" name="Group 7">
              <a:extLst>
                <a:ext uri="{FF2B5EF4-FFF2-40B4-BE49-F238E27FC236}">
                  <a16:creationId xmlns:a16="http://schemas.microsoft.com/office/drawing/2014/main" id="{A710C653-2ABF-A3D7-6A51-1B02C3B07FE7}"/>
                </a:ext>
              </a:extLst>
            </p:cNvPr>
            <p:cNvGrpSpPr/>
            <p:nvPr/>
          </p:nvGrpSpPr>
          <p:grpSpPr>
            <a:xfrm>
              <a:off x="5612199" y="1407323"/>
              <a:ext cx="4788980" cy="4765644"/>
              <a:chOff x="5558933" y="1384297"/>
              <a:chExt cx="4788980" cy="4765644"/>
            </a:xfrm>
          </p:grpSpPr>
          <p:grpSp>
            <p:nvGrpSpPr>
              <p:cNvPr id="5" name="Group 4">
                <a:extLst>
                  <a:ext uri="{FF2B5EF4-FFF2-40B4-BE49-F238E27FC236}">
                    <a16:creationId xmlns:a16="http://schemas.microsoft.com/office/drawing/2014/main" id="{6ABB1B52-C213-C8F9-4AF9-DCB3401A7E04}"/>
                  </a:ext>
                </a:extLst>
              </p:cNvPr>
              <p:cNvGrpSpPr/>
              <p:nvPr/>
            </p:nvGrpSpPr>
            <p:grpSpPr>
              <a:xfrm>
                <a:off x="5558933" y="1384297"/>
                <a:ext cx="4788980" cy="4765644"/>
                <a:chOff x="5558933" y="1259598"/>
                <a:chExt cx="4788980" cy="4765644"/>
              </a:xfrm>
            </p:grpSpPr>
            <p:pic>
              <p:nvPicPr>
                <p:cNvPr id="169" name="Google Shape;169;p5" descr="This conceptual diagram from globalchange.gov illustrates the exposure pathways by which climate change affects human health.  See paragraph below for full details."/>
                <p:cNvPicPr preferRelativeResize="0"/>
                <p:nvPr/>
              </p:nvPicPr>
              <p:blipFill rotWithShape="1">
                <a:blip r:embed="rId3">
                  <a:alphaModFix/>
                </a:blip>
                <a:srcRect/>
                <a:stretch/>
              </p:blipFill>
              <p:spPr>
                <a:xfrm>
                  <a:off x="5558933" y="1638631"/>
                  <a:ext cx="4788980" cy="3642738"/>
                </a:xfrm>
                <a:prstGeom prst="rect">
                  <a:avLst/>
                </a:prstGeom>
                <a:noFill/>
                <a:ln>
                  <a:noFill/>
                </a:ln>
              </p:spPr>
            </p:pic>
            <p:sp>
              <p:nvSpPr>
                <p:cNvPr id="170" name="Google Shape;170;p5"/>
                <p:cNvSpPr txBox="1"/>
                <p:nvPr/>
              </p:nvSpPr>
              <p:spPr>
                <a:xfrm>
                  <a:off x="5591843" y="2603566"/>
                  <a:ext cx="1493429" cy="1354176"/>
                </a:xfrm>
                <a:prstGeom prst="rect">
                  <a:avLst/>
                </a:prstGeom>
                <a:solidFill>
                  <a:srgbClr val="D1D2D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dirty="0">
                      <a:solidFill>
                        <a:srgbClr val="0070C0"/>
                      </a:solidFill>
                      <a:latin typeface="Quattrocento Sans" panose="020B0502050000020003" pitchFamily="34" charset="0"/>
                      <a:ea typeface="Quattrocento Sans"/>
                      <a:cs typeface="Quattrocento Sans"/>
                      <a:sym typeface="Quattrocento Sans"/>
                    </a:rPr>
                    <a:t>CONTEXTO AMBIENTAL</a:t>
                  </a:r>
                </a:p>
                <a:p>
                  <a:pPr marL="0" marR="0" lvl="0" indent="0" algn="l" rtl="0">
                    <a:spcBef>
                      <a:spcPts val="0"/>
                    </a:spcBef>
                    <a:spcAft>
                      <a:spcPts val="0"/>
                    </a:spcAft>
                    <a:buNone/>
                  </a:pPr>
                  <a:r>
                    <a:rPr lang="es-MX" sz="900" dirty="0">
                      <a:solidFill>
                        <a:srgbClr val="0070C0"/>
                      </a:solidFill>
                      <a:latin typeface="Quattrocento Sans" panose="020B0502050000020003" pitchFamily="34" charset="0"/>
                      <a:ea typeface="Quattrocento Sans"/>
                      <a:cs typeface="Quattrocento Sans"/>
                      <a:sym typeface="Quattrocento Sans"/>
                    </a:rPr>
                    <a:t>E INSTITUCIONAL </a:t>
                  </a:r>
                  <a:r>
                    <a:rPr lang="es-MX" sz="900" dirty="0">
                      <a:latin typeface="Quattrocento Sans" panose="020B0502050000020003" pitchFamily="34" charset="0"/>
                      <a:ea typeface="Quattrocento Sans"/>
                      <a:cs typeface="Quattrocento Sans"/>
                      <a:sym typeface="Quattrocento Sans"/>
                    </a:rPr>
                    <a:t> </a:t>
                  </a:r>
                </a:p>
                <a:p>
                  <a:pPr marL="171450" marR="0" lvl="0" indent="-171450" algn="l" rtl="0">
                    <a:spcBef>
                      <a:spcPts val="0"/>
                    </a:spcBef>
                    <a:spcAft>
                      <a:spcPts val="0"/>
                    </a:spcAft>
                    <a:buFont typeface="Arial" panose="020B0604020202020204" pitchFamily="34" charset="0"/>
                    <a:buChar char="•"/>
                  </a:pPr>
                  <a:r>
                    <a:rPr lang="es-MX" sz="800" dirty="0">
                      <a:solidFill>
                        <a:srgbClr val="0070C0"/>
                      </a:solidFill>
                      <a:latin typeface="Quattrocento Sans"/>
                      <a:sym typeface="Quattrocento Sans"/>
                    </a:rPr>
                    <a:t>Cambio de uso de la tierra </a:t>
                  </a:r>
                </a:p>
                <a:p>
                  <a:pPr marL="171450" marR="0" lvl="0" indent="-171450" algn="l" rtl="0">
                    <a:spcBef>
                      <a:spcPts val="0"/>
                    </a:spcBef>
                    <a:spcAft>
                      <a:spcPts val="0"/>
                    </a:spcAft>
                    <a:buFont typeface="Arial" panose="020B0604020202020204" pitchFamily="34" charset="0"/>
                    <a:buChar char="•"/>
                  </a:pPr>
                  <a:r>
                    <a:rPr lang="es-MX" sz="800" dirty="0">
                      <a:solidFill>
                        <a:srgbClr val="0070C0"/>
                      </a:solidFill>
                      <a:latin typeface="Quattrocento Sans"/>
                      <a:sym typeface="Quattrocento Sans"/>
                    </a:rPr>
                    <a:t>Los ecosistemas cambian</a:t>
                  </a:r>
                </a:p>
                <a:p>
                  <a:pPr marL="171450" marR="0" lvl="0" indent="-171450" algn="l" rtl="0">
                    <a:spcBef>
                      <a:spcPts val="0"/>
                    </a:spcBef>
                    <a:spcAft>
                      <a:spcPts val="0"/>
                    </a:spcAft>
                    <a:buFont typeface="Arial" panose="020B0604020202020204" pitchFamily="34" charset="0"/>
                    <a:buChar char="•"/>
                  </a:pPr>
                  <a:r>
                    <a:rPr lang="es-MX" sz="800" dirty="0">
                      <a:solidFill>
                        <a:srgbClr val="0070C0"/>
                      </a:solidFill>
                      <a:latin typeface="Quattrocento Sans"/>
                      <a:sym typeface="Quattrocento Sans"/>
                    </a:rPr>
                    <a:t>Estado de la infraestructura </a:t>
                  </a:r>
                </a:p>
                <a:p>
                  <a:pPr marL="171450" marR="0" lvl="0" indent="-171450" algn="l" rtl="0">
                    <a:spcBef>
                      <a:spcPts val="0"/>
                    </a:spcBef>
                    <a:spcAft>
                      <a:spcPts val="0"/>
                    </a:spcAft>
                    <a:buFont typeface="Arial" panose="020B0604020202020204" pitchFamily="34" charset="0"/>
                    <a:buChar char="•"/>
                  </a:pPr>
                  <a:r>
                    <a:rPr lang="es-MX" sz="800" dirty="0">
                      <a:solidFill>
                        <a:srgbClr val="0070C0"/>
                      </a:solidFill>
                      <a:latin typeface="Quattrocento Sans"/>
                      <a:sym typeface="Quattrocento Sans"/>
                    </a:rPr>
                    <a:t>Geografía </a:t>
                  </a:r>
                </a:p>
                <a:p>
                  <a:pPr marL="171450" marR="0" lvl="0" indent="-171450" algn="l" rtl="0">
                    <a:spcBef>
                      <a:spcPts val="0"/>
                    </a:spcBef>
                    <a:spcAft>
                      <a:spcPts val="0"/>
                    </a:spcAft>
                    <a:buFont typeface="Arial" panose="020B0604020202020204" pitchFamily="34" charset="0"/>
                    <a:buChar char="•"/>
                  </a:pPr>
                  <a:r>
                    <a:rPr lang="es-MX" sz="800" dirty="0">
                      <a:solidFill>
                        <a:srgbClr val="0070C0"/>
                      </a:solidFill>
                      <a:latin typeface="Quattrocento Sans"/>
                      <a:sym typeface="Quattrocento Sans"/>
                    </a:rPr>
                    <a:t>Producción agrícola y uso ganadero</a:t>
                  </a:r>
                  <a:endParaRPr sz="800" dirty="0">
                    <a:solidFill>
                      <a:srgbClr val="0070C0"/>
                    </a:solidFill>
                    <a:latin typeface="Quattrocento Sans"/>
                  </a:endParaRPr>
                </a:p>
              </p:txBody>
            </p:sp>
            <p:sp>
              <p:nvSpPr>
                <p:cNvPr id="171" name="Google Shape;171;p5"/>
                <p:cNvSpPr txBox="1"/>
                <p:nvPr/>
              </p:nvSpPr>
              <p:spPr>
                <a:xfrm>
                  <a:off x="7201934" y="1259598"/>
                  <a:ext cx="1524816" cy="1200288"/>
                </a:xfrm>
                <a:prstGeom prst="rect">
                  <a:avLst/>
                </a:prstGeom>
                <a:solidFill>
                  <a:srgbClr val="5B759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800" b="1" dirty="0">
                      <a:solidFill>
                        <a:schemeClr val="lt1"/>
                      </a:solidFill>
                      <a:latin typeface="Quattrocento Sans"/>
                      <a:ea typeface="Quattrocento Sans"/>
                      <a:cs typeface="Quattrocento Sans"/>
                      <a:sym typeface="Quattrocento Sans"/>
                    </a:rPr>
                    <a:t>FACTORES CLIMÁTICOS </a:t>
                  </a:r>
                  <a:endParaRPr sz="800" dirty="0">
                    <a:solidFill>
                      <a:schemeClr val="lt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a:ea typeface="Quattrocento Sans"/>
                      <a:cs typeface="Quattrocento Sans"/>
                      <a:sym typeface="Quattrocento Sans"/>
                    </a:rPr>
                    <a:t>Aumento de las temperaturas </a:t>
                  </a:r>
                  <a:endParaRPr sz="800" dirty="0"/>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a:ea typeface="Quattrocento Sans"/>
                      <a:cs typeface="Quattrocento Sans"/>
                      <a:sym typeface="Quattrocento Sans"/>
                    </a:rPr>
                    <a:t>Precipitación extrema</a:t>
                  </a:r>
                  <a:endParaRPr sz="800" dirty="0"/>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a:ea typeface="Quattrocento Sans"/>
                      <a:cs typeface="Quattrocento Sans"/>
                      <a:sym typeface="Quattrocento Sans"/>
                    </a:rPr>
                    <a:t>Fenómenos meteorológicos extremos </a:t>
                  </a:r>
                  <a:endParaRPr sz="800" dirty="0"/>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a:ea typeface="Quattrocento Sans"/>
                      <a:cs typeface="Quattrocento Sans"/>
                      <a:sym typeface="Quattrocento Sans"/>
                    </a:rPr>
                    <a:t>Aumento del nivel del mar</a:t>
                  </a:r>
                  <a:endParaRPr sz="800" dirty="0">
                    <a:solidFill>
                      <a:schemeClr val="lt1"/>
                    </a:solidFill>
                    <a:latin typeface="Quattrocento Sans"/>
                    <a:ea typeface="Quattrocento Sans"/>
                    <a:cs typeface="Quattrocento Sans"/>
                    <a:sym typeface="Quattrocento Sans"/>
                  </a:endParaRPr>
                </a:p>
              </p:txBody>
            </p:sp>
            <p:sp>
              <p:nvSpPr>
                <p:cNvPr id="172" name="Google Shape;172;p5"/>
                <p:cNvSpPr txBox="1"/>
                <p:nvPr/>
              </p:nvSpPr>
              <p:spPr>
                <a:xfrm>
                  <a:off x="7354026" y="2764068"/>
                  <a:ext cx="1267486" cy="1169511"/>
                </a:xfrm>
                <a:prstGeom prst="rect">
                  <a:avLst/>
                </a:prstGeom>
                <a:solidFill>
                  <a:srgbClr val="26537A"/>
                </a:solidFill>
                <a:ln>
                  <a:noFill/>
                </a:ln>
              </p:spPr>
              <p:txBody>
                <a:bodyPr spcFirstLastPara="1" wrap="square" lIns="91425" tIns="45700" rIns="91425" bIns="45700" anchor="t" anchorCtr="0">
                  <a:spAutoFit/>
                </a:bodyPr>
                <a:lstStyle/>
                <a:p>
                  <a:pPr algn="ctr"/>
                  <a:r>
                    <a:rPr lang="es-MX" sz="700" b="1" dirty="0">
                      <a:solidFill>
                        <a:schemeClr val="lt1"/>
                      </a:solidFill>
                      <a:latin typeface="Quattrocento Sans"/>
                      <a:sym typeface="Quattrocento Sans"/>
                    </a:rPr>
                    <a:t>VÍAS DE EXPOSICIÓN</a:t>
                  </a:r>
                  <a:endParaRPr sz="700" b="1" dirty="0">
                    <a:solidFill>
                      <a:schemeClr val="lt1"/>
                    </a:solidFill>
                    <a:latin typeface="Quattrocento Sans"/>
                  </a:endParaRPr>
                </a:p>
                <a:p>
                  <a:pPr marL="285750" marR="0" lvl="0" indent="-285750" algn="l" rtl="0">
                    <a:spcBef>
                      <a:spcPts val="0"/>
                    </a:spcBef>
                    <a:spcAft>
                      <a:spcPts val="0"/>
                    </a:spcAft>
                    <a:buClr>
                      <a:schemeClr val="lt1"/>
                    </a:buClr>
                    <a:buSzPts val="900"/>
                    <a:buFont typeface="Arial"/>
                    <a:buChar char="•"/>
                  </a:pPr>
                  <a:r>
                    <a:rPr lang="es-MX" sz="700" dirty="0">
                      <a:solidFill>
                        <a:schemeClr val="lt1"/>
                      </a:solidFill>
                      <a:latin typeface="Quattrocento Sans"/>
                      <a:sym typeface="Quattrocento Sans"/>
                    </a:rPr>
                    <a:t>Calor extremo</a:t>
                  </a:r>
                  <a:endParaRPr sz="700" dirty="0">
                    <a:solidFill>
                      <a:schemeClr val="lt1"/>
                    </a:solidFill>
                    <a:latin typeface="Quattrocento Sans"/>
                  </a:endParaRPr>
                </a:p>
                <a:p>
                  <a:pPr marL="285750" marR="0" lvl="0" indent="-285750" algn="l" rtl="0">
                    <a:spcBef>
                      <a:spcPts val="0"/>
                    </a:spcBef>
                    <a:spcAft>
                      <a:spcPts val="0"/>
                    </a:spcAft>
                    <a:buClr>
                      <a:schemeClr val="lt1"/>
                    </a:buClr>
                    <a:buSzPts val="900"/>
                    <a:buFont typeface="Arial"/>
                    <a:buChar char="•"/>
                  </a:pPr>
                  <a:r>
                    <a:rPr lang="es-MX" sz="700" dirty="0">
                      <a:solidFill>
                        <a:schemeClr val="lt1"/>
                      </a:solidFill>
                      <a:latin typeface="Quattrocento Sans"/>
                      <a:sym typeface="Quattrocento Sans"/>
                    </a:rPr>
                    <a:t>Mala calidad del aire </a:t>
                  </a:r>
                  <a:endParaRPr sz="700" dirty="0">
                    <a:solidFill>
                      <a:schemeClr val="lt1"/>
                    </a:solidFill>
                    <a:latin typeface="Quattrocento Sans"/>
                  </a:endParaRPr>
                </a:p>
                <a:p>
                  <a:pPr marL="285750" marR="0" lvl="0" indent="-285750" algn="l" rtl="0">
                    <a:spcBef>
                      <a:spcPts val="0"/>
                    </a:spcBef>
                    <a:spcAft>
                      <a:spcPts val="0"/>
                    </a:spcAft>
                    <a:buClr>
                      <a:schemeClr val="lt1"/>
                    </a:buClr>
                    <a:buSzPts val="900"/>
                    <a:buFont typeface="Arial"/>
                    <a:buChar char="•"/>
                  </a:pPr>
                  <a:r>
                    <a:rPr lang="es-MX" sz="700" dirty="0">
                      <a:solidFill>
                        <a:schemeClr val="lt1"/>
                      </a:solidFill>
                      <a:latin typeface="Quattrocento Sans"/>
                      <a:sym typeface="Quattrocento Sans"/>
                    </a:rPr>
                    <a:t>Reducción de la calidad de los alimentos y el agua </a:t>
                  </a:r>
                  <a:endParaRPr sz="700" dirty="0">
                    <a:solidFill>
                      <a:schemeClr val="lt1"/>
                    </a:solidFill>
                    <a:latin typeface="Quattrocento Sans"/>
                  </a:endParaRPr>
                </a:p>
                <a:p>
                  <a:pPr marL="285750" marR="0" lvl="0" indent="-285750" algn="l" rtl="0">
                    <a:spcBef>
                      <a:spcPts val="0"/>
                    </a:spcBef>
                    <a:spcAft>
                      <a:spcPts val="0"/>
                    </a:spcAft>
                    <a:buClr>
                      <a:schemeClr val="lt1"/>
                    </a:buClr>
                    <a:buSzPts val="900"/>
                    <a:buFont typeface="Arial"/>
                    <a:buChar char="•"/>
                  </a:pPr>
                  <a:r>
                    <a:rPr lang="es-MX" sz="700" dirty="0">
                      <a:solidFill>
                        <a:schemeClr val="lt1"/>
                      </a:solidFill>
                      <a:latin typeface="Quattrocento Sans"/>
                      <a:sym typeface="Quattrocento Sans"/>
                    </a:rPr>
                    <a:t>Cambio en los agentes infecciosos </a:t>
                  </a:r>
                  <a:endParaRPr sz="700" dirty="0">
                    <a:solidFill>
                      <a:schemeClr val="lt1"/>
                    </a:solidFill>
                    <a:latin typeface="Quattrocento Sans"/>
                  </a:endParaRPr>
                </a:p>
                <a:p>
                  <a:pPr marL="285750" marR="0" lvl="0" indent="-285750" algn="l" rtl="0">
                    <a:spcBef>
                      <a:spcPts val="0"/>
                    </a:spcBef>
                    <a:spcAft>
                      <a:spcPts val="0"/>
                    </a:spcAft>
                    <a:buClr>
                      <a:schemeClr val="lt1"/>
                    </a:buClr>
                    <a:buSzPts val="900"/>
                    <a:buFont typeface="Arial"/>
                    <a:buChar char="•"/>
                  </a:pPr>
                  <a:r>
                    <a:rPr lang="es-MX" sz="700" dirty="0">
                      <a:solidFill>
                        <a:schemeClr val="lt1"/>
                      </a:solidFill>
                      <a:latin typeface="Quattrocento Sans"/>
                      <a:sym typeface="Quattrocento Sans"/>
                    </a:rPr>
                    <a:t>Desplazamiento de población</a:t>
                  </a:r>
                  <a:endParaRPr sz="700" dirty="0">
                    <a:solidFill>
                      <a:schemeClr val="lt1"/>
                    </a:solidFill>
                    <a:latin typeface="Quattrocento Sans"/>
                    <a:sym typeface="Quattrocento Sans"/>
                  </a:endParaRPr>
                </a:p>
              </p:txBody>
            </p:sp>
            <p:sp>
              <p:nvSpPr>
                <p:cNvPr id="173" name="Google Shape;173;p5"/>
                <p:cNvSpPr txBox="1"/>
                <p:nvPr/>
              </p:nvSpPr>
              <p:spPr>
                <a:xfrm>
                  <a:off x="7201934" y="4455622"/>
                  <a:ext cx="1524816" cy="1569620"/>
                </a:xfrm>
                <a:prstGeom prst="rect">
                  <a:avLst/>
                </a:prstGeom>
                <a:solidFill>
                  <a:srgbClr val="43263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800" b="1" dirty="0">
                      <a:solidFill>
                        <a:schemeClr val="lt1"/>
                      </a:solidFill>
                      <a:latin typeface="Quattrocento Sans" panose="020B0502050000020003" pitchFamily="34" charset="0"/>
                      <a:ea typeface="Quattrocento Sans"/>
                      <a:cs typeface="Quattrocento Sans"/>
                      <a:sym typeface="Quattrocento Sans"/>
                    </a:rPr>
                    <a:t>RESULTADOS DE SALUD </a:t>
                  </a:r>
                  <a:endParaRPr sz="800" dirty="0">
                    <a:latin typeface="Quattrocento Sans" panose="020B0502050000020003" pitchFamily="34" charset="0"/>
                  </a:endParaRPr>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panose="020B0502050000020003" pitchFamily="34" charset="0"/>
                      <a:ea typeface="Quattrocento Sans"/>
                      <a:cs typeface="Quattrocento Sans"/>
                      <a:sym typeface="Quattrocento Sans"/>
                    </a:rPr>
                    <a:t>Enfermedades relacionadas con el calor </a:t>
                  </a:r>
                  <a:endParaRPr sz="800" dirty="0">
                    <a:latin typeface="Quattrocento Sans" panose="020B0502050000020003" pitchFamily="34" charset="0"/>
                  </a:endParaRPr>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panose="020B0502050000020003" pitchFamily="34" charset="0"/>
                      <a:ea typeface="Quattrocento Sans"/>
                      <a:cs typeface="Quattrocento Sans"/>
                      <a:sym typeface="Quattrocento Sans"/>
                    </a:rPr>
                    <a:t>Enfermedad cardiopulmonar </a:t>
                  </a:r>
                  <a:endParaRPr sz="800" dirty="0">
                    <a:latin typeface="Quattrocento Sans" panose="020B0502050000020003" pitchFamily="34" charset="0"/>
                  </a:endParaRPr>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panose="020B0502050000020003" pitchFamily="34" charset="0"/>
                      <a:ea typeface="Quattrocento Sans"/>
                      <a:cs typeface="Quattrocento Sans"/>
                      <a:sym typeface="Quattrocento Sans"/>
                    </a:rPr>
                    <a:t>Alimentos, agua y enfermedades transmitidas por vectores </a:t>
                  </a:r>
                  <a:endParaRPr sz="800" dirty="0">
                    <a:latin typeface="Quattrocento Sans" panose="020B0502050000020003" pitchFamily="34" charset="0"/>
                  </a:endParaRPr>
                </a:p>
                <a:p>
                  <a:pPr marL="285750" marR="0" lvl="0" indent="-285750" algn="l" rtl="0">
                    <a:spcBef>
                      <a:spcPts val="0"/>
                    </a:spcBef>
                    <a:spcAft>
                      <a:spcPts val="0"/>
                    </a:spcAft>
                    <a:buClr>
                      <a:schemeClr val="lt1"/>
                    </a:buClr>
                    <a:buSzPts val="900"/>
                    <a:buFont typeface="Arial"/>
                    <a:buChar char="•"/>
                  </a:pPr>
                  <a:r>
                    <a:rPr lang="es-MX" sz="800" dirty="0">
                      <a:solidFill>
                        <a:schemeClr val="lt1"/>
                      </a:solidFill>
                      <a:latin typeface="Quattrocento Sans" panose="020B0502050000020003" pitchFamily="34" charset="0"/>
                      <a:ea typeface="Quattrocento Sans"/>
                      <a:cs typeface="Quattrocento Sans"/>
                      <a:sym typeface="Quattrocento Sans"/>
                    </a:rPr>
                    <a:t>Consecuencias para la salud mental y estrés</a:t>
                  </a:r>
                  <a:endParaRPr sz="800" dirty="0">
                    <a:solidFill>
                      <a:schemeClr val="lt1"/>
                    </a:solidFill>
                    <a:latin typeface="Quattrocento Sans" panose="020B0502050000020003" pitchFamily="34" charset="0"/>
                    <a:ea typeface="Quattrocento Sans"/>
                    <a:cs typeface="Quattrocento Sans"/>
                    <a:sym typeface="Quattrocento Sans"/>
                  </a:endParaRPr>
                </a:p>
              </p:txBody>
            </p:sp>
            <p:sp>
              <p:nvSpPr>
                <p:cNvPr id="174" name="Google Shape;174;p5"/>
                <p:cNvSpPr txBox="1"/>
                <p:nvPr/>
              </p:nvSpPr>
              <p:spPr>
                <a:xfrm>
                  <a:off x="8878372" y="2603566"/>
                  <a:ext cx="1441390" cy="1815841"/>
                </a:xfrm>
                <a:prstGeom prst="rect">
                  <a:avLst/>
                </a:prstGeom>
                <a:solidFill>
                  <a:srgbClr val="D0D1D3"/>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800" b="1" dirty="0">
                      <a:solidFill>
                        <a:srgbClr val="002060"/>
                      </a:solidFill>
                      <a:latin typeface="Quattrocento Sans" panose="020B0502050000020003" pitchFamily="34" charset="0"/>
                      <a:ea typeface="Arial"/>
                      <a:cs typeface="Arial"/>
                      <a:sym typeface="Arial"/>
                    </a:rPr>
                    <a:t>CONTEXTO SOCIAL Y CONDUCTUAL</a:t>
                  </a:r>
                  <a:endParaRPr sz="800" dirty="0">
                    <a:latin typeface="Quattrocento Sans" panose="020B0502050000020003" pitchFamily="34" charset="0"/>
                  </a:endParaRPr>
                </a:p>
                <a:p>
                  <a:pPr marL="285750" marR="0" lvl="0" indent="-285750" algn="l" rtl="0">
                    <a:spcBef>
                      <a:spcPts val="0"/>
                    </a:spcBef>
                    <a:spcAft>
                      <a:spcPts val="0"/>
                    </a:spcAft>
                    <a:buClr>
                      <a:srgbClr val="002060"/>
                    </a:buClr>
                    <a:buSzPts val="1100"/>
                    <a:buFont typeface="Arial"/>
                    <a:buChar char="•"/>
                  </a:pPr>
                  <a:r>
                    <a:rPr lang="es-MX" sz="800" dirty="0">
                      <a:solidFill>
                        <a:srgbClr val="002060"/>
                      </a:solidFill>
                      <a:latin typeface="Quattrocento Sans" panose="020B0502050000020003" pitchFamily="34" charset="0"/>
                      <a:ea typeface="Arial"/>
                      <a:cs typeface="Arial"/>
                      <a:sym typeface="Arial"/>
                    </a:rPr>
                    <a:t>Edad y género</a:t>
                  </a:r>
                  <a:br>
                    <a:rPr lang="es-MX" sz="800" dirty="0">
                      <a:solidFill>
                        <a:srgbClr val="002060"/>
                      </a:solidFill>
                      <a:latin typeface="Quattrocento Sans" panose="020B0502050000020003" pitchFamily="34" charset="0"/>
                      <a:ea typeface="Arial"/>
                      <a:cs typeface="Arial"/>
                      <a:sym typeface="Arial"/>
                    </a:rPr>
                  </a:br>
                  <a:r>
                    <a:rPr lang="es-MX" sz="800" dirty="0">
                      <a:solidFill>
                        <a:srgbClr val="002060"/>
                      </a:solidFill>
                      <a:latin typeface="Quattrocento Sans" panose="020B0502050000020003" pitchFamily="34" charset="0"/>
                      <a:ea typeface="Arial"/>
                      <a:cs typeface="Arial"/>
                      <a:sym typeface="Arial"/>
                    </a:rPr>
                    <a:t>Raza y etnia</a:t>
                  </a:r>
                  <a:br>
                    <a:rPr lang="es-MX" sz="800" dirty="0">
                      <a:solidFill>
                        <a:srgbClr val="002060"/>
                      </a:solidFill>
                      <a:latin typeface="Quattrocento Sans" panose="020B0502050000020003" pitchFamily="34" charset="0"/>
                      <a:ea typeface="Arial"/>
                      <a:cs typeface="Arial"/>
                      <a:sym typeface="Arial"/>
                    </a:rPr>
                  </a:br>
                  <a:r>
                    <a:rPr lang="es-MX" sz="800" dirty="0">
                      <a:solidFill>
                        <a:srgbClr val="002060"/>
                      </a:solidFill>
                      <a:latin typeface="Quattrocento Sans" panose="020B0502050000020003" pitchFamily="34" charset="0"/>
                      <a:ea typeface="Arial"/>
                      <a:cs typeface="Arial"/>
                      <a:sym typeface="Arial"/>
                    </a:rPr>
                    <a:t>Pobreza</a:t>
                  </a:r>
                  <a:br>
                    <a:rPr lang="es-MX" sz="800" dirty="0">
                      <a:solidFill>
                        <a:srgbClr val="002060"/>
                      </a:solidFill>
                      <a:latin typeface="Quattrocento Sans" panose="020B0502050000020003" pitchFamily="34" charset="0"/>
                      <a:ea typeface="Arial"/>
                      <a:cs typeface="Arial"/>
                      <a:sym typeface="Arial"/>
                    </a:rPr>
                  </a:br>
                  <a:r>
                    <a:rPr lang="es-MX" sz="800" dirty="0">
                      <a:solidFill>
                        <a:srgbClr val="002060"/>
                      </a:solidFill>
                      <a:latin typeface="Quattrocento Sans" panose="020B0502050000020003" pitchFamily="34" charset="0"/>
                      <a:ea typeface="Arial"/>
                      <a:cs typeface="Arial"/>
                      <a:sym typeface="Arial"/>
                    </a:rPr>
                    <a:t>Vivienda e infraestructura</a:t>
                  </a:r>
                  <a:br>
                    <a:rPr lang="es-MX" sz="800" dirty="0">
                      <a:solidFill>
                        <a:srgbClr val="002060"/>
                      </a:solidFill>
                      <a:latin typeface="Quattrocento Sans" panose="020B0502050000020003" pitchFamily="34" charset="0"/>
                      <a:ea typeface="Arial"/>
                      <a:cs typeface="Arial"/>
                      <a:sym typeface="Arial"/>
                    </a:rPr>
                  </a:br>
                  <a:r>
                    <a:rPr lang="es-MX" sz="800" dirty="0">
                      <a:solidFill>
                        <a:srgbClr val="002060"/>
                      </a:solidFill>
                      <a:latin typeface="Quattrocento Sans" panose="020B0502050000020003" pitchFamily="34" charset="0"/>
                      <a:ea typeface="Arial"/>
                      <a:cs typeface="Arial"/>
                      <a:sym typeface="Arial"/>
                    </a:rPr>
                    <a:t>Educación</a:t>
                  </a:r>
                  <a:br>
                    <a:rPr lang="es-MX" sz="800" dirty="0">
                      <a:solidFill>
                        <a:srgbClr val="002060"/>
                      </a:solidFill>
                      <a:latin typeface="Quattrocento Sans" panose="020B0502050000020003" pitchFamily="34" charset="0"/>
                      <a:ea typeface="Arial"/>
                      <a:cs typeface="Arial"/>
                      <a:sym typeface="Arial"/>
                    </a:rPr>
                  </a:br>
                  <a:r>
                    <a:rPr lang="es-MX" sz="800" dirty="0">
                      <a:solidFill>
                        <a:srgbClr val="002060"/>
                      </a:solidFill>
                      <a:latin typeface="Quattrocento Sans" panose="020B0502050000020003" pitchFamily="34" charset="0"/>
                      <a:ea typeface="Arial"/>
                      <a:cs typeface="Arial"/>
                      <a:sym typeface="Arial"/>
                    </a:rPr>
                    <a:t>Discriminación</a:t>
                  </a:r>
                  <a:br>
                    <a:rPr lang="es-MX" sz="800" dirty="0">
                      <a:solidFill>
                        <a:srgbClr val="002060"/>
                      </a:solidFill>
                      <a:latin typeface="Quattrocento Sans" panose="020B0502050000020003" pitchFamily="34" charset="0"/>
                      <a:ea typeface="Arial"/>
                      <a:cs typeface="Arial"/>
                      <a:sym typeface="Arial"/>
                    </a:rPr>
                  </a:br>
                  <a:r>
                    <a:rPr lang="es-MX" sz="800" dirty="0">
                      <a:solidFill>
                        <a:srgbClr val="002060"/>
                      </a:solidFill>
                      <a:latin typeface="Quattrocento Sans" panose="020B0502050000020003" pitchFamily="34" charset="0"/>
                      <a:ea typeface="Arial"/>
                      <a:cs typeface="Arial"/>
                      <a:sym typeface="Arial"/>
                    </a:rPr>
                    <a:t>Acceso a la atención e infraestructura de salud comunitaria</a:t>
                  </a:r>
                  <a:br>
                    <a:rPr lang="es-MX" sz="800" dirty="0">
                      <a:solidFill>
                        <a:srgbClr val="002060"/>
                      </a:solidFill>
                      <a:latin typeface="Quattrocento Sans" panose="020B0502050000020003" pitchFamily="34" charset="0"/>
                      <a:ea typeface="Arial"/>
                      <a:cs typeface="Arial"/>
                      <a:sym typeface="Arial"/>
                    </a:rPr>
                  </a:br>
                  <a:r>
                    <a:rPr lang="es-MX" sz="800" dirty="0">
                      <a:solidFill>
                        <a:srgbClr val="002060"/>
                      </a:solidFill>
                      <a:latin typeface="Quattrocento Sans" panose="020B0502050000020003" pitchFamily="34" charset="0"/>
                      <a:ea typeface="Arial"/>
                      <a:cs typeface="Arial"/>
                      <a:sym typeface="Arial"/>
                    </a:rPr>
                    <a:t>Condiciones de salud preexistentes</a:t>
                  </a:r>
                  <a:endParaRPr sz="800" dirty="0">
                    <a:solidFill>
                      <a:srgbClr val="002060"/>
                    </a:solidFill>
                    <a:latin typeface="Quattrocento Sans" panose="020B0502050000020003" pitchFamily="34" charset="0"/>
                    <a:ea typeface="Arial"/>
                    <a:cs typeface="Arial"/>
                    <a:sym typeface="Arial"/>
                  </a:endParaRPr>
                </a:p>
              </p:txBody>
            </p:sp>
            <p:sp>
              <p:nvSpPr>
                <p:cNvPr id="4" name="Rectangle 3">
                  <a:extLst>
                    <a:ext uri="{FF2B5EF4-FFF2-40B4-BE49-F238E27FC236}">
                      <a16:creationId xmlns:a16="http://schemas.microsoft.com/office/drawing/2014/main" id="{5EFE718B-AC43-5C8D-0FC1-56AB47EE30DC}"/>
                    </a:ext>
                  </a:extLst>
                </p:cNvPr>
                <p:cNvSpPr/>
                <p:nvPr/>
              </p:nvSpPr>
              <p:spPr>
                <a:xfrm>
                  <a:off x="7363216" y="4265426"/>
                  <a:ext cx="1202252" cy="247810"/>
                </a:xfrm>
                <a:prstGeom prst="rect">
                  <a:avLst/>
                </a:prstGeom>
                <a:solidFill>
                  <a:srgbClr val="43263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4E78A0EB-2637-7AAA-A025-E4F1432C2414}"/>
                  </a:ext>
                </a:extLst>
              </p:cNvPr>
              <p:cNvSpPr/>
              <p:nvPr/>
            </p:nvSpPr>
            <p:spPr>
              <a:xfrm>
                <a:off x="7270812" y="2888767"/>
                <a:ext cx="83214" cy="217861"/>
              </a:xfrm>
              <a:prstGeom prst="rect">
                <a:avLst/>
              </a:prstGeom>
              <a:solidFill>
                <a:srgbClr val="255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C1DDF9-FBA8-997A-C3F1-CA07AABE8C16}"/>
                  </a:ext>
                </a:extLst>
              </p:cNvPr>
              <p:cNvSpPr/>
              <p:nvPr/>
            </p:nvSpPr>
            <p:spPr>
              <a:xfrm>
                <a:off x="8565468" y="2807502"/>
                <a:ext cx="83214" cy="299126"/>
              </a:xfrm>
              <a:prstGeom prst="rect">
                <a:avLst/>
              </a:prstGeom>
              <a:solidFill>
                <a:srgbClr val="255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8164400B-9A4E-A109-651B-3FACF624E396}"/>
                </a:ext>
              </a:extLst>
            </p:cNvPr>
            <p:cNvSpPr/>
            <p:nvPr/>
          </p:nvSpPr>
          <p:spPr>
            <a:xfrm>
              <a:off x="8780016" y="1508996"/>
              <a:ext cx="669425" cy="824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0CA720-E17C-B3FE-7124-16B16096800E}"/>
                </a:ext>
              </a:extLst>
            </p:cNvPr>
            <p:cNvSpPr/>
            <p:nvPr/>
          </p:nvSpPr>
          <p:spPr>
            <a:xfrm>
              <a:off x="8777831" y="4643541"/>
              <a:ext cx="1645186" cy="831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3" name="Right Triangle 2">
            <a:extLst>
              <a:ext uri="{FF2B5EF4-FFF2-40B4-BE49-F238E27FC236}">
                <a16:creationId xmlns:a16="http://schemas.microsoft.com/office/drawing/2014/main" id="{F6093300-1188-97DA-4136-9CB48C987702}"/>
              </a:ext>
            </a:extLst>
          </p:cNvPr>
          <p:cNvSpPr/>
          <p:nvPr/>
        </p:nvSpPr>
        <p:spPr>
          <a:xfrm rot="16200000">
            <a:off x="9177913" y="3932046"/>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Google Shape;179;g27b95e3efb7_0_424"/>
          <p:cNvSpPr txBox="1">
            <a:spLocks noGrp="1"/>
          </p:cNvSpPr>
          <p:nvPr>
            <p:ph type="title"/>
          </p:nvPr>
        </p:nvSpPr>
        <p:spPr>
          <a:xfrm>
            <a:off x="420622" y="583241"/>
            <a:ext cx="11102700" cy="11196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Times New Roman"/>
              <a:buNone/>
            </a:pPr>
            <a:r>
              <a:rPr lang="es-MX" sz="3600" u="sng" dirty="0">
                <a:latin typeface="Times New Roman"/>
                <a:ea typeface="Times New Roman"/>
                <a:cs typeface="Times New Roman"/>
                <a:sym typeface="Times New Roman"/>
              </a:rPr>
              <a:t>Kern County Climate &amp; Environmental Impact</a:t>
            </a:r>
            <a:endParaRPr dirty="0"/>
          </a:p>
        </p:txBody>
      </p:sp>
      <p:sp>
        <p:nvSpPr>
          <p:cNvPr id="180" name="Google Shape;180;g27b95e3efb7_0_424"/>
          <p:cNvSpPr txBox="1">
            <a:spLocks noGrp="1"/>
          </p:cNvSpPr>
          <p:nvPr>
            <p:ph idx="1"/>
          </p:nvPr>
        </p:nvSpPr>
        <p:spPr>
          <a:xfrm>
            <a:off x="636667" y="1603917"/>
            <a:ext cx="9643675" cy="3575071"/>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s-MX" sz="1800" dirty="0">
                <a:latin typeface="Times New Roman"/>
                <a:ea typeface="Times New Roman"/>
                <a:cs typeface="Times New Roman"/>
                <a:sym typeface="Times New Roman"/>
              </a:rPr>
              <a:t>Heat-Related Challenges</a:t>
            </a:r>
            <a:endParaRPr sz="1800" dirty="0"/>
          </a:p>
          <a:p>
            <a:pPr marL="685800" lvl="1" indent="-228600" algn="l" rtl="0">
              <a:lnSpc>
                <a:spcPct val="100000"/>
              </a:lnSpc>
              <a:spcBef>
                <a:spcPts val="0"/>
              </a:spcBef>
              <a:spcAft>
                <a:spcPts val="0"/>
              </a:spcAft>
              <a:buSzPts val="2000"/>
              <a:buChar char="⬩"/>
            </a:pPr>
            <a:r>
              <a:rPr lang="es-MX" sz="1800" dirty="0">
                <a:latin typeface="Times New Roman"/>
                <a:ea typeface="Times New Roman"/>
                <a:cs typeface="Times New Roman"/>
                <a:sym typeface="Times New Roman"/>
              </a:rPr>
              <a:t>48,620 outdoor farm workers listed in very same report being at risk of heat-related challenges</a:t>
            </a:r>
            <a:endParaRPr sz="1800" dirty="0"/>
          </a:p>
          <a:p>
            <a:pPr marL="1143000" lvl="2" indent="-228600" algn="l" rtl="0">
              <a:lnSpc>
                <a:spcPct val="100000"/>
              </a:lnSpc>
              <a:spcBef>
                <a:spcPts val="0"/>
              </a:spcBef>
              <a:spcAft>
                <a:spcPts val="0"/>
              </a:spcAft>
              <a:buSzPts val="1800"/>
              <a:buChar char="⬩"/>
            </a:pPr>
            <a:r>
              <a:rPr lang="es-MX" sz="1800" dirty="0">
                <a:latin typeface="Times New Roman"/>
                <a:ea typeface="Times New Roman"/>
                <a:cs typeface="Times New Roman"/>
                <a:sym typeface="Times New Roman"/>
              </a:rPr>
              <a:t>62,238 agriculture jobs in Kern County</a:t>
            </a:r>
            <a:endParaRPr sz="1800" dirty="0"/>
          </a:p>
          <a:p>
            <a:pPr marL="685800" lvl="1" indent="-228600" algn="l" rtl="0">
              <a:lnSpc>
                <a:spcPct val="100000"/>
              </a:lnSpc>
              <a:spcBef>
                <a:spcPts val="0"/>
              </a:spcBef>
              <a:spcAft>
                <a:spcPts val="0"/>
              </a:spcAft>
              <a:buSzPts val="2000"/>
              <a:buChar char="⬩"/>
            </a:pPr>
            <a:r>
              <a:rPr lang="es-MX" sz="1800" dirty="0">
                <a:latin typeface="Times New Roman"/>
                <a:ea typeface="Times New Roman"/>
                <a:cs typeface="Times New Roman"/>
                <a:sym typeface="Times New Roman"/>
              </a:rPr>
              <a:t>Heatwaves have impacts on vulnerable populations as well as having an impact on energy demands</a:t>
            </a:r>
            <a:endParaRPr sz="1800" dirty="0"/>
          </a:p>
          <a:p>
            <a:pPr marL="0" lvl="0" indent="0" algn="l" rtl="0">
              <a:lnSpc>
                <a:spcPct val="100000"/>
              </a:lnSpc>
              <a:spcBef>
                <a:spcPts val="0"/>
              </a:spcBef>
              <a:spcAft>
                <a:spcPts val="0"/>
              </a:spcAft>
              <a:buSzPts val="2400"/>
              <a:buNone/>
            </a:pPr>
            <a:r>
              <a:rPr lang="es-MX" sz="1800" dirty="0">
                <a:latin typeface="Times New Roman"/>
                <a:ea typeface="Times New Roman"/>
                <a:cs typeface="Times New Roman"/>
                <a:sym typeface="Times New Roman"/>
              </a:rPr>
              <a:t>Short term impacts</a:t>
            </a:r>
            <a:endParaRPr sz="1800" dirty="0"/>
          </a:p>
          <a:p>
            <a:pPr marL="685800" lvl="1" indent="-228600" algn="l" rtl="0">
              <a:lnSpc>
                <a:spcPct val="100000"/>
              </a:lnSpc>
              <a:spcBef>
                <a:spcPts val="0"/>
              </a:spcBef>
              <a:spcAft>
                <a:spcPts val="0"/>
              </a:spcAft>
              <a:buSzPts val="2000"/>
              <a:buChar char="⬩"/>
            </a:pPr>
            <a:r>
              <a:rPr lang="es-MX" sz="1800" dirty="0">
                <a:latin typeface="Times New Roman"/>
                <a:ea typeface="Times New Roman"/>
                <a:cs typeface="Times New Roman"/>
                <a:sym typeface="Times New Roman"/>
              </a:rPr>
              <a:t>Property damage, unsafe conditions, transportation disruption</a:t>
            </a:r>
            <a:endParaRPr sz="1800" dirty="0"/>
          </a:p>
          <a:p>
            <a:pPr marL="0" lvl="0" indent="0" algn="l" rtl="0">
              <a:lnSpc>
                <a:spcPct val="100000"/>
              </a:lnSpc>
              <a:spcBef>
                <a:spcPts val="0"/>
              </a:spcBef>
              <a:spcAft>
                <a:spcPts val="0"/>
              </a:spcAft>
              <a:buSzPts val="2400"/>
              <a:buNone/>
            </a:pPr>
            <a:r>
              <a:rPr lang="es-MX" sz="1800" dirty="0">
                <a:latin typeface="Times New Roman"/>
                <a:ea typeface="Times New Roman"/>
                <a:cs typeface="Times New Roman"/>
                <a:sym typeface="Times New Roman"/>
              </a:rPr>
              <a:t>Long term impacts</a:t>
            </a:r>
            <a:endParaRPr sz="1800" dirty="0"/>
          </a:p>
          <a:p>
            <a:pPr marL="685800" lvl="1" indent="-228600" algn="l" rtl="0">
              <a:lnSpc>
                <a:spcPct val="100000"/>
              </a:lnSpc>
              <a:spcBef>
                <a:spcPts val="0"/>
              </a:spcBef>
              <a:spcAft>
                <a:spcPts val="0"/>
              </a:spcAft>
              <a:buSzPts val="2000"/>
              <a:buChar char="⬩"/>
            </a:pPr>
            <a:r>
              <a:rPr lang="es-MX" sz="1800" dirty="0">
                <a:latin typeface="Times New Roman"/>
                <a:ea typeface="Times New Roman"/>
                <a:cs typeface="Times New Roman"/>
                <a:sym typeface="Times New Roman"/>
              </a:rPr>
              <a:t>Ag degradation, loss of soil fertility leads to loss of crops </a:t>
            </a:r>
            <a:endParaRPr sz="1800" dirty="0"/>
          </a:p>
          <a:p>
            <a:pPr marL="1143000" lvl="2" indent="-228600" algn="l" rtl="0">
              <a:lnSpc>
                <a:spcPct val="100000"/>
              </a:lnSpc>
              <a:spcBef>
                <a:spcPts val="0"/>
              </a:spcBef>
              <a:spcAft>
                <a:spcPts val="0"/>
              </a:spcAft>
              <a:buSzPts val="1800"/>
              <a:buChar char="⬩"/>
            </a:pPr>
            <a:r>
              <a:rPr lang="es-MX" sz="1800" dirty="0">
                <a:latin typeface="Times New Roman"/>
                <a:ea typeface="Times New Roman"/>
                <a:cs typeface="Times New Roman"/>
                <a:sym typeface="Times New Roman"/>
              </a:rPr>
              <a:t>Contributes population displacement or migration which in turn strains social services and increases pressures on housing resources</a:t>
            </a:r>
            <a:endParaRPr sz="1800" dirty="0"/>
          </a:p>
          <a:p>
            <a:pPr marL="685800" lvl="1" indent="-25400" algn="l" rtl="0">
              <a:lnSpc>
                <a:spcPct val="120000"/>
              </a:lnSpc>
              <a:spcBef>
                <a:spcPts val="0"/>
              </a:spcBef>
              <a:spcAft>
                <a:spcPts val="0"/>
              </a:spcAft>
              <a:buSzPts val="3200"/>
              <a:buNone/>
            </a:pPr>
            <a:endParaRPr sz="3200" dirty="0">
              <a:latin typeface="Times New Roman"/>
              <a:ea typeface="Times New Roman"/>
              <a:cs typeface="Times New Roman"/>
              <a:sym typeface="Times New Roman"/>
            </a:endParaRPr>
          </a:p>
        </p:txBody>
      </p:sp>
      <p:sp>
        <p:nvSpPr>
          <p:cNvPr id="181" name="Google Shape;181;g27b95e3efb7_0_424"/>
          <p:cNvSpPr txBox="1"/>
          <p:nvPr/>
        </p:nvSpPr>
        <p:spPr>
          <a:xfrm>
            <a:off x="454077" y="5489686"/>
            <a:ext cx="7840729" cy="11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900" dirty="0">
                <a:latin typeface="Times"/>
                <a:ea typeface="Times"/>
                <a:cs typeface="Times"/>
                <a:sym typeface="Times"/>
              </a:rPr>
              <a:t>Sources:</a:t>
            </a:r>
            <a:endParaRPr sz="900" dirty="0">
              <a:latin typeface="Times"/>
              <a:ea typeface="Times"/>
              <a:cs typeface="Times"/>
              <a:sym typeface="Times"/>
            </a:endParaRPr>
          </a:p>
          <a:p>
            <a:pPr marL="0" lvl="0" indent="0" algn="l" rtl="0">
              <a:spcBef>
                <a:spcPts val="0"/>
              </a:spcBef>
              <a:spcAft>
                <a:spcPts val="0"/>
              </a:spcAft>
              <a:buNone/>
            </a:pPr>
            <a:r>
              <a:rPr lang="es-MX" sz="900" dirty="0">
                <a:solidFill>
                  <a:schemeClr val="dk1"/>
                </a:solidFill>
                <a:latin typeface="Times"/>
                <a:ea typeface="Times"/>
                <a:cs typeface="Times"/>
                <a:sym typeface="Times"/>
              </a:rPr>
              <a:t>1. Employment in the Kern County Oil and Agriculture Sectors, August 2019</a:t>
            </a:r>
          </a:p>
          <a:p>
            <a:pPr marL="0" lvl="0" indent="0" algn="l" rtl="0">
              <a:spcBef>
                <a:spcPts val="0"/>
              </a:spcBef>
              <a:spcAft>
                <a:spcPts val="0"/>
              </a:spcAft>
              <a:buNone/>
            </a:pPr>
            <a:r>
              <a:rPr lang="es-MX" sz="900" dirty="0">
                <a:solidFill>
                  <a:schemeClr val="dk1"/>
                </a:solidFill>
                <a:latin typeface="Calibri"/>
                <a:ea typeface="Calibri"/>
                <a:cs typeface="Calibri"/>
                <a:sym typeface="Calibri"/>
              </a:rPr>
              <a:t> </a:t>
            </a:r>
            <a:r>
              <a:rPr lang="es-MX" sz="9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https://www.kerncog.org/wp-content/uploads/2009/10/Oil-and-Agriculture-Report-Final-Nov-2019.pdf</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s-MX" sz="900" dirty="0">
                <a:solidFill>
                  <a:schemeClr val="dk1"/>
                </a:solidFill>
                <a:latin typeface="Times"/>
                <a:ea typeface="Times"/>
                <a:cs typeface="Times"/>
                <a:sym typeface="Times"/>
              </a:rPr>
              <a:t>2. Impacts on Climate Change Graphic, 2016, </a:t>
            </a:r>
            <a:r>
              <a:rPr lang="es-MX" sz="9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https://www.hhs.gov/climate-change-health-equity-environmental-justice/climate-change-health-equity/index.html?utm_source=news-releases-email&amp;utm_medium=email&amp;utm_campaign=august-21-2023</a:t>
            </a:r>
            <a:endParaRPr sz="9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82" name="Google Shape;182;g27b95e3efb7_0_424"/>
          <p:cNvSpPr txBox="1"/>
          <p:nvPr/>
        </p:nvSpPr>
        <p:spPr>
          <a:xfrm>
            <a:off x="2455607" y="2871963"/>
            <a:ext cx="385200" cy="2560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p:txBody>
      </p:sp>
      <p:sp>
        <p:nvSpPr>
          <p:cNvPr id="183" name="Google Shape;183;g27b95e3efb7_0_424"/>
          <p:cNvSpPr txBox="1"/>
          <p:nvPr/>
        </p:nvSpPr>
        <p:spPr>
          <a:xfrm>
            <a:off x="2366830" y="3466730"/>
            <a:ext cx="385200" cy="3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p:txBody>
      </p:sp>
      <p:sp>
        <p:nvSpPr>
          <p:cNvPr id="184" name="Google Shape;184;g27b95e3efb7_0_424"/>
          <p:cNvSpPr txBox="1"/>
          <p:nvPr/>
        </p:nvSpPr>
        <p:spPr>
          <a:xfrm>
            <a:off x="2937710" y="1502605"/>
            <a:ext cx="308100" cy="4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endParaRPr sz="1200" dirty="0">
              <a:latin typeface="Times"/>
              <a:ea typeface="Times"/>
              <a:cs typeface="Times"/>
              <a:sym typeface="Times"/>
            </a:endParaRPr>
          </a:p>
        </p:txBody>
      </p:sp>
      <p:sp>
        <p:nvSpPr>
          <p:cNvPr id="2" name="Rectangle 1">
            <a:extLst>
              <a:ext uri="{FF2B5EF4-FFF2-40B4-BE49-F238E27FC236}">
                <a16:creationId xmlns:a16="http://schemas.microsoft.com/office/drawing/2014/main" id="{69FFA25D-CD3A-217B-E801-9D3ECA76F4DA}"/>
              </a:ext>
            </a:extLst>
          </p:cNvPr>
          <p:cNvSpPr/>
          <p:nvPr/>
        </p:nvSpPr>
        <p:spPr>
          <a:xfrm>
            <a:off x="446416" y="512685"/>
            <a:ext cx="11076906" cy="583262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Right Triangle 2">
            <a:extLst>
              <a:ext uri="{FF2B5EF4-FFF2-40B4-BE49-F238E27FC236}">
                <a16:creationId xmlns:a16="http://schemas.microsoft.com/office/drawing/2014/main" id="{633E3E3E-ADDB-8D36-31A3-027574C01F14}"/>
              </a:ext>
            </a:extLst>
          </p:cNvPr>
          <p:cNvSpPr/>
          <p:nvPr/>
        </p:nvSpPr>
        <p:spPr>
          <a:xfrm rot="16200000">
            <a:off x="8964738" y="3927339"/>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Google Shape;189;p6"/>
          <p:cNvSpPr txBox="1">
            <a:spLocks noGrp="1"/>
          </p:cNvSpPr>
          <p:nvPr>
            <p:ph type="title"/>
          </p:nvPr>
        </p:nvSpPr>
        <p:spPr>
          <a:xfrm>
            <a:off x="420622" y="351266"/>
            <a:ext cx="11102700" cy="11196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Times New Roman"/>
              <a:buNone/>
            </a:pPr>
            <a:r>
              <a:rPr lang="es-MX" sz="3600" u="sng" dirty="0">
                <a:latin typeface="Times New Roman"/>
                <a:ea typeface="Times New Roman"/>
                <a:cs typeface="Times New Roman"/>
                <a:sym typeface="Times New Roman"/>
              </a:rPr>
              <a:t>Clima e Impacto Ambiental del Cond </a:t>
            </a:r>
            <a:r>
              <a:rPr lang="es-MX" sz="3600" u="sng" dirty="0" err="1">
                <a:latin typeface="Times New Roman"/>
                <a:ea typeface="Times New Roman"/>
                <a:cs typeface="Times New Roman"/>
                <a:sym typeface="Times New Roman"/>
              </a:rPr>
              <a:t>ado</a:t>
            </a:r>
            <a:r>
              <a:rPr lang="es-MX" sz="3600" u="sng" dirty="0">
                <a:latin typeface="Times New Roman"/>
                <a:ea typeface="Times New Roman"/>
                <a:cs typeface="Times New Roman"/>
                <a:sym typeface="Times New Roman"/>
              </a:rPr>
              <a:t> de Kern</a:t>
            </a:r>
            <a:endParaRPr sz="3600" u="sng" dirty="0">
              <a:latin typeface="Times New Roman"/>
              <a:ea typeface="Times New Roman"/>
              <a:cs typeface="Times New Roman"/>
              <a:sym typeface="Times New Roman"/>
            </a:endParaRPr>
          </a:p>
        </p:txBody>
      </p:sp>
      <p:sp>
        <p:nvSpPr>
          <p:cNvPr id="190" name="Google Shape;190;p6"/>
          <p:cNvSpPr txBox="1">
            <a:spLocks noGrp="1"/>
          </p:cNvSpPr>
          <p:nvPr>
            <p:ph idx="1"/>
          </p:nvPr>
        </p:nvSpPr>
        <p:spPr>
          <a:xfrm>
            <a:off x="891150" y="1396849"/>
            <a:ext cx="8883165" cy="3734444"/>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MX" sz="1800" dirty="0">
                <a:latin typeface="Times New Roman"/>
                <a:ea typeface="Times New Roman"/>
                <a:cs typeface="Times New Roman"/>
                <a:sym typeface="Times New Roman"/>
              </a:rPr>
              <a:t>Desafíos Relacionados con el Calor</a:t>
            </a:r>
            <a:endParaRPr sz="1800" dirty="0"/>
          </a:p>
          <a:p>
            <a:pPr marL="228600" lvl="0" indent="-228600" algn="l" rtl="0">
              <a:lnSpc>
                <a:spcPct val="100000"/>
              </a:lnSpc>
              <a:spcBef>
                <a:spcPts val="1000"/>
              </a:spcBef>
              <a:spcAft>
                <a:spcPts val="0"/>
              </a:spcAft>
              <a:buSzPts val="1800"/>
              <a:buChar char="⬩"/>
            </a:pPr>
            <a:r>
              <a:rPr lang="es-MX" sz="1800" dirty="0">
                <a:solidFill>
                  <a:schemeClr val="dk1"/>
                </a:solidFill>
                <a:latin typeface="Times New Roman"/>
                <a:ea typeface="Times New Roman"/>
                <a:cs typeface="Times New Roman"/>
                <a:sym typeface="Times New Roman"/>
              </a:rPr>
              <a:t>48,620 trabajadores agrícolas al aire libre enumerados en el mismo informe están en riesgo de desafíos relacionados con el calor</a:t>
            </a:r>
            <a:endParaRPr sz="1800" dirty="0"/>
          </a:p>
          <a:p>
            <a:pPr marL="1143000" lvl="2" indent="-228600" algn="l" rtl="0">
              <a:lnSpc>
                <a:spcPct val="100000"/>
              </a:lnSpc>
              <a:spcBef>
                <a:spcPts val="0"/>
              </a:spcBef>
              <a:spcAft>
                <a:spcPts val="0"/>
              </a:spcAft>
              <a:buSzPts val="1800"/>
              <a:buChar char="⬩"/>
            </a:pPr>
            <a:r>
              <a:rPr lang="es-MX" sz="1800" dirty="0">
                <a:latin typeface="Times New Roman"/>
                <a:ea typeface="Times New Roman"/>
                <a:cs typeface="Times New Roman"/>
                <a:sym typeface="Times New Roman"/>
              </a:rPr>
              <a:t>62,238 empleos agrícolas en el condado de Kern</a:t>
            </a:r>
            <a:endParaRPr sz="1800" dirty="0"/>
          </a:p>
          <a:p>
            <a:pPr marL="685800" lvl="1" indent="-228600" algn="l" rtl="0">
              <a:lnSpc>
                <a:spcPct val="100000"/>
              </a:lnSpc>
              <a:spcBef>
                <a:spcPts val="0"/>
              </a:spcBef>
              <a:spcAft>
                <a:spcPts val="0"/>
              </a:spcAft>
              <a:buSzPts val="2000"/>
              <a:buChar char="⬩"/>
            </a:pPr>
            <a:r>
              <a:rPr lang="es-MX" sz="1800" dirty="0">
                <a:latin typeface="Times New Roman"/>
                <a:ea typeface="Times New Roman"/>
                <a:cs typeface="Times New Roman"/>
                <a:sym typeface="Times New Roman"/>
              </a:rPr>
              <a:t>Las olas de calor tienen impactos en las poblaciones vulnerables, además de tener un impacto en las demandas de energía</a:t>
            </a:r>
            <a:endParaRPr sz="18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2400"/>
              <a:buNone/>
            </a:pPr>
            <a:r>
              <a:rPr lang="es-MX" sz="1800" dirty="0">
                <a:latin typeface="Times New Roman"/>
                <a:ea typeface="Times New Roman"/>
                <a:cs typeface="Times New Roman"/>
                <a:sym typeface="Times New Roman"/>
              </a:rPr>
              <a:t>Impactos a corto plazo</a:t>
            </a:r>
            <a:endParaRPr sz="1800" dirty="0"/>
          </a:p>
          <a:p>
            <a:pPr marL="685800" lvl="1" indent="-228600" algn="l" rtl="0">
              <a:lnSpc>
                <a:spcPct val="100000"/>
              </a:lnSpc>
              <a:spcBef>
                <a:spcPts val="0"/>
              </a:spcBef>
              <a:spcAft>
                <a:spcPts val="0"/>
              </a:spcAft>
              <a:buSzPts val="2000"/>
              <a:buChar char="⬩"/>
            </a:pPr>
            <a:r>
              <a:rPr lang="es-MX" sz="1800" dirty="0">
                <a:latin typeface="Times New Roman"/>
                <a:ea typeface="Times New Roman"/>
                <a:cs typeface="Times New Roman"/>
                <a:sym typeface="Times New Roman"/>
              </a:rPr>
              <a:t>Daños a la propiedad, condiciones inseguras, interrupción del transporte</a:t>
            </a:r>
            <a:endParaRPr sz="1800" dirty="0"/>
          </a:p>
          <a:p>
            <a:pPr marL="0" lvl="0" indent="0" algn="l" rtl="0">
              <a:lnSpc>
                <a:spcPct val="100000"/>
              </a:lnSpc>
              <a:spcBef>
                <a:spcPts val="0"/>
              </a:spcBef>
              <a:spcAft>
                <a:spcPts val="0"/>
              </a:spcAft>
              <a:buSzPts val="2400"/>
              <a:buNone/>
            </a:pPr>
            <a:r>
              <a:rPr lang="es-MX" sz="1800" dirty="0">
                <a:latin typeface="Times New Roman"/>
                <a:ea typeface="Times New Roman"/>
                <a:cs typeface="Times New Roman"/>
                <a:sym typeface="Times New Roman"/>
              </a:rPr>
              <a:t>Impactos a largo plazo</a:t>
            </a:r>
            <a:endParaRPr sz="1800" dirty="0"/>
          </a:p>
          <a:p>
            <a:pPr marL="685800" lvl="1" indent="-228600" algn="l" rtl="0">
              <a:lnSpc>
                <a:spcPct val="100000"/>
              </a:lnSpc>
              <a:spcBef>
                <a:spcPts val="0"/>
              </a:spcBef>
              <a:spcAft>
                <a:spcPts val="0"/>
              </a:spcAft>
              <a:buSzPts val="2000"/>
              <a:buChar char="⬩"/>
            </a:pPr>
            <a:r>
              <a:rPr lang="es-MX" sz="1800" dirty="0">
                <a:latin typeface="Times New Roman"/>
                <a:ea typeface="Times New Roman"/>
                <a:cs typeface="Times New Roman"/>
                <a:sym typeface="Times New Roman"/>
              </a:rPr>
              <a:t>La degradación agrícola, la pérdida de fertilidad del suelo conduce a la pérdida de cultivos </a:t>
            </a:r>
            <a:endParaRPr sz="1800" dirty="0"/>
          </a:p>
          <a:p>
            <a:pPr marL="1143000" lvl="2" indent="-228600" algn="l" rtl="0">
              <a:lnSpc>
                <a:spcPct val="100000"/>
              </a:lnSpc>
              <a:spcBef>
                <a:spcPts val="0"/>
              </a:spcBef>
              <a:spcAft>
                <a:spcPts val="0"/>
              </a:spcAft>
              <a:buSzPts val="1800"/>
              <a:buChar char="⬩"/>
            </a:pPr>
            <a:r>
              <a:rPr lang="es-MX" sz="1800" dirty="0">
                <a:latin typeface="Times New Roman"/>
                <a:ea typeface="Times New Roman"/>
                <a:cs typeface="Times New Roman"/>
                <a:sym typeface="Times New Roman"/>
              </a:rPr>
              <a:t>Contribuye al desplazamiento de la población o la migración, lo que a su vez ejerce presión sobre los servicios sociales y aumenta las presiones sobre los recursos de vivienda</a:t>
            </a:r>
            <a:endParaRPr sz="1800" dirty="0">
              <a:latin typeface="Times New Roman"/>
              <a:ea typeface="Times New Roman"/>
              <a:cs typeface="Times New Roman"/>
              <a:sym typeface="Times New Roman"/>
            </a:endParaRPr>
          </a:p>
        </p:txBody>
      </p:sp>
      <p:sp>
        <p:nvSpPr>
          <p:cNvPr id="191" name="Google Shape;191;p6"/>
          <p:cNvSpPr txBox="1"/>
          <p:nvPr/>
        </p:nvSpPr>
        <p:spPr>
          <a:xfrm>
            <a:off x="420621" y="5758771"/>
            <a:ext cx="8639719" cy="9752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900" dirty="0">
                <a:latin typeface="Times"/>
                <a:ea typeface="Times"/>
                <a:cs typeface="Times"/>
                <a:sym typeface="Times"/>
              </a:rPr>
              <a:t>Origen:</a:t>
            </a:r>
            <a:endParaRPr sz="900" dirty="0">
              <a:latin typeface="Times"/>
              <a:ea typeface="Times"/>
              <a:cs typeface="Times"/>
              <a:sym typeface="Times"/>
            </a:endParaRPr>
          </a:p>
          <a:p>
            <a:pPr marL="0" lvl="0" indent="0" algn="l" rtl="0">
              <a:spcBef>
                <a:spcPts val="0"/>
              </a:spcBef>
              <a:spcAft>
                <a:spcPts val="0"/>
              </a:spcAft>
              <a:buNone/>
            </a:pPr>
            <a:r>
              <a:rPr lang="es-MX" sz="900" dirty="0">
                <a:solidFill>
                  <a:schemeClr val="dk1"/>
                </a:solidFill>
                <a:latin typeface="Times"/>
                <a:ea typeface="Times"/>
                <a:cs typeface="Times"/>
                <a:sym typeface="Times"/>
              </a:rPr>
              <a:t>1. Employment in the Kern County Oil and Agriculture Sectors, August 2019</a:t>
            </a:r>
            <a:r>
              <a:rPr lang="es-MX" sz="900" dirty="0">
                <a:solidFill>
                  <a:schemeClr val="dk1"/>
                </a:solidFill>
                <a:latin typeface="Calibri"/>
                <a:ea typeface="Calibri"/>
                <a:cs typeface="Calibri"/>
                <a:sym typeface="Calibri"/>
              </a:rPr>
              <a:t>, </a:t>
            </a:r>
            <a:r>
              <a:rPr lang="es-MX" sz="9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https://www.kerncog.org/wp-content/uploads/2009/10/Oil-and-Agriculture-Report-Final-Nov-2019.pdf</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s-MX" sz="900" dirty="0">
                <a:solidFill>
                  <a:schemeClr val="dk1"/>
                </a:solidFill>
                <a:latin typeface="Times"/>
                <a:ea typeface="Times"/>
                <a:cs typeface="Times"/>
                <a:sym typeface="Times"/>
              </a:rPr>
              <a:t>2. Impacts on Climate Change Graphic, 2016, </a:t>
            </a:r>
            <a:r>
              <a:rPr lang="es-MX" sz="9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https://www.hhs.gov/climate-change-health-equity-environmental-justice/climate-change-health-equity/index.html?utm_source=news-releases-email&amp;utm_medium=email&amp;utm_campaign=august-21-2023</a:t>
            </a:r>
            <a:endParaRPr sz="9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9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92" name="Google Shape;192;p6"/>
          <p:cNvSpPr txBox="1"/>
          <p:nvPr/>
        </p:nvSpPr>
        <p:spPr>
          <a:xfrm>
            <a:off x="4290442" y="1322998"/>
            <a:ext cx="308100" cy="4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endParaRPr sz="1200" dirty="0">
              <a:latin typeface="Times"/>
              <a:ea typeface="Times"/>
              <a:cs typeface="Times"/>
              <a:sym typeface="Times"/>
            </a:endParaRPr>
          </a:p>
        </p:txBody>
      </p:sp>
      <p:sp>
        <p:nvSpPr>
          <p:cNvPr id="193" name="Google Shape;193;p6"/>
          <p:cNvSpPr txBox="1"/>
          <p:nvPr/>
        </p:nvSpPr>
        <p:spPr>
          <a:xfrm>
            <a:off x="2990842" y="3114423"/>
            <a:ext cx="385200" cy="2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p:txBody>
      </p:sp>
      <p:sp>
        <p:nvSpPr>
          <p:cNvPr id="194" name="Google Shape;194;p6"/>
          <p:cNvSpPr txBox="1"/>
          <p:nvPr/>
        </p:nvSpPr>
        <p:spPr>
          <a:xfrm>
            <a:off x="2990842" y="3683913"/>
            <a:ext cx="385200" cy="2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p:txBody>
      </p:sp>
      <p:sp>
        <p:nvSpPr>
          <p:cNvPr id="2" name="Rectangle 1">
            <a:extLst>
              <a:ext uri="{FF2B5EF4-FFF2-40B4-BE49-F238E27FC236}">
                <a16:creationId xmlns:a16="http://schemas.microsoft.com/office/drawing/2014/main" id="{6A24482B-F2B3-E26A-AF00-DB4F0189E8C1}"/>
              </a:ext>
            </a:extLst>
          </p:cNvPr>
          <p:cNvSpPr/>
          <p:nvPr/>
        </p:nvSpPr>
        <p:spPr>
          <a:xfrm>
            <a:off x="420622" y="462286"/>
            <a:ext cx="11102700" cy="59740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3" name="Right Triangle 2">
            <a:extLst>
              <a:ext uri="{FF2B5EF4-FFF2-40B4-BE49-F238E27FC236}">
                <a16:creationId xmlns:a16="http://schemas.microsoft.com/office/drawing/2014/main" id="{10E9502D-21F2-C209-2474-18831D024D14}"/>
              </a:ext>
            </a:extLst>
          </p:cNvPr>
          <p:cNvSpPr/>
          <p:nvPr/>
        </p:nvSpPr>
        <p:spPr>
          <a:xfrm rot="16200000">
            <a:off x="9177913" y="3932046"/>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Google Shape;199;g27b95e3efb7_0_510"/>
          <p:cNvSpPr txBox="1">
            <a:spLocks noGrp="1"/>
          </p:cNvSpPr>
          <p:nvPr>
            <p:ph type="title"/>
          </p:nvPr>
        </p:nvSpPr>
        <p:spPr>
          <a:xfrm>
            <a:off x="0" y="461160"/>
            <a:ext cx="12192000" cy="11196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4000" u="sng" dirty="0">
                <a:latin typeface="Times New Roman"/>
                <a:ea typeface="Times New Roman"/>
                <a:cs typeface="Times New Roman"/>
                <a:sym typeface="Times New Roman"/>
              </a:rPr>
              <a:t>Kern County Public Health Analysis</a:t>
            </a:r>
            <a:endParaRPr sz="4000" dirty="0"/>
          </a:p>
        </p:txBody>
      </p:sp>
      <p:sp>
        <p:nvSpPr>
          <p:cNvPr id="200" name="Google Shape;200;g27b95e3efb7_0_510"/>
          <p:cNvSpPr txBox="1">
            <a:spLocks noGrp="1"/>
          </p:cNvSpPr>
          <p:nvPr>
            <p:ph idx="1"/>
          </p:nvPr>
        </p:nvSpPr>
        <p:spPr>
          <a:xfrm>
            <a:off x="575664" y="1423173"/>
            <a:ext cx="6970355" cy="4067585"/>
          </a:xfrm>
          <a:prstGeom prst="rect">
            <a:avLst/>
          </a:prstGeom>
          <a:solidFill>
            <a:schemeClr val="lt1"/>
          </a:solidFill>
          <a:ln>
            <a:noFill/>
          </a:ln>
        </p:spPr>
        <p:txBody>
          <a:bodyPr spcFirstLastPara="1" wrap="square" lIns="91425" tIns="45700" rIns="91425" bIns="45700" anchor="t" anchorCtr="0">
            <a:normAutofit lnSpcReduction="10000"/>
          </a:bodyPr>
          <a:lstStyle/>
          <a:p>
            <a:pPr marL="0" lvl="0" indent="0" algn="l" rtl="0">
              <a:lnSpc>
                <a:spcPct val="87500"/>
              </a:lnSpc>
              <a:spcBef>
                <a:spcPts val="0"/>
              </a:spcBef>
              <a:spcAft>
                <a:spcPts val="0"/>
              </a:spcAft>
              <a:buSzPct val="100000"/>
              <a:buNone/>
            </a:pPr>
            <a:r>
              <a:rPr lang="en-US" sz="1400" dirty="0">
                <a:latin typeface="Times New Roman"/>
                <a:ea typeface="Times New Roman"/>
                <a:cs typeface="Times New Roman"/>
                <a:sym typeface="Times New Roman"/>
              </a:rPr>
              <a:t>Climate Change Impact</a:t>
            </a:r>
            <a:endParaRPr lang="en-US" sz="1400" dirty="0"/>
          </a:p>
          <a:p>
            <a:pPr marL="685800" lvl="1" indent="-197167"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Higher Temperatures, Shifting Weather Patterns</a:t>
            </a:r>
            <a:endParaRPr lang="en-US" sz="1400" dirty="0"/>
          </a:p>
          <a:p>
            <a:pPr marL="685800" lvl="1" indent="-197167"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Heat-Related Illnesses, Respiratory &amp; Cardiovascular Problems</a:t>
            </a:r>
            <a:endParaRPr lang="en-US" sz="1400" dirty="0"/>
          </a:p>
          <a:p>
            <a:pPr marL="685800" lvl="1" indent="-197167"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Vector-Borne Diseases, Allergies, Respiratory Issues</a:t>
            </a:r>
            <a:endParaRPr lang="en-US" sz="1400" dirty="0"/>
          </a:p>
          <a:p>
            <a:pPr marL="0" lvl="0" indent="0" algn="l" rtl="0">
              <a:lnSpc>
                <a:spcPct val="100000"/>
              </a:lnSpc>
              <a:spcBef>
                <a:spcPts val="1000"/>
              </a:spcBef>
              <a:spcAft>
                <a:spcPts val="0"/>
              </a:spcAft>
              <a:buSzPct val="100000"/>
              <a:buNone/>
            </a:pPr>
            <a:r>
              <a:rPr lang="en-US" sz="1400" dirty="0">
                <a:latin typeface="Times New Roman"/>
                <a:ea typeface="Times New Roman"/>
                <a:cs typeface="Times New Roman"/>
                <a:sym typeface="Times New Roman"/>
              </a:rPr>
              <a:t>Air Pollution and Health Effects</a:t>
            </a:r>
            <a:endParaRPr lang="en-US" sz="1400" dirty="0"/>
          </a:p>
          <a:p>
            <a:pPr marL="685800" lvl="1" indent="-197167"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Asthma, Allergies, COPD, Cardiovascular Diseases</a:t>
            </a:r>
            <a:endParaRPr lang="en-US" sz="1400" dirty="0"/>
          </a:p>
          <a:p>
            <a:pPr marL="685800" lvl="1" indent="-197167"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Bakersfield: Worst Air Quality in the U.S.</a:t>
            </a:r>
            <a:endParaRPr lang="en-US" sz="1400" dirty="0"/>
          </a:p>
          <a:p>
            <a:pPr marL="685800" lvl="1" indent="-197167"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Wildfires, Vehicular Exhaust, Agriculture Burning</a:t>
            </a:r>
            <a:endParaRPr lang="en-US" sz="1400" dirty="0"/>
          </a:p>
          <a:p>
            <a:pPr marL="0" lvl="0" indent="0" algn="l" rtl="0">
              <a:lnSpc>
                <a:spcPct val="100000"/>
              </a:lnSpc>
              <a:spcBef>
                <a:spcPts val="1000"/>
              </a:spcBef>
              <a:spcAft>
                <a:spcPts val="0"/>
              </a:spcAft>
              <a:buSzPct val="100000"/>
              <a:buNone/>
            </a:pPr>
            <a:r>
              <a:rPr lang="en-US" sz="1400" dirty="0">
                <a:latin typeface="Times New Roman"/>
                <a:ea typeface="Times New Roman"/>
                <a:cs typeface="Times New Roman"/>
                <a:sym typeface="Times New Roman"/>
              </a:rPr>
              <a:t>Access to Healthcare</a:t>
            </a:r>
            <a:endParaRPr lang="en-US" sz="1400" dirty="0"/>
          </a:p>
          <a:p>
            <a:pPr marL="685800" lvl="1" indent="-198596"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Limited Community Health Centers, No Hospitals</a:t>
            </a:r>
            <a:endParaRPr lang="en-US" sz="1400" dirty="0"/>
          </a:p>
          <a:p>
            <a:pPr marL="685800" lvl="1" indent="-198596"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Patient-to-Primary Care Provider Ratios</a:t>
            </a:r>
            <a:endParaRPr lang="en-US" sz="1400" dirty="0"/>
          </a:p>
          <a:p>
            <a:pPr marL="685800" lvl="1" indent="-198596" algn="l" rtl="0">
              <a:lnSpc>
                <a:spcPct val="100000"/>
              </a:lnSpc>
              <a:spcBef>
                <a:spcPts val="500"/>
              </a:spcBef>
              <a:spcAft>
                <a:spcPts val="0"/>
              </a:spcAft>
              <a:buSzPct val="100000"/>
              <a:buChar char="⬩"/>
            </a:pPr>
            <a:r>
              <a:rPr lang="en-US" sz="1400" dirty="0">
                <a:latin typeface="Times New Roman"/>
                <a:ea typeface="Times New Roman"/>
                <a:cs typeface="Times New Roman"/>
                <a:sym typeface="Times New Roman"/>
              </a:rPr>
              <a:t>Lack of Dentists and Mental Health Providers</a:t>
            </a:r>
            <a:endParaRPr lang="en-US" sz="1400" dirty="0"/>
          </a:p>
          <a:p>
            <a:pPr marL="0" lvl="0" indent="0" algn="l" rtl="0">
              <a:lnSpc>
                <a:spcPct val="120000"/>
              </a:lnSpc>
              <a:spcBef>
                <a:spcPts val="0"/>
              </a:spcBef>
              <a:spcAft>
                <a:spcPts val="0"/>
              </a:spcAft>
              <a:buSzPct val="100000"/>
              <a:buNone/>
            </a:pPr>
            <a:r>
              <a:rPr lang="en-US" sz="1400" dirty="0">
                <a:latin typeface="Times New Roman"/>
                <a:ea typeface="Times New Roman"/>
                <a:cs typeface="Times New Roman"/>
                <a:sym typeface="Times New Roman"/>
              </a:rPr>
              <a:t>Racial and Cultural Disparities</a:t>
            </a:r>
            <a:endParaRPr lang="en-US" sz="1400" dirty="0"/>
          </a:p>
          <a:p>
            <a:pPr marL="685800" lvl="1" indent="-197167" algn="l" rtl="0">
              <a:lnSpc>
                <a:spcPct val="120000"/>
              </a:lnSpc>
              <a:spcBef>
                <a:spcPts val="0"/>
              </a:spcBef>
              <a:spcAft>
                <a:spcPts val="0"/>
              </a:spcAft>
              <a:buSzPct val="100000"/>
              <a:buChar char="⬩"/>
            </a:pPr>
            <a:r>
              <a:rPr lang="en-US" sz="1400" dirty="0">
                <a:latin typeface="Times New Roman"/>
                <a:ea typeface="Times New Roman"/>
                <a:cs typeface="Times New Roman"/>
                <a:sym typeface="Times New Roman"/>
              </a:rPr>
              <a:t>Lack of Diversity in Healthcare Providers</a:t>
            </a:r>
            <a:endParaRPr lang="en-US" sz="1400" dirty="0"/>
          </a:p>
          <a:p>
            <a:pPr marL="685800" lvl="1" indent="-197167" algn="l" rtl="0">
              <a:lnSpc>
                <a:spcPct val="120000"/>
              </a:lnSpc>
              <a:spcBef>
                <a:spcPts val="0"/>
              </a:spcBef>
              <a:spcAft>
                <a:spcPts val="0"/>
              </a:spcAft>
              <a:buSzPct val="100000"/>
              <a:buChar char="⬩"/>
            </a:pPr>
            <a:r>
              <a:rPr lang="en-US" sz="1400" dirty="0">
                <a:latin typeface="Times New Roman"/>
                <a:ea typeface="Times New Roman"/>
                <a:cs typeface="Times New Roman"/>
                <a:sym typeface="Times New Roman"/>
              </a:rPr>
              <a:t>Communication and Language Barriers</a:t>
            </a:r>
            <a:endParaRPr lang="en-US" sz="1400" dirty="0"/>
          </a:p>
          <a:p>
            <a:pPr marL="685800" lvl="1" indent="-135255" algn="l" rtl="0">
              <a:lnSpc>
                <a:spcPct val="100000"/>
              </a:lnSpc>
              <a:spcBef>
                <a:spcPts val="500"/>
              </a:spcBef>
              <a:spcAft>
                <a:spcPts val="0"/>
              </a:spcAft>
              <a:buSzPct val="100000"/>
              <a:buNone/>
            </a:pPr>
            <a:endParaRPr sz="2100" dirty="0">
              <a:latin typeface="Times New Roman"/>
              <a:ea typeface="Times New Roman"/>
              <a:cs typeface="Times New Roman"/>
              <a:sym typeface="Times New Roman"/>
            </a:endParaRPr>
          </a:p>
          <a:p>
            <a:pPr marL="685800" lvl="1" indent="-95250" algn="l" rtl="0">
              <a:lnSpc>
                <a:spcPct val="100000"/>
              </a:lnSpc>
              <a:spcBef>
                <a:spcPts val="500"/>
              </a:spcBef>
              <a:spcAft>
                <a:spcPts val="0"/>
              </a:spcAft>
              <a:buSzPct val="100000"/>
              <a:buNone/>
            </a:pPr>
            <a:endParaRPr sz="3000" dirty="0">
              <a:latin typeface="Times New Roman"/>
              <a:ea typeface="Times New Roman"/>
              <a:cs typeface="Times New Roman"/>
              <a:sym typeface="Times New Roman"/>
            </a:endParaRPr>
          </a:p>
          <a:p>
            <a:pPr marL="228600" lvl="0" indent="-86360" algn="l" rtl="0">
              <a:lnSpc>
                <a:spcPct val="100000"/>
              </a:lnSpc>
              <a:spcBef>
                <a:spcPts val="1000"/>
              </a:spcBef>
              <a:spcAft>
                <a:spcPts val="0"/>
              </a:spcAft>
              <a:buSzPct val="100000"/>
              <a:buNone/>
            </a:pPr>
            <a:endParaRPr sz="3200" dirty="0">
              <a:latin typeface="Times New Roman"/>
              <a:ea typeface="Times New Roman"/>
              <a:cs typeface="Times New Roman"/>
              <a:sym typeface="Times New Roman"/>
            </a:endParaRPr>
          </a:p>
          <a:p>
            <a:pPr marL="228600" lvl="0" indent="-86360" algn="l" rtl="0">
              <a:lnSpc>
                <a:spcPct val="87500"/>
              </a:lnSpc>
              <a:spcBef>
                <a:spcPts val="1000"/>
              </a:spcBef>
              <a:spcAft>
                <a:spcPts val="0"/>
              </a:spcAft>
              <a:buSzPct val="100000"/>
              <a:buNone/>
            </a:pPr>
            <a:endParaRPr sz="3200" dirty="0">
              <a:latin typeface="Times New Roman"/>
              <a:ea typeface="Times New Roman"/>
              <a:cs typeface="Times New Roman"/>
              <a:sym typeface="Times New Roman"/>
            </a:endParaRPr>
          </a:p>
        </p:txBody>
      </p:sp>
      <p:graphicFrame>
        <p:nvGraphicFramePr>
          <p:cNvPr id="201" name="Google Shape;201;g27b95e3efb7_0_510"/>
          <p:cNvGraphicFramePr/>
          <p:nvPr>
            <p:extLst>
              <p:ext uri="{D42A27DB-BD31-4B8C-83A1-F6EECF244321}">
                <p14:modId xmlns:p14="http://schemas.microsoft.com/office/powerpoint/2010/main" val="161134728"/>
              </p:ext>
            </p:extLst>
          </p:nvPr>
        </p:nvGraphicFramePr>
        <p:xfrm>
          <a:off x="6143347" y="1869770"/>
          <a:ext cx="4960000" cy="2594247"/>
        </p:xfrm>
        <a:graphic>
          <a:graphicData uri="http://schemas.openxmlformats.org/drawingml/2006/table">
            <a:tbl>
              <a:tblPr bandRow="1">
                <a:noFill/>
                <a:tableStyleId>{D4CE2346-27A6-42CB-956E-9A3AAC782CB1}</a:tableStyleId>
              </a:tblPr>
              <a:tblGrid>
                <a:gridCol w="3088425">
                  <a:extLst>
                    <a:ext uri="{9D8B030D-6E8A-4147-A177-3AD203B41FA5}">
                      <a16:colId xmlns:a16="http://schemas.microsoft.com/office/drawing/2014/main" val="20000"/>
                    </a:ext>
                  </a:extLst>
                </a:gridCol>
                <a:gridCol w="849075">
                  <a:extLst>
                    <a:ext uri="{9D8B030D-6E8A-4147-A177-3AD203B41FA5}">
                      <a16:colId xmlns:a16="http://schemas.microsoft.com/office/drawing/2014/main" val="20001"/>
                    </a:ext>
                  </a:extLst>
                </a:gridCol>
                <a:gridCol w="1022500">
                  <a:extLst>
                    <a:ext uri="{9D8B030D-6E8A-4147-A177-3AD203B41FA5}">
                      <a16:colId xmlns:a16="http://schemas.microsoft.com/office/drawing/2014/main" val="20002"/>
                    </a:ext>
                  </a:extLst>
                </a:gridCol>
              </a:tblGrid>
              <a:tr h="316982">
                <a:tc>
                  <a:txBody>
                    <a:bodyPr/>
                    <a:lstStyle/>
                    <a:p>
                      <a:pPr marL="0" marR="0" lvl="0" indent="0" algn="ctr" rtl="0">
                        <a:lnSpc>
                          <a:spcPct val="107000"/>
                        </a:lnSpc>
                        <a:spcBef>
                          <a:spcPts val="0"/>
                        </a:spcBef>
                        <a:spcAft>
                          <a:spcPts val="0"/>
                        </a:spcAft>
                        <a:buNone/>
                      </a:pPr>
                      <a:r>
                        <a:rPr lang="es-MX" sz="1500" u="none" strike="noStrike" cap="none" dirty="0"/>
                        <a:t>Race</a:t>
                      </a:r>
                      <a:endParaRPr sz="1500" u="none" strike="noStrike" cap="none" dirty="0">
                        <a:latin typeface="Calibri"/>
                        <a:ea typeface="Calibri"/>
                        <a:cs typeface="Calibri"/>
                        <a:sym typeface="Calibri"/>
                      </a:endParaRPr>
                    </a:p>
                  </a:txBody>
                  <a:tcPr marL="68575" marR="68575" marT="0" marB="0" anchor="b">
                    <a:solidFill>
                      <a:schemeClr val="accent4"/>
                    </a:solidFill>
                  </a:tcPr>
                </a:tc>
                <a:tc>
                  <a:txBody>
                    <a:bodyPr/>
                    <a:lstStyle/>
                    <a:p>
                      <a:pPr marL="0" marR="0" lvl="0" indent="0" algn="ctr" rtl="0">
                        <a:lnSpc>
                          <a:spcPct val="107000"/>
                        </a:lnSpc>
                        <a:spcBef>
                          <a:spcPts val="0"/>
                        </a:spcBef>
                        <a:spcAft>
                          <a:spcPts val="0"/>
                        </a:spcAft>
                        <a:buNone/>
                      </a:pPr>
                      <a:r>
                        <a:rPr lang="es-MX" sz="1500" u="none" strike="noStrike" cap="none" dirty="0"/>
                        <a:t>Total</a:t>
                      </a:r>
                      <a:endParaRPr sz="1500" u="none" strike="noStrike" cap="none" dirty="0">
                        <a:latin typeface="Calibri"/>
                        <a:ea typeface="Calibri"/>
                        <a:cs typeface="Calibri"/>
                        <a:sym typeface="Calibri"/>
                      </a:endParaRPr>
                    </a:p>
                  </a:txBody>
                  <a:tcPr marL="68575" marR="68575" marT="0" marB="0" anchor="b">
                    <a:solidFill>
                      <a:schemeClr val="accent4"/>
                    </a:solidFill>
                  </a:tcPr>
                </a:tc>
                <a:tc>
                  <a:txBody>
                    <a:bodyPr/>
                    <a:lstStyle/>
                    <a:p>
                      <a:pPr marL="0" marR="0" lvl="0" indent="0" algn="ctr" rtl="0">
                        <a:lnSpc>
                          <a:spcPct val="107000"/>
                        </a:lnSpc>
                        <a:spcBef>
                          <a:spcPts val="0"/>
                        </a:spcBef>
                        <a:spcAft>
                          <a:spcPts val="0"/>
                        </a:spcAft>
                        <a:buNone/>
                      </a:pPr>
                      <a:r>
                        <a:rPr lang="es-MX" sz="1500" u="none" strike="noStrike" cap="none" dirty="0"/>
                        <a:t>Poverty Rate</a:t>
                      </a:r>
                      <a:endParaRPr sz="1500" u="none" strike="noStrike" cap="none" dirty="0">
                        <a:latin typeface="Calibri"/>
                        <a:ea typeface="Calibri"/>
                        <a:cs typeface="Calibri"/>
                        <a:sym typeface="Calibri"/>
                      </a:endParaRPr>
                    </a:p>
                  </a:txBody>
                  <a:tcPr marL="68575" marR="68575" marT="0" marB="0" anchor="b">
                    <a:solidFill>
                      <a:schemeClr val="accent4"/>
                    </a:solidFill>
                  </a:tcPr>
                </a:tc>
                <a:extLst>
                  <a:ext uri="{0D108BD9-81ED-4DB2-BD59-A6C34878D82A}">
                    <a16:rowId xmlns:a16="http://schemas.microsoft.com/office/drawing/2014/main" val="10000"/>
                  </a:ext>
                </a:extLst>
              </a:tr>
              <a:tr h="283402">
                <a:tc>
                  <a:txBody>
                    <a:bodyPr/>
                    <a:lstStyle/>
                    <a:p>
                      <a:pPr marL="0" marR="0" lvl="0" indent="0" algn="l" rtl="0">
                        <a:lnSpc>
                          <a:spcPct val="107000"/>
                        </a:lnSpc>
                        <a:spcBef>
                          <a:spcPts val="0"/>
                        </a:spcBef>
                        <a:spcAft>
                          <a:spcPts val="0"/>
                        </a:spcAft>
                        <a:buNone/>
                      </a:pPr>
                      <a:r>
                        <a:rPr lang="es-MX" sz="1500" u="none" strike="noStrike" cap="none" dirty="0"/>
                        <a:t>Black</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42,584</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31.6%</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1"/>
                  </a:ext>
                </a:extLst>
              </a:tr>
              <a:tr h="213825">
                <a:tc>
                  <a:txBody>
                    <a:bodyPr/>
                    <a:lstStyle/>
                    <a:p>
                      <a:pPr marL="0" marR="0" lvl="0" indent="0" algn="l" rtl="0">
                        <a:lnSpc>
                          <a:spcPct val="107000"/>
                        </a:lnSpc>
                        <a:spcBef>
                          <a:spcPts val="0"/>
                        </a:spcBef>
                        <a:spcAft>
                          <a:spcPts val="0"/>
                        </a:spcAft>
                        <a:buNone/>
                      </a:pPr>
                      <a:r>
                        <a:rPr lang="es-MX" sz="1500" u="none" strike="noStrike" cap="none" dirty="0"/>
                        <a:t>Native Hawaiian/Pacific Islander</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1,103</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23.1%</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2"/>
                  </a:ext>
                </a:extLst>
              </a:tr>
              <a:tr h="213825">
                <a:tc>
                  <a:txBody>
                    <a:bodyPr/>
                    <a:lstStyle/>
                    <a:p>
                      <a:pPr marL="0" marR="0" lvl="0" indent="0" algn="l" rtl="0">
                        <a:lnSpc>
                          <a:spcPct val="107000"/>
                        </a:lnSpc>
                        <a:spcBef>
                          <a:spcPts val="0"/>
                        </a:spcBef>
                        <a:spcAft>
                          <a:spcPts val="0"/>
                        </a:spcAft>
                        <a:buNone/>
                      </a:pPr>
                      <a:r>
                        <a:rPr lang="es-MX" sz="1500" u="none" strike="noStrike" cap="none" dirty="0"/>
                        <a:t>American Indian/Alaska Native alone</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8,439</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23.0%</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3"/>
                  </a:ext>
                </a:extLst>
              </a:tr>
              <a:tr h="277462">
                <a:tc>
                  <a:txBody>
                    <a:bodyPr/>
                    <a:lstStyle/>
                    <a:p>
                      <a:pPr marL="0" marR="0" lvl="0" indent="0" algn="l" rtl="0">
                        <a:lnSpc>
                          <a:spcPct val="107000"/>
                        </a:lnSpc>
                        <a:spcBef>
                          <a:spcPts val="0"/>
                        </a:spcBef>
                        <a:spcAft>
                          <a:spcPts val="0"/>
                        </a:spcAft>
                        <a:buNone/>
                      </a:pPr>
                      <a:r>
                        <a:rPr lang="es-MX" sz="1500" u="none" strike="noStrike" cap="none" dirty="0"/>
                        <a:t>Some other race alone</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120,515</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22.1%</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4"/>
                  </a:ext>
                </a:extLst>
              </a:tr>
              <a:tr h="186431">
                <a:tc>
                  <a:txBody>
                    <a:bodyPr/>
                    <a:lstStyle/>
                    <a:p>
                      <a:pPr marL="0" marR="0" lvl="0" indent="0" algn="l" rtl="0">
                        <a:lnSpc>
                          <a:spcPct val="107000"/>
                        </a:lnSpc>
                        <a:spcBef>
                          <a:spcPts val="0"/>
                        </a:spcBef>
                        <a:spcAft>
                          <a:spcPts val="0"/>
                        </a:spcAft>
                        <a:buNone/>
                      </a:pPr>
                      <a:r>
                        <a:rPr lang="es-MX" sz="1500" u="none" strike="noStrike" cap="none" dirty="0"/>
                        <a:t>Hispanic</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479,886</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22.0%</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5"/>
                  </a:ext>
                </a:extLst>
              </a:tr>
              <a:tr h="320723">
                <a:tc>
                  <a:txBody>
                    <a:bodyPr/>
                    <a:lstStyle/>
                    <a:p>
                      <a:pPr marL="0" marR="0" lvl="0" indent="0" algn="l" rtl="0">
                        <a:lnSpc>
                          <a:spcPct val="107000"/>
                        </a:lnSpc>
                        <a:spcBef>
                          <a:spcPts val="0"/>
                        </a:spcBef>
                        <a:spcAft>
                          <a:spcPts val="0"/>
                        </a:spcAft>
                        <a:buNone/>
                      </a:pPr>
                      <a:r>
                        <a:rPr lang="es-MX" sz="1500" u="none" strike="noStrike" cap="none" dirty="0"/>
                        <a:t>Two or more races</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110,570</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18.4%</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6"/>
                  </a:ext>
                </a:extLst>
              </a:tr>
              <a:tr h="275208">
                <a:tc>
                  <a:txBody>
                    <a:bodyPr/>
                    <a:lstStyle/>
                    <a:p>
                      <a:pPr marL="0" marR="0" lvl="0" indent="0" algn="l" rtl="0">
                        <a:lnSpc>
                          <a:spcPct val="107000"/>
                        </a:lnSpc>
                        <a:spcBef>
                          <a:spcPts val="0"/>
                        </a:spcBef>
                        <a:spcAft>
                          <a:spcPts val="0"/>
                        </a:spcAft>
                        <a:buNone/>
                      </a:pPr>
                      <a:r>
                        <a:rPr lang="es-MX" sz="1500" u="none" strike="noStrike" cap="none" dirty="0"/>
                        <a:t>Asian</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43,087</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14.4%</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7"/>
                  </a:ext>
                </a:extLst>
              </a:tr>
              <a:tr h="206440">
                <a:tc>
                  <a:txBody>
                    <a:bodyPr/>
                    <a:lstStyle/>
                    <a:p>
                      <a:pPr marL="0" marR="0" lvl="0" indent="0" algn="l" rtl="0">
                        <a:lnSpc>
                          <a:spcPct val="107000"/>
                        </a:lnSpc>
                        <a:spcBef>
                          <a:spcPts val="0"/>
                        </a:spcBef>
                        <a:spcAft>
                          <a:spcPts val="0"/>
                        </a:spcAft>
                        <a:buNone/>
                      </a:pPr>
                      <a:r>
                        <a:rPr lang="es-MX" sz="1500" u="none" strike="noStrike" cap="none" dirty="0"/>
                        <a:t>White</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284,920</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500" u="none" strike="noStrike" cap="none" dirty="0"/>
                        <a:t>14.0%</a:t>
                      </a:r>
                      <a:endParaRPr sz="1500" u="none" strike="noStrike" cap="none" dirty="0">
                        <a:latin typeface="Calibri"/>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8"/>
                  </a:ext>
                </a:extLst>
              </a:tr>
            </a:tbl>
          </a:graphicData>
        </a:graphic>
      </p:graphicFrame>
      <p:sp>
        <p:nvSpPr>
          <p:cNvPr id="202" name="Google Shape;202;g27b95e3efb7_0_510"/>
          <p:cNvSpPr txBox="1"/>
          <p:nvPr/>
        </p:nvSpPr>
        <p:spPr>
          <a:xfrm>
            <a:off x="452761" y="5478253"/>
            <a:ext cx="8541703" cy="144817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MX" sz="900" dirty="0">
                <a:latin typeface="Times"/>
                <a:ea typeface="Times"/>
                <a:cs typeface="Times"/>
                <a:sym typeface="Times"/>
              </a:rPr>
              <a:t>Sources:</a:t>
            </a:r>
            <a:endParaRPr sz="900" dirty="0">
              <a:latin typeface="Times"/>
              <a:ea typeface="Times"/>
              <a:cs typeface="Times"/>
              <a:sym typeface="Times"/>
            </a:endParaRPr>
          </a:p>
          <a:p>
            <a:pPr marL="0" lvl="0" indent="0" algn="l" rtl="0">
              <a:lnSpc>
                <a:spcPct val="100000"/>
              </a:lnSpc>
              <a:spcBef>
                <a:spcPts val="0"/>
              </a:spcBef>
              <a:spcAft>
                <a:spcPts val="0"/>
              </a:spcAft>
              <a:buNone/>
            </a:pPr>
            <a:r>
              <a:rPr lang="es-MX" sz="900" dirty="0">
                <a:solidFill>
                  <a:schemeClr val="dk1"/>
                </a:solidFill>
                <a:latin typeface="Times New Roman"/>
                <a:ea typeface="Times New Roman"/>
                <a:cs typeface="Times New Roman"/>
                <a:sym typeface="Times New Roman"/>
              </a:rPr>
              <a:t>1. US Census, Poverty Status in the Past 12 Months, Table S1701, 2021, 5-Year Estimates</a:t>
            </a:r>
            <a:endParaRPr sz="9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s-MX" sz="900" dirty="0">
                <a:solidFill>
                  <a:schemeClr val="dk1"/>
                </a:solidFill>
                <a:latin typeface="Times"/>
                <a:ea typeface="Times"/>
                <a:cs typeface="Times"/>
                <a:sym typeface="Times"/>
              </a:rPr>
              <a:t>2. Kern </a:t>
            </a:r>
            <a:r>
              <a:rPr lang="es-MX" sz="900" dirty="0" err="1">
                <a:solidFill>
                  <a:schemeClr val="dk1"/>
                </a:solidFill>
                <a:latin typeface="Times"/>
                <a:ea typeface="Times"/>
                <a:cs typeface="Times"/>
                <a:sym typeface="Times"/>
              </a:rPr>
              <a:t>Department</a:t>
            </a:r>
            <a:r>
              <a:rPr lang="es-MX" sz="900" dirty="0">
                <a:solidFill>
                  <a:schemeClr val="dk1"/>
                </a:solidFill>
                <a:latin typeface="Times"/>
                <a:ea typeface="Times"/>
                <a:cs typeface="Times"/>
                <a:sym typeface="Times"/>
              </a:rPr>
              <a:t> of Public Health Services, June 30, 2023</a:t>
            </a:r>
            <a:r>
              <a:rPr lang="es-MX" sz="900" dirty="0">
                <a:solidFill>
                  <a:schemeClr val="dk1"/>
                </a:solidFill>
                <a:latin typeface="Calibri"/>
                <a:ea typeface="Calibri"/>
                <a:cs typeface="Calibri"/>
                <a:sym typeface="Calibri"/>
              </a:rPr>
              <a:t>, </a:t>
            </a:r>
            <a:r>
              <a:rPr lang="es-MX" sz="9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https://www.bakersfield.com/news/2-years-later-kern-releases-updated-covid-19-death-data/article_823d2158-42da-11ee-84da-7bf9da5cb61f.html</a:t>
            </a:r>
            <a:endParaRPr sz="9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s-MX" sz="900" dirty="0">
                <a:solidFill>
                  <a:schemeClr val="dk1"/>
                </a:solidFill>
                <a:latin typeface="Times"/>
                <a:ea typeface="Times"/>
                <a:cs typeface="Times"/>
                <a:sym typeface="Times"/>
              </a:rPr>
              <a:t>3. California </a:t>
            </a:r>
            <a:r>
              <a:rPr lang="es-MX" sz="900" dirty="0" err="1">
                <a:solidFill>
                  <a:schemeClr val="dk1"/>
                </a:solidFill>
                <a:latin typeface="Times"/>
                <a:ea typeface="Times"/>
                <a:cs typeface="Times"/>
                <a:sym typeface="Times"/>
              </a:rPr>
              <a:t>Department</a:t>
            </a:r>
            <a:r>
              <a:rPr lang="es-MX" sz="900" dirty="0">
                <a:solidFill>
                  <a:schemeClr val="dk1"/>
                </a:solidFill>
                <a:latin typeface="Times"/>
                <a:ea typeface="Times"/>
                <a:cs typeface="Times"/>
                <a:sym typeface="Times"/>
              </a:rPr>
              <a:t> of Public Health, </a:t>
            </a:r>
            <a:r>
              <a:rPr lang="es-MX" sz="900" dirty="0" err="1">
                <a:solidFill>
                  <a:schemeClr val="dk1"/>
                </a:solidFill>
                <a:latin typeface="Times"/>
                <a:ea typeface="Times"/>
                <a:cs typeface="Times"/>
                <a:sym typeface="Times"/>
              </a:rPr>
              <a:t>Violence</a:t>
            </a:r>
            <a:r>
              <a:rPr lang="es-MX" sz="900" dirty="0">
                <a:solidFill>
                  <a:schemeClr val="dk1"/>
                </a:solidFill>
                <a:latin typeface="Times"/>
                <a:ea typeface="Times"/>
                <a:cs typeface="Times"/>
                <a:sym typeface="Times"/>
              </a:rPr>
              <a:t> and Social Determinantes of Health, R</a:t>
            </a:r>
            <a:r>
              <a:rPr lang="es-MX" sz="900" dirty="0">
                <a:solidFill>
                  <a:schemeClr val="dk1"/>
                </a:solidFill>
                <a:highlight>
                  <a:srgbClr val="FFFFFF"/>
                </a:highlight>
                <a:latin typeface="Times"/>
                <a:ea typeface="Times"/>
                <a:cs typeface="Times"/>
                <a:sym typeface="Times"/>
              </a:rPr>
              <a:t>eport: </a:t>
            </a:r>
            <a:r>
              <a:rPr lang="es-MX" sz="900" dirty="0">
                <a:solidFill>
                  <a:schemeClr val="dk1"/>
                </a:solidFill>
                <a:highlight>
                  <a:srgbClr val="FFFFFF"/>
                </a:highlight>
                <a:uFill>
                  <a:noFill/>
                </a:uFill>
                <a:latin typeface="Times"/>
                <a:ea typeface="Times"/>
                <a:cs typeface="Times"/>
                <a:sym typeface="Times"/>
                <a:hlinkClick r:id="rId4">
                  <a:extLst>
                    <a:ext uri="{A12FA001-AC4F-418D-AE19-62706E023703}">
                      <ahyp:hlinkClr xmlns:ahyp="http://schemas.microsoft.com/office/drawing/2018/hyperlinkcolor" val="tx"/>
                    </a:ext>
                  </a:extLst>
                </a:hlinkClick>
              </a:rPr>
              <a:t>Prevención </a:t>
            </a:r>
            <a:r>
              <a:rPr lang="es-MX" sz="900" dirty="0" err="1">
                <a:solidFill>
                  <a:schemeClr val="dk1"/>
                </a:solidFill>
                <a:highlight>
                  <a:srgbClr val="FFFFFF"/>
                </a:highlight>
                <a:uFill>
                  <a:noFill/>
                </a:uFill>
                <a:latin typeface="Times"/>
                <a:ea typeface="Times"/>
                <a:cs typeface="Times"/>
                <a:sym typeface="Times"/>
                <a:hlinkClick r:id="rId4">
                  <a:extLst>
                    <a:ext uri="{A12FA001-AC4F-418D-AE19-62706E023703}">
                      <ahyp:hlinkClr xmlns:ahyp="http://schemas.microsoft.com/office/drawing/2018/hyperlinkcolor" val="tx"/>
                    </a:ext>
                  </a:extLst>
                </a:hlinkClick>
              </a:rPr>
              <a:t>Violence</a:t>
            </a:r>
            <a:r>
              <a:rPr lang="es-MX" sz="900" dirty="0">
                <a:solidFill>
                  <a:schemeClr val="dk1"/>
                </a:solidFill>
                <a:highlight>
                  <a:srgbClr val="FFFFFF"/>
                </a:highlight>
                <a:uFill>
                  <a:noFill/>
                </a:uFill>
                <a:latin typeface="Times"/>
                <a:ea typeface="Times"/>
                <a:cs typeface="Times"/>
                <a:sym typeface="Times"/>
                <a:hlinkClick r:id="rId4">
                  <a:extLst>
                    <a:ext uri="{A12FA001-AC4F-418D-AE19-62706E023703}">
                      <ahyp:hlinkClr xmlns:ahyp="http://schemas.microsoft.com/office/drawing/2018/hyperlinkcolor" val="tx"/>
                    </a:ext>
                  </a:extLst>
                </a:hlinkClick>
              </a:rPr>
              <a:t> in California, Volumen 1: The Role of Public Health (PDF)</a:t>
            </a:r>
            <a:r>
              <a:rPr lang="es-MX" sz="900" dirty="0">
                <a:solidFill>
                  <a:schemeClr val="dk1"/>
                </a:solidFill>
                <a:latin typeface="Times"/>
                <a:ea typeface="Times"/>
                <a:cs typeface="Times"/>
                <a:sym typeface="Times"/>
              </a:rPr>
              <a:t>, 2017,</a:t>
            </a:r>
            <a:r>
              <a:rPr lang="es-MX" sz="9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https://www.cdph.ca.gov/Programs/CCDPHP/DCDIC/SACB/CDPH%20Document%20Library/Violence%20Prevention%20Initiative/VPI%20Volume%201%20Version%201%2024%2019%20ADA.pdf</a:t>
            </a:r>
            <a:endParaRPr sz="900" dirty="0">
              <a:solidFill>
                <a:schemeClr val="dk1"/>
              </a:solidFill>
              <a:latin typeface="Calibri"/>
              <a:ea typeface="Calibri"/>
              <a:cs typeface="Calibri"/>
              <a:sym typeface="Calibri"/>
            </a:endParaRPr>
          </a:p>
          <a:p>
            <a:pPr marL="0" lvl="0" indent="0" algn="l" rtl="0">
              <a:lnSpc>
                <a:spcPct val="70000"/>
              </a:lnSpc>
              <a:spcBef>
                <a:spcPts val="0"/>
              </a:spcBef>
              <a:spcAft>
                <a:spcPts val="0"/>
              </a:spcAft>
              <a:buClr>
                <a:schemeClr val="dk1"/>
              </a:buClr>
              <a:buSzPts val="1100"/>
              <a:buFont typeface="Arial"/>
              <a:buNone/>
            </a:pPr>
            <a:endParaRPr sz="1000" b="1" i="1" dirty="0">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dirty="0">
              <a:latin typeface="Times"/>
              <a:ea typeface="Times"/>
              <a:cs typeface="Times"/>
              <a:sym typeface="Times"/>
            </a:endParaRPr>
          </a:p>
        </p:txBody>
      </p:sp>
      <p:sp>
        <p:nvSpPr>
          <p:cNvPr id="203" name="Google Shape;203;g27b95e3efb7_0_510"/>
          <p:cNvSpPr txBox="1"/>
          <p:nvPr/>
        </p:nvSpPr>
        <p:spPr>
          <a:xfrm>
            <a:off x="2372922" y="1306948"/>
            <a:ext cx="404700" cy="2199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a:p>
            <a:pPr marL="0" lvl="0" indent="0" algn="l" rtl="0">
              <a:spcBef>
                <a:spcPts val="0"/>
              </a:spcBef>
              <a:spcAft>
                <a:spcPts val="0"/>
              </a:spcAft>
              <a:buNone/>
            </a:pPr>
            <a:endParaRPr dirty="0"/>
          </a:p>
        </p:txBody>
      </p:sp>
      <p:sp>
        <p:nvSpPr>
          <p:cNvPr id="204" name="Google Shape;204;g27b95e3efb7_0_510"/>
          <p:cNvSpPr txBox="1"/>
          <p:nvPr/>
        </p:nvSpPr>
        <p:spPr>
          <a:xfrm>
            <a:off x="2987276" y="2405718"/>
            <a:ext cx="298500" cy="226288"/>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a:p>
            <a:pPr marL="0" lvl="0" indent="0" algn="l" rtl="0">
              <a:spcBef>
                <a:spcPts val="0"/>
              </a:spcBef>
              <a:spcAft>
                <a:spcPts val="0"/>
              </a:spcAft>
              <a:buNone/>
            </a:pPr>
            <a:endParaRPr dirty="0">
              <a:latin typeface="Times"/>
              <a:ea typeface="Times"/>
              <a:cs typeface="Times"/>
              <a:sym typeface="Times"/>
            </a:endParaRPr>
          </a:p>
        </p:txBody>
      </p:sp>
      <p:sp>
        <p:nvSpPr>
          <p:cNvPr id="205" name="Google Shape;205;g27b95e3efb7_0_510"/>
          <p:cNvSpPr txBox="1"/>
          <p:nvPr/>
        </p:nvSpPr>
        <p:spPr>
          <a:xfrm>
            <a:off x="11103347" y="1573561"/>
            <a:ext cx="4047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endParaRPr sz="1200" dirty="0">
              <a:latin typeface="Times"/>
              <a:ea typeface="Times"/>
              <a:cs typeface="Times"/>
              <a:sym typeface="Times"/>
            </a:endParaRPr>
          </a:p>
        </p:txBody>
      </p:sp>
      <p:sp>
        <p:nvSpPr>
          <p:cNvPr id="206" name="Google Shape;206;g27b95e3efb7_0_510"/>
          <p:cNvSpPr txBox="1"/>
          <p:nvPr/>
        </p:nvSpPr>
        <p:spPr>
          <a:xfrm>
            <a:off x="2799326" y="4427007"/>
            <a:ext cx="337200" cy="3128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3</a:t>
            </a:r>
            <a:endParaRPr sz="1200" dirty="0">
              <a:latin typeface="Times"/>
              <a:ea typeface="Times"/>
              <a:cs typeface="Times"/>
              <a:sym typeface="Times"/>
            </a:endParaRPr>
          </a:p>
        </p:txBody>
      </p:sp>
      <p:sp>
        <p:nvSpPr>
          <p:cNvPr id="207" name="Google Shape;207;g27b95e3efb7_0_510"/>
          <p:cNvSpPr txBox="1"/>
          <p:nvPr/>
        </p:nvSpPr>
        <p:spPr>
          <a:xfrm>
            <a:off x="2141772" y="3456965"/>
            <a:ext cx="462300"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3</a:t>
            </a:r>
            <a:endParaRPr sz="1200" dirty="0">
              <a:latin typeface="Times"/>
              <a:ea typeface="Times"/>
              <a:cs typeface="Times"/>
              <a:sym typeface="Times"/>
            </a:endParaRPr>
          </a:p>
        </p:txBody>
      </p:sp>
      <p:sp>
        <p:nvSpPr>
          <p:cNvPr id="2" name="Rectangle 1">
            <a:extLst>
              <a:ext uri="{FF2B5EF4-FFF2-40B4-BE49-F238E27FC236}">
                <a16:creationId xmlns:a16="http://schemas.microsoft.com/office/drawing/2014/main" id="{A56FF4BB-F8BC-85B2-F7FA-116E3D995E15}"/>
              </a:ext>
            </a:extLst>
          </p:cNvPr>
          <p:cNvSpPr/>
          <p:nvPr/>
        </p:nvSpPr>
        <p:spPr>
          <a:xfrm>
            <a:off x="452761" y="461160"/>
            <a:ext cx="11381173" cy="609168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1B597131-D038-A9B5-59DD-B9A694B83FBE}"/>
              </a:ext>
            </a:extLst>
          </p:cNvPr>
          <p:cNvSpPr/>
          <p:nvPr/>
        </p:nvSpPr>
        <p:spPr>
          <a:xfrm rot="16200000">
            <a:off x="8768452" y="3637750"/>
            <a:ext cx="3060581" cy="3118000"/>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E0D7C5-636E-82A8-7347-94601E963260}"/>
              </a:ext>
            </a:extLst>
          </p:cNvPr>
          <p:cNvSpPr>
            <a:spLocks noGrp="1"/>
          </p:cNvSpPr>
          <p:nvPr>
            <p:ph type="title"/>
          </p:nvPr>
        </p:nvSpPr>
        <p:spPr>
          <a:xfrm>
            <a:off x="590446" y="440532"/>
            <a:ext cx="10543032" cy="1307544"/>
          </a:xfrm>
        </p:spPr>
        <p:txBody>
          <a:bodyPr>
            <a:normAutofit/>
          </a:bodyPr>
          <a:lstStyle/>
          <a:p>
            <a:r>
              <a:rPr lang="en-US" sz="4000" u="sng" dirty="0">
                <a:latin typeface="Times" panose="02020603050405020304" pitchFamily="18" charset="0"/>
                <a:cs typeface="Times" panose="02020603050405020304" pitchFamily="18" charset="0"/>
              </a:rPr>
              <a:t>What is a good quality job?</a:t>
            </a:r>
          </a:p>
        </p:txBody>
      </p:sp>
      <p:pic>
        <p:nvPicPr>
          <p:cNvPr id="4" name="Picture 3" descr="Chart, waterfall chart&#10;&#10;Description automatically generated">
            <a:extLst>
              <a:ext uri="{FF2B5EF4-FFF2-40B4-BE49-F238E27FC236}">
                <a16:creationId xmlns:a16="http://schemas.microsoft.com/office/drawing/2014/main" id="{AD58F885-4E9C-A540-A107-1FA064864978}"/>
              </a:ext>
            </a:extLst>
          </p:cNvPr>
          <p:cNvPicPr>
            <a:picLocks noChangeAspect="1"/>
          </p:cNvPicPr>
          <p:nvPr/>
        </p:nvPicPr>
        <p:blipFill rotWithShape="1">
          <a:blip r:embed="rId3"/>
          <a:srcRect l="6937" t="15699" r="16693"/>
          <a:stretch/>
        </p:blipFill>
        <p:spPr bwMode="auto">
          <a:xfrm>
            <a:off x="6280708" y="1615461"/>
            <a:ext cx="3817528" cy="371250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1C35CCC-45FB-6C09-B8BE-1330321DFF53}"/>
              </a:ext>
            </a:extLst>
          </p:cNvPr>
          <p:cNvSpPr txBox="1"/>
          <p:nvPr/>
        </p:nvSpPr>
        <p:spPr>
          <a:xfrm>
            <a:off x="590446" y="1603869"/>
            <a:ext cx="5063003" cy="3724096"/>
          </a:xfrm>
          <a:prstGeom prst="rect">
            <a:avLst/>
          </a:prstGeom>
          <a:noFill/>
        </p:spPr>
        <p:txBody>
          <a:bodyPr wrap="square" rtlCol="0">
            <a:spAutoFit/>
          </a:bodyPr>
          <a:lstStyle/>
          <a:p>
            <a:endParaRPr lang="en-US" sz="1200" dirty="0">
              <a:effectLst/>
              <a:latin typeface="Times New Roman" panose="02020603050405020304" pitchFamily="18" charset="0"/>
              <a:ea typeface="Times New Roman" panose="02020603050405020304" pitchFamily="18" charset="0"/>
            </a:endParaRPr>
          </a:p>
          <a:p>
            <a:r>
              <a:rPr lang="en-US" sz="1400" dirty="0">
                <a:latin typeface="Times New Roman" panose="02020603050405020304" pitchFamily="18" charset="0"/>
                <a:ea typeface="Times New Roman" panose="02020603050405020304" pitchFamily="18" charset="0"/>
              </a:rPr>
              <a:t>A </a:t>
            </a:r>
            <a:r>
              <a:rPr lang="en-US" sz="1400" dirty="0">
                <a:effectLst/>
                <a:latin typeface="Times New Roman" panose="02020603050405020304" pitchFamily="18" charset="0"/>
                <a:ea typeface="Times New Roman" panose="02020603050405020304" pitchFamily="18" charset="0"/>
              </a:rPr>
              <a:t>“Good jobs” meet three criteria  :</a:t>
            </a:r>
          </a:p>
          <a:p>
            <a:endParaRPr lang="en-US" sz="1400" dirty="0">
              <a:effectLst/>
              <a:latin typeface="Times New Roman" panose="02020603050405020304" pitchFamily="18" charset="0"/>
              <a:ea typeface="Times New Roman" panose="02020603050405020304" pitchFamily="18" charset="0"/>
            </a:endParaRPr>
          </a:p>
          <a:p>
            <a:pPr marL="228600" indent="-228600">
              <a:buFont typeface="+mj-lt"/>
              <a:buAutoNum type="arabicPeriod"/>
            </a:pPr>
            <a:r>
              <a:rPr lang="en-US" sz="1400" dirty="0">
                <a:effectLst/>
                <a:latin typeface="Times New Roman" panose="02020603050405020304" pitchFamily="18" charset="0"/>
                <a:ea typeface="Times New Roman" panose="02020603050405020304" pitchFamily="18" charset="0"/>
              </a:rPr>
              <a:t>Pays a sufficient annual wage that enables workers to meet their family’s market basket of expenses and savings, and (ii) be </a:t>
            </a:r>
            <a:r>
              <a:rPr lang="en-US" sz="1400">
                <a:effectLst/>
                <a:latin typeface="Times New Roman" panose="02020603050405020304" pitchFamily="18" charset="0"/>
                <a:ea typeface="Times New Roman" panose="02020603050405020304" pitchFamily="18" charset="0"/>
              </a:rPr>
              <a:t>ineligible for </a:t>
            </a:r>
            <a:r>
              <a:rPr lang="en-US" sz="1400" dirty="0">
                <a:effectLst/>
                <a:latin typeface="Times New Roman" panose="02020603050405020304" pitchFamily="18" charset="0"/>
                <a:ea typeface="Times New Roman" panose="02020603050405020304" pitchFamily="18" charset="0"/>
              </a:rPr>
              <a:t>California benefit transfers (i.e., SNAP, TANF, Medicaid) </a:t>
            </a:r>
          </a:p>
          <a:p>
            <a:pPr marL="228600" indent="-228600">
              <a:buFont typeface="+mj-lt"/>
              <a:buAutoNum type="arabicPeriod"/>
            </a:pPr>
            <a:endParaRPr lang="en-US" sz="1400" dirty="0">
              <a:effectLst/>
              <a:latin typeface="Times New Roman" panose="02020603050405020304" pitchFamily="18" charset="0"/>
              <a:ea typeface="Times New Roman" panose="02020603050405020304" pitchFamily="18" charset="0"/>
            </a:endParaRPr>
          </a:p>
          <a:p>
            <a:pPr marL="228600" indent="-228600">
              <a:buFont typeface="+mj-lt"/>
              <a:buAutoNum type="arabicPeriod"/>
            </a:pPr>
            <a:r>
              <a:rPr lang="en-US" sz="1400" dirty="0">
                <a:effectLst/>
                <a:latin typeface="Times New Roman" panose="02020603050405020304" pitchFamily="18" charset="0"/>
                <a:ea typeface="Times New Roman" panose="02020603050405020304" pitchFamily="18" charset="0"/>
              </a:rPr>
              <a:t>Provides employer-sponsored health insurance, a </a:t>
            </a:r>
            <a:r>
              <a:rPr lang="en-US" sz="1400">
                <a:effectLst/>
                <a:latin typeface="Times New Roman" panose="02020603050405020304" pitchFamily="18" charset="0"/>
                <a:ea typeface="Times New Roman" panose="02020603050405020304" pitchFamily="18" charset="0"/>
              </a:rPr>
              <a:t>proxy for </a:t>
            </a:r>
            <a:r>
              <a:rPr lang="en-US" sz="1400" dirty="0">
                <a:effectLst/>
                <a:latin typeface="Times New Roman" panose="02020603050405020304" pitchFamily="18" charset="0"/>
                <a:ea typeface="Times New Roman" panose="02020603050405020304" pitchFamily="18" charset="0"/>
              </a:rPr>
              <a:t>other employment benefits. </a:t>
            </a:r>
            <a:endParaRPr lang="en-US" sz="1400" dirty="0">
              <a:latin typeface="Times New Roman" panose="02020603050405020304" pitchFamily="18" charset="0"/>
              <a:ea typeface="Times New Roman" panose="02020603050405020304" pitchFamily="18" charset="0"/>
            </a:endParaRPr>
          </a:p>
          <a:p>
            <a:pPr marL="228600" indent="-228600">
              <a:buFont typeface="+mj-lt"/>
              <a:buAutoNum type="arabicPeriod"/>
            </a:pPr>
            <a:endParaRPr lang="en-US" sz="1400" dirty="0">
              <a:effectLst/>
              <a:latin typeface="Times New Roman" panose="02020603050405020304" pitchFamily="18" charset="0"/>
              <a:ea typeface="Times New Roman" panose="02020603050405020304" pitchFamily="18" charset="0"/>
            </a:endParaRPr>
          </a:p>
          <a:p>
            <a:pPr marL="228600" indent="-228600">
              <a:buFont typeface="+mj-lt"/>
              <a:buAutoNum type="arabicPeriod"/>
            </a:pPr>
            <a:r>
              <a:rPr lang="en-US" sz="1400" dirty="0">
                <a:effectLst/>
                <a:latin typeface="Times New Roman" panose="02020603050405020304" pitchFamily="18" charset="0"/>
                <a:ea typeface="Times New Roman" panose="02020603050405020304" pitchFamily="18" charset="0"/>
              </a:rPr>
              <a:t>Affords durable opportunity with stability in career options to continue holding an excellent job in the future. “Promising jobs” do not meet all the criteria of a good job but provide career pathways that will lead to an excellent job within ten years. </a:t>
            </a:r>
          </a:p>
          <a:p>
            <a:pPr marL="228600" indent="-228600">
              <a:buFont typeface="+mj-lt"/>
              <a:buAutoNum type="arabicPeriod"/>
            </a:pPr>
            <a:endParaRPr lang="en-US" sz="1400" dirty="0">
              <a:effectLst/>
              <a:latin typeface="Times New Roman" panose="02020603050405020304" pitchFamily="18" charset="0"/>
              <a:ea typeface="Times New Roman" panose="02020603050405020304" pitchFamily="18" charset="0"/>
            </a:endParaRPr>
          </a:p>
          <a:p>
            <a:r>
              <a:rPr lang="en-US" sz="1400" i="1" dirty="0">
                <a:effectLst/>
                <a:latin typeface="Times New Roman" panose="02020603050405020304" pitchFamily="18" charset="0"/>
                <a:ea typeface="Times New Roman" panose="02020603050405020304" pitchFamily="18" charset="0"/>
              </a:rPr>
              <a:t>“Other jobs” do not qualify as good or promising. </a:t>
            </a:r>
            <a:endParaRPr lang="en-US" sz="1400" i="1" dirty="0"/>
          </a:p>
        </p:txBody>
      </p:sp>
      <p:sp>
        <p:nvSpPr>
          <p:cNvPr id="3" name="TextBox 2">
            <a:extLst>
              <a:ext uri="{FF2B5EF4-FFF2-40B4-BE49-F238E27FC236}">
                <a16:creationId xmlns:a16="http://schemas.microsoft.com/office/drawing/2014/main" id="{65A41297-3AFB-4600-8B65-922120742F9C}"/>
              </a:ext>
            </a:extLst>
          </p:cNvPr>
          <p:cNvSpPr txBox="1"/>
          <p:nvPr/>
        </p:nvSpPr>
        <p:spPr>
          <a:xfrm>
            <a:off x="305206" y="6013419"/>
            <a:ext cx="11257472" cy="677108"/>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1. </a:t>
            </a:r>
            <a:r>
              <a:rPr lang="en-US" sz="1000" dirty="0">
                <a:effectLst/>
                <a:latin typeface="Times New Roman" panose="02020603050405020304" pitchFamily="18" charset="0"/>
                <a:ea typeface="Times New Roman" panose="02020603050405020304" pitchFamily="18" charset="0"/>
              </a:rPr>
              <a:t>Better Bakersfield and Boundless Kern (B3K</a:t>
            </a:r>
            <a:r>
              <a:rPr lang="en-US" sz="1000" dirty="0">
                <a:effectLst/>
                <a:latin typeface="Times" panose="02020603050405020304" pitchFamily="18" charset="0"/>
                <a:ea typeface="Times New Roman"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hlinkClick r:id="rId4"/>
              </a:rPr>
              <a:t>B3K-Market-Assessment-FINAL_031821-3.pdf (b3kprosperity.org</a:t>
            </a:r>
            <a:r>
              <a:rPr lang="en-US" sz="1000" dirty="0">
                <a:hlinkClick r:id="rId4"/>
              </a:rPr>
              <a:t>)</a:t>
            </a:r>
            <a:r>
              <a:rPr lang="en-US" sz="1000" dirty="0">
                <a:effectLst/>
                <a:latin typeface="Times New Roman" panose="02020603050405020304" pitchFamily="18" charset="0"/>
                <a:ea typeface="Times New Roman" panose="02020603050405020304" pitchFamily="18" charset="0"/>
              </a:rPr>
              <a:t> </a:t>
            </a:r>
          </a:p>
          <a:p>
            <a:endParaRPr lang="en-US" dirty="0"/>
          </a:p>
        </p:txBody>
      </p:sp>
      <p:sp>
        <p:nvSpPr>
          <p:cNvPr id="6" name="TextBox 5">
            <a:extLst>
              <a:ext uri="{FF2B5EF4-FFF2-40B4-BE49-F238E27FC236}">
                <a16:creationId xmlns:a16="http://schemas.microsoft.com/office/drawing/2014/main" id="{3D8257B0-B84F-F7E9-182A-6F67A6FFF496}"/>
              </a:ext>
            </a:extLst>
          </p:cNvPr>
          <p:cNvSpPr txBox="1"/>
          <p:nvPr/>
        </p:nvSpPr>
        <p:spPr>
          <a:xfrm>
            <a:off x="3007983" y="1748076"/>
            <a:ext cx="186432" cy="246221"/>
          </a:xfrm>
          <a:prstGeom prst="rect">
            <a:avLst/>
          </a:prstGeom>
          <a:noFill/>
        </p:spPr>
        <p:txBody>
          <a:bodyPr wrap="square" rtlCol="0">
            <a:spAutoFit/>
          </a:bodyPr>
          <a:lstStyle/>
          <a:p>
            <a:pPr algn="ctr"/>
            <a:r>
              <a:rPr lang="en-US" sz="1000" dirty="0">
                <a:latin typeface="+mj-lt"/>
              </a:rPr>
              <a:t>1</a:t>
            </a:r>
          </a:p>
        </p:txBody>
      </p:sp>
      <p:sp>
        <p:nvSpPr>
          <p:cNvPr id="7" name="Rectangle 6">
            <a:extLst>
              <a:ext uri="{FF2B5EF4-FFF2-40B4-BE49-F238E27FC236}">
                <a16:creationId xmlns:a16="http://schemas.microsoft.com/office/drawing/2014/main" id="{7A3F73F5-C0DE-B072-76D7-CDB4B8908CE8}"/>
              </a:ext>
            </a:extLst>
          </p:cNvPr>
          <p:cNvSpPr/>
          <p:nvPr/>
        </p:nvSpPr>
        <p:spPr>
          <a:xfrm>
            <a:off x="266330" y="506027"/>
            <a:ext cx="11335224" cy="591144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5276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Right Triangle 2">
            <a:extLst>
              <a:ext uri="{FF2B5EF4-FFF2-40B4-BE49-F238E27FC236}">
                <a16:creationId xmlns:a16="http://schemas.microsoft.com/office/drawing/2014/main" id="{079B6F63-7228-B6C2-F4DA-3DF39B7D1A72}"/>
              </a:ext>
            </a:extLst>
          </p:cNvPr>
          <p:cNvSpPr/>
          <p:nvPr/>
        </p:nvSpPr>
        <p:spPr>
          <a:xfrm rot="16200000">
            <a:off x="9119030" y="3967556"/>
            <a:ext cx="2749854" cy="286342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Google Shape;212;p7"/>
          <p:cNvSpPr txBox="1">
            <a:spLocks noGrp="1"/>
          </p:cNvSpPr>
          <p:nvPr>
            <p:ph type="title"/>
          </p:nvPr>
        </p:nvSpPr>
        <p:spPr>
          <a:xfrm>
            <a:off x="124494" y="351067"/>
            <a:ext cx="11771376" cy="1119726"/>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3800" u="sng" dirty="0">
                <a:latin typeface="Times New Roman"/>
                <a:ea typeface="Times New Roman"/>
                <a:cs typeface="Times New Roman"/>
                <a:sym typeface="Times New Roman"/>
              </a:rPr>
              <a:t>Análisis de la Salad Pública del </a:t>
            </a:r>
            <a:r>
              <a:rPr lang="es-MX" sz="3800" u="sng">
                <a:latin typeface="Times New Roman"/>
                <a:ea typeface="Times New Roman"/>
                <a:cs typeface="Times New Roman"/>
                <a:sym typeface="Times New Roman"/>
              </a:rPr>
              <a:t>Cond ado </a:t>
            </a:r>
            <a:r>
              <a:rPr lang="es-MX" sz="3800" u="sng" dirty="0">
                <a:latin typeface="Times New Roman"/>
                <a:ea typeface="Times New Roman"/>
                <a:cs typeface="Times New Roman"/>
                <a:sym typeface="Times New Roman"/>
              </a:rPr>
              <a:t>de Kern</a:t>
            </a:r>
            <a:endParaRPr sz="3800" u="sng" dirty="0">
              <a:latin typeface="Times New Roman"/>
              <a:ea typeface="Times New Roman"/>
              <a:cs typeface="Times New Roman"/>
              <a:sym typeface="Times New Roman"/>
            </a:endParaRPr>
          </a:p>
        </p:txBody>
      </p:sp>
      <p:sp>
        <p:nvSpPr>
          <p:cNvPr id="213" name="Google Shape;213;p7"/>
          <p:cNvSpPr txBox="1">
            <a:spLocks noGrp="1"/>
          </p:cNvSpPr>
          <p:nvPr>
            <p:ph idx="1"/>
          </p:nvPr>
        </p:nvSpPr>
        <p:spPr>
          <a:xfrm>
            <a:off x="321182" y="1409371"/>
            <a:ext cx="6500513" cy="4281215"/>
          </a:xfrm>
          <a:prstGeom prst="rect">
            <a:avLst/>
          </a:prstGeom>
          <a:solidFill>
            <a:schemeClr val="lt1"/>
          </a:solidFill>
          <a:ln>
            <a:noFill/>
          </a:ln>
        </p:spPr>
        <p:txBody>
          <a:bodyPr spcFirstLastPara="1" wrap="square" lIns="91425" tIns="45700" rIns="91425" bIns="45700" anchor="t" anchorCtr="0">
            <a:normAutofit fontScale="77500" lnSpcReduction="20000"/>
          </a:bodyPr>
          <a:lstStyle/>
          <a:p>
            <a:pPr marL="0" lvl="0" indent="0" algn="l" rtl="0">
              <a:lnSpc>
                <a:spcPct val="87500"/>
              </a:lnSpc>
              <a:spcBef>
                <a:spcPts val="0"/>
              </a:spcBef>
              <a:spcAft>
                <a:spcPts val="0"/>
              </a:spcAft>
              <a:buSzPct val="100000"/>
              <a:buNone/>
            </a:pPr>
            <a:r>
              <a:rPr lang="es-MX" sz="2100" dirty="0">
                <a:latin typeface="Times New Roman"/>
                <a:ea typeface="Times New Roman"/>
                <a:cs typeface="Times New Roman"/>
                <a:sym typeface="Times New Roman"/>
              </a:rPr>
              <a:t>Impacto del Cambio Climático</a:t>
            </a:r>
            <a:endParaRPr sz="2100" dirty="0"/>
          </a:p>
          <a:p>
            <a:pPr marL="685800" lvl="1" indent="-228600" algn="l" rtl="0">
              <a:lnSpc>
                <a:spcPct val="100000"/>
              </a:lnSpc>
              <a:spcBef>
                <a:spcPts val="500"/>
              </a:spcBef>
              <a:spcAft>
                <a:spcPts val="0"/>
              </a:spcAft>
              <a:buSzPct val="100000"/>
              <a:buChar char="⬩"/>
            </a:pPr>
            <a:r>
              <a:rPr lang="es-MX" sz="2100" dirty="0">
                <a:latin typeface="Times New Roman"/>
                <a:ea typeface="Times New Roman"/>
                <a:cs typeface="Times New Roman"/>
                <a:sym typeface="Times New Roman"/>
              </a:rPr>
              <a:t>Temperaturas más altas, patrones climáticos cambiantes</a:t>
            </a:r>
            <a:br>
              <a:rPr lang="es-MX" sz="2100" dirty="0">
                <a:latin typeface="Times New Roman"/>
                <a:ea typeface="Times New Roman"/>
                <a:cs typeface="Times New Roman"/>
                <a:sym typeface="Times New Roman"/>
              </a:rPr>
            </a:br>
            <a:r>
              <a:rPr lang="es-MX" sz="2100" dirty="0">
                <a:latin typeface="Times New Roman"/>
                <a:ea typeface="Times New Roman"/>
                <a:cs typeface="Times New Roman"/>
                <a:sym typeface="Times New Roman"/>
              </a:rPr>
              <a:t>Enfermedades relacionadas con el calor, problemas respiratorios y cardiovasculares</a:t>
            </a:r>
            <a:br>
              <a:rPr lang="es-MX" sz="2100" dirty="0">
                <a:latin typeface="Times New Roman"/>
                <a:ea typeface="Times New Roman"/>
                <a:cs typeface="Times New Roman"/>
                <a:sym typeface="Times New Roman"/>
              </a:rPr>
            </a:br>
            <a:r>
              <a:rPr lang="es-MX" sz="2100" dirty="0">
                <a:latin typeface="Times New Roman"/>
                <a:ea typeface="Times New Roman"/>
                <a:cs typeface="Times New Roman"/>
                <a:sym typeface="Times New Roman"/>
              </a:rPr>
              <a:t>Enfermedades transmitidas por vectores, alergias, problemas respiratorios</a:t>
            </a:r>
            <a:endParaRPr sz="2100" dirty="0"/>
          </a:p>
          <a:p>
            <a:pPr marL="0" lvl="0" indent="0" algn="l" rtl="0">
              <a:lnSpc>
                <a:spcPct val="100000"/>
              </a:lnSpc>
              <a:spcBef>
                <a:spcPts val="1000"/>
              </a:spcBef>
              <a:spcAft>
                <a:spcPts val="0"/>
              </a:spcAft>
              <a:buSzPct val="100000"/>
              <a:buNone/>
            </a:pPr>
            <a:r>
              <a:rPr lang="es-MX" sz="2100" dirty="0">
                <a:latin typeface="Times New Roman"/>
                <a:ea typeface="Times New Roman"/>
                <a:cs typeface="Times New Roman"/>
                <a:sym typeface="Times New Roman"/>
              </a:rPr>
              <a:t>Contaminación del Aire y Efectos en la Salad</a:t>
            </a:r>
            <a:endParaRPr sz="2100" dirty="0"/>
          </a:p>
          <a:p>
            <a:pPr marL="685800" lvl="1" indent="-228600" algn="l" rtl="0">
              <a:lnSpc>
                <a:spcPct val="100000"/>
              </a:lnSpc>
              <a:spcBef>
                <a:spcPts val="500"/>
              </a:spcBef>
              <a:spcAft>
                <a:spcPts val="0"/>
              </a:spcAft>
              <a:buSzPct val="100000"/>
              <a:buChar char="⬩"/>
            </a:pPr>
            <a:r>
              <a:rPr lang="es-MX" sz="2100" dirty="0">
                <a:latin typeface="Times New Roman"/>
                <a:ea typeface="Times New Roman"/>
                <a:cs typeface="Times New Roman"/>
                <a:sym typeface="Times New Roman"/>
              </a:rPr>
              <a:t>Asma, Alergias, EPOC, Enfermedades cardiovasculares</a:t>
            </a:r>
            <a:br>
              <a:rPr lang="es-MX" sz="2100" dirty="0">
                <a:latin typeface="Times New Roman"/>
                <a:ea typeface="Times New Roman"/>
                <a:cs typeface="Times New Roman"/>
                <a:sym typeface="Times New Roman"/>
              </a:rPr>
            </a:br>
            <a:r>
              <a:rPr lang="es-MX" sz="2100" dirty="0">
                <a:latin typeface="Times New Roman"/>
                <a:ea typeface="Times New Roman"/>
                <a:cs typeface="Times New Roman"/>
                <a:sym typeface="Times New Roman"/>
              </a:rPr>
              <a:t>Bakersfield: La peor calidad del aire en los EE.UU.</a:t>
            </a:r>
            <a:br>
              <a:rPr lang="es-MX" sz="2100" dirty="0">
                <a:latin typeface="Times New Roman"/>
                <a:ea typeface="Times New Roman"/>
                <a:cs typeface="Times New Roman"/>
                <a:sym typeface="Times New Roman"/>
              </a:rPr>
            </a:br>
            <a:r>
              <a:rPr lang="es-MX" sz="2100" dirty="0">
                <a:latin typeface="Times New Roman"/>
                <a:ea typeface="Times New Roman"/>
                <a:cs typeface="Times New Roman"/>
                <a:sym typeface="Times New Roman"/>
              </a:rPr>
              <a:t>Incendios forestales, Escape vehicular, Incendios agrícolas</a:t>
            </a:r>
            <a:endParaRPr sz="2100" dirty="0"/>
          </a:p>
          <a:p>
            <a:pPr marL="0" lvl="0" indent="0" algn="l" rtl="0">
              <a:lnSpc>
                <a:spcPct val="100000"/>
              </a:lnSpc>
              <a:spcBef>
                <a:spcPts val="1000"/>
              </a:spcBef>
              <a:spcAft>
                <a:spcPts val="0"/>
              </a:spcAft>
              <a:buSzPct val="100000"/>
              <a:buNone/>
            </a:pPr>
            <a:r>
              <a:rPr lang="es-MX" sz="2100" dirty="0">
                <a:latin typeface="Times New Roman"/>
                <a:ea typeface="Times New Roman"/>
                <a:cs typeface="Times New Roman"/>
                <a:sym typeface="Times New Roman"/>
              </a:rPr>
              <a:t>Acceso a la Asistencia Sanitaria</a:t>
            </a:r>
            <a:endParaRPr sz="2100" dirty="0"/>
          </a:p>
          <a:p>
            <a:pPr marL="685800" lvl="1" indent="-228631" algn="l" rtl="0">
              <a:lnSpc>
                <a:spcPct val="100000"/>
              </a:lnSpc>
              <a:spcBef>
                <a:spcPts val="500"/>
              </a:spcBef>
              <a:spcAft>
                <a:spcPts val="0"/>
              </a:spcAft>
              <a:buSzPct val="100000"/>
              <a:buChar char="⬩"/>
            </a:pPr>
            <a:r>
              <a:rPr lang="es-MX" sz="2100" dirty="0">
                <a:latin typeface="Times New Roman"/>
                <a:ea typeface="Times New Roman"/>
                <a:cs typeface="Times New Roman"/>
                <a:sym typeface="Times New Roman"/>
              </a:rPr>
              <a:t>Centros de salud comunitarios limitados, sin hospitales</a:t>
            </a:r>
            <a:br>
              <a:rPr lang="es-MX" sz="2100" dirty="0">
                <a:latin typeface="Times New Roman"/>
                <a:ea typeface="Times New Roman"/>
                <a:cs typeface="Times New Roman"/>
                <a:sym typeface="Times New Roman"/>
              </a:rPr>
            </a:br>
            <a:r>
              <a:rPr lang="es-MX" sz="2100" dirty="0">
                <a:latin typeface="Times New Roman"/>
                <a:ea typeface="Times New Roman"/>
                <a:cs typeface="Times New Roman"/>
                <a:sym typeface="Times New Roman"/>
              </a:rPr>
              <a:t>Proporción de pacientes a proveedores de atención primaria</a:t>
            </a:r>
            <a:br>
              <a:rPr lang="es-MX" sz="2100" dirty="0">
                <a:latin typeface="Times New Roman"/>
                <a:ea typeface="Times New Roman"/>
                <a:cs typeface="Times New Roman"/>
                <a:sym typeface="Times New Roman"/>
              </a:rPr>
            </a:br>
            <a:r>
              <a:rPr lang="es-MX" sz="2100" dirty="0">
                <a:latin typeface="Times New Roman"/>
                <a:ea typeface="Times New Roman"/>
                <a:cs typeface="Times New Roman"/>
                <a:sym typeface="Times New Roman"/>
              </a:rPr>
              <a:t>Falta de dentistas y proveedores de salud mental</a:t>
            </a:r>
            <a:endParaRPr sz="2100" dirty="0"/>
          </a:p>
          <a:p>
            <a:pPr marL="0" lvl="0" indent="0" algn="l" rtl="0">
              <a:lnSpc>
                <a:spcPct val="120000"/>
              </a:lnSpc>
              <a:spcBef>
                <a:spcPts val="0"/>
              </a:spcBef>
              <a:spcAft>
                <a:spcPts val="0"/>
              </a:spcAft>
              <a:buSzPct val="100000"/>
              <a:buNone/>
            </a:pPr>
            <a:r>
              <a:rPr lang="es-MX" sz="2100" dirty="0">
                <a:latin typeface="Times New Roman"/>
                <a:ea typeface="Times New Roman"/>
                <a:cs typeface="Times New Roman"/>
                <a:sym typeface="Times New Roman"/>
              </a:rPr>
              <a:t>Disparidades Raciales y Culturales</a:t>
            </a:r>
            <a:endParaRPr sz="2100" dirty="0"/>
          </a:p>
          <a:p>
            <a:pPr marL="685800" lvl="1" indent="-228600" algn="l" rtl="0">
              <a:lnSpc>
                <a:spcPct val="120000"/>
              </a:lnSpc>
              <a:spcBef>
                <a:spcPts val="0"/>
              </a:spcBef>
              <a:spcAft>
                <a:spcPts val="0"/>
              </a:spcAft>
              <a:buSzPct val="73333"/>
              <a:buChar char="⬩"/>
            </a:pPr>
            <a:r>
              <a:rPr lang="es-MX" sz="2100" dirty="0">
                <a:latin typeface="Times New Roman"/>
                <a:ea typeface="Times New Roman"/>
                <a:cs typeface="Times New Roman"/>
                <a:sym typeface="Times New Roman"/>
              </a:rPr>
              <a:t>Falta de diversidad en los proveedores de atención médica</a:t>
            </a:r>
            <a:br>
              <a:rPr lang="es-MX" sz="2100" dirty="0">
                <a:latin typeface="Times New Roman"/>
                <a:ea typeface="Times New Roman"/>
                <a:cs typeface="Times New Roman"/>
                <a:sym typeface="Times New Roman"/>
              </a:rPr>
            </a:br>
            <a:r>
              <a:rPr lang="es-MX" sz="2100" dirty="0">
                <a:latin typeface="Times New Roman"/>
                <a:ea typeface="Times New Roman"/>
                <a:cs typeface="Times New Roman"/>
                <a:sym typeface="Times New Roman"/>
              </a:rPr>
              <a:t>Barreras de comunicación y lenguaje</a:t>
            </a:r>
            <a:endParaRPr sz="2100" dirty="0">
              <a:latin typeface="Times New Roman"/>
              <a:ea typeface="Times New Roman"/>
              <a:cs typeface="Times New Roman"/>
              <a:sym typeface="Times New Roman"/>
            </a:endParaRPr>
          </a:p>
          <a:p>
            <a:pPr marL="228600" lvl="0" indent="-101600" algn="l" rtl="0">
              <a:lnSpc>
                <a:spcPct val="100000"/>
              </a:lnSpc>
              <a:spcBef>
                <a:spcPts val="1000"/>
              </a:spcBef>
              <a:spcAft>
                <a:spcPts val="0"/>
              </a:spcAft>
              <a:buSzPct val="100000"/>
              <a:buNone/>
            </a:pPr>
            <a:endParaRPr sz="3200" dirty="0">
              <a:latin typeface="Times New Roman"/>
              <a:ea typeface="Times New Roman"/>
              <a:cs typeface="Times New Roman"/>
              <a:sym typeface="Times New Roman"/>
            </a:endParaRPr>
          </a:p>
          <a:p>
            <a:pPr marL="228600" lvl="0" indent="-101600" algn="l" rtl="0">
              <a:lnSpc>
                <a:spcPct val="87500"/>
              </a:lnSpc>
              <a:spcBef>
                <a:spcPts val="1000"/>
              </a:spcBef>
              <a:spcAft>
                <a:spcPts val="0"/>
              </a:spcAft>
              <a:buSzPct val="100000"/>
              <a:buNone/>
            </a:pPr>
            <a:endParaRPr sz="3200" dirty="0">
              <a:latin typeface="Times New Roman"/>
              <a:ea typeface="Times New Roman"/>
              <a:cs typeface="Times New Roman"/>
              <a:sym typeface="Times New Roman"/>
            </a:endParaRPr>
          </a:p>
        </p:txBody>
      </p:sp>
      <p:graphicFrame>
        <p:nvGraphicFramePr>
          <p:cNvPr id="214" name="Google Shape;214;p7"/>
          <p:cNvGraphicFramePr/>
          <p:nvPr>
            <p:extLst>
              <p:ext uri="{D42A27DB-BD31-4B8C-83A1-F6EECF244321}">
                <p14:modId xmlns:p14="http://schemas.microsoft.com/office/powerpoint/2010/main" val="3208461914"/>
              </p:ext>
            </p:extLst>
          </p:nvPr>
        </p:nvGraphicFramePr>
        <p:xfrm>
          <a:off x="6603545" y="1695037"/>
          <a:ext cx="4540548" cy="2866108"/>
        </p:xfrm>
        <a:graphic>
          <a:graphicData uri="http://schemas.openxmlformats.org/drawingml/2006/table">
            <a:tbl>
              <a:tblPr bandRow="1">
                <a:noFill/>
                <a:tableStyleId>{D4CE2346-27A6-42CB-956E-9A3AAC782CB1}</a:tableStyleId>
              </a:tblPr>
              <a:tblGrid>
                <a:gridCol w="2728702">
                  <a:extLst>
                    <a:ext uri="{9D8B030D-6E8A-4147-A177-3AD203B41FA5}">
                      <a16:colId xmlns:a16="http://schemas.microsoft.com/office/drawing/2014/main" val="20000"/>
                    </a:ext>
                  </a:extLst>
                </a:gridCol>
                <a:gridCol w="979460">
                  <a:extLst>
                    <a:ext uri="{9D8B030D-6E8A-4147-A177-3AD203B41FA5}">
                      <a16:colId xmlns:a16="http://schemas.microsoft.com/office/drawing/2014/main" val="20001"/>
                    </a:ext>
                  </a:extLst>
                </a:gridCol>
                <a:gridCol w="832386">
                  <a:extLst>
                    <a:ext uri="{9D8B030D-6E8A-4147-A177-3AD203B41FA5}">
                      <a16:colId xmlns:a16="http://schemas.microsoft.com/office/drawing/2014/main" val="20002"/>
                    </a:ext>
                  </a:extLst>
                </a:gridCol>
              </a:tblGrid>
              <a:tr h="522458">
                <a:tc>
                  <a:txBody>
                    <a:bodyPr/>
                    <a:lstStyle/>
                    <a:p>
                      <a:pPr marL="0" marR="0" lvl="0" indent="0" algn="ctr" rtl="0">
                        <a:lnSpc>
                          <a:spcPct val="107000"/>
                        </a:lnSpc>
                        <a:spcBef>
                          <a:spcPts val="0"/>
                        </a:spcBef>
                        <a:spcAft>
                          <a:spcPts val="0"/>
                        </a:spcAft>
                        <a:buNone/>
                      </a:pPr>
                      <a:r>
                        <a:rPr lang="es-MX" sz="1500" u="none" strike="noStrike" cap="none" dirty="0">
                          <a:latin typeface="+mj-lt"/>
                        </a:rPr>
                        <a:t>Raza</a:t>
                      </a:r>
                      <a:endParaRPr sz="1500" u="none" strike="noStrike" cap="none" dirty="0">
                        <a:latin typeface="+mj-lt"/>
                        <a:ea typeface="Calibri"/>
                        <a:cs typeface="Calibri"/>
                        <a:sym typeface="Calibri"/>
                      </a:endParaRPr>
                    </a:p>
                  </a:txBody>
                  <a:tcPr marL="68575" marR="68575" marT="0" marB="0" anchor="b">
                    <a:solidFill>
                      <a:schemeClr val="accent4"/>
                    </a:solidFill>
                  </a:tcPr>
                </a:tc>
                <a:tc>
                  <a:txBody>
                    <a:bodyPr/>
                    <a:lstStyle/>
                    <a:p>
                      <a:pPr marL="0" marR="0" lvl="0" indent="0" algn="ctr" rtl="0">
                        <a:lnSpc>
                          <a:spcPct val="107000"/>
                        </a:lnSpc>
                        <a:spcBef>
                          <a:spcPts val="0"/>
                        </a:spcBef>
                        <a:spcAft>
                          <a:spcPts val="0"/>
                        </a:spcAft>
                        <a:buNone/>
                      </a:pPr>
                      <a:r>
                        <a:rPr lang="es-MX" sz="1500" u="none" strike="noStrike" cap="none" dirty="0">
                          <a:latin typeface="+mj-lt"/>
                        </a:rPr>
                        <a:t>Total</a:t>
                      </a:r>
                      <a:endParaRPr sz="1500" u="none" strike="noStrike" cap="none" dirty="0">
                        <a:latin typeface="+mj-lt"/>
                        <a:ea typeface="Calibri"/>
                        <a:cs typeface="Calibri"/>
                        <a:sym typeface="Calibri"/>
                      </a:endParaRPr>
                    </a:p>
                  </a:txBody>
                  <a:tcPr marL="68575" marR="68575" marT="0" marB="0" anchor="b">
                    <a:solidFill>
                      <a:schemeClr val="accent4"/>
                    </a:solidFill>
                  </a:tcPr>
                </a:tc>
                <a:tc>
                  <a:txBody>
                    <a:bodyPr/>
                    <a:lstStyle/>
                    <a:p>
                      <a:pPr marL="0" marR="0" lvl="0" indent="0" algn="ctr" rtl="0">
                        <a:lnSpc>
                          <a:spcPct val="107000"/>
                        </a:lnSpc>
                        <a:spcBef>
                          <a:spcPts val="0"/>
                        </a:spcBef>
                        <a:spcAft>
                          <a:spcPts val="0"/>
                        </a:spcAft>
                        <a:buNone/>
                      </a:pPr>
                      <a:r>
                        <a:rPr lang="es-MX" sz="1500" u="none" strike="noStrike" cap="none" dirty="0">
                          <a:latin typeface="+mj-lt"/>
                        </a:rPr>
                        <a:t>Tasa de Pobreza</a:t>
                      </a:r>
                      <a:endParaRPr sz="1500" u="none" strike="noStrike" cap="none" dirty="0">
                        <a:latin typeface="+mj-lt"/>
                        <a:ea typeface="Calibri"/>
                        <a:cs typeface="Calibri"/>
                        <a:sym typeface="Calibri"/>
                      </a:endParaRPr>
                    </a:p>
                  </a:txBody>
                  <a:tcPr marL="68575" marR="68575" marT="0" marB="0" anchor="b">
                    <a:solidFill>
                      <a:schemeClr val="accent4"/>
                    </a:solidFill>
                  </a:tcPr>
                </a:tc>
                <a:extLst>
                  <a:ext uri="{0D108BD9-81ED-4DB2-BD59-A6C34878D82A}">
                    <a16:rowId xmlns:a16="http://schemas.microsoft.com/office/drawing/2014/main" val="10000"/>
                  </a:ext>
                </a:extLst>
              </a:tr>
              <a:tr h="252105">
                <a:tc>
                  <a:txBody>
                    <a:bodyPr/>
                    <a:lstStyle/>
                    <a:p>
                      <a:pPr marL="0" marR="0" lvl="0" indent="0" algn="l" rtl="0">
                        <a:lnSpc>
                          <a:spcPct val="107000"/>
                        </a:lnSpc>
                        <a:spcBef>
                          <a:spcPts val="0"/>
                        </a:spcBef>
                        <a:spcAft>
                          <a:spcPts val="0"/>
                        </a:spcAft>
                        <a:buNone/>
                      </a:pPr>
                      <a:r>
                        <a:rPr lang="es-MX" sz="1400" u="none" strike="noStrike" cap="none" dirty="0">
                          <a:latin typeface="+mj-lt"/>
                        </a:rPr>
                        <a:t>Negro</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42,584</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31.6%</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1"/>
                  </a:ext>
                </a:extLst>
              </a:tr>
              <a:tr h="224350">
                <a:tc>
                  <a:txBody>
                    <a:bodyPr/>
                    <a:lstStyle/>
                    <a:p>
                      <a:pPr marL="0" marR="0" lvl="0" indent="0" algn="l" rtl="0">
                        <a:lnSpc>
                          <a:spcPct val="107000"/>
                        </a:lnSpc>
                        <a:spcBef>
                          <a:spcPts val="0"/>
                        </a:spcBef>
                        <a:spcAft>
                          <a:spcPts val="0"/>
                        </a:spcAft>
                        <a:buNone/>
                      </a:pPr>
                      <a:r>
                        <a:rPr lang="es-MX" sz="1400" u="none" strike="noStrike" cap="none" dirty="0">
                          <a:latin typeface="+mj-lt"/>
                        </a:rPr>
                        <a:t>Nativo hawaiano/Isleño del Pacífico</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1,103</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23.1%</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2"/>
                  </a:ext>
                </a:extLst>
              </a:tr>
              <a:tr h="224350">
                <a:tc>
                  <a:txBody>
                    <a:bodyPr/>
                    <a:lstStyle/>
                    <a:p>
                      <a:pPr marL="0" marR="0" lvl="0" indent="0" algn="l" rtl="0">
                        <a:lnSpc>
                          <a:spcPct val="107000"/>
                        </a:lnSpc>
                        <a:spcBef>
                          <a:spcPts val="0"/>
                        </a:spcBef>
                        <a:spcAft>
                          <a:spcPts val="0"/>
                        </a:spcAft>
                        <a:buNone/>
                      </a:pPr>
                      <a:r>
                        <a:rPr lang="es-MX" sz="1400" u="none" strike="noStrike" cap="none" dirty="0">
                          <a:latin typeface="+mj-lt"/>
                        </a:rPr>
                        <a:t>Indio americano/nativo de Alaska solo</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8,439</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23.0%</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3"/>
                  </a:ext>
                </a:extLst>
              </a:tr>
              <a:tr h="316746">
                <a:tc>
                  <a:txBody>
                    <a:bodyPr/>
                    <a:lstStyle/>
                    <a:p>
                      <a:pPr marL="0" marR="0" lvl="0" indent="0" algn="l" rtl="0">
                        <a:lnSpc>
                          <a:spcPct val="107000"/>
                        </a:lnSpc>
                        <a:spcBef>
                          <a:spcPts val="0"/>
                        </a:spcBef>
                        <a:spcAft>
                          <a:spcPts val="0"/>
                        </a:spcAft>
                        <a:buNone/>
                      </a:pPr>
                      <a:r>
                        <a:rPr lang="es-MX" sz="1400" u="none" strike="noStrike" cap="none" dirty="0">
                          <a:latin typeface="+mj-lt"/>
                        </a:rPr>
                        <a:t>Alguna otra raza sola</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120,515</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22.1%</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4"/>
                  </a:ext>
                </a:extLst>
              </a:tr>
              <a:tr h="243524">
                <a:tc>
                  <a:txBody>
                    <a:bodyPr/>
                    <a:lstStyle/>
                    <a:p>
                      <a:pPr marL="0" marR="0" lvl="0" indent="0" algn="l" rtl="0">
                        <a:lnSpc>
                          <a:spcPct val="107000"/>
                        </a:lnSpc>
                        <a:spcBef>
                          <a:spcPts val="0"/>
                        </a:spcBef>
                        <a:spcAft>
                          <a:spcPts val="0"/>
                        </a:spcAft>
                        <a:buNone/>
                      </a:pPr>
                      <a:r>
                        <a:rPr lang="es-MX" sz="1400" u="none" strike="noStrike" cap="none" dirty="0">
                          <a:latin typeface="+mj-lt"/>
                        </a:rPr>
                        <a:t>Latino</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479,886</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22.0%</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5"/>
                  </a:ext>
                </a:extLst>
              </a:tr>
              <a:tr h="246520">
                <a:tc>
                  <a:txBody>
                    <a:bodyPr/>
                    <a:lstStyle/>
                    <a:p>
                      <a:pPr marL="0" marR="0" lvl="0" indent="0" algn="l" rtl="0">
                        <a:lnSpc>
                          <a:spcPct val="107000"/>
                        </a:lnSpc>
                        <a:spcBef>
                          <a:spcPts val="0"/>
                        </a:spcBef>
                        <a:spcAft>
                          <a:spcPts val="0"/>
                        </a:spcAft>
                        <a:buNone/>
                      </a:pPr>
                      <a:r>
                        <a:rPr lang="es-MX" sz="1400" u="none" strike="noStrike" cap="none" dirty="0">
                          <a:latin typeface="+mj-lt"/>
                        </a:rPr>
                        <a:t>Dos o mas razas</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110,570</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18.4%</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6"/>
                  </a:ext>
                </a:extLst>
              </a:tr>
              <a:tr h="232578">
                <a:tc>
                  <a:txBody>
                    <a:bodyPr/>
                    <a:lstStyle/>
                    <a:p>
                      <a:pPr marL="0" marR="0" lvl="0" indent="0" algn="l" rtl="0">
                        <a:lnSpc>
                          <a:spcPct val="107000"/>
                        </a:lnSpc>
                        <a:spcBef>
                          <a:spcPts val="0"/>
                        </a:spcBef>
                        <a:spcAft>
                          <a:spcPts val="0"/>
                        </a:spcAft>
                        <a:buNone/>
                      </a:pPr>
                      <a:r>
                        <a:rPr lang="es-MX" sz="1400" u="none" strike="noStrike" cap="none" dirty="0">
                          <a:latin typeface="+mj-lt"/>
                        </a:rPr>
                        <a:t>Asiático</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43,087</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14.4%</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7"/>
                  </a:ext>
                </a:extLst>
              </a:tr>
              <a:tr h="386565">
                <a:tc>
                  <a:txBody>
                    <a:bodyPr/>
                    <a:lstStyle/>
                    <a:p>
                      <a:pPr marL="0" marR="0" lvl="0" indent="0" algn="l" rtl="0">
                        <a:lnSpc>
                          <a:spcPct val="107000"/>
                        </a:lnSpc>
                        <a:spcBef>
                          <a:spcPts val="0"/>
                        </a:spcBef>
                        <a:spcAft>
                          <a:spcPts val="0"/>
                        </a:spcAft>
                        <a:buNone/>
                      </a:pPr>
                      <a:r>
                        <a:rPr lang="es-MX" sz="1400" u="none" strike="noStrike" cap="none" dirty="0">
                          <a:latin typeface="+mj-lt"/>
                        </a:rPr>
                        <a:t>Blanco</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284,920</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tc>
                  <a:txBody>
                    <a:bodyPr/>
                    <a:lstStyle/>
                    <a:p>
                      <a:pPr marL="0" marR="0" lvl="0" indent="0" algn="l" rtl="0">
                        <a:lnSpc>
                          <a:spcPct val="107000"/>
                        </a:lnSpc>
                        <a:spcBef>
                          <a:spcPts val="0"/>
                        </a:spcBef>
                        <a:spcAft>
                          <a:spcPts val="0"/>
                        </a:spcAft>
                        <a:buNone/>
                      </a:pPr>
                      <a:r>
                        <a:rPr lang="es-MX" sz="1400" u="none" strike="noStrike" cap="none" dirty="0">
                          <a:latin typeface="+mj-lt"/>
                        </a:rPr>
                        <a:t>14.0%</a:t>
                      </a:r>
                      <a:endParaRPr sz="1400" u="none" strike="noStrike" cap="none" dirty="0">
                        <a:latin typeface="+mj-lt"/>
                        <a:ea typeface="Calibri"/>
                        <a:cs typeface="Calibri"/>
                        <a:sym typeface="Calibri"/>
                      </a:endParaRPr>
                    </a:p>
                  </a:txBody>
                  <a:tcPr marL="68575" marR="68575" marT="0" marB="0">
                    <a:solidFill>
                      <a:schemeClr val="accent4">
                        <a:lumMod val="40000"/>
                        <a:lumOff val="60000"/>
                      </a:schemeClr>
                    </a:solidFill>
                  </a:tcPr>
                </a:tc>
                <a:extLst>
                  <a:ext uri="{0D108BD9-81ED-4DB2-BD59-A6C34878D82A}">
                    <a16:rowId xmlns:a16="http://schemas.microsoft.com/office/drawing/2014/main" val="10008"/>
                  </a:ext>
                </a:extLst>
              </a:tr>
            </a:tbl>
          </a:graphicData>
        </a:graphic>
      </p:graphicFrame>
      <p:sp>
        <p:nvSpPr>
          <p:cNvPr id="215" name="Google Shape;215;p7"/>
          <p:cNvSpPr txBox="1"/>
          <p:nvPr/>
        </p:nvSpPr>
        <p:spPr>
          <a:xfrm>
            <a:off x="321182" y="5462348"/>
            <a:ext cx="8840574" cy="11197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MX" sz="900" dirty="0">
                <a:latin typeface="+mj-lt"/>
                <a:ea typeface="Times"/>
                <a:cs typeface="Times"/>
                <a:sym typeface="Times"/>
              </a:rPr>
              <a:t>Origen:</a:t>
            </a:r>
            <a:endParaRPr sz="900" dirty="0">
              <a:latin typeface="+mj-lt"/>
              <a:ea typeface="Times"/>
              <a:cs typeface="Times"/>
              <a:sym typeface="Times"/>
            </a:endParaRPr>
          </a:p>
          <a:p>
            <a:pPr marL="0" lvl="0" indent="0" algn="l" rtl="0">
              <a:lnSpc>
                <a:spcPct val="100000"/>
              </a:lnSpc>
              <a:spcBef>
                <a:spcPts val="0"/>
              </a:spcBef>
              <a:spcAft>
                <a:spcPts val="0"/>
              </a:spcAft>
              <a:buNone/>
            </a:pPr>
            <a:r>
              <a:rPr lang="es-MX" sz="900" dirty="0">
                <a:solidFill>
                  <a:schemeClr val="dk1"/>
                </a:solidFill>
                <a:latin typeface="+mj-lt"/>
                <a:ea typeface="Times New Roman"/>
                <a:cs typeface="Times New Roman"/>
                <a:sym typeface="Times New Roman"/>
              </a:rPr>
              <a:t>1. US Census, Poverty Status in the Past 12 Months, Table S1701, 2021, 5-Year Estimates</a:t>
            </a:r>
            <a:endParaRPr sz="900" dirty="0">
              <a:solidFill>
                <a:schemeClr val="dk1"/>
              </a:solidFill>
              <a:latin typeface="+mj-lt"/>
              <a:ea typeface="Times New Roman"/>
              <a:cs typeface="Times New Roman"/>
              <a:sym typeface="Times New Roman"/>
            </a:endParaRPr>
          </a:p>
          <a:p>
            <a:pPr marL="0" lvl="0" indent="0" algn="l" rtl="0">
              <a:lnSpc>
                <a:spcPct val="100000"/>
              </a:lnSpc>
              <a:spcBef>
                <a:spcPts val="0"/>
              </a:spcBef>
              <a:spcAft>
                <a:spcPts val="0"/>
              </a:spcAft>
              <a:buNone/>
            </a:pPr>
            <a:r>
              <a:rPr lang="es-MX" sz="900" dirty="0">
                <a:solidFill>
                  <a:schemeClr val="dk1"/>
                </a:solidFill>
                <a:latin typeface="+mj-lt"/>
                <a:ea typeface="Times"/>
                <a:cs typeface="Times"/>
                <a:sym typeface="Times"/>
              </a:rPr>
              <a:t>2. Kern </a:t>
            </a:r>
            <a:r>
              <a:rPr lang="es-MX" sz="900" dirty="0" err="1">
                <a:solidFill>
                  <a:schemeClr val="dk1"/>
                </a:solidFill>
                <a:latin typeface="+mj-lt"/>
                <a:ea typeface="Times"/>
                <a:cs typeface="Times"/>
                <a:sym typeface="Times"/>
              </a:rPr>
              <a:t>Department</a:t>
            </a:r>
            <a:r>
              <a:rPr lang="es-MX" sz="900" dirty="0">
                <a:solidFill>
                  <a:schemeClr val="dk1"/>
                </a:solidFill>
                <a:latin typeface="+mj-lt"/>
                <a:ea typeface="Times"/>
                <a:cs typeface="Times"/>
                <a:sym typeface="Times"/>
              </a:rPr>
              <a:t> of Public Health Services, June 30, 2023</a:t>
            </a:r>
            <a:r>
              <a:rPr lang="es-MX" sz="900" dirty="0">
                <a:solidFill>
                  <a:schemeClr val="dk1"/>
                </a:solidFill>
                <a:latin typeface="+mj-lt"/>
                <a:ea typeface="Calibri"/>
                <a:cs typeface="Calibri"/>
                <a:sym typeface="Calibri"/>
              </a:rPr>
              <a:t>,</a:t>
            </a:r>
          </a:p>
          <a:p>
            <a:pPr marL="0" lvl="0" indent="0" algn="l" rtl="0">
              <a:lnSpc>
                <a:spcPct val="100000"/>
              </a:lnSpc>
              <a:spcBef>
                <a:spcPts val="0"/>
              </a:spcBef>
              <a:spcAft>
                <a:spcPts val="0"/>
              </a:spcAft>
              <a:buNone/>
            </a:pPr>
            <a:r>
              <a:rPr lang="es-MX" sz="900" dirty="0">
                <a:solidFill>
                  <a:schemeClr val="dk1"/>
                </a:solidFill>
                <a:latin typeface="+mj-lt"/>
                <a:ea typeface="Calibri"/>
                <a:cs typeface="Calibri"/>
                <a:sym typeface="Calibri"/>
              </a:rPr>
              <a:t> </a:t>
            </a:r>
            <a:r>
              <a:rPr lang="es-MX" sz="900" u="sng" dirty="0">
                <a:solidFill>
                  <a:srgbClr val="0563C1"/>
                </a:solidFill>
                <a:latin typeface="+mj-lt"/>
                <a:ea typeface="Calibri"/>
                <a:cs typeface="Calibri"/>
                <a:sym typeface="Calibri"/>
                <a:hlinkClick r:id="rId3">
                  <a:extLst>
                    <a:ext uri="{A12FA001-AC4F-418D-AE19-62706E023703}">
                      <ahyp:hlinkClr xmlns:ahyp="http://schemas.microsoft.com/office/drawing/2018/hyperlinkcolor" val="tx"/>
                    </a:ext>
                  </a:extLst>
                </a:hlinkClick>
              </a:rPr>
              <a:t>https://www.bakersfield.com/news/2-years-later-kern-releases-updated-covid-19-death-data/article_823d2158-42da-11ee-84da-7bf9da5cb61f.html</a:t>
            </a:r>
            <a:endParaRPr sz="900" dirty="0">
              <a:solidFill>
                <a:schemeClr val="dk1"/>
              </a:solidFill>
              <a:latin typeface="+mj-lt"/>
              <a:ea typeface="Calibri"/>
              <a:cs typeface="Calibri"/>
              <a:sym typeface="Calibri"/>
            </a:endParaRPr>
          </a:p>
          <a:p>
            <a:pPr marL="0" lvl="0" indent="0" algn="l" rtl="0">
              <a:lnSpc>
                <a:spcPct val="100000"/>
              </a:lnSpc>
              <a:spcBef>
                <a:spcPts val="0"/>
              </a:spcBef>
              <a:spcAft>
                <a:spcPts val="0"/>
              </a:spcAft>
              <a:buNone/>
            </a:pPr>
            <a:r>
              <a:rPr lang="es-MX" sz="900" dirty="0">
                <a:solidFill>
                  <a:schemeClr val="dk1"/>
                </a:solidFill>
                <a:latin typeface="+mj-lt"/>
                <a:ea typeface="Times"/>
                <a:cs typeface="Times"/>
                <a:sym typeface="Times"/>
              </a:rPr>
              <a:t>3. California </a:t>
            </a:r>
            <a:r>
              <a:rPr lang="es-MX" sz="900" dirty="0" err="1">
                <a:solidFill>
                  <a:schemeClr val="dk1"/>
                </a:solidFill>
                <a:latin typeface="+mj-lt"/>
                <a:ea typeface="Times"/>
                <a:cs typeface="Times"/>
                <a:sym typeface="Times"/>
              </a:rPr>
              <a:t>Department</a:t>
            </a:r>
            <a:r>
              <a:rPr lang="es-MX" sz="900" dirty="0">
                <a:solidFill>
                  <a:schemeClr val="dk1"/>
                </a:solidFill>
                <a:latin typeface="+mj-lt"/>
                <a:ea typeface="Times"/>
                <a:cs typeface="Times"/>
                <a:sym typeface="Times"/>
              </a:rPr>
              <a:t> of Public Health, </a:t>
            </a:r>
            <a:r>
              <a:rPr lang="es-MX" sz="900" dirty="0" err="1">
                <a:solidFill>
                  <a:schemeClr val="dk1"/>
                </a:solidFill>
                <a:latin typeface="+mj-lt"/>
                <a:ea typeface="Times"/>
                <a:cs typeface="Times"/>
                <a:sym typeface="Times"/>
              </a:rPr>
              <a:t>Violence</a:t>
            </a:r>
            <a:r>
              <a:rPr lang="es-MX" sz="900" dirty="0">
                <a:solidFill>
                  <a:schemeClr val="dk1"/>
                </a:solidFill>
                <a:latin typeface="+mj-lt"/>
                <a:ea typeface="Times"/>
                <a:cs typeface="Times"/>
                <a:sym typeface="Times"/>
              </a:rPr>
              <a:t> and Social Determinantes of Health, R</a:t>
            </a:r>
            <a:r>
              <a:rPr lang="es-MX" sz="900" dirty="0">
                <a:solidFill>
                  <a:schemeClr val="dk1"/>
                </a:solidFill>
                <a:highlight>
                  <a:srgbClr val="FFFFFF"/>
                </a:highlight>
                <a:latin typeface="+mj-lt"/>
                <a:ea typeface="Times"/>
                <a:cs typeface="Times"/>
                <a:sym typeface="Times"/>
              </a:rPr>
              <a:t>eport: </a:t>
            </a:r>
            <a:r>
              <a:rPr lang="es-MX" sz="900" dirty="0">
                <a:solidFill>
                  <a:schemeClr val="dk1"/>
                </a:solidFill>
                <a:highlight>
                  <a:srgbClr val="FFFFFF"/>
                </a:highlight>
                <a:uFill>
                  <a:noFill/>
                </a:uFill>
                <a:latin typeface="+mj-lt"/>
                <a:ea typeface="Times"/>
                <a:cs typeface="Times"/>
                <a:sym typeface="Times"/>
                <a:hlinkClick r:id="rId4">
                  <a:extLst>
                    <a:ext uri="{A12FA001-AC4F-418D-AE19-62706E023703}">
                      <ahyp:hlinkClr xmlns:ahyp="http://schemas.microsoft.com/office/drawing/2018/hyperlinkcolor" val="tx"/>
                    </a:ext>
                  </a:extLst>
                </a:hlinkClick>
              </a:rPr>
              <a:t>Prevención </a:t>
            </a:r>
            <a:r>
              <a:rPr lang="es-MX" sz="900" dirty="0" err="1">
                <a:solidFill>
                  <a:schemeClr val="dk1"/>
                </a:solidFill>
                <a:highlight>
                  <a:srgbClr val="FFFFFF"/>
                </a:highlight>
                <a:uFill>
                  <a:noFill/>
                </a:uFill>
                <a:latin typeface="+mj-lt"/>
                <a:ea typeface="Times"/>
                <a:cs typeface="Times"/>
                <a:sym typeface="Times"/>
                <a:hlinkClick r:id="rId4">
                  <a:extLst>
                    <a:ext uri="{A12FA001-AC4F-418D-AE19-62706E023703}">
                      <ahyp:hlinkClr xmlns:ahyp="http://schemas.microsoft.com/office/drawing/2018/hyperlinkcolor" val="tx"/>
                    </a:ext>
                  </a:extLst>
                </a:hlinkClick>
              </a:rPr>
              <a:t>Violence</a:t>
            </a:r>
            <a:r>
              <a:rPr lang="es-MX" sz="900" dirty="0">
                <a:solidFill>
                  <a:schemeClr val="dk1"/>
                </a:solidFill>
                <a:highlight>
                  <a:srgbClr val="FFFFFF"/>
                </a:highlight>
                <a:uFill>
                  <a:noFill/>
                </a:uFill>
                <a:latin typeface="+mj-lt"/>
                <a:ea typeface="Times"/>
                <a:cs typeface="Times"/>
                <a:sym typeface="Times"/>
                <a:hlinkClick r:id="rId4">
                  <a:extLst>
                    <a:ext uri="{A12FA001-AC4F-418D-AE19-62706E023703}">
                      <ahyp:hlinkClr xmlns:ahyp="http://schemas.microsoft.com/office/drawing/2018/hyperlinkcolor" val="tx"/>
                    </a:ext>
                  </a:extLst>
                </a:hlinkClick>
              </a:rPr>
              <a:t> in California, Volumen 1: The Role of Public Health (PDF)</a:t>
            </a:r>
            <a:r>
              <a:rPr lang="es-MX" sz="900" dirty="0">
                <a:solidFill>
                  <a:schemeClr val="dk1"/>
                </a:solidFill>
                <a:latin typeface="+mj-lt"/>
                <a:ea typeface="Times"/>
                <a:cs typeface="Times"/>
                <a:sym typeface="Times"/>
              </a:rPr>
              <a:t>, 2017, </a:t>
            </a:r>
            <a:r>
              <a:rPr lang="es-MX" sz="900" u="sng" dirty="0">
                <a:solidFill>
                  <a:srgbClr val="0563C1"/>
                </a:solidFill>
                <a:latin typeface="+mj-lt"/>
                <a:ea typeface="Calibri"/>
                <a:cs typeface="Calibri"/>
                <a:sym typeface="Calibri"/>
                <a:hlinkClick r:id="rId4">
                  <a:extLst>
                    <a:ext uri="{A12FA001-AC4F-418D-AE19-62706E023703}">
                      <ahyp:hlinkClr xmlns:ahyp="http://schemas.microsoft.com/office/drawing/2018/hyperlinkcolor" val="tx"/>
                    </a:ext>
                  </a:extLst>
                </a:hlinkClick>
              </a:rPr>
              <a:t>https://www.cdph.ca.gov/Programs/CCDPHP/DCDIC/SACB/CDPH%20Document%20Library/Violence%20Prevention%20Initiative/VPI%20Volume%201%20Version%201%2024%2019%20ADA.pdf</a:t>
            </a:r>
            <a:endParaRPr sz="900" dirty="0">
              <a:solidFill>
                <a:schemeClr val="dk1"/>
              </a:solidFill>
              <a:latin typeface="+mj-lt"/>
              <a:ea typeface="Calibri"/>
              <a:cs typeface="Calibri"/>
              <a:sym typeface="Calibri"/>
            </a:endParaRPr>
          </a:p>
          <a:p>
            <a:pPr marL="0" lvl="0" indent="0" algn="l" rtl="0">
              <a:lnSpc>
                <a:spcPct val="70000"/>
              </a:lnSpc>
              <a:spcBef>
                <a:spcPts val="0"/>
              </a:spcBef>
              <a:spcAft>
                <a:spcPts val="0"/>
              </a:spcAft>
              <a:buClr>
                <a:schemeClr val="dk1"/>
              </a:buClr>
              <a:buSzPts val="1100"/>
              <a:buFont typeface="Arial"/>
              <a:buNone/>
            </a:pPr>
            <a:endParaRPr sz="1000" b="1" i="1" dirty="0">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dirty="0">
              <a:latin typeface="Times"/>
              <a:ea typeface="Times"/>
              <a:cs typeface="Times"/>
              <a:sym typeface="Times"/>
            </a:endParaRPr>
          </a:p>
        </p:txBody>
      </p:sp>
      <p:sp>
        <p:nvSpPr>
          <p:cNvPr id="216" name="Google Shape;216;p7"/>
          <p:cNvSpPr txBox="1"/>
          <p:nvPr/>
        </p:nvSpPr>
        <p:spPr>
          <a:xfrm>
            <a:off x="11144093" y="1434949"/>
            <a:ext cx="3372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1</a:t>
            </a:r>
            <a:endParaRPr sz="1200" dirty="0">
              <a:latin typeface="Times"/>
              <a:ea typeface="Times"/>
              <a:cs typeface="Times"/>
              <a:sym typeface="Times"/>
            </a:endParaRPr>
          </a:p>
        </p:txBody>
      </p:sp>
      <p:sp>
        <p:nvSpPr>
          <p:cNvPr id="217" name="Google Shape;217;p7"/>
          <p:cNvSpPr txBox="1"/>
          <p:nvPr/>
        </p:nvSpPr>
        <p:spPr>
          <a:xfrm>
            <a:off x="2864898" y="1210975"/>
            <a:ext cx="4047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a:p>
            <a:pPr marL="0" lvl="0" indent="0" algn="l" rtl="0">
              <a:spcBef>
                <a:spcPts val="0"/>
              </a:spcBef>
              <a:spcAft>
                <a:spcPts val="0"/>
              </a:spcAft>
              <a:buNone/>
            </a:pPr>
            <a:endParaRPr dirty="0"/>
          </a:p>
        </p:txBody>
      </p:sp>
      <p:sp>
        <p:nvSpPr>
          <p:cNvPr id="218" name="Google Shape;218;p7"/>
          <p:cNvSpPr txBox="1"/>
          <p:nvPr/>
        </p:nvSpPr>
        <p:spPr>
          <a:xfrm>
            <a:off x="4112825" y="2565425"/>
            <a:ext cx="4047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2</a:t>
            </a:r>
            <a:endParaRPr sz="1200" dirty="0">
              <a:latin typeface="Times"/>
              <a:ea typeface="Times"/>
              <a:cs typeface="Times"/>
              <a:sym typeface="Times"/>
            </a:endParaRPr>
          </a:p>
          <a:p>
            <a:pPr marL="0" lvl="0" indent="0" algn="l" rtl="0">
              <a:spcBef>
                <a:spcPts val="0"/>
              </a:spcBef>
              <a:spcAft>
                <a:spcPts val="0"/>
              </a:spcAft>
              <a:buNone/>
            </a:pPr>
            <a:endParaRPr dirty="0"/>
          </a:p>
        </p:txBody>
      </p:sp>
      <p:sp>
        <p:nvSpPr>
          <p:cNvPr id="219" name="Google Shape;219;p7"/>
          <p:cNvSpPr txBox="1"/>
          <p:nvPr/>
        </p:nvSpPr>
        <p:spPr>
          <a:xfrm>
            <a:off x="3775625" y="3414050"/>
            <a:ext cx="337200"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3</a:t>
            </a:r>
            <a:endParaRPr sz="1200" dirty="0">
              <a:latin typeface="Times"/>
              <a:ea typeface="Times"/>
              <a:cs typeface="Times"/>
              <a:sym typeface="Times"/>
            </a:endParaRPr>
          </a:p>
        </p:txBody>
      </p:sp>
      <p:sp>
        <p:nvSpPr>
          <p:cNvPr id="220" name="Google Shape;220;p7"/>
          <p:cNvSpPr txBox="1"/>
          <p:nvPr/>
        </p:nvSpPr>
        <p:spPr>
          <a:xfrm>
            <a:off x="2932398" y="3569587"/>
            <a:ext cx="337200"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Times"/>
                <a:ea typeface="Times"/>
                <a:cs typeface="Times"/>
                <a:sym typeface="Times"/>
              </a:rPr>
              <a:t>3</a:t>
            </a:r>
            <a:endParaRPr sz="1200" dirty="0">
              <a:latin typeface="Times"/>
              <a:ea typeface="Times"/>
              <a:cs typeface="Times"/>
              <a:sym typeface="Times"/>
            </a:endParaRPr>
          </a:p>
        </p:txBody>
      </p:sp>
      <p:sp>
        <p:nvSpPr>
          <p:cNvPr id="2" name="Rectangle 1">
            <a:extLst>
              <a:ext uri="{FF2B5EF4-FFF2-40B4-BE49-F238E27FC236}">
                <a16:creationId xmlns:a16="http://schemas.microsoft.com/office/drawing/2014/main" id="{92D2BE79-2D37-C720-CB48-19D117221286}"/>
              </a:ext>
            </a:extLst>
          </p:cNvPr>
          <p:cNvSpPr/>
          <p:nvPr/>
        </p:nvSpPr>
        <p:spPr>
          <a:xfrm>
            <a:off x="266330" y="374466"/>
            <a:ext cx="11487705" cy="62305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Right Triangle 2">
            <a:extLst>
              <a:ext uri="{FF2B5EF4-FFF2-40B4-BE49-F238E27FC236}">
                <a16:creationId xmlns:a16="http://schemas.microsoft.com/office/drawing/2014/main" id="{E5157149-764E-B349-7DDC-5AFFF804E431}"/>
              </a:ext>
            </a:extLst>
          </p:cNvPr>
          <p:cNvSpPr/>
          <p:nvPr/>
        </p:nvSpPr>
        <p:spPr>
          <a:xfrm rot="16200000">
            <a:off x="8713337" y="3562220"/>
            <a:ext cx="2960128" cy="3328439"/>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Google Shape;225;g27b95e3efb7_0_599"/>
          <p:cNvSpPr txBox="1">
            <a:spLocks noGrp="1"/>
          </p:cNvSpPr>
          <p:nvPr>
            <p:ph type="title"/>
          </p:nvPr>
        </p:nvSpPr>
        <p:spPr>
          <a:xfrm>
            <a:off x="420624" y="457405"/>
            <a:ext cx="11771400" cy="11196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4400" u="sng" dirty="0">
                <a:latin typeface="Times New Roman"/>
                <a:ea typeface="Times New Roman"/>
                <a:cs typeface="Times New Roman"/>
                <a:sym typeface="Times New Roman"/>
              </a:rPr>
              <a:t>Kern County Public Health Analysis</a:t>
            </a:r>
            <a:endParaRPr dirty="0"/>
          </a:p>
        </p:txBody>
      </p:sp>
      <p:sp>
        <p:nvSpPr>
          <p:cNvPr id="226" name="Google Shape;226;g27b95e3efb7_0_599"/>
          <p:cNvSpPr txBox="1">
            <a:spLocks noGrp="1"/>
          </p:cNvSpPr>
          <p:nvPr>
            <p:ph idx="1"/>
          </p:nvPr>
        </p:nvSpPr>
        <p:spPr>
          <a:xfrm>
            <a:off x="420625" y="1543573"/>
            <a:ext cx="8359391" cy="4737377"/>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ct val="100000"/>
              <a:buNone/>
            </a:pPr>
            <a:r>
              <a:rPr lang="en-US" sz="1900" dirty="0">
                <a:latin typeface="Times New Roman"/>
                <a:ea typeface="Times New Roman"/>
                <a:cs typeface="Times New Roman"/>
                <a:sym typeface="Times New Roman"/>
              </a:rPr>
              <a:t>Chronic Illnesses</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Leading Causes of Death: Cancer, Heart Disease, Diabetes, COPD</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Risk Factors: Obesity, Smoking, Environmental Factors</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Obesity and Smoking Link to Heart Disease and Diabetes</a:t>
            </a:r>
            <a:endParaRPr lang="en-US" sz="1900" dirty="0"/>
          </a:p>
          <a:p>
            <a:pPr marL="0" lvl="0" indent="0" algn="l" rtl="0">
              <a:lnSpc>
                <a:spcPct val="120000"/>
              </a:lnSpc>
              <a:spcBef>
                <a:spcPts val="0"/>
              </a:spcBef>
              <a:spcAft>
                <a:spcPts val="0"/>
              </a:spcAft>
              <a:buSzPct val="100000"/>
              <a:buNone/>
            </a:pPr>
            <a:r>
              <a:rPr lang="en-US" sz="1900" dirty="0">
                <a:latin typeface="Times New Roman"/>
                <a:ea typeface="Times New Roman"/>
                <a:cs typeface="Times New Roman"/>
                <a:sym typeface="Times New Roman"/>
              </a:rPr>
              <a:t>Food Insecurity</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Poverty, Educational Inequalities</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Racial Disparities in Food Insecurity</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Rising Grocery Costs, Increased Food Bank Usage</a:t>
            </a:r>
            <a:endParaRPr lang="en-US" sz="1900" dirty="0"/>
          </a:p>
          <a:p>
            <a:pPr marL="0" lvl="0" indent="0" algn="l" rtl="0">
              <a:lnSpc>
                <a:spcPct val="120000"/>
              </a:lnSpc>
              <a:spcBef>
                <a:spcPts val="0"/>
              </a:spcBef>
              <a:spcAft>
                <a:spcPts val="0"/>
              </a:spcAft>
              <a:buSzPct val="100000"/>
              <a:buNone/>
            </a:pPr>
            <a:r>
              <a:rPr lang="en-US" sz="1900" dirty="0">
                <a:latin typeface="Times New Roman"/>
                <a:ea typeface="Times New Roman"/>
                <a:cs typeface="Times New Roman"/>
                <a:sym typeface="Times New Roman"/>
              </a:rPr>
              <a:t>Violence and Mental Health</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Homicide, Suicide, Motor Vehicle Crash Rates</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Limited Social</a:t>
            </a:r>
            <a:r>
              <a:rPr lang="en-US" sz="1900">
                <a:latin typeface="Times New Roman"/>
                <a:ea typeface="Times New Roman"/>
                <a:cs typeface="Times New Roman"/>
                <a:sym typeface="Times New Roman"/>
              </a:rPr>
              <a:t>, Economic </a:t>
            </a:r>
            <a:r>
              <a:rPr lang="en-US" sz="1900" dirty="0">
                <a:latin typeface="Times New Roman"/>
                <a:ea typeface="Times New Roman"/>
                <a:cs typeface="Times New Roman"/>
                <a:sym typeface="Times New Roman"/>
              </a:rPr>
              <a:t>Opportunities</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Farmworker Health Challenges</a:t>
            </a:r>
            <a:endParaRPr lang="en-US" sz="1900" dirty="0"/>
          </a:p>
          <a:p>
            <a:pPr marL="228600" lvl="0" indent="-228600" algn="l" rtl="0">
              <a:lnSpc>
                <a:spcPct val="120000"/>
              </a:lnSpc>
              <a:spcBef>
                <a:spcPts val="0"/>
              </a:spcBef>
              <a:spcAft>
                <a:spcPts val="0"/>
              </a:spcAft>
              <a:buSzPct val="100000"/>
              <a:buChar char="⬩"/>
            </a:pPr>
            <a:r>
              <a:rPr lang="en-US" sz="1900" dirty="0">
                <a:latin typeface="Times New Roman"/>
                <a:ea typeface="Times New Roman"/>
                <a:cs typeface="Times New Roman"/>
                <a:sym typeface="Times New Roman"/>
              </a:rPr>
              <a:t>Barrier to Access: Insurance, Citizenship, Language, Transportation</a:t>
            </a:r>
            <a:endParaRPr lang="en-US" sz="1900" dirty="0"/>
          </a:p>
        </p:txBody>
      </p:sp>
      <p:sp>
        <p:nvSpPr>
          <p:cNvPr id="2" name="Rectangle 1">
            <a:extLst>
              <a:ext uri="{FF2B5EF4-FFF2-40B4-BE49-F238E27FC236}">
                <a16:creationId xmlns:a16="http://schemas.microsoft.com/office/drawing/2014/main" id="{2D3A1248-2EC2-89BD-CA3F-BB5D44F5E627}"/>
              </a:ext>
            </a:extLst>
          </p:cNvPr>
          <p:cNvSpPr/>
          <p:nvPr/>
        </p:nvSpPr>
        <p:spPr>
          <a:xfrm>
            <a:off x="230819" y="577049"/>
            <a:ext cx="11292397" cy="582354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Right Triangle 2">
            <a:extLst>
              <a:ext uri="{FF2B5EF4-FFF2-40B4-BE49-F238E27FC236}">
                <a16:creationId xmlns:a16="http://schemas.microsoft.com/office/drawing/2014/main" id="{5393D281-B4B7-057D-5C29-7093F62F8D23}"/>
              </a:ext>
            </a:extLst>
          </p:cNvPr>
          <p:cNvSpPr/>
          <p:nvPr/>
        </p:nvSpPr>
        <p:spPr>
          <a:xfrm rot="16200000">
            <a:off x="8959471" y="3690369"/>
            <a:ext cx="2903635" cy="3156009"/>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Google Shape;231;p8"/>
          <p:cNvSpPr txBox="1">
            <a:spLocks noGrp="1"/>
          </p:cNvSpPr>
          <p:nvPr>
            <p:ph type="title"/>
          </p:nvPr>
        </p:nvSpPr>
        <p:spPr>
          <a:xfrm>
            <a:off x="102093" y="457405"/>
            <a:ext cx="11987814" cy="1119726"/>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imes New Roman"/>
              <a:buNone/>
            </a:pPr>
            <a:r>
              <a:rPr lang="es-MX" sz="4000" u="sng" dirty="0">
                <a:latin typeface="Times New Roman"/>
                <a:ea typeface="Times New Roman"/>
                <a:cs typeface="Times New Roman"/>
                <a:sym typeface="Times New Roman"/>
              </a:rPr>
              <a:t>Análisis de la Salad Pública del </a:t>
            </a:r>
            <a:r>
              <a:rPr lang="es-MX" sz="4000" u="sng">
                <a:latin typeface="Times New Roman"/>
                <a:ea typeface="Times New Roman"/>
                <a:cs typeface="Times New Roman"/>
                <a:sym typeface="Times New Roman"/>
              </a:rPr>
              <a:t>Cond ado </a:t>
            </a:r>
            <a:r>
              <a:rPr lang="es-MX" sz="4000" u="sng" dirty="0">
                <a:latin typeface="Times New Roman"/>
                <a:ea typeface="Times New Roman"/>
                <a:cs typeface="Times New Roman"/>
                <a:sym typeface="Times New Roman"/>
              </a:rPr>
              <a:t>de Kern</a:t>
            </a:r>
            <a:endParaRPr sz="4000" u="sng" dirty="0">
              <a:latin typeface="Times New Roman"/>
              <a:ea typeface="Times New Roman"/>
              <a:cs typeface="Times New Roman"/>
              <a:sym typeface="Times New Roman"/>
            </a:endParaRPr>
          </a:p>
        </p:txBody>
      </p:sp>
      <p:sp>
        <p:nvSpPr>
          <p:cNvPr id="232" name="Google Shape;232;p8"/>
          <p:cNvSpPr txBox="1">
            <a:spLocks noGrp="1"/>
          </p:cNvSpPr>
          <p:nvPr>
            <p:ph idx="1"/>
          </p:nvPr>
        </p:nvSpPr>
        <p:spPr>
          <a:xfrm>
            <a:off x="971041" y="1494139"/>
            <a:ext cx="8980827" cy="3983383"/>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ct val="100000"/>
              <a:buNone/>
            </a:pPr>
            <a:r>
              <a:rPr lang="es-MX" sz="1900" dirty="0">
                <a:latin typeface="Times New Roman"/>
                <a:ea typeface="Times New Roman"/>
                <a:cs typeface="Times New Roman"/>
                <a:sym typeface="Times New Roman"/>
              </a:rPr>
              <a:t>Enfermedades Crónicas</a:t>
            </a:r>
            <a:endParaRPr sz="1900" dirty="0"/>
          </a:p>
          <a:p>
            <a:pPr marL="228600" lvl="0" indent="-228600" algn="l" rtl="0">
              <a:lnSpc>
                <a:spcPct val="120000"/>
              </a:lnSpc>
              <a:spcBef>
                <a:spcPts val="0"/>
              </a:spcBef>
              <a:spcAft>
                <a:spcPts val="0"/>
              </a:spcAft>
              <a:buSzPct val="100000"/>
              <a:buChar char="⬩"/>
            </a:pPr>
            <a:r>
              <a:rPr lang="es-MX" sz="1900" dirty="0">
                <a:latin typeface="Times New Roman"/>
                <a:ea typeface="Times New Roman"/>
                <a:cs typeface="Times New Roman"/>
                <a:sym typeface="Times New Roman"/>
              </a:rPr>
              <a:t>Principales Causas de Muerte: Cáncer, Enfermedades Cardíacas, Diabetes, EPOC</a:t>
            </a:r>
            <a:br>
              <a:rPr lang="es-MX" sz="1900" dirty="0">
                <a:latin typeface="Times New Roman"/>
                <a:ea typeface="Times New Roman"/>
                <a:cs typeface="Times New Roman"/>
                <a:sym typeface="Times New Roman"/>
              </a:rPr>
            </a:br>
            <a:r>
              <a:rPr lang="es-MX" sz="1900" dirty="0">
                <a:latin typeface="Times New Roman"/>
                <a:ea typeface="Times New Roman"/>
                <a:cs typeface="Times New Roman"/>
                <a:sym typeface="Times New Roman"/>
              </a:rPr>
              <a:t>Factores de Riesgo: Obesidad, Tabaquismo, Factores Ambientales</a:t>
            </a:r>
            <a:br>
              <a:rPr lang="es-MX" sz="1900" dirty="0">
                <a:latin typeface="Times New Roman"/>
                <a:ea typeface="Times New Roman"/>
                <a:cs typeface="Times New Roman"/>
                <a:sym typeface="Times New Roman"/>
              </a:rPr>
            </a:br>
            <a:r>
              <a:rPr lang="es-MX" sz="1900" dirty="0">
                <a:latin typeface="Times New Roman"/>
                <a:ea typeface="Times New Roman"/>
                <a:cs typeface="Times New Roman"/>
                <a:sym typeface="Times New Roman"/>
              </a:rPr>
              <a:t>La Obesidad y el Tabaquismo se Relacionan con la Enfermedad Cardíaca y la Diabetes</a:t>
            </a:r>
            <a:endParaRPr sz="1900" dirty="0"/>
          </a:p>
          <a:p>
            <a:pPr marL="0" lvl="0" indent="0" algn="l" rtl="0">
              <a:lnSpc>
                <a:spcPct val="120000"/>
              </a:lnSpc>
              <a:spcBef>
                <a:spcPts val="0"/>
              </a:spcBef>
              <a:spcAft>
                <a:spcPts val="0"/>
              </a:spcAft>
              <a:buSzPct val="100000"/>
              <a:buNone/>
            </a:pPr>
            <a:r>
              <a:rPr lang="es-MX" sz="1900" dirty="0">
                <a:latin typeface="Times New Roman"/>
                <a:ea typeface="Times New Roman"/>
                <a:cs typeface="Times New Roman"/>
                <a:sym typeface="Times New Roman"/>
              </a:rPr>
              <a:t>Inseguridad Alimenticia</a:t>
            </a:r>
            <a:endParaRPr sz="1900" dirty="0"/>
          </a:p>
          <a:p>
            <a:pPr marL="228600" lvl="0" indent="-228600" algn="l" rtl="0">
              <a:lnSpc>
                <a:spcPct val="120000"/>
              </a:lnSpc>
              <a:spcBef>
                <a:spcPts val="0"/>
              </a:spcBef>
              <a:spcAft>
                <a:spcPts val="0"/>
              </a:spcAft>
              <a:buSzPct val="100000"/>
              <a:buChar char="⬩"/>
            </a:pPr>
            <a:r>
              <a:rPr lang="es-MX" sz="1900" dirty="0">
                <a:latin typeface="Times New Roman"/>
                <a:ea typeface="Times New Roman"/>
                <a:cs typeface="Times New Roman"/>
                <a:sym typeface="Times New Roman"/>
              </a:rPr>
              <a:t>Pobreza, Desigualdades Educativas</a:t>
            </a:r>
            <a:br>
              <a:rPr lang="es-MX" sz="1900" dirty="0">
                <a:latin typeface="Times New Roman"/>
                <a:ea typeface="Times New Roman"/>
                <a:cs typeface="Times New Roman"/>
                <a:sym typeface="Times New Roman"/>
              </a:rPr>
            </a:br>
            <a:r>
              <a:rPr lang="es-MX" sz="1900" dirty="0">
                <a:latin typeface="Times New Roman"/>
                <a:ea typeface="Times New Roman"/>
                <a:cs typeface="Times New Roman"/>
                <a:sym typeface="Times New Roman"/>
              </a:rPr>
              <a:t>Disparidades Raciales en la Inseguridad  Alimenticia</a:t>
            </a:r>
            <a:br>
              <a:rPr lang="es-MX" sz="1900" dirty="0">
                <a:latin typeface="Times New Roman"/>
                <a:ea typeface="Times New Roman"/>
                <a:cs typeface="Times New Roman"/>
                <a:sym typeface="Times New Roman"/>
              </a:rPr>
            </a:br>
            <a:r>
              <a:rPr lang="es-MX" sz="1900" dirty="0">
                <a:latin typeface="Times New Roman"/>
                <a:ea typeface="Times New Roman"/>
                <a:cs typeface="Times New Roman"/>
                <a:sym typeface="Times New Roman"/>
              </a:rPr>
              <a:t>Aumento de los Costos de los Comestibles, Aumento del Uso del Banco de Alimentos</a:t>
            </a:r>
            <a:endParaRPr sz="1900" dirty="0"/>
          </a:p>
          <a:p>
            <a:pPr marL="0" lvl="0" indent="0" algn="l" rtl="0">
              <a:lnSpc>
                <a:spcPct val="120000"/>
              </a:lnSpc>
              <a:spcBef>
                <a:spcPts val="0"/>
              </a:spcBef>
              <a:spcAft>
                <a:spcPts val="0"/>
              </a:spcAft>
              <a:buSzPct val="100000"/>
              <a:buNone/>
            </a:pPr>
            <a:r>
              <a:rPr lang="es-MX" sz="1900" dirty="0">
                <a:latin typeface="Times New Roman"/>
                <a:ea typeface="Times New Roman"/>
                <a:cs typeface="Times New Roman"/>
                <a:sym typeface="Times New Roman"/>
              </a:rPr>
              <a:t>Violencia y Salad Mental</a:t>
            </a:r>
            <a:endParaRPr sz="1900" dirty="0"/>
          </a:p>
          <a:p>
            <a:pPr marL="228600" lvl="0" indent="-228600" algn="l" rtl="0">
              <a:lnSpc>
                <a:spcPct val="120000"/>
              </a:lnSpc>
              <a:spcBef>
                <a:spcPts val="0"/>
              </a:spcBef>
              <a:spcAft>
                <a:spcPts val="0"/>
              </a:spcAft>
              <a:buSzPct val="100000"/>
              <a:buChar char="⬩"/>
            </a:pPr>
            <a:r>
              <a:rPr lang="es-MX" sz="1900" dirty="0">
                <a:latin typeface="Times New Roman"/>
                <a:ea typeface="Times New Roman"/>
                <a:cs typeface="Times New Roman"/>
                <a:sym typeface="Times New Roman"/>
              </a:rPr>
              <a:t>Tasas de Homicidio, Suicidio y Accidentes Automovilísticos</a:t>
            </a:r>
            <a:br>
              <a:rPr lang="es-MX" sz="1900" dirty="0">
                <a:latin typeface="Times New Roman"/>
                <a:ea typeface="Times New Roman"/>
                <a:cs typeface="Times New Roman"/>
                <a:sym typeface="Times New Roman"/>
              </a:rPr>
            </a:br>
            <a:r>
              <a:rPr lang="es-MX" sz="1900" dirty="0">
                <a:latin typeface="Times New Roman"/>
                <a:ea typeface="Times New Roman"/>
                <a:cs typeface="Times New Roman"/>
                <a:sym typeface="Times New Roman"/>
              </a:rPr>
              <a:t>Oportunidades Sociales y Económicas Limitadas</a:t>
            </a:r>
            <a:br>
              <a:rPr lang="es-MX" sz="1900" dirty="0">
                <a:latin typeface="Times New Roman"/>
                <a:ea typeface="Times New Roman"/>
                <a:cs typeface="Times New Roman"/>
                <a:sym typeface="Times New Roman"/>
              </a:rPr>
            </a:br>
            <a:r>
              <a:rPr lang="es-MX" sz="1900" dirty="0">
                <a:latin typeface="Times New Roman"/>
                <a:ea typeface="Times New Roman"/>
                <a:cs typeface="Times New Roman"/>
                <a:sym typeface="Times New Roman"/>
              </a:rPr>
              <a:t>Desafíos de Salad de los Trabajadores Agrícolas</a:t>
            </a:r>
            <a:br>
              <a:rPr lang="es-MX" sz="1900" dirty="0">
                <a:latin typeface="Times New Roman"/>
                <a:ea typeface="Times New Roman"/>
                <a:cs typeface="Times New Roman"/>
                <a:sym typeface="Times New Roman"/>
              </a:rPr>
            </a:br>
            <a:r>
              <a:rPr lang="es-MX" sz="1900" dirty="0">
                <a:latin typeface="Times New Roman"/>
                <a:ea typeface="Times New Roman"/>
                <a:cs typeface="Times New Roman"/>
                <a:sym typeface="Times New Roman"/>
              </a:rPr>
              <a:t>Barrera de Acceso: Seguro, Ciudadanía, Idioma, Transporte</a:t>
            </a:r>
            <a:endParaRPr sz="1900" dirty="0">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CF0DE08E-7302-08D9-FD06-551204953EC6}"/>
              </a:ext>
            </a:extLst>
          </p:cNvPr>
          <p:cNvSpPr/>
          <p:nvPr/>
        </p:nvSpPr>
        <p:spPr>
          <a:xfrm>
            <a:off x="443883" y="275207"/>
            <a:ext cx="11203620" cy="6125387"/>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1B597131-D038-A9B5-59DD-B9A694B83FBE}"/>
              </a:ext>
            </a:extLst>
          </p:cNvPr>
          <p:cNvSpPr/>
          <p:nvPr/>
        </p:nvSpPr>
        <p:spPr>
          <a:xfrm rot="16200000">
            <a:off x="8768452" y="3637750"/>
            <a:ext cx="3060581" cy="3118000"/>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E0D7C5-636E-82A8-7347-94601E963260}"/>
              </a:ext>
            </a:extLst>
          </p:cNvPr>
          <p:cNvSpPr>
            <a:spLocks noGrp="1"/>
          </p:cNvSpPr>
          <p:nvPr>
            <p:ph type="title"/>
          </p:nvPr>
        </p:nvSpPr>
        <p:spPr>
          <a:xfrm>
            <a:off x="590446" y="440532"/>
            <a:ext cx="10543032" cy="1307544"/>
          </a:xfrm>
        </p:spPr>
        <p:txBody>
          <a:bodyPr>
            <a:normAutofit/>
          </a:bodyPr>
          <a:lstStyle/>
          <a:p>
            <a:r>
              <a:rPr lang="es-ES" sz="4000" u="sng" dirty="0">
                <a:latin typeface="Times" panose="02020603050405020304" pitchFamily="18" charset="0"/>
                <a:cs typeface="Times" panose="02020603050405020304" pitchFamily="18" charset="0"/>
              </a:rPr>
              <a:t>¿Qué es un trabajo de buena calidad?</a:t>
            </a:r>
            <a:endParaRPr lang="en-US" sz="4000" u="sng" dirty="0">
              <a:latin typeface="Times" panose="02020603050405020304" pitchFamily="18" charset="0"/>
              <a:cs typeface="Times" panose="02020603050405020304" pitchFamily="18" charset="0"/>
            </a:endParaRPr>
          </a:p>
        </p:txBody>
      </p:sp>
      <p:pic>
        <p:nvPicPr>
          <p:cNvPr id="4" name="Picture 3" descr="Chart, waterfall chart&#10;&#10;Description automatically generated">
            <a:extLst>
              <a:ext uri="{FF2B5EF4-FFF2-40B4-BE49-F238E27FC236}">
                <a16:creationId xmlns:a16="http://schemas.microsoft.com/office/drawing/2014/main" id="{AD58F885-4E9C-A540-A107-1FA064864978}"/>
              </a:ext>
            </a:extLst>
          </p:cNvPr>
          <p:cNvPicPr>
            <a:picLocks noGrp="1" noRot="1" noChangeAspect="1" noMove="1" noResize="1" noEditPoints="1" noAdjustHandles="1" noChangeArrowheads="1" noChangeShapeType="1" noCrop="1"/>
          </p:cNvPicPr>
          <p:nvPr/>
        </p:nvPicPr>
        <p:blipFill rotWithShape="1">
          <a:blip r:embed="rId3"/>
          <a:srcRect l="6937" t="15699" r="16693"/>
          <a:stretch/>
        </p:blipFill>
        <p:spPr bwMode="auto">
          <a:xfrm>
            <a:off x="6280708" y="1615461"/>
            <a:ext cx="3817528" cy="371250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1C35CCC-45FB-6C09-B8BE-1330321DFF53}"/>
              </a:ext>
            </a:extLst>
          </p:cNvPr>
          <p:cNvSpPr txBox="1"/>
          <p:nvPr/>
        </p:nvSpPr>
        <p:spPr>
          <a:xfrm>
            <a:off x="590446" y="1603869"/>
            <a:ext cx="5063003" cy="3939540"/>
          </a:xfrm>
          <a:prstGeom prst="rect">
            <a:avLst/>
          </a:prstGeom>
          <a:noFill/>
        </p:spPr>
        <p:txBody>
          <a:bodyPr wrap="square" rtlCol="0">
            <a:spAutoFit/>
          </a:bodyPr>
          <a:lstStyle/>
          <a:p>
            <a:endParaRPr lang="en-US" sz="1200" dirty="0">
              <a:effectLst/>
              <a:latin typeface="Times New Roman" panose="02020603050405020304" pitchFamily="18" charset="0"/>
              <a:ea typeface="Times New Roman" panose="02020603050405020304" pitchFamily="18" charset="0"/>
            </a:endParaRPr>
          </a:p>
          <a:p>
            <a:r>
              <a:rPr lang="es-ES" sz="1400" dirty="0">
                <a:latin typeface="Times New Roman" panose="02020603050405020304" pitchFamily="18" charset="0"/>
                <a:ea typeface="Times New Roman" panose="02020603050405020304" pitchFamily="18" charset="0"/>
              </a:rPr>
              <a:t>Un "buen empleo" cumple tres criterios </a:t>
            </a:r>
            <a:r>
              <a:rPr lang="en-US" sz="1400" dirty="0">
                <a:effectLst/>
                <a:latin typeface="Times New Roman" panose="02020603050405020304" pitchFamily="18" charset="0"/>
                <a:ea typeface="Times New Roman" panose="02020603050405020304" pitchFamily="18" charset="0"/>
              </a:rPr>
              <a:t>:</a:t>
            </a:r>
          </a:p>
          <a:p>
            <a:endParaRPr lang="en-US" sz="1400" dirty="0">
              <a:effectLst/>
              <a:latin typeface="Times New Roman" panose="02020603050405020304" pitchFamily="18" charset="0"/>
              <a:ea typeface="Times New Roman" panose="02020603050405020304" pitchFamily="18" charset="0"/>
            </a:endParaRPr>
          </a:p>
          <a:p>
            <a:pPr marL="228600" indent="-228600">
              <a:buFont typeface="+mj-lt"/>
              <a:buAutoNum type="arabicPeriod"/>
            </a:pPr>
            <a:r>
              <a:rPr lang="es-ES" sz="1400" dirty="0">
                <a:effectLst/>
                <a:latin typeface="Times New Roman" panose="02020603050405020304" pitchFamily="18" charset="0"/>
                <a:ea typeface="Times New Roman" panose="02020603050405020304" pitchFamily="18" charset="0"/>
              </a:rPr>
              <a:t>Paga un salario anual suficiente que permite a los trabajadores cumplir con la canasta de gastos y ahorros de su familia, y (</a:t>
            </a:r>
            <a:r>
              <a:rPr lang="es-ES" sz="1400" dirty="0" err="1">
                <a:effectLst/>
                <a:latin typeface="Times New Roman" panose="02020603050405020304" pitchFamily="18" charset="0"/>
                <a:ea typeface="Times New Roman" panose="02020603050405020304" pitchFamily="18" charset="0"/>
              </a:rPr>
              <a:t>ii</a:t>
            </a:r>
            <a:r>
              <a:rPr lang="es-ES" sz="1400" dirty="0">
                <a:effectLst/>
                <a:latin typeface="Times New Roman" panose="02020603050405020304" pitchFamily="18" charset="0"/>
                <a:ea typeface="Times New Roman" panose="02020603050405020304" pitchFamily="18" charset="0"/>
              </a:rPr>
              <a:t>) no ser elegible para transferencias de beneficios de California (es decir, SNAP, TANF, Medicaid)</a:t>
            </a:r>
            <a:endParaRPr lang="en-US" sz="1400" dirty="0">
              <a:effectLst/>
              <a:latin typeface="Times New Roman" panose="02020603050405020304" pitchFamily="18" charset="0"/>
              <a:ea typeface="Times New Roman" panose="02020603050405020304" pitchFamily="18" charset="0"/>
            </a:endParaRPr>
          </a:p>
          <a:p>
            <a:pPr marL="228600" indent="-228600">
              <a:buFont typeface="+mj-lt"/>
              <a:buAutoNum type="arabicPeriod"/>
            </a:pPr>
            <a:r>
              <a:rPr lang="es-ES" sz="1400" dirty="0">
                <a:effectLst/>
                <a:latin typeface="Times New Roman" panose="02020603050405020304" pitchFamily="18" charset="0"/>
                <a:ea typeface="Times New Roman" panose="02020603050405020304" pitchFamily="18" charset="0"/>
              </a:rPr>
              <a:t>Proporciona seguro de salud patrocinado por el empleador, un sustituto de otros beneficios de empleo</a:t>
            </a:r>
            <a:r>
              <a:rPr lang="en-US" sz="1400" dirty="0">
                <a:effectLst/>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228600" indent="-228600">
              <a:buFont typeface="+mj-lt"/>
              <a:buAutoNum type="arabicPeriod"/>
            </a:pPr>
            <a:endParaRPr lang="en-US" sz="1400" dirty="0">
              <a:effectLst/>
              <a:latin typeface="Times New Roman" panose="02020603050405020304" pitchFamily="18" charset="0"/>
              <a:ea typeface="Times New Roman" panose="02020603050405020304" pitchFamily="18" charset="0"/>
            </a:endParaRPr>
          </a:p>
          <a:p>
            <a:pPr marL="228600" indent="-228600">
              <a:buFont typeface="+mj-lt"/>
              <a:buAutoNum type="arabicPeriod"/>
            </a:pPr>
            <a:r>
              <a:rPr lang="es-ES" sz="1400" dirty="0">
                <a:effectLst/>
                <a:latin typeface="Times New Roman" panose="02020603050405020304" pitchFamily="18" charset="0"/>
                <a:ea typeface="Times New Roman" panose="02020603050405020304" pitchFamily="18" charset="0"/>
              </a:rPr>
              <a:t>Ofrece una oportunidad duradera con estabilidad en las opciones de carrera para continuar manteniendo un excelente trabajo en el futuro. Los "trabajos prometedores" no cumplen con todos los criterios de un buen trabajo, pero proporcionan trayectorias profesionales que conducirán a un excelente trabajo dentro de diez años</a:t>
            </a:r>
            <a:r>
              <a:rPr lang="en-US" sz="1400" dirty="0">
                <a:effectLst/>
                <a:latin typeface="Times New Roman" panose="02020603050405020304" pitchFamily="18" charset="0"/>
                <a:ea typeface="Times New Roman" panose="02020603050405020304" pitchFamily="18" charset="0"/>
              </a:rPr>
              <a:t>. </a:t>
            </a:r>
          </a:p>
          <a:p>
            <a:pPr marL="228600" indent="-228600">
              <a:buFont typeface="+mj-lt"/>
              <a:buAutoNum type="arabicPeriod"/>
            </a:pPr>
            <a:endParaRPr lang="en-US" sz="1400" dirty="0">
              <a:effectLst/>
              <a:latin typeface="Times New Roman" panose="02020603050405020304" pitchFamily="18" charset="0"/>
              <a:ea typeface="Times New Roman" panose="02020603050405020304" pitchFamily="18" charset="0"/>
            </a:endParaRPr>
          </a:p>
          <a:p>
            <a:r>
              <a:rPr lang="es-ES" sz="1400" i="1" dirty="0">
                <a:effectLst/>
                <a:latin typeface="Times New Roman" panose="02020603050405020304" pitchFamily="18" charset="0"/>
                <a:ea typeface="Times New Roman" panose="02020603050405020304" pitchFamily="18" charset="0"/>
              </a:rPr>
              <a:t>"Otros trabajos" no califican como buenos o prometedores</a:t>
            </a:r>
            <a:r>
              <a:rPr lang="en-US" sz="1400" i="1" dirty="0">
                <a:effectLst/>
                <a:latin typeface="Times New Roman" panose="02020603050405020304" pitchFamily="18" charset="0"/>
                <a:ea typeface="Times New Roman" panose="02020603050405020304" pitchFamily="18" charset="0"/>
              </a:rPr>
              <a:t>. </a:t>
            </a:r>
            <a:endParaRPr lang="en-US" sz="1400" i="1" dirty="0"/>
          </a:p>
        </p:txBody>
      </p:sp>
      <p:sp>
        <p:nvSpPr>
          <p:cNvPr id="3" name="TextBox 2">
            <a:extLst>
              <a:ext uri="{FF2B5EF4-FFF2-40B4-BE49-F238E27FC236}">
                <a16:creationId xmlns:a16="http://schemas.microsoft.com/office/drawing/2014/main" id="{65A41297-3AFB-4600-8B65-922120742F9C}"/>
              </a:ext>
            </a:extLst>
          </p:cNvPr>
          <p:cNvSpPr txBox="1"/>
          <p:nvPr/>
        </p:nvSpPr>
        <p:spPr>
          <a:xfrm>
            <a:off x="305206" y="6013419"/>
            <a:ext cx="11257472" cy="677108"/>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Origen:</a:t>
            </a:r>
          </a:p>
          <a:p>
            <a:r>
              <a:rPr lang="en-US" sz="1000" dirty="0">
                <a:latin typeface="Times New Roman" panose="02020603050405020304" pitchFamily="18" charset="0"/>
                <a:ea typeface="Times New Roman" panose="02020603050405020304" pitchFamily="18" charset="0"/>
              </a:rPr>
              <a:t>1. </a:t>
            </a:r>
            <a:r>
              <a:rPr lang="en-US" sz="1000" dirty="0">
                <a:effectLst/>
                <a:latin typeface="Times New Roman" panose="02020603050405020304" pitchFamily="18" charset="0"/>
                <a:ea typeface="Times New Roman" panose="02020603050405020304" pitchFamily="18" charset="0"/>
              </a:rPr>
              <a:t>Better Bakersfield and Boundless Kern (B3K</a:t>
            </a:r>
            <a:r>
              <a:rPr lang="en-US" sz="1000" dirty="0">
                <a:effectLst/>
                <a:latin typeface="Times" panose="02020603050405020304" pitchFamily="18" charset="0"/>
                <a:ea typeface="Times New Roman"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hlinkClick r:id="rId4"/>
              </a:rPr>
              <a:t>B3K-Market-Assessment-FINAL_031821-3.pdf (b3kprosperity.org</a:t>
            </a:r>
            <a:r>
              <a:rPr lang="en-US" sz="1000" dirty="0">
                <a:hlinkClick r:id="rId4"/>
              </a:rPr>
              <a:t>)</a:t>
            </a:r>
            <a:r>
              <a:rPr lang="en-US" sz="1000" dirty="0">
                <a:effectLst/>
                <a:latin typeface="Times New Roman" panose="02020603050405020304" pitchFamily="18" charset="0"/>
                <a:ea typeface="Times New Roman" panose="02020603050405020304" pitchFamily="18" charset="0"/>
              </a:rPr>
              <a:t> </a:t>
            </a:r>
          </a:p>
          <a:p>
            <a:endParaRPr lang="en-US" dirty="0"/>
          </a:p>
        </p:txBody>
      </p:sp>
      <p:sp>
        <p:nvSpPr>
          <p:cNvPr id="6" name="TextBox 5">
            <a:extLst>
              <a:ext uri="{FF2B5EF4-FFF2-40B4-BE49-F238E27FC236}">
                <a16:creationId xmlns:a16="http://schemas.microsoft.com/office/drawing/2014/main" id="{3D8257B0-B84F-F7E9-182A-6F67A6FFF496}"/>
              </a:ext>
            </a:extLst>
          </p:cNvPr>
          <p:cNvSpPr txBox="1"/>
          <p:nvPr/>
        </p:nvSpPr>
        <p:spPr>
          <a:xfrm>
            <a:off x="3416356" y="1734037"/>
            <a:ext cx="186432" cy="246221"/>
          </a:xfrm>
          <a:prstGeom prst="rect">
            <a:avLst/>
          </a:prstGeom>
          <a:noFill/>
        </p:spPr>
        <p:txBody>
          <a:bodyPr wrap="square" rtlCol="0">
            <a:spAutoFit/>
          </a:bodyPr>
          <a:lstStyle/>
          <a:p>
            <a:pPr algn="ctr"/>
            <a:r>
              <a:rPr lang="en-US" sz="1000" dirty="0">
                <a:latin typeface="+mj-lt"/>
              </a:rPr>
              <a:t>1</a:t>
            </a:r>
          </a:p>
        </p:txBody>
      </p:sp>
      <p:sp>
        <p:nvSpPr>
          <p:cNvPr id="7" name="Rectangle 6">
            <a:extLst>
              <a:ext uri="{FF2B5EF4-FFF2-40B4-BE49-F238E27FC236}">
                <a16:creationId xmlns:a16="http://schemas.microsoft.com/office/drawing/2014/main" id="{7A3F73F5-C0DE-B072-76D7-CDB4B8908CE8}"/>
              </a:ext>
            </a:extLst>
          </p:cNvPr>
          <p:cNvSpPr/>
          <p:nvPr/>
        </p:nvSpPr>
        <p:spPr>
          <a:xfrm>
            <a:off x="266330" y="506027"/>
            <a:ext cx="11335224" cy="591144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7EF0AC0-102C-3CEE-3FB8-4391C3E1EEA2}"/>
              </a:ext>
            </a:extLst>
          </p:cNvPr>
          <p:cNvSpPr txBox="1"/>
          <p:nvPr/>
        </p:nvSpPr>
        <p:spPr>
          <a:xfrm>
            <a:off x="6511527" y="2972747"/>
            <a:ext cx="915887" cy="553998"/>
          </a:xfrm>
          <a:prstGeom prst="rect">
            <a:avLst/>
          </a:prstGeom>
          <a:solidFill>
            <a:schemeClr val="bg1"/>
          </a:solidFill>
        </p:spPr>
        <p:txBody>
          <a:bodyPr wrap="square" rtlCol="0">
            <a:spAutoFit/>
          </a:bodyPr>
          <a:lstStyle/>
          <a:p>
            <a:r>
              <a:rPr lang="es-ES" sz="1000" dirty="0"/>
              <a:t>Brechas de empleo de calidad</a:t>
            </a:r>
            <a:endParaRPr lang="en-US" sz="1000" dirty="0"/>
          </a:p>
        </p:txBody>
      </p:sp>
      <p:sp>
        <p:nvSpPr>
          <p:cNvPr id="10" name="TextBox 9">
            <a:extLst>
              <a:ext uri="{FF2B5EF4-FFF2-40B4-BE49-F238E27FC236}">
                <a16:creationId xmlns:a16="http://schemas.microsoft.com/office/drawing/2014/main" id="{E084B300-BF95-525A-2158-7CBD6DABF0FE}"/>
              </a:ext>
            </a:extLst>
          </p:cNvPr>
          <p:cNvSpPr txBox="1"/>
          <p:nvPr/>
        </p:nvSpPr>
        <p:spPr>
          <a:xfrm>
            <a:off x="8822567" y="3249746"/>
            <a:ext cx="1793290" cy="553998"/>
          </a:xfrm>
          <a:prstGeom prst="rect">
            <a:avLst/>
          </a:prstGeom>
          <a:solidFill>
            <a:schemeClr val="bg1"/>
          </a:solidFill>
        </p:spPr>
        <p:txBody>
          <a:bodyPr wrap="square" rtlCol="0">
            <a:spAutoFit/>
          </a:bodyPr>
          <a:lstStyle/>
          <a:p>
            <a:r>
              <a:rPr lang="es-ES" sz="1000" dirty="0"/>
              <a:t>Cantidad de empleos adicionales de calidad que se necesitan </a:t>
            </a:r>
            <a:endParaRPr lang="en-US" sz="1000" dirty="0"/>
          </a:p>
        </p:txBody>
      </p:sp>
      <p:sp>
        <p:nvSpPr>
          <p:cNvPr id="11" name="TextBox 10">
            <a:extLst>
              <a:ext uri="{FF2B5EF4-FFF2-40B4-BE49-F238E27FC236}">
                <a16:creationId xmlns:a16="http://schemas.microsoft.com/office/drawing/2014/main" id="{4593AFA3-9B19-0861-7B47-6305A64D37A4}"/>
              </a:ext>
            </a:extLst>
          </p:cNvPr>
          <p:cNvSpPr txBox="1"/>
          <p:nvPr/>
        </p:nvSpPr>
        <p:spPr>
          <a:xfrm>
            <a:off x="6725958" y="4081107"/>
            <a:ext cx="1020932" cy="230832"/>
          </a:xfrm>
          <a:prstGeom prst="rect">
            <a:avLst/>
          </a:prstGeom>
          <a:solidFill>
            <a:schemeClr val="bg1"/>
          </a:solidFill>
        </p:spPr>
        <p:txBody>
          <a:bodyPr wrap="square" rtlCol="0">
            <a:spAutoFit/>
          </a:bodyPr>
          <a:lstStyle/>
          <a:p>
            <a:r>
              <a:rPr lang="en-US" sz="900" dirty="0"/>
              <a:t>buenos </a:t>
            </a:r>
            <a:r>
              <a:rPr lang="en-US" sz="900" dirty="0" err="1"/>
              <a:t>trabajos</a:t>
            </a:r>
            <a:endParaRPr lang="en-US" sz="900" dirty="0"/>
          </a:p>
        </p:txBody>
      </p:sp>
      <p:sp>
        <p:nvSpPr>
          <p:cNvPr id="12" name="TextBox 11">
            <a:extLst>
              <a:ext uri="{FF2B5EF4-FFF2-40B4-BE49-F238E27FC236}">
                <a16:creationId xmlns:a16="http://schemas.microsoft.com/office/drawing/2014/main" id="{32646F09-0DD4-B58F-B3CE-4BFD95FF19A9}"/>
              </a:ext>
            </a:extLst>
          </p:cNvPr>
          <p:cNvSpPr txBox="1"/>
          <p:nvPr/>
        </p:nvSpPr>
        <p:spPr>
          <a:xfrm>
            <a:off x="6738651" y="4318765"/>
            <a:ext cx="915887" cy="369332"/>
          </a:xfrm>
          <a:prstGeom prst="rect">
            <a:avLst/>
          </a:prstGeom>
          <a:solidFill>
            <a:schemeClr val="bg1"/>
          </a:solidFill>
        </p:spPr>
        <p:txBody>
          <a:bodyPr wrap="square" rtlCol="0">
            <a:spAutoFit/>
          </a:bodyPr>
          <a:lstStyle/>
          <a:p>
            <a:r>
              <a:rPr lang="en-US" sz="900" dirty="0" err="1"/>
              <a:t>Empleos</a:t>
            </a:r>
            <a:r>
              <a:rPr lang="en-US" sz="900" dirty="0"/>
              <a:t> </a:t>
            </a:r>
            <a:r>
              <a:rPr lang="en-US" sz="900" dirty="0" err="1"/>
              <a:t>prometedores</a:t>
            </a:r>
            <a:endParaRPr lang="en-US" sz="900" dirty="0"/>
          </a:p>
        </p:txBody>
      </p:sp>
      <p:sp>
        <p:nvSpPr>
          <p:cNvPr id="16" name="TextBox 15">
            <a:extLst>
              <a:ext uri="{FF2B5EF4-FFF2-40B4-BE49-F238E27FC236}">
                <a16:creationId xmlns:a16="http://schemas.microsoft.com/office/drawing/2014/main" id="{EAE3386C-20F1-5836-7092-14E5CD6C74C7}"/>
              </a:ext>
            </a:extLst>
          </p:cNvPr>
          <p:cNvSpPr txBox="1"/>
          <p:nvPr/>
        </p:nvSpPr>
        <p:spPr>
          <a:xfrm>
            <a:off x="6738651" y="4689122"/>
            <a:ext cx="915887" cy="230832"/>
          </a:xfrm>
          <a:prstGeom prst="rect">
            <a:avLst/>
          </a:prstGeom>
          <a:solidFill>
            <a:schemeClr val="bg1"/>
          </a:solidFill>
        </p:spPr>
        <p:txBody>
          <a:bodyPr wrap="square" rtlCol="0">
            <a:spAutoFit/>
          </a:bodyPr>
          <a:lstStyle/>
          <a:p>
            <a:r>
              <a:rPr lang="en-US" sz="900" dirty="0" err="1"/>
              <a:t>Otros</a:t>
            </a:r>
            <a:r>
              <a:rPr lang="en-US" sz="900" dirty="0"/>
              <a:t> </a:t>
            </a:r>
            <a:r>
              <a:rPr lang="en-US" sz="900" dirty="0" err="1"/>
              <a:t>trabajos</a:t>
            </a:r>
            <a:endParaRPr lang="en-US" sz="900" dirty="0"/>
          </a:p>
        </p:txBody>
      </p:sp>
      <p:sp>
        <p:nvSpPr>
          <p:cNvPr id="17" name="TextBox 16">
            <a:extLst>
              <a:ext uri="{FF2B5EF4-FFF2-40B4-BE49-F238E27FC236}">
                <a16:creationId xmlns:a16="http://schemas.microsoft.com/office/drawing/2014/main" id="{6F4EFF3F-84FF-1175-A053-78BDE096B33C}"/>
              </a:ext>
            </a:extLst>
          </p:cNvPr>
          <p:cNvSpPr txBox="1"/>
          <p:nvPr/>
        </p:nvSpPr>
        <p:spPr>
          <a:xfrm>
            <a:off x="9073623" y="3946416"/>
            <a:ext cx="1225119" cy="400110"/>
          </a:xfrm>
          <a:prstGeom prst="rect">
            <a:avLst/>
          </a:prstGeom>
          <a:solidFill>
            <a:schemeClr val="bg1"/>
          </a:solidFill>
        </p:spPr>
        <p:txBody>
          <a:bodyPr wrap="square" rtlCol="0">
            <a:spAutoFit/>
          </a:bodyPr>
          <a:lstStyle/>
          <a:p>
            <a:r>
              <a:rPr lang="en-US" sz="1000" dirty="0" err="1"/>
              <a:t>Aumento</a:t>
            </a:r>
            <a:r>
              <a:rPr lang="en-US" sz="1000" dirty="0"/>
              <a:t> o </a:t>
            </a:r>
            <a:r>
              <a:rPr lang="en-US" sz="1000" dirty="0" err="1"/>
              <a:t>actualización</a:t>
            </a:r>
            <a:endParaRPr lang="en-US" sz="1000" dirty="0"/>
          </a:p>
        </p:txBody>
      </p:sp>
      <p:sp>
        <p:nvSpPr>
          <p:cNvPr id="18" name="TextBox 17">
            <a:extLst>
              <a:ext uri="{FF2B5EF4-FFF2-40B4-BE49-F238E27FC236}">
                <a16:creationId xmlns:a16="http://schemas.microsoft.com/office/drawing/2014/main" id="{AE927F91-E071-0873-51A3-33882E3D8734}"/>
              </a:ext>
            </a:extLst>
          </p:cNvPr>
          <p:cNvSpPr txBox="1"/>
          <p:nvPr/>
        </p:nvSpPr>
        <p:spPr>
          <a:xfrm>
            <a:off x="8938527" y="4688097"/>
            <a:ext cx="1418519" cy="400110"/>
          </a:xfrm>
          <a:prstGeom prst="rect">
            <a:avLst/>
          </a:prstGeom>
          <a:solidFill>
            <a:schemeClr val="bg1"/>
          </a:solidFill>
        </p:spPr>
        <p:txBody>
          <a:bodyPr wrap="square" rtlCol="0">
            <a:spAutoFit/>
          </a:bodyPr>
          <a:lstStyle/>
          <a:p>
            <a:r>
              <a:rPr lang="es-ES" sz="1000" dirty="0"/>
              <a:t>de la base de puestos de trabajo actual</a:t>
            </a:r>
            <a:endParaRPr lang="en-US" sz="1000" dirty="0"/>
          </a:p>
        </p:txBody>
      </p:sp>
    </p:spTree>
    <p:extLst>
      <p:ext uri="{BB962C8B-B14F-4D97-AF65-F5344CB8AC3E}">
        <p14:creationId xmlns:p14="http://schemas.microsoft.com/office/powerpoint/2010/main" val="209194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26A5103-8391-0FB2-2CD8-0FC29541DADC}"/>
              </a:ext>
            </a:extLst>
          </p:cNvPr>
          <p:cNvSpPr/>
          <p:nvPr/>
        </p:nvSpPr>
        <p:spPr>
          <a:xfrm rot="16200000">
            <a:off x="8924238" y="3631211"/>
            <a:ext cx="2785373" cy="3176067"/>
          </a:xfrm>
          <a:prstGeom prst="r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0DBB0C-FD6A-FA52-CA61-30D993C4E150}"/>
              </a:ext>
            </a:extLst>
          </p:cNvPr>
          <p:cNvSpPr>
            <a:spLocks noGrp="1"/>
          </p:cNvSpPr>
          <p:nvPr>
            <p:ph type="title"/>
          </p:nvPr>
        </p:nvSpPr>
        <p:spPr>
          <a:xfrm>
            <a:off x="88777" y="374003"/>
            <a:ext cx="11906896" cy="1325563"/>
          </a:xfrm>
        </p:spPr>
        <p:txBody>
          <a:bodyPr>
            <a:normAutofit/>
          </a:bodyPr>
          <a:lstStyle/>
          <a:p>
            <a:pPr algn="ctr"/>
            <a:r>
              <a:rPr lang="en-US" sz="3800" u="sng" dirty="0">
                <a:latin typeface="Times" panose="02020603050405020304" pitchFamily="18" charset="0"/>
                <a:cs typeface="Times" panose="02020603050405020304" pitchFamily="18" charset="0"/>
              </a:rPr>
              <a:t>Kern County, Number of Businesses vow Number </a:t>
            </a:r>
            <a:br>
              <a:rPr lang="en-US" sz="3800" u="sng" dirty="0">
                <a:latin typeface="Times" panose="02020603050405020304" pitchFamily="18" charset="0"/>
                <a:cs typeface="Times" panose="02020603050405020304" pitchFamily="18" charset="0"/>
              </a:rPr>
            </a:br>
            <a:r>
              <a:rPr lang="en-US" sz="3800" u="sng" dirty="0">
                <a:latin typeface="Times" panose="02020603050405020304" pitchFamily="18" charset="0"/>
                <a:cs typeface="Times" panose="02020603050405020304" pitchFamily="18" charset="0"/>
              </a:rPr>
              <a:t>Employees</a:t>
            </a:r>
          </a:p>
        </p:txBody>
      </p:sp>
      <p:pic>
        <p:nvPicPr>
          <p:cNvPr id="7" name="Picture 6">
            <a:extLst>
              <a:ext uri="{FF2B5EF4-FFF2-40B4-BE49-F238E27FC236}">
                <a16:creationId xmlns:a16="http://schemas.microsoft.com/office/drawing/2014/main" id="{AB51C933-D4AF-F560-36E2-39AE383D98BC}"/>
              </a:ext>
            </a:extLst>
          </p:cNvPr>
          <p:cNvPicPr>
            <a:picLocks noChangeAspect="1"/>
          </p:cNvPicPr>
          <p:nvPr/>
        </p:nvPicPr>
        <p:blipFill>
          <a:blip r:embed="rId2"/>
          <a:stretch>
            <a:fillRect/>
          </a:stretch>
        </p:blipFill>
        <p:spPr>
          <a:xfrm>
            <a:off x="1317296" y="1955086"/>
            <a:ext cx="9469793" cy="1218394"/>
          </a:xfrm>
          <a:prstGeom prst="rect">
            <a:avLst/>
          </a:prstGeom>
        </p:spPr>
      </p:pic>
      <p:pic>
        <p:nvPicPr>
          <p:cNvPr id="9" name="Picture 8">
            <a:extLst>
              <a:ext uri="{FF2B5EF4-FFF2-40B4-BE49-F238E27FC236}">
                <a16:creationId xmlns:a16="http://schemas.microsoft.com/office/drawing/2014/main" id="{C392B4BA-5481-EF08-9A59-D9573DB69AB1}"/>
              </a:ext>
            </a:extLst>
          </p:cNvPr>
          <p:cNvPicPr>
            <a:picLocks noChangeAspect="1"/>
          </p:cNvPicPr>
          <p:nvPr/>
        </p:nvPicPr>
        <p:blipFill rotWithShape="1">
          <a:blip r:embed="rId3"/>
          <a:srcRect t="2737" r="102" b="4457"/>
          <a:stretch/>
        </p:blipFill>
        <p:spPr>
          <a:xfrm>
            <a:off x="1299540" y="3146846"/>
            <a:ext cx="9478672" cy="1460021"/>
          </a:xfrm>
          <a:prstGeom prst="rect">
            <a:avLst/>
          </a:prstGeom>
        </p:spPr>
      </p:pic>
      <p:sp>
        <p:nvSpPr>
          <p:cNvPr id="3" name="Rectangle 2">
            <a:extLst>
              <a:ext uri="{FF2B5EF4-FFF2-40B4-BE49-F238E27FC236}">
                <a16:creationId xmlns:a16="http://schemas.microsoft.com/office/drawing/2014/main" id="{5D0F375F-6415-4626-5EE4-C28C2E336CDE}"/>
              </a:ext>
            </a:extLst>
          </p:cNvPr>
          <p:cNvSpPr/>
          <p:nvPr/>
        </p:nvSpPr>
        <p:spPr>
          <a:xfrm>
            <a:off x="621437" y="374003"/>
            <a:ext cx="10946167" cy="598240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AA70651-4A9E-45F1-AC3D-05EC818C586B}"/>
              </a:ext>
            </a:extLst>
          </p:cNvPr>
          <p:cNvSpPr txBox="1"/>
          <p:nvPr/>
        </p:nvSpPr>
        <p:spPr>
          <a:xfrm>
            <a:off x="677519" y="5956302"/>
            <a:ext cx="11257472" cy="400110"/>
          </a:xfrm>
          <a:prstGeom prst="rect">
            <a:avLst/>
          </a:prstGeom>
          <a:noFill/>
        </p:spPr>
        <p:txBody>
          <a:bodyPr wrap="square" rtlCol="0">
            <a:spAutoFit/>
          </a:bodyPr>
          <a:lstStyle/>
          <a:p>
            <a:r>
              <a:rPr lang="en-US" sz="1000" dirty="0">
                <a:effectLst/>
                <a:latin typeface="Times New Roman" panose="02020603050405020304" pitchFamily="18" charset="0"/>
                <a:ea typeface="Times New Roman" panose="02020603050405020304" pitchFamily="18" charset="0"/>
              </a:rPr>
              <a:t>Source:</a:t>
            </a:r>
          </a:p>
          <a:p>
            <a:r>
              <a:rPr lang="en-US" sz="1000" dirty="0">
                <a:latin typeface="Times New Roman" panose="02020603050405020304" pitchFamily="18" charset="0"/>
                <a:ea typeface="Times New Roman" panose="02020603050405020304" pitchFamily="18" charset="0"/>
              </a:rPr>
              <a:t>2. </a:t>
            </a:r>
            <a:r>
              <a:rPr lang="en-US" sz="1000" dirty="0">
                <a:effectLst/>
                <a:latin typeface="Times New Roman" panose="02020603050405020304" pitchFamily="18" charset="0"/>
                <a:ea typeface="Times New Roman" panose="02020603050405020304" pitchFamily="18" charset="0"/>
              </a:rPr>
              <a:t>The Impact of the COVID-19 pandemic on Businesses and Industries in Kern County pp. 10-11</a:t>
            </a:r>
            <a:endParaRPr lang="en-US" dirty="0"/>
          </a:p>
        </p:txBody>
      </p:sp>
      <p:sp>
        <p:nvSpPr>
          <p:cNvPr id="6" name="TextBox 5">
            <a:extLst>
              <a:ext uri="{FF2B5EF4-FFF2-40B4-BE49-F238E27FC236}">
                <a16:creationId xmlns:a16="http://schemas.microsoft.com/office/drawing/2014/main" id="{FBF3B468-D359-4BFA-8B13-DF04E036A11B}"/>
              </a:ext>
            </a:extLst>
          </p:cNvPr>
          <p:cNvSpPr txBox="1"/>
          <p:nvPr/>
        </p:nvSpPr>
        <p:spPr>
          <a:xfrm>
            <a:off x="10694151" y="1713459"/>
            <a:ext cx="327754" cy="276999"/>
          </a:xfrm>
          <a:prstGeom prst="rect">
            <a:avLst/>
          </a:prstGeom>
          <a:noFill/>
        </p:spPr>
        <p:txBody>
          <a:bodyPr wrap="square" rtlCol="0">
            <a:spAutoFit/>
          </a:bodyPr>
          <a:lstStyle/>
          <a:p>
            <a:r>
              <a:rPr lang="en-US" sz="1200" dirty="0">
                <a:latin typeface="+mj-lt"/>
              </a:rPr>
              <a:t>2</a:t>
            </a:r>
          </a:p>
        </p:txBody>
      </p:sp>
    </p:spTree>
    <p:extLst>
      <p:ext uri="{BB962C8B-B14F-4D97-AF65-F5344CB8AC3E}">
        <p14:creationId xmlns:p14="http://schemas.microsoft.com/office/powerpoint/2010/main" val="152376607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1CADE4"/>
      </a:accent1>
      <a:accent2>
        <a:srgbClr val="A3CEED"/>
      </a:accent2>
      <a:accent3>
        <a:srgbClr val="27CED7"/>
      </a:accent3>
      <a:accent4>
        <a:srgbClr val="42BA97"/>
      </a:accent4>
      <a:accent5>
        <a:srgbClr val="3E8853"/>
      </a:accent5>
      <a:accent6>
        <a:srgbClr val="62A39F"/>
      </a:accent6>
      <a:hlink>
        <a:srgbClr val="6EAC1C"/>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c84180f-3fac-4f07-a942-a6d65ee2fe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2CE6D867BD9846A2D9DA34EB3EE45D" ma:contentTypeVersion="11" ma:contentTypeDescription="Create a new document." ma:contentTypeScope="" ma:versionID="668edc6d831d2dc889a4f3d24e83922c">
  <xsd:schema xmlns:xsd="http://www.w3.org/2001/XMLSchema" xmlns:xs="http://www.w3.org/2001/XMLSchema" xmlns:p="http://schemas.microsoft.com/office/2006/metadata/properties" xmlns:ns3="7c84180f-3fac-4f07-a942-a6d65ee2fe82" xmlns:ns4="51615fa6-d6fe-467d-b5f0-68fd9d4ede4a" targetNamespace="http://schemas.microsoft.com/office/2006/metadata/properties" ma:root="true" ma:fieldsID="92140ff8b5b9196b2f24c77b2ea067da" ns3:_="" ns4:_="">
    <xsd:import namespace="7c84180f-3fac-4f07-a942-a6d65ee2fe82"/>
    <xsd:import namespace="51615fa6-d6fe-467d-b5f0-68fd9d4ede4a"/>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4180f-3fac-4f07-a942-a6d65ee2fe8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615fa6-d6fe-467d-b5f0-68fd9d4ede4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A74A3-2541-4785-B269-BBC6895166C3}">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51615fa6-d6fe-467d-b5f0-68fd9d4ede4a"/>
    <ds:schemaRef ds:uri="7c84180f-3fac-4f07-a942-a6d65ee2fe82"/>
    <ds:schemaRef ds:uri="http://www.w3.org/XML/1998/namespace"/>
  </ds:schemaRefs>
</ds:datastoreItem>
</file>

<file path=customXml/itemProps2.xml><?xml version="1.0" encoding="utf-8"?>
<ds:datastoreItem xmlns:ds="http://schemas.openxmlformats.org/officeDocument/2006/customXml" ds:itemID="{17872A9D-CB89-4276-9499-39F0EDB4214F}">
  <ds:schemaRefs>
    <ds:schemaRef ds:uri="http://schemas.microsoft.com/sharepoint/v3/contenttype/forms"/>
  </ds:schemaRefs>
</ds:datastoreItem>
</file>

<file path=customXml/itemProps3.xml><?xml version="1.0" encoding="utf-8"?>
<ds:datastoreItem xmlns:ds="http://schemas.openxmlformats.org/officeDocument/2006/customXml" ds:itemID="{49E301CF-31FF-45DA-A59A-AB68FD326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4180f-3fac-4f07-a942-a6d65ee2fe82"/>
    <ds:schemaRef ds:uri="51615fa6-d6fe-467d-b5f0-68fd9d4ede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2959</TotalTime>
  <Words>12872</Words>
  <Application>Microsoft Office PowerPoint</Application>
  <PresentationFormat>Widescreen</PresentationFormat>
  <Paragraphs>4420</Paragraphs>
  <Slides>72</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Quattrocento Sans</vt:lpstr>
      <vt:lpstr>Arial</vt:lpstr>
      <vt:lpstr>Times New Roman</vt:lpstr>
      <vt:lpstr>Times</vt:lpstr>
      <vt:lpstr>Dante</vt:lpstr>
      <vt:lpstr>Calibri</vt:lpstr>
      <vt:lpstr>Office Theme</vt:lpstr>
      <vt:lpstr>CERF DRAFT Regional Summary</vt:lpstr>
      <vt:lpstr>Resumen  Regional del CERF</vt:lpstr>
      <vt:lpstr>PowerPoint Presentation</vt:lpstr>
      <vt:lpstr>PowerPoint Presentation</vt:lpstr>
      <vt:lpstr>Outline</vt:lpstr>
      <vt:lpstr>Esquema</vt:lpstr>
      <vt:lpstr>What is a good quality job?</vt:lpstr>
      <vt:lpstr>¿Qué es un trabajo de buena calidad?</vt:lpstr>
      <vt:lpstr>Kern County, Number of Businesses vow Number  Employees</vt:lpstr>
      <vt:lpstr>Condado de Kern, Número de Empresas vs  Número de Empleados</vt:lpstr>
      <vt:lpstr>North Kern Subregion (Delano) Employers Pt. 1</vt:lpstr>
      <vt:lpstr>Subregión de Kern Norte (Delano) Empleadores Pt. 1</vt:lpstr>
      <vt:lpstr>North Kern Subregion (Delano) Employers Pt.2 </vt:lpstr>
      <vt:lpstr>Subregión de Kern Norte (Delano) Empleadores Pt. 2 </vt:lpstr>
      <vt:lpstr>North Kern Subregion (Shafter) Employers</vt:lpstr>
      <vt:lpstr>Subregión de Kern Norte (Shafter) Empleadores</vt:lpstr>
      <vt:lpstr>North Kern Subregion (Wasco) Employers Pt.1 </vt:lpstr>
      <vt:lpstr>Subregión de Kern Norte (Wasco) Empleadores Pt.1 </vt:lpstr>
      <vt:lpstr>North Kern Subregion (Wasco) Employers Pt. 2 </vt:lpstr>
      <vt:lpstr>Subregión de Kern Norte (Wasco) Empleadores Pt. 2 </vt:lpstr>
      <vt:lpstr>North Kern Subregion (Wasco) Employers Pt. 3 </vt:lpstr>
      <vt:lpstr>Subregión de Kern Norte (Wasco) Empleadores Pt. 3 </vt:lpstr>
      <vt:lpstr>North Kern Subregion (Lost Hills) Employers</vt:lpstr>
      <vt:lpstr>Subregión de Kern Norte (Lost Hills) Empleadores</vt:lpstr>
      <vt:lpstr>East Kern Subregion (Lake Isabella) Employers</vt:lpstr>
      <vt:lpstr>Subregión de Kern Este (Lake Isabella) Empleadores</vt:lpstr>
      <vt:lpstr>East Kern Subregion (Mojave) Employers</vt:lpstr>
      <vt:lpstr>Subregión de Kern Este (Mojave) Empleadores</vt:lpstr>
      <vt:lpstr>South Kern Subregion (Lamont) Employers</vt:lpstr>
      <vt:lpstr>Subregión de Kern Sur (Lamont) Empleadores</vt:lpstr>
      <vt:lpstr>West Kern Subregion (Taft) Employers Pt. 1</vt:lpstr>
      <vt:lpstr>Subregión de Kern Oeste (Taft) Empleadores Pt. 1</vt:lpstr>
      <vt:lpstr>West Kern Subregion (Taft) Employers Pt. 2</vt:lpstr>
      <vt:lpstr>Subregión de Kern Oeste (Taft) Empleadores Pt. 2</vt:lpstr>
      <vt:lpstr>Central Kern Subregion (South Bakersfield) Employers Pt.1</vt:lpstr>
      <vt:lpstr>Subregión de Kern Central (Bakersfield Sur) Empleador Pt.1</vt:lpstr>
      <vt:lpstr>Central Kern Subregion (South Bakersfield)  Employers Pt. 2</vt:lpstr>
      <vt:lpstr>Subregión de Kern Central (Bakersfield Sur)  Empleador Pt. 2</vt:lpstr>
      <vt:lpstr>Central Kern Subregion (East Bakersfield) Employers Pt.1</vt:lpstr>
      <vt:lpstr>Subregión de Kern Central (Este Bakersfield)  Empleador Pt.1</vt:lpstr>
      <vt:lpstr>Central Kern Subregion (East Bakersfield) Employers Pt.2</vt:lpstr>
      <vt:lpstr>Subregión de Kern Central (Este Bakersfield)  Empleador Pt.2</vt:lpstr>
      <vt:lpstr>Kern County Poverty vs Race &amp; Sex</vt:lpstr>
      <vt:lpstr>Pobreza del condado de Kern vs Raza y Sexo</vt:lpstr>
      <vt:lpstr>Kern County Poverty vow Education Attainment</vt:lpstr>
      <vt:lpstr>Pobreza del condado de Kern vs Nivel Educativo  Alcanzado</vt:lpstr>
      <vt:lpstr>Kern County Poverty Median Earnings in Past 12 Months</vt:lpstr>
      <vt:lpstr>Ingresos medios de pobreza del condado de Kern en  los últimos 12 meses</vt:lpstr>
      <vt:lpstr>Kern County Subregions</vt:lpstr>
      <vt:lpstr>Subregiones del condado de Kern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Kern County Economy</vt:lpstr>
      <vt:lpstr>Economía del Condado de Kern</vt:lpstr>
      <vt:lpstr>Kern County Economy</vt:lpstr>
      <vt:lpstr>Economía del Condado de Kern</vt:lpstr>
      <vt:lpstr>Kern County Climate &amp; Environmental Impact</vt:lpstr>
      <vt:lpstr>Clima e Impacto Ambiental del Condado de Kern</vt:lpstr>
      <vt:lpstr>Kern County Climate &amp; Environmental Impact</vt:lpstr>
      <vt:lpstr>Clima e Impacto Ambiental del Cond ado de Kern</vt:lpstr>
      <vt:lpstr>Kern County Public Health Analysis</vt:lpstr>
      <vt:lpstr>Análisis de la Salad Pública del Cond ado de Kern</vt:lpstr>
      <vt:lpstr>Kern County Public Health Analysis</vt:lpstr>
      <vt:lpstr>Análisis de la Salad Pública del Cond ado de Kern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CERF Regional Summary</dc:title>
  <dc:creator>Reyna Rodriguez</dc:creator>
  <cp:lastModifiedBy>Annelisa Perez</cp:lastModifiedBy>
  <cp:revision>9</cp:revision>
  <dcterms:created xsi:type="dcterms:W3CDTF">2023-08-25T21:54:16Z</dcterms:created>
  <dcterms:modified xsi:type="dcterms:W3CDTF">2023-09-22T23:33:10Z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0x010100222CE6D867BD9846A2D9DA34EB3EE45D</vt:lpwstr>
  </property>
</Properties>
</file>