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5143500" cy="9144000"/>
  <p:embeddedFontLst>
    <p:embeddedFont>
      <p:font typeface="Libre Franklin"/>
      <p:regular r:id="rId35"/>
      <p:bold r:id="rId36"/>
      <p:italic r:id="rId37"/>
      <p:boldItalic r:id="rId38"/>
    </p:embeddedFont>
    <p:embeddedFont>
      <p:font typeface="Libre Baskerville"/>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jfcTlMPrp7iptI8aNBfKHb/imz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ibreBaskerville-bold.fntdata"/><Relationship Id="rId20" Type="http://schemas.openxmlformats.org/officeDocument/2006/relationships/slide" Target="slides/slide16.xml"/><Relationship Id="rId42" Type="http://schemas.openxmlformats.org/officeDocument/2006/relationships/font" Target="fonts/LibreBaskerville-boldItalic.fntdata"/><Relationship Id="rId41" Type="http://schemas.openxmlformats.org/officeDocument/2006/relationships/font" Target="fonts/LibreBaskerville-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ibreFranklin-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ibreFranklin-italic.fntdata"/><Relationship Id="rId14" Type="http://schemas.openxmlformats.org/officeDocument/2006/relationships/slide" Target="slides/slide10.xml"/><Relationship Id="rId36" Type="http://schemas.openxmlformats.org/officeDocument/2006/relationships/font" Target="fonts/LibreFranklin-bold.fntdata"/><Relationship Id="rId17" Type="http://schemas.openxmlformats.org/officeDocument/2006/relationships/slide" Target="slides/slide13.xml"/><Relationship Id="rId39" Type="http://schemas.openxmlformats.org/officeDocument/2006/relationships/font" Target="fonts/LibreBaskerville-regular.fntdata"/><Relationship Id="rId16" Type="http://schemas.openxmlformats.org/officeDocument/2006/relationships/slide" Target="slides/slide12.xml"/><Relationship Id="rId38" Type="http://schemas.openxmlformats.org/officeDocument/2006/relationships/font" Target="fonts/LibreFranklin-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850">
                <a:latin typeface="Arial"/>
                <a:ea typeface="Arial"/>
                <a:cs typeface="Arial"/>
                <a:sym typeface="Arial"/>
              </a:rPr>
              <a:t>Welcome to Part 4 of the AI Certificate Program, presented with MindBridge. This is where everything comes together — not governance theory, not framework alignment, but the actual mechanics of auditing a process where AI is doing part of the work.</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101" name="Google Shape;1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Step 01 — Map the Process Before You Audit the AI</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most important reframe in this entire session: </a:t>
            </a:r>
            <a:r>
              <a:rPr b="1" lang="en-US" sz="850">
                <a:latin typeface="Arial"/>
                <a:ea typeface="Arial"/>
                <a:cs typeface="Arial"/>
                <a:sym typeface="Arial"/>
              </a:rPr>
              <a:t>the process is the unit of audit. The AI is one component within that process.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Four things to do in Step 1:</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Apply the audit methodology you already know. </a:t>
            </a:r>
            <a:r>
              <a:rPr lang="en-US" sz="850">
                <a:latin typeface="Arial"/>
                <a:ea typeface="Arial"/>
                <a:cs typeface="Arial"/>
                <a:sym typeface="Arial"/>
              </a:rPr>
              <a:t>An AI-enabled process is still a process. The methodology does not change.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Document the end-to-end flow:</a:t>
            </a:r>
            <a:r>
              <a:rPr lang="en-US" sz="850">
                <a:latin typeface="Arial"/>
                <a:ea typeface="Arial"/>
                <a:cs typeface="Arial"/>
                <a:sym typeface="Arial"/>
              </a:rPr>
              <a:t> inputs, decision points, outputs, downstream actions, and the people accountable at each step.</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Identify what the process is supposed to do. </a:t>
            </a:r>
            <a:r>
              <a:rPr lang="en-US" sz="850">
                <a:latin typeface="Arial"/>
                <a:ea typeface="Arial"/>
                <a:cs typeface="Arial"/>
                <a:sym typeface="Arial"/>
              </a:rPr>
              <a:t>That goal becomes the basis for every control objective downstream.</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Walk the process with the process owner before scoping the AI itself. </a:t>
            </a:r>
            <a:r>
              <a:rPr lang="en-US" sz="850">
                <a:latin typeface="Arial"/>
                <a:ea typeface="Arial"/>
                <a:cs typeface="Arial"/>
                <a:sym typeface="Arial"/>
              </a:rPr>
              <a:t>The question to ask: "What changes if the AI is wrong?" That answer tells you where the risk lives.</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303" name="Google Shape;30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Step 02 — Locate the AI — Three Places It Hides</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AI rarely takes over an entire process.</a:t>
            </a:r>
            <a:r>
              <a:rPr b="1" lang="en-US" sz="850">
                <a:latin typeface="Arial"/>
                <a:ea typeface="Arial"/>
                <a:cs typeface="Arial"/>
                <a:sym typeface="Arial"/>
              </a:rPr>
              <a:t> It usually performs one of three roles. Identify which one before you scope tests — because the role determines the risk and the test.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01 — Decision Step: </a:t>
            </a:r>
            <a:r>
              <a:rPr lang="en-US" sz="850">
                <a:latin typeface="Arial"/>
                <a:ea typeface="Arial"/>
                <a:cs typeface="Arial"/>
                <a:sym typeface="Arial"/>
              </a:rPr>
              <a:t>the AI makes or recommends a yes/no decision. Examples: vendor approval, credit decision, transaction flagging.</a:t>
            </a:r>
            <a:r>
              <a:rPr b="1" lang="en-US" sz="850">
                <a:latin typeface="Arial"/>
                <a:ea typeface="Arial"/>
                <a:cs typeface="Arial"/>
                <a:sym typeface="Arial"/>
              </a:rPr>
              <a:t> Risk: unauthorized or biased decisions.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02 — Monitoring Step: </a:t>
            </a:r>
            <a:r>
              <a:rPr lang="en-US" sz="850">
                <a:latin typeface="Arial"/>
                <a:ea typeface="Arial"/>
                <a:cs typeface="Arial"/>
                <a:sym typeface="Arial"/>
              </a:rPr>
              <a:t>the AI watches a population and surfaces exceptions. Examples: fraud monitoring, journal-entry review, expense anomaly detection.</a:t>
            </a:r>
            <a:r>
              <a:rPr b="1" lang="en-US" sz="850">
                <a:latin typeface="Arial"/>
                <a:ea typeface="Arial"/>
                <a:cs typeface="Arial"/>
                <a:sym typeface="Arial"/>
              </a:rPr>
              <a:t> Risk: missed exceptions or false positives at scale.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03 — Automated Action Step: </a:t>
            </a:r>
            <a:r>
              <a:rPr lang="en-US" sz="850">
                <a:latin typeface="Arial"/>
                <a:ea typeface="Arial"/>
                <a:cs typeface="Arial"/>
                <a:sym typeface="Arial"/>
              </a:rPr>
              <a:t>the AI takes an action without a human in the loop. Examples: customer messaging, document generation, automated remediation. </a:t>
            </a:r>
            <a:r>
              <a:rPr b="1" lang="en-US" sz="850">
                <a:latin typeface="Arial"/>
                <a:ea typeface="Arial"/>
                <a:cs typeface="Arial"/>
                <a:sym typeface="Arial"/>
              </a:rPr>
              <a:t>Risk: unreviewed outputs reaching customers or regulators.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automated action step carries the highest inherent risk because</a:t>
            </a:r>
            <a:r>
              <a:rPr b="1" lang="en-US" sz="850">
                <a:latin typeface="Arial"/>
                <a:ea typeface="Arial"/>
                <a:cs typeface="Arial"/>
                <a:sym typeface="Arial"/>
              </a:rPr>
              <a:t> there is no human checkpoint between the AI output and the real-world consequence.</a:t>
            </a:r>
            <a:endParaRPr b="1" sz="850">
              <a:latin typeface="Arial"/>
              <a:ea typeface="Arial"/>
              <a:cs typeface="Arial"/>
              <a:sym typeface="Arial"/>
            </a:endParaRPr>
          </a:p>
          <a:p>
            <a:pPr indent="0" lvl="0" marL="0" rtl="0" algn="l">
              <a:spcBef>
                <a:spcPts val="500"/>
              </a:spcBef>
              <a:spcAft>
                <a:spcPts val="0"/>
              </a:spcAft>
              <a:buNone/>
            </a:pPr>
            <a:r>
              <a:t/>
            </a:r>
            <a:endParaRPr/>
          </a:p>
        </p:txBody>
      </p:sp>
      <p:sp>
        <p:nvSpPr>
          <p:cNvPr id="328" name="Google Shape;3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Step 03 — Risk + Control Objective + Procedure</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is how you connect AI risk to practical audit work using the structure your team already uses for non-AI audits.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i="1" lang="en-US" sz="850">
                <a:latin typeface="Arial"/>
                <a:ea typeface="Arial"/>
                <a:cs typeface="Arial"/>
                <a:sym typeface="Arial"/>
              </a:rPr>
              <a:t>Example one — vendor approvals:</a:t>
            </a:r>
            <a:endParaRPr b="1" i="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Risk: the AI approves vendors without verifying sanctions screening, ownership, or conflict-of-interest disclosures.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Audit Objective: confirm that vendors approved by the AI meet the same authorization criteria as vendors approved manually.</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Audit Procedure: select a stratified sample of vendors approved in the last 12 months, re-perform the authorization checks, and compare results to the AI's recorded decision.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i="1" lang="en-US" sz="850">
                <a:latin typeface="Arial"/>
                <a:ea typeface="Arial"/>
                <a:cs typeface="Arial"/>
                <a:sym typeface="Arial"/>
              </a:rPr>
              <a:t>Example two — contract modifications under ASC 606:</a:t>
            </a:r>
            <a:endParaRPr b="1" i="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Risk: the AI classifies contract modifications as "no impact" without verifying revenue recognition criteria.</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Audit Objective: confirm that AI-classified modifications meet ASC 606 criteria before being excluded from revenue restatement consideration.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key point:</a:t>
            </a:r>
            <a:r>
              <a:rPr b="1" lang="en-US" sz="850">
                <a:latin typeface="Arial"/>
                <a:ea typeface="Arial"/>
                <a:cs typeface="Arial"/>
                <a:sym typeface="Arial"/>
              </a:rPr>
              <a:t> internal auditors test whether the control worked. Financial statement auditors assess whether it can be relied upon. The structure — risk, objective, procedure — is the same either way.</a:t>
            </a:r>
            <a:endParaRPr b="1" sz="850">
              <a:latin typeface="Arial"/>
              <a:ea typeface="Arial"/>
              <a:cs typeface="Arial"/>
              <a:sym typeface="Arial"/>
            </a:endParaRPr>
          </a:p>
          <a:p>
            <a:pPr indent="0" lvl="0" marL="0" rtl="0" algn="l">
              <a:spcBef>
                <a:spcPts val="500"/>
              </a:spcBef>
              <a:spcAft>
                <a:spcPts val="0"/>
              </a:spcAft>
              <a:buNone/>
            </a:pPr>
            <a:r>
              <a:t/>
            </a:r>
            <a:endParaRPr/>
          </a:p>
        </p:txBody>
      </p:sp>
      <p:sp>
        <p:nvSpPr>
          <p:cNvPr id="365" name="Google Shape;3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Step 04 — Set Your Documentation Standard Before Fieldwork Begins</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Before testing starts, agree on what the workpaper needs to contain. </a:t>
            </a:r>
            <a:r>
              <a:rPr b="1" lang="en-US" sz="850">
                <a:latin typeface="Arial"/>
                <a:ea typeface="Arial"/>
                <a:cs typeface="Arial"/>
                <a:sym typeface="Arial"/>
              </a:rPr>
              <a:t>AI doesn't change the documentation standard — it makes it harder to meet without discipline.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Three required workpaper elements: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Process Map: </a:t>
            </a:r>
            <a:r>
              <a:rPr lang="en-US" sz="850">
                <a:latin typeface="Arial"/>
                <a:ea typeface="Arial"/>
                <a:cs typeface="Arial"/>
                <a:sym typeface="Arial"/>
              </a:rPr>
              <a:t>document the end-to-end process showing where the AI sits, what it receives as input, and what it produces as output. </a:t>
            </a:r>
            <a:r>
              <a:rPr b="1" lang="en-US" sz="850">
                <a:latin typeface="Arial"/>
                <a:ea typeface="Arial"/>
                <a:cs typeface="Arial"/>
                <a:sym typeface="Arial"/>
              </a:rPr>
              <a:t>This is the foundation every other workpaper element builds 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AI Inventory Reference: </a:t>
            </a:r>
            <a:r>
              <a:rPr lang="en-US" sz="850">
                <a:latin typeface="Arial"/>
                <a:ea typeface="Arial"/>
                <a:cs typeface="Arial"/>
                <a:sym typeface="Arial"/>
              </a:rPr>
              <a:t>confirm the system being tested is catalogued — system ID, owner, risk tier, and approval status. </a:t>
            </a:r>
            <a:r>
              <a:rPr b="1" lang="en-US" sz="850">
                <a:latin typeface="Arial"/>
                <a:ea typeface="Arial"/>
                <a:cs typeface="Arial"/>
                <a:sym typeface="Arial"/>
              </a:rPr>
              <a:t>If it isn't in the inventory, that finding comes first.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Risk → Objective → Procedure Matrix:</a:t>
            </a:r>
            <a:r>
              <a:rPr lang="en-US" sz="850">
                <a:latin typeface="Arial"/>
                <a:ea typeface="Arial"/>
                <a:cs typeface="Arial"/>
                <a:sym typeface="Arial"/>
              </a:rPr>
              <a:t> each AI risk in scope must be linked to a stated control objective and a specific test procedure before fieldwork begins.</a:t>
            </a:r>
            <a:r>
              <a:rPr b="1" lang="en-US" sz="850">
                <a:latin typeface="Arial"/>
                <a:ea typeface="Arial"/>
                <a:cs typeface="Arial"/>
                <a:sym typeface="Arial"/>
              </a:rPr>
              <a:t> Untethered testing produces untethered findings.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i="1" lang="en-US" sz="850">
                <a:latin typeface="Arial"/>
                <a:ea typeface="Arial"/>
                <a:cs typeface="Arial"/>
                <a:sym typeface="Arial"/>
              </a:rPr>
              <a:t>Aligned to IIA GIAS Standard 13.4.</a:t>
            </a:r>
            <a:endParaRPr i="1" sz="850">
              <a:latin typeface="Arial"/>
              <a:ea typeface="Arial"/>
              <a:cs typeface="Arial"/>
              <a:sym typeface="Arial"/>
            </a:endParaRPr>
          </a:p>
          <a:p>
            <a:pPr indent="0" lvl="0" marL="0" rtl="0" algn="l">
              <a:spcBef>
                <a:spcPts val="500"/>
              </a:spcBef>
              <a:spcAft>
                <a:spcPts val="0"/>
              </a:spcAft>
              <a:buNone/>
            </a:pPr>
            <a:r>
              <a:t/>
            </a:r>
            <a:endParaRPr/>
          </a:p>
        </p:txBody>
      </p:sp>
      <p:sp>
        <p:nvSpPr>
          <p:cNvPr id="391" name="Google Shape;3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Poll 2 of 4</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[Launch poll] </a:t>
            </a:r>
            <a:r>
              <a:rPr b="1" lang="en-US" sz="850">
                <a:latin typeface="Arial"/>
                <a:ea typeface="Arial"/>
                <a:cs typeface="Arial"/>
                <a:sym typeface="Arial"/>
              </a:rPr>
              <a:t>Which control objective do you most often miss when AI is in the process?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four options are: Authorization, Accuracy, Completeness, Validity.</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430" name="Google Shape;4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Sampling for AI — Stratified by Decision Tier</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AI populations are not uniform. </a:t>
            </a:r>
            <a:r>
              <a:rPr b="1" lang="en-US" sz="850">
                <a:latin typeface="Arial"/>
                <a:ea typeface="Arial"/>
                <a:cs typeface="Arial"/>
                <a:sym typeface="Arial"/>
              </a:rPr>
              <a:t>Auditors who pull random samples miss the high-impact decisions. You must stratify first.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Five-step sampling sequence: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Define the Population: </a:t>
            </a:r>
            <a:r>
              <a:rPr lang="en-US" sz="850">
                <a:latin typeface="Arial"/>
                <a:ea typeface="Arial"/>
                <a:cs typeface="Arial"/>
                <a:sym typeface="Arial"/>
              </a:rPr>
              <a:t>every AI decision in the audit period — approved, rejected, and overridden. </a:t>
            </a:r>
            <a:r>
              <a:rPr b="1" lang="en-US" sz="850">
                <a:latin typeface="Arial"/>
                <a:ea typeface="Arial"/>
                <a:cs typeface="Arial"/>
                <a:sym typeface="Arial"/>
              </a:rPr>
              <a:t>Overrides are critical — they tell you where humans disagreed with the AI.</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Identify Decision Tiers: High-impact (regulated, customer-affecting), Medium-impact (internal-only), Low-impact (informational).</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Stratify the Sample: </a:t>
            </a:r>
            <a:r>
              <a:rPr lang="en-US" sz="850">
                <a:latin typeface="Arial"/>
                <a:ea typeface="Arial"/>
                <a:cs typeface="Arial"/>
                <a:sym typeface="Arial"/>
              </a:rPr>
              <a:t>oversample the high-impact tier. </a:t>
            </a:r>
            <a:r>
              <a:rPr b="1" lang="en-US" sz="850">
                <a:latin typeface="Arial"/>
                <a:ea typeface="Arial"/>
                <a:cs typeface="Arial"/>
                <a:sym typeface="Arial"/>
              </a:rPr>
              <a:t>Include manual overrides and AI exceptions in every stratum — </a:t>
            </a:r>
            <a:r>
              <a:rPr lang="en-US" sz="850">
                <a:latin typeface="Arial"/>
                <a:ea typeface="Arial"/>
                <a:cs typeface="Arial"/>
                <a:sym typeface="Arial"/>
              </a:rPr>
              <a:t>these are where problems hide.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Document the Sampling Rationale: record why each tier was sized as it was. </a:t>
            </a:r>
            <a:r>
              <a:rPr lang="en-US" sz="850">
                <a:latin typeface="Arial"/>
                <a:ea typeface="Arial"/>
                <a:cs typeface="Arial"/>
                <a:sym typeface="Arial"/>
              </a:rPr>
              <a:t>Any reviewer will ask. This is your defense if a finding is challenged.</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Re-Perform on the Sample: </a:t>
            </a:r>
            <a:r>
              <a:rPr lang="en-US" sz="850">
                <a:latin typeface="Arial"/>
                <a:ea typeface="Arial"/>
                <a:cs typeface="Arial"/>
                <a:sym typeface="Arial"/>
              </a:rPr>
              <a:t>test against the control objective, </a:t>
            </a:r>
            <a:r>
              <a:rPr b="1" lang="en-US" sz="850">
                <a:latin typeface="Arial"/>
                <a:ea typeface="Arial"/>
                <a:cs typeface="Arial"/>
                <a:sym typeface="Arial"/>
              </a:rPr>
              <a:t>not against the AI's accuracy claim. </a:t>
            </a:r>
            <a:r>
              <a:rPr lang="en-US" sz="850">
                <a:latin typeface="Arial"/>
                <a:ea typeface="Arial"/>
                <a:cs typeface="Arial"/>
                <a:sym typeface="Arial"/>
              </a:rPr>
              <a:t>The AI saying it was right is not audit evidence.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i="1" lang="en-US" sz="850">
                <a:latin typeface="Arial"/>
                <a:ea typeface="Arial"/>
                <a:cs typeface="Arial"/>
                <a:sym typeface="Arial"/>
              </a:rPr>
              <a:t>Aligned to IIA GIAS Standard 13.3 — Engagement Procedures.</a:t>
            </a:r>
            <a:endParaRPr i="1" sz="850">
              <a:latin typeface="Arial"/>
              <a:ea typeface="Arial"/>
              <a:cs typeface="Arial"/>
              <a:sym typeface="Arial"/>
            </a:endParaRPr>
          </a:p>
          <a:p>
            <a:pPr indent="0" lvl="0" marL="0" rtl="0" algn="l">
              <a:spcBef>
                <a:spcPts val="500"/>
              </a:spcBef>
              <a:spcAft>
                <a:spcPts val="0"/>
              </a:spcAft>
              <a:buNone/>
            </a:pPr>
            <a:r>
              <a:t/>
            </a:r>
            <a:endParaRPr/>
          </a:p>
        </p:txBody>
      </p:sp>
      <p:sp>
        <p:nvSpPr>
          <p:cNvPr id="456" name="Google Shape;4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Example — Testing an AI-Enabled Journal Entry Review Control</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worked example uses journal entry review because it sits at the intersection of internal audit, financial statement audit, and the finance function.</a:t>
            </a:r>
            <a:r>
              <a:rPr b="1" lang="en-US" sz="850">
                <a:latin typeface="Arial"/>
                <a:ea typeface="Arial"/>
                <a:cs typeface="Arial"/>
                <a:sym typeface="Arial"/>
              </a:rPr>
              <a:t> </a:t>
            </a:r>
            <a:r>
              <a:rPr b="1" lang="en-US" sz="850">
                <a:latin typeface="Arial"/>
                <a:ea typeface="Arial"/>
                <a:cs typeface="Arial"/>
                <a:sym typeface="Arial"/>
              </a:rPr>
              <a:t>The same five-step structure applies to any AI-enabled control — revenue recognition, credit loss modeling, contract analysis, or vendor onboarding.</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The control: AI flags journal entries above defined risk thresholds for human review before posting. All unflagged entries post automatically to the general ledger.</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1 — Scenario: 18,400 journal entries posted in Q1–Q2. 1,250 flagged by the AI for review. 17,150 auto-posted.</a:t>
            </a:r>
            <a:r>
              <a:rPr lang="en-US" sz="850">
                <a:latin typeface="Arial"/>
                <a:ea typeface="Arial"/>
                <a:cs typeface="Arial"/>
                <a:sym typeface="Arial"/>
              </a:rPr>
              <a:t> The risk isn't in the flagged pile — it's in the 17,150 the AI said were safe.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2 — Sample Design: stratified sample of 60 entries — 30 flagged-and-reviewed (test reviewer effectiveness) and 30 auto-posted (test what the AI said was safe). </a:t>
            </a:r>
            <a:r>
              <a:rPr lang="en-US" sz="850">
                <a:latin typeface="Arial"/>
                <a:ea typeface="Arial"/>
                <a:cs typeface="Arial"/>
                <a:sym typeface="Arial"/>
              </a:rPr>
              <a:t>All flagged entries above $500K reviewed at summary level.</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3 — Test Procedure: </a:t>
            </a:r>
            <a:r>
              <a:rPr lang="en-US" sz="850">
                <a:latin typeface="Arial"/>
                <a:ea typeface="Arial"/>
                <a:cs typeface="Arial"/>
                <a:sym typeface="Arial"/>
              </a:rPr>
              <a:t>re-perform the threshold logic against documented risk criteria. Identify any auto-posted entries that should have been flagged. Inspect reviewer documentation for those that were.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4 — Auditor Validation Layer: for misses or false positives, determine root cause</a:t>
            </a:r>
            <a:r>
              <a:rPr lang="en-US" sz="850">
                <a:latin typeface="Arial"/>
                <a:ea typeface="Arial"/>
                <a:cs typeface="Arial"/>
                <a:sym typeface="Arial"/>
              </a:rPr>
              <a:t> — threshold misconfiguration, training data drift, or post-deployment changes. </a:t>
            </a:r>
            <a:r>
              <a:rPr b="1" lang="en-US" sz="850">
                <a:latin typeface="Arial"/>
                <a:ea typeface="Arial"/>
                <a:cs typeface="Arial"/>
                <a:sym typeface="Arial"/>
              </a:rPr>
              <a:t>Document.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5 — Workpaper: five elements per IIA GIAS 13.4 / PCAOB AS 1215: </a:t>
            </a:r>
            <a:r>
              <a:rPr lang="en-US" sz="850">
                <a:latin typeface="Arial"/>
                <a:ea typeface="Arial"/>
                <a:cs typeface="Arial"/>
                <a:sym typeface="Arial"/>
              </a:rPr>
              <a:t>scope statement, sample selection rationale, test procedure, evidence (exception list with entry IDs and amounts), conclusion against the control objective.</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485" name="Google Shape;48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Poll 3 of 4</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[Launch poll] </a:t>
            </a:r>
            <a:r>
              <a:rPr b="1" lang="en-US" sz="850">
                <a:latin typeface="Arial"/>
                <a:ea typeface="Arial"/>
                <a:cs typeface="Arial"/>
                <a:sym typeface="Arial"/>
              </a:rPr>
              <a:t>An AI fraud-detection model surfaces 1,500 alerts per month. You have one week to test. What do you test first?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Options: Input Test, Logic Test, Output Test, Re-Scope.</a:t>
            </a:r>
            <a:endParaRPr sz="850">
              <a:latin typeface="Arial"/>
              <a:ea typeface="Arial"/>
              <a:cs typeface="Arial"/>
              <a:sym typeface="Arial"/>
            </a:endParaRPr>
          </a:p>
          <a:p>
            <a:pPr indent="0" lvl="0" marL="0" rtl="0" algn="l">
              <a:spcBef>
                <a:spcPts val="500"/>
              </a:spcBef>
              <a:spcAft>
                <a:spcPts val="0"/>
              </a:spcAft>
              <a:buNone/>
            </a:pPr>
            <a:r>
              <a:t/>
            </a:r>
            <a:endParaRPr b="1"/>
          </a:p>
        </p:txBody>
      </p:sp>
      <p:sp>
        <p:nvSpPr>
          <p:cNvPr id="528" name="Google Shape;5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What Makes AI Audit Evidence Hold Up</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Five evidence quality standards — not AI-specific, the same standards that govern any audit engagement.</a:t>
            </a:r>
            <a:r>
              <a:rPr b="1" lang="en-US" sz="850">
                <a:latin typeface="Arial"/>
                <a:ea typeface="Arial"/>
                <a:cs typeface="Arial"/>
                <a:sym typeface="Arial"/>
              </a:rPr>
              <a:t> AI-enabled processes don't lower the bar. They make it harder to clear without discipline.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Sufficiency:</a:t>
            </a:r>
            <a:r>
              <a:rPr lang="en-US" sz="850">
                <a:latin typeface="Arial"/>
                <a:ea typeface="Arial"/>
                <a:cs typeface="Arial"/>
                <a:sym typeface="Arial"/>
              </a:rPr>
              <a:t> enough evidence to support the conclusion —</a:t>
            </a:r>
            <a:r>
              <a:rPr b="1" lang="en-US" sz="850">
                <a:latin typeface="Arial"/>
                <a:ea typeface="Arial"/>
                <a:cs typeface="Arial"/>
                <a:sym typeface="Arial"/>
              </a:rPr>
              <a:t> a sample that is sized and documented before testing begins, </a:t>
            </a:r>
            <a:r>
              <a:rPr lang="en-US" sz="850">
                <a:latin typeface="Arial"/>
                <a:ea typeface="Arial"/>
                <a:cs typeface="Arial"/>
                <a:sym typeface="Arial"/>
              </a:rPr>
              <a:t>not one record, not the entire population.</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Reliability: </a:t>
            </a:r>
            <a:r>
              <a:rPr lang="en-US" sz="850">
                <a:latin typeface="Arial"/>
                <a:ea typeface="Arial"/>
                <a:cs typeface="Arial"/>
                <a:sym typeface="Arial"/>
              </a:rPr>
              <a:t>evidence sourced from a system of record — </a:t>
            </a:r>
            <a:r>
              <a:rPr b="1" lang="en-US" sz="850">
                <a:latin typeface="Arial"/>
                <a:ea typeface="Arial"/>
                <a:cs typeface="Arial"/>
                <a:sym typeface="Arial"/>
              </a:rPr>
              <a:t>not from the AI's own self-reported metrics, and not from management's summary of the AI's performance.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Relevance: </a:t>
            </a:r>
            <a:r>
              <a:rPr lang="en-US" sz="850">
                <a:latin typeface="Arial"/>
                <a:ea typeface="Arial"/>
                <a:cs typeface="Arial"/>
                <a:sym typeface="Arial"/>
              </a:rPr>
              <a:t>evidence tied to a specific control objective. Not "we tested the AI.</a:t>
            </a:r>
            <a:r>
              <a:rPr b="1" lang="en-US" sz="850">
                <a:latin typeface="Arial"/>
                <a:ea typeface="Arial"/>
                <a:cs typeface="Arial"/>
                <a:sym typeface="Arial"/>
              </a:rPr>
              <a:t>" Tested what, against which objective?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Usefulness: </a:t>
            </a:r>
            <a:r>
              <a:rPr lang="en-US" sz="850">
                <a:latin typeface="Arial"/>
                <a:ea typeface="Arial"/>
                <a:cs typeface="Arial"/>
                <a:sym typeface="Arial"/>
              </a:rPr>
              <a:t>evidence that leads to a conclusion someone can act on.</a:t>
            </a:r>
            <a:r>
              <a:rPr b="1" lang="en-US" sz="850">
                <a:latin typeface="Arial"/>
                <a:ea typeface="Arial"/>
                <a:cs typeface="Arial"/>
                <a:sym typeface="Arial"/>
              </a:rPr>
              <a:t> A finding without a recommended action or a clear effect statement does not meet this standard.</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Traceability: </a:t>
            </a:r>
            <a:r>
              <a:rPr lang="en-US" sz="850">
                <a:latin typeface="Arial"/>
                <a:ea typeface="Arial"/>
                <a:cs typeface="Arial"/>
                <a:sym typeface="Arial"/>
              </a:rPr>
              <a:t>a reviewer unfamiliar with the engagement</a:t>
            </a:r>
            <a:r>
              <a:rPr b="1" lang="en-US" sz="850">
                <a:latin typeface="Arial"/>
                <a:ea typeface="Arial"/>
                <a:cs typeface="Arial"/>
                <a:sym typeface="Arial"/>
              </a:rPr>
              <a:t> can follow the trail from objective → procedure → evidence → conclusion without asking the team for context.</a:t>
            </a:r>
            <a:endParaRPr b="1"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i="1" lang="en-US" sz="850">
                <a:latin typeface="Arial"/>
                <a:ea typeface="Arial"/>
                <a:cs typeface="Arial"/>
                <a:sym typeface="Arial"/>
              </a:rPr>
              <a:t>Aligned to PCAOB AS 1105 and AICPA AU-C 500.</a:t>
            </a:r>
            <a:endParaRPr/>
          </a:p>
        </p:txBody>
      </p:sp>
      <p:sp>
        <p:nvSpPr>
          <p:cNvPr id="554" name="Google Shape;5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Section Break — Tie AI Risks to Core Control Objectives</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The most common reason an AI audit finding gets challenged: it is written about the AI, not about a control failure.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Whether you're an internal auditor providing assurance or an external auditor determining reliance, </a:t>
            </a:r>
            <a:r>
              <a:rPr b="1" lang="en-US" sz="850">
                <a:latin typeface="Arial"/>
                <a:ea typeface="Arial"/>
                <a:cs typeface="Arial"/>
                <a:sym typeface="Arial"/>
              </a:rPr>
              <a:t>findings that hold up tie every AI risk to a control objective. </a:t>
            </a:r>
            <a:r>
              <a:rPr lang="en-US" sz="850">
                <a:latin typeface="Arial"/>
                <a:ea typeface="Arial"/>
                <a:cs typeface="Arial"/>
                <a:sym typeface="Arial"/>
              </a:rPr>
              <a:t>That's what this section delivers.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87" name="Google Shape;58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850">
                <a:latin typeface="Arial"/>
                <a:ea typeface="Arial"/>
                <a:cs typeface="Arial"/>
                <a:sym typeface="Arial"/>
              </a:rPr>
              <a:t>Quick background: 20+ years in internal audit, cybersecurity, and risk management. Former Chief Audit Executive and Deloitte consultant.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Past Chair of the IIA North American Board 2023–2024, Global Board Director, and member of IIA's International Internal Audit Standards Board.</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CEO of Cherry Hill Advisory. Connect with me on LinkedIn — the QR code on screen goes directly to my profile. Let's get into it.</a:t>
            </a:r>
            <a:endParaRPr b="1" sz="850">
              <a:latin typeface="Arial"/>
              <a:ea typeface="Arial"/>
              <a:cs typeface="Arial"/>
              <a:sym typeface="Arial"/>
            </a:endParaRPr>
          </a:p>
          <a:p>
            <a:pPr indent="0" lvl="0" marL="0" rtl="0" algn="l">
              <a:spcBef>
                <a:spcPts val="500"/>
              </a:spcBef>
              <a:spcAft>
                <a:spcPts val="0"/>
              </a:spcAft>
              <a:buNone/>
            </a:pPr>
            <a:r>
              <a:t/>
            </a:r>
            <a:endParaRPr/>
          </a:p>
        </p:txBody>
      </p:sp>
      <p:sp>
        <p:nvSpPr>
          <p:cNvPr id="111" name="Google Shape;1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The Five Core Control Objectives</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same control objectives auditors have used for decades. </a:t>
            </a:r>
            <a:r>
              <a:rPr b="1" lang="en-US" sz="850">
                <a:latin typeface="Arial"/>
                <a:ea typeface="Arial"/>
                <a:cs typeface="Arial"/>
                <a:sym typeface="Arial"/>
              </a:rPr>
              <a:t>The audit committee already understands them. Your job is to map every AI risk to one of these — and that translation is what makes AI findings actionable.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01 — Authorization: </a:t>
            </a:r>
            <a:r>
              <a:rPr lang="en-US" sz="850">
                <a:latin typeface="Arial"/>
                <a:ea typeface="Arial"/>
                <a:cs typeface="Arial"/>
                <a:sym typeface="Arial"/>
              </a:rPr>
              <a:t>did the right person or system approve this decision, with the right level of review?</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02 — Accuracy: </a:t>
            </a:r>
            <a:r>
              <a:rPr lang="en-US" sz="850">
                <a:latin typeface="Arial"/>
                <a:ea typeface="Arial"/>
                <a:cs typeface="Arial"/>
                <a:sym typeface="Arial"/>
              </a:rPr>
              <a:t>is the output correct against an independent benchmark — not against the AI's own confidence score?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03 — Completeness: </a:t>
            </a:r>
            <a:r>
              <a:rPr lang="en-US" sz="850">
                <a:latin typeface="Arial"/>
                <a:ea typeface="Arial"/>
                <a:cs typeface="Arial"/>
                <a:sym typeface="Arial"/>
              </a:rPr>
              <a:t>did the AI process every record it was supposed to process, with no gaps or dropouts?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04 — Validity: </a:t>
            </a:r>
            <a:r>
              <a:rPr lang="en-US" sz="850">
                <a:latin typeface="Arial"/>
                <a:ea typeface="Arial"/>
                <a:cs typeface="Arial"/>
                <a:sym typeface="Arial"/>
              </a:rPr>
              <a:t>is the AI being used for the population and purpose it was approved for? An AI approved for one use case running on a different population is a validity failure.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05 — Restricted Access:</a:t>
            </a:r>
            <a:r>
              <a:rPr lang="en-US" sz="850">
                <a:latin typeface="Arial"/>
                <a:ea typeface="Arial"/>
                <a:cs typeface="Arial"/>
                <a:sym typeface="Arial"/>
              </a:rPr>
              <a:t> is access to the AI, its data, and its configuration limited to authorized personnel? Configuration access is often overlooked — whoever can change thresholds can change outcomes.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i="1" lang="en-US" sz="850">
                <a:latin typeface="Arial"/>
                <a:ea typeface="Arial"/>
                <a:cs typeface="Arial"/>
                <a:sym typeface="Arial"/>
              </a:rPr>
              <a:t>Aligned to COSO Internal Control Integrated Framework (2013).</a:t>
            </a:r>
            <a:endParaRPr b="1" i="1" sz="850">
              <a:latin typeface="Arial"/>
              <a:ea typeface="Arial"/>
              <a:cs typeface="Arial"/>
              <a:sym typeface="Arial"/>
            </a:endParaRPr>
          </a:p>
          <a:p>
            <a:pPr indent="0" lvl="0" marL="0" rtl="0" algn="l">
              <a:spcBef>
                <a:spcPts val="500"/>
              </a:spcBef>
              <a:spcAft>
                <a:spcPts val="0"/>
              </a:spcAft>
              <a:buNone/>
            </a:pPr>
            <a:r>
              <a:t/>
            </a:r>
            <a:endParaRPr/>
          </a:p>
        </p:txBody>
      </p:sp>
      <p:sp>
        <p:nvSpPr>
          <p:cNvPr id="601" name="Google Shape;60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AI Failure Modes Map to Control Objectives</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slide is the translation table. </a:t>
            </a:r>
            <a:r>
              <a:rPr b="1" lang="en-US" sz="850">
                <a:latin typeface="Arial"/>
                <a:ea typeface="Arial"/>
                <a:cs typeface="Arial"/>
                <a:sym typeface="Arial"/>
              </a:rPr>
              <a:t>Every AI failure mode maps to a control objective. Once mapped, it becomes a standard finding the audit committee already knows how to action.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Three rows in the table — walk each one: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Hallucination → Accuracy → Re-performance sampling on a representative sample. </a:t>
            </a:r>
            <a:r>
              <a:rPr lang="en-US" sz="850">
                <a:latin typeface="Arial"/>
                <a:ea typeface="Arial"/>
                <a:cs typeface="Arial"/>
                <a:sym typeface="Arial"/>
              </a:rPr>
              <a:t>The AI produced a confident but incorrect output. Test by re-performing the task independently and comparing results.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Bias → Validity → Stratified output review across population segments. </a:t>
            </a:r>
            <a:r>
              <a:rPr lang="en-US" sz="850">
                <a:latin typeface="Arial"/>
                <a:ea typeface="Arial"/>
                <a:cs typeface="Arial"/>
                <a:sym typeface="Arial"/>
              </a:rPr>
              <a:t>The AI performs differently across demographic or category segments. Test by breaking the population into segments and comparing error rates.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Drift → Completeness → Time-series review of model performance over time. </a:t>
            </a:r>
            <a:r>
              <a:rPr lang="en-US" sz="850">
                <a:latin typeface="Arial"/>
                <a:ea typeface="Arial"/>
                <a:cs typeface="Arial"/>
                <a:sym typeface="Arial"/>
              </a:rPr>
              <a:t>The AI was accurate at deployment but has degraded. Test by comparing performance metrics across time periods — not just the most recent.</a:t>
            </a:r>
            <a:endParaRPr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lang="en-US" sz="850">
                <a:latin typeface="Arial"/>
                <a:ea typeface="Arial"/>
                <a:cs typeface="Arial"/>
                <a:sym typeface="Arial"/>
              </a:rPr>
              <a:t>The practical implication: </a:t>
            </a:r>
            <a:r>
              <a:rPr b="1" lang="en-US" sz="850">
                <a:latin typeface="Arial"/>
                <a:ea typeface="Arial"/>
                <a:cs typeface="Arial"/>
                <a:sym typeface="Arial"/>
              </a:rPr>
              <a:t>you do not need to be an AI expert to audit these failure modes. You need to be a disciplined auditor who knows which test applies to which risk.</a:t>
            </a:r>
            <a:endParaRPr/>
          </a:p>
        </p:txBody>
      </p:sp>
      <p:sp>
        <p:nvSpPr>
          <p:cNvPr id="638" name="Google Shape;63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Real-World Case: When AI Disclosures Don't Match Reality</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In January 2025, </a:t>
            </a:r>
            <a:r>
              <a:rPr b="1" lang="en-US" sz="850">
                <a:latin typeface="Arial"/>
                <a:ea typeface="Arial"/>
                <a:cs typeface="Arial"/>
                <a:sym typeface="Arial"/>
              </a:rPr>
              <a:t>the SEC charged Presto Automation Inc., a Nasdaq-listed restaurant-technology company, with making materially false and misleading statements in its SEC filings about its flagship AI product, Presto Voice.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Two specific misrepresentations:</a:t>
            </a:r>
            <a:r>
              <a:rPr lang="en-US" sz="850">
                <a:latin typeface="Arial"/>
                <a:ea typeface="Arial"/>
                <a:cs typeface="Arial"/>
                <a:sym typeface="Arial"/>
              </a:rPr>
              <a:t> the company described the AI as proprietary</a:t>
            </a:r>
            <a:r>
              <a:rPr b="1" lang="en-US" sz="850">
                <a:latin typeface="Arial"/>
                <a:ea typeface="Arial"/>
                <a:cs typeface="Arial"/>
                <a:sym typeface="Arial"/>
              </a:rPr>
              <a:t> when the underlying technology was owned by a third party, </a:t>
            </a:r>
            <a:r>
              <a:rPr lang="en-US" sz="850">
                <a:latin typeface="Arial"/>
                <a:ea typeface="Arial"/>
                <a:cs typeface="Arial"/>
                <a:sym typeface="Arial"/>
              </a:rPr>
              <a:t>and it claimed the AI "eliminated the need for human order-taking"</a:t>
            </a:r>
            <a:r>
              <a:rPr b="1" lang="en-US" sz="850">
                <a:latin typeface="Arial"/>
                <a:ea typeface="Arial"/>
                <a:cs typeface="Arial"/>
                <a:sym typeface="Arial"/>
              </a:rPr>
              <a:t> when over 70% of orders still required human intervention.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Presto consented to a cease-and-desist order for disclosure-controls and securities-law violations.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Three audit questions this case generates </a:t>
            </a:r>
            <a:r>
              <a:rPr lang="en-US" sz="850">
                <a:latin typeface="Arial"/>
                <a:ea typeface="Arial"/>
                <a:cs typeface="Arial"/>
                <a:sym typeface="Arial"/>
              </a:rPr>
              <a:t>— run through the control-objective lens: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Validity:</a:t>
            </a:r>
            <a:r>
              <a:rPr lang="en-US" sz="850">
                <a:latin typeface="Arial"/>
                <a:ea typeface="Arial"/>
                <a:cs typeface="Arial"/>
                <a:sym typeface="Arial"/>
              </a:rPr>
              <a:t> did the AI's actual capability match what was disclosed in SEC filings and to investors?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Authorization: </a:t>
            </a:r>
            <a:r>
              <a:rPr lang="en-US" sz="850">
                <a:latin typeface="Arial"/>
                <a:ea typeface="Arial"/>
                <a:cs typeface="Arial"/>
                <a:sym typeface="Arial"/>
              </a:rPr>
              <a:t>did disclosure controls catch the gap between AI performance and reported claims?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Accuracy: </a:t>
            </a:r>
            <a:r>
              <a:rPr lang="en-US" sz="850">
                <a:latin typeface="Arial"/>
                <a:ea typeface="Arial"/>
                <a:cs typeface="Arial"/>
                <a:sym typeface="Arial"/>
              </a:rPr>
              <a:t>what independent evidence verified the automation rates before they reached the 10-K?</a:t>
            </a:r>
            <a:endParaRPr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lang="en-US" sz="850">
                <a:latin typeface="Arial"/>
                <a:ea typeface="Arial"/>
                <a:cs typeface="Arial"/>
                <a:sym typeface="Arial"/>
              </a:rPr>
              <a:t>The lesson:</a:t>
            </a:r>
            <a:r>
              <a:rPr b="1" lang="en-US" sz="850">
                <a:latin typeface="Arial"/>
                <a:ea typeface="Arial"/>
                <a:cs typeface="Arial"/>
                <a:sym typeface="Arial"/>
              </a:rPr>
              <a:t> AI disclosure risk is now a financial statement audit risk. If management's claims about AI capability can't be independently verified, that's a finding.</a:t>
            </a:r>
            <a:endParaRPr/>
          </a:p>
        </p:txBody>
      </p:sp>
      <p:sp>
        <p:nvSpPr>
          <p:cNvPr id="673" name="Google Shape;67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Reporting AI Findings Using Criteria / Condition / Cause / Effect</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Standard finding structure. </a:t>
            </a:r>
            <a:r>
              <a:rPr b="1" lang="en-US" sz="850">
                <a:latin typeface="Arial"/>
                <a:ea typeface="Arial"/>
                <a:cs typeface="Arial"/>
                <a:sym typeface="Arial"/>
              </a:rPr>
              <a:t>Translate AI risk into language the audit committee already actions</a:t>
            </a:r>
            <a:r>
              <a:rPr lang="en-US" sz="850">
                <a:latin typeface="Arial"/>
                <a:ea typeface="Arial"/>
                <a:cs typeface="Arial"/>
                <a:sym typeface="Arial"/>
              </a:rPr>
              <a:t>. Nothing AI-specific about this — it's the same four elements you use for any finding.</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01 — Criteria: </a:t>
            </a:r>
            <a:r>
              <a:rPr lang="en-US" sz="850">
                <a:latin typeface="Arial"/>
                <a:ea typeface="Arial"/>
                <a:cs typeface="Arial"/>
                <a:sym typeface="Arial"/>
              </a:rPr>
              <a:t>what was supposed to happen, anchored to a policy, standard, or control objective.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Example: "Journal entries above a defined threshold must have documented human review before posting, per the entity's financial close policy."</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02 — Condition:</a:t>
            </a:r>
            <a:r>
              <a:rPr lang="en-US" sz="850">
                <a:latin typeface="Arial"/>
                <a:ea typeface="Arial"/>
                <a:cs typeface="Arial"/>
                <a:sym typeface="Arial"/>
              </a:rPr>
              <a:t> what actually happened, with population identifiers.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Example: "Of 45 sampled entries flagged by the AI review tool, 6 had no documented reviewer sign-off before posting."</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03 — Cause: </a:t>
            </a:r>
            <a:r>
              <a:rPr lang="en-US" sz="850">
                <a:latin typeface="Arial"/>
                <a:ea typeface="Arial"/>
                <a:cs typeface="Arial"/>
                <a:sym typeface="Arial"/>
              </a:rPr>
              <a:t>why the gap exists.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Example: "The AI exception workflow routes flagged items to a shared queue with no assigned owner or deadline."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04 — Effect: </a:t>
            </a:r>
            <a:r>
              <a:rPr lang="en-US" sz="850">
                <a:latin typeface="Arial"/>
                <a:ea typeface="Arial"/>
                <a:cs typeface="Arial"/>
                <a:sym typeface="Arial"/>
              </a:rPr>
              <a:t>the business impact, quantified where possible.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Example: "Potential for unsupported entries in the financial statements; elevated risk of material misstatement going undetected before period close."</a:t>
            </a:r>
            <a:endParaRPr b="1"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b="1" i="1" lang="en-US" sz="850">
                <a:latin typeface="Arial"/>
                <a:ea typeface="Arial"/>
                <a:cs typeface="Arial"/>
                <a:sym typeface="Arial"/>
              </a:rPr>
              <a:t>Aligned to IIA GIAS Standard 14.3 — Engagement Conclusions.</a:t>
            </a:r>
            <a:endParaRPr/>
          </a:p>
        </p:txBody>
      </p:sp>
      <p:sp>
        <p:nvSpPr>
          <p:cNvPr id="688" name="Google Shape;68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Real-World Example: What Good Documentation Looks Like</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is the case study that ties everything together.</a:t>
            </a:r>
            <a:r>
              <a:rPr b="1" lang="en-US" sz="850">
                <a:latin typeface="Arial"/>
                <a:ea typeface="Arial"/>
                <a:cs typeface="Arial"/>
                <a:sym typeface="Arial"/>
              </a:rPr>
              <a:t> A mid-size company deploys an AI tool that auto-approves expense reports under $500 with no policy violations flagged. Reports above $500 or with a flag route to a human reviewer. </a:t>
            </a:r>
            <a:r>
              <a:rPr lang="en-US" sz="850">
                <a:latin typeface="Arial"/>
                <a:ea typeface="Arial"/>
                <a:cs typeface="Arial"/>
                <a:sym typeface="Arial"/>
              </a:rPr>
              <a:t>The external auditor asks: can we rely on this control?</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i="1" lang="en-US" sz="1050">
                <a:latin typeface="Arial"/>
                <a:ea typeface="Arial"/>
                <a:cs typeface="Arial"/>
                <a:sym typeface="Arial"/>
              </a:rPr>
              <a:t>The control:</a:t>
            </a:r>
            <a:r>
              <a:rPr b="1" lang="en-US" sz="850">
                <a:latin typeface="Arial"/>
                <a:ea typeface="Arial"/>
                <a:cs typeface="Arial"/>
                <a:sym typeface="Arial"/>
              </a:rPr>
              <a:t> AI auto-approves low-risk expenses and routes exceptions for human review before the transaction posts to the general ledger.</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i="1" lang="en-US" sz="1050">
                <a:latin typeface="Arial"/>
                <a:ea typeface="Arial"/>
                <a:cs typeface="Arial"/>
                <a:sym typeface="Arial"/>
              </a:rPr>
              <a:t>What the auditor found: three elements, three gaps:</a:t>
            </a:r>
            <a:endParaRPr b="1" i="1" sz="10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Process Map:</a:t>
            </a:r>
            <a:r>
              <a:rPr lang="en-US" sz="850">
                <a:latin typeface="Arial"/>
                <a:ea typeface="Arial"/>
                <a:cs typeface="Arial"/>
                <a:sym typeface="Arial"/>
              </a:rPr>
              <a:t> a flowchart existed showing routing logic, but</a:t>
            </a:r>
            <a:r>
              <a:rPr b="1" lang="en-US" sz="850">
                <a:latin typeface="Arial"/>
                <a:ea typeface="Arial"/>
                <a:cs typeface="Arial"/>
                <a:sym typeface="Arial"/>
              </a:rPr>
              <a:t> no documentation of who owns the exception queue.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AI Inventory Reference: </a:t>
            </a:r>
            <a:r>
              <a:rPr lang="en-US" sz="850">
                <a:latin typeface="Arial"/>
                <a:ea typeface="Arial"/>
                <a:cs typeface="Arial"/>
                <a:sym typeface="Arial"/>
              </a:rPr>
              <a:t>the tool was listed in the vendor register, but</a:t>
            </a:r>
            <a:r>
              <a:rPr b="1" lang="en-US" sz="850">
                <a:latin typeface="Arial"/>
                <a:ea typeface="Arial"/>
                <a:cs typeface="Arial"/>
                <a:sym typeface="Arial"/>
              </a:rPr>
              <a:t> no risk tier, no approval date, no model version.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Risk → Objective → Procedure: </a:t>
            </a:r>
            <a:r>
              <a:rPr lang="en-US" sz="850">
                <a:latin typeface="Arial"/>
                <a:ea typeface="Arial"/>
                <a:cs typeface="Arial"/>
                <a:sym typeface="Arial"/>
              </a:rPr>
              <a:t>informal walkthrough notes existed, but </a:t>
            </a:r>
            <a:r>
              <a:rPr b="1" lang="en-US" sz="850">
                <a:latin typeface="Arial"/>
                <a:ea typeface="Arial"/>
                <a:cs typeface="Arial"/>
                <a:sym typeface="Arial"/>
              </a:rPr>
              <a:t>no stated control objective and no evidence the test was scoped before fieldwork.</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i="1" lang="en-US" sz="1050">
                <a:latin typeface="Arial"/>
                <a:ea typeface="Arial"/>
                <a:cs typeface="Arial"/>
                <a:sym typeface="Arial"/>
              </a:rPr>
              <a:t>The finding </a:t>
            </a:r>
            <a:r>
              <a:rPr b="1" i="1" lang="en-US" sz="850">
                <a:latin typeface="Arial"/>
                <a:ea typeface="Arial"/>
                <a:cs typeface="Arial"/>
                <a:sym typeface="Arial"/>
              </a:rPr>
              <a:t>—</a:t>
            </a:r>
            <a:r>
              <a:rPr i="1" lang="en-US" sz="850">
                <a:latin typeface="Arial"/>
                <a:ea typeface="Arial"/>
                <a:cs typeface="Arial"/>
                <a:sym typeface="Arial"/>
              </a:rPr>
              <a:t> written in criteria/condition/cause/effect:</a:t>
            </a:r>
            <a:endParaRPr i="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Criteria: automated controls must be documented, risk-tiered, and subject to periodic revalidation.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Condition: the AI approval tool has been operating for 14 months with no formal risk tier, no documented control owner, and no revalidation since initial deployment.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Cause: the tool was implemented by IT without triggering the AI governance intake process.</a:t>
            </a:r>
            <a:endParaRPr b="1"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b="1" lang="en-US" sz="850">
                <a:latin typeface="Arial"/>
                <a:ea typeface="Arial"/>
                <a:cs typeface="Arial"/>
                <a:sym typeface="Arial"/>
              </a:rPr>
              <a:t>Effect: the external auditor cannot place reliance on the control — manual substantive procedures are required, increasing audit cost and extending close timelines.</a:t>
            </a:r>
            <a:endParaRPr/>
          </a:p>
        </p:txBody>
      </p:sp>
      <p:sp>
        <p:nvSpPr>
          <p:cNvPr id="717" name="Google Shape;71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Poll 4 of 4</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[Launch poll] </a:t>
            </a:r>
            <a:r>
              <a:rPr b="1" lang="en-US" sz="850">
                <a:latin typeface="Arial"/>
                <a:ea typeface="Arial"/>
                <a:cs typeface="Arial"/>
                <a:sym typeface="Arial"/>
              </a:rPr>
              <a:t>When it comes to AI-enabled processes in your audit work, what is your biggest gap right now?</a:t>
            </a:r>
            <a:endParaRPr b="1" sz="850">
              <a:latin typeface="Arial"/>
              <a:ea typeface="Arial"/>
              <a:cs typeface="Arial"/>
              <a:sym typeface="Arial"/>
            </a:endParaRPr>
          </a:p>
          <a:p>
            <a:pPr indent="0" lvl="0" marL="0" rtl="0" algn="l">
              <a:lnSpc>
                <a:spcPct val="115000"/>
              </a:lnSpc>
              <a:spcBef>
                <a:spcPts val="500"/>
              </a:spcBef>
              <a:spcAft>
                <a:spcPts val="500"/>
              </a:spcAft>
              <a:buSzPts val="1100"/>
              <a:buNone/>
            </a:pPr>
            <a:r>
              <a:rPr lang="en-US" sz="850">
                <a:latin typeface="Arial"/>
                <a:ea typeface="Arial"/>
                <a:cs typeface="Arial"/>
                <a:sym typeface="Arial"/>
              </a:rPr>
              <a:t>Options: Inventory, Control Objectives, Sampling, Documentation, All of the Above.</a:t>
            </a:r>
            <a:endParaRPr/>
          </a:p>
        </p:txBody>
      </p:sp>
      <p:sp>
        <p:nvSpPr>
          <p:cNvPr id="758" name="Google Shape;75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AI Audit Workpaper Template </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is the template. Three sections on this slide, two on the next. </a:t>
            </a:r>
            <a:r>
              <a:rPr b="1" lang="en-US" sz="850">
                <a:latin typeface="Arial"/>
                <a:ea typeface="Arial"/>
                <a:cs typeface="Arial"/>
                <a:sym typeface="Arial"/>
              </a:rPr>
              <a:t>Together they produce a workpaper that meets IIA GIAS Standard 13.4, PCAOB AS 1215, and AICPA AU-C 230.</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Section 1 — Scope Statement: </a:t>
            </a:r>
            <a:r>
              <a:rPr lang="en-US" sz="850">
                <a:latin typeface="Arial"/>
                <a:ea typeface="Arial"/>
                <a:cs typeface="Arial"/>
                <a:sym typeface="Arial"/>
              </a:rPr>
              <a:t>what process, what AI tool, what period, and what standard governs this engagement (IIA GIAS, PCAOB, or AICPA). This is the first thing a reviewer reads. </a:t>
            </a:r>
            <a:r>
              <a:rPr b="1" lang="en-US" sz="850">
                <a:latin typeface="Arial"/>
                <a:ea typeface="Arial"/>
                <a:cs typeface="Arial"/>
                <a:sym typeface="Arial"/>
              </a:rPr>
              <a:t>If it's vague, the workpaper is already at risk.</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Section 2 — Process Map Reference: </a:t>
            </a:r>
            <a:r>
              <a:rPr lang="en-US" sz="850">
                <a:latin typeface="Arial"/>
                <a:ea typeface="Arial"/>
                <a:cs typeface="Arial"/>
                <a:sym typeface="Arial"/>
              </a:rPr>
              <a:t>attach or cross-reference the process map showing where the AI sits, what it receives, and what it produces.</a:t>
            </a:r>
            <a:r>
              <a:rPr b="1" lang="en-US" sz="850">
                <a:latin typeface="Arial"/>
                <a:ea typeface="Arial"/>
                <a:cs typeface="Arial"/>
                <a:sym typeface="Arial"/>
              </a:rPr>
              <a:t> If no process map exists, document that as Finding 1 — before any other testing.</a:t>
            </a:r>
            <a:endParaRPr b="1"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b="1" lang="en-US" sz="850">
                <a:latin typeface="Arial"/>
                <a:ea typeface="Arial"/>
                <a:cs typeface="Arial"/>
                <a:sym typeface="Arial"/>
              </a:rPr>
              <a:t>Section 3 — AI Inventory Reference: </a:t>
            </a:r>
            <a:r>
              <a:rPr lang="en-US" sz="850">
                <a:latin typeface="Arial"/>
                <a:ea typeface="Arial"/>
                <a:cs typeface="Arial"/>
                <a:sym typeface="Arial"/>
              </a:rPr>
              <a:t>four fields to complete: System ID, Owner, Risk Tier (High/Medium/Low), and Last Approved date.</a:t>
            </a:r>
            <a:r>
              <a:rPr b="1" lang="en-US" sz="850">
                <a:latin typeface="Arial"/>
                <a:ea typeface="Arial"/>
                <a:cs typeface="Arial"/>
                <a:sym typeface="Arial"/>
              </a:rPr>
              <a:t> If the system is not in the inventory, that is Finding 1 — stop here and document it before proceeding.</a:t>
            </a:r>
            <a:endParaRPr/>
          </a:p>
        </p:txBody>
      </p:sp>
      <p:sp>
        <p:nvSpPr>
          <p:cNvPr id="787" name="Google Shape;78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AI Audit Workpaper Template </a:t>
            </a:r>
            <a:endParaRPr b="1" sz="1050">
              <a:solidFill>
                <a:srgbClr val="1A3A5C"/>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850">
                <a:latin typeface="Arial"/>
                <a:ea typeface="Arial"/>
                <a:cs typeface="Arial"/>
                <a:sym typeface="Arial"/>
              </a:rPr>
              <a:t>Section 4 — Risk → Objective → Procedure Matrix. </a:t>
            </a:r>
            <a:r>
              <a:rPr lang="en-US" sz="850">
                <a:latin typeface="Arial"/>
                <a:ea typeface="Arial"/>
                <a:cs typeface="Arial"/>
                <a:sym typeface="Arial"/>
              </a:rPr>
              <a:t>This is the core of the workpaper. Five rows — one for each AI failure mode mapped to a control objective and a specific test procedure: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Hallucination / Inaccurate Output → Accuracy → Re-performance on stratified sample (25–40).</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Missed Records / Dropout → Completeness → Population reconciliation (100% or sample).</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Unauthorized Decisions → Authorization → Override log review + approver verification (all overrides).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Tool Used Outside Approved Scope → Validity → Compare deployment scope to approval docs (inspect).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Unauthorized Access to Model/Config → Restricted Access → Access log + role review (12-month period).</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Each row has a Result column: No Exceptions / Exceptions Noted for the first four, and Conforms / Gap Identified for Validity.</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Section 5 — Conclusion: </a:t>
            </a:r>
            <a:r>
              <a:rPr lang="en-US" sz="850">
                <a:latin typeface="Arial"/>
                <a:ea typeface="Arial"/>
                <a:cs typeface="Arial"/>
                <a:sym typeface="Arial"/>
              </a:rPr>
              <a:t>state the conclusion against each control objective —</a:t>
            </a:r>
            <a:r>
              <a:rPr b="1" lang="en-US" sz="850">
                <a:latin typeface="Arial"/>
                <a:ea typeface="Arial"/>
                <a:cs typeface="Arial"/>
                <a:sym typeface="Arial"/>
              </a:rPr>
              <a:t> not against the AI's accuracy claim.             </a:t>
            </a:r>
            <a:endParaRPr b="1" sz="850">
              <a:latin typeface="Arial"/>
              <a:ea typeface="Arial"/>
              <a:cs typeface="Arial"/>
              <a:sym typeface="Arial"/>
            </a:endParaRPr>
          </a:p>
          <a:p>
            <a:pPr indent="0" lvl="0" marL="0" rtl="0" algn="l">
              <a:lnSpc>
                <a:spcPct val="115000"/>
              </a:lnSpc>
              <a:spcBef>
                <a:spcPts val="500"/>
              </a:spcBef>
              <a:spcAft>
                <a:spcPts val="500"/>
              </a:spcAft>
              <a:buClr>
                <a:schemeClr val="dk1"/>
              </a:buClr>
              <a:buSzPts val="1100"/>
              <a:buFont typeface="Arial"/>
              <a:buNone/>
            </a:pPr>
            <a:r>
              <a:rPr lang="en-US" sz="850">
                <a:latin typeface="Arial"/>
                <a:ea typeface="Arial"/>
                <a:cs typeface="Arial"/>
                <a:sym typeface="Arial"/>
              </a:rPr>
              <a:t>Note any reliance limitation for financial statement auditors. Sign, date, cross-reference to the engagement file.</a:t>
            </a:r>
            <a:endParaRPr/>
          </a:p>
        </p:txBody>
      </p:sp>
      <p:sp>
        <p:nvSpPr>
          <p:cNvPr id="816" name="Google Shape;81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What You Now Have: Three Monday-Morning Actions</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You now have the full toolkit. Three concrete actions to take this week:</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01 — Scope: </a:t>
            </a:r>
            <a:r>
              <a:rPr lang="en-US" sz="850">
                <a:latin typeface="Arial"/>
                <a:ea typeface="Arial"/>
                <a:cs typeface="Arial"/>
                <a:sym typeface="Arial"/>
              </a:rPr>
              <a:t>pick one AI tool in your audit universe. Write the four-step scoping memo —</a:t>
            </a:r>
            <a:r>
              <a:rPr b="1" lang="en-US" sz="850">
                <a:latin typeface="Arial"/>
                <a:ea typeface="Arial"/>
                <a:cs typeface="Arial"/>
                <a:sym typeface="Arial"/>
              </a:rPr>
              <a:t> process map, AI location, risk-objective-procedure, documentation bar.</a:t>
            </a:r>
            <a:r>
              <a:rPr lang="en-US" sz="850">
                <a:latin typeface="Arial"/>
                <a:ea typeface="Arial"/>
                <a:cs typeface="Arial"/>
                <a:sym typeface="Arial"/>
              </a:rPr>
              <a:t> One tool. One memo. That's the start.</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02 — Test: </a:t>
            </a:r>
            <a:r>
              <a:rPr lang="en-US" sz="850">
                <a:latin typeface="Arial"/>
                <a:ea typeface="Arial"/>
                <a:cs typeface="Arial"/>
                <a:sym typeface="Arial"/>
              </a:rPr>
              <a:t>pick one AI-enabled process. Identify which of the three test categories —</a:t>
            </a:r>
            <a:r>
              <a:rPr b="1" lang="en-US" sz="850">
                <a:latin typeface="Arial"/>
                <a:ea typeface="Arial"/>
                <a:cs typeface="Arial"/>
                <a:sym typeface="Arial"/>
              </a:rPr>
              <a:t> input, logic, or output — applies first. </a:t>
            </a:r>
            <a:r>
              <a:rPr lang="en-US" sz="850">
                <a:latin typeface="Arial"/>
                <a:ea typeface="Arial"/>
                <a:cs typeface="Arial"/>
                <a:sym typeface="Arial"/>
              </a:rPr>
              <a:t>Draft a stratified sample using the tier structure from slide 14.</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03 — Report: </a:t>
            </a:r>
            <a:r>
              <a:rPr lang="en-US" sz="850">
                <a:latin typeface="Arial"/>
                <a:ea typeface="Arial"/>
                <a:cs typeface="Arial"/>
                <a:sym typeface="Arial"/>
              </a:rPr>
              <a:t>pick one AI risk on your team's radar. Write it up using</a:t>
            </a:r>
            <a:r>
              <a:rPr b="1" lang="en-US" sz="850">
                <a:latin typeface="Arial"/>
                <a:ea typeface="Arial"/>
                <a:cs typeface="Arial"/>
                <a:sym typeface="Arial"/>
              </a:rPr>
              <a:t> criteria / condition / cause / effect. </a:t>
            </a:r>
            <a:r>
              <a:rPr lang="en-US" sz="850">
                <a:latin typeface="Arial"/>
                <a:ea typeface="Arial"/>
                <a:cs typeface="Arial"/>
                <a:sym typeface="Arial"/>
              </a:rPr>
              <a:t>Map it to a core control objective from slide 19. That's a finding that will hold up.</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i="1" lang="en-US" sz="850">
                <a:latin typeface="Arial"/>
                <a:ea typeface="Arial"/>
                <a:cs typeface="Arial"/>
                <a:sym typeface="Arial"/>
              </a:rPr>
              <a:t>This slide stays on screen during Q&amp;A.</a:t>
            </a:r>
            <a:endParaRPr i="1" sz="850">
              <a:latin typeface="Arial"/>
              <a:ea typeface="Arial"/>
              <a:cs typeface="Arial"/>
              <a:sym typeface="Arial"/>
            </a:endParaRPr>
          </a:p>
          <a:p>
            <a:pPr indent="0" lvl="0" marL="0" rtl="0" algn="l">
              <a:spcBef>
                <a:spcPts val="500"/>
              </a:spcBef>
              <a:spcAft>
                <a:spcPts val="0"/>
              </a:spcAft>
              <a:buNone/>
            </a:pPr>
            <a:r>
              <a:t/>
            </a:r>
            <a:endParaRPr b="1"/>
          </a:p>
        </p:txBody>
      </p:sp>
      <p:sp>
        <p:nvSpPr>
          <p:cNvPr id="861" name="Google Shape;86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3e253ca57ca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g3e253ca57ca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Resources for Today</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Three resources — all available now via the QR codes on screen: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Cherry Hill Advisory AI Auditing Guide: </a:t>
            </a:r>
            <a:r>
              <a:rPr lang="en-US" sz="850">
                <a:latin typeface="Arial"/>
                <a:ea typeface="Arial"/>
                <a:cs typeface="Arial"/>
                <a:sym typeface="Arial"/>
              </a:rPr>
              <a:t>the practical reference for everything covered today. Includes the workpaper template, procedure library, and governance documentation standards.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Focus 2026: </a:t>
            </a:r>
            <a:r>
              <a:rPr lang="en-US" sz="850">
                <a:latin typeface="Arial"/>
                <a:ea typeface="Arial"/>
                <a:cs typeface="Arial"/>
                <a:sym typeface="Arial"/>
              </a:rPr>
              <a:t>Cherry Hill's annual publication covering the priorities shaping internal audit in 2026, including AI risk integration.</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IIA Global Internal Audit Standards (2024): </a:t>
            </a:r>
            <a:r>
              <a:rPr lang="en-US" sz="850">
                <a:latin typeface="Arial"/>
                <a:ea typeface="Arial"/>
                <a:cs typeface="Arial"/>
                <a:sym typeface="Arial"/>
              </a:rPr>
              <a:t>the professional standards framework referenced throughout — Standards 13.2, 13.3, 13.4, 14.3, and Domain IV and V.</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887" name="Google Shape;887;g3e253ca57ca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e95cbb390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3e95cbb3903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850">
                <a:latin typeface="Arial"/>
                <a:ea typeface="Arial"/>
                <a:cs typeface="Arial"/>
                <a:sym typeface="Arial"/>
              </a:rPr>
              <a:t>Three resources to grab before or after this session.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Cherry Hill Advisory AI Auditing Guide — the practical reference that anchors everything we cover today. QR code on screen.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Focus 2026 — Cherry Hill's annual publication on the priorities shaping internal audit this year, including AI.</a:t>
            </a:r>
            <a:endParaRPr b="1" sz="850">
              <a:latin typeface="Arial"/>
              <a:ea typeface="Arial"/>
              <a:cs typeface="Arial"/>
              <a:sym typeface="Arial"/>
            </a:endParaRPr>
          </a:p>
          <a:p>
            <a:pPr indent="0" lvl="0" marL="0" rtl="0" algn="l">
              <a:lnSpc>
                <a:spcPct val="115000"/>
              </a:lnSpc>
              <a:spcBef>
                <a:spcPts val="500"/>
              </a:spcBef>
              <a:spcAft>
                <a:spcPts val="500"/>
              </a:spcAft>
              <a:buSzPts val="1100"/>
              <a:buNone/>
            </a:pPr>
            <a:r>
              <a:rPr b="1" lang="en-US" sz="850">
                <a:latin typeface="Arial"/>
                <a:ea typeface="Arial"/>
                <a:cs typeface="Arial"/>
                <a:sym typeface="Arial"/>
              </a:rPr>
              <a:t>IIA Global Internal Audit Standards </a:t>
            </a:r>
            <a:endParaRPr/>
          </a:p>
        </p:txBody>
      </p:sp>
      <p:sp>
        <p:nvSpPr>
          <p:cNvPr id="140" name="Google Shape;140;g3e95cbb3903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850">
                <a:latin typeface="Arial"/>
                <a:ea typeface="Arial"/>
                <a:cs typeface="Arial"/>
                <a:sym typeface="Arial"/>
              </a:rPr>
              <a:t>Thank you. This was Part 4 of 4 in the AI Certificate Program.</a:t>
            </a:r>
            <a:endParaRPr b="1" sz="850">
              <a:latin typeface="Arial"/>
              <a:ea typeface="Arial"/>
              <a:cs typeface="Arial"/>
              <a:sym typeface="Arial"/>
            </a:endParaRPr>
          </a:p>
          <a:p>
            <a:pPr indent="0" lvl="0" marL="0" rtl="0" algn="l">
              <a:lnSpc>
                <a:spcPct val="115000"/>
              </a:lnSpc>
              <a:spcBef>
                <a:spcPts val="1200"/>
              </a:spcBef>
              <a:spcAft>
                <a:spcPts val="0"/>
              </a:spcAft>
              <a:buSzPts val="1100"/>
              <a:buNone/>
            </a:pPr>
            <a:r>
              <a:rPr lang="en-US" sz="1100">
                <a:latin typeface="Arial"/>
                <a:ea typeface="Arial"/>
                <a:cs typeface="Arial"/>
                <a:sym typeface="Arial"/>
              </a:rPr>
              <a:t>Thank you all for joining us for Part 4 — and a special thank you to </a:t>
            </a:r>
            <a:r>
              <a:rPr b="1" lang="en-US" sz="1100">
                <a:latin typeface="Arial"/>
                <a:ea typeface="Arial"/>
                <a:cs typeface="Arial"/>
                <a:sym typeface="Arial"/>
              </a:rPr>
              <a:t>MindBridge for sponsoring today’s session.</a:t>
            </a:r>
            <a:r>
              <a:rPr lang="en-US" sz="1100">
                <a:latin typeface="Arial"/>
                <a:ea typeface="Arial"/>
                <a:cs typeface="Arial"/>
                <a:sym typeface="Arial"/>
              </a:rPr>
              <a:t> If you've found value in today's session, I'd encourage you to learn more about what they're building.</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*Play Mindbridge Video*</a:t>
            </a:r>
            <a:br>
              <a:rPr lang="en-US" sz="1100">
                <a:latin typeface="Arial"/>
                <a:ea typeface="Arial"/>
                <a:cs typeface="Arial"/>
                <a:sym typeface="Arial"/>
              </a:rPr>
            </a:br>
            <a:br>
              <a:rPr lang="en-US" sz="1100">
                <a:latin typeface="Arial"/>
                <a:ea typeface="Arial"/>
                <a:cs typeface="Arial"/>
                <a:sym typeface="Arial"/>
              </a:rPr>
            </a:br>
            <a:r>
              <a:rPr b="1" lang="en-US" sz="1100">
                <a:latin typeface="Arial"/>
                <a:ea typeface="Arial"/>
                <a:cs typeface="Arial"/>
                <a:sym typeface="Arial"/>
              </a:rPr>
              <a:t>connect with me on Linked In</a:t>
            </a:r>
            <a:r>
              <a:rPr b="1" lang="en-US" sz="1100">
                <a:latin typeface="Arial"/>
                <a:ea typeface="Arial"/>
                <a:cs typeface="Arial"/>
                <a:sym typeface="Arial"/>
              </a:rPr>
              <a:t>(QR code on screen)</a:t>
            </a:r>
            <a:r>
              <a:rPr b="1" lang="en-US" sz="1100">
                <a:latin typeface="Arial"/>
                <a:ea typeface="Arial"/>
                <a:cs typeface="Arial"/>
                <a:sym typeface="Arial"/>
              </a:rPr>
              <a:t> if you want to continue the conversation, have questions, or want to share how you're applying the framework in your work.</a:t>
            </a:r>
            <a:r>
              <a:rPr lang="en-US" sz="1100">
                <a:latin typeface="Arial"/>
                <a:ea typeface="Arial"/>
                <a:cs typeface="Arial"/>
                <a:sym typeface="Arial"/>
              </a:rPr>
              <a:t> I read every message.</a:t>
            </a:r>
            <a:endParaRPr sz="1100">
              <a:latin typeface="Arial"/>
              <a:ea typeface="Arial"/>
              <a:cs typeface="Arial"/>
              <a:sym typeface="Arial"/>
            </a:endParaRPr>
          </a:p>
          <a:p>
            <a:pPr indent="0" lvl="0" marL="0" rtl="0" algn="l">
              <a:lnSpc>
                <a:spcPct val="115000"/>
              </a:lnSpc>
              <a:spcBef>
                <a:spcPts val="1200"/>
              </a:spcBef>
              <a:spcAft>
                <a:spcPts val="1200"/>
              </a:spcAft>
              <a:buSzPts val="1100"/>
              <a:buNone/>
            </a:pPr>
            <a:r>
              <a:rPr lang="en-US" sz="1100">
                <a:latin typeface="Arial"/>
                <a:ea typeface="Arial"/>
                <a:cs typeface="Arial"/>
                <a:sym typeface="Arial"/>
              </a:rPr>
              <a:t>Thank you again. Go audit something AI-enabled this week.</a:t>
            </a:r>
            <a:endParaRPr/>
          </a:p>
        </p:txBody>
      </p:sp>
      <p:sp>
        <p:nvSpPr>
          <p:cNvPr id="911" name="Google Shape;91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e9794a8238_0_4:notes"/>
          <p:cNvSpPr/>
          <p:nvPr>
            <p:ph idx="2" type="sldImg"/>
          </p:nvPr>
        </p:nvSpPr>
        <p:spPr>
          <a:xfrm>
            <a:off x="428625" y="714375"/>
            <a:ext cx="3429000" cy="1928700"/>
          </a:xfrm>
          <a:custGeom>
            <a:rect b="b" l="l" r="r" t="t"/>
            <a:pathLst>
              <a:path extrusionOk="0" h="120000" w="120000">
                <a:moveTo>
                  <a:pt x="0" y="0"/>
                </a:moveTo>
                <a:lnTo>
                  <a:pt x="120000" y="0"/>
                </a:lnTo>
                <a:lnTo>
                  <a:pt x="120000" y="120000"/>
                </a:lnTo>
                <a:lnTo>
                  <a:pt x="0" y="120000"/>
                </a:lnTo>
                <a:close/>
              </a:path>
            </a:pathLst>
          </a:custGeom>
          <a:noFill/>
          <a:ln cap="flat" cmpd="sng" w="7950">
            <a:solidFill>
              <a:srgbClr val="000000"/>
            </a:solidFill>
            <a:prstDash val="solid"/>
            <a:round/>
            <a:headEnd len="sm" w="sm" type="none"/>
            <a:tailEnd len="sm" w="sm" type="none"/>
          </a:ln>
        </p:spPr>
      </p:sp>
      <p:sp>
        <p:nvSpPr>
          <p:cNvPr id="163" name="Google Shape;163;g3e9794a8238_0_4:notes"/>
          <p:cNvSpPr txBox="1"/>
          <p:nvPr>
            <p:ph idx="1" type="body"/>
          </p:nvPr>
        </p:nvSpPr>
        <p:spPr>
          <a:xfrm>
            <a:off x="428625" y="2750344"/>
            <a:ext cx="3429000" cy="2250300"/>
          </a:xfrm>
          <a:prstGeom prst="rect">
            <a:avLst/>
          </a:prstGeom>
          <a:noFill/>
          <a:ln>
            <a:noFill/>
          </a:ln>
        </p:spPr>
        <p:txBody>
          <a:bodyPr anchorCtr="0" anchor="t" bIns="28575" lIns="57150" spcFirstLastPara="1" rIns="57150" wrap="square" tIns="28575">
            <a:noAutofit/>
          </a:bodyPr>
          <a:lstStyle/>
          <a:p>
            <a:pPr indent="0" lvl="0" marL="0" rtl="0" algn="l">
              <a:spcBef>
                <a:spcPts val="0"/>
              </a:spcBef>
              <a:spcAft>
                <a:spcPts val="0"/>
              </a:spcAft>
              <a:buNone/>
            </a:pPr>
            <a:r>
              <a:rPr b="1" lang="en-US" sz="700">
                <a:latin typeface="Arial"/>
                <a:ea typeface="Arial"/>
                <a:cs typeface="Arial"/>
                <a:sym typeface="Arial"/>
              </a:rPr>
              <a:t>CPE Requirements</a:t>
            </a:r>
            <a:r>
              <a:rPr lang="en-US" sz="700">
                <a:latin typeface="Arial"/>
                <a:ea typeface="Arial"/>
                <a:cs typeface="Arial"/>
                <a:sym typeface="Arial"/>
              </a:rPr>
              <a:t> </a:t>
            </a:r>
            <a:br>
              <a:rPr lang="en-US" sz="700">
                <a:latin typeface="Arial"/>
                <a:ea typeface="Arial"/>
                <a:cs typeface="Arial"/>
                <a:sym typeface="Arial"/>
              </a:rPr>
            </a:br>
            <a:r>
              <a:rPr b="1" lang="en-US" sz="700">
                <a:latin typeface="Arial"/>
                <a:ea typeface="Arial"/>
                <a:cs typeface="Arial"/>
                <a:sym typeface="Arial"/>
              </a:rPr>
              <a:t>CPE reminder - </a:t>
            </a:r>
            <a:r>
              <a:rPr lang="en-US" sz="700">
                <a:latin typeface="Arial"/>
                <a:ea typeface="Arial"/>
                <a:cs typeface="Arial"/>
                <a:sym typeface="Arial"/>
              </a:rPr>
              <a:t>50 minutes of attendance and three poll questions required for the credit. </a:t>
            </a:r>
            <a:br>
              <a:rPr lang="en-US" sz="700">
                <a:latin typeface="Arial"/>
                <a:ea typeface="Arial"/>
                <a:cs typeface="Arial"/>
                <a:sym typeface="Arial"/>
              </a:rPr>
            </a:br>
            <a:r>
              <a:rPr b="1" lang="en-US" sz="700">
                <a:latin typeface="Arial"/>
                <a:ea typeface="Arial"/>
                <a:cs typeface="Arial"/>
                <a:sym typeface="Arial"/>
              </a:rPr>
              <a:t>Certificates -</a:t>
            </a:r>
            <a:r>
              <a:rPr lang="en-US" sz="700">
                <a:latin typeface="Arial"/>
                <a:ea typeface="Arial"/>
                <a:cs typeface="Arial"/>
                <a:sym typeface="Arial"/>
              </a:rPr>
              <a:t> mid next week or earlier, email cpe@cherryhilladvisory.com with questions.</a:t>
            </a:r>
            <a:endParaRPr/>
          </a:p>
        </p:txBody>
      </p:sp>
      <p:sp>
        <p:nvSpPr>
          <p:cNvPr id="164" name="Google Shape;164;g3e9794a8238_0_4:notes"/>
          <p:cNvSpPr txBox="1"/>
          <p:nvPr>
            <p:ph idx="12" type="sldNum"/>
          </p:nvPr>
        </p:nvSpPr>
        <p:spPr>
          <a:xfrm>
            <a:off x="2427883" y="5428258"/>
            <a:ext cx="1857300" cy="286800"/>
          </a:xfrm>
          <a:prstGeom prst="rect">
            <a:avLst/>
          </a:prstGeom>
          <a:noFill/>
          <a:ln>
            <a:noFill/>
          </a:ln>
        </p:spPr>
        <p:txBody>
          <a:bodyPr anchorCtr="0" anchor="b" bIns="28575" lIns="57150" spcFirstLastPara="1" rIns="57150" wrap="square" tIns="28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850">
                <a:latin typeface="Arial"/>
                <a:ea typeface="Arial"/>
                <a:cs typeface="Arial"/>
                <a:sym typeface="Arial"/>
              </a:rPr>
              <a:t>Four things you will be able to do by the end of this session:</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One — Plan and scope an AI audit from start to finish</a:t>
            </a:r>
            <a:r>
              <a:rPr lang="en-US" sz="850">
                <a:latin typeface="Arial"/>
                <a:ea typeface="Arial"/>
                <a:cs typeface="Arial"/>
                <a:sym typeface="Arial"/>
              </a:rPr>
              <a:t> using a four-step method that works for both internal audit and financial statement engagements.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Two — Pick the right tests for AI-enabled processes </a:t>
            </a:r>
            <a:r>
              <a:rPr lang="en-US" sz="850">
                <a:latin typeface="Arial"/>
                <a:ea typeface="Arial"/>
                <a:cs typeface="Arial"/>
                <a:sym typeface="Arial"/>
              </a:rPr>
              <a:t>using three test categories and stratified sampling, with worked examples for both audit types.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Three — Tie AI risks to core control objectives — </a:t>
            </a:r>
            <a:r>
              <a:rPr lang="en-US" sz="850">
                <a:latin typeface="Arial"/>
                <a:ea typeface="Arial"/>
                <a:cs typeface="Arial"/>
                <a:sym typeface="Arial"/>
              </a:rPr>
              <a:t>map AI failure modes to the control objectives internal and external auditors already use.</a:t>
            </a:r>
            <a:endParaRPr sz="850">
              <a:latin typeface="Arial"/>
              <a:ea typeface="Arial"/>
              <a:cs typeface="Arial"/>
              <a:sym typeface="Arial"/>
            </a:endParaRPr>
          </a:p>
          <a:p>
            <a:pPr indent="0" lvl="0" marL="0" rtl="0" algn="l">
              <a:lnSpc>
                <a:spcPct val="115000"/>
              </a:lnSpc>
              <a:spcBef>
                <a:spcPts val="500"/>
              </a:spcBef>
              <a:spcAft>
                <a:spcPts val="500"/>
              </a:spcAft>
              <a:buSzPts val="1100"/>
              <a:buNone/>
            </a:pPr>
            <a:r>
              <a:rPr b="1" lang="en-US" sz="850">
                <a:latin typeface="Arial"/>
                <a:ea typeface="Arial"/>
                <a:cs typeface="Arial"/>
                <a:sym typeface="Arial"/>
              </a:rPr>
              <a:t>Four — Apply it with a workpaper template and a real-world finance control case study </a:t>
            </a:r>
            <a:r>
              <a:rPr lang="en-US" sz="850">
                <a:latin typeface="Arial"/>
                <a:ea typeface="Arial"/>
                <a:cs typeface="Arial"/>
                <a:sym typeface="Arial"/>
              </a:rPr>
              <a:t>showing what complete documentation looks like — and where it breaks down.</a:t>
            </a:r>
            <a:endParaRPr/>
          </a:p>
        </p:txBody>
      </p:sp>
      <p:sp>
        <p:nvSpPr>
          <p:cNvPr id="178" name="Google Shape;1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850">
                <a:latin typeface="Arial"/>
                <a:ea typeface="Arial"/>
                <a:cs typeface="Arial"/>
                <a:sym typeface="Arial"/>
              </a:rPr>
              <a:t>The framing that matters most for this session: </a:t>
            </a:r>
            <a:r>
              <a:rPr b="1" lang="en-US" sz="850">
                <a:latin typeface="Arial"/>
                <a:ea typeface="Arial"/>
                <a:cs typeface="Arial"/>
                <a:sym typeface="Arial"/>
              </a:rPr>
              <a:t>AI is not a separate program. It is already embedded in the finance, operations, and customer-facing workflows your audit work already touches.</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Three numbers tell the story:</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78% of organizations reported using AI in at least one business function in 2024 —</a:t>
            </a:r>
            <a:r>
              <a:rPr lang="en-US" sz="850">
                <a:latin typeface="Arial"/>
                <a:ea typeface="Arial"/>
                <a:cs typeface="Arial"/>
                <a:sym typeface="Arial"/>
              </a:rPr>
              <a:t> up from 55% the prior year.</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65% reported regular use of generative AI in at least one business function in 2024 —</a:t>
            </a:r>
            <a:r>
              <a:rPr lang="en-US" sz="850">
                <a:latin typeface="Arial"/>
                <a:ea typeface="Arial"/>
                <a:cs typeface="Arial"/>
                <a:sym typeface="Arial"/>
              </a:rPr>
              <a:t> nearly double the prior year.</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72% of companies globally are already piloting or using AI in financial reporting,</a:t>
            </a:r>
            <a:r>
              <a:rPr lang="en-US" sz="850">
                <a:latin typeface="Arial"/>
                <a:ea typeface="Arial"/>
                <a:cs typeface="Arial"/>
                <a:sym typeface="Arial"/>
              </a:rPr>
              <a:t> with near-universal adoption expected within three years.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is why </a:t>
            </a:r>
            <a:r>
              <a:rPr b="1" lang="en-US" sz="850">
                <a:latin typeface="Arial"/>
                <a:ea typeface="Arial"/>
                <a:cs typeface="Arial"/>
                <a:sym typeface="Arial"/>
              </a:rPr>
              <a:t>SAS 145 and ISA 315 (Revised) now explicitly require auditors to consider automated and AI-assisted processes when assessing risk.</a:t>
            </a:r>
            <a:r>
              <a:rPr lang="en-US" sz="850">
                <a:latin typeface="Arial"/>
                <a:ea typeface="Arial"/>
                <a:cs typeface="Arial"/>
                <a:sym typeface="Arial"/>
              </a:rPr>
              <a:t> If AI is in the process, it is in scope.</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211" name="Google Shape;21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Poll 1 of 4</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[Launch poll] </a:t>
            </a:r>
            <a:r>
              <a:rPr b="1" lang="en-US" sz="850">
                <a:latin typeface="Arial"/>
                <a:ea typeface="Arial"/>
                <a:cs typeface="Arial"/>
                <a:sym typeface="Arial"/>
              </a:rPr>
              <a:t>When you scope an AI-enabled process today, what's your starting point?</a:t>
            </a:r>
            <a:endParaRPr b="1"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four options are: AI Tool First, Business Process First, Data First, or Not Yet Scoped.</a:t>
            </a:r>
            <a:endParaRPr sz="850">
              <a:latin typeface="Arial"/>
              <a:ea typeface="Arial"/>
              <a:cs typeface="Arial"/>
              <a:sym typeface="Arial"/>
            </a:endParaRPr>
          </a:p>
          <a:p>
            <a:pPr indent="0" lvl="0" marL="0" rtl="0" algn="l">
              <a:spcBef>
                <a:spcPts val="500"/>
              </a:spcBef>
              <a:spcAft>
                <a:spcPts val="0"/>
              </a:spcAft>
              <a:buNone/>
            </a:pPr>
            <a:r>
              <a:t/>
            </a:r>
            <a:endParaRPr/>
          </a:p>
        </p:txBody>
      </p:sp>
      <p:sp>
        <p:nvSpPr>
          <p:cNvPr id="234" name="Google Shape;2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Section Break — Plan and Scope</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The first failure mode in AI audits is poor scoping.</a:t>
            </a:r>
            <a:r>
              <a:rPr b="1" lang="en-US" sz="850">
                <a:latin typeface="Arial"/>
                <a:ea typeface="Arial"/>
                <a:cs typeface="Arial"/>
                <a:sym typeface="Arial"/>
              </a:rPr>
              <a:t> Auditors who start with the algorithm get lost. Auditors who start with the process get findings.</a:t>
            </a:r>
            <a:endParaRPr b="1" sz="850">
              <a:latin typeface="Arial"/>
              <a:ea typeface="Arial"/>
              <a:cs typeface="Arial"/>
              <a:sym typeface="Arial"/>
            </a:endParaRPr>
          </a:p>
          <a:p>
            <a:pPr indent="0" lvl="0" marL="0" rtl="0" algn="l">
              <a:spcBef>
                <a:spcPts val="500"/>
              </a:spcBef>
              <a:spcAft>
                <a:spcPts val="0"/>
              </a:spcAft>
              <a:buNone/>
            </a:pPr>
            <a:r>
              <a:t/>
            </a:r>
            <a:endParaRPr/>
          </a:p>
        </p:txBody>
      </p:sp>
      <p:sp>
        <p:nvSpPr>
          <p:cNvPr id="263" name="Google Shape;26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050">
                <a:solidFill>
                  <a:srgbClr val="1A3A5C"/>
                </a:solidFill>
                <a:latin typeface="Arial"/>
                <a:ea typeface="Arial"/>
                <a:cs typeface="Arial"/>
                <a:sym typeface="Arial"/>
              </a:rPr>
              <a:t>The Four-Step Scoping Method</a:t>
            </a:r>
            <a:endParaRPr b="1" sz="1050">
              <a:solidFill>
                <a:srgbClr val="1A3A5C"/>
              </a:solidFill>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lang="en-US" sz="850">
                <a:latin typeface="Arial"/>
                <a:ea typeface="Arial"/>
                <a:cs typeface="Arial"/>
                <a:sym typeface="Arial"/>
              </a:rPr>
              <a:t>This is the repeatable structure for any AI-enabled audit — internal audit providing assurance or external audit determining reliance. Same four steps either way.</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1 — Map the Process:</a:t>
            </a:r>
            <a:r>
              <a:rPr lang="en-US" sz="850">
                <a:latin typeface="Arial"/>
                <a:ea typeface="Arial"/>
                <a:cs typeface="Arial"/>
                <a:sym typeface="Arial"/>
              </a:rPr>
              <a:t> identify the end-to-end business process before you identify the AI. Document inputs, decision points, outputs.</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2 — Locate the AI:</a:t>
            </a:r>
            <a:r>
              <a:rPr lang="en-US" sz="850">
                <a:latin typeface="Arial"/>
                <a:ea typeface="Arial"/>
                <a:cs typeface="Arial"/>
                <a:sym typeface="Arial"/>
              </a:rPr>
              <a:t> pinpoint exactly which step in the process the AI performs. Most AI lives in one of three places — we cover those on the next slide.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3 — Define Risk + Control Objective + Procedure: </a:t>
            </a:r>
            <a:r>
              <a:rPr lang="en-US" sz="850">
                <a:latin typeface="Arial"/>
                <a:ea typeface="Arial"/>
                <a:cs typeface="Arial"/>
                <a:sym typeface="Arial"/>
              </a:rPr>
              <a:t>state the risk in business terms, tie it to a control objective, and specify a test procedure that produces evidence.</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Step 4 — Set the Documentation Bar: </a:t>
            </a:r>
            <a:r>
              <a:rPr lang="en-US" sz="850">
                <a:latin typeface="Arial"/>
                <a:ea typeface="Arial"/>
                <a:cs typeface="Arial"/>
                <a:sym typeface="Arial"/>
              </a:rPr>
              <a:t>before fieldwork begins, ask: would these workpapers hold up under an independent review against the standards governing this engagement?</a:t>
            </a:r>
            <a:endParaRPr sz="850">
              <a:latin typeface="Arial"/>
              <a:ea typeface="Arial"/>
              <a:cs typeface="Arial"/>
              <a:sym typeface="Arial"/>
            </a:endParaRPr>
          </a:p>
          <a:p>
            <a:pPr indent="0" lvl="0" marL="0" rtl="0" algn="l">
              <a:lnSpc>
                <a:spcPct val="115000"/>
              </a:lnSpc>
              <a:spcBef>
                <a:spcPts val="500"/>
              </a:spcBef>
              <a:spcAft>
                <a:spcPts val="0"/>
              </a:spcAft>
              <a:buClr>
                <a:schemeClr val="dk1"/>
              </a:buClr>
              <a:buSzPts val="1100"/>
              <a:buFont typeface="Arial"/>
              <a:buNone/>
            </a:pPr>
            <a:r>
              <a:rPr b="1" lang="en-US" sz="850">
                <a:latin typeface="Arial"/>
                <a:ea typeface="Arial"/>
                <a:cs typeface="Arial"/>
                <a:sym typeface="Arial"/>
              </a:rPr>
              <a:t>This sequence is aligned to IIA Global Internal Audit Standards Domain IV and Domain V.</a:t>
            </a:r>
            <a:endParaRPr b="1" sz="850">
              <a:latin typeface="Arial"/>
              <a:ea typeface="Arial"/>
              <a:cs typeface="Arial"/>
              <a:sym typeface="Arial"/>
            </a:endParaRPr>
          </a:p>
          <a:p>
            <a:pPr indent="0" lvl="0" marL="0" rtl="0" algn="l">
              <a:spcBef>
                <a:spcPts val="500"/>
              </a:spcBef>
              <a:spcAft>
                <a:spcPts val="0"/>
              </a:spcAft>
              <a:buNone/>
            </a:pPr>
            <a:r>
              <a:t/>
            </a:r>
            <a:endParaRPr/>
          </a:p>
        </p:txBody>
      </p:sp>
      <p:sp>
        <p:nvSpPr>
          <p:cNvPr id="277" name="Google Shape;2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10" name="Shape 10"/>
        <p:cNvGrpSpPr/>
        <p:nvPr/>
      </p:nvGrpSpPr>
      <p:grpSpPr>
        <a:xfrm>
          <a:off x="0" y="0"/>
          <a:ext cx="0" cy="0"/>
          <a:chOff x="0" y="0"/>
          <a:chExt cx="0" cy="0"/>
        </a:xfrm>
      </p:grpSpPr>
      <p:pic>
        <p:nvPicPr>
          <p:cNvPr descr="preencoded.png" id="11" name="Google Shape;11;p3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2" name="Google Shape;12;p31"/>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37" name="Shape 37"/>
        <p:cNvGrpSpPr/>
        <p:nvPr/>
      </p:nvGrpSpPr>
      <p:grpSpPr>
        <a:xfrm>
          <a:off x="0" y="0"/>
          <a:ext cx="0" cy="0"/>
          <a:chOff x="0" y="0"/>
          <a:chExt cx="0" cy="0"/>
        </a:xfrm>
      </p:grpSpPr>
      <p:pic>
        <p:nvPicPr>
          <p:cNvPr descr="preencoded.png" id="38" name="Google Shape;38;p4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9" name="Google Shape;39;p40"/>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bg>
      <p:bgPr>
        <a:solidFill>
          <a:srgbClr val="000000"/>
        </a:solidFill>
      </p:bgPr>
    </p:bg>
    <p:spTree>
      <p:nvGrpSpPr>
        <p:cNvPr id="40" name="Shape 40"/>
        <p:cNvGrpSpPr/>
        <p:nvPr/>
      </p:nvGrpSpPr>
      <p:grpSpPr>
        <a:xfrm>
          <a:off x="0" y="0"/>
          <a:ext cx="0" cy="0"/>
          <a:chOff x="0" y="0"/>
          <a:chExt cx="0" cy="0"/>
        </a:xfrm>
      </p:grpSpPr>
      <p:pic>
        <p:nvPicPr>
          <p:cNvPr descr="preencoded.png" id="41" name="Google Shape;41;p4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2" name="Google Shape;42;p41"/>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master">
  <p:cSld name="Slide 12 master">
    <p:bg>
      <p:bgPr>
        <a:solidFill>
          <a:srgbClr val="000000"/>
        </a:solidFill>
      </p:bgPr>
    </p:bg>
    <p:spTree>
      <p:nvGrpSpPr>
        <p:cNvPr id="43" name="Shape 43"/>
        <p:cNvGrpSpPr/>
        <p:nvPr/>
      </p:nvGrpSpPr>
      <p:grpSpPr>
        <a:xfrm>
          <a:off x="0" y="0"/>
          <a:ext cx="0" cy="0"/>
          <a:chOff x="0" y="0"/>
          <a:chExt cx="0" cy="0"/>
        </a:xfrm>
      </p:grpSpPr>
      <p:pic>
        <p:nvPicPr>
          <p:cNvPr descr="preencoded.png" id="44" name="Google Shape;44;p4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5" name="Google Shape;45;p42"/>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master">
  <p:cSld name="Slide 13 master">
    <p:bg>
      <p:bgPr>
        <a:solidFill>
          <a:srgbClr val="000000"/>
        </a:solidFill>
      </p:bgPr>
    </p:bg>
    <p:spTree>
      <p:nvGrpSpPr>
        <p:cNvPr id="46" name="Shape 46"/>
        <p:cNvGrpSpPr/>
        <p:nvPr/>
      </p:nvGrpSpPr>
      <p:grpSpPr>
        <a:xfrm>
          <a:off x="0" y="0"/>
          <a:ext cx="0" cy="0"/>
          <a:chOff x="0" y="0"/>
          <a:chExt cx="0" cy="0"/>
        </a:xfrm>
      </p:grpSpPr>
      <p:pic>
        <p:nvPicPr>
          <p:cNvPr descr="preencoded.png" id="47" name="Google Shape;47;p4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48" name="Google Shape;48;p43"/>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master">
  <p:cSld name="Slide 14 master">
    <p:bg>
      <p:bgPr>
        <a:solidFill>
          <a:srgbClr val="000000"/>
        </a:solidFill>
      </p:bgPr>
    </p:bg>
    <p:spTree>
      <p:nvGrpSpPr>
        <p:cNvPr id="49" name="Shape 49"/>
        <p:cNvGrpSpPr/>
        <p:nvPr/>
      </p:nvGrpSpPr>
      <p:grpSpPr>
        <a:xfrm>
          <a:off x="0" y="0"/>
          <a:ext cx="0" cy="0"/>
          <a:chOff x="0" y="0"/>
          <a:chExt cx="0" cy="0"/>
        </a:xfrm>
      </p:grpSpPr>
      <p:pic>
        <p:nvPicPr>
          <p:cNvPr descr="preencoded.png" id="50" name="Google Shape;50;p4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1" name="Google Shape;51;p44"/>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master">
  <p:cSld name="Slide 15 master">
    <p:bg>
      <p:bgPr>
        <a:solidFill>
          <a:srgbClr val="000000"/>
        </a:solidFill>
      </p:bgPr>
    </p:bg>
    <p:spTree>
      <p:nvGrpSpPr>
        <p:cNvPr id="52" name="Shape 52"/>
        <p:cNvGrpSpPr/>
        <p:nvPr/>
      </p:nvGrpSpPr>
      <p:grpSpPr>
        <a:xfrm>
          <a:off x="0" y="0"/>
          <a:ext cx="0" cy="0"/>
          <a:chOff x="0" y="0"/>
          <a:chExt cx="0" cy="0"/>
        </a:xfrm>
      </p:grpSpPr>
      <p:pic>
        <p:nvPicPr>
          <p:cNvPr descr="preencoded.png" id="53" name="Google Shape;53;p4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4" name="Google Shape;54;p45"/>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master">
  <p:cSld name="Slide 16 master">
    <p:bg>
      <p:bgPr>
        <a:solidFill>
          <a:srgbClr val="000000"/>
        </a:solidFill>
      </p:bgPr>
    </p:bg>
    <p:spTree>
      <p:nvGrpSpPr>
        <p:cNvPr id="55" name="Shape 55"/>
        <p:cNvGrpSpPr/>
        <p:nvPr/>
      </p:nvGrpSpPr>
      <p:grpSpPr>
        <a:xfrm>
          <a:off x="0" y="0"/>
          <a:ext cx="0" cy="0"/>
          <a:chOff x="0" y="0"/>
          <a:chExt cx="0" cy="0"/>
        </a:xfrm>
      </p:grpSpPr>
      <p:pic>
        <p:nvPicPr>
          <p:cNvPr descr="preencoded.png" id="56" name="Google Shape;56;p4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7" name="Google Shape;57;p46"/>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master">
  <p:cSld name="Slide 17 master">
    <p:bg>
      <p:bgPr>
        <a:solidFill>
          <a:srgbClr val="000000"/>
        </a:solidFill>
      </p:bgPr>
    </p:bg>
    <p:spTree>
      <p:nvGrpSpPr>
        <p:cNvPr id="58" name="Shape 58"/>
        <p:cNvGrpSpPr/>
        <p:nvPr/>
      </p:nvGrpSpPr>
      <p:grpSpPr>
        <a:xfrm>
          <a:off x="0" y="0"/>
          <a:ext cx="0" cy="0"/>
          <a:chOff x="0" y="0"/>
          <a:chExt cx="0" cy="0"/>
        </a:xfrm>
      </p:grpSpPr>
      <p:pic>
        <p:nvPicPr>
          <p:cNvPr descr="preencoded.png" id="59" name="Google Shape;59;p4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0" name="Google Shape;60;p47"/>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8 master">
  <p:cSld name="Slide 18 master">
    <p:bg>
      <p:bgPr>
        <a:solidFill>
          <a:srgbClr val="000000"/>
        </a:solidFill>
      </p:bgPr>
    </p:bg>
    <p:spTree>
      <p:nvGrpSpPr>
        <p:cNvPr id="61" name="Shape 61"/>
        <p:cNvGrpSpPr/>
        <p:nvPr/>
      </p:nvGrpSpPr>
      <p:grpSpPr>
        <a:xfrm>
          <a:off x="0" y="0"/>
          <a:ext cx="0" cy="0"/>
          <a:chOff x="0" y="0"/>
          <a:chExt cx="0" cy="0"/>
        </a:xfrm>
      </p:grpSpPr>
      <p:pic>
        <p:nvPicPr>
          <p:cNvPr descr="preencoded.png" id="62" name="Google Shape;62;p4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3" name="Google Shape;63;p48"/>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9 master">
  <p:cSld name="Slide 19 master">
    <p:bg>
      <p:bgPr>
        <a:solidFill>
          <a:srgbClr val="000000"/>
        </a:solidFill>
      </p:bgPr>
    </p:bg>
    <p:spTree>
      <p:nvGrpSpPr>
        <p:cNvPr id="64" name="Shape 64"/>
        <p:cNvGrpSpPr/>
        <p:nvPr/>
      </p:nvGrpSpPr>
      <p:grpSpPr>
        <a:xfrm>
          <a:off x="0" y="0"/>
          <a:ext cx="0" cy="0"/>
          <a:chOff x="0" y="0"/>
          <a:chExt cx="0" cy="0"/>
        </a:xfrm>
      </p:grpSpPr>
      <p:pic>
        <p:nvPicPr>
          <p:cNvPr descr="preencoded.png" id="65" name="Google Shape;65;p4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6" name="Google Shape;66;p49"/>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13" name="Shape 13"/>
        <p:cNvGrpSpPr/>
        <p:nvPr/>
      </p:nvGrpSpPr>
      <p:grpSpPr>
        <a:xfrm>
          <a:off x="0" y="0"/>
          <a:ext cx="0" cy="0"/>
          <a:chOff x="0" y="0"/>
          <a:chExt cx="0" cy="0"/>
        </a:xfrm>
      </p:grpSpPr>
      <p:pic>
        <p:nvPicPr>
          <p:cNvPr descr="preencoded.png" id="14" name="Google Shape;14;p3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5" name="Google Shape;15;p32"/>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0 master">
  <p:cSld name="Slide 20 master">
    <p:bg>
      <p:bgPr>
        <a:solidFill>
          <a:srgbClr val="000000"/>
        </a:solidFill>
      </p:bgPr>
    </p:bg>
    <p:spTree>
      <p:nvGrpSpPr>
        <p:cNvPr id="67" name="Shape 67"/>
        <p:cNvGrpSpPr/>
        <p:nvPr/>
      </p:nvGrpSpPr>
      <p:grpSpPr>
        <a:xfrm>
          <a:off x="0" y="0"/>
          <a:ext cx="0" cy="0"/>
          <a:chOff x="0" y="0"/>
          <a:chExt cx="0" cy="0"/>
        </a:xfrm>
      </p:grpSpPr>
      <p:pic>
        <p:nvPicPr>
          <p:cNvPr descr="preencoded.png" id="68" name="Google Shape;68;p5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9" name="Google Shape;69;p50"/>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1 master">
  <p:cSld name="Slide 21 master">
    <p:bg>
      <p:bgPr>
        <a:solidFill>
          <a:srgbClr val="000000"/>
        </a:solidFill>
      </p:bgPr>
    </p:bg>
    <p:spTree>
      <p:nvGrpSpPr>
        <p:cNvPr id="70" name="Shape 70"/>
        <p:cNvGrpSpPr/>
        <p:nvPr/>
      </p:nvGrpSpPr>
      <p:grpSpPr>
        <a:xfrm>
          <a:off x="0" y="0"/>
          <a:ext cx="0" cy="0"/>
          <a:chOff x="0" y="0"/>
          <a:chExt cx="0" cy="0"/>
        </a:xfrm>
      </p:grpSpPr>
      <p:pic>
        <p:nvPicPr>
          <p:cNvPr descr="preencoded.png" id="71" name="Google Shape;71;p5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2" name="Google Shape;72;p51"/>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2 master">
  <p:cSld name="Slide 22 master">
    <p:bg>
      <p:bgPr>
        <a:solidFill>
          <a:srgbClr val="000000"/>
        </a:solidFill>
      </p:bgPr>
    </p:bg>
    <p:spTree>
      <p:nvGrpSpPr>
        <p:cNvPr id="73" name="Shape 73"/>
        <p:cNvGrpSpPr/>
        <p:nvPr/>
      </p:nvGrpSpPr>
      <p:grpSpPr>
        <a:xfrm>
          <a:off x="0" y="0"/>
          <a:ext cx="0" cy="0"/>
          <a:chOff x="0" y="0"/>
          <a:chExt cx="0" cy="0"/>
        </a:xfrm>
      </p:grpSpPr>
      <p:pic>
        <p:nvPicPr>
          <p:cNvPr descr="preencoded.png" id="74" name="Google Shape;74;p5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5" name="Google Shape;75;p52"/>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3 master">
  <p:cSld name="Slide 23 master">
    <p:bg>
      <p:bgPr>
        <a:solidFill>
          <a:srgbClr val="000000"/>
        </a:solidFill>
      </p:bgPr>
    </p:bg>
    <p:spTree>
      <p:nvGrpSpPr>
        <p:cNvPr id="76" name="Shape 76"/>
        <p:cNvGrpSpPr/>
        <p:nvPr/>
      </p:nvGrpSpPr>
      <p:grpSpPr>
        <a:xfrm>
          <a:off x="0" y="0"/>
          <a:ext cx="0" cy="0"/>
          <a:chOff x="0" y="0"/>
          <a:chExt cx="0" cy="0"/>
        </a:xfrm>
      </p:grpSpPr>
      <p:pic>
        <p:nvPicPr>
          <p:cNvPr descr="preencoded.png" id="77" name="Google Shape;77;p5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8" name="Google Shape;78;p53"/>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4 master">
  <p:cSld name="Slide 24 master">
    <p:bg>
      <p:bgPr>
        <a:solidFill>
          <a:srgbClr val="000000"/>
        </a:solidFill>
      </p:bgPr>
    </p:bg>
    <p:spTree>
      <p:nvGrpSpPr>
        <p:cNvPr id="79" name="Shape 79"/>
        <p:cNvGrpSpPr/>
        <p:nvPr/>
      </p:nvGrpSpPr>
      <p:grpSpPr>
        <a:xfrm>
          <a:off x="0" y="0"/>
          <a:ext cx="0" cy="0"/>
          <a:chOff x="0" y="0"/>
          <a:chExt cx="0" cy="0"/>
        </a:xfrm>
      </p:grpSpPr>
      <p:pic>
        <p:nvPicPr>
          <p:cNvPr descr="preencoded.png" id="80" name="Google Shape;80;p5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1" name="Google Shape;81;p54"/>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5 master">
  <p:cSld name="Slide 25 master">
    <p:bg>
      <p:bgPr>
        <a:solidFill>
          <a:srgbClr val="000000"/>
        </a:solidFill>
      </p:bgPr>
    </p:bg>
    <p:spTree>
      <p:nvGrpSpPr>
        <p:cNvPr id="82" name="Shape 82"/>
        <p:cNvGrpSpPr/>
        <p:nvPr/>
      </p:nvGrpSpPr>
      <p:grpSpPr>
        <a:xfrm>
          <a:off x="0" y="0"/>
          <a:ext cx="0" cy="0"/>
          <a:chOff x="0" y="0"/>
          <a:chExt cx="0" cy="0"/>
        </a:xfrm>
      </p:grpSpPr>
      <p:pic>
        <p:nvPicPr>
          <p:cNvPr descr="preencoded.png" id="83" name="Google Shape;83;p5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4" name="Google Shape;84;p55"/>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6 master">
  <p:cSld name="Slide 26 master">
    <p:bg>
      <p:bgPr>
        <a:solidFill>
          <a:srgbClr val="000000"/>
        </a:solidFill>
      </p:bgPr>
    </p:bg>
    <p:spTree>
      <p:nvGrpSpPr>
        <p:cNvPr id="85" name="Shape 85"/>
        <p:cNvGrpSpPr/>
        <p:nvPr/>
      </p:nvGrpSpPr>
      <p:grpSpPr>
        <a:xfrm>
          <a:off x="0" y="0"/>
          <a:ext cx="0" cy="0"/>
          <a:chOff x="0" y="0"/>
          <a:chExt cx="0" cy="0"/>
        </a:xfrm>
      </p:grpSpPr>
      <p:pic>
        <p:nvPicPr>
          <p:cNvPr descr="preencoded.png" id="86" name="Google Shape;86;p5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7" name="Google Shape;87;p56"/>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7 master">
  <p:cSld name="Slide 27 master">
    <p:bg>
      <p:bgPr>
        <a:solidFill>
          <a:srgbClr val="000000"/>
        </a:solidFill>
      </p:bgPr>
    </p:bg>
    <p:spTree>
      <p:nvGrpSpPr>
        <p:cNvPr id="88" name="Shape 88"/>
        <p:cNvGrpSpPr/>
        <p:nvPr/>
      </p:nvGrpSpPr>
      <p:grpSpPr>
        <a:xfrm>
          <a:off x="0" y="0"/>
          <a:ext cx="0" cy="0"/>
          <a:chOff x="0" y="0"/>
          <a:chExt cx="0" cy="0"/>
        </a:xfrm>
      </p:grpSpPr>
      <p:pic>
        <p:nvPicPr>
          <p:cNvPr descr="preencoded.png" id="89" name="Google Shape;89;p5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57"/>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8 master">
  <p:cSld name="Slide 28 master">
    <p:bg>
      <p:bgPr>
        <a:solidFill>
          <a:srgbClr val="000000"/>
        </a:solidFill>
      </p:bgPr>
    </p:bg>
    <p:spTree>
      <p:nvGrpSpPr>
        <p:cNvPr id="91" name="Shape 91"/>
        <p:cNvGrpSpPr/>
        <p:nvPr/>
      </p:nvGrpSpPr>
      <p:grpSpPr>
        <a:xfrm>
          <a:off x="0" y="0"/>
          <a:ext cx="0" cy="0"/>
          <a:chOff x="0" y="0"/>
          <a:chExt cx="0" cy="0"/>
        </a:xfrm>
      </p:grpSpPr>
      <p:pic>
        <p:nvPicPr>
          <p:cNvPr descr="preencoded.png" id="92" name="Google Shape;92;p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3" name="Google Shape;93;p58"/>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9 master">
  <p:cSld name="Slide 29 master">
    <p:bg>
      <p:bgPr>
        <a:solidFill>
          <a:srgbClr val="000000"/>
        </a:solidFill>
      </p:bgPr>
    </p:bg>
    <p:spTree>
      <p:nvGrpSpPr>
        <p:cNvPr id="94" name="Shape 94"/>
        <p:cNvGrpSpPr/>
        <p:nvPr/>
      </p:nvGrpSpPr>
      <p:grpSpPr>
        <a:xfrm>
          <a:off x="0" y="0"/>
          <a:ext cx="0" cy="0"/>
          <a:chOff x="0" y="0"/>
          <a:chExt cx="0" cy="0"/>
        </a:xfrm>
      </p:grpSpPr>
      <p:pic>
        <p:nvPicPr>
          <p:cNvPr descr="preencoded.png" id="95" name="Google Shape;95;p5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6" name="Google Shape;96;p59"/>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16" name="Shape 16"/>
        <p:cNvGrpSpPr/>
        <p:nvPr/>
      </p:nvGrpSpPr>
      <p:grpSpPr>
        <a:xfrm>
          <a:off x="0" y="0"/>
          <a:ext cx="0" cy="0"/>
          <a:chOff x="0" y="0"/>
          <a:chExt cx="0" cy="0"/>
        </a:xfrm>
      </p:grpSpPr>
      <p:pic>
        <p:nvPicPr>
          <p:cNvPr descr="preencoded.png" id="17" name="Google Shape;17;p3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8" name="Google Shape;18;p33"/>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97" name="Shape 9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19" name="Shape 19"/>
        <p:cNvGrpSpPr/>
        <p:nvPr/>
      </p:nvGrpSpPr>
      <p:grpSpPr>
        <a:xfrm>
          <a:off x="0" y="0"/>
          <a:ext cx="0" cy="0"/>
          <a:chOff x="0" y="0"/>
          <a:chExt cx="0" cy="0"/>
        </a:xfrm>
      </p:grpSpPr>
      <p:pic>
        <p:nvPicPr>
          <p:cNvPr descr="preencoded.png" id="20" name="Google Shape;20;p3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 name="Google Shape;21;p34"/>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22" name="Shape 22"/>
        <p:cNvGrpSpPr/>
        <p:nvPr/>
      </p:nvGrpSpPr>
      <p:grpSpPr>
        <a:xfrm>
          <a:off x="0" y="0"/>
          <a:ext cx="0" cy="0"/>
          <a:chOff x="0" y="0"/>
          <a:chExt cx="0" cy="0"/>
        </a:xfrm>
      </p:grpSpPr>
      <p:pic>
        <p:nvPicPr>
          <p:cNvPr descr="preencoded.png" id="23" name="Google Shape;23;p3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 name="Google Shape;24;p35"/>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25" name="Shape 25"/>
        <p:cNvGrpSpPr/>
        <p:nvPr/>
      </p:nvGrpSpPr>
      <p:grpSpPr>
        <a:xfrm>
          <a:off x="0" y="0"/>
          <a:ext cx="0" cy="0"/>
          <a:chOff x="0" y="0"/>
          <a:chExt cx="0" cy="0"/>
        </a:xfrm>
      </p:grpSpPr>
      <p:pic>
        <p:nvPicPr>
          <p:cNvPr descr="preencoded.png" id="26" name="Google Shape;26;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7" name="Google Shape;27;p36"/>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28" name="Shape 28"/>
        <p:cNvGrpSpPr/>
        <p:nvPr/>
      </p:nvGrpSpPr>
      <p:grpSpPr>
        <a:xfrm>
          <a:off x="0" y="0"/>
          <a:ext cx="0" cy="0"/>
          <a:chOff x="0" y="0"/>
          <a:chExt cx="0" cy="0"/>
        </a:xfrm>
      </p:grpSpPr>
      <p:pic>
        <p:nvPicPr>
          <p:cNvPr descr="preencoded.png" id="29" name="Google Shape;29;p3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 name="Google Shape;30;p37"/>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bg>
      <p:bgPr>
        <a:solidFill>
          <a:srgbClr val="000000"/>
        </a:solidFill>
      </p:bgPr>
    </p:bg>
    <p:spTree>
      <p:nvGrpSpPr>
        <p:cNvPr id="31" name="Shape 31"/>
        <p:cNvGrpSpPr/>
        <p:nvPr/>
      </p:nvGrpSpPr>
      <p:grpSpPr>
        <a:xfrm>
          <a:off x="0" y="0"/>
          <a:ext cx="0" cy="0"/>
          <a:chOff x="0" y="0"/>
          <a:chExt cx="0" cy="0"/>
        </a:xfrm>
      </p:grpSpPr>
      <p:pic>
        <p:nvPicPr>
          <p:cNvPr descr="preencoded.png" id="32" name="Google Shape;32;p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3" name="Google Shape;33;p38"/>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34" name="Shape 34"/>
        <p:cNvGrpSpPr/>
        <p:nvPr/>
      </p:nvGrpSpPr>
      <p:grpSpPr>
        <a:xfrm>
          <a:off x="0" y="0"/>
          <a:ext cx="0" cy="0"/>
          <a:chOff x="0" y="0"/>
          <a:chExt cx="0" cy="0"/>
        </a:xfrm>
      </p:grpSpPr>
      <p:pic>
        <p:nvPicPr>
          <p:cNvPr descr="preencoded.png" id="35" name="Google Shape;35;p39"/>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6" name="Google Shape;36;p39"/>
          <p:cNvSpPr/>
          <p:nvPr/>
        </p:nvSpPr>
        <p:spPr>
          <a:xfrm>
            <a:off x="0" y="0"/>
            <a:ext cx="9144000" cy="5143500"/>
          </a:xfrm>
          <a:prstGeom prst="rect">
            <a:avLst/>
          </a:prstGeom>
          <a:solidFill>
            <a:srgbClr val="09151A">
              <a:alpha val="9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45.png"/><Relationship Id="rId5"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3.jpg"/><Relationship Id="rId4" Type="http://schemas.openxmlformats.org/officeDocument/2006/relationships/image" Target="../media/image42.png"/><Relationship Id="rId5"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42.png"/><Relationship Id="rId5"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51.jpg"/><Relationship Id="rId4" Type="http://schemas.openxmlformats.org/officeDocument/2006/relationships/image" Target="../media/image42.png"/><Relationship Id="rId5"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3.jpg"/><Relationship Id="rId4" Type="http://schemas.openxmlformats.org/officeDocument/2006/relationships/hyperlink" Target="https://www.linkedin.com/in/mlevy9/" TargetMode="External"/><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4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42.png"/><Relationship Id="rId5"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42.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42.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50.jpg"/><Relationship Id="rId4" Type="http://schemas.openxmlformats.org/officeDocument/2006/relationships/image" Target="../media/image42.png"/><Relationship Id="rId5"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2.jpg"/><Relationship Id="rId4" Type="http://schemas.openxmlformats.org/officeDocument/2006/relationships/image" Target="../media/image40.png"/><Relationship Id="rId9" Type="http://schemas.openxmlformats.org/officeDocument/2006/relationships/image" Target="../media/image45.png"/><Relationship Id="rId5" Type="http://schemas.openxmlformats.org/officeDocument/2006/relationships/image" Target="../media/image28.jpg"/><Relationship Id="rId6" Type="http://schemas.openxmlformats.org/officeDocument/2006/relationships/image" Target="../media/image27.png"/><Relationship Id="rId7" Type="http://schemas.openxmlformats.org/officeDocument/2006/relationships/image" Target="../media/image38.png"/><Relationship Id="rId8"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40.png"/><Relationship Id="rId9" Type="http://schemas.openxmlformats.org/officeDocument/2006/relationships/image" Target="../media/image45.png"/><Relationship Id="rId5" Type="http://schemas.openxmlformats.org/officeDocument/2006/relationships/image" Target="../media/image28.jpg"/><Relationship Id="rId6" Type="http://schemas.openxmlformats.org/officeDocument/2006/relationships/image" Target="../media/image27.png"/><Relationship Id="rId7" Type="http://schemas.openxmlformats.org/officeDocument/2006/relationships/image" Target="../media/image38.png"/><Relationship Id="rId8" Type="http://schemas.openxmlformats.org/officeDocument/2006/relationships/image" Target="../media/image4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 Id="rId3" Type="http://schemas.openxmlformats.org/officeDocument/2006/relationships/image" Target="../media/image55.jpg"/><Relationship Id="rId4" Type="http://schemas.openxmlformats.org/officeDocument/2006/relationships/image" Target="../media/image48.png"/><Relationship Id="rId5" Type="http://schemas.openxmlformats.org/officeDocument/2006/relationships/image" Target="../media/image42.png"/><Relationship Id="rId6" Type="http://schemas.openxmlformats.org/officeDocument/2006/relationships/image" Target="../media/image45.png"/><Relationship Id="rId7" Type="http://schemas.openxmlformats.org/officeDocument/2006/relationships/hyperlink" Target="http://drive.google.com/file/d/1I2wTK5aV0rBj5OhvjIdbmI7wwGI0pYQH/view" TargetMode="External"/><Relationship Id="rId8" Type="http://schemas.openxmlformats.org/officeDocument/2006/relationships/image" Target="../media/image5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5.jpg"/><Relationship Id="rId4" Type="http://schemas.openxmlformats.org/officeDocument/2006/relationships/image" Target="../media/image39.png"/><Relationship Id="rId5" Type="http://schemas.openxmlformats.org/officeDocument/2006/relationships/hyperlink" Target="mailto:cpe@cherryhilladvisory.com" TargetMode="External"/><Relationship Id="rId6"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2.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2.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7.jpg"/><Relationship Id="rId4" Type="http://schemas.openxmlformats.org/officeDocument/2006/relationships/image" Target="../media/image42.png"/><Relationship Id="rId5"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preencoded.png" id="103" name="Google Shape;103;p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04" name="Google Shape;104;p1" title="CHA Logo 10.png"/>
          <p:cNvPicPr preferRelativeResize="0"/>
          <p:nvPr/>
        </p:nvPicPr>
        <p:blipFill rotWithShape="1">
          <a:blip r:embed="rId4">
            <a:alphaModFix/>
          </a:blip>
          <a:srcRect b="23937" l="0" r="0" t="23937"/>
          <a:stretch/>
        </p:blipFill>
        <p:spPr>
          <a:xfrm>
            <a:off x="539874" y="2202879"/>
            <a:ext cx="1713607" cy="357188"/>
          </a:xfrm>
          <a:prstGeom prst="rect">
            <a:avLst/>
          </a:prstGeom>
          <a:noFill/>
          <a:ln>
            <a:noFill/>
          </a:ln>
        </p:spPr>
      </p:pic>
      <p:pic>
        <p:nvPicPr>
          <p:cNvPr id="105" name="Google Shape;105;p1" title="fd1d69226b72752bf32023131be51d7fb09c35dd.png"/>
          <p:cNvPicPr preferRelativeResize="0"/>
          <p:nvPr/>
        </p:nvPicPr>
        <p:blipFill rotWithShape="1">
          <a:blip r:embed="rId5">
            <a:alphaModFix/>
          </a:blip>
          <a:srcRect b="0" l="0" r="0" t="0"/>
          <a:stretch/>
        </p:blipFill>
        <p:spPr>
          <a:xfrm>
            <a:off x="2311300" y="2173095"/>
            <a:ext cx="1349075" cy="422025"/>
          </a:xfrm>
          <a:prstGeom prst="rect">
            <a:avLst/>
          </a:prstGeom>
          <a:noFill/>
          <a:ln>
            <a:noFill/>
          </a:ln>
        </p:spPr>
      </p:pic>
      <p:sp>
        <p:nvSpPr>
          <p:cNvPr id="106" name="Google Shape;106;p1"/>
          <p:cNvSpPr/>
          <p:nvPr/>
        </p:nvSpPr>
        <p:spPr>
          <a:xfrm>
            <a:off x="5767611" y="2172519"/>
            <a:ext cx="2845891" cy="215950"/>
          </a:xfrm>
          <a:prstGeom prst="rect">
            <a:avLst/>
          </a:prstGeom>
          <a:noFill/>
          <a:ln>
            <a:noFill/>
          </a:ln>
        </p:spPr>
        <p:txBody>
          <a:bodyPr anchorCtr="0" anchor="t" bIns="0" lIns="0" spcFirstLastPara="1" rIns="0" wrap="square" tIns="0">
            <a:noAutofit/>
          </a:bodyPr>
          <a:lstStyle/>
          <a:p>
            <a:pPr indent="0" lvl="0" marL="0" marR="0" rtl="0" algn="l">
              <a:lnSpc>
                <a:spcPct val="161904"/>
              </a:lnSpc>
              <a:spcBef>
                <a:spcPts val="0"/>
              </a:spcBef>
              <a:spcAft>
                <a:spcPts val="0"/>
              </a:spcAft>
              <a:buSzPts val="1050"/>
              <a:buFont typeface="Arial"/>
              <a:buNone/>
            </a:pPr>
            <a:r>
              <a:t/>
            </a:r>
            <a:endParaRPr b="0" i="0" sz="1050" u="none" cap="none" strike="noStrike"/>
          </a:p>
        </p:txBody>
      </p:sp>
      <p:sp>
        <p:nvSpPr>
          <p:cNvPr id="107" name="Google Shape;107;p1"/>
          <p:cNvSpPr/>
          <p:nvPr/>
        </p:nvSpPr>
        <p:spPr>
          <a:xfrm>
            <a:off x="539874" y="2876476"/>
            <a:ext cx="8064252" cy="215950"/>
          </a:xfrm>
          <a:prstGeom prst="rect">
            <a:avLst/>
          </a:prstGeom>
          <a:noFill/>
          <a:ln>
            <a:noFill/>
          </a:ln>
        </p:spPr>
        <p:txBody>
          <a:bodyPr anchorCtr="0" anchor="t" bIns="0" lIns="0" spcFirstLastPara="1" rIns="0" wrap="square" tIns="0">
            <a:noAutofit/>
          </a:bodyPr>
          <a:lstStyle/>
          <a:p>
            <a:pPr indent="0" lvl="0" marL="0" marR="0" rtl="0" algn="l">
              <a:lnSpc>
                <a:spcPct val="161904"/>
              </a:lnSpc>
              <a:spcBef>
                <a:spcPts val="0"/>
              </a:spcBef>
              <a:spcAft>
                <a:spcPts val="0"/>
              </a:spcAft>
              <a:buSzPts val="1050"/>
              <a:buFont typeface="Arial"/>
              <a:buNone/>
            </a:pPr>
            <a:r>
              <a:t/>
            </a:r>
            <a:endParaRPr b="0" i="0" sz="1050" u="none" cap="none" strike="noStrike"/>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9"/>
          <p:cNvSpPr/>
          <p:nvPr/>
        </p:nvSpPr>
        <p:spPr>
          <a:xfrm>
            <a:off x="562026" y="958528"/>
            <a:ext cx="7102200" cy="253200"/>
          </a:xfrm>
          <a:prstGeom prst="rect">
            <a:avLst/>
          </a:prstGeom>
          <a:noFill/>
          <a:ln>
            <a:noFill/>
          </a:ln>
        </p:spPr>
        <p:txBody>
          <a:bodyPr anchorCtr="0" anchor="t" bIns="0" lIns="0" spcFirstLastPara="1" rIns="0" wrap="square" tIns="0">
            <a:noAutofit/>
          </a:bodyPr>
          <a:lstStyle/>
          <a:p>
            <a:pPr indent="0" lvl="0" marL="0" marR="0" rtl="0" algn="l">
              <a:lnSpc>
                <a:spcPct val="125806"/>
              </a:lnSpc>
              <a:spcBef>
                <a:spcPts val="0"/>
              </a:spcBef>
              <a:spcAft>
                <a:spcPts val="0"/>
              </a:spcAft>
              <a:buClr>
                <a:srgbClr val="F5F0F0"/>
              </a:buClr>
              <a:buSzPts val="1550"/>
              <a:buFont typeface="Libre Baskerville"/>
              <a:buNone/>
            </a:pPr>
            <a:r>
              <a:rPr b="0" i="0" lang="en-US" sz="1900" u="none" cap="none" strike="noStrike">
                <a:solidFill>
                  <a:srgbClr val="F5F0F0"/>
                </a:solidFill>
                <a:latin typeface="Libre Baskerville"/>
                <a:ea typeface="Libre Baskerville"/>
                <a:cs typeface="Libre Baskerville"/>
                <a:sym typeface="Libre Baskerville"/>
              </a:rPr>
              <a:t>Step 01: Map the Process Before You Audit the AI</a:t>
            </a:r>
            <a:endParaRPr b="0" i="0" sz="1900" u="none" cap="none" strike="noStrike"/>
          </a:p>
        </p:txBody>
      </p:sp>
      <p:sp>
        <p:nvSpPr>
          <p:cNvPr id="306" name="Google Shape;306;p9"/>
          <p:cNvSpPr/>
          <p:nvPr/>
        </p:nvSpPr>
        <p:spPr>
          <a:xfrm>
            <a:off x="562025" y="1437209"/>
            <a:ext cx="8064300" cy="216000"/>
          </a:xfrm>
          <a:prstGeom prst="rect">
            <a:avLst/>
          </a:prstGeom>
          <a:noFill/>
          <a:ln>
            <a:noFill/>
          </a:ln>
        </p:spPr>
        <p:txBody>
          <a:bodyPr anchorCtr="0" anchor="t" bIns="0" lIns="0" spcFirstLastPara="1" rIns="0" wrap="square" tIns="0">
            <a:noAutofit/>
          </a:bodyPr>
          <a:lstStyle/>
          <a:p>
            <a:pPr indent="0" lvl="0" marL="0" marR="0" rtl="0" algn="l">
              <a:lnSpc>
                <a:spcPct val="161904"/>
              </a:lnSpc>
              <a:spcBef>
                <a:spcPts val="0"/>
              </a:spcBef>
              <a:spcAft>
                <a:spcPts val="0"/>
              </a:spcAft>
              <a:buClr>
                <a:srgbClr val="E2E6E9"/>
              </a:buClr>
              <a:buSzPts val="1050"/>
              <a:buFont typeface="Libre Franklin"/>
              <a:buNone/>
            </a:pPr>
            <a:r>
              <a:rPr b="0" i="0" lang="en-US" sz="1200" u="none" cap="none" strike="noStrike">
                <a:solidFill>
                  <a:srgbClr val="E2E6E9"/>
                </a:solidFill>
                <a:latin typeface="Libre Franklin"/>
                <a:ea typeface="Libre Franklin"/>
                <a:cs typeface="Libre Franklin"/>
                <a:sym typeface="Libre Franklin"/>
              </a:rPr>
              <a:t>The process is the unit of audit. The AI is one component within that process.</a:t>
            </a:r>
            <a:endParaRPr b="0" i="0" sz="1200" u="none" cap="none" strike="noStrike"/>
          </a:p>
        </p:txBody>
      </p:sp>
      <p:sp>
        <p:nvSpPr>
          <p:cNvPr id="307" name="Google Shape;307;p9"/>
          <p:cNvSpPr/>
          <p:nvPr/>
        </p:nvSpPr>
        <p:spPr>
          <a:xfrm>
            <a:off x="562025" y="1871417"/>
            <a:ext cx="8064300" cy="172800"/>
          </a:xfrm>
          <a:prstGeom prst="rect">
            <a:avLst/>
          </a:prstGeom>
          <a:noFill/>
          <a:ln>
            <a:noFill/>
          </a:ln>
        </p:spPr>
        <p:txBody>
          <a:bodyPr anchorCtr="0" anchor="t" bIns="0" lIns="0" spcFirstLastPara="1" rIns="0" wrap="square" tIns="0">
            <a:noAutofit/>
          </a:bodyPr>
          <a:lstStyle/>
          <a:p>
            <a:pPr indent="0" lvl="0" marL="0" marR="0" rtl="0" algn="l">
              <a:lnSpc>
                <a:spcPct val="158823"/>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 </a:t>
            </a:r>
            <a:endParaRPr b="0" i="0" sz="850" u="none" cap="none" strike="noStrike"/>
          </a:p>
        </p:txBody>
      </p:sp>
      <p:sp>
        <p:nvSpPr>
          <p:cNvPr id="308" name="Google Shape;308;p9"/>
          <p:cNvSpPr/>
          <p:nvPr/>
        </p:nvSpPr>
        <p:spPr>
          <a:xfrm>
            <a:off x="562025" y="1941198"/>
            <a:ext cx="1914900" cy="1819500"/>
          </a:xfrm>
          <a:prstGeom prst="roundRect">
            <a:avLst>
              <a:gd fmla="val 5025"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p:nvPr/>
        </p:nvSpPr>
        <p:spPr>
          <a:xfrm>
            <a:off x="542975" y="1941198"/>
            <a:ext cx="76200" cy="18195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a:off x="773138" y="2095161"/>
            <a:ext cx="1549800" cy="863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An AI-enabled process is still a process. Apply the audit methodology you already know.</a:t>
            </a:r>
            <a:endParaRPr b="0" i="0" sz="1050" u="none" cap="none" strike="noStrike"/>
          </a:p>
        </p:txBody>
      </p:sp>
      <p:sp>
        <p:nvSpPr>
          <p:cNvPr id="311" name="Google Shape;311;p9"/>
          <p:cNvSpPr/>
          <p:nvPr/>
        </p:nvSpPr>
        <p:spPr>
          <a:xfrm>
            <a:off x="2611760" y="1941198"/>
            <a:ext cx="1914900" cy="1819500"/>
          </a:xfrm>
          <a:prstGeom prst="roundRect">
            <a:avLst>
              <a:gd fmla="val 5025"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9"/>
          <p:cNvSpPr/>
          <p:nvPr/>
        </p:nvSpPr>
        <p:spPr>
          <a:xfrm>
            <a:off x="2592710" y="1941198"/>
            <a:ext cx="76200" cy="18195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
          <p:cNvSpPr/>
          <p:nvPr/>
        </p:nvSpPr>
        <p:spPr>
          <a:xfrm>
            <a:off x="2822873" y="2095161"/>
            <a:ext cx="1549800" cy="1511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Document the end-to-end flow: inputs, decision points, outputs, downstream actions, and the people accountable at each step.</a:t>
            </a:r>
            <a:endParaRPr b="0" i="0" sz="1050" u="none" cap="none" strike="noStrike"/>
          </a:p>
        </p:txBody>
      </p:sp>
      <p:sp>
        <p:nvSpPr>
          <p:cNvPr id="314" name="Google Shape;314;p9"/>
          <p:cNvSpPr/>
          <p:nvPr/>
        </p:nvSpPr>
        <p:spPr>
          <a:xfrm>
            <a:off x="4661570" y="1941198"/>
            <a:ext cx="1914900" cy="1819500"/>
          </a:xfrm>
          <a:prstGeom prst="roundRect">
            <a:avLst>
              <a:gd fmla="val 5025"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p:nvPr/>
        </p:nvSpPr>
        <p:spPr>
          <a:xfrm>
            <a:off x="4642520" y="1941198"/>
            <a:ext cx="76200" cy="18195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4872683" y="2095161"/>
            <a:ext cx="1549800" cy="1079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Identify what the process is supposed to do. That goal is the basis for every control objective downstream.</a:t>
            </a:r>
            <a:endParaRPr b="0" i="0" sz="1050" u="none" cap="none" strike="noStrike"/>
          </a:p>
        </p:txBody>
      </p:sp>
      <p:sp>
        <p:nvSpPr>
          <p:cNvPr id="317" name="Google Shape;317;p9"/>
          <p:cNvSpPr/>
          <p:nvPr/>
        </p:nvSpPr>
        <p:spPr>
          <a:xfrm>
            <a:off x="6711380" y="1941198"/>
            <a:ext cx="1914900" cy="1819500"/>
          </a:xfrm>
          <a:prstGeom prst="roundRect">
            <a:avLst>
              <a:gd fmla="val 5025"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a:off x="6692330" y="1941198"/>
            <a:ext cx="76200" cy="18195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9"/>
          <p:cNvSpPr/>
          <p:nvPr/>
        </p:nvSpPr>
        <p:spPr>
          <a:xfrm>
            <a:off x="6922493" y="2095161"/>
            <a:ext cx="1549800" cy="1295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Walk the process with the process owner before scoping the AI itself. Ask: "What changes if the AI is wrong?"</a:t>
            </a:r>
            <a:endParaRPr b="0" i="0" sz="1050" u="none" cap="none" strike="noStrike"/>
          </a:p>
        </p:txBody>
      </p:sp>
      <p:sp>
        <p:nvSpPr>
          <p:cNvPr id="320" name="Google Shape;320;p9"/>
          <p:cNvSpPr/>
          <p:nvPr/>
        </p:nvSpPr>
        <p:spPr>
          <a:xfrm>
            <a:off x="539874" y="3934726"/>
            <a:ext cx="8064300" cy="172800"/>
          </a:xfrm>
          <a:prstGeom prst="rect">
            <a:avLst/>
          </a:prstGeom>
          <a:noFill/>
          <a:ln>
            <a:noFill/>
          </a:ln>
        </p:spPr>
        <p:txBody>
          <a:bodyPr anchorCtr="0" anchor="t" bIns="0" lIns="0" spcFirstLastPara="1" rIns="0" wrap="square" tIns="0">
            <a:noAutofit/>
          </a:bodyPr>
          <a:lstStyle/>
          <a:p>
            <a:pPr indent="0" lvl="0" marL="0" marR="0" rtl="0" algn="l">
              <a:lnSpc>
                <a:spcPct val="158823"/>
              </a:lnSpc>
              <a:spcBef>
                <a:spcPts val="0"/>
              </a:spcBef>
              <a:spcAft>
                <a:spcPts val="0"/>
              </a:spcAft>
              <a:buClr>
                <a:srgbClr val="E2E6E9"/>
              </a:buClr>
              <a:buSzPts val="850"/>
              <a:buFont typeface="Libre Franklin"/>
              <a:buNone/>
            </a:pPr>
            <a:r>
              <a:rPr b="0" i="1" lang="en-US" sz="850" u="none" cap="none" strike="noStrike">
                <a:solidFill>
                  <a:srgbClr val="AFCBF8"/>
                </a:solidFill>
                <a:latin typeface="Libre Franklin"/>
                <a:ea typeface="Libre Franklin"/>
                <a:cs typeface="Libre Franklin"/>
                <a:sym typeface="Libre Franklin"/>
              </a:rPr>
              <a:t>Source: Cherry Hill Advisory AI Auditing Guide, "Mapping AI Use &amp; Risk," December 2025.</a:t>
            </a:r>
            <a:endParaRPr b="0" i="0" sz="850" u="none" cap="none" strike="noStrike">
              <a:solidFill>
                <a:srgbClr val="AFCBF8"/>
              </a:solidFill>
            </a:endParaRPr>
          </a:p>
        </p:txBody>
      </p:sp>
      <p:sp>
        <p:nvSpPr>
          <p:cNvPr id="321" name="Google Shape;321;p9"/>
          <p:cNvSpPr/>
          <p:nvPr/>
        </p:nvSpPr>
        <p:spPr>
          <a:xfrm>
            <a:off x="134913" y="4696718"/>
            <a:ext cx="1657573" cy="151209"/>
          </a:xfrm>
          <a:prstGeom prst="rect">
            <a:avLst/>
          </a:prstGeom>
          <a:noFill/>
          <a:ln>
            <a:noFill/>
          </a:ln>
        </p:spPr>
        <p:txBody>
          <a:bodyPr anchorCtr="0" anchor="t" bIns="0" lIns="0" spcFirstLastPara="1" rIns="132275" wrap="square" tIns="160625">
            <a:noAutofit/>
          </a:bodyPr>
          <a:lstStyle/>
          <a:p>
            <a:pPr indent="0" lvl="0" marL="0" marR="0" rtl="0" algn="l">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322" name="Google Shape;322;p9"/>
          <p:cNvSpPr/>
          <p:nvPr/>
        </p:nvSpPr>
        <p:spPr>
          <a:xfrm>
            <a:off x="8653165" y="4696718"/>
            <a:ext cx="355922" cy="151209"/>
          </a:xfrm>
          <a:prstGeom prst="rect">
            <a:avLst/>
          </a:prstGeom>
          <a:noFill/>
          <a:ln>
            <a:noFill/>
          </a:ln>
        </p:spPr>
        <p:txBody>
          <a:bodyPr anchorCtr="0" anchor="t" bIns="0" lIns="0" spcFirstLastPara="1" rIns="160625" wrap="square" tIns="132275">
            <a:noAutofit/>
          </a:bodyPr>
          <a:lstStyle/>
          <a:p>
            <a:pPr indent="0" lvl="0" marL="0" marR="0" rtl="0" algn="r">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8</a:t>
            </a:r>
            <a:endParaRPr b="0" i="0" sz="700" u="none" cap="none" strike="noStrike"/>
          </a:p>
        </p:txBody>
      </p:sp>
      <p:pic>
        <p:nvPicPr>
          <p:cNvPr id="323" name="Google Shape;323;p9"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324" name="Google Shape;324;p9"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0"/>
          <p:cNvSpPr/>
          <p:nvPr/>
        </p:nvSpPr>
        <p:spPr>
          <a:xfrm>
            <a:off x="570775" y="711549"/>
            <a:ext cx="5595900" cy="219300"/>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5F0F0"/>
              </a:buClr>
              <a:buSzPts val="1350"/>
              <a:buFont typeface="Libre Baskerville"/>
              <a:buNone/>
            </a:pPr>
            <a:r>
              <a:rPr b="0" i="0" lang="en-US" sz="1900" u="none" cap="none" strike="noStrike">
                <a:solidFill>
                  <a:srgbClr val="F5F0F0"/>
                </a:solidFill>
                <a:latin typeface="Libre Baskerville"/>
                <a:ea typeface="Libre Baskerville"/>
                <a:cs typeface="Libre Baskerville"/>
                <a:sym typeface="Libre Baskerville"/>
              </a:rPr>
              <a:t>Step 02: Locate the AI - Three Places It Hides</a:t>
            </a:r>
            <a:endParaRPr b="0" i="0" sz="1900" u="none" cap="none" strike="noStrike"/>
          </a:p>
        </p:txBody>
      </p:sp>
      <p:sp>
        <p:nvSpPr>
          <p:cNvPr id="331" name="Google Shape;331;p10"/>
          <p:cNvSpPr/>
          <p:nvPr/>
        </p:nvSpPr>
        <p:spPr>
          <a:xfrm>
            <a:off x="539850" y="1203301"/>
            <a:ext cx="7323900" cy="144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1200" u="none" cap="none" strike="noStrike">
                <a:solidFill>
                  <a:srgbClr val="E2E6E9"/>
                </a:solidFill>
                <a:latin typeface="Libre Franklin"/>
                <a:ea typeface="Libre Franklin"/>
                <a:cs typeface="Libre Franklin"/>
                <a:sym typeface="Libre Franklin"/>
              </a:rPr>
              <a:t>AI rarely takes over an entire process. It usually performs one of three roles. Identify which one before you scope tests.</a:t>
            </a:r>
            <a:endParaRPr b="0" i="0" sz="1200" u="none" cap="none" strike="noStrike"/>
          </a:p>
        </p:txBody>
      </p:sp>
      <p:sp>
        <p:nvSpPr>
          <p:cNvPr id="332" name="Google Shape;332;p10"/>
          <p:cNvSpPr/>
          <p:nvPr/>
        </p:nvSpPr>
        <p:spPr>
          <a:xfrm>
            <a:off x="539874" y="1456432"/>
            <a:ext cx="8064252" cy="92571"/>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333" name="Google Shape;333;p10"/>
          <p:cNvSpPr/>
          <p:nvPr/>
        </p:nvSpPr>
        <p:spPr>
          <a:xfrm>
            <a:off x="539874" y="1909880"/>
            <a:ext cx="2600400" cy="526500"/>
          </a:xfrm>
          <a:prstGeom prst="roundRect">
            <a:avLst>
              <a:gd fmla="val 7001"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0"/>
          <p:cNvSpPr/>
          <p:nvPr/>
        </p:nvSpPr>
        <p:spPr>
          <a:xfrm>
            <a:off x="549399" y="1919405"/>
            <a:ext cx="87600" cy="507300"/>
          </a:xfrm>
          <a:prstGeom prst="roundRect">
            <a:avLst>
              <a:gd fmla="val 28975" name="adj"/>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0"/>
          <p:cNvSpPr/>
          <p:nvPr/>
        </p:nvSpPr>
        <p:spPr>
          <a:xfrm>
            <a:off x="694134" y="2007139"/>
            <a:ext cx="1316100" cy="164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609DFF"/>
              </a:buClr>
              <a:buSzPts val="1000"/>
              <a:buFont typeface="Libre Baskerville"/>
              <a:buNone/>
            </a:pPr>
            <a:r>
              <a:rPr b="0" i="0" lang="en-US" sz="1000" u="none" cap="none" strike="noStrike">
                <a:solidFill>
                  <a:srgbClr val="AFCBF8"/>
                </a:solidFill>
                <a:latin typeface="Libre Baskerville"/>
                <a:ea typeface="Libre Baskerville"/>
                <a:cs typeface="Libre Baskerville"/>
                <a:sym typeface="Libre Baskerville"/>
              </a:rPr>
              <a:t>01 </a:t>
            </a:r>
            <a:r>
              <a:rPr b="0" i="0" lang="en-US" sz="1000" u="none" cap="none" strike="noStrike">
                <a:solidFill>
                  <a:srgbClr val="E2E6E9"/>
                </a:solidFill>
                <a:latin typeface="Libre Baskerville"/>
                <a:ea typeface="Libre Baskerville"/>
                <a:cs typeface="Libre Baskerville"/>
                <a:sym typeface="Libre Baskerville"/>
              </a:rPr>
              <a:t>Decision Step</a:t>
            </a:r>
            <a:endParaRPr b="0" i="0" sz="1000" u="none" cap="none" strike="noStrike"/>
          </a:p>
        </p:txBody>
      </p:sp>
      <p:sp>
        <p:nvSpPr>
          <p:cNvPr id="336" name="Google Shape;336;p10"/>
          <p:cNvSpPr/>
          <p:nvPr/>
        </p:nvSpPr>
        <p:spPr>
          <a:xfrm>
            <a:off x="671438" y="2493286"/>
            <a:ext cx="2469000" cy="526500"/>
          </a:xfrm>
          <a:prstGeom prst="roundRect">
            <a:avLst>
              <a:gd fmla="val 7001"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0"/>
          <p:cNvSpPr/>
          <p:nvPr/>
        </p:nvSpPr>
        <p:spPr>
          <a:xfrm>
            <a:off x="680963" y="2502811"/>
            <a:ext cx="87600" cy="507300"/>
          </a:xfrm>
          <a:prstGeom prst="roundRect">
            <a:avLst>
              <a:gd fmla="val 28975" name="adj"/>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0"/>
          <p:cNvSpPr/>
          <p:nvPr/>
        </p:nvSpPr>
        <p:spPr>
          <a:xfrm>
            <a:off x="825698" y="2590545"/>
            <a:ext cx="1322100" cy="164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609DFF"/>
              </a:buClr>
              <a:buSzPts val="1000"/>
              <a:buFont typeface="Libre Baskerville"/>
              <a:buNone/>
            </a:pPr>
            <a:r>
              <a:rPr b="0" i="0" lang="en-US" sz="1000" u="none" cap="none" strike="noStrike">
                <a:solidFill>
                  <a:srgbClr val="AFCBF8"/>
                </a:solidFill>
                <a:latin typeface="Libre Baskerville"/>
                <a:ea typeface="Libre Baskerville"/>
                <a:cs typeface="Libre Baskerville"/>
                <a:sym typeface="Libre Baskerville"/>
              </a:rPr>
              <a:t>02</a:t>
            </a:r>
            <a:r>
              <a:rPr b="0" i="0" lang="en-US" sz="1000" u="none" cap="none" strike="noStrike">
                <a:solidFill>
                  <a:srgbClr val="E2E6E9"/>
                </a:solidFill>
                <a:latin typeface="Libre Baskerville"/>
                <a:ea typeface="Libre Baskerville"/>
                <a:cs typeface="Libre Baskerville"/>
                <a:sym typeface="Libre Baskerville"/>
              </a:rPr>
              <a:t> Monitoring Step</a:t>
            </a:r>
            <a:endParaRPr b="0" i="0" sz="1000" u="none" cap="none" strike="noStrike"/>
          </a:p>
        </p:txBody>
      </p:sp>
      <p:sp>
        <p:nvSpPr>
          <p:cNvPr id="339" name="Google Shape;339;p10"/>
          <p:cNvSpPr/>
          <p:nvPr/>
        </p:nvSpPr>
        <p:spPr>
          <a:xfrm>
            <a:off x="803077" y="3076692"/>
            <a:ext cx="2337300" cy="526500"/>
          </a:xfrm>
          <a:prstGeom prst="roundRect">
            <a:avLst>
              <a:gd fmla="val 7001"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0"/>
          <p:cNvSpPr/>
          <p:nvPr/>
        </p:nvSpPr>
        <p:spPr>
          <a:xfrm>
            <a:off x="812602" y="3086217"/>
            <a:ext cx="87600" cy="507300"/>
          </a:xfrm>
          <a:prstGeom prst="roundRect">
            <a:avLst>
              <a:gd fmla="val 28975" name="adj"/>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0"/>
          <p:cNvSpPr/>
          <p:nvPr/>
        </p:nvSpPr>
        <p:spPr>
          <a:xfrm>
            <a:off x="957337" y="3173952"/>
            <a:ext cx="1769400" cy="164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609DFF"/>
              </a:buClr>
              <a:buSzPts val="1000"/>
              <a:buFont typeface="Libre Baskerville"/>
              <a:buNone/>
            </a:pPr>
            <a:r>
              <a:rPr b="0" i="0" lang="en-US" sz="1000" cap="none" strike="noStrike">
                <a:solidFill>
                  <a:srgbClr val="AFCBF8"/>
                </a:solidFill>
                <a:latin typeface="Libre Baskerville"/>
                <a:ea typeface="Libre Baskerville"/>
                <a:cs typeface="Libre Baskerville"/>
                <a:sym typeface="Libre Baskerville"/>
              </a:rPr>
              <a:t>03</a:t>
            </a:r>
            <a:r>
              <a:rPr b="0" i="0" lang="en-US" sz="1000" u="none" cap="none" strike="noStrike">
                <a:solidFill>
                  <a:srgbClr val="609DFF"/>
                </a:solidFill>
                <a:latin typeface="Libre Baskerville"/>
                <a:ea typeface="Libre Baskerville"/>
                <a:cs typeface="Libre Baskerville"/>
                <a:sym typeface="Libre Baskerville"/>
              </a:rPr>
              <a:t> </a:t>
            </a:r>
            <a:r>
              <a:rPr b="0" i="0" lang="en-US" sz="1000" u="none" cap="none" strike="noStrike">
                <a:solidFill>
                  <a:srgbClr val="E2E6E9"/>
                </a:solidFill>
                <a:latin typeface="Libre Baskerville"/>
                <a:ea typeface="Libre Baskerville"/>
                <a:cs typeface="Libre Baskerville"/>
                <a:sym typeface="Libre Baskerville"/>
              </a:rPr>
              <a:t>Automated Action Step</a:t>
            </a:r>
            <a:endParaRPr b="0" i="0" sz="1000" u="none" cap="none" strike="noStrike"/>
          </a:p>
        </p:txBody>
      </p:sp>
      <p:sp>
        <p:nvSpPr>
          <p:cNvPr id="342" name="Google Shape;342;p10"/>
          <p:cNvSpPr/>
          <p:nvPr/>
        </p:nvSpPr>
        <p:spPr>
          <a:xfrm>
            <a:off x="3359200" y="1909880"/>
            <a:ext cx="5249700" cy="731400"/>
          </a:xfrm>
          <a:prstGeom prst="roundRect">
            <a:avLst>
              <a:gd fmla="val 6252"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0"/>
          <p:cNvSpPr/>
          <p:nvPr/>
        </p:nvSpPr>
        <p:spPr>
          <a:xfrm>
            <a:off x="3349675" y="1909880"/>
            <a:ext cx="38100" cy="731400"/>
          </a:xfrm>
          <a:prstGeom prst="roundRect">
            <a:avLst>
              <a:gd fmla="val 967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0"/>
          <p:cNvSpPr/>
          <p:nvPr/>
        </p:nvSpPr>
        <p:spPr>
          <a:xfrm>
            <a:off x="3485034" y="2007139"/>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The AI makes or recommends a yes/no decision.</a:t>
            </a:r>
            <a:endParaRPr b="0" i="0" sz="850" u="none" cap="none" strike="noStrike"/>
          </a:p>
        </p:txBody>
      </p:sp>
      <p:sp>
        <p:nvSpPr>
          <p:cNvPr id="345" name="Google Shape;345;p10"/>
          <p:cNvSpPr/>
          <p:nvPr/>
        </p:nvSpPr>
        <p:spPr>
          <a:xfrm>
            <a:off x="3485034" y="2203146"/>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Examples:</a:t>
            </a:r>
            <a:r>
              <a:rPr b="0" i="0" lang="en-US" sz="850" u="none" cap="none" strike="noStrike">
                <a:solidFill>
                  <a:srgbClr val="E2E6E9"/>
                </a:solidFill>
                <a:latin typeface="Libre Franklin"/>
                <a:ea typeface="Libre Franklin"/>
                <a:cs typeface="Libre Franklin"/>
                <a:sym typeface="Libre Franklin"/>
              </a:rPr>
              <a:t> Vendor approval, credit decision, transaction flagging.</a:t>
            </a:r>
            <a:endParaRPr b="0" i="0" sz="850" u="none" cap="none" strike="noStrike"/>
          </a:p>
        </p:txBody>
      </p:sp>
      <p:sp>
        <p:nvSpPr>
          <p:cNvPr id="346" name="Google Shape;346;p10"/>
          <p:cNvSpPr/>
          <p:nvPr/>
        </p:nvSpPr>
        <p:spPr>
          <a:xfrm>
            <a:off x="3485034" y="2399152"/>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Risk:</a:t>
            </a:r>
            <a:r>
              <a:rPr b="0" i="0" lang="en-US" sz="850" u="none" cap="none" strike="noStrike">
                <a:solidFill>
                  <a:srgbClr val="E2E6E9"/>
                </a:solidFill>
                <a:latin typeface="Libre Franklin"/>
                <a:ea typeface="Libre Franklin"/>
                <a:cs typeface="Libre Franklin"/>
                <a:sym typeface="Libre Franklin"/>
              </a:rPr>
              <a:t> Unauthorized or biased decisions.</a:t>
            </a:r>
            <a:endParaRPr b="0" i="0" sz="850" u="none" cap="none" strike="noStrike"/>
          </a:p>
        </p:txBody>
      </p:sp>
      <p:sp>
        <p:nvSpPr>
          <p:cNvPr id="347" name="Google Shape;347;p10"/>
          <p:cNvSpPr/>
          <p:nvPr/>
        </p:nvSpPr>
        <p:spPr>
          <a:xfrm>
            <a:off x="3359200" y="2698148"/>
            <a:ext cx="5249700" cy="731400"/>
          </a:xfrm>
          <a:prstGeom prst="roundRect">
            <a:avLst>
              <a:gd fmla="val 6252"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0"/>
          <p:cNvSpPr/>
          <p:nvPr/>
        </p:nvSpPr>
        <p:spPr>
          <a:xfrm>
            <a:off x="3349675" y="2698148"/>
            <a:ext cx="38100" cy="731400"/>
          </a:xfrm>
          <a:prstGeom prst="roundRect">
            <a:avLst>
              <a:gd fmla="val 967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0"/>
          <p:cNvSpPr/>
          <p:nvPr/>
        </p:nvSpPr>
        <p:spPr>
          <a:xfrm>
            <a:off x="3485034" y="2795407"/>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The AI watches a population and surfaces exceptions.</a:t>
            </a:r>
            <a:endParaRPr b="0" i="0" sz="850" u="none" cap="none" strike="noStrike"/>
          </a:p>
        </p:txBody>
      </p:sp>
      <p:sp>
        <p:nvSpPr>
          <p:cNvPr id="350" name="Google Shape;350;p10"/>
          <p:cNvSpPr/>
          <p:nvPr/>
        </p:nvSpPr>
        <p:spPr>
          <a:xfrm>
            <a:off x="3485034" y="2991414"/>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Examples:</a:t>
            </a:r>
            <a:r>
              <a:rPr b="0" i="0" lang="en-US" sz="850" u="none" cap="none" strike="noStrike">
                <a:solidFill>
                  <a:srgbClr val="E2E6E9"/>
                </a:solidFill>
                <a:latin typeface="Libre Franklin"/>
                <a:ea typeface="Libre Franklin"/>
                <a:cs typeface="Libre Franklin"/>
                <a:sym typeface="Libre Franklin"/>
              </a:rPr>
              <a:t> Fraud monitoring, journal-entry review, expense anomaly detection.</a:t>
            </a:r>
            <a:endParaRPr b="0" i="0" sz="850" u="none" cap="none" strike="noStrike"/>
          </a:p>
        </p:txBody>
      </p:sp>
      <p:sp>
        <p:nvSpPr>
          <p:cNvPr id="351" name="Google Shape;351;p10"/>
          <p:cNvSpPr/>
          <p:nvPr/>
        </p:nvSpPr>
        <p:spPr>
          <a:xfrm>
            <a:off x="3485034" y="3187421"/>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Risk:</a:t>
            </a:r>
            <a:r>
              <a:rPr b="0" i="0" lang="en-US" sz="850" u="none" cap="none" strike="noStrike">
                <a:solidFill>
                  <a:srgbClr val="E2E6E9"/>
                </a:solidFill>
                <a:latin typeface="Libre Franklin"/>
                <a:ea typeface="Libre Franklin"/>
                <a:cs typeface="Libre Franklin"/>
                <a:sym typeface="Libre Franklin"/>
              </a:rPr>
              <a:t> Missed exceptions or false positives at scale.</a:t>
            </a:r>
            <a:endParaRPr b="0" i="0" sz="850" u="none" cap="none" strike="noStrike"/>
          </a:p>
        </p:txBody>
      </p:sp>
      <p:sp>
        <p:nvSpPr>
          <p:cNvPr id="352" name="Google Shape;352;p10"/>
          <p:cNvSpPr/>
          <p:nvPr/>
        </p:nvSpPr>
        <p:spPr>
          <a:xfrm>
            <a:off x="3359200" y="3486416"/>
            <a:ext cx="5249700" cy="731400"/>
          </a:xfrm>
          <a:prstGeom prst="roundRect">
            <a:avLst>
              <a:gd fmla="val 6252"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0"/>
          <p:cNvSpPr/>
          <p:nvPr/>
        </p:nvSpPr>
        <p:spPr>
          <a:xfrm>
            <a:off x="3349675" y="3486416"/>
            <a:ext cx="38100" cy="731400"/>
          </a:xfrm>
          <a:prstGeom prst="roundRect">
            <a:avLst>
              <a:gd fmla="val 967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0"/>
          <p:cNvSpPr/>
          <p:nvPr/>
        </p:nvSpPr>
        <p:spPr>
          <a:xfrm>
            <a:off x="3485034" y="3583675"/>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The AI takes an action without a human in the loop.</a:t>
            </a:r>
            <a:endParaRPr b="0" i="0" sz="850" u="none" cap="none" strike="noStrike"/>
          </a:p>
        </p:txBody>
      </p:sp>
      <p:sp>
        <p:nvSpPr>
          <p:cNvPr id="355" name="Google Shape;355;p10"/>
          <p:cNvSpPr/>
          <p:nvPr/>
        </p:nvSpPr>
        <p:spPr>
          <a:xfrm>
            <a:off x="3485034" y="3779682"/>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Examples:</a:t>
            </a:r>
            <a:r>
              <a:rPr b="0" i="0" lang="en-US" sz="850" u="none" cap="none" strike="noStrike">
                <a:solidFill>
                  <a:srgbClr val="E2E6E9"/>
                </a:solidFill>
                <a:latin typeface="Libre Franklin"/>
                <a:ea typeface="Libre Franklin"/>
                <a:cs typeface="Libre Franklin"/>
                <a:sym typeface="Libre Franklin"/>
              </a:rPr>
              <a:t> Customer messaging, document generation, automated remediation.</a:t>
            </a:r>
            <a:endParaRPr b="0" i="0" sz="850" u="none" cap="none" strike="noStrike"/>
          </a:p>
        </p:txBody>
      </p:sp>
      <p:sp>
        <p:nvSpPr>
          <p:cNvPr id="356" name="Google Shape;356;p10"/>
          <p:cNvSpPr/>
          <p:nvPr/>
        </p:nvSpPr>
        <p:spPr>
          <a:xfrm>
            <a:off x="3485034" y="3975689"/>
            <a:ext cx="5026500" cy="144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Risk:</a:t>
            </a:r>
            <a:r>
              <a:rPr b="0" i="0" lang="en-US" sz="850" u="none" cap="none" strike="noStrike">
                <a:solidFill>
                  <a:srgbClr val="E2E6E9"/>
                </a:solidFill>
                <a:latin typeface="Libre Franklin"/>
                <a:ea typeface="Libre Franklin"/>
                <a:cs typeface="Libre Franklin"/>
                <a:sym typeface="Libre Franklin"/>
              </a:rPr>
              <a:t> Unreviewed outputs reaching customers or regulators.</a:t>
            </a:r>
            <a:endParaRPr b="0" i="0" sz="850" u="none" cap="none" strike="noStrike"/>
          </a:p>
        </p:txBody>
      </p:sp>
      <p:sp>
        <p:nvSpPr>
          <p:cNvPr id="357" name="Google Shape;357;p10"/>
          <p:cNvSpPr/>
          <p:nvPr/>
        </p:nvSpPr>
        <p:spPr>
          <a:xfrm>
            <a:off x="539874" y="4594186"/>
            <a:ext cx="8064300" cy="115800"/>
          </a:xfrm>
          <a:prstGeom prst="rect">
            <a:avLst/>
          </a:prstGeom>
          <a:noFill/>
          <a:ln>
            <a:noFill/>
          </a:ln>
        </p:spPr>
        <p:txBody>
          <a:bodyPr anchorCtr="0" anchor="t" bIns="0" lIns="0" spcFirstLastPara="1" rIns="0" wrap="square" tIns="0">
            <a:noAutofit/>
          </a:bodyPr>
          <a:lstStyle/>
          <a:p>
            <a:pPr indent="0" lvl="0" marL="0" marR="0" rtl="0" algn="l">
              <a:lnSpc>
                <a:spcPct val="138461"/>
              </a:lnSpc>
              <a:spcBef>
                <a:spcPts val="0"/>
              </a:spcBef>
              <a:spcAft>
                <a:spcPts val="0"/>
              </a:spcAft>
              <a:buClr>
                <a:srgbClr val="E2E6E9"/>
              </a:buClr>
              <a:buSzPts val="650"/>
              <a:buFont typeface="Libre Franklin"/>
              <a:buNone/>
            </a:pPr>
            <a:r>
              <a:rPr b="0" i="1" lang="en-US" sz="650" u="none" cap="none" strike="noStrike">
                <a:solidFill>
                  <a:srgbClr val="AFCBF8"/>
                </a:solidFill>
                <a:latin typeface="Libre Franklin"/>
                <a:ea typeface="Libre Franklin"/>
                <a:cs typeface="Libre Franklin"/>
                <a:sym typeface="Libre Franklin"/>
              </a:rPr>
              <a:t>Source: Cherry Hill Advisory AI Auditing Guide, "Mapping AI Use &amp; Risk," December 2025.</a:t>
            </a:r>
            <a:endParaRPr b="0" i="1" sz="650" u="none" cap="none" strike="noStrike">
              <a:solidFill>
                <a:srgbClr val="AFCBF8"/>
              </a:solidFill>
            </a:endParaRPr>
          </a:p>
        </p:txBody>
      </p:sp>
      <p:sp>
        <p:nvSpPr>
          <p:cNvPr id="358" name="Google Shape;358;p10"/>
          <p:cNvSpPr/>
          <p:nvPr/>
        </p:nvSpPr>
        <p:spPr>
          <a:xfrm>
            <a:off x="134913" y="4709964"/>
            <a:ext cx="1815257" cy="124718"/>
          </a:xfrm>
          <a:prstGeom prst="rect">
            <a:avLst/>
          </a:prstGeom>
          <a:noFill/>
          <a:ln>
            <a:noFill/>
          </a:ln>
        </p:spPr>
        <p:txBody>
          <a:bodyPr anchorCtr="0" anchor="t" bIns="0" lIns="0" spcFirstLastPara="1" rIns="203500" wrap="square" tIns="247125">
            <a:noAutofit/>
          </a:bodyPr>
          <a:lstStyle/>
          <a:p>
            <a:pPr indent="0" lvl="0" marL="0" marR="0" rtl="0" algn="l">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359" name="Google Shape;359;p10"/>
          <p:cNvSpPr/>
          <p:nvPr/>
        </p:nvSpPr>
        <p:spPr>
          <a:xfrm>
            <a:off x="8496449" y="4709964"/>
            <a:ext cx="512638" cy="124718"/>
          </a:xfrm>
          <a:prstGeom prst="rect">
            <a:avLst/>
          </a:prstGeom>
          <a:noFill/>
          <a:ln>
            <a:noFill/>
          </a:ln>
        </p:spPr>
        <p:txBody>
          <a:bodyPr anchorCtr="0" anchor="t" bIns="0" lIns="0" spcFirstLastPara="1" rIns="247125" wrap="square" tIns="203500">
            <a:noAutofit/>
          </a:bodyPr>
          <a:lstStyle/>
          <a:p>
            <a:pPr indent="0" lvl="0" marL="0" marR="0" rtl="0" algn="r">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9</a:t>
            </a:r>
            <a:endParaRPr b="0" i="0" sz="700" u="none" cap="none" strike="noStrike"/>
          </a:p>
        </p:txBody>
      </p:sp>
      <p:pic>
        <p:nvPicPr>
          <p:cNvPr id="360" name="Google Shape;360;p10"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361" name="Google Shape;361;p10"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descr="preencoded.png" id="367" name="Google Shape;367;p11"/>
          <p:cNvPicPr preferRelativeResize="0"/>
          <p:nvPr/>
        </p:nvPicPr>
        <p:blipFill rotWithShape="1">
          <a:blip r:embed="rId3">
            <a:alphaModFix/>
          </a:blip>
          <a:srcRect b="0" l="0" r="0" t="0"/>
          <a:stretch/>
        </p:blipFill>
        <p:spPr>
          <a:xfrm>
            <a:off x="6858000" y="0"/>
            <a:ext cx="2286000" cy="5143500"/>
          </a:xfrm>
          <a:prstGeom prst="rect">
            <a:avLst/>
          </a:prstGeom>
          <a:noFill/>
          <a:ln>
            <a:noFill/>
          </a:ln>
        </p:spPr>
      </p:pic>
      <p:sp>
        <p:nvSpPr>
          <p:cNvPr id="368" name="Google Shape;368;p11"/>
          <p:cNvSpPr/>
          <p:nvPr/>
        </p:nvSpPr>
        <p:spPr>
          <a:xfrm>
            <a:off x="539875" y="815191"/>
            <a:ext cx="5552700" cy="270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700"/>
              <a:buFont typeface="Libre Baskerville"/>
              <a:buNone/>
            </a:pPr>
            <a:r>
              <a:rPr b="0" i="0" lang="en-US" sz="1700" u="none" cap="none" strike="noStrike">
                <a:solidFill>
                  <a:srgbClr val="F5F0F0"/>
                </a:solidFill>
                <a:latin typeface="Libre Baskerville"/>
                <a:ea typeface="Libre Baskerville"/>
                <a:cs typeface="Libre Baskerville"/>
                <a:sym typeface="Libre Baskerville"/>
              </a:rPr>
              <a:t>Step 03: Risk + Control Objective + Procedure</a:t>
            </a:r>
            <a:endParaRPr b="0" i="0" sz="1700" u="none" cap="none" strike="noStrike"/>
          </a:p>
        </p:txBody>
      </p:sp>
      <p:sp>
        <p:nvSpPr>
          <p:cNvPr id="369" name="Google Shape;369;p11"/>
          <p:cNvSpPr/>
          <p:nvPr/>
        </p:nvSpPr>
        <p:spPr>
          <a:xfrm>
            <a:off x="539874" y="1202116"/>
            <a:ext cx="5778300" cy="155400"/>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Connecting AI risk to practical audit work using the structure your team already uses for non-AI audits.</a:t>
            </a:r>
            <a:endParaRPr b="0" i="0" sz="850" u="none" cap="none" strike="noStrike"/>
          </a:p>
        </p:txBody>
      </p:sp>
      <p:sp>
        <p:nvSpPr>
          <p:cNvPr id="370" name="Google Shape;370;p11"/>
          <p:cNvSpPr/>
          <p:nvPr/>
        </p:nvSpPr>
        <p:spPr>
          <a:xfrm>
            <a:off x="539874" y="1504883"/>
            <a:ext cx="5778300" cy="2281500"/>
          </a:xfrm>
          <a:prstGeom prst="roundRect">
            <a:avLst>
              <a:gd fmla="val 1988" name="adj"/>
            </a:avLst>
          </a:prstGeom>
          <a:solidFill>
            <a:srgbClr val="003180"/>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a:off x="544637" y="1509645"/>
            <a:ext cx="2884500" cy="1369200"/>
          </a:xfrm>
          <a:prstGeom prst="roundRect">
            <a:avLst>
              <a:gd fmla="val 3313" name="adj"/>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a:off x="677034" y="1642044"/>
            <a:ext cx="1349700" cy="168600"/>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Risk</a:t>
            </a:r>
            <a:endParaRPr b="0" i="0" sz="1050" u="none" cap="none" strike="noStrike"/>
          </a:p>
        </p:txBody>
      </p:sp>
      <p:sp>
        <p:nvSpPr>
          <p:cNvPr id="373" name="Google Shape;373;p11"/>
          <p:cNvSpPr/>
          <p:nvPr/>
        </p:nvSpPr>
        <p:spPr>
          <a:xfrm>
            <a:off x="677023" y="1886961"/>
            <a:ext cx="2668500" cy="777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The AI approves vendors without verifying               sanctions screening, ownership, or conflict-of-interest disclosures. The AI classifies contract modifications as "no impact" without verifying revenue recognition criteria.</a:t>
            </a:r>
            <a:endParaRPr b="0" i="0" sz="850" u="none" cap="none" strike="noStrike"/>
          </a:p>
        </p:txBody>
      </p:sp>
      <p:sp>
        <p:nvSpPr>
          <p:cNvPr id="374" name="Google Shape;374;p11"/>
          <p:cNvSpPr/>
          <p:nvPr/>
        </p:nvSpPr>
        <p:spPr>
          <a:xfrm>
            <a:off x="3429000" y="1509645"/>
            <a:ext cx="2884500" cy="13692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a:off x="3429000" y="1509645"/>
            <a:ext cx="14400" cy="1369200"/>
          </a:xfrm>
          <a:prstGeom prst="roundRect">
            <a:avLst>
              <a:gd fmla="val 317437"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a:off x="3561398" y="1633903"/>
            <a:ext cx="1349700" cy="168600"/>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Audit Objective</a:t>
            </a:r>
            <a:endParaRPr b="0" i="0" sz="1050" u="none" cap="none" strike="noStrike"/>
          </a:p>
        </p:txBody>
      </p:sp>
      <p:sp>
        <p:nvSpPr>
          <p:cNvPr id="377" name="Google Shape;377;p11"/>
          <p:cNvSpPr/>
          <p:nvPr/>
        </p:nvSpPr>
        <p:spPr>
          <a:xfrm>
            <a:off x="3561398" y="1878815"/>
            <a:ext cx="2668500" cy="932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Confirm that vendors approved by the AI meet the same authorization criteria as vendors approved manually. Confirm that contract modifications classified by the AI meet ASC 606 modification criteria before being excluded from revenue restatement consideration.</a:t>
            </a:r>
            <a:endParaRPr b="0" i="0" sz="850" u="none" cap="none" strike="noStrike"/>
          </a:p>
        </p:txBody>
      </p:sp>
      <p:sp>
        <p:nvSpPr>
          <p:cNvPr id="378" name="Google Shape;378;p11"/>
          <p:cNvSpPr/>
          <p:nvPr/>
        </p:nvSpPr>
        <p:spPr>
          <a:xfrm>
            <a:off x="544637" y="2878790"/>
            <a:ext cx="5768700" cy="9027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a:off x="544637" y="2878790"/>
            <a:ext cx="5768700" cy="14400"/>
          </a:xfrm>
          <a:prstGeom prst="roundRect">
            <a:avLst>
              <a:gd fmla="val 317437"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a:off x="677034" y="3011189"/>
            <a:ext cx="1349700" cy="168600"/>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Audit Procedure</a:t>
            </a:r>
            <a:endParaRPr b="0" i="0" sz="1050" u="none" cap="none" strike="noStrike"/>
          </a:p>
        </p:txBody>
      </p:sp>
      <p:sp>
        <p:nvSpPr>
          <p:cNvPr id="381" name="Google Shape;381;p11"/>
          <p:cNvSpPr/>
          <p:nvPr/>
        </p:nvSpPr>
        <p:spPr>
          <a:xfrm>
            <a:off x="677034" y="3239818"/>
            <a:ext cx="5552700" cy="466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Select a stratified sample of vendors approved in the last 12 months. Re-perform the authorization checks. Compare results to the AI's recorded decision. Select a stratified sample of AI-classified modifications. Re-perform the ASC 606 assessment. Compare to the AI's classification.</a:t>
            </a:r>
            <a:endParaRPr b="0" i="0" sz="850" u="none" cap="none" strike="noStrike"/>
          </a:p>
        </p:txBody>
      </p:sp>
      <p:sp>
        <p:nvSpPr>
          <p:cNvPr id="382" name="Google Shape;382;p11"/>
          <p:cNvSpPr/>
          <p:nvPr/>
        </p:nvSpPr>
        <p:spPr>
          <a:xfrm>
            <a:off x="552407" y="3965581"/>
            <a:ext cx="5778300" cy="310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Internal auditors test whether the control worked. Financial statement auditors assess whether it can be relied upon. The structure, risk, objective, procedure, is the same either way.</a:t>
            </a:r>
            <a:endParaRPr b="0" i="0" sz="850" u="none" cap="none" strike="noStrike"/>
          </a:p>
        </p:txBody>
      </p:sp>
      <p:sp>
        <p:nvSpPr>
          <p:cNvPr id="383" name="Google Shape;383;p11"/>
          <p:cNvSpPr/>
          <p:nvPr/>
        </p:nvSpPr>
        <p:spPr>
          <a:xfrm>
            <a:off x="552407" y="4401841"/>
            <a:ext cx="5778300" cy="1242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650"/>
              <a:buFont typeface="Libre Franklin"/>
              <a:buNone/>
            </a:pPr>
            <a:r>
              <a:rPr b="0" i="1" lang="en-US" sz="650" u="none" cap="none" strike="noStrike">
                <a:solidFill>
                  <a:srgbClr val="AFCBF8"/>
                </a:solidFill>
                <a:latin typeface="Libre Franklin"/>
                <a:ea typeface="Libre Franklin"/>
                <a:cs typeface="Libre Franklin"/>
                <a:sym typeface="Libre Franklin"/>
              </a:rPr>
              <a:t>Source: Cherry Hill Advisory AI Internal Audit Encyclopedia, "Audit Procedure Library," December 2025.</a:t>
            </a:r>
            <a:endParaRPr b="0" i="0" sz="650" u="none" cap="none" strike="noStrike">
              <a:solidFill>
                <a:srgbClr val="AFCBF8"/>
              </a:solidFill>
            </a:endParaRPr>
          </a:p>
        </p:txBody>
      </p:sp>
      <p:sp>
        <p:nvSpPr>
          <p:cNvPr id="384" name="Google Shape;384;p11"/>
          <p:cNvSpPr/>
          <p:nvPr/>
        </p:nvSpPr>
        <p:spPr>
          <a:xfrm>
            <a:off x="134913" y="4704308"/>
            <a:ext cx="1730871" cy="136029"/>
          </a:xfrm>
          <a:prstGeom prst="rect">
            <a:avLst/>
          </a:prstGeom>
          <a:noFill/>
          <a:ln>
            <a:noFill/>
          </a:ln>
        </p:spPr>
        <p:txBody>
          <a:bodyPr anchorCtr="0" anchor="t" bIns="0" lIns="0" spcFirstLastPara="1" rIns="165350" wrap="square" tIns="200775">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385" name="Google Shape;385;p11"/>
          <p:cNvSpPr/>
          <p:nvPr/>
        </p:nvSpPr>
        <p:spPr>
          <a:xfrm>
            <a:off x="6248028" y="4704308"/>
            <a:ext cx="475059" cy="136029"/>
          </a:xfrm>
          <a:prstGeom prst="rect">
            <a:avLst/>
          </a:prstGeom>
          <a:noFill/>
          <a:ln>
            <a:noFill/>
          </a:ln>
        </p:spPr>
        <p:txBody>
          <a:bodyPr anchorCtr="0" anchor="t" bIns="0" lIns="0" spcFirstLastPara="1" rIns="200775" wrap="square" tIns="165350">
            <a:noAutofit/>
          </a:bodyPr>
          <a:lstStyle/>
          <a:p>
            <a:pPr indent="0" lvl="0" marL="0" marR="0" rtl="0" algn="r">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10</a:t>
            </a:r>
            <a:endParaRPr b="0" i="0" sz="700" u="none" cap="none" strike="noStrike"/>
          </a:p>
        </p:txBody>
      </p:sp>
      <p:pic>
        <p:nvPicPr>
          <p:cNvPr id="386" name="Google Shape;386;p11" title="fd1d69226b72752bf32023131be51d7fb09c35dd.png"/>
          <p:cNvPicPr preferRelativeResize="0"/>
          <p:nvPr/>
        </p:nvPicPr>
        <p:blipFill rotWithShape="1">
          <a:blip r:embed="rId4">
            <a:alphaModFix/>
          </a:blip>
          <a:srcRect b="0" l="0" r="0" t="0"/>
          <a:stretch/>
        </p:blipFill>
        <p:spPr>
          <a:xfrm>
            <a:off x="5719156" y="192688"/>
            <a:ext cx="974275" cy="304800"/>
          </a:xfrm>
          <a:prstGeom prst="rect">
            <a:avLst/>
          </a:prstGeom>
          <a:noFill/>
          <a:ln>
            <a:noFill/>
          </a:ln>
        </p:spPr>
      </p:pic>
      <p:pic>
        <p:nvPicPr>
          <p:cNvPr id="387" name="Google Shape;387;p11" title="CHA Logo 10.png"/>
          <p:cNvPicPr preferRelativeResize="0"/>
          <p:nvPr/>
        </p:nvPicPr>
        <p:blipFill rotWithShape="1">
          <a:blip r:embed="rId5">
            <a:alphaModFix/>
          </a:blip>
          <a:srcRect b="5721" l="0" r="0" t="5721"/>
          <a:stretch/>
        </p:blipFill>
        <p:spPr>
          <a:xfrm>
            <a:off x="4357301" y="106048"/>
            <a:ext cx="1350151" cy="4780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2"/>
          <p:cNvSpPr/>
          <p:nvPr/>
        </p:nvSpPr>
        <p:spPr>
          <a:xfrm>
            <a:off x="531465" y="840676"/>
            <a:ext cx="8081100" cy="1535100"/>
          </a:xfrm>
          <a:prstGeom prst="roundRect">
            <a:avLst>
              <a:gd fmla="val 2363" name="adj"/>
            </a:avLst>
          </a:prstGeom>
          <a:noFill/>
          <a:ln cap="flat" cmpd="sng" w="9525">
            <a:solidFill>
              <a:srgbClr val="FFFFFF">
                <a:alpha val="2392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2"/>
          <p:cNvSpPr/>
          <p:nvPr/>
        </p:nvSpPr>
        <p:spPr>
          <a:xfrm>
            <a:off x="536228" y="845439"/>
            <a:ext cx="8071500" cy="152550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2"/>
          <p:cNvSpPr/>
          <p:nvPr/>
        </p:nvSpPr>
        <p:spPr>
          <a:xfrm>
            <a:off x="622622" y="883315"/>
            <a:ext cx="5609100" cy="1134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650"/>
              <a:buFont typeface="Arial"/>
              <a:buNone/>
            </a:pPr>
            <a:r>
              <a:t/>
            </a:r>
            <a:endParaRPr b="0" i="0" sz="650" u="none" cap="none" strike="noStrike"/>
          </a:p>
        </p:txBody>
      </p:sp>
      <p:sp>
        <p:nvSpPr>
          <p:cNvPr id="396" name="Google Shape;396;p12"/>
          <p:cNvSpPr/>
          <p:nvPr/>
        </p:nvSpPr>
        <p:spPr>
          <a:xfrm>
            <a:off x="622622" y="1029762"/>
            <a:ext cx="5609100" cy="1134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650"/>
              <a:buFont typeface="Arial"/>
              <a:buNone/>
            </a:pPr>
            <a:r>
              <a:t/>
            </a:r>
            <a:endParaRPr b="0" i="0" sz="650" u="none" cap="none" strike="noStrike"/>
          </a:p>
        </p:txBody>
      </p:sp>
      <p:sp>
        <p:nvSpPr>
          <p:cNvPr id="397" name="Google Shape;397;p12"/>
          <p:cNvSpPr/>
          <p:nvPr/>
        </p:nvSpPr>
        <p:spPr>
          <a:xfrm>
            <a:off x="813122" y="1113243"/>
            <a:ext cx="5609100" cy="539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F5F0F0"/>
              </a:buClr>
              <a:buSzPts val="1700"/>
              <a:buFont typeface="Libre Baskerville"/>
              <a:buNone/>
            </a:pPr>
            <a:r>
              <a:rPr b="0" i="0" lang="en-US" sz="1800" u="none" cap="none" strike="noStrike">
                <a:solidFill>
                  <a:srgbClr val="F5F0F0"/>
                </a:solidFill>
                <a:latin typeface="Libre Baskerville"/>
                <a:ea typeface="Libre Baskerville"/>
                <a:cs typeface="Libre Baskerville"/>
                <a:sym typeface="Libre Baskerville"/>
              </a:rPr>
              <a:t>Step 04: Set Your Documentation Standard Before Fieldwork Begins</a:t>
            </a:r>
            <a:endParaRPr b="0" i="0" sz="1800" u="none" cap="none" strike="noStrike"/>
          </a:p>
        </p:txBody>
      </p:sp>
      <p:sp>
        <p:nvSpPr>
          <p:cNvPr id="398" name="Google Shape;398;p12"/>
          <p:cNvSpPr/>
          <p:nvPr/>
        </p:nvSpPr>
        <p:spPr>
          <a:xfrm>
            <a:off x="622622" y="1749123"/>
            <a:ext cx="5609100" cy="1134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650"/>
              <a:buFont typeface="Arial"/>
              <a:buNone/>
            </a:pPr>
            <a:r>
              <a:t/>
            </a:r>
            <a:endParaRPr b="0" i="0" sz="650" u="none" cap="none" strike="noStrike"/>
          </a:p>
        </p:txBody>
      </p:sp>
      <p:sp>
        <p:nvSpPr>
          <p:cNvPr id="399" name="Google Shape;399;p12"/>
          <p:cNvSpPr/>
          <p:nvPr/>
        </p:nvSpPr>
        <p:spPr>
          <a:xfrm>
            <a:off x="813160" y="1826345"/>
            <a:ext cx="5609100" cy="2832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0" lang="en-US" sz="950" u="none" cap="none" strike="noStrike">
                <a:solidFill>
                  <a:srgbClr val="E2E6E9"/>
                </a:solidFill>
                <a:latin typeface="Libre Franklin"/>
                <a:ea typeface="Libre Franklin"/>
                <a:cs typeface="Libre Franklin"/>
                <a:sym typeface="Libre Franklin"/>
              </a:rPr>
              <a:t>Before testing starts, agree on what the workpaper needs to contain. The same documentation discipline</a:t>
            </a:r>
            <a:r>
              <a:rPr lang="en-US" sz="950">
                <a:solidFill>
                  <a:srgbClr val="E2E6E9"/>
                </a:solidFill>
                <a:latin typeface="Libre Franklin"/>
                <a:ea typeface="Libre Franklin"/>
                <a:cs typeface="Libre Franklin"/>
                <a:sym typeface="Libre Franklin"/>
              </a:rPr>
              <a:t> </a:t>
            </a:r>
            <a:r>
              <a:rPr b="0" i="0" lang="en-US" sz="950" u="none" cap="none" strike="noStrike">
                <a:solidFill>
                  <a:srgbClr val="E2E6E9"/>
                </a:solidFill>
                <a:latin typeface="Libre Franklin"/>
                <a:ea typeface="Libre Franklin"/>
                <a:cs typeface="Libre Franklin"/>
                <a:sym typeface="Libre Franklin"/>
              </a:rPr>
              <a:t>that applies to any audit applies here, AI doesn't change the standard.</a:t>
            </a:r>
            <a:endParaRPr b="0" i="0" sz="950" u="none" cap="none" strike="noStrike"/>
          </a:p>
        </p:txBody>
      </p:sp>
      <p:sp>
        <p:nvSpPr>
          <p:cNvPr id="400" name="Google Shape;400;p12"/>
          <p:cNvSpPr/>
          <p:nvPr/>
        </p:nvSpPr>
        <p:spPr>
          <a:xfrm>
            <a:off x="622622" y="2211904"/>
            <a:ext cx="5609100" cy="90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SzPts val="500"/>
              <a:buFont typeface="Arial"/>
              <a:buNone/>
            </a:pPr>
            <a:r>
              <a:t/>
            </a:r>
            <a:endParaRPr b="0" i="0" sz="500" u="none" cap="none" strike="noStrike"/>
          </a:p>
        </p:txBody>
      </p:sp>
      <p:sp>
        <p:nvSpPr>
          <p:cNvPr id="401" name="Google Shape;401;p12"/>
          <p:cNvSpPr/>
          <p:nvPr/>
        </p:nvSpPr>
        <p:spPr>
          <a:xfrm>
            <a:off x="6409060" y="883315"/>
            <a:ext cx="2112300" cy="90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pic>
        <p:nvPicPr>
          <p:cNvPr descr="preencoded.png" id="402" name="Google Shape;402;p12"/>
          <p:cNvPicPr preferRelativeResize="0"/>
          <p:nvPr/>
        </p:nvPicPr>
        <p:blipFill rotWithShape="1">
          <a:blip r:embed="rId3">
            <a:alphaModFix/>
          </a:blip>
          <a:srcRect b="0" l="0" r="0" t="0"/>
          <a:stretch/>
        </p:blipFill>
        <p:spPr>
          <a:xfrm>
            <a:off x="7081763" y="1007066"/>
            <a:ext cx="766911" cy="766911"/>
          </a:xfrm>
          <a:prstGeom prst="rect">
            <a:avLst/>
          </a:prstGeom>
          <a:noFill/>
          <a:ln>
            <a:noFill/>
          </a:ln>
        </p:spPr>
      </p:pic>
      <p:sp>
        <p:nvSpPr>
          <p:cNvPr id="403" name="Google Shape;403;p12"/>
          <p:cNvSpPr/>
          <p:nvPr/>
        </p:nvSpPr>
        <p:spPr>
          <a:xfrm>
            <a:off x="6878389" y="1807092"/>
            <a:ext cx="1173600" cy="142500"/>
          </a:xfrm>
          <a:prstGeom prst="roundRect">
            <a:avLst>
              <a:gd fmla="val 20375" name="adj"/>
            </a:avLst>
          </a:prstGeom>
          <a:solidFill>
            <a:srgbClr val="001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2"/>
          <p:cNvSpPr/>
          <p:nvPr/>
        </p:nvSpPr>
        <p:spPr>
          <a:xfrm>
            <a:off x="6967851" y="1843751"/>
            <a:ext cx="1070100" cy="90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0" lang="en-US" sz="500" u="none" cap="none" strike="noStrike">
                <a:solidFill>
                  <a:srgbClr val="E2E6E9"/>
                </a:solidFill>
                <a:latin typeface="Libre Franklin"/>
                <a:ea typeface="Libre Franklin"/>
                <a:cs typeface="Libre Franklin"/>
                <a:sym typeface="Libre Franklin"/>
              </a:rPr>
              <a:t>CHERRY HILL ADVISORY TOOLS</a:t>
            </a:r>
            <a:endParaRPr b="0" i="0" sz="500" u="none" cap="none" strike="noStrike"/>
          </a:p>
        </p:txBody>
      </p:sp>
      <p:sp>
        <p:nvSpPr>
          <p:cNvPr id="405" name="Google Shape;405;p12"/>
          <p:cNvSpPr/>
          <p:nvPr/>
        </p:nvSpPr>
        <p:spPr>
          <a:xfrm>
            <a:off x="6409060" y="1982634"/>
            <a:ext cx="2112300" cy="226800"/>
          </a:xfrm>
          <a:prstGeom prst="rect">
            <a:avLst/>
          </a:prstGeom>
          <a:noFill/>
          <a:ln>
            <a:noFill/>
          </a:ln>
        </p:spPr>
        <p:txBody>
          <a:bodyPr anchorCtr="0" anchor="t" bIns="0" lIns="0" spcFirstLastPara="1" rIns="0" wrap="square" tIns="0">
            <a:noAutofit/>
          </a:bodyPr>
          <a:lstStyle/>
          <a:p>
            <a:pPr indent="0" lvl="0" marL="0" marR="0" rtl="0" algn="ctr">
              <a:lnSpc>
                <a:spcPct val="130769"/>
              </a:lnSpc>
              <a:spcBef>
                <a:spcPts val="0"/>
              </a:spcBef>
              <a:spcAft>
                <a:spcPts val="0"/>
              </a:spcAft>
              <a:buClr>
                <a:srgbClr val="E2E6E9"/>
              </a:buClr>
              <a:buSzPts val="650"/>
              <a:buFont typeface="Libre Franklin"/>
              <a:buNone/>
            </a:pPr>
            <a:r>
              <a:rPr b="1" i="0" lang="en-US" sz="650" u="none" cap="none" strike="noStrike">
                <a:solidFill>
                  <a:srgbClr val="E2E6E9"/>
                </a:solidFill>
                <a:latin typeface="Libre Franklin"/>
                <a:ea typeface="Libre Franklin"/>
                <a:cs typeface="Libre Franklin"/>
                <a:sym typeface="Libre Franklin"/>
              </a:rPr>
              <a:t>What Your Audit Committee                                                Needs to Hear Right Now </a:t>
            </a:r>
            <a:endParaRPr b="0" i="0" sz="650" u="none" cap="none" strike="noStrike"/>
          </a:p>
        </p:txBody>
      </p:sp>
      <p:sp>
        <p:nvSpPr>
          <p:cNvPr id="406" name="Google Shape;406;p12"/>
          <p:cNvSpPr/>
          <p:nvPr/>
        </p:nvSpPr>
        <p:spPr>
          <a:xfrm>
            <a:off x="6409060" y="2242414"/>
            <a:ext cx="2112300" cy="906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E2E6E9"/>
              </a:buClr>
              <a:buSzPts val="500"/>
              <a:buFont typeface="Libre Franklin"/>
              <a:buNone/>
            </a:pPr>
            <a:r>
              <a:rPr b="1"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sp>
        <p:nvSpPr>
          <p:cNvPr id="407" name="Google Shape;407;p12"/>
          <p:cNvSpPr/>
          <p:nvPr/>
        </p:nvSpPr>
        <p:spPr>
          <a:xfrm>
            <a:off x="531465" y="2437825"/>
            <a:ext cx="8081100" cy="1416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SzPts val="850"/>
              <a:buFont typeface="Arial"/>
              <a:buNone/>
            </a:pPr>
            <a:r>
              <a:t/>
            </a:r>
            <a:endParaRPr b="0" i="0" sz="850" u="none" cap="none" strike="noStrike"/>
          </a:p>
        </p:txBody>
      </p:sp>
      <p:sp>
        <p:nvSpPr>
          <p:cNvPr id="408" name="Google Shape;408;p12"/>
          <p:cNvSpPr/>
          <p:nvPr/>
        </p:nvSpPr>
        <p:spPr>
          <a:xfrm>
            <a:off x="551954" y="2648788"/>
            <a:ext cx="4133700" cy="216000"/>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5F0F0"/>
              </a:buClr>
              <a:buSzPts val="1350"/>
              <a:buFont typeface="Libre Baskerville"/>
              <a:buNone/>
            </a:pPr>
            <a:r>
              <a:rPr b="1" i="0" lang="en-US" sz="1350" u="none" cap="none" strike="noStrike">
                <a:solidFill>
                  <a:srgbClr val="F5F0F0"/>
                </a:solidFill>
                <a:latin typeface="Libre Baskerville"/>
                <a:ea typeface="Libre Baskerville"/>
                <a:cs typeface="Libre Baskerville"/>
                <a:sym typeface="Libre Baskerville"/>
              </a:rPr>
              <a:t>3 Required Workpaper Elements</a:t>
            </a:r>
            <a:endParaRPr b="0" i="0" sz="1350" u="none" cap="none" strike="noStrike"/>
          </a:p>
        </p:txBody>
      </p:sp>
      <p:sp>
        <p:nvSpPr>
          <p:cNvPr id="409" name="Google Shape;409;p12"/>
          <p:cNvSpPr/>
          <p:nvPr/>
        </p:nvSpPr>
        <p:spPr>
          <a:xfrm>
            <a:off x="531465" y="2987787"/>
            <a:ext cx="8081100" cy="1134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650"/>
              <a:buFont typeface="Arial"/>
              <a:buNone/>
            </a:pPr>
            <a:r>
              <a:t/>
            </a:r>
            <a:endParaRPr b="0" i="0" sz="650" u="none" cap="none" strike="noStrike"/>
          </a:p>
        </p:txBody>
      </p:sp>
      <p:sp>
        <p:nvSpPr>
          <p:cNvPr id="410" name="Google Shape;410;p12"/>
          <p:cNvSpPr/>
          <p:nvPr/>
        </p:nvSpPr>
        <p:spPr>
          <a:xfrm>
            <a:off x="531475" y="3114628"/>
            <a:ext cx="2656800" cy="1144800"/>
          </a:xfrm>
          <a:prstGeom prst="roundRect">
            <a:avLst>
              <a:gd fmla="val 3487" name="adj"/>
            </a:avLst>
          </a:prstGeom>
          <a:solidFill>
            <a:srgbClr val="003180"/>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2"/>
          <p:cNvSpPr/>
          <p:nvPr/>
        </p:nvSpPr>
        <p:spPr>
          <a:xfrm>
            <a:off x="673767" y="3290654"/>
            <a:ext cx="1079700" cy="1485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900" u="none" cap="none" strike="noStrike">
                <a:solidFill>
                  <a:srgbClr val="E2E6E9"/>
                </a:solidFill>
                <a:latin typeface="Libre Baskerville"/>
                <a:ea typeface="Libre Baskerville"/>
                <a:cs typeface="Libre Baskerville"/>
                <a:sym typeface="Libre Baskerville"/>
              </a:rPr>
              <a:t>Process Map</a:t>
            </a:r>
            <a:endParaRPr b="0" i="0" sz="900" u="none" cap="none" strike="noStrike"/>
          </a:p>
        </p:txBody>
      </p:sp>
      <p:sp>
        <p:nvSpPr>
          <p:cNvPr id="412" name="Google Shape;412;p12"/>
          <p:cNvSpPr/>
          <p:nvPr/>
        </p:nvSpPr>
        <p:spPr>
          <a:xfrm>
            <a:off x="622558" y="3399736"/>
            <a:ext cx="2474700" cy="99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1"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sp>
        <p:nvSpPr>
          <p:cNvPr id="413" name="Google Shape;413;p12"/>
          <p:cNvSpPr/>
          <p:nvPr/>
        </p:nvSpPr>
        <p:spPr>
          <a:xfrm>
            <a:off x="663525" y="3532820"/>
            <a:ext cx="2474700" cy="62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Document the end-to-end process, showing where the AI sits, what it receives as input, and what it produces as output. This is the foundation every other workpaper element builds on.</a:t>
            </a:r>
            <a:endParaRPr b="0" i="0" sz="850" u="none" cap="none" strike="noStrike"/>
          </a:p>
        </p:txBody>
      </p:sp>
      <p:sp>
        <p:nvSpPr>
          <p:cNvPr id="414" name="Google Shape;414;p12"/>
          <p:cNvSpPr/>
          <p:nvPr/>
        </p:nvSpPr>
        <p:spPr>
          <a:xfrm>
            <a:off x="3243565" y="3114628"/>
            <a:ext cx="2656800" cy="1144800"/>
          </a:xfrm>
          <a:prstGeom prst="roundRect">
            <a:avLst>
              <a:gd fmla="val 3487" name="adj"/>
            </a:avLst>
          </a:prstGeom>
          <a:solidFill>
            <a:srgbClr val="003180"/>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2"/>
          <p:cNvSpPr/>
          <p:nvPr/>
        </p:nvSpPr>
        <p:spPr>
          <a:xfrm>
            <a:off x="3385867" y="3290663"/>
            <a:ext cx="1786800" cy="1485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900" u="none" cap="none" strike="noStrike">
                <a:solidFill>
                  <a:srgbClr val="E2E6E9"/>
                </a:solidFill>
                <a:latin typeface="Libre Baskerville"/>
                <a:ea typeface="Libre Baskerville"/>
                <a:cs typeface="Libre Baskerville"/>
                <a:sym typeface="Libre Baskerville"/>
              </a:rPr>
              <a:t>AI Inventory Reference</a:t>
            </a:r>
            <a:endParaRPr b="0" i="0" sz="900" u="none" cap="none" strike="noStrike"/>
          </a:p>
        </p:txBody>
      </p:sp>
      <p:sp>
        <p:nvSpPr>
          <p:cNvPr id="416" name="Google Shape;416;p12"/>
          <p:cNvSpPr/>
          <p:nvPr/>
        </p:nvSpPr>
        <p:spPr>
          <a:xfrm>
            <a:off x="3334648" y="3399736"/>
            <a:ext cx="2474700" cy="99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sp>
        <p:nvSpPr>
          <p:cNvPr id="417" name="Google Shape;417;p12"/>
          <p:cNvSpPr/>
          <p:nvPr/>
        </p:nvSpPr>
        <p:spPr>
          <a:xfrm>
            <a:off x="3375615" y="3532820"/>
            <a:ext cx="2474700" cy="46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Confirm the system being tested is catalogued, system ID, owner, risk tier, and approval status. If it isn't in the inventory, that finding comes first.</a:t>
            </a:r>
            <a:endParaRPr b="0" i="0" sz="850" u="none" cap="none" strike="noStrike"/>
          </a:p>
        </p:txBody>
      </p:sp>
      <p:sp>
        <p:nvSpPr>
          <p:cNvPr id="418" name="Google Shape;418;p12"/>
          <p:cNvSpPr/>
          <p:nvPr/>
        </p:nvSpPr>
        <p:spPr>
          <a:xfrm>
            <a:off x="5955655" y="3114628"/>
            <a:ext cx="2656800" cy="1144800"/>
          </a:xfrm>
          <a:prstGeom prst="roundRect">
            <a:avLst>
              <a:gd fmla="val 3487" name="adj"/>
            </a:avLst>
          </a:prstGeom>
          <a:solidFill>
            <a:srgbClr val="003180"/>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2"/>
          <p:cNvSpPr/>
          <p:nvPr/>
        </p:nvSpPr>
        <p:spPr>
          <a:xfrm>
            <a:off x="6097961" y="3290663"/>
            <a:ext cx="2474700" cy="1485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900" u="none" cap="none" strike="noStrike">
                <a:solidFill>
                  <a:srgbClr val="E2E6E9"/>
                </a:solidFill>
                <a:latin typeface="Libre Baskerville"/>
                <a:ea typeface="Libre Baskerville"/>
                <a:cs typeface="Libre Baskerville"/>
                <a:sym typeface="Libre Baskerville"/>
              </a:rPr>
              <a:t>Risk → Objective → Procedure Matrix</a:t>
            </a:r>
            <a:endParaRPr b="0" i="0" sz="900" u="none" cap="none" strike="noStrike"/>
          </a:p>
        </p:txBody>
      </p:sp>
      <p:sp>
        <p:nvSpPr>
          <p:cNvPr id="420" name="Google Shape;420;p12"/>
          <p:cNvSpPr/>
          <p:nvPr/>
        </p:nvSpPr>
        <p:spPr>
          <a:xfrm>
            <a:off x="6046738" y="3399736"/>
            <a:ext cx="2474700" cy="99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1"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sp>
        <p:nvSpPr>
          <p:cNvPr id="421" name="Google Shape;421;p12"/>
          <p:cNvSpPr/>
          <p:nvPr/>
        </p:nvSpPr>
        <p:spPr>
          <a:xfrm>
            <a:off x="6087705" y="3532820"/>
            <a:ext cx="2474700" cy="623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Each AI risk in scope must be linked to a stated control objective and a specific test procedure before fieldwork begins. Untethered testing produces untethered findings.</a:t>
            </a:r>
            <a:endParaRPr b="0" i="0" sz="850" u="none" cap="none" strike="noStrike"/>
          </a:p>
        </p:txBody>
      </p:sp>
      <p:sp>
        <p:nvSpPr>
          <p:cNvPr id="422" name="Google Shape;422;p12"/>
          <p:cNvSpPr/>
          <p:nvPr/>
        </p:nvSpPr>
        <p:spPr>
          <a:xfrm>
            <a:off x="551949" y="4418682"/>
            <a:ext cx="8081100" cy="90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1" lang="en-US" sz="800" u="none" cap="none" strike="noStrike">
                <a:solidFill>
                  <a:srgbClr val="AFCBF8"/>
                </a:solidFill>
                <a:latin typeface="Libre Franklin"/>
                <a:ea typeface="Libre Franklin"/>
                <a:cs typeface="Libre Franklin"/>
                <a:sym typeface="Libre Franklin"/>
              </a:rPr>
              <a:t>Source: Cherry Hill Advisory AI Auditing Guide, "Practical Audit Steps and Tools," December 2025; IIA Global Internal Audit Standards (GIAS 2024), Standard 13.4.</a:t>
            </a:r>
            <a:endParaRPr b="0" i="1" sz="800" u="none" cap="none" strike="noStrike">
              <a:solidFill>
                <a:srgbClr val="AFCBF8"/>
              </a:solidFill>
            </a:endParaRPr>
          </a:p>
        </p:txBody>
      </p:sp>
      <p:sp>
        <p:nvSpPr>
          <p:cNvPr id="423" name="Google Shape;423;p12"/>
          <p:cNvSpPr/>
          <p:nvPr/>
        </p:nvSpPr>
        <p:spPr>
          <a:xfrm>
            <a:off x="132829" y="4717107"/>
            <a:ext cx="1786830" cy="121965"/>
          </a:xfrm>
          <a:prstGeom prst="rect">
            <a:avLst/>
          </a:prstGeom>
          <a:noFill/>
          <a:ln>
            <a:noFill/>
          </a:ln>
        </p:spPr>
        <p:txBody>
          <a:bodyPr anchorCtr="0" anchor="t" bIns="0" lIns="0" spcFirstLastPara="1" rIns="200325" wrap="square" tIns="243250">
            <a:noAutofit/>
          </a:bodyPr>
          <a:lstStyle/>
          <a:p>
            <a:pPr indent="0" lvl="0" marL="0" marR="0" rtl="0" algn="l">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424" name="Google Shape;424;p12"/>
          <p:cNvSpPr/>
          <p:nvPr/>
        </p:nvSpPr>
        <p:spPr>
          <a:xfrm>
            <a:off x="8481120" y="4717107"/>
            <a:ext cx="530051" cy="121965"/>
          </a:xfrm>
          <a:prstGeom prst="rect">
            <a:avLst/>
          </a:prstGeom>
          <a:noFill/>
          <a:ln>
            <a:noFill/>
          </a:ln>
        </p:spPr>
        <p:txBody>
          <a:bodyPr anchorCtr="0" anchor="t" bIns="0" lIns="0" spcFirstLastPara="1" rIns="243250" wrap="square" tIns="200325">
            <a:noAutofit/>
          </a:bodyPr>
          <a:lstStyle/>
          <a:p>
            <a:pPr indent="0" lvl="0" marL="0" marR="0" rtl="0" algn="r">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11</a:t>
            </a:r>
            <a:endParaRPr b="0" i="0" sz="700" u="none" cap="none" strike="noStrike"/>
          </a:p>
        </p:txBody>
      </p:sp>
      <p:pic>
        <p:nvPicPr>
          <p:cNvPr id="425" name="Google Shape;425;p12" title="fd1d69226b72752bf32023131be51d7fb09c35dd.png"/>
          <p:cNvPicPr preferRelativeResize="0"/>
          <p:nvPr/>
        </p:nvPicPr>
        <p:blipFill rotWithShape="1">
          <a:blip r:embed="rId4">
            <a:alphaModFix/>
          </a:blip>
          <a:srcRect b="0" l="0" r="0" t="0"/>
          <a:stretch/>
        </p:blipFill>
        <p:spPr>
          <a:xfrm>
            <a:off x="7999420" y="192688"/>
            <a:ext cx="974275" cy="304800"/>
          </a:xfrm>
          <a:prstGeom prst="rect">
            <a:avLst/>
          </a:prstGeom>
          <a:noFill/>
          <a:ln>
            <a:noFill/>
          </a:ln>
        </p:spPr>
      </p:pic>
      <p:pic>
        <p:nvPicPr>
          <p:cNvPr id="426" name="Google Shape;426;p12" title="CHA Logo 10.png"/>
          <p:cNvPicPr preferRelativeResize="0"/>
          <p:nvPr/>
        </p:nvPicPr>
        <p:blipFill rotWithShape="1">
          <a:blip r:embed="rId5">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3"/>
          <p:cNvSpPr/>
          <p:nvPr/>
        </p:nvSpPr>
        <p:spPr>
          <a:xfrm>
            <a:off x="593350" y="1081975"/>
            <a:ext cx="912600" cy="304800"/>
          </a:xfrm>
          <a:prstGeom prst="roundRect">
            <a:avLst>
              <a:gd fmla="val 19276" name="adj"/>
            </a:avLst>
          </a:prstGeom>
          <a:solidFill>
            <a:srgbClr val="001D4D"/>
          </a:solidFill>
          <a:ln>
            <a:noFill/>
          </a:ln>
        </p:spPr>
        <p:txBody>
          <a:bodyPr anchorCtr="0" anchor="ctr" bIns="150025" lIns="150025" spcFirstLastPara="1" rIns="150025" wrap="square" tIns="150025">
            <a:noAutofit/>
          </a:bodyPr>
          <a:lstStyle/>
          <a:p>
            <a:pPr indent="0" lvl="0" marL="0" rtl="0" algn="l">
              <a:spcBef>
                <a:spcPts val="0"/>
              </a:spcBef>
              <a:spcAft>
                <a:spcPts val="0"/>
              </a:spcAft>
              <a:buNone/>
            </a:pPr>
            <a:r>
              <a:t/>
            </a:r>
            <a:endParaRPr/>
          </a:p>
        </p:txBody>
      </p:sp>
      <p:sp>
        <p:nvSpPr>
          <p:cNvPr id="433" name="Google Shape;433;p13"/>
          <p:cNvSpPr/>
          <p:nvPr/>
        </p:nvSpPr>
        <p:spPr>
          <a:xfrm>
            <a:off x="664200" y="1162326"/>
            <a:ext cx="795000" cy="1899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1067"/>
              <a:buFont typeface="Libre Franklin"/>
              <a:buNone/>
            </a:pPr>
            <a:r>
              <a:rPr b="0" i="0" lang="en-US" sz="967" u="none" cap="none" strike="noStrike">
                <a:solidFill>
                  <a:srgbClr val="E2E6E9"/>
                </a:solidFill>
                <a:latin typeface="Libre Franklin"/>
                <a:ea typeface="Libre Franklin"/>
                <a:cs typeface="Libre Franklin"/>
                <a:sym typeface="Libre Franklin"/>
              </a:rPr>
              <a:t>POLL 2 OF 4</a:t>
            </a:r>
            <a:endParaRPr b="0" i="0" sz="967" u="none" cap="none" strike="noStrike"/>
          </a:p>
        </p:txBody>
      </p:sp>
      <p:sp>
        <p:nvSpPr>
          <p:cNvPr id="434" name="Google Shape;434;p13"/>
          <p:cNvSpPr/>
          <p:nvPr/>
        </p:nvSpPr>
        <p:spPr>
          <a:xfrm>
            <a:off x="531465" y="1608534"/>
            <a:ext cx="8081070" cy="664220"/>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F5F0F0"/>
              </a:buClr>
              <a:buSzPts val="2050"/>
              <a:buFont typeface="Libre Baskerville"/>
              <a:buNone/>
            </a:pPr>
            <a:r>
              <a:rPr b="0" i="0" lang="en-US" sz="2050" u="none" cap="none" strike="noStrike">
                <a:solidFill>
                  <a:srgbClr val="F5F0F0"/>
                </a:solidFill>
                <a:latin typeface="Libre Baskerville"/>
                <a:ea typeface="Libre Baskerville"/>
                <a:cs typeface="Libre Baskerville"/>
                <a:sym typeface="Libre Baskerville"/>
              </a:rPr>
              <a:t>Which control objective do you most often miss when AI        is in the process?</a:t>
            </a:r>
            <a:endParaRPr b="0" i="0" sz="2050" u="none" cap="none" strike="noStrike"/>
          </a:p>
        </p:txBody>
      </p:sp>
      <p:sp>
        <p:nvSpPr>
          <p:cNvPr id="435" name="Google Shape;435;p13"/>
          <p:cNvSpPr/>
          <p:nvPr/>
        </p:nvSpPr>
        <p:spPr>
          <a:xfrm>
            <a:off x="531465" y="2398291"/>
            <a:ext cx="8081070" cy="189979"/>
          </a:xfrm>
          <a:prstGeom prst="rect">
            <a:avLst/>
          </a:prstGeom>
          <a:noFill/>
          <a:ln>
            <a:noFill/>
          </a:ln>
        </p:spPr>
        <p:txBody>
          <a:bodyPr anchorCtr="0" anchor="t" bIns="0" lIns="0" spcFirstLastPara="1" rIns="0" wrap="square" tIns="0">
            <a:noAutofit/>
          </a:bodyPr>
          <a:lstStyle/>
          <a:p>
            <a:pPr indent="0" lvl="0" marL="0" marR="0" rtl="0" algn="l">
              <a:lnSpc>
                <a:spcPct val="145000"/>
              </a:lnSpc>
              <a:spcBef>
                <a:spcPts val="0"/>
              </a:spcBef>
              <a:spcAft>
                <a:spcPts val="0"/>
              </a:spcAft>
              <a:buSzPts val="1000"/>
              <a:buFont typeface="Arial"/>
              <a:buNone/>
            </a:pPr>
            <a:r>
              <a:t/>
            </a:r>
            <a:endParaRPr b="0" i="0" sz="1000" u="none" cap="none" strike="noStrike"/>
          </a:p>
        </p:txBody>
      </p:sp>
      <p:sp>
        <p:nvSpPr>
          <p:cNvPr id="436" name="Google Shape;436;p13"/>
          <p:cNvSpPr/>
          <p:nvPr/>
        </p:nvSpPr>
        <p:spPr>
          <a:xfrm>
            <a:off x="531465" y="2682404"/>
            <a:ext cx="2637904" cy="761405"/>
          </a:xfrm>
          <a:prstGeom prst="roundRect">
            <a:avLst>
              <a:gd fmla="val 5864"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652016" y="2802954"/>
            <a:ext cx="1328738" cy="16609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Authorization</a:t>
            </a:r>
            <a:endParaRPr b="0" i="0" sz="1000" u="none" cap="none" strike="noStrike"/>
          </a:p>
        </p:txBody>
      </p:sp>
      <p:sp>
        <p:nvSpPr>
          <p:cNvPr id="438" name="Google Shape;438;p13"/>
          <p:cNvSpPr/>
          <p:nvPr/>
        </p:nvSpPr>
        <p:spPr>
          <a:xfrm>
            <a:off x="652016" y="3019202"/>
            <a:ext cx="2396803" cy="152028"/>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000" u="none" cap="none" strike="noStrike">
                <a:solidFill>
                  <a:srgbClr val="E2E6E9"/>
                </a:solidFill>
                <a:latin typeface="Libre Franklin"/>
                <a:ea typeface="Libre Franklin"/>
                <a:cs typeface="Libre Franklin"/>
                <a:sym typeface="Libre Franklin"/>
              </a:rPr>
              <a:t>Who approved the AI's decision.</a:t>
            </a:r>
            <a:endParaRPr b="0" i="0" sz="1000" u="none" cap="none" strike="noStrike"/>
          </a:p>
        </p:txBody>
      </p:sp>
      <p:sp>
        <p:nvSpPr>
          <p:cNvPr id="439" name="Google Shape;439;p13"/>
          <p:cNvSpPr/>
          <p:nvPr/>
        </p:nvSpPr>
        <p:spPr>
          <a:xfrm>
            <a:off x="3253011" y="2682404"/>
            <a:ext cx="2637904" cy="761405"/>
          </a:xfrm>
          <a:prstGeom prst="roundRect">
            <a:avLst>
              <a:gd fmla="val 5864"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a:off x="3373562" y="2802954"/>
            <a:ext cx="1328738" cy="16609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Accuracy</a:t>
            </a:r>
            <a:endParaRPr b="0" i="0" sz="1000" u="none" cap="none" strike="noStrike"/>
          </a:p>
        </p:txBody>
      </p:sp>
      <p:sp>
        <p:nvSpPr>
          <p:cNvPr id="441" name="Google Shape;441;p13"/>
          <p:cNvSpPr/>
          <p:nvPr/>
        </p:nvSpPr>
        <p:spPr>
          <a:xfrm>
            <a:off x="3373562" y="3019202"/>
            <a:ext cx="2396803" cy="152028"/>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000" u="none" cap="none" strike="noStrike">
                <a:solidFill>
                  <a:srgbClr val="E2E6E9"/>
                </a:solidFill>
                <a:latin typeface="Libre Franklin"/>
                <a:ea typeface="Libre Franklin"/>
                <a:cs typeface="Libre Franklin"/>
                <a:sym typeface="Libre Franklin"/>
              </a:rPr>
              <a:t>Whether the AI's output is correct.</a:t>
            </a:r>
            <a:endParaRPr b="0" i="0" sz="1000" u="none" cap="none" strike="noStrike"/>
          </a:p>
        </p:txBody>
      </p:sp>
      <p:sp>
        <p:nvSpPr>
          <p:cNvPr id="442" name="Google Shape;442;p13"/>
          <p:cNvSpPr/>
          <p:nvPr/>
        </p:nvSpPr>
        <p:spPr>
          <a:xfrm>
            <a:off x="5974556" y="2682404"/>
            <a:ext cx="2637979" cy="761405"/>
          </a:xfrm>
          <a:prstGeom prst="roundRect">
            <a:avLst>
              <a:gd fmla="val 5864"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6095107" y="2802954"/>
            <a:ext cx="1328738" cy="16609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Completeness</a:t>
            </a:r>
            <a:endParaRPr b="0" i="0" sz="1000" u="none" cap="none" strike="noStrike"/>
          </a:p>
        </p:txBody>
      </p:sp>
      <p:sp>
        <p:nvSpPr>
          <p:cNvPr id="444" name="Google Shape;444;p13"/>
          <p:cNvSpPr/>
          <p:nvPr/>
        </p:nvSpPr>
        <p:spPr>
          <a:xfrm>
            <a:off x="6095107" y="3019202"/>
            <a:ext cx="2396877" cy="304056"/>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000" u="none" cap="none" strike="noStrike">
                <a:solidFill>
                  <a:srgbClr val="E2E6E9"/>
                </a:solidFill>
                <a:latin typeface="Libre Franklin"/>
                <a:ea typeface="Libre Franklin"/>
                <a:cs typeface="Libre Franklin"/>
                <a:sym typeface="Libre Franklin"/>
              </a:rPr>
              <a:t>Whether the AI processed every required record.</a:t>
            </a:r>
            <a:endParaRPr b="0" i="0" sz="1000" u="none" cap="none" strike="noStrike"/>
          </a:p>
        </p:txBody>
      </p:sp>
      <p:sp>
        <p:nvSpPr>
          <p:cNvPr id="445" name="Google Shape;445;p13"/>
          <p:cNvSpPr/>
          <p:nvPr/>
        </p:nvSpPr>
        <p:spPr>
          <a:xfrm>
            <a:off x="531465" y="3527450"/>
            <a:ext cx="8081070" cy="609377"/>
          </a:xfrm>
          <a:prstGeom prst="roundRect">
            <a:avLst>
              <a:gd fmla="val 732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p:nvPr/>
        </p:nvSpPr>
        <p:spPr>
          <a:xfrm>
            <a:off x="652016" y="3648001"/>
            <a:ext cx="1328738" cy="166092"/>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Validity</a:t>
            </a:r>
            <a:endParaRPr b="0" i="0" sz="1000" u="none" cap="none" strike="noStrike"/>
          </a:p>
        </p:txBody>
      </p:sp>
      <p:sp>
        <p:nvSpPr>
          <p:cNvPr id="447" name="Google Shape;447;p13"/>
          <p:cNvSpPr/>
          <p:nvPr/>
        </p:nvSpPr>
        <p:spPr>
          <a:xfrm>
            <a:off x="652016" y="3864248"/>
            <a:ext cx="7839968" cy="152028"/>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000" u="none" cap="none" strike="noStrike">
                <a:solidFill>
                  <a:srgbClr val="E2E6E9"/>
                </a:solidFill>
                <a:latin typeface="Libre Franklin"/>
                <a:ea typeface="Libre Franklin"/>
                <a:cs typeface="Libre Franklin"/>
                <a:sym typeface="Libre Franklin"/>
              </a:rPr>
              <a:t>Whether the AI is the right tool for the population.</a:t>
            </a:r>
            <a:endParaRPr b="0" i="0" sz="1000" u="none" cap="none" strike="noStrike"/>
          </a:p>
        </p:txBody>
      </p:sp>
      <p:sp>
        <p:nvSpPr>
          <p:cNvPr id="448" name="Google Shape;448;p13"/>
          <p:cNvSpPr/>
          <p:nvPr/>
        </p:nvSpPr>
        <p:spPr>
          <a:xfrm>
            <a:off x="531465" y="4230960"/>
            <a:ext cx="8081070" cy="152028"/>
          </a:xfrm>
          <a:prstGeom prst="rect">
            <a:avLst/>
          </a:prstGeom>
          <a:noFill/>
          <a:ln>
            <a:noFill/>
          </a:ln>
        </p:spPr>
        <p:txBody>
          <a:bodyPr anchorCtr="0" anchor="t" bIns="0" lIns="0" spcFirstLastPara="1" rIns="0" wrap="square" tIns="0">
            <a:noAutofit/>
          </a:bodyPr>
          <a:lstStyle/>
          <a:p>
            <a:pPr indent="0" lvl="0" marL="0" marR="0" rtl="0" algn="l">
              <a:lnSpc>
                <a:spcPct val="143750"/>
              </a:lnSpc>
              <a:spcBef>
                <a:spcPts val="0"/>
              </a:spcBef>
              <a:spcAft>
                <a:spcPts val="0"/>
              </a:spcAft>
              <a:buSzPts val="800"/>
              <a:buFont typeface="Arial"/>
              <a:buNone/>
            </a:pPr>
            <a:r>
              <a:t/>
            </a:r>
            <a:endParaRPr b="0" i="0" sz="800" u="none" cap="none" strike="noStrike"/>
          </a:p>
        </p:txBody>
      </p:sp>
      <p:sp>
        <p:nvSpPr>
          <p:cNvPr id="449" name="Google Shape;449;p13"/>
          <p:cNvSpPr/>
          <p:nvPr/>
        </p:nvSpPr>
        <p:spPr>
          <a:xfrm>
            <a:off x="132829" y="4711601"/>
            <a:ext cx="1703636" cy="132978"/>
          </a:xfrm>
          <a:prstGeom prst="rect">
            <a:avLst/>
          </a:prstGeom>
          <a:noFill/>
          <a:ln>
            <a:noFill/>
          </a:ln>
        </p:spPr>
        <p:txBody>
          <a:bodyPr anchorCtr="0" anchor="t" bIns="0" lIns="0" spcFirstLastPara="1" rIns="162750" wrap="square" tIns="197650">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450" name="Google Shape;450;p13"/>
          <p:cNvSpPr/>
          <p:nvPr/>
        </p:nvSpPr>
        <p:spPr>
          <a:xfrm>
            <a:off x="8551887" y="4711601"/>
            <a:ext cx="459284" cy="132978"/>
          </a:xfrm>
          <a:prstGeom prst="rect">
            <a:avLst/>
          </a:prstGeom>
          <a:noFill/>
          <a:ln>
            <a:noFill/>
          </a:ln>
        </p:spPr>
        <p:txBody>
          <a:bodyPr anchorCtr="0" anchor="t" bIns="0" lIns="0" spcFirstLastPara="1" rIns="197650" wrap="square" tIns="162750">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12</a:t>
            </a:r>
            <a:endParaRPr b="0" i="0" sz="700" u="none" cap="none" strike="noStrike"/>
          </a:p>
        </p:txBody>
      </p:sp>
      <p:pic>
        <p:nvPicPr>
          <p:cNvPr id="451" name="Google Shape;451;p13"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452" name="Google Shape;452;p13"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4"/>
          <p:cNvSpPr/>
          <p:nvPr/>
        </p:nvSpPr>
        <p:spPr>
          <a:xfrm>
            <a:off x="539875" y="801471"/>
            <a:ext cx="5828100" cy="286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5F0F0"/>
              </a:buClr>
              <a:buSzPts val="1800"/>
              <a:buFont typeface="Libre Baskerville"/>
              <a:buNone/>
            </a:pPr>
            <a:r>
              <a:rPr b="0" i="0" lang="en-US" sz="1800" u="none" cap="none" strike="noStrike">
                <a:solidFill>
                  <a:srgbClr val="F5F0F0"/>
                </a:solidFill>
                <a:latin typeface="Libre Baskerville"/>
                <a:ea typeface="Libre Baskerville"/>
                <a:cs typeface="Libre Baskerville"/>
                <a:sym typeface="Libre Baskerville"/>
              </a:rPr>
              <a:t>Sampling for AI: Stratified by Decision Tier</a:t>
            </a:r>
            <a:endParaRPr b="0" i="0" sz="1800" u="none" cap="none" strike="noStrike"/>
          </a:p>
        </p:txBody>
      </p:sp>
      <p:sp>
        <p:nvSpPr>
          <p:cNvPr id="459" name="Google Shape;459;p14"/>
          <p:cNvSpPr/>
          <p:nvPr/>
        </p:nvSpPr>
        <p:spPr>
          <a:xfrm>
            <a:off x="539874" y="1251265"/>
            <a:ext cx="8064300" cy="2121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1100"/>
              <a:buFont typeface="Libre Franklin"/>
              <a:buNone/>
            </a:pPr>
            <a:r>
              <a:rPr b="0" i="0" lang="en-US" sz="1100" u="none" cap="none" strike="noStrike">
                <a:solidFill>
                  <a:srgbClr val="E2E6E9"/>
                </a:solidFill>
                <a:latin typeface="Libre Franklin"/>
                <a:ea typeface="Libre Franklin"/>
                <a:cs typeface="Libre Franklin"/>
                <a:sym typeface="Libre Franklin"/>
              </a:rPr>
              <a:t>AI populations are not uniform. Auditors who pull random samples miss the high-impact decisions. Stratify first.</a:t>
            </a:r>
            <a:endParaRPr b="0" i="0" sz="1100" u="none" cap="none" strike="noStrike"/>
          </a:p>
        </p:txBody>
      </p:sp>
      <p:sp>
        <p:nvSpPr>
          <p:cNvPr id="460" name="Google Shape;460;p14"/>
          <p:cNvSpPr/>
          <p:nvPr/>
        </p:nvSpPr>
        <p:spPr>
          <a:xfrm>
            <a:off x="539874" y="1658724"/>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461" name="Google Shape;461;p14"/>
          <p:cNvSpPr/>
          <p:nvPr/>
        </p:nvSpPr>
        <p:spPr>
          <a:xfrm>
            <a:off x="539874" y="1796007"/>
            <a:ext cx="26232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539874" y="1913988"/>
            <a:ext cx="16200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100" u="none" cap="none" strike="noStrike">
                <a:solidFill>
                  <a:srgbClr val="E2E6E9"/>
                </a:solidFill>
                <a:latin typeface="Libre Baskerville"/>
                <a:ea typeface="Libre Baskerville"/>
                <a:cs typeface="Libre Baskerville"/>
                <a:sym typeface="Libre Baskerville"/>
              </a:rPr>
              <a:t>Define the Population</a:t>
            </a:r>
            <a:endParaRPr b="0" i="0" sz="1100" u="none" cap="none" strike="noStrike"/>
          </a:p>
        </p:txBody>
      </p:sp>
      <p:sp>
        <p:nvSpPr>
          <p:cNvPr id="463" name="Google Shape;463;p14"/>
          <p:cNvSpPr/>
          <p:nvPr/>
        </p:nvSpPr>
        <p:spPr>
          <a:xfrm>
            <a:off x="539874" y="2269391"/>
            <a:ext cx="26232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Every AI decision in the audit period.      Include rejected, approved, and overridden decisions.</a:t>
            </a:r>
            <a:endParaRPr b="0" i="0" sz="1000" u="none" cap="none" strike="noStrike"/>
          </a:p>
        </p:txBody>
      </p:sp>
      <p:sp>
        <p:nvSpPr>
          <p:cNvPr id="464" name="Google Shape;464;p14"/>
          <p:cNvSpPr/>
          <p:nvPr/>
        </p:nvSpPr>
        <p:spPr>
          <a:xfrm>
            <a:off x="3260452" y="1796007"/>
            <a:ext cx="26232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3260452" y="1913988"/>
            <a:ext cx="16776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100" u="none" cap="none" strike="noStrike">
                <a:solidFill>
                  <a:srgbClr val="E2E6E9"/>
                </a:solidFill>
                <a:latin typeface="Libre Baskerville"/>
                <a:ea typeface="Libre Baskerville"/>
                <a:cs typeface="Libre Baskerville"/>
                <a:sym typeface="Libre Baskerville"/>
              </a:rPr>
              <a:t>Identify Decision Tiers</a:t>
            </a:r>
            <a:endParaRPr b="0" i="0" sz="1100" u="none" cap="none" strike="noStrike"/>
          </a:p>
        </p:txBody>
      </p:sp>
      <p:sp>
        <p:nvSpPr>
          <p:cNvPr id="466" name="Google Shape;466;p14"/>
          <p:cNvSpPr/>
          <p:nvPr/>
        </p:nvSpPr>
        <p:spPr>
          <a:xfrm>
            <a:off x="3260452" y="2269391"/>
            <a:ext cx="2623200" cy="509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High-impact (regulated, customer-affecting), medium-impact (internal-only), low-impact (informational).</a:t>
            </a:r>
            <a:endParaRPr b="0" i="0" sz="1000" u="none" cap="none" strike="noStrike"/>
          </a:p>
        </p:txBody>
      </p:sp>
      <p:sp>
        <p:nvSpPr>
          <p:cNvPr id="467" name="Google Shape;467;p14"/>
          <p:cNvSpPr/>
          <p:nvPr/>
        </p:nvSpPr>
        <p:spPr>
          <a:xfrm>
            <a:off x="5981030" y="1796007"/>
            <a:ext cx="26232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5981030" y="1913988"/>
            <a:ext cx="14343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100" u="none" cap="none" strike="noStrike">
                <a:solidFill>
                  <a:srgbClr val="E2E6E9"/>
                </a:solidFill>
                <a:latin typeface="Libre Baskerville"/>
                <a:ea typeface="Libre Baskerville"/>
                <a:cs typeface="Libre Baskerville"/>
                <a:sym typeface="Libre Baskerville"/>
              </a:rPr>
              <a:t>Stratify the Sample</a:t>
            </a:r>
            <a:endParaRPr b="0" i="0" sz="1100" u="none" cap="none" strike="noStrike"/>
          </a:p>
        </p:txBody>
      </p:sp>
      <p:sp>
        <p:nvSpPr>
          <p:cNvPr id="469" name="Google Shape;469;p14"/>
          <p:cNvSpPr/>
          <p:nvPr/>
        </p:nvSpPr>
        <p:spPr>
          <a:xfrm>
            <a:off x="5981030" y="2269391"/>
            <a:ext cx="26232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Oversample high-impact tier. Include manual overrides and AI exceptions in  every stratum.</a:t>
            </a:r>
            <a:endParaRPr b="0" i="0" sz="1000" u="none" cap="none" strike="noStrike"/>
          </a:p>
        </p:txBody>
      </p:sp>
      <p:sp>
        <p:nvSpPr>
          <p:cNvPr id="470" name="Google Shape;470;p14"/>
          <p:cNvSpPr/>
          <p:nvPr/>
        </p:nvSpPr>
        <p:spPr>
          <a:xfrm>
            <a:off x="539874" y="3143012"/>
            <a:ext cx="39834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561278" y="3303801"/>
            <a:ext cx="25392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100" u="none" cap="none" strike="noStrike">
                <a:solidFill>
                  <a:srgbClr val="E2E6E9"/>
                </a:solidFill>
                <a:latin typeface="Libre Baskerville"/>
                <a:ea typeface="Libre Baskerville"/>
                <a:cs typeface="Libre Baskerville"/>
                <a:sym typeface="Libre Baskerville"/>
              </a:rPr>
              <a:t>Document the Sampling Rationale</a:t>
            </a:r>
            <a:endParaRPr b="0" i="0" sz="1100" u="none" cap="none" strike="noStrike"/>
          </a:p>
        </p:txBody>
      </p:sp>
      <p:sp>
        <p:nvSpPr>
          <p:cNvPr id="472" name="Google Shape;472;p14"/>
          <p:cNvSpPr/>
          <p:nvPr/>
        </p:nvSpPr>
        <p:spPr>
          <a:xfrm>
            <a:off x="539874" y="3637800"/>
            <a:ext cx="3983400" cy="169800"/>
          </a:xfrm>
          <a:prstGeom prst="rect">
            <a:avLst/>
          </a:prstGeom>
          <a:noFill/>
          <a:ln>
            <a:noFill/>
          </a:ln>
        </p:spPr>
        <p:txBody>
          <a:bodyPr anchorCtr="0" anchor="t" bIns="0" lIns="0" spcFirstLastPara="1" rIns="0" wrap="square" tIns="0">
            <a:noAutofit/>
          </a:bodyPr>
          <a:lstStyle/>
          <a:p>
            <a:pPr indent="0" lvl="0" marL="0" marR="0" rtl="0" algn="l">
              <a:lnSpc>
                <a:spcPct val="144444"/>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Record why each tier was sized as it was. Any reviewer will ask</a:t>
            </a:r>
            <a:endParaRPr b="0" i="0" sz="1000" u="none" cap="none" strike="noStrike"/>
          </a:p>
        </p:txBody>
      </p:sp>
      <p:sp>
        <p:nvSpPr>
          <p:cNvPr id="473" name="Google Shape;473;p14"/>
          <p:cNvSpPr/>
          <p:nvPr/>
        </p:nvSpPr>
        <p:spPr>
          <a:xfrm>
            <a:off x="4620741" y="3143012"/>
            <a:ext cx="39834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4642145" y="3303801"/>
            <a:ext cx="19803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100" u="none" cap="none" strike="noStrike">
                <a:solidFill>
                  <a:srgbClr val="E2E6E9"/>
                </a:solidFill>
                <a:latin typeface="Libre Baskerville"/>
                <a:ea typeface="Libre Baskerville"/>
                <a:cs typeface="Libre Baskerville"/>
                <a:sym typeface="Libre Baskerville"/>
              </a:rPr>
              <a:t>Re-Perform on the Sample</a:t>
            </a:r>
            <a:endParaRPr b="0" i="0" sz="1100" u="none" cap="none" strike="noStrike"/>
          </a:p>
        </p:txBody>
      </p:sp>
      <p:sp>
        <p:nvSpPr>
          <p:cNvPr id="475" name="Google Shape;475;p14"/>
          <p:cNvSpPr/>
          <p:nvPr/>
        </p:nvSpPr>
        <p:spPr>
          <a:xfrm>
            <a:off x="4620741" y="3637800"/>
            <a:ext cx="3983400" cy="169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Test against the control objective, not against the AI's                 accuracy claim.</a:t>
            </a:r>
            <a:endParaRPr b="0" i="0" sz="1000" u="none" cap="none" strike="noStrike"/>
          </a:p>
        </p:txBody>
      </p:sp>
      <p:sp>
        <p:nvSpPr>
          <p:cNvPr id="476" name="Google Shape;476;p14"/>
          <p:cNvSpPr/>
          <p:nvPr/>
        </p:nvSpPr>
        <p:spPr>
          <a:xfrm>
            <a:off x="539874" y="4024726"/>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477" name="Google Shape;477;p14"/>
          <p:cNvSpPr/>
          <p:nvPr/>
        </p:nvSpPr>
        <p:spPr>
          <a:xfrm>
            <a:off x="539874" y="4291697"/>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i="1" lang="en-US" sz="800" u="none" cap="none" strike="noStrike">
                <a:solidFill>
                  <a:srgbClr val="AFCBF8"/>
                </a:solidFill>
                <a:latin typeface="Libre Franklin"/>
                <a:ea typeface="Libre Franklin"/>
                <a:cs typeface="Libre Franklin"/>
                <a:sym typeface="Libre Franklin"/>
              </a:rPr>
              <a:t>Source: Cherry Hill Advisory AI Auditing Guide, "Practical Audit Steps and Tools," December 2025; aligned to IIA GIAS Standard 13.3 "Engagement Procedures."</a:t>
            </a:r>
            <a:endParaRPr i="0" sz="800" u="none" cap="none" strike="noStrike">
              <a:solidFill>
                <a:srgbClr val="AFCBF8"/>
              </a:solidFill>
            </a:endParaRPr>
          </a:p>
        </p:txBody>
      </p:sp>
      <p:sp>
        <p:nvSpPr>
          <p:cNvPr id="478" name="Google Shape;478;p14"/>
          <p:cNvSpPr/>
          <p:nvPr/>
        </p:nvSpPr>
        <p:spPr>
          <a:xfrm>
            <a:off x="134913" y="4702373"/>
            <a:ext cx="1709291" cy="139824"/>
          </a:xfrm>
          <a:prstGeom prst="rect">
            <a:avLst/>
          </a:prstGeom>
          <a:noFill/>
          <a:ln>
            <a:noFill/>
          </a:ln>
        </p:spPr>
        <p:txBody>
          <a:bodyPr anchorCtr="0" anchor="t" bIns="0" lIns="0" spcFirstLastPara="1" rIns="155625" wrap="square" tIns="188975">
            <a:noAutofit/>
          </a:bodyPr>
          <a:lstStyle/>
          <a:p>
            <a:pPr indent="0" lvl="0" marL="0" marR="0" rtl="0" algn="l">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479" name="Google Shape;479;p14"/>
          <p:cNvSpPr/>
          <p:nvPr/>
        </p:nvSpPr>
        <p:spPr>
          <a:xfrm>
            <a:off x="8560073" y="4702373"/>
            <a:ext cx="449014" cy="139824"/>
          </a:xfrm>
          <a:prstGeom prst="rect">
            <a:avLst/>
          </a:prstGeom>
          <a:noFill/>
          <a:ln>
            <a:noFill/>
          </a:ln>
        </p:spPr>
        <p:txBody>
          <a:bodyPr anchorCtr="0" anchor="t" bIns="0" lIns="0" spcFirstLastPara="1" rIns="188975" wrap="square" tIns="155625">
            <a:noAutofit/>
          </a:bodyPr>
          <a:lstStyle/>
          <a:p>
            <a:pPr indent="0" lvl="0" marL="0" marR="0" rtl="0" algn="r">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13</a:t>
            </a:r>
            <a:endParaRPr b="0" i="0" sz="700" u="none" cap="none" strike="noStrike"/>
          </a:p>
        </p:txBody>
      </p:sp>
      <p:pic>
        <p:nvPicPr>
          <p:cNvPr id="480" name="Google Shape;480;p14"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481" name="Google Shape;481;p14"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5"/>
          <p:cNvSpPr/>
          <p:nvPr/>
        </p:nvSpPr>
        <p:spPr>
          <a:xfrm>
            <a:off x="531475" y="745925"/>
            <a:ext cx="8081100" cy="1412400"/>
          </a:xfrm>
          <a:prstGeom prst="roundRect">
            <a:avLst>
              <a:gd fmla="val 2642" name="adj"/>
            </a:avLst>
          </a:prstGeom>
          <a:noFill/>
          <a:ln cap="flat" cmpd="sng" w="9525">
            <a:solidFill>
              <a:srgbClr val="FFFFFF">
                <a:alpha val="2392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536225" y="750700"/>
            <a:ext cx="8071500" cy="1407600"/>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5"/>
          <p:cNvSpPr/>
          <p:nvPr/>
        </p:nvSpPr>
        <p:spPr>
          <a:xfrm>
            <a:off x="772457" y="926527"/>
            <a:ext cx="6216000" cy="216000"/>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5F0F0"/>
              </a:buClr>
              <a:buSzPts val="1350"/>
              <a:buFont typeface="Libre Baskerville"/>
              <a:buNone/>
            </a:pPr>
            <a:r>
              <a:rPr b="0" i="0" lang="en-US" sz="1200" u="none" cap="none" strike="noStrike">
                <a:solidFill>
                  <a:srgbClr val="F5F0F0"/>
                </a:solidFill>
                <a:latin typeface="Libre Baskerville"/>
                <a:ea typeface="Libre Baskerville"/>
                <a:cs typeface="Libre Baskerville"/>
                <a:sym typeface="Libre Baskerville"/>
              </a:rPr>
              <a:t>Example: Testing an AI-Enabled Journal Entry Review Control</a:t>
            </a:r>
            <a:endParaRPr b="0" i="0" sz="1200" u="none" cap="none" strike="noStrike"/>
          </a:p>
        </p:txBody>
      </p:sp>
      <p:sp>
        <p:nvSpPr>
          <p:cNvPr id="490" name="Google Shape;490;p15"/>
          <p:cNvSpPr/>
          <p:nvPr/>
        </p:nvSpPr>
        <p:spPr>
          <a:xfrm>
            <a:off x="622622" y="1037555"/>
            <a:ext cx="5646911" cy="113333"/>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650"/>
              <a:buFont typeface="Arial"/>
              <a:buNone/>
            </a:pPr>
            <a:r>
              <a:t/>
            </a:r>
            <a:endParaRPr b="0" i="0" sz="650" u="none" cap="none" strike="noStrike"/>
          </a:p>
        </p:txBody>
      </p:sp>
      <p:sp>
        <p:nvSpPr>
          <p:cNvPr id="491" name="Google Shape;491;p15"/>
          <p:cNvSpPr/>
          <p:nvPr/>
        </p:nvSpPr>
        <p:spPr>
          <a:xfrm>
            <a:off x="793850" y="1213743"/>
            <a:ext cx="5755800" cy="42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This example uses journal entry review because it sits at the intersection of internal audit, financial statement audit, and the finance function. The same five-step structure applies to any AI-enabled control in revenue recognition, credit loss modeling, contract analysis, or vendor onboarding.</a:t>
            </a:r>
            <a:endParaRPr b="0" i="0" sz="850" u="none" cap="none" strike="noStrike"/>
          </a:p>
        </p:txBody>
      </p:sp>
      <p:sp>
        <p:nvSpPr>
          <p:cNvPr id="492" name="Google Shape;492;p15"/>
          <p:cNvSpPr/>
          <p:nvPr/>
        </p:nvSpPr>
        <p:spPr>
          <a:xfrm>
            <a:off x="622622" y="1641946"/>
            <a:ext cx="5646911" cy="113333"/>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650"/>
              <a:buFont typeface="Arial"/>
              <a:buNone/>
            </a:pPr>
            <a:r>
              <a:t/>
            </a:r>
            <a:endParaRPr b="0" i="0" sz="650" u="none" cap="none" strike="noStrike"/>
          </a:p>
        </p:txBody>
      </p:sp>
      <p:sp>
        <p:nvSpPr>
          <p:cNvPr id="493" name="Google Shape;493;p15"/>
          <p:cNvSpPr/>
          <p:nvPr/>
        </p:nvSpPr>
        <p:spPr>
          <a:xfrm>
            <a:off x="793844" y="1730746"/>
            <a:ext cx="5646900" cy="288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Consolas"/>
              <a:buNone/>
            </a:pPr>
            <a:r>
              <a:rPr b="1" i="1" lang="en-US" sz="850" u="none" cap="none" strike="noStrike">
                <a:solidFill>
                  <a:srgbClr val="E2E6E9"/>
                </a:solidFill>
                <a:highlight>
                  <a:srgbClr val="162227"/>
                </a:highlight>
                <a:latin typeface="Consolas"/>
                <a:ea typeface="Consolas"/>
                <a:cs typeface="Consolas"/>
                <a:sym typeface="Consolas"/>
              </a:rPr>
              <a:t>Control</a:t>
            </a:r>
            <a:r>
              <a:rPr b="1" i="1" lang="en-US" sz="850" u="none" cap="none" strike="noStrike">
                <a:solidFill>
                  <a:srgbClr val="E2E6E9"/>
                </a:solidFill>
                <a:latin typeface="Libre Franklin"/>
                <a:ea typeface="Libre Franklin"/>
                <a:cs typeface="Libre Franklin"/>
                <a:sym typeface="Libre Franklin"/>
              </a:rPr>
              <a:t>: </a:t>
            </a:r>
            <a:r>
              <a:rPr b="0" i="0" lang="en-US" sz="850" u="none" cap="none" strike="noStrike">
                <a:solidFill>
                  <a:srgbClr val="E2E6E9"/>
                </a:solidFill>
                <a:latin typeface="Libre Franklin"/>
                <a:ea typeface="Libre Franklin"/>
                <a:cs typeface="Libre Franklin"/>
                <a:sym typeface="Libre Franklin"/>
              </a:rPr>
              <a:t>AI flags journal entries above defined risk thresholds for human review before posting. All unflagged entries post automatically to the general ledger.</a:t>
            </a:r>
            <a:endParaRPr b="0" i="0" sz="850" u="none" cap="none" strike="noStrike"/>
          </a:p>
        </p:txBody>
      </p:sp>
      <p:sp>
        <p:nvSpPr>
          <p:cNvPr id="494" name="Google Shape;494;p15"/>
          <p:cNvSpPr/>
          <p:nvPr/>
        </p:nvSpPr>
        <p:spPr>
          <a:xfrm>
            <a:off x="6446937" y="788566"/>
            <a:ext cx="2074515" cy="90636"/>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pic>
        <p:nvPicPr>
          <p:cNvPr descr="preencoded.png" id="495" name="Google Shape;495;p15"/>
          <p:cNvPicPr preferRelativeResize="0"/>
          <p:nvPr/>
        </p:nvPicPr>
        <p:blipFill rotWithShape="1">
          <a:blip r:embed="rId3">
            <a:alphaModFix/>
          </a:blip>
          <a:srcRect b="0" l="0" r="0" t="0"/>
          <a:stretch/>
        </p:blipFill>
        <p:spPr>
          <a:xfrm>
            <a:off x="7077596" y="912316"/>
            <a:ext cx="813122" cy="813122"/>
          </a:xfrm>
          <a:prstGeom prst="rect">
            <a:avLst/>
          </a:prstGeom>
          <a:noFill/>
          <a:ln>
            <a:noFill/>
          </a:ln>
        </p:spPr>
      </p:pic>
      <p:sp>
        <p:nvSpPr>
          <p:cNvPr id="496" name="Google Shape;496;p15"/>
          <p:cNvSpPr/>
          <p:nvPr/>
        </p:nvSpPr>
        <p:spPr>
          <a:xfrm>
            <a:off x="6897291" y="1758553"/>
            <a:ext cx="1173733" cy="142429"/>
          </a:xfrm>
          <a:prstGeom prst="roundRect">
            <a:avLst>
              <a:gd fmla="val 20375" name="adj"/>
            </a:avLst>
          </a:prstGeom>
          <a:solidFill>
            <a:srgbClr val="001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5"/>
          <p:cNvSpPr/>
          <p:nvPr/>
        </p:nvSpPr>
        <p:spPr>
          <a:xfrm>
            <a:off x="6949083" y="1784449"/>
            <a:ext cx="1070149" cy="90636"/>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0" lang="en-US" sz="500" u="none" cap="none" strike="noStrike">
                <a:solidFill>
                  <a:srgbClr val="E2E6E9"/>
                </a:solidFill>
                <a:latin typeface="Libre Franklin"/>
                <a:ea typeface="Libre Franklin"/>
                <a:cs typeface="Libre Franklin"/>
                <a:sym typeface="Libre Franklin"/>
              </a:rPr>
              <a:t>CHERRY HILL ADVISORY TOOLS</a:t>
            </a:r>
            <a:endParaRPr b="0" i="0" sz="500" u="none" cap="none" strike="noStrike"/>
          </a:p>
        </p:txBody>
      </p:sp>
      <p:sp>
        <p:nvSpPr>
          <p:cNvPr id="498" name="Google Shape;498;p15"/>
          <p:cNvSpPr/>
          <p:nvPr/>
        </p:nvSpPr>
        <p:spPr>
          <a:xfrm>
            <a:off x="6446937" y="1934096"/>
            <a:ext cx="2074515" cy="113333"/>
          </a:xfrm>
          <a:prstGeom prst="rect">
            <a:avLst/>
          </a:prstGeom>
          <a:noFill/>
          <a:ln>
            <a:noFill/>
          </a:ln>
        </p:spPr>
        <p:txBody>
          <a:bodyPr anchorCtr="0" anchor="t" bIns="0" lIns="0" spcFirstLastPara="1" rIns="0" wrap="square" tIns="0">
            <a:noAutofit/>
          </a:bodyPr>
          <a:lstStyle/>
          <a:p>
            <a:pPr indent="0" lvl="0" marL="0" marR="0" rtl="0" algn="ctr">
              <a:lnSpc>
                <a:spcPct val="130769"/>
              </a:lnSpc>
              <a:spcBef>
                <a:spcPts val="0"/>
              </a:spcBef>
              <a:spcAft>
                <a:spcPts val="0"/>
              </a:spcAft>
              <a:buClr>
                <a:srgbClr val="E2E6E9"/>
              </a:buClr>
              <a:buSzPts val="650"/>
              <a:buFont typeface="Libre Franklin"/>
              <a:buNone/>
            </a:pPr>
            <a:r>
              <a:rPr b="1" i="0" lang="en-US" sz="650" u="none" cap="none" strike="noStrike">
                <a:solidFill>
                  <a:srgbClr val="E2E6E9"/>
                </a:solidFill>
                <a:latin typeface="Libre Franklin"/>
                <a:ea typeface="Libre Franklin"/>
                <a:cs typeface="Libre Franklin"/>
                <a:sym typeface="Libre Franklin"/>
              </a:rPr>
              <a:t>AI Auditing Guide</a:t>
            </a:r>
            <a:endParaRPr b="0" i="0" sz="650" u="none" cap="none" strike="noStrike"/>
          </a:p>
        </p:txBody>
      </p:sp>
      <p:sp>
        <p:nvSpPr>
          <p:cNvPr id="499" name="Google Shape;499;p15"/>
          <p:cNvSpPr/>
          <p:nvPr/>
        </p:nvSpPr>
        <p:spPr>
          <a:xfrm>
            <a:off x="531465" y="2181151"/>
            <a:ext cx="8081070" cy="90636"/>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0" lang="en-US" sz="500" u="none" cap="none" strike="noStrike">
                <a:solidFill>
                  <a:srgbClr val="E2E6E9"/>
                </a:solidFill>
                <a:latin typeface="Libre Franklin"/>
                <a:ea typeface="Libre Franklin"/>
                <a:cs typeface="Libre Franklin"/>
                <a:sym typeface="Libre Franklin"/>
              </a:rPr>
              <a:t> </a:t>
            </a:r>
            <a:endParaRPr b="0" i="0" sz="500" u="none" cap="none" strike="noStrike"/>
          </a:p>
        </p:txBody>
      </p:sp>
      <p:sp>
        <p:nvSpPr>
          <p:cNvPr id="500" name="Google Shape;500;p15"/>
          <p:cNvSpPr/>
          <p:nvPr/>
        </p:nvSpPr>
        <p:spPr>
          <a:xfrm>
            <a:off x="531465" y="2333923"/>
            <a:ext cx="172715" cy="107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650"/>
              <a:buFont typeface="Libre Baskerville"/>
              <a:buNone/>
            </a:pPr>
            <a:r>
              <a:rPr b="0" i="0" lang="en-US" sz="650" u="none" cap="none" strike="noStrike">
                <a:solidFill>
                  <a:srgbClr val="E2E6E9"/>
                </a:solidFill>
                <a:latin typeface="Libre Baskerville"/>
                <a:ea typeface="Libre Baskerville"/>
                <a:cs typeface="Libre Baskerville"/>
                <a:sym typeface="Libre Baskerville"/>
              </a:rPr>
              <a:t>01</a:t>
            </a:r>
            <a:endParaRPr b="0" i="0" sz="650" u="none" cap="none" strike="noStrike"/>
          </a:p>
        </p:txBody>
      </p:sp>
      <p:sp>
        <p:nvSpPr>
          <p:cNvPr id="501" name="Google Shape;501;p15"/>
          <p:cNvSpPr/>
          <p:nvPr/>
        </p:nvSpPr>
        <p:spPr>
          <a:xfrm>
            <a:off x="531465" y="2471142"/>
            <a:ext cx="2656880" cy="9525"/>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5"/>
          <p:cNvSpPr/>
          <p:nvPr/>
        </p:nvSpPr>
        <p:spPr>
          <a:xfrm>
            <a:off x="531465" y="2571452"/>
            <a:ext cx="1079700" cy="135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850" u="none" cap="none" strike="noStrike">
                <a:solidFill>
                  <a:srgbClr val="E2E6E9"/>
                </a:solidFill>
                <a:latin typeface="Libre Baskerville"/>
                <a:ea typeface="Libre Baskerville"/>
                <a:cs typeface="Libre Baskerville"/>
                <a:sym typeface="Libre Baskerville"/>
              </a:rPr>
              <a:t>Scenario</a:t>
            </a:r>
            <a:endParaRPr b="0" i="0" sz="850" u="none" cap="none" strike="noStrike"/>
          </a:p>
        </p:txBody>
      </p:sp>
      <p:sp>
        <p:nvSpPr>
          <p:cNvPr id="503" name="Google Shape;503;p15"/>
          <p:cNvSpPr/>
          <p:nvPr/>
        </p:nvSpPr>
        <p:spPr>
          <a:xfrm>
            <a:off x="531465" y="2787104"/>
            <a:ext cx="2656800" cy="283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00" u="none" cap="none" strike="noStrike">
                <a:solidFill>
                  <a:srgbClr val="E2E6E9"/>
                </a:solidFill>
                <a:latin typeface="Libre Franklin"/>
                <a:ea typeface="Libre Franklin"/>
                <a:cs typeface="Libre Franklin"/>
                <a:sym typeface="Libre Franklin"/>
              </a:rPr>
              <a:t>18,400 journal entries posted in Q1–Q2. 1,250 flagged by the AI for review. 17,150 auto-posted.</a:t>
            </a:r>
            <a:endParaRPr b="0" i="0" sz="800" u="none" cap="none" strike="noStrike"/>
          </a:p>
        </p:txBody>
      </p:sp>
      <p:sp>
        <p:nvSpPr>
          <p:cNvPr id="504" name="Google Shape;504;p15"/>
          <p:cNvSpPr/>
          <p:nvPr/>
        </p:nvSpPr>
        <p:spPr>
          <a:xfrm>
            <a:off x="3243560" y="2333923"/>
            <a:ext cx="172715" cy="107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650"/>
              <a:buFont typeface="Libre Baskerville"/>
              <a:buNone/>
            </a:pPr>
            <a:r>
              <a:rPr b="0" i="0" lang="en-US" sz="650" u="none" cap="none" strike="noStrike">
                <a:solidFill>
                  <a:srgbClr val="E2E6E9"/>
                </a:solidFill>
                <a:latin typeface="Libre Baskerville"/>
                <a:ea typeface="Libre Baskerville"/>
                <a:cs typeface="Libre Baskerville"/>
                <a:sym typeface="Libre Baskerville"/>
              </a:rPr>
              <a:t>02</a:t>
            </a:r>
            <a:endParaRPr b="0" i="0" sz="650" u="none" cap="none" strike="noStrike"/>
          </a:p>
        </p:txBody>
      </p:sp>
      <p:sp>
        <p:nvSpPr>
          <p:cNvPr id="505" name="Google Shape;505;p15"/>
          <p:cNvSpPr/>
          <p:nvPr/>
        </p:nvSpPr>
        <p:spPr>
          <a:xfrm>
            <a:off x="3243560" y="2471142"/>
            <a:ext cx="2656880" cy="9525"/>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5"/>
          <p:cNvSpPr/>
          <p:nvPr/>
        </p:nvSpPr>
        <p:spPr>
          <a:xfrm>
            <a:off x="3243560" y="2571452"/>
            <a:ext cx="1079700" cy="135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850" u="none" cap="none" strike="noStrike">
                <a:solidFill>
                  <a:srgbClr val="E2E6E9"/>
                </a:solidFill>
                <a:latin typeface="Libre Baskerville"/>
                <a:ea typeface="Libre Baskerville"/>
                <a:cs typeface="Libre Baskerville"/>
                <a:sym typeface="Libre Baskerville"/>
              </a:rPr>
              <a:t>Sample Design</a:t>
            </a:r>
            <a:endParaRPr b="0" i="0" sz="850" u="none" cap="none" strike="noStrike"/>
          </a:p>
        </p:txBody>
      </p:sp>
      <p:sp>
        <p:nvSpPr>
          <p:cNvPr id="507" name="Google Shape;507;p15"/>
          <p:cNvSpPr/>
          <p:nvPr/>
        </p:nvSpPr>
        <p:spPr>
          <a:xfrm>
            <a:off x="3243560" y="2787104"/>
            <a:ext cx="2656800" cy="566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00" u="none" cap="none" strike="noStrike">
                <a:solidFill>
                  <a:srgbClr val="E2E6E9"/>
                </a:solidFill>
                <a:latin typeface="Libre Franklin"/>
                <a:ea typeface="Libre Franklin"/>
                <a:cs typeface="Libre Franklin"/>
                <a:sym typeface="Libre Franklin"/>
              </a:rPr>
              <a:t>Stratified sample of 60 entries, 30 flagged-and- reviewed (test reviewer effectiveness) and 30 auto-posted (test what the AI said was safe). All   flagged entries above $500K reviewed at summary level.</a:t>
            </a:r>
            <a:endParaRPr b="0" i="0" sz="800" u="none" cap="none" strike="noStrike"/>
          </a:p>
        </p:txBody>
      </p:sp>
      <p:sp>
        <p:nvSpPr>
          <p:cNvPr id="508" name="Google Shape;508;p15"/>
          <p:cNvSpPr/>
          <p:nvPr/>
        </p:nvSpPr>
        <p:spPr>
          <a:xfrm>
            <a:off x="5955655" y="2333923"/>
            <a:ext cx="172715" cy="107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650"/>
              <a:buFont typeface="Libre Baskerville"/>
              <a:buNone/>
            </a:pPr>
            <a:r>
              <a:rPr b="0" i="0" lang="en-US" sz="650" u="none" cap="none" strike="noStrike">
                <a:solidFill>
                  <a:srgbClr val="E2E6E9"/>
                </a:solidFill>
                <a:latin typeface="Libre Baskerville"/>
                <a:ea typeface="Libre Baskerville"/>
                <a:cs typeface="Libre Baskerville"/>
                <a:sym typeface="Libre Baskerville"/>
              </a:rPr>
              <a:t>03</a:t>
            </a:r>
            <a:endParaRPr b="0" i="0" sz="650" u="none" cap="none" strike="noStrike"/>
          </a:p>
        </p:txBody>
      </p:sp>
      <p:sp>
        <p:nvSpPr>
          <p:cNvPr id="509" name="Google Shape;509;p15"/>
          <p:cNvSpPr/>
          <p:nvPr/>
        </p:nvSpPr>
        <p:spPr>
          <a:xfrm>
            <a:off x="5955655" y="2471142"/>
            <a:ext cx="2656880" cy="9525"/>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5"/>
          <p:cNvSpPr/>
          <p:nvPr/>
        </p:nvSpPr>
        <p:spPr>
          <a:xfrm>
            <a:off x="5955655" y="2571452"/>
            <a:ext cx="1079700" cy="135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850" u="none" cap="none" strike="noStrike">
                <a:solidFill>
                  <a:srgbClr val="E2E6E9"/>
                </a:solidFill>
                <a:latin typeface="Libre Baskerville"/>
                <a:ea typeface="Libre Baskerville"/>
                <a:cs typeface="Libre Baskerville"/>
                <a:sym typeface="Libre Baskerville"/>
              </a:rPr>
              <a:t>Test Procedure</a:t>
            </a:r>
            <a:endParaRPr b="0" i="0" sz="850" u="none" cap="none" strike="noStrike"/>
          </a:p>
        </p:txBody>
      </p:sp>
      <p:sp>
        <p:nvSpPr>
          <p:cNvPr id="511" name="Google Shape;511;p15"/>
          <p:cNvSpPr/>
          <p:nvPr/>
        </p:nvSpPr>
        <p:spPr>
          <a:xfrm>
            <a:off x="5955650" y="2787100"/>
            <a:ext cx="2565900" cy="566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00" u="none" cap="none" strike="noStrike">
                <a:solidFill>
                  <a:srgbClr val="E2E6E9"/>
                </a:solidFill>
                <a:latin typeface="Libre Franklin"/>
                <a:ea typeface="Libre Franklin"/>
                <a:cs typeface="Libre Franklin"/>
                <a:sym typeface="Libre Franklin"/>
              </a:rPr>
              <a:t>Re-perform the threshold logic against documented risk criteria. Identify any auto-posted entries that should have been flagged, and inspect reviewer documentation for those that were.</a:t>
            </a:r>
            <a:endParaRPr b="0" i="0" sz="800" u="none" cap="none" strike="noStrike"/>
          </a:p>
        </p:txBody>
      </p:sp>
      <p:sp>
        <p:nvSpPr>
          <p:cNvPr id="512" name="Google Shape;512;p15"/>
          <p:cNvSpPr/>
          <p:nvPr/>
        </p:nvSpPr>
        <p:spPr>
          <a:xfrm>
            <a:off x="531465" y="3559225"/>
            <a:ext cx="172800" cy="108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650"/>
              <a:buFont typeface="Libre Baskerville"/>
              <a:buNone/>
            </a:pPr>
            <a:r>
              <a:rPr b="0" i="0" lang="en-US" sz="650" u="none" cap="none" strike="noStrike">
                <a:solidFill>
                  <a:srgbClr val="E2E6E9"/>
                </a:solidFill>
                <a:latin typeface="Libre Baskerville"/>
                <a:ea typeface="Libre Baskerville"/>
                <a:cs typeface="Libre Baskerville"/>
                <a:sym typeface="Libre Baskerville"/>
              </a:rPr>
              <a:t>04</a:t>
            </a:r>
            <a:endParaRPr b="0" i="0" sz="650" u="none" cap="none" strike="noStrike"/>
          </a:p>
        </p:txBody>
      </p:sp>
      <p:sp>
        <p:nvSpPr>
          <p:cNvPr id="513" name="Google Shape;513;p15"/>
          <p:cNvSpPr/>
          <p:nvPr/>
        </p:nvSpPr>
        <p:spPr>
          <a:xfrm>
            <a:off x="531465" y="3696444"/>
            <a:ext cx="4012800" cy="96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a:off x="541003" y="3815800"/>
            <a:ext cx="1868700" cy="135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850" u="none" cap="none" strike="noStrike">
                <a:solidFill>
                  <a:srgbClr val="E2E6E9"/>
                </a:solidFill>
                <a:latin typeface="Libre Baskerville"/>
                <a:ea typeface="Libre Baskerville"/>
                <a:cs typeface="Libre Baskerville"/>
                <a:sym typeface="Libre Baskerville"/>
              </a:rPr>
              <a:t>Auditor Validation Layer</a:t>
            </a:r>
            <a:endParaRPr b="0" i="0" sz="850" u="none" cap="none" strike="noStrike"/>
          </a:p>
        </p:txBody>
      </p:sp>
      <p:sp>
        <p:nvSpPr>
          <p:cNvPr id="515" name="Google Shape;515;p15"/>
          <p:cNvSpPr/>
          <p:nvPr/>
        </p:nvSpPr>
        <p:spPr>
          <a:xfrm>
            <a:off x="531465" y="4069556"/>
            <a:ext cx="4012800" cy="283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00" u="none" cap="none" strike="noStrike">
                <a:solidFill>
                  <a:srgbClr val="E2E6E9"/>
                </a:solidFill>
                <a:latin typeface="Libre Franklin"/>
                <a:ea typeface="Libre Franklin"/>
                <a:cs typeface="Libre Franklin"/>
                <a:sym typeface="Libre Franklin"/>
              </a:rPr>
              <a:t>For misses or false positives, determine root cause including threshold misconfiguration, training data drift, or post-deployment changes. Document.</a:t>
            </a:r>
            <a:endParaRPr b="0" i="0" sz="800" u="none" cap="none" strike="noStrike"/>
          </a:p>
        </p:txBody>
      </p:sp>
      <p:sp>
        <p:nvSpPr>
          <p:cNvPr id="516" name="Google Shape;516;p15"/>
          <p:cNvSpPr/>
          <p:nvPr/>
        </p:nvSpPr>
        <p:spPr>
          <a:xfrm>
            <a:off x="4599608" y="3559225"/>
            <a:ext cx="172800" cy="108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650"/>
              <a:buFont typeface="Libre Baskerville"/>
              <a:buNone/>
            </a:pPr>
            <a:r>
              <a:rPr b="0" i="0" lang="en-US" sz="650" u="none" cap="none" strike="noStrike">
                <a:solidFill>
                  <a:srgbClr val="E2E6E9"/>
                </a:solidFill>
                <a:latin typeface="Libre Baskerville"/>
                <a:ea typeface="Libre Baskerville"/>
                <a:cs typeface="Libre Baskerville"/>
                <a:sym typeface="Libre Baskerville"/>
              </a:rPr>
              <a:t>05</a:t>
            </a:r>
            <a:endParaRPr b="0" i="0" sz="650" u="none" cap="none" strike="noStrike"/>
          </a:p>
        </p:txBody>
      </p:sp>
      <p:sp>
        <p:nvSpPr>
          <p:cNvPr id="517" name="Google Shape;517;p15"/>
          <p:cNvSpPr/>
          <p:nvPr/>
        </p:nvSpPr>
        <p:spPr>
          <a:xfrm>
            <a:off x="4599608" y="3696444"/>
            <a:ext cx="4012800" cy="96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5"/>
          <p:cNvSpPr/>
          <p:nvPr/>
        </p:nvSpPr>
        <p:spPr>
          <a:xfrm>
            <a:off x="4609133" y="3815804"/>
            <a:ext cx="1079700" cy="135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1" i="0" lang="en-US" sz="850" u="none" cap="none" strike="noStrike">
                <a:solidFill>
                  <a:srgbClr val="E2E6E9"/>
                </a:solidFill>
                <a:latin typeface="Libre Baskerville"/>
                <a:ea typeface="Libre Baskerville"/>
                <a:cs typeface="Libre Baskerville"/>
                <a:sym typeface="Libre Baskerville"/>
              </a:rPr>
              <a:t>Workpaper</a:t>
            </a:r>
            <a:endParaRPr b="0" i="0" sz="850" u="none" cap="none" strike="noStrike"/>
          </a:p>
        </p:txBody>
      </p:sp>
      <p:sp>
        <p:nvSpPr>
          <p:cNvPr id="519" name="Google Shape;519;p15"/>
          <p:cNvSpPr/>
          <p:nvPr/>
        </p:nvSpPr>
        <p:spPr>
          <a:xfrm>
            <a:off x="4599608" y="4069556"/>
            <a:ext cx="4012800" cy="42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50"/>
              <a:buFont typeface="Libre Franklin"/>
              <a:buNone/>
            </a:pPr>
            <a:r>
              <a:rPr b="0" i="0" lang="en-US" sz="800" u="none" cap="none" strike="noStrike">
                <a:solidFill>
                  <a:srgbClr val="E2E6E9"/>
                </a:solidFill>
                <a:latin typeface="Libre Franklin"/>
                <a:ea typeface="Libre Franklin"/>
                <a:cs typeface="Libre Franklin"/>
                <a:sym typeface="Libre Franklin"/>
              </a:rPr>
              <a:t>Five elements per IIA GIAS 13.4 / PCAOB AS 1215: scope statement, sample selection rationale, test procedure, evidence (exception list with entry IDs and amounts), conclusion against the control objective.</a:t>
            </a:r>
            <a:endParaRPr b="0" i="0" sz="800" u="none" cap="none" strike="noStrike"/>
          </a:p>
        </p:txBody>
      </p:sp>
      <p:sp>
        <p:nvSpPr>
          <p:cNvPr id="520" name="Google Shape;520;p15"/>
          <p:cNvSpPr/>
          <p:nvPr/>
        </p:nvSpPr>
        <p:spPr>
          <a:xfrm>
            <a:off x="531440" y="4676987"/>
            <a:ext cx="8081100" cy="90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0"/>
              <a:buFont typeface="Libre Franklin"/>
              <a:buNone/>
            </a:pPr>
            <a:r>
              <a:rPr b="0" i="1" lang="en-US" sz="500" u="none" cap="none" strike="noStrike">
                <a:solidFill>
                  <a:srgbClr val="AFCBF8"/>
                </a:solidFill>
                <a:latin typeface="Libre Franklin"/>
                <a:ea typeface="Libre Franklin"/>
                <a:cs typeface="Libre Franklin"/>
                <a:sym typeface="Libre Franklin"/>
              </a:rPr>
              <a:t>Source: Cherry Hill Advisory AI Auditing Guide, December 2025; IIA GIAS 2024, Standard 13.4; PCAOB Auditing Standards (AS 1105 Audit Evidence; AS 1215 Audit Documentation).</a:t>
            </a:r>
            <a:endParaRPr b="0" i="1" sz="500" u="none" cap="none" strike="noStrike">
              <a:solidFill>
                <a:srgbClr val="AFCBF8"/>
              </a:solidFill>
            </a:endParaRPr>
          </a:p>
        </p:txBody>
      </p:sp>
      <p:sp>
        <p:nvSpPr>
          <p:cNvPr id="521" name="Google Shape;521;p15"/>
          <p:cNvSpPr/>
          <p:nvPr/>
        </p:nvSpPr>
        <p:spPr>
          <a:xfrm>
            <a:off x="132829" y="4717107"/>
            <a:ext cx="1786830" cy="121965"/>
          </a:xfrm>
          <a:prstGeom prst="rect">
            <a:avLst/>
          </a:prstGeom>
          <a:noFill/>
          <a:ln>
            <a:noFill/>
          </a:ln>
        </p:spPr>
        <p:txBody>
          <a:bodyPr anchorCtr="0" anchor="t" bIns="0" lIns="0" spcFirstLastPara="1" rIns="200325" wrap="square" tIns="243250">
            <a:noAutofit/>
          </a:bodyPr>
          <a:lstStyle/>
          <a:p>
            <a:pPr indent="0" lvl="0" marL="0" marR="0" rtl="0" algn="l">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522" name="Google Shape;522;p15"/>
          <p:cNvSpPr/>
          <p:nvPr/>
        </p:nvSpPr>
        <p:spPr>
          <a:xfrm>
            <a:off x="8464004" y="4717107"/>
            <a:ext cx="547167" cy="121965"/>
          </a:xfrm>
          <a:prstGeom prst="rect">
            <a:avLst/>
          </a:prstGeom>
          <a:noFill/>
          <a:ln>
            <a:noFill/>
          </a:ln>
        </p:spPr>
        <p:txBody>
          <a:bodyPr anchorCtr="0" anchor="t" bIns="0" lIns="0" spcFirstLastPara="1" rIns="243250" wrap="square" tIns="200325">
            <a:noAutofit/>
          </a:bodyPr>
          <a:lstStyle/>
          <a:p>
            <a:pPr indent="0" lvl="0" marL="0" marR="0" rtl="0" algn="r">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14</a:t>
            </a:r>
            <a:endParaRPr b="0" i="0" sz="700" u="none" cap="none" strike="noStrike"/>
          </a:p>
        </p:txBody>
      </p:sp>
      <p:pic>
        <p:nvPicPr>
          <p:cNvPr id="523" name="Google Shape;523;p15" title="fd1d69226b72752bf32023131be51d7fb09c35dd.png"/>
          <p:cNvPicPr preferRelativeResize="0"/>
          <p:nvPr/>
        </p:nvPicPr>
        <p:blipFill rotWithShape="1">
          <a:blip r:embed="rId4">
            <a:alphaModFix/>
          </a:blip>
          <a:srcRect b="0" l="0" r="0" t="0"/>
          <a:stretch/>
        </p:blipFill>
        <p:spPr>
          <a:xfrm>
            <a:off x="7999420" y="192688"/>
            <a:ext cx="974275" cy="304800"/>
          </a:xfrm>
          <a:prstGeom prst="rect">
            <a:avLst/>
          </a:prstGeom>
          <a:noFill/>
          <a:ln>
            <a:noFill/>
          </a:ln>
        </p:spPr>
      </p:pic>
      <p:pic>
        <p:nvPicPr>
          <p:cNvPr id="524" name="Google Shape;524;p15" title="CHA Logo 10.png"/>
          <p:cNvPicPr preferRelativeResize="0"/>
          <p:nvPr/>
        </p:nvPicPr>
        <p:blipFill rotWithShape="1">
          <a:blip r:embed="rId5">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6"/>
          <p:cNvSpPr/>
          <p:nvPr/>
        </p:nvSpPr>
        <p:spPr>
          <a:xfrm>
            <a:off x="539876" y="1086151"/>
            <a:ext cx="974400" cy="286200"/>
          </a:xfrm>
          <a:prstGeom prst="roundRect">
            <a:avLst>
              <a:gd fmla="val 19189" name="adj"/>
            </a:avLst>
          </a:prstGeom>
          <a:solidFill>
            <a:srgbClr val="001D4D"/>
          </a:solidFill>
          <a:ln>
            <a:noFill/>
          </a:ln>
        </p:spPr>
        <p:txBody>
          <a:bodyPr anchorCtr="0" anchor="ctr" bIns="138400" lIns="138400" spcFirstLastPara="1" rIns="138400" wrap="square" tIns="138400">
            <a:noAutofit/>
          </a:bodyPr>
          <a:lstStyle/>
          <a:p>
            <a:pPr indent="0" lvl="0" marL="0" rtl="0" algn="l">
              <a:spcBef>
                <a:spcPts val="0"/>
              </a:spcBef>
              <a:spcAft>
                <a:spcPts val="0"/>
              </a:spcAft>
              <a:buNone/>
            </a:pPr>
            <a:r>
              <a:t/>
            </a:r>
            <a:endParaRPr/>
          </a:p>
        </p:txBody>
      </p:sp>
      <p:sp>
        <p:nvSpPr>
          <p:cNvPr id="531" name="Google Shape;531;p16"/>
          <p:cNvSpPr/>
          <p:nvPr/>
        </p:nvSpPr>
        <p:spPr>
          <a:xfrm>
            <a:off x="637888" y="1135155"/>
            <a:ext cx="778200" cy="1881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984"/>
              <a:buFont typeface="Libre Franklin"/>
              <a:buNone/>
            </a:pPr>
            <a:r>
              <a:rPr b="0" i="0" lang="en-US" sz="984" u="none" cap="none" strike="noStrike">
                <a:solidFill>
                  <a:srgbClr val="E2E6E9"/>
                </a:solidFill>
                <a:latin typeface="Libre Franklin"/>
                <a:ea typeface="Libre Franklin"/>
                <a:cs typeface="Libre Franklin"/>
                <a:sym typeface="Libre Franklin"/>
              </a:rPr>
              <a:t>POLL 3 OF 4</a:t>
            </a:r>
            <a:endParaRPr b="0" i="0" sz="984" u="none" cap="none" strike="noStrike"/>
          </a:p>
        </p:txBody>
      </p:sp>
      <p:sp>
        <p:nvSpPr>
          <p:cNvPr id="532" name="Google Shape;532;p16"/>
          <p:cNvSpPr/>
          <p:nvPr/>
        </p:nvSpPr>
        <p:spPr>
          <a:xfrm>
            <a:off x="539874" y="1626319"/>
            <a:ext cx="8064252" cy="674936"/>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F5F0F0"/>
              </a:buClr>
              <a:buSzPts val="2100"/>
              <a:buFont typeface="Libre Baskerville"/>
              <a:buNone/>
            </a:pPr>
            <a:r>
              <a:rPr b="0" i="0" lang="en-US" sz="2100" u="none" cap="none" strike="noStrike">
                <a:solidFill>
                  <a:srgbClr val="F5F0F0"/>
                </a:solidFill>
                <a:latin typeface="Libre Baskerville"/>
                <a:ea typeface="Libre Baskerville"/>
                <a:cs typeface="Libre Baskerville"/>
                <a:sym typeface="Libre Baskerville"/>
              </a:rPr>
              <a:t>An AI fraud-detection model surfaces 1,500 alerts per month. You have one week to test. What do you test first?</a:t>
            </a:r>
            <a:endParaRPr b="0" i="0" sz="2100" u="none" cap="none" strike="noStrike"/>
          </a:p>
        </p:txBody>
      </p:sp>
      <p:sp>
        <p:nvSpPr>
          <p:cNvPr id="533" name="Google Shape;533;p16"/>
          <p:cNvSpPr/>
          <p:nvPr/>
        </p:nvSpPr>
        <p:spPr>
          <a:xfrm>
            <a:off x="539874" y="2430810"/>
            <a:ext cx="8064252" cy="124346"/>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650"/>
              <a:buFont typeface="Libre Franklin"/>
              <a:buNone/>
            </a:pPr>
            <a:r>
              <a:rPr b="0" i="0" lang="en-US" sz="650" u="none" cap="none" strike="noStrike">
                <a:solidFill>
                  <a:srgbClr val="E2E6E9"/>
                </a:solidFill>
                <a:latin typeface="Libre Franklin"/>
                <a:ea typeface="Libre Franklin"/>
                <a:cs typeface="Libre Franklin"/>
                <a:sym typeface="Libre Franklin"/>
              </a:rPr>
              <a:t> </a:t>
            </a:r>
            <a:endParaRPr b="0" i="0" sz="650" u="none" cap="none" strike="noStrike"/>
          </a:p>
        </p:txBody>
      </p:sp>
      <p:sp>
        <p:nvSpPr>
          <p:cNvPr id="534" name="Google Shape;534;p16"/>
          <p:cNvSpPr/>
          <p:nvPr/>
        </p:nvSpPr>
        <p:spPr>
          <a:xfrm>
            <a:off x="539874" y="2652340"/>
            <a:ext cx="2630537" cy="775915"/>
          </a:xfrm>
          <a:prstGeom prst="roundRect">
            <a:avLst>
              <a:gd fmla="val 5845"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6"/>
          <p:cNvSpPr/>
          <p:nvPr/>
        </p:nvSpPr>
        <p:spPr>
          <a:xfrm>
            <a:off x="662136" y="2774603"/>
            <a:ext cx="1349797" cy="168697"/>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Input Test</a:t>
            </a:r>
            <a:endParaRPr b="0" i="0" sz="1050" u="none" cap="none" strike="noStrike"/>
          </a:p>
        </p:txBody>
      </p:sp>
      <p:sp>
        <p:nvSpPr>
          <p:cNvPr id="536" name="Google Shape;536;p16"/>
          <p:cNvSpPr/>
          <p:nvPr/>
        </p:nvSpPr>
        <p:spPr>
          <a:xfrm>
            <a:off x="662136" y="2995092"/>
            <a:ext cx="2386013" cy="310902"/>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Pull the underlying transaction data and look for completeness gaps.</a:t>
            </a:r>
            <a:endParaRPr b="0" i="0" sz="850" u="none" cap="none" strike="noStrike"/>
          </a:p>
        </p:txBody>
      </p:sp>
      <p:sp>
        <p:nvSpPr>
          <p:cNvPr id="537" name="Google Shape;537;p16"/>
          <p:cNvSpPr/>
          <p:nvPr/>
        </p:nvSpPr>
        <p:spPr>
          <a:xfrm>
            <a:off x="3256731" y="2652340"/>
            <a:ext cx="2630537" cy="775915"/>
          </a:xfrm>
          <a:prstGeom prst="roundRect">
            <a:avLst>
              <a:gd fmla="val 5845"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a:off x="3378994" y="2774603"/>
            <a:ext cx="1349797" cy="168697"/>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Logic Test</a:t>
            </a:r>
            <a:endParaRPr b="0" i="0" sz="1050" u="none" cap="none" strike="noStrike"/>
          </a:p>
        </p:txBody>
      </p:sp>
      <p:sp>
        <p:nvSpPr>
          <p:cNvPr id="539" name="Google Shape;539;p16"/>
          <p:cNvSpPr/>
          <p:nvPr/>
        </p:nvSpPr>
        <p:spPr>
          <a:xfrm>
            <a:off x="3378994" y="2995092"/>
            <a:ext cx="2386013" cy="310902"/>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Review the model approval and change-management documentation.</a:t>
            </a:r>
            <a:endParaRPr b="0" i="0" sz="850" u="none" cap="none" strike="noStrike"/>
          </a:p>
        </p:txBody>
      </p:sp>
      <p:sp>
        <p:nvSpPr>
          <p:cNvPr id="540" name="Google Shape;540;p16"/>
          <p:cNvSpPr/>
          <p:nvPr/>
        </p:nvSpPr>
        <p:spPr>
          <a:xfrm>
            <a:off x="5973589" y="2652340"/>
            <a:ext cx="2630537" cy="775915"/>
          </a:xfrm>
          <a:prstGeom prst="roundRect">
            <a:avLst>
              <a:gd fmla="val 5845"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6095851" y="2774603"/>
            <a:ext cx="1349797" cy="168697"/>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Output Test</a:t>
            </a:r>
            <a:endParaRPr b="0" i="0" sz="1050" u="none" cap="none" strike="noStrike"/>
          </a:p>
        </p:txBody>
      </p:sp>
      <p:sp>
        <p:nvSpPr>
          <p:cNvPr id="542" name="Google Shape;542;p16"/>
          <p:cNvSpPr/>
          <p:nvPr/>
        </p:nvSpPr>
        <p:spPr>
          <a:xfrm>
            <a:off x="6095851" y="2995092"/>
            <a:ext cx="2386013" cy="310902"/>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Re-perform on a stratified sample of alerts and compare to outcomes.</a:t>
            </a:r>
            <a:endParaRPr b="0" i="0" sz="850" u="none" cap="none" strike="noStrike"/>
          </a:p>
        </p:txBody>
      </p:sp>
      <p:sp>
        <p:nvSpPr>
          <p:cNvPr id="543" name="Google Shape;543;p16"/>
          <p:cNvSpPr/>
          <p:nvPr/>
        </p:nvSpPr>
        <p:spPr>
          <a:xfrm>
            <a:off x="539874" y="3514576"/>
            <a:ext cx="8064252" cy="620464"/>
          </a:xfrm>
          <a:prstGeom prst="roundRect">
            <a:avLst>
              <a:gd fmla="val 7310"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a:off x="662136" y="3636838"/>
            <a:ext cx="1349797" cy="168697"/>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Re-Scope</a:t>
            </a:r>
            <a:endParaRPr b="0" i="0" sz="1050" u="none" cap="none" strike="noStrike"/>
          </a:p>
        </p:txBody>
      </p:sp>
      <p:sp>
        <p:nvSpPr>
          <p:cNvPr id="545" name="Google Shape;545;p16"/>
          <p:cNvSpPr/>
          <p:nvPr/>
        </p:nvSpPr>
        <p:spPr>
          <a:xfrm>
            <a:off x="662136" y="3857327"/>
            <a:ext cx="7819727" cy="155451"/>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Test the broader fraud monitoring process before the AI itself.</a:t>
            </a:r>
            <a:endParaRPr b="0" i="0" sz="850" u="none" cap="none" strike="noStrike"/>
          </a:p>
        </p:txBody>
      </p:sp>
      <p:sp>
        <p:nvSpPr>
          <p:cNvPr id="546" name="Google Shape;546;p16"/>
          <p:cNvSpPr/>
          <p:nvPr/>
        </p:nvSpPr>
        <p:spPr>
          <a:xfrm>
            <a:off x="539874" y="4232225"/>
            <a:ext cx="8064252" cy="155451"/>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SzPts val="850"/>
              <a:buFont typeface="Arial"/>
              <a:buNone/>
            </a:pPr>
            <a:r>
              <a:t/>
            </a:r>
            <a:endParaRPr b="0" i="0" sz="850" u="none" cap="none" strike="noStrike"/>
          </a:p>
        </p:txBody>
      </p:sp>
      <p:sp>
        <p:nvSpPr>
          <p:cNvPr id="547" name="Google Shape;547;p16"/>
          <p:cNvSpPr/>
          <p:nvPr/>
        </p:nvSpPr>
        <p:spPr>
          <a:xfrm>
            <a:off x="134913" y="4704308"/>
            <a:ext cx="1730871" cy="136029"/>
          </a:xfrm>
          <a:prstGeom prst="rect">
            <a:avLst/>
          </a:prstGeom>
          <a:noFill/>
          <a:ln>
            <a:noFill/>
          </a:ln>
        </p:spPr>
        <p:txBody>
          <a:bodyPr anchorCtr="0" anchor="t" bIns="0" lIns="0" spcFirstLastPara="1" rIns="165350" wrap="square" tIns="200775">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548" name="Google Shape;548;p16"/>
          <p:cNvSpPr/>
          <p:nvPr/>
        </p:nvSpPr>
        <p:spPr>
          <a:xfrm>
            <a:off x="8537228" y="4704308"/>
            <a:ext cx="471860" cy="136029"/>
          </a:xfrm>
          <a:prstGeom prst="rect">
            <a:avLst/>
          </a:prstGeom>
          <a:noFill/>
          <a:ln>
            <a:noFill/>
          </a:ln>
        </p:spPr>
        <p:txBody>
          <a:bodyPr anchorCtr="0" anchor="t" bIns="0" lIns="0" spcFirstLastPara="1" rIns="200775" wrap="square" tIns="165350">
            <a:noAutofit/>
          </a:bodyPr>
          <a:lstStyle/>
          <a:p>
            <a:pPr indent="0" lvl="0" marL="0" marR="0" rtl="0" algn="r">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15</a:t>
            </a:r>
            <a:endParaRPr b="0" i="0" sz="700" u="none" cap="none" strike="noStrike"/>
          </a:p>
        </p:txBody>
      </p:sp>
      <p:pic>
        <p:nvPicPr>
          <p:cNvPr id="549" name="Google Shape;549;p16"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550" name="Google Shape;550;p16"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7"/>
          <p:cNvSpPr/>
          <p:nvPr/>
        </p:nvSpPr>
        <p:spPr>
          <a:xfrm>
            <a:off x="531465" y="761765"/>
            <a:ext cx="5443800" cy="332100"/>
          </a:xfrm>
          <a:prstGeom prst="rect">
            <a:avLst/>
          </a:prstGeom>
          <a:noFill/>
          <a:ln>
            <a:noFill/>
          </a:ln>
        </p:spPr>
        <p:txBody>
          <a:bodyPr anchorCtr="0" anchor="t" bIns="0" lIns="0" spcFirstLastPara="1" rIns="0" wrap="square" tIns="0">
            <a:noAutofit/>
          </a:bodyPr>
          <a:lstStyle/>
          <a:p>
            <a:pPr indent="0" lvl="0" marL="0" marR="0" rtl="0" algn="l">
              <a:lnSpc>
                <a:spcPct val="126829"/>
              </a:lnSpc>
              <a:spcBef>
                <a:spcPts val="0"/>
              </a:spcBef>
              <a:spcAft>
                <a:spcPts val="0"/>
              </a:spcAft>
              <a:buClr>
                <a:srgbClr val="F5F0F0"/>
              </a:buClr>
              <a:buSzPts val="2050"/>
              <a:buFont typeface="Libre Baskerville"/>
              <a:buNone/>
            </a:pPr>
            <a:r>
              <a:rPr b="0" i="0" lang="en-US" sz="2050" u="none" cap="none" strike="noStrike">
                <a:solidFill>
                  <a:srgbClr val="F5F0F0"/>
                </a:solidFill>
                <a:latin typeface="Libre Baskerville"/>
                <a:ea typeface="Libre Baskerville"/>
                <a:cs typeface="Libre Baskerville"/>
                <a:sym typeface="Libre Baskerville"/>
              </a:rPr>
              <a:t>What Makes AI Audit Evidence Hold Up</a:t>
            </a:r>
            <a:endParaRPr b="0" i="0" sz="2050" u="none" cap="none" strike="noStrike"/>
          </a:p>
        </p:txBody>
      </p:sp>
      <p:sp>
        <p:nvSpPr>
          <p:cNvPr id="557" name="Google Shape;557;p17"/>
          <p:cNvSpPr/>
          <p:nvPr/>
        </p:nvSpPr>
        <p:spPr>
          <a:xfrm>
            <a:off x="531475" y="1263968"/>
            <a:ext cx="7688700" cy="379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00"/>
              <a:buFont typeface="Libre Franklin"/>
              <a:buNone/>
            </a:pPr>
            <a:r>
              <a:rPr b="0" i="0" lang="en-US" sz="1000" u="none" cap="none" strike="noStrike">
                <a:solidFill>
                  <a:srgbClr val="E2E6E9"/>
                </a:solidFill>
                <a:latin typeface="Libre Franklin"/>
                <a:ea typeface="Libre Franklin"/>
                <a:cs typeface="Libre Franklin"/>
                <a:sym typeface="Libre Franklin"/>
              </a:rPr>
              <a:t>Five evidence quality standards that apply regardless of audit type. These are not AI-specific, they are the same standards that govern any audit engagement. AI-enabled processes don't lower the bar; they make it harder to clear without discipline.</a:t>
            </a:r>
            <a:endParaRPr b="0" i="0" sz="1000" u="none" cap="none" strike="noStrike"/>
          </a:p>
        </p:txBody>
      </p:sp>
      <p:sp>
        <p:nvSpPr>
          <p:cNvPr id="558" name="Google Shape;558;p17"/>
          <p:cNvSpPr/>
          <p:nvPr/>
        </p:nvSpPr>
        <p:spPr>
          <a:xfrm>
            <a:off x="531465" y="1735485"/>
            <a:ext cx="8081070" cy="121593"/>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650"/>
              <a:buFont typeface="Libre Franklin"/>
              <a:buNone/>
            </a:pPr>
            <a:r>
              <a:rPr b="0" i="0" lang="en-US" sz="650" u="none" cap="none" strike="noStrike">
                <a:solidFill>
                  <a:srgbClr val="E2E6E9"/>
                </a:solidFill>
                <a:latin typeface="Libre Franklin"/>
                <a:ea typeface="Libre Franklin"/>
                <a:cs typeface="Libre Franklin"/>
                <a:sym typeface="Libre Franklin"/>
              </a:rPr>
              <a:t> </a:t>
            </a:r>
            <a:endParaRPr b="0" i="0" sz="650" u="none" cap="none" strike="noStrike"/>
          </a:p>
        </p:txBody>
      </p:sp>
      <p:sp>
        <p:nvSpPr>
          <p:cNvPr id="559" name="Google Shape;559;p17"/>
          <p:cNvSpPr/>
          <p:nvPr/>
        </p:nvSpPr>
        <p:spPr>
          <a:xfrm>
            <a:off x="531462" y="1839627"/>
            <a:ext cx="2637900" cy="1159500"/>
          </a:xfrm>
          <a:prstGeom prst="roundRect">
            <a:avLst>
              <a:gd fmla="val 643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7"/>
          <p:cNvSpPr/>
          <p:nvPr/>
        </p:nvSpPr>
        <p:spPr>
          <a:xfrm>
            <a:off x="517175" y="1839627"/>
            <a:ext cx="57000" cy="1159500"/>
          </a:xfrm>
          <a:prstGeom prst="roundRect">
            <a:avLst>
              <a:gd fmla="val 781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
          <p:cNvSpPr/>
          <p:nvPr/>
        </p:nvSpPr>
        <p:spPr>
          <a:xfrm>
            <a:off x="752026" y="2008930"/>
            <a:ext cx="1328700" cy="180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Sufficiency</a:t>
            </a:r>
            <a:endParaRPr b="0" i="0" sz="1000" u="none" cap="none" strike="noStrike"/>
          </a:p>
        </p:txBody>
      </p:sp>
      <p:sp>
        <p:nvSpPr>
          <p:cNvPr id="562" name="Google Shape;562;p17"/>
          <p:cNvSpPr/>
          <p:nvPr/>
        </p:nvSpPr>
        <p:spPr>
          <a:xfrm>
            <a:off x="752025" y="2282377"/>
            <a:ext cx="2196900" cy="661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800" u="none" cap="none" strike="noStrike">
                <a:solidFill>
                  <a:srgbClr val="E2E6E9"/>
                </a:solidFill>
                <a:latin typeface="Libre Franklin"/>
                <a:ea typeface="Libre Franklin"/>
                <a:cs typeface="Libre Franklin"/>
                <a:sym typeface="Libre Franklin"/>
              </a:rPr>
              <a:t>Enough evidence to support the conclusion. Not one record. Not the entire population. A sample that is sized and documented before testing begins.</a:t>
            </a:r>
            <a:endParaRPr b="0" i="0" sz="800" u="none" cap="none" strike="noStrike"/>
          </a:p>
        </p:txBody>
      </p:sp>
      <p:sp>
        <p:nvSpPr>
          <p:cNvPr id="563" name="Google Shape;563;p17"/>
          <p:cNvSpPr/>
          <p:nvPr/>
        </p:nvSpPr>
        <p:spPr>
          <a:xfrm>
            <a:off x="3253006" y="1839627"/>
            <a:ext cx="2637900" cy="1159500"/>
          </a:xfrm>
          <a:prstGeom prst="roundRect">
            <a:avLst>
              <a:gd fmla="val 643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7"/>
          <p:cNvSpPr/>
          <p:nvPr/>
        </p:nvSpPr>
        <p:spPr>
          <a:xfrm>
            <a:off x="3238718" y="1839627"/>
            <a:ext cx="57000" cy="1159500"/>
          </a:xfrm>
          <a:prstGeom prst="roundRect">
            <a:avLst>
              <a:gd fmla="val 781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7"/>
          <p:cNvSpPr/>
          <p:nvPr/>
        </p:nvSpPr>
        <p:spPr>
          <a:xfrm>
            <a:off x="3473568" y="2008930"/>
            <a:ext cx="1328700" cy="180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Reliability</a:t>
            </a:r>
            <a:endParaRPr b="0" i="0" sz="1000" u="none" cap="none" strike="noStrike"/>
          </a:p>
        </p:txBody>
      </p:sp>
      <p:sp>
        <p:nvSpPr>
          <p:cNvPr id="566" name="Google Shape;566;p17"/>
          <p:cNvSpPr/>
          <p:nvPr/>
        </p:nvSpPr>
        <p:spPr>
          <a:xfrm>
            <a:off x="3473575" y="2282377"/>
            <a:ext cx="2098500" cy="661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800" u="none" cap="none" strike="noStrike">
                <a:solidFill>
                  <a:srgbClr val="E2E6E9"/>
                </a:solidFill>
                <a:latin typeface="Libre Franklin"/>
                <a:ea typeface="Libre Franklin"/>
                <a:cs typeface="Libre Franklin"/>
                <a:sym typeface="Libre Franklin"/>
              </a:rPr>
              <a:t>Evidence sourced from a system of record, not from the AI's own self-reported metrics, and not from management's summary of the AI's performance.</a:t>
            </a:r>
            <a:endParaRPr b="0" i="0" sz="800" u="none" cap="none" strike="noStrike"/>
          </a:p>
        </p:txBody>
      </p:sp>
      <p:sp>
        <p:nvSpPr>
          <p:cNvPr id="567" name="Google Shape;567;p17"/>
          <p:cNvSpPr/>
          <p:nvPr/>
        </p:nvSpPr>
        <p:spPr>
          <a:xfrm>
            <a:off x="5974548" y="1839627"/>
            <a:ext cx="2637900" cy="1159500"/>
          </a:xfrm>
          <a:prstGeom prst="roundRect">
            <a:avLst>
              <a:gd fmla="val 643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7"/>
          <p:cNvSpPr/>
          <p:nvPr/>
        </p:nvSpPr>
        <p:spPr>
          <a:xfrm>
            <a:off x="5960261" y="1839627"/>
            <a:ext cx="57000" cy="1159500"/>
          </a:xfrm>
          <a:prstGeom prst="roundRect">
            <a:avLst>
              <a:gd fmla="val 781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7"/>
          <p:cNvSpPr/>
          <p:nvPr/>
        </p:nvSpPr>
        <p:spPr>
          <a:xfrm>
            <a:off x="6195112" y="2008930"/>
            <a:ext cx="1328700" cy="180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Relevance</a:t>
            </a:r>
            <a:endParaRPr b="0" i="0" sz="1000" u="none" cap="none" strike="noStrike"/>
          </a:p>
        </p:txBody>
      </p:sp>
      <p:sp>
        <p:nvSpPr>
          <p:cNvPr id="570" name="Google Shape;570;p17"/>
          <p:cNvSpPr/>
          <p:nvPr/>
        </p:nvSpPr>
        <p:spPr>
          <a:xfrm>
            <a:off x="6195101" y="2282377"/>
            <a:ext cx="2196900" cy="496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800" u="none" cap="none" strike="noStrike">
                <a:solidFill>
                  <a:srgbClr val="E2E6E9"/>
                </a:solidFill>
                <a:latin typeface="Libre Franklin"/>
                <a:ea typeface="Libre Franklin"/>
                <a:cs typeface="Libre Franklin"/>
                <a:sym typeface="Libre Franklin"/>
              </a:rPr>
              <a:t>Evidence tied to a specific control objective. Not "we tested the AI." Tested </a:t>
            </a:r>
            <a:r>
              <a:rPr b="0" i="1" lang="en-US" sz="800" u="none" cap="none" strike="noStrike">
                <a:solidFill>
                  <a:srgbClr val="E2E6E9"/>
                </a:solidFill>
                <a:latin typeface="Libre Franklin"/>
                <a:ea typeface="Libre Franklin"/>
                <a:cs typeface="Libre Franklin"/>
                <a:sym typeface="Libre Franklin"/>
              </a:rPr>
              <a:t>what, against which</a:t>
            </a:r>
            <a:r>
              <a:rPr b="0" i="0" lang="en-US" sz="800" u="none" cap="none" strike="noStrike">
                <a:solidFill>
                  <a:srgbClr val="E2E6E9"/>
                </a:solidFill>
                <a:latin typeface="Libre Franklin"/>
                <a:ea typeface="Libre Franklin"/>
                <a:cs typeface="Libre Franklin"/>
                <a:sym typeface="Libre Franklin"/>
              </a:rPr>
              <a:t> objective?</a:t>
            </a:r>
            <a:endParaRPr b="0" i="0" sz="800" u="none" cap="none" strike="noStrike"/>
          </a:p>
        </p:txBody>
      </p:sp>
      <p:sp>
        <p:nvSpPr>
          <p:cNvPr id="571" name="Google Shape;571;p17"/>
          <p:cNvSpPr/>
          <p:nvPr/>
        </p:nvSpPr>
        <p:spPr>
          <a:xfrm>
            <a:off x="1703237" y="3142603"/>
            <a:ext cx="2637900" cy="1159500"/>
          </a:xfrm>
          <a:prstGeom prst="roundRect">
            <a:avLst>
              <a:gd fmla="val 643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7"/>
          <p:cNvSpPr/>
          <p:nvPr/>
        </p:nvSpPr>
        <p:spPr>
          <a:xfrm>
            <a:off x="1688950" y="3142603"/>
            <a:ext cx="57300" cy="1159500"/>
          </a:xfrm>
          <a:prstGeom prst="roundRect">
            <a:avLst>
              <a:gd fmla="val 781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7"/>
          <p:cNvSpPr/>
          <p:nvPr/>
        </p:nvSpPr>
        <p:spPr>
          <a:xfrm>
            <a:off x="1933326" y="3321419"/>
            <a:ext cx="1328700" cy="180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Usefulness</a:t>
            </a:r>
            <a:endParaRPr b="0" i="0" sz="1000" u="none" cap="none" strike="noStrike"/>
          </a:p>
        </p:txBody>
      </p:sp>
      <p:sp>
        <p:nvSpPr>
          <p:cNvPr id="574" name="Google Shape;574;p17"/>
          <p:cNvSpPr/>
          <p:nvPr/>
        </p:nvSpPr>
        <p:spPr>
          <a:xfrm>
            <a:off x="1933325" y="3585327"/>
            <a:ext cx="2264400" cy="661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800" u="none" cap="none" strike="noStrike">
                <a:solidFill>
                  <a:srgbClr val="E2E6E9"/>
                </a:solidFill>
                <a:latin typeface="Libre Franklin"/>
                <a:ea typeface="Libre Franklin"/>
                <a:cs typeface="Libre Franklin"/>
                <a:sym typeface="Libre Franklin"/>
              </a:rPr>
              <a:t>Evidence that leads to a conclusion someone can act on. A finding without a recommended action or a clear effect statement does not meet this standard.</a:t>
            </a:r>
            <a:endParaRPr b="0" i="0" sz="800" u="none" cap="none" strike="noStrike"/>
          </a:p>
        </p:txBody>
      </p:sp>
      <p:sp>
        <p:nvSpPr>
          <p:cNvPr id="575" name="Google Shape;575;p17"/>
          <p:cNvSpPr/>
          <p:nvPr/>
        </p:nvSpPr>
        <p:spPr>
          <a:xfrm>
            <a:off x="4424790" y="3142603"/>
            <a:ext cx="2637900" cy="1159500"/>
          </a:xfrm>
          <a:prstGeom prst="roundRect">
            <a:avLst>
              <a:gd fmla="val 643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7"/>
          <p:cNvSpPr/>
          <p:nvPr/>
        </p:nvSpPr>
        <p:spPr>
          <a:xfrm>
            <a:off x="4410502" y="3142603"/>
            <a:ext cx="57300" cy="1159500"/>
          </a:xfrm>
          <a:prstGeom prst="roundRect">
            <a:avLst>
              <a:gd fmla="val 7812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7"/>
          <p:cNvSpPr/>
          <p:nvPr/>
        </p:nvSpPr>
        <p:spPr>
          <a:xfrm>
            <a:off x="4654878" y="3321419"/>
            <a:ext cx="1328700" cy="1809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E2E6E9"/>
              </a:buClr>
              <a:buSzPts val="1000"/>
              <a:buFont typeface="Libre Baskerville"/>
              <a:buNone/>
            </a:pPr>
            <a:r>
              <a:rPr b="0" i="0" lang="en-US" sz="1000" u="none" cap="none" strike="noStrike">
                <a:solidFill>
                  <a:srgbClr val="E2E6E9"/>
                </a:solidFill>
                <a:latin typeface="Libre Baskerville"/>
                <a:ea typeface="Libre Baskerville"/>
                <a:cs typeface="Libre Baskerville"/>
                <a:sym typeface="Libre Baskerville"/>
              </a:rPr>
              <a:t>Traceability</a:t>
            </a:r>
            <a:endParaRPr b="0" i="0" sz="1000" u="none" cap="none" strike="noStrike"/>
          </a:p>
        </p:txBody>
      </p:sp>
      <p:sp>
        <p:nvSpPr>
          <p:cNvPr id="578" name="Google Shape;578;p17"/>
          <p:cNvSpPr/>
          <p:nvPr/>
        </p:nvSpPr>
        <p:spPr>
          <a:xfrm>
            <a:off x="4654875" y="3585327"/>
            <a:ext cx="2264400" cy="661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800" u="none" cap="none" strike="noStrike">
                <a:solidFill>
                  <a:srgbClr val="E2E6E9"/>
                </a:solidFill>
                <a:latin typeface="Libre Franklin"/>
                <a:ea typeface="Libre Franklin"/>
                <a:cs typeface="Libre Franklin"/>
                <a:sym typeface="Libre Franklin"/>
              </a:rPr>
              <a:t>A reviewer unfamiliar with the engagement        can follow the trail from objective → procedure             → evidence → conclusion without asking the team for context.</a:t>
            </a:r>
            <a:endParaRPr b="0" i="0" sz="800" u="none" cap="none" strike="noStrike"/>
          </a:p>
        </p:txBody>
      </p:sp>
      <p:sp>
        <p:nvSpPr>
          <p:cNvPr id="579" name="Google Shape;579;p17"/>
          <p:cNvSpPr/>
          <p:nvPr/>
        </p:nvSpPr>
        <p:spPr>
          <a:xfrm>
            <a:off x="531465" y="4445585"/>
            <a:ext cx="8081100" cy="1215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650"/>
              <a:buFont typeface="Libre Franklin"/>
              <a:buNone/>
            </a:pPr>
            <a:r>
              <a:rPr b="0" i="1" lang="en-US" sz="650" u="none" cap="none" strike="noStrike">
                <a:solidFill>
                  <a:srgbClr val="AFCBF8"/>
                </a:solidFill>
                <a:latin typeface="Libre Franklin"/>
                <a:ea typeface="Libre Franklin"/>
                <a:cs typeface="Libre Franklin"/>
                <a:sym typeface="Libre Franklin"/>
              </a:rPr>
              <a:t>Aligned to PCAOB AS 1105 (Audit Evidence) and AICPA AU-C 500 (Audit Evidence) for financial statement auditors.</a:t>
            </a:r>
            <a:endParaRPr b="0" i="1" sz="650" u="none" cap="none" strike="noStrike">
              <a:solidFill>
                <a:srgbClr val="AFCBF8"/>
              </a:solidFill>
            </a:endParaRPr>
          </a:p>
        </p:txBody>
      </p:sp>
      <p:sp>
        <p:nvSpPr>
          <p:cNvPr id="580" name="Google Shape;580;p17"/>
          <p:cNvSpPr/>
          <p:nvPr/>
        </p:nvSpPr>
        <p:spPr>
          <a:xfrm>
            <a:off x="132829" y="4711601"/>
            <a:ext cx="1703636" cy="132978"/>
          </a:xfrm>
          <a:prstGeom prst="rect">
            <a:avLst/>
          </a:prstGeom>
          <a:noFill/>
          <a:ln>
            <a:noFill/>
          </a:ln>
        </p:spPr>
        <p:txBody>
          <a:bodyPr anchorCtr="0" anchor="t" bIns="0" lIns="0" spcFirstLastPara="1" rIns="162750" wrap="square" tIns="197650">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581" name="Google Shape;581;p17"/>
          <p:cNvSpPr/>
          <p:nvPr/>
        </p:nvSpPr>
        <p:spPr>
          <a:xfrm>
            <a:off x="8546083" y="4711601"/>
            <a:ext cx="465088" cy="132978"/>
          </a:xfrm>
          <a:prstGeom prst="rect">
            <a:avLst/>
          </a:prstGeom>
          <a:noFill/>
          <a:ln>
            <a:noFill/>
          </a:ln>
        </p:spPr>
        <p:txBody>
          <a:bodyPr anchorCtr="0" anchor="t" bIns="0" lIns="0" spcFirstLastPara="1" rIns="197650" wrap="square" tIns="162750">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16</a:t>
            </a:r>
            <a:endParaRPr b="0" i="0" sz="700" u="none" cap="none" strike="noStrike"/>
          </a:p>
        </p:txBody>
      </p:sp>
      <p:pic>
        <p:nvPicPr>
          <p:cNvPr id="582" name="Google Shape;582;p17"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583" name="Google Shape;583;p17"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preencoded.png" id="589" name="Google Shape;589;p18"/>
          <p:cNvPicPr preferRelativeResize="0"/>
          <p:nvPr/>
        </p:nvPicPr>
        <p:blipFill rotWithShape="1">
          <a:blip r:embed="rId3">
            <a:alphaModFix/>
          </a:blip>
          <a:srcRect b="0" l="0" r="0" t="0"/>
          <a:stretch/>
        </p:blipFill>
        <p:spPr>
          <a:xfrm>
            <a:off x="0" y="0"/>
            <a:ext cx="9144000" cy="1687264"/>
          </a:xfrm>
          <a:prstGeom prst="rect">
            <a:avLst/>
          </a:prstGeom>
          <a:noFill/>
          <a:ln>
            <a:noFill/>
          </a:ln>
        </p:spPr>
      </p:pic>
      <p:sp>
        <p:nvSpPr>
          <p:cNvPr id="590" name="Google Shape;590;p18"/>
          <p:cNvSpPr/>
          <p:nvPr/>
        </p:nvSpPr>
        <p:spPr>
          <a:xfrm>
            <a:off x="539874" y="2803413"/>
            <a:ext cx="5410200" cy="33750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F5F0F0"/>
              </a:buClr>
              <a:buSzPts val="2100"/>
              <a:buFont typeface="Libre Baskerville"/>
              <a:buNone/>
            </a:pPr>
            <a:r>
              <a:rPr b="0" i="0" lang="en-US" sz="2100" u="none" cap="none" strike="noStrike">
                <a:solidFill>
                  <a:srgbClr val="F5F0F0"/>
                </a:solidFill>
                <a:latin typeface="Libre Baskerville"/>
                <a:ea typeface="Libre Baskerville"/>
                <a:cs typeface="Libre Baskerville"/>
                <a:sym typeface="Libre Baskerville"/>
              </a:rPr>
              <a:t>Tie AI Risks to Core Control Objectives</a:t>
            </a:r>
            <a:endParaRPr b="0" i="0" sz="2100" u="none" cap="none" strike="noStrike"/>
          </a:p>
        </p:txBody>
      </p:sp>
      <p:sp>
        <p:nvSpPr>
          <p:cNvPr id="591" name="Google Shape;591;p18"/>
          <p:cNvSpPr/>
          <p:nvPr/>
        </p:nvSpPr>
        <p:spPr>
          <a:xfrm>
            <a:off x="539875" y="3384704"/>
            <a:ext cx="7866900" cy="647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The most common reason an AI audit finding gets challenged is that it is written about the AI, not about a control failure. Whether you're an internal auditor providing assurance to management or an external auditor determining reliance, findings that hold up tie every AI risk to a control objective."</a:t>
            </a:r>
            <a:endParaRPr b="0" i="0" sz="1050" u="none" cap="none" strike="noStrike"/>
          </a:p>
        </p:txBody>
      </p:sp>
      <p:sp>
        <p:nvSpPr>
          <p:cNvPr id="592" name="Google Shape;592;p18"/>
          <p:cNvSpPr/>
          <p:nvPr/>
        </p:nvSpPr>
        <p:spPr>
          <a:xfrm>
            <a:off x="539874" y="3814911"/>
            <a:ext cx="8064252" cy="172715"/>
          </a:xfrm>
          <a:prstGeom prst="rect">
            <a:avLst/>
          </a:prstGeom>
          <a:noFill/>
          <a:ln>
            <a:noFill/>
          </a:ln>
        </p:spPr>
        <p:txBody>
          <a:bodyPr anchorCtr="0" anchor="t" bIns="0" lIns="0" spcFirstLastPara="1" rIns="0" wrap="square" tIns="0">
            <a:noAutofit/>
          </a:bodyPr>
          <a:lstStyle/>
          <a:p>
            <a:pPr indent="0" lvl="0" marL="0" marR="0" rtl="0" algn="l">
              <a:lnSpc>
                <a:spcPct val="158823"/>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 </a:t>
            </a:r>
            <a:endParaRPr b="0" i="0" sz="850" u="none" cap="none" strike="noStrike"/>
          </a:p>
        </p:txBody>
      </p:sp>
      <p:sp>
        <p:nvSpPr>
          <p:cNvPr id="593" name="Google Shape;593;p18"/>
          <p:cNvSpPr/>
          <p:nvPr/>
        </p:nvSpPr>
        <p:spPr>
          <a:xfrm>
            <a:off x="539874" y="4139431"/>
            <a:ext cx="8064252" cy="215950"/>
          </a:xfrm>
          <a:prstGeom prst="rect">
            <a:avLst/>
          </a:prstGeom>
          <a:noFill/>
          <a:ln>
            <a:noFill/>
          </a:ln>
        </p:spPr>
        <p:txBody>
          <a:bodyPr anchorCtr="0" anchor="t" bIns="0" lIns="0" spcFirstLastPara="1" rIns="0" wrap="square" tIns="0">
            <a:noAutofit/>
          </a:bodyPr>
          <a:lstStyle/>
          <a:p>
            <a:pPr indent="0" lvl="0" marL="0" marR="0" rtl="0" algn="l">
              <a:lnSpc>
                <a:spcPct val="161904"/>
              </a:lnSpc>
              <a:spcBef>
                <a:spcPts val="0"/>
              </a:spcBef>
              <a:spcAft>
                <a:spcPts val="0"/>
              </a:spcAft>
              <a:buSzPts val="1050"/>
              <a:buFont typeface="Arial"/>
              <a:buNone/>
            </a:pPr>
            <a:r>
              <a:t/>
            </a:r>
            <a:endParaRPr b="0" i="0" sz="1050" u="none" cap="none" strike="noStrike"/>
          </a:p>
        </p:txBody>
      </p:sp>
      <p:sp>
        <p:nvSpPr>
          <p:cNvPr id="594" name="Google Shape;594;p18"/>
          <p:cNvSpPr/>
          <p:nvPr/>
        </p:nvSpPr>
        <p:spPr>
          <a:xfrm>
            <a:off x="134913" y="4696718"/>
            <a:ext cx="1657573" cy="151209"/>
          </a:xfrm>
          <a:prstGeom prst="rect">
            <a:avLst/>
          </a:prstGeom>
          <a:noFill/>
          <a:ln>
            <a:noFill/>
          </a:ln>
        </p:spPr>
        <p:txBody>
          <a:bodyPr anchorCtr="0" anchor="t" bIns="0" lIns="0" spcFirstLastPara="1" rIns="132275" wrap="square" tIns="160625">
            <a:noAutofit/>
          </a:bodyPr>
          <a:lstStyle/>
          <a:p>
            <a:pPr indent="0" lvl="0" marL="0" marR="0" rtl="0" algn="l">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595" name="Google Shape;595;p18"/>
          <p:cNvSpPr/>
          <p:nvPr/>
        </p:nvSpPr>
        <p:spPr>
          <a:xfrm>
            <a:off x="8615735" y="4696718"/>
            <a:ext cx="393353" cy="151209"/>
          </a:xfrm>
          <a:prstGeom prst="rect">
            <a:avLst/>
          </a:prstGeom>
          <a:noFill/>
          <a:ln>
            <a:noFill/>
          </a:ln>
        </p:spPr>
        <p:txBody>
          <a:bodyPr anchorCtr="0" anchor="t" bIns="0" lIns="0" spcFirstLastPara="1" rIns="160625" wrap="square" tIns="132275">
            <a:noAutofit/>
          </a:bodyPr>
          <a:lstStyle/>
          <a:p>
            <a:pPr indent="0" lvl="0" marL="0" marR="0" rtl="0" algn="r">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17</a:t>
            </a:r>
            <a:endParaRPr b="0" i="0" sz="700" u="none" cap="none" strike="noStrike"/>
          </a:p>
        </p:txBody>
      </p:sp>
      <p:pic>
        <p:nvPicPr>
          <p:cNvPr id="596" name="Google Shape;596;p18" title="fd1d69226b72752bf32023131be51d7fb09c35dd.png"/>
          <p:cNvPicPr preferRelativeResize="0"/>
          <p:nvPr/>
        </p:nvPicPr>
        <p:blipFill rotWithShape="1">
          <a:blip r:embed="rId4">
            <a:alphaModFix/>
          </a:blip>
          <a:srcRect b="0" l="0" r="0" t="0"/>
          <a:stretch/>
        </p:blipFill>
        <p:spPr>
          <a:xfrm>
            <a:off x="7995457" y="1898439"/>
            <a:ext cx="974275" cy="304800"/>
          </a:xfrm>
          <a:prstGeom prst="rect">
            <a:avLst/>
          </a:prstGeom>
          <a:noFill/>
          <a:ln>
            <a:noFill/>
          </a:ln>
        </p:spPr>
      </p:pic>
      <p:pic>
        <p:nvPicPr>
          <p:cNvPr id="597" name="Google Shape;597;p18" title="CHA Logo 10.png"/>
          <p:cNvPicPr preferRelativeResize="0"/>
          <p:nvPr/>
        </p:nvPicPr>
        <p:blipFill rotWithShape="1">
          <a:blip r:embed="rId5">
            <a:alphaModFix/>
          </a:blip>
          <a:srcRect b="5721" l="0" r="0" t="5721"/>
          <a:stretch/>
        </p:blipFill>
        <p:spPr>
          <a:xfrm>
            <a:off x="6633602" y="1811800"/>
            <a:ext cx="1350151" cy="4780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preencoded.png" id="113" name="Google Shape;113;p2"/>
          <p:cNvPicPr preferRelativeResize="0"/>
          <p:nvPr/>
        </p:nvPicPr>
        <p:blipFill rotWithShape="1">
          <a:blip r:embed="rId3">
            <a:alphaModFix/>
          </a:blip>
          <a:srcRect b="0" l="0" r="0" t="0"/>
          <a:stretch/>
        </p:blipFill>
        <p:spPr>
          <a:xfrm>
            <a:off x="539874" y="909861"/>
            <a:ext cx="2009701" cy="1340421"/>
          </a:xfrm>
          <a:prstGeom prst="rect">
            <a:avLst/>
          </a:prstGeom>
          <a:noFill/>
          <a:ln>
            <a:noFill/>
          </a:ln>
        </p:spPr>
      </p:pic>
      <p:sp>
        <p:nvSpPr>
          <p:cNvPr id="114" name="Google Shape;114;p2"/>
          <p:cNvSpPr/>
          <p:nvPr/>
        </p:nvSpPr>
        <p:spPr>
          <a:xfrm>
            <a:off x="3320207" y="1077144"/>
            <a:ext cx="2699668" cy="337468"/>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F5F0F0"/>
              </a:buClr>
              <a:buSzPts val="2100"/>
              <a:buFont typeface="Libre Baskerville"/>
              <a:buNone/>
            </a:pPr>
            <a:r>
              <a:rPr b="0" i="0" lang="en-US" sz="2100" u="none" cap="none" strike="noStrike">
                <a:solidFill>
                  <a:srgbClr val="F5F0F0"/>
                </a:solidFill>
                <a:latin typeface="Libre Baskerville"/>
                <a:ea typeface="Libre Baskerville"/>
                <a:cs typeface="Libre Baskerville"/>
                <a:sym typeface="Libre Baskerville"/>
              </a:rPr>
              <a:t>Mike Levy</a:t>
            </a:r>
            <a:endParaRPr b="0" i="0" sz="2100" u="none" cap="none" strike="noStrike"/>
          </a:p>
        </p:txBody>
      </p:sp>
      <p:sp>
        <p:nvSpPr>
          <p:cNvPr id="115" name="Google Shape;115;p2"/>
          <p:cNvSpPr/>
          <p:nvPr/>
        </p:nvSpPr>
        <p:spPr>
          <a:xfrm>
            <a:off x="3320207" y="1500932"/>
            <a:ext cx="3872880" cy="124346"/>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SzPts val="650"/>
              <a:buFont typeface="Arial"/>
              <a:buNone/>
            </a:pPr>
            <a:r>
              <a:t/>
            </a:r>
            <a:endParaRPr b="0" i="0" sz="650" u="none" cap="none" strike="noStrike"/>
          </a:p>
        </p:txBody>
      </p:sp>
      <p:sp>
        <p:nvSpPr>
          <p:cNvPr id="116" name="Google Shape;116;p2"/>
          <p:cNvSpPr/>
          <p:nvPr/>
        </p:nvSpPr>
        <p:spPr>
          <a:xfrm>
            <a:off x="3320207" y="1702966"/>
            <a:ext cx="3872880" cy="155451"/>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1" lang="en-US" sz="850" u="none" cap="none" strike="noStrike">
                <a:solidFill>
                  <a:srgbClr val="E2E6E9"/>
                </a:solidFill>
                <a:latin typeface="Libre Franklin"/>
                <a:ea typeface="Libre Franklin"/>
                <a:cs typeface="Libre Franklin"/>
                <a:sym typeface="Libre Franklin"/>
              </a:rPr>
              <a:t>CIA, CRMA, CISA, CISSP, CDPSE, MBA</a:t>
            </a:r>
            <a:endParaRPr b="0" i="0" sz="850" u="none" cap="none" strike="noStrike"/>
          </a:p>
        </p:txBody>
      </p:sp>
      <p:sp>
        <p:nvSpPr>
          <p:cNvPr id="117" name="Google Shape;117;p2"/>
          <p:cNvSpPr/>
          <p:nvPr/>
        </p:nvSpPr>
        <p:spPr>
          <a:xfrm>
            <a:off x="3320207" y="1936105"/>
            <a:ext cx="3872880" cy="155451"/>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CEO &amp; Managing Principal, Cherry Hill Advisory</a:t>
            </a:r>
            <a:endParaRPr b="0" i="0" sz="850" u="none" cap="none" strike="noStrike"/>
          </a:p>
        </p:txBody>
      </p:sp>
      <p:sp>
        <p:nvSpPr>
          <p:cNvPr id="118" name="Google Shape;118;p2"/>
          <p:cNvSpPr/>
          <p:nvPr/>
        </p:nvSpPr>
        <p:spPr>
          <a:xfrm>
            <a:off x="7461275" y="890364"/>
            <a:ext cx="1152227" cy="248692"/>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650"/>
              <a:buFont typeface="Libre Franklin"/>
              <a:buNone/>
            </a:pPr>
            <a:r>
              <a:rPr b="0" i="0" lang="en-US" sz="650" u="none" cap="none" strike="noStrike">
                <a:solidFill>
                  <a:srgbClr val="E2E6E9"/>
                </a:solidFill>
                <a:latin typeface="Libre Franklin"/>
                <a:ea typeface="Libre Franklin"/>
                <a:cs typeface="Libre Franklin"/>
                <a:sym typeface="Libre Franklin"/>
              </a:rPr>
              <a:t>Connect with Mike on </a:t>
            </a:r>
            <a:r>
              <a:rPr b="0" i="1" lang="en-US" sz="650" u="none" cap="none" strike="noStrike">
                <a:solidFill>
                  <a:srgbClr val="609DFF"/>
                </a:solidFill>
                <a:latin typeface="Libre Franklin"/>
                <a:ea typeface="Libre Franklin"/>
                <a:cs typeface="Libre Franklin"/>
                <a:sym typeface="Libre Franklin"/>
              </a:rPr>
              <a:t>LinkedIn</a:t>
            </a:r>
            <a:endParaRPr b="0" i="0" sz="650" u="none" cap="none" strike="noStrike"/>
          </a:p>
        </p:txBody>
      </p:sp>
      <p:pic>
        <p:nvPicPr>
          <p:cNvPr descr="preencoded.png" id="119" name="Google Shape;119;p2">
            <a:hlinkClick r:id="rId4"/>
          </p:cNvPr>
          <p:cNvPicPr preferRelativeResize="0"/>
          <p:nvPr/>
        </p:nvPicPr>
        <p:blipFill rotWithShape="1">
          <a:blip r:embed="rId5">
            <a:alphaModFix/>
          </a:blip>
          <a:srcRect b="0" l="0" r="0" t="0"/>
          <a:stretch/>
        </p:blipFill>
        <p:spPr>
          <a:xfrm>
            <a:off x="7461275" y="1236241"/>
            <a:ext cx="920800" cy="920800"/>
          </a:xfrm>
          <a:prstGeom prst="rect">
            <a:avLst/>
          </a:prstGeom>
          <a:noFill/>
          <a:ln>
            <a:noFill/>
          </a:ln>
        </p:spPr>
      </p:pic>
      <p:sp>
        <p:nvSpPr>
          <p:cNvPr id="120" name="Google Shape;120;p2"/>
          <p:cNvSpPr/>
          <p:nvPr/>
        </p:nvSpPr>
        <p:spPr>
          <a:xfrm>
            <a:off x="539874" y="2444651"/>
            <a:ext cx="8064252" cy="124346"/>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SzPts val="650"/>
              <a:buFont typeface="Arial"/>
              <a:buNone/>
            </a:pPr>
            <a:r>
              <a:t/>
            </a:r>
            <a:endParaRPr b="0" i="0" sz="650" u="none" cap="none" strike="noStrike"/>
          </a:p>
        </p:txBody>
      </p:sp>
      <p:sp>
        <p:nvSpPr>
          <p:cNvPr id="121" name="Google Shape;121;p2"/>
          <p:cNvSpPr/>
          <p:nvPr/>
        </p:nvSpPr>
        <p:spPr>
          <a:xfrm>
            <a:off x="539874" y="2666181"/>
            <a:ext cx="2630537" cy="789161"/>
          </a:xfrm>
          <a:prstGeom prst="roundRect">
            <a:avLst>
              <a:gd fmla="val 574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662136" y="2788444"/>
            <a:ext cx="2386013" cy="506090"/>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20+ years of experience in Internal Audit, Cybersecurity, and Risk Management</a:t>
            </a:r>
            <a:endParaRPr b="0" i="0" sz="1050" u="none" cap="none" strike="noStrike"/>
          </a:p>
        </p:txBody>
      </p:sp>
      <p:sp>
        <p:nvSpPr>
          <p:cNvPr id="123" name="Google Shape;123;p2"/>
          <p:cNvSpPr/>
          <p:nvPr/>
        </p:nvSpPr>
        <p:spPr>
          <a:xfrm>
            <a:off x="3256731" y="2666181"/>
            <a:ext cx="2630537" cy="789161"/>
          </a:xfrm>
          <a:prstGeom prst="roundRect">
            <a:avLst>
              <a:gd fmla="val 574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3378994" y="2788444"/>
            <a:ext cx="2386013" cy="337393"/>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Former Chief Audit Executive and Deloitte Consultant</a:t>
            </a:r>
            <a:endParaRPr b="0" i="0" sz="1050" u="none" cap="none" strike="noStrike"/>
          </a:p>
        </p:txBody>
      </p:sp>
      <p:sp>
        <p:nvSpPr>
          <p:cNvPr id="125" name="Google Shape;125;p2"/>
          <p:cNvSpPr/>
          <p:nvPr/>
        </p:nvSpPr>
        <p:spPr>
          <a:xfrm>
            <a:off x="5973589" y="2666181"/>
            <a:ext cx="2630537" cy="789161"/>
          </a:xfrm>
          <a:prstGeom prst="roundRect">
            <a:avLst>
              <a:gd fmla="val 574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6095851" y="2788444"/>
            <a:ext cx="2386013" cy="337393"/>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IIA´s International Internal Audit Standards Board Member</a:t>
            </a:r>
            <a:endParaRPr b="0" i="0" sz="1050" u="none" cap="none" strike="noStrike"/>
          </a:p>
        </p:txBody>
      </p:sp>
      <p:sp>
        <p:nvSpPr>
          <p:cNvPr id="127" name="Google Shape;127;p2"/>
          <p:cNvSpPr/>
          <p:nvPr/>
        </p:nvSpPr>
        <p:spPr>
          <a:xfrm>
            <a:off x="6095851" y="3177629"/>
            <a:ext cx="2386013" cy="155451"/>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SzPts val="850"/>
              <a:buFont typeface="Arial"/>
              <a:buNone/>
            </a:pPr>
            <a:r>
              <a:t/>
            </a:r>
            <a:endParaRPr b="0" i="0" sz="850" u="none" cap="none" strike="noStrike"/>
          </a:p>
        </p:txBody>
      </p:sp>
      <p:sp>
        <p:nvSpPr>
          <p:cNvPr id="128" name="Google Shape;128;p2"/>
          <p:cNvSpPr/>
          <p:nvPr/>
        </p:nvSpPr>
        <p:spPr>
          <a:xfrm>
            <a:off x="539874" y="3541663"/>
            <a:ext cx="3988966" cy="789161"/>
          </a:xfrm>
          <a:prstGeom prst="roundRect">
            <a:avLst>
              <a:gd fmla="val 574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662136" y="3663925"/>
            <a:ext cx="3744441" cy="337393"/>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Past Chair (2023-2024), IIA Northern American Board; Global Board Director</a:t>
            </a:r>
            <a:endParaRPr b="0" i="0" sz="1050" u="none" cap="none" strike="noStrike"/>
          </a:p>
        </p:txBody>
      </p:sp>
      <p:sp>
        <p:nvSpPr>
          <p:cNvPr id="130" name="Google Shape;130;p2"/>
          <p:cNvSpPr/>
          <p:nvPr/>
        </p:nvSpPr>
        <p:spPr>
          <a:xfrm>
            <a:off x="662136" y="4053111"/>
            <a:ext cx="3744441" cy="155451"/>
          </a:xfrm>
          <a:prstGeom prst="rect">
            <a:avLst/>
          </a:prstGeom>
          <a:noFill/>
          <a:ln>
            <a:noFill/>
          </a:ln>
        </p:spPr>
        <p:txBody>
          <a:bodyPr anchorCtr="0" anchor="t" bIns="0" lIns="0" spcFirstLastPara="1" rIns="0" wrap="square" tIns="0">
            <a:noAutofit/>
          </a:bodyPr>
          <a:lstStyle/>
          <a:p>
            <a:pPr indent="0" lvl="0" marL="0" marR="0" rtl="0" algn="l">
              <a:lnSpc>
                <a:spcPct val="141176"/>
              </a:lnSpc>
              <a:spcBef>
                <a:spcPts val="0"/>
              </a:spcBef>
              <a:spcAft>
                <a:spcPts val="0"/>
              </a:spcAft>
              <a:buSzPts val="850"/>
              <a:buFont typeface="Arial"/>
              <a:buNone/>
            </a:pPr>
            <a:r>
              <a:t/>
            </a:r>
            <a:endParaRPr b="0" i="0" sz="850" u="none" cap="none" strike="noStrike"/>
          </a:p>
        </p:txBody>
      </p:sp>
      <p:sp>
        <p:nvSpPr>
          <p:cNvPr id="131" name="Google Shape;131;p2"/>
          <p:cNvSpPr/>
          <p:nvPr/>
        </p:nvSpPr>
        <p:spPr>
          <a:xfrm>
            <a:off x="4615160" y="3541663"/>
            <a:ext cx="3988966" cy="789161"/>
          </a:xfrm>
          <a:prstGeom prst="roundRect">
            <a:avLst>
              <a:gd fmla="val 5747"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4737422" y="3663925"/>
            <a:ext cx="3744441" cy="337393"/>
          </a:xfrm>
          <a:prstGeom prst="rect">
            <a:avLst/>
          </a:prstGeom>
          <a:noFill/>
          <a:ln>
            <a:noFill/>
          </a:ln>
        </p:spPr>
        <p:txBody>
          <a:bodyPr anchorCtr="0" anchor="t" bIns="0" lIns="0" spcFirstLastPara="1" rIns="0" wrap="square" tIns="0">
            <a:noAutofit/>
          </a:bodyPr>
          <a:lstStyle/>
          <a:p>
            <a:pPr indent="0" lvl="0" marL="0" marR="0" rtl="0" algn="l">
              <a:lnSpc>
                <a:spcPct val="123809"/>
              </a:lnSpc>
              <a:spcBef>
                <a:spcPts val="0"/>
              </a:spcBef>
              <a:spcAft>
                <a:spcPts val="0"/>
              </a:spcAft>
              <a:buClr>
                <a:srgbClr val="E2E6E9"/>
              </a:buClr>
              <a:buSzPts val="1050"/>
              <a:buFont typeface="Libre Baskerville"/>
              <a:buNone/>
            </a:pPr>
            <a:r>
              <a:rPr b="0" i="0" lang="en-US" sz="1050" u="none" cap="none" strike="noStrike">
                <a:solidFill>
                  <a:srgbClr val="E2E6E9"/>
                </a:solidFill>
                <a:latin typeface="Libre Baskerville"/>
                <a:ea typeface="Libre Baskerville"/>
                <a:cs typeface="Libre Baskerville"/>
                <a:sym typeface="Libre Baskerville"/>
              </a:rPr>
              <a:t>Expert in aligning audit functions with evolving cyber risk landscapes</a:t>
            </a:r>
            <a:endParaRPr b="0" i="0" sz="1050" u="none" cap="none" strike="noStrike"/>
          </a:p>
        </p:txBody>
      </p:sp>
      <p:pic>
        <p:nvPicPr>
          <p:cNvPr id="133" name="Google Shape;133;p2" title="fd1d69226b72752bf32023131be51d7fb09c35dd.png"/>
          <p:cNvPicPr preferRelativeResize="0"/>
          <p:nvPr/>
        </p:nvPicPr>
        <p:blipFill rotWithShape="1">
          <a:blip r:embed="rId6">
            <a:alphaModFix/>
          </a:blip>
          <a:srcRect b="0" l="0" r="0" t="0"/>
          <a:stretch/>
        </p:blipFill>
        <p:spPr>
          <a:xfrm>
            <a:off x="7999420" y="192688"/>
            <a:ext cx="974275" cy="304800"/>
          </a:xfrm>
          <a:prstGeom prst="rect">
            <a:avLst/>
          </a:prstGeom>
          <a:noFill/>
          <a:ln>
            <a:noFill/>
          </a:ln>
        </p:spPr>
      </p:pic>
      <p:pic>
        <p:nvPicPr>
          <p:cNvPr id="134" name="Google Shape;134;p2" title="CHA Logo 10.png"/>
          <p:cNvPicPr preferRelativeResize="0"/>
          <p:nvPr/>
        </p:nvPicPr>
        <p:blipFill rotWithShape="1">
          <a:blip r:embed="rId7">
            <a:alphaModFix/>
          </a:blip>
          <a:srcRect b="5721" l="0" r="0" t="5721"/>
          <a:stretch/>
        </p:blipFill>
        <p:spPr>
          <a:xfrm>
            <a:off x="6637565" y="106048"/>
            <a:ext cx="1350151" cy="478084"/>
          </a:xfrm>
          <a:prstGeom prst="rect">
            <a:avLst/>
          </a:prstGeom>
          <a:noFill/>
          <a:ln>
            <a:noFill/>
          </a:ln>
        </p:spPr>
      </p:pic>
      <p:sp>
        <p:nvSpPr>
          <p:cNvPr id="135" name="Google Shape;135;p2"/>
          <p:cNvSpPr/>
          <p:nvPr/>
        </p:nvSpPr>
        <p:spPr>
          <a:xfrm>
            <a:off x="134913" y="4704308"/>
            <a:ext cx="1730871" cy="136029"/>
          </a:xfrm>
          <a:prstGeom prst="rect">
            <a:avLst/>
          </a:prstGeom>
          <a:noFill/>
          <a:ln>
            <a:noFill/>
          </a:ln>
        </p:spPr>
        <p:txBody>
          <a:bodyPr anchorCtr="0" anchor="t" bIns="0" lIns="0" spcFirstLastPara="1" rIns="165350" wrap="square" tIns="200775">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136" name="Google Shape;136;p2"/>
          <p:cNvSpPr/>
          <p:nvPr/>
        </p:nvSpPr>
        <p:spPr>
          <a:xfrm>
            <a:off x="8598991" y="4704308"/>
            <a:ext cx="410096" cy="136029"/>
          </a:xfrm>
          <a:prstGeom prst="rect">
            <a:avLst/>
          </a:prstGeom>
          <a:noFill/>
          <a:ln>
            <a:noFill/>
          </a:ln>
        </p:spPr>
        <p:txBody>
          <a:bodyPr anchorCtr="0" anchor="t" bIns="0" lIns="0" spcFirstLastPara="1" rIns="200775" wrap="square" tIns="165350">
            <a:noAutofit/>
          </a:bodyPr>
          <a:lstStyle/>
          <a:p>
            <a:pPr indent="0" lvl="0" marL="0" marR="0" rtl="0" algn="r">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a:t>
            </a:r>
            <a:endParaRPr b="0" i="0" sz="700" u="none" cap="none" strike="noStrike"/>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19"/>
          <p:cNvSpPr/>
          <p:nvPr/>
        </p:nvSpPr>
        <p:spPr>
          <a:xfrm>
            <a:off x="539874" y="853232"/>
            <a:ext cx="4173810" cy="303684"/>
          </a:xfrm>
          <a:prstGeom prst="rect">
            <a:avLst/>
          </a:prstGeom>
          <a:noFill/>
          <a:ln>
            <a:noFill/>
          </a:ln>
        </p:spPr>
        <p:txBody>
          <a:bodyPr anchorCtr="0" anchor="t" bIns="0" lIns="0" spcFirstLastPara="1" rIns="0" wrap="square" tIns="0">
            <a:noAutofit/>
          </a:bodyPr>
          <a:lstStyle/>
          <a:p>
            <a:pPr indent="0" lvl="0" marL="0" marR="0" rtl="0" algn="l">
              <a:lnSpc>
                <a:spcPct val="123684"/>
              </a:lnSpc>
              <a:spcBef>
                <a:spcPts val="0"/>
              </a:spcBef>
              <a:spcAft>
                <a:spcPts val="0"/>
              </a:spcAft>
              <a:buClr>
                <a:srgbClr val="F5F0F0"/>
              </a:buClr>
              <a:buSzPts val="1900"/>
              <a:buFont typeface="Libre Baskerville"/>
              <a:buNone/>
            </a:pPr>
            <a:r>
              <a:rPr b="0" i="0" lang="en-US" sz="1900" u="none" cap="none" strike="noStrike">
                <a:solidFill>
                  <a:srgbClr val="F5F0F0"/>
                </a:solidFill>
                <a:latin typeface="Libre Baskerville"/>
                <a:ea typeface="Libre Baskerville"/>
                <a:cs typeface="Libre Baskerville"/>
                <a:sym typeface="Libre Baskerville"/>
              </a:rPr>
              <a:t>The Five Core Control Objectives</a:t>
            </a:r>
            <a:endParaRPr b="0" i="0" sz="1900" u="none" cap="none" strike="noStrike"/>
          </a:p>
        </p:txBody>
      </p:sp>
      <p:sp>
        <p:nvSpPr>
          <p:cNvPr id="604" name="Google Shape;604;p19"/>
          <p:cNvSpPr/>
          <p:nvPr/>
        </p:nvSpPr>
        <p:spPr>
          <a:xfrm>
            <a:off x="539875" y="1375550"/>
            <a:ext cx="7459500" cy="369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1200" u="none" cap="none" strike="noStrike">
                <a:solidFill>
                  <a:srgbClr val="E2E6E9"/>
                </a:solidFill>
                <a:latin typeface="Libre Franklin"/>
                <a:ea typeface="Libre Franklin"/>
                <a:cs typeface="Libre Franklin"/>
                <a:sym typeface="Libre Franklin"/>
              </a:rPr>
              <a:t>The same control objectives auditors have used for decades. The audit committee already understands them. </a:t>
            </a:r>
            <a:r>
              <a:rPr lang="en-US" sz="1200">
                <a:solidFill>
                  <a:srgbClr val="E2E6E9"/>
                </a:solidFill>
                <a:latin typeface="Libre Franklin"/>
                <a:ea typeface="Libre Franklin"/>
                <a:cs typeface="Libre Franklin"/>
                <a:sym typeface="Libre Franklin"/>
              </a:rPr>
              <a:t> </a:t>
            </a:r>
            <a:r>
              <a:rPr b="0" i="0" lang="en-US" sz="1200" u="none" cap="none" strike="noStrike">
                <a:solidFill>
                  <a:srgbClr val="E2E6E9"/>
                </a:solidFill>
                <a:latin typeface="Libre Franklin"/>
                <a:ea typeface="Libre Franklin"/>
                <a:cs typeface="Libre Franklin"/>
                <a:sym typeface="Libre Franklin"/>
              </a:rPr>
              <a:t>Map every AI risk to one of these.</a:t>
            </a:r>
            <a:endParaRPr b="0" i="0" sz="1200" u="none" cap="none" strike="noStrike"/>
          </a:p>
        </p:txBody>
      </p:sp>
      <p:sp>
        <p:nvSpPr>
          <p:cNvPr id="605" name="Google Shape;605;p19"/>
          <p:cNvSpPr/>
          <p:nvPr/>
        </p:nvSpPr>
        <p:spPr>
          <a:xfrm>
            <a:off x="539874" y="1867867"/>
            <a:ext cx="8064252" cy="147712"/>
          </a:xfrm>
          <a:prstGeom prst="rect">
            <a:avLst/>
          </a:prstGeom>
          <a:noFill/>
          <a:ln>
            <a:noFill/>
          </a:ln>
        </p:spPr>
        <p:txBody>
          <a:bodyPr anchorCtr="0" anchor="t" bIns="0" lIns="0" spcFirstLastPara="1" rIns="0" wrap="square" tIns="0">
            <a:noAutofit/>
          </a:bodyPr>
          <a:lstStyle/>
          <a:p>
            <a:pPr indent="0" lvl="0" marL="0" marR="0" rtl="0" algn="l">
              <a:lnSpc>
                <a:spcPct val="153333"/>
              </a:lnSpc>
              <a:spcBef>
                <a:spcPts val="0"/>
              </a:spcBef>
              <a:spcAft>
                <a:spcPts val="0"/>
              </a:spcAft>
              <a:buClr>
                <a:srgbClr val="E2E6E9"/>
              </a:buClr>
              <a:buSzPts val="750"/>
              <a:buFont typeface="Libre Franklin"/>
              <a:buNone/>
            </a:pPr>
            <a:r>
              <a:rPr b="0" i="0" lang="en-US" sz="750" u="none" cap="none" strike="noStrike">
                <a:solidFill>
                  <a:srgbClr val="E2E6E9"/>
                </a:solidFill>
                <a:latin typeface="Libre Franklin"/>
                <a:ea typeface="Libre Franklin"/>
                <a:cs typeface="Libre Franklin"/>
                <a:sym typeface="Libre Franklin"/>
              </a:rPr>
              <a:t> </a:t>
            </a:r>
            <a:endParaRPr b="0" i="0" sz="750" u="none" cap="none" strike="noStrike"/>
          </a:p>
        </p:txBody>
      </p:sp>
      <p:sp>
        <p:nvSpPr>
          <p:cNvPr id="606" name="Google Shape;606;p19"/>
          <p:cNvSpPr/>
          <p:nvPr/>
        </p:nvSpPr>
        <p:spPr>
          <a:xfrm>
            <a:off x="539875" y="2029611"/>
            <a:ext cx="8064300" cy="2130300"/>
          </a:xfrm>
          <a:prstGeom prst="roundRect">
            <a:avLst>
              <a:gd fmla="val 2713" name="adj"/>
            </a:avLst>
          </a:prstGeom>
          <a:solidFill>
            <a:srgbClr val="003180"/>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9"/>
          <p:cNvSpPr/>
          <p:nvPr/>
        </p:nvSpPr>
        <p:spPr>
          <a:xfrm>
            <a:off x="544638" y="2035006"/>
            <a:ext cx="2685000" cy="1164300"/>
          </a:xfrm>
          <a:prstGeom prst="roundRect">
            <a:avLst>
              <a:gd fmla="val 4963" name="adj"/>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9"/>
          <p:cNvSpPr/>
          <p:nvPr/>
        </p:nvSpPr>
        <p:spPr>
          <a:xfrm>
            <a:off x="764387" y="2186425"/>
            <a:ext cx="1518600" cy="215100"/>
          </a:xfrm>
          <a:prstGeom prst="rect">
            <a:avLst/>
          </a:prstGeom>
          <a:noFill/>
          <a:ln>
            <a:noFill/>
          </a:ln>
        </p:spPr>
        <p:txBody>
          <a:bodyPr anchorCtr="0" anchor="t" bIns="0" lIns="0" spcFirstLastPara="1" rIns="0" wrap="square" tIns="0">
            <a:noAutofit/>
          </a:bodyPr>
          <a:lstStyle/>
          <a:p>
            <a:pPr indent="0" lvl="0" marL="0" marR="0" rtl="0" algn="l">
              <a:lnSpc>
                <a:spcPct val="126086"/>
              </a:lnSpc>
              <a:spcBef>
                <a:spcPts val="0"/>
              </a:spcBef>
              <a:spcAft>
                <a:spcPts val="0"/>
              </a:spcAft>
              <a:buClr>
                <a:srgbClr val="E2E6E9"/>
              </a:buClr>
              <a:buSzPts val="11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01 Authorization</a:t>
            </a:r>
            <a:endParaRPr b="0" i="0" sz="1150" u="none" cap="none" strike="noStrike"/>
          </a:p>
        </p:txBody>
      </p:sp>
      <p:sp>
        <p:nvSpPr>
          <p:cNvPr id="609" name="Google Shape;609;p19"/>
          <p:cNvSpPr/>
          <p:nvPr/>
        </p:nvSpPr>
        <p:spPr>
          <a:xfrm>
            <a:off x="764376" y="2508792"/>
            <a:ext cx="2138400" cy="627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1000" u="none" cap="none" strike="noStrike">
                <a:solidFill>
                  <a:srgbClr val="E2E6E9"/>
                </a:solidFill>
                <a:latin typeface="Libre Franklin"/>
                <a:ea typeface="Libre Franklin"/>
                <a:cs typeface="Libre Franklin"/>
                <a:sym typeface="Libre Franklin"/>
              </a:rPr>
              <a:t>Did the right person or system approve this decision, with the       right level of review?</a:t>
            </a:r>
            <a:endParaRPr b="0" i="0" sz="1000" u="none" cap="none" strike="noStrike"/>
          </a:p>
        </p:txBody>
      </p:sp>
      <p:sp>
        <p:nvSpPr>
          <p:cNvPr id="610" name="Google Shape;610;p19"/>
          <p:cNvSpPr/>
          <p:nvPr/>
        </p:nvSpPr>
        <p:spPr>
          <a:xfrm>
            <a:off x="3229497" y="2035006"/>
            <a:ext cx="2685000" cy="11643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9"/>
          <p:cNvSpPr/>
          <p:nvPr/>
        </p:nvSpPr>
        <p:spPr>
          <a:xfrm>
            <a:off x="3229497" y="2035006"/>
            <a:ext cx="14400" cy="1164300"/>
          </a:xfrm>
          <a:prstGeom prst="roundRect">
            <a:avLst>
              <a:gd fmla="val 357116"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9"/>
          <p:cNvSpPr/>
          <p:nvPr/>
        </p:nvSpPr>
        <p:spPr>
          <a:xfrm>
            <a:off x="3613255" y="2186425"/>
            <a:ext cx="1518600" cy="215100"/>
          </a:xfrm>
          <a:prstGeom prst="rect">
            <a:avLst/>
          </a:prstGeom>
          <a:noFill/>
          <a:ln>
            <a:noFill/>
          </a:ln>
        </p:spPr>
        <p:txBody>
          <a:bodyPr anchorCtr="0" anchor="t" bIns="0" lIns="0" spcFirstLastPara="1" rIns="0" wrap="square" tIns="0">
            <a:noAutofit/>
          </a:bodyPr>
          <a:lstStyle/>
          <a:p>
            <a:pPr indent="0" lvl="0" marL="0" marR="0" rtl="0" algn="l">
              <a:lnSpc>
                <a:spcPct val="126086"/>
              </a:lnSpc>
              <a:spcBef>
                <a:spcPts val="0"/>
              </a:spcBef>
              <a:spcAft>
                <a:spcPts val="0"/>
              </a:spcAft>
              <a:buClr>
                <a:srgbClr val="E2E6E9"/>
              </a:buClr>
              <a:buSzPts val="11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02 Accuracy</a:t>
            </a:r>
            <a:endParaRPr b="0" i="0" sz="1150" u="none" cap="none" strike="noStrike"/>
          </a:p>
        </p:txBody>
      </p:sp>
      <p:sp>
        <p:nvSpPr>
          <p:cNvPr id="613" name="Google Shape;613;p19"/>
          <p:cNvSpPr/>
          <p:nvPr/>
        </p:nvSpPr>
        <p:spPr>
          <a:xfrm>
            <a:off x="3613255" y="2508781"/>
            <a:ext cx="2138400" cy="418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1000" u="none" cap="none" strike="noStrike">
                <a:solidFill>
                  <a:srgbClr val="E2E6E9"/>
                </a:solidFill>
                <a:latin typeface="Libre Franklin"/>
                <a:ea typeface="Libre Franklin"/>
                <a:cs typeface="Libre Franklin"/>
                <a:sym typeface="Libre Franklin"/>
              </a:rPr>
              <a:t>Is the output correct against an independent benchmark?</a:t>
            </a:r>
            <a:endParaRPr b="0" i="0" sz="1000" u="none" cap="none" strike="noStrike"/>
          </a:p>
        </p:txBody>
      </p:sp>
      <p:sp>
        <p:nvSpPr>
          <p:cNvPr id="614" name="Google Shape;614;p19"/>
          <p:cNvSpPr/>
          <p:nvPr/>
        </p:nvSpPr>
        <p:spPr>
          <a:xfrm>
            <a:off x="3077692" y="2445248"/>
            <a:ext cx="303600" cy="343800"/>
          </a:xfrm>
          <a:prstGeom prst="roundRect">
            <a:avLst>
              <a:gd fmla="val 16802"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9"/>
          <p:cNvSpPr/>
          <p:nvPr/>
        </p:nvSpPr>
        <p:spPr>
          <a:xfrm>
            <a:off x="5914431" y="2035006"/>
            <a:ext cx="2685000" cy="11643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9"/>
          <p:cNvSpPr/>
          <p:nvPr/>
        </p:nvSpPr>
        <p:spPr>
          <a:xfrm>
            <a:off x="5914431" y="2035006"/>
            <a:ext cx="14400" cy="1164300"/>
          </a:xfrm>
          <a:prstGeom prst="roundRect">
            <a:avLst>
              <a:gd fmla="val 357116"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9"/>
          <p:cNvSpPr/>
          <p:nvPr/>
        </p:nvSpPr>
        <p:spPr>
          <a:xfrm>
            <a:off x="6298189" y="2186425"/>
            <a:ext cx="1518600" cy="215100"/>
          </a:xfrm>
          <a:prstGeom prst="rect">
            <a:avLst/>
          </a:prstGeom>
          <a:noFill/>
          <a:ln>
            <a:noFill/>
          </a:ln>
        </p:spPr>
        <p:txBody>
          <a:bodyPr anchorCtr="0" anchor="t" bIns="0" lIns="0" spcFirstLastPara="1" rIns="0" wrap="square" tIns="0">
            <a:noAutofit/>
          </a:bodyPr>
          <a:lstStyle/>
          <a:p>
            <a:pPr indent="0" lvl="0" marL="0" marR="0" rtl="0" algn="l">
              <a:lnSpc>
                <a:spcPct val="126086"/>
              </a:lnSpc>
              <a:spcBef>
                <a:spcPts val="0"/>
              </a:spcBef>
              <a:spcAft>
                <a:spcPts val="0"/>
              </a:spcAft>
              <a:buClr>
                <a:srgbClr val="E2E6E9"/>
              </a:buClr>
              <a:buSzPts val="11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03 Completeness</a:t>
            </a:r>
            <a:endParaRPr b="0" i="0" sz="1150" u="none" cap="none" strike="noStrike"/>
          </a:p>
        </p:txBody>
      </p:sp>
      <p:sp>
        <p:nvSpPr>
          <p:cNvPr id="618" name="Google Shape;618;p19"/>
          <p:cNvSpPr/>
          <p:nvPr/>
        </p:nvSpPr>
        <p:spPr>
          <a:xfrm>
            <a:off x="6298199" y="2508792"/>
            <a:ext cx="2138400" cy="627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1000" u="none" cap="none" strike="noStrike">
                <a:solidFill>
                  <a:srgbClr val="E2E6E9"/>
                </a:solidFill>
                <a:latin typeface="Libre Franklin"/>
                <a:ea typeface="Libre Franklin"/>
                <a:cs typeface="Libre Franklin"/>
                <a:sym typeface="Libre Franklin"/>
              </a:rPr>
              <a:t>Did the AI process every record it was supposed to process, with no gaps or dropouts?</a:t>
            </a:r>
            <a:endParaRPr b="0" i="0" sz="1000" u="none" cap="none" strike="noStrike"/>
          </a:p>
        </p:txBody>
      </p:sp>
      <p:sp>
        <p:nvSpPr>
          <p:cNvPr id="619" name="Google Shape;619;p19"/>
          <p:cNvSpPr/>
          <p:nvPr/>
        </p:nvSpPr>
        <p:spPr>
          <a:xfrm>
            <a:off x="5762626" y="2445248"/>
            <a:ext cx="303600" cy="343800"/>
          </a:xfrm>
          <a:prstGeom prst="roundRect">
            <a:avLst>
              <a:gd fmla="val 16802"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9"/>
          <p:cNvSpPr/>
          <p:nvPr/>
        </p:nvSpPr>
        <p:spPr>
          <a:xfrm>
            <a:off x="544638" y="3199447"/>
            <a:ext cx="4027200" cy="9552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9"/>
          <p:cNvSpPr/>
          <p:nvPr/>
        </p:nvSpPr>
        <p:spPr>
          <a:xfrm>
            <a:off x="544638" y="3199447"/>
            <a:ext cx="4027200" cy="16200"/>
          </a:xfrm>
          <a:prstGeom prst="roundRect">
            <a:avLst>
              <a:gd fmla="val 357116"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9"/>
          <p:cNvSpPr/>
          <p:nvPr/>
        </p:nvSpPr>
        <p:spPr>
          <a:xfrm>
            <a:off x="764387" y="3392279"/>
            <a:ext cx="1518600" cy="215100"/>
          </a:xfrm>
          <a:prstGeom prst="rect">
            <a:avLst/>
          </a:prstGeom>
          <a:noFill/>
          <a:ln>
            <a:noFill/>
          </a:ln>
        </p:spPr>
        <p:txBody>
          <a:bodyPr anchorCtr="0" anchor="t" bIns="0" lIns="0" spcFirstLastPara="1" rIns="0" wrap="square" tIns="0">
            <a:noAutofit/>
          </a:bodyPr>
          <a:lstStyle/>
          <a:p>
            <a:pPr indent="0" lvl="0" marL="0" marR="0" rtl="0" algn="l">
              <a:lnSpc>
                <a:spcPct val="126086"/>
              </a:lnSpc>
              <a:spcBef>
                <a:spcPts val="0"/>
              </a:spcBef>
              <a:spcAft>
                <a:spcPts val="0"/>
              </a:spcAft>
              <a:buClr>
                <a:srgbClr val="E2E6E9"/>
              </a:buClr>
              <a:buSzPts val="11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04 Validity</a:t>
            </a:r>
            <a:endParaRPr b="0" i="0" sz="1150" u="none" cap="none" strike="noStrike"/>
          </a:p>
        </p:txBody>
      </p:sp>
      <p:sp>
        <p:nvSpPr>
          <p:cNvPr id="623" name="Google Shape;623;p19"/>
          <p:cNvSpPr/>
          <p:nvPr/>
        </p:nvSpPr>
        <p:spPr>
          <a:xfrm>
            <a:off x="764387" y="3687026"/>
            <a:ext cx="3644700" cy="418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000"/>
              </a:spcBef>
              <a:spcAft>
                <a:spcPts val="0"/>
              </a:spcAft>
              <a:buClr>
                <a:srgbClr val="E2E6E9"/>
              </a:buClr>
              <a:buSzPts val="950"/>
              <a:buFont typeface="Libre Franklin"/>
              <a:buNone/>
            </a:pPr>
            <a:r>
              <a:rPr b="0" i="0" lang="en-US" sz="1000" u="none" cap="none" strike="noStrike">
                <a:solidFill>
                  <a:srgbClr val="E2E6E9"/>
                </a:solidFill>
                <a:latin typeface="Libre Franklin"/>
                <a:ea typeface="Libre Franklin"/>
                <a:cs typeface="Libre Franklin"/>
                <a:sym typeface="Libre Franklin"/>
              </a:rPr>
              <a:t>Is the AI being used for the population and purpose it                was approved for?</a:t>
            </a:r>
            <a:endParaRPr b="0" i="0" sz="1000" u="none" cap="none" strike="noStrike"/>
          </a:p>
        </p:txBody>
      </p:sp>
      <p:sp>
        <p:nvSpPr>
          <p:cNvPr id="624" name="Google Shape;624;p19"/>
          <p:cNvSpPr/>
          <p:nvPr/>
        </p:nvSpPr>
        <p:spPr>
          <a:xfrm>
            <a:off x="4571927" y="3199447"/>
            <a:ext cx="4027500" cy="9552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9"/>
          <p:cNvSpPr/>
          <p:nvPr/>
        </p:nvSpPr>
        <p:spPr>
          <a:xfrm>
            <a:off x="4571927" y="3199447"/>
            <a:ext cx="14400" cy="955200"/>
          </a:xfrm>
          <a:prstGeom prst="roundRect">
            <a:avLst>
              <a:gd fmla="val 357116"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9"/>
          <p:cNvSpPr/>
          <p:nvPr/>
        </p:nvSpPr>
        <p:spPr>
          <a:xfrm>
            <a:off x="4571927" y="3199447"/>
            <a:ext cx="4027500" cy="16200"/>
          </a:xfrm>
          <a:prstGeom prst="roundRect">
            <a:avLst>
              <a:gd fmla="val 357116"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9"/>
          <p:cNvSpPr/>
          <p:nvPr/>
        </p:nvSpPr>
        <p:spPr>
          <a:xfrm>
            <a:off x="4955684" y="3392279"/>
            <a:ext cx="1562100" cy="215100"/>
          </a:xfrm>
          <a:prstGeom prst="rect">
            <a:avLst/>
          </a:prstGeom>
          <a:noFill/>
          <a:ln>
            <a:noFill/>
          </a:ln>
        </p:spPr>
        <p:txBody>
          <a:bodyPr anchorCtr="0" anchor="t" bIns="0" lIns="0" spcFirstLastPara="1" rIns="0" wrap="square" tIns="0">
            <a:noAutofit/>
          </a:bodyPr>
          <a:lstStyle/>
          <a:p>
            <a:pPr indent="0" lvl="0" marL="0" marR="0" rtl="0" algn="l">
              <a:lnSpc>
                <a:spcPct val="126086"/>
              </a:lnSpc>
              <a:spcBef>
                <a:spcPts val="0"/>
              </a:spcBef>
              <a:spcAft>
                <a:spcPts val="0"/>
              </a:spcAft>
              <a:buClr>
                <a:srgbClr val="E2E6E9"/>
              </a:buClr>
              <a:buSzPts val="11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05 Restricted Access</a:t>
            </a:r>
            <a:endParaRPr b="0" i="0" sz="1150" u="none" cap="none" strike="noStrike"/>
          </a:p>
        </p:txBody>
      </p:sp>
      <p:sp>
        <p:nvSpPr>
          <p:cNvPr id="628" name="Google Shape;628;p19"/>
          <p:cNvSpPr/>
          <p:nvPr/>
        </p:nvSpPr>
        <p:spPr>
          <a:xfrm>
            <a:off x="4955684" y="3687026"/>
            <a:ext cx="3644700" cy="418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000"/>
              </a:spcBef>
              <a:spcAft>
                <a:spcPts val="0"/>
              </a:spcAft>
              <a:buClr>
                <a:srgbClr val="E2E6E9"/>
              </a:buClr>
              <a:buSzPts val="950"/>
              <a:buFont typeface="Libre Franklin"/>
              <a:buNone/>
            </a:pPr>
            <a:r>
              <a:rPr b="0" i="0" lang="en-US" sz="1000" u="none" cap="none" strike="noStrike">
                <a:solidFill>
                  <a:srgbClr val="E2E6E9"/>
                </a:solidFill>
                <a:latin typeface="Libre Franklin"/>
                <a:ea typeface="Libre Franklin"/>
                <a:cs typeface="Libre Franklin"/>
                <a:sym typeface="Libre Franklin"/>
              </a:rPr>
              <a:t>Is access to the AI, its data, and its configuration limited                  to authorized personnel?</a:t>
            </a:r>
            <a:endParaRPr b="0" i="0" sz="1000" u="none" cap="none" strike="noStrike"/>
          </a:p>
        </p:txBody>
      </p:sp>
      <p:sp>
        <p:nvSpPr>
          <p:cNvPr id="629" name="Google Shape;629;p19"/>
          <p:cNvSpPr/>
          <p:nvPr/>
        </p:nvSpPr>
        <p:spPr>
          <a:xfrm>
            <a:off x="4420122" y="3505095"/>
            <a:ext cx="303600" cy="343800"/>
          </a:xfrm>
          <a:prstGeom prst="roundRect">
            <a:avLst>
              <a:gd fmla="val 16802"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9"/>
          <p:cNvSpPr/>
          <p:nvPr/>
        </p:nvSpPr>
        <p:spPr>
          <a:xfrm>
            <a:off x="553603" y="4325511"/>
            <a:ext cx="8064300" cy="147600"/>
          </a:xfrm>
          <a:prstGeom prst="rect">
            <a:avLst/>
          </a:prstGeom>
          <a:noFill/>
          <a:ln>
            <a:noFill/>
          </a:ln>
        </p:spPr>
        <p:txBody>
          <a:bodyPr anchorCtr="0" anchor="t" bIns="0" lIns="0" spcFirstLastPara="1" rIns="0" wrap="square" tIns="0">
            <a:noAutofit/>
          </a:bodyPr>
          <a:lstStyle/>
          <a:p>
            <a:pPr indent="0" lvl="0" marL="0" marR="0" rtl="0" algn="l">
              <a:lnSpc>
                <a:spcPct val="153333"/>
              </a:lnSpc>
              <a:spcBef>
                <a:spcPts val="0"/>
              </a:spcBef>
              <a:spcAft>
                <a:spcPts val="0"/>
              </a:spcAft>
              <a:buClr>
                <a:srgbClr val="E2E6E9"/>
              </a:buClr>
              <a:buSzPts val="750"/>
              <a:buFont typeface="Libre Franklin"/>
              <a:buNone/>
            </a:pPr>
            <a:r>
              <a:rPr b="0" i="1" lang="en-US" sz="750" u="none" cap="none" strike="noStrike">
                <a:solidFill>
                  <a:srgbClr val="AFCBF8"/>
                </a:solidFill>
                <a:latin typeface="Libre Franklin"/>
                <a:ea typeface="Libre Franklin"/>
                <a:cs typeface="Libre Franklin"/>
                <a:sym typeface="Libre Franklin"/>
              </a:rPr>
              <a:t>Source: Cherry Hill Advisory AI Internal Audit Encyclopedia, "Control Objective Mapping," December 2025; aligned to COSO Internal Control Integrated Framework (2013).</a:t>
            </a:r>
            <a:endParaRPr b="0" i="0" sz="750" u="none" cap="none" strike="noStrike">
              <a:solidFill>
                <a:srgbClr val="AFCBF8"/>
              </a:solidFill>
            </a:endParaRPr>
          </a:p>
        </p:txBody>
      </p:sp>
      <p:sp>
        <p:nvSpPr>
          <p:cNvPr id="631" name="Google Shape;631;p19"/>
          <p:cNvSpPr/>
          <p:nvPr/>
        </p:nvSpPr>
        <p:spPr>
          <a:xfrm>
            <a:off x="134913" y="4700513"/>
            <a:ext cx="1690167" cy="143619"/>
          </a:xfrm>
          <a:prstGeom prst="rect">
            <a:avLst/>
          </a:prstGeom>
          <a:noFill/>
          <a:ln>
            <a:noFill/>
          </a:ln>
        </p:spPr>
        <p:txBody>
          <a:bodyPr anchorCtr="0" anchor="t" bIns="0" lIns="0" spcFirstLastPara="1" rIns="146975" wrap="square" tIns="178475">
            <a:noAutofit/>
          </a:bodyPr>
          <a:lstStyle/>
          <a:p>
            <a:pPr indent="0" lvl="0" marL="0" marR="0" rtl="0" algn="l">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632" name="Google Shape;632;p19"/>
          <p:cNvSpPr/>
          <p:nvPr/>
        </p:nvSpPr>
        <p:spPr>
          <a:xfrm>
            <a:off x="8576667" y="4700513"/>
            <a:ext cx="432420" cy="143619"/>
          </a:xfrm>
          <a:prstGeom prst="rect">
            <a:avLst/>
          </a:prstGeom>
          <a:noFill/>
          <a:ln>
            <a:noFill/>
          </a:ln>
        </p:spPr>
        <p:txBody>
          <a:bodyPr anchorCtr="0" anchor="t" bIns="0" lIns="0" spcFirstLastPara="1" rIns="178475" wrap="square" tIns="146975">
            <a:noAutofit/>
          </a:bodyPr>
          <a:lstStyle/>
          <a:p>
            <a:pPr indent="0" lvl="0" marL="0" marR="0" rtl="0" algn="r">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18</a:t>
            </a:r>
            <a:endParaRPr b="0" i="0" sz="700" u="none" cap="none" strike="noStrike"/>
          </a:p>
        </p:txBody>
      </p:sp>
      <p:pic>
        <p:nvPicPr>
          <p:cNvPr id="633" name="Google Shape;633;p19"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634" name="Google Shape;634;p19"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0"/>
          <p:cNvSpPr/>
          <p:nvPr/>
        </p:nvSpPr>
        <p:spPr>
          <a:xfrm>
            <a:off x="539874" y="758056"/>
            <a:ext cx="8064252" cy="1470943"/>
          </a:xfrm>
          <a:prstGeom prst="roundRect">
            <a:avLst>
              <a:gd fmla="val 2891" name="adj"/>
            </a:avLst>
          </a:prstGeom>
          <a:noFill/>
          <a:ln cap="flat" cmpd="sng" w="9525">
            <a:solidFill>
              <a:srgbClr val="FFFFFF">
                <a:alpha val="2392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0"/>
          <p:cNvSpPr/>
          <p:nvPr/>
        </p:nvSpPr>
        <p:spPr>
          <a:xfrm>
            <a:off x="544637" y="762819"/>
            <a:ext cx="8054727" cy="1461418"/>
          </a:xfrm>
          <a:prstGeom prst="rect">
            <a:avLst/>
          </a:prstGeom>
          <a:solidFill>
            <a:srgbClr val="FFFFFF">
              <a:alpha val="392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0"/>
          <p:cNvSpPr/>
          <p:nvPr/>
        </p:nvSpPr>
        <p:spPr>
          <a:xfrm>
            <a:off x="645914" y="813122"/>
            <a:ext cx="5605016" cy="141684"/>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SzPts val="750"/>
              <a:buFont typeface="Arial"/>
              <a:buNone/>
            </a:pPr>
            <a:r>
              <a:t/>
            </a:r>
            <a:endParaRPr b="0" i="0" sz="750" u="none" cap="none" strike="noStrike"/>
          </a:p>
        </p:txBody>
      </p:sp>
      <p:sp>
        <p:nvSpPr>
          <p:cNvPr id="643" name="Google Shape;643;p20"/>
          <p:cNvSpPr/>
          <p:nvPr/>
        </p:nvSpPr>
        <p:spPr>
          <a:xfrm>
            <a:off x="645914" y="1000348"/>
            <a:ext cx="5605016" cy="141684"/>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750" u="none" cap="none" strike="noStrike">
                <a:solidFill>
                  <a:srgbClr val="E2E6E9"/>
                </a:solidFill>
                <a:latin typeface="Libre Franklin"/>
                <a:ea typeface="Libre Franklin"/>
                <a:cs typeface="Libre Franklin"/>
                <a:sym typeface="Libre Franklin"/>
              </a:rPr>
              <a:t> </a:t>
            </a:r>
            <a:endParaRPr b="0" i="0" sz="750" u="none" cap="none" strike="noStrike"/>
          </a:p>
        </p:txBody>
      </p:sp>
      <p:sp>
        <p:nvSpPr>
          <p:cNvPr id="644" name="Google Shape;644;p20"/>
          <p:cNvSpPr/>
          <p:nvPr/>
        </p:nvSpPr>
        <p:spPr>
          <a:xfrm>
            <a:off x="853089" y="1204384"/>
            <a:ext cx="5604900" cy="632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F5F0F0"/>
              </a:buClr>
              <a:buSzPts val="1950"/>
              <a:buFont typeface="Libre Baskerville"/>
              <a:buNone/>
            </a:pPr>
            <a:r>
              <a:rPr b="0" i="0" lang="en-US" sz="1950" u="none" cap="none" strike="noStrike">
                <a:solidFill>
                  <a:srgbClr val="F5F0F0"/>
                </a:solidFill>
                <a:latin typeface="Libre Baskerville"/>
                <a:ea typeface="Libre Baskerville"/>
                <a:cs typeface="Libre Baskerville"/>
                <a:sym typeface="Libre Baskerville"/>
              </a:rPr>
              <a:t>AI Failure Modes Map to Control Objectives</a:t>
            </a:r>
            <a:endParaRPr b="0" i="0" sz="1950" u="none" cap="none" strike="noStrike"/>
          </a:p>
        </p:txBody>
      </p:sp>
      <p:sp>
        <p:nvSpPr>
          <p:cNvPr id="645" name="Google Shape;645;p20"/>
          <p:cNvSpPr/>
          <p:nvPr/>
        </p:nvSpPr>
        <p:spPr>
          <a:xfrm>
            <a:off x="645914" y="1865784"/>
            <a:ext cx="5605016" cy="141684"/>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750" u="none" cap="none" strike="noStrike">
                <a:solidFill>
                  <a:srgbClr val="E2E6E9"/>
                </a:solidFill>
                <a:latin typeface="Libre Franklin"/>
                <a:ea typeface="Libre Franklin"/>
                <a:cs typeface="Libre Franklin"/>
                <a:sym typeface="Libre Franklin"/>
              </a:rPr>
              <a:t> </a:t>
            </a:r>
            <a:endParaRPr b="0" i="0" sz="750" u="none" cap="none" strike="noStrike"/>
          </a:p>
        </p:txBody>
      </p:sp>
      <p:pic>
        <p:nvPicPr>
          <p:cNvPr descr="preencoded.png" id="646" name="Google Shape;646;p20"/>
          <p:cNvPicPr preferRelativeResize="0"/>
          <p:nvPr/>
        </p:nvPicPr>
        <p:blipFill rotWithShape="1">
          <a:blip r:embed="rId3">
            <a:alphaModFix/>
          </a:blip>
          <a:srcRect b="0" l="0" r="0" t="0"/>
          <a:stretch/>
        </p:blipFill>
        <p:spPr>
          <a:xfrm>
            <a:off x="7071975" y="911830"/>
            <a:ext cx="812300" cy="812300"/>
          </a:xfrm>
          <a:prstGeom prst="rect">
            <a:avLst/>
          </a:prstGeom>
          <a:noFill/>
          <a:ln>
            <a:noFill/>
          </a:ln>
        </p:spPr>
      </p:pic>
      <p:sp>
        <p:nvSpPr>
          <p:cNvPr id="647" name="Google Shape;647;p20"/>
          <p:cNvSpPr/>
          <p:nvPr/>
        </p:nvSpPr>
        <p:spPr>
          <a:xfrm>
            <a:off x="6790060" y="1769682"/>
            <a:ext cx="1376100" cy="174000"/>
          </a:xfrm>
          <a:prstGeom prst="roundRect">
            <a:avLst>
              <a:gd fmla="val 19544" name="adj"/>
            </a:avLst>
          </a:prstGeom>
          <a:solidFill>
            <a:srgbClr val="001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0"/>
          <p:cNvSpPr/>
          <p:nvPr/>
        </p:nvSpPr>
        <p:spPr>
          <a:xfrm>
            <a:off x="6888031" y="1810686"/>
            <a:ext cx="1254600" cy="1134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0" lang="en-US" sz="600" u="none" cap="none" strike="noStrike">
                <a:solidFill>
                  <a:srgbClr val="E2E6E9"/>
                </a:solidFill>
                <a:latin typeface="Libre Franklin"/>
                <a:ea typeface="Libre Franklin"/>
                <a:cs typeface="Libre Franklin"/>
                <a:sym typeface="Libre Franklin"/>
              </a:rPr>
              <a:t>CHERRY HILL ADVISORY TOOLS</a:t>
            </a:r>
            <a:endParaRPr b="0" i="0" sz="600" u="none" cap="none" strike="noStrike"/>
          </a:p>
        </p:txBody>
      </p:sp>
      <p:sp>
        <p:nvSpPr>
          <p:cNvPr id="649" name="Google Shape;649;p20"/>
          <p:cNvSpPr/>
          <p:nvPr/>
        </p:nvSpPr>
        <p:spPr>
          <a:xfrm>
            <a:off x="6458099" y="1989278"/>
            <a:ext cx="2040000" cy="141600"/>
          </a:xfrm>
          <a:prstGeom prst="rect">
            <a:avLst/>
          </a:prstGeom>
          <a:noFill/>
          <a:ln>
            <a:noFill/>
          </a:ln>
        </p:spPr>
        <p:txBody>
          <a:bodyPr anchorCtr="0" anchor="t" bIns="0" lIns="0" spcFirstLastPara="1" rIns="0" wrap="square" tIns="0">
            <a:noAutofit/>
          </a:bodyPr>
          <a:lstStyle/>
          <a:p>
            <a:pPr indent="0" lvl="0" marL="0" marR="0" rtl="0" algn="ctr">
              <a:lnSpc>
                <a:spcPct val="146666"/>
              </a:lnSpc>
              <a:spcBef>
                <a:spcPts val="0"/>
              </a:spcBef>
              <a:spcAft>
                <a:spcPts val="0"/>
              </a:spcAft>
              <a:buClr>
                <a:srgbClr val="E2E6E9"/>
              </a:buClr>
              <a:buSzPts val="750"/>
              <a:buFont typeface="Libre Franklin"/>
              <a:buNone/>
            </a:pPr>
            <a:r>
              <a:rPr b="1" i="0" lang="en-US" sz="750" u="none" cap="none" strike="noStrike">
                <a:solidFill>
                  <a:srgbClr val="E2E6E9"/>
                </a:solidFill>
                <a:latin typeface="Libre Franklin"/>
                <a:ea typeface="Libre Franklin"/>
                <a:cs typeface="Libre Franklin"/>
                <a:sym typeface="Libre Franklin"/>
              </a:rPr>
              <a:t>AI Ethics Integration Framework</a:t>
            </a:r>
            <a:endParaRPr b="0" i="0" sz="750" u="none" cap="none" strike="noStrike"/>
          </a:p>
        </p:txBody>
      </p:sp>
      <p:sp>
        <p:nvSpPr>
          <p:cNvPr id="650" name="Google Shape;650;p20"/>
          <p:cNvSpPr/>
          <p:nvPr/>
        </p:nvSpPr>
        <p:spPr>
          <a:xfrm>
            <a:off x="539875" y="2412884"/>
            <a:ext cx="8350200" cy="141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950" u="none" cap="none" strike="noStrike">
                <a:solidFill>
                  <a:srgbClr val="E2E6E9"/>
                </a:solidFill>
                <a:latin typeface="Libre Franklin"/>
                <a:ea typeface="Libre Franklin"/>
                <a:cs typeface="Libre Franklin"/>
                <a:sym typeface="Libre Franklin"/>
              </a:rPr>
              <a:t>Every AI failu</a:t>
            </a:r>
            <a:r>
              <a:rPr lang="en-US" sz="950">
                <a:solidFill>
                  <a:srgbClr val="E2E6E9"/>
                </a:solidFill>
                <a:latin typeface="Libre Franklin"/>
                <a:ea typeface="Libre Franklin"/>
                <a:cs typeface="Libre Franklin"/>
                <a:sym typeface="Libre Franklin"/>
              </a:rPr>
              <a:t>r</a:t>
            </a:r>
            <a:r>
              <a:rPr b="0" i="0" lang="en-US" sz="950" u="none" cap="none" strike="noStrike">
                <a:solidFill>
                  <a:srgbClr val="E2E6E9"/>
                </a:solidFill>
                <a:latin typeface="Libre Franklin"/>
                <a:ea typeface="Libre Franklin"/>
                <a:cs typeface="Libre Franklin"/>
                <a:sym typeface="Libre Franklin"/>
              </a:rPr>
              <a:t>e mode maps to a control objective. Once mapped, it becomes a standard finding the audit committee already knows how to action.</a:t>
            </a:r>
            <a:endParaRPr b="0" i="0" sz="950" u="none" cap="none" strike="noStrike"/>
          </a:p>
        </p:txBody>
      </p:sp>
      <p:sp>
        <p:nvSpPr>
          <p:cNvPr id="651" name="Google Shape;651;p20"/>
          <p:cNvSpPr/>
          <p:nvPr/>
        </p:nvSpPr>
        <p:spPr>
          <a:xfrm>
            <a:off x="539875" y="2754076"/>
            <a:ext cx="8064300" cy="1047000"/>
          </a:xfrm>
          <a:prstGeom prst="roundRect">
            <a:avLst>
              <a:gd fmla="val 4282" name="adj"/>
            </a:avLst>
          </a:prstGeom>
          <a:noFill/>
          <a:ln cap="flat" cmpd="sng" w="9525">
            <a:solidFill>
              <a:srgbClr val="FFFFFF">
                <a:alpha val="2392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0"/>
          <p:cNvSpPr/>
          <p:nvPr/>
        </p:nvSpPr>
        <p:spPr>
          <a:xfrm>
            <a:off x="737915" y="2919068"/>
            <a:ext cx="2050500" cy="1416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1" i="0" lang="en-US" sz="750" u="none" cap="none" strike="noStrike">
                <a:solidFill>
                  <a:srgbClr val="E2E6E9"/>
                </a:solidFill>
                <a:latin typeface="Libre Franklin"/>
                <a:ea typeface="Libre Franklin"/>
                <a:cs typeface="Libre Franklin"/>
                <a:sym typeface="Libre Franklin"/>
              </a:rPr>
              <a:t>AI Failure Mode</a:t>
            </a:r>
            <a:endParaRPr b="0" i="0" sz="750" u="none" cap="none" strike="noStrike"/>
          </a:p>
        </p:txBody>
      </p:sp>
      <p:sp>
        <p:nvSpPr>
          <p:cNvPr id="653" name="Google Shape;653;p20"/>
          <p:cNvSpPr/>
          <p:nvPr/>
        </p:nvSpPr>
        <p:spPr>
          <a:xfrm>
            <a:off x="2995563" y="2919068"/>
            <a:ext cx="1725900" cy="1416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1" i="0" lang="en-US" sz="750" u="none" cap="none" strike="noStrike">
                <a:solidFill>
                  <a:srgbClr val="E2E6E9"/>
                </a:solidFill>
                <a:latin typeface="Libre Franklin"/>
                <a:ea typeface="Libre Franklin"/>
                <a:cs typeface="Libre Franklin"/>
                <a:sym typeface="Libre Franklin"/>
              </a:rPr>
              <a:t>Control Objective</a:t>
            </a:r>
            <a:endParaRPr b="0" i="0" sz="750" u="none" cap="none" strike="noStrike"/>
          </a:p>
        </p:txBody>
      </p:sp>
      <p:sp>
        <p:nvSpPr>
          <p:cNvPr id="654" name="Google Shape;654;p20"/>
          <p:cNvSpPr/>
          <p:nvPr/>
        </p:nvSpPr>
        <p:spPr>
          <a:xfrm>
            <a:off x="4928692" y="2919068"/>
            <a:ext cx="3661500" cy="1416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1" i="0" lang="en-US" sz="750" u="none" cap="none" strike="noStrike">
                <a:solidFill>
                  <a:srgbClr val="E2E6E9"/>
                </a:solidFill>
                <a:latin typeface="Libre Franklin"/>
                <a:ea typeface="Libre Franklin"/>
                <a:cs typeface="Libre Franklin"/>
                <a:sym typeface="Libre Franklin"/>
              </a:rPr>
              <a:t>Test Procedure</a:t>
            </a:r>
            <a:endParaRPr b="0" i="0" sz="750" u="none" cap="none" strike="noStrike"/>
          </a:p>
        </p:txBody>
      </p:sp>
      <p:sp>
        <p:nvSpPr>
          <p:cNvPr id="655" name="Google Shape;655;p20"/>
          <p:cNvSpPr/>
          <p:nvPr/>
        </p:nvSpPr>
        <p:spPr>
          <a:xfrm>
            <a:off x="751537" y="3137408"/>
            <a:ext cx="20505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Hallucination</a:t>
            </a:r>
            <a:endParaRPr b="0" i="0" sz="850" u="none" cap="none" strike="noStrike"/>
          </a:p>
        </p:txBody>
      </p:sp>
      <p:sp>
        <p:nvSpPr>
          <p:cNvPr id="656" name="Google Shape;656;p20"/>
          <p:cNvSpPr/>
          <p:nvPr/>
        </p:nvSpPr>
        <p:spPr>
          <a:xfrm>
            <a:off x="3009175" y="3137408"/>
            <a:ext cx="17259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Accuracy</a:t>
            </a:r>
            <a:endParaRPr b="0" i="0" sz="850" u="none" cap="none" strike="noStrike"/>
          </a:p>
        </p:txBody>
      </p:sp>
      <p:sp>
        <p:nvSpPr>
          <p:cNvPr id="657" name="Google Shape;657;p20"/>
          <p:cNvSpPr/>
          <p:nvPr/>
        </p:nvSpPr>
        <p:spPr>
          <a:xfrm>
            <a:off x="4942295" y="3137408"/>
            <a:ext cx="36615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Re-performance sampling on a representative sample</a:t>
            </a:r>
            <a:endParaRPr b="0" i="0" sz="850" u="none" cap="none" strike="noStrike"/>
          </a:p>
        </p:txBody>
      </p:sp>
      <p:sp>
        <p:nvSpPr>
          <p:cNvPr id="658" name="Google Shape;658;p20"/>
          <p:cNvSpPr/>
          <p:nvPr/>
        </p:nvSpPr>
        <p:spPr>
          <a:xfrm>
            <a:off x="751537" y="3341522"/>
            <a:ext cx="20505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Bias</a:t>
            </a:r>
            <a:endParaRPr b="0" i="0" sz="850" u="none" cap="none" strike="noStrike"/>
          </a:p>
        </p:txBody>
      </p:sp>
      <p:sp>
        <p:nvSpPr>
          <p:cNvPr id="659" name="Google Shape;659;p20"/>
          <p:cNvSpPr/>
          <p:nvPr/>
        </p:nvSpPr>
        <p:spPr>
          <a:xfrm>
            <a:off x="3009175" y="3341522"/>
            <a:ext cx="17259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Validity</a:t>
            </a:r>
            <a:endParaRPr b="0" i="0" sz="850" u="none" cap="none" strike="noStrike"/>
          </a:p>
        </p:txBody>
      </p:sp>
      <p:sp>
        <p:nvSpPr>
          <p:cNvPr id="660" name="Google Shape;660;p20"/>
          <p:cNvSpPr/>
          <p:nvPr/>
        </p:nvSpPr>
        <p:spPr>
          <a:xfrm>
            <a:off x="4942295" y="3341522"/>
            <a:ext cx="36615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Stratified output review across population segments</a:t>
            </a:r>
            <a:endParaRPr b="0" i="0" sz="850" u="none" cap="none" strike="noStrike"/>
          </a:p>
        </p:txBody>
      </p:sp>
      <p:sp>
        <p:nvSpPr>
          <p:cNvPr id="661" name="Google Shape;661;p20"/>
          <p:cNvSpPr/>
          <p:nvPr/>
        </p:nvSpPr>
        <p:spPr>
          <a:xfrm>
            <a:off x="751537" y="3545637"/>
            <a:ext cx="20505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Drift</a:t>
            </a:r>
            <a:endParaRPr b="0" i="0" sz="850" u="none" cap="none" strike="noStrike"/>
          </a:p>
        </p:txBody>
      </p:sp>
      <p:sp>
        <p:nvSpPr>
          <p:cNvPr id="662" name="Google Shape;662;p20"/>
          <p:cNvSpPr/>
          <p:nvPr/>
        </p:nvSpPr>
        <p:spPr>
          <a:xfrm>
            <a:off x="3009175" y="3545637"/>
            <a:ext cx="17259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Completeness</a:t>
            </a:r>
            <a:endParaRPr b="0" i="0" sz="850" u="none" cap="none" strike="noStrike"/>
          </a:p>
        </p:txBody>
      </p:sp>
      <p:sp>
        <p:nvSpPr>
          <p:cNvPr id="663" name="Google Shape;663;p20"/>
          <p:cNvSpPr/>
          <p:nvPr/>
        </p:nvSpPr>
        <p:spPr>
          <a:xfrm>
            <a:off x="4942295" y="3545637"/>
            <a:ext cx="3661500" cy="1173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Time-series review of model performance over time</a:t>
            </a:r>
            <a:endParaRPr b="0" i="0" sz="850" u="none" cap="none" strike="noStrike"/>
          </a:p>
        </p:txBody>
      </p:sp>
      <p:sp>
        <p:nvSpPr>
          <p:cNvPr id="664" name="Google Shape;664;p20"/>
          <p:cNvSpPr/>
          <p:nvPr/>
        </p:nvSpPr>
        <p:spPr>
          <a:xfrm>
            <a:off x="553818" y="4028155"/>
            <a:ext cx="8064300" cy="35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950" u="none" cap="none" strike="noStrike">
                <a:solidFill>
                  <a:srgbClr val="E2E6E9"/>
                </a:solidFill>
                <a:latin typeface="Libre Franklin"/>
                <a:ea typeface="Libre Franklin"/>
                <a:cs typeface="Libre Franklin"/>
                <a:sym typeface="Libre Franklin"/>
              </a:rPr>
              <a:t>Each failure mode has a direct test procedure: re-performance sampling for hallucination, stratified output review for bias, and time-series model performance review for drift.</a:t>
            </a:r>
            <a:endParaRPr b="0" i="0" sz="950" u="none" cap="none" strike="noStrike"/>
          </a:p>
        </p:txBody>
      </p:sp>
      <p:sp>
        <p:nvSpPr>
          <p:cNvPr id="665" name="Google Shape;665;p20"/>
          <p:cNvSpPr/>
          <p:nvPr/>
        </p:nvSpPr>
        <p:spPr>
          <a:xfrm>
            <a:off x="529952" y="4540002"/>
            <a:ext cx="8064300" cy="1134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1" lang="en-US" sz="600" u="none" cap="none" strike="noStrike">
                <a:solidFill>
                  <a:srgbClr val="AFCBF8"/>
                </a:solidFill>
                <a:latin typeface="Libre Franklin"/>
                <a:ea typeface="Libre Franklin"/>
                <a:cs typeface="Libre Franklin"/>
                <a:sym typeface="Libre Franklin"/>
              </a:rPr>
              <a:t>Sources: NIST AI Risk Management Framework (AI RMF 1.0), NIST, January 2023; NIST AI RMF Generative AI Profile (NIST-AI-600-1), July 2024; Cherry Hill Advisory AI Internal Audit Encyclopedia, December 2025.</a:t>
            </a:r>
            <a:endParaRPr b="0" i="1" sz="600" u="none" cap="none" strike="noStrike">
              <a:solidFill>
                <a:srgbClr val="AFCBF8"/>
              </a:solidFill>
            </a:endParaRPr>
          </a:p>
        </p:txBody>
      </p:sp>
      <p:sp>
        <p:nvSpPr>
          <p:cNvPr id="666" name="Google Shape;666;p20"/>
          <p:cNvSpPr/>
          <p:nvPr/>
        </p:nvSpPr>
        <p:spPr>
          <a:xfrm>
            <a:off x="134913" y="4706169"/>
            <a:ext cx="1755279" cy="132308"/>
          </a:xfrm>
          <a:prstGeom prst="rect">
            <a:avLst/>
          </a:prstGeom>
          <a:noFill/>
          <a:ln>
            <a:noFill/>
          </a:ln>
        </p:spPr>
        <p:txBody>
          <a:bodyPr anchorCtr="0" anchor="t" bIns="0" lIns="0" spcFirstLastPara="1" rIns="176375" wrap="square" tIns="214175">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667" name="Google Shape;667;p20"/>
          <p:cNvSpPr/>
          <p:nvPr/>
        </p:nvSpPr>
        <p:spPr>
          <a:xfrm>
            <a:off x="8512448" y="4706169"/>
            <a:ext cx="496639" cy="132308"/>
          </a:xfrm>
          <a:prstGeom prst="rect">
            <a:avLst/>
          </a:prstGeom>
          <a:noFill/>
          <a:ln>
            <a:noFill/>
          </a:ln>
        </p:spPr>
        <p:txBody>
          <a:bodyPr anchorCtr="0" anchor="t" bIns="0" lIns="0" spcFirstLastPara="1" rIns="214175" wrap="square" tIns="176375">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19</a:t>
            </a:r>
            <a:endParaRPr b="0" i="0" sz="700" u="none" cap="none" strike="noStrike"/>
          </a:p>
        </p:txBody>
      </p:sp>
      <p:pic>
        <p:nvPicPr>
          <p:cNvPr id="668" name="Google Shape;668;p20" title="fd1d69226b72752bf32023131be51d7fb09c35dd.png"/>
          <p:cNvPicPr preferRelativeResize="0"/>
          <p:nvPr/>
        </p:nvPicPr>
        <p:blipFill rotWithShape="1">
          <a:blip r:embed="rId4">
            <a:alphaModFix/>
          </a:blip>
          <a:srcRect b="0" l="0" r="0" t="0"/>
          <a:stretch/>
        </p:blipFill>
        <p:spPr>
          <a:xfrm>
            <a:off x="7999420" y="192688"/>
            <a:ext cx="974275" cy="304800"/>
          </a:xfrm>
          <a:prstGeom prst="rect">
            <a:avLst/>
          </a:prstGeom>
          <a:noFill/>
          <a:ln>
            <a:noFill/>
          </a:ln>
        </p:spPr>
      </p:pic>
      <p:pic>
        <p:nvPicPr>
          <p:cNvPr id="669" name="Google Shape;669;p20" title="CHA Logo 10.png"/>
          <p:cNvPicPr preferRelativeResize="0"/>
          <p:nvPr/>
        </p:nvPicPr>
        <p:blipFill rotWithShape="1">
          <a:blip r:embed="rId5">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1"/>
          <p:cNvSpPr/>
          <p:nvPr/>
        </p:nvSpPr>
        <p:spPr>
          <a:xfrm>
            <a:off x="539874" y="788640"/>
            <a:ext cx="7759200" cy="3207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5F0F0"/>
              </a:buClr>
              <a:buSzPts val="2000"/>
              <a:buFont typeface="Libre Baskerville"/>
              <a:buNone/>
            </a:pPr>
            <a:r>
              <a:rPr b="0" i="0" lang="en-US" sz="1900" u="none" cap="none" strike="noStrike">
                <a:solidFill>
                  <a:srgbClr val="F5F0F0"/>
                </a:solidFill>
                <a:latin typeface="Libre Baskerville"/>
                <a:ea typeface="Libre Baskerville"/>
                <a:cs typeface="Libre Baskerville"/>
                <a:sym typeface="Libre Baskerville"/>
              </a:rPr>
              <a:t>Real-World Case: When AI Disclosures Don't Match Reality</a:t>
            </a:r>
            <a:endParaRPr b="0" i="0" sz="1900" u="none" cap="none" strike="noStrike"/>
          </a:p>
        </p:txBody>
      </p:sp>
      <p:sp>
        <p:nvSpPr>
          <p:cNvPr id="676" name="Google Shape;676;p21"/>
          <p:cNvSpPr/>
          <p:nvPr/>
        </p:nvSpPr>
        <p:spPr>
          <a:xfrm>
            <a:off x="539875" y="1340150"/>
            <a:ext cx="8146800" cy="999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00"/>
              <a:buFont typeface="Libre Franklin"/>
              <a:buNone/>
            </a:pPr>
            <a:r>
              <a:rPr b="0" i="0" lang="en-US" sz="1100" u="none" cap="none" strike="noStrike">
                <a:solidFill>
                  <a:srgbClr val="E2E6E9"/>
                </a:solidFill>
                <a:latin typeface="Libre Franklin"/>
                <a:ea typeface="Libre Franklin"/>
                <a:cs typeface="Libre Franklin"/>
                <a:sym typeface="Libre Franklin"/>
              </a:rPr>
              <a:t>In January 2025, the U.S. Securities and Exchange Commission charged Presto Automation Inc., a Nasdaq-listed restaurant-technology company, with making materially false and misleading statements in its SEC filings about its flagship  AI product, Presto Voice. The company described the AI as proprietary when the underlying technology was owned by a third party, and later claimed it "eliminated the need for human order-taking" when over 70% of orders still required human intervention. Presto consented to a cease-and-desist order for disclosure-controls and securities-law violations.</a:t>
            </a:r>
            <a:endParaRPr b="0" i="0" sz="1100" u="none" cap="none" strike="noStrike"/>
          </a:p>
        </p:txBody>
      </p:sp>
      <p:sp>
        <p:nvSpPr>
          <p:cNvPr id="677" name="Google Shape;677;p21"/>
          <p:cNvSpPr/>
          <p:nvPr/>
        </p:nvSpPr>
        <p:spPr>
          <a:xfrm>
            <a:off x="539874" y="2521595"/>
            <a:ext cx="8064300" cy="9600"/>
          </a:xfrm>
          <a:prstGeom prst="rect">
            <a:avLst/>
          </a:prstGeom>
          <a:solidFill>
            <a:srgbClr val="E2E6E9">
              <a:alpha val="5019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1"/>
          <p:cNvSpPr/>
          <p:nvPr/>
        </p:nvSpPr>
        <p:spPr>
          <a:xfrm>
            <a:off x="539874" y="2733179"/>
            <a:ext cx="4383000" cy="200400"/>
          </a:xfrm>
          <a:prstGeom prst="rect">
            <a:avLst/>
          </a:prstGeom>
          <a:noFill/>
          <a:ln>
            <a:noFill/>
          </a:ln>
        </p:spPr>
        <p:txBody>
          <a:bodyPr anchorCtr="0" anchor="t" bIns="0" lIns="0" spcFirstLastPara="1" rIns="0" wrap="square" tIns="0">
            <a:noAutofit/>
          </a:bodyPr>
          <a:lstStyle/>
          <a:p>
            <a:pPr indent="0" lvl="0" marL="0" marR="0" rtl="0" algn="l">
              <a:lnSpc>
                <a:spcPct val="124000"/>
              </a:lnSpc>
              <a:spcBef>
                <a:spcPts val="0"/>
              </a:spcBef>
              <a:spcAft>
                <a:spcPts val="0"/>
              </a:spcAft>
              <a:buClr>
                <a:srgbClr val="F5F0F0"/>
              </a:buClr>
              <a:buSzPts val="1250"/>
              <a:buFont typeface="Libre Baskerville"/>
              <a:buNone/>
            </a:pPr>
            <a:r>
              <a:rPr b="0" i="0" lang="en-US" sz="1250" u="none" cap="none" strike="noStrike">
                <a:solidFill>
                  <a:srgbClr val="AFCBF8"/>
                </a:solidFill>
                <a:latin typeface="Libre Baskerville"/>
                <a:ea typeface="Libre Baskerville"/>
                <a:cs typeface="Libre Baskerville"/>
                <a:sym typeface="Libre Baskerville"/>
              </a:rPr>
              <a:t>Audit Questions Through the Control-Objective Lens</a:t>
            </a:r>
            <a:endParaRPr b="0" i="0" sz="1250" u="none" cap="none" strike="noStrike">
              <a:solidFill>
                <a:srgbClr val="AFCBF8"/>
              </a:solidFill>
            </a:endParaRPr>
          </a:p>
        </p:txBody>
      </p:sp>
      <p:sp>
        <p:nvSpPr>
          <p:cNvPr id="679" name="Google Shape;679;p21"/>
          <p:cNvSpPr/>
          <p:nvPr/>
        </p:nvSpPr>
        <p:spPr>
          <a:xfrm>
            <a:off x="539875" y="3179701"/>
            <a:ext cx="8064300" cy="780900"/>
          </a:xfrm>
          <a:prstGeom prst="rect">
            <a:avLst/>
          </a:prstGeom>
          <a:noFill/>
          <a:ln>
            <a:noFill/>
          </a:ln>
        </p:spPr>
        <p:txBody>
          <a:bodyPr anchorCtr="0" anchor="t" bIns="0" lIns="0" spcFirstLastPara="1" rIns="0" wrap="square" tIns="0">
            <a:noAutofit/>
          </a:bodyPr>
          <a:lstStyle/>
          <a:p>
            <a:pPr indent="-349250" lvl="0" marL="342900" marR="0" rtl="0" algn="l">
              <a:lnSpc>
                <a:spcPct val="115000"/>
              </a:lnSpc>
              <a:spcBef>
                <a:spcPts val="0"/>
              </a:spcBef>
              <a:spcAft>
                <a:spcPts val="0"/>
              </a:spcAft>
              <a:buClr>
                <a:srgbClr val="E2E6E9"/>
              </a:buClr>
              <a:buSzPts val="1100"/>
              <a:buFont typeface="Libre Franklin"/>
              <a:buChar char="•"/>
            </a:pPr>
            <a:r>
              <a:rPr b="1" i="0" lang="en-US" sz="1100" u="none" cap="none" strike="noStrike">
                <a:solidFill>
                  <a:srgbClr val="E2E6E9"/>
                </a:solidFill>
                <a:latin typeface="Libre Franklin"/>
                <a:ea typeface="Libre Franklin"/>
                <a:cs typeface="Libre Franklin"/>
                <a:sym typeface="Libre Franklin"/>
              </a:rPr>
              <a:t>Validity:</a:t>
            </a:r>
            <a:r>
              <a:rPr b="0" i="0" lang="en-US" sz="1100" u="none" cap="none" strike="noStrike">
                <a:solidFill>
                  <a:srgbClr val="E2E6E9"/>
                </a:solidFill>
                <a:latin typeface="Libre Franklin"/>
                <a:ea typeface="Libre Franklin"/>
                <a:cs typeface="Libre Franklin"/>
                <a:sym typeface="Libre Franklin"/>
              </a:rPr>
              <a:t> Did the AI's actual capability match what was disclosed in SEC filings and to investors?</a:t>
            </a:r>
            <a:endParaRPr b="0" i="0" sz="1100" u="none" cap="none" strike="noStrike"/>
          </a:p>
          <a:p>
            <a:pPr indent="-349250" lvl="0" marL="342900" marR="0" rtl="0" algn="l">
              <a:lnSpc>
                <a:spcPct val="115000"/>
              </a:lnSpc>
              <a:spcBef>
                <a:spcPts val="1000"/>
              </a:spcBef>
              <a:spcAft>
                <a:spcPts val="0"/>
              </a:spcAft>
              <a:buClr>
                <a:srgbClr val="E2E6E9"/>
              </a:buClr>
              <a:buSzPts val="1100"/>
              <a:buFont typeface="Libre Franklin"/>
              <a:buChar char="•"/>
            </a:pPr>
            <a:r>
              <a:rPr b="1" i="0" lang="en-US" sz="1100" u="none" cap="none" strike="noStrike">
                <a:solidFill>
                  <a:srgbClr val="E2E6E9"/>
                </a:solidFill>
                <a:latin typeface="Libre Franklin"/>
                <a:ea typeface="Libre Franklin"/>
                <a:cs typeface="Libre Franklin"/>
                <a:sym typeface="Libre Franklin"/>
              </a:rPr>
              <a:t>Authorization:</a:t>
            </a:r>
            <a:r>
              <a:rPr b="0" i="0" lang="en-US" sz="1100" u="none" cap="none" strike="noStrike">
                <a:solidFill>
                  <a:srgbClr val="E2E6E9"/>
                </a:solidFill>
                <a:latin typeface="Libre Franklin"/>
                <a:ea typeface="Libre Franklin"/>
                <a:cs typeface="Libre Franklin"/>
                <a:sym typeface="Libre Franklin"/>
              </a:rPr>
              <a:t> Did disclosure controls catch the gap between AI performance and reported claims?</a:t>
            </a:r>
            <a:endParaRPr b="0" i="0" sz="1100" u="none" cap="none" strike="noStrike"/>
          </a:p>
          <a:p>
            <a:pPr indent="-349250" lvl="0" marL="342900" marR="0" rtl="0" algn="l">
              <a:lnSpc>
                <a:spcPct val="115000"/>
              </a:lnSpc>
              <a:spcBef>
                <a:spcPts val="1000"/>
              </a:spcBef>
              <a:spcAft>
                <a:spcPts val="1000"/>
              </a:spcAft>
              <a:buClr>
                <a:srgbClr val="E2E6E9"/>
              </a:buClr>
              <a:buSzPts val="1100"/>
              <a:buFont typeface="Libre Franklin"/>
              <a:buChar char="•"/>
            </a:pPr>
            <a:r>
              <a:rPr b="1" i="0" lang="en-US" sz="1100" u="none" cap="none" strike="noStrike">
                <a:solidFill>
                  <a:srgbClr val="E2E6E9"/>
                </a:solidFill>
                <a:latin typeface="Libre Franklin"/>
                <a:ea typeface="Libre Franklin"/>
                <a:cs typeface="Libre Franklin"/>
                <a:sym typeface="Libre Franklin"/>
              </a:rPr>
              <a:t>Accuracy:</a:t>
            </a:r>
            <a:r>
              <a:rPr b="0" i="0" lang="en-US" sz="1100" u="none" cap="none" strike="noStrike">
                <a:solidFill>
                  <a:srgbClr val="E2E6E9"/>
                </a:solidFill>
                <a:latin typeface="Libre Franklin"/>
                <a:ea typeface="Libre Franklin"/>
                <a:cs typeface="Libre Franklin"/>
                <a:sym typeface="Libre Franklin"/>
              </a:rPr>
              <a:t> What independent evidence verified the automation rates before they reached the 10-K?</a:t>
            </a:r>
            <a:endParaRPr b="0" i="0" sz="1100" u="none" cap="none" strike="noStrike"/>
          </a:p>
        </p:txBody>
      </p:sp>
      <p:sp>
        <p:nvSpPr>
          <p:cNvPr id="680" name="Google Shape;680;p21"/>
          <p:cNvSpPr/>
          <p:nvPr/>
        </p:nvSpPr>
        <p:spPr>
          <a:xfrm>
            <a:off x="539874" y="4242966"/>
            <a:ext cx="8064300" cy="480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1" lang="en-US" sz="800" u="none" cap="none" strike="noStrike">
                <a:solidFill>
                  <a:srgbClr val="AFCBF8"/>
                </a:solidFill>
                <a:latin typeface="Libre Franklin"/>
                <a:ea typeface="Libre Franklin"/>
                <a:cs typeface="Libre Franklin"/>
                <a:sym typeface="Libre Franklin"/>
              </a:rPr>
              <a:t>Sources: U.S. Securities and Exchange Commission, In the Matter of Presto Automation Inc., Securities Act Release No. 33-11352, Administrative Proceeding File No. 3-22390, January 14, 2025; SEC press release, "SEC Charges Restaurant-Technology Company Presto Automation for Misleading Statements About AI Product," sec.gov, January 14, 2025.</a:t>
            </a:r>
            <a:endParaRPr b="0" i="1" sz="800" u="none" cap="none" strike="noStrike">
              <a:solidFill>
                <a:srgbClr val="AFCBF8"/>
              </a:solidFill>
            </a:endParaRPr>
          </a:p>
        </p:txBody>
      </p:sp>
      <p:sp>
        <p:nvSpPr>
          <p:cNvPr id="681" name="Google Shape;681;p21"/>
          <p:cNvSpPr/>
          <p:nvPr/>
        </p:nvSpPr>
        <p:spPr>
          <a:xfrm>
            <a:off x="134913" y="4698578"/>
            <a:ext cx="1673051" cy="147414"/>
          </a:xfrm>
          <a:prstGeom prst="rect">
            <a:avLst/>
          </a:prstGeom>
          <a:noFill/>
          <a:ln>
            <a:noFill/>
          </a:ln>
        </p:spPr>
        <p:txBody>
          <a:bodyPr anchorCtr="0" anchor="t" bIns="0" lIns="0" spcFirstLastPara="1" rIns="139225" wrap="square" tIns="169075">
            <a:noAutofit/>
          </a:bodyPr>
          <a:lstStyle/>
          <a:p>
            <a:pPr indent="0" lvl="0" marL="0" marR="0" rtl="0" algn="l">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682" name="Google Shape;682;p21"/>
          <p:cNvSpPr/>
          <p:nvPr/>
        </p:nvSpPr>
        <p:spPr>
          <a:xfrm>
            <a:off x="8579197" y="4698578"/>
            <a:ext cx="429890" cy="147414"/>
          </a:xfrm>
          <a:prstGeom prst="rect">
            <a:avLst/>
          </a:prstGeom>
          <a:noFill/>
          <a:ln>
            <a:noFill/>
          </a:ln>
        </p:spPr>
        <p:txBody>
          <a:bodyPr anchorCtr="0" anchor="t" bIns="0" lIns="0" spcFirstLastPara="1" rIns="169075" wrap="square" tIns="139225">
            <a:noAutofit/>
          </a:bodyPr>
          <a:lstStyle/>
          <a:p>
            <a:pPr indent="0" lvl="0" marL="0" marR="0" rtl="0" algn="r">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20</a:t>
            </a:r>
            <a:endParaRPr b="0" i="0" sz="700" u="none" cap="none" strike="noStrike"/>
          </a:p>
        </p:txBody>
      </p:sp>
      <p:pic>
        <p:nvPicPr>
          <p:cNvPr id="683" name="Google Shape;683;p21"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684" name="Google Shape;684;p21"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2"/>
          <p:cNvSpPr/>
          <p:nvPr/>
        </p:nvSpPr>
        <p:spPr>
          <a:xfrm>
            <a:off x="531465" y="749300"/>
            <a:ext cx="7019100" cy="265800"/>
          </a:xfrm>
          <a:prstGeom prst="rect">
            <a:avLst/>
          </a:prstGeom>
          <a:noFill/>
          <a:ln>
            <a:noFill/>
          </a:ln>
        </p:spPr>
        <p:txBody>
          <a:bodyPr anchorCtr="0" anchor="t" bIns="0" lIns="0" spcFirstLastPara="1" rIns="0" wrap="square" tIns="0">
            <a:noAutofit/>
          </a:bodyPr>
          <a:lstStyle/>
          <a:p>
            <a:pPr indent="0" lvl="0" marL="0" marR="0" rtl="0" algn="l">
              <a:lnSpc>
                <a:spcPct val="124242"/>
              </a:lnSpc>
              <a:spcBef>
                <a:spcPts val="0"/>
              </a:spcBef>
              <a:spcAft>
                <a:spcPts val="0"/>
              </a:spcAft>
              <a:buClr>
                <a:srgbClr val="F5F0F0"/>
              </a:buClr>
              <a:buSzPts val="1650"/>
              <a:buFont typeface="Libre Baskerville"/>
              <a:buNone/>
            </a:pPr>
            <a:r>
              <a:rPr b="0" i="0" lang="en-US" sz="1650" u="none" cap="none" strike="noStrike">
                <a:solidFill>
                  <a:srgbClr val="F5F0F0"/>
                </a:solidFill>
                <a:latin typeface="Libre Baskerville"/>
                <a:ea typeface="Libre Baskerville"/>
                <a:cs typeface="Libre Baskerville"/>
                <a:sym typeface="Libre Baskerville"/>
              </a:rPr>
              <a:t>Reporting AI Findings Using Criteria / Condition / Cause / Effect</a:t>
            </a:r>
            <a:endParaRPr b="0" i="0" sz="1650" u="none" cap="none" strike="noStrike"/>
          </a:p>
        </p:txBody>
      </p:sp>
      <p:sp>
        <p:nvSpPr>
          <p:cNvPr id="691" name="Google Shape;691;p22"/>
          <p:cNvSpPr/>
          <p:nvPr/>
        </p:nvSpPr>
        <p:spPr>
          <a:xfrm>
            <a:off x="531465" y="1118890"/>
            <a:ext cx="8081100" cy="189900"/>
          </a:xfrm>
          <a:prstGeom prst="rect">
            <a:avLst/>
          </a:prstGeom>
          <a:noFill/>
          <a:ln>
            <a:noFill/>
          </a:ln>
        </p:spPr>
        <p:txBody>
          <a:bodyPr anchorCtr="0" anchor="t" bIns="0" lIns="0" spcFirstLastPara="1" rIns="0" wrap="square" tIns="0">
            <a:noAutofit/>
          </a:bodyPr>
          <a:lstStyle/>
          <a:p>
            <a:pPr indent="0" lvl="0" marL="0" marR="0" rtl="0" algn="l">
              <a:lnSpc>
                <a:spcPct val="145000"/>
              </a:lnSpc>
              <a:spcBef>
                <a:spcPts val="0"/>
              </a:spcBef>
              <a:spcAft>
                <a:spcPts val="0"/>
              </a:spcAft>
              <a:buClr>
                <a:srgbClr val="E2E6E9"/>
              </a:buClr>
              <a:buSzPts val="1000"/>
              <a:buFont typeface="Libre Franklin"/>
              <a:buNone/>
            </a:pPr>
            <a:r>
              <a:rPr b="0" i="0" lang="en-US" sz="1200" u="none" cap="none" strike="noStrike">
                <a:solidFill>
                  <a:srgbClr val="E2E6E9"/>
                </a:solidFill>
                <a:latin typeface="Libre Franklin"/>
                <a:ea typeface="Libre Franklin"/>
                <a:cs typeface="Libre Franklin"/>
                <a:sym typeface="Libre Franklin"/>
              </a:rPr>
              <a:t>Standard finding structure. Translate AI risk into language the audit committee already actions.</a:t>
            </a:r>
            <a:endParaRPr b="0" i="0" sz="1200" u="none" cap="none" strike="noStrike"/>
          </a:p>
        </p:txBody>
      </p:sp>
      <p:sp>
        <p:nvSpPr>
          <p:cNvPr id="692" name="Google Shape;692;p22"/>
          <p:cNvSpPr/>
          <p:nvPr/>
        </p:nvSpPr>
        <p:spPr>
          <a:xfrm>
            <a:off x="531465" y="1574552"/>
            <a:ext cx="3910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2"/>
          <p:cNvSpPr/>
          <p:nvPr/>
        </p:nvSpPr>
        <p:spPr>
          <a:xfrm>
            <a:off x="531465" y="1656259"/>
            <a:ext cx="1328700" cy="166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609DFF"/>
              </a:buClr>
              <a:buSzPts val="1000"/>
              <a:buFont typeface="Libre Baskerville"/>
              <a:buNone/>
            </a:pPr>
            <a:r>
              <a:rPr b="0" i="0" lang="en-US" sz="1000" u="none" cap="none" strike="noStrike">
                <a:solidFill>
                  <a:srgbClr val="609DFF"/>
                </a:solidFill>
                <a:latin typeface="Libre Baskerville"/>
                <a:ea typeface="Libre Baskerville"/>
                <a:cs typeface="Libre Baskerville"/>
                <a:sym typeface="Libre Baskerville"/>
              </a:rPr>
              <a:t>01 </a:t>
            </a:r>
            <a:r>
              <a:rPr b="0" i="0" lang="en-US" sz="1000" u="none" cap="none" strike="noStrike">
                <a:solidFill>
                  <a:srgbClr val="E2E6E9"/>
                </a:solidFill>
                <a:latin typeface="Libre Baskerville"/>
                <a:ea typeface="Libre Baskerville"/>
                <a:cs typeface="Libre Baskerville"/>
                <a:sym typeface="Libre Baskerville"/>
              </a:rPr>
              <a:t>Criteria</a:t>
            </a:r>
            <a:endParaRPr b="0" i="0" sz="1000" u="none" cap="none" strike="noStrike"/>
          </a:p>
        </p:txBody>
      </p:sp>
      <p:sp>
        <p:nvSpPr>
          <p:cNvPr id="694" name="Google Shape;694;p22"/>
          <p:cNvSpPr/>
          <p:nvPr/>
        </p:nvSpPr>
        <p:spPr>
          <a:xfrm>
            <a:off x="531475" y="1906000"/>
            <a:ext cx="3735600" cy="304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100" u="none" cap="none" strike="noStrike">
                <a:solidFill>
                  <a:srgbClr val="E2E6E9"/>
                </a:solidFill>
                <a:latin typeface="Libre Franklin"/>
                <a:ea typeface="Libre Franklin"/>
                <a:cs typeface="Libre Franklin"/>
                <a:sym typeface="Libre Franklin"/>
              </a:rPr>
              <a:t>What was supposed to happen, anchored to a policy, standard, or control objective. </a:t>
            </a:r>
            <a:endParaRPr b="0" i="0" sz="1100" u="none" cap="none" strike="noStrike"/>
          </a:p>
        </p:txBody>
      </p:sp>
      <p:sp>
        <p:nvSpPr>
          <p:cNvPr id="695" name="Google Shape;695;p22"/>
          <p:cNvSpPr/>
          <p:nvPr/>
        </p:nvSpPr>
        <p:spPr>
          <a:xfrm>
            <a:off x="531465" y="2412355"/>
            <a:ext cx="3910800" cy="304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1" i="1" lang="en-US" sz="1000" u="none" cap="none" strike="noStrike">
                <a:solidFill>
                  <a:srgbClr val="E2E6E9"/>
                </a:solidFill>
                <a:latin typeface="Libre Franklin"/>
                <a:ea typeface="Libre Franklin"/>
                <a:cs typeface="Libre Franklin"/>
                <a:sym typeface="Libre Franklin"/>
              </a:rPr>
              <a:t>Example: </a:t>
            </a:r>
            <a:r>
              <a:rPr b="0" i="1" lang="en-US" sz="1000" u="none" cap="none" strike="noStrike">
                <a:solidFill>
                  <a:srgbClr val="E2E6E9"/>
                </a:solidFill>
                <a:latin typeface="Libre Franklin"/>
                <a:ea typeface="Libre Franklin"/>
                <a:cs typeface="Libre Franklin"/>
                <a:sym typeface="Libre Franklin"/>
              </a:rPr>
              <a:t>"Journal entries above a defined threshold must have documented human review before posting, per the entity's financial close policy."</a:t>
            </a:r>
            <a:endParaRPr b="0" i="0" sz="1000" u="none" cap="none" strike="noStrike"/>
          </a:p>
        </p:txBody>
      </p:sp>
      <p:sp>
        <p:nvSpPr>
          <p:cNvPr id="696" name="Google Shape;696;p22"/>
          <p:cNvSpPr/>
          <p:nvPr/>
        </p:nvSpPr>
        <p:spPr>
          <a:xfrm>
            <a:off x="531465" y="3122265"/>
            <a:ext cx="3910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2"/>
          <p:cNvSpPr/>
          <p:nvPr/>
        </p:nvSpPr>
        <p:spPr>
          <a:xfrm>
            <a:off x="531465" y="3203972"/>
            <a:ext cx="1328700" cy="166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609DFF"/>
              </a:buClr>
              <a:buSzPts val="1000"/>
              <a:buFont typeface="Libre Baskerville"/>
              <a:buNone/>
            </a:pPr>
            <a:r>
              <a:rPr b="0" i="0" lang="en-US" sz="1000" u="none" cap="none" strike="noStrike">
                <a:solidFill>
                  <a:srgbClr val="609DFF"/>
                </a:solidFill>
                <a:latin typeface="Libre Baskerville"/>
                <a:ea typeface="Libre Baskerville"/>
                <a:cs typeface="Libre Baskerville"/>
                <a:sym typeface="Libre Baskerville"/>
              </a:rPr>
              <a:t>02 </a:t>
            </a:r>
            <a:r>
              <a:rPr b="0" i="0" lang="en-US" sz="1000" u="none" cap="none" strike="noStrike">
                <a:solidFill>
                  <a:srgbClr val="E2E6E9"/>
                </a:solidFill>
                <a:latin typeface="Libre Baskerville"/>
                <a:ea typeface="Libre Baskerville"/>
                <a:cs typeface="Libre Baskerville"/>
                <a:sym typeface="Libre Baskerville"/>
              </a:rPr>
              <a:t>Condition</a:t>
            </a:r>
            <a:endParaRPr b="0" i="0" sz="1000" u="none" cap="none" strike="noStrike"/>
          </a:p>
        </p:txBody>
      </p:sp>
      <p:sp>
        <p:nvSpPr>
          <p:cNvPr id="698" name="Google Shape;698;p22"/>
          <p:cNvSpPr/>
          <p:nvPr/>
        </p:nvSpPr>
        <p:spPr>
          <a:xfrm>
            <a:off x="531465" y="3453705"/>
            <a:ext cx="3910800" cy="152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100" u="none" cap="none" strike="noStrike">
                <a:solidFill>
                  <a:srgbClr val="E2E6E9"/>
                </a:solidFill>
                <a:latin typeface="Libre Franklin"/>
                <a:ea typeface="Libre Franklin"/>
                <a:cs typeface="Libre Franklin"/>
                <a:sym typeface="Libre Franklin"/>
              </a:rPr>
              <a:t>What actually happened, with population identifiers. </a:t>
            </a:r>
            <a:endParaRPr b="0" i="0" sz="1100" u="none" cap="none" strike="noStrike"/>
          </a:p>
        </p:txBody>
      </p:sp>
      <p:sp>
        <p:nvSpPr>
          <p:cNvPr id="699" name="Google Shape;699;p22"/>
          <p:cNvSpPr/>
          <p:nvPr/>
        </p:nvSpPr>
        <p:spPr>
          <a:xfrm>
            <a:off x="531465" y="3808040"/>
            <a:ext cx="3910800" cy="304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1" i="1" lang="en-US" sz="1000" u="none" cap="none" strike="noStrike">
                <a:solidFill>
                  <a:srgbClr val="E2E6E9"/>
                </a:solidFill>
                <a:latin typeface="Libre Franklin"/>
                <a:ea typeface="Libre Franklin"/>
                <a:cs typeface="Libre Franklin"/>
                <a:sym typeface="Libre Franklin"/>
              </a:rPr>
              <a:t>Example: </a:t>
            </a:r>
            <a:r>
              <a:rPr b="0" i="1" lang="en-US" sz="1000" u="none" cap="none" strike="noStrike">
                <a:solidFill>
                  <a:srgbClr val="E2E6E9"/>
                </a:solidFill>
                <a:latin typeface="Libre Franklin"/>
                <a:ea typeface="Libre Franklin"/>
                <a:cs typeface="Libre Franklin"/>
                <a:sym typeface="Libre Franklin"/>
              </a:rPr>
              <a:t>"Of 45 sampled entries flagged by the AI review tool, 6 had no documented reviewer sign-off before posting."</a:t>
            </a:r>
            <a:endParaRPr b="0" i="0" sz="1000" u="none" cap="none" strike="noStrike"/>
          </a:p>
        </p:txBody>
      </p:sp>
      <p:sp>
        <p:nvSpPr>
          <p:cNvPr id="700" name="Google Shape;700;p22"/>
          <p:cNvSpPr/>
          <p:nvPr/>
        </p:nvSpPr>
        <p:spPr>
          <a:xfrm>
            <a:off x="4706392" y="1574552"/>
            <a:ext cx="3910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2"/>
          <p:cNvSpPr/>
          <p:nvPr/>
        </p:nvSpPr>
        <p:spPr>
          <a:xfrm>
            <a:off x="4706392" y="1656259"/>
            <a:ext cx="1328700" cy="166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609DFF"/>
              </a:buClr>
              <a:buSzPts val="1000"/>
              <a:buFont typeface="Libre Baskerville"/>
              <a:buNone/>
            </a:pPr>
            <a:r>
              <a:rPr b="0" i="0" lang="en-US" sz="1000" u="none" cap="none" strike="noStrike">
                <a:solidFill>
                  <a:srgbClr val="609DFF"/>
                </a:solidFill>
                <a:latin typeface="Libre Baskerville"/>
                <a:ea typeface="Libre Baskerville"/>
                <a:cs typeface="Libre Baskerville"/>
                <a:sym typeface="Libre Baskerville"/>
              </a:rPr>
              <a:t>03</a:t>
            </a:r>
            <a:r>
              <a:rPr b="0" i="0" lang="en-US" sz="1000" u="none" cap="none" strike="noStrike">
                <a:solidFill>
                  <a:srgbClr val="E2E6E9"/>
                </a:solidFill>
                <a:latin typeface="Libre Baskerville"/>
                <a:ea typeface="Libre Baskerville"/>
                <a:cs typeface="Libre Baskerville"/>
                <a:sym typeface="Libre Baskerville"/>
              </a:rPr>
              <a:t> Cause</a:t>
            </a:r>
            <a:endParaRPr b="0" i="0" sz="1000" u="none" cap="none" strike="noStrike"/>
          </a:p>
        </p:txBody>
      </p:sp>
      <p:sp>
        <p:nvSpPr>
          <p:cNvPr id="702" name="Google Shape;702;p22"/>
          <p:cNvSpPr/>
          <p:nvPr/>
        </p:nvSpPr>
        <p:spPr>
          <a:xfrm>
            <a:off x="4706392" y="1905992"/>
            <a:ext cx="3910800" cy="152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100" u="none" cap="none" strike="noStrike">
                <a:solidFill>
                  <a:srgbClr val="E2E6E9"/>
                </a:solidFill>
                <a:latin typeface="Libre Franklin"/>
                <a:ea typeface="Libre Franklin"/>
                <a:cs typeface="Libre Franklin"/>
                <a:sym typeface="Libre Franklin"/>
              </a:rPr>
              <a:t>Why the gap exists. </a:t>
            </a:r>
            <a:endParaRPr b="0" i="0" sz="1100" u="none" cap="none" strike="noStrike"/>
          </a:p>
        </p:txBody>
      </p:sp>
      <p:sp>
        <p:nvSpPr>
          <p:cNvPr id="703" name="Google Shape;703;p22"/>
          <p:cNvSpPr/>
          <p:nvPr/>
        </p:nvSpPr>
        <p:spPr>
          <a:xfrm>
            <a:off x="4706392" y="2133327"/>
            <a:ext cx="3910800" cy="12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650"/>
              <a:buFont typeface="Libre Franklin"/>
              <a:buNone/>
            </a:pPr>
            <a:r>
              <a:rPr b="0" i="0" lang="en-US" sz="850" u="none" cap="none" strike="noStrike">
                <a:solidFill>
                  <a:srgbClr val="E2E6E9"/>
                </a:solidFill>
                <a:latin typeface="Libre Franklin"/>
                <a:ea typeface="Libre Franklin"/>
                <a:cs typeface="Libre Franklin"/>
                <a:sym typeface="Libre Franklin"/>
              </a:rPr>
              <a:t> </a:t>
            </a:r>
            <a:endParaRPr b="0" i="0" sz="850" u="none" cap="none" strike="noStrike"/>
          </a:p>
        </p:txBody>
      </p:sp>
      <p:sp>
        <p:nvSpPr>
          <p:cNvPr id="704" name="Google Shape;704;p22"/>
          <p:cNvSpPr/>
          <p:nvPr/>
        </p:nvSpPr>
        <p:spPr>
          <a:xfrm>
            <a:off x="4706392" y="2419127"/>
            <a:ext cx="3910800" cy="304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1" i="1" lang="en-US" sz="1000" u="none" cap="none" strike="noStrike">
                <a:solidFill>
                  <a:srgbClr val="E2E6E9"/>
                </a:solidFill>
                <a:latin typeface="Libre Franklin"/>
                <a:ea typeface="Libre Franklin"/>
                <a:cs typeface="Libre Franklin"/>
                <a:sym typeface="Libre Franklin"/>
              </a:rPr>
              <a:t>Example: </a:t>
            </a:r>
            <a:r>
              <a:rPr b="0" i="1" lang="en-US" sz="1000" u="none" cap="none" strike="noStrike">
                <a:solidFill>
                  <a:srgbClr val="E2E6E9"/>
                </a:solidFill>
                <a:latin typeface="Libre Franklin"/>
                <a:ea typeface="Libre Franklin"/>
                <a:cs typeface="Libre Franklin"/>
                <a:sym typeface="Libre Franklin"/>
              </a:rPr>
              <a:t>"The AI exception workflow routes flagged items to         a shared queue with no assigned owner or deadline."</a:t>
            </a:r>
            <a:endParaRPr b="0" i="0" sz="1000" u="none" cap="none" strike="noStrike"/>
          </a:p>
        </p:txBody>
      </p:sp>
      <p:sp>
        <p:nvSpPr>
          <p:cNvPr id="705" name="Google Shape;705;p22"/>
          <p:cNvSpPr/>
          <p:nvPr/>
        </p:nvSpPr>
        <p:spPr>
          <a:xfrm>
            <a:off x="4706392" y="3116337"/>
            <a:ext cx="3910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p:nvPr/>
        </p:nvSpPr>
        <p:spPr>
          <a:xfrm>
            <a:off x="4706392" y="3198044"/>
            <a:ext cx="1328700" cy="166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609DFF"/>
              </a:buClr>
              <a:buSzPts val="1000"/>
              <a:buFont typeface="Libre Baskerville"/>
              <a:buNone/>
            </a:pPr>
            <a:r>
              <a:rPr b="0" i="0" lang="en-US" sz="1000" u="none" cap="none" strike="noStrike">
                <a:solidFill>
                  <a:srgbClr val="609DFF"/>
                </a:solidFill>
                <a:latin typeface="Libre Baskerville"/>
                <a:ea typeface="Libre Baskerville"/>
                <a:cs typeface="Libre Baskerville"/>
                <a:sym typeface="Libre Baskerville"/>
              </a:rPr>
              <a:t>04</a:t>
            </a:r>
            <a:r>
              <a:rPr b="0" i="0" lang="en-US" sz="1000" u="none" cap="none" strike="noStrike">
                <a:solidFill>
                  <a:srgbClr val="E2E6E9"/>
                </a:solidFill>
                <a:latin typeface="Libre Baskerville"/>
                <a:ea typeface="Libre Baskerville"/>
                <a:cs typeface="Libre Baskerville"/>
                <a:sym typeface="Libre Baskerville"/>
              </a:rPr>
              <a:t> Effect</a:t>
            </a:r>
            <a:endParaRPr b="0" i="0" sz="1000" u="none" cap="none" strike="noStrike"/>
          </a:p>
        </p:txBody>
      </p:sp>
      <p:sp>
        <p:nvSpPr>
          <p:cNvPr id="707" name="Google Shape;707;p22"/>
          <p:cNvSpPr/>
          <p:nvPr/>
        </p:nvSpPr>
        <p:spPr>
          <a:xfrm>
            <a:off x="4706392" y="3447777"/>
            <a:ext cx="3910800" cy="152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0" i="0" lang="en-US" sz="1100" u="none" cap="none" strike="noStrike">
                <a:solidFill>
                  <a:srgbClr val="E2E6E9"/>
                </a:solidFill>
                <a:latin typeface="Libre Franklin"/>
                <a:ea typeface="Libre Franklin"/>
                <a:cs typeface="Libre Franklin"/>
                <a:sym typeface="Libre Franklin"/>
              </a:rPr>
              <a:t>The business impact, quantified where possible. </a:t>
            </a:r>
            <a:endParaRPr b="0" i="0" sz="1100" u="none" cap="none" strike="noStrike"/>
          </a:p>
        </p:txBody>
      </p:sp>
      <p:sp>
        <p:nvSpPr>
          <p:cNvPr id="708" name="Google Shape;708;p22"/>
          <p:cNvSpPr/>
          <p:nvPr/>
        </p:nvSpPr>
        <p:spPr>
          <a:xfrm>
            <a:off x="4706392" y="3802112"/>
            <a:ext cx="3910800" cy="304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800"/>
              <a:buFont typeface="Libre Franklin"/>
              <a:buNone/>
            </a:pPr>
            <a:r>
              <a:rPr b="1" i="1" lang="en-US" sz="1000" u="none" cap="none" strike="noStrike">
                <a:solidFill>
                  <a:srgbClr val="E2E6E9"/>
                </a:solidFill>
                <a:latin typeface="Libre Franklin"/>
                <a:ea typeface="Libre Franklin"/>
                <a:cs typeface="Libre Franklin"/>
                <a:sym typeface="Libre Franklin"/>
              </a:rPr>
              <a:t>Example: </a:t>
            </a:r>
            <a:r>
              <a:rPr b="0" i="1" lang="en-US" sz="1000" u="none" cap="none" strike="noStrike">
                <a:solidFill>
                  <a:srgbClr val="E2E6E9"/>
                </a:solidFill>
                <a:latin typeface="Libre Franklin"/>
                <a:ea typeface="Libre Franklin"/>
                <a:cs typeface="Libre Franklin"/>
                <a:sym typeface="Libre Franklin"/>
              </a:rPr>
              <a:t>"Potential for unsupported entries in the financial statements; elevated risk of material misstatement going undetected before period close."</a:t>
            </a:r>
            <a:endParaRPr b="0" i="0" sz="1000" u="none" cap="none" strike="noStrike"/>
          </a:p>
        </p:txBody>
      </p:sp>
      <p:sp>
        <p:nvSpPr>
          <p:cNvPr id="709" name="Google Shape;709;p22"/>
          <p:cNvSpPr/>
          <p:nvPr/>
        </p:nvSpPr>
        <p:spPr>
          <a:xfrm>
            <a:off x="531465" y="4564633"/>
            <a:ext cx="8081100" cy="1215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650"/>
              <a:buFont typeface="Libre Franklin"/>
              <a:buNone/>
            </a:pPr>
            <a:r>
              <a:rPr b="0" i="1" lang="en-US" sz="650" u="none" cap="none" strike="noStrike">
                <a:solidFill>
                  <a:srgbClr val="AFCBF8"/>
                </a:solidFill>
                <a:latin typeface="Libre Franklin"/>
                <a:ea typeface="Libre Franklin"/>
                <a:cs typeface="Libre Franklin"/>
                <a:sym typeface="Libre Franklin"/>
              </a:rPr>
              <a:t>Source: Cherry Hill Advisory AI Auditing Guide, "Reporting AI Findings," December 2025; IIA Global Internal Audit Standards (GIAS 2024), Standard 14.3 "Engagement Conclusions" </a:t>
            </a:r>
            <a:endParaRPr b="0" i="0" sz="650" u="none" cap="none" strike="noStrike">
              <a:solidFill>
                <a:srgbClr val="AFCBF8"/>
              </a:solidFill>
            </a:endParaRPr>
          </a:p>
        </p:txBody>
      </p:sp>
      <p:sp>
        <p:nvSpPr>
          <p:cNvPr id="710" name="Google Shape;710;p22"/>
          <p:cNvSpPr/>
          <p:nvPr/>
        </p:nvSpPr>
        <p:spPr>
          <a:xfrm>
            <a:off x="132829" y="4711601"/>
            <a:ext cx="1703636" cy="132978"/>
          </a:xfrm>
          <a:prstGeom prst="rect">
            <a:avLst/>
          </a:prstGeom>
          <a:noFill/>
          <a:ln>
            <a:noFill/>
          </a:ln>
        </p:spPr>
        <p:txBody>
          <a:bodyPr anchorCtr="0" anchor="t" bIns="0" lIns="0" spcFirstLastPara="1" rIns="162750" wrap="square" tIns="197650">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711" name="Google Shape;711;p22"/>
          <p:cNvSpPr/>
          <p:nvPr/>
        </p:nvSpPr>
        <p:spPr>
          <a:xfrm>
            <a:off x="8551887" y="4711601"/>
            <a:ext cx="459284" cy="132978"/>
          </a:xfrm>
          <a:prstGeom prst="rect">
            <a:avLst/>
          </a:prstGeom>
          <a:noFill/>
          <a:ln>
            <a:noFill/>
          </a:ln>
        </p:spPr>
        <p:txBody>
          <a:bodyPr anchorCtr="0" anchor="t" bIns="0" lIns="0" spcFirstLastPara="1" rIns="197650" wrap="square" tIns="162750">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21</a:t>
            </a:r>
            <a:endParaRPr b="0" i="0" sz="700" u="none" cap="none" strike="noStrike"/>
          </a:p>
        </p:txBody>
      </p:sp>
      <p:pic>
        <p:nvPicPr>
          <p:cNvPr id="712" name="Google Shape;712;p22"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713" name="Google Shape;713;p22"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23"/>
          <p:cNvSpPr/>
          <p:nvPr/>
        </p:nvSpPr>
        <p:spPr>
          <a:xfrm>
            <a:off x="539874" y="617739"/>
            <a:ext cx="5516700" cy="219300"/>
          </a:xfrm>
          <a:prstGeom prst="rect">
            <a:avLst/>
          </a:prstGeom>
          <a:noFill/>
          <a:ln>
            <a:noFill/>
          </a:ln>
        </p:spPr>
        <p:txBody>
          <a:bodyPr anchorCtr="0" anchor="t" bIns="0" lIns="0" spcFirstLastPara="1" rIns="0" wrap="square" tIns="0">
            <a:noAutofit/>
          </a:bodyPr>
          <a:lstStyle/>
          <a:p>
            <a:pPr indent="0" lvl="0" marL="0" marR="0" rtl="0" algn="l">
              <a:lnSpc>
                <a:spcPct val="125925"/>
              </a:lnSpc>
              <a:spcBef>
                <a:spcPts val="0"/>
              </a:spcBef>
              <a:spcAft>
                <a:spcPts val="0"/>
              </a:spcAft>
              <a:buClr>
                <a:srgbClr val="F5F0F0"/>
              </a:buClr>
              <a:buSzPts val="1350"/>
              <a:buFont typeface="Libre Baskerville"/>
              <a:buNone/>
            </a:pPr>
            <a:r>
              <a:rPr b="0" i="0" lang="en-US" sz="1350" u="none" cap="none" strike="noStrike">
                <a:solidFill>
                  <a:srgbClr val="F5F0F0"/>
                </a:solidFill>
                <a:latin typeface="Libre Baskerville"/>
                <a:ea typeface="Libre Baskerville"/>
                <a:cs typeface="Libre Baskerville"/>
                <a:sym typeface="Libre Baskerville"/>
              </a:rPr>
              <a:t>Real-World Example: What Good Documentation Looks Like</a:t>
            </a:r>
            <a:endParaRPr b="0" i="0" sz="1350" u="none" cap="none" strike="noStrike"/>
          </a:p>
        </p:txBody>
      </p:sp>
      <p:sp>
        <p:nvSpPr>
          <p:cNvPr id="720" name="Google Shape;720;p23"/>
          <p:cNvSpPr/>
          <p:nvPr/>
        </p:nvSpPr>
        <p:spPr>
          <a:xfrm>
            <a:off x="539874" y="859808"/>
            <a:ext cx="6886200" cy="1371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850"/>
              <a:buFont typeface="Libre Baskerville"/>
              <a:buNone/>
            </a:pPr>
            <a:r>
              <a:rPr b="0" i="0" lang="en-US" sz="850" u="none" cap="none" strike="noStrike">
                <a:solidFill>
                  <a:srgbClr val="F5F0F0"/>
                </a:solidFill>
                <a:latin typeface="Libre Baskerville"/>
                <a:ea typeface="Libre Baskerville"/>
                <a:cs typeface="Libre Baskerville"/>
                <a:sym typeface="Libre Baskerville"/>
              </a:rPr>
              <a:t>A finance team using AI to approve routine expense reports. Here is how the documentation holds up, and where it doesn't.</a:t>
            </a:r>
            <a:endParaRPr b="0" i="0" sz="850" u="none" cap="none" strike="noStrike"/>
          </a:p>
        </p:txBody>
      </p:sp>
      <p:sp>
        <p:nvSpPr>
          <p:cNvPr id="721" name="Google Shape;721;p23"/>
          <p:cNvSpPr/>
          <p:nvPr/>
        </p:nvSpPr>
        <p:spPr>
          <a:xfrm>
            <a:off x="539874" y="1104259"/>
            <a:ext cx="8064300" cy="6600"/>
          </a:xfrm>
          <a:prstGeom prst="rect">
            <a:avLst/>
          </a:prstGeom>
          <a:solidFill>
            <a:srgbClr val="E2E6E9">
              <a:alpha val="5019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539875" y="1212840"/>
            <a:ext cx="8064300" cy="1039500"/>
          </a:xfrm>
          <a:prstGeom prst="roundRect">
            <a:avLst>
              <a:gd fmla="val 4438" name="adj"/>
            </a:avLst>
          </a:prstGeom>
          <a:solidFill>
            <a:srgbClr val="003180"/>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544638" y="1218801"/>
            <a:ext cx="4027500" cy="1027500"/>
          </a:xfrm>
          <a:prstGeom prst="roundRect">
            <a:avLst>
              <a:gd fmla="val 4490" name="adj"/>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702928" y="1355086"/>
            <a:ext cx="1096800" cy="1716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0" i="0" lang="en-US" sz="850" u="none" cap="none" strike="noStrike">
                <a:solidFill>
                  <a:srgbClr val="E2E6E9"/>
                </a:solidFill>
                <a:latin typeface="Libre Baskerville"/>
                <a:ea typeface="Libre Baskerville"/>
                <a:cs typeface="Libre Baskerville"/>
                <a:sym typeface="Libre Baskerville"/>
              </a:rPr>
              <a:t>THE SCENARIO</a:t>
            </a:r>
            <a:endParaRPr b="0" i="0" sz="850" u="none" cap="none" strike="noStrike"/>
          </a:p>
        </p:txBody>
      </p:sp>
      <p:sp>
        <p:nvSpPr>
          <p:cNvPr id="725" name="Google Shape;725;p23"/>
          <p:cNvSpPr/>
          <p:nvPr/>
        </p:nvSpPr>
        <p:spPr>
          <a:xfrm>
            <a:off x="632372" y="1542970"/>
            <a:ext cx="3852000" cy="116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726" name="Google Shape;726;p23"/>
          <p:cNvSpPr/>
          <p:nvPr/>
        </p:nvSpPr>
        <p:spPr>
          <a:xfrm>
            <a:off x="702930" y="1589440"/>
            <a:ext cx="3768600" cy="43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650"/>
              <a:buFont typeface="Libre Franklin"/>
              <a:buNone/>
            </a:pPr>
            <a:r>
              <a:rPr b="0" i="0" lang="en-US" sz="800" u="none" cap="none" strike="noStrike">
                <a:solidFill>
                  <a:srgbClr val="E2E6E9"/>
                </a:solidFill>
                <a:latin typeface="Libre Franklin"/>
                <a:ea typeface="Libre Franklin"/>
                <a:cs typeface="Libre Franklin"/>
                <a:sym typeface="Libre Franklin"/>
              </a:rPr>
              <a:t>A mid-size company deploys an AI tool that auto-approves expense reports under</a:t>
            </a:r>
            <a:r>
              <a:rPr lang="en-US" sz="800">
                <a:solidFill>
                  <a:srgbClr val="E2E6E9"/>
                </a:solidFill>
                <a:latin typeface="Libre Franklin"/>
                <a:ea typeface="Libre Franklin"/>
                <a:cs typeface="Libre Franklin"/>
                <a:sym typeface="Libre Franklin"/>
              </a:rPr>
              <a:t> </a:t>
            </a:r>
            <a:r>
              <a:rPr b="0" i="0" lang="en-US" sz="800" u="none" cap="none" strike="noStrike">
                <a:solidFill>
                  <a:srgbClr val="E2E6E9"/>
                </a:solidFill>
                <a:latin typeface="Libre Franklin"/>
                <a:ea typeface="Libre Franklin"/>
                <a:cs typeface="Libre Franklin"/>
                <a:sym typeface="Libre Franklin"/>
              </a:rPr>
              <a:t>$500 with no policy violations flagged. Reports above $500 or with a           flag route to a human reviewer. During the financial close, the external auditor asks: "Can we rely on  this control?"</a:t>
            </a:r>
            <a:endParaRPr b="0" i="0" sz="800" u="none" cap="none" strike="noStrike"/>
          </a:p>
        </p:txBody>
      </p:sp>
      <p:sp>
        <p:nvSpPr>
          <p:cNvPr id="727" name="Google Shape;727;p23"/>
          <p:cNvSpPr/>
          <p:nvPr/>
        </p:nvSpPr>
        <p:spPr>
          <a:xfrm>
            <a:off x="5074675" y="1218790"/>
            <a:ext cx="3524700" cy="1027500"/>
          </a:xfrm>
          <a:prstGeom prst="rect">
            <a:avLst/>
          </a:prstGeom>
          <a:solidFill>
            <a:srgbClr val="00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a:off x="4572001" y="1218801"/>
            <a:ext cx="9600" cy="1027500"/>
          </a:xfrm>
          <a:prstGeom prst="roundRect">
            <a:avLst>
              <a:gd fmla="val 386890" name="adj"/>
            </a:avLst>
          </a:prstGeom>
          <a:solidFill>
            <a:srgbClr val="194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p:nvPr/>
        </p:nvSpPr>
        <p:spPr>
          <a:xfrm>
            <a:off x="4783207" y="1363905"/>
            <a:ext cx="1096800" cy="1716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E2E6E9"/>
              </a:buClr>
              <a:buSzPts val="850"/>
              <a:buFont typeface="Libre Baskerville"/>
              <a:buNone/>
            </a:pPr>
            <a:r>
              <a:rPr b="0" i="0" lang="en-US" sz="850" u="none" cap="none" strike="noStrike">
                <a:solidFill>
                  <a:srgbClr val="E2E6E9"/>
                </a:solidFill>
                <a:latin typeface="Libre Baskerville"/>
                <a:ea typeface="Libre Baskerville"/>
                <a:cs typeface="Libre Baskerville"/>
                <a:sym typeface="Libre Baskerville"/>
              </a:rPr>
              <a:t>Control: </a:t>
            </a:r>
            <a:endParaRPr b="0" i="0" sz="850" u="none" cap="none" strike="noStrike"/>
          </a:p>
        </p:txBody>
      </p:sp>
      <p:sp>
        <p:nvSpPr>
          <p:cNvPr id="730" name="Google Shape;730;p23"/>
          <p:cNvSpPr/>
          <p:nvPr/>
        </p:nvSpPr>
        <p:spPr>
          <a:xfrm>
            <a:off x="4659735" y="1542970"/>
            <a:ext cx="3852000" cy="116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731" name="Google Shape;731;p23"/>
          <p:cNvSpPr/>
          <p:nvPr/>
        </p:nvSpPr>
        <p:spPr>
          <a:xfrm>
            <a:off x="4783207" y="1612304"/>
            <a:ext cx="3852000" cy="43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650"/>
              <a:buFont typeface="Libre Franklin"/>
              <a:buNone/>
            </a:pPr>
            <a:r>
              <a:rPr b="0" i="0" lang="en-US" sz="800" u="none" cap="none" strike="noStrike">
                <a:solidFill>
                  <a:srgbClr val="E2E6E9"/>
                </a:solidFill>
                <a:latin typeface="Libre Franklin"/>
                <a:ea typeface="Libre Franklin"/>
                <a:cs typeface="Libre Franklin"/>
                <a:sym typeface="Libre Franklin"/>
              </a:rPr>
              <a:t>AI auto-approves low-risk expenses and routes exceptions for human review before the transaction posts to the general ledger. </a:t>
            </a:r>
            <a:endParaRPr b="0" i="0" sz="800" u="none" cap="none" strike="noStrike"/>
          </a:p>
        </p:txBody>
      </p:sp>
      <p:sp>
        <p:nvSpPr>
          <p:cNvPr id="732" name="Google Shape;732;p23"/>
          <p:cNvSpPr/>
          <p:nvPr/>
        </p:nvSpPr>
        <p:spPr>
          <a:xfrm>
            <a:off x="539876" y="2400041"/>
            <a:ext cx="2982000" cy="1371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850"/>
              <a:buFont typeface="Libre Baskerville"/>
              <a:buNone/>
            </a:pPr>
            <a:r>
              <a:rPr b="0" i="0" lang="en-US" sz="850" u="none" cap="none" strike="noStrike">
                <a:solidFill>
                  <a:srgbClr val="AFCBF8"/>
                </a:solidFill>
                <a:latin typeface="Libre Baskerville"/>
                <a:ea typeface="Libre Baskerville"/>
                <a:cs typeface="Libre Baskerville"/>
                <a:sym typeface="Libre Baskerville"/>
              </a:rPr>
              <a:t>WHAT THE AUDITOR FOUND</a:t>
            </a:r>
            <a:endParaRPr b="0" i="0" sz="850" u="none" cap="none" strike="noStrike">
              <a:solidFill>
                <a:srgbClr val="AFCBF8"/>
              </a:solidFill>
            </a:endParaRPr>
          </a:p>
        </p:txBody>
      </p:sp>
      <p:sp>
        <p:nvSpPr>
          <p:cNvPr id="733" name="Google Shape;733;p23"/>
          <p:cNvSpPr/>
          <p:nvPr/>
        </p:nvSpPr>
        <p:spPr>
          <a:xfrm>
            <a:off x="539874" y="2477816"/>
            <a:ext cx="5332500" cy="927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734" name="Google Shape;734;p23"/>
          <p:cNvSpPr/>
          <p:nvPr/>
        </p:nvSpPr>
        <p:spPr>
          <a:xfrm>
            <a:off x="539875" y="2655475"/>
            <a:ext cx="4415100" cy="1908600"/>
          </a:xfrm>
          <a:prstGeom prst="roundRect">
            <a:avLst>
              <a:gd fmla="val 2468" name="adj"/>
            </a:avLst>
          </a:prstGeom>
          <a:noFill/>
          <a:ln cap="flat" cmpd="sng" w="9525">
            <a:solidFill>
              <a:srgbClr val="FFFFFF">
                <a:alpha val="23921"/>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699238" y="2818834"/>
            <a:ext cx="1233000" cy="1848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Element</a:t>
            </a:r>
            <a:endParaRPr b="0" i="0" sz="850" u="none" cap="none" strike="noStrike"/>
          </a:p>
        </p:txBody>
      </p:sp>
      <p:sp>
        <p:nvSpPr>
          <p:cNvPr id="736" name="Google Shape;736;p23"/>
          <p:cNvSpPr/>
          <p:nvPr/>
        </p:nvSpPr>
        <p:spPr>
          <a:xfrm>
            <a:off x="2071647" y="2818834"/>
            <a:ext cx="1231200" cy="1848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What Existed</a:t>
            </a:r>
            <a:endParaRPr b="0" i="0" sz="850" u="none" cap="none" strike="noStrike"/>
          </a:p>
        </p:txBody>
      </p:sp>
      <p:sp>
        <p:nvSpPr>
          <p:cNvPr id="737" name="Google Shape;737;p23"/>
          <p:cNvSpPr/>
          <p:nvPr/>
        </p:nvSpPr>
        <p:spPr>
          <a:xfrm>
            <a:off x="3442216" y="2818834"/>
            <a:ext cx="1233000" cy="1848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1" i="0" lang="en-US" sz="850" u="none" cap="none" strike="noStrike">
                <a:solidFill>
                  <a:srgbClr val="E2E6E9"/>
                </a:solidFill>
                <a:latin typeface="Libre Franklin"/>
                <a:ea typeface="Libre Franklin"/>
                <a:cs typeface="Libre Franklin"/>
                <a:sym typeface="Libre Franklin"/>
              </a:rPr>
              <a:t>Gap</a:t>
            </a:r>
            <a:endParaRPr b="0" i="0" sz="850" u="none" cap="none" strike="noStrike"/>
          </a:p>
        </p:txBody>
      </p:sp>
      <p:sp>
        <p:nvSpPr>
          <p:cNvPr id="738" name="Google Shape;738;p23"/>
          <p:cNvSpPr/>
          <p:nvPr/>
        </p:nvSpPr>
        <p:spPr>
          <a:xfrm>
            <a:off x="688771" y="3111958"/>
            <a:ext cx="1233000" cy="1848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1" lang="en-US" sz="850" u="none" cap="none" strike="noStrike">
                <a:solidFill>
                  <a:srgbClr val="E2E6E9"/>
                </a:solidFill>
                <a:latin typeface="Libre Franklin"/>
                <a:ea typeface="Libre Franklin"/>
                <a:cs typeface="Libre Franklin"/>
                <a:sym typeface="Libre Franklin"/>
              </a:rPr>
              <a:t>Process Map</a:t>
            </a:r>
            <a:endParaRPr b="0" i="1" sz="850" u="none" cap="none" strike="noStrike"/>
          </a:p>
        </p:txBody>
      </p:sp>
      <p:sp>
        <p:nvSpPr>
          <p:cNvPr id="739" name="Google Shape;739;p23"/>
          <p:cNvSpPr/>
          <p:nvPr/>
        </p:nvSpPr>
        <p:spPr>
          <a:xfrm>
            <a:off x="2061180" y="3099800"/>
            <a:ext cx="1231200" cy="37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Flowchart showing routing logic</a:t>
            </a:r>
            <a:endParaRPr b="0" i="0" sz="850" u="none" cap="none" strike="noStrike"/>
          </a:p>
        </p:txBody>
      </p:sp>
      <p:sp>
        <p:nvSpPr>
          <p:cNvPr id="740" name="Google Shape;740;p23"/>
          <p:cNvSpPr/>
          <p:nvPr/>
        </p:nvSpPr>
        <p:spPr>
          <a:xfrm>
            <a:off x="3441365" y="3080561"/>
            <a:ext cx="1428300" cy="37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No documentation of who owns the exception queue</a:t>
            </a:r>
            <a:endParaRPr b="0" i="0" sz="850" u="none" cap="none" strike="noStrike"/>
          </a:p>
        </p:txBody>
      </p:sp>
      <p:sp>
        <p:nvSpPr>
          <p:cNvPr id="741" name="Google Shape;741;p23"/>
          <p:cNvSpPr/>
          <p:nvPr/>
        </p:nvSpPr>
        <p:spPr>
          <a:xfrm>
            <a:off x="688773" y="3524758"/>
            <a:ext cx="639000" cy="1848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1" lang="en-US" sz="850" u="none" cap="none" strike="noStrike">
                <a:solidFill>
                  <a:srgbClr val="E2E6E9"/>
                </a:solidFill>
                <a:latin typeface="Libre Franklin"/>
                <a:ea typeface="Libre Franklin"/>
                <a:cs typeface="Libre Franklin"/>
                <a:sym typeface="Libre Franklin"/>
              </a:rPr>
              <a:t>AI Inventory Reference</a:t>
            </a:r>
            <a:endParaRPr b="0" i="1" sz="850" u="none" cap="none" strike="noStrike"/>
          </a:p>
        </p:txBody>
      </p:sp>
      <p:sp>
        <p:nvSpPr>
          <p:cNvPr id="742" name="Google Shape;742;p23"/>
          <p:cNvSpPr/>
          <p:nvPr/>
        </p:nvSpPr>
        <p:spPr>
          <a:xfrm>
            <a:off x="2061179" y="3554452"/>
            <a:ext cx="9744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Tool listed in vendor register</a:t>
            </a:r>
            <a:endParaRPr b="0" i="0" sz="850" u="none" cap="none" strike="noStrike"/>
          </a:p>
        </p:txBody>
      </p:sp>
      <p:sp>
        <p:nvSpPr>
          <p:cNvPr id="743" name="Google Shape;743;p23"/>
          <p:cNvSpPr/>
          <p:nvPr/>
        </p:nvSpPr>
        <p:spPr>
          <a:xfrm>
            <a:off x="3441365" y="3535216"/>
            <a:ext cx="1428300" cy="37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No risk tier, no approval date, no model version</a:t>
            </a:r>
            <a:endParaRPr b="0" i="0" sz="850" u="none" cap="none" strike="noStrike"/>
          </a:p>
        </p:txBody>
      </p:sp>
      <p:sp>
        <p:nvSpPr>
          <p:cNvPr id="744" name="Google Shape;744;p23"/>
          <p:cNvSpPr/>
          <p:nvPr/>
        </p:nvSpPr>
        <p:spPr>
          <a:xfrm>
            <a:off x="688771" y="4010805"/>
            <a:ext cx="1233000" cy="184800"/>
          </a:xfrm>
          <a:prstGeom prst="rect">
            <a:avLst/>
          </a:prstGeom>
          <a:noFill/>
          <a:ln>
            <a:noFill/>
          </a:ln>
        </p:spPr>
        <p:txBody>
          <a:bodyPr anchorCtr="0" anchor="t" bIns="0" lIns="0" spcFirstLastPara="1" rIns="0" wrap="square" tIns="0">
            <a:noAutofit/>
          </a:bodyPr>
          <a:lstStyle/>
          <a:p>
            <a:pPr indent="0" lvl="0" marL="0" marR="0" rtl="0" algn="l">
              <a:lnSpc>
                <a:spcPct val="129411"/>
              </a:lnSpc>
              <a:spcBef>
                <a:spcPts val="0"/>
              </a:spcBef>
              <a:spcAft>
                <a:spcPts val="0"/>
              </a:spcAft>
              <a:buClr>
                <a:srgbClr val="E2E6E9"/>
              </a:buClr>
              <a:buSzPts val="850"/>
              <a:buFont typeface="Libre Franklin"/>
              <a:buNone/>
            </a:pPr>
            <a:r>
              <a:rPr b="0" i="1" lang="en-US" sz="850" u="none" cap="none" strike="noStrike">
                <a:solidFill>
                  <a:srgbClr val="E2E6E9"/>
                </a:solidFill>
                <a:latin typeface="Libre Franklin"/>
                <a:ea typeface="Libre Franklin"/>
                <a:cs typeface="Libre Franklin"/>
                <a:sym typeface="Libre Franklin"/>
              </a:rPr>
              <a:t>Risk → Objective                     → Procedure</a:t>
            </a:r>
            <a:endParaRPr b="0" i="1" sz="850" u="none" cap="none" strike="noStrike"/>
          </a:p>
        </p:txBody>
      </p:sp>
      <p:sp>
        <p:nvSpPr>
          <p:cNvPr id="745" name="Google Shape;745;p23"/>
          <p:cNvSpPr/>
          <p:nvPr/>
        </p:nvSpPr>
        <p:spPr>
          <a:xfrm>
            <a:off x="2061176" y="4030059"/>
            <a:ext cx="827700" cy="1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Informal walkthrough notes</a:t>
            </a:r>
            <a:endParaRPr b="0" i="0" sz="850" u="none" cap="none" strike="noStrike"/>
          </a:p>
        </p:txBody>
      </p:sp>
      <p:sp>
        <p:nvSpPr>
          <p:cNvPr id="746" name="Google Shape;746;p23"/>
          <p:cNvSpPr/>
          <p:nvPr/>
        </p:nvSpPr>
        <p:spPr>
          <a:xfrm>
            <a:off x="3441365" y="4010805"/>
            <a:ext cx="1428300" cy="55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No stated control objective; no evidence test was scoped before fieldwork</a:t>
            </a:r>
            <a:endParaRPr b="0" i="0" sz="850" u="none" cap="none" strike="noStrike"/>
          </a:p>
        </p:txBody>
      </p:sp>
      <p:sp>
        <p:nvSpPr>
          <p:cNvPr id="747" name="Google Shape;747;p23"/>
          <p:cNvSpPr/>
          <p:nvPr/>
        </p:nvSpPr>
        <p:spPr>
          <a:xfrm>
            <a:off x="5137466" y="2423823"/>
            <a:ext cx="1096800" cy="1371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850"/>
              <a:buFont typeface="Libre Baskerville"/>
              <a:buNone/>
            </a:pPr>
            <a:r>
              <a:rPr b="0" i="0" lang="en-US" sz="950" u="none" cap="none" strike="noStrike">
                <a:solidFill>
                  <a:srgbClr val="AFCBF8"/>
                </a:solidFill>
                <a:latin typeface="Libre Baskerville"/>
                <a:ea typeface="Libre Baskerville"/>
                <a:cs typeface="Libre Baskerville"/>
                <a:sym typeface="Libre Baskerville"/>
              </a:rPr>
              <a:t>The Finding</a:t>
            </a:r>
            <a:endParaRPr b="0" i="0" sz="950" u="none" cap="none" strike="noStrike">
              <a:solidFill>
                <a:srgbClr val="AFCBF8"/>
              </a:solidFill>
            </a:endParaRPr>
          </a:p>
        </p:txBody>
      </p:sp>
      <p:sp>
        <p:nvSpPr>
          <p:cNvPr id="748" name="Google Shape;748;p23"/>
          <p:cNvSpPr/>
          <p:nvPr/>
        </p:nvSpPr>
        <p:spPr>
          <a:xfrm>
            <a:off x="6091014" y="2498750"/>
            <a:ext cx="2517800" cy="92571"/>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749" name="Google Shape;749;p23"/>
          <p:cNvSpPr/>
          <p:nvPr/>
        </p:nvSpPr>
        <p:spPr>
          <a:xfrm>
            <a:off x="5184773" y="2757317"/>
            <a:ext cx="3524700" cy="1333500"/>
          </a:xfrm>
          <a:prstGeom prst="rect">
            <a:avLst/>
          </a:prstGeom>
          <a:noFill/>
          <a:ln>
            <a:noFill/>
          </a:ln>
        </p:spPr>
        <p:txBody>
          <a:bodyPr anchorCtr="0" anchor="t" bIns="0" lIns="0" spcFirstLastPara="1" rIns="0" wrap="square" tIns="0">
            <a:noAutofit/>
          </a:bodyPr>
          <a:lstStyle/>
          <a:p>
            <a:pPr indent="-355600" lvl="0" marL="342900" marR="0" rtl="0" algn="l">
              <a:lnSpc>
                <a:spcPct val="115000"/>
              </a:lnSpc>
              <a:spcBef>
                <a:spcPts val="0"/>
              </a:spcBef>
              <a:spcAft>
                <a:spcPts val="0"/>
              </a:spcAft>
              <a:buClr>
                <a:srgbClr val="E2E6E9"/>
              </a:buClr>
              <a:buSzPts val="850"/>
              <a:buFont typeface="Libre Franklin"/>
              <a:buChar char="•"/>
            </a:pPr>
            <a:r>
              <a:rPr b="1" i="0" lang="en-US" sz="850" u="none" cap="none" strike="noStrike">
                <a:solidFill>
                  <a:srgbClr val="E2E6E9"/>
                </a:solidFill>
                <a:latin typeface="Libre Franklin"/>
                <a:ea typeface="Libre Franklin"/>
                <a:cs typeface="Libre Franklin"/>
                <a:sym typeface="Libre Franklin"/>
              </a:rPr>
              <a:t>Criteria:</a:t>
            </a:r>
            <a:r>
              <a:rPr b="0" i="0" lang="en-US" sz="850" u="none" cap="none" strike="noStrike">
                <a:solidFill>
                  <a:srgbClr val="E2E6E9"/>
                </a:solidFill>
                <a:latin typeface="Libre Franklin"/>
                <a:ea typeface="Libre Franklin"/>
                <a:cs typeface="Libre Franklin"/>
                <a:sym typeface="Libre Franklin"/>
              </a:rPr>
              <a:t> Per the entity's expense policy and AI governance standard, automated controls must be documented, risk-tiered, and subject to periodic revalidation.                                                 </a:t>
            </a:r>
            <a:endParaRPr b="0" i="0" sz="850" u="none" cap="none" strike="noStrike"/>
          </a:p>
          <a:p>
            <a:pPr indent="-355600" lvl="0" marL="342900" marR="0" rtl="0" algn="l">
              <a:lnSpc>
                <a:spcPct val="115000"/>
              </a:lnSpc>
              <a:spcBef>
                <a:spcPts val="500"/>
              </a:spcBef>
              <a:spcAft>
                <a:spcPts val="0"/>
              </a:spcAft>
              <a:buClr>
                <a:srgbClr val="E2E6E9"/>
              </a:buClr>
              <a:buSzPts val="850"/>
              <a:buFont typeface="Libre Franklin"/>
              <a:buChar char="•"/>
            </a:pPr>
            <a:r>
              <a:rPr b="1" i="0" lang="en-US" sz="850" u="none" cap="none" strike="noStrike">
                <a:solidFill>
                  <a:srgbClr val="E2E6E9"/>
                </a:solidFill>
                <a:latin typeface="Libre Franklin"/>
                <a:ea typeface="Libre Franklin"/>
                <a:cs typeface="Libre Franklin"/>
                <a:sym typeface="Libre Franklin"/>
              </a:rPr>
              <a:t>Condition:</a:t>
            </a:r>
            <a:r>
              <a:rPr b="0" i="0" lang="en-US" sz="850" u="none" cap="none" strike="noStrike">
                <a:solidFill>
                  <a:srgbClr val="E2E6E9"/>
                </a:solidFill>
                <a:latin typeface="Libre Franklin"/>
                <a:ea typeface="Libre Franklin"/>
                <a:cs typeface="Libre Franklin"/>
                <a:sym typeface="Libre Franklin"/>
              </a:rPr>
              <a:t> The AI approval tool has been operating for 14 months with no formal risk tier, no documented control owner, and no revalidation since initial deployment.</a:t>
            </a:r>
            <a:endParaRPr b="0" i="0" sz="850" u="none" cap="none" strike="noStrike"/>
          </a:p>
          <a:p>
            <a:pPr indent="-355600" lvl="0" marL="342900" marR="0" rtl="0" algn="l">
              <a:lnSpc>
                <a:spcPct val="115000"/>
              </a:lnSpc>
              <a:spcBef>
                <a:spcPts val="500"/>
              </a:spcBef>
              <a:spcAft>
                <a:spcPts val="0"/>
              </a:spcAft>
              <a:buClr>
                <a:srgbClr val="E2E6E9"/>
              </a:buClr>
              <a:buSzPts val="850"/>
              <a:buFont typeface="Libre Franklin"/>
              <a:buChar char="•"/>
            </a:pPr>
            <a:r>
              <a:rPr b="1" i="0" lang="en-US" sz="850" u="none" cap="none" strike="noStrike">
                <a:solidFill>
                  <a:srgbClr val="E2E6E9"/>
                </a:solidFill>
                <a:latin typeface="Libre Franklin"/>
                <a:ea typeface="Libre Franklin"/>
                <a:cs typeface="Libre Franklin"/>
                <a:sym typeface="Libre Franklin"/>
              </a:rPr>
              <a:t>Cause:</a:t>
            </a:r>
            <a:r>
              <a:rPr b="0" i="0" lang="en-US" sz="850" u="none" cap="none" strike="noStrike">
                <a:solidFill>
                  <a:srgbClr val="E2E6E9"/>
                </a:solidFill>
                <a:latin typeface="Libre Franklin"/>
                <a:ea typeface="Libre Franklin"/>
                <a:cs typeface="Libre Franklin"/>
                <a:sym typeface="Libre Franklin"/>
              </a:rPr>
              <a:t> The tool was implemented by IT without triggering the AI governance intake process.</a:t>
            </a:r>
            <a:endParaRPr b="0" i="0" sz="850" u="none" cap="none" strike="noStrike"/>
          </a:p>
          <a:p>
            <a:pPr indent="-355600" lvl="0" marL="342900" marR="0" rtl="0" algn="l">
              <a:lnSpc>
                <a:spcPct val="115000"/>
              </a:lnSpc>
              <a:spcBef>
                <a:spcPts val="500"/>
              </a:spcBef>
              <a:spcAft>
                <a:spcPts val="500"/>
              </a:spcAft>
              <a:buClr>
                <a:srgbClr val="E2E6E9"/>
              </a:buClr>
              <a:buSzPts val="850"/>
              <a:buFont typeface="Libre Franklin"/>
              <a:buChar char="•"/>
            </a:pPr>
            <a:r>
              <a:rPr b="1" i="0" lang="en-US" sz="850" u="none" cap="none" strike="noStrike">
                <a:solidFill>
                  <a:srgbClr val="E2E6E9"/>
                </a:solidFill>
                <a:latin typeface="Libre Franklin"/>
                <a:ea typeface="Libre Franklin"/>
                <a:cs typeface="Libre Franklin"/>
                <a:sym typeface="Libre Franklin"/>
              </a:rPr>
              <a:t>Effect:</a:t>
            </a:r>
            <a:r>
              <a:rPr b="0" i="0" lang="en-US" sz="850" u="none" cap="none" strike="noStrike">
                <a:solidFill>
                  <a:srgbClr val="E2E6E9"/>
                </a:solidFill>
                <a:latin typeface="Libre Franklin"/>
                <a:ea typeface="Libre Franklin"/>
                <a:cs typeface="Libre Franklin"/>
                <a:sym typeface="Libre Franklin"/>
              </a:rPr>
              <a:t> The external auditor cannot place reliance on the control; manual substantive procedures are required, increasing audit cost and extending close timelines.</a:t>
            </a:r>
            <a:endParaRPr b="0" i="0" sz="850" u="none" cap="none" strike="noStrike"/>
          </a:p>
        </p:txBody>
      </p:sp>
      <p:sp>
        <p:nvSpPr>
          <p:cNvPr id="750" name="Google Shape;750;p23"/>
          <p:cNvSpPr/>
          <p:nvPr/>
        </p:nvSpPr>
        <p:spPr>
          <a:xfrm>
            <a:off x="544674" y="4704324"/>
            <a:ext cx="8064300" cy="927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550"/>
              <a:buFont typeface="Libre Franklin"/>
              <a:buNone/>
            </a:pPr>
            <a:r>
              <a:rPr b="0" i="1" lang="en-US" sz="550" u="none" cap="none" strike="noStrike">
                <a:solidFill>
                  <a:srgbClr val="AFCBF8"/>
                </a:solidFill>
                <a:latin typeface="Libre Franklin"/>
                <a:ea typeface="Libre Franklin"/>
                <a:cs typeface="Libre Franklin"/>
                <a:sym typeface="Libre Franklin"/>
              </a:rPr>
              <a:t>Sources: Cherry Hill Advisory AI Auditing Guide; IIA GIAS Standard 13.4; PCAOB AS 1105.</a:t>
            </a:r>
            <a:endParaRPr b="0" i="0" sz="550" u="none" cap="none" strike="noStrike">
              <a:solidFill>
                <a:srgbClr val="AFCBF8"/>
              </a:solidFill>
            </a:endParaRPr>
          </a:p>
        </p:txBody>
      </p:sp>
      <p:sp>
        <p:nvSpPr>
          <p:cNvPr id="751" name="Google Shape;751;p23"/>
          <p:cNvSpPr/>
          <p:nvPr/>
        </p:nvSpPr>
        <p:spPr>
          <a:xfrm>
            <a:off x="134913" y="4709964"/>
            <a:ext cx="1815257" cy="124718"/>
          </a:xfrm>
          <a:prstGeom prst="rect">
            <a:avLst/>
          </a:prstGeom>
          <a:noFill/>
          <a:ln>
            <a:noFill/>
          </a:ln>
        </p:spPr>
        <p:txBody>
          <a:bodyPr anchorCtr="0" anchor="t" bIns="0" lIns="0" spcFirstLastPara="1" rIns="203500" wrap="square" tIns="247125">
            <a:noAutofit/>
          </a:bodyPr>
          <a:lstStyle/>
          <a:p>
            <a:pPr indent="0" lvl="0" marL="0" marR="0" rtl="0" algn="l">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752" name="Google Shape;752;p23"/>
          <p:cNvSpPr/>
          <p:nvPr/>
        </p:nvSpPr>
        <p:spPr>
          <a:xfrm>
            <a:off x="8445401" y="4709964"/>
            <a:ext cx="563687" cy="124718"/>
          </a:xfrm>
          <a:prstGeom prst="rect">
            <a:avLst/>
          </a:prstGeom>
          <a:noFill/>
          <a:ln>
            <a:noFill/>
          </a:ln>
        </p:spPr>
        <p:txBody>
          <a:bodyPr anchorCtr="0" anchor="t" bIns="0" lIns="0" spcFirstLastPara="1" rIns="247125" wrap="square" tIns="203500">
            <a:noAutofit/>
          </a:bodyPr>
          <a:lstStyle/>
          <a:p>
            <a:pPr indent="0" lvl="0" marL="0" marR="0" rtl="0" algn="r">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22</a:t>
            </a:r>
            <a:endParaRPr b="0" i="0" sz="700" u="none" cap="none" strike="noStrike"/>
          </a:p>
        </p:txBody>
      </p:sp>
      <p:pic>
        <p:nvPicPr>
          <p:cNvPr id="753" name="Google Shape;753;p23"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754" name="Google Shape;754;p23"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24"/>
          <p:cNvSpPr/>
          <p:nvPr/>
        </p:nvSpPr>
        <p:spPr>
          <a:xfrm>
            <a:off x="539875" y="1133927"/>
            <a:ext cx="900600" cy="259500"/>
          </a:xfrm>
          <a:prstGeom prst="roundRect">
            <a:avLst>
              <a:gd fmla="val 19544" name="adj"/>
            </a:avLst>
          </a:prstGeom>
          <a:solidFill>
            <a:srgbClr val="001D4D"/>
          </a:solidFill>
          <a:ln>
            <a:noFill/>
          </a:ln>
        </p:spPr>
        <p:txBody>
          <a:bodyPr anchorCtr="0" anchor="ctr" bIns="136250" lIns="136250" spcFirstLastPara="1" rIns="136250" wrap="square" tIns="136250">
            <a:noAutofit/>
          </a:bodyPr>
          <a:lstStyle/>
          <a:p>
            <a:pPr indent="0" lvl="0" marL="0" rtl="0" algn="l">
              <a:spcBef>
                <a:spcPts val="0"/>
              </a:spcBef>
              <a:spcAft>
                <a:spcPts val="0"/>
              </a:spcAft>
              <a:buNone/>
            </a:pPr>
            <a:r>
              <a:t/>
            </a:r>
            <a:endParaRPr/>
          </a:p>
        </p:txBody>
      </p:sp>
      <p:sp>
        <p:nvSpPr>
          <p:cNvPr id="761" name="Google Shape;761;p24"/>
          <p:cNvSpPr/>
          <p:nvPr/>
        </p:nvSpPr>
        <p:spPr>
          <a:xfrm>
            <a:off x="630375" y="1179175"/>
            <a:ext cx="810000" cy="1689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894"/>
              <a:buFont typeface="Libre Franklin"/>
              <a:buNone/>
            </a:pPr>
            <a:r>
              <a:rPr b="0" i="0" lang="en-US" sz="994" u="none" cap="none" strike="noStrike">
                <a:solidFill>
                  <a:srgbClr val="E2E6E9"/>
                </a:solidFill>
                <a:latin typeface="Libre Franklin"/>
                <a:ea typeface="Libre Franklin"/>
                <a:cs typeface="Libre Franklin"/>
                <a:sym typeface="Libre Franklin"/>
              </a:rPr>
              <a:t>POLL 4 OF 4</a:t>
            </a:r>
            <a:endParaRPr b="0" i="0" sz="994" u="none" cap="none" strike="noStrike"/>
          </a:p>
        </p:txBody>
      </p:sp>
      <p:sp>
        <p:nvSpPr>
          <p:cNvPr id="762" name="Google Shape;762;p24"/>
          <p:cNvSpPr/>
          <p:nvPr/>
        </p:nvSpPr>
        <p:spPr>
          <a:xfrm>
            <a:off x="539874" y="1620515"/>
            <a:ext cx="8064252" cy="632668"/>
          </a:xfrm>
          <a:prstGeom prst="rect">
            <a:avLst/>
          </a:prstGeom>
          <a:noFill/>
          <a:ln>
            <a:noFill/>
          </a:ln>
        </p:spPr>
        <p:txBody>
          <a:bodyPr anchorCtr="0" anchor="t" bIns="0" lIns="0" spcFirstLastPara="1" rIns="0" wrap="square" tIns="0">
            <a:noAutofit/>
          </a:bodyPr>
          <a:lstStyle/>
          <a:p>
            <a:pPr indent="0" lvl="0" marL="0" marR="0" rtl="0" algn="l">
              <a:lnSpc>
                <a:spcPct val="125641"/>
              </a:lnSpc>
              <a:spcBef>
                <a:spcPts val="0"/>
              </a:spcBef>
              <a:spcAft>
                <a:spcPts val="0"/>
              </a:spcAft>
              <a:buClr>
                <a:srgbClr val="F5F0F0"/>
              </a:buClr>
              <a:buSzPts val="1950"/>
              <a:buFont typeface="Libre Baskerville"/>
              <a:buNone/>
            </a:pPr>
            <a:r>
              <a:rPr b="0" i="0" lang="en-US" sz="1950" u="none" cap="none" strike="noStrike">
                <a:solidFill>
                  <a:srgbClr val="F5F0F0"/>
                </a:solidFill>
                <a:latin typeface="Libre Baskerville"/>
                <a:ea typeface="Libre Baskerville"/>
                <a:cs typeface="Libre Baskerville"/>
                <a:sym typeface="Libre Baskerville"/>
              </a:rPr>
              <a:t>When it comes to AI-enabled processes in your audit work, what is your biggest gap right now?</a:t>
            </a:r>
            <a:endParaRPr b="0" i="0" sz="1950" u="none" cap="none" strike="noStrike"/>
          </a:p>
        </p:txBody>
      </p:sp>
      <p:sp>
        <p:nvSpPr>
          <p:cNvPr id="763" name="Google Shape;763;p24"/>
          <p:cNvSpPr/>
          <p:nvPr/>
        </p:nvSpPr>
        <p:spPr>
          <a:xfrm>
            <a:off x="539874" y="2367037"/>
            <a:ext cx="8064252" cy="113333"/>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0" lang="en-US" sz="600" u="none" cap="none" strike="noStrike">
                <a:solidFill>
                  <a:srgbClr val="E2E6E9"/>
                </a:solidFill>
                <a:latin typeface="Libre Franklin"/>
                <a:ea typeface="Libre Franklin"/>
                <a:cs typeface="Libre Franklin"/>
                <a:sym typeface="Libre Franklin"/>
              </a:rPr>
              <a:t> </a:t>
            </a:r>
            <a:endParaRPr b="0" i="0" sz="600" u="none" cap="none" strike="noStrike"/>
          </a:p>
        </p:txBody>
      </p:sp>
      <p:sp>
        <p:nvSpPr>
          <p:cNvPr id="764" name="Google Shape;764;p24"/>
          <p:cNvSpPr/>
          <p:nvPr/>
        </p:nvSpPr>
        <p:spPr>
          <a:xfrm>
            <a:off x="539875" y="2565725"/>
            <a:ext cx="2637600" cy="795900"/>
          </a:xfrm>
          <a:prstGeom prst="roundRect">
            <a:avLst>
              <a:gd fmla="val 5921"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655366" y="2693741"/>
            <a:ext cx="1265400" cy="1755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E2E6E9"/>
              </a:buClr>
              <a:buSzPts val="950"/>
              <a:buFont typeface="Libre Baskerville"/>
              <a:buNone/>
            </a:pPr>
            <a:r>
              <a:rPr b="1" i="0" lang="en-US" sz="950" u="none" cap="none" strike="noStrike">
                <a:solidFill>
                  <a:srgbClr val="E2E6E9"/>
                </a:solidFill>
                <a:latin typeface="Libre Baskerville"/>
                <a:ea typeface="Libre Baskerville"/>
                <a:cs typeface="Libre Baskerville"/>
                <a:sym typeface="Libre Baskerville"/>
              </a:rPr>
              <a:t>Inventory</a:t>
            </a:r>
            <a:endParaRPr b="0" i="0" sz="950" u="none" cap="none" strike="noStrike"/>
          </a:p>
        </p:txBody>
      </p:sp>
      <p:sp>
        <p:nvSpPr>
          <p:cNvPr id="766" name="Google Shape;766;p24"/>
          <p:cNvSpPr/>
          <p:nvPr/>
        </p:nvSpPr>
        <p:spPr>
          <a:xfrm>
            <a:off x="655366" y="2923714"/>
            <a:ext cx="2406600" cy="314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I don't have a clear picture of where AI sits in the processes I audit.</a:t>
            </a:r>
            <a:endParaRPr b="0" i="0" sz="850" u="none" cap="none" strike="noStrike"/>
          </a:p>
        </p:txBody>
      </p:sp>
      <p:sp>
        <p:nvSpPr>
          <p:cNvPr id="767" name="Google Shape;767;p24"/>
          <p:cNvSpPr/>
          <p:nvPr/>
        </p:nvSpPr>
        <p:spPr>
          <a:xfrm>
            <a:off x="3253234" y="2565725"/>
            <a:ext cx="2637600" cy="795900"/>
          </a:xfrm>
          <a:prstGeom prst="roundRect">
            <a:avLst>
              <a:gd fmla="val 5921"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4"/>
          <p:cNvSpPr/>
          <p:nvPr/>
        </p:nvSpPr>
        <p:spPr>
          <a:xfrm>
            <a:off x="3368725" y="2693741"/>
            <a:ext cx="1265400" cy="1755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E2E6E9"/>
              </a:buClr>
              <a:buSzPts val="950"/>
              <a:buFont typeface="Libre Baskerville"/>
              <a:buNone/>
            </a:pPr>
            <a:r>
              <a:rPr b="1" i="0" lang="en-US" sz="950" u="none" cap="none" strike="noStrike">
                <a:solidFill>
                  <a:srgbClr val="E2E6E9"/>
                </a:solidFill>
                <a:latin typeface="Libre Baskerville"/>
                <a:ea typeface="Libre Baskerville"/>
                <a:cs typeface="Libre Baskerville"/>
                <a:sym typeface="Libre Baskerville"/>
              </a:rPr>
              <a:t>Control Objectives</a:t>
            </a:r>
            <a:endParaRPr b="0" i="0" sz="950" u="none" cap="none" strike="noStrike"/>
          </a:p>
        </p:txBody>
      </p:sp>
      <p:sp>
        <p:nvSpPr>
          <p:cNvPr id="769" name="Google Shape;769;p24"/>
          <p:cNvSpPr/>
          <p:nvPr/>
        </p:nvSpPr>
        <p:spPr>
          <a:xfrm>
            <a:off x="3368725" y="2923714"/>
            <a:ext cx="2406600" cy="314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I test AI-enabled processes but haven't consistently tied findings to a control objective.</a:t>
            </a:r>
            <a:endParaRPr b="0" i="0" sz="850" u="none" cap="none" strike="noStrike"/>
          </a:p>
        </p:txBody>
      </p:sp>
      <p:sp>
        <p:nvSpPr>
          <p:cNvPr id="770" name="Google Shape;770;p24"/>
          <p:cNvSpPr/>
          <p:nvPr/>
        </p:nvSpPr>
        <p:spPr>
          <a:xfrm>
            <a:off x="5966593" y="2565725"/>
            <a:ext cx="2637600" cy="795900"/>
          </a:xfrm>
          <a:prstGeom prst="roundRect">
            <a:avLst>
              <a:gd fmla="val 5921"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4"/>
          <p:cNvSpPr/>
          <p:nvPr/>
        </p:nvSpPr>
        <p:spPr>
          <a:xfrm>
            <a:off x="6082084" y="2693741"/>
            <a:ext cx="1265400" cy="1755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E2E6E9"/>
              </a:buClr>
              <a:buSzPts val="9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Sampling</a:t>
            </a:r>
            <a:endParaRPr b="0" i="0" sz="950" u="none" cap="none" strike="noStrike"/>
          </a:p>
        </p:txBody>
      </p:sp>
      <p:sp>
        <p:nvSpPr>
          <p:cNvPr id="772" name="Google Shape;772;p24"/>
          <p:cNvSpPr/>
          <p:nvPr/>
        </p:nvSpPr>
        <p:spPr>
          <a:xfrm>
            <a:off x="6082084" y="2923714"/>
            <a:ext cx="2406600" cy="314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I don't yet have a consistent approach for sampling AI decisions.</a:t>
            </a:r>
            <a:endParaRPr b="0" i="0" sz="850" u="none" cap="none" strike="noStrike"/>
          </a:p>
        </p:txBody>
      </p:sp>
      <p:sp>
        <p:nvSpPr>
          <p:cNvPr id="773" name="Google Shape;773;p24"/>
          <p:cNvSpPr/>
          <p:nvPr/>
        </p:nvSpPr>
        <p:spPr>
          <a:xfrm>
            <a:off x="539875" y="3445830"/>
            <a:ext cx="3994200" cy="795900"/>
          </a:xfrm>
          <a:prstGeom prst="roundRect">
            <a:avLst>
              <a:gd fmla="val 5921"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4"/>
          <p:cNvSpPr/>
          <p:nvPr/>
        </p:nvSpPr>
        <p:spPr>
          <a:xfrm>
            <a:off x="655366" y="3573844"/>
            <a:ext cx="1265400" cy="1755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E2E6E9"/>
              </a:buClr>
              <a:buSzPts val="9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Documentation</a:t>
            </a:r>
            <a:endParaRPr b="0" i="0" sz="950" u="none" cap="none" strike="noStrike"/>
          </a:p>
        </p:txBody>
      </p:sp>
      <p:sp>
        <p:nvSpPr>
          <p:cNvPr id="775" name="Google Shape;775;p24"/>
          <p:cNvSpPr/>
          <p:nvPr/>
        </p:nvSpPr>
        <p:spPr>
          <a:xfrm>
            <a:off x="655366" y="3803818"/>
            <a:ext cx="3763200" cy="314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850" u="none" cap="none" strike="noStrike">
                <a:solidFill>
                  <a:srgbClr val="E2E6E9"/>
                </a:solidFill>
                <a:latin typeface="Libre Franklin"/>
                <a:ea typeface="Libre Franklin"/>
                <a:cs typeface="Libre Franklin"/>
                <a:sym typeface="Libre Franklin"/>
              </a:rPr>
              <a:t>I don't have a standard for what workpapers on AI-enabled processes need to contain.</a:t>
            </a:r>
            <a:endParaRPr b="0" i="0" sz="850" u="none" cap="none" strike="noStrike"/>
          </a:p>
        </p:txBody>
      </p:sp>
      <p:sp>
        <p:nvSpPr>
          <p:cNvPr id="776" name="Google Shape;776;p24"/>
          <p:cNvSpPr/>
          <p:nvPr/>
        </p:nvSpPr>
        <p:spPr>
          <a:xfrm>
            <a:off x="4609876" y="3445830"/>
            <a:ext cx="3994200" cy="795900"/>
          </a:xfrm>
          <a:prstGeom prst="roundRect">
            <a:avLst>
              <a:gd fmla="val 5921" name="adj"/>
            </a:avLst>
          </a:prstGeom>
          <a:solidFill>
            <a:srgbClr val="09151A">
              <a:alpha val="94901"/>
            </a:srgbClr>
          </a:solidFill>
          <a:ln cap="flat" cmpd="sng" w="1427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4"/>
          <p:cNvSpPr/>
          <p:nvPr/>
        </p:nvSpPr>
        <p:spPr>
          <a:xfrm>
            <a:off x="4725366" y="3573844"/>
            <a:ext cx="1265400" cy="1755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E2E6E9"/>
              </a:buClr>
              <a:buSzPts val="9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All of the Above</a:t>
            </a:r>
            <a:endParaRPr b="0" i="0" sz="950" u="none" cap="none" strike="noStrike"/>
          </a:p>
        </p:txBody>
      </p:sp>
      <p:sp>
        <p:nvSpPr>
          <p:cNvPr id="778" name="Google Shape;778;p24"/>
          <p:cNvSpPr/>
          <p:nvPr/>
        </p:nvSpPr>
        <p:spPr>
          <a:xfrm>
            <a:off x="4725366" y="3799686"/>
            <a:ext cx="3763200" cy="1569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SzPts val="750"/>
              <a:buFont typeface="Arial"/>
              <a:buNone/>
            </a:pPr>
            <a:r>
              <a:t/>
            </a:r>
            <a:endParaRPr b="0" i="0" sz="750" u="none" cap="none" strike="noStrike"/>
          </a:p>
        </p:txBody>
      </p:sp>
      <p:sp>
        <p:nvSpPr>
          <p:cNvPr id="779" name="Google Shape;779;p24"/>
          <p:cNvSpPr/>
          <p:nvPr/>
        </p:nvSpPr>
        <p:spPr>
          <a:xfrm>
            <a:off x="539874" y="4163169"/>
            <a:ext cx="8064252" cy="141684"/>
          </a:xfrm>
          <a:prstGeom prst="rect">
            <a:avLst/>
          </a:prstGeom>
          <a:noFill/>
          <a:ln>
            <a:noFill/>
          </a:ln>
        </p:spPr>
        <p:txBody>
          <a:bodyPr anchorCtr="0" anchor="t" bIns="0" lIns="0" spcFirstLastPara="1" rIns="0" wrap="square" tIns="0">
            <a:noAutofit/>
          </a:bodyPr>
          <a:lstStyle/>
          <a:p>
            <a:pPr indent="0" lvl="0" marL="0" marR="0" rtl="0" algn="ctr">
              <a:lnSpc>
                <a:spcPct val="146666"/>
              </a:lnSpc>
              <a:spcBef>
                <a:spcPts val="0"/>
              </a:spcBef>
              <a:spcAft>
                <a:spcPts val="0"/>
              </a:spcAft>
              <a:buSzPts val="750"/>
              <a:buFont typeface="Arial"/>
              <a:buNone/>
            </a:pPr>
            <a:r>
              <a:t/>
            </a:r>
            <a:endParaRPr b="0" i="0" sz="750" u="none" cap="none" strike="noStrike"/>
          </a:p>
        </p:txBody>
      </p:sp>
      <p:sp>
        <p:nvSpPr>
          <p:cNvPr id="780" name="Google Shape;780;p24"/>
          <p:cNvSpPr/>
          <p:nvPr/>
        </p:nvSpPr>
        <p:spPr>
          <a:xfrm>
            <a:off x="134913" y="4706169"/>
            <a:ext cx="1755279" cy="132308"/>
          </a:xfrm>
          <a:prstGeom prst="rect">
            <a:avLst/>
          </a:prstGeom>
          <a:noFill/>
          <a:ln>
            <a:noFill/>
          </a:ln>
        </p:spPr>
        <p:txBody>
          <a:bodyPr anchorCtr="0" anchor="t" bIns="0" lIns="0" spcFirstLastPara="1" rIns="176375" wrap="square" tIns="214175">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781" name="Google Shape;781;p24"/>
          <p:cNvSpPr/>
          <p:nvPr/>
        </p:nvSpPr>
        <p:spPr>
          <a:xfrm>
            <a:off x="8501435" y="4706169"/>
            <a:ext cx="507653" cy="132308"/>
          </a:xfrm>
          <a:prstGeom prst="rect">
            <a:avLst/>
          </a:prstGeom>
          <a:noFill/>
          <a:ln>
            <a:noFill/>
          </a:ln>
        </p:spPr>
        <p:txBody>
          <a:bodyPr anchorCtr="0" anchor="t" bIns="0" lIns="0" spcFirstLastPara="1" rIns="214175" wrap="square" tIns="176375">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23</a:t>
            </a:r>
            <a:endParaRPr b="0" i="0" sz="700" u="none" cap="none" strike="noStrike"/>
          </a:p>
        </p:txBody>
      </p:sp>
      <p:pic>
        <p:nvPicPr>
          <p:cNvPr id="782" name="Google Shape;782;p24"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783" name="Google Shape;783;p24"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25"/>
          <p:cNvSpPr/>
          <p:nvPr/>
        </p:nvSpPr>
        <p:spPr>
          <a:xfrm>
            <a:off x="539874" y="749796"/>
            <a:ext cx="3173313" cy="253082"/>
          </a:xfrm>
          <a:prstGeom prst="rect">
            <a:avLst/>
          </a:prstGeom>
          <a:noFill/>
          <a:ln>
            <a:noFill/>
          </a:ln>
        </p:spPr>
        <p:txBody>
          <a:bodyPr anchorCtr="0" anchor="t" bIns="0" lIns="0" spcFirstLastPara="1" rIns="0" wrap="square" tIns="0">
            <a:noAutofit/>
          </a:bodyPr>
          <a:lstStyle/>
          <a:p>
            <a:pPr indent="0" lvl="0" marL="0" marR="0" rtl="0" algn="l">
              <a:lnSpc>
                <a:spcPct val="125806"/>
              </a:lnSpc>
              <a:spcBef>
                <a:spcPts val="0"/>
              </a:spcBef>
              <a:spcAft>
                <a:spcPts val="0"/>
              </a:spcAft>
              <a:buClr>
                <a:srgbClr val="F5F0F0"/>
              </a:buClr>
              <a:buSzPts val="1550"/>
              <a:buFont typeface="Libre Baskerville"/>
              <a:buNone/>
            </a:pPr>
            <a:r>
              <a:rPr b="0" i="0" lang="en-US" sz="1550" u="none" cap="none" strike="noStrike">
                <a:solidFill>
                  <a:srgbClr val="F5F0F0"/>
                </a:solidFill>
                <a:latin typeface="Libre Baskerville"/>
                <a:ea typeface="Libre Baskerville"/>
                <a:cs typeface="Libre Baskerville"/>
                <a:sym typeface="Libre Baskerville"/>
              </a:rPr>
              <a:t>AI Audit Workpaper Template </a:t>
            </a:r>
            <a:endParaRPr b="0" i="0" sz="1550" u="none" cap="none" strike="noStrike"/>
          </a:p>
        </p:txBody>
      </p:sp>
      <p:sp>
        <p:nvSpPr>
          <p:cNvPr id="790" name="Google Shape;790;p25"/>
          <p:cNvSpPr/>
          <p:nvPr/>
        </p:nvSpPr>
        <p:spPr>
          <a:xfrm>
            <a:off x="539874" y="1306488"/>
            <a:ext cx="8064252" cy="10120"/>
          </a:xfrm>
          <a:prstGeom prst="rect">
            <a:avLst/>
          </a:prstGeom>
          <a:solidFill>
            <a:srgbClr val="E2E6E9">
              <a:alpha val="50196"/>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5"/>
          <p:cNvSpPr/>
          <p:nvPr/>
        </p:nvSpPr>
        <p:spPr>
          <a:xfrm>
            <a:off x="539874" y="1704529"/>
            <a:ext cx="2598093" cy="2689175"/>
          </a:xfrm>
          <a:prstGeom prst="roundRect">
            <a:avLst>
              <a:gd fmla="val 3520"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539874" y="1685479"/>
            <a:ext cx="2598093" cy="762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1636477" y="1502122"/>
            <a:ext cx="404887" cy="404887"/>
          </a:xfrm>
          <a:prstGeom prst="roundRect">
            <a:avLst>
              <a:gd fmla="val 141150"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1757921" y="1603325"/>
            <a:ext cx="161925" cy="2024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50"/>
              <a:buFont typeface="Libre Baskerville"/>
              <a:buNone/>
            </a:pPr>
            <a:r>
              <a:rPr b="0" i="0" lang="en-US" sz="1250" u="none" cap="none" strike="noStrike">
                <a:solidFill>
                  <a:srgbClr val="000000"/>
                </a:solidFill>
                <a:latin typeface="Libre Baskerville"/>
                <a:ea typeface="Libre Baskerville"/>
                <a:cs typeface="Libre Baskerville"/>
                <a:sym typeface="Libre Baskerville"/>
              </a:rPr>
              <a:t>1</a:t>
            </a:r>
            <a:endParaRPr b="0" i="0" sz="1250" u="none" cap="none" strike="noStrike"/>
          </a:p>
        </p:txBody>
      </p:sp>
      <p:sp>
        <p:nvSpPr>
          <p:cNvPr id="795" name="Google Shape;795;p25"/>
          <p:cNvSpPr/>
          <p:nvPr/>
        </p:nvSpPr>
        <p:spPr>
          <a:xfrm>
            <a:off x="693837" y="2094257"/>
            <a:ext cx="2290200" cy="421500"/>
          </a:xfrm>
          <a:prstGeom prst="rect">
            <a:avLst/>
          </a:prstGeom>
          <a:noFill/>
          <a:ln>
            <a:noFill/>
          </a:ln>
        </p:spPr>
        <p:txBody>
          <a:bodyPr anchorCtr="0" anchor="t" bIns="0" lIns="0" spcFirstLastPara="1" rIns="0" wrap="square" tIns="0">
            <a:noAutofit/>
          </a:bodyPr>
          <a:lstStyle/>
          <a:p>
            <a:pPr indent="0" lvl="0" marL="0" marR="0" rtl="0" algn="l">
              <a:lnSpc>
                <a:spcPct val="126923"/>
              </a:lnSpc>
              <a:spcBef>
                <a:spcPts val="0"/>
              </a:spcBef>
              <a:spcAft>
                <a:spcPts val="0"/>
              </a:spcAft>
              <a:buClr>
                <a:srgbClr val="E2E6E9"/>
              </a:buClr>
              <a:buSzPts val="13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SECTION 1 — SCOPE STATEMENT</a:t>
            </a:r>
            <a:endParaRPr b="0" i="0" sz="1200" u="none" cap="none" strike="noStrike"/>
          </a:p>
        </p:txBody>
      </p:sp>
      <p:sp>
        <p:nvSpPr>
          <p:cNvPr id="796" name="Google Shape;796;p25"/>
          <p:cNvSpPr/>
          <p:nvPr/>
        </p:nvSpPr>
        <p:spPr>
          <a:xfrm>
            <a:off x="693837" y="2691052"/>
            <a:ext cx="2290200" cy="863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What process, what AI tool, what period, and what standard governs this engagement (IIA GIAS, PCAOB, AICPA).</a:t>
            </a:r>
            <a:endParaRPr b="0" i="0" sz="1050" u="none" cap="none" strike="noStrike"/>
          </a:p>
        </p:txBody>
      </p:sp>
      <p:sp>
        <p:nvSpPr>
          <p:cNvPr id="797" name="Google Shape;797;p25"/>
          <p:cNvSpPr/>
          <p:nvPr/>
        </p:nvSpPr>
        <p:spPr>
          <a:xfrm>
            <a:off x="3272879" y="1704529"/>
            <a:ext cx="2598167" cy="2689175"/>
          </a:xfrm>
          <a:prstGeom prst="roundRect">
            <a:avLst>
              <a:gd fmla="val 3519"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5"/>
          <p:cNvSpPr/>
          <p:nvPr/>
        </p:nvSpPr>
        <p:spPr>
          <a:xfrm>
            <a:off x="3272879" y="1685479"/>
            <a:ext cx="2598167" cy="762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p:nvPr/>
        </p:nvSpPr>
        <p:spPr>
          <a:xfrm>
            <a:off x="4369482" y="1502122"/>
            <a:ext cx="404887" cy="404887"/>
          </a:xfrm>
          <a:prstGeom prst="roundRect">
            <a:avLst>
              <a:gd fmla="val 141150"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5"/>
          <p:cNvSpPr/>
          <p:nvPr/>
        </p:nvSpPr>
        <p:spPr>
          <a:xfrm>
            <a:off x="4490926" y="1603325"/>
            <a:ext cx="161925" cy="2024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50"/>
              <a:buFont typeface="Libre Baskerville"/>
              <a:buNone/>
            </a:pPr>
            <a:r>
              <a:rPr b="0" i="0" lang="en-US" sz="1250" u="none" cap="none" strike="noStrike">
                <a:solidFill>
                  <a:srgbClr val="000000"/>
                </a:solidFill>
                <a:latin typeface="Libre Baskerville"/>
                <a:ea typeface="Libre Baskerville"/>
                <a:cs typeface="Libre Baskerville"/>
                <a:sym typeface="Libre Baskerville"/>
              </a:rPr>
              <a:t>2</a:t>
            </a:r>
            <a:endParaRPr b="0" i="0" sz="1250" u="none" cap="none" strike="noStrike"/>
          </a:p>
        </p:txBody>
      </p:sp>
      <p:sp>
        <p:nvSpPr>
          <p:cNvPr id="801" name="Google Shape;801;p25"/>
          <p:cNvSpPr/>
          <p:nvPr/>
        </p:nvSpPr>
        <p:spPr>
          <a:xfrm>
            <a:off x="3426842" y="2094257"/>
            <a:ext cx="2290200" cy="421500"/>
          </a:xfrm>
          <a:prstGeom prst="rect">
            <a:avLst/>
          </a:prstGeom>
          <a:noFill/>
          <a:ln>
            <a:noFill/>
          </a:ln>
        </p:spPr>
        <p:txBody>
          <a:bodyPr anchorCtr="0" anchor="t" bIns="0" lIns="0" spcFirstLastPara="1" rIns="0" wrap="square" tIns="0">
            <a:noAutofit/>
          </a:bodyPr>
          <a:lstStyle/>
          <a:p>
            <a:pPr indent="0" lvl="0" marL="0" marR="0" rtl="0" algn="l">
              <a:lnSpc>
                <a:spcPct val="126923"/>
              </a:lnSpc>
              <a:spcBef>
                <a:spcPts val="0"/>
              </a:spcBef>
              <a:spcAft>
                <a:spcPts val="0"/>
              </a:spcAft>
              <a:buClr>
                <a:srgbClr val="E2E6E9"/>
              </a:buClr>
              <a:buSzPts val="13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SECTION 2 — PROCESS MAP REFERENCE</a:t>
            </a:r>
            <a:endParaRPr b="0" i="0" sz="1200" u="none" cap="none" strike="noStrike"/>
          </a:p>
        </p:txBody>
      </p:sp>
      <p:sp>
        <p:nvSpPr>
          <p:cNvPr id="802" name="Google Shape;802;p25"/>
          <p:cNvSpPr/>
          <p:nvPr/>
        </p:nvSpPr>
        <p:spPr>
          <a:xfrm>
            <a:off x="3426842" y="2691052"/>
            <a:ext cx="2290200" cy="1079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Attach or cross-reference the process map showing where the           AI sits, what it receives, and what           it produces. If no map exists, document that as Finding 1.</a:t>
            </a:r>
            <a:endParaRPr b="0" i="0" sz="1050" u="none" cap="none" strike="noStrike"/>
          </a:p>
        </p:txBody>
      </p:sp>
      <p:sp>
        <p:nvSpPr>
          <p:cNvPr id="803" name="Google Shape;803;p25"/>
          <p:cNvSpPr/>
          <p:nvPr/>
        </p:nvSpPr>
        <p:spPr>
          <a:xfrm>
            <a:off x="6005959" y="1704529"/>
            <a:ext cx="2598167" cy="2689175"/>
          </a:xfrm>
          <a:prstGeom prst="roundRect">
            <a:avLst>
              <a:gd fmla="val 3519" name="adj"/>
            </a:avLst>
          </a:prstGeom>
          <a:solidFill>
            <a:srgbClr val="09151A">
              <a:alpha val="94901"/>
            </a:srgbClr>
          </a:solidFill>
          <a:ln cap="flat" cmpd="sng" w="19050">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5"/>
          <p:cNvSpPr/>
          <p:nvPr/>
        </p:nvSpPr>
        <p:spPr>
          <a:xfrm>
            <a:off x="6005959" y="1685479"/>
            <a:ext cx="2598167" cy="76200"/>
          </a:xfrm>
          <a:prstGeom prst="roundRect">
            <a:avLst>
              <a:gd fmla="val 74402"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5"/>
          <p:cNvSpPr/>
          <p:nvPr/>
        </p:nvSpPr>
        <p:spPr>
          <a:xfrm>
            <a:off x="7102562" y="1502122"/>
            <a:ext cx="404887" cy="404887"/>
          </a:xfrm>
          <a:prstGeom prst="roundRect">
            <a:avLst>
              <a:gd fmla="val 141150" name="adj"/>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5"/>
          <p:cNvSpPr/>
          <p:nvPr/>
        </p:nvSpPr>
        <p:spPr>
          <a:xfrm>
            <a:off x="7224006" y="1603325"/>
            <a:ext cx="161925" cy="202406"/>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50"/>
              <a:buFont typeface="Libre Baskerville"/>
              <a:buNone/>
            </a:pPr>
            <a:r>
              <a:rPr b="0" i="0" lang="en-US" sz="1250" u="none" cap="none" strike="noStrike">
                <a:solidFill>
                  <a:srgbClr val="000000"/>
                </a:solidFill>
                <a:latin typeface="Libre Baskerville"/>
                <a:ea typeface="Libre Baskerville"/>
                <a:cs typeface="Libre Baskerville"/>
                <a:sym typeface="Libre Baskerville"/>
              </a:rPr>
              <a:t>3</a:t>
            </a:r>
            <a:endParaRPr b="0" i="0" sz="1250" u="none" cap="none" strike="noStrike"/>
          </a:p>
        </p:txBody>
      </p:sp>
      <p:sp>
        <p:nvSpPr>
          <p:cNvPr id="807" name="Google Shape;807;p25"/>
          <p:cNvSpPr/>
          <p:nvPr/>
        </p:nvSpPr>
        <p:spPr>
          <a:xfrm>
            <a:off x="6159922" y="2094257"/>
            <a:ext cx="2290200" cy="632400"/>
          </a:xfrm>
          <a:prstGeom prst="rect">
            <a:avLst/>
          </a:prstGeom>
          <a:noFill/>
          <a:ln>
            <a:noFill/>
          </a:ln>
        </p:spPr>
        <p:txBody>
          <a:bodyPr anchorCtr="0" anchor="t" bIns="0" lIns="0" spcFirstLastPara="1" rIns="0" wrap="square" tIns="0">
            <a:noAutofit/>
          </a:bodyPr>
          <a:lstStyle/>
          <a:p>
            <a:pPr indent="0" lvl="0" marL="0" marR="0" rtl="0" algn="l">
              <a:lnSpc>
                <a:spcPct val="126923"/>
              </a:lnSpc>
              <a:spcBef>
                <a:spcPts val="0"/>
              </a:spcBef>
              <a:spcAft>
                <a:spcPts val="0"/>
              </a:spcAft>
              <a:buClr>
                <a:srgbClr val="E2E6E9"/>
              </a:buClr>
              <a:buSzPts val="13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SECTION 3 — AI INVENTORY REFERENCE</a:t>
            </a:r>
            <a:endParaRPr b="0" i="0" sz="1200" u="none" cap="none" strike="noStrike"/>
          </a:p>
        </p:txBody>
      </p:sp>
      <p:sp>
        <p:nvSpPr>
          <p:cNvPr id="808" name="Google Shape;808;p25"/>
          <p:cNvSpPr/>
          <p:nvPr/>
        </p:nvSpPr>
        <p:spPr>
          <a:xfrm>
            <a:off x="6159922" y="2692527"/>
            <a:ext cx="2290200" cy="1484400"/>
          </a:xfrm>
          <a:prstGeom prst="rect">
            <a:avLst/>
          </a:prstGeom>
          <a:noFill/>
          <a:ln>
            <a:noFill/>
          </a:ln>
        </p:spPr>
        <p:txBody>
          <a:bodyPr anchorCtr="0" anchor="t" bIns="0" lIns="0" spcFirstLastPara="1" rIns="0" wrap="square" tIns="0">
            <a:noAutofit/>
          </a:bodyPr>
          <a:lstStyle/>
          <a:p>
            <a:pPr indent="-342900" lvl="0" marL="342900" marR="0" rtl="0" algn="l">
              <a:lnSpc>
                <a:spcPct val="170000"/>
              </a:lnSpc>
              <a:spcBef>
                <a:spcPts val="0"/>
              </a:spcBef>
              <a:spcAft>
                <a:spcPts val="0"/>
              </a:spcAft>
              <a:buClr>
                <a:srgbClr val="E2E6E9"/>
              </a:buClr>
              <a:buSzPts val="1050"/>
              <a:buFont typeface="Libre Franklin"/>
              <a:buChar char="•"/>
            </a:pPr>
            <a:r>
              <a:rPr b="0" i="0" lang="en-US" sz="1050" u="none" cap="none" strike="noStrike">
                <a:solidFill>
                  <a:srgbClr val="E2E6E9"/>
                </a:solidFill>
                <a:latin typeface="Libre Franklin"/>
                <a:ea typeface="Libre Franklin"/>
                <a:cs typeface="Libre Franklin"/>
                <a:sym typeface="Libre Franklin"/>
              </a:rPr>
              <a:t>System ID: ______</a:t>
            </a:r>
            <a:endParaRPr b="0" i="0" sz="1050" u="none" cap="none" strike="noStrike"/>
          </a:p>
          <a:p>
            <a:pPr indent="-342900" lvl="0" marL="342900" marR="0" rtl="0" algn="l">
              <a:lnSpc>
                <a:spcPct val="170000"/>
              </a:lnSpc>
              <a:spcBef>
                <a:spcPts val="0"/>
              </a:spcBef>
              <a:spcAft>
                <a:spcPts val="0"/>
              </a:spcAft>
              <a:buClr>
                <a:srgbClr val="E2E6E9"/>
              </a:buClr>
              <a:buSzPts val="1050"/>
              <a:buFont typeface="Libre Franklin"/>
              <a:buChar char="•"/>
            </a:pPr>
            <a:r>
              <a:rPr b="0" i="0" lang="en-US" sz="1050" u="none" cap="none" strike="noStrike">
                <a:solidFill>
                  <a:srgbClr val="E2E6E9"/>
                </a:solidFill>
                <a:latin typeface="Libre Franklin"/>
                <a:ea typeface="Libre Franklin"/>
                <a:cs typeface="Libre Franklin"/>
                <a:sym typeface="Libre Franklin"/>
              </a:rPr>
              <a:t>Owner: ______</a:t>
            </a:r>
            <a:endParaRPr b="0" i="0" sz="1050" u="none" cap="none" strike="noStrike"/>
          </a:p>
          <a:p>
            <a:pPr indent="-342900" lvl="0" marL="342900" marR="0" rtl="0" algn="l">
              <a:lnSpc>
                <a:spcPct val="115000"/>
              </a:lnSpc>
              <a:spcBef>
                <a:spcPts val="0"/>
              </a:spcBef>
              <a:spcAft>
                <a:spcPts val="0"/>
              </a:spcAft>
              <a:buClr>
                <a:srgbClr val="E2E6E9"/>
              </a:buClr>
              <a:buSzPts val="1050"/>
              <a:buFont typeface="Libre Franklin"/>
              <a:buChar char="•"/>
            </a:pPr>
            <a:r>
              <a:rPr b="0" i="0" lang="en-US" sz="1050" u="none" cap="none" strike="noStrike">
                <a:solidFill>
                  <a:srgbClr val="E2E6E9"/>
                </a:solidFill>
                <a:latin typeface="Libre Franklin"/>
                <a:ea typeface="Libre Franklin"/>
                <a:cs typeface="Libre Franklin"/>
                <a:sym typeface="Libre Franklin"/>
              </a:rPr>
              <a:t>Risk Tier: ☐ High ☐ Medium ☐ Low</a:t>
            </a:r>
            <a:endParaRPr b="0" i="0" sz="1050" u="none" cap="none" strike="noStrike"/>
          </a:p>
          <a:p>
            <a:pPr indent="-342900" lvl="0" marL="342900" marR="0" rtl="0" algn="l">
              <a:lnSpc>
                <a:spcPct val="170000"/>
              </a:lnSpc>
              <a:spcBef>
                <a:spcPts val="800"/>
              </a:spcBef>
              <a:spcAft>
                <a:spcPts val="0"/>
              </a:spcAft>
              <a:buClr>
                <a:srgbClr val="E2E6E9"/>
              </a:buClr>
              <a:buSzPts val="1050"/>
              <a:buFont typeface="Libre Franklin"/>
              <a:buChar char="•"/>
            </a:pPr>
            <a:r>
              <a:rPr b="0" i="0" lang="en-US" sz="1050" u="none" cap="none" strike="noStrike">
                <a:solidFill>
                  <a:srgbClr val="E2E6E9"/>
                </a:solidFill>
                <a:latin typeface="Libre Franklin"/>
                <a:ea typeface="Libre Franklin"/>
                <a:cs typeface="Libre Franklin"/>
                <a:sym typeface="Libre Franklin"/>
              </a:rPr>
              <a:t>Last Approved: ______</a:t>
            </a:r>
            <a:endParaRPr b="0" i="0" sz="1050" u="none" cap="none" strike="noStrike"/>
          </a:p>
          <a:p>
            <a:pPr indent="-342900" lvl="0" marL="342900" marR="0" rtl="0" algn="l">
              <a:lnSpc>
                <a:spcPct val="170000"/>
              </a:lnSpc>
              <a:spcBef>
                <a:spcPts val="0"/>
              </a:spcBef>
              <a:spcAft>
                <a:spcPts val="0"/>
              </a:spcAft>
              <a:buClr>
                <a:srgbClr val="E2E6E9"/>
              </a:buClr>
              <a:buSzPts val="1050"/>
              <a:buFont typeface="Libre Franklin"/>
              <a:buChar char="•"/>
            </a:pPr>
            <a:r>
              <a:rPr b="0" i="0" lang="en-US" sz="1050" u="none" cap="none" strike="noStrike">
                <a:solidFill>
                  <a:srgbClr val="E2E6E9"/>
                </a:solidFill>
                <a:latin typeface="Libre Franklin"/>
                <a:ea typeface="Libre Franklin"/>
                <a:cs typeface="Libre Franklin"/>
                <a:sym typeface="Libre Franklin"/>
              </a:rPr>
              <a:t>If not inventoried → Finding 1.</a:t>
            </a:r>
            <a:endParaRPr b="0" i="0" sz="1050" u="none" cap="none" strike="noStrike"/>
          </a:p>
        </p:txBody>
      </p:sp>
      <p:sp>
        <p:nvSpPr>
          <p:cNvPr id="809" name="Google Shape;809;p25"/>
          <p:cNvSpPr/>
          <p:nvPr/>
        </p:nvSpPr>
        <p:spPr>
          <a:xfrm>
            <a:off x="134913" y="4696718"/>
            <a:ext cx="1657573" cy="151209"/>
          </a:xfrm>
          <a:prstGeom prst="rect">
            <a:avLst/>
          </a:prstGeom>
          <a:noFill/>
          <a:ln>
            <a:noFill/>
          </a:ln>
        </p:spPr>
        <p:txBody>
          <a:bodyPr anchorCtr="0" anchor="t" bIns="0" lIns="0" spcFirstLastPara="1" rIns="132275" wrap="square" tIns="160625">
            <a:noAutofit/>
          </a:bodyPr>
          <a:lstStyle/>
          <a:p>
            <a:pPr indent="0" lvl="0" marL="0" marR="0" rtl="0" algn="l">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810" name="Google Shape;810;p25"/>
          <p:cNvSpPr/>
          <p:nvPr/>
        </p:nvSpPr>
        <p:spPr>
          <a:xfrm>
            <a:off x="8598396" y="4696718"/>
            <a:ext cx="410691" cy="151209"/>
          </a:xfrm>
          <a:prstGeom prst="rect">
            <a:avLst/>
          </a:prstGeom>
          <a:noFill/>
          <a:ln>
            <a:noFill/>
          </a:ln>
        </p:spPr>
        <p:txBody>
          <a:bodyPr anchorCtr="0" anchor="t" bIns="0" lIns="0" spcFirstLastPara="1" rIns="160625" wrap="square" tIns="132275">
            <a:noAutofit/>
          </a:bodyPr>
          <a:lstStyle/>
          <a:p>
            <a:pPr indent="0" lvl="0" marL="0" marR="0" rtl="0" algn="r">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24</a:t>
            </a:r>
            <a:endParaRPr b="0" i="0" sz="700" u="none" cap="none" strike="noStrike"/>
          </a:p>
        </p:txBody>
      </p:sp>
      <p:pic>
        <p:nvPicPr>
          <p:cNvPr id="811" name="Google Shape;811;p25"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812" name="Google Shape;812;p25"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26"/>
          <p:cNvSpPr/>
          <p:nvPr/>
        </p:nvSpPr>
        <p:spPr>
          <a:xfrm>
            <a:off x="367774" y="550600"/>
            <a:ext cx="6464700" cy="253200"/>
          </a:xfrm>
          <a:prstGeom prst="rect">
            <a:avLst/>
          </a:prstGeom>
          <a:noFill/>
          <a:ln>
            <a:noFill/>
          </a:ln>
        </p:spPr>
        <p:txBody>
          <a:bodyPr anchorCtr="0" anchor="t" bIns="0" lIns="0" spcFirstLastPara="1" rIns="0" wrap="square" tIns="0">
            <a:noAutofit/>
          </a:bodyPr>
          <a:lstStyle/>
          <a:p>
            <a:pPr indent="0" lvl="0" marL="0" marR="0" rtl="0" algn="l">
              <a:lnSpc>
                <a:spcPct val="125806"/>
              </a:lnSpc>
              <a:spcBef>
                <a:spcPts val="0"/>
              </a:spcBef>
              <a:spcAft>
                <a:spcPts val="0"/>
              </a:spcAft>
              <a:buClr>
                <a:srgbClr val="F5F0F0"/>
              </a:buClr>
              <a:buSzPts val="1550"/>
              <a:buFont typeface="Libre Baskerville"/>
              <a:buNone/>
            </a:pPr>
            <a:r>
              <a:rPr b="0" i="0" lang="en-US" sz="1450" u="none" cap="none" strike="noStrike">
                <a:solidFill>
                  <a:srgbClr val="F5F0F0"/>
                </a:solidFill>
                <a:latin typeface="Libre Baskerville"/>
                <a:ea typeface="Libre Baskerville"/>
                <a:cs typeface="Libre Baskerville"/>
                <a:sym typeface="Libre Baskerville"/>
              </a:rPr>
              <a:t>SECTION 4 — RISK → OBJECTIVE → PROCEDURE MATRIX</a:t>
            </a:r>
            <a:endParaRPr b="0" i="0" sz="1450" u="none" cap="none" strike="noStrike"/>
          </a:p>
        </p:txBody>
      </p:sp>
      <p:sp>
        <p:nvSpPr>
          <p:cNvPr id="819" name="Google Shape;819;p26"/>
          <p:cNvSpPr/>
          <p:nvPr/>
        </p:nvSpPr>
        <p:spPr>
          <a:xfrm>
            <a:off x="367775" y="1027951"/>
            <a:ext cx="8433900" cy="2590500"/>
          </a:xfrm>
          <a:prstGeom prst="roundRect">
            <a:avLst>
              <a:gd fmla="val 1906" name="adj"/>
            </a:avLst>
          </a:prstGeom>
          <a:noFill/>
          <a:ln cap="flat" cmpd="sng" w="9775">
            <a:solidFill>
              <a:srgbClr val="FFFFFF">
                <a:alpha val="23921"/>
              </a:srgbClr>
            </a:solidFill>
            <a:prstDash val="solid"/>
            <a:round/>
            <a:headEnd len="sm" w="sm" type="none"/>
            <a:tailEnd len="sm" w="sm" type="none"/>
          </a:ln>
        </p:spPr>
        <p:txBody>
          <a:bodyPr anchorCtr="0" anchor="ctr" bIns="93800" lIns="93800" spcFirstLastPara="1" rIns="93800" wrap="square" tIns="93800">
            <a:noAutofit/>
          </a:bodyPr>
          <a:lstStyle/>
          <a:p>
            <a:pPr indent="0" lvl="0" marL="0" rtl="0" algn="l">
              <a:spcBef>
                <a:spcPts val="0"/>
              </a:spcBef>
              <a:spcAft>
                <a:spcPts val="0"/>
              </a:spcAft>
              <a:buNone/>
            </a:pPr>
            <a:r>
              <a:t/>
            </a:r>
            <a:endParaRPr sz="1600"/>
          </a:p>
        </p:txBody>
      </p:sp>
      <p:sp>
        <p:nvSpPr>
          <p:cNvPr id="820" name="Google Shape;820;p26"/>
          <p:cNvSpPr/>
          <p:nvPr/>
        </p:nvSpPr>
        <p:spPr>
          <a:xfrm>
            <a:off x="478759" y="1134460"/>
            <a:ext cx="1133400" cy="181800"/>
          </a:xfrm>
          <a:prstGeom prst="rect">
            <a:avLst/>
          </a:prstGeom>
          <a:noFill/>
          <a:ln>
            <a:noFill/>
          </a:ln>
        </p:spPr>
        <p:txBody>
          <a:bodyPr anchorCtr="0" anchor="t" bIns="0" lIns="0" spcFirstLastPara="1" rIns="0" wrap="square" tIns="0">
            <a:noAutofit/>
          </a:bodyPr>
          <a:lstStyle/>
          <a:p>
            <a:pPr indent="0" lvl="0" marL="0" marR="0" rtl="0" algn="ctr">
              <a:lnSpc>
                <a:spcPct val="142105"/>
              </a:lnSpc>
              <a:spcBef>
                <a:spcPts val="0"/>
              </a:spcBef>
              <a:spcAft>
                <a:spcPts val="0"/>
              </a:spcAft>
              <a:buClr>
                <a:srgbClr val="E2E6E9"/>
              </a:buClr>
              <a:buSzPts val="975"/>
              <a:buFont typeface="Libre Franklin"/>
              <a:buNone/>
            </a:pPr>
            <a:r>
              <a:rPr b="1" i="0" lang="en-US" sz="1175" u="none" cap="none" strike="noStrike">
                <a:solidFill>
                  <a:srgbClr val="E2E6E9"/>
                </a:solidFill>
                <a:latin typeface="Libre Franklin"/>
                <a:ea typeface="Libre Franklin"/>
                <a:cs typeface="Libre Franklin"/>
                <a:sym typeface="Libre Franklin"/>
              </a:rPr>
              <a:t>AI Risk</a:t>
            </a:r>
            <a:endParaRPr b="0" i="0" sz="1175" u="none" cap="none" strike="noStrike"/>
          </a:p>
        </p:txBody>
      </p:sp>
      <p:sp>
        <p:nvSpPr>
          <p:cNvPr id="821" name="Google Shape;821;p26"/>
          <p:cNvSpPr/>
          <p:nvPr/>
        </p:nvSpPr>
        <p:spPr>
          <a:xfrm>
            <a:off x="1837600" y="1134450"/>
            <a:ext cx="1299600" cy="181800"/>
          </a:xfrm>
          <a:prstGeom prst="rect">
            <a:avLst/>
          </a:prstGeom>
          <a:noFill/>
          <a:ln>
            <a:noFill/>
          </a:ln>
        </p:spPr>
        <p:txBody>
          <a:bodyPr anchorCtr="0" anchor="t" bIns="0" lIns="0" spcFirstLastPara="1" rIns="0" wrap="square" tIns="0">
            <a:noAutofit/>
          </a:bodyPr>
          <a:lstStyle/>
          <a:p>
            <a:pPr indent="0" lvl="0" marL="0" marR="0" rtl="0" algn="ctr">
              <a:lnSpc>
                <a:spcPct val="142105"/>
              </a:lnSpc>
              <a:spcBef>
                <a:spcPts val="0"/>
              </a:spcBef>
              <a:spcAft>
                <a:spcPts val="0"/>
              </a:spcAft>
              <a:buClr>
                <a:srgbClr val="E2E6E9"/>
              </a:buClr>
              <a:buSzPts val="975"/>
              <a:buFont typeface="Libre Franklin"/>
              <a:buNone/>
            </a:pPr>
            <a:r>
              <a:rPr b="1" i="0" lang="en-US" sz="1175" u="none" cap="none" strike="noStrike">
                <a:solidFill>
                  <a:srgbClr val="E2E6E9"/>
                </a:solidFill>
                <a:latin typeface="Libre Franklin"/>
                <a:ea typeface="Libre Franklin"/>
                <a:cs typeface="Libre Franklin"/>
                <a:sym typeface="Libre Franklin"/>
              </a:rPr>
              <a:t>Control Objective</a:t>
            </a:r>
            <a:endParaRPr b="0" i="0" sz="1175" u="none" cap="none" strike="noStrike"/>
          </a:p>
        </p:txBody>
      </p:sp>
      <p:sp>
        <p:nvSpPr>
          <p:cNvPr id="822" name="Google Shape;822;p26"/>
          <p:cNvSpPr/>
          <p:nvPr/>
        </p:nvSpPr>
        <p:spPr>
          <a:xfrm>
            <a:off x="3261067" y="1134460"/>
            <a:ext cx="2226000" cy="181800"/>
          </a:xfrm>
          <a:prstGeom prst="rect">
            <a:avLst/>
          </a:prstGeom>
          <a:noFill/>
          <a:ln>
            <a:noFill/>
          </a:ln>
        </p:spPr>
        <p:txBody>
          <a:bodyPr anchorCtr="0" anchor="t" bIns="0" lIns="0" spcFirstLastPara="1" rIns="0" wrap="square" tIns="0">
            <a:noAutofit/>
          </a:bodyPr>
          <a:lstStyle/>
          <a:p>
            <a:pPr indent="0" lvl="0" marL="0" marR="0" rtl="0" algn="ctr">
              <a:lnSpc>
                <a:spcPct val="142105"/>
              </a:lnSpc>
              <a:spcBef>
                <a:spcPts val="0"/>
              </a:spcBef>
              <a:spcAft>
                <a:spcPts val="0"/>
              </a:spcAft>
              <a:buClr>
                <a:srgbClr val="E2E6E9"/>
              </a:buClr>
              <a:buSzPts val="975"/>
              <a:buFont typeface="Libre Franklin"/>
              <a:buNone/>
            </a:pPr>
            <a:r>
              <a:rPr b="1" i="0" lang="en-US" sz="1175" u="none" cap="none" strike="noStrike">
                <a:solidFill>
                  <a:srgbClr val="E2E6E9"/>
                </a:solidFill>
                <a:latin typeface="Libre Franklin"/>
                <a:ea typeface="Libre Franklin"/>
                <a:cs typeface="Libre Franklin"/>
                <a:sym typeface="Libre Franklin"/>
              </a:rPr>
              <a:t>Test Procedure</a:t>
            </a:r>
            <a:endParaRPr b="0" i="0" sz="1175" u="none" cap="none" strike="noStrike"/>
          </a:p>
        </p:txBody>
      </p:sp>
      <p:sp>
        <p:nvSpPr>
          <p:cNvPr id="823" name="Google Shape;823;p26"/>
          <p:cNvSpPr/>
          <p:nvPr/>
        </p:nvSpPr>
        <p:spPr>
          <a:xfrm>
            <a:off x="5635332" y="1134460"/>
            <a:ext cx="1299600" cy="181800"/>
          </a:xfrm>
          <a:prstGeom prst="rect">
            <a:avLst/>
          </a:prstGeom>
          <a:noFill/>
          <a:ln>
            <a:noFill/>
          </a:ln>
        </p:spPr>
        <p:txBody>
          <a:bodyPr anchorCtr="0" anchor="t" bIns="0" lIns="0" spcFirstLastPara="1" rIns="0" wrap="square" tIns="0">
            <a:noAutofit/>
          </a:bodyPr>
          <a:lstStyle/>
          <a:p>
            <a:pPr indent="0" lvl="0" marL="0" marR="0" rtl="0" algn="ctr">
              <a:lnSpc>
                <a:spcPct val="142105"/>
              </a:lnSpc>
              <a:spcBef>
                <a:spcPts val="0"/>
              </a:spcBef>
              <a:spcAft>
                <a:spcPts val="0"/>
              </a:spcAft>
              <a:buClr>
                <a:srgbClr val="E2E6E9"/>
              </a:buClr>
              <a:buSzPts val="975"/>
              <a:buFont typeface="Libre Franklin"/>
              <a:buNone/>
            </a:pPr>
            <a:r>
              <a:rPr b="1" i="0" lang="en-US" sz="1175" u="none" cap="none" strike="noStrike">
                <a:solidFill>
                  <a:srgbClr val="E2E6E9"/>
                </a:solidFill>
                <a:latin typeface="Libre Franklin"/>
                <a:ea typeface="Libre Franklin"/>
                <a:cs typeface="Libre Franklin"/>
                <a:sym typeface="Libre Franklin"/>
              </a:rPr>
              <a:t>Sample Size</a:t>
            </a:r>
            <a:endParaRPr b="0" i="0" sz="1175" u="none" cap="none" strike="noStrike"/>
          </a:p>
        </p:txBody>
      </p:sp>
      <p:sp>
        <p:nvSpPr>
          <p:cNvPr id="824" name="Google Shape;824;p26"/>
          <p:cNvSpPr/>
          <p:nvPr/>
        </p:nvSpPr>
        <p:spPr>
          <a:xfrm>
            <a:off x="7151588" y="1134460"/>
            <a:ext cx="1470600" cy="181800"/>
          </a:xfrm>
          <a:prstGeom prst="rect">
            <a:avLst/>
          </a:prstGeom>
          <a:noFill/>
          <a:ln>
            <a:noFill/>
          </a:ln>
        </p:spPr>
        <p:txBody>
          <a:bodyPr anchorCtr="0" anchor="t" bIns="0" lIns="0" spcFirstLastPara="1" rIns="0" wrap="square" tIns="0">
            <a:noAutofit/>
          </a:bodyPr>
          <a:lstStyle/>
          <a:p>
            <a:pPr indent="0" lvl="0" marL="0" marR="0" rtl="0" algn="ctr">
              <a:lnSpc>
                <a:spcPct val="142105"/>
              </a:lnSpc>
              <a:spcBef>
                <a:spcPts val="0"/>
              </a:spcBef>
              <a:spcAft>
                <a:spcPts val="0"/>
              </a:spcAft>
              <a:buClr>
                <a:srgbClr val="E2E6E9"/>
              </a:buClr>
              <a:buSzPts val="975"/>
              <a:buFont typeface="Libre Franklin"/>
              <a:buNone/>
            </a:pPr>
            <a:r>
              <a:rPr b="1" i="0" lang="en-US" sz="1175" u="none" cap="none" strike="noStrike">
                <a:solidFill>
                  <a:srgbClr val="E2E6E9"/>
                </a:solidFill>
                <a:latin typeface="Libre Franklin"/>
                <a:ea typeface="Libre Franklin"/>
                <a:cs typeface="Libre Franklin"/>
                <a:sym typeface="Libre Franklin"/>
              </a:rPr>
              <a:t>Result</a:t>
            </a:r>
            <a:endParaRPr b="0" i="0" sz="1175" u="none" cap="none" strike="noStrike"/>
          </a:p>
        </p:txBody>
      </p:sp>
      <p:sp>
        <p:nvSpPr>
          <p:cNvPr id="825" name="Google Shape;825;p26"/>
          <p:cNvSpPr/>
          <p:nvPr/>
        </p:nvSpPr>
        <p:spPr>
          <a:xfrm>
            <a:off x="478759" y="1424331"/>
            <a:ext cx="11334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i="1" lang="en-US" sz="969" u="none" cap="none" strike="noStrike">
                <a:solidFill>
                  <a:srgbClr val="E2E6E9"/>
                </a:solidFill>
                <a:latin typeface="Libre Franklin"/>
                <a:ea typeface="Libre Franklin"/>
                <a:cs typeface="Libre Franklin"/>
                <a:sym typeface="Libre Franklin"/>
              </a:rPr>
              <a:t>Hallucination / inaccurate outputx</a:t>
            </a:r>
            <a:endParaRPr i="1" sz="969" u="none" cap="none" strike="noStrike"/>
          </a:p>
        </p:txBody>
      </p:sp>
      <p:sp>
        <p:nvSpPr>
          <p:cNvPr id="826" name="Google Shape;826;p26"/>
          <p:cNvSpPr/>
          <p:nvPr/>
        </p:nvSpPr>
        <p:spPr>
          <a:xfrm>
            <a:off x="1837597" y="1466199"/>
            <a:ext cx="12153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Accuracy</a:t>
            </a:r>
            <a:endParaRPr b="0" i="0" sz="969" u="none" cap="none" strike="noStrike"/>
          </a:p>
        </p:txBody>
      </p:sp>
      <p:sp>
        <p:nvSpPr>
          <p:cNvPr id="827" name="Google Shape;827;p26"/>
          <p:cNvSpPr/>
          <p:nvPr/>
        </p:nvSpPr>
        <p:spPr>
          <a:xfrm>
            <a:off x="3261067" y="1466199"/>
            <a:ext cx="22260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Re-performance on stratified sample</a:t>
            </a:r>
            <a:endParaRPr b="0" i="0" sz="969" u="none" cap="none" strike="noStrike"/>
          </a:p>
        </p:txBody>
      </p:sp>
      <p:sp>
        <p:nvSpPr>
          <p:cNvPr id="828" name="Google Shape;828;p26"/>
          <p:cNvSpPr/>
          <p:nvPr/>
        </p:nvSpPr>
        <p:spPr>
          <a:xfrm>
            <a:off x="5635332" y="1466199"/>
            <a:ext cx="12996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25–40</a:t>
            </a:r>
            <a:endParaRPr b="0" i="0" sz="969" u="none" cap="none" strike="noStrike"/>
          </a:p>
        </p:txBody>
      </p:sp>
      <p:sp>
        <p:nvSpPr>
          <p:cNvPr id="829" name="Google Shape;829;p26"/>
          <p:cNvSpPr/>
          <p:nvPr/>
        </p:nvSpPr>
        <p:spPr>
          <a:xfrm>
            <a:off x="7151598" y="1424325"/>
            <a:ext cx="12153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 No exceptions /                    ☐ Exceptions noted</a:t>
            </a:r>
            <a:endParaRPr b="0" i="0" sz="969" u="none" cap="none" strike="noStrike"/>
          </a:p>
        </p:txBody>
      </p:sp>
      <p:sp>
        <p:nvSpPr>
          <p:cNvPr id="830" name="Google Shape;830;p26"/>
          <p:cNvSpPr/>
          <p:nvPr/>
        </p:nvSpPr>
        <p:spPr>
          <a:xfrm>
            <a:off x="478759" y="1823142"/>
            <a:ext cx="11334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i="1" lang="en-US" sz="969" u="none" cap="none" strike="noStrike">
                <a:solidFill>
                  <a:srgbClr val="E2E6E9"/>
                </a:solidFill>
                <a:latin typeface="Libre Franklin"/>
                <a:ea typeface="Libre Franklin"/>
                <a:cs typeface="Libre Franklin"/>
                <a:sym typeface="Libre Franklin"/>
              </a:rPr>
              <a:t>Missed records / dropout</a:t>
            </a:r>
            <a:endParaRPr i="1" sz="969" u="none" cap="none" strike="noStrike"/>
          </a:p>
        </p:txBody>
      </p:sp>
      <p:sp>
        <p:nvSpPr>
          <p:cNvPr id="831" name="Google Shape;831;p26"/>
          <p:cNvSpPr/>
          <p:nvPr/>
        </p:nvSpPr>
        <p:spPr>
          <a:xfrm>
            <a:off x="1837597" y="1854543"/>
            <a:ext cx="12153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Completeness</a:t>
            </a:r>
            <a:endParaRPr b="0" i="0" sz="969" u="none" cap="none" strike="noStrike"/>
          </a:p>
        </p:txBody>
      </p:sp>
      <p:sp>
        <p:nvSpPr>
          <p:cNvPr id="832" name="Google Shape;832;p26"/>
          <p:cNvSpPr/>
          <p:nvPr/>
        </p:nvSpPr>
        <p:spPr>
          <a:xfrm>
            <a:off x="3261067" y="1854543"/>
            <a:ext cx="22260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Population reconciliation</a:t>
            </a:r>
            <a:endParaRPr b="0" i="0" sz="969" u="none" cap="none" strike="noStrike"/>
          </a:p>
        </p:txBody>
      </p:sp>
      <p:sp>
        <p:nvSpPr>
          <p:cNvPr id="833" name="Google Shape;833;p26"/>
          <p:cNvSpPr/>
          <p:nvPr/>
        </p:nvSpPr>
        <p:spPr>
          <a:xfrm>
            <a:off x="5635332" y="1854543"/>
            <a:ext cx="12996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100% or sample</a:t>
            </a:r>
            <a:endParaRPr b="0" i="0" sz="969" u="none" cap="none" strike="noStrike"/>
          </a:p>
        </p:txBody>
      </p:sp>
      <p:sp>
        <p:nvSpPr>
          <p:cNvPr id="834" name="Google Shape;834;p26"/>
          <p:cNvSpPr/>
          <p:nvPr/>
        </p:nvSpPr>
        <p:spPr>
          <a:xfrm>
            <a:off x="7151600" y="1806000"/>
            <a:ext cx="12996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 No exceptions /                ☐ Exceptions noted</a:t>
            </a:r>
            <a:endParaRPr b="0" i="0" sz="969" u="none" cap="none" strike="noStrike"/>
          </a:p>
        </p:txBody>
      </p:sp>
      <p:sp>
        <p:nvSpPr>
          <p:cNvPr id="835" name="Google Shape;835;p26"/>
          <p:cNvSpPr/>
          <p:nvPr/>
        </p:nvSpPr>
        <p:spPr>
          <a:xfrm>
            <a:off x="478759" y="2221952"/>
            <a:ext cx="11334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i="1" lang="en-US" sz="969" u="none" cap="none" strike="noStrike">
                <a:solidFill>
                  <a:srgbClr val="E2E6E9"/>
                </a:solidFill>
                <a:latin typeface="Libre Franklin"/>
                <a:ea typeface="Libre Franklin"/>
                <a:cs typeface="Libre Franklin"/>
                <a:sym typeface="Libre Franklin"/>
              </a:rPr>
              <a:t>Unauthorized decisions</a:t>
            </a:r>
            <a:endParaRPr i="1" sz="969" u="none" cap="none" strike="noStrike"/>
          </a:p>
        </p:txBody>
      </p:sp>
      <p:sp>
        <p:nvSpPr>
          <p:cNvPr id="836" name="Google Shape;836;p26"/>
          <p:cNvSpPr/>
          <p:nvPr/>
        </p:nvSpPr>
        <p:spPr>
          <a:xfrm>
            <a:off x="1837597" y="2221952"/>
            <a:ext cx="12153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Authorization</a:t>
            </a:r>
            <a:endParaRPr b="0" i="0" sz="969" u="none" cap="none" strike="noStrike"/>
          </a:p>
        </p:txBody>
      </p:sp>
      <p:sp>
        <p:nvSpPr>
          <p:cNvPr id="837" name="Google Shape;837;p26"/>
          <p:cNvSpPr/>
          <p:nvPr/>
        </p:nvSpPr>
        <p:spPr>
          <a:xfrm>
            <a:off x="3261067" y="2221952"/>
            <a:ext cx="22260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Override log review + approver verification</a:t>
            </a:r>
            <a:endParaRPr b="0" i="0" sz="969" u="none" cap="none" strike="noStrike"/>
          </a:p>
        </p:txBody>
      </p:sp>
      <p:sp>
        <p:nvSpPr>
          <p:cNvPr id="838" name="Google Shape;838;p26"/>
          <p:cNvSpPr/>
          <p:nvPr/>
        </p:nvSpPr>
        <p:spPr>
          <a:xfrm>
            <a:off x="5635332" y="2221952"/>
            <a:ext cx="12996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All overrides</a:t>
            </a:r>
            <a:endParaRPr b="0" i="0" sz="969" u="none" cap="none" strike="noStrike"/>
          </a:p>
        </p:txBody>
      </p:sp>
      <p:sp>
        <p:nvSpPr>
          <p:cNvPr id="839" name="Google Shape;839;p26"/>
          <p:cNvSpPr/>
          <p:nvPr/>
        </p:nvSpPr>
        <p:spPr>
          <a:xfrm>
            <a:off x="7151602" y="2221950"/>
            <a:ext cx="12996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 No exceptions / ☐ Exceptions noted</a:t>
            </a:r>
            <a:endParaRPr b="0" i="0" sz="969" u="none" cap="none" strike="noStrike"/>
          </a:p>
        </p:txBody>
      </p:sp>
      <p:sp>
        <p:nvSpPr>
          <p:cNvPr id="840" name="Google Shape;840;p26"/>
          <p:cNvSpPr/>
          <p:nvPr/>
        </p:nvSpPr>
        <p:spPr>
          <a:xfrm>
            <a:off x="478759" y="2620763"/>
            <a:ext cx="11334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i="1" lang="en-US" sz="969" u="none" cap="none" strike="noStrike">
                <a:solidFill>
                  <a:srgbClr val="E2E6E9"/>
                </a:solidFill>
                <a:latin typeface="Libre Franklin"/>
                <a:ea typeface="Libre Franklin"/>
                <a:cs typeface="Libre Franklin"/>
                <a:sym typeface="Libre Franklin"/>
              </a:rPr>
              <a:t>Tool used outside approved scope</a:t>
            </a:r>
            <a:endParaRPr i="1" sz="969" u="none" cap="none" strike="noStrike"/>
          </a:p>
        </p:txBody>
      </p:sp>
      <p:sp>
        <p:nvSpPr>
          <p:cNvPr id="841" name="Google Shape;841;p26"/>
          <p:cNvSpPr/>
          <p:nvPr/>
        </p:nvSpPr>
        <p:spPr>
          <a:xfrm>
            <a:off x="1837597" y="2662631"/>
            <a:ext cx="12153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Validity</a:t>
            </a:r>
            <a:endParaRPr b="0" i="0" sz="969" u="none" cap="none" strike="noStrike"/>
          </a:p>
        </p:txBody>
      </p:sp>
      <p:sp>
        <p:nvSpPr>
          <p:cNvPr id="842" name="Google Shape;842;p26"/>
          <p:cNvSpPr/>
          <p:nvPr/>
        </p:nvSpPr>
        <p:spPr>
          <a:xfrm>
            <a:off x="3261067" y="2662631"/>
            <a:ext cx="22260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Compare deployment scope to approval docs</a:t>
            </a:r>
            <a:endParaRPr b="0" i="0" sz="969" u="none" cap="none" strike="noStrike"/>
          </a:p>
        </p:txBody>
      </p:sp>
      <p:sp>
        <p:nvSpPr>
          <p:cNvPr id="843" name="Google Shape;843;p26"/>
          <p:cNvSpPr/>
          <p:nvPr/>
        </p:nvSpPr>
        <p:spPr>
          <a:xfrm>
            <a:off x="5635332" y="2662631"/>
            <a:ext cx="12996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N/A – inspect</a:t>
            </a:r>
            <a:endParaRPr b="0" i="0" sz="969" u="none" cap="none" strike="noStrike"/>
          </a:p>
        </p:txBody>
      </p:sp>
      <p:sp>
        <p:nvSpPr>
          <p:cNvPr id="844" name="Google Shape;844;p26"/>
          <p:cNvSpPr/>
          <p:nvPr/>
        </p:nvSpPr>
        <p:spPr>
          <a:xfrm>
            <a:off x="7151599" y="2620775"/>
            <a:ext cx="1215300" cy="145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 Conforms /               ☐ Gap identified </a:t>
            </a:r>
            <a:endParaRPr b="0" i="0" sz="969" u="none" cap="none" strike="noStrike"/>
          </a:p>
        </p:txBody>
      </p:sp>
      <p:sp>
        <p:nvSpPr>
          <p:cNvPr id="845" name="Google Shape;845;p26"/>
          <p:cNvSpPr/>
          <p:nvPr/>
        </p:nvSpPr>
        <p:spPr>
          <a:xfrm>
            <a:off x="478759" y="3019573"/>
            <a:ext cx="11334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i="1" lang="en-US" sz="969" u="none" cap="none" strike="noStrike">
                <a:solidFill>
                  <a:srgbClr val="E2E6E9"/>
                </a:solidFill>
                <a:latin typeface="Libre Franklin"/>
                <a:ea typeface="Libre Franklin"/>
                <a:cs typeface="Libre Franklin"/>
                <a:sym typeface="Libre Franklin"/>
              </a:rPr>
              <a:t>Unauthorized access</a:t>
            </a:r>
            <a:r>
              <a:rPr i="1" lang="en-US" sz="969">
                <a:solidFill>
                  <a:srgbClr val="E2E6E9"/>
                </a:solidFill>
                <a:latin typeface="Libre Franklin"/>
                <a:ea typeface="Libre Franklin"/>
                <a:cs typeface="Libre Franklin"/>
                <a:sym typeface="Libre Franklin"/>
              </a:rPr>
              <a:t> </a:t>
            </a:r>
            <a:r>
              <a:rPr i="1" lang="en-US" sz="969" u="none" cap="none" strike="noStrike">
                <a:solidFill>
                  <a:srgbClr val="E2E6E9"/>
                </a:solidFill>
                <a:latin typeface="Libre Franklin"/>
                <a:ea typeface="Libre Franklin"/>
                <a:cs typeface="Libre Franklin"/>
                <a:sym typeface="Libre Franklin"/>
              </a:rPr>
              <a:t>to model/config</a:t>
            </a:r>
            <a:endParaRPr i="1" sz="969" u="none" cap="none" strike="noStrike"/>
          </a:p>
        </p:txBody>
      </p:sp>
      <p:sp>
        <p:nvSpPr>
          <p:cNvPr id="846" name="Google Shape;846;p26"/>
          <p:cNvSpPr/>
          <p:nvPr/>
        </p:nvSpPr>
        <p:spPr>
          <a:xfrm>
            <a:off x="1837597" y="3061441"/>
            <a:ext cx="12153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Restricted Access</a:t>
            </a:r>
            <a:endParaRPr b="0" i="0" sz="969" u="none" cap="none" strike="noStrike"/>
          </a:p>
        </p:txBody>
      </p:sp>
      <p:sp>
        <p:nvSpPr>
          <p:cNvPr id="847" name="Google Shape;847;p26"/>
          <p:cNvSpPr/>
          <p:nvPr/>
        </p:nvSpPr>
        <p:spPr>
          <a:xfrm>
            <a:off x="3261067" y="3061441"/>
            <a:ext cx="22260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Access log + role review</a:t>
            </a:r>
            <a:endParaRPr b="0" i="0" sz="969" u="none" cap="none" strike="noStrike"/>
          </a:p>
        </p:txBody>
      </p:sp>
      <p:sp>
        <p:nvSpPr>
          <p:cNvPr id="848" name="Google Shape;848;p26"/>
          <p:cNvSpPr/>
          <p:nvPr/>
        </p:nvSpPr>
        <p:spPr>
          <a:xfrm>
            <a:off x="5635332" y="3061441"/>
            <a:ext cx="1299600" cy="145200"/>
          </a:xfrm>
          <a:prstGeom prst="rect">
            <a:avLst/>
          </a:prstGeom>
          <a:noFill/>
          <a:ln>
            <a:noFill/>
          </a:ln>
        </p:spPr>
        <p:txBody>
          <a:bodyPr anchorCtr="0" anchor="t" bIns="0" lIns="0" spcFirstLastPara="1" rIns="0" wrap="square" tIns="0">
            <a:noAutofit/>
          </a:bodyPr>
          <a:lstStyle/>
          <a:p>
            <a:pPr indent="0" lvl="0" marL="0" marR="0" rtl="0" algn="l">
              <a:lnSpc>
                <a:spcPct val="146666"/>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12-month period</a:t>
            </a:r>
            <a:endParaRPr b="0" i="0" sz="969" u="none" cap="none" strike="noStrike"/>
          </a:p>
        </p:txBody>
      </p:sp>
      <p:sp>
        <p:nvSpPr>
          <p:cNvPr id="849" name="Google Shape;849;p26"/>
          <p:cNvSpPr/>
          <p:nvPr/>
        </p:nvSpPr>
        <p:spPr>
          <a:xfrm>
            <a:off x="7151600" y="3019575"/>
            <a:ext cx="1215300" cy="290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69"/>
              <a:buFont typeface="Libre Franklin"/>
              <a:buNone/>
            </a:pPr>
            <a:r>
              <a:rPr b="0" i="0" lang="en-US" sz="969" u="none" cap="none" strike="noStrike">
                <a:solidFill>
                  <a:srgbClr val="E2E6E9"/>
                </a:solidFill>
                <a:latin typeface="Libre Franklin"/>
                <a:ea typeface="Libre Franklin"/>
                <a:cs typeface="Libre Franklin"/>
                <a:sym typeface="Libre Franklin"/>
              </a:rPr>
              <a:t>☐ No exceptions / ☐ Exceptions noted</a:t>
            </a:r>
            <a:endParaRPr b="0" i="0" sz="969" u="none" cap="none" strike="noStrike"/>
          </a:p>
        </p:txBody>
      </p:sp>
      <p:sp>
        <p:nvSpPr>
          <p:cNvPr id="850" name="Google Shape;850;p26"/>
          <p:cNvSpPr/>
          <p:nvPr/>
        </p:nvSpPr>
        <p:spPr>
          <a:xfrm>
            <a:off x="367800" y="3671725"/>
            <a:ext cx="8433900" cy="870600"/>
          </a:xfrm>
          <a:prstGeom prst="roundRect">
            <a:avLst>
              <a:gd fmla="val 5765" name="adj"/>
            </a:avLst>
          </a:prstGeom>
          <a:solidFill>
            <a:srgbClr val="013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6"/>
          <p:cNvSpPr/>
          <p:nvPr/>
        </p:nvSpPr>
        <p:spPr>
          <a:xfrm>
            <a:off x="533709" y="3841805"/>
            <a:ext cx="2067000" cy="1866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FFFFFF"/>
              </a:buClr>
              <a:buSzPts val="950"/>
              <a:buFont typeface="Libre Baskerville"/>
              <a:buNone/>
            </a:pPr>
            <a:r>
              <a:rPr b="0" i="0" lang="en-US" sz="950" u="none" cap="none" strike="noStrike">
                <a:solidFill>
                  <a:srgbClr val="FFFFFF"/>
                </a:solidFill>
                <a:latin typeface="Libre Baskerville"/>
                <a:ea typeface="Libre Baskerville"/>
                <a:cs typeface="Libre Baskerville"/>
                <a:sym typeface="Libre Baskerville"/>
              </a:rPr>
              <a:t>SECTION 5 — CONCLUSION</a:t>
            </a:r>
            <a:endParaRPr b="0" i="0" sz="950" u="none" cap="none" strike="noStrike"/>
          </a:p>
        </p:txBody>
      </p:sp>
      <p:sp>
        <p:nvSpPr>
          <p:cNvPr id="852" name="Google Shape;852;p26"/>
          <p:cNvSpPr/>
          <p:nvPr/>
        </p:nvSpPr>
        <p:spPr>
          <a:xfrm>
            <a:off x="533709" y="4118103"/>
            <a:ext cx="8222100" cy="334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FFFFFF"/>
              </a:buClr>
              <a:buSzPts val="750"/>
              <a:buFont typeface="Libre Franklin"/>
              <a:buNone/>
            </a:pPr>
            <a:r>
              <a:rPr b="0" i="0" lang="en-US" sz="750" u="none" cap="none" strike="noStrike">
                <a:solidFill>
                  <a:srgbClr val="FFFFFF"/>
                </a:solidFill>
                <a:latin typeface="Libre Franklin"/>
                <a:ea typeface="Libre Franklin"/>
                <a:cs typeface="Libre Franklin"/>
                <a:sym typeface="Libre Franklin"/>
              </a:rPr>
              <a:t>State the conclusion against each control objective, not against the AI's accuracy claim. Note any reliance limitation for financial statement auditors. </a:t>
            </a:r>
            <a:r>
              <a:rPr lang="en-US" sz="750">
                <a:solidFill>
                  <a:srgbClr val="FFFFFF"/>
                </a:solidFill>
                <a:latin typeface="Libre Franklin"/>
                <a:ea typeface="Libre Franklin"/>
                <a:cs typeface="Libre Franklin"/>
                <a:sym typeface="Libre Franklin"/>
              </a:rPr>
              <a:t>                                                                              </a:t>
            </a:r>
            <a:r>
              <a:rPr b="0" i="0" lang="en-US" sz="750" u="none" cap="none" strike="noStrike">
                <a:solidFill>
                  <a:srgbClr val="FFFFFF"/>
                </a:solidFill>
                <a:latin typeface="Libre Franklin"/>
                <a:ea typeface="Libre Franklin"/>
                <a:cs typeface="Libre Franklin"/>
                <a:sym typeface="Libre Franklin"/>
              </a:rPr>
              <a:t>Sign, date, and cross-reference</a:t>
            </a:r>
            <a:r>
              <a:rPr lang="en-US" sz="750">
                <a:solidFill>
                  <a:srgbClr val="FFFFFF"/>
                </a:solidFill>
                <a:latin typeface="Libre Franklin"/>
                <a:ea typeface="Libre Franklin"/>
                <a:cs typeface="Libre Franklin"/>
                <a:sym typeface="Libre Franklin"/>
              </a:rPr>
              <a:t> </a:t>
            </a:r>
            <a:r>
              <a:rPr b="0" i="0" lang="en-US" sz="750" u="none" cap="none" strike="noStrike">
                <a:solidFill>
                  <a:srgbClr val="FFFFFF"/>
                </a:solidFill>
                <a:latin typeface="Libre Franklin"/>
                <a:ea typeface="Libre Franklin"/>
                <a:cs typeface="Libre Franklin"/>
                <a:sym typeface="Libre Franklin"/>
              </a:rPr>
              <a:t>to the engagement file.</a:t>
            </a:r>
            <a:endParaRPr b="0" i="0" sz="750" u="none" cap="none" strike="noStrike"/>
          </a:p>
        </p:txBody>
      </p:sp>
      <p:sp>
        <p:nvSpPr>
          <p:cNvPr id="853" name="Google Shape;853;p26"/>
          <p:cNvSpPr/>
          <p:nvPr/>
        </p:nvSpPr>
        <p:spPr>
          <a:xfrm>
            <a:off x="367799" y="4634256"/>
            <a:ext cx="8064300" cy="1134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1" lang="en-US" sz="600" u="none" cap="none" strike="noStrike">
                <a:solidFill>
                  <a:srgbClr val="AFCBF8"/>
                </a:solidFill>
                <a:latin typeface="Libre Franklin"/>
                <a:ea typeface="Libre Franklin"/>
                <a:cs typeface="Libre Franklin"/>
                <a:sym typeface="Libre Franklin"/>
              </a:rPr>
              <a:t>Aligned to IIA GIAS Standard 13.4 / PCAOB AS 1215 / AICPA AU-C 230.</a:t>
            </a:r>
            <a:endParaRPr b="0" i="0" sz="600" u="none" cap="none" strike="noStrike">
              <a:solidFill>
                <a:srgbClr val="AFCBF8"/>
              </a:solidFill>
            </a:endParaRPr>
          </a:p>
        </p:txBody>
      </p:sp>
      <p:sp>
        <p:nvSpPr>
          <p:cNvPr id="854" name="Google Shape;854;p26"/>
          <p:cNvSpPr/>
          <p:nvPr/>
        </p:nvSpPr>
        <p:spPr>
          <a:xfrm>
            <a:off x="134913" y="4706169"/>
            <a:ext cx="1755279" cy="132308"/>
          </a:xfrm>
          <a:prstGeom prst="rect">
            <a:avLst/>
          </a:prstGeom>
          <a:noFill/>
          <a:ln>
            <a:noFill/>
          </a:ln>
        </p:spPr>
        <p:txBody>
          <a:bodyPr anchorCtr="0" anchor="t" bIns="0" lIns="0" spcFirstLastPara="1" rIns="176375" wrap="square" tIns="214175">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855" name="Google Shape;855;p26"/>
          <p:cNvSpPr/>
          <p:nvPr/>
        </p:nvSpPr>
        <p:spPr>
          <a:xfrm>
            <a:off x="8500170" y="4706169"/>
            <a:ext cx="508918" cy="132308"/>
          </a:xfrm>
          <a:prstGeom prst="rect">
            <a:avLst/>
          </a:prstGeom>
          <a:noFill/>
          <a:ln>
            <a:noFill/>
          </a:ln>
        </p:spPr>
        <p:txBody>
          <a:bodyPr anchorCtr="0" anchor="t" bIns="0" lIns="0" spcFirstLastPara="1" rIns="214175" wrap="square" tIns="176375">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25</a:t>
            </a:r>
            <a:endParaRPr b="0" i="0" sz="700" u="none" cap="none" strike="noStrike"/>
          </a:p>
        </p:txBody>
      </p:sp>
      <p:pic>
        <p:nvPicPr>
          <p:cNvPr id="856" name="Google Shape;856;p26"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857" name="Google Shape;857;p26"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descr="preencoded.png" id="863" name="Google Shape;863;p27"/>
          <p:cNvPicPr preferRelativeResize="0"/>
          <p:nvPr/>
        </p:nvPicPr>
        <p:blipFill rotWithShape="1">
          <a:blip r:embed="rId3">
            <a:alphaModFix/>
          </a:blip>
          <a:srcRect b="0" l="0" r="0" t="0"/>
          <a:stretch/>
        </p:blipFill>
        <p:spPr>
          <a:xfrm>
            <a:off x="0" y="0"/>
            <a:ext cx="9144000" cy="1181100"/>
          </a:xfrm>
          <a:prstGeom prst="rect">
            <a:avLst/>
          </a:prstGeom>
          <a:noFill/>
          <a:ln>
            <a:noFill/>
          </a:ln>
        </p:spPr>
      </p:pic>
      <p:sp>
        <p:nvSpPr>
          <p:cNvPr id="864" name="Google Shape;864;p27"/>
          <p:cNvSpPr/>
          <p:nvPr/>
        </p:nvSpPr>
        <p:spPr>
          <a:xfrm>
            <a:off x="539875" y="2094205"/>
            <a:ext cx="6535800" cy="236400"/>
          </a:xfrm>
          <a:prstGeom prst="rect">
            <a:avLst/>
          </a:prstGeom>
          <a:noFill/>
          <a:ln>
            <a:noFill/>
          </a:ln>
        </p:spPr>
        <p:txBody>
          <a:bodyPr anchorCtr="0" anchor="t" bIns="0" lIns="0" spcFirstLastPara="1" rIns="0" wrap="square" tIns="0">
            <a:noAutofit/>
          </a:bodyPr>
          <a:lstStyle/>
          <a:p>
            <a:pPr indent="0" lvl="0" marL="0" marR="0" rtl="0" algn="l">
              <a:lnSpc>
                <a:spcPct val="127586"/>
              </a:lnSpc>
              <a:spcBef>
                <a:spcPts val="0"/>
              </a:spcBef>
              <a:spcAft>
                <a:spcPts val="0"/>
              </a:spcAft>
              <a:buClr>
                <a:srgbClr val="F5F0F0"/>
              </a:buClr>
              <a:buSzPts val="1450"/>
              <a:buFont typeface="Libre Baskerville"/>
              <a:buNone/>
            </a:pPr>
            <a:r>
              <a:rPr b="0" i="0" lang="en-US" sz="1800" u="none" cap="none" strike="noStrike">
                <a:solidFill>
                  <a:srgbClr val="F5F0F0"/>
                </a:solidFill>
                <a:latin typeface="Libre Baskerville"/>
                <a:ea typeface="Libre Baskerville"/>
                <a:cs typeface="Libre Baskerville"/>
                <a:sym typeface="Libre Baskerville"/>
              </a:rPr>
              <a:t>What You Now Have: Three Monday-Morning Actions</a:t>
            </a:r>
            <a:endParaRPr b="0" i="0" sz="1800" u="none" cap="none" strike="noStrike"/>
          </a:p>
        </p:txBody>
      </p:sp>
      <p:sp>
        <p:nvSpPr>
          <p:cNvPr id="865" name="Google Shape;865;p27"/>
          <p:cNvSpPr/>
          <p:nvPr/>
        </p:nvSpPr>
        <p:spPr>
          <a:xfrm>
            <a:off x="539874" y="2523870"/>
            <a:ext cx="8064300" cy="160500"/>
          </a:xfrm>
          <a:prstGeom prst="rect">
            <a:avLst/>
          </a:prstGeom>
          <a:noFill/>
          <a:ln>
            <a:noFill/>
          </a:ln>
        </p:spPr>
        <p:txBody>
          <a:bodyPr anchorCtr="0" anchor="t" bIns="0" lIns="0" spcFirstLastPara="1" rIns="0" wrap="square" tIns="0">
            <a:noAutofit/>
          </a:bodyPr>
          <a:lstStyle/>
          <a:p>
            <a:pPr indent="0" lvl="0" marL="0" marR="0" rtl="0" algn="l">
              <a:lnSpc>
                <a:spcPct val="138888"/>
              </a:lnSpc>
              <a:spcBef>
                <a:spcPts val="0"/>
              </a:spcBef>
              <a:spcAft>
                <a:spcPts val="0"/>
              </a:spcAft>
              <a:buClr>
                <a:srgbClr val="E2E6E9"/>
              </a:buClr>
              <a:buSzPts val="900"/>
              <a:buFont typeface="Libre Franklin"/>
              <a:buNone/>
            </a:pPr>
            <a:r>
              <a:rPr b="0" i="0" lang="en-US" sz="1200" u="none" cap="none" strike="noStrike">
                <a:solidFill>
                  <a:srgbClr val="E2E6E9"/>
                </a:solidFill>
                <a:latin typeface="Libre Franklin"/>
                <a:ea typeface="Libre Franklin"/>
                <a:cs typeface="Libre Franklin"/>
                <a:sym typeface="Libre Franklin"/>
              </a:rPr>
              <a:t>Mirrors the empowerment promise from the opening. This slide stays on screen during Q&amp;A.</a:t>
            </a:r>
            <a:endParaRPr b="0" i="0" sz="1200" u="none" cap="none" strike="noStrike"/>
          </a:p>
        </p:txBody>
      </p:sp>
      <p:sp>
        <p:nvSpPr>
          <p:cNvPr id="866" name="Google Shape;866;p27"/>
          <p:cNvSpPr/>
          <p:nvPr/>
        </p:nvSpPr>
        <p:spPr>
          <a:xfrm>
            <a:off x="539874" y="3020472"/>
            <a:ext cx="8064300" cy="128400"/>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SzPts val="700"/>
              <a:buFont typeface="Arial"/>
              <a:buNone/>
            </a:pPr>
            <a:r>
              <a:t/>
            </a:r>
            <a:endParaRPr b="0" i="0" sz="700" u="none" cap="none" strike="noStrike"/>
          </a:p>
        </p:txBody>
      </p:sp>
      <p:sp>
        <p:nvSpPr>
          <p:cNvPr id="867" name="Google Shape;867;p27"/>
          <p:cNvSpPr/>
          <p:nvPr/>
        </p:nvSpPr>
        <p:spPr>
          <a:xfrm>
            <a:off x="539874" y="3049832"/>
            <a:ext cx="2643900" cy="96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868" name="Google Shape;868;p27"/>
          <p:cNvSpPr/>
          <p:nvPr/>
        </p:nvSpPr>
        <p:spPr>
          <a:xfrm>
            <a:off x="539874" y="3116061"/>
            <a:ext cx="1181100" cy="147600"/>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609DFF"/>
              </a:buClr>
              <a:buSzPts val="900"/>
              <a:buFont typeface="Libre Baskerville"/>
              <a:buNone/>
            </a:pPr>
            <a:r>
              <a:rPr b="0" i="0" lang="en-US" sz="1200" u="none" cap="none" strike="noStrike">
                <a:solidFill>
                  <a:srgbClr val="609DFF"/>
                </a:solidFill>
                <a:latin typeface="Libre Baskerville"/>
                <a:ea typeface="Libre Baskerville"/>
                <a:cs typeface="Libre Baskerville"/>
                <a:sym typeface="Libre Baskerville"/>
              </a:rPr>
              <a:t>01</a:t>
            </a:r>
            <a:r>
              <a:rPr b="0" i="0" lang="en-US" sz="1200" u="none" cap="none" strike="noStrike">
                <a:solidFill>
                  <a:srgbClr val="E2E6E9"/>
                </a:solidFill>
                <a:latin typeface="Libre Baskerville"/>
                <a:ea typeface="Libre Baskerville"/>
                <a:cs typeface="Libre Baskerville"/>
                <a:sym typeface="Libre Baskerville"/>
              </a:rPr>
              <a:t> Scope</a:t>
            </a:r>
            <a:endParaRPr b="0" i="0" sz="1200" u="none" cap="none" strike="noStrike"/>
          </a:p>
        </p:txBody>
      </p:sp>
      <p:sp>
        <p:nvSpPr>
          <p:cNvPr id="869" name="Google Shape;869;p27"/>
          <p:cNvSpPr/>
          <p:nvPr/>
        </p:nvSpPr>
        <p:spPr>
          <a:xfrm>
            <a:off x="539874" y="3627765"/>
            <a:ext cx="2643900" cy="102900"/>
          </a:xfrm>
          <a:prstGeom prst="rect">
            <a:avLst/>
          </a:prstGeom>
          <a:noFill/>
          <a:ln>
            <a:noFill/>
          </a:ln>
        </p:spPr>
        <p:txBody>
          <a:bodyPr anchorCtr="0" anchor="t" bIns="0" lIns="0" spcFirstLastPara="1" rIns="0" wrap="square" tIns="0">
            <a:noAutofit/>
          </a:bodyPr>
          <a:lstStyle/>
          <a:p>
            <a:pPr indent="0" lvl="0" marL="0" marR="0" rtl="0" algn="l">
              <a:lnSpc>
                <a:spcPct val="145454"/>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870" name="Google Shape;870;p27"/>
          <p:cNvSpPr/>
          <p:nvPr/>
        </p:nvSpPr>
        <p:spPr>
          <a:xfrm>
            <a:off x="539874" y="3419417"/>
            <a:ext cx="2643900" cy="642300"/>
          </a:xfrm>
          <a:prstGeom prst="rect">
            <a:avLst/>
          </a:prstGeom>
          <a:noFill/>
          <a:ln>
            <a:noFill/>
          </a:ln>
        </p:spPr>
        <p:txBody>
          <a:bodyPr anchorCtr="0" anchor="t" bIns="0" lIns="0" spcFirstLastPara="1" rIns="0" wrap="square" tIns="0">
            <a:noAutofit/>
          </a:bodyPr>
          <a:lstStyle/>
          <a:p>
            <a:pPr indent="0" lvl="0" marL="0" marR="0" rtl="0" algn="l">
              <a:lnSpc>
                <a:spcPct val="138888"/>
              </a:lnSpc>
              <a:spcBef>
                <a:spcPts val="0"/>
              </a:spcBef>
              <a:spcAft>
                <a:spcPts val="0"/>
              </a:spcAft>
              <a:buClr>
                <a:srgbClr val="E2E6E9"/>
              </a:buClr>
              <a:buSzPts val="900"/>
              <a:buFont typeface="Libre Franklin"/>
              <a:buNone/>
            </a:pPr>
            <a:r>
              <a:rPr b="0" i="0" lang="en-US" sz="900" u="none" cap="none" strike="noStrike">
                <a:solidFill>
                  <a:srgbClr val="E2E6E9"/>
                </a:solidFill>
                <a:latin typeface="Libre Franklin"/>
                <a:ea typeface="Libre Franklin"/>
                <a:cs typeface="Libre Franklin"/>
                <a:sym typeface="Libre Franklin"/>
              </a:rPr>
              <a:t>Pick one AI tool in your audit universe.</a:t>
            </a:r>
            <a:r>
              <a:rPr lang="en-US" sz="900">
                <a:solidFill>
                  <a:srgbClr val="E2E6E9"/>
                </a:solidFill>
                <a:latin typeface="Libre Franklin"/>
                <a:ea typeface="Libre Franklin"/>
                <a:cs typeface="Libre Franklin"/>
                <a:sym typeface="Libre Franklin"/>
              </a:rPr>
              <a:t>                </a:t>
            </a:r>
            <a:r>
              <a:rPr b="0" i="0" lang="en-US" sz="900" u="none" cap="none" strike="noStrike">
                <a:solidFill>
                  <a:srgbClr val="E2E6E9"/>
                </a:solidFill>
                <a:latin typeface="Libre Franklin"/>
                <a:ea typeface="Libre Franklin"/>
                <a:cs typeface="Libre Franklin"/>
                <a:sym typeface="Libre Franklin"/>
              </a:rPr>
              <a:t>Write the four-step scoping memo:</a:t>
            </a:r>
            <a:r>
              <a:rPr lang="en-US" sz="900">
                <a:solidFill>
                  <a:srgbClr val="E2E6E9"/>
                </a:solidFill>
                <a:latin typeface="Libre Franklin"/>
                <a:ea typeface="Libre Franklin"/>
                <a:cs typeface="Libre Franklin"/>
                <a:sym typeface="Libre Franklin"/>
              </a:rPr>
              <a:t>  </a:t>
            </a:r>
            <a:r>
              <a:rPr b="0" i="0" lang="en-US" sz="900" u="none" cap="none" strike="noStrike">
                <a:solidFill>
                  <a:srgbClr val="E2E6E9"/>
                </a:solidFill>
                <a:latin typeface="Libre Franklin"/>
                <a:ea typeface="Libre Franklin"/>
                <a:cs typeface="Libre Franklin"/>
                <a:sym typeface="Libre Franklin"/>
              </a:rPr>
              <a:t>process   map, AI location, risk-objective-procedure, documentation bar.</a:t>
            </a:r>
            <a:endParaRPr b="0" i="0" sz="900" u="none" cap="none" strike="noStrike"/>
          </a:p>
        </p:txBody>
      </p:sp>
      <p:sp>
        <p:nvSpPr>
          <p:cNvPr id="871" name="Google Shape;871;p27"/>
          <p:cNvSpPr/>
          <p:nvPr/>
        </p:nvSpPr>
        <p:spPr>
          <a:xfrm>
            <a:off x="3249960" y="3049832"/>
            <a:ext cx="2643900" cy="96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872" name="Google Shape;872;p27"/>
          <p:cNvSpPr/>
          <p:nvPr/>
        </p:nvSpPr>
        <p:spPr>
          <a:xfrm>
            <a:off x="3249960" y="3116061"/>
            <a:ext cx="1181100" cy="147600"/>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609DFF"/>
              </a:buClr>
              <a:buSzPts val="900"/>
              <a:buFont typeface="Libre Baskerville"/>
              <a:buNone/>
            </a:pPr>
            <a:r>
              <a:rPr b="0" i="0" lang="en-US" sz="1200" u="none" cap="none" strike="noStrike">
                <a:solidFill>
                  <a:srgbClr val="609DFF"/>
                </a:solidFill>
                <a:latin typeface="Libre Baskerville"/>
                <a:ea typeface="Libre Baskerville"/>
                <a:cs typeface="Libre Baskerville"/>
                <a:sym typeface="Libre Baskerville"/>
              </a:rPr>
              <a:t>02</a:t>
            </a:r>
            <a:r>
              <a:rPr b="0" i="0" lang="en-US" sz="1200" u="none" cap="none" strike="noStrike">
                <a:solidFill>
                  <a:srgbClr val="E2E6E9"/>
                </a:solidFill>
                <a:latin typeface="Libre Baskerville"/>
                <a:ea typeface="Libre Baskerville"/>
                <a:cs typeface="Libre Baskerville"/>
                <a:sym typeface="Libre Baskerville"/>
              </a:rPr>
              <a:t> Test</a:t>
            </a:r>
            <a:endParaRPr b="0" i="0" sz="1200" u="none" cap="none" strike="noStrike"/>
          </a:p>
        </p:txBody>
      </p:sp>
      <p:sp>
        <p:nvSpPr>
          <p:cNvPr id="873" name="Google Shape;873;p27"/>
          <p:cNvSpPr/>
          <p:nvPr/>
        </p:nvSpPr>
        <p:spPr>
          <a:xfrm>
            <a:off x="3249960" y="3627765"/>
            <a:ext cx="2643900" cy="102900"/>
          </a:xfrm>
          <a:prstGeom prst="rect">
            <a:avLst/>
          </a:prstGeom>
          <a:noFill/>
          <a:ln>
            <a:noFill/>
          </a:ln>
        </p:spPr>
        <p:txBody>
          <a:bodyPr anchorCtr="0" anchor="t" bIns="0" lIns="0" spcFirstLastPara="1" rIns="0" wrap="square" tIns="0">
            <a:noAutofit/>
          </a:bodyPr>
          <a:lstStyle/>
          <a:p>
            <a:pPr indent="0" lvl="0" marL="0" marR="0" rtl="0" algn="l">
              <a:lnSpc>
                <a:spcPct val="145454"/>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874" name="Google Shape;874;p27"/>
          <p:cNvSpPr/>
          <p:nvPr/>
        </p:nvSpPr>
        <p:spPr>
          <a:xfrm>
            <a:off x="3249951" y="3419408"/>
            <a:ext cx="2276700" cy="481800"/>
          </a:xfrm>
          <a:prstGeom prst="rect">
            <a:avLst/>
          </a:prstGeom>
          <a:noFill/>
          <a:ln>
            <a:noFill/>
          </a:ln>
        </p:spPr>
        <p:txBody>
          <a:bodyPr anchorCtr="0" anchor="t" bIns="0" lIns="0" spcFirstLastPara="1" rIns="0" wrap="square" tIns="0">
            <a:noAutofit/>
          </a:bodyPr>
          <a:lstStyle/>
          <a:p>
            <a:pPr indent="0" lvl="0" marL="0" marR="0" rtl="0" algn="l">
              <a:lnSpc>
                <a:spcPct val="138888"/>
              </a:lnSpc>
              <a:spcBef>
                <a:spcPts val="0"/>
              </a:spcBef>
              <a:spcAft>
                <a:spcPts val="0"/>
              </a:spcAft>
              <a:buClr>
                <a:srgbClr val="E2E6E9"/>
              </a:buClr>
              <a:buSzPts val="900"/>
              <a:buFont typeface="Libre Franklin"/>
              <a:buNone/>
            </a:pPr>
            <a:r>
              <a:rPr b="0" i="0" lang="en-US" sz="900" u="none" cap="none" strike="noStrike">
                <a:solidFill>
                  <a:srgbClr val="E2E6E9"/>
                </a:solidFill>
                <a:latin typeface="Libre Franklin"/>
                <a:ea typeface="Libre Franklin"/>
                <a:cs typeface="Libre Franklin"/>
                <a:sym typeface="Libre Franklin"/>
              </a:rPr>
              <a:t>Pick one AI-enabled process. Identify                 which of the three test categories (input, logic, output) applies first. Draft a stratified sample.</a:t>
            </a:r>
            <a:endParaRPr b="0" i="0" sz="900" u="none" cap="none" strike="noStrike"/>
          </a:p>
        </p:txBody>
      </p:sp>
      <p:sp>
        <p:nvSpPr>
          <p:cNvPr id="875" name="Google Shape;875;p27"/>
          <p:cNvSpPr/>
          <p:nvPr/>
        </p:nvSpPr>
        <p:spPr>
          <a:xfrm>
            <a:off x="5960046" y="3049832"/>
            <a:ext cx="2643900" cy="96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876" name="Google Shape;876;p27"/>
          <p:cNvSpPr/>
          <p:nvPr/>
        </p:nvSpPr>
        <p:spPr>
          <a:xfrm>
            <a:off x="5960046" y="3116061"/>
            <a:ext cx="1181100" cy="147600"/>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609DFF"/>
              </a:buClr>
              <a:buSzPts val="900"/>
              <a:buFont typeface="Libre Baskerville"/>
              <a:buNone/>
            </a:pPr>
            <a:r>
              <a:rPr b="0" i="0" lang="en-US" sz="1200" u="none" cap="none" strike="noStrike">
                <a:solidFill>
                  <a:srgbClr val="609DFF"/>
                </a:solidFill>
                <a:latin typeface="Libre Baskerville"/>
                <a:ea typeface="Libre Baskerville"/>
                <a:cs typeface="Libre Baskerville"/>
                <a:sym typeface="Libre Baskerville"/>
              </a:rPr>
              <a:t>03</a:t>
            </a:r>
            <a:r>
              <a:rPr b="0" i="0" lang="en-US" sz="1200" u="none" cap="none" strike="noStrike">
                <a:solidFill>
                  <a:srgbClr val="E2E6E9"/>
                </a:solidFill>
                <a:latin typeface="Libre Baskerville"/>
                <a:ea typeface="Libre Baskerville"/>
                <a:cs typeface="Libre Baskerville"/>
                <a:sym typeface="Libre Baskerville"/>
              </a:rPr>
              <a:t> Report</a:t>
            </a:r>
            <a:endParaRPr b="0" i="0" sz="1200" u="none" cap="none" strike="noStrike"/>
          </a:p>
        </p:txBody>
      </p:sp>
      <p:sp>
        <p:nvSpPr>
          <p:cNvPr id="877" name="Google Shape;877;p27"/>
          <p:cNvSpPr/>
          <p:nvPr/>
        </p:nvSpPr>
        <p:spPr>
          <a:xfrm>
            <a:off x="5960046" y="3627765"/>
            <a:ext cx="2643900" cy="102900"/>
          </a:xfrm>
          <a:prstGeom prst="rect">
            <a:avLst/>
          </a:prstGeom>
          <a:noFill/>
          <a:ln>
            <a:noFill/>
          </a:ln>
        </p:spPr>
        <p:txBody>
          <a:bodyPr anchorCtr="0" anchor="t" bIns="0" lIns="0" spcFirstLastPara="1" rIns="0" wrap="square" tIns="0">
            <a:noAutofit/>
          </a:bodyPr>
          <a:lstStyle/>
          <a:p>
            <a:pPr indent="0" lvl="0" marL="0" marR="0" rtl="0" algn="l">
              <a:lnSpc>
                <a:spcPct val="145454"/>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878" name="Google Shape;878;p27"/>
          <p:cNvSpPr/>
          <p:nvPr/>
        </p:nvSpPr>
        <p:spPr>
          <a:xfrm>
            <a:off x="5960050" y="3419408"/>
            <a:ext cx="2643900" cy="481800"/>
          </a:xfrm>
          <a:prstGeom prst="rect">
            <a:avLst/>
          </a:prstGeom>
          <a:noFill/>
          <a:ln>
            <a:noFill/>
          </a:ln>
        </p:spPr>
        <p:txBody>
          <a:bodyPr anchorCtr="0" anchor="t" bIns="0" lIns="0" spcFirstLastPara="1" rIns="0" wrap="square" tIns="0">
            <a:noAutofit/>
          </a:bodyPr>
          <a:lstStyle/>
          <a:p>
            <a:pPr indent="0" lvl="0" marL="0" marR="0" rtl="0" algn="l">
              <a:lnSpc>
                <a:spcPct val="138888"/>
              </a:lnSpc>
              <a:spcBef>
                <a:spcPts val="0"/>
              </a:spcBef>
              <a:spcAft>
                <a:spcPts val="0"/>
              </a:spcAft>
              <a:buClr>
                <a:srgbClr val="E2E6E9"/>
              </a:buClr>
              <a:buSzPts val="900"/>
              <a:buFont typeface="Libre Franklin"/>
              <a:buNone/>
            </a:pPr>
            <a:r>
              <a:rPr b="0" i="0" lang="en-US" sz="900" u="none" cap="none" strike="noStrike">
                <a:solidFill>
                  <a:srgbClr val="E2E6E9"/>
                </a:solidFill>
                <a:latin typeface="Libre Franklin"/>
                <a:ea typeface="Libre Franklin"/>
                <a:cs typeface="Libre Franklin"/>
                <a:sym typeface="Libre Franklin"/>
              </a:rPr>
              <a:t>Pick one AI risk on your team's radar.                 Write it up using criteria/condition /cause/effect. Map it to a core control objective.</a:t>
            </a:r>
            <a:endParaRPr b="0" i="0" sz="900" u="none" cap="none" strike="noStrike"/>
          </a:p>
        </p:txBody>
      </p:sp>
      <p:sp>
        <p:nvSpPr>
          <p:cNvPr id="879" name="Google Shape;879;p27"/>
          <p:cNvSpPr/>
          <p:nvPr/>
        </p:nvSpPr>
        <p:spPr>
          <a:xfrm>
            <a:off x="539874" y="4243706"/>
            <a:ext cx="8064300" cy="128400"/>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SzPts val="700"/>
              <a:buFont typeface="Arial"/>
              <a:buNone/>
            </a:pPr>
            <a:r>
              <a:t/>
            </a:r>
            <a:endParaRPr b="0" i="0" sz="700" u="none" cap="none" strike="noStrike"/>
          </a:p>
        </p:txBody>
      </p:sp>
      <p:sp>
        <p:nvSpPr>
          <p:cNvPr id="880" name="Google Shape;880;p27"/>
          <p:cNvSpPr/>
          <p:nvPr/>
        </p:nvSpPr>
        <p:spPr>
          <a:xfrm>
            <a:off x="134913" y="4708029"/>
            <a:ext cx="1783110" cy="128513"/>
          </a:xfrm>
          <a:prstGeom prst="rect">
            <a:avLst/>
          </a:prstGeom>
          <a:noFill/>
          <a:ln>
            <a:noFill/>
          </a:ln>
        </p:spPr>
        <p:txBody>
          <a:bodyPr anchorCtr="0" anchor="t" bIns="0" lIns="0" spcFirstLastPara="1" rIns="188975" wrap="square" tIns="229475">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881" name="Google Shape;881;p27"/>
          <p:cNvSpPr/>
          <p:nvPr/>
        </p:nvSpPr>
        <p:spPr>
          <a:xfrm>
            <a:off x="8471743" y="4708029"/>
            <a:ext cx="537344" cy="128513"/>
          </a:xfrm>
          <a:prstGeom prst="rect">
            <a:avLst/>
          </a:prstGeom>
          <a:noFill/>
          <a:ln>
            <a:noFill/>
          </a:ln>
        </p:spPr>
        <p:txBody>
          <a:bodyPr anchorCtr="0" anchor="t" bIns="0" lIns="0" spcFirstLastPara="1" rIns="229475" wrap="square" tIns="188975">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26</a:t>
            </a:r>
            <a:endParaRPr b="0" i="0" sz="700" u="none" cap="none" strike="noStrike"/>
          </a:p>
        </p:txBody>
      </p:sp>
      <p:pic>
        <p:nvPicPr>
          <p:cNvPr id="882" name="Google Shape;882;p27" title="fd1d69226b72752bf32023131be51d7fb09c35dd.png"/>
          <p:cNvPicPr preferRelativeResize="0"/>
          <p:nvPr/>
        </p:nvPicPr>
        <p:blipFill rotWithShape="1">
          <a:blip r:embed="rId4">
            <a:alphaModFix/>
          </a:blip>
          <a:srcRect b="0" l="0" r="0" t="0"/>
          <a:stretch/>
        </p:blipFill>
        <p:spPr>
          <a:xfrm>
            <a:off x="7995457" y="1347350"/>
            <a:ext cx="974275" cy="304800"/>
          </a:xfrm>
          <a:prstGeom prst="rect">
            <a:avLst/>
          </a:prstGeom>
          <a:noFill/>
          <a:ln>
            <a:noFill/>
          </a:ln>
        </p:spPr>
      </p:pic>
      <p:pic>
        <p:nvPicPr>
          <p:cNvPr id="883" name="Google Shape;883;p27" title="CHA Logo 10.png"/>
          <p:cNvPicPr preferRelativeResize="0"/>
          <p:nvPr/>
        </p:nvPicPr>
        <p:blipFill rotWithShape="1">
          <a:blip r:embed="rId5">
            <a:alphaModFix/>
          </a:blip>
          <a:srcRect b="5721" l="0" r="0" t="5721"/>
          <a:stretch/>
        </p:blipFill>
        <p:spPr>
          <a:xfrm>
            <a:off x="6633602" y="1260710"/>
            <a:ext cx="1350151" cy="4780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g3e253ca57ca_0_51"/>
          <p:cNvSpPr/>
          <p:nvPr/>
        </p:nvSpPr>
        <p:spPr>
          <a:xfrm>
            <a:off x="423954" y="379350"/>
            <a:ext cx="3157200" cy="270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700"/>
              <a:buFont typeface="Libre Baskerville"/>
              <a:buNone/>
            </a:pPr>
            <a:r>
              <a:rPr b="0" i="0" lang="en-US" sz="1700" u="none" cap="none" strike="noStrike">
                <a:solidFill>
                  <a:srgbClr val="F5F0F0"/>
                </a:solidFill>
                <a:latin typeface="Libre Baskerville"/>
                <a:ea typeface="Libre Baskerville"/>
                <a:cs typeface="Libre Baskerville"/>
                <a:sym typeface="Libre Baskerville"/>
              </a:rPr>
              <a:t>Resources for today</a:t>
            </a:r>
            <a:endParaRPr b="0" i="0" sz="1700" u="none" cap="none" strike="noStrike"/>
          </a:p>
        </p:txBody>
      </p:sp>
      <p:sp>
        <p:nvSpPr>
          <p:cNvPr id="890" name="Google Shape;890;g3e253ca57ca_0_51"/>
          <p:cNvSpPr/>
          <p:nvPr/>
        </p:nvSpPr>
        <p:spPr>
          <a:xfrm>
            <a:off x="642283" y="1153440"/>
            <a:ext cx="8203800" cy="92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8"/>
              <a:buFont typeface="Libre Franklin"/>
              <a:buNone/>
            </a:pPr>
            <a:r>
              <a:rPr b="0" i="0" lang="en-US" sz="508" u="none" cap="none" strike="noStrike">
                <a:solidFill>
                  <a:srgbClr val="E2E6E9"/>
                </a:solidFill>
                <a:latin typeface="Libre Franklin"/>
                <a:ea typeface="Libre Franklin"/>
                <a:cs typeface="Libre Franklin"/>
                <a:sym typeface="Libre Franklin"/>
              </a:rPr>
              <a:t> </a:t>
            </a:r>
            <a:endParaRPr b="0" i="0" sz="508" u="none" cap="none" strike="noStrike"/>
          </a:p>
        </p:txBody>
      </p:sp>
      <p:pic>
        <p:nvPicPr>
          <p:cNvPr descr="preencoded.png" id="891" name="Google Shape;891;g3e253ca57ca_0_51"/>
          <p:cNvPicPr preferRelativeResize="0"/>
          <p:nvPr/>
        </p:nvPicPr>
        <p:blipFill rotWithShape="1">
          <a:blip r:embed="rId3">
            <a:alphaModFix/>
          </a:blip>
          <a:srcRect b="0" l="0" r="0" t="0"/>
          <a:stretch/>
        </p:blipFill>
        <p:spPr>
          <a:xfrm>
            <a:off x="460654" y="1058550"/>
            <a:ext cx="1235819" cy="1528455"/>
          </a:xfrm>
          <a:prstGeom prst="rect">
            <a:avLst/>
          </a:prstGeom>
          <a:noFill/>
          <a:ln>
            <a:noFill/>
          </a:ln>
        </p:spPr>
      </p:pic>
      <p:pic>
        <p:nvPicPr>
          <p:cNvPr descr="preencoded.png" id="892" name="Google Shape;892;g3e253ca57ca_0_51"/>
          <p:cNvPicPr preferRelativeResize="0"/>
          <p:nvPr/>
        </p:nvPicPr>
        <p:blipFill rotWithShape="1">
          <a:blip r:embed="rId4">
            <a:alphaModFix/>
          </a:blip>
          <a:srcRect b="0" l="0" r="0" t="0"/>
          <a:stretch/>
        </p:blipFill>
        <p:spPr>
          <a:xfrm>
            <a:off x="2357921" y="1058550"/>
            <a:ext cx="1110885" cy="1130004"/>
          </a:xfrm>
          <a:prstGeom prst="rect">
            <a:avLst/>
          </a:prstGeom>
          <a:noFill/>
          <a:ln>
            <a:noFill/>
          </a:ln>
        </p:spPr>
      </p:pic>
      <p:sp>
        <p:nvSpPr>
          <p:cNvPr id="893" name="Google Shape;893;g3e253ca57ca_0_51"/>
          <p:cNvSpPr/>
          <p:nvPr/>
        </p:nvSpPr>
        <p:spPr>
          <a:xfrm>
            <a:off x="2357921" y="2262813"/>
            <a:ext cx="2225100" cy="1356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777"/>
              <a:buFont typeface="Arial"/>
              <a:buNone/>
            </a:pPr>
            <a:r>
              <a:t/>
            </a:r>
            <a:endParaRPr b="0" i="0" sz="777" u="none" cap="none" strike="noStrike"/>
          </a:p>
        </p:txBody>
      </p:sp>
      <p:sp>
        <p:nvSpPr>
          <p:cNvPr id="894" name="Google Shape;894;g3e253ca57ca_0_51"/>
          <p:cNvSpPr/>
          <p:nvPr/>
        </p:nvSpPr>
        <p:spPr>
          <a:xfrm>
            <a:off x="2357921" y="2464220"/>
            <a:ext cx="1290300" cy="1611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016"/>
              <a:buFont typeface="Libre Baskerville"/>
              <a:buNone/>
            </a:pPr>
            <a:r>
              <a:rPr b="0" i="0" lang="en-US" sz="1016" u="none" cap="none" strike="noStrike">
                <a:solidFill>
                  <a:srgbClr val="F5F0F0"/>
                </a:solidFill>
                <a:latin typeface="Libre Baskerville"/>
                <a:ea typeface="Libre Baskerville"/>
                <a:cs typeface="Libre Baskerville"/>
                <a:sym typeface="Libre Baskerville"/>
              </a:rPr>
              <a:t>AI Auditing Guide</a:t>
            </a:r>
            <a:endParaRPr b="0" i="0" sz="1016" u="none" cap="none" strike="noStrike"/>
          </a:p>
        </p:txBody>
      </p:sp>
      <p:sp>
        <p:nvSpPr>
          <p:cNvPr id="895" name="Google Shape;895;g3e253ca57ca_0_51"/>
          <p:cNvSpPr/>
          <p:nvPr/>
        </p:nvSpPr>
        <p:spPr>
          <a:xfrm>
            <a:off x="6286704" y="2229734"/>
            <a:ext cx="2225100" cy="108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SzPts val="597"/>
              <a:buFont typeface="Arial"/>
              <a:buNone/>
            </a:pPr>
            <a:r>
              <a:t/>
            </a:r>
            <a:endParaRPr b="0" i="0" sz="597" u="none" cap="none" strike="noStrike"/>
          </a:p>
        </p:txBody>
      </p:sp>
      <p:pic>
        <p:nvPicPr>
          <p:cNvPr descr="preencoded.png" id="896" name="Google Shape;896;g3e253ca57ca_0_51"/>
          <p:cNvPicPr preferRelativeResize="0"/>
          <p:nvPr/>
        </p:nvPicPr>
        <p:blipFill rotWithShape="1">
          <a:blip r:embed="rId5">
            <a:alphaModFix/>
          </a:blip>
          <a:srcRect b="0" l="0" r="0" t="0"/>
          <a:stretch/>
        </p:blipFill>
        <p:spPr>
          <a:xfrm>
            <a:off x="423950" y="2940930"/>
            <a:ext cx="1290181" cy="1615004"/>
          </a:xfrm>
          <a:prstGeom prst="rect">
            <a:avLst/>
          </a:prstGeom>
          <a:noFill/>
          <a:ln>
            <a:noFill/>
          </a:ln>
        </p:spPr>
      </p:pic>
      <p:pic>
        <p:nvPicPr>
          <p:cNvPr descr="preencoded.png" id="897" name="Google Shape;897;g3e253ca57ca_0_51"/>
          <p:cNvPicPr preferRelativeResize="0"/>
          <p:nvPr/>
        </p:nvPicPr>
        <p:blipFill rotWithShape="1">
          <a:blip r:embed="rId6">
            <a:alphaModFix/>
          </a:blip>
          <a:srcRect b="0" l="0" r="0" t="0"/>
          <a:stretch/>
        </p:blipFill>
        <p:spPr>
          <a:xfrm>
            <a:off x="2357920" y="3014361"/>
            <a:ext cx="1110880" cy="1122238"/>
          </a:xfrm>
          <a:prstGeom prst="rect">
            <a:avLst/>
          </a:prstGeom>
          <a:noFill/>
          <a:ln>
            <a:noFill/>
          </a:ln>
        </p:spPr>
      </p:pic>
      <p:sp>
        <p:nvSpPr>
          <p:cNvPr id="898" name="Google Shape;898;g3e253ca57ca_0_51"/>
          <p:cNvSpPr/>
          <p:nvPr/>
        </p:nvSpPr>
        <p:spPr>
          <a:xfrm>
            <a:off x="2357921" y="4175244"/>
            <a:ext cx="2225100" cy="108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97"/>
              <a:buFont typeface="Libre Franklin"/>
              <a:buNone/>
            </a:pPr>
            <a:r>
              <a:rPr b="0" i="0" lang="en-US" sz="597" u="none" cap="none" strike="noStrike">
                <a:solidFill>
                  <a:srgbClr val="E2E6E9"/>
                </a:solidFill>
                <a:latin typeface="Libre Franklin"/>
                <a:ea typeface="Libre Franklin"/>
                <a:cs typeface="Libre Franklin"/>
                <a:sym typeface="Libre Franklin"/>
              </a:rPr>
              <a:t> </a:t>
            </a:r>
            <a:endParaRPr b="0" i="0" sz="597" u="none" cap="none" strike="noStrike"/>
          </a:p>
        </p:txBody>
      </p:sp>
      <p:sp>
        <p:nvSpPr>
          <p:cNvPr id="899" name="Google Shape;899;g3e253ca57ca_0_51"/>
          <p:cNvSpPr/>
          <p:nvPr/>
        </p:nvSpPr>
        <p:spPr>
          <a:xfrm>
            <a:off x="2333260" y="4285935"/>
            <a:ext cx="1270800" cy="159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001"/>
              <a:buFont typeface="Libre Baskerville"/>
              <a:buNone/>
            </a:pPr>
            <a:r>
              <a:rPr b="0" i="0" lang="en-US" sz="1001" u="none" cap="none" strike="noStrike">
                <a:solidFill>
                  <a:srgbClr val="F5F0F0"/>
                </a:solidFill>
                <a:latin typeface="Libre Baskerville"/>
                <a:ea typeface="Libre Baskerville"/>
                <a:cs typeface="Libre Baskerville"/>
                <a:sym typeface="Libre Baskerville"/>
              </a:rPr>
              <a:t>Focus 2026 </a:t>
            </a:r>
            <a:endParaRPr b="0" i="0" sz="1001" u="none" cap="none" strike="noStrike"/>
          </a:p>
        </p:txBody>
      </p:sp>
      <p:pic>
        <p:nvPicPr>
          <p:cNvPr descr="preencoded.png" id="900" name="Google Shape;900;g3e253ca57ca_0_51"/>
          <p:cNvPicPr preferRelativeResize="0"/>
          <p:nvPr/>
        </p:nvPicPr>
        <p:blipFill rotWithShape="1">
          <a:blip r:embed="rId7">
            <a:alphaModFix/>
          </a:blip>
          <a:srcRect b="0" l="0" r="0" t="0"/>
          <a:stretch/>
        </p:blipFill>
        <p:spPr>
          <a:xfrm>
            <a:off x="4239033" y="3019142"/>
            <a:ext cx="1126268" cy="1126268"/>
          </a:xfrm>
          <a:prstGeom prst="rect">
            <a:avLst/>
          </a:prstGeom>
          <a:noFill/>
          <a:ln>
            <a:noFill/>
          </a:ln>
        </p:spPr>
      </p:pic>
      <p:sp>
        <p:nvSpPr>
          <p:cNvPr id="901" name="Google Shape;901;g3e253ca57ca_0_51"/>
          <p:cNvSpPr/>
          <p:nvPr/>
        </p:nvSpPr>
        <p:spPr>
          <a:xfrm>
            <a:off x="4239033" y="4141454"/>
            <a:ext cx="2225100" cy="108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97"/>
              <a:buFont typeface="Libre Franklin"/>
              <a:buNone/>
            </a:pPr>
            <a:r>
              <a:rPr b="0" i="0" lang="en-US" sz="597" u="none" cap="none" strike="noStrike">
                <a:solidFill>
                  <a:srgbClr val="E2E6E9"/>
                </a:solidFill>
                <a:latin typeface="Libre Franklin"/>
                <a:ea typeface="Libre Franklin"/>
                <a:cs typeface="Libre Franklin"/>
                <a:sym typeface="Libre Franklin"/>
              </a:rPr>
              <a:t> </a:t>
            </a:r>
            <a:endParaRPr b="0" i="0" sz="597" u="none" cap="none" strike="noStrike"/>
          </a:p>
        </p:txBody>
      </p:sp>
      <p:sp>
        <p:nvSpPr>
          <p:cNvPr id="902" name="Google Shape;902;g3e253ca57ca_0_51"/>
          <p:cNvSpPr/>
          <p:nvPr/>
        </p:nvSpPr>
        <p:spPr>
          <a:xfrm>
            <a:off x="4239011" y="4315740"/>
            <a:ext cx="4147800" cy="3225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016"/>
              <a:buFont typeface="Libre Baskerville"/>
              <a:buNone/>
            </a:pPr>
            <a:r>
              <a:rPr b="0" i="0" lang="en-US" sz="1016" u="none" cap="none" strike="noStrike">
                <a:solidFill>
                  <a:srgbClr val="F5F0F0"/>
                </a:solidFill>
                <a:latin typeface="Libre Baskerville"/>
                <a:ea typeface="Libre Baskerville"/>
                <a:cs typeface="Libre Baskerville"/>
                <a:sym typeface="Libre Baskerville"/>
              </a:rPr>
              <a:t>IIA Global Internal</a:t>
            </a:r>
            <a:r>
              <a:rPr lang="en-US" sz="1016">
                <a:solidFill>
                  <a:srgbClr val="F5F0F0"/>
                </a:solidFill>
                <a:latin typeface="Libre Baskerville"/>
                <a:ea typeface="Libre Baskerville"/>
                <a:cs typeface="Libre Baskerville"/>
                <a:sym typeface="Libre Baskerville"/>
              </a:rPr>
              <a:t> </a:t>
            </a:r>
            <a:r>
              <a:rPr b="0" i="0" lang="en-US" sz="1016" u="none" cap="none" strike="noStrike">
                <a:solidFill>
                  <a:srgbClr val="F5F0F0"/>
                </a:solidFill>
                <a:latin typeface="Libre Baskerville"/>
                <a:ea typeface="Libre Baskerville"/>
                <a:cs typeface="Libre Baskerville"/>
                <a:sym typeface="Libre Baskerville"/>
              </a:rPr>
              <a:t>Audit Standards</a:t>
            </a:r>
            <a:endParaRPr b="0" i="0" sz="1016" u="none" cap="none" strike="noStrike"/>
          </a:p>
        </p:txBody>
      </p:sp>
      <p:sp>
        <p:nvSpPr>
          <p:cNvPr id="903" name="Google Shape;903;g3e253ca57ca_0_51"/>
          <p:cNvSpPr/>
          <p:nvPr/>
        </p:nvSpPr>
        <p:spPr>
          <a:xfrm>
            <a:off x="6286704" y="2926078"/>
            <a:ext cx="2225100" cy="1356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777"/>
              <a:buFont typeface="Arial"/>
              <a:buNone/>
            </a:pPr>
            <a:r>
              <a:t/>
            </a:r>
            <a:endParaRPr b="0" i="0" sz="777" u="none" cap="none" strike="noStrike"/>
          </a:p>
        </p:txBody>
      </p:sp>
      <p:sp>
        <p:nvSpPr>
          <p:cNvPr id="904" name="Google Shape;904;g3e253ca57ca_0_51"/>
          <p:cNvSpPr/>
          <p:nvPr/>
        </p:nvSpPr>
        <p:spPr>
          <a:xfrm>
            <a:off x="156209" y="4658658"/>
            <a:ext cx="1786800" cy="122100"/>
          </a:xfrm>
          <a:prstGeom prst="rect">
            <a:avLst/>
          </a:prstGeom>
          <a:noFill/>
          <a:ln>
            <a:noFill/>
          </a:ln>
        </p:spPr>
        <p:txBody>
          <a:bodyPr anchorCtr="0" anchor="t" bIns="0" lIns="0" spcFirstLastPara="1" rIns="200325" wrap="square" tIns="243250">
            <a:noAutofit/>
          </a:bodyPr>
          <a:lstStyle/>
          <a:p>
            <a:pPr indent="0" lvl="0" marL="0" marR="0" rtl="0" algn="l">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905" name="Google Shape;905;g3e253ca57ca_0_51"/>
          <p:cNvSpPr/>
          <p:nvPr/>
        </p:nvSpPr>
        <p:spPr>
          <a:xfrm>
            <a:off x="8511853" y="4717107"/>
            <a:ext cx="499200" cy="122100"/>
          </a:xfrm>
          <a:prstGeom prst="rect">
            <a:avLst/>
          </a:prstGeom>
          <a:noFill/>
          <a:ln>
            <a:noFill/>
          </a:ln>
        </p:spPr>
        <p:txBody>
          <a:bodyPr anchorCtr="0" anchor="t" bIns="0" lIns="0" spcFirstLastPara="1" rIns="243250" wrap="square" tIns="200325">
            <a:noAutofit/>
          </a:bodyPr>
          <a:lstStyle/>
          <a:p>
            <a:pPr indent="0" lvl="0" marL="0" marR="0" rtl="0" algn="r">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27</a:t>
            </a:r>
            <a:endParaRPr b="0" i="0" sz="700" u="none" cap="none" strike="noStrike"/>
          </a:p>
        </p:txBody>
      </p:sp>
      <p:pic>
        <p:nvPicPr>
          <p:cNvPr id="906" name="Google Shape;906;g3e253ca57ca_0_51" title="fd1d69226b72752bf32023131be51d7fb09c35dd.png"/>
          <p:cNvPicPr preferRelativeResize="0"/>
          <p:nvPr/>
        </p:nvPicPr>
        <p:blipFill rotWithShape="1">
          <a:blip r:embed="rId8">
            <a:alphaModFix/>
          </a:blip>
          <a:srcRect b="0" l="0" r="0" t="0"/>
          <a:stretch/>
        </p:blipFill>
        <p:spPr>
          <a:xfrm>
            <a:off x="7999420" y="192688"/>
            <a:ext cx="974275" cy="304800"/>
          </a:xfrm>
          <a:prstGeom prst="rect">
            <a:avLst/>
          </a:prstGeom>
          <a:noFill/>
          <a:ln>
            <a:noFill/>
          </a:ln>
        </p:spPr>
      </p:pic>
      <p:pic>
        <p:nvPicPr>
          <p:cNvPr id="907" name="Google Shape;907;g3e253ca57ca_0_51" title="CHA Logo 10.png"/>
          <p:cNvPicPr preferRelativeResize="0"/>
          <p:nvPr/>
        </p:nvPicPr>
        <p:blipFill rotWithShape="1">
          <a:blip r:embed="rId9">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e95cbb3903_0_12"/>
          <p:cNvSpPr/>
          <p:nvPr/>
        </p:nvSpPr>
        <p:spPr>
          <a:xfrm>
            <a:off x="423954" y="379350"/>
            <a:ext cx="3157200" cy="270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700"/>
              <a:buFont typeface="Libre Baskerville"/>
              <a:buNone/>
            </a:pPr>
            <a:r>
              <a:rPr b="0" i="0" lang="en-US" sz="1700" u="none" cap="none" strike="noStrike">
                <a:solidFill>
                  <a:srgbClr val="F5F0F0"/>
                </a:solidFill>
                <a:latin typeface="Libre Baskerville"/>
                <a:ea typeface="Libre Baskerville"/>
                <a:cs typeface="Libre Baskerville"/>
                <a:sym typeface="Libre Baskerville"/>
              </a:rPr>
              <a:t>Resources for today</a:t>
            </a:r>
            <a:endParaRPr b="0" i="0" sz="1700" u="none" cap="none" strike="noStrike"/>
          </a:p>
        </p:txBody>
      </p:sp>
      <p:sp>
        <p:nvSpPr>
          <p:cNvPr id="143" name="Google Shape;143;g3e95cbb3903_0_12"/>
          <p:cNvSpPr/>
          <p:nvPr/>
        </p:nvSpPr>
        <p:spPr>
          <a:xfrm>
            <a:off x="642283" y="1153440"/>
            <a:ext cx="8203800" cy="92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08"/>
              <a:buFont typeface="Libre Franklin"/>
              <a:buNone/>
            </a:pPr>
            <a:r>
              <a:rPr b="0" i="0" lang="en-US" sz="508" u="none" cap="none" strike="noStrike">
                <a:solidFill>
                  <a:srgbClr val="E2E6E9"/>
                </a:solidFill>
                <a:latin typeface="Libre Franklin"/>
                <a:ea typeface="Libre Franklin"/>
                <a:cs typeface="Libre Franklin"/>
                <a:sym typeface="Libre Franklin"/>
              </a:rPr>
              <a:t> </a:t>
            </a:r>
            <a:endParaRPr b="0" i="0" sz="508" u="none" cap="none" strike="noStrike"/>
          </a:p>
        </p:txBody>
      </p:sp>
      <p:pic>
        <p:nvPicPr>
          <p:cNvPr id="144" name="Google Shape;144;g3e95cbb3903_0_12" title="6938180991b788d3958f0283_4.png"/>
          <p:cNvPicPr preferRelativeResize="0"/>
          <p:nvPr/>
        </p:nvPicPr>
        <p:blipFill rotWithShape="1">
          <a:blip r:embed="rId3">
            <a:alphaModFix/>
          </a:blip>
          <a:srcRect b="7195" l="5483" r="4629" t="8152"/>
          <a:stretch/>
        </p:blipFill>
        <p:spPr>
          <a:xfrm>
            <a:off x="423950" y="1058550"/>
            <a:ext cx="1270801" cy="1549270"/>
          </a:xfrm>
          <a:prstGeom prst="rect">
            <a:avLst/>
          </a:prstGeom>
          <a:noFill/>
          <a:ln>
            <a:noFill/>
          </a:ln>
        </p:spPr>
      </p:pic>
      <p:pic>
        <p:nvPicPr>
          <p:cNvPr descr="preencoded.png" id="145" name="Google Shape;145;g3e95cbb3903_0_12"/>
          <p:cNvPicPr preferRelativeResize="0"/>
          <p:nvPr/>
        </p:nvPicPr>
        <p:blipFill rotWithShape="1">
          <a:blip r:embed="rId4">
            <a:alphaModFix/>
          </a:blip>
          <a:srcRect b="0" l="0" r="0" t="0"/>
          <a:stretch/>
        </p:blipFill>
        <p:spPr>
          <a:xfrm>
            <a:off x="2357921" y="1058550"/>
            <a:ext cx="1110885" cy="1130004"/>
          </a:xfrm>
          <a:prstGeom prst="rect">
            <a:avLst/>
          </a:prstGeom>
          <a:noFill/>
          <a:ln>
            <a:noFill/>
          </a:ln>
        </p:spPr>
      </p:pic>
      <p:sp>
        <p:nvSpPr>
          <p:cNvPr id="146" name="Google Shape;146;g3e95cbb3903_0_12"/>
          <p:cNvSpPr/>
          <p:nvPr/>
        </p:nvSpPr>
        <p:spPr>
          <a:xfrm>
            <a:off x="2357921" y="2262813"/>
            <a:ext cx="2225100" cy="1356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777"/>
              <a:buFont typeface="Arial"/>
              <a:buNone/>
            </a:pPr>
            <a:r>
              <a:t/>
            </a:r>
            <a:endParaRPr b="0" i="0" sz="777" u="none" cap="none" strike="noStrike"/>
          </a:p>
        </p:txBody>
      </p:sp>
      <p:sp>
        <p:nvSpPr>
          <p:cNvPr id="147" name="Google Shape;147;g3e95cbb3903_0_12"/>
          <p:cNvSpPr/>
          <p:nvPr/>
        </p:nvSpPr>
        <p:spPr>
          <a:xfrm>
            <a:off x="2357921" y="2464220"/>
            <a:ext cx="1290300" cy="1611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016"/>
              <a:buFont typeface="Libre Baskerville"/>
              <a:buNone/>
            </a:pPr>
            <a:r>
              <a:rPr b="0" i="0" lang="en-US" sz="1016" u="none" cap="none" strike="noStrike">
                <a:solidFill>
                  <a:srgbClr val="F5F0F0"/>
                </a:solidFill>
                <a:latin typeface="Libre Baskerville"/>
                <a:ea typeface="Libre Baskerville"/>
                <a:cs typeface="Libre Baskerville"/>
                <a:sym typeface="Libre Baskerville"/>
              </a:rPr>
              <a:t>AI Auditing Guide</a:t>
            </a:r>
            <a:endParaRPr b="0" i="0" sz="1016" u="none" cap="none" strike="noStrike"/>
          </a:p>
        </p:txBody>
      </p:sp>
      <p:sp>
        <p:nvSpPr>
          <p:cNvPr id="148" name="Google Shape;148;g3e95cbb3903_0_12"/>
          <p:cNvSpPr/>
          <p:nvPr/>
        </p:nvSpPr>
        <p:spPr>
          <a:xfrm>
            <a:off x="6286704" y="2229734"/>
            <a:ext cx="2225100" cy="108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SzPts val="597"/>
              <a:buFont typeface="Arial"/>
              <a:buNone/>
            </a:pPr>
            <a:r>
              <a:t/>
            </a:r>
            <a:endParaRPr b="0" i="0" sz="597" u="none" cap="none" strike="noStrike"/>
          </a:p>
        </p:txBody>
      </p:sp>
      <p:pic>
        <p:nvPicPr>
          <p:cNvPr descr="preencoded.png" id="149" name="Google Shape;149;g3e95cbb3903_0_12"/>
          <p:cNvPicPr preferRelativeResize="0"/>
          <p:nvPr/>
        </p:nvPicPr>
        <p:blipFill rotWithShape="1">
          <a:blip r:embed="rId5">
            <a:alphaModFix/>
          </a:blip>
          <a:srcRect b="0" l="0" r="0" t="0"/>
          <a:stretch/>
        </p:blipFill>
        <p:spPr>
          <a:xfrm>
            <a:off x="423950" y="2940930"/>
            <a:ext cx="1290181" cy="1615004"/>
          </a:xfrm>
          <a:prstGeom prst="rect">
            <a:avLst/>
          </a:prstGeom>
          <a:noFill/>
          <a:ln>
            <a:noFill/>
          </a:ln>
        </p:spPr>
      </p:pic>
      <p:pic>
        <p:nvPicPr>
          <p:cNvPr descr="preencoded.png" id="150" name="Google Shape;150;g3e95cbb3903_0_12"/>
          <p:cNvPicPr preferRelativeResize="0"/>
          <p:nvPr/>
        </p:nvPicPr>
        <p:blipFill rotWithShape="1">
          <a:blip r:embed="rId6">
            <a:alphaModFix/>
          </a:blip>
          <a:srcRect b="0" l="0" r="0" t="0"/>
          <a:stretch/>
        </p:blipFill>
        <p:spPr>
          <a:xfrm>
            <a:off x="2357920" y="3014361"/>
            <a:ext cx="1110880" cy="1122238"/>
          </a:xfrm>
          <a:prstGeom prst="rect">
            <a:avLst/>
          </a:prstGeom>
          <a:noFill/>
          <a:ln>
            <a:noFill/>
          </a:ln>
        </p:spPr>
      </p:pic>
      <p:sp>
        <p:nvSpPr>
          <p:cNvPr id="151" name="Google Shape;151;g3e95cbb3903_0_12"/>
          <p:cNvSpPr/>
          <p:nvPr/>
        </p:nvSpPr>
        <p:spPr>
          <a:xfrm>
            <a:off x="2357921" y="4175244"/>
            <a:ext cx="2225100" cy="108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97"/>
              <a:buFont typeface="Libre Franklin"/>
              <a:buNone/>
            </a:pPr>
            <a:r>
              <a:rPr b="0" i="0" lang="en-US" sz="597" u="none" cap="none" strike="noStrike">
                <a:solidFill>
                  <a:srgbClr val="E2E6E9"/>
                </a:solidFill>
                <a:latin typeface="Libre Franklin"/>
                <a:ea typeface="Libre Franklin"/>
                <a:cs typeface="Libre Franklin"/>
                <a:sym typeface="Libre Franklin"/>
              </a:rPr>
              <a:t> </a:t>
            </a:r>
            <a:endParaRPr b="0" i="0" sz="597" u="none" cap="none" strike="noStrike"/>
          </a:p>
        </p:txBody>
      </p:sp>
      <p:sp>
        <p:nvSpPr>
          <p:cNvPr id="152" name="Google Shape;152;g3e95cbb3903_0_12"/>
          <p:cNvSpPr/>
          <p:nvPr/>
        </p:nvSpPr>
        <p:spPr>
          <a:xfrm>
            <a:off x="2345317" y="4285935"/>
            <a:ext cx="1270800" cy="1590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001"/>
              <a:buFont typeface="Libre Baskerville"/>
              <a:buNone/>
            </a:pPr>
            <a:r>
              <a:rPr b="0" i="0" lang="en-US" sz="1001" u="none" cap="none" strike="noStrike">
                <a:solidFill>
                  <a:srgbClr val="F5F0F0"/>
                </a:solidFill>
                <a:latin typeface="Libre Baskerville"/>
                <a:ea typeface="Libre Baskerville"/>
                <a:cs typeface="Libre Baskerville"/>
                <a:sym typeface="Libre Baskerville"/>
              </a:rPr>
              <a:t>Focus 2026 </a:t>
            </a:r>
            <a:endParaRPr b="0" i="0" sz="1001" u="none" cap="none" strike="noStrike"/>
          </a:p>
        </p:txBody>
      </p:sp>
      <p:pic>
        <p:nvPicPr>
          <p:cNvPr descr="preencoded.png" id="153" name="Google Shape;153;g3e95cbb3903_0_12"/>
          <p:cNvPicPr preferRelativeResize="0"/>
          <p:nvPr/>
        </p:nvPicPr>
        <p:blipFill rotWithShape="1">
          <a:blip r:embed="rId7">
            <a:alphaModFix/>
          </a:blip>
          <a:srcRect b="0" l="0" r="0" t="0"/>
          <a:stretch/>
        </p:blipFill>
        <p:spPr>
          <a:xfrm>
            <a:off x="4239033" y="3019142"/>
            <a:ext cx="1126268" cy="1126268"/>
          </a:xfrm>
          <a:prstGeom prst="rect">
            <a:avLst/>
          </a:prstGeom>
          <a:noFill/>
          <a:ln>
            <a:noFill/>
          </a:ln>
        </p:spPr>
      </p:pic>
      <p:sp>
        <p:nvSpPr>
          <p:cNvPr id="154" name="Google Shape;154;g3e95cbb3903_0_12"/>
          <p:cNvSpPr/>
          <p:nvPr/>
        </p:nvSpPr>
        <p:spPr>
          <a:xfrm>
            <a:off x="4239033" y="4141454"/>
            <a:ext cx="2225100" cy="108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597"/>
              <a:buFont typeface="Libre Franklin"/>
              <a:buNone/>
            </a:pPr>
            <a:r>
              <a:rPr b="0" i="0" lang="en-US" sz="597" u="none" cap="none" strike="noStrike">
                <a:solidFill>
                  <a:srgbClr val="E2E6E9"/>
                </a:solidFill>
                <a:latin typeface="Libre Franklin"/>
                <a:ea typeface="Libre Franklin"/>
                <a:cs typeface="Libre Franklin"/>
                <a:sym typeface="Libre Franklin"/>
              </a:rPr>
              <a:t> </a:t>
            </a:r>
            <a:endParaRPr b="0" i="0" sz="597" u="none" cap="none" strike="noStrike"/>
          </a:p>
        </p:txBody>
      </p:sp>
      <p:sp>
        <p:nvSpPr>
          <p:cNvPr id="155" name="Google Shape;155;g3e95cbb3903_0_12"/>
          <p:cNvSpPr/>
          <p:nvPr/>
        </p:nvSpPr>
        <p:spPr>
          <a:xfrm>
            <a:off x="4239011" y="4315740"/>
            <a:ext cx="4147800" cy="322500"/>
          </a:xfrm>
          <a:prstGeom prst="rect">
            <a:avLst/>
          </a:prstGeom>
          <a:noFill/>
          <a:ln>
            <a:noFill/>
          </a:ln>
        </p:spPr>
        <p:txBody>
          <a:bodyPr anchorCtr="0" anchor="t" bIns="0" lIns="0" spcFirstLastPara="1" rIns="0" wrap="square" tIns="0">
            <a:noAutofit/>
          </a:bodyPr>
          <a:lstStyle/>
          <a:p>
            <a:pPr indent="0" lvl="0" marL="0" marR="0" rtl="0" algn="l">
              <a:lnSpc>
                <a:spcPct val="123529"/>
              </a:lnSpc>
              <a:spcBef>
                <a:spcPts val="0"/>
              </a:spcBef>
              <a:spcAft>
                <a:spcPts val="0"/>
              </a:spcAft>
              <a:buClr>
                <a:srgbClr val="F5F0F0"/>
              </a:buClr>
              <a:buSzPts val="1016"/>
              <a:buFont typeface="Libre Baskerville"/>
              <a:buNone/>
            </a:pPr>
            <a:r>
              <a:rPr b="0" i="0" lang="en-US" sz="1016" u="none" cap="none" strike="noStrike">
                <a:solidFill>
                  <a:srgbClr val="F5F0F0"/>
                </a:solidFill>
                <a:latin typeface="Libre Baskerville"/>
                <a:ea typeface="Libre Baskerville"/>
                <a:cs typeface="Libre Baskerville"/>
                <a:sym typeface="Libre Baskerville"/>
              </a:rPr>
              <a:t>IIA Global Internal</a:t>
            </a:r>
            <a:r>
              <a:rPr lang="en-US" sz="1016">
                <a:solidFill>
                  <a:srgbClr val="F5F0F0"/>
                </a:solidFill>
                <a:latin typeface="Libre Baskerville"/>
                <a:ea typeface="Libre Baskerville"/>
                <a:cs typeface="Libre Baskerville"/>
                <a:sym typeface="Libre Baskerville"/>
              </a:rPr>
              <a:t> </a:t>
            </a:r>
            <a:r>
              <a:rPr b="0" i="0" lang="en-US" sz="1016" u="none" cap="none" strike="noStrike">
                <a:solidFill>
                  <a:srgbClr val="F5F0F0"/>
                </a:solidFill>
                <a:latin typeface="Libre Baskerville"/>
                <a:ea typeface="Libre Baskerville"/>
                <a:cs typeface="Libre Baskerville"/>
                <a:sym typeface="Libre Baskerville"/>
              </a:rPr>
              <a:t>Audit Standards</a:t>
            </a:r>
            <a:endParaRPr b="0" i="0" sz="1016" u="none" cap="none" strike="noStrike"/>
          </a:p>
        </p:txBody>
      </p:sp>
      <p:sp>
        <p:nvSpPr>
          <p:cNvPr id="156" name="Google Shape;156;g3e95cbb3903_0_12"/>
          <p:cNvSpPr/>
          <p:nvPr/>
        </p:nvSpPr>
        <p:spPr>
          <a:xfrm>
            <a:off x="6286704" y="2926078"/>
            <a:ext cx="2225100" cy="135600"/>
          </a:xfrm>
          <a:prstGeom prst="rect">
            <a:avLst/>
          </a:prstGeom>
          <a:noFill/>
          <a:ln>
            <a:noFill/>
          </a:ln>
        </p:spPr>
        <p:txBody>
          <a:bodyPr anchorCtr="0" anchor="t" bIns="0" lIns="0" spcFirstLastPara="1" rIns="0" wrap="square" tIns="0">
            <a:noAutofit/>
          </a:bodyPr>
          <a:lstStyle/>
          <a:p>
            <a:pPr indent="0" lvl="0" marL="0" marR="0" rtl="0" algn="l">
              <a:lnSpc>
                <a:spcPct val="130769"/>
              </a:lnSpc>
              <a:spcBef>
                <a:spcPts val="0"/>
              </a:spcBef>
              <a:spcAft>
                <a:spcPts val="0"/>
              </a:spcAft>
              <a:buSzPts val="777"/>
              <a:buFont typeface="Arial"/>
              <a:buNone/>
            </a:pPr>
            <a:r>
              <a:t/>
            </a:r>
            <a:endParaRPr b="0" i="0" sz="777" u="none" cap="none" strike="noStrike"/>
          </a:p>
        </p:txBody>
      </p:sp>
      <p:sp>
        <p:nvSpPr>
          <p:cNvPr id="157" name="Google Shape;157;g3e95cbb3903_0_12"/>
          <p:cNvSpPr/>
          <p:nvPr/>
        </p:nvSpPr>
        <p:spPr>
          <a:xfrm>
            <a:off x="156209" y="4658658"/>
            <a:ext cx="1786800" cy="122100"/>
          </a:xfrm>
          <a:prstGeom prst="rect">
            <a:avLst/>
          </a:prstGeom>
          <a:noFill/>
          <a:ln>
            <a:noFill/>
          </a:ln>
        </p:spPr>
        <p:txBody>
          <a:bodyPr anchorCtr="0" anchor="t" bIns="0" lIns="0" spcFirstLastPara="1" rIns="200325" wrap="square" tIns="243250">
            <a:noAutofit/>
          </a:bodyPr>
          <a:lstStyle/>
          <a:p>
            <a:pPr indent="0" lvl="0" marL="0" marR="0" rtl="0" algn="l">
              <a:lnSpc>
                <a:spcPct val="135714"/>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pic>
        <p:nvPicPr>
          <p:cNvPr id="158" name="Google Shape;158;g3e95cbb3903_0_12" title="fd1d69226b72752bf32023131be51d7fb09c35dd.png"/>
          <p:cNvPicPr preferRelativeResize="0"/>
          <p:nvPr/>
        </p:nvPicPr>
        <p:blipFill rotWithShape="1">
          <a:blip r:embed="rId8">
            <a:alphaModFix/>
          </a:blip>
          <a:srcRect b="0" l="0" r="0" t="0"/>
          <a:stretch/>
        </p:blipFill>
        <p:spPr>
          <a:xfrm>
            <a:off x="7999420" y="192688"/>
            <a:ext cx="974275" cy="304800"/>
          </a:xfrm>
          <a:prstGeom prst="rect">
            <a:avLst/>
          </a:prstGeom>
          <a:noFill/>
          <a:ln>
            <a:noFill/>
          </a:ln>
        </p:spPr>
      </p:pic>
      <p:pic>
        <p:nvPicPr>
          <p:cNvPr id="159" name="Google Shape;159;g3e95cbb3903_0_12" title="CHA Logo 10.png"/>
          <p:cNvPicPr preferRelativeResize="0"/>
          <p:nvPr/>
        </p:nvPicPr>
        <p:blipFill rotWithShape="1">
          <a:blip r:embed="rId9">
            <a:alphaModFix/>
          </a:blip>
          <a:srcRect b="5721" l="0" r="0" t="5721"/>
          <a:stretch/>
        </p:blipFill>
        <p:spPr>
          <a:xfrm>
            <a:off x="6637565" y="106048"/>
            <a:ext cx="1350151" cy="478084"/>
          </a:xfrm>
          <a:prstGeom prst="rect">
            <a:avLst/>
          </a:prstGeom>
          <a:noFill/>
          <a:ln>
            <a:noFill/>
          </a:ln>
        </p:spPr>
      </p:pic>
      <p:sp>
        <p:nvSpPr>
          <p:cNvPr id="160" name="Google Shape;160;g3e95cbb3903_0_12"/>
          <p:cNvSpPr/>
          <p:nvPr/>
        </p:nvSpPr>
        <p:spPr>
          <a:xfrm>
            <a:off x="8598991" y="4704308"/>
            <a:ext cx="410100" cy="135900"/>
          </a:xfrm>
          <a:prstGeom prst="rect">
            <a:avLst/>
          </a:prstGeom>
          <a:noFill/>
          <a:ln>
            <a:noFill/>
          </a:ln>
        </p:spPr>
        <p:txBody>
          <a:bodyPr anchorCtr="0" anchor="t" bIns="0" lIns="0" spcFirstLastPara="1" rIns="200775" wrap="square" tIns="165350">
            <a:noAutofit/>
          </a:bodyPr>
          <a:lstStyle/>
          <a:p>
            <a:pPr indent="0" lvl="0" marL="0" marR="0" rtl="0" algn="r">
              <a:lnSpc>
                <a:spcPct val="150000"/>
              </a:lnSpc>
              <a:spcBef>
                <a:spcPts val="0"/>
              </a:spcBef>
              <a:spcAft>
                <a:spcPts val="0"/>
              </a:spcAft>
              <a:buClr>
                <a:srgbClr val="E2E6E9"/>
              </a:buClr>
              <a:buSzPts val="700"/>
              <a:buFont typeface="Libre Franklin"/>
              <a:buNone/>
            </a:pPr>
            <a:r>
              <a:rPr lang="en-US" sz="700">
                <a:solidFill>
                  <a:srgbClr val="E2E6E9"/>
                </a:solidFill>
                <a:latin typeface="Libre Franklin"/>
                <a:ea typeface="Libre Franklin"/>
                <a:cs typeface="Libre Franklin"/>
                <a:sym typeface="Libre Franklin"/>
              </a:rPr>
              <a:t>2</a:t>
            </a:r>
            <a:endParaRPr b="0" i="0" sz="700" u="none" cap="none" strike="noStrike"/>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descr="preencoded.png" id="913" name="Google Shape;913;p2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14" name="Google Shape;914;p29"/>
          <p:cNvSpPr/>
          <p:nvPr/>
        </p:nvSpPr>
        <p:spPr>
          <a:xfrm>
            <a:off x="0" y="0"/>
            <a:ext cx="9144000" cy="5143500"/>
          </a:xfrm>
          <a:prstGeom prst="rect">
            <a:avLst/>
          </a:prstGeom>
          <a:solidFill>
            <a:srgbClr val="09151A">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477061" y="1936350"/>
            <a:ext cx="2760300" cy="523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5F0F0"/>
              </a:buClr>
              <a:buSzPts val="3300"/>
              <a:buFont typeface="Libre Baskerville"/>
              <a:buNone/>
            </a:pPr>
            <a:r>
              <a:rPr b="0" i="0" lang="en-US" sz="2200" u="none" cap="none" strike="noStrike">
                <a:solidFill>
                  <a:srgbClr val="F5F0F0"/>
                </a:solidFill>
                <a:latin typeface="Libre Baskerville"/>
                <a:ea typeface="Libre Baskerville"/>
                <a:cs typeface="Libre Baskerville"/>
                <a:sym typeface="Libre Baskerville"/>
              </a:rPr>
              <a:t>Thank you!</a:t>
            </a:r>
            <a:endParaRPr b="0" i="0" sz="2200" u="none" cap="none" strike="noStrike"/>
          </a:p>
        </p:txBody>
      </p:sp>
      <p:sp>
        <p:nvSpPr>
          <p:cNvPr id="916" name="Google Shape;916;p29"/>
          <p:cNvSpPr/>
          <p:nvPr/>
        </p:nvSpPr>
        <p:spPr>
          <a:xfrm>
            <a:off x="539874" y="1519238"/>
            <a:ext cx="8064252" cy="184696"/>
          </a:xfrm>
          <a:prstGeom prst="rect">
            <a:avLst/>
          </a:prstGeom>
          <a:noFill/>
          <a:ln>
            <a:noFill/>
          </a:ln>
        </p:spPr>
        <p:txBody>
          <a:bodyPr anchorCtr="0" anchor="t" bIns="0" lIns="0" spcFirstLastPara="1" rIns="0" wrap="square" tIns="0">
            <a:noAutofit/>
          </a:bodyPr>
          <a:lstStyle/>
          <a:p>
            <a:pPr indent="0" lvl="0" marL="0" marR="0" rtl="0" algn="l">
              <a:lnSpc>
                <a:spcPct val="152631"/>
              </a:lnSpc>
              <a:spcBef>
                <a:spcPts val="0"/>
              </a:spcBef>
              <a:spcAft>
                <a:spcPts val="0"/>
              </a:spcAft>
              <a:buSzPts val="950"/>
              <a:buFont typeface="Arial"/>
              <a:buNone/>
            </a:pPr>
            <a:r>
              <a:t/>
            </a:r>
            <a:endParaRPr b="0" i="0" sz="950" u="none" cap="none" strike="noStrike"/>
          </a:p>
        </p:txBody>
      </p:sp>
      <p:sp>
        <p:nvSpPr>
          <p:cNvPr id="917" name="Google Shape;917;p29"/>
          <p:cNvSpPr/>
          <p:nvPr/>
        </p:nvSpPr>
        <p:spPr>
          <a:xfrm>
            <a:off x="477066" y="2511916"/>
            <a:ext cx="1626600" cy="369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Franklin"/>
              <a:buNone/>
            </a:pPr>
            <a:r>
              <a:rPr b="0" i="0" lang="en-US" sz="950" u="none" cap="none" strike="noStrike">
                <a:solidFill>
                  <a:srgbClr val="E2E6E9"/>
                </a:solidFill>
                <a:latin typeface="Libre Franklin"/>
                <a:ea typeface="Libre Franklin"/>
                <a:cs typeface="Libre Franklin"/>
                <a:sym typeface="Libre Franklin"/>
              </a:rPr>
              <a:t>Connect with me on </a:t>
            </a:r>
            <a:r>
              <a:rPr b="0" i="1" lang="en-US" sz="950" u="none" cap="none" strike="noStrike">
                <a:solidFill>
                  <a:srgbClr val="609DFF"/>
                </a:solidFill>
                <a:latin typeface="Libre Franklin"/>
                <a:ea typeface="Libre Franklin"/>
                <a:cs typeface="Libre Franklin"/>
                <a:sym typeface="Libre Franklin"/>
              </a:rPr>
              <a:t>LinkedIn</a:t>
            </a:r>
            <a:endParaRPr b="0" i="0" sz="950" u="none" cap="none" strike="noStrike"/>
          </a:p>
        </p:txBody>
      </p:sp>
      <p:pic>
        <p:nvPicPr>
          <p:cNvPr descr="preencoded.png" id="918" name="Google Shape;918;p29"/>
          <p:cNvPicPr preferRelativeResize="0"/>
          <p:nvPr/>
        </p:nvPicPr>
        <p:blipFill rotWithShape="1">
          <a:blip r:embed="rId4">
            <a:alphaModFix/>
          </a:blip>
          <a:srcRect b="0" l="0" r="0" t="0"/>
          <a:stretch/>
        </p:blipFill>
        <p:spPr>
          <a:xfrm>
            <a:off x="477066" y="3004239"/>
            <a:ext cx="1463873" cy="1463873"/>
          </a:xfrm>
          <a:prstGeom prst="rect">
            <a:avLst/>
          </a:prstGeom>
          <a:noFill/>
          <a:ln>
            <a:noFill/>
          </a:ln>
        </p:spPr>
      </p:pic>
      <p:sp>
        <p:nvSpPr>
          <p:cNvPr id="919" name="Google Shape;919;p29"/>
          <p:cNvSpPr/>
          <p:nvPr/>
        </p:nvSpPr>
        <p:spPr>
          <a:xfrm>
            <a:off x="2467496" y="1925241"/>
            <a:ext cx="6141318" cy="184696"/>
          </a:xfrm>
          <a:prstGeom prst="rect">
            <a:avLst/>
          </a:prstGeom>
          <a:noFill/>
          <a:ln>
            <a:noFill/>
          </a:ln>
        </p:spPr>
        <p:txBody>
          <a:bodyPr anchorCtr="0" anchor="t" bIns="0" lIns="0" spcFirstLastPara="1" rIns="0" wrap="square" tIns="0">
            <a:noAutofit/>
          </a:bodyPr>
          <a:lstStyle/>
          <a:p>
            <a:pPr indent="0" lvl="0" marL="0" marR="0" rtl="0" algn="l">
              <a:lnSpc>
                <a:spcPct val="152631"/>
              </a:lnSpc>
              <a:spcBef>
                <a:spcPts val="0"/>
              </a:spcBef>
              <a:spcAft>
                <a:spcPts val="0"/>
              </a:spcAft>
              <a:buSzPts val="950"/>
              <a:buFont typeface="Arial"/>
              <a:buNone/>
            </a:pPr>
            <a:r>
              <a:t/>
            </a:r>
            <a:endParaRPr b="0" i="0" sz="950" u="none" cap="none" strike="noStrike"/>
          </a:p>
        </p:txBody>
      </p:sp>
      <p:sp>
        <p:nvSpPr>
          <p:cNvPr id="920" name="Google Shape;920;p29"/>
          <p:cNvSpPr/>
          <p:nvPr/>
        </p:nvSpPr>
        <p:spPr>
          <a:xfrm>
            <a:off x="539874" y="4127302"/>
            <a:ext cx="8064252" cy="184696"/>
          </a:xfrm>
          <a:prstGeom prst="rect">
            <a:avLst/>
          </a:prstGeom>
          <a:noFill/>
          <a:ln>
            <a:noFill/>
          </a:ln>
        </p:spPr>
        <p:txBody>
          <a:bodyPr anchorCtr="0" anchor="t" bIns="0" lIns="0" spcFirstLastPara="1" rIns="0" wrap="square" tIns="0">
            <a:noAutofit/>
          </a:bodyPr>
          <a:lstStyle/>
          <a:p>
            <a:pPr indent="0" lvl="0" marL="0" marR="0" rtl="0" algn="l">
              <a:lnSpc>
                <a:spcPct val="152631"/>
              </a:lnSpc>
              <a:spcBef>
                <a:spcPts val="0"/>
              </a:spcBef>
              <a:spcAft>
                <a:spcPts val="0"/>
              </a:spcAft>
              <a:buSzPts val="950"/>
              <a:buFont typeface="Arial"/>
              <a:buNone/>
            </a:pPr>
            <a:r>
              <a:t/>
            </a:r>
            <a:endParaRPr b="0" i="0" sz="950" u="none" cap="none" strike="noStrike"/>
          </a:p>
        </p:txBody>
      </p:sp>
      <p:sp>
        <p:nvSpPr>
          <p:cNvPr id="921" name="Google Shape;921;p29"/>
          <p:cNvSpPr/>
          <p:nvPr/>
        </p:nvSpPr>
        <p:spPr>
          <a:xfrm>
            <a:off x="158293" y="4700513"/>
            <a:ext cx="1690200" cy="143700"/>
          </a:xfrm>
          <a:prstGeom prst="rect">
            <a:avLst/>
          </a:prstGeom>
          <a:noFill/>
          <a:ln>
            <a:noFill/>
          </a:ln>
        </p:spPr>
        <p:txBody>
          <a:bodyPr anchorCtr="0" anchor="t" bIns="0" lIns="0" spcFirstLastPara="1" rIns="146975" wrap="square" tIns="178475">
            <a:noAutofit/>
          </a:bodyPr>
          <a:lstStyle/>
          <a:p>
            <a:pPr indent="0" lvl="0" marL="0" marR="0" rtl="0" algn="l">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a:t>
            </a:r>
            <a:r>
              <a:rPr lang="en-US" sz="700">
                <a:solidFill>
                  <a:srgbClr val="E2E6E9"/>
                </a:solidFill>
                <a:latin typeface="Libre Franklin"/>
                <a:ea typeface="Libre Franklin"/>
                <a:cs typeface="Libre Franklin"/>
                <a:sym typeface="Libre Franklin"/>
              </a:rPr>
              <a:t>Processes</a:t>
            </a:r>
            <a:endParaRPr b="0" i="0" sz="700" u="none" cap="none" strike="noStrike"/>
          </a:p>
        </p:txBody>
      </p:sp>
      <p:sp>
        <p:nvSpPr>
          <p:cNvPr id="922" name="Google Shape;922;p29"/>
          <p:cNvSpPr/>
          <p:nvPr/>
        </p:nvSpPr>
        <p:spPr>
          <a:xfrm>
            <a:off x="8564017" y="4700513"/>
            <a:ext cx="445071" cy="143619"/>
          </a:xfrm>
          <a:prstGeom prst="rect">
            <a:avLst/>
          </a:prstGeom>
          <a:noFill/>
          <a:ln>
            <a:noFill/>
          </a:ln>
        </p:spPr>
        <p:txBody>
          <a:bodyPr anchorCtr="0" anchor="t" bIns="0" lIns="0" spcFirstLastPara="1" rIns="178475" wrap="square" tIns="146975">
            <a:noAutofit/>
          </a:bodyPr>
          <a:lstStyle/>
          <a:p>
            <a:pPr indent="0" lvl="0" marL="0" marR="0" rtl="0" algn="r">
              <a:lnSpc>
                <a:spcPct val="157142"/>
              </a:lnSpc>
              <a:spcBef>
                <a:spcPts val="0"/>
              </a:spcBef>
              <a:spcAft>
                <a:spcPts val="0"/>
              </a:spcAft>
              <a:buClr>
                <a:srgbClr val="E2E6E9"/>
              </a:buClr>
              <a:buSzPts val="700"/>
              <a:buFont typeface="Libre Franklin"/>
              <a:buNone/>
            </a:pPr>
            <a:r>
              <a:t/>
            </a:r>
            <a:endParaRPr b="0" i="0" sz="700" u="none" cap="none" strike="noStrike"/>
          </a:p>
        </p:txBody>
      </p:sp>
      <p:pic>
        <p:nvPicPr>
          <p:cNvPr id="923" name="Google Shape;923;p29" title="fd1d69226b72752bf32023131be51d7fb09c35dd.png"/>
          <p:cNvPicPr preferRelativeResize="0"/>
          <p:nvPr/>
        </p:nvPicPr>
        <p:blipFill rotWithShape="1">
          <a:blip r:embed="rId5">
            <a:alphaModFix/>
          </a:blip>
          <a:srcRect b="0" l="0" r="0" t="0"/>
          <a:stretch/>
        </p:blipFill>
        <p:spPr>
          <a:xfrm>
            <a:off x="395716" y="956821"/>
            <a:ext cx="1626600" cy="508878"/>
          </a:xfrm>
          <a:prstGeom prst="rect">
            <a:avLst/>
          </a:prstGeom>
          <a:noFill/>
          <a:ln>
            <a:noFill/>
          </a:ln>
        </p:spPr>
      </p:pic>
      <p:pic>
        <p:nvPicPr>
          <p:cNvPr id="924" name="Google Shape;924;p29" title="CHA Logo 10.png"/>
          <p:cNvPicPr preferRelativeResize="0"/>
          <p:nvPr/>
        </p:nvPicPr>
        <p:blipFill rotWithShape="1">
          <a:blip r:embed="rId6">
            <a:alphaModFix/>
          </a:blip>
          <a:srcRect b="5721" l="0" r="0" t="5721"/>
          <a:stretch/>
        </p:blipFill>
        <p:spPr>
          <a:xfrm>
            <a:off x="206838" y="193525"/>
            <a:ext cx="2004348" cy="709725"/>
          </a:xfrm>
          <a:prstGeom prst="rect">
            <a:avLst/>
          </a:prstGeom>
          <a:noFill/>
          <a:ln>
            <a:noFill/>
          </a:ln>
        </p:spPr>
      </p:pic>
      <p:pic>
        <p:nvPicPr>
          <p:cNvPr id="925" name="Google Shape;925;p29" title="MindBridge_90s Hype Video_4K_3840x2160_Final.mp4">
            <a:hlinkClick r:id="rId7"/>
          </p:cNvPr>
          <p:cNvPicPr preferRelativeResize="0"/>
          <p:nvPr/>
        </p:nvPicPr>
        <p:blipFill>
          <a:blip r:embed="rId8">
            <a:alphaModFix/>
          </a:blip>
          <a:stretch>
            <a:fillRect/>
          </a:stretch>
        </p:blipFill>
        <p:spPr>
          <a:xfrm>
            <a:off x="2668875" y="844499"/>
            <a:ext cx="6141322" cy="3454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preencoded.png" id="166" name="Google Shape;166;g3e9794a8238_0_4"/>
          <p:cNvPicPr preferRelativeResize="0"/>
          <p:nvPr/>
        </p:nvPicPr>
        <p:blipFill rotWithShape="1">
          <a:blip r:embed="rId3">
            <a:alphaModFix/>
          </a:blip>
          <a:srcRect b="0" l="0" r="0" t="0"/>
          <a:stretch/>
        </p:blipFill>
        <p:spPr>
          <a:xfrm>
            <a:off x="5715000" y="0"/>
            <a:ext cx="3428999" cy="5143500"/>
          </a:xfrm>
          <a:prstGeom prst="rect">
            <a:avLst/>
          </a:prstGeom>
          <a:noFill/>
          <a:ln>
            <a:noFill/>
          </a:ln>
        </p:spPr>
      </p:pic>
      <p:pic>
        <p:nvPicPr>
          <p:cNvPr descr="preencoded.png" id="167" name="Google Shape;167;g3e9794a8238_0_4"/>
          <p:cNvPicPr preferRelativeResize="0"/>
          <p:nvPr/>
        </p:nvPicPr>
        <p:blipFill rotWithShape="1">
          <a:blip r:embed="rId4">
            <a:alphaModFix/>
          </a:blip>
          <a:srcRect b="0" l="0" r="0" t="0"/>
          <a:stretch/>
        </p:blipFill>
        <p:spPr>
          <a:xfrm>
            <a:off x="539874" y="780343"/>
            <a:ext cx="893565" cy="801439"/>
          </a:xfrm>
          <a:prstGeom prst="rect">
            <a:avLst/>
          </a:prstGeom>
          <a:noFill/>
          <a:ln>
            <a:noFill/>
          </a:ln>
        </p:spPr>
      </p:pic>
      <p:sp>
        <p:nvSpPr>
          <p:cNvPr id="168" name="Google Shape;168;g3e9794a8238_0_4"/>
          <p:cNvSpPr/>
          <p:nvPr/>
        </p:nvSpPr>
        <p:spPr>
          <a:xfrm>
            <a:off x="1842716" y="1027956"/>
            <a:ext cx="3337200" cy="228600"/>
          </a:xfrm>
          <a:prstGeom prst="rect">
            <a:avLst/>
          </a:prstGeom>
          <a:noFill/>
          <a:ln>
            <a:noFill/>
          </a:ln>
        </p:spPr>
        <p:txBody>
          <a:bodyPr anchorCtr="0" anchor="t" bIns="0" lIns="0" spcFirstLastPara="1" rIns="0" wrap="square" tIns="0">
            <a:noAutofit/>
          </a:bodyPr>
          <a:lstStyle/>
          <a:p>
            <a:pPr indent="0" lvl="0" marL="0" marR="0" rtl="0" algn="l">
              <a:lnSpc>
                <a:spcPct val="158333"/>
              </a:lnSpc>
              <a:spcBef>
                <a:spcPts val="0"/>
              </a:spcBef>
              <a:spcAft>
                <a:spcPts val="0"/>
              </a:spcAft>
              <a:buSzPts val="1100"/>
              <a:buFont typeface="Arial"/>
              <a:buNone/>
            </a:pPr>
            <a:r>
              <a:t/>
            </a:r>
            <a:endParaRPr b="0" i="0" sz="1100" u="none" cap="none" strike="noStrike"/>
          </a:p>
        </p:txBody>
      </p:sp>
      <p:sp>
        <p:nvSpPr>
          <p:cNvPr id="169" name="Google Shape;169;g3e9794a8238_0_4"/>
          <p:cNvSpPr/>
          <p:nvPr/>
        </p:nvSpPr>
        <p:spPr>
          <a:xfrm>
            <a:off x="539874" y="1923364"/>
            <a:ext cx="4523700" cy="4581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5F0F0"/>
              </a:buClr>
              <a:buSzPts val="2900"/>
              <a:buFont typeface="Libre Baskerville"/>
              <a:buNone/>
            </a:pPr>
            <a:r>
              <a:rPr b="0" i="0" lang="en-US" sz="2800" u="none" cap="none" strike="noStrike">
                <a:solidFill>
                  <a:srgbClr val="F5F0F0"/>
                </a:solidFill>
                <a:latin typeface="Libre Baskerville"/>
                <a:ea typeface="Libre Baskerville"/>
                <a:cs typeface="Libre Baskerville"/>
                <a:sym typeface="Libre Baskerville"/>
              </a:rPr>
              <a:t>CPE Credit Information</a:t>
            </a:r>
            <a:endParaRPr b="0" i="0" sz="2800" u="none" cap="none" strike="noStrike"/>
          </a:p>
        </p:txBody>
      </p:sp>
      <p:sp>
        <p:nvSpPr>
          <p:cNvPr id="170" name="Google Shape;170;g3e9794a8238_0_4"/>
          <p:cNvSpPr/>
          <p:nvPr/>
        </p:nvSpPr>
        <p:spPr>
          <a:xfrm>
            <a:off x="722500" y="2734856"/>
            <a:ext cx="4341000" cy="734400"/>
          </a:xfrm>
          <a:prstGeom prst="rect">
            <a:avLst/>
          </a:prstGeom>
          <a:noFill/>
          <a:ln>
            <a:noFill/>
          </a:ln>
        </p:spPr>
        <p:txBody>
          <a:bodyPr anchorCtr="0" anchor="t" bIns="0" lIns="0" spcFirstLastPara="1" rIns="0" wrap="square" tIns="0">
            <a:noAutofit/>
          </a:bodyPr>
          <a:lstStyle/>
          <a:p>
            <a:pPr indent="-215900" lvl="0" marL="215900" marR="0" rtl="0" algn="l">
              <a:lnSpc>
                <a:spcPct val="130000"/>
              </a:lnSpc>
              <a:spcBef>
                <a:spcPts val="0"/>
              </a:spcBef>
              <a:spcAft>
                <a:spcPts val="0"/>
              </a:spcAft>
              <a:buClr>
                <a:srgbClr val="E2E6E9"/>
              </a:buClr>
              <a:buSzPts val="1200"/>
              <a:buFont typeface="Libre Franklin"/>
              <a:buChar char="•"/>
            </a:pPr>
            <a:r>
              <a:rPr b="0" i="0" lang="en-US" sz="1200" u="none" cap="none" strike="noStrike">
                <a:solidFill>
                  <a:srgbClr val="E2E6E9"/>
                </a:solidFill>
                <a:latin typeface="Libre Franklin"/>
                <a:ea typeface="Libre Franklin"/>
                <a:cs typeface="Libre Franklin"/>
                <a:sym typeface="Libre Franklin"/>
              </a:rPr>
              <a:t>NASBA CPE Requirement: 50 minutes of attendance per hour, plus 3 poll questions.</a:t>
            </a:r>
            <a:endParaRPr b="0" i="0" sz="1200" u="none" cap="none" strike="noStrike"/>
          </a:p>
          <a:p>
            <a:pPr indent="-215900" lvl="0" marL="215900" marR="0" rtl="0" algn="l">
              <a:lnSpc>
                <a:spcPct val="130000"/>
              </a:lnSpc>
              <a:spcBef>
                <a:spcPts val="900"/>
              </a:spcBef>
              <a:spcAft>
                <a:spcPts val="900"/>
              </a:spcAft>
              <a:buClr>
                <a:srgbClr val="E2E6E9"/>
              </a:buClr>
              <a:buSzPts val="1200"/>
              <a:buFont typeface="Libre Franklin"/>
              <a:buChar char="•"/>
            </a:pPr>
            <a:r>
              <a:rPr b="0" i="0" lang="en-US" sz="1200" u="none" cap="none" strike="noStrike">
                <a:solidFill>
                  <a:srgbClr val="E2E6E9"/>
                </a:solidFill>
                <a:latin typeface="Libre Franklin"/>
                <a:ea typeface="Libre Franklin"/>
                <a:cs typeface="Libre Franklin"/>
                <a:sym typeface="Libre Franklin"/>
              </a:rPr>
              <a:t>Certificates will be distributed mid next week or earlier.</a:t>
            </a:r>
            <a:endParaRPr b="0" i="0" sz="1200" u="none" cap="none" strike="noStrike"/>
          </a:p>
        </p:txBody>
      </p:sp>
      <p:sp>
        <p:nvSpPr>
          <p:cNvPr id="171" name="Google Shape;171;g3e9794a8238_0_4"/>
          <p:cNvSpPr/>
          <p:nvPr/>
        </p:nvSpPr>
        <p:spPr>
          <a:xfrm>
            <a:off x="575405" y="3894521"/>
            <a:ext cx="4635300" cy="457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1100"/>
              <a:buFont typeface="Libre Franklin"/>
              <a:buNone/>
            </a:pPr>
            <a:r>
              <a:rPr b="0" i="0" lang="en-US" sz="1100" u="none" cap="none" strike="noStrike">
                <a:solidFill>
                  <a:srgbClr val="E2E6E9"/>
                </a:solidFill>
                <a:latin typeface="Libre Franklin"/>
                <a:ea typeface="Libre Franklin"/>
                <a:cs typeface="Libre Franklin"/>
                <a:sym typeface="Libre Franklin"/>
              </a:rPr>
              <a:t>For any questions or concerns, please email </a:t>
            </a:r>
            <a:r>
              <a:rPr b="0" i="0" lang="en-US" sz="1100" u="sng" cap="none" strike="noStrike">
                <a:solidFill>
                  <a:srgbClr val="609DFF"/>
                </a:solidFill>
                <a:latin typeface="Libre Franklin"/>
                <a:ea typeface="Libre Franklin"/>
                <a:cs typeface="Libre Franklin"/>
                <a:sym typeface="Libre Franklin"/>
                <a:hlinkClick r:id="rId5">
                  <a:extLst>
                    <a:ext uri="{A12FA001-AC4F-418D-AE19-62706E023703}">
                      <ahyp:hlinkClr val="tx"/>
                    </a:ext>
                  </a:extLst>
                </a:hlinkClick>
              </a:rPr>
              <a:t>cpe@cherryhilladvisory.com</a:t>
            </a:r>
            <a:r>
              <a:rPr b="0" i="0" lang="en-US" sz="1100" u="none" cap="none" strike="noStrike">
                <a:solidFill>
                  <a:srgbClr val="E2E6E9"/>
                </a:solidFill>
                <a:latin typeface="Libre Franklin"/>
                <a:ea typeface="Libre Franklin"/>
                <a:cs typeface="Libre Franklin"/>
                <a:sym typeface="Libre Franklin"/>
              </a:rPr>
              <a:t>.</a:t>
            </a:r>
            <a:endParaRPr b="0" i="0" sz="1100" u="none" cap="none" strike="noStrike"/>
          </a:p>
        </p:txBody>
      </p:sp>
      <p:sp>
        <p:nvSpPr>
          <p:cNvPr id="172" name="Google Shape;172;g3e9794a8238_0_4"/>
          <p:cNvSpPr/>
          <p:nvPr/>
        </p:nvSpPr>
        <p:spPr>
          <a:xfrm>
            <a:off x="249875" y="280697"/>
            <a:ext cx="1838400" cy="1521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800"/>
              <a:buFont typeface="Libre Franklin"/>
              <a:buNone/>
            </a:pPr>
            <a:r>
              <a:rPr lang="en-US" sz="800">
                <a:solidFill>
                  <a:srgbClr val="E2E6E9"/>
                </a:solidFill>
                <a:latin typeface="Libre Franklin"/>
                <a:ea typeface="Libre Franklin"/>
                <a:cs typeface="Libre Franklin"/>
                <a:sym typeface="Libre Franklin"/>
              </a:rPr>
              <a:t>Auditing AI-Enabled Processes</a:t>
            </a:r>
            <a:endParaRPr b="0" i="0" sz="800" u="none" cap="none" strike="noStrike"/>
          </a:p>
        </p:txBody>
      </p:sp>
      <p:pic>
        <p:nvPicPr>
          <p:cNvPr descr="preencoded.png" id="173" name="Google Shape;173;g3e9794a8238_0_4"/>
          <p:cNvPicPr preferRelativeResize="0"/>
          <p:nvPr/>
        </p:nvPicPr>
        <p:blipFill rotWithShape="1">
          <a:blip r:embed="rId6">
            <a:alphaModFix/>
          </a:blip>
          <a:srcRect b="0" l="0" r="0" t="0"/>
          <a:stretch/>
        </p:blipFill>
        <p:spPr>
          <a:xfrm>
            <a:off x="4340581" y="159922"/>
            <a:ext cx="1243459" cy="440308"/>
          </a:xfrm>
          <a:prstGeom prst="rect">
            <a:avLst/>
          </a:prstGeom>
          <a:noFill/>
          <a:ln>
            <a:noFill/>
          </a:ln>
        </p:spPr>
      </p:pic>
      <p:sp>
        <p:nvSpPr>
          <p:cNvPr id="174" name="Google Shape;174;g3e9794a8238_0_4"/>
          <p:cNvSpPr/>
          <p:nvPr/>
        </p:nvSpPr>
        <p:spPr>
          <a:xfrm>
            <a:off x="324278" y="4777048"/>
            <a:ext cx="1518900" cy="152100"/>
          </a:xfrm>
          <a:prstGeom prst="rect">
            <a:avLst/>
          </a:prstGeom>
          <a:noFill/>
          <a:ln>
            <a:noFill/>
          </a:ln>
        </p:spPr>
        <p:txBody>
          <a:bodyPr anchorCtr="0" anchor="t" bIns="0" lIns="0" spcFirstLastPara="1" rIns="0" wrap="square" tIns="0">
            <a:noAutofit/>
          </a:bodyPr>
          <a:lstStyle/>
          <a:p>
            <a:pPr indent="0" lvl="0" marL="0" marR="0" rtl="0" algn="l">
              <a:lnSpc>
                <a:spcPct val="146153"/>
              </a:lnSpc>
              <a:spcBef>
                <a:spcPts val="0"/>
              </a:spcBef>
              <a:spcAft>
                <a:spcPts val="0"/>
              </a:spcAft>
              <a:buClr>
                <a:srgbClr val="E2E6E9"/>
              </a:buClr>
              <a:buSzPts val="800"/>
              <a:buFont typeface="Libre Franklin"/>
              <a:buNone/>
            </a:pPr>
            <a:r>
              <a:rPr b="0" i="0" lang="en-US" sz="800" u="none" cap="none" strike="noStrike">
                <a:solidFill>
                  <a:srgbClr val="E2E6E9"/>
                </a:solidFill>
                <a:latin typeface="Libre Franklin"/>
                <a:ea typeface="Libre Franklin"/>
                <a:cs typeface="Libre Franklin"/>
                <a:sym typeface="Libre Franklin"/>
              </a:rPr>
              <a:t>cherryhilladvisory.com</a:t>
            </a:r>
            <a:endParaRPr b="0" i="0" sz="80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p:nvPr/>
        </p:nvSpPr>
        <p:spPr>
          <a:xfrm>
            <a:off x="531465" y="574140"/>
            <a:ext cx="8081100" cy="1107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0" lang="en-US" sz="600" u="none" cap="none" strike="noStrike">
                <a:solidFill>
                  <a:srgbClr val="E2E6E9"/>
                </a:solidFill>
                <a:latin typeface="Libre Franklin"/>
                <a:ea typeface="Libre Franklin"/>
                <a:cs typeface="Libre Franklin"/>
                <a:sym typeface="Libre Franklin"/>
              </a:rPr>
              <a:t> </a:t>
            </a:r>
            <a:endParaRPr b="0" i="0" sz="600" u="none" cap="none" strike="noStrike"/>
          </a:p>
        </p:txBody>
      </p:sp>
      <p:sp>
        <p:nvSpPr>
          <p:cNvPr id="181" name="Google Shape;181;p4"/>
          <p:cNvSpPr/>
          <p:nvPr/>
        </p:nvSpPr>
        <p:spPr>
          <a:xfrm>
            <a:off x="531465" y="686546"/>
            <a:ext cx="465000" cy="180000"/>
          </a:xfrm>
          <a:prstGeom prst="roundRect">
            <a:avLst>
              <a:gd fmla="val 18602" name="adj"/>
            </a:avLst>
          </a:prstGeom>
          <a:noFill/>
          <a:ln cap="flat" cmpd="sng" w="9525">
            <a:solidFill>
              <a:srgbClr val="609D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595982" y="733129"/>
            <a:ext cx="336000" cy="1107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609DFF"/>
              </a:buClr>
              <a:buSzPts val="600"/>
              <a:buFont typeface="Libre Franklin"/>
              <a:buNone/>
            </a:pPr>
            <a:r>
              <a:rPr b="0" i="0" lang="en-US" sz="600" u="none" cap="none" strike="noStrike">
                <a:solidFill>
                  <a:srgbClr val="609DFF"/>
                </a:solidFill>
                <a:latin typeface="Libre Franklin"/>
                <a:ea typeface="Libre Franklin"/>
                <a:cs typeface="Libre Franklin"/>
                <a:sym typeface="Libre Franklin"/>
              </a:rPr>
              <a:t>AGENDA</a:t>
            </a:r>
            <a:endParaRPr b="0" i="0" sz="600" u="none" cap="none" strike="noStrike"/>
          </a:p>
        </p:txBody>
      </p:sp>
      <p:sp>
        <p:nvSpPr>
          <p:cNvPr id="183" name="Google Shape;183;p4"/>
          <p:cNvSpPr/>
          <p:nvPr/>
        </p:nvSpPr>
        <p:spPr>
          <a:xfrm>
            <a:off x="531465" y="1030447"/>
            <a:ext cx="8081100" cy="1107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0" lang="en-US" sz="600" u="none" cap="none" strike="noStrike">
                <a:solidFill>
                  <a:srgbClr val="E2E6E9"/>
                </a:solidFill>
                <a:latin typeface="Libre Franklin"/>
                <a:ea typeface="Libre Franklin"/>
                <a:cs typeface="Libre Franklin"/>
                <a:sym typeface="Libre Franklin"/>
              </a:rPr>
              <a:t> </a:t>
            </a:r>
            <a:endParaRPr b="0" i="0" sz="600" u="none" cap="none" strike="noStrike"/>
          </a:p>
        </p:txBody>
      </p:sp>
      <p:sp>
        <p:nvSpPr>
          <p:cNvPr id="184" name="Google Shape;184;p4"/>
          <p:cNvSpPr/>
          <p:nvPr/>
        </p:nvSpPr>
        <p:spPr>
          <a:xfrm>
            <a:off x="531465" y="1068366"/>
            <a:ext cx="1993200" cy="249000"/>
          </a:xfrm>
          <a:prstGeom prst="rect">
            <a:avLst/>
          </a:prstGeom>
          <a:noFill/>
          <a:ln>
            <a:noFill/>
          </a:ln>
        </p:spPr>
        <p:txBody>
          <a:bodyPr anchorCtr="0" anchor="t" bIns="0" lIns="0" spcFirstLastPara="1" rIns="0" wrap="square" tIns="0">
            <a:noAutofit/>
          </a:bodyPr>
          <a:lstStyle/>
          <a:p>
            <a:pPr indent="0" lvl="0" marL="0" marR="0" rtl="0" algn="l">
              <a:lnSpc>
                <a:spcPct val="125806"/>
              </a:lnSpc>
              <a:spcBef>
                <a:spcPts val="0"/>
              </a:spcBef>
              <a:spcAft>
                <a:spcPts val="0"/>
              </a:spcAft>
              <a:buClr>
                <a:srgbClr val="F5F0F0"/>
              </a:buClr>
              <a:buSzPts val="1550"/>
              <a:buFont typeface="Libre Baskerville"/>
              <a:buNone/>
            </a:pPr>
            <a:r>
              <a:rPr b="0" i="0" lang="en-US" sz="1550" u="none" cap="none" strike="noStrike">
                <a:solidFill>
                  <a:srgbClr val="F5F0F0"/>
                </a:solidFill>
                <a:latin typeface="Libre Baskerville"/>
                <a:ea typeface="Libre Baskerville"/>
                <a:cs typeface="Libre Baskerville"/>
                <a:sym typeface="Libre Baskerville"/>
              </a:rPr>
              <a:t>Today's Agenda</a:t>
            </a:r>
            <a:endParaRPr b="0" i="0" sz="1550" u="none" cap="none" strike="noStrike"/>
          </a:p>
        </p:txBody>
      </p:sp>
      <p:sp>
        <p:nvSpPr>
          <p:cNvPr id="185" name="Google Shape;185;p4"/>
          <p:cNvSpPr/>
          <p:nvPr/>
        </p:nvSpPr>
        <p:spPr>
          <a:xfrm>
            <a:off x="531465" y="1467640"/>
            <a:ext cx="8081100" cy="138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E2E6E9"/>
              </a:buClr>
              <a:buSzPts val="750"/>
              <a:buFont typeface="Libre Franklin"/>
              <a:buNone/>
            </a:pPr>
            <a:r>
              <a:rPr b="0" i="0" lang="en-US" sz="1250" u="none" cap="none" strike="noStrike">
                <a:solidFill>
                  <a:srgbClr val="E2E6E9"/>
                </a:solidFill>
                <a:latin typeface="Libre Franklin"/>
                <a:ea typeface="Libre Franklin"/>
                <a:cs typeface="Libre Franklin"/>
                <a:sym typeface="Libre Franklin"/>
              </a:rPr>
              <a:t>By the end of this session, you will be able to:</a:t>
            </a:r>
            <a:endParaRPr b="0" i="0" sz="1250" u="none" cap="none" strike="noStrike"/>
          </a:p>
        </p:txBody>
      </p:sp>
      <p:sp>
        <p:nvSpPr>
          <p:cNvPr id="186" name="Google Shape;186;p4"/>
          <p:cNvSpPr/>
          <p:nvPr/>
        </p:nvSpPr>
        <p:spPr>
          <a:xfrm>
            <a:off x="531465" y="1904675"/>
            <a:ext cx="8081100" cy="110700"/>
          </a:xfrm>
          <a:prstGeom prst="rect">
            <a:avLst/>
          </a:prstGeom>
          <a:noFill/>
          <a:ln>
            <a:noFill/>
          </a:ln>
        </p:spPr>
        <p:txBody>
          <a:bodyPr anchorCtr="0" anchor="t" bIns="0" lIns="0" spcFirstLastPara="1" rIns="0" wrap="square" tIns="0">
            <a:noAutofit/>
          </a:bodyPr>
          <a:lstStyle/>
          <a:p>
            <a:pPr indent="0" lvl="0" marL="0" marR="0" rtl="0" algn="l">
              <a:lnSpc>
                <a:spcPct val="141666"/>
              </a:lnSpc>
              <a:spcBef>
                <a:spcPts val="0"/>
              </a:spcBef>
              <a:spcAft>
                <a:spcPts val="0"/>
              </a:spcAft>
              <a:buClr>
                <a:srgbClr val="E2E6E9"/>
              </a:buClr>
              <a:buSzPts val="600"/>
              <a:buFont typeface="Libre Franklin"/>
              <a:buNone/>
            </a:pPr>
            <a:r>
              <a:rPr b="0" i="0" lang="en-US" sz="600" u="none" cap="none" strike="noStrike">
                <a:solidFill>
                  <a:srgbClr val="E2E6E9"/>
                </a:solidFill>
                <a:latin typeface="Libre Franklin"/>
                <a:ea typeface="Libre Franklin"/>
                <a:cs typeface="Libre Franklin"/>
                <a:sym typeface="Libre Franklin"/>
              </a:rPr>
              <a:t>  </a:t>
            </a:r>
            <a:endParaRPr b="0" i="0" sz="600" u="none" cap="none" strike="noStrike"/>
          </a:p>
        </p:txBody>
      </p:sp>
      <p:sp>
        <p:nvSpPr>
          <p:cNvPr id="187" name="Google Shape;187;p4"/>
          <p:cNvSpPr/>
          <p:nvPr/>
        </p:nvSpPr>
        <p:spPr>
          <a:xfrm>
            <a:off x="531465" y="2030189"/>
            <a:ext cx="199200" cy="12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7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01</a:t>
            </a:r>
            <a:endParaRPr b="0" i="0" sz="950" u="none" cap="none" strike="noStrike"/>
          </a:p>
        </p:txBody>
      </p:sp>
      <p:sp>
        <p:nvSpPr>
          <p:cNvPr id="188" name="Google Shape;188;p4"/>
          <p:cNvSpPr/>
          <p:nvPr/>
        </p:nvSpPr>
        <p:spPr>
          <a:xfrm>
            <a:off x="531465" y="2185194"/>
            <a:ext cx="2644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531465" y="2292127"/>
            <a:ext cx="2644800" cy="311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Plan and Scope an AI Audit From Start to Finish</a:t>
            </a:r>
            <a:endParaRPr b="0" i="0" sz="1150" u="none" cap="none" strike="noStrike"/>
          </a:p>
        </p:txBody>
      </p:sp>
      <p:sp>
        <p:nvSpPr>
          <p:cNvPr id="190" name="Google Shape;190;p4"/>
          <p:cNvSpPr/>
          <p:nvPr/>
        </p:nvSpPr>
        <p:spPr>
          <a:xfrm>
            <a:off x="531465" y="2802407"/>
            <a:ext cx="2644800" cy="277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1050" u="none" cap="none" strike="noStrike">
                <a:solidFill>
                  <a:srgbClr val="E2E6E9"/>
                </a:solidFill>
                <a:latin typeface="Libre Franklin"/>
                <a:ea typeface="Libre Franklin"/>
                <a:cs typeface="Libre Franklin"/>
                <a:sym typeface="Libre Franklin"/>
              </a:rPr>
              <a:t>A four-step method applicable to both internal audit and financial statement engagements.</a:t>
            </a:r>
            <a:endParaRPr b="0" i="0" sz="1050" u="none" cap="none" strike="noStrike"/>
          </a:p>
        </p:txBody>
      </p:sp>
      <p:sp>
        <p:nvSpPr>
          <p:cNvPr id="191" name="Google Shape;191;p4"/>
          <p:cNvSpPr/>
          <p:nvPr/>
        </p:nvSpPr>
        <p:spPr>
          <a:xfrm>
            <a:off x="3249662" y="2030189"/>
            <a:ext cx="199200" cy="12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7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02</a:t>
            </a:r>
            <a:endParaRPr b="0" i="0" sz="950" u="none" cap="none" strike="noStrike"/>
          </a:p>
        </p:txBody>
      </p:sp>
      <p:sp>
        <p:nvSpPr>
          <p:cNvPr id="192" name="Google Shape;192;p4"/>
          <p:cNvSpPr/>
          <p:nvPr/>
        </p:nvSpPr>
        <p:spPr>
          <a:xfrm>
            <a:off x="3249662" y="2185194"/>
            <a:ext cx="2644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3249651" y="2292121"/>
            <a:ext cx="2322600" cy="311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Pick the Right Tests for AI-Enabled Processes</a:t>
            </a:r>
            <a:endParaRPr b="0" i="0" sz="1150" u="none" cap="none" strike="noStrike"/>
          </a:p>
        </p:txBody>
      </p:sp>
      <p:sp>
        <p:nvSpPr>
          <p:cNvPr id="194" name="Google Shape;194;p4"/>
          <p:cNvSpPr/>
          <p:nvPr/>
        </p:nvSpPr>
        <p:spPr>
          <a:xfrm>
            <a:off x="3249662" y="2802407"/>
            <a:ext cx="2644800" cy="277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1050" u="none" cap="none" strike="noStrike">
                <a:solidFill>
                  <a:srgbClr val="E2E6E9"/>
                </a:solidFill>
                <a:latin typeface="Libre Franklin"/>
                <a:ea typeface="Libre Franklin"/>
                <a:cs typeface="Libre Franklin"/>
                <a:sym typeface="Libre Franklin"/>
              </a:rPr>
              <a:t>Three test categories and stratified sampling with worked examples for both audit types.</a:t>
            </a:r>
            <a:endParaRPr b="0" i="0" sz="1050" u="none" cap="none" strike="noStrike"/>
          </a:p>
        </p:txBody>
      </p:sp>
      <p:sp>
        <p:nvSpPr>
          <p:cNvPr id="195" name="Google Shape;195;p4"/>
          <p:cNvSpPr/>
          <p:nvPr/>
        </p:nvSpPr>
        <p:spPr>
          <a:xfrm>
            <a:off x="5967859" y="2030189"/>
            <a:ext cx="199200" cy="12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7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03</a:t>
            </a:r>
            <a:endParaRPr b="0" i="0" sz="950" u="none" cap="none" strike="noStrike"/>
          </a:p>
        </p:txBody>
      </p:sp>
      <p:sp>
        <p:nvSpPr>
          <p:cNvPr id="196" name="Google Shape;196;p4"/>
          <p:cNvSpPr/>
          <p:nvPr/>
        </p:nvSpPr>
        <p:spPr>
          <a:xfrm>
            <a:off x="5967859" y="2185194"/>
            <a:ext cx="26448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5967859" y="2292127"/>
            <a:ext cx="2644800" cy="311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Tie AI Risks to Core                        Control Objectives</a:t>
            </a:r>
            <a:endParaRPr b="0" i="0" sz="1150" u="none" cap="none" strike="noStrike"/>
          </a:p>
        </p:txBody>
      </p:sp>
      <p:sp>
        <p:nvSpPr>
          <p:cNvPr id="198" name="Google Shape;198;p4"/>
          <p:cNvSpPr/>
          <p:nvPr/>
        </p:nvSpPr>
        <p:spPr>
          <a:xfrm>
            <a:off x="5967859" y="2802407"/>
            <a:ext cx="2644800" cy="277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50"/>
              <a:buFont typeface="Libre Franklin"/>
              <a:buNone/>
            </a:pPr>
            <a:r>
              <a:rPr b="0" i="0" lang="en-US" sz="1050" u="none" cap="none" strike="noStrike">
                <a:solidFill>
                  <a:srgbClr val="E2E6E9"/>
                </a:solidFill>
                <a:latin typeface="Libre Franklin"/>
                <a:ea typeface="Libre Franklin"/>
                <a:cs typeface="Libre Franklin"/>
                <a:sym typeface="Libre Franklin"/>
              </a:rPr>
              <a:t>Map AI failure modes to the control objectives internal and external auditors already use.</a:t>
            </a:r>
            <a:endParaRPr b="0" i="0" sz="1050" u="none" cap="none" strike="noStrike"/>
          </a:p>
        </p:txBody>
      </p:sp>
      <p:sp>
        <p:nvSpPr>
          <p:cNvPr id="199" name="Google Shape;199;p4"/>
          <p:cNvSpPr/>
          <p:nvPr/>
        </p:nvSpPr>
        <p:spPr>
          <a:xfrm>
            <a:off x="531465" y="3562280"/>
            <a:ext cx="199200" cy="12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E2E6E9"/>
              </a:buClr>
              <a:buSzPts val="750"/>
              <a:buFont typeface="Libre Baskerville"/>
              <a:buNone/>
            </a:pPr>
            <a:r>
              <a:rPr b="0" i="0" lang="en-US" sz="950" u="none" cap="none" strike="noStrike">
                <a:solidFill>
                  <a:srgbClr val="E2E6E9"/>
                </a:solidFill>
                <a:latin typeface="Libre Baskerville"/>
                <a:ea typeface="Libre Baskerville"/>
                <a:cs typeface="Libre Baskerville"/>
                <a:sym typeface="Libre Baskerville"/>
              </a:rPr>
              <a:t>04</a:t>
            </a:r>
            <a:endParaRPr b="0" i="0" sz="950" u="none" cap="none" strike="noStrike"/>
          </a:p>
        </p:txBody>
      </p:sp>
      <p:sp>
        <p:nvSpPr>
          <p:cNvPr id="200" name="Google Shape;200;p4"/>
          <p:cNvSpPr/>
          <p:nvPr/>
        </p:nvSpPr>
        <p:spPr>
          <a:xfrm>
            <a:off x="531465" y="3717284"/>
            <a:ext cx="80811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531478" y="3833745"/>
            <a:ext cx="3674400" cy="155700"/>
          </a:xfrm>
          <a:prstGeom prst="rect">
            <a:avLst/>
          </a:prstGeom>
          <a:noFill/>
          <a:ln>
            <a:noFill/>
          </a:ln>
        </p:spPr>
        <p:txBody>
          <a:bodyPr anchorCtr="0" anchor="t" bIns="0" lIns="0" spcFirstLastPara="1" rIns="0" wrap="square" tIns="0">
            <a:noAutofit/>
          </a:bodyPr>
          <a:lstStyle/>
          <a:p>
            <a:pPr indent="0" lvl="0" marL="0" marR="0" rtl="0" algn="l">
              <a:lnSpc>
                <a:spcPct val="126315"/>
              </a:lnSpc>
              <a:spcBef>
                <a:spcPts val="0"/>
              </a:spcBef>
              <a:spcAft>
                <a:spcPts val="0"/>
              </a:spcAft>
              <a:buClr>
                <a:srgbClr val="E2E6E9"/>
              </a:buClr>
              <a:buSzPts val="950"/>
              <a:buFont typeface="Libre Baskerville"/>
              <a:buNone/>
            </a:pPr>
            <a:r>
              <a:rPr b="0" i="0" lang="en-US" sz="1150" u="none" cap="none" strike="noStrike">
                <a:solidFill>
                  <a:srgbClr val="E2E6E9"/>
                </a:solidFill>
                <a:latin typeface="Libre Baskerville"/>
                <a:ea typeface="Libre Baskerville"/>
                <a:cs typeface="Libre Baskerville"/>
                <a:sym typeface="Libre Baskerville"/>
              </a:rPr>
              <a:t>Apply It: Template and Real-World Example</a:t>
            </a:r>
            <a:endParaRPr b="0" i="0" sz="1150" u="none" cap="none" strike="noStrike"/>
          </a:p>
        </p:txBody>
      </p:sp>
      <p:sp>
        <p:nvSpPr>
          <p:cNvPr id="202" name="Google Shape;202;p4"/>
          <p:cNvSpPr/>
          <p:nvPr/>
        </p:nvSpPr>
        <p:spPr>
          <a:xfrm>
            <a:off x="531465" y="4130889"/>
            <a:ext cx="8081100" cy="13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2E6E9"/>
              </a:buClr>
              <a:buSzPts val="750"/>
              <a:buFont typeface="Libre Franklin"/>
              <a:buNone/>
            </a:pPr>
            <a:r>
              <a:rPr b="0" i="0" lang="en-US" sz="1050" u="none" cap="none" strike="noStrike">
                <a:solidFill>
                  <a:srgbClr val="E2E6E9"/>
                </a:solidFill>
                <a:latin typeface="Libre Franklin"/>
                <a:ea typeface="Libre Franklin"/>
                <a:cs typeface="Libre Franklin"/>
                <a:sym typeface="Libre Franklin"/>
              </a:rPr>
              <a:t>A workpaper template and finance control case study showing what complete documentation looks like,  and where it breaks down.</a:t>
            </a:r>
            <a:endParaRPr b="0" i="0" sz="1050" u="none" cap="none" strike="noStrike"/>
          </a:p>
        </p:txBody>
      </p:sp>
      <p:sp>
        <p:nvSpPr>
          <p:cNvPr id="203" name="Google Shape;203;p4"/>
          <p:cNvSpPr/>
          <p:nvPr/>
        </p:nvSpPr>
        <p:spPr>
          <a:xfrm>
            <a:off x="531465" y="4388444"/>
            <a:ext cx="8081100" cy="138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SzPts val="750"/>
              <a:buFont typeface="Arial"/>
              <a:buNone/>
            </a:pPr>
            <a:r>
              <a:t/>
            </a:r>
            <a:endParaRPr b="0" i="0" sz="850" u="none" cap="none" strike="noStrike"/>
          </a:p>
        </p:txBody>
      </p:sp>
      <p:sp>
        <p:nvSpPr>
          <p:cNvPr id="204" name="Google Shape;204;p4"/>
          <p:cNvSpPr/>
          <p:nvPr/>
        </p:nvSpPr>
        <p:spPr>
          <a:xfrm>
            <a:off x="132829" y="4713387"/>
            <a:ext cx="1727671" cy="129332"/>
          </a:xfrm>
          <a:prstGeom prst="rect">
            <a:avLst/>
          </a:prstGeom>
          <a:noFill/>
          <a:ln>
            <a:noFill/>
          </a:ln>
        </p:spPr>
        <p:txBody>
          <a:bodyPr anchorCtr="0" anchor="t" bIns="0" lIns="0" spcFirstLastPara="1" rIns="173625" wrap="square" tIns="210825">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205" name="Google Shape;205;p4"/>
          <p:cNvSpPr/>
          <p:nvPr/>
        </p:nvSpPr>
        <p:spPr>
          <a:xfrm>
            <a:off x="8567142" y="4713387"/>
            <a:ext cx="444029" cy="129332"/>
          </a:xfrm>
          <a:prstGeom prst="rect">
            <a:avLst/>
          </a:prstGeom>
          <a:noFill/>
          <a:ln>
            <a:noFill/>
          </a:ln>
        </p:spPr>
        <p:txBody>
          <a:bodyPr anchorCtr="0" anchor="t" bIns="0" lIns="0" spcFirstLastPara="1" rIns="210825" wrap="square" tIns="173625">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3</a:t>
            </a:r>
            <a:endParaRPr b="0" i="0" sz="700" u="none" cap="none" strike="noStrike"/>
          </a:p>
        </p:txBody>
      </p:sp>
      <p:pic>
        <p:nvPicPr>
          <p:cNvPr id="206" name="Google Shape;206;p4"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207" name="Google Shape;207;p4"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p:nvPr/>
        </p:nvSpPr>
        <p:spPr>
          <a:xfrm>
            <a:off x="539875" y="833962"/>
            <a:ext cx="6593100" cy="286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5F0F0"/>
              </a:buClr>
              <a:buSzPts val="1800"/>
              <a:buFont typeface="Libre Baskerville"/>
              <a:buNone/>
            </a:pPr>
            <a:r>
              <a:rPr b="0" i="0" lang="en-US" sz="2000" u="none" cap="none" strike="noStrike">
                <a:solidFill>
                  <a:srgbClr val="F5F0F0"/>
                </a:solidFill>
                <a:latin typeface="Libre Baskerville"/>
                <a:ea typeface="Libre Baskerville"/>
                <a:cs typeface="Libre Baskerville"/>
                <a:sym typeface="Libre Baskerville"/>
              </a:rPr>
              <a:t>Why AI Now Lives Inside Your Audit Universe</a:t>
            </a:r>
            <a:endParaRPr b="0" i="0" sz="2000" u="none" cap="none" strike="noStrike"/>
          </a:p>
        </p:txBody>
      </p:sp>
      <p:sp>
        <p:nvSpPr>
          <p:cNvPr id="214" name="Google Shape;214;p5"/>
          <p:cNvSpPr/>
          <p:nvPr/>
        </p:nvSpPr>
        <p:spPr>
          <a:xfrm>
            <a:off x="539874" y="1411129"/>
            <a:ext cx="8064300" cy="848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1100"/>
              <a:buFont typeface="Libre Franklin"/>
              <a:buNone/>
            </a:pPr>
            <a:r>
              <a:rPr b="0" i="0" lang="en-US" sz="1100" u="none" cap="none" strike="noStrike">
                <a:solidFill>
                  <a:srgbClr val="E2E6E9"/>
                </a:solidFill>
                <a:latin typeface="Libre Franklin"/>
                <a:ea typeface="Libre Franklin"/>
                <a:cs typeface="Libre Franklin"/>
                <a:sym typeface="Libre Franklin"/>
              </a:rPr>
              <a:t>AI is not a separate program. It is embedded in the finance, operations, and customer-facing workflows your audit work already touches, including the financial reporting processes covered by SAS 145 and ISA 315 (Revised). For finance teams running AI in financial reporting, this is what your auditors are now expected to test, and what your audit committee will ask about.</a:t>
            </a:r>
            <a:endParaRPr b="0" i="0" sz="1100" u="none" cap="none" strike="noStrike"/>
          </a:p>
        </p:txBody>
      </p:sp>
      <p:sp>
        <p:nvSpPr>
          <p:cNvPr id="215" name="Google Shape;215;p5"/>
          <p:cNvSpPr/>
          <p:nvPr/>
        </p:nvSpPr>
        <p:spPr>
          <a:xfrm>
            <a:off x="539874" y="2316654"/>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216" name="Google Shape;216;p5"/>
          <p:cNvSpPr/>
          <p:nvPr/>
        </p:nvSpPr>
        <p:spPr>
          <a:xfrm>
            <a:off x="735360" y="2348980"/>
            <a:ext cx="2215800" cy="378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E2E6E9"/>
              </a:buClr>
              <a:buSzPts val="2950"/>
              <a:buFont typeface="Libre Baskerville"/>
              <a:buNone/>
            </a:pPr>
            <a:r>
              <a:rPr b="0" i="0" lang="en-US" sz="3150" u="none" cap="none" strike="noStrike">
                <a:solidFill>
                  <a:srgbClr val="609DFF"/>
                </a:solidFill>
                <a:latin typeface="Libre Baskerville"/>
                <a:ea typeface="Libre Baskerville"/>
                <a:cs typeface="Libre Baskerville"/>
                <a:sym typeface="Libre Baskerville"/>
              </a:rPr>
              <a:t>78%</a:t>
            </a:r>
            <a:endParaRPr b="0" i="0" sz="3150" u="none" cap="none" strike="noStrike">
              <a:solidFill>
                <a:srgbClr val="609DFF"/>
              </a:solidFill>
            </a:endParaRPr>
          </a:p>
        </p:txBody>
      </p:sp>
      <p:sp>
        <p:nvSpPr>
          <p:cNvPr id="217" name="Google Shape;217;p5"/>
          <p:cNvSpPr/>
          <p:nvPr/>
        </p:nvSpPr>
        <p:spPr>
          <a:xfrm>
            <a:off x="539874" y="3032373"/>
            <a:ext cx="2606799" cy="13588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218" name="Google Shape;218;p5"/>
          <p:cNvSpPr/>
          <p:nvPr/>
        </p:nvSpPr>
        <p:spPr>
          <a:xfrm>
            <a:off x="539874" y="3106004"/>
            <a:ext cx="2606700" cy="5094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E2E6E9"/>
              </a:buClr>
              <a:buSzPts val="900"/>
              <a:buFont typeface="Libre Franklin"/>
              <a:buNone/>
            </a:pPr>
            <a:r>
              <a:rPr b="0" i="0" lang="en-US" sz="900" u="none" cap="none" strike="noStrike">
                <a:solidFill>
                  <a:srgbClr val="E2E6E9"/>
                </a:solidFill>
                <a:latin typeface="Libre Franklin"/>
                <a:ea typeface="Libre Franklin"/>
                <a:cs typeface="Libre Franklin"/>
                <a:sym typeface="Libre Franklin"/>
              </a:rPr>
              <a:t>Share of organizations reporting use of AI                       in  at least one business function in 2024,                   up from 55% the prior year.</a:t>
            </a:r>
            <a:endParaRPr b="0" i="0" sz="900" u="none" cap="none" strike="noStrike"/>
          </a:p>
        </p:txBody>
      </p:sp>
      <p:sp>
        <p:nvSpPr>
          <p:cNvPr id="219" name="Google Shape;219;p5"/>
          <p:cNvSpPr/>
          <p:nvPr/>
        </p:nvSpPr>
        <p:spPr>
          <a:xfrm>
            <a:off x="3464049" y="2348980"/>
            <a:ext cx="2215800" cy="378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E2E6E9"/>
              </a:buClr>
              <a:buSzPts val="2950"/>
              <a:buFont typeface="Libre Baskerville"/>
              <a:buNone/>
            </a:pPr>
            <a:r>
              <a:rPr b="0" i="0" lang="en-US" sz="3150" u="none" cap="none" strike="noStrike">
                <a:solidFill>
                  <a:srgbClr val="609DFF"/>
                </a:solidFill>
                <a:latin typeface="Libre Baskerville"/>
                <a:ea typeface="Libre Baskerville"/>
                <a:cs typeface="Libre Baskerville"/>
                <a:sym typeface="Libre Baskerville"/>
              </a:rPr>
              <a:t>65%</a:t>
            </a:r>
            <a:endParaRPr b="0" i="0" sz="3150" u="none" cap="none" strike="noStrike">
              <a:solidFill>
                <a:srgbClr val="609DFF"/>
              </a:solidFill>
            </a:endParaRPr>
          </a:p>
        </p:txBody>
      </p:sp>
      <p:sp>
        <p:nvSpPr>
          <p:cNvPr id="220" name="Google Shape;220;p5"/>
          <p:cNvSpPr/>
          <p:nvPr/>
        </p:nvSpPr>
        <p:spPr>
          <a:xfrm>
            <a:off x="3268563" y="3032373"/>
            <a:ext cx="2606799" cy="13588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SzPts val="700"/>
              <a:buFont typeface="Arial"/>
              <a:buNone/>
            </a:pPr>
            <a:r>
              <a:t/>
            </a:r>
            <a:endParaRPr b="0" i="0" sz="700" u="none" cap="none" strike="noStrike"/>
          </a:p>
        </p:txBody>
      </p:sp>
      <p:sp>
        <p:nvSpPr>
          <p:cNvPr id="221" name="Google Shape;221;p5"/>
          <p:cNvSpPr/>
          <p:nvPr/>
        </p:nvSpPr>
        <p:spPr>
          <a:xfrm>
            <a:off x="3268563" y="3106004"/>
            <a:ext cx="2606700" cy="5094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E2E6E9"/>
              </a:buClr>
              <a:buSzPts val="900"/>
              <a:buFont typeface="Libre Franklin"/>
              <a:buNone/>
            </a:pPr>
            <a:r>
              <a:rPr b="0" i="0" lang="en-US" sz="900" u="none" cap="none" strike="noStrike">
                <a:solidFill>
                  <a:srgbClr val="E2E6E9"/>
                </a:solidFill>
                <a:latin typeface="Libre Franklin"/>
                <a:ea typeface="Libre Franklin"/>
                <a:cs typeface="Libre Franklin"/>
                <a:sym typeface="Libre Franklin"/>
              </a:rPr>
              <a:t>Share reporting regular use of generative AI                  in at least one business function in 2024,            nearly double the prior year.</a:t>
            </a:r>
            <a:endParaRPr b="0" i="0" sz="900" u="none" cap="none" strike="noStrike"/>
          </a:p>
        </p:txBody>
      </p:sp>
      <p:sp>
        <p:nvSpPr>
          <p:cNvPr id="222" name="Google Shape;222;p5"/>
          <p:cNvSpPr/>
          <p:nvPr/>
        </p:nvSpPr>
        <p:spPr>
          <a:xfrm>
            <a:off x="6192738" y="2348980"/>
            <a:ext cx="2215800" cy="378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E2E6E9"/>
              </a:buClr>
              <a:buSzPts val="2950"/>
              <a:buFont typeface="Libre Baskerville"/>
              <a:buNone/>
            </a:pPr>
            <a:r>
              <a:rPr b="0" i="0" lang="en-US" sz="3150" u="none" cap="none" strike="noStrike">
                <a:solidFill>
                  <a:srgbClr val="609DFF"/>
                </a:solidFill>
                <a:latin typeface="Libre Baskerville"/>
                <a:ea typeface="Libre Baskerville"/>
                <a:cs typeface="Libre Baskerville"/>
                <a:sym typeface="Libre Baskerville"/>
              </a:rPr>
              <a:t>72%</a:t>
            </a:r>
            <a:endParaRPr b="0" i="0" sz="3150" u="none" cap="none" strike="noStrike">
              <a:solidFill>
                <a:srgbClr val="609DFF"/>
              </a:solidFill>
            </a:endParaRPr>
          </a:p>
        </p:txBody>
      </p:sp>
      <p:sp>
        <p:nvSpPr>
          <p:cNvPr id="223" name="Google Shape;223;p5"/>
          <p:cNvSpPr/>
          <p:nvPr/>
        </p:nvSpPr>
        <p:spPr>
          <a:xfrm>
            <a:off x="5997253" y="3032373"/>
            <a:ext cx="2606873" cy="13588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224" name="Google Shape;224;p5"/>
          <p:cNvSpPr/>
          <p:nvPr/>
        </p:nvSpPr>
        <p:spPr>
          <a:xfrm>
            <a:off x="6094963" y="3077961"/>
            <a:ext cx="2411400" cy="5094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E2E6E9"/>
              </a:buClr>
              <a:buSzPts val="900"/>
              <a:buFont typeface="Libre Franklin"/>
              <a:buNone/>
            </a:pPr>
            <a:r>
              <a:rPr b="0" i="0" lang="en-US" sz="900" u="none" cap="none" strike="noStrike">
                <a:solidFill>
                  <a:srgbClr val="E2E6E9"/>
                </a:solidFill>
                <a:latin typeface="Libre Franklin"/>
                <a:ea typeface="Libre Franklin"/>
                <a:cs typeface="Libre Franklin"/>
                <a:sym typeface="Libre Franklin"/>
              </a:rPr>
              <a:t>Share of companies globally already          piloting </a:t>
            </a:r>
            <a:r>
              <a:rPr lang="en-US" sz="900">
                <a:solidFill>
                  <a:srgbClr val="E2E6E9"/>
                </a:solidFill>
                <a:latin typeface="Libre Franklin"/>
                <a:ea typeface="Libre Franklin"/>
                <a:cs typeface="Libre Franklin"/>
                <a:sym typeface="Libre Franklin"/>
              </a:rPr>
              <a:t> </a:t>
            </a:r>
            <a:r>
              <a:rPr b="0" i="0" lang="en-US" sz="900" u="none" cap="none" strike="noStrike">
                <a:solidFill>
                  <a:srgbClr val="E2E6E9"/>
                </a:solidFill>
                <a:latin typeface="Libre Franklin"/>
                <a:ea typeface="Libre Franklin"/>
                <a:cs typeface="Libre Franklin"/>
                <a:sym typeface="Libre Franklin"/>
              </a:rPr>
              <a:t>or using AI in financial reporting, with near-universal adoption expected within three years. </a:t>
            </a:r>
            <a:endParaRPr b="0" i="0" sz="900" u="none" cap="none" strike="noStrike"/>
          </a:p>
        </p:txBody>
      </p:sp>
      <p:sp>
        <p:nvSpPr>
          <p:cNvPr id="225" name="Google Shape;225;p5"/>
          <p:cNvSpPr/>
          <p:nvPr/>
        </p:nvSpPr>
        <p:spPr>
          <a:xfrm>
            <a:off x="539874" y="3845868"/>
            <a:ext cx="8064252" cy="13588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SzPts val="700"/>
              <a:buFont typeface="Arial"/>
              <a:buNone/>
            </a:pPr>
            <a:r>
              <a:t/>
            </a:r>
            <a:endParaRPr b="0" i="0" sz="700" u="none" cap="none" strike="noStrike"/>
          </a:p>
        </p:txBody>
      </p:sp>
      <p:sp>
        <p:nvSpPr>
          <p:cNvPr id="226" name="Google Shape;226;p5"/>
          <p:cNvSpPr/>
          <p:nvPr/>
        </p:nvSpPr>
        <p:spPr>
          <a:xfrm>
            <a:off x="539874" y="4091434"/>
            <a:ext cx="8064252" cy="27176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00"/>
              <a:buFont typeface="Libre Franklin"/>
              <a:buNone/>
            </a:pPr>
            <a:r>
              <a:rPr b="0" i="1" lang="en-US" sz="700" u="none" cap="none" strike="noStrike">
                <a:solidFill>
                  <a:srgbClr val="AFCBF8"/>
                </a:solidFill>
                <a:latin typeface="Libre Franklin"/>
                <a:ea typeface="Libre Franklin"/>
                <a:cs typeface="Libre Franklin"/>
                <a:sym typeface="Libre Franklin"/>
              </a:rPr>
              <a:t>Sources: Stanford HAI, AI Index Report 2025, Chapter 4; McKinsey &amp; Company, "The State of AI in Early 2024," May 2024; KPMG, "AI in Financial Reporting and Audit: Navigating the New Era," May 2024.</a:t>
            </a:r>
            <a:endParaRPr b="0" i="1" sz="700" u="none" cap="none" strike="noStrike">
              <a:solidFill>
                <a:srgbClr val="AFCBF8"/>
              </a:solidFill>
            </a:endParaRPr>
          </a:p>
        </p:txBody>
      </p:sp>
      <p:sp>
        <p:nvSpPr>
          <p:cNvPr id="227" name="Google Shape;227;p5"/>
          <p:cNvSpPr/>
          <p:nvPr/>
        </p:nvSpPr>
        <p:spPr>
          <a:xfrm>
            <a:off x="134913" y="4702373"/>
            <a:ext cx="1709291" cy="139824"/>
          </a:xfrm>
          <a:prstGeom prst="rect">
            <a:avLst/>
          </a:prstGeom>
          <a:noFill/>
          <a:ln>
            <a:noFill/>
          </a:ln>
        </p:spPr>
        <p:txBody>
          <a:bodyPr anchorCtr="0" anchor="t" bIns="0" lIns="0" spcFirstLastPara="1" rIns="155625" wrap="square" tIns="188975">
            <a:noAutofit/>
          </a:bodyPr>
          <a:lstStyle/>
          <a:p>
            <a:pPr indent="0" lvl="0" marL="0" marR="0" rtl="0" algn="l">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228" name="Google Shape;228;p5"/>
          <p:cNvSpPr/>
          <p:nvPr/>
        </p:nvSpPr>
        <p:spPr>
          <a:xfrm>
            <a:off x="8603233" y="4702373"/>
            <a:ext cx="405854" cy="139824"/>
          </a:xfrm>
          <a:prstGeom prst="rect">
            <a:avLst/>
          </a:prstGeom>
          <a:noFill/>
          <a:ln>
            <a:noFill/>
          </a:ln>
        </p:spPr>
        <p:txBody>
          <a:bodyPr anchorCtr="0" anchor="t" bIns="0" lIns="0" spcFirstLastPara="1" rIns="188975" wrap="square" tIns="155625">
            <a:noAutofit/>
          </a:bodyPr>
          <a:lstStyle/>
          <a:p>
            <a:pPr indent="0" lvl="0" marL="0" marR="0" rtl="0" algn="r">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4</a:t>
            </a:r>
            <a:endParaRPr b="0" i="0" sz="700" u="none" cap="none" strike="noStrike"/>
          </a:p>
        </p:txBody>
      </p:sp>
      <p:pic>
        <p:nvPicPr>
          <p:cNvPr id="229" name="Google Shape;229;p5"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230" name="Google Shape;230;p5"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
          <p:cNvSpPr/>
          <p:nvPr/>
        </p:nvSpPr>
        <p:spPr>
          <a:xfrm>
            <a:off x="539874" y="923627"/>
            <a:ext cx="8064252" cy="128513"/>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SzPts val="700"/>
              <a:buFont typeface="Arial"/>
              <a:buNone/>
            </a:pPr>
            <a:r>
              <a:t/>
            </a:r>
            <a:endParaRPr b="0" i="0" sz="700" u="none" cap="none" strike="noStrike"/>
          </a:p>
        </p:txBody>
      </p:sp>
      <p:sp>
        <p:nvSpPr>
          <p:cNvPr id="237" name="Google Shape;237;p6"/>
          <p:cNvSpPr/>
          <p:nvPr/>
        </p:nvSpPr>
        <p:spPr>
          <a:xfrm>
            <a:off x="539874" y="1126480"/>
            <a:ext cx="8064252" cy="128513"/>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SzPts val="700"/>
              <a:buFont typeface="Arial"/>
              <a:buNone/>
            </a:pPr>
            <a:r>
              <a:t/>
            </a:r>
            <a:endParaRPr b="0" i="0" sz="700" u="none" cap="none" strike="noStrike"/>
          </a:p>
        </p:txBody>
      </p:sp>
      <p:sp>
        <p:nvSpPr>
          <p:cNvPr id="238" name="Google Shape;238;p6"/>
          <p:cNvSpPr/>
          <p:nvPr/>
        </p:nvSpPr>
        <p:spPr>
          <a:xfrm>
            <a:off x="539875" y="1329325"/>
            <a:ext cx="897900" cy="228600"/>
          </a:xfrm>
          <a:prstGeom prst="roundRect">
            <a:avLst>
              <a:gd fmla="val 19928" name="adj"/>
            </a:avLst>
          </a:prstGeom>
          <a:solidFill>
            <a:srgbClr val="001D4D"/>
          </a:solidFill>
          <a:ln>
            <a:noFill/>
          </a:ln>
        </p:spPr>
        <p:txBody>
          <a:bodyPr anchorCtr="0" anchor="ctr" bIns="103475" lIns="103475" spcFirstLastPara="1" rIns="103475" wrap="square" tIns="103475">
            <a:noAutofit/>
          </a:bodyPr>
          <a:lstStyle/>
          <a:p>
            <a:pPr indent="0" lvl="0" marL="0" rtl="0" algn="l">
              <a:spcBef>
                <a:spcPts val="0"/>
              </a:spcBef>
              <a:spcAft>
                <a:spcPts val="0"/>
              </a:spcAft>
              <a:buNone/>
            </a:pPr>
            <a:r>
              <a:t/>
            </a:r>
            <a:endParaRPr/>
          </a:p>
        </p:txBody>
      </p:sp>
      <p:sp>
        <p:nvSpPr>
          <p:cNvPr id="239" name="Google Shape;239;p6"/>
          <p:cNvSpPr/>
          <p:nvPr/>
        </p:nvSpPr>
        <p:spPr>
          <a:xfrm>
            <a:off x="631150" y="1379450"/>
            <a:ext cx="713100" cy="116400"/>
          </a:xfrm>
          <a:prstGeom prst="rect">
            <a:avLst/>
          </a:prstGeom>
          <a:noFill/>
          <a:ln>
            <a:noFill/>
          </a:ln>
        </p:spPr>
        <p:txBody>
          <a:bodyPr anchorCtr="0" anchor="t" bIns="0" lIns="0" spcFirstLastPara="1" rIns="0" wrap="square" tIns="0">
            <a:noAutofit/>
          </a:bodyPr>
          <a:lstStyle/>
          <a:p>
            <a:pPr indent="0" lvl="0" marL="0" marR="0" rtl="0" algn="l">
              <a:lnSpc>
                <a:spcPct val="145454"/>
              </a:lnSpc>
              <a:spcBef>
                <a:spcPts val="0"/>
              </a:spcBef>
              <a:spcAft>
                <a:spcPts val="0"/>
              </a:spcAft>
              <a:buClr>
                <a:srgbClr val="E2E6E9"/>
              </a:buClr>
              <a:buSzPts val="622"/>
              <a:buFont typeface="Libre Franklin"/>
              <a:buNone/>
            </a:pPr>
            <a:r>
              <a:rPr b="0" i="0" lang="en-US" sz="950" u="none" cap="none" strike="noStrike">
                <a:solidFill>
                  <a:srgbClr val="E2E6E9"/>
                </a:solidFill>
                <a:latin typeface="Libre Franklin"/>
                <a:ea typeface="Libre Franklin"/>
                <a:cs typeface="Libre Franklin"/>
                <a:sym typeface="Libre Franklin"/>
              </a:rPr>
              <a:t>POLL 1 OF 4</a:t>
            </a:r>
            <a:endParaRPr b="0" i="0" sz="950" u="none" cap="none" strike="noStrike"/>
          </a:p>
        </p:txBody>
      </p:sp>
      <p:sp>
        <p:nvSpPr>
          <p:cNvPr id="240" name="Google Shape;240;p6"/>
          <p:cNvSpPr/>
          <p:nvPr/>
        </p:nvSpPr>
        <p:spPr>
          <a:xfrm>
            <a:off x="539874" y="1764953"/>
            <a:ext cx="8064252" cy="590401"/>
          </a:xfrm>
          <a:prstGeom prst="rect">
            <a:avLst/>
          </a:prstGeom>
          <a:noFill/>
          <a:ln>
            <a:noFill/>
          </a:ln>
        </p:spPr>
        <p:txBody>
          <a:bodyPr anchorCtr="0" anchor="t" bIns="0" lIns="0" spcFirstLastPara="1" rIns="0" wrap="square" tIns="0">
            <a:noAutofit/>
          </a:bodyPr>
          <a:lstStyle/>
          <a:p>
            <a:pPr indent="0" lvl="0" marL="0" marR="0" rtl="0" algn="l">
              <a:lnSpc>
                <a:spcPct val="124324"/>
              </a:lnSpc>
              <a:spcBef>
                <a:spcPts val="0"/>
              </a:spcBef>
              <a:spcAft>
                <a:spcPts val="0"/>
              </a:spcAft>
              <a:buClr>
                <a:srgbClr val="F5F0F0"/>
              </a:buClr>
              <a:buSzPts val="1850"/>
              <a:buFont typeface="Libre Baskerville"/>
              <a:buNone/>
            </a:pPr>
            <a:r>
              <a:rPr b="0" i="0" lang="en-US" sz="1850" u="none" cap="none" strike="noStrike">
                <a:solidFill>
                  <a:srgbClr val="F5F0F0"/>
                </a:solidFill>
                <a:latin typeface="Libre Baskerville"/>
                <a:ea typeface="Libre Baskerville"/>
                <a:cs typeface="Libre Baskerville"/>
                <a:sym typeface="Libre Baskerville"/>
              </a:rPr>
              <a:t>When you scope an AI-enabled process today, what's your starting point?</a:t>
            </a:r>
            <a:endParaRPr b="0" i="0" sz="1850" u="none" cap="none" strike="noStrike"/>
          </a:p>
        </p:txBody>
      </p:sp>
      <p:sp>
        <p:nvSpPr>
          <p:cNvPr id="241" name="Google Shape;241;p6"/>
          <p:cNvSpPr/>
          <p:nvPr/>
        </p:nvSpPr>
        <p:spPr>
          <a:xfrm>
            <a:off x="539874" y="2454548"/>
            <a:ext cx="8064252" cy="102766"/>
          </a:xfrm>
          <a:prstGeom prst="rect">
            <a:avLst/>
          </a:prstGeom>
          <a:noFill/>
          <a:ln>
            <a:noFill/>
          </a:ln>
        </p:spPr>
        <p:txBody>
          <a:bodyPr anchorCtr="0" anchor="t" bIns="0" lIns="0" spcFirstLastPara="1" rIns="0" wrap="square" tIns="0">
            <a:noAutofit/>
          </a:bodyPr>
          <a:lstStyle/>
          <a:p>
            <a:pPr indent="0" lvl="0" marL="0" marR="0" rtl="0" algn="l">
              <a:lnSpc>
                <a:spcPct val="145454"/>
              </a:lnSpc>
              <a:spcBef>
                <a:spcPts val="0"/>
              </a:spcBef>
              <a:spcAft>
                <a:spcPts val="0"/>
              </a:spcAft>
              <a:buClr>
                <a:srgbClr val="E2E6E9"/>
              </a:buClr>
              <a:buSzPts val="550"/>
              <a:buFont typeface="Libre Franklin"/>
              <a:buNone/>
            </a:pPr>
            <a:r>
              <a:rPr b="0" i="0" lang="en-US" sz="550" u="none" cap="none" strike="noStrike">
                <a:solidFill>
                  <a:srgbClr val="E2E6E9"/>
                </a:solidFill>
                <a:latin typeface="Libre Franklin"/>
                <a:ea typeface="Libre Franklin"/>
                <a:cs typeface="Libre Franklin"/>
                <a:sym typeface="Libre Franklin"/>
              </a:rPr>
              <a:t> </a:t>
            </a:r>
            <a:endParaRPr b="0" i="0" sz="550" u="none" cap="none" strike="noStrike"/>
          </a:p>
        </p:txBody>
      </p:sp>
      <p:sp>
        <p:nvSpPr>
          <p:cNvPr id="242" name="Google Shape;242;p6"/>
          <p:cNvSpPr/>
          <p:nvPr/>
        </p:nvSpPr>
        <p:spPr>
          <a:xfrm>
            <a:off x="539874" y="2631653"/>
            <a:ext cx="2644006" cy="652165"/>
          </a:xfrm>
          <a:prstGeom prst="roundRect">
            <a:avLst>
              <a:gd fmla="val 6085"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p:nvPr/>
        </p:nvSpPr>
        <p:spPr>
          <a:xfrm>
            <a:off x="643830" y="2735610"/>
            <a:ext cx="1181100" cy="147563"/>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E2E6E9"/>
              </a:buClr>
              <a:buSzPts val="900"/>
              <a:buFont typeface="Libre Baskerville"/>
              <a:buNone/>
            </a:pPr>
            <a:r>
              <a:rPr b="0" i="0" lang="en-US" sz="900" u="none" cap="none" strike="noStrike">
                <a:solidFill>
                  <a:srgbClr val="E2E6E9"/>
                </a:solidFill>
                <a:latin typeface="Libre Baskerville"/>
                <a:ea typeface="Libre Baskerville"/>
                <a:cs typeface="Libre Baskerville"/>
                <a:sym typeface="Libre Baskerville"/>
              </a:rPr>
              <a:t>AI Tool First</a:t>
            </a:r>
            <a:endParaRPr b="0" i="0" sz="900" u="none" cap="none" strike="noStrike"/>
          </a:p>
        </p:txBody>
      </p:sp>
      <p:sp>
        <p:nvSpPr>
          <p:cNvPr id="244" name="Google Shape;244;p6"/>
          <p:cNvSpPr/>
          <p:nvPr/>
        </p:nvSpPr>
        <p:spPr>
          <a:xfrm>
            <a:off x="643830" y="2922836"/>
            <a:ext cx="2436093" cy="128513"/>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00"/>
              <a:buFont typeface="Libre Franklin"/>
              <a:buNone/>
            </a:pPr>
            <a:r>
              <a:rPr b="0" i="0" lang="en-US" sz="900" u="none" cap="none" strike="noStrike">
                <a:solidFill>
                  <a:srgbClr val="E2E6E9"/>
                </a:solidFill>
                <a:latin typeface="Libre Franklin"/>
                <a:ea typeface="Libre Franklin"/>
                <a:cs typeface="Libre Franklin"/>
                <a:sym typeface="Libre Franklin"/>
              </a:rPr>
              <a:t>I start with the AI tool itself and work outward.  </a:t>
            </a:r>
            <a:endParaRPr sz="1600"/>
          </a:p>
        </p:txBody>
      </p:sp>
      <p:sp>
        <p:nvSpPr>
          <p:cNvPr id="245" name="Google Shape;245;p6"/>
          <p:cNvSpPr/>
          <p:nvPr/>
        </p:nvSpPr>
        <p:spPr>
          <a:xfrm>
            <a:off x="3249960" y="2631653"/>
            <a:ext cx="2644006" cy="652165"/>
          </a:xfrm>
          <a:prstGeom prst="roundRect">
            <a:avLst>
              <a:gd fmla="val 6085"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p:nvPr/>
        </p:nvSpPr>
        <p:spPr>
          <a:xfrm>
            <a:off x="3353916" y="2735610"/>
            <a:ext cx="1312664" cy="147563"/>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E2E6E9"/>
              </a:buClr>
              <a:buSzPts val="900"/>
              <a:buFont typeface="Libre Baskerville"/>
              <a:buNone/>
            </a:pPr>
            <a:r>
              <a:rPr b="0" i="0" lang="en-US" sz="900" u="none" cap="none" strike="noStrike">
                <a:solidFill>
                  <a:srgbClr val="E2E6E9"/>
                </a:solidFill>
                <a:latin typeface="Libre Baskerville"/>
                <a:ea typeface="Libre Baskerville"/>
                <a:cs typeface="Libre Baskerville"/>
                <a:sym typeface="Libre Baskerville"/>
              </a:rPr>
              <a:t>Business Process First</a:t>
            </a:r>
            <a:endParaRPr b="0" i="0" sz="900" u="none" cap="none" strike="noStrike"/>
          </a:p>
        </p:txBody>
      </p:sp>
      <p:sp>
        <p:nvSpPr>
          <p:cNvPr id="247" name="Google Shape;247;p6"/>
          <p:cNvSpPr/>
          <p:nvPr/>
        </p:nvSpPr>
        <p:spPr>
          <a:xfrm>
            <a:off x="3353916" y="2922836"/>
            <a:ext cx="2436093" cy="257026"/>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00"/>
              <a:buFont typeface="Libre Franklin"/>
              <a:buNone/>
            </a:pPr>
            <a:r>
              <a:rPr b="0" i="0" lang="en-US" sz="900" u="none" cap="none" strike="noStrike">
                <a:solidFill>
                  <a:srgbClr val="E2E6E9"/>
                </a:solidFill>
                <a:latin typeface="Libre Franklin"/>
                <a:ea typeface="Libre Franklin"/>
                <a:cs typeface="Libre Franklin"/>
                <a:sym typeface="Libre Franklin"/>
              </a:rPr>
              <a:t>I start with the business process and locate the AI inside it.</a:t>
            </a:r>
            <a:endParaRPr b="0" i="0" sz="900" u="none" cap="none" strike="noStrike"/>
          </a:p>
        </p:txBody>
      </p:sp>
      <p:sp>
        <p:nvSpPr>
          <p:cNvPr id="248" name="Google Shape;248;p6"/>
          <p:cNvSpPr/>
          <p:nvPr/>
        </p:nvSpPr>
        <p:spPr>
          <a:xfrm>
            <a:off x="5960046" y="2631653"/>
            <a:ext cx="2644006" cy="652165"/>
          </a:xfrm>
          <a:prstGeom prst="roundRect">
            <a:avLst>
              <a:gd fmla="val 6085"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6064002" y="2735610"/>
            <a:ext cx="1181100" cy="147563"/>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E2E6E9"/>
              </a:buClr>
              <a:buSzPts val="900"/>
              <a:buFont typeface="Libre Baskerville"/>
              <a:buNone/>
            </a:pPr>
            <a:r>
              <a:rPr b="0" i="0" lang="en-US" sz="900" u="none" cap="none" strike="noStrike">
                <a:solidFill>
                  <a:srgbClr val="E2E6E9"/>
                </a:solidFill>
                <a:latin typeface="Libre Baskerville"/>
                <a:ea typeface="Libre Baskerville"/>
                <a:cs typeface="Libre Baskerville"/>
                <a:sym typeface="Libre Baskerville"/>
              </a:rPr>
              <a:t>Data First</a:t>
            </a:r>
            <a:endParaRPr b="0" i="0" sz="900" u="none" cap="none" strike="noStrike"/>
          </a:p>
        </p:txBody>
      </p:sp>
      <p:sp>
        <p:nvSpPr>
          <p:cNvPr id="250" name="Google Shape;250;p6"/>
          <p:cNvSpPr/>
          <p:nvPr/>
        </p:nvSpPr>
        <p:spPr>
          <a:xfrm>
            <a:off x="6064002" y="2922836"/>
            <a:ext cx="2436093" cy="128513"/>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00"/>
              <a:buFont typeface="Libre Franklin"/>
              <a:buNone/>
            </a:pPr>
            <a:r>
              <a:rPr b="0" i="0" lang="en-US" sz="900" u="none" cap="none" strike="noStrike">
                <a:solidFill>
                  <a:srgbClr val="E2E6E9"/>
                </a:solidFill>
                <a:latin typeface="Libre Franklin"/>
                <a:ea typeface="Libre Franklin"/>
                <a:cs typeface="Libre Franklin"/>
                <a:sym typeface="Libre Franklin"/>
              </a:rPr>
              <a:t>I start with the data the AI uses.</a:t>
            </a:r>
            <a:endParaRPr b="0" i="0" sz="900" u="none" cap="none" strike="noStrike"/>
          </a:p>
        </p:txBody>
      </p:sp>
      <p:sp>
        <p:nvSpPr>
          <p:cNvPr id="251" name="Google Shape;251;p6"/>
          <p:cNvSpPr/>
          <p:nvPr/>
        </p:nvSpPr>
        <p:spPr>
          <a:xfrm>
            <a:off x="539874" y="3349898"/>
            <a:ext cx="8064178" cy="523652"/>
          </a:xfrm>
          <a:prstGeom prst="roundRect">
            <a:avLst>
              <a:gd fmla="val 7579" name="adj"/>
            </a:avLst>
          </a:prstGeom>
          <a:solidFill>
            <a:srgbClr val="09151A">
              <a:alpha val="94901"/>
            </a:srgbClr>
          </a:solidFill>
          <a:ln cap="flat" cmpd="sng" w="9525">
            <a:solidFill>
              <a:srgbClr val="194A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643830" y="3453854"/>
            <a:ext cx="1181100" cy="147563"/>
          </a:xfrm>
          <a:prstGeom prst="rect">
            <a:avLst/>
          </a:prstGeom>
          <a:noFill/>
          <a:ln>
            <a:noFill/>
          </a:ln>
        </p:spPr>
        <p:txBody>
          <a:bodyPr anchorCtr="0" anchor="t" bIns="0" lIns="0" spcFirstLastPara="1" rIns="0" wrap="square" tIns="0">
            <a:noAutofit/>
          </a:bodyPr>
          <a:lstStyle/>
          <a:p>
            <a:pPr indent="0" lvl="0" marL="0" marR="0" rtl="0" algn="l">
              <a:lnSpc>
                <a:spcPct val="127777"/>
              </a:lnSpc>
              <a:spcBef>
                <a:spcPts val="0"/>
              </a:spcBef>
              <a:spcAft>
                <a:spcPts val="0"/>
              </a:spcAft>
              <a:buClr>
                <a:srgbClr val="E2E6E9"/>
              </a:buClr>
              <a:buSzPts val="900"/>
              <a:buFont typeface="Libre Baskerville"/>
              <a:buNone/>
            </a:pPr>
            <a:r>
              <a:rPr b="0" i="0" lang="en-US" sz="900" u="none" cap="none" strike="noStrike">
                <a:solidFill>
                  <a:srgbClr val="E2E6E9"/>
                </a:solidFill>
                <a:latin typeface="Libre Baskerville"/>
                <a:ea typeface="Libre Baskerville"/>
                <a:cs typeface="Libre Baskerville"/>
                <a:sym typeface="Libre Baskerville"/>
              </a:rPr>
              <a:t>Not Yet Scoped</a:t>
            </a:r>
            <a:endParaRPr b="0" i="0" sz="900" u="none" cap="none" strike="noStrike"/>
          </a:p>
        </p:txBody>
      </p:sp>
      <p:sp>
        <p:nvSpPr>
          <p:cNvPr id="253" name="Google Shape;253;p6"/>
          <p:cNvSpPr/>
          <p:nvPr/>
        </p:nvSpPr>
        <p:spPr>
          <a:xfrm>
            <a:off x="643830" y="3641080"/>
            <a:ext cx="7856265" cy="128513"/>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700"/>
              <a:buFont typeface="Libre Franklin"/>
              <a:buNone/>
            </a:pPr>
            <a:r>
              <a:rPr b="0" i="0" lang="en-US" sz="900" u="none" cap="none" strike="noStrike">
                <a:solidFill>
                  <a:srgbClr val="E2E6E9"/>
                </a:solidFill>
                <a:latin typeface="Libre Franklin"/>
                <a:ea typeface="Libre Franklin"/>
                <a:cs typeface="Libre Franklin"/>
                <a:sym typeface="Libre Franklin"/>
              </a:rPr>
              <a:t>I have not yet been asked to scope an AI-enabled audit.</a:t>
            </a:r>
            <a:endParaRPr b="0" i="0" sz="900" u="none" cap="none" strike="noStrike"/>
          </a:p>
        </p:txBody>
      </p:sp>
      <p:sp>
        <p:nvSpPr>
          <p:cNvPr id="254" name="Google Shape;254;p6"/>
          <p:cNvSpPr/>
          <p:nvPr/>
        </p:nvSpPr>
        <p:spPr>
          <a:xfrm>
            <a:off x="539874" y="3947889"/>
            <a:ext cx="8064252" cy="128513"/>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SzPts val="700"/>
              <a:buFont typeface="Arial"/>
              <a:buNone/>
            </a:pPr>
            <a:r>
              <a:t/>
            </a:r>
            <a:endParaRPr b="0" i="0" sz="700" u="none" cap="none" strike="noStrike"/>
          </a:p>
        </p:txBody>
      </p:sp>
      <p:sp>
        <p:nvSpPr>
          <p:cNvPr id="255" name="Google Shape;255;p6"/>
          <p:cNvSpPr/>
          <p:nvPr/>
        </p:nvSpPr>
        <p:spPr>
          <a:xfrm>
            <a:off x="539874" y="4150742"/>
            <a:ext cx="8064252" cy="128513"/>
          </a:xfrm>
          <a:prstGeom prst="rect">
            <a:avLst/>
          </a:prstGeom>
          <a:noFill/>
          <a:ln>
            <a:noFill/>
          </a:ln>
        </p:spPr>
        <p:txBody>
          <a:bodyPr anchorCtr="0" anchor="t" bIns="0" lIns="0" spcFirstLastPara="1" rIns="0" wrap="square" tIns="0">
            <a:noAutofit/>
          </a:bodyPr>
          <a:lstStyle/>
          <a:p>
            <a:pPr indent="0" lvl="0" marL="0" marR="0" rtl="0" algn="l">
              <a:lnSpc>
                <a:spcPct val="142857"/>
              </a:lnSpc>
              <a:spcBef>
                <a:spcPts val="0"/>
              </a:spcBef>
              <a:spcAft>
                <a:spcPts val="0"/>
              </a:spcAft>
              <a:buSzPts val="700"/>
              <a:buFont typeface="Arial"/>
              <a:buNone/>
            </a:pPr>
            <a:r>
              <a:t/>
            </a:r>
            <a:endParaRPr b="0" i="0" sz="700" u="none" cap="none" strike="noStrike"/>
          </a:p>
        </p:txBody>
      </p:sp>
      <p:sp>
        <p:nvSpPr>
          <p:cNvPr id="256" name="Google Shape;256;p6"/>
          <p:cNvSpPr/>
          <p:nvPr/>
        </p:nvSpPr>
        <p:spPr>
          <a:xfrm>
            <a:off x="134913" y="4708029"/>
            <a:ext cx="1783110" cy="128513"/>
          </a:xfrm>
          <a:prstGeom prst="rect">
            <a:avLst/>
          </a:prstGeom>
          <a:noFill/>
          <a:ln>
            <a:noFill/>
          </a:ln>
        </p:spPr>
        <p:txBody>
          <a:bodyPr anchorCtr="0" anchor="t" bIns="0" lIns="0" spcFirstLastPara="1" rIns="188975" wrap="square" tIns="229475">
            <a:noAutofit/>
          </a:bodyPr>
          <a:lstStyle/>
          <a:p>
            <a:pPr indent="0" lvl="0" marL="0" marR="0" rtl="0" algn="l">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257" name="Google Shape;257;p6"/>
          <p:cNvSpPr/>
          <p:nvPr/>
        </p:nvSpPr>
        <p:spPr>
          <a:xfrm>
            <a:off x="8528968" y="4708029"/>
            <a:ext cx="480120" cy="128513"/>
          </a:xfrm>
          <a:prstGeom prst="rect">
            <a:avLst/>
          </a:prstGeom>
          <a:noFill/>
          <a:ln>
            <a:noFill/>
          </a:ln>
        </p:spPr>
        <p:txBody>
          <a:bodyPr anchorCtr="0" anchor="t" bIns="0" lIns="0" spcFirstLastPara="1" rIns="229475" wrap="square" tIns="188975">
            <a:noAutofit/>
          </a:bodyPr>
          <a:lstStyle/>
          <a:p>
            <a:pPr indent="0" lvl="0" marL="0" marR="0" rtl="0" algn="r">
              <a:lnSpc>
                <a:spcPct val="142857"/>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5</a:t>
            </a:r>
            <a:endParaRPr b="0" i="0" sz="700" u="none" cap="none" strike="noStrike"/>
          </a:p>
        </p:txBody>
      </p:sp>
      <p:pic>
        <p:nvPicPr>
          <p:cNvPr id="258" name="Google Shape;258;p6"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259" name="Google Shape;259;p6"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preencoded.png" id="265" name="Google Shape;265;p7"/>
          <p:cNvPicPr preferRelativeResize="0"/>
          <p:nvPr/>
        </p:nvPicPr>
        <p:blipFill rotWithShape="1">
          <a:blip r:embed="rId3">
            <a:alphaModFix/>
          </a:blip>
          <a:srcRect b="0" l="0" r="0" t="0"/>
          <a:stretch/>
        </p:blipFill>
        <p:spPr>
          <a:xfrm>
            <a:off x="0" y="0"/>
            <a:ext cx="9144000" cy="1687264"/>
          </a:xfrm>
          <a:prstGeom prst="rect">
            <a:avLst/>
          </a:prstGeom>
          <a:noFill/>
          <a:ln>
            <a:noFill/>
          </a:ln>
        </p:spPr>
      </p:pic>
      <p:sp>
        <p:nvSpPr>
          <p:cNvPr id="266" name="Google Shape;266;p7"/>
          <p:cNvSpPr/>
          <p:nvPr/>
        </p:nvSpPr>
        <p:spPr>
          <a:xfrm>
            <a:off x="539874" y="2541166"/>
            <a:ext cx="3374603" cy="421779"/>
          </a:xfrm>
          <a:prstGeom prst="rect">
            <a:avLst/>
          </a:prstGeom>
          <a:noFill/>
          <a:ln>
            <a:noFill/>
          </a:ln>
        </p:spPr>
        <p:txBody>
          <a:bodyPr anchorCtr="0" anchor="t" bIns="0" lIns="0" spcFirstLastPara="1" rIns="0" wrap="square" tIns="0">
            <a:noAutofit/>
          </a:bodyPr>
          <a:lstStyle/>
          <a:p>
            <a:pPr indent="0" lvl="0" marL="0" marR="0" rtl="0" algn="l">
              <a:lnSpc>
                <a:spcPct val="124528"/>
              </a:lnSpc>
              <a:spcBef>
                <a:spcPts val="0"/>
              </a:spcBef>
              <a:spcAft>
                <a:spcPts val="0"/>
              </a:spcAft>
              <a:buClr>
                <a:srgbClr val="F5F0F0"/>
              </a:buClr>
              <a:buSzPts val="2650"/>
              <a:buFont typeface="Libre Baskerville"/>
              <a:buNone/>
            </a:pPr>
            <a:r>
              <a:rPr b="0" i="0" lang="en-US" sz="2650" u="none" cap="none" strike="noStrike">
                <a:solidFill>
                  <a:srgbClr val="F5F0F0"/>
                </a:solidFill>
                <a:latin typeface="Libre Baskerville"/>
                <a:ea typeface="Libre Baskerville"/>
                <a:cs typeface="Libre Baskerville"/>
                <a:sym typeface="Libre Baskerville"/>
              </a:rPr>
              <a:t>Plan and Scope</a:t>
            </a:r>
            <a:endParaRPr b="0" i="0" sz="2650" u="none" cap="none" strike="noStrike"/>
          </a:p>
        </p:txBody>
      </p:sp>
      <p:sp>
        <p:nvSpPr>
          <p:cNvPr id="267" name="Google Shape;267;p7"/>
          <p:cNvSpPr/>
          <p:nvPr/>
        </p:nvSpPr>
        <p:spPr>
          <a:xfrm>
            <a:off x="539874" y="3165351"/>
            <a:ext cx="8064252" cy="431899"/>
          </a:xfrm>
          <a:prstGeom prst="rect">
            <a:avLst/>
          </a:prstGeom>
          <a:noFill/>
          <a:ln>
            <a:noFill/>
          </a:ln>
        </p:spPr>
        <p:txBody>
          <a:bodyPr anchorCtr="0" anchor="t" bIns="0" lIns="0" spcFirstLastPara="1" rIns="0" wrap="square" tIns="0">
            <a:noAutofit/>
          </a:bodyPr>
          <a:lstStyle/>
          <a:p>
            <a:pPr indent="0" lvl="0" marL="0" marR="0" rtl="0" algn="l">
              <a:lnSpc>
                <a:spcPct val="161904"/>
              </a:lnSpc>
              <a:spcBef>
                <a:spcPts val="0"/>
              </a:spcBef>
              <a:spcAft>
                <a:spcPts val="0"/>
              </a:spcAft>
              <a:buClr>
                <a:srgbClr val="E2E6E9"/>
              </a:buClr>
              <a:buSzPts val="1050"/>
              <a:buFont typeface="Libre Franklin"/>
              <a:buNone/>
            </a:pPr>
            <a:r>
              <a:rPr b="0" i="0" lang="en-US" sz="1050" u="none" cap="none" strike="noStrike">
                <a:solidFill>
                  <a:srgbClr val="E2E6E9"/>
                </a:solidFill>
                <a:latin typeface="Libre Franklin"/>
                <a:ea typeface="Libre Franklin"/>
                <a:cs typeface="Libre Franklin"/>
                <a:sym typeface="Libre Franklin"/>
              </a:rPr>
              <a:t>The first failure mode in AI audits is poor scoping. Auditors who start with the algorithm get lost.                                                                                                       Auditors who start with the process get findings.</a:t>
            </a:r>
            <a:endParaRPr b="0" i="0" sz="1050" u="none" cap="none" strike="noStrike"/>
          </a:p>
        </p:txBody>
      </p:sp>
      <p:sp>
        <p:nvSpPr>
          <p:cNvPr id="268" name="Google Shape;268;p7"/>
          <p:cNvSpPr/>
          <p:nvPr/>
        </p:nvSpPr>
        <p:spPr>
          <a:xfrm>
            <a:off x="539874" y="3749055"/>
            <a:ext cx="8064252" cy="172715"/>
          </a:xfrm>
          <a:prstGeom prst="rect">
            <a:avLst/>
          </a:prstGeom>
          <a:noFill/>
          <a:ln>
            <a:noFill/>
          </a:ln>
        </p:spPr>
        <p:txBody>
          <a:bodyPr anchorCtr="0" anchor="t" bIns="0" lIns="0" spcFirstLastPara="1" rIns="0" wrap="square" tIns="0">
            <a:noAutofit/>
          </a:bodyPr>
          <a:lstStyle/>
          <a:p>
            <a:pPr indent="0" lvl="0" marL="0" marR="0" rtl="0" algn="l">
              <a:lnSpc>
                <a:spcPct val="158823"/>
              </a:lnSpc>
              <a:spcBef>
                <a:spcPts val="0"/>
              </a:spcBef>
              <a:spcAft>
                <a:spcPts val="0"/>
              </a:spcAft>
              <a:buClr>
                <a:srgbClr val="E2E6E9"/>
              </a:buClr>
              <a:buSzPts val="850"/>
              <a:buFont typeface="Libre Franklin"/>
              <a:buNone/>
            </a:pPr>
            <a:r>
              <a:rPr b="0" i="0" lang="en-US" sz="850" u="none" cap="none" strike="noStrike">
                <a:solidFill>
                  <a:srgbClr val="E2E6E9"/>
                </a:solidFill>
                <a:latin typeface="Libre Franklin"/>
                <a:ea typeface="Libre Franklin"/>
                <a:cs typeface="Libre Franklin"/>
                <a:sym typeface="Libre Franklin"/>
              </a:rPr>
              <a:t> </a:t>
            </a:r>
            <a:endParaRPr b="0" i="0" sz="850" u="none" cap="none" strike="noStrike"/>
          </a:p>
        </p:txBody>
      </p:sp>
      <p:sp>
        <p:nvSpPr>
          <p:cNvPr id="269" name="Google Shape;269;p7"/>
          <p:cNvSpPr/>
          <p:nvPr/>
        </p:nvSpPr>
        <p:spPr>
          <a:xfrm>
            <a:off x="539874" y="4073575"/>
            <a:ext cx="8064252" cy="215950"/>
          </a:xfrm>
          <a:prstGeom prst="rect">
            <a:avLst/>
          </a:prstGeom>
          <a:noFill/>
          <a:ln>
            <a:noFill/>
          </a:ln>
        </p:spPr>
        <p:txBody>
          <a:bodyPr anchorCtr="0" anchor="t" bIns="0" lIns="0" spcFirstLastPara="1" rIns="0" wrap="square" tIns="0">
            <a:noAutofit/>
          </a:bodyPr>
          <a:lstStyle/>
          <a:p>
            <a:pPr indent="0" lvl="0" marL="0" marR="0" rtl="0" algn="l">
              <a:lnSpc>
                <a:spcPct val="161904"/>
              </a:lnSpc>
              <a:spcBef>
                <a:spcPts val="0"/>
              </a:spcBef>
              <a:spcAft>
                <a:spcPts val="0"/>
              </a:spcAft>
              <a:buSzPts val="1050"/>
              <a:buFont typeface="Arial"/>
              <a:buNone/>
            </a:pPr>
            <a:r>
              <a:t/>
            </a:r>
            <a:endParaRPr b="0" i="0" sz="1050" u="none" cap="none" strike="noStrike"/>
          </a:p>
        </p:txBody>
      </p:sp>
      <p:sp>
        <p:nvSpPr>
          <p:cNvPr id="270" name="Google Shape;270;p7"/>
          <p:cNvSpPr/>
          <p:nvPr/>
        </p:nvSpPr>
        <p:spPr>
          <a:xfrm>
            <a:off x="134913" y="4696718"/>
            <a:ext cx="1657573" cy="151209"/>
          </a:xfrm>
          <a:prstGeom prst="rect">
            <a:avLst/>
          </a:prstGeom>
          <a:noFill/>
          <a:ln>
            <a:noFill/>
          </a:ln>
        </p:spPr>
        <p:txBody>
          <a:bodyPr anchorCtr="0" anchor="t" bIns="0" lIns="0" spcFirstLastPara="1" rIns="132275" wrap="square" tIns="160625">
            <a:noAutofit/>
          </a:bodyPr>
          <a:lstStyle/>
          <a:p>
            <a:pPr indent="0" lvl="0" marL="0" marR="0" rtl="0" algn="l">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271" name="Google Shape;271;p7"/>
          <p:cNvSpPr/>
          <p:nvPr/>
        </p:nvSpPr>
        <p:spPr>
          <a:xfrm>
            <a:off x="8653835" y="4696718"/>
            <a:ext cx="355253" cy="151209"/>
          </a:xfrm>
          <a:prstGeom prst="rect">
            <a:avLst/>
          </a:prstGeom>
          <a:noFill/>
          <a:ln>
            <a:noFill/>
          </a:ln>
        </p:spPr>
        <p:txBody>
          <a:bodyPr anchorCtr="0" anchor="t" bIns="0" lIns="0" spcFirstLastPara="1" rIns="160625" wrap="square" tIns="132275">
            <a:noAutofit/>
          </a:bodyPr>
          <a:lstStyle/>
          <a:p>
            <a:pPr indent="0" lvl="0" marL="0" marR="0" rtl="0" algn="r">
              <a:lnSpc>
                <a:spcPct val="164285"/>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6</a:t>
            </a:r>
            <a:endParaRPr b="0" i="0" sz="700" u="none" cap="none" strike="noStrike"/>
          </a:p>
        </p:txBody>
      </p:sp>
      <p:pic>
        <p:nvPicPr>
          <p:cNvPr id="272" name="Google Shape;272;p7" title="fd1d69226b72752bf32023131be51d7fb09c35dd.png"/>
          <p:cNvPicPr preferRelativeResize="0"/>
          <p:nvPr/>
        </p:nvPicPr>
        <p:blipFill rotWithShape="1">
          <a:blip r:embed="rId4">
            <a:alphaModFix/>
          </a:blip>
          <a:srcRect b="0" l="0" r="0" t="0"/>
          <a:stretch/>
        </p:blipFill>
        <p:spPr>
          <a:xfrm>
            <a:off x="7995457" y="1898439"/>
            <a:ext cx="974275" cy="304800"/>
          </a:xfrm>
          <a:prstGeom prst="rect">
            <a:avLst/>
          </a:prstGeom>
          <a:noFill/>
          <a:ln>
            <a:noFill/>
          </a:ln>
        </p:spPr>
      </p:pic>
      <p:pic>
        <p:nvPicPr>
          <p:cNvPr id="273" name="Google Shape;273;p7" title="CHA Logo 10.png"/>
          <p:cNvPicPr preferRelativeResize="0"/>
          <p:nvPr/>
        </p:nvPicPr>
        <p:blipFill rotWithShape="1">
          <a:blip r:embed="rId5">
            <a:alphaModFix/>
          </a:blip>
          <a:srcRect b="5721" l="0" r="0" t="5721"/>
          <a:stretch/>
        </p:blipFill>
        <p:spPr>
          <a:xfrm>
            <a:off x="6633602" y="1811800"/>
            <a:ext cx="1350151" cy="4780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8"/>
          <p:cNvSpPr/>
          <p:nvPr/>
        </p:nvSpPr>
        <p:spPr>
          <a:xfrm>
            <a:off x="539875" y="548739"/>
            <a:ext cx="5277600" cy="286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F5F0F0"/>
              </a:buClr>
              <a:buSzPts val="1800"/>
              <a:buFont typeface="Libre Baskerville"/>
              <a:buNone/>
            </a:pPr>
            <a:r>
              <a:rPr b="0" i="0" lang="en-US" sz="1800" u="none" cap="none" strike="noStrike">
                <a:solidFill>
                  <a:srgbClr val="F5F0F0"/>
                </a:solidFill>
                <a:latin typeface="Libre Baskerville"/>
                <a:ea typeface="Libre Baskerville"/>
                <a:cs typeface="Libre Baskerville"/>
                <a:sym typeface="Libre Baskerville"/>
              </a:rPr>
              <a:t>The Four-Step Scoping Method</a:t>
            </a:r>
            <a:endParaRPr b="0" i="0" sz="1800" u="none" cap="none" strike="noStrike"/>
          </a:p>
        </p:txBody>
      </p:sp>
      <p:sp>
        <p:nvSpPr>
          <p:cNvPr id="280" name="Google Shape;280;p8"/>
          <p:cNvSpPr/>
          <p:nvPr/>
        </p:nvSpPr>
        <p:spPr>
          <a:xfrm>
            <a:off x="539874" y="1030642"/>
            <a:ext cx="80643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100" u="none" cap="none" strike="noStrike">
                <a:solidFill>
                  <a:srgbClr val="E2E6E9"/>
                </a:solidFill>
                <a:latin typeface="Libre Franklin"/>
                <a:ea typeface="Libre Franklin"/>
                <a:cs typeface="Libre Franklin"/>
                <a:sym typeface="Libre Franklin"/>
              </a:rPr>
              <a:t>A repeatable structure you can apply to any AI-enabled audit, regardless of business unit or AI tool. The same four steps apply whether you are </a:t>
            </a:r>
            <a:r>
              <a:rPr lang="en-US" sz="1100">
                <a:solidFill>
                  <a:srgbClr val="E2E6E9"/>
                </a:solidFill>
                <a:latin typeface="Libre Franklin"/>
                <a:ea typeface="Libre Franklin"/>
                <a:cs typeface="Libre Franklin"/>
                <a:sym typeface="Libre Franklin"/>
              </a:rPr>
              <a:t> </a:t>
            </a:r>
            <a:r>
              <a:rPr b="0" i="0" lang="en-US" sz="1100" u="none" cap="none" strike="noStrike">
                <a:solidFill>
                  <a:srgbClr val="E2E6E9"/>
                </a:solidFill>
                <a:latin typeface="Libre Franklin"/>
                <a:ea typeface="Libre Franklin"/>
                <a:cs typeface="Libre Franklin"/>
                <a:sym typeface="Libre Franklin"/>
              </a:rPr>
              <a:t>testing the control to provide assurance, or testing it to determine reliance for financial reporting purposes.</a:t>
            </a:r>
            <a:endParaRPr b="0" i="0" sz="1100" u="none" cap="none" strike="noStrike"/>
          </a:p>
        </p:txBody>
      </p:sp>
      <p:sp>
        <p:nvSpPr>
          <p:cNvPr id="281" name="Google Shape;281;p8"/>
          <p:cNvSpPr/>
          <p:nvPr/>
        </p:nvSpPr>
        <p:spPr>
          <a:xfrm>
            <a:off x="539874" y="1590710"/>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282" name="Google Shape;282;p8"/>
          <p:cNvSpPr/>
          <p:nvPr/>
        </p:nvSpPr>
        <p:spPr>
          <a:xfrm>
            <a:off x="539874" y="1906198"/>
            <a:ext cx="39834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83" name="Google Shape;283;p8"/>
          <p:cNvSpPr/>
          <p:nvPr/>
        </p:nvSpPr>
        <p:spPr>
          <a:xfrm>
            <a:off x="539874" y="2036373"/>
            <a:ext cx="14343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Map the Process</a:t>
            </a:r>
            <a:endParaRPr b="0" i="0" sz="1200" u="none" cap="none" strike="noStrike"/>
          </a:p>
        </p:txBody>
      </p:sp>
      <p:sp>
        <p:nvSpPr>
          <p:cNvPr id="284" name="Google Shape;284;p8"/>
          <p:cNvSpPr/>
          <p:nvPr/>
        </p:nvSpPr>
        <p:spPr>
          <a:xfrm>
            <a:off x="539874" y="2373733"/>
            <a:ext cx="39834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Identify the end-to-end business process before identifying                the AI. Document inputs, decision points, and outputs.</a:t>
            </a:r>
            <a:endParaRPr b="0" i="0" sz="1000" u="none" cap="none" strike="noStrike"/>
          </a:p>
        </p:txBody>
      </p:sp>
      <p:sp>
        <p:nvSpPr>
          <p:cNvPr id="285" name="Google Shape;285;p8"/>
          <p:cNvSpPr/>
          <p:nvPr/>
        </p:nvSpPr>
        <p:spPr>
          <a:xfrm>
            <a:off x="4620741" y="1906198"/>
            <a:ext cx="39834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86" name="Google Shape;286;p8"/>
          <p:cNvSpPr/>
          <p:nvPr/>
        </p:nvSpPr>
        <p:spPr>
          <a:xfrm>
            <a:off x="4620741" y="2036373"/>
            <a:ext cx="14343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Locate the AI</a:t>
            </a:r>
            <a:endParaRPr b="0" i="0" sz="1200" u="none" cap="none" strike="noStrike"/>
          </a:p>
        </p:txBody>
      </p:sp>
      <p:sp>
        <p:nvSpPr>
          <p:cNvPr id="287" name="Google Shape;287;p8"/>
          <p:cNvSpPr/>
          <p:nvPr/>
        </p:nvSpPr>
        <p:spPr>
          <a:xfrm>
            <a:off x="4620741" y="2373733"/>
            <a:ext cx="39834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Pinpoint exactly which step or steps in the process the AI   performs.</a:t>
            </a:r>
            <a:r>
              <a:rPr lang="en-US" sz="1000">
                <a:solidFill>
                  <a:srgbClr val="E2E6E9"/>
                </a:solidFill>
                <a:latin typeface="Libre Franklin"/>
                <a:ea typeface="Libre Franklin"/>
                <a:cs typeface="Libre Franklin"/>
                <a:sym typeface="Libre Franklin"/>
              </a:rPr>
              <a:t> </a:t>
            </a:r>
            <a:r>
              <a:rPr b="0" i="0" lang="en-US" sz="1000" u="none" cap="none" strike="noStrike">
                <a:solidFill>
                  <a:srgbClr val="E2E6E9"/>
                </a:solidFill>
                <a:latin typeface="Libre Franklin"/>
                <a:ea typeface="Libre Franklin"/>
                <a:cs typeface="Libre Franklin"/>
                <a:sym typeface="Libre Franklin"/>
              </a:rPr>
              <a:t>Most AI lives in one of three places.</a:t>
            </a:r>
            <a:endParaRPr b="0" i="0" sz="1000" u="none" cap="none" strike="noStrike"/>
          </a:p>
        </p:txBody>
      </p:sp>
      <p:sp>
        <p:nvSpPr>
          <p:cNvPr id="288" name="Google Shape;288;p8"/>
          <p:cNvSpPr/>
          <p:nvPr/>
        </p:nvSpPr>
        <p:spPr>
          <a:xfrm>
            <a:off x="539874" y="3121843"/>
            <a:ext cx="39834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89" name="Google Shape;289;p8"/>
          <p:cNvSpPr/>
          <p:nvPr/>
        </p:nvSpPr>
        <p:spPr>
          <a:xfrm>
            <a:off x="539875" y="3263085"/>
            <a:ext cx="38238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Define Risk + Control Objective + Procedure</a:t>
            </a:r>
            <a:endParaRPr b="0" i="0" sz="1200" u="none" cap="none" strike="noStrike"/>
          </a:p>
        </p:txBody>
      </p:sp>
      <p:sp>
        <p:nvSpPr>
          <p:cNvPr id="290" name="Google Shape;290;p8"/>
          <p:cNvSpPr/>
          <p:nvPr/>
        </p:nvSpPr>
        <p:spPr>
          <a:xfrm>
            <a:off x="539875" y="3600457"/>
            <a:ext cx="37020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State the risk in business terms. Tie it to a core control objective. Specify a test procedure that produces evidence.</a:t>
            </a:r>
            <a:endParaRPr b="0" i="0" sz="1000" u="none" cap="none" strike="noStrike"/>
          </a:p>
        </p:txBody>
      </p:sp>
      <p:sp>
        <p:nvSpPr>
          <p:cNvPr id="291" name="Google Shape;291;p8"/>
          <p:cNvSpPr/>
          <p:nvPr/>
        </p:nvSpPr>
        <p:spPr>
          <a:xfrm>
            <a:off x="4620741" y="3121843"/>
            <a:ext cx="3983400" cy="14400"/>
          </a:xfrm>
          <a:prstGeom prst="rect">
            <a:avLst/>
          </a:prstGeom>
          <a:solidFill>
            <a:srgbClr val="609D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92" name="Google Shape;292;p8"/>
          <p:cNvSpPr/>
          <p:nvPr/>
        </p:nvSpPr>
        <p:spPr>
          <a:xfrm>
            <a:off x="4620752" y="3263085"/>
            <a:ext cx="2401200" cy="179100"/>
          </a:xfrm>
          <a:prstGeom prst="rect">
            <a:avLst/>
          </a:prstGeom>
          <a:noFill/>
          <a:ln>
            <a:noFill/>
          </a:ln>
        </p:spPr>
        <p:txBody>
          <a:bodyPr anchorCtr="0" anchor="t" bIns="0" lIns="0" spcFirstLastPara="1" rIns="0" wrap="square" tIns="0">
            <a:noAutofit/>
          </a:bodyPr>
          <a:lstStyle/>
          <a:p>
            <a:pPr indent="0" lvl="0" marL="0" marR="0" rtl="0" algn="l">
              <a:lnSpc>
                <a:spcPct val="127272"/>
              </a:lnSpc>
              <a:spcBef>
                <a:spcPts val="0"/>
              </a:spcBef>
              <a:spcAft>
                <a:spcPts val="0"/>
              </a:spcAft>
              <a:buClr>
                <a:srgbClr val="E2E6E9"/>
              </a:buClr>
              <a:buSzPts val="1100"/>
              <a:buFont typeface="Libre Baskerville"/>
              <a:buNone/>
            </a:pPr>
            <a:r>
              <a:rPr b="0" i="0" lang="en-US" sz="1200" u="none" cap="none" strike="noStrike">
                <a:solidFill>
                  <a:srgbClr val="E2E6E9"/>
                </a:solidFill>
                <a:latin typeface="Libre Baskerville"/>
                <a:ea typeface="Libre Baskerville"/>
                <a:cs typeface="Libre Baskerville"/>
                <a:sym typeface="Libre Baskerville"/>
              </a:rPr>
              <a:t>Set the Documentation Bar</a:t>
            </a:r>
            <a:endParaRPr b="0" i="0" sz="1200" u="none" cap="none" strike="noStrike"/>
          </a:p>
        </p:txBody>
      </p:sp>
      <p:sp>
        <p:nvSpPr>
          <p:cNvPr id="293" name="Google Shape;293;p8"/>
          <p:cNvSpPr/>
          <p:nvPr/>
        </p:nvSpPr>
        <p:spPr>
          <a:xfrm>
            <a:off x="4620741" y="3600453"/>
            <a:ext cx="3983400" cy="33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E2E6E9"/>
              </a:buClr>
              <a:buSzPts val="900"/>
              <a:buFont typeface="Libre Franklin"/>
              <a:buNone/>
            </a:pPr>
            <a:r>
              <a:rPr b="0" i="0" lang="en-US" sz="1000" u="none" cap="none" strike="noStrike">
                <a:solidFill>
                  <a:srgbClr val="E2E6E9"/>
                </a:solidFill>
                <a:latin typeface="Libre Franklin"/>
                <a:ea typeface="Libre Franklin"/>
                <a:cs typeface="Libre Franklin"/>
                <a:sym typeface="Libre Franklin"/>
              </a:rPr>
              <a:t>Would these workpapers hold up under an independent review against </a:t>
            </a:r>
            <a:r>
              <a:rPr lang="en-US" sz="1000">
                <a:solidFill>
                  <a:srgbClr val="E2E6E9"/>
                </a:solidFill>
                <a:latin typeface="Libre Franklin"/>
                <a:ea typeface="Libre Franklin"/>
                <a:cs typeface="Libre Franklin"/>
                <a:sym typeface="Libre Franklin"/>
              </a:rPr>
              <a:t> </a:t>
            </a:r>
            <a:r>
              <a:rPr b="0" i="0" lang="en-US" sz="1000" u="none" cap="none" strike="noStrike">
                <a:solidFill>
                  <a:srgbClr val="E2E6E9"/>
                </a:solidFill>
                <a:latin typeface="Libre Franklin"/>
                <a:ea typeface="Libre Franklin"/>
                <a:cs typeface="Libre Franklin"/>
                <a:sym typeface="Libre Franklin"/>
              </a:rPr>
              <a:t>the audit standards your engagement is governed by?</a:t>
            </a:r>
            <a:endParaRPr b="0" i="0" sz="1000" u="none" cap="none" strike="noStrike"/>
          </a:p>
        </p:txBody>
      </p:sp>
      <p:sp>
        <p:nvSpPr>
          <p:cNvPr id="294" name="Google Shape;294;p8"/>
          <p:cNvSpPr/>
          <p:nvPr/>
        </p:nvSpPr>
        <p:spPr>
          <a:xfrm>
            <a:off x="539874" y="4047183"/>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 </a:t>
            </a:r>
            <a:endParaRPr b="0" i="0" sz="700" u="none" cap="none" strike="noStrike"/>
          </a:p>
        </p:txBody>
      </p:sp>
      <p:sp>
        <p:nvSpPr>
          <p:cNvPr id="295" name="Google Shape;295;p8"/>
          <p:cNvSpPr/>
          <p:nvPr/>
        </p:nvSpPr>
        <p:spPr>
          <a:xfrm>
            <a:off x="539874" y="4425657"/>
            <a:ext cx="8064300" cy="135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E2E6E9"/>
              </a:buClr>
              <a:buSzPts val="700"/>
              <a:buFont typeface="Libre Franklin"/>
              <a:buNone/>
            </a:pPr>
            <a:r>
              <a:rPr b="0" i="1" lang="en-US" sz="700" u="none" cap="none" strike="noStrike">
                <a:solidFill>
                  <a:srgbClr val="AFCBF8"/>
                </a:solidFill>
                <a:latin typeface="Libre Franklin"/>
                <a:ea typeface="Libre Franklin"/>
                <a:cs typeface="Libre Franklin"/>
                <a:sym typeface="Libre Franklin"/>
              </a:rPr>
              <a:t>Source: Cherry Hill Advisory AI Auditing Guide, "Practical Audit Steps and Tools," December 2025; aligned to IIA Global Internal Audit Standards (GIAS 2024) Domain IV and Domain V.</a:t>
            </a:r>
            <a:endParaRPr b="0" i="0" sz="700" u="none" cap="none" strike="noStrike">
              <a:solidFill>
                <a:srgbClr val="AFCBF8"/>
              </a:solidFill>
            </a:endParaRPr>
          </a:p>
        </p:txBody>
      </p:sp>
      <p:sp>
        <p:nvSpPr>
          <p:cNvPr id="296" name="Google Shape;296;p8"/>
          <p:cNvSpPr/>
          <p:nvPr/>
        </p:nvSpPr>
        <p:spPr>
          <a:xfrm>
            <a:off x="134913" y="4702373"/>
            <a:ext cx="1709291" cy="139824"/>
          </a:xfrm>
          <a:prstGeom prst="rect">
            <a:avLst/>
          </a:prstGeom>
          <a:noFill/>
          <a:ln>
            <a:noFill/>
          </a:ln>
        </p:spPr>
        <p:txBody>
          <a:bodyPr anchorCtr="0" anchor="t" bIns="0" lIns="0" spcFirstLastPara="1" rIns="155625" wrap="square" tIns="188975">
            <a:noAutofit/>
          </a:bodyPr>
          <a:lstStyle/>
          <a:p>
            <a:pPr indent="0" lvl="0" marL="0" marR="0" rtl="0" algn="l">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Auditing AI-Enabled Processes</a:t>
            </a:r>
            <a:endParaRPr b="0" i="0" sz="700" u="none" cap="none" strike="noStrike"/>
          </a:p>
        </p:txBody>
      </p:sp>
      <p:sp>
        <p:nvSpPr>
          <p:cNvPr id="297" name="Google Shape;297;p8"/>
          <p:cNvSpPr/>
          <p:nvPr/>
        </p:nvSpPr>
        <p:spPr>
          <a:xfrm>
            <a:off x="8607921" y="4702373"/>
            <a:ext cx="401166" cy="139824"/>
          </a:xfrm>
          <a:prstGeom prst="rect">
            <a:avLst/>
          </a:prstGeom>
          <a:noFill/>
          <a:ln>
            <a:noFill/>
          </a:ln>
        </p:spPr>
        <p:txBody>
          <a:bodyPr anchorCtr="0" anchor="t" bIns="0" lIns="0" spcFirstLastPara="1" rIns="188975" wrap="square" tIns="155625">
            <a:noAutofit/>
          </a:bodyPr>
          <a:lstStyle/>
          <a:p>
            <a:pPr indent="0" lvl="0" marL="0" marR="0" rtl="0" algn="r">
              <a:lnSpc>
                <a:spcPct val="157142"/>
              </a:lnSpc>
              <a:spcBef>
                <a:spcPts val="0"/>
              </a:spcBef>
              <a:spcAft>
                <a:spcPts val="0"/>
              </a:spcAft>
              <a:buClr>
                <a:srgbClr val="E2E6E9"/>
              </a:buClr>
              <a:buSzPts val="700"/>
              <a:buFont typeface="Libre Franklin"/>
              <a:buNone/>
            </a:pPr>
            <a:r>
              <a:rPr b="0" i="0" lang="en-US" sz="700" u="none" cap="none" strike="noStrike">
                <a:solidFill>
                  <a:srgbClr val="E2E6E9"/>
                </a:solidFill>
                <a:latin typeface="Libre Franklin"/>
                <a:ea typeface="Libre Franklin"/>
                <a:cs typeface="Libre Franklin"/>
                <a:sym typeface="Libre Franklin"/>
              </a:rPr>
              <a:t>7</a:t>
            </a:r>
            <a:endParaRPr b="0" i="0" sz="700" u="none" cap="none" strike="noStrike"/>
          </a:p>
        </p:txBody>
      </p:sp>
      <p:pic>
        <p:nvPicPr>
          <p:cNvPr id="298" name="Google Shape;298;p8" title="fd1d69226b72752bf32023131be51d7fb09c35dd.png"/>
          <p:cNvPicPr preferRelativeResize="0"/>
          <p:nvPr/>
        </p:nvPicPr>
        <p:blipFill rotWithShape="1">
          <a:blip r:embed="rId3">
            <a:alphaModFix/>
          </a:blip>
          <a:srcRect b="0" l="0" r="0" t="0"/>
          <a:stretch/>
        </p:blipFill>
        <p:spPr>
          <a:xfrm>
            <a:off x="7999420" y="192688"/>
            <a:ext cx="974275" cy="304800"/>
          </a:xfrm>
          <a:prstGeom prst="rect">
            <a:avLst/>
          </a:prstGeom>
          <a:noFill/>
          <a:ln>
            <a:noFill/>
          </a:ln>
        </p:spPr>
      </p:pic>
      <p:pic>
        <p:nvPicPr>
          <p:cNvPr id="299" name="Google Shape;299;p8" title="CHA Logo 10.png"/>
          <p:cNvPicPr preferRelativeResize="0"/>
          <p:nvPr/>
        </p:nvPicPr>
        <p:blipFill rotWithShape="1">
          <a:blip r:embed="rId4">
            <a:alphaModFix/>
          </a:blip>
          <a:srcRect b="5721" l="0" r="0" t="5721"/>
          <a:stretch/>
        </p:blipFill>
        <p:spPr>
          <a:xfrm>
            <a:off x="6637565" y="106048"/>
            <a:ext cx="1350151" cy="4780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2026-05-15T16:51:53Z</dcterms:created>
</cp:coreProperties>
</file>