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49" r:id="rId4"/>
  </p:sldMasterIdLst>
  <p:notesMasterIdLst>
    <p:notesMasterId r:id="rId45"/>
  </p:notesMasterIdLst>
  <p:handoutMasterIdLst>
    <p:handoutMasterId r:id="rId46"/>
  </p:handoutMasterIdLst>
  <p:sldIdLst>
    <p:sldId id="615" r:id="rId5"/>
    <p:sldId id="660" r:id="rId6"/>
    <p:sldId id="617" r:id="rId7"/>
    <p:sldId id="618" r:id="rId8"/>
    <p:sldId id="620" r:id="rId9"/>
    <p:sldId id="669" r:id="rId10"/>
    <p:sldId id="670" r:id="rId11"/>
    <p:sldId id="638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49" r:id="rId20"/>
    <p:sldId id="678" r:id="rId21"/>
    <p:sldId id="679" r:id="rId22"/>
    <p:sldId id="680" r:id="rId23"/>
    <p:sldId id="681" r:id="rId24"/>
    <p:sldId id="682" r:id="rId25"/>
    <p:sldId id="683" r:id="rId26"/>
    <p:sldId id="650" r:id="rId27"/>
    <p:sldId id="684" r:id="rId28"/>
    <p:sldId id="685" r:id="rId29"/>
    <p:sldId id="686" r:id="rId30"/>
    <p:sldId id="687" r:id="rId31"/>
    <p:sldId id="688" r:id="rId32"/>
    <p:sldId id="689" r:id="rId33"/>
    <p:sldId id="690" r:id="rId34"/>
    <p:sldId id="691" r:id="rId35"/>
    <p:sldId id="692" r:id="rId36"/>
    <p:sldId id="693" r:id="rId37"/>
    <p:sldId id="694" r:id="rId38"/>
    <p:sldId id="695" r:id="rId39"/>
    <p:sldId id="696" r:id="rId40"/>
    <p:sldId id="697" r:id="rId41"/>
    <p:sldId id="698" r:id="rId42"/>
    <p:sldId id="699" r:id="rId43"/>
    <p:sldId id="658" r:id="rId44"/>
  </p:sldIdLst>
  <p:sldSz cx="9144000" cy="6858000" type="screen4x3"/>
  <p:notesSz cx="6858000" cy="9144000"/>
  <p:custDataLst>
    <p:tags r:id="rId47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74AA0E"/>
    <a:srgbClr val="7BBD30"/>
    <a:srgbClr val="71B404"/>
    <a:srgbClr val="EA6A1F"/>
    <a:srgbClr val="49403B"/>
    <a:srgbClr val="7CC605"/>
    <a:srgbClr val="B9D189"/>
    <a:srgbClr val="93FF0D"/>
    <a:srgbClr val="9E9990"/>
    <a:srgbClr val="3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0CE7E-F0BC-413C-9744-5DF7FD03C71E}" v="16" dt="2024-02-21T23:19:54.113"/>
    <p1510:client id="{FA494030-993D-430B-94D2-CBD805F8507B}" v="78" dt="2024-02-21T18:24:36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4"/>
    <p:restoredTop sz="94713"/>
  </p:normalViewPr>
  <p:slideViewPr>
    <p:cSldViewPr snapToGrid="0">
      <p:cViewPr varScale="1">
        <p:scale>
          <a:sx n="162" d="100"/>
          <a:sy n="162" d="100"/>
        </p:scale>
        <p:origin x="2944" y="184"/>
      </p:cViewPr>
      <p:guideLst>
        <p:guide orient="horz" pos="618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ousseau" userId="S::prousseau@previbois.com::f57308c8-f85f-4021-a38b-e541062843bd" providerId="AD" clId="Web-{18EE540F-ED21-4D23-AC69-77D647299F71}"/>
    <pc:docChg chg="modSld">
      <pc:chgData name="Pascal Rousseau" userId="S::prousseau@previbois.com::f57308c8-f85f-4021-a38b-e541062843bd" providerId="AD" clId="Web-{18EE540F-ED21-4D23-AC69-77D647299F71}" dt="2024-02-19T18:15:04.488" v="62" actId="20577"/>
      <pc:docMkLst>
        <pc:docMk/>
      </pc:docMkLst>
      <pc:sldChg chg="modSp">
        <pc:chgData name="Pascal Rousseau" userId="S::prousseau@previbois.com::f57308c8-f85f-4021-a38b-e541062843bd" providerId="AD" clId="Web-{18EE540F-ED21-4D23-AC69-77D647299F71}" dt="2024-02-19T18:11:38.656" v="0"/>
        <pc:sldMkLst>
          <pc:docMk/>
          <pc:sldMk cId="3856071079" sldId="673"/>
        </pc:sldMkLst>
        <pc:spChg chg="mod">
          <ac:chgData name="Pascal Rousseau" userId="S::prousseau@previbois.com::f57308c8-f85f-4021-a38b-e541062843bd" providerId="AD" clId="Web-{18EE540F-ED21-4D23-AC69-77D647299F71}" dt="2024-02-19T18:11:38.656" v="0"/>
          <ac:spMkLst>
            <pc:docMk/>
            <pc:sldMk cId="3856071079" sldId="673"/>
            <ac:spMk id="2" creationId="{D7943CD5-247A-B20B-5CF7-F51137A9B73A}"/>
          </ac:spMkLst>
        </pc:spChg>
      </pc:sldChg>
      <pc:sldChg chg="modSp">
        <pc:chgData name="Pascal Rousseau" userId="S::prousseau@previbois.com::f57308c8-f85f-4021-a38b-e541062843bd" providerId="AD" clId="Web-{18EE540F-ED21-4D23-AC69-77D647299F71}" dt="2024-02-19T18:12:58.814" v="5"/>
        <pc:sldMkLst>
          <pc:docMk/>
          <pc:sldMk cId="1757177248" sldId="679"/>
        </pc:sldMkLst>
        <pc:spChg chg="mod">
          <ac:chgData name="Pascal Rousseau" userId="S::prousseau@previbois.com::f57308c8-f85f-4021-a38b-e541062843bd" providerId="AD" clId="Web-{18EE540F-ED21-4D23-AC69-77D647299F71}" dt="2024-02-19T18:12:58.814" v="5"/>
          <ac:spMkLst>
            <pc:docMk/>
            <pc:sldMk cId="1757177248" sldId="679"/>
            <ac:spMk id="2" creationId="{8D11FE90-CB92-5161-5B49-26A520573678}"/>
          </ac:spMkLst>
        </pc:spChg>
      </pc:sldChg>
      <pc:sldChg chg="modSp">
        <pc:chgData name="Pascal Rousseau" userId="S::prousseau@previbois.com::f57308c8-f85f-4021-a38b-e541062843bd" providerId="AD" clId="Web-{18EE540F-ED21-4D23-AC69-77D647299F71}" dt="2024-02-19T18:15:04.488" v="62" actId="20577"/>
        <pc:sldMkLst>
          <pc:docMk/>
          <pc:sldMk cId="299921669" sldId="689"/>
        </pc:sldMkLst>
        <pc:spChg chg="mod">
          <ac:chgData name="Pascal Rousseau" userId="S::prousseau@previbois.com::f57308c8-f85f-4021-a38b-e541062843bd" providerId="AD" clId="Web-{18EE540F-ED21-4D23-AC69-77D647299F71}" dt="2024-02-19T18:15:04.488" v="62" actId="20577"/>
          <ac:spMkLst>
            <pc:docMk/>
            <pc:sldMk cId="299921669" sldId="689"/>
            <ac:spMk id="9" creationId="{4D058BE0-1EED-CE61-8230-1F727F386161}"/>
          </ac:spMkLst>
        </pc:spChg>
      </pc:sldChg>
    </pc:docChg>
  </pc:docChgLst>
  <pc:docChgLst>
    <pc:chgData name="Pascal Rousseau" userId="S::prousseau@previbois.com::f57308c8-f85f-4021-a38b-e541062843bd" providerId="AD" clId="Web-{FA494030-993D-430B-94D2-CBD805F8507B}"/>
    <pc:docChg chg="addSld delSld modSld sldOrd">
      <pc:chgData name="Pascal Rousseau" userId="S::prousseau@previbois.com::f57308c8-f85f-4021-a38b-e541062843bd" providerId="AD" clId="Web-{FA494030-993D-430B-94D2-CBD805F8507B}" dt="2024-02-21T18:24:34.475" v="73" actId="20577"/>
      <pc:docMkLst>
        <pc:docMk/>
      </pc:docMkLst>
      <pc:sldChg chg="add">
        <pc:chgData name="Pascal Rousseau" userId="S::prousseau@previbois.com::f57308c8-f85f-4021-a38b-e541062843bd" providerId="AD" clId="Web-{FA494030-993D-430B-94D2-CBD805F8507B}" dt="2024-02-21T18:14:39.825" v="14"/>
        <pc:sldMkLst>
          <pc:docMk/>
          <pc:sldMk cId="2711904404" sldId="256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732" v="13"/>
        <pc:sldMkLst>
          <pc:docMk/>
          <pc:sldMk cId="1740764924" sldId="259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654" v="12"/>
        <pc:sldMkLst>
          <pc:docMk/>
          <pc:sldMk cId="1479036948" sldId="260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560" v="11"/>
        <pc:sldMkLst>
          <pc:docMk/>
          <pc:sldMk cId="3713340260" sldId="261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451" v="10"/>
        <pc:sldMkLst>
          <pc:docMk/>
          <pc:sldMk cId="1227834362" sldId="263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279" v="9"/>
        <pc:sldMkLst>
          <pc:docMk/>
          <pc:sldMk cId="635806946" sldId="264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044" v="7"/>
        <pc:sldMkLst>
          <pc:docMk/>
          <pc:sldMk cId="1684402769" sldId="265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950" v="6"/>
        <pc:sldMkLst>
          <pc:docMk/>
          <pc:sldMk cId="2642330124" sldId="266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857" v="5"/>
        <pc:sldMkLst>
          <pc:docMk/>
          <pc:sldMk cId="2534539514" sldId="267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779" v="4"/>
        <pc:sldMkLst>
          <pc:docMk/>
          <pc:sldMk cId="7695890" sldId="268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685" v="3"/>
        <pc:sldMkLst>
          <pc:docMk/>
          <pc:sldMk cId="3044798280" sldId="269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591" v="2"/>
        <pc:sldMkLst>
          <pc:docMk/>
          <pc:sldMk cId="3582714655" sldId="270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138" v="8"/>
        <pc:sldMkLst>
          <pc:docMk/>
          <pc:sldMk cId="3465320398" sldId="283"/>
        </pc:sldMkLst>
      </pc:sldChg>
      <pc:sldChg chg="new del ord">
        <pc:chgData name="Pascal Rousseau" userId="S::prousseau@previbois.com::f57308c8-f85f-4021-a38b-e541062843bd" providerId="AD" clId="Web-{FA494030-993D-430B-94D2-CBD805F8507B}" dt="2024-02-21T18:16:10.999" v="20"/>
        <pc:sldMkLst>
          <pc:docMk/>
          <pc:sldMk cId="3568651824" sldId="700"/>
        </pc:sldMkLst>
      </pc:sldChg>
      <pc:sldChg chg="addSp delSp modSp add ord replId">
        <pc:chgData name="Pascal Rousseau" userId="S::prousseau@previbois.com::f57308c8-f85f-4021-a38b-e541062843bd" providerId="AD" clId="Web-{FA494030-993D-430B-94D2-CBD805F8507B}" dt="2024-02-21T18:24:34.475" v="73" actId="20577"/>
        <pc:sldMkLst>
          <pc:docMk/>
          <pc:sldMk cId="3351077948" sldId="701"/>
        </pc:sldMkLst>
        <pc:spChg chg="del">
          <ac:chgData name="Pascal Rousseau" userId="S::prousseau@previbois.com::f57308c8-f85f-4021-a38b-e541062843bd" providerId="AD" clId="Web-{FA494030-993D-430B-94D2-CBD805F8507B}" dt="2024-02-21T18:15:24.326" v="17"/>
          <ac:spMkLst>
            <pc:docMk/>
            <pc:sldMk cId="3351077948" sldId="701"/>
            <ac:spMk id="2" creationId="{0E79660F-02CC-8F38-B7DB-0674AAEA3723}"/>
          </ac:spMkLst>
        </pc:spChg>
        <pc:spChg chg="del">
          <ac:chgData name="Pascal Rousseau" userId="S::prousseau@previbois.com::f57308c8-f85f-4021-a38b-e541062843bd" providerId="AD" clId="Web-{FA494030-993D-430B-94D2-CBD805F8507B}" dt="2024-02-21T18:15:20.607" v="16"/>
          <ac:spMkLst>
            <pc:docMk/>
            <pc:sldMk cId="3351077948" sldId="701"/>
            <ac:spMk id="3" creationId="{03DC4BF6-36A1-A4DF-BED9-7E17E1C57939}"/>
          </ac:spMkLst>
        </pc:spChg>
        <pc:spChg chg="add mod">
          <ac:chgData name="Pascal Rousseau" userId="S::prousseau@previbois.com::f57308c8-f85f-4021-a38b-e541062843bd" providerId="AD" clId="Web-{FA494030-993D-430B-94D2-CBD805F8507B}" dt="2024-02-21T18:24:34.475" v="73" actId="20577"/>
          <ac:spMkLst>
            <pc:docMk/>
            <pc:sldMk cId="3351077948" sldId="701"/>
            <ac:spMk id="6" creationId="{A67E44CE-67AF-A71E-4735-623351091FC5}"/>
          </ac:spMkLst>
        </pc:spChg>
        <pc:picChg chg="add mod">
          <ac:chgData name="Pascal Rousseau" userId="S::prousseau@previbois.com::f57308c8-f85f-4021-a38b-e541062843bd" providerId="AD" clId="Web-{FA494030-993D-430B-94D2-CBD805F8507B}" dt="2024-02-21T18:22:01.863" v="57" actId="1076"/>
          <ac:picMkLst>
            <pc:docMk/>
            <pc:sldMk cId="3351077948" sldId="701"/>
            <ac:picMk id="7" creationId="{905763B5-979B-F02F-B444-F266B9C9202E}"/>
          </ac:picMkLst>
        </pc:picChg>
      </pc:sldChg>
      <pc:sldChg chg="add del replId">
        <pc:chgData name="Pascal Rousseau" userId="S::prousseau@previbois.com::f57308c8-f85f-4021-a38b-e541062843bd" providerId="AD" clId="Web-{FA494030-993D-430B-94D2-CBD805F8507B}" dt="2024-02-21T18:15:32.576" v="19"/>
        <pc:sldMkLst>
          <pc:docMk/>
          <pc:sldMk cId="1751320730" sldId="702"/>
        </pc:sldMkLst>
      </pc:sldChg>
      <pc:sldChg chg="addSp delSp modSp new ord">
        <pc:chgData name="Pascal Rousseau" userId="S::prousseau@previbois.com::f57308c8-f85f-4021-a38b-e541062843bd" providerId="AD" clId="Web-{FA494030-993D-430B-94D2-CBD805F8507B}" dt="2024-02-21T18:23:52.599" v="60" actId="14100"/>
        <pc:sldMkLst>
          <pc:docMk/>
          <pc:sldMk cId="3118360249" sldId="702"/>
        </pc:sldMkLst>
        <pc:spChg chg="del">
          <ac:chgData name="Pascal Rousseau" userId="S::prousseau@previbois.com::f57308c8-f85f-4021-a38b-e541062843bd" providerId="AD" clId="Web-{FA494030-993D-430B-94D2-CBD805F8507B}" dt="2024-02-21T18:19:07.220" v="43"/>
          <ac:spMkLst>
            <pc:docMk/>
            <pc:sldMk cId="3118360249" sldId="702"/>
            <ac:spMk id="2" creationId="{30B3B519-434C-9B03-C08B-E6F08E9236D4}"/>
          </ac:spMkLst>
        </pc:spChg>
        <pc:spChg chg="del">
          <ac:chgData name="Pascal Rousseau" userId="S::prousseau@previbois.com::f57308c8-f85f-4021-a38b-e541062843bd" providerId="AD" clId="Web-{FA494030-993D-430B-94D2-CBD805F8507B}" dt="2024-02-21T18:19:05.048" v="42"/>
          <ac:spMkLst>
            <pc:docMk/>
            <pc:sldMk cId="3118360249" sldId="702"/>
            <ac:spMk id="3" creationId="{945D6BBA-5E80-AD23-90D3-E0F6C813987A}"/>
          </ac:spMkLst>
        </pc:spChg>
        <pc:picChg chg="add mod">
          <ac:chgData name="Pascal Rousseau" userId="S::prousseau@previbois.com::f57308c8-f85f-4021-a38b-e541062843bd" providerId="AD" clId="Web-{FA494030-993D-430B-94D2-CBD805F8507B}" dt="2024-02-21T18:23:52.599" v="60" actId="14100"/>
          <ac:picMkLst>
            <pc:docMk/>
            <pc:sldMk cId="3118360249" sldId="702"/>
            <ac:picMk id="5" creationId="{C8A39541-40BD-AD85-466E-9E7AF43140EF}"/>
          </ac:picMkLst>
        </pc:picChg>
      </pc:sldChg>
      <pc:sldChg chg="addSp delSp modSp add replId">
        <pc:chgData name="Pascal Rousseau" userId="S::prousseau@previbois.com::f57308c8-f85f-4021-a38b-e541062843bd" providerId="AD" clId="Web-{FA494030-993D-430B-94D2-CBD805F8507B}" dt="2024-02-21T18:21:38.722" v="54" actId="1076"/>
        <pc:sldMkLst>
          <pc:docMk/>
          <pc:sldMk cId="2600311960" sldId="703"/>
        </pc:sldMkLst>
        <pc:picChg chg="add mod">
          <ac:chgData name="Pascal Rousseau" userId="S::prousseau@previbois.com::f57308c8-f85f-4021-a38b-e541062843bd" providerId="AD" clId="Web-{FA494030-993D-430B-94D2-CBD805F8507B}" dt="2024-02-21T18:21:38.722" v="54" actId="1076"/>
          <ac:picMkLst>
            <pc:docMk/>
            <pc:sldMk cId="2600311960" sldId="703"/>
            <ac:picMk id="2" creationId="{F4AA1E6C-C70C-B54C-6B80-720DE9C2E853}"/>
          </ac:picMkLst>
        </pc:picChg>
        <pc:picChg chg="del">
          <ac:chgData name="Pascal Rousseau" userId="S::prousseau@previbois.com::f57308c8-f85f-4021-a38b-e541062843bd" providerId="AD" clId="Web-{FA494030-993D-430B-94D2-CBD805F8507B}" dt="2024-02-21T18:21:11.363" v="51"/>
          <ac:picMkLst>
            <pc:docMk/>
            <pc:sldMk cId="2600311960" sldId="703"/>
            <ac:picMk id="7" creationId="{905763B5-979B-F02F-B444-F266B9C9202E}"/>
          </ac:picMkLst>
        </pc:picChg>
      </pc:sldChg>
    </pc:docChg>
  </pc:docChgLst>
  <pc:docChgLst>
    <pc:chgData name="Julie Parent" userId="88de4c71-1892-4063-be31-9012c656533a" providerId="ADAL" clId="{7C0465D5-4C8F-0F4C-A6D4-6E6C3E9943F6}"/>
    <pc:docChg chg="custSel modSld">
      <pc:chgData name="Julie Parent" userId="88de4c71-1892-4063-be31-9012c656533a" providerId="ADAL" clId="{7C0465D5-4C8F-0F4C-A6D4-6E6C3E9943F6}" dt="2024-02-08T14:26:53.993" v="100" actId="1076"/>
      <pc:docMkLst>
        <pc:docMk/>
      </pc:docMkLst>
      <pc:sldChg chg="addSp delSp modSp mod">
        <pc:chgData name="Julie Parent" userId="88de4c71-1892-4063-be31-9012c656533a" providerId="ADAL" clId="{7C0465D5-4C8F-0F4C-A6D4-6E6C3E9943F6}" dt="2024-02-08T14:26:53.993" v="100" actId="1076"/>
        <pc:sldMkLst>
          <pc:docMk/>
          <pc:sldMk cId="1430267081" sldId="683"/>
        </pc:sldMkLst>
        <pc:spChg chg="mod">
          <ac:chgData name="Julie Parent" userId="88de4c71-1892-4063-be31-9012c656533a" providerId="ADAL" clId="{7C0465D5-4C8F-0F4C-A6D4-6E6C3E9943F6}" dt="2024-02-08T14:26:53.993" v="100" actId="1076"/>
          <ac:spMkLst>
            <pc:docMk/>
            <pc:sldMk cId="1430267081" sldId="683"/>
            <ac:spMk id="11" creationId="{29A4D1DA-6705-78BB-1EEB-83E0B303AF9A}"/>
          </ac:spMkLst>
        </pc:spChg>
        <pc:picChg chg="del">
          <ac:chgData name="Julie Parent" userId="88de4c71-1892-4063-be31-9012c656533a" providerId="ADAL" clId="{7C0465D5-4C8F-0F4C-A6D4-6E6C3E9943F6}" dt="2024-02-08T14:24:50.209" v="0" actId="478"/>
          <ac:picMkLst>
            <pc:docMk/>
            <pc:sldMk cId="1430267081" sldId="683"/>
            <ac:picMk id="5" creationId="{317F5C11-912A-2FB6-1C17-02311CD2937D}"/>
          </ac:picMkLst>
        </pc:picChg>
        <pc:picChg chg="add mod">
          <ac:chgData name="Julie Parent" userId="88de4c71-1892-4063-be31-9012c656533a" providerId="ADAL" clId="{7C0465D5-4C8F-0F4C-A6D4-6E6C3E9943F6}" dt="2024-02-08T14:26:49.692" v="99" actId="14861"/>
          <ac:picMkLst>
            <pc:docMk/>
            <pc:sldMk cId="1430267081" sldId="683"/>
            <ac:picMk id="8" creationId="{251070E3-B63C-B978-EC57-B821E65C3564}"/>
          </ac:picMkLst>
        </pc:picChg>
      </pc:sldChg>
    </pc:docChg>
  </pc:docChgLst>
  <pc:docChgLst>
    <pc:chgData name="Julie Parent" userId="S::jparent@previbois.com::88de4c71-1892-4063-be31-9012c656533a" providerId="AD" clId="Web-{F756EB3A-09D5-4BDD-8A52-3F6E1FFD8A9C}"/>
    <pc:docChg chg="modSld">
      <pc:chgData name="Julie Parent" userId="S::jparent@previbois.com::88de4c71-1892-4063-be31-9012c656533a" providerId="AD" clId="Web-{F756EB3A-09D5-4BDD-8A52-3F6E1FFD8A9C}" dt="2024-02-07T18:25:46.535" v="6" actId="1076"/>
      <pc:docMkLst>
        <pc:docMk/>
      </pc:docMkLst>
      <pc:sldChg chg="addSp delSp modSp">
        <pc:chgData name="Julie Parent" userId="S::jparent@previbois.com::88de4c71-1892-4063-be31-9012c656533a" providerId="AD" clId="Web-{F756EB3A-09D5-4BDD-8A52-3F6E1FFD8A9C}" dt="2024-02-07T18:25:46.535" v="6" actId="1076"/>
        <pc:sldMkLst>
          <pc:docMk/>
          <pc:sldMk cId="1430267081" sldId="683"/>
        </pc:sldMkLst>
        <pc:picChg chg="add mod">
          <ac:chgData name="Julie Parent" userId="S::jparent@previbois.com::88de4c71-1892-4063-be31-9012c656533a" providerId="AD" clId="Web-{F756EB3A-09D5-4BDD-8A52-3F6E1FFD8A9C}" dt="2024-02-07T18:25:46.535" v="6" actId="1076"/>
          <ac:picMkLst>
            <pc:docMk/>
            <pc:sldMk cId="1430267081" sldId="683"/>
            <ac:picMk id="5" creationId="{317F5C11-912A-2FB6-1C17-02311CD2937D}"/>
          </ac:picMkLst>
        </pc:picChg>
        <pc:picChg chg="del">
          <ac:chgData name="Julie Parent" userId="S::jparent@previbois.com::88de4c71-1892-4063-be31-9012c656533a" providerId="AD" clId="Web-{F756EB3A-09D5-4BDD-8A52-3F6E1FFD8A9C}" dt="2024-02-07T18:25:19.097" v="0"/>
          <ac:picMkLst>
            <pc:docMk/>
            <pc:sldMk cId="1430267081" sldId="683"/>
            <ac:picMk id="10" creationId="{A35047B8-5685-C263-9A82-1EFC480970AC}"/>
          </ac:picMkLst>
        </pc:picChg>
      </pc:sldChg>
    </pc:docChg>
  </pc:docChgLst>
  <pc:docChgLst>
    <pc:chgData name="Pascal Rousseau" userId="S::prousseau@previbois.com::f57308c8-f85f-4021-a38b-e541062843bd" providerId="AD" clId="Web-{B610CE7E-F0BC-413C-9744-5DF7FD03C71E}"/>
    <pc:docChg chg="delSld">
      <pc:chgData name="Pascal Rousseau" userId="S::prousseau@previbois.com::f57308c8-f85f-4021-a38b-e541062843bd" providerId="AD" clId="Web-{B610CE7E-F0BC-413C-9744-5DF7FD03C71E}" dt="2024-02-21T23:19:54.113" v="15"/>
      <pc:docMkLst>
        <pc:docMk/>
      </pc:docMkLst>
      <pc:sldChg chg="del">
        <pc:chgData name="Pascal Rousseau" userId="S::prousseau@previbois.com::f57308c8-f85f-4021-a38b-e541062843bd" providerId="AD" clId="Web-{B610CE7E-F0BC-413C-9744-5DF7FD03C71E}" dt="2024-02-21T23:19:54.113" v="15"/>
        <pc:sldMkLst>
          <pc:docMk/>
          <pc:sldMk cId="2711904404" sldId="256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113" v="14"/>
        <pc:sldMkLst>
          <pc:docMk/>
          <pc:sldMk cId="1740764924" sldId="259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3"/>
        <pc:sldMkLst>
          <pc:docMk/>
          <pc:sldMk cId="1479036948" sldId="260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2"/>
        <pc:sldMkLst>
          <pc:docMk/>
          <pc:sldMk cId="3713340260" sldId="261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1"/>
        <pc:sldMkLst>
          <pc:docMk/>
          <pc:sldMk cId="1227834362" sldId="263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0"/>
        <pc:sldMkLst>
          <pc:docMk/>
          <pc:sldMk cId="635806946" sldId="264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8"/>
        <pc:sldMkLst>
          <pc:docMk/>
          <pc:sldMk cId="1684402769" sldId="265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7"/>
        <pc:sldMkLst>
          <pc:docMk/>
          <pc:sldMk cId="2642330124" sldId="266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6"/>
        <pc:sldMkLst>
          <pc:docMk/>
          <pc:sldMk cId="2534539514" sldId="267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5"/>
        <pc:sldMkLst>
          <pc:docMk/>
          <pc:sldMk cId="7695890" sldId="268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4"/>
        <pc:sldMkLst>
          <pc:docMk/>
          <pc:sldMk cId="3044798280" sldId="269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3"/>
        <pc:sldMkLst>
          <pc:docMk/>
          <pc:sldMk cId="3582714655" sldId="270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9"/>
        <pc:sldMkLst>
          <pc:docMk/>
          <pc:sldMk cId="3465320398" sldId="283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2"/>
        <pc:sldMkLst>
          <pc:docMk/>
          <pc:sldMk cId="3351077948" sldId="701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1"/>
        <pc:sldMkLst>
          <pc:docMk/>
          <pc:sldMk cId="3118360249" sldId="702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0"/>
        <pc:sldMkLst>
          <pc:docMk/>
          <pc:sldMk cId="2600311960" sldId="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9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D31DB66A-2FF5-584C-A531-FC68C913F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23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25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12A4-BE80-F797-FB14-867A8B33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33F6FA6-469E-2462-E8A9-6570ECA83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C56A89-2C67-7434-BE55-BA5E0BACD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8644D-4E5B-E2CA-73EF-D3FD4A23D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4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4902A-83E0-B29C-BD7A-BEA18519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20460F62-B27C-2983-5612-2967F03F7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9ECE7C-420E-34AD-D05F-C75A0FBF8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13B3A9-575B-55D0-3ED8-84230839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B3BAA-1E50-C396-E19B-F2EE65DAE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DFD6864-CA71-F537-E660-E9C2A5A7A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5DFD4B-3B43-E2E5-2E65-D0EDC5FE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9D6DC-ED2F-47A6-E812-15037B073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52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D690-D1BA-ABDE-BE13-D4DE1D27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D565BC2B-19A3-9A21-A92B-7F2729D94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6F4261-4483-5F9A-F084-7A5A05FBD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CB93EA-5CF4-9E37-4723-1939B0497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92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600"/>
              <a:t>Insister sur</a:t>
            </a:r>
            <a:r>
              <a:rPr lang="fr-CA" sz="1600" baseline="0"/>
              <a:t> le point que la SST commence par soi-même</a:t>
            </a:r>
          </a:p>
        </p:txBody>
      </p:sp>
    </p:spTree>
    <p:extLst>
      <p:ext uri="{BB962C8B-B14F-4D97-AF65-F5344CB8AC3E}">
        <p14:creationId xmlns:p14="http://schemas.microsoft.com/office/powerpoint/2010/main" val="184355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E3A4-FF64-D307-4750-5E41EDF9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378FB7E-D827-DB0C-E213-A5C0B552D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3A8489-1933-2C8E-026D-4F2333E5A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6D2039-E348-1D40-9DB8-DF24A1FF8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6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C4B21-5688-1316-3915-55CDF599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52420517-FB61-858D-9821-67C0C45A1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8B48A5-36BB-E548-17D9-541567E6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A16EE7-06BC-F660-377B-058C74C56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80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1186-9841-3CC9-F319-C223566CC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C5C2E4DD-28E5-BC8D-386E-C6E8A8DF2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CDF3E5-94E9-4835-2D80-FA74BCAE5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4FDB3D-5CD5-0EF0-097C-F64FC0F5D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8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265F-CAA4-D4B3-B2B4-F8A2B28F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897629F-0D9F-16C7-DC00-905EADD3E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754B97-5A33-AA6B-1FB8-178CE0FDF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DDC42-6F8A-290F-68EB-71F29615A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4453-47B5-5848-C6AE-21B2E4C3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D393C024-113E-FE63-303D-D7AE8A67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1AB1F3-8BE0-4CD2-B170-B330F9C98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091EEA-D58C-3476-977D-8E01C6E35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3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-PPT-PageTitre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2153" y="2081574"/>
            <a:ext cx="6682154" cy="1470025"/>
          </a:xfrm>
        </p:spPr>
        <p:txBody>
          <a:bodyPr/>
          <a:lstStyle>
            <a:lvl1pPr>
              <a:defRPr b="1" cap="small">
                <a:solidFill>
                  <a:srgbClr val="4B3E3C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7309" y="3790462"/>
            <a:ext cx="5548922" cy="1152769"/>
          </a:xfrm>
        </p:spPr>
        <p:txBody>
          <a:bodyPr/>
          <a:lstStyle>
            <a:lvl1pPr marL="0" indent="0" algn="ctr">
              <a:buNone/>
              <a:defRPr>
                <a:solidFill>
                  <a:srgbClr val="74AA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1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-PPT-PageChapitre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787771" y="3810000"/>
            <a:ext cx="5548922" cy="1152769"/>
          </a:xfrm>
        </p:spPr>
        <p:txBody>
          <a:bodyPr/>
          <a:lstStyle>
            <a:lvl1pPr marL="0" indent="0" algn="ctr">
              <a:buNone/>
              <a:defRPr>
                <a:solidFill>
                  <a:srgbClr val="74AA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020055" y="2102998"/>
            <a:ext cx="4970136" cy="1470025"/>
          </a:xfrm>
        </p:spPr>
        <p:txBody>
          <a:bodyPr/>
          <a:lstStyle>
            <a:lvl1pPr>
              <a:defRPr b="1" cap="small">
                <a:solidFill>
                  <a:srgbClr val="4B3E3C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8A-F4A7-3649-B24A-EBB48E627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1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-PPT-PageTexte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24131"/>
          </a:xfrm>
        </p:spPr>
        <p:txBody>
          <a:bodyPr>
            <a:noAutofit/>
          </a:bodyPr>
          <a:lstStyle>
            <a:lvl1pPr algn="l">
              <a:defRPr sz="3600" b="1" cap="small">
                <a:solidFill>
                  <a:srgbClr val="74AA0E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43274"/>
            <a:ext cx="2133600" cy="214726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8A-F4A7-3649-B24A-EBB48E627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73D504BF-B8CE-46A1-BD99-B90DBBBC45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588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78" imgH="379" progId="TCLayout.ActiveDocument.1">
                  <p:embed/>
                </p:oleObj>
              </mc:Choice>
              <mc:Fallback>
                <p:oleObj name="Diapositive think-cell" r:id="rId3" imgW="378" imgH="379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73D504BF-B8CE-46A1-BD99-B90DBBBC45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99" b="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BEF1-D3AD-E34F-A3B9-A73E884A7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7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9C8C2"/>
            </a:gs>
            <a:gs pos="34000">
              <a:srgbClr val="C9C8C2"/>
            </a:gs>
            <a:gs pos="87000">
              <a:schemeClr val="bg1"/>
            </a:gs>
          </a:gsLst>
          <a:lin ang="18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46327"/>
            <a:ext cx="2133600" cy="208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46327"/>
            <a:ext cx="2895600" cy="21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8A-F4A7-3649-B24A-EBB48E627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7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184539F-0CD4-BB19-820A-9DFED77B2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CA" b="1"/>
              <a:t>Accueil</a:t>
            </a:r>
            <a:br>
              <a:rPr lang="fr-CA"/>
            </a:br>
            <a:r>
              <a:rPr lang="fr-CA"/>
              <a:t>Santé et sécurité du travail </a:t>
            </a:r>
            <a:br>
              <a:rPr lang="fr-CA"/>
            </a:br>
            <a:r>
              <a:rPr lang="fr-CA"/>
              <a:t>dans les travaux forestiers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1EEBF8-A6FB-E555-CD52-586C49247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60848"/>
            <a:ext cx="4015842" cy="16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5489-F817-5616-1A9B-6E7DC9E0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D4A66-8F1A-6F2B-780D-00C4A43F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d’action </a:t>
            </a:r>
            <a:r>
              <a:rPr lang="fr-CA" sz="3300" err="1"/>
              <a:t>sst</a:t>
            </a:r>
            <a:endParaRPr lang="fr-CA" sz="330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8DA4A8C-F666-E20D-78C0-785492361B36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algn="just" fontAlgn="auto">
              <a:buFont typeface="Arial"/>
              <a:buNone/>
            </a:pPr>
            <a:r>
              <a:rPr lang="fr-CA" sz="2400" b="1">
                <a:solidFill>
                  <a:srgbClr val="0070C0"/>
                </a:solidFill>
              </a:rPr>
              <a:t> </a:t>
            </a:r>
            <a:endParaRPr lang="fr-CA" sz="2400" b="1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439754-6B45-F637-E246-3FD7D7B1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079" y="1988840"/>
            <a:ext cx="1911843" cy="21074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57ACE7-6D41-729B-98BB-0ABE4989123B}"/>
              </a:ext>
            </a:extLst>
          </p:cNvPr>
          <p:cNvSpPr txBox="1"/>
          <p:nvPr/>
        </p:nvSpPr>
        <p:spPr>
          <a:xfrm>
            <a:off x="7375796" y="240308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plan d’action SST et information sur la performance de votre entreprise en SST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D6533EF-DFA2-960A-1183-5FC6B8040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315813"/>
            <a:ext cx="541780" cy="54178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09640B-B128-3E7D-1215-0ABE6180E3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93" y="1031108"/>
            <a:ext cx="1840022" cy="755104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FB25164-7968-1AD4-E55E-2303D41C4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87544"/>
              </p:ext>
            </p:extLst>
          </p:nvPr>
        </p:nvGraphicFramePr>
        <p:xfrm>
          <a:off x="452509" y="2276872"/>
          <a:ext cx="6720409" cy="19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5">
                  <a:extLst>
                    <a:ext uri="{9D8B030D-6E8A-4147-A177-3AD203B41FA5}">
                      <a16:colId xmlns:a16="http://schemas.microsoft.com/office/drawing/2014/main" val="869865672"/>
                    </a:ext>
                  </a:extLst>
                </a:gridCol>
                <a:gridCol w="2002920">
                  <a:extLst>
                    <a:ext uri="{9D8B030D-6E8A-4147-A177-3AD203B41FA5}">
                      <a16:colId xmlns:a16="http://schemas.microsoft.com/office/drawing/2014/main" val="98518190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162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68528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9041856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6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2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5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9304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71996D9-CAC6-2E97-A107-A3F09EDAAB21}"/>
              </a:ext>
            </a:extLst>
          </p:cNvPr>
          <p:cNvSpPr txBox="1"/>
          <p:nvPr/>
        </p:nvSpPr>
        <p:spPr>
          <a:xfrm>
            <a:off x="417812" y="182450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/>
              <a:t>Plan d’action SST 2024</a:t>
            </a:r>
          </a:p>
          <a:p>
            <a:endParaRPr lang="fr-FR" sz="12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748020-8C71-9FE9-7FB8-F0F49C7D9E8C}"/>
              </a:ext>
            </a:extLst>
          </p:cNvPr>
          <p:cNvSpPr txBox="1"/>
          <p:nvPr/>
        </p:nvSpPr>
        <p:spPr>
          <a:xfrm>
            <a:off x="452509" y="2374809"/>
            <a:ext cx="51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chemeClr val="bg1"/>
                </a:solidFill>
              </a:rPr>
              <a:t>#</a:t>
            </a:r>
          </a:p>
          <a:p>
            <a:endParaRPr lang="fr-FR" sz="12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5E45C0-9D1B-6399-0171-753A6C45AAFB}"/>
              </a:ext>
            </a:extLst>
          </p:cNvPr>
          <p:cNvSpPr txBox="1"/>
          <p:nvPr/>
        </p:nvSpPr>
        <p:spPr>
          <a:xfrm>
            <a:off x="967100" y="2320072"/>
            <a:ext cx="202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Description de l’activité </a:t>
            </a:r>
            <a:br>
              <a:rPr lang="fr-CA" sz="1000" b="1">
                <a:solidFill>
                  <a:schemeClr val="bg1"/>
                </a:solidFill>
              </a:rPr>
            </a:br>
            <a:r>
              <a:rPr lang="fr-CA" sz="1000" b="1">
                <a:solidFill>
                  <a:schemeClr val="bg1"/>
                </a:solidFill>
              </a:rPr>
              <a:t>à mettre en place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6D024B-DCD9-046C-18E6-7AA7B5AED7A6}"/>
              </a:ext>
            </a:extLst>
          </p:cNvPr>
          <p:cNvSpPr txBox="1"/>
          <p:nvPr/>
        </p:nvSpPr>
        <p:spPr>
          <a:xfrm>
            <a:off x="3023411" y="2324462"/>
            <a:ext cx="1066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Responsable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30767D-214E-182A-9121-D99D8D72C404}"/>
              </a:ext>
            </a:extLst>
          </p:cNvPr>
          <p:cNvSpPr txBox="1"/>
          <p:nvPr/>
        </p:nvSpPr>
        <p:spPr>
          <a:xfrm>
            <a:off x="4142764" y="2318454"/>
            <a:ext cx="1646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Fréquence / Échéancier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A85D0B-B12A-DF96-DD2F-159A785C7909}"/>
              </a:ext>
            </a:extLst>
          </p:cNvPr>
          <p:cNvSpPr txBox="1"/>
          <p:nvPr/>
        </p:nvSpPr>
        <p:spPr>
          <a:xfrm>
            <a:off x="5811940" y="2320072"/>
            <a:ext cx="1360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État d’avancement</a:t>
            </a:r>
          </a:p>
          <a:p>
            <a:pPr algn="ctr"/>
            <a:r>
              <a:rPr lang="fr-CA" sz="10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33CF45-7432-BA81-567E-65B8F803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253A75-C7DF-3DA9-A98D-A197D9226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3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78F3-4902-AD51-770D-E2B69B65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43CD5-247A-B20B-5CF7-F51137A9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/>
              <a:t>mécanismes de participation des travailleurs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16C905E-29C9-1F98-F994-C724084BAEF8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200" b="1"/>
              <a:t>Comité SST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Spécifier le rôle de votre comité, les membres et la fréquence des rencontres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  <a:p>
            <a:pPr marL="0" indent="0" fontAlgn="auto">
              <a:buNone/>
            </a:pPr>
            <a:r>
              <a:rPr lang="fr-CA" sz="2000" b="1"/>
              <a:t>Représentant à la SST ou agent de liaison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Spécifier qui est la personne qui représente les travailleurs et spécifier son rôle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  <a:p>
            <a:pPr marL="0" indent="0" fontAlgn="auto">
              <a:buNone/>
            </a:pPr>
            <a:r>
              <a:rPr lang="fr-CA" sz="2000" b="1"/>
              <a:t>Pauses-sécurité, rencontre début de quart, réunion de chantier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Préciser la fréquence et les informations pertinentes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  <a:p>
            <a:pPr marL="0" indent="0" fontAlgn="auto">
              <a:buNone/>
            </a:pPr>
            <a:r>
              <a:rPr lang="fr-CA" sz="2000" b="1"/>
              <a:t>Analyse sécuritaire de tâche (AST)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Résumer en quoi cela consiste et quand les travailleurs doivent compléter une AST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C6F595C-4F8B-8089-0435-B183C2E4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376" y="228299"/>
            <a:ext cx="670471" cy="624132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B63830-85D3-04E9-F80C-74C610C2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13AC4B-4D57-8359-7409-FA0F75F7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7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0813-1D68-F278-3B31-FEE3E949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C4308-4389-59F4-26DF-2E6789E6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situations dangereuses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8F8E98-4646-325B-4419-DE107D16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88640"/>
            <a:ext cx="664914" cy="664914"/>
          </a:xfrm>
          <a:prstGeom prst="rect">
            <a:avLst/>
          </a:prstGeom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328EDE8B-B51B-2DA1-80D2-C373B822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30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Signaler à son supérieur immédiat </a:t>
            </a:r>
          </a:p>
          <a:p>
            <a:pPr marL="314325" indent="-307975"/>
            <a:r>
              <a:rPr lang="fr-CA" sz="1800"/>
              <a:t>Tout danger ou risque inhabituel lié à sa tâche</a:t>
            </a:r>
          </a:p>
          <a:p>
            <a:pPr marL="314325" indent="-307975"/>
            <a:r>
              <a:rPr lang="fr-CA" sz="1800"/>
              <a:t>Tout « passé-proche » (évènement qui aurait pu causer des blessures graves)</a:t>
            </a:r>
          </a:p>
          <a:p>
            <a:pPr marL="0" indent="0">
              <a:buNone/>
            </a:pPr>
            <a:r>
              <a:rPr lang="fr-CA" sz="2000" b="1"/>
              <a:t>Laisser les lieux tels quels pour faciliter l’enquête</a:t>
            </a:r>
          </a:p>
          <a:p>
            <a:pPr marL="6350" indent="0">
              <a:buNone/>
            </a:pPr>
            <a:r>
              <a:rPr lang="fr-CA" sz="2000" b="1"/>
              <a:t>Pourquoi enquêtons-nous ?</a:t>
            </a:r>
          </a:p>
          <a:p>
            <a:pPr marL="292100" indent="-285750"/>
            <a:r>
              <a:rPr lang="fr-CA" sz="1800"/>
              <a:t>Pour bien comprendre ce qui s’est passé et éviter qu’un tel évènement similaire se reproduise et résulte en un accident</a:t>
            </a:r>
          </a:p>
          <a:p>
            <a:endParaRPr lang="fr-CA" sz="2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D4AAD4-283A-5987-EC07-2B124983E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24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A6C3-EE69-0CA0-F98D-239D6530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9E0A8-7235-4B31-7439-AF772632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règles internes et consignes de sécurité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293468-89AB-6475-D465-2E8CF4853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88640"/>
            <a:ext cx="664914" cy="664914"/>
          </a:xfrm>
          <a:prstGeom prst="rect">
            <a:avLst/>
          </a:prstGeom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29BCE67-B2EC-E0CB-53B5-4841A236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30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>
                <a:solidFill>
                  <a:srgbClr val="0070C0"/>
                </a:solidFill>
              </a:rPr>
              <a:t>* </a:t>
            </a:r>
            <a:r>
              <a:rPr lang="fr-CA" sz="2000" i="1">
                <a:solidFill>
                  <a:srgbClr val="0070C0"/>
                </a:solidFill>
              </a:rPr>
              <a:t>Intégrer vos </a:t>
            </a:r>
            <a:r>
              <a:rPr lang="fr-CA" sz="2000" b="1" i="1">
                <a:solidFill>
                  <a:srgbClr val="0070C0"/>
                </a:solidFill>
              </a:rPr>
              <a:t>règles internes </a:t>
            </a:r>
            <a:r>
              <a:rPr lang="fr-CA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fr-CA" sz="1800" b="1"/>
              <a:t>Exemple </a:t>
            </a:r>
            <a:r>
              <a:rPr lang="fr-CA" sz="1800"/>
              <a:t>:</a:t>
            </a:r>
            <a:r>
              <a:rPr lang="fr-CA" sz="1800" b="1"/>
              <a:t> </a:t>
            </a:r>
            <a:r>
              <a:rPr lang="fr-CA" sz="1800"/>
              <a:t>expliquer la politique concernant l’alcool et les drogues et la politique contre le harcèlement au travail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r>
              <a:rPr lang="fr-CA" sz="2000">
                <a:solidFill>
                  <a:srgbClr val="0070C0"/>
                </a:solidFill>
              </a:rPr>
              <a:t>* </a:t>
            </a:r>
            <a:r>
              <a:rPr lang="fr-CA" sz="2000" i="1">
                <a:solidFill>
                  <a:srgbClr val="0070C0"/>
                </a:solidFill>
              </a:rPr>
              <a:t>Intégrer vos </a:t>
            </a:r>
            <a:r>
              <a:rPr lang="fr-CA" sz="2000" b="1" i="1">
                <a:solidFill>
                  <a:srgbClr val="0070C0"/>
                </a:solidFill>
              </a:rPr>
              <a:t>consignes de sécurité </a:t>
            </a:r>
            <a:r>
              <a:rPr lang="fr-CA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fr-CA" sz="1800" b="1"/>
              <a:t>Exemple </a:t>
            </a:r>
            <a:r>
              <a:rPr lang="fr-CA" sz="1800"/>
              <a:t>:</a:t>
            </a:r>
            <a:r>
              <a:rPr lang="fr-CA" sz="1800" b="1"/>
              <a:t> </a:t>
            </a:r>
            <a:r>
              <a:rPr lang="fr-CA" sz="1800"/>
              <a:t>garde obligatoire sur les débroussailleuses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endParaRPr lang="fr-CA" sz="220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F46651-D758-5347-7A99-FE08C224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17E75F-7624-BCDD-F942-32FC66932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9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27BB-BF62-9450-370A-35A869FB1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B111E-B348-8467-2534-F6502F58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sécurité routière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F60A35AA-F67D-2A98-1ADE-4812790A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30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Notions de base</a:t>
            </a:r>
          </a:p>
          <a:p>
            <a:r>
              <a:rPr lang="fr-CA" sz="1800"/>
              <a:t>Port de la ceinture de sécurité</a:t>
            </a:r>
          </a:p>
          <a:p>
            <a:r>
              <a:rPr lang="fr-CA" sz="1800"/>
              <a:t>Garder la droite</a:t>
            </a:r>
          </a:p>
          <a:p>
            <a:r>
              <a:rPr lang="fr-CA" sz="1800"/>
              <a:t>Respecter les limites de vitesse</a:t>
            </a:r>
          </a:p>
          <a:p>
            <a:r>
              <a:rPr lang="fr-CA" sz="1800"/>
              <a:t>Adapter sa conduite en fonction de l’état du chemin et des conditions météorologiques</a:t>
            </a:r>
          </a:p>
          <a:p>
            <a:r>
              <a:rPr lang="fr-CA" sz="1800"/>
              <a:t>Identifier sa position et coordonner les rencontres</a:t>
            </a:r>
          </a:p>
          <a:p>
            <a:r>
              <a:rPr lang="fr-CA" sz="1800"/>
              <a:t>Attention à la fatigue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endParaRPr lang="fr-CA" sz="220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613521-EF4E-08C1-9F7B-1798112FB5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332656"/>
            <a:ext cx="534728" cy="53472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95A46-707F-5B7B-3C1B-8F00C645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2B7AF9-419A-6C31-656D-2AD01A37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3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BC22-F1A9-E698-A1DE-E039708F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A4D7D-C8BA-D6D8-23F5-90054D50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travailleur seul et isolé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9D2D5F4C-8D11-02F5-4DBE-D0F898FC8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36" y="1124744"/>
            <a:ext cx="8435280" cy="43052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CA" sz="4200" b="1"/>
              <a:t>Travaux dans un lieu isolé</a:t>
            </a:r>
          </a:p>
          <a:p>
            <a:r>
              <a:rPr lang="fr-CA" sz="3800"/>
              <a:t>Lorsqu’un travailleur exécute seul un travail dans un lieu isolé où </a:t>
            </a:r>
            <a:br>
              <a:rPr lang="fr-CA" sz="3800"/>
            </a:br>
            <a:r>
              <a:rPr lang="fr-CA" sz="3800"/>
              <a:t>il lui est impossible de demander de l’assistance</a:t>
            </a:r>
          </a:p>
          <a:p>
            <a:pPr marL="0" indent="0">
              <a:buNone/>
            </a:pPr>
            <a:r>
              <a:rPr lang="fr-CA" sz="4200" b="1"/>
              <a:t>Bonnes pratiques</a:t>
            </a:r>
          </a:p>
          <a:p>
            <a:r>
              <a:rPr lang="fr-CA" sz="3800" b="1"/>
              <a:t>L’employeur</a:t>
            </a:r>
            <a:r>
              <a:rPr lang="fr-CA" sz="3800"/>
              <a:t> exerce une surveillance pour ses travailleurs ainsi </a:t>
            </a:r>
            <a:br>
              <a:rPr lang="fr-CA" sz="3800"/>
            </a:br>
            <a:r>
              <a:rPr lang="fr-CA" sz="3800"/>
              <a:t>que pour son travailleur seul dans un lieu isolé</a:t>
            </a:r>
          </a:p>
          <a:p>
            <a:r>
              <a:rPr lang="fr-CA" sz="3800"/>
              <a:t>Le </a:t>
            </a:r>
            <a:r>
              <a:rPr lang="fr-CA" sz="3800" b="1"/>
              <a:t>superviseur</a:t>
            </a:r>
            <a:r>
              <a:rPr lang="fr-CA" sz="3800"/>
              <a:t> visite le travailleur seul dans un lieu isolé au moins une fois par </a:t>
            </a:r>
            <a:br>
              <a:rPr lang="fr-CA" sz="3800"/>
            </a:br>
            <a:r>
              <a:rPr lang="fr-CA" sz="3800"/>
              <a:t>demi-journée</a:t>
            </a:r>
          </a:p>
          <a:p>
            <a:r>
              <a:rPr lang="fr-CA" sz="3800"/>
              <a:t>Dans le cas où il serait impossible de visiter le travailleur, le superviseur exécute une communication au moins une fois par demi-journée</a:t>
            </a:r>
          </a:p>
          <a:p>
            <a:r>
              <a:rPr lang="fr-CA" sz="3800"/>
              <a:t>Si le contact n’est pas établi à l’heure convenue, des mesures de recherche et de sauvetage sont immédiatement enclenchées</a:t>
            </a:r>
          </a:p>
          <a:p>
            <a:r>
              <a:rPr lang="fr-CA" sz="3800"/>
              <a:t>Le superviseur s’assure que les travailleurs ont quitté à la fin du quart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FA98C2-46D3-A928-973C-EEC2BD07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078" y="267629"/>
            <a:ext cx="573162" cy="5731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D01D3E-ABA3-D27E-E3D5-75165E958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235" y="907705"/>
            <a:ext cx="1911843" cy="2107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A8290A-4EA4-E261-BD3A-D713F716C5FF}"/>
              </a:ext>
            </a:extLst>
          </p:cNvPr>
          <p:cNvSpPr txBox="1"/>
          <p:nvPr/>
        </p:nvSpPr>
        <p:spPr>
          <a:xfrm>
            <a:off x="7146072" y="1339753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propre procédure de gestion d’un travailleur seul et isolé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0DF416-698D-714E-F93E-98F9245B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CFC6A-4AAA-FD49-363F-F24718E78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9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7F958-7EDE-5BD9-25EB-9F526CD5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inspection </a:t>
            </a:r>
            <a:r>
              <a:rPr lang="fr-CA" sz="3300" err="1"/>
              <a:t>sst</a:t>
            </a:r>
            <a:endParaRPr lang="fr-CA" sz="33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60F86-0C0E-CF76-D383-FEA3832D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800"/>
              <a:t>Des inspections SST sont réalisées périodiquement et systématiquement pour assurer la conformité des équipements ainsi que l’application des consignes de sécurité et les méthodes de travail.</a:t>
            </a:r>
          </a:p>
          <a:p>
            <a:pPr marL="0" indent="0">
              <a:buNone/>
            </a:pPr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D2D917-2DA9-20C8-EFE7-0680DB566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95899"/>
            <a:ext cx="648072" cy="6480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6ADB37-132B-8CDC-6955-21C632C27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276872"/>
            <a:ext cx="1911843" cy="2107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3807EF-511C-F120-6ED9-211D5F35166C}"/>
              </a:ext>
            </a:extLst>
          </p:cNvPr>
          <p:cNvSpPr txBox="1"/>
          <p:nvPr/>
        </p:nvSpPr>
        <p:spPr>
          <a:xfrm>
            <a:off x="595373" y="2953131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Ajouter votre calendrier d’inspection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E22AE5-9F4D-3990-236C-8E719BBE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76AC227-2AFA-8819-2E89-03594E7BD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5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CF3BC-137F-7FA5-A1D4-9145064D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785A50D4-ADFE-EE2F-0009-8BB78DA80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82" y="4249706"/>
            <a:ext cx="2549038" cy="16185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8E87F6-DE11-9E16-E112-2041278BBEF5}"/>
              </a:ext>
            </a:extLst>
          </p:cNvPr>
          <p:cNvSpPr txBox="1"/>
          <p:nvPr/>
        </p:nvSpPr>
        <p:spPr>
          <a:xfrm>
            <a:off x="5543290" y="148792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Casque de sécurité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235297-1916-DA9E-35ED-E5151690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équipements de protection individuelle (EPI)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50A4E8-C166-E691-CC16-02289622D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545" y="1412776"/>
            <a:ext cx="4192910" cy="41929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20676F-064E-CC75-C90B-1FF8E47E58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1" y="820487"/>
            <a:ext cx="3624724" cy="36247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60B9C1-26AC-E269-6248-9EDCFB352F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068" y="1480479"/>
            <a:ext cx="369332" cy="36933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81C04E-461D-0CD0-4FBE-F6AA59BA909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932040" y="1667214"/>
            <a:ext cx="611250" cy="537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0D132CF-5725-DAC9-2446-7590F9102597}"/>
              </a:ext>
            </a:extLst>
          </p:cNvPr>
          <p:cNvCxnSpPr>
            <a:cxnSpLocks/>
          </p:cNvCxnSpPr>
          <p:nvPr/>
        </p:nvCxnSpPr>
        <p:spPr>
          <a:xfrm flipH="1">
            <a:off x="4644008" y="2132856"/>
            <a:ext cx="89928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341C508-638A-DE98-EB8E-6C85D10040B7}"/>
              </a:ext>
            </a:extLst>
          </p:cNvPr>
          <p:cNvSpPr txBox="1"/>
          <p:nvPr/>
        </p:nvSpPr>
        <p:spPr>
          <a:xfrm>
            <a:off x="5559660" y="18954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Protection oculaire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D5070EA-14CB-46AD-B2E4-888B650B89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068" y="1906729"/>
            <a:ext cx="369332" cy="369332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9D0447C-3552-2C76-BC7D-166B05A8ADD5}"/>
              </a:ext>
            </a:extLst>
          </p:cNvPr>
          <p:cNvCxnSpPr>
            <a:cxnSpLocks/>
          </p:cNvCxnSpPr>
          <p:nvPr/>
        </p:nvCxnSpPr>
        <p:spPr>
          <a:xfrm flipH="1">
            <a:off x="5364088" y="3789040"/>
            <a:ext cx="89928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B72903F-1D11-AE81-26A6-C44A33DF5215}"/>
              </a:ext>
            </a:extLst>
          </p:cNvPr>
          <p:cNvSpPr txBox="1"/>
          <p:nvPr/>
        </p:nvSpPr>
        <p:spPr>
          <a:xfrm>
            <a:off x="6263370" y="3593574"/>
            <a:ext cx="20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Gants adhérents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8328DF8-4AFB-20F5-F5C7-429C95698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16" y="3593574"/>
            <a:ext cx="369332" cy="369332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82B02E-051B-3E8B-568F-76EF46F1FE48}"/>
              </a:ext>
            </a:extLst>
          </p:cNvPr>
          <p:cNvCxnSpPr>
            <a:cxnSpLocks/>
          </p:cNvCxnSpPr>
          <p:nvPr/>
        </p:nvCxnSpPr>
        <p:spPr>
          <a:xfrm flipH="1">
            <a:off x="5364088" y="5445224"/>
            <a:ext cx="89928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0E0A73D-02DA-7C38-84EF-6F5ABFB95DFE}"/>
              </a:ext>
            </a:extLst>
          </p:cNvPr>
          <p:cNvSpPr txBox="1"/>
          <p:nvPr/>
        </p:nvSpPr>
        <p:spPr>
          <a:xfrm>
            <a:off x="6246999" y="5219908"/>
            <a:ext cx="235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Bottes de sécurité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2469BA1-F953-3CF1-54CD-98F5F49F0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32" y="5203462"/>
            <a:ext cx="369332" cy="36933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055ED66-9BDC-F8C8-7F50-5C06C8F60BBA}"/>
              </a:ext>
            </a:extLst>
          </p:cNvPr>
          <p:cNvSpPr txBox="1"/>
          <p:nvPr/>
        </p:nvSpPr>
        <p:spPr>
          <a:xfrm>
            <a:off x="764868" y="4581938"/>
            <a:ext cx="186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Ajouter les EPI supplémentaires nécessaires selon la tâche à accomplir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B57AF1-3FE3-00CA-5218-9224A74CC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643" y="298569"/>
            <a:ext cx="596029" cy="53606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39279E-1C1D-1983-E6A1-48A80232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8577F-5AD4-4E68-19D4-3888CA8C5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7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40C03-2458-34B5-EEBB-50FB1E80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1FE90-CB92-5161-5B49-26A5205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équipements de protection individuelle (EPI)</a:t>
            </a: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7A1E7353-A384-281F-D726-45A991D03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26299"/>
              </p:ext>
            </p:extLst>
          </p:nvPr>
        </p:nvGraphicFramePr>
        <p:xfrm>
          <a:off x="1692935" y="1541228"/>
          <a:ext cx="6945814" cy="265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1073">
                  <a:extLst>
                    <a:ext uri="{9D8B030D-6E8A-4147-A177-3AD203B41FA5}">
                      <a16:colId xmlns:a16="http://schemas.microsoft.com/office/drawing/2014/main" val="251337955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46835824"/>
                    </a:ext>
                  </a:extLst>
                </a:gridCol>
                <a:gridCol w="3706709">
                  <a:extLst>
                    <a:ext uri="{9D8B030D-6E8A-4147-A177-3AD203B41FA5}">
                      <a16:colId xmlns:a16="http://schemas.microsoft.com/office/drawing/2014/main" val="1608217059"/>
                    </a:ext>
                  </a:extLst>
                </a:gridCol>
              </a:tblGrid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Bottes de sécurité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CAN/CSA-Z195 ou ISO 20345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3683480972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Bottes de sécurité pour utilisateur de scie à chaîne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CAN/CSA-Z195 ou NF EN ISO 17249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290013768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Casque de sécurité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CAN/CSA-Z94.1 ou NF EN 397 +A1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2478854496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Dossards à bandes réfléchissantes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CSA Z96-F09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3832305735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Gants à l’épreuve des fils cassés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Double palme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458424200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Gants anti-coupures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EN 388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608123538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Gants associés aux dangers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Aucune norme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2240505549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Lunettes de sécurité et/ou écran facial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CAN/CSA-Z94.3 ou ANSI/ISEA Z87.1 ou NF EN 166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066039641"/>
                  </a:ext>
                </a:extLst>
              </a:tr>
              <a:tr h="84034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Pantalon forestier de sécurité - Débroussaillage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Porter un pantalon forestier de sécurité non modifié, offrant une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>
                          <a:effectLst/>
                        </a:rPr>
                        <a:t>protection avant et ayant une surface de protection correspondant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>
                          <a:effectLst/>
                        </a:rPr>
                        <a:t>à la catégorie B décrite dans la norme ASTM F3325 : Standard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 err="1">
                          <a:effectLst/>
                        </a:rPr>
                        <a:t>Specification</a:t>
                      </a:r>
                      <a:r>
                        <a:rPr lang="fr-CA" sz="1000">
                          <a:effectLst/>
                        </a:rPr>
                        <a:t> for Leg-Protective </a:t>
                      </a:r>
                      <a:r>
                        <a:rPr lang="fr-CA" sz="1000" err="1">
                          <a:effectLst/>
                        </a:rPr>
                        <a:t>Devices</a:t>
                      </a:r>
                      <a:r>
                        <a:rPr lang="fr-CA" sz="1000">
                          <a:effectLst/>
                        </a:rPr>
                        <a:t> for </a:t>
                      </a:r>
                      <a:r>
                        <a:rPr lang="fr-CA" sz="1000" err="1">
                          <a:effectLst/>
                        </a:rPr>
                        <a:t>Chainsaw</a:t>
                      </a:r>
                      <a:r>
                        <a:rPr lang="fr-CA" sz="1000">
                          <a:effectLst/>
                        </a:rPr>
                        <a:t> </a:t>
                      </a:r>
                      <a:r>
                        <a:rPr lang="fr-CA" sz="1000" err="1">
                          <a:effectLst/>
                        </a:rPr>
                        <a:t>Users</a:t>
                      </a:r>
                      <a:r>
                        <a:rPr lang="fr-CA" sz="1000">
                          <a:effectLst/>
                        </a:rPr>
                        <a:t> contre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>
                          <a:effectLst/>
                        </a:rPr>
                        <a:t>les projections et les obstacles.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521202374"/>
                  </a:ext>
                </a:extLst>
              </a:tr>
              <a:tr h="16776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Pantalon forestier de sécurité - Abattage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NF EN 381-5 ou ASTM F3325-18 catégorie A, C ou D 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614998401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Protecteurs auditifs 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CSA Z94.2 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97906622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4BC4644-D172-7013-A740-B62B5472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90" y="1316420"/>
            <a:ext cx="1437145" cy="15841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FF3F31-742D-A9FE-7B46-D21C4B6F6EFA}"/>
              </a:ext>
            </a:extLst>
          </p:cNvPr>
          <p:cNvSpPr txBox="1"/>
          <p:nvPr/>
        </p:nvSpPr>
        <p:spPr>
          <a:xfrm>
            <a:off x="323528" y="1739176"/>
            <a:ext cx="1278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tableau des EPI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412E88-7641-FEBC-6E70-ED54A73DC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643" y="298569"/>
            <a:ext cx="596029" cy="536065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4DF977F-0848-6C45-396C-D7EDE245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E47E-5DC3-59DD-84A5-DAB98545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94708-B8C5-1671-8883-B1D84422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cadenassage et contrôle des énergies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42FDA-E989-9D18-6C84-38315470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A" sz="2000" b="1"/>
              <a:t>Principe du cadenassage </a:t>
            </a:r>
          </a:p>
          <a:p>
            <a:pPr marL="0" indent="0" algn="just">
              <a:buNone/>
            </a:pPr>
            <a:r>
              <a:rPr lang="fr-CA" sz="1800"/>
              <a:t>Le contrôle à la source, par chacune des personnes exposées, de toute forme d’énergie (électrique, pneumatique, hydraulique, musculaire, mécanique, etc.) reliée à la machine sur laquelle vous intervenez. </a:t>
            </a:r>
          </a:p>
          <a:p>
            <a:pPr marL="0" indent="0" algn="just">
              <a:buNone/>
            </a:pPr>
            <a:r>
              <a:rPr lang="fr-CA" sz="1800"/>
              <a:t>Il vise la mise à zéro de l’énergie, la dissipation des énergies résiduelles et le contrôle du démarrage d’une machine.</a:t>
            </a:r>
          </a:p>
          <a:p>
            <a:pPr marL="0" indent="0">
              <a:buNone/>
            </a:pPr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EFF55B-34BF-9ED1-B1D1-416BBAFAF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09286"/>
            <a:ext cx="645170" cy="64517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DA7CFB-D13B-2050-E1FB-B41D90E9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5A951E-D8C4-A544-347F-F5EDE7AF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2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46CB7-57ED-8001-96BC-51796A5F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avant propos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E0A8E-C979-8CC1-BA9D-D6BE2147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CA" sz="1800"/>
              <a:t>Cette présentation a été conçue pour aider les entreprises à structurer leurs rencontres SST de début de saison avec les travailleurs. </a:t>
            </a:r>
          </a:p>
          <a:p>
            <a:pPr marL="0" indent="0" algn="just">
              <a:buNone/>
            </a:pPr>
            <a:r>
              <a:rPr lang="fr-CA" sz="1800"/>
              <a:t>Chaque entreprise doit adapter ce genre de présentation selon leurs activités et leur fonctionnement (</a:t>
            </a:r>
            <a:r>
              <a:rPr lang="fr-CA" sz="1800">
                <a:solidFill>
                  <a:srgbClr val="0070C0"/>
                </a:solidFill>
              </a:rPr>
              <a:t>identifié en bleu dans ce document</a:t>
            </a:r>
            <a:r>
              <a:rPr lang="fr-CA" sz="1800"/>
              <a:t>). </a:t>
            </a:r>
          </a:p>
          <a:p>
            <a:pPr marL="0" indent="0" algn="just">
              <a:buNone/>
            </a:pPr>
            <a:r>
              <a:rPr lang="fr-CA" sz="1800"/>
              <a:t>Cette présentation traite de différents sujets, sans s’y limiter, sur l’organisation de la santé et de la sécurité en forêt en fonction des risques généraux présents lors des travaux forestiers. </a:t>
            </a:r>
          </a:p>
          <a:p>
            <a:pPr marL="0" indent="0" algn="just">
              <a:buNone/>
            </a:pPr>
            <a:r>
              <a:rPr lang="fr-CA" sz="1800"/>
              <a:t>L’ajout de sujets pertinents à votre organisation viendra bonifier votre présentation.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D6072F-C392-76F3-9FA9-E64857A36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6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86C8-0099-D0D7-2066-BFE07A3F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531B2-BA16-7E29-D6FD-50ECC44B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cadenassage et contrôle des énergies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67BB0-EE0B-6386-77A3-9A9DBCBA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A" sz="2000" b="1"/>
              <a:t>Quoi faire?</a:t>
            </a:r>
          </a:p>
          <a:p>
            <a:pPr>
              <a:buFont typeface="+mj-lt"/>
              <a:buAutoNum type="arabicPeriod"/>
            </a:pPr>
            <a:r>
              <a:rPr lang="fr-CA" sz="1800"/>
              <a:t>Désactivation et arrêt de la machine</a:t>
            </a:r>
          </a:p>
          <a:p>
            <a:pPr>
              <a:buFont typeface="+mj-lt"/>
              <a:buAutoNum type="arabicPeriod"/>
            </a:pPr>
            <a:r>
              <a:rPr lang="fr-CA" sz="1800"/>
              <a:t>Élimination de l’énergie résiduelle</a:t>
            </a:r>
          </a:p>
          <a:p>
            <a:pPr>
              <a:buFont typeface="+mj-lt"/>
              <a:buAutoNum type="arabicPeriod"/>
            </a:pPr>
            <a:r>
              <a:rPr lang="fr-CA" sz="1800"/>
              <a:t>Cadenassage ou autre contrôle des énergies</a:t>
            </a:r>
          </a:p>
          <a:p>
            <a:pPr>
              <a:buFont typeface="+mj-lt"/>
              <a:buAutoNum type="arabicPeriod"/>
            </a:pPr>
            <a:r>
              <a:rPr lang="fr-CA" sz="1800"/>
              <a:t>Essai de démarrage</a:t>
            </a:r>
          </a:p>
          <a:p>
            <a:pPr>
              <a:buFont typeface="+mj-lt"/>
              <a:buAutoNum type="arabicPeriod"/>
            </a:pPr>
            <a:r>
              <a:rPr lang="fr-CA" sz="1800" err="1"/>
              <a:t>Décadenassage</a:t>
            </a:r>
            <a:r>
              <a:rPr lang="fr-CA" sz="1800"/>
              <a:t> et remise en marche</a:t>
            </a:r>
          </a:p>
          <a:p>
            <a:pPr marL="0" indent="0">
              <a:buNone/>
            </a:pPr>
            <a:r>
              <a:rPr lang="fr-CA" sz="1800">
                <a:solidFill>
                  <a:srgbClr val="74AA0E"/>
                </a:solidFill>
              </a:rPr>
              <a:t>Consulter la fiche spécifique de votre machine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F10EB-49CB-3F8F-3A5A-EE3B9569FC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09286"/>
            <a:ext cx="645170" cy="64517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B00366-0BB6-E2B1-139B-3C9FCE94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0D231B-6526-D1D9-7BB0-18D8C581F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A61465-B9B1-E8EE-B811-5B0E3AB1F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8" y="4581128"/>
            <a:ext cx="5976664" cy="8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FA86-3433-E83E-A5EF-E76E53EE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98D79-225E-F818-0A30-718D4445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approche sécuritaire d’une machine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2F8C4-9848-5F71-D44C-9FD4FBCE9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800" b="1"/>
              <a:t>Le</a:t>
            </a:r>
            <a:r>
              <a:rPr lang="fr-CA" sz="1800" b="1">
                <a:solidFill>
                  <a:srgbClr val="74AA0E"/>
                </a:solidFill>
              </a:rPr>
              <a:t> travailleur </a:t>
            </a:r>
            <a:r>
              <a:rPr lang="fr-CA" sz="1800" b="1"/>
              <a:t>qui veut s’approcher d’une machine doit le faire selon cette procédure :</a:t>
            </a:r>
          </a:p>
          <a:p>
            <a:r>
              <a:rPr lang="fr-CA" sz="1800"/>
              <a:t>Communiquer préalablement avec l’opérateur</a:t>
            </a:r>
          </a:p>
          <a:p>
            <a:r>
              <a:rPr lang="fr-CA" sz="1800"/>
              <a:t>S’approcher en s’assurant d’être vu par des signes</a:t>
            </a:r>
          </a:p>
          <a:p>
            <a:r>
              <a:rPr lang="fr-CA" sz="1800"/>
              <a:t>Porter un dossard pour augmenter sa visibilité</a:t>
            </a:r>
          </a:p>
          <a:p>
            <a:pPr marL="0" indent="0">
              <a:buNone/>
            </a:pPr>
            <a:endParaRPr lang="fr-CA" sz="1800" b="1">
              <a:solidFill>
                <a:srgbClr val="7BBD30"/>
              </a:solidFill>
            </a:endParaRPr>
          </a:p>
          <a:p>
            <a:pPr marL="0" indent="0">
              <a:buNone/>
            </a:pPr>
            <a:r>
              <a:rPr lang="fr-CA" sz="1800" b="1"/>
              <a:t>L’</a:t>
            </a:r>
            <a:r>
              <a:rPr lang="fr-CA" sz="1800" b="1">
                <a:solidFill>
                  <a:srgbClr val="74AA0E"/>
                </a:solidFill>
              </a:rPr>
              <a:t>opérateur </a:t>
            </a:r>
            <a:r>
              <a:rPr lang="fr-CA" sz="1800" b="1"/>
              <a:t>doit :</a:t>
            </a:r>
          </a:p>
          <a:p>
            <a:r>
              <a:rPr lang="fr-CA" sz="1800"/>
              <a:t>Cesser de travailler, mettre ses commandes en position d’arrêt et mettre les attachements au sol</a:t>
            </a:r>
          </a:p>
          <a:p>
            <a:r>
              <a:rPr lang="fr-CA" sz="1800"/>
              <a:t>Faire signe au travailleur de s’approcher, une fois la zone sécurisée</a:t>
            </a:r>
          </a:p>
          <a:p>
            <a:pPr marL="0" indent="0" algn="just">
              <a:buNone/>
            </a:pPr>
            <a:endParaRPr lang="fr-CA" sz="1800">
              <a:solidFill>
                <a:srgbClr val="7BBD3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C1BD93-4401-556F-702E-2FABF4CDB3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31402"/>
            <a:ext cx="803273" cy="80327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269F48-75A6-32CE-39EE-A449D301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964561-3D29-4106-38BC-8DA618701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9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8308-48BB-E956-4054-09C63FB4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D236A-2F88-825E-EDC4-1AFA2182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approche sécuritaire d’une machine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3781C6-AB9B-FC99-5977-41E851C55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31402"/>
            <a:ext cx="803273" cy="8032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A4D1DA-6705-78BB-1EEB-83E0B303AF9A}"/>
              </a:ext>
            </a:extLst>
          </p:cNvPr>
          <p:cNvSpPr txBox="1"/>
          <p:nvPr/>
        </p:nvSpPr>
        <p:spPr>
          <a:xfrm>
            <a:off x="2790348" y="1022288"/>
            <a:ext cx="336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Zone de danger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E84A27-4D10-7AB3-91E5-D73A31D9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51B43C-06ED-90A5-19AC-01D1D3718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1070E3-B63C-B978-EC57-B821E65C3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980" y="1469722"/>
            <a:ext cx="3464564" cy="4483553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4608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26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640D3-9A9F-E484-1058-52DBDB79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3 points d’appui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CF95AD-2E50-2C62-5828-A8B8721DCE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58512"/>
            <a:ext cx="456382" cy="4563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414565-9FD9-D0B3-F6BC-CE02C4162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405" y="488493"/>
            <a:ext cx="4843189" cy="588101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9A100D-21B0-4613-FAED-CBF0248C9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3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1A7F-4E8E-C12C-BAAD-1B437CC5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6B984-788E-D00E-7B3E-BC591906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/>
              <a:t>SIMDUT 2015 – fiches de données de sécurité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907C02-9A26-E9C0-B28F-F5D5727F2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669" y="212581"/>
            <a:ext cx="624131" cy="624131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BA1946B-554A-9BE3-3EC0-E26B07222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33317"/>
            <a:ext cx="4040511" cy="2535381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030E4B6-40D1-7884-10C9-872C96E09E7B}"/>
              </a:ext>
            </a:extLst>
          </p:cNvPr>
          <p:cNvSpPr txBox="1"/>
          <p:nvPr/>
        </p:nvSpPr>
        <p:spPr>
          <a:xfrm>
            <a:off x="449610" y="1268760"/>
            <a:ext cx="4122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/>
              <a:t>Assurez-vous d’avoir en votre possession les fiches de données de sécurité des produits que vous utilisez.</a:t>
            </a:r>
            <a:endParaRPr lang="fr-FR" sz="18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BCC123-EF22-C6D8-ABC2-7667C75D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4BA919-8842-5F68-4227-BC5F9AC5B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5D248D-CEDD-7A73-6E24-E676BAEAF3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200" y="1124744"/>
            <a:ext cx="3620399" cy="47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9AD9-133F-6C26-D6E9-CCC520E0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1CBD5-B613-286D-7F9B-665D2B59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transport des marchandises dangereuses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810D7B-ABBF-DD5F-27EF-109003F45EB7}"/>
              </a:ext>
            </a:extLst>
          </p:cNvPr>
          <p:cNvSpPr txBox="1"/>
          <p:nvPr/>
        </p:nvSpPr>
        <p:spPr>
          <a:xfrm>
            <a:off x="3996312" y="1464224"/>
            <a:ext cx="4690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Carte de compétence (3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Identification des dangers </a:t>
            </a:r>
            <a:b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(étiquettes ou plaques)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Document de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Obligation de déclarer un rejet accidentel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D4A171-F9DC-583D-36C2-3F3DA53ED8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44863"/>
            <a:ext cx="723528" cy="72352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231CB1-447C-2071-1C10-B3A49E12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B81AC-461C-885E-A87E-0745506AF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877346-2997-1754-FD1F-B9398932A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86271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1472-41FC-8634-B23F-DA035B17A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E5F33-0A61-4A4A-F458-22BFB30B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prévention – coups de chaleur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41D497-76AC-370D-5A45-ECC3AB0270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822" y="250303"/>
            <a:ext cx="586408" cy="5864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0676DD-8464-F1DE-62D5-FBD611AC0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1"/>
            <a:ext cx="4974282" cy="33123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D168E53-9595-2D1F-9038-CEEF2013B0DC}"/>
              </a:ext>
            </a:extLst>
          </p:cNvPr>
          <p:cNvSpPr txBox="1"/>
          <p:nvPr/>
        </p:nvSpPr>
        <p:spPr>
          <a:xfrm>
            <a:off x="539552" y="4653136"/>
            <a:ext cx="4974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Déterminer la température de l’air corrigée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Utiliser l’outil de la CNESST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Déterminer la quantité d’eau à consommer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Appliquer les mesures de prévention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ED9A1C-C7F1-EE3D-5B50-ECE51073A5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609" y="1196751"/>
            <a:ext cx="2798397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2F5008-9622-CDC3-2FC5-071D28A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9917D0-F09E-BD56-422F-589FBED7F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9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BABC-6FA9-3E7A-1F0F-F41C4885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0D73A-2439-EF54-C3C9-2F692D58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hébergement en forêt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25E896-431B-7738-8369-E7B75813B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18651"/>
            <a:ext cx="936104" cy="936104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E377B21-5455-013F-C3B2-4EE5D9F6F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9929"/>
              </p:ext>
            </p:extLst>
          </p:nvPr>
        </p:nvGraphicFramePr>
        <p:xfrm>
          <a:off x="3038475" y="1195388"/>
          <a:ext cx="2978150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381500" imgH="7010400" progId="Word.Document.12">
                  <p:embed/>
                </p:oleObj>
              </mc:Choice>
              <mc:Fallback>
                <p:oleObj name="Document" r:id="rId3" imgW="4381500" imgH="7010400" progId="Word.Documen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AE377B21-5455-013F-C3B2-4EE5D9F6F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475" y="1195388"/>
                        <a:ext cx="2978150" cy="476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1BD1DDB-BF77-80DC-3C76-2DDC01879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07" y="908720"/>
            <a:ext cx="1911843" cy="21074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1F4BD3-324A-45BF-36F9-2502D7285922}"/>
              </a:ext>
            </a:extLst>
          </p:cNvPr>
          <p:cNvSpPr txBox="1"/>
          <p:nvPr/>
        </p:nvSpPr>
        <p:spPr>
          <a:xfrm>
            <a:off x="509744" y="158497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les informations concernant votre camp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E6D3A-1CDA-E730-02A3-207DC892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9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AEA1-53C4-5BDF-34CA-432811E9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35B6D-C63A-7E4E-C4BF-D152AFD6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en cas d’accident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D74874-E6E4-5834-9630-F357CB779A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42074"/>
            <a:ext cx="648072" cy="64807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0771C4C-553F-8218-D22C-75742784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Tout accident doit être rapporté </a:t>
            </a:r>
            <a:r>
              <a:rPr lang="fr-CA" sz="2000" b="1">
                <a:solidFill>
                  <a:srgbClr val="74AA0E"/>
                </a:solidFill>
              </a:rPr>
              <a:t>sans délai </a:t>
            </a:r>
            <a:r>
              <a:rPr lang="fr-CA" sz="2000" b="1"/>
              <a:t>au supérieur immédiat</a:t>
            </a:r>
          </a:p>
          <a:p>
            <a:pPr marL="0" indent="0">
              <a:buNone/>
            </a:pPr>
            <a:r>
              <a:rPr lang="fr-CA" sz="1900"/>
              <a:t>Vous devez :</a:t>
            </a:r>
          </a:p>
          <a:p>
            <a:r>
              <a:rPr lang="fr-CA" sz="1900"/>
              <a:t>Laisser les lieux intacts pour faciliter l’enquête</a:t>
            </a:r>
          </a:p>
          <a:p>
            <a:r>
              <a:rPr lang="fr-CA" sz="1900"/>
              <a:t>Compléter le registre des blessures</a:t>
            </a:r>
          </a:p>
          <a:p>
            <a:r>
              <a:rPr lang="fr-CA" sz="1900"/>
              <a:t>Réaliser une enquête et analyse d’accident pour trouver des mesures correctives afin d’éviter des événements similaires</a:t>
            </a:r>
          </a:p>
          <a:p>
            <a:r>
              <a:rPr lang="fr-CA" sz="1900"/>
              <a:t>Appliquer la politique d’assignation temporaire </a:t>
            </a:r>
            <a:br>
              <a:rPr lang="fr-CA" sz="1900"/>
            </a:br>
            <a:r>
              <a:rPr lang="fr-CA" sz="1900"/>
              <a:t>(expliquer la marche à suivre afin de privilégier l’assignation temporaire)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AF7B62-A283-A9B4-22A5-1A6C53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121F1-ED42-8D75-1644-2B99C635B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03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F5303-364A-85F8-CB22-F7786BF1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48F3E-847F-53C0-39FA-A868DD51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en cas d’accident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8C773B-0E9D-ADE3-8484-B73103ACA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42074"/>
            <a:ext cx="648072" cy="64807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D058BE0-1EED-CE61-8230-1F727F38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000" b="1" dirty="0"/>
              <a:t>Le </a:t>
            </a:r>
            <a:r>
              <a:rPr lang="fr-CA" sz="2000" b="1" dirty="0">
                <a:solidFill>
                  <a:srgbClr val="74AA0E"/>
                </a:solidFill>
              </a:rPr>
              <a:t>travailleur</a:t>
            </a:r>
            <a:r>
              <a:rPr lang="fr-CA" sz="2000" b="1" dirty="0"/>
              <a:t> doit </a:t>
            </a:r>
            <a:r>
              <a:rPr lang="fr-CA" sz="2000" dirty="0"/>
              <a:t>:</a:t>
            </a:r>
          </a:p>
          <a:p>
            <a:r>
              <a:rPr lang="fr-CA" sz="1800" dirty="0"/>
              <a:t>Consulter un médecin, dans les meilleurs délais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Faire compléter le formulaire d’assignation temporaire par le médecin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Remettre l’attestation médicale et le formulaire d’assignation temporaire signés par son médecin à son employeur dans les plus brefs délais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Compléter la « Réclamation du travailleur »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Faire compléter le formulaire d’assignation à chacune de ses visites médicales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Remettre le rapport médical et le formulaire d’assignation à son employeur après chaque visite médicale dans les meilleurs délais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Respecter son traitement médical</a:t>
            </a:r>
            <a:endParaRPr lang="fr-CA" sz="1800" dirty="0">
              <a:ea typeface="Calibri"/>
              <a:cs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DA2093-E8DF-E233-1EAB-199C4D82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6A1D69-571A-4AE3-D3B8-E9EB7A3B1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4EAFA-C4E7-4A49-5A76-5E553A96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21378-15E0-EAA1-FFAE-D78554F3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75"/>
            <a:ext cx="7931224" cy="4089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1800"/>
              <a:t>La direction de </a:t>
            </a: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Inscrire le nom de votre entreprise * </a:t>
            </a:r>
            <a:r>
              <a:rPr lang="fr-CA" sz="1800"/>
              <a:t>vous souhaite la bienvenue. </a:t>
            </a:r>
          </a:p>
          <a:p>
            <a:pPr marL="0" indent="0" algn="just">
              <a:buNone/>
            </a:pPr>
            <a:r>
              <a:rPr lang="fr-CA" sz="1800"/>
              <a:t>Nous avons établi des consignes et des règles de sécurité afin d'assurer à tous nos employés des conditions de travail sécuritaires. </a:t>
            </a:r>
          </a:p>
          <a:p>
            <a:pPr marL="0" indent="0" algn="just">
              <a:buNone/>
            </a:pPr>
            <a:r>
              <a:rPr lang="fr-CA" sz="1800"/>
              <a:t>Notre but ne peut être atteint que par l'entière collaboration de tous les intervenants qui ont à effectuer des travaux sur nos chantiers. Ainsi, tout travail effectué dans notre organisation doit être conforme aux exigences de notre entreprise et aux lois et règlements en vigueur.</a:t>
            </a:r>
          </a:p>
          <a:p>
            <a:endParaRPr lang="fr-CA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6DFA7B-92BD-175F-65F8-1C98FD4A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01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D3DC-0D61-1AC7-0F9C-FFAE75FB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9178A-125F-D561-CC5A-9743F1B3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mesures d’urgence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93B1FB1-B172-5F88-4669-A7BD6FC1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5" y="873271"/>
            <a:ext cx="4176463" cy="522057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B8E49B-C583-F667-92E4-29045C8F55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2241659-2896-A8E3-035F-609CD091B170}"/>
              </a:ext>
            </a:extLst>
          </p:cNvPr>
          <p:cNvSpPr txBox="1">
            <a:spLocks/>
          </p:cNvSpPr>
          <p:nvPr/>
        </p:nvSpPr>
        <p:spPr>
          <a:xfrm>
            <a:off x="2987824" y="2060848"/>
            <a:ext cx="3456384" cy="3101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fr-CA" sz="1600"/>
              <a:t>Numéro d’urgence</a:t>
            </a:r>
          </a:p>
          <a:p>
            <a:pPr fontAlgn="auto"/>
            <a:r>
              <a:rPr lang="fr-CA" sz="1600"/>
              <a:t>Liste des secouristes</a:t>
            </a:r>
          </a:p>
          <a:p>
            <a:pPr fontAlgn="auto"/>
            <a:r>
              <a:rPr lang="fr-CA" sz="1600"/>
              <a:t>Lieu de rassemblement </a:t>
            </a:r>
            <a:br>
              <a:rPr lang="fr-CA" sz="1600"/>
            </a:br>
            <a:r>
              <a:rPr lang="fr-CA" sz="1600"/>
              <a:t>et point de rencontre </a:t>
            </a:r>
            <a:br>
              <a:rPr lang="fr-CA" sz="1600"/>
            </a:br>
            <a:r>
              <a:rPr lang="fr-CA" sz="1600"/>
              <a:t>d’ambulance</a:t>
            </a:r>
          </a:p>
          <a:p>
            <a:pPr fontAlgn="auto"/>
            <a:r>
              <a:rPr lang="fr-CA" sz="1600"/>
              <a:t>Matériel en cas d’urgence </a:t>
            </a:r>
            <a:br>
              <a:rPr lang="fr-CA" sz="1800"/>
            </a:br>
            <a:r>
              <a:rPr lang="fr-CA" sz="1200"/>
              <a:t>Ex. trousses de premiers secours, </a:t>
            </a:r>
            <a:br>
              <a:rPr lang="fr-CA" sz="1200"/>
            </a:br>
            <a:r>
              <a:rPr lang="fr-CA" sz="1200" err="1"/>
              <a:t>EpiPen</a:t>
            </a:r>
            <a:r>
              <a:rPr lang="fr-CA" sz="1200" baseline="30000" err="1"/>
              <a:t>MD</a:t>
            </a:r>
            <a:r>
              <a:rPr lang="fr-CA" sz="1200"/>
              <a:t>, extincteurs, etc.</a:t>
            </a:r>
          </a:p>
          <a:p>
            <a:pPr fontAlgn="auto"/>
            <a:r>
              <a:rPr lang="fr-CA" sz="1600"/>
              <a:t>Moyens de communication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136ECE-2BE5-B8C4-B251-4B7B2B0875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02" y="1052736"/>
            <a:ext cx="1911843" cy="21074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68B48F-214C-1F5A-07E2-CCFEAF23CC2A}"/>
              </a:ext>
            </a:extLst>
          </p:cNvPr>
          <p:cNvSpPr txBox="1"/>
          <p:nvPr/>
        </p:nvSpPr>
        <p:spPr>
          <a:xfrm>
            <a:off x="509744" y="1584979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Remettre une copie de votre PMU et le présenter au travailleur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3FE4B61-EEDA-F078-84C0-BA86CD8D48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171636"/>
            <a:ext cx="383378" cy="38337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7A0700-254F-08E4-7B02-F021AD498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23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287F1-D7EC-D9CD-3CE0-812F1ED81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9E794-E3B5-8265-B2BE-652072B3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DES MESURES D’URGENCE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556573-E4B8-87A1-8415-42FCBF6EF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D2E138-804E-CE3B-BCF7-5EBA8F93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02" y="1052736"/>
            <a:ext cx="1911843" cy="21074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ABCA5C-3C0B-99BD-2B5F-EA586F059FEE}"/>
              </a:ext>
            </a:extLst>
          </p:cNvPr>
          <p:cNvSpPr txBox="1"/>
          <p:nvPr/>
        </p:nvSpPr>
        <p:spPr>
          <a:xfrm>
            <a:off x="555739" y="170080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Schéma de communication en cas d’urgence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14AA89-1804-099B-69D8-C219513DE0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563" y="933624"/>
            <a:ext cx="3029704" cy="502501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419B56-3A8B-7738-B734-95F03626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B29804-052A-C022-773A-0BFC2654F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21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A82E4-331D-975C-11C6-BDAB3A52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086C2-348A-7B41-9655-355853B6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DES MESURES D’URGENCE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A9015B-3E35-B735-9C0F-8A21CAC8D1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42FCD8-5BAC-4003-8294-16447D07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02" y="1052736"/>
            <a:ext cx="1911843" cy="21074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5C311E-797B-B042-9FF1-9CB3E4C56702}"/>
              </a:ext>
            </a:extLst>
          </p:cNvPr>
          <p:cNvSpPr txBox="1"/>
          <p:nvPr/>
        </p:nvSpPr>
        <p:spPr>
          <a:xfrm>
            <a:off x="555739" y="170080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Schéma de communication en cas d’urgence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99E32F-739C-2D51-2580-550A5BF912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052" y="924267"/>
            <a:ext cx="3040737" cy="509702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09FDA8-1EFF-AB0D-D2D2-93CAE5B4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C1F32-8B8A-209A-2F42-0A9E8BA79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364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EBDD-F936-7224-1B14-F2AFE55B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068F0-A033-A3FD-BC40-22D2B69A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DES MESURES D’URGENCE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742965-1D85-8135-7B46-BAA5548A1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C8D69-B5FE-B30C-2CB7-8A3897D2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7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800"/>
              <a:t>Pour augmenter l’efficacité de nos communications, </a:t>
            </a:r>
            <a:br>
              <a:rPr lang="fr-CA" sz="1800"/>
            </a:br>
            <a:r>
              <a:rPr lang="fr-CA" sz="1800"/>
              <a:t>nous utilisons des radios portatives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C56E01-1657-C2F4-C536-BC2733776D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684" y="2132856"/>
            <a:ext cx="5688632" cy="358378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15846-46F7-2F9D-97DA-745E4FE4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8E8CC-07CA-92D7-4E81-C18DD17A7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41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4794-AFDE-6342-0BBF-9169306F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3D0CC-8022-5C28-1E9B-A2E3F144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88722-AD54-D7DF-7375-E2A9214C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Risques d’infection</a:t>
            </a:r>
          </a:p>
          <a:p>
            <a:r>
              <a:rPr lang="fr-CA" sz="1800" b="1"/>
              <a:t>Tétanos</a:t>
            </a:r>
            <a:r>
              <a:rPr lang="fr-CA" sz="1800"/>
              <a:t>		   Doses de rappel aux 10 ans</a:t>
            </a:r>
          </a:p>
          <a:p>
            <a:r>
              <a:rPr lang="fr-CA" sz="1800" b="1"/>
              <a:t>Rage</a:t>
            </a:r>
            <a:r>
              <a:rPr lang="fr-CA" sz="1800"/>
              <a:t>		      Ne pas toucher aux animaux morts</a:t>
            </a:r>
          </a:p>
          <a:p>
            <a:r>
              <a:rPr lang="fr-CA" sz="1800" b="1"/>
              <a:t>Hantavirus</a:t>
            </a:r>
            <a:r>
              <a:rPr lang="fr-CA" sz="1800"/>
              <a:t>		        Excréments souris sylvestre</a:t>
            </a:r>
          </a:p>
          <a:p>
            <a:r>
              <a:rPr lang="fr-CA" sz="1800" b="1"/>
              <a:t>Maladie de Lyme</a:t>
            </a:r>
            <a:r>
              <a:rPr lang="fr-CA" sz="1800"/>
              <a:t>		 Piqûre d’une tique</a:t>
            </a:r>
          </a:p>
          <a:p>
            <a:r>
              <a:rPr lang="fr-CA" sz="1800" b="1"/>
              <a:t>Virus du Nil occidental</a:t>
            </a:r>
            <a:r>
              <a:rPr lang="fr-CA" sz="1800"/>
              <a:t>		  Piqûres de moustiques</a:t>
            </a:r>
          </a:p>
          <a:p>
            <a:endParaRPr lang="fr-CA" sz="2000"/>
          </a:p>
          <a:p>
            <a:pPr marL="0" indent="0">
              <a:buNone/>
            </a:pPr>
            <a:endParaRPr lang="fr-CA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4276A8-1C6D-DE43-D91A-9CCA266EC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F30458-1044-5535-62BF-7377D1FD0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12" y="1871725"/>
            <a:ext cx="772797" cy="288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FD2036-2961-83AE-5388-DA6A9B974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76872"/>
            <a:ext cx="772797" cy="2880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86A964-B158-773F-20CD-855C8317B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21343"/>
            <a:ext cx="772797" cy="2880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4F4A3E-B17D-0FB8-85BB-B116FA03A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146124"/>
            <a:ext cx="772797" cy="2880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B11D1D3-D146-4893-D808-DFBB14105F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547779"/>
            <a:ext cx="772797" cy="28803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33C12-5216-523B-1228-283F4FAB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528A8-4DAB-C7A3-801D-EA02FC8BF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77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7CBB-C132-4CAB-C1B5-72AC3191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C2E71-4921-071F-2D06-BB865118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54C96-75A6-FA72-E598-EBE3CF86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Exposition au bruit		  Surdité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Limite d’exposition au bruit pour 8 heures       85 </a:t>
            </a:r>
            <a:r>
              <a:rPr lang="fr-CA" sz="1800" err="1"/>
              <a:t>dBA</a:t>
            </a:r>
            <a:endParaRPr lang="fr-CA" sz="1800"/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Scie à chaîne      115 </a:t>
            </a:r>
            <a:r>
              <a:rPr lang="fr-CA" sz="1800" err="1"/>
              <a:t>dBA</a:t>
            </a:r>
            <a:br>
              <a:rPr lang="fr-CA" sz="1800"/>
            </a:br>
            <a:r>
              <a:rPr lang="fr-CA" sz="1800"/>
              <a:t>Débroussailleuse munie du couteau à taillis	 110 </a:t>
            </a:r>
            <a:r>
              <a:rPr lang="fr-CA" sz="1800" err="1"/>
              <a:t>dBA</a:t>
            </a:r>
            <a:r>
              <a:rPr lang="fr-CA" sz="1800"/>
              <a:t> 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(+ ou – 8 X plus bruyant que 85 </a:t>
            </a:r>
            <a:r>
              <a:rPr lang="fr-CA" sz="1800" err="1"/>
              <a:t>dBA</a:t>
            </a:r>
            <a:r>
              <a:rPr lang="fr-CA" sz="1800"/>
              <a:t>)</a:t>
            </a:r>
          </a:p>
          <a:p>
            <a:pPr marL="0" indent="0">
              <a:buNone/>
            </a:pPr>
            <a:endParaRPr lang="fr-CA" sz="1800" b="1"/>
          </a:p>
          <a:p>
            <a:pPr marL="0" indent="0">
              <a:buNone/>
            </a:pPr>
            <a:r>
              <a:rPr lang="fr-CA" sz="2000" b="1"/>
              <a:t>Vibrations		  Maladie des doigts blancs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600"/>
              <a:t>Amortisseurs de vibrations en bon état 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600"/>
              <a:t>Gants coussinés offrant une bonne adhérence aux poignées (pas de gants de laine)   </a:t>
            </a:r>
          </a:p>
          <a:p>
            <a:pPr marL="0" indent="0">
              <a:buNone/>
            </a:pPr>
            <a:endParaRPr lang="fr-CA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049E6B-CB85-F996-2D2B-E99FF429D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1A442A-15DC-384B-D973-269DAD33C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683" y="1420193"/>
            <a:ext cx="772797" cy="2880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08AE937-3AAF-1780-ADCB-2F3099CFD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71" y="2383495"/>
            <a:ext cx="248931" cy="1356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A3F8CCF-C750-177F-E55C-CC89E4425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982" y="2626296"/>
            <a:ext cx="248931" cy="1356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729F01-F5B9-B435-1B99-0013D024D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861048"/>
            <a:ext cx="772797" cy="2880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CFA6692-B3D2-6415-2D14-0BA348547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517" y="1937457"/>
            <a:ext cx="248931" cy="13561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87679-3A53-A136-4A6F-9941B505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24D20-009F-9A4C-367D-FD3234EE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139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F627-9495-6FF6-89D0-ABD6C3EF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3EF9E-66FC-A4FE-5948-E0D224D0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F16C6-7B11-B8DE-E8B5-3175ADCD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Coup de soleil		 Crème solaire + vêtements longs</a:t>
            </a:r>
          </a:p>
          <a:p>
            <a:pPr marL="0" indent="0">
              <a:buNone/>
            </a:pPr>
            <a:endParaRPr lang="fr-CA" sz="2000" b="1"/>
          </a:p>
          <a:p>
            <a:pPr marL="0" indent="0">
              <a:buNone/>
            </a:pPr>
            <a:r>
              <a:rPr lang="fr-CA" sz="2000" b="1"/>
              <a:t>Troubles </a:t>
            </a:r>
            <a:r>
              <a:rPr lang="fr-CA" sz="2000" b="1" err="1"/>
              <a:t>musculo-squelettiques</a:t>
            </a:r>
            <a:r>
              <a:rPr lang="fr-CA" sz="2000" b="1"/>
              <a:t>	         Prévention des TMS</a:t>
            </a:r>
          </a:p>
          <a:p>
            <a:pPr marL="266700" indent="-260350"/>
            <a:r>
              <a:rPr lang="fr-CA" sz="1800"/>
              <a:t>Harnais (reboisement ou débroussailleuse) bien ajusté</a:t>
            </a:r>
          </a:p>
          <a:p>
            <a:pPr marL="266700" indent="-260350"/>
            <a:r>
              <a:rPr lang="fr-CA" sz="1800"/>
              <a:t>Étirements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4A033-F587-D52B-6F5E-FB42104F75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89CB47-E5C0-DC5C-6AE4-E533D98C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12776"/>
            <a:ext cx="772797" cy="2880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9AD587-A7D0-CF62-287D-EF10B038C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219" y="2348880"/>
            <a:ext cx="772797" cy="288032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80DD866-210D-0F32-B529-561F2D4F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969992A-3E03-0349-91E8-78160E917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5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1A6EE-A0C6-97FF-9A8D-3AE77012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31929-A028-970D-C3E0-FF5ABFD3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58FDB-7792-525C-F1C8-E931A988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915" y="1309427"/>
            <a:ext cx="8507288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Rencontre inopportune avec un ours noir</a:t>
            </a:r>
          </a:p>
          <a:p>
            <a:pPr marL="266700" indent="-260350"/>
            <a:r>
              <a:rPr lang="fr-CA" sz="1800"/>
              <a:t>Ramassage des déchets</a:t>
            </a:r>
          </a:p>
          <a:p>
            <a:pPr marL="266700" indent="-260350"/>
            <a:r>
              <a:rPr lang="fr-CA" sz="1800"/>
              <a:t>Faire du bruit</a:t>
            </a:r>
          </a:p>
          <a:p>
            <a:pPr marL="266700" indent="-260350"/>
            <a:r>
              <a:rPr lang="fr-CA" sz="1800"/>
              <a:t>Gestion des déchets au camp forestier</a:t>
            </a:r>
          </a:p>
          <a:p>
            <a:pPr marL="0" indent="0">
              <a:buNone/>
            </a:pPr>
            <a:endParaRPr lang="fr-CA" sz="1800" b="1"/>
          </a:p>
          <a:p>
            <a:pPr marL="0" indent="0">
              <a:buNone/>
            </a:pPr>
            <a:r>
              <a:rPr lang="fr-CA" sz="1800" b="1"/>
              <a:t>Orages électriques		      30 sec ou moins entre l’éclair et le tonnerre       Abris!</a:t>
            </a:r>
          </a:p>
          <a:p>
            <a:pPr marL="0" indent="0">
              <a:buNone/>
            </a:pPr>
            <a:endParaRPr lang="fr-CA" sz="1800" b="1"/>
          </a:p>
          <a:p>
            <a:pPr marL="0" indent="0">
              <a:buNone/>
            </a:pPr>
            <a:r>
              <a:rPr lang="fr-CA" sz="1800" b="1"/>
              <a:t>Guêpes		    </a:t>
            </a:r>
            <a:r>
              <a:rPr lang="fr-CA" sz="1800" b="1" err="1"/>
              <a:t>EpiPen</a:t>
            </a:r>
            <a:r>
              <a:rPr lang="fr-CA" sz="1800" b="1" baseline="30000" err="1"/>
              <a:t>MD</a:t>
            </a:r>
            <a:r>
              <a:rPr lang="fr-CA" sz="1800" b="1"/>
              <a:t> + identification des nids avec rubans rose fluo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0A77CB-0E5D-FFD0-C2B8-B21B67D52D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47CEAA-1A67-33F8-ADB9-C353AFACBC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365104"/>
            <a:ext cx="772797" cy="2880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52D5DF-9E84-24F7-73ED-875F384B7F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368" y="3616075"/>
            <a:ext cx="248931" cy="1356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6E415D-8269-CC61-BA0B-88641A9E83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539865"/>
            <a:ext cx="772797" cy="288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A88648-B2DC-D4EB-E679-2B957CD3A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7" y="1220692"/>
            <a:ext cx="624132" cy="6241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992CD1-F2BC-2409-82DF-3C0136654E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5" y="4221088"/>
            <a:ext cx="624131" cy="62413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9D493-FF36-4AA0-7541-9190BBD4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5C4E6-CA51-A6EE-FBB5-2866E789F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568C3E-8E4A-C09D-78D0-F6F3BE1AEE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70" y="3371815"/>
            <a:ext cx="624131" cy="6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89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7E96-BDA5-74EA-03A3-8108EEBC0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854E5-DAC1-819D-7106-60DB49E1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05E827-280C-0A21-D300-CA5CAE20AE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B5887E3-D11A-410B-DE48-4BBDF86FFE73}"/>
              </a:ext>
            </a:extLst>
          </p:cNvPr>
          <p:cNvSpPr txBox="1"/>
          <p:nvPr/>
        </p:nvSpPr>
        <p:spPr>
          <a:xfrm>
            <a:off x="485800" y="134076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2000" b="1">
                <a:latin typeface="Calibri" panose="020F0502020204030204" pitchFamily="34" charset="0"/>
                <a:cs typeface="Calibri" panose="020F0502020204030204" pitchFamily="34" charset="0"/>
              </a:rPr>
              <a:t>Plantes dangereuses	      Lésions cutanées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BD1D5B2-2CCF-7C5B-E423-6C9EC07BB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96807"/>
            <a:ext cx="772797" cy="2880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02A08D-6CDE-E285-662E-A429F892F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8840"/>
            <a:ext cx="2489577" cy="16597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C5015B-2CDB-5AE8-86D0-AC1EF1C4C2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98340"/>
            <a:ext cx="2489579" cy="165971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077D39B-A6A0-C96F-E05B-53379DD58DB1}"/>
              </a:ext>
            </a:extLst>
          </p:cNvPr>
          <p:cNvSpPr txBox="1"/>
          <p:nvPr/>
        </p:nvSpPr>
        <p:spPr>
          <a:xfrm>
            <a:off x="452150" y="3658145"/>
            <a:ext cx="24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Berce du Caucase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EA042A-7943-A7EC-71AF-9A8B09D72623}"/>
              </a:ext>
            </a:extLst>
          </p:cNvPr>
          <p:cNvSpPr txBox="1"/>
          <p:nvPr/>
        </p:nvSpPr>
        <p:spPr>
          <a:xfrm>
            <a:off x="3362164" y="3661378"/>
            <a:ext cx="24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Panais sauvage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7BBEFE-6ED9-C716-E5CE-15BD69FB0674}"/>
              </a:ext>
            </a:extLst>
          </p:cNvPr>
          <p:cNvSpPr txBox="1"/>
          <p:nvPr/>
        </p:nvSpPr>
        <p:spPr>
          <a:xfrm>
            <a:off x="6246872" y="3670539"/>
            <a:ext cx="24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Herbe à puce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A7DE0-D5FE-E29A-BDDB-0508AD88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1D9196-B5A4-2CCF-E962-74146FDE8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CB1DC2-A507-0F0A-F291-56783D4DE3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30" y="2012488"/>
            <a:ext cx="2489579" cy="16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CE88-9E4E-DF15-3BCE-3E8390A14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D5039-F2D8-A4A3-8A51-5B2F5494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A00C19-9532-E43B-1D8B-AC165FAF4D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E33C21A-C824-9891-2F14-FC7897FF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/>
          <a:lstStyle/>
          <a:p>
            <a:pPr marL="0" indent="0">
              <a:buNone/>
            </a:pPr>
            <a:r>
              <a:rPr lang="fr-CA" sz="2000" b="1"/>
              <a:t>Les mesures préventives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Boire de l’eau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Avoir une bonne alimentation </a:t>
            </a:r>
            <a:br>
              <a:rPr lang="fr-CA" sz="1800"/>
            </a:br>
            <a:r>
              <a:rPr lang="fr-CA" sz="1800"/>
              <a:t>(produits céréaliers, légumes, fruits, viandes et substituts)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Porter des vêtements longs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Utiliser un chasse-moustiques</a:t>
            </a:r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DBF6EA-F75F-1141-3224-AE7BFF7E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FE9334-7CE6-5650-47B1-1C79E513A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79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03C44-138B-DDBA-1E8E-14BAFFF9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25CE6C-5D20-9C9C-85AA-85BA9739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1800"/>
              <a:t>Cette présentation doit être considérée comme un outil pour aider tous les intervenants à effectuer des travaux de façon sécuritaire et plus efficacement lorsqu’ils travaillent dans notre organisation. </a:t>
            </a:r>
          </a:p>
          <a:p>
            <a:pPr marL="0" indent="0" algn="just">
              <a:buNone/>
            </a:pPr>
            <a:r>
              <a:rPr lang="fr-CA" sz="1800"/>
              <a:t>De plus, cet outil a pour but de vous informer des risques et des mesures préventives liés aux activités ainsi qu'aux équipements utilisés en forêt.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D72FD-EEC9-DB89-C537-4F0EE920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5C50-4851-8AE5-55DD-C9F45768F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820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251FD-D6DB-DA2B-E25A-FED2440F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D8142-9FE1-B378-8C83-BB8728FD2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/>
              <a:t>L'atteinte de ces objectifs n'est toutefois possible que par l'entière implication de tous les partenaires, dont vous faites partie dans le processus continu d'un travail d'équipe en santé, sécurité.  </a:t>
            </a:r>
          </a:p>
          <a:p>
            <a:pPr marL="0" indent="0">
              <a:buNone/>
            </a:pPr>
            <a:endParaRPr lang="fr-CA" sz="18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C21EDE-DFFF-F456-3A6A-D81554DF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0DF022-9654-ABDE-3479-F8A33AA9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40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0DE383-4A4E-A797-AFE5-4697DB93E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79" y="2204864"/>
            <a:ext cx="3093442" cy="30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3D1D0-E84C-BCFE-F167-550B789D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politique </a:t>
            </a:r>
            <a:r>
              <a:rPr lang="fr-CA" sz="3300" err="1"/>
              <a:t>sst</a:t>
            </a:r>
            <a:endParaRPr lang="fr-CA" sz="330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9B131D-896B-90BB-02EB-C101569A5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05"/>
          <a:stretch/>
        </p:blipFill>
        <p:spPr>
          <a:xfrm>
            <a:off x="2117034" y="1844823"/>
            <a:ext cx="4975246" cy="44025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B17F81-713C-1797-DAD1-D2260E3B93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836712"/>
            <a:ext cx="1728192" cy="190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5D58E9-DE67-6401-6CDD-68F09C9063F3}"/>
              </a:ext>
            </a:extLst>
          </p:cNvPr>
          <p:cNvSpPr txBox="1"/>
          <p:nvPr/>
        </p:nvSpPr>
        <p:spPr>
          <a:xfrm>
            <a:off x="467544" y="152760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politique SST *</a:t>
            </a:r>
          </a:p>
        </p:txBody>
      </p:sp>
      <p:pic>
        <p:nvPicPr>
          <p:cNvPr id="16" name="Espace réservé du contenu 3">
            <a:extLst>
              <a:ext uri="{FF2B5EF4-FFF2-40B4-BE49-F238E27FC236}">
                <a16:creationId xmlns:a16="http://schemas.microsoft.com/office/drawing/2014/main" id="{3E3BB165-9225-0BB5-32AC-D93ED6E2B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006"/>
          <a:stretch/>
        </p:blipFill>
        <p:spPr>
          <a:xfrm>
            <a:off x="2117034" y="1108348"/>
            <a:ext cx="4752528" cy="1604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617C591-150F-4A61-C256-0CEF83707E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276933"/>
            <a:ext cx="1245546" cy="5111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01B7F8C-4F43-FF42-E1CC-A015FE5BFD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126" y="259244"/>
            <a:ext cx="576064" cy="57606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45D631-DF99-52AA-F3ED-EAF8F028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2879E6-9299-17FD-720A-EC70B53A7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2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2AE4-991F-A4D0-D073-862805F8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E89AC-DC26-EE86-8595-FE12C5EA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responsabilités partagées de la </a:t>
            </a:r>
            <a:r>
              <a:rPr lang="fr-CA" sz="3300" err="1"/>
              <a:t>sst</a:t>
            </a:r>
            <a:endParaRPr lang="fr-CA" sz="330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20BFF18-EBA7-AC86-C594-02BF151B2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13784"/>
            <a:ext cx="745837" cy="745837"/>
          </a:xfr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95CA5F8-E295-9BA7-3FC6-04910ABED072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000" b="1"/>
              <a:t>Responsabilités en SST du </a:t>
            </a:r>
            <a:r>
              <a:rPr lang="fr-CA" sz="2000" b="1">
                <a:solidFill>
                  <a:srgbClr val="71B404"/>
                </a:solidFill>
              </a:rPr>
              <a:t>travailleur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Appliquer les règles internes, les consignes de sécurité et </a:t>
            </a:r>
            <a:br>
              <a:rPr lang="fr-CA" sz="1800"/>
            </a:br>
            <a:r>
              <a:rPr lang="fr-CA" sz="1800"/>
              <a:t>les procédures de travail du programme de prévention</a:t>
            </a:r>
          </a:p>
          <a:p>
            <a:pPr algn="just" fontAlgn="auto">
              <a:buFont typeface="+mj-lt"/>
              <a:buAutoNum type="arabicPeriod"/>
            </a:pPr>
            <a:r>
              <a:rPr lang="fr-CA" sz="1800"/>
              <a:t>Porter les EPI en fonction des tâches à accomplir</a:t>
            </a:r>
          </a:p>
          <a:p>
            <a:pPr algn="just" fontAlgn="auto">
              <a:buFont typeface="+mj-lt"/>
              <a:buAutoNum type="arabicPeriod"/>
            </a:pPr>
            <a:r>
              <a:rPr lang="fr-CA" sz="1800"/>
              <a:t>Signaler tout danger à son superviseur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Rapporter les incidents et les accidents à son superviseur</a:t>
            </a:r>
          </a:p>
          <a:p>
            <a:pPr algn="just" fontAlgn="auto">
              <a:buFont typeface="+mj-lt"/>
              <a:buAutoNum type="arabicPeriod"/>
            </a:pPr>
            <a:r>
              <a:rPr lang="fr-CA" sz="1800"/>
              <a:t>Autres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Article 49 du RSST : 1</a:t>
            </a:r>
            <a:r>
              <a:rPr lang="fr-CA" sz="1800" baseline="30000"/>
              <a:t>o</a:t>
            </a:r>
            <a:r>
              <a:rPr lang="fr-CA" sz="1800"/>
              <a:t> prendre connaissance du programme </a:t>
            </a:r>
            <a:br>
              <a:rPr lang="fr-CA" sz="1800"/>
            </a:br>
            <a:r>
              <a:rPr lang="fr-CA" sz="1800"/>
              <a:t>de prévention qui lui est applicable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DF41E48-1E50-1EB3-52F1-B83BCDD53F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650839"/>
            <a:ext cx="2164240" cy="345638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CF9E16-2F85-7F16-188C-E3655A30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B0439F-BC52-5716-ABB9-54E787C4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7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AB63-B549-C9A1-C110-CA407691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01841-A5D0-D1C0-2A6A-CC0508A9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responsabilités partagées de la </a:t>
            </a:r>
            <a:r>
              <a:rPr lang="fr-CA" sz="3300" err="1"/>
              <a:t>sst</a:t>
            </a:r>
            <a:endParaRPr lang="fr-CA" sz="330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B0D1637-3C22-7464-61C9-89857DB93451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200" b="1"/>
              <a:t>Rôles et responsabilités en SST du </a:t>
            </a:r>
            <a:r>
              <a:rPr lang="fr-CA" sz="2200" b="1">
                <a:solidFill>
                  <a:srgbClr val="71B404"/>
                </a:solidFill>
              </a:rPr>
              <a:t>supérieur immédiat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S’assurer que les règles de sécurité sont enseignées, </a:t>
            </a:r>
            <a:br>
              <a:rPr lang="fr-CA" sz="1800"/>
            </a:br>
            <a:r>
              <a:rPr lang="fr-CA" sz="1800"/>
              <a:t>comprises et appliquées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Faire les inspections selon le calendrier proposé, s’assurer de la </a:t>
            </a:r>
            <a:br>
              <a:rPr lang="fr-CA" sz="1800"/>
            </a:br>
            <a:r>
              <a:rPr lang="fr-CA" sz="1800"/>
              <a:t>mise en place des correctifs par des suivis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Participer aux enquêtes et analyses d’accident et en assurer les </a:t>
            </a:r>
            <a:br>
              <a:rPr lang="fr-CA" sz="1800"/>
            </a:br>
            <a:r>
              <a:rPr lang="fr-CA" sz="1800"/>
              <a:t>suivis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S’assurer que les travailleurs portent les équipements de </a:t>
            </a:r>
            <a:br>
              <a:rPr lang="fr-CA" sz="1800"/>
            </a:br>
            <a:r>
              <a:rPr lang="fr-CA" sz="1800"/>
              <a:t>protection individuelle (EPI)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S’assurer de connaître les risques liés aux tâches, les situations </a:t>
            </a:r>
            <a:br>
              <a:rPr lang="fr-CA" sz="1800"/>
            </a:br>
            <a:r>
              <a:rPr lang="fr-CA" sz="1800"/>
              <a:t>qui amènent les risques et les mesures d’atténuation des risques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Faire les suivis des entretiens préventifs et des réparations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Autres</a:t>
            </a:r>
          </a:p>
          <a:p>
            <a:pPr marL="0" indent="0" algn="just" fontAlgn="auto">
              <a:buFont typeface="Arial"/>
              <a:buNone/>
            </a:pPr>
            <a:r>
              <a:rPr lang="fr-CA" sz="2400" b="1">
                <a:solidFill>
                  <a:srgbClr val="0070C0"/>
                </a:solidFill>
              </a:rPr>
              <a:t> </a:t>
            </a:r>
            <a:endParaRPr lang="fr-CA" sz="2400" b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C9E09-2B89-C861-CA85-28FBE25F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556792"/>
            <a:ext cx="2164240" cy="3464452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F00677EF-C0D7-5094-2A0F-3F3FA51B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12806"/>
            <a:ext cx="624131" cy="624131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9361C6-88B3-E433-F338-49762C99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CF7830-8676-4715-E6D7-4ACFEB31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15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6ADF08ED-CC40-4CAB-B64F-5BED3EDF01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51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78" imgH="379" progId="TCLayout.ActiveDocument.1">
                  <p:embed/>
                </p:oleObj>
              </mc:Choice>
              <mc:Fallback>
                <p:oleObj name="Diapositive think-cell" r:id="rId4" imgW="378" imgH="379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6ADF08ED-CC40-4CAB-B64F-5BED3EDF0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51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9577609-87A5-583C-24F9-2973F76673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9705"/>
            <a:ext cx="4728418" cy="51185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BFA32B-9455-9902-02D4-ED8D29B020E6}"/>
              </a:ext>
            </a:extLst>
          </p:cNvPr>
          <p:cNvSpPr/>
          <p:nvPr/>
        </p:nvSpPr>
        <p:spPr>
          <a:xfrm>
            <a:off x="3995935" y="2526731"/>
            <a:ext cx="5173741" cy="1977010"/>
          </a:xfrm>
          <a:prstGeom prst="rect">
            <a:avLst/>
          </a:prstGeom>
          <a:solidFill>
            <a:srgbClr val="EA6A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134A6D-9EAA-4904-F4C4-BEEAC895B0E6}"/>
              </a:ext>
            </a:extLst>
          </p:cNvPr>
          <p:cNvSpPr txBox="1"/>
          <p:nvPr/>
        </p:nvSpPr>
        <p:spPr>
          <a:xfrm>
            <a:off x="4211960" y="2767315"/>
            <a:ext cx="4766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>
                <a:solidFill>
                  <a:schemeClr val="bg1"/>
                </a:solidFill>
              </a:rPr>
              <a:t>Quel est le premier intervenant en SST au chantier?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6EE327-333D-132D-D480-F6F0704D3F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115606"/>
            <a:ext cx="1810072" cy="18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1044-82EF-6845-E44E-840B0D91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FDC87-0DBC-CE36-446E-C70905C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programme de prévention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7AE19E7-30CC-133F-E97E-44BCE1D33FF8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000" b="1"/>
              <a:t>Qu’est-ce qu’un programme de prévention?</a:t>
            </a:r>
            <a:endParaRPr lang="fr-CA" sz="2000" b="1">
              <a:solidFill>
                <a:srgbClr val="0070C0"/>
              </a:solidFill>
            </a:endParaRPr>
          </a:p>
          <a:p>
            <a:pPr marL="0" indent="0" fontAlgn="auto">
              <a:buNone/>
            </a:pPr>
            <a:r>
              <a:rPr lang="fr-CA" sz="1800"/>
              <a:t>C’est un </a:t>
            </a:r>
            <a:r>
              <a:rPr lang="fr-CA" sz="1800" b="1">
                <a:solidFill>
                  <a:srgbClr val="71B404"/>
                </a:solidFill>
              </a:rPr>
              <a:t>ensemble de documents d’information </a:t>
            </a:r>
            <a:r>
              <a:rPr lang="fr-CA" sz="1800"/>
              <a:t>à propos des risques liés au travail, les mesures préventives et la prise en charge pour éviter des accidents et maladies professionnelles.</a:t>
            </a:r>
          </a:p>
          <a:p>
            <a:pPr marL="0" indent="0" fontAlgn="auto">
              <a:buNone/>
            </a:pPr>
            <a:r>
              <a:rPr lang="fr-CA" sz="1800"/>
              <a:t>Il est de VOTRE RESPONSABILITÉ de prendre connaissance de votre programme de prévention. Vous le trouverez ici </a:t>
            </a: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indiquer l’endroit </a:t>
            </a:r>
            <a:r>
              <a:rPr lang="fr-CA" sz="1800">
                <a:solidFill>
                  <a:srgbClr val="0070C0"/>
                </a:solidFill>
              </a:rPr>
              <a:t>*</a:t>
            </a: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algn="just" fontAlgn="auto">
              <a:buFont typeface="Arial"/>
              <a:buNone/>
            </a:pPr>
            <a:r>
              <a:rPr lang="fr-CA" sz="2400" b="1">
                <a:solidFill>
                  <a:srgbClr val="0070C0"/>
                </a:solidFill>
              </a:rPr>
              <a:t> </a:t>
            </a:r>
            <a:endParaRPr lang="fr-CA" sz="2400" b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0542D33-3BCF-18EF-45C6-D0280DD92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98851"/>
            <a:ext cx="652841" cy="652841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5F50A5-4807-5BF2-D7E3-9FA12ED50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2780928"/>
            <a:ext cx="1728192" cy="190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B25E07C-3439-E05B-AAE7-1BDDA6B3F8F2}"/>
              </a:ext>
            </a:extLst>
          </p:cNvPr>
          <p:cNvSpPr txBox="1"/>
          <p:nvPr/>
        </p:nvSpPr>
        <p:spPr>
          <a:xfrm>
            <a:off x="7174632" y="328498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Indiquer où se trouve votre programme de prévention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8940CA6-13E4-D2F1-C99F-E628D655D6B1}"/>
              </a:ext>
            </a:extLst>
          </p:cNvPr>
          <p:cNvCxnSpPr>
            <a:cxnSpLocks/>
          </p:cNvCxnSpPr>
          <p:nvPr/>
        </p:nvCxnSpPr>
        <p:spPr>
          <a:xfrm flipH="1" flipV="1">
            <a:off x="4901208" y="3126339"/>
            <a:ext cx="2232248" cy="736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F0599A4-AC25-A16F-D7B2-0ECF5AEF8E1B}"/>
              </a:ext>
            </a:extLst>
          </p:cNvPr>
          <p:cNvSpPr txBox="1"/>
          <p:nvPr/>
        </p:nvSpPr>
        <p:spPr>
          <a:xfrm>
            <a:off x="439382" y="3476274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Cette présentation couvre sommairement votre programme de prévention.</a:t>
            </a:r>
          </a:p>
          <a:p>
            <a:endParaRPr lang="fr-FR" sz="12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F41204-5BEC-EBD0-2501-B68986BD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1FE21-8943-DFCB-1484-983B3BDB8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819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2"/>
</p:tagLst>
</file>

<file path=ppt/theme/theme1.xml><?xml version="1.0" encoding="utf-8"?>
<a:theme xmlns:a="http://schemas.openxmlformats.org/drawingml/2006/main" name="MOD-PREVIBOIS">
  <a:themeElements>
    <a:clrScheme name="Personnalisée 2">
      <a:dk1>
        <a:sysClr val="windowText" lastClr="000000"/>
      </a:dk1>
      <a:lt1>
        <a:sysClr val="window" lastClr="FFFFFF"/>
      </a:lt1>
      <a:dk2>
        <a:srgbClr val="1F497D"/>
      </a:dk2>
      <a:lt2>
        <a:srgbClr val="E0DFD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EA0FE8EC1134EA0789D4BBB4F94BE" ma:contentTypeVersion="17" ma:contentTypeDescription="Crée un document." ma:contentTypeScope="" ma:versionID="c3ca8fdfcd6740facd6ce3628eda7808">
  <xsd:schema xmlns:xsd="http://www.w3.org/2001/XMLSchema" xmlns:xs="http://www.w3.org/2001/XMLSchema" xmlns:p="http://schemas.microsoft.com/office/2006/metadata/properties" xmlns:ns2="b96172c0-a00d-4409-be12-abfd0694e9e1" xmlns:ns3="c2a9d88f-9aac-474f-aa98-9f74d19cd9d9" targetNamespace="http://schemas.microsoft.com/office/2006/metadata/properties" ma:root="true" ma:fieldsID="663d7de1ab3a171c359ea14023fe9bf9" ns2:_="" ns3:_="">
    <xsd:import namespace="b96172c0-a00d-4409-be12-abfd0694e9e1"/>
    <xsd:import namespace="c2a9d88f-9aac-474f-aa98-9f74d19cd9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172c0-a00d-4409-be12-abfd0694e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54c0c47-eed5-4a07-96c5-2d3b8d8173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9d88f-9aac-474f-aa98-9f74d19cd9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cdc7da-cfc0-4a52-90e7-87a7f9d0994b}" ma:internalName="TaxCatchAll" ma:showField="CatchAllData" ma:web="c2a9d88f-9aac-474f-aa98-9f74d19cd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96172c0-a00d-4409-be12-abfd0694e9e1" xsi:nil="true"/>
    <lcf76f155ced4ddcb4097134ff3c332f xmlns="b96172c0-a00d-4409-be12-abfd0694e9e1">
      <Terms xmlns="http://schemas.microsoft.com/office/infopath/2007/PartnerControls"/>
    </lcf76f155ced4ddcb4097134ff3c332f>
    <TaxCatchAll xmlns="c2a9d88f-9aac-474f-aa98-9f74d19cd9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1AB0DD-3822-42D2-9AFF-BEC86823D18B}">
  <ds:schemaRefs>
    <ds:schemaRef ds:uri="b96172c0-a00d-4409-be12-abfd0694e9e1"/>
    <ds:schemaRef ds:uri="c2a9d88f-9aac-474f-aa98-9f74d19cd9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F8E4C5-BD9D-4B6B-8520-8DA229D28B10}">
  <ds:schemaRefs>
    <ds:schemaRef ds:uri="http://schemas.microsoft.com/office/infopath/2007/PartnerControls"/>
    <ds:schemaRef ds:uri="c2a9d88f-9aac-474f-aa98-9f74d19cd9d9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b96172c0-a00d-4409-be12-abfd0694e9e1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6B608D3-833D-40D3-BBFD-CB42E5240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MOD-PREVIBOIS.thmx</Template>
  <TotalTime>4</TotalTime>
  <Words>2082</Words>
  <Application>Microsoft Macintosh PowerPoint</Application>
  <PresentationFormat>Affichage à l'écran (4:3)</PresentationFormat>
  <Paragraphs>308</Paragraphs>
  <Slides>40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</vt:lpstr>
      <vt:lpstr>MOD-PREVIBOIS</vt:lpstr>
      <vt:lpstr>Diapositive think-cell</vt:lpstr>
      <vt:lpstr>Document</vt:lpstr>
      <vt:lpstr>Présentation PowerPoint</vt:lpstr>
      <vt:lpstr>avant propos</vt:lpstr>
      <vt:lpstr>introduction</vt:lpstr>
      <vt:lpstr>introduction</vt:lpstr>
      <vt:lpstr>politique sst</vt:lpstr>
      <vt:lpstr>responsabilités partagées de la sst</vt:lpstr>
      <vt:lpstr>responsabilités partagées de la sst</vt:lpstr>
      <vt:lpstr>Présentation PowerPoint</vt:lpstr>
      <vt:lpstr>programme de prévention</vt:lpstr>
      <vt:lpstr>plan d’action sst</vt:lpstr>
      <vt:lpstr>mécanismes de participation des travailleurs</vt:lpstr>
      <vt:lpstr>situations dangereuses</vt:lpstr>
      <vt:lpstr>règles internes et consignes de sécurité</vt:lpstr>
      <vt:lpstr>sécurité routière</vt:lpstr>
      <vt:lpstr>travailleur seul et isolé</vt:lpstr>
      <vt:lpstr>inspection sst</vt:lpstr>
      <vt:lpstr>équipements de protection individuelle (EPI)</vt:lpstr>
      <vt:lpstr>équipements de protection individuelle (EPI)</vt:lpstr>
      <vt:lpstr>cadenassage et contrôle des énergies</vt:lpstr>
      <vt:lpstr>cadenassage et contrôle des énergies</vt:lpstr>
      <vt:lpstr>approche sécuritaire d’une machine</vt:lpstr>
      <vt:lpstr>approche sécuritaire d’une machine</vt:lpstr>
      <vt:lpstr>3 points d’appui</vt:lpstr>
      <vt:lpstr>SIMDUT 2015 – fiches de données de sécurité</vt:lpstr>
      <vt:lpstr>transport des marchandises dangereuses</vt:lpstr>
      <vt:lpstr>prévention – coups de chaleur</vt:lpstr>
      <vt:lpstr>hébergement en forêt</vt:lpstr>
      <vt:lpstr>en cas d’accident</vt:lpstr>
      <vt:lpstr>en cas d’accident</vt:lpstr>
      <vt:lpstr>mesures d’urgence</vt:lpstr>
      <vt:lpstr>PLAN DES MESURES D’URGENCE</vt:lpstr>
      <vt:lpstr>PLAN DES MESURES D’URGENCE</vt:lpstr>
      <vt:lpstr>PLAN DES MESURES D’URGENCE</vt:lpstr>
      <vt:lpstr>la forêt et ses agresseurs : santé en forêt </vt:lpstr>
      <vt:lpstr>la forêt et ses agresseurs : santé en forêt </vt:lpstr>
      <vt:lpstr>la forêt et ses agresseurs : santé en forêt </vt:lpstr>
      <vt:lpstr>la forêt et ses agresseurs : santé en forêt </vt:lpstr>
      <vt:lpstr>la forêt et ses agresseurs : santé en forêt </vt:lpstr>
      <vt:lpstr>la forêt et ses agresseurs : santé en forêt </vt:lpstr>
      <vt:lpstr>conclusion</vt:lpstr>
    </vt:vector>
  </TitlesOfParts>
  <Company>ASSPPQ-ASSIFQ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Gauthier</dc:creator>
  <cp:lastModifiedBy>Julie Parent</cp:lastModifiedBy>
  <cp:revision>50</cp:revision>
  <cp:lastPrinted>2018-10-03T19:24:02Z</cp:lastPrinted>
  <dcterms:created xsi:type="dcterms:W3CDTF">2013-03-22T18:07:46Z</dcterms:created>
  <dcterms:modified xsi:type="dcterms:W3CDTF">2024-03-13T17:46:55Z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CA78CE65-FCAA-4736-B05B-0CB25F80D498</vt:lpwstr>
  </property>
  <property fmtid="{D5CDD505-2E9C-101B-9397-08002B2CF9AE}" pid="3" name="ArticulatePath">
    <vt:lpwstr>PPT_Deblocage_Usine</vt:lpwstr>
  </property>
  <property fmtid="{D5CDD505-2E9C-101B-9397-08002B2CF9AE}" pid="4" name="ContentTypeId">
    <vt:lpwstr>0x0101000F5EA0FE8EC1134EA0789D4BBB4F94BE</vt:lpwstr>
  </property>
  <property fmtid="{D5CDD505-2E9C-101B-9397-08002B2CF9AE}" pid="5" name="MediaServiceImageTags">
    <vt:lpwstr/>
  </property>
</Properties>
</file>