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x="18288000" cy="10287000"/>
  <p:notesSz cx="6858000" cy="9144000"/>
  <p:embeddedFontLst>
    <p:embeddedFont>
      <p:font typeface="Poppins" charset="1" panose="00000500000000000000"/>
      <p:regular r:id="rId16"/>
    </p:embeddedFont>
    <p:embeddedFont>
      <p:font typeface="Poppins Bold" charset="1" panose="00000800000000000000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jpe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6.png" Type="http://schemas.openxmlformats.org/officeDocument/2006/relationships/image"/><Relationship Id="rId11" Target="../media/image17.svg" Type="http://schemas.openxmlformats.org/officeDocument/2006/relationships/image"/><Relationship Id="rId2" Target="../media/image8.png" Type="http://schemas.openxmlformats.org/officeDocument/2006/relationships/image"/><Relationship Id="rId3" Target="../media/image9.svg" Type="http://schemas.openxmlformats.org/officeDocument/2006/relationships/image"/><Relationship Id="rId4" Target="../media/image10.png" Type="http://schemas.openxmlformats.org/officeDocument/2006/relationships/image"/><Relationship Id="rId5" Target="../media/image11.svg" Type="http://schemas.openxmlformats.org/officeDocument/2006/relationships/image"/><Relationship Id="rId6" Target="../media/image12.png" Type="http://schemas.openxmlformats.org/officeDocument/2006/relationships/image"/><Relationship Id="rId7" Target="../media/image13.svg" Type="http://schemas.openxmlformats.org/officeDocument/2006/relationships/image"/><Relationship Id="rId8" Target="../media/image14.png" Type="http://schemas.openxmlformats.org/officeDocument/2006/relationships/image"/><Relationship Id="rId9" Target="../media/image15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8.png" Type="http://schemas.openxmlformats.org/officeDocument/2006/relationships/image"/><Relationship Id="rId3" Target="../media/image19.sv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21.svg" Type="http://schemas.openxmlformats.org/officeDocument/2006/relationships/image"/><Relationship Id="rId4" Target="../media/image22.png" Type="http://schemas.openxmlformats.org/officeDocument/2006/relationships/image"/><Relationship Id="rId5" Target="../media/image23.svg" Type="http://schemas.openxmlformats.org/officeDocument/2006/relationships/image"/><Relationship Id="rId6" Target="../media/image24.png" Type="http://schemas.openxmlformats.org/officeDocument/2006/relationships/image"/><Relationship Id="rId7" Target="../media/image25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6.png" Type="http://schemas.openxmlformats.org/officeDocument/2006/relationships/image"/><Relationship Id="rId3" Target="../media/image27.svg" Type="http://schemas.openxmlformats.org/officeDocument/2006/relationships/image"/><Relationship Id="rId4" Target="../media/image28.png" Type="http://schemas.openxmlformats.org/officeDocument/2006/relationships/image"/><Relationship Id="rId5" Target="../media/image29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378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892910" y="8754268"/>
            <a:ext cx="3527616" cy="716462"/>
          </a:xfrm>
          <a:custGeom>
            <a:avLst/>
            <a:gdLst/>
            <a:ahLst/>
            <a:cxnLst/>
            <a:rect r="r" b="b" t="t" l="l"/>
            <a:pathLst>
              <a:path h="716462" w="3527616">
                <a:moveTo>
                  <a:pt x="0" y="0"/>
                </a:moveTo>
                <a:lnTo>
                  <a:pt x="3527616" y="0"/>
                </a:lnTo>
                <a:lnTo>
                  <a:pt x="3527616" y="716461"/>
                </a:lnTo>
                <a:lnTo>
                  <a:pt x="0" y="7164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7793196" y="-136770"/>
            <a:ext cx="10494804" cy="8453955"/>
          </a:xfrm>
          <a:custGeom>
            <a:avLst/>
            <a:gdLst/>
            <a:ahLst/>
            <a:cxnLst/>
            <a:rect r="r" b="b" t="t" l="l"/>
            <a:pathLst>
              <a:path h="8453955" w="10494804">
                <a:moveTo>
                  <a:pt x="0" y="0"/>
                </a:moveTo>
                <a:lnTo>
                  <a:pt x="10494804" y="0"/>
                </a:lnTo>
                <a:lnTo>
                  <a:pt x="10494804" y="8453955"/>
                </a:lnTo>
                <a:lnTo>
                  <a:pt x="0" y="845395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49543" r="0" b="-36783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1078689" y="9061844"/>
            <a:ext cx="6091999" cy="3738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719"/>
              </a:lnSpc>
              <a:spcBef>
                <a:spcPct val="0"/>
              </a:spcBef>
            </a:pPr>
            <a:r>
              <a:rPr lang="en-US" sz="2344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[O</a:t>
            </a:r>
            <a:r>
              <a:rPr lang="en-US" sz="2344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rganization Name / Date]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028700" y="4620400"/>
            <a:ext cx="6267355" cy="1036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95"/>
              </a:lnSpc>
              <a:spcBef>
                <a:spcPct val="0"/>
              </a:spcBef>
            </a:pPr>
            <a:r>
              <a:rPr lang="en-US" sz="3444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How to pass the "6-Second Scan" and get the interview.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3384153" y="885820"/>
            <a:ext cx="7694536" cy="1649454"/>
            <a:chOff x="0" y="0"/>
            <a:chExt cx="2026544" cy="434424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026545" cy="434424"/>
            </a:xfrm>
            <a:custGeom>
              <a:avLst/>
              <a:gdLst/>
              <a:ahLst/>
              <a:cxnLst/>
              <a:rect r="r" b="b" t="t" l="l"/>
              <a:pathLst>
                <a:path h="434424" w="2026545">
                  <a:moveTo>
                    <a:pt x="17105" y="0"/>
                  </a:moveTo>
                  <a:lnTo>
                    <a:pt x="2009440" y="0"/>
                  </a:lnTo>
                  <a:cubicBezTo>
                    <a:pt x="2013976" y="0"/>
                    <a:pt x="2018327" y="1802"/>
                    <a:pt x="2021535" y="5010"/>
                  </a:cubicBezTo>
                  <a:cubicBezTo>
                    <a:pt x="2024742" y="8218"/>
                    <a:pt x="2026545" y="12568"/>
                    <a:pt x="2026545" y="17105"/>
                  </a:cubicBezTo>
                  <a:lnTo>
                    <a:pt x="2026545" y="417319"/>
                  </a:lnTo>
                  <a:cubicBezTo>
                    <a:pt x="2026545" y="426766"/>
                    <a:pt x="2018886" y="434424"/>
                    <a:pt x="2009440" y="434424"/>
                  </a:cubicBezTo>
                  <a:lnTo>
                    <a:pt x="17105" y="434424"/>
                  </a:lnTo>
                  <a:cubicBezTo>
                    <a:pt x="12568" y="434424"/>
                    <a:pt x="8218" y="432622"/>
                    <a:pt x="5010" y="429414"/>
                  </a:cubicBezTo>
                  <a:cubicBezTo>
                    <a:pt x="1802" y="426207"/>
                    <a:pt x="0" y="421856"/>
                    <a:pt x="0" y="417319"/>
                  </a:cubicBezTo>
                  <a:lnTo>
                    <a:pt x="0" y="17105"/>
                  </a:lnTo>
                  <a:cubicBezTo>
                    <a:pt x="0" y="12568"/>
                    <a:pt x="1802" y="8218"/>
                    <a:pt x="5010" y="5010"/>
                  </a:cubicBezTo>
                  <a:cubicBezTo>
                    <a:pt x="8218" y="1802"/>
                    <a:pt x="12568" y="0"/>
                    <a:pt x="17105" y="0"/>
                  </a:cubicBezTo>
                  <a:close/>
                </a:path>
              </a:pathLst>
            </a:custGeom>
            <a:solidFill>
              <a:srgbClr val="F2F6FA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026544" cy="4725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028700" y="971550"/>
            <a:ext cx="10695876" cy="28478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0840"/>
              </a:lnSpc>
            </a:pPr>
            <a:r>
              <a:rPr lang="en-US" sz="9345" b="true">
                <a:solidFill>
                  <a:srgbClr val="F9DD93"/>
                </a:solidFill>
                <a:latin typeface="Poppins Bold"/>
                <a:ea typeface="Poppins Bold"/>
                <a:cs typeface="Poppins Bold"/>
                <a:sym typeface="Poppins Bold"/>
              </a:rPr>
              <a:t>The</a:t>
            </a:r>
            <a:r>
              <a:rPr lang="en-US" b="true" sz="9345">
                <a:solidFill>
                  <a:srgbClr val="F9DD93"/>
                </a:solidFill>
                <a:latin typeface="Poppins Bold"/>
                <a:ea typeface="Poppins Bold"/>
                <a:cs typeface="Poppins Bold"/>
                <a:sym typeface="Poppins Bold"/>
              </a:rPr>
              <a:t> </a:t>
            </a:r>
            <a:r>
              <a:rPr lang="en-US" sz="9345" b="true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"ZeroTouch"</a:t>
            </a:r>
            <a:r>
              <a:rPr lang="en-US" b="true" sz="9345">
                <a:solidFill>
                  <a:srgbClr val="F9DD93"/>
                </a:solidFill>
                <a:latin typeface="Poppins Bold"/>
                <a:ea typeface="Poppins Bold"/>
                <a:cs typeface="Poppins Bold"/>
                <a:sym typeface="Poppins Bold"/>
              </a:rPr>
              <a:t> Resume 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>
  <p:cSld>
    <p:bg>
      <p:bgPr>
        <a:solidFill>
          <a:srgbClr val="00378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918473"/>
            <a:ext cx="16230600" cy="1284588"/>
            <a:chOff x="0" y="0"/>
            <a:chExt cx="4274726" cy="33832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274726" cy="338328"/>
            </a:xfrm>
            <a:custGeom>
              <a:avLst/>
              <a:gdLst/>
              <a:ahLst/>
              <a:cxnLst/>
              <a:rect r="r" b="b" t="t" l="l"/>
              <a:pathLst>
                <a:path h="338328" w="4274726">
                  <a:moveTo>
                    <a:pt x="11925" y="0"/>
                  </a:moveTo>
                  <a:lnTo>
                    <a:pt x="4262801" y="0"/>
                  </a:lnTo>
                  <a:cubicBezTo>
                    <a:pt x="4269387" y="0"/>
                    <a:pt x="4274726" y="5339"/>
                    <a:pt x="4274726" y="11925"/>
                  </a:cubicBezTo>
                  <a:lnTo>
                    <a:pt x="4274726" y="326403"/>
                  </a:lnTo>
                  <a:cubicBezTo>
                    <a:pt x="4274726" y="332989"/>
                    <a:pt x="4269387" y="338328"/>
                    <a:pt x="4262801" y="338328"/>
                  </a:cubicBezTo>
                  <a:lnTo>
                    <a:pt x="11925" y="338328"/>
                  </a:lnTo>
                  <a:cubicBezTo>
                    <a:pt x="5339" y="338328"/>
                    <a:pt x="0" y="332989"/>
                    <a:pt x="0" y="326403"/>
                  </a:cubicBezTo>
                  <a:lnTo>
                    <a:pt x="0" y="11925"/>
                  </a:lnTo>
                  <a:cubicBezTo>
                    <a:pt x="0" y="5339"/>
                    <a:pt x="5339" y="0"/>
                    <a:pt x="1192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274726" cy="37642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897195" y="-841758"/>
            <a:ext cx="16362105" cy="3181996"/>
            <a:chOff x="0" y="0"/>
            <a:chExt cx="4309361" cy="838057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309361" cy="838057"/>
            </a:xfrm>
            <a:custGeom>
              <a:avLst/>
              <a:gdLst/>
              <a:ahLst/>
              <a:cxnLst/>
              <a:rect r="r" b="b" t="t" l="l"/>
              <a:pathLst>
                <a:path h="838057" w="4309361">
                  <a:moveTo>
                    <a:pt x="11829" y="0"/>
                  </a:moveTo>
                  <a:lnTo>
                    <a:pt x="4297532" y="0"/>
                  </a:lnTo>
                  <a:cubicBezTo>
                    <a:pt x="4300669" y="0"/>
                    <a:pt x="4303678" y="1246"/>
                    <a:pt x="4305896" y="3465"/>
                  </a:cubicBezTo>
                  <a:cubicBezTo>
                    <a:pt x="4308115" y="5683"/>
                    <a:pt x="4309361" y="8692"/>
                    <a:pt x="4309361" y="11829"/>
                  </a:cubicBezTo>
                  <a:lnTo>
                    <a:pt x="4309361" y="826228"/>
                  </a:lnTo>
                  <a:cubicBezTo>
                    <a:pt x="4309361" y="829365"/>
                    <a:pt x="4308115" y="832374"/>
                    <a:pt x="4305896" y="834592"/>
                  </a:cubicBezTo>
                  <a:cubicBezTo>
                    <a:pt x="4303678" y="836810"/>
                    <a:pt x="4300669" y="838057"/>
                    <a:pt x="4297532" y="838057"/>
                  </a:cubicBezTo>
                  <a:lnTo>
                    <a:pt x="11829" y="838057"/>
                  </a:lnTo>
                  <a:cubicBezTo>
                    <a:pt x="8692" y="838057"/>
                    <a:pt x="5683" y="836810"/>
                    <a:pt x="3465" y="834592"/>
                  </a:cubicBezTo>
                  <a:cubicBezTo>
                    <a:pt x="1246" y="832374"/>
                    <a:pt x="0" y="829365"/>
                    <a:pt x="0" y="826228"/>
                  </a:cubicBezTo>
                  <a:lnTo>
                    <a:pt x="0" y="11829"/>
                  </a:lnTo>
                  <a:cubicBezTo>
                    <a:pt x="0" y="8692"/>
                    <a:pt x="1246" y="5683"/>
                    <a:pt x="3465" y="3465"/>
                  </a:cubicBezTo>
                  <a:cubicBezTo>
                    <a:pt x="5683" y="1246"/>
                    <a:pt x="8692" y="0"/>
                    <a:pt x="11829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57150"/>
              <a:ext cx="4309361" cy="89520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220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1474734" y="8301465"/>
            <a:ext cx="12336689" cy="4424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b="true" sz="2457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Action: </a:t>
            </a:r>
            <a:r>
              <a:rPr lang="en-US" sz="2457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Ask [Facilitator Name] about getting a login for the automated version</a:t>
            </a:r>
            <a:r>
              <a:rPr lang="en-US" sz="2457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28700" y="3206664"/>
            <a:ext cx="7264343" cy="8710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457" b="true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Th</a:t>
            </a:r>
            <a:r>
              <a:rPr lang="en-US" b="true" sz="2457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is process took 60 minutes. Big Resume (our AI tool) does this in </a:t>
            </a:r>
            <a:r>
              <a:rPr lang="en-US" b="true" sz="2457">
                <a:solidFill>
                  <a:srgbClr val="F9DD93"/>
                </a:solidFill>
                <a:latin typeface="Poppins Bold"/>
                <a:ea typeface="Poppins Bold"/>
                <a:cs typeface="Poppins Bold"/>
                <a:sym typeface="Poppins Bold"/>
              </a:rPr>
              <a:t>3 seconds.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28700" y="4704710"/>
            <a:ext cx="6614378" cy="25385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44230" indent="-222115" lvl="1">
              <a:lnSpc>
                <a:spcPts val="2880"/>
              </a:lnSpc>
              <a:buFont typeface="Arial"/>
              <a:buChar char="•"/>
            </a:pPr>
            <a:r>
              <a:rPr lang="en-US" b="true" sz="2057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In</a:t>
            </a:r>
            <a:r>
              <a:rPr lang="en-US" b="true" sz="2057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stant Scoring: </a:t>
            </a:r>
            <a:r>
              <a:rPr lang="en-US" sz="2057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Gives you a "Job Readiness" score (0-100).</a:t>
            </a:r>
          </a:p>
          <a:p>
            <a:pPr algn="l" marL="444230" indent="-222115" lvl="1">
              <a:lnSpc>
                <a:spcPts val="2880"/>
              </a:lnSpc>
              <a:buFont typeface="Arial"/>
              <a:buChar char="•"/>
            </a:pPr>
            <a:r>
              <a:rPr lang="en-US" b="true" sz="2057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ATS Check:</a:t>
            </a:r>
            <a:r>
              <a:rPr lang="en-US" sz="2057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Scans your resume exactly like a corporate robot.</a:t>
            </a:r>
          </a:p>
          <a:p>
            <a:pPr algn="l" marL="444230" indent="-222115" lvl="1">
              <a:lnSpc>
                <a:spcPts val="2880"/>
              </a:lnSpc>
              <a:buFont typeface="Arial"/>
              <a:buChar char="•"/>
            </a:pPr>
            <a:r>
              <a:rPr lang="en-US" b="true" sz="2057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Keyword Match:</a:t>
            </a:r>
            <a:r>
              <a:rPr lang="en-US" sz="2057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Tells you which keywords you are missing for a specific job description.</a:t>
            </a:r>
          </a:p>
          <a:p>
            <a:pPr algn="l">
              <a:lnSpc>
                <a:spcPts val="2880"/>
              </a:lnSpc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1474734" y="678232"/>
            <a:ext cx="10612012" cy="9450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96"/>
              </a:lnSpc>
            </a:pPr>
            <a:r>
              <a:rPr lang="en-US" sz="6031" b="true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Stop Doing</a:t>
            </a:r>
            <a:r>
              <a:rPr lang="en-US" b="true" sz="6031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 This Manually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H="true">
            <a:off x="18023972" y="9783279"/>
            <a:ext cx="4214123" cy="0"/>
          </a:xfrm>
          <a:prstGeom prst="line">
            <a:avLst/>
          </a:prstGeom>
          <a:ln cap="flat" w="28575">
            <a:solidFill>
              <a:srgbClr val="80BFFB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1052312" y="-1200132"/>
            <a:ext cx="16183375" cy="5713112"/>
            <a:chOff x="0" y="0"/>
            <a:chExt cx="4262288" cy="1504688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262288" cy="1504688"/>
            </a:xfrm>
            <a:custGeom>
              <a:avLst/>
              <a:gdLst/>
              <a:ahLst/>
              <a:cxnLst/>
              <a:rect r="r" b="b" t="t" l="l"/>
              <a:pathLst>
                <a:path h="1504688" w="4262288">
                  <a:moveTo>
                    <a:pt x="11960" y="0"/>
                  </a:moveTo>
                  <a:lnTo>
                    <a:pt x="4250328" y="0"/>
                  </a:lnTo>
                  <a:cubicBezTo>
                    <a:pt x="4256933" y="0"/>
                    <a:pt x="4262288" y="5355"/>
                    <a:pt x="4262288" y="11960"/>
                  </a:cubicBezTo>
                  <a:lnTo>
                    <a:pt x="4262288" y="1492728"/>
                  </a:lnTo>
                  <a:cubicBezTo>
                    <a:pt x="4262288" y="1495900"/>
                    <a:pt x="4261028" y="1498942"/>
                    <a:pt x="4258785" y="1501185"/>
                  </a:cubicBezTo>
                  <a:cubicBezTo>
                    <a:pt x="4256542" y="1503428"/>
                    <a:pt x="4253500" y="1504688"/>
                    <a:pt x="4250328" y="1504688"/>
                  </a:cubicBezTo>
                  <a:lnTo>
                    <a:pt x="11960" y="1504688"/>
                  </a:lnTo>
                  <a:cubicBezTo>
                    <a:pt x="5355" y="1504688"/>
                    <a:pt x="0" y="1499333"/>
                    <a:pt x="0" y="1492728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003785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262288" cy="154278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1028700" y="5831440"/>
            <a:ext cx="5206694" cy="3426860"/>
            <a:chOff x="0" y="0"/>
            <a:chExt cx="1371310" cy="90254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371310" cy="902548"/>
            </a:xfrm>
            <a:custGeom>
              <a:avLst/>
              <a:gdLst/>
              <a:ahLst/>
              <a:cxnLst/>
              <a:rect r="r" b="b" t="t" l="l"/>
              <a:pathLst>
                <a:path h="902548" w="1371310">
                  <a:moveTo>
                    <a:pt x="37173" y="0"/>
                  </a:moveTo>
                  <a:lnTo>
                    <a:pt x="1334137" y="0"/>
                  </a:lnTo>
                  <a:cubicBezTo>
                    <a:pt x="1354668" y="0"/>
                    <a:pt x="1371310" y="16643"/>
                    <a:pt x="1371310" y="37173"/>
                  </a:cubicBezTo>
                  <a:lnTo>
                    <a:pt x="1371310" y="865375"/>
                  </a:lnTo>
                  <a:cubicBezTo>
                    <a:pt x="1371310" y="885905"/>
                    <a:pt x="1354668" y="902548"/>
                    <a:pt x="1334137" y="902548"/>
                  </a:cubicBezTo>
                  <a:lnTo>
                    <a:pt x="37173" y="902548"/>
                  </a:lnTo>
                  <a:cubicBezTo>
                    <a:pt x="27314" y="902548"/>
                    <a:pt x="17859" y="898631"/>
                    <a:pt x="10888" y="891660"/>
                  </a:cubicBezTo>
                  <a:cubicBezTo>
                    <a:pt x="3916" y="884689"/>
                    <a:pt x="0" y="875234"/>
                    <a:pt x="0" y="865375"/>
                  </a:cubicBezTo>
                  <a:lnTo>
                    <a:pt x="0" y="37173"/>
                  </a:lnTo>
                  <a:cubicBezTo>
                    <a:pt x="0" y="16643"/>
                    <a:pt x="16643" y="0"/>
                    <a:pt x="37173" y="0"/>
                  </a:cubicBezTo>
                  <a:close/>
                </a:path>
              </a:pathLst>
            </a:custGeom>
            <a:solidFill>
              <a:srgbClr val="FFFFFF"/>
            </a:solidFill>
            <a:ln w="19050" cap="rnd">
              <a:solidFill>
                <a:srgbClr val="C7D3E5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1371310" cy="94064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6542393" y="5831440"/>
            <a:ext cx="5206694" cy="3426860"/>
            <a:chOff x="0" y="0"/>
            <a:chExt cx="1371310" cy="90254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1371310" cy="902548"/>
            </a:xfrm>
            <a:custGeom>
              <a:avLst/>
              <a:gdLst/>
              <a:ahLst/>
              <a:cxnLst/>
              <a:rect r="r" b="b" t="t" l="l"/>
              <a:pathLst>
                <a:path h="902548" w="1371310">
                  <a:moveTo>
                    <a:pt x="37173" y="0"/>
                  </a:moveTo>
                  <a:lnTo>
                    <a:pt x="1334137" y="0"/>
                  </a:lnTo>
                  <a:cubicBezTo>
                    <a:pt x="1354668" y="0"/>
                    <a:pt x="1371310" y="16643"/>
                    <a:pt x="1371310" y="37173"/>
                  </a:cubicBezTo>
                  <a:lnTo>
                    <a:pt x="1371310" y="865375"/>
                  </a:lnTo>
                  <a:cubicBezTo>
                    <a:pt x="1371310" y="885905"/>
                    <a:pt x="1354668" y="902548"/>
                    <a:pt x="1334137" y="902548"/>
                  </a:cubicBezTo>
                  <a:lnTo>
                    <a:pt x="37173" y="902548"/>
                  </a:lnTo>
                  <a:cubicBezTo>
                    <a:pt x="27314" y="902548"/>
                    <a:pt x="17859" y="898631"/>
                    <a:pt x="10888" y="891660"/>
                  </a:cubicBezTo>
                  <a:cubicBezTo>
                    <a:pt x="3916" y="884689"/>
                    <a:pt x="0" y="875234"/>
                    <a:pt x="0" y="865375"/>
                  </a:cubicBezTo>
                  <a:lnTo>
                    <a:pt x="0" y="37173"/>
                  </a:lnTo>
                  <a:cubicBezTo>
                    <a:pt x="0" y="16643"/>
                    <a:pt x="16643" y="0"/>
                    <a:pt x="37173" y="0"/>
                  </a:cubicBezTo>
                  <a:close/>
                </a:path>
              </a:pathLst>
            </a:custGeom>
            <a:solidFill>
              <a:srgbClr val="FFFFFF"/>
            </a:solidFill>
            <a:ln w="19050" cap="rnd">
              <a:solidFill>
                <a:srgbClr val="C7D3E5"/>
              </a:solidFill>
              <a:prstDash val="solid"/>
              <a:round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1371310" cy="94064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2052606" y="5831440"/>
            <a:ext cx="5206694" cy="3426860"/>
            <a:chOff x="0" y="0"/>
            <a:chExt cx="1371310" cy="90254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1371310" cy="902548"/>
            </a:xfrm>
            <a:custGeom>
              <a:avLst/>
              <a:gdLst/>
              <a:ahLst/>
              <a:cxnLst/>
              <a:rect r="r" b="b" t="t" l="l"/>
              <a:pathLst>
                <a:path h="902548" w="1371310">
                  <a:moveTo>
                    <a:pt x="37173" y="0"/>
                  </a:moveTo>
                  <a:lnTo>
                    <a:pt x="1334137" y="0"/>
                  </a:lnTo>
                  <a:cubicBezTo>
                    <a:pt x="1354668" y="0"/>
                    <a:pt x="1371310" y="16643"/>
                    <a:pt x="1371310" y="37173"/>
                  </a:cubicBezTo>
                  <a:lnTo>
                    <a:pt x="1371310" y="865375"/>
                  </a:lnTo>
                  <a:cubicBezTo>
                    <a:pt x="1371310" y="885905"/>
                    <a:pt x="1354668" y="902548"/>
                    <a:pt x="1334137" y="902548"/>
                  </a:cubicBezTo>
                  <a:lnTo>
                    <a:pt x="37173" y="902548"/>
                  </a:lnTo>
                  <a:cubicBezTo>
                    <a:pt x="27314" y="902548"/>
                    <a:pt x="17859" y="898631"/>
                    <a:pt x="10888" y="891660"/>
                  </a:cubicBezTo>
                  <a:cubicBezTo>
                    <a:pt x="3916" y="884689"/>
                    <a:pt x="0" y="875234"/>
                    <a:pt x="0" y="865375"/>
                  </a:cubicBezTo>
                  <a:lnTo>
                    <a:pt x="0" y="37173"/>
                  </a:lnTo>
                  <a:cubicBezTo>
                    <a:pt x="0" y="16643"/>
                    <a:pt x="16643" y="0"/>
                    <a:pt x="37173" y="0"/>
                  </a:cubicBezTo>
                  <a:close/>
                </a:path>
              </a:pathLst>
            </a:custGeom>
            <a:solidFill>
              <a:srgbClr val="FFFFFF"/>
            </a:solidFill>
            <a:ln w="19050" cap="rnd">
              <a:solidFill>
                <a:srgbClr val="C7D3E5"/>
              </a:solidFill>
              <a:prstDash val="solid"/>
              <a:round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1371310" cy="94064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sp>
        <p:nvSpPr>
          <p:cNvPr name="Freeform 15" id="15"/>
          <p:cNvSpPr/>
          <p:nvPr/>
        </p:nvSpPr>
        <p:spPr>
          <a:xfrm flipH="false" flipV="false" rot="0">
            <a:off x="13339363" y="905627"/>
            <a:ext cx="2633179" cy="2633179"/>
          </a:xfrm>
          <a:custGeom>
            <a:avLst/>
            <a:gdLst/>
            <a:ahLst/>
            <a:cxnLst/>
            <a:rect r="r" b="b" t="t" l="l"/>
            <a:pathLst>
              <a:path h="2633179" w="2633179">
                <a:moveTo>
                  <a:pt x="0" y="0"/>
                </a:moveTo>
                <a:lnTo>
                  <a:pt x="2633180" y="0"/>
                </a:lnTo>
                <a:lnTo>
                  <a:pt x="2633180" y="2633179"/>
                </a:lnTo>
                <a:lnTo>
                  <a:pt x="0" y="263317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6" id="16"/>
          <p:cNvSpPr txBox="true"/>
          <p:nvPr/>
        </p:nvSpPr>
        <p:spPr>
          <a:xfrm rot="0">
            <a:off x="17717461" y="9617862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239"/>
              </a:lnSpc>
              <a:spcBef>
                <a:spcPct val="0"/>
              </a:spcBef>
            </a:pPr>
            <a:r>
              <a:rPr lang="en-US" sz="15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2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618310" y="1000125"/>
            <a:ext cx="9267091" cy="18308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96"/>
              </a:lnSpc>
            </a:pPr>
            <a:r>
              <a:rPr lang="en-US" sz="6031" b="true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Th</a:t>
            </a:r>
            <a:r>
              <a:rPr lang="en-US" b="true" sz="603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e Challenge: </a:t>
            </a:r>
          </a:p>
          <a:p>
            <a:pPr algn="l">
              <a:lnSpc>
                <a:spcPts val="6996"/>
              </a:lnSpc>
            </a:pPr>
            <a:r>
              <a:rPr lang="en-US" sz="6031" b="true">
                <a:solidFill>
                  <a:srgbClr val="F9DD93"/>
                </a:solidFill>
                <a:latin typeface="Poppins Bold"/>
                <a:ea typeface="Poppins Bold"/>
                <a:cs typeface="Poppins Bold"/>
                <a:sym typeface="Poppins Bold"/>
              </a:rPr>
              <a:t>You Have 6 Seconds.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618310" y="3462606"/>
            <a:ext cx="8416226" cy="4592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62"/>
              </a:lnSpc>
            </a:pPr>
            <a:r>
              <a:rPr lang="en-US" sz="2544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Recruit</a:t>
            </a:r>
            <a:r>
              <a:rPr lang="en-US" sz="2544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ers do not "read" resumes. </a:t>
            </a:r>
            <a:r>
              <a:rPr lang="en-US" b="true" sz="2544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They scan them.</a:t>
            </a:r>
            <a:r>
              <a:rPr lang="en-US" sz="2544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028700" y="5089969"/>
            <a:ext cx="1641946" cy="4413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b="true" sz="249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The Rules: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435305" y="7796609"/>
            <a:ext cx="3421613" cy="9922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52"/>
              </a:lnSpc>
            </a:pP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On th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e next slide, a resume will appear for </a:t>
            </a:r>
            <a:r>
              <a:rPr lang="en-US" b="true" sz="2200">
                <a:solidFill>
                  <a:srgbClr val="4B5164"/>
                </a:solidFill>
                <a:latin typeface="Poppins Bold"/>
                <a:ea typeface="Poppins Bold"/>
                <a:cs typeface="Poppins Bold"/>
                <a:sym typeface="Poppins Bold"/>
              </a:rPr>
              <a:t>exactly 6 seconds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6913751" y="7148909"/>
            <a:ext cx="4014416" cy="16399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52"/>
              </a:lnSpc>
            </a:pP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Your goal is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to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find two things immediately:</a:t>
            </a:r>
          </a:p>
          <a:p>
            <a:pPr algn="l">
              <a:lnSpc>
                <a:spcPts val="2552"/>
              </a:lnSpc>
            </a:pPr>
          </a:p>
          <a:p>
            <a:pPr algn="l" marL="949962" indent="-316654" lvl="2">
              <a:lnSpc>
                <a:spcPts val="2552"/>
              </a:lnSpc>
              <a:buFont typeface="Arial"/>
              <a:buChar char="⚬"/>
            </a:pPr>
            <a:r>
              <a:rPr lang="en-US" b="true" sz="2200">
                <a:solidFill>
                  <a:srgbClr val="4B5164"/>
                </a:solidFill>
                <a:latin typeface="Poppins Bold"/>
                <a:ea typeface="Poppins Bold"/>
                <a:cs typeface="Poppins Bold"/>
                <a:sym typeface="Poppins Bold"/>
              </a:rPr>
              <a:t>The Job Title</a:t>
            </a:r>
          </a:p>
          <a:p>
            <a:pPr algn="l" marL="949962" indent="-316654" lvl="2">
              <a:lnSpc>
                <a:spcPts val="2552"/>
              </a:lnSpc>
              <a:buFont typeface="Arial"/>
              <a:buChar char="⚬"/>
            </a:pPr>
            <a:r>
              <a:rPr lang="en-US" b="true" sz="2200">
                <a:solidFill>
                  <a:srgbClr val="4B5164"/>
                </a:solidFill>
                <a:latin typeface="Poppins Bold"/>
                <a:ea typeface="Poppins Bold"/>
                <a:cs typeface="Poppins Bold"/>
                <a:sym typeface="Poppins Bold"/>
              </a:rPr>
              <a:t>The Company Name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2539662" y="8120459"/>
            <a:ext cx="3629633" cy="6684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52"/>
              </a:lnSpc>
            </a:pP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Whe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n th</a:t>
            </a:r>
            <a:r>
              <a:rPr lang="en-US" sz="22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e screen goes black,</a:t>
            </a:r>
            <a:r>
              <a:rPr lang="en-US" b="true" sz="2200">
                <a:solidFill>
                  <a:srgbClr val="4B5164"/>
                </a:solidFill>
                <a:latin typeface="Poppins Bold"/>
                <a:ea typeface="Poppins Bold"/>
                <a:cs typeface="Poppins Bold"/>
                <a:sym typeface="Poppins Bold"/>
              </a:rPr>
              <a:t> shout them out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493204" y="6146383"/>
            <a:ext cx="250211" cy="5411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43"/>
              </a:lnSpc>
            </a:pPr>
            <a:r>
              <a:rPr lang="en-US" sz="3399" b="true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1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6913751" y="6146383"/>
            <a:ext cx="250211" cy="5411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43"/>
              </a:lnSpc>
            </a:pPr>
            <a:r>
              <a:rPr lang="en-US" sz="3399" b="true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2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12539662" y="6146383"/>
            <a:ext cx="250211" cy="5411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43"/>
              </a:lnSpc>
            </a:pPr>
            <a:r>
              <a:rPr lang="en-US" sz="3399" b="true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3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H="true">
            <a:off x="18023972" y="9783279"/>
            <a:ext cx="4214123" cy="0"/>
          </a:xfrm>
          <a:prstGeom prst="line">
            <a:avLst/>
          </a:prstGeom>
          <a:ln cap="flat" w="28575">
            <a:solidFill>
              <a:srgbClr val="80BFFB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7717461" y="9617862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239"/>
              </a:lnSpc>
              <a:spcBef>
                <a:spcPct val="0"/>
              </a:spcBef>
            </a:pPr>
            <a:r>
              <a:rPr lang="en-US" sz="15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3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2294357" y="3335517"/>
            <a:ext cx="13722899" cy="3615965"/>
            <a:chOff x="0" y="0"/>
            <a:chExt cx="3614261" cy="952353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3614262" cy="952353"/>
            </a:xfrm>
            <a:custGeom>
              <a:avLst/>
              <a:gdLst/>
              <a:ahLst/>
              <a:cxnLst/>
              <a:rect r="r" b="b" t="t" l="l"/>
              <a:pathLst>
                <a:path h="952353" w="3614262">
                  <a:moveTo>
                    <a:pt x="14104" y="0"/>
                  </a:moveTo>
                  <a:lnTo>
                    <a:pt x="3600157" y="0"/>
                  </a:lnTo>
                  <a:cubicBezTo>
                    <a:pt x="3607947" y="0"/>
                    <a:pt x="3614262" y="6315"/>
                    <a:pt x="3614262" y="14104"/>
                  </a:cubicBezTo>
                  <a:lnTo>
                    <a:pt x="3614262" y="938249"/>
                  </a:lnTo>
                  <a:cubicBezTo>
                    <a:pt x="3614262" y="941990"/>
                    <a:pt x="3612776" y="945577"/>
                    <a:pt x="3610130" y="948222"/>
                  </a:cubicBezTo>
                  <a:cubicBezTo>
                    <a:pt x="3607486" y="950867"/>
                    <a:pt x="3603898" y="952353"/>
                    <a:pt x="3600157" y="952353"/>
                  </a:cubicBezTo>
                  <a:lnTo>
                    <a:pt x="14104" y="952353"/>
                  </a:lnTo>
                  <a:cubicBezTo>
                    <a:pt x="6315" y="952353"/>
                    <a:pt x="0" y="946038"/>
                    <a:pt x="0" y="938249"/>
                  </a:cubicBezTo>
                  <a:lnTo>
                    <a:pt x="0" y="14104"/>
                  </a:lnTo>
                  <a:cubicBezTo>
                    <a:pt x="0" y="10363"/>
                    <a:pt x="1486" y="6776"/>
                    <a:pt x="4131" y="4131"/>
                  </a:cubicBezTo>
                  <a:cubicBezTo>
                    <a:pt x="6776" y="1486"/>
                    <a:pt x="10363" y="0"/>
                    <a:pt x="14104" y="0"/>
                  </a:cubicBezTo>
                  <a:close/>
                </a:path>
              </a:pathLst>
            </a:custGeom>
            <a:solidFill>
              <a:srgbClr val="003785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3614261" cy="99045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0">
            <a:off x="1192906" y="3335517"/>
            <a:ext cx="15902188" cy="3615965"/>
            <a:chOff x="0" y="0"/>
            <a:chExt cx="4188230" cy="952353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4188230" cy="952353"/>
            </a:xfrm>
            <a:custGeom>
              <a:avLst/>
              <a:gdLst/>
              <a:ahLst/>
              <a:cxnLst/>
              <a:rect r="r" b="b" t="t" l="l"/>
              <a:pathLst>
                <a:path h="952353" w="4188230">
                  <a:moveTo>
                    <a:pt x="12171" y="0"/>
                  </a:moveTo>
                  <a:lnTo>
                    <a:pt x="4176059" y="0"/>
                  </a:lnTo>
                  <a:cubicBezTo>
                    <a:pt x="4182781" y="0"/>
                    <a:pt x="4188230" y="5449"/>
                    <a:pt x="4188230" y="12171"/>
                  </a:cubicBezTo>
                  <a:lnTo>
                    <a:pt x="4188230" y="940182"/>
                  </a:lnTo>
                  <a:cubicBezTo>
                    <a:pt x="4188230" y="946904"/>
                    <a:pt x="4182781" y="952353"/>
                    <a:pt x="4176059" y="952353"/>
                  </a:cubicBezTo>
                  <a:lnTo>
                    <a:pt x="12171" y="952353"/>
                  </a:lnTo>
                  <a:cubicBezTo>
                    <a:pt x="5449" y="952353"/>
                    <a:pt x="0" y="946904"/>
                    <a:pt x="0" y="940182"/>
                  </a:cubicBezTo>
                  <a:lnTo>
                    <a:pt x="0" y="12171"/>
                  </a:lnTo>
                  <a:cubicBezTo>
                    <a:pt x="0" y="5449"/>
                    <a:pt x="5449" y="0"/>
                    <a:pt x="12171" y="0"/>
                  </a:cubicBezTo>
                  <a:close/>
                </a:path>
              </a:pathLst>
            </a:custGeom>
            <a:ln w="38100" cap="rnd">
              <a:solidFill>
                <a:srgbClr val="80BFFB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4188230" cy="99045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1688575" y="3335517"/>
            <a:ext cx="14934463" cy="3615965"/>
            <a:chOff x="0" y="0"/>
            <a:chExt cx="3933357" cy="952353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3933357" cy="952353"/>
            </a:xfrm>
            <a:custGeom>
              <a:avLst/>
              <a:gdLst/>
              <a:ahLst/>
              <a:cxnLst/>
              <a:rect r="r" b="b" t="t" l="l"/>
              <a:pathLst>
                <a:path h="952353" w="3933357">
                  <a:moveTo>
                    <a:pt x="12960" y="0"/>
                  </a:moveTo>
                  <a:lnTo>
                    <a:pt x="3920397" y="0"/>
                  </a:lnTo>
                  <a:cubicBezTo>
                    <a:pt x="3923834" y="0"/>
                    <a:pt x="3927130" y="1365"/>
                    <a:pt x="3929561" y="3796"/>
                  </a:cubicBezTo>
                  <a:cubicBezTo>
                    <a:pt x="3931991" y="6226"/>
                    <a:pt x="3933357" y="9523"/>
                    <a:pt x="3933357" y="12960"/>
                  </a:cubicBezTo>
                  <a:lnTo>
                    <a:pt x="3933357" y="939393"/>
                  </a:lnTo>
                  <a:cubicBezTo>
                    <a:pt x="3933357" y="946551"/>
                    <a:pt x="3927554" y="952353"/>
                    <a:pt x="3920397" y="952353"/>
                  </a:cubicBezTo>
                  <a:lnTo>
                    <a:pt x="12960" y="952353"/>
                  </a:lnTo>
                  <a:cubicBezTo>
                    <a:pt x="5802" y="952353"/>
                    <a:pt x="0" y="946551"/>
                    <a:pt x="0" y="939393"/>
                  </a:cubicBezTo>
                  <a:lnTo>
                    <a:pt x="0" y="12960"/>
                  </a:lnTo>
                  <a:cubicBezTo>
                    <a:pt x="0" y="5802"/>
                    <a:pt x="5802" y="0"/>
                    <a:pt x="12960" y="0"/>
                  </a:cubicBezTo>
                  <a:close/>
                </a:path>
              </a:pathLst>
            </a:custGeom>
            <a:ln w="38100" cap="rnd">
              <a:solidFill>
                <a:srgbClr val="80BFFB"/>
              </a:solidFill>
              <a:prstDash val="solid"/>
              <a:round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3933357" cy="99045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sp>
        <p:nvSpPr>
          <p:cNvPr name="TextBox 13" id="13"/>
          <p:cNvSpPr txBox="true"/>
          <p:nvPr/>
        </p:nvSpPr>
        <p:spPr>
          <a:xfrm rot="0">
            <a:off x="5264167" y="3929605"/>
            <a:ext cx="7783279" cy="2342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183"/>
              </a:lnSpc>
            </a:pPr>
            <a:r>
              <a:rPr lang="en-US" sz="14813" b="true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Ready?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H="true">
            <a:off x="18023972" y="9783279"/>
            <a:ext cx="4214123" cy="0"/>
          </a:xfrm>
          <a:prstGeom prst="line">
            <a:avLst/>
          </a:prstGeom>
          <a:ln cap="flat" w="28575">
            <a:solidFill>
              <a:srgbClr val="80BFFB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1028700" y="-1200132"/>
            <a:ext cx="16230600" cy="5713112"/>
            <a:chOff x="0" y="0"/>
            <a:chExt cx="4274726" cy="1504688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274726" cy="1504688"/>
            </a:xfrm>
            <a:custGeom>
              <a:avLst/>
              <a:gdLst/>
              <a:ahLst/>
              <a:cxnLst/>
              <a:rect r="r" b="b" t="t" l="l"/>
              <a:pathLst>
                <a:path h="1504688" w="4274726">
                  <a:moveTo>
                    <a:pt x="11925" y="0"/>
                  </a:moveTo>
                  <a:lnTo>
                    <a:pt x="4262801" y="0"/>
                  </a:lnTo>
                  <a:cubicBezTo>
                    <a:pt x="4269387" y="0"/>
                    <a:pt x="4274726" y="5339"/>
                    <a:pt x="4274726" y="11925"/>
                  </a:cubicBezTo>
                  <a:lnTo>
                    <a:pt x="4274726" y="1492763"/>
                  </a:lnTo>
                  <a:cubicBezTo>
                    <a:pt x="4274726" y="1499349"/>
                    <a:pt x="4269387" y="1504688"/>
                    <a:pt x="4262801" y="1504688"/>
                  </a:cubicBezTo>
                  <a:lnTo>
                    <a:pt x="11925" y="1504688"/>
                  </a:lnTo>
                  <a:cubicBezTo>
                    <a:pt x="5339" y="1504688"/>
                    <a:pt x="0" y="1499349"/>
                    <a:pt x="0" y="1492763"/>
                  </a:cubicBezTo>
                  <a:lnTo>
                    <a:pt x="0" y="11925"/>
                  </a:lnTo>
                  <a:cubicBezTo>
                    <a:pt x="0" y="5339"/>
                    <a:pt x="5339" y="0"/>
                    <a:pt x="11925" y="0"/>
                  </a:cubicBezTo>
                  <a:close/>
                </a:path>
              </a:pathLst>
            </a:custGeom>
            <a:solidFill>
              <a:srgbClr val="003785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274726" cy="154278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1028700" y="5719193"/>
            <a:ext cx="7871434" cy="2155065"/>
            <a:chOff x="0" y="0"/>
            <a:chExt cx="2073135" cy="567589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073135" cy="567589"/>
            </a:xfrm>
            <a:custGeom>
              <a:avLst/>
              <a:gdLst/>
              <a:ahLst/>
              <a:cxnLst/>
              <a:rect r="r" b="b" t="t" l="l"/>
              <a:pathLst>
                <a:path h="567589" w="2073135">
                  <a:moveTo>
                    <a:pt x="24589" y="0"/>
                  </a:moveTo>
                  <a:lnTo>
                    <a:pt x="2048546" y="0"/>
                  </a:lnTo>
                  <a:cubicBezTo>
                    <a:pt x="2055068" y="0"/>
                    <a:pt x="2061322" y="2591"/>
                    <a:pt x="2065933" y="7202"/>
                  </a:cubicBezTo>
                  <a:cubicBezTo>
                    <a:pt x="2070544" y="11813"/>
                    <a:pt x="2073135" y="18067"/>
                    <a:pt x="2073135" y="24589"/>
                  </a:cubicBezTo>
                  <a:lnTo>
                    <a:pt x="2073135" y="543000"/>
                  </a:lnTo>
                  <a:cubicBezTo>
                    <a:pt x="2073135" y="556580"/>
                    <a:pt x="2062126" y="567589"/>
                    <a:pt x="2048546" y="567589"/>
                  </a:cubicBezTo>
                  <a:lnTo>
                    <a:pt x="24589" y="567589"/>
                  </a:lnTo>
                  <a:cubicBezTo>
                    <a:pt x="18067" y="567589"/>
                    <a:pt x="11813" y="564998"/>
                    <a:pt x="7202" y="560387"/>
                  </a:cubicBezTo>
                  <a:cubicBezTo>
                    <a:pt x="2591" y="555776"/>
                    <a:pt x="0" y="549522"/>
                    <a:pt x="0" y="543000"/>
                  </a:cubicBezTo>
                  <a:lnTo>
                    <a:pt x="0" y="24589"/>
                  </a:lnTo>
                  <a:cubicBezTo>
                    <a:pt x="0" y="11009"/>
                    <a:pt x="11009" y="0"/>
                    <a:pt x="24589" y="0"/>
                  </a:cubicBezTo>
                  <a:close/>
                </a:path>
              </a:pathLst>
            </a:custGeom>
            <a:solidFill>
              <a:srgbClr val="FFFFFF"/>
            </a:solidFill>
            <a:ln w="19050" cap="rnd">
              <a:solidFill>
                <a:srgbClr val="C7D3E5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073135" cy="60568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9364253" y="5719193"/>
            <a:ext cx="7871434" cy="2155065"/>
            <a:chOff x="0" y="0"/>
            <a:chExt cx="2073135" cy="567589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073135" cy="567589"/>
            </a:xfrm>
            <a:custGeom>
              <a:avLst/>
              <a:gdLst/>
              <a:ahLst/>
              <a:cxnLst/>
              <a:rect r="r" b="b" t="t" l="l"/>
              <a:pathLst>
                <a:path h="567589" w="2073135">
                  <a:moveTo>
                    <a:pt x="24589" y="0"/>
                  </a:moveTo>
                  <a:lnTo>
                    <a:pt x="2048546" y="0"/>
                  </a:lnTo>
                  <a:cubicBezTo>
                    <a:pt x="2055068" y="0"/>
                    <a:pt x="2061322" y="2591"/>
                    <a:pt x="2065933" y="7202"/>
                  </a:cubicBezTo>
                  <a:cubicBezTo>
                    <a:pt x="2070544" y="11813"/>
                    <a:pt x="2073135" y="18067"/>
                    <a:pt x="2073135" y="24589"/>
                  </a:cubicBezTo>
                  <a:lnTo>
                    <a:pt x="2073135" y="543000"/>
                  </a:lnTo>
                  <a:cubicBezTo>
                    <a:pt x="2073135" y="556580"/>
                    <a:pt x="2062126" y="567589"/>
                    <a:pt x="2048546" y="567589"/>
                  </a:cubicBezTo>
                  <a:lnTo>
                    <a:pt x="24589" y="567589"/>
                  </a:lnTo>
                  <a:cubicBezTo>
                    <a:pt x="18067" y="567589"/>
                    <a:pt x="11813" y="564998"/>
                    <a:pt x="7202" y="560387"/>
                  </a:cubicBezTo>
                  <a:cubicBezTo>
                    <a:pt x="2591" y="555776"/>
                    <a:pt x="0" y="549522"/>
                    <a:pt x="0" y="543000"/>
                  </a:cubicBezTo>
                  <a:lnTo>
                    <a:pt x="0" y="24589"/>
                  </a:lnTo>
                  <a:cubicBezTo>
                    <a:pt x="0" y="11009"/>
                    <a:pt x="11009" y="0"/>
                    <a:pt x="24589" y="0"/>
                  </a:cubicBezTo>
                  <a:close/>
                </a:path>
              </a:pathLst>
            </a:custGeom>
            <a:solidFill>
              <a:srgbClr val="FFFFFF"/>
            </a:solidFill>
            <a:ln w="19050" cap="rnd">
              <a:solidFill>
                <a:srgbClr val="C7D3E5"/>
              </a:solidFill>
              <a:prstDash val="solid"/>
              <a:round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2073135" cy="60568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0">
            <a:off x="12789873" y="698124"/>
            <a:ext cx="3156247" cy="3156247"/>
          </a:xfrm>
          <a:custGeom>
            <a:avLst/>
            <a:gdLst/>
            <a:ahLst/>
            <a:cxnLst/>
            <a:rect r="r" b="b" t="t" l="l"/>
            <a:pathLst>
              <a:path h="3156247" w="3156247">
                <a:moveTo>
                  <a:pt x="0" y="0"/>
                </a:moveTo>
                <a:lnTo>
                  <a:pt x="3156247" y="0"/>
                </a:lnTo>
                <a:lnTo>
                  <a:pt x="3156247" y="3156247"/>
                </a:lnTo>
                <a:lnTo>
                  <a:pt x="0" y="315624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7717461" y="9617862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239"/>
              </a:lnSpc>
              <a:spcBef>
                <a:spcPct val="0"/>
              </a:spcBef>
            </a:pPr>
            <a:r>
              <a:rPr lang="en-US" sz="15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4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618310" y="1000125"/>
            <a:ext cx="10612012" cy="9450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96"/>
              </a:lnSpc>
            </a:pPr>
            <a:r>
              <a:rPr lang="en-US" sz="6031" b="true">
                <a:solidFill>
                  <a:srgbClr val="F9DD93"/>
                </a:solidFill>
                <a:latin typeface="Poppins Bold"/>
                <a:ea typeface="Poppins Bold"/>
                <a:cs typeface="Poppins Bold"/>
                <a:sym typeface="Poppins Bold"/>
              </a:rPr>
              <a:t>Did</a:t>
            </a:r>
            <a:r>
              <a:rPr lang="en-US" b="true" sz="6031">
                <a:solidFill>
                  <a:srgbClr val="F9DD93"/>
                </a:solidFill>
                <a:latin typeface="Poppins Bold"/>
                <a:ea typeface="Poppins Bold"/>
                <a:cs typeface="Poppins Bold"/>
                <a:sym typeface="Poppins Bold"/>
              </a:rPr>
              <a:t> you see it?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618310" y="3047250"/>
            <a:ext cx="7281824" cy="9069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62"/>
              </a:lnSpc>
            </a:pPr>
            <a:r>
              <a:rPr lang="en-US" sz="2544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If you </a:t>
            </a:r>
            <a:r>
              <a:rPr lang="en-US" sz="2544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couldn't find th</a:t>
            </a:r>
            <a:r>
              <a:rPr lang="en-US" sz="2544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e Job Title or Company in 6</a:t>
            </a:r>
            <a:r>
              <a:rPr lang="en-US" sz="2544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seconds, neither</a:t>
            </a:r>
            <a:r>
              <a:rPr lang="en-US" sz="2544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will a recruiter.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28700" y="4900903"/>
            <a:ext cx="2568699" cy="4413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99"/>
              </a:lnSpc>
              <a:spcBef>
                <a:spcPct val="0"/>
              </a:spcBef>
            </a:pPr>
            <a:r>
              <a:rPr lang="en-US" b="true" sz="249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 </a:t>
            </a:r>
            <a:r>
              <a:rPr lang="en-US" b="true" sz="249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The Hard Truth: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618310" y="6457508"/>
            <a:ext cx="5482764" cy="10118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668"/>
              </a:lnSpc>
            </a:pPr>
            <a:r>
              <a:rPr lang="en-US" sz="23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Recruiters spend an average</a:t>
            </a:r>
            <a:r>
              <a:rPr lang="en-US" sz="23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of</a:t>
            </a:r>
            <a:r>
              <a:rPr lang="en-US" sz="23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6 to 7 seconds on</a:t>
            </a:r>
            <a:r>
              <a:rPr lang="en-US" sz="23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a first pass.</a:t>
            </a:r>
          </a:p>
          <a:p>
            <a:pPr algn="l">
              <a:lnSpc>
                <a:spcPts val="2668"/>
              </a:lnSpc>
            </a:pPr>
          </a:p>
        </p:txBody>
      </p:sp>
      <p:sp>
        <p:nvSpPr>
          <p:cNvPr name="TextBox 18" id="18"/>
          <p:cNvSpPr txBox="true"/>
          <p:nvPr/>
        </p:nvSpPr>
        <p:spPr>
          <a:xfrm rot="0">
            <a:off x="10048491" y="6457508"/>
            <a:ext cx="5482764" cy="6784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668"/>
              </a:lnSpc>
            </a:pPr>
            <a:r>
              <a:rPr lang="en-US" sz="23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If they have</a:t>
            </a:r>
            <a:r>
              <a:rPr lang="en-US" sz="23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to</a:t>
            </a:r>
            <a:r>
              <a:rPr lang="en-US" sz="23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"hunt" for information, you</a:t>
            </a:r>
            <a:r>
              <a:rPr lang="en-US" sz="23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go in the "No" pile.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063348" y="8611110"/>
            <a:ext cx="12245429" cy="4413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b="true" sz="249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Today's Goal: </a:t>
            </a:r>
            <a:r>
              <a:rPr lang="en-US" sz="24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We aren't rewriting. We are formatting so you don't get ignored.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H="true">
            <a:off x="18023972" y="9783279"/>
            <a:ext cx="4214123" cy="0"/>
          </a:xfrm>
          <a:prstGeom prst="line">
            <a:avLst/>
          </a:prstGeom>
          <a:ln cap="flat" w="28575">
            <a:solidFill>
              <a:srgbClr val="80BFFB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-2439340" y="1028700"/>
            <a:ext cx="10756632" cy="8229600"/>
            <a:chOff x="0" y="0"/>
            <a:chExt cx="2833022" cy="216746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833022" cy="2167467"/>
            </a:xfrm>
            <a:custGeom>
              <a:avLst/>
              <a:gdLst/>
              <a:ahLst/>
              <a:cxnLst/>
              <a:rect r="r" b="b" t="t" l="l"/>
              <a:pathLst>
                <a:path h="2167467" w="2833022">
                  <a:moveTo>
                    <a:pt x="17993" y="0"/>
                  </a:moveTo>
                  <a:lnTo>
                    <a:pt x="2815029" y="0"/>
                  </a:lnTo>
                  <a:cubicBezTo>
                    <a:pt x="2819801" y="0"/>
                    <a:pt x="2824378" y="1896"/>
                    <a:pt x="2827752" y="5270"/>
                  </a:cubicBezTo>
                  <a:cubicBezTo>
                    <a:pt x="2831127" y="8645"/>
                    <a:pt x="2833022" y="13221"/>
                    <a:pt x="2833022" y="17993"/>
                  </a:cubicBezTo>
                  <a:lnTo>
                    <a:pt x="2833022" y="2149473"/>
                  </a:lnTo>
                  <a:cubicBezTo>
                    <a:pt x="2833022" y="2159411"/>
                    <a:pt x="2824967" y="2167467"/>
                    <a:pt x="2815029" y="2167467"/>
                  </a:cubicBezTo>
                  <a:lnTo>
                    <a:pt x="17993" y="2167467"/>
                  </a:lnTo>
                  <a:cubicBezTo>
                    <a:pt x="13221" y="2167467"/>
                    <a:pt x="8645" y="2165571"/>
                    <a:pt x="5270" y="2162197"/>
                  </a:cubicBezTo>
                  <a:cubicBezTo>
                    <a:pt x="1896" y="2158822"/>
                    <a:pt x="0" y="2154245"/>
                    <a:pt x="0" y="2149473"/>
                  </a:cubicBezTo>
                  <a:lnTo>
                    <a:pt x="0" y="17993"/>
                  </a:lnTo>
                  <a:cubicBezTo>
                    <a:pt x="0" y="8056"/>
                    <a:pt x="8056" y="0"/>
                    <a:pt x="17993" y="0"/>
                  </a:cubicBezTo>
                  <a:close/>
                </a:path>
              </a:pathLst>
            </a:custGeom>
            <a:solidFill>
              <a:srgbClr val="F2F6FA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2833022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773232" y="7138269"/>
            <a:ext cx="1455493" cy="1455493"/>
          </a:xfrm>
          <a:custGeom>
            <a:avLst/>
            <a:gdLst/>
            <a:ahLst/>
            <a:cxnLst/>
            <a:rect r="r" b="b" t="t" l="l"/>
            <a:pathLst>
              <a:path h="1455493" w="1455493">
                <a:moveTo>
                  <a:pt x="0" y="0"/>
                </a:moveTo>
                <a:lnTo>
                  <a:pt x="1455494" y="0"/>
                </a:lnTo>
                <a:lnTo>
                  <a:pt x="1455494" y="1455493"/>
                </a:lnTo>
                <a:lnTo>
                  <a:pt x="0" y="145549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8894399" y="1294937"/>
            <a:ext cx="642289" cy="642289"/>
          </a:xfrm>
          <a:custGeom>
            <a:avLst/>
            <a:gdLst/>
            <a:ahLst/>
            <a:cxnLst/>
            <a:rect r="r" b="b" t="t" l="l"/>
            <a:pathLst>
              <a:path h="642289" w="642289">
                <a:moveTo>
                  <a:pt x="0" y="0"/>
                </a:moveTo>
                <a:lnTo>
                  <a:pt x="642289" y="0"/>
                </a:lnTo>
                <a:lnTo>
                  <a:pt x="642289" y="642289"/>
                </a:lnTo>
                <a:lnTo>
                  <a:pt x="0" y="64228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8939579" y="5469781"/>
            <a:ext cx="446464" cy="446464"/>
          </a:xfrm>
          <a:custGeom>
            <a:avLst/>
            <a:gdLst/>
            <a:ahLst/>
            <a:cxnLst/>
            <a:rect r="r" b="b" t="t" l="l"/>
            <a:pathLst>
              <a:path h="446464" w="446464">
                <a:moveTo>
                  <a:pt x="0" y="0"/>
                </a:moveTo>
                <a:lnTo>
                  <a:pt x="446464" y="0"/>
                </a:lnTo>
                <a:lnTo>
                  <a:pt x="446464" y="446464"/>
                </a:lnTo>
                <a:lnTo>
                  <a:pt x="0" y="44646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8955439" y="3265876"/>
            <a:ext cx="520208" cy="520208"/>
          </a:xfrm>
          <a:custGeom>
            <a:avLst/>
            <a:gdLst/>
            <a:ahLst/>
            <a:cxnLst/>
            <a:rect r="r" b="b" t="t" l="l"/>
            <a:pathLst>
              <a:path h="520208" w="520208">
                <a:moveTo>
                  <a:pt x="0" y="0"/>
                </a:moveTo>
                <a:lnTo>
                  <a:pt x="520208" y="0"/>
                </a:lnTo>
                <a:lnTo>
                  <a:pt x="520208" y="520208"/>
                </a:lnTo>
                <a:lnTo>
                  <a:pt x="0" y="52020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8989444" y="7598569"/>
            <a:ext cx="396599" cy="396599"/>
          </a:xfrm>
          <a:custGeom>
            <a:avLst/>
            <a:gdLst/>
            <a:ahLst/>
            <a:cxnLst/>
            <a:rect r="r" b="b" t="t" l="l"/>
            <a:pathLst>
              <a:path h="396599" w="396599">
                <a:moveTo>
                  <a:pt x="0" y="0"/>
                </a:moveTo>
                <a:lnTo>
                  <a:pt x="396599" y="0"/>
                </a:lnTo>
                <a:lnTo>
                  <a:pt x="396599" y="396599"/>
                </a:lnTo>
                <a:lnTo>
                  <a:pt x="0" y="39659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17717461" y="9617862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239"/>
              </a:lnSpc>
              <a:spcBef>
                <a:spcPct val="0"/>
              </a:spcBef>
            </a:pPr>
            <a:r>
              <a:rPr lang="en-US" sz="15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5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773232" y="3252859"/>
            <a:ext cx="5933263" cy="2466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99"/>
              </a:lnSpc>
              <a:spcBef>
                <a:spcPct val="0"/>
              </a:spcBef>
            </a:pPr>
            <a:r>
              <a:rPr lang="en-US" sz="24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The </a:t>
            </a:r>
            <a:r>
              <a:rPr lang="en-US" b="true" sz="249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"Instant No"</a:t>
            </a:r>
            <a:r>
              <a:rPr lang="en-US" sz="24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</a:p>
          <a:p>
            <a:pPr algn="l">
              <a:lnSpc>
                <a:spcPts val="3299"/>
              </a:lnSpc>
              <a:spcBef>
                <a:spcPct val="0"/>
              </a:spcBef>
            </a:pPr>
          </a:p>
          <a:p>
            <a:pPr algn="l">
              <a:lnSpc>
                <a:spcPts val="3299"/>
              </a:lnSpc>
              <a:spcBef>
                <a:spcPct val="0"/>
              </a:spcBef>
            </a:pPr>
            <a:r>
              <a:rPr lang="en-US" b="true" sz="249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List Instruction: </a:t>
            </a:r>
          </a:p>
          <a:p>
            <a:pPr algn="l">
              <a:lnSpc>
                <a:spcPts val="3299"/>
              </a:lnSpc>
              <a:spcBef>
                <a:spcPct val="0"/>
              </a:spcBef>
            </a:pPr>
            <a:r>
              <a:rPr lang="en-US" sz="24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Look at your OWN resume. Take your red pen. Circle these </a:t>
            </a:r>
            <a:r>
              <a:rPr lang="en-US" b="true" sz="249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Red Flags</a:t>
            </a:r>
            <a:r>
              <a:rPr lang="en-US" sz="24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 immediately if you find them: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8939579" y="2051526"/>
            <a:ext cx="7120683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20"/>
              </a:lnSpc>
            </a:pPr>
            <a:r>
              <a:rPr lang="en-US" sz="2300" b="true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The "Cut</a:t>
            </a:r>
            <a:r>
              <a:rPr lang="en-US" sz="2300" b="true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e" Email</a:t>
            </a:r>
            <a:r>
              <a:rPr lang="en-US" sz="23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: Is it partyguy22@gmail.com? (It must be First.Last@gmail.com).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8989444" y="6087695"/>
            <a:ext cx="6556361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20"/>
              </a:lnSpc>
            </a:pPr>
            <a:r>
              <a:rPr lang="en-US" sz="2300" b="true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The Photo: </a:t>
            </a:r>
            <a:r>
              <a:rPr lang="en-US" sz="23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Do you hav</a:t>
            </a:r>
            <a:r>
              <a:rPr lang="en-US" sz="23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e a headshot? (Unless you are an actor, circle it. It must go).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8989444" y="3957534"/>
            <a:ext cx="78749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20"/>
              </a:lnSpc>
            </a:pPr>
            <a:r>
              <a:rPr lang="en-US" sz="2300" b="true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The "Wall of Text":</a:t>
            </a:r>
            <a:r>
              <a:rPr lang="en-US" sz="2300" b="true">
                <a:solidFill>
                  <a:srgbClr val="4B5164"/>
                </a:solidFill>
                <a:latin typeface="Poppins Bold"/>
                <a:ea typeface="Poppins Bold"/>
                <a:cs typeface="Poppins Bold"/>
                <a:sym typeface="Poppins Bold"/>
              </a:rPr>
              <a:t> </a:t>
            </a:r>
            <a:r>
              <a:rPr lang="en-US" sz="23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Any paragraph longer than</a:t>
            </a:r>
            <a:r>
              <a:rPr lang="en-US" sz="23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3 lines? (Recruiters won't read it. Circle it to break it up later).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8989444" y="8195193"/>
            <a:ext cx="7566795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20"/>
              </a:lnSpc>
            </a:pPr>
            <a:r>
              <a:rPr lang="en-US" sz="2300" b="true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The References:</a:t>
            </a:r>
            <a:r>
              <a:rPr lang="en-US" sz="2300" b="true">
                <a:solidFill>
                  <a:srgbClr val="4B5164"/>
                </a:solidFill>
                <a:latin typeface="Poppins Bold"/>
                <a:ea typeface="Poppins Bold"/>
                <a:cs typeface="Poppins Bold"/>
                <a:sym typeface="Poppins Bold"/>
              </a:rPr>
              <a:t> </a:t>
            </a:r>
            <a:r>
              <a:rPr lang="en-US" sz="23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Do you li</a:t>
            </a:r>
            <a:r>
              <a:rPr lang="en-US" sz="2300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st "References available upon request"? (Delete it. It wastes space).</a:t>
            </a:r>
          </a:p>
        </p:txBody>
      </p:sp>
      <p:sp>
        <p:nvSpPr>
          <p:cNvPr name="AutoShape 17" id="17"/>
          <p:cNvSpPr/>
          <p:nvPr/>
        </p:nvSpPr>
        <p:spPr>
          <a:xfrm>
            <a:off x="8939579" y="3088481"/>
            <a:ext cx="7416756" cy="0"/>
          </a:xfrm>
          <a:prstGeom prst="line">
            <a:avLst/>
          </a:prstGeom>
          <a:ln cap="flat" w="19050">
            <a:solidFill>
              <a:srgbClr val="C7D3E5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8939579" y="5148262"/>
            <a:ext cx="7416756" cy="0"/>
          </a:xfrm>
          <a:prstGeom prst="line">
            <a:avLst/>
          </a:prstGeom>
          <a:ln cap="flat" w="19050">
            <a:solidFill>
              <a:srgbClr val="C7D3E5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8939579" y="7208044"/>
            <a:ext cx="7416756" cy="0"/>
          </a:xfrm>
          <a:prstGeom prst="line">
            <a:avLst/>
          </a:prstGeom>
          <a:ln cap="flat" w="19050">
            <a:solidFill>
              <a:srgbClr val="C7D3E5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8939579" y="1028700"/>
            <a:ext cx="7416756" cy="0"/>
          </a:xfrm>
          <a:prstGeom prst="line">
            <a:avLst/>
          </a:prstGeom>
          <a:ln cap="flat" w="19050">
            <a:solidFill>
              <a:srgbClr val="C7D3E5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8939579" y="9267825"/>
            <a:ext cx="7416756" cy="0"/>
          </a:xfrm>
          <a:prstGeom prst="line">
            <a:avLst/>
          </a:prstGeom>
          <a:ln cap="flat" w="19050">
            <a:solidFill>
              <a:srgbClr val="C7D3E5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22" id="22"/>
          <p:cNvGrpSpPr/>
          <p:nvPr/>
        </p:nvGrpSpPr>
        <p:grpSpPr>
          <a:xfrm rot="0">
            <a:off x="773232" y="1647263"/>
            <a:ext cx="3370632" cy="1311447"/>
            <a:chOff x="0" y="0"/>
            <a:chExt cx="887739" cy="345402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887739" cy="345402"/>
            </a:xfrm>
            <a:custGeom>
              <a:avLst/>
              <a:gdLst/>
              <a:ahLst/>
              <a:cxnLst/>
              <a:rect r="r" b="b" t="t" l="l"/>
              <a:pathLst>
                <a:path h="345402" w="887739">
                  <a:moveTo>
                    <a:pt x="887739" y="57422"/>
                  </a:moveTo>
                  <a:lnTo>
                    <a:pt x="887739" y="287980"/>
                  </a:lnTo>
                  <a:cubicBezTo>
                    <a:pt x="887739" y="303209"/>
                    <a:pt x="881689" y="317814"/>
                    <a:pt x="870920" y="328583"/>
                  </a:cubicBezTo>
                  <a:cubicBezTo>
                    <a:pt x="860151" y="339352"/>
                    <a:pt x="845546" y="345402"/>
                    <a:pt x="830317" y="345402"/>
                  </a:cubicBezTo>
                  <a:lnTo>
                    <a:pt x="57422" y="345402"/>
                  </a:lnTo>
                  <a:cubicBezTo>
                    <a:pt x="42193" y="345402"/>
                    <a:pt x="27587" y="339352"/>
                    <a:pt x="16818" y="328583"/>
                  </a:cubicBezTo>
                  <a:cubicBezTo>
                    <a:pt x="6050" y="317814"/>
                    <a:pt x="0" y="303209"/>
                    <a:pt x="0" y="287980"/>
                  </a:cubicBezTo>
                  <a:lnTo>
                    <a:pt x="0" y="57422"/>
                  </a:lnTo>
                  <a:cubicBezTo>
                    <a:pt x="0" y="42193"/>
                    <a:pt x="6050" y="27587"/>
                    <a:pt x="16818" y="16818"/>
                  </a:cubicBezTo>
                  <a:cubicBezTo>
                    <a:pt x="27587" y="6050"/>
                    <a:pt x="42193" y="0"/>
                    <a:pt x="57422" y="0"/>
                  </a:cubicBezTo>
                  <a:lnTo>
                    <a:pt x="830317" y="0"/>
                  </a:lnTo>
                  <a:cubicBezTo>
                    <a:pt x="862030" y="0"/>
                    <a:pt x="887739" y="25709"/>
                    <a:pt x="887739" y="57422"/>
                  </a:cubicBezTo>
                  <a:close/>
                </a:path>
              </a:pathLst>
            </a:custGeom>
            <a:solidFill>
              <a:srgbClr val="003785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0" y="-9525"/>
              <a:ext cx="887739" cy="3549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552"/>
                </a:lnSpc>
              </a:pPr>
            </a:p>
          </p:txBody>
        </p:sp>
      </p:grpSp>
      <p:sp>
        <p:nvSpPr>
          <p:cNvPr name="TextBox 25" id="25"/>
          <p:cNvSpPr txBox="true"/>
          <p:nvPr/>
        </p:nvSpPr>
        <p:spPr>
          <a:xfrm rot="0">
            <a:off x="1075482" y="1870418"/>
            <a:ext cx="2766133" cy="8365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50"/>
              </a:lnSpc>
            </a:pPr>
            <a:r>
              <a:rPr lang="en-US" b="true" sz="5302">
                <a:solidFill>
                  <a:srgbClr val="F9DD93"/>
                </a:solidFill>
                <a:latin typeface="Poppins Bold"/>
                <a:ea typeface="Poppins Bold"/>
                <a:cs typeface="Poppins Bold"/>
                <a:sym typeface="Poppins Bold"/>
              </a:rPr>
              <a:t>Phase 1: 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H="true">
            <a:off x="18023972" y="9783279"/>
            <a:ext cx="4214123" cy="0"/>
          </a:xfrm>
          <a:prstGeom prst="line">
            <a:avLst/>
          </a:prstGeom>
          <a:ln cap="flat" w="28575">
            <a:solidFill>
              <a:srgbClr val="80BFFB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9144000" y="1028700"/>
            <a:ext cx="10756632" cy="8229600"/>
            <a:chOff x="0" y="0"/>
            <a:chExt cx="2833022" cy="216746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833022" cy="2167467"/>
            </a:xfrm>
            <a:custGeom>
              <a:avLst/>
              <a:gdLst/>
              <a:ahLst/>
              <a:cxnLst/>
              <a:rect r="r" b="b" t="t" l="l"/>
              <a:pathLst>
                <a:path h="2167467" w="2833022">
                  <a:moveTo>
                    <a:pt x="17993" y="0"/>
                  </a:moveTo>
                  <a:lnTo>
                    <a:pt x="2815029" y="0"/>
                  </a:lnTo>
                  <a:cubicBezTo>
                    <a:pt x="2819801" y="0"/>
                    <a:pt x="2824378" y="1896"/>
                    <a:pt x="2827752" y="5270"/>
                  </a:cubicBezTo>
                  <a:cubicBezTo>
                    <a:pt x="2831127" y="8645"/>
                    <a:pt x="2833022" y="13221"/>
                    <a:pt x="2833022" y="17993"/>
                  </a:cubicBezTo>
                  <a:lnTo>
                    <a:pt x="2833022" y="2149473"/>
                  </a:lnTo>
                  <a:cubicBezTo>
                    <a:pt x="2833022" y="2159411"/>
                    <a:pt x="2824967" y="2167467"/>
                    <a:pt x="2815029" y="2167467"/>
                  </a:cubicBezTo>
                  <a:lnTo>
                    <a:pt x="17993" y="2167467"/>
                  </a:lnTo>
                  <a:cubicBezTo>
                    <a:pt x="13221" y="2167467"/>
                    <a:pt x="8645" y="2165571"/>
                    <a:pt x="5270" y="2162197"/>
                  </a:cubicBezTo>
                  <a:cubicBezTo>
                    <a:pt x="1896" y="2158822"/>
                    <a:pt x="0" y="2154245"/>
                    <a:pt x="0" y="2149473"/>
                  </a:cubicBezTo>
                  <a:lnTo>
                    <a:pt x="0" y="17993"/>
                  </a:lnTo>
                  <a:cubicBezTo>
                    <a:pt x="0" y="8056"/>
                    <a:pt x="8056" y="0"/>
                    <a:pt x="17993" y="0"/>
                  </a:cubicBezTo>
                  <a:close/>
                </a:path>
              </a:pathLst>
            </a:custGeom>
            <a:solidFill>
              <a:srgbClr val="F2F6FA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2833022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sp>
        <p:nvSpPr>
          <p:cNvPr name="AutoShape 6" id="6"/>
          <p:cNvSpPr/>
          <p:nvPr/>
        </p:nvSpPr>
        <p:spPr>
          <a:xfrm>
            <a:off x="1113198" y="3078956"/>
            <a:ext cx="7416756" cy="0"/>
          </a:xfrm>
          <a:prstGeom prst="line">
            <a:avLst/>
          </a:prstGeom>
          <a:ln cap="flat" w="19050">
            <a:solidFill>
              <a:srgbClr val="C7D3E5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1113198" y="1019175"/>
            <a:ext cx="7416756" cy="0"/>
          </a:xfrm>
          <a:prstGeom prst="line">
            <a:avLst/>
          </a:prstGeom>
          <a:ln cap="flat" w="19050">
            <a:solidFill>
              <a:srgbClr val="C7D3E5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1113198" y="5138737"/>
            <a:ext cx="7416756" cy="0"/>
          </a:xfrm>
          <a:prstGeom prst="line">
            <a:avLst/>
          </a:prstGeom>
          <a:ln cap="flat" w="19050">
            <a:solidFill>
              <a:srgbClr val="C7D3E5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1113198" y="7198519"/>
            <a:ext cx="7416756" cy="0"/>
          </a:xfrm>
          <a:prstGeom prst="line">
            <a:avLst/>
          </a:prstGeom>
          <a:ln cap="flat" w="19050">
            <a:solidFill>
              <a:srgbClr val="C7D3E5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1113198" y="9258300"/>
            <a:ext cx="7416756" cy="0"/>
          </a:xfrm>
          <a:prstGeom prst="line">
            <a:avLst/>
          </a:prstGeom>
          <a:ln cap="flat" w="19050">
            <a:solidFill>
              <a:srgbClr val="C7D3E5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11" id="11"/>
          <p:cNvSpPr/>
          <p:nvPr/>
        </p:nvSpPr>
        <p:spPr>
          <a:xfrm flipH="false" flipV="false" rot="0">
            <a:off x="9698247" y="6894305"/>
            <a:ext cx="1589454" cy="1589454"/>
          </a:xfrm>
          <a:custGeom>
            <a:avLst/>
            <a:gdLst/>
            <a:ahLst/>
            <a:cxnLst/>
            <a:rect r="r" b="b" t="t" l="l"/>
            <a:pathLst>
              <a:path h="1589454" w="1589454">
                <a:moveTo>
                  <a:pt x="0" y="0"/>
                </a:moveTo>
                <a:lnTo>
                  <a:pt x="1589454" y="0"/>
                </a:lnTo>
                <a:lnTo>
                  <a:pt x="1589454" y="1589454"/>
                </a:lnTo>
                <a:lnTo>
                  <a:pt x="0" y="158945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17717461" y="9617862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239"/>
              </a:lnSpc>
              <a:spcBef>
                <a:spcPct val="0"/>
              </a:spcBef>
            </a:pPr>
            <a:r>
              <a:rPr lang="en-US" sz="15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6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9698247" y="3252859"/>
            <a:ext cx="5282914" cy="1238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99"/>
              </a:lnSpc>
              <a:spcBef>
                <a:spcPct val="0"/>
              </a:spcBef>
            </a:pPr>
            <a:r>
              <a:rPr lang="en-US" b="true" sz="249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The Swap Instruction: </a:t>
            </a:r>
          </a:p>
          <a:p>
            <a:pPr algn="l">
              <a:lnSpc>
                <a:spcPts val="3299"/>
              </a:lnSpc>
              <a:spcBef>
                <a:spcPct val="0"/>
              </a:spcBef>
            </a:pPr>
            <a:r>
              <a:rPr lang="en-US" sz="24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Trade resumes with the pe</a:t>
            </a:r>
            <a:r>
              <a:rPr lang="en-US" sz="24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r</a:t>
            </a:r>
            <a:r>
              <a:rPr lang="en-US" sz="24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s</a:t>
            </a:r>
            <a:r>
              <a:rPr lang="en-US" sz="24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on</a:t>
            </a:r>
            <a:r>
              <a:rPr lang="en-US" sz="24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 next to you.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028700" y="1687433"/>
            <a:ext cx="5761575" cy="618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You</a:t>
            </a:r>
            <a:r>
              <a:rPr lang="en-US" sz="33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 are now the Recruiter.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028700" y="3419864"/>
            <a:ext cx="7120683" cy="12185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You</a:t>
            </a:r>
            <a:r>
              <a:rPr lang="en-US" sz="33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 are </a:t>
            </a:r>
            <a:r>
              <a:rPr lang="en-US" b="true" sz="339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NOT</a:t>
            </a:r>
            <a:r>
              <a:rPr lang="en-US" sz="33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 here to be nice. You are here to help them get a job.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28700" y="5506958"/>
            <a:ext cx="7120683" cy="12185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If you</a:t>
            </a:r>
            <a:r>
              <a:rPr lang="en-US" sz="33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 ignore a mistake today, they lose an interview tomorrow.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113198" y="7865269"/>
            <a:ext cx="2915945" cy="618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 b="true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B</a:t>
            </a:r>
            <a:r>
              <a:rPr lang="en-US" b="true" sz="339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e Ruthless.</a:t>
            </a:r>
          </a:p>
        </p:txBody>
      </p:sp>
      <p:grpSp>
        <p:nvGrpSpPr>
          <p:cNvPr name="Group 18" id="18"/>
          <p:cNvGrpSpPr/>
          <p:nvPr/>
        </p:nvGrpSpPr>
        <p:grpSpPr>
          <a:xfrm rot="0">
            <a:off x="9698247" y="1650200"/>
            <a:ext cx="3370632" cy="1311447"/>
            <a:chOff x="0" y="0"/>
            <a:chExt cx="887739" cy="345402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887739" cy="345402"/>
            </a:xfrm>
            <a:custGeom>
              <a:avLst/>
              <a:gdLst/>
              <a:ahLst/>
              <a:cxnLst/>
              <a:rect r="r" b="b" t="t" l="l"/>
              <a:pathLst>
                <a:path h="345402" w="887739">
                  <a:moveTo>
                    <a:pt x="887739" y="57422"/>
                  </a:moveTo>
                  <a:lnTo>
                    <a:pt x="887739" y="287980"/>
                  </a:lnTo>
                  <a:cubicBezTo>
                    <a:pt x="887739" y="303209"/>
                    <a:pt x="881689" y="317814"/>
                    <a:pt x="870920" y="328583"/>
                  </a:cubicBezTo>
                  <a:cubicBezTo>
                    <a:pt x="860151" y="339352"/>
                    <a:pt x="845546" y="345402"/>
                    <a:pt x="830317" y="345402"/>
                  </a:cubicBezTo>
                  <a:lnTo>
                    <a:pt x="57422" y="345402"/>
                  </a:lnTo>
                  <a:cubicBezTo>
                    <a:pt x="42193" y="345402"/>
                    <a:pt x="27587" y="339352"/>
                    <a:pt x="16818" y="328583"/>
                  </a:cubicBezTo>
                  <a:cubicBezTo>
                    <a:pt x="6050" y="317814"/>
                    <a:pt x="0" y="303209"/>
                    <a:pt x="0" y="287980"/>
                  </a:cubicBezTo>
                  <a:lnTo>
                    <a:pt x="0" y="57422"/>
                  </a:lnTo>
                  <a:cubicBezTo>
                    <a:pt x="0" y="42193"/>
                    <a:pt x="6050" y="27587"/>
                    <a:pt x="16818" y="16818"/>
                  </a:cubicBezTo>
                  <a:cubicBezTo>
                    <a:pt x="27587" y="6050"/>
                    <a:pt x="42193" y="0"/>
                    <a:pt x="57422" y="0"/>
                  </a:cubicBezTo>
                  <a:lnTo>
                    <a:pt x="830317" y="0"/>
                  </a:lnTo>
                  <a:cubicBezTo>
                    <a:pt x="862030" y="0"/>
                    <a:pt x="887739" y="25709"/>
                    <a:pt x="887739" y="57422"/>
                  </a:cubicBezTo>
                  <a:close/>
                </a:path>
              </a:pathLst>
            </a:custGeom>
            <a:solidFill>
              <a:srgbClr val="003785"/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0" y="-9525"/>
              <a:ext cx="887739" cy="3549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552"/>
                </a:lnSpc>
              </a:pP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10000496" y="1870418"/>
            <a:ext cx="2766133" cy="8365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50"/>
              </a:lnSpc>
            </a:pPr>
            <a:r>
              <a:rPr lang="en-US" b="true" sz="5302">
                <a:solidFill>
                  <a:srgbClr val="F9DD93"/>
                </a:solidFill>
                <a:latin typeface="Poppins Bold"/>
                <a:ea typeface="Poppins Bold"/>
                <a:cs typeface="Poppins Bold"/>
                <a:sym typeface="Poppins Bold"/>
              </a:rPr>
              <a:t>Phase 2 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H="true">
            <a:off x="18023972" y="9783279"/>
            <a:ext cx="4214123" cy="0"/>
          </a:xfrm>
          <a:prstGeom prst="line">
            <a:avLst/>
          </a:prstGeom>
          <a:ln cap="flat" w="28575">
            <a:solidFill>
              <a:srgbClr val="80BFFB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7586940" y="1028700"/>
            <a:ext cx="9672360" cy="3020690"/>
            <a:chOff x="0" y="0"/>
            <a:chExt cx="2547453" cy="795573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547453" cy="795573"/>
            </a:xfrm>
            <a:custGeom>
              <a:avLst/>
              <a:gdLst/>
              <a:ahLst/>
              <a:cxnLst/>
              <a:rect r="r" b="b" t="t" l="l"/>
              <a:pathLst>
                <a:path h="795573" w="2547453">
                  <a:moveTo>
                    <a:pt x="20010" y="0"/>
                  </a:moveTo>
                  <a:lnTo>
                    <a:pt x="2527442" y="0"/>
                  </a:lnTo>
                  <a:cubicBezTo>
                    <a:pt x="2538494" y="0"/>
                    <a:pt x="2547453" y="8959"/>
                    <a:pt x="2547453" y="20010"/>
                  </a:cubicBezTo>
                  <a:lnTo>
                    <a:pt x="2547453" y="775562"/>
                  </a:lnTo>
                  <a:cubicBezTo>
                    <a:pt x="2547453" y="786614"/>
                    <a:pt x="2538494" y="795573"/>
                    <a:pt x="2527442" y="795573"/>
                  </a:cubicBezTo>
                  <a:lnTo>
                    <a:pt x="20010" y="795573"/>
                  </a:lnTo>
                  <a:cubicBezTo>
                    <a:pt x="8959" y="795573"/>
                    <a:pt x="0" y="786614"/>
                    <a:pt x="0" y="775562"/>
                  </a:cubicBezTo>
                  <a:lnTo>
                    <a:pt x="0" y="20010"/>
                  </a:lnTo>
                  <a:cubicBezTo>
                    <a:pt x="0" y="8959"/>
                    <a:pt x="8959" y="0"/>
                    <a:pt x="20010" y="0"/>
                  </a:cubicBezTo>
                  <a:close/>
                </a:path>
              </a:pathLst>
            </a:custGeom>
            <a:solidFill>
              <a:srgbClr val="F2F6FA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2547453" cy="83367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7586940" y="4335140"/>
            <a:ext cx="9672360" cy="4814205"/>
            <a:chOff x="0" y="0"/>
            <a:chExt cx="2547453" cy="1267939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547453" cy="1267939"/>
            </a:xfrm>
            <a:custGeom>
              <a:avLst/>
              <a:gdLst/>
              <a:ahLst/>
              <a:cxnLst/>
              <a:rect r="r" b="b" t="t" l="l"/>
              <a:pathLst>
                <a:path h="1267939" w="2547453">
                  <a:moveTo>
                    <a:pt x="20010" y="0"/>
                  </a:moveTo>
                  <a:lnTo>
                    <a:pt x="2527442" y="0"/>
                  </a:lnTo>
                  <a:cubicBezTo>
                    <a:pt x="2538494" y="0"/>
                    <a:pt x="2547453" y="8959"/>
                    <a:pt x="2547453" y="20010"/>
                  </a:cubicBezTo>
                  <a:lnTo>
                    <a:pt x="2547453" y="1247928"/>
                  </a:lnTo>
                  <a:cubicBezTo>
                    <a:pt x="2547453" y="1258980"/>
                    <a:pt x="2538494" y="1267939"/>
                    <a:pt x="2527442" y="1267939"/>
                  </a:cubicBezTo>
                  <a:lnTo>
                    <a:pt x="20010" y="1267939"/>
                  </a:lnTo>
                  <a:cubicBezTo>
                    <a:pt x="8959" y="1267939"/>
                    <a:pt x="0" y="1258980"/>
                    <a:pt x="0" y="1247928"/>
                  </a:cubicBezTo>
                  <a:lnTo>
                    <a:pt x="0" y="20010"/>
                  </a:lnTo>
                  <a:cubicBezTo>
                    <a:pt x="0" y="8959"/>
                    <a:pt x="8959" y="0"/>
                    <a:pt x="20010" y="0"/>
                  </a:cubicBezTo>
                  <a:close/>
                </a:path>
              </a:pathLst>
            </a:custGeom>
            <a:solidFill>
              <a:srgbClr val="F2F6FA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547453" cy="130603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sp>
        <p:nvSpPr>
          <p:cNvPr name="AutoShape 9" id="9"/>
          <p:cNvSpPr/>
          <p:nvPr/>
        </p:nvSpPr>
        <p:spPr>
          <a:xfrm flipV="true">
            <a:off x="8120422" y="2150172"/>
            <a:ext cx="8043407" cy="0"/>
          </a:xfrm>
          <a:prstGeom prst="line">
            <a:avLst/>
          </a:prstGeom>
          <a:ln cap="flat" w="19050">
            <a:solidFill>
              <a:srgbClr val="C7D3E5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8120422" y="5575780"/>
            <a:ext cx="8043407" cy="0"/>
          </a:xfrm>
          <a:prstGeom prst="line">
            <a:avLst/>
          </a:prstGeom>
          <a:ln cap="flat" w="19050">
            <a:solidFill>
              <a:srgbClr val="C7D3E5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11" id="11"/>
          <p:cNvSpPr txBox="true"/>
          <p:nvPr/>
        </p:nvSpPr>
        <p:spPr>
          <a:xfrm rot="0">
            <a:off x="17717461" y="9617862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239"/>
              </a:lnSpc>
              <a:spcBef>
                <a:spcPct val="0"/>
              </a:spcBef>
            </a:pPr>
            <a:r>
              <a:rPr lang="en-US" sz="15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7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113198" y="1068121"/>
            <a:ext cx="5811924" cy="16176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50"/>
              </a:lnSpc>
            </a:pPr>
            <a:r>
              <a:rPr lang="en-US" sz="5302" b="true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T</a:t>
            </a:r>
            <a:r>
              <a:rPr lang="en-US" b="true" sz="5302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he Checklist Instructions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113198" y="3171508"/>
            <a:ext cx="4972846" cy="2057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99"/>
              </a:lnSpc>
              <a:spcBef>
                <a:spcPct val="0"/>
              </a:spcBef>
            </a:pPr>
            <a:r>
              <a:rPr lang="en-US" b="true" sz="249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Instructions: </a:t>
            </a:r>
          </a:p>
          <a:p>
            <a:pPr algn="l">
              <a:lnSpc>
                <a:spcPts val="3299"/>
              </a:lnSpc>
              <a:spcBef>
                <a:spcPct val="0"/>
              </a:spcBef>
            </a:pPr>
            <a:r>
              <a:rPr lang="en-US" sz="24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The "</a:t>
            </a:r>
            <a:r>
              <a:rPr lang="en-US" b="true" sz="249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Ruthless</a:t>
            </a:r>
            <a:r>
              <a:rPr lang="en-US" sz="24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" Review</a:t>
            </a:r>
          </a:p>
          <a:p>
            <a:pPr algn="l">
              <a:lnSpc>
                <a:spcPts val="3299"/>
              </a:lnSpc>
              <a:spcBef>
                <a:spcPct val="0"/>
              </a:spcBef>
            </a:pPr>
          </a:p>
          <a:p>
            <a:pPr algn="l">
              <a:lnSpc>
                <a:spcPts val="3299"/>
              </a:lnSpc>
              <a:spcBef>
                <a:spcPct val="0"/>
              </a:spcBef>
            </a:pPr>
            <a:r>
              <a:rPr lang="en-US" sz="24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Take the Checklist provided to you. Go through Sections 1-4.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8120422" y="1434282"/>
            <a:ext cx="6716302" cy="419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99"/>
              </a:lnSpc>
              <a:spcBef>
                <a:spcPct val="0"/>
              </a:spcBef>
            </a:pPr>
            <a:r>
              <a:rPr lang="en-US" b="true" sz="249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If the answer to any question is "NO":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8120422" y="4771708"/>
            <a:ext cx="6716302" cy="419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99"/>
              </a:lnSpc>
              <a:spcBef>
                <a:spcPct val="0"/>
              </a:spcBef>
            </a:pPr>
            <a:r>
              <a:rPr lang="en-US" b="true" sz="249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W</a:t>
            </a:r>
            <a:r>
              <a:rPr lang="en-US" b="true" sz="249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hat to look for:</a:t>
            </a:r>
          </a:p>
        </p:txBody>
      </p:sp>
      <p:sp>
        <p:nvSpPr>
          <p:cNvPr name="Freeform 16" id="16"/>
          <p:cNvSpPr/>
          <p:nvPr/>
        </p:nvSpPr>
        <p:spPr>
          <a:xfrm flipH="false" flipV="false" rot="0">
            <a:off x="1113198" y="8564667"/>
            <a:ext cx="693633" cy="693633"/>
          </a:xfrm>
          <a:custGeom>
            <a:avLst/>
            <a:gdLst/>
            <a:ahLst/>
            <a:cxnLst/>
            <a:rect r="r" b="b" t="t" l="l"/>
            <a:pathLst>
              <a:path h="693633" w="693633">
                <a:moveTo>
                  <a:pt x="0" y="0"/>
                </a:moveTo>
                <a:lnTo>
                  <a:pt x="693633" y="0"/>
                </a:lnTo>
                <a:lnTo>
                  <a:pt x="693633" y="693633"/>
                </a:lnTo>
                <a:lnTo>
                  <a:pt x="0" y="69363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2108063" y="8616472"/>
            <a:ext cx="3635648" cy="5328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70"/>
              </a:lnSpc>
              <a:spcBef>
                <a:spcPct val="0"/>
              </a:spcBef>
            </a:pPr>
            <a:r>
              <a:rPr lang="en-US" b="true" sz="315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Time</a:t>
            </a:r>
            <a:r>
              <a:rPr lang="en-US" b="true" sz="315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r: 20 Minutes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8120422" y="2576497"/>
            <a:ext cx="6645638" cy="9105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53392" indent="-226696" lvl="1">
              <a:lnSpc>
                <a:spcPts val="3675"/>
              </a:lnSpc>
              <a:buAutoNum type="arabicPeriod" startAt="1"/>
            </a:pPr>
            <a:r>
              <a:rPr lang="en-US" sz="2100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C</a:t>
            </a:r>
            <a:r>
              <a:rPr lang="en-US" sz="2100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heck the box on the form.</a:t>
            </a:r>
          </a:p>
          <a:p>
            <a:pPr algn="l" marL="453392" indent="-226696" lvl="1">
              <a:lnSpc>
                <a:spcPts val="3675"/>
              </a:lnSpc>
              <a:buAutoNum type="arabicPeriod" startAt="1"/>
            </a:pPr>
            <a:r>
              <a:rPr lang="en-US" sz="2100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Circle the error on their resume in </a:t>
            </a:r>
            <a:r>
              <a:rPr lang="en-US" b="true" sz="2100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RED ink.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8120422" y="5994880"/>
            <a:ext cx="8043407" cy="18440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53392" indent="-226696" lvl="1">
              <a:lnSpc>
                <a:spcPts val="3675"/>
              </a:lnSpc>
              <a:buFont typeface="Arial"/>
              <a:buChar char="•"/>
            </a:pPr>
            <a:r>
              <a:rPr lang="en-US" b="true" sz="2100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Inconsistent Dates: </a:t>
            </a:r>
            <a:r>
              <a:rPr lang="en-US" sz="2100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Ar</a:t>
            </a:r>
            <a:r>
              <a:rPr lang="en-US" sz="2100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e they all aligned to the right?</a:t>
            </a:r>
          </a:p>
          <a:p>
            <a:pPr algn="l" marL="453392" indent="-226696" lvl="1">
              <a:lnSpc>
                <a:spcPts val="3675"/>
              </a:lnSpc>
              <a:buFont typeface="Arial"/>
              <a:buChar char="•"/>
            </a:pPr>
            <a:r>
              <a:rPr lang="en-US" b="true" sz="2100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Font Changes:</a:t>
            </a:r>
            <a:r>
              <a:rPr lang="en-US" sz="2100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 Did they switch from size 10 to size 12?</a:t>
            </a:r>
          </a:p>
          <a:p>
            <a:pPr algn="l" marL="453392" indent="-226696" lvl="1">
              <a:lnSpc>
                <a:spcPts val="3675"/>
              </a:lnSpc>
              <a:buFont typeface="Arial"/>
              <a:buChar char="•"/>
            </a:pPr>
            <a:r>
              <a:rPr lang="en-US" b="true" sz="2100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The "I" Trap:</a:t>
            </a:r>
            <a:r>
              <a:rPr lang="en-US" sz="2100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 Did they write "I worked on..."? (Circle every "I" or "Me").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H="true">
            <a:off x="18023972" y="9783279"/>
            <a:ext cx="4214123" cy="0"/>
          </a:xfrm>
          <a:prstGeom prst="line">
            <a:avLst/>
          </a:prstGeom>
          <a:ln cap="flat" w="28575">
            <a:solidFill>
              <a:srgbClr val="80BFFB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-2439340" y="1028700"/>
            <a:ext cx="10756632" cy="8229600"/>
            <a:chOff x="0" y="0"/>
            <a:chExt cx="2833022" cy="216746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833022" cy="2167467"/>
            </a:xfrm>
            <a:custGeom>
              <a:avLst/>
              <a:gdLst/>
              <a:ahLst/>
              <a:cxnLst/>
              <a:rect r="r" b="b" t="t" l="l"/>
              <a:pathLst>
                <a:path h="2167467" w="2833022">
                  <a:moveTo>
                    <a:pt x="17993" y="0"/>
                  </a:moveTo>
                  <a:lnTo>
                    <a:pt x="2815029" y="0"/>
                  </a:lnTo>
                  <a:cubicBezTo>
                    <a:pt x="2819801" y="0"/>
                    <a:pt x="2824378" y="1896"/>
                    <a:pt x="2827752" y="5270"/>
                  </a:cubicBezTo>
                  <a:cubicBezTo>
                    <a:pt x="2831127" y="8645"/>
                    <a:pt x="2833022" y="13221"/>
                    <a:pt x="2833022" y="17993"/>
                  </a:cubicBezTo>
                  <a:lnTo>
                    <a:pt x="2833022" y="2149473"/>
                  </a:lnTo>
                  <a:cubicBezTo>
                    <a:pt x="2833022" y="2159411"/>
                    <a:pt x="2824967" y="2167467"/>
                    <a:pt x="2815029" y="2167467"/>
                  </a:cubicBezTo>
                  <a:lnTo>
                    <a:pt x="17993" y="2167467"/>
                  </a:lnTo>
                  <a:cubicBezTo>
                    <a:pt x="13221" y="2167467"/>
                    <a:pt x="8645" y="2165571"/>
                    <a:pt x="5270" y="2162197"/>
                  </a:cubicBezTo>
                  <a:cubicBezTo>
                    <a:pt x="1896" y="2158822"/>
                    <a:pt x="0" y="2154245"/>
                    <a:pt x="0" y="2149473"/>
                  </a:cubicBezTo>
                  <a:lnTo>
                    <a:pt x="0" y="17993"/>
                  </a:lnTo>
                  <a:cubicBezTo>
                    <a:pt x="0" y="8056"/>
                    <a:pt x="8056" y="0"/>
                    <a:pt x="17993" y="0"/>
                  </a:cubicBezTo>
                  <a:close/>
                </a:path>
              </a:pathLst>
            </a:custGeom>
            <a:solidFill>
              <a:srgbClr val="F2F6FA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2833022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8939579" y="6772916"/>
            <a:ext cx="8319721" cy="2485384"/>
            <a:chOff x="0" y="0"/>
            <a:chExt cx="2191202" cy="654587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191202" cy="654587"/>
            </a:xfrm>
            <a:custGeom>
              <a:avLst/>
              <a:gdLst/>
              <a:ahLst/>
              <a:cxnLst/>
              <a:rect r="r" b="b" t="t" l="l"/>
              <a:pathLst>
                <a:path h="654587" w="2191202">
                  <a:moveTo>
                    <a:pt x="23264" y="0"/>
                  </a:moveTo>
                  <a:lnTo>
                    <a:pt x="2167939" y="0"/>
                  </a:lnTo>
                  <a:cubicBezTo>
                    <a:pt x="2180787" y="0"/>
                    <a:pt x="2191202" y="10416"/>
                    <a:pt x="2191202" y="23264"/>
                  </a:cubicBezTo>
                  <a:lnTo>
                    <a:pt x="2191202" y="631323"/>
                  </a:lnTo>
                  <a:cubicBezTo>
                    <a:pt x="2191202" y="637493"/>
                    <a:pt x="2188751" y="643410"/>
                    <a:pt x="2184389" y="647773"/>
                  </a:cubicBezTo>
                  <a:cubicBezTo>
                    <a:pt x="2180026" y="652136"/>
                    <a:pt x="2174109" y="654587"/>
                    <a:pt x="2167939" y="654587"/>
                  </a:cubicBezTo>
                  <a:lnTo>
                    <a:pt x="23264" y="654587"/>
                  </a:lnTo>
                  <a:cubicBezTo>
                    <a:pt x="17094" y="654587"/>
                    <a:pt x="11177" y="652136"/>
                    <a:pt x="6814" y="647773"/>
                  </a:cubicBezTo>
                  <a:cubicBezTo>
                    <a:pt x="2451" y="643410"/>
                    <a:pt x="0" y="637493"/>
                    <a:pt x="0" y="631323"/>
                  </a:cubicBezTo>
                  <a:lnTo>
                    <a:pt x="0" y="23264"/>
                  </a:lnTo>
                  <a:cubicBezTo>
                    <a:pt x="0" y="10416"/>
                    <a:pt x="10416" y="0"/>
                    <a:pt x="23264" y="0"/>
                  </a:cubicBezTo>
                  <a:close/>
                </a:path>
              </a:pathLst>
            </a:custGeom>
            <a:solidFill>
              <a:srgbClr val="003785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191202" cy="6926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sp>
        <p:nvSpPr>
          <p:cNvPr name="AutoShape 9" id="9"/>
          <p:cNvSpPr/>
          <p:nvPr/>
        </p:nvSpPr>
        <p:spPr>
          <a:xfrm>
            <a:off x="8939579" y="1038225"/>
            <a:ext cx="8319721" cy="0"/>
          </a:xfrm>
          <a:prstGeom prst="line">
            <a:avLst/>
          </a:prstGeom>
          <a:ln cap="flat" w="19050">
            <a:solidFill>
              <a:srgbClr val="C7D3E5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8939579" y="3895796"/>
            <a:ext cx="8319721" cy="0"/>
          </a:xfrm>
          <a:prstGeom prst="line">
            <a:avLst/>
          </a:prstGeom>
          <a:ln cap="flat" w="19050">
            <a:solidFill>
              <a:srgbClr val="C7D3E5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11" id="11"/>
          <p:cNvSpPr/>
          <p:nvPr/>
        </p:nvSpPr>
        <p:spPr>
          <a:xfrm flipH="false" flipV="false" rot="0">
            <a:off x="16585992" y="1391977"/>
            <a:ext cx="507016" cy="507016"/>
          </a:xfrm>
          <a:custGeom>
            <a:avLst/>
            <a:gdLst/>
            <a:ahLst/>
            <a:cxnLst/>
            <a:rect r="r" b="b" t="t" l="l"/>
            <a:pathLst>
              <a:path h="507016" w="507016">
                <a:moveTo>
                  <a:pt x="0" y="0"/>
                </a:moveTo>
                <a:lnTo>
                  <a:pt x="507017" y="0"/>
                </a:lnTo>
                <a:lnTo>
                  <a:pt x="507017" y="507016"/>
                </a:lnTo>
                <a:lnTo>
                  <a:pt x="0" y="50701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6585992" y="4177577"/>
            <a:ext cx="557910" cy="557910"/>
          </a:xfrm>
          <a:custGeom>
            <a:avLst/>
            <a:gdLst/>
            <a:ahLst/>
            <a:cxnLst/>
            <a:rect r="r" b="b" t="t" l="l"/>
            <a:pathLst>
              <a:path h="557910" w="557910">
                <a:moveTo>
                  <a:pt x="0" y="0"/>
                </a:moveTo>
                <a:lnTo>
                  <a:pt x="557910" y="0"/>
                </a:lnTo>
                <a:lnTo>
                  <a:pt x="557910" y="557910"/>
                </a:lnTo>
                <a:lnTo>
                  <a:pt x="0" y="55791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773232" y="7093706"/>
            <a:ext cx="1565617" cy="1346431"/>
          </a:xfrm>
          <a:custGeom>
            <a:avLst/>
            <a:gdLst/>
            <a:ahLst/>
            <a:cxnLst/>
            <a:rect r="r" b="b" t="t" l="l"/>
            <a:pathLst>
              <a:path h="1346431" w="1565617">
                <a:moveTo>
                  <a:pt x="0" y="0"/>
                </a:moveTo>
                <a:lnTo>
                  <a:pt x="1565617" y="0"/>
                </a:lnTo>
                <a:lnTo>
                  <a:pt x="1565617" y="1346431"/>
                </a:lnTo>
                <a:lnTo>
                  <a:pt x="0" y="134643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4" id="14"/>
          <p:cNvGrpSpPr/>
          <p:nvPr/>
        </p:nvGrpSpPr>
        <p:grpSpPr>
          <a:xfrm rot="0">
            <a:off x="653764" y="1557363"/>
            <a:ext cx="3370632" cy="1311447"/>
            <a:chOff x="0" y="0"/>
            <a:chExt cx="887739" cy="345402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887739" cy="345402"/>
            </a:xfrm>
            <a:custGeom>
              <a:avLst/>
              <a:gdLst/>
              <a:ahLst/>
              <a:cxnLst/>
              <a:rect r="r" b="b" t="t" l="l"/>
              <a:pathLst>
                <a:path h="345402" w="887739">
                  <a:moveTo>
                    <a:pt x="887739" y="57422"/>
                  </a:moveTo>
                  <a:lnTo>
                    <a:pt x="887739" y="287980"/>
                  </a:lnTo>
                  <a:cubicBezTo>
                    <a:pt x="887739" y="303209"/>
                    <a:pt x="881689" y="317814"/>
                    <a:pt x="870920" y="328583"/>
                  </a:cubicBezTo>
                  <a:cubicBezTo>
                    <a:pt x="860151" y="339352"/>
                    <a:pt x="845546" y="345402"/>
                    <a:pt x="830317" y="345402"/>
                  </a:cubicBezTo>
                  <a:lnTo>
                    <a:pt x="57422" y="345402"/>
                  </a:lnTo>
                  <a:cubicBezTo>
                    <a:pt x="42193" y="345402"/>
                    <a:pt x="27587" y="339352"/>
                    <a:pt x="16818" y="328583"/>
                  </a:cubicBezTo>
                  <a:cubicBezTo>
                    <a:pt x="6050" y="317814"/>
                    <a:pt x="0" y="303209"/>
                    <a:pt x="0" y="287980"/>
                  </a:cubicBezTo>
                  <a:lnTo>
                    <a:pt x="0" y="57422"/>
                  </a:lnTo>
                  <a:cubicBezTo>
                    <a:pt x="0" y="42193"/>
                    <a:pt x="6050" y="27587"/>
                    <a:pt x="16818" y="16818"/>
                  </a:cubicBezTo>
                  <a:cubicBezTo>
                    <a:pt x="27587" y="6050"/>
                    <a:pt x="42193" y="0"/>
                    <a:pt x="57422" y="0"/>
                  </a:cubicBezTo>
                  <a:lnTo>
                    <a:pt x="830317" y="0"/>
                  </a:lnTo>
                  <a:cubicBezTo>
                    <a:pt x="862030" y="0"/>
                    <a:pt x="887739" y="25709"/>
                    <a:pt x="887739" y="57422"/>
                  </a:cubicBezTo>
                  <a:close/>
                </a:path>
              </a:pathLst>
            </a:custGeom>
            <a:solidFill>
              <a:srgbClr val="003785"/>
            </a:solidFill>
          </p:spPr>
        </p:sp>
        <p:sp>
          <p:nvSpPr>
            <p:cNvPr name="TextBox 16" id="16"/>
            <p:cNvSpPr txBox="true"/>
            <p:nvPr/>
          </p:nvSpPr>
          <p:spPr>
            <a:xfrm>
              <a:off x="0" y="-9525"/>
              <a:ext cx="887739" cy="3549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552"/>
                </a:lnSpc>
              </a:pPr>
            </a:p>
          </p:txBody>
        </p:sp>
      </p:grpSp>
      <p:sp>
        <p:nvSpPr>
          <p:cNvPr name="TextBox 17" id="17"/>
          <p:cNvSpPr txBox="true"/>
          <p:nvPr/>
        </p:nvSpPr>
        <p:spPr>
          <a:xfrm rot="0">
            <a:off x="17717461" y="9617862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239"/>
              </a:lnSpc>
              <a:spcBef>
                <a:spcPct val="0"/>
              </a:spcBef>
            </a:pPr>
            <a:r>
              <a:rPr lang="en-US" sz="15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8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9882091" y="7351130"/>
            <a:ext cx="6351040" cy="13003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12"/>
              </a:lnSpc>
            </a:pPr>
            <a:r>
              <a:rPr lang="en-US" sz="2855" b="true">
                <a:solidFill>
                  <a:srgbClr val="F9DD93"/>
                </a:solidFill>
                <a:latin typeface="Poppins Bold"/>
                <a:ea typeface="Poppins Bold"/>
                <a:cs typeface="Poppins Bold"/>
                <a:sym typeface="Poppins Bold"/>
              </a:rPr>
              <a:t>Goal: </a:t>
            </a:r>
            <a:r>
              <a:rPr lang="en-US" sz="2855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Leave this room wit</a:t>
            </a:r>
            <a:r>
              <a:rPr lang="en-US" sz="2855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h a document that is ready to be typed (or saved) </a:t>
            </a:r>
            <a:r>
              <a:rPr lang="en-US" b="true" sz="2855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perfectly.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773232" y="3252859"/>
            <a:ext cx="5933263" cy="1238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99"/>
              </a:lnSpc>
              <a:spcBef>
                <a:spcPct val="0"/>
              </a:spcBef>
            </a:pPr>
            <a:r>
              <a:rPr lang="en-US" b="true" sz="249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T</a:t>
            </a:r>
            <a:r>
              <a:rPr lang="en-US" b="true" sz="2499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he "Triage" </a:t>
            </a:r>
          </a:p>
          <a:p>
            <a:pPr algn="l">
              <a:lnSpc>
                <a:spcPts val="3299"/>
              </a:lnSpc>
              <a:spcBef>
                <a:spcPct val="0"/>
              </a:spcBef>
            </a:pPr>
            <a:r>
              <a:rPr lang="en-US" sz="24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Return to your own resume (or seat). </a:t>
            </a:r>
          </a:p>
          <a:p>
            <a:pPr algn="l">
              <a:lnSpc>
                <a:spcPts val="3299"/>
              </a:lnSpc>
              <a:spcBef>
                <a:spcPct val="0"/>
              </a:spcBef>
            </a:pPr>
            <a:r>
              <a:rPr lang="en-US" sz="24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Look at the red ink/notes.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8939579" y="1500213"/>
            <a:ext cx="4118032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20"/>
              </a:lnSpc>
            </a:pPr>
            <a:r>
              <a:rPr lang="en-US" b="true" sz="2300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If you are on a Computer: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8939579" y="4336707"/>
            <a:ext cx="4118032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20"/>
              </a:lnSpc>
            </a:pPr>
            <a:r>
              <a:rPr lang="en-US" b="true" sz="2300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If you are on Paper: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8939579" y="2043173"/>
            <a:ext cx="7293552" cy="13773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53392" indent="-226696" lvl="1">
              <a:lnSpc>
                <a:spcPts val="3675"/>
              </a:lnSpc>
              <a:buAutoNum type="arabicPeriod" startAt="1"/>
            </a:pPr>
            <a:r>
              <a:rPr lang="en-US" b="true" sz="2100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De</a:t>
            </a:r>
            <a:r>
              <a:rPr lang="en-US" b="true" sz="2100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lete</a:t>
            </a:r>
            <a:r>
              <a:rPr lang="en-US" sz="2100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 the photo immediately.</a:t>
            </a:r>
          </a:p>
          <a:p>
            <a:pPr algn="l" marL="453392" indent="-226696" lvl="1">
              <a:lnSpc>
                <a:spcPts val="3675"/>
              </a:lnSpc>
              <a:buAutoNum type="arabicPeriod" startAt="1"/>
            </a:pPr>
            <a:r>
              <a:rPr lang="en-US" b="true" sz="2100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Type</a:t>
            </a:r>
            <a:r>
              <a:rPr lang="en-US" sz="2100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 the correct dates.</a:t>
            </a:r>
          </a:p>
          <a:p>
            <a:pPr algn="l" marL="453392" indent="-226696" lvl="1">
              <a:lnSpc>
                <a:spcPts val="3675"/>
              </a:lnSpc>
              <a:buAutoNum type="arabicPeriod" startAt="1"/>
            </a:pPr>
            <a:r>
              <a:rPr lang="en-US" b="true" sz="2100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Hit "Enter"</a:t>
            </a:r>
            <a:r>
              <a:rPr lang="en-US" sz="2100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 to break up those long paragraphs.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8830171" y="4919352"/>
            <a:ext cx="7933246" cy="13773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53392" indent="-226696" lvl="1">
              <a:lnSpc>
                <a:spcPts val="3675"/>
              </a:lnSpc>
              <a:buAutoNum type="arabicPeriod" startAt="1"/>
            </a:pPr>
            <a:r>
              <a:rPr lang="en-US" b="true" sz="2100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Cross ou</a:t>
            </a:r>
            <a:r>
              <a:rPr lang="en-US" b="true" sz="2100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t</a:t>
            </a:r>
            <a:r>
              <a:rPr lang="en-US" sz="2100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 the bad parts aggressively.</a:t>
            </a:r>
          </a:p>
          <a:p>
            <a:pPr algn="l" marL="453392" indent="-226696" lvl="1">
              <a:lnSpc>
                <a:spcPts val="3675"/>
              </a:lnSpc>
              <a:buAutoNum type="arabicPeriod" startAt="1"/>
            </a:pPr>
            <a:r>
              <a:rPr lang="en-US" b="true" sz="2100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Write the new words</a:t>
            </a:r>
            <a:r>
              <a:rPr lang="en-US" sz="2100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 in the margin clearly.</a:t>
            </a:r>
          </a:p>
          <a:p>
            <a:pPr algn="l" marL="453392" indent="-226696" lvl="1">
              <a:lnSpc>
                <a:spcPts val="3675"/>
              </a:lnSpc>
              <a:buAutoNum type="arabicPeriod" startAt="1"/>
            </a:pPr>
            <a:r>
              <a:rPr lang="en-US" b="true" sz="2100">
                <a:solidFill>
                  <a:srgbClr val="003785"/>
                </a:solidFill>
                <a:latin typeface="Poppins Bold"/>
                <a:ea typeface="Poppins Bold"/>
                <a:cs typeface="Poppins Bold"/>
                <a:sym typeface="Poppins Bold"/>
              </a:rPr>
              <a:t>Draft </a:t>
            </a:r>
            <a:r>
              <a:rPr lang="en-US" sz="2100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your new bullet points at the bottom of the page.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869812" y="1780518"/>
            <a:ext cx="3154584" cy="8365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50"/>
              </a:lnSpc>
            </a:pPr>
            <a:r>
              <a:rPr lang="en-US" b="true" sz="5302">
                <a:solidFill>
                  <a:srgbClr val="F9DD93"/>
                </a:solidFill>
                <a:latin typeface="Poppins Bold"/>
                <a:ea typeface="Poppins Bold"/>
                <a:cs typeface="Poppins Bold"/>
                <a:sym typeface="Poppins Bold"/>
              </a:rPr>
              <a:t>Phase 3: 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H="true">
            <a:off x="18023972" y="9783279"/>
            <a:ext cx="4214123" cy="0"/>
          </a:xfrm>
          <a:prstGeom prst="line">
            <a:avLst/>
          </a:prstGeom>
          <a:ln cap="flat" w="28575">
            <a:solidFill>
              <a:srgbClr val="80BFFB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1028700" y="-1200132"/>
            <a:ext cx="16230600" cy="5713112"/>
            <a:chOff x="0" y="0"/>
            <a:chExt cx="4274726" cy="1504688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274726" cy="1504688"/>
            </a:xfrm>
            <a:custGeom>
              <a:avLst/>
              <a:gdLst/>
              <a:ahLst/>
              <a:cxnLst/>
              <a:rect r="r" b="b" t="t" l="l"/>
              <a:pathLst>
                <a:path h="1504688" w="4274726">
                  <a:moveTo>
                    <a:pt x="11925" y="0"/>
                  </a:moveTo>
                  <a:lnTo>
                    <a:pt x="4262801" y="0"/>
                  </a:lnTo>
                  <a:cubicBezTo>
                    <a:pt x="4269387" y="0"/>
                    <a:pt x="4274726" y="5339"/>
                    <a:pt x="4274726" y="11925"/>
                  </a:cubicBezTo>
                  <a:lnTo>
                    <a:pt x="4274726" y="1492763"/>
                  </a:lnTo>
                  <a:cubicBezTo>
                    <a:pt x="4274726" y="1499349"/>
                    <a:pt x="4269387" y="1504688"/>
                    <a:pt x="4262801" y="1504688"/>
                  </a:cubicBezTo>
                  <a:lnTo>
                    <a:pt x="11925" y="1504688"/>
                  </a:lnTo>
                  <a:cubicBezTo>
                    <a:pt x="5339" y="1504688"/>
                    <a:pt x="0" y="1499349"/>
                    <a:pt x="0" y="1492763"/>
                  </a:cubicBezTo>
                  <a:lnTo>
                    <a:pt x="0" y="11925"/>
                  </a:lnTo>
                  <a:cubicBezTo>
                    <a:pt x="0" y="5339"/>
                    <a:pt x="5339" y="0"/>
                    <a:pt x="11925" y="0"/>
                  </a:cubicBezTo>
                  <a:close/>
                </a:path>
              </a:pathLst>
            </a:custGeom>
            <a:solidFill>
              <a:srgbClr val="003785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274726" cy="154278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3318408" y="1028700"/>
            <a:ext cx="2540448" cy="2540448"/>
          </a:xfrm>
          <a:custGeom>
            <a:avLst/>
            <a:gdLst/>
            <a:ahLst/>
            <a:cxnLst/>
            <a:rect r="r" b="b" t="t" l="l"/>
            <a:pathLst>
              <a:path h="2540448" w="2540448">
                <a:moveTo>
                  <a:pt x="0" y="0"/>
                </a:moveTo>
                <a:lnTo>
                  <a:pt x="2540449" y="0"/>
                </a:lnTo>
                <a:lnTo>
                  <a:pt x="2540449" y="2540448"/>
                </a:lnTo>
                <a:lnTo>
                  <a:pt x="0" y="254044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7" id="7"/>
          <p:cNvGrpSpPr/>
          <p:nvPr/>
        </p:nvGrpSpPr>
        <p:grpSpPr>
          <a:xfrm rot="0">
            <a:off x="1028700" y="4989959"/>
            <a:ext cx="7882902" cy="1841563"/>
            <a:chOff x="0" y="0"/>
            <a:chExt cx="2076155" cy="485021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076155" cy="485021"/>
            </a:xfrm>
            <a:custGeom>
              <a:avLst/>
              <a:gdLst/>
              <a:ahLst/>
              <a:cxnLst/>
              <a:rect r="r" b="b" t="t" l="l"/>
              <a:pathLst>
                <a:path h="485021" w="2076155">
                  <a:moveTo>
                    <a:pt x="24553" y="0"/>
                  </a:moveTo>
                  <a:lnTo>
                    <a:pt x="2051602" y="0"/>
                  </a:lnTo>
                  <a:cubicBezTo>
                    <a:pt x="2058114" y="0"/>
                    <a:pt x="2064359" y="2587"/>
                    <a:pt x="2068964" y="7191"/>
                  </a:cubicBezTo>
                  <a:cubicBezTo>
                    <a:pt x="2073569" y="11796"/>
                    <a:pt x="2076155" y="18041"/>
                    <a:pt x="2076155" y="24553"/>
                  </a:cubicBezTo>
                  <a:lnTo>
                    <a:pt x="2076155" y="460468"/>
                  </a:lnTo>
                  <a:cubicBezTo>
                    <a:pt x="2076155" y="466980"/>
                    <a:pt x="2073569" y="473225"/>
                    <a:pt x="2068964" y="477829"/>
                  </a:cubicBezTo>
                  <a:cubicBezTo>
                    <a:pt x="2064359" y="482434"/>
                    <a:pt x="2058114" y="485021"/>
                    <a:pt x="2051602" y="485021"/>
                  </a:cubicBezTo>
                  <a:lnTo>
                    <a:pt x="24553" y="485021"/>
                  </a:lnTo>
                  <a:cubicBezTo>
                    <a:pt x="18041" y="485021"/>
                    <a:pt x="11796" y="482434"/>
                    <a:pt x="7191" y="477829"/>
                  </a:cubicBezTo>
                  <a:cubicBezTo>
                    <a:pt x="2587" y="473225"/>
                    <a:pt x="0" y="466980"/>
                    <a:pt x="0" y="460468"/>
                  </a:cubicBezTo>
                  <a:lnTo>
                    <a:pt x="0" y="24553"/>
                  </a:lnTo>
                  <a:cubicBezTo>
                    <a:pt x="0" y="18041"/>
                    <a:pt x="2587" y="11796"/>
                    <a:pt x="7191" y="7191"/>
                  </a:cubicBezTo>
                  <a:cubicBezTo>
                    <a:pt x="11796" y="2587"/>
                    <a:pt x="18041" y="0"/>
                    <a:pt x="24553" y="0"/>
                  </a:cubicBezTo>
                  <a:close/>
                </a:path>
              </a:pathLst>
            </a:custGeom>
            <a:solidFill>
              <a:srgbClr val="FFFFFF"/>
            </a:solidFill>
            <a:ln w="19050" cap="rnd">
              <a:solidFill>
                <a:srgbClr val="C7D3E5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076155" cy="52312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9376398" y="4989959"/>
            <a:ext cx="7882902" cy="1841563"/>
            <a:chOff x="0" y="0"/>
            <a:chExt cx="2076155" cy="485021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076155" cy="485021"/>
            </a:xfrm>
            <a:custGeom>
              <a:avLst/>
              <a:gdLst/>
              <a:ahLst/>
              <a:cxnLst/>
              <a:rect r="r" b="b" t="t" l="l"/>
              <a:pathLst>
                <a:path h="485021" w="2076155">
                  <a:moveTo>
                    <a:pt x="24553" y="0"/>
                  </a:moveTo>
                  <a:lnTo>
                    <a:pt x="2051602" y="0"/>
                  </a:lnTo>
                  <a:cubicBezTo>
                    <a:pt x="2058114" y="0"/>
                    <a:pt x="2064359" y="2587"/>
                    <a:pt x="2068964" y="7191"/>
                  </a:cubicBezTo>
                  <a:cubicBezTo>
                    <a:pt x="2073569" y="11796"/>
                    <a:pt x="2076155" y="18041"/>
                    <a:pt x="2076155" y="24553"/>
                  </a:cubicBezTo>
                  <a:lnTo>
                    <a:pt x="2076155" y="460468"/>
                  </a:lnTo>
                  <a:cubicBezTo>
                    <a:pt x="2076155" y="466980"/>
                    <a:pt x="2073569" y="473225"/>
                    <a:pt x="2068964" y="477829"/>
                  </a:cubicBezTo>
                  <a:cubicBezTo>
                    <a:pt x="2064359" y="482434"/>
                    <a:pt x="2058114" y="485021"/>
                    <a:pt x="2051602" y="485021"/>
                  </a:cubicBezTo>
                  <a:lnTo>
                    <a:pt x="24553" y="485021"/>
                  </a:lnTo>
                  <a:cubicBezTo>
                    <a:pt x="18041" y="485021"/>
                    <a:pt x="11796" y="482434"/>
                    <a:pt x="7191" y="477829"/>
                  </a:cubicBezTo>
                  <a:cubicBezTo>
                    <a:pt x="2587" y="473225"/>
                    <a:pt x="0" y="466980"/>
                    <a:pt x="0" y="460468"/>
                  </a:cubicBezTo>
                  <a:lnTo>
                    <a:pt x="0" y="24553"/>
                  </a:lnTo>
                  <a:cubicBezTo>
                    <a:pt x="0" y="18041"/>
                    <a:pt x="2587" y="11796"/>
                    <a:pt x="7191" y="7191"/>
                  </a:cubicBezTo>
                  <a:cubicBezTo>
                    <a:pt x="11796" y="2587"/>
                    <a:pt x="18041" y="0"/>
                    <a:pt x="24553" y="0"/>
                  </a:cubicBezTo>
                  <a:close/>
                </a:path>
              </a:pathLst>
            </a:custGeom>
            <a:solidFill>
              <a:srgbClr val="FFFFFF"/>
            </a:solidFill>
            <a:ln w="19050" cap="rnd">
              <a:solidFill>
                <a:srgbClr val="C7D3E5"/>
              </a:solidFill>
              <a:prstDash val="solid"/>
              <a:round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2076155" cy="52312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0">
            <a:off x="1527781" y="5478271"/>
            <a:ext cx="864939" cy="864939"/>
          </a:xfrm>
          <a:custGeom>
            <a:avLst/>
            <a:gdLst/>
            <a:ahLst/>
            <a:cxnLst/>
            <a:rect r="r" b="b" t="t" l="l"/>
            <a:pathLst>
              <a:path h="864939" w="864939">
                <a:moveTo>
                  <a:pt x="0" y="0"/>
                </a:moveTo>
                <a:lnTo>
                  <a:pt x="864939" y="0"/>
                </a:lnTo>
                <a:lnTo>
                  <a:pt x="864939" y="864939"/>
                </a:lnTo>
                <a:lnTo>
                  <a:pt x="0" y="86493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9883539" y="5464661"/>
            <a:ext cx="864939" cy="864939"/>
          </a:xfrm>
          <a:custGeom>
            <a:avLst/>
            <a:gdLst/>
            <a:ahLst/>
            <a:cxnLst/>
            <a:rect r="r" b="b" t="t" l="l"/>
            <a:pathLst>
              <a:path h="864939" w="864939">
                <a:moveTo>
                  <a:pt x="0" y="0"/>
                </a:moveTo>
                <a:lnTo>
                  <a:pt x="864939" y="0"/>
                </a:lnTo>
                <a:lnTo>
                  <a:pt x="864939" y="864939"/>
                </a:lnTo>
                <a:lnTo>
                  <a:pt x="0" y="86493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17717461" y="9617862"/>
            <a:ext cx="152400" cy="200025"/>
          </a:xfrm>
          <a:prstGeom prst="rect">
            <a:avLst/>
          </a:prstGeom>
        </p:spPr>
        <p:txBody>
          <a:bodyPr anchor="t" rtlCol="false" tIns="0" lIns="0" bIns="0" rIns="0" wrap="none">
            <a:spAutoFit/>
          </a:bodyPr>
          <a:lstStyle/>
          <a:p>
            <a:pPr algn="ctr">
              <a:lnSpc>
                <a:spcPts val="2239"/>
              </a:lnSpc>
              <a:spcBef>
                <a:spcPct val="0"/>
              </a:spcBef>
            </a:pPr>
            <a:r>
              <a:rPr lang="en-US" sz="1599">
                <a:solidFill>
                  <a:srgbClr val="003785"/>
                </a:solidFill>
                <a:latin typeface="Poppins"/>
                <a:ea typeface="Poppins"/>
                <a:cs typeface="Poppins"/>
                <a:sym typeface="Poppins"/>
              </a:rPr>
              <a:t>9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618310" y="1000125"/>
            <a:ext cx="10612012" cy="9450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96"/>
              </a:lnSpc>
            </a:pPr>
            <a:r>
              <a:rPr lang="en-US" sz="6031" b="true">
                <a:solidFill>
                  <a:srgbClr val="F9DD93"/>
                </a:solidFill>
                <a:latin typeface="Poppins Bold"/>
                <a:ea typeface="Poppins Bold"/>
                <a:cs typeface="Poppins Bold"/>
                <a:sym typeface="Poppins Bold"/>
              </a:rPr>
              <a:t>Wh</a:t>
            </a:r>
            <a:r>
              <a:rPr lang="en-US" b="true" sz="6031">
                <a:solidFill>
                  <a:srgbClr val="F9DD93"/>
                </a:solidFill>
                <a:latin typeface="Poppins Bold"/>
                <a:ea typeface="Poppins Bold"/>
                <a:cs typeface="Poppins Bold"/>
                <a:sym typeface="Poppins Bold"/>
              </a:rPr>
              <a:t>y This Matters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618310" y="2752168"/>
            <a:ext cx="7924078" cy="13545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62"/>
              </a:lnSpc>
            </a:pPr>
            <a:r>
              <a:rPr lang="en-US" sz="2544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We track your pr</a:t>
            </a:r>
            <a:r>
              <a:rPr lang="en-US" sz="2544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ogress to show</a:t>
            </a:r>
            <a:r>
              <a:rPr lang="en-US" sz="2544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our funders (and</a:t>
            </a:r>
            <a:r>
              <a:rPr lang="en-US" sz="2544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employers) that</a:t>
            </a:r>
            <a:r>
              <a:rPr lang="en-US" sz="2544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you are "Job Ready."</a:t>
            </a:r>
          </a:p>
          <a:p>
            <a:pPr algn="l">
              <a:lnSpc>
                <a:spcPts val="3562"/>
              </a:lnSpc>
            </a:pPr>
            <a:r>
              <a:rPr lang="en-US" sz="2544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Before you leave: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2858915" y="5445611"/>
            <a:ext cx="5099387" cy="8524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47"/>
              </a:lnSpc>
            </a:pP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E</a:t>
            </a: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nsur</a:t>
            </a: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e your peer has signed the bottom of your Ch</a:t>
            </a: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ec</a:t>
            </a: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k</a:t>
            </a: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l</a:t>
            </a: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i</a:t>
            </a: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s</a:t>
            </a: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t.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1215203" y="5445611"/>
            <a:ext cx="5321222" cy="8524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47"/>
              </a:lnSpc>
            </a:pP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Hand your "Marked Up"</a:t>
            </a: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draft to the facilitat</a:t>
            </a: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o</a:t>
            </a: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r</a:t>
            </a: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i</a:t>
            </a: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f</a:t>
            </a: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requir</a:t>
            </a: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e</a:t>
            </a:r>
            <a:r>
              <a:rPr lang="en-US" sz="2799">
                <a:solidFill>
                  <a:srgbClr val="4B5164"/>
                </a:solidFill>
                <a:latin typeface="Poppins"/>
                <a:ea typeface="Poppins"/>
                <a:cs typeface="Poppins"/>
                <a:sym typeface="Poppins"/>
              </a:rPr>
              <a:t>d.</a:t>
            </a:r>
          </a:p>
        </p:txBody>
      </p:sp>
      <p:grpSp>
        <p:nvGrpSpPr>
          <p:cNvPr name="Group 20" id="20"/>
          <p:cNvGrpSpPr/>
          <p:nvPr/>
        </p:nvGrpSpPr>
        <p:grpSpPr>
          <a:xfrm rot="0">
            <a:off x="1028700" y="7308500"/>
            <a:ext cx="16230600" cy="1949800"/>
            <a:chOff x="0" y="0"/>
            <a:chExt cx="4274726" cy="513528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4274726" cy="513528"/>
            </a:xfrm>
            <a:custGeom>
              <a:avLst/>
              <a:gdLst/>
              <a:ahLst/>
              <a:cxnLst/>
              <a:rect r="r" b="b" t="t" l="l"/>
              <a:pathLst>
                <a:path h="513528" w="4274726">
                  <a:moveTo>
                    <a:pt x="11925" y="0"/>
                  </a:moveTo>
                  <a:lnTo>
                    <a:pt x="4262801" y="0"/>
                  </a:lnTo>
                  <a:cubicBezTo>
                    <a:pt x="4269387" y="0"/>
                    <a:pt x="4274726" y="5339"/>
                    <a:pt x="4274726" y="11925"/>
                  </a:cubicBezTo>
                  <a:lnTo>
                    <a:pt x="4274726" y="501603"/>
                  </a:lnTo>
                  <a:cubicBezTo>
                    <a:pt x="4274726" y="508189"/>
                    <a:pt x="4269387" y="513528"/>
                    <a:pt x="4262801" y="513528"/>
                  </a:cubicBezTo>
                  <a:lnTo>
                    <a:pt x="11925" y="513528"/>
                  </a:lnTo>
                  <a:cubicBezTo>
                    <a:pt x="5339" y="513528"/>
                    <a:pt x="0" y="508189"/>
                    <a:pt x="0" y="501603"/>
                  </a:cubicBezTo>
                  <a:lnTo>
                    <a:pt x="0" y="11925"/>
                  </a:lnTo>
                  <a:cubicBezTo>
                    <a:pt x="0" y="5339"/>
                    <a:pt x="5339" y="0"/>
                    <a:pt x="11925" y="0"/>
                  </a:cubicBezTo>
                  <a:close/>
                </a:path>
              </a:pathLst>
            </a:custGeom>
            <a:solidFill>
              <a:srgbClr val="003785"/>
            </a:solidFill>
          </p:spPr>
        </p:sp>
        <p:sp>
          <p:nvSpPr>
            <p:cNvPr name="TextBox 22" id="22"/>
            <p:cNvSpPr txBox="true"/>
            <p:nvPr/>
          </p:nvSpPr>
          <p:spPr>
            <a:xfrm>
              <a:off x="0" y="-38100"/>
              <a:ext cx="4274726" cy="55162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12"/>
                </a:lnSpc>
              </a:pPr>
            </a:p>
          </p:txBody>
        </p:sp>
      </p:grpSp>
      <p:sp>
        <p:nvSpPr>
          <p:cNvPr name="TextBox 23" id="23"/>
          <p:cNvSpPr txBox="true"/>
          <p:nvPr/>
        </p:nvSpPr>
        <p:spPr>
          <a:xfrm rot="0">
            <a:off x="1960251" y="7884680"/>
            <a:ext cx="13898606" cy="7593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509"/>
              </a:lnSpc>
            </a:pPr>
            <a:r>
              <a:rPr lang="en-US" sz="4749" b="true">
                <a:solidFill>
                  <a:srgbClr val="F9DD93"/>
                </a:solidFill>
                <a:latin typeface="Poppins Bold"/>
                <a:ea typeface="Poppins Bold"/>
                <a:cs typeface="Poppins Bold"/>
                <a:sym typeface="Poppins Bold"/>
              </a:rPr>
              <a:t>Goal: </a:t>
            </a:r>
            <a:r>
              <a:rPr lang="en-US" sz="474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Next week, we</a:t>
            </a:r>
            <a:r>
              <a:rPr lang="en-US" sz="474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upload the clean version.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DAG4_aFupzQ</dc:identifier>
  <dcterms:modified xsi:type="dcterms:W3CDTF">2011-08-01T06:04:30Z</dcterms:modified>
  <cp:revision>1</cp:revision>
  <dc:title>BI - Resume Workshop Toolbox</dc:title>
</cp:coreProperties>
</file>