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Poppins" charset="1" panose="00000500000000000000"/>
      <p:regular r:id="rId16"/>
    </p:embeddedFont>
    <p:embeddedFont>
      <p:font typeface="Poppins Bold" charset="1" panose="00000800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sv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Relationship Id="rId6" Target="../media/image22.png" Type="http://schemas.openxmlformats.org/officeDocument/2006/relationships/image"/><Relationship Id="rId7" Target="../media/image23.svg" Type="http://schemas.openxmlformats.org/officeDocument/2006/relationships/image"/><Relationship Id="rId8" Target="../media/image24.png" Type="http://schemas.openxmlformats.org/officeDocument/2006/relationships/image"/><Relationship Id="rId9" Target="../media/image25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svg" Type="http://schemas.openxmlformats.org/officeDocument/2006/relationships/image"/><Relationship Id="rId4" Target="../media/image28.png" Type="http://schemas.openxmlformats.org/officeDocument/2006/relationships/image"/><Relationship Id="rId5" Target="../media/image2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378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2910" y="8754268"/>
            <a:ext cx="3527616" cy="716462"/>
          </a:xfrm>
          <a:custGeom>
            <a:avLst/>
            <a:gdLst/>
            <a:ahLst/>
            <a:cxnLst/>
            <a:rect r="r" b="b" t="t" l="l"/>
            <a:pathLst>
              <a:path h="716462" w="3527616">
                <a:moveTo>
                  <a:pt x="0" y="0"/>
                </a:moveTo>
                <a:lnTo>
                  <a:pt x="3527616" y="0"/>
                </a:lnTo>
                <a:lnTo>
                  <a:pt x="3527616" y="716461"/>
                </a:lnTo>
                <a:lnTo>
                  <a:pt x="0" y="7164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817509" y="0"/>
            <a:ext cx="9458553" cy="7214095"/>
          </a:xfrm>
          <a:custGeom>
            <a:avLst/>
            <a:gdLst/>
            <a:ahLst/>
            <a:cxnLst/>
            <a:rect r="r" b="b" t="t" l="l"/>
            <a:pathLst>
              <a:path h="7214095" w="9458553">
                <a:moveTo>
                  <a:pt x="0" y="0"/>
                </a:moveTo>
                <a:lnTo>
                  <a:pt x="9458554" y="0"/>
                </a:lnTo>
                <a:lnTo>
                  <a:pt x="9458554" y="7214095"/>
                </a:lnTo>
                <a:lnTo>
                  <a:pt x="0" y="72140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304" t="-405" r="-19201" b="-15415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3384153" y="885820"/>
            <a:ext cx="7694536" cy="1649454"/>
            <a:chOff x="0" y="0"/>
            <a:chExt cx="2026544" cy="43442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026545" cy="434424"/>
            </a:xfrm>
            <a:custGeom>
              <a:avLst/>
              <a:gdLst/>
              <a:ahLst/>
              <a:cxnLst/>
              <a:rect r="r" b="b" t="t" l="l"/>
              <a:pathLst>
                <a:path h="434424" w="2026545">
                  <a:moveTo>
                    <a:pt x="17105" y="0"/>
                  </a:moveTo>
                  <a:lnTo>
                    <a:pt x="2009440" y="0"/>
                  </a:lnTo>
                  <a:cubicBezTo>
                    <a:pt x="2013976" y="0"/>
                    <a:pt x="2018327" y="1802"/>
                    <a:pt x="2021535" y="5010"/>
                  </a:cubicBezTo>
                  <a:cubicBezTo>
                    <a:pt x="2024742" y="8218"/>
                    <a:pt x="2026545" y="12568"/>
                    <a:pt x="2026545" y="17105"/>
                  </a:cubicBezTo>
                  <a:lnTo>
                    <a:pt x="2026545" y="417319"/>
                  </a:lnTo>
                  <a:cubicBezTo>
                    <a:pt x="2026545" y="426766"/>
                    <a:pt x="2018886" y="434424"/>
                    <a:pt x="2009440" y="434424"/>
                  </a:cubicBezTo>
                  <a:lnTo>
                    <a:pt x="17105" y="434424"/>
                  </a:lnTo>
                  <a:cubicBezTo>
                    <a:pt x="12568" y="434424"/>
                    <a:pt x="8218" y="432622"/>
                    <a:pt x="5010" y="429414"/>
                  </a:cubicBezTo>
                  <a:cubicBezTo>
                    <a:pt x="1802" y="426207"/>
                    <a:pt x="0" y="421856"/>
                    <a:pt x="0" y="417319"/>
                  </a:cubicBezTo>
                  <a:lnTo>
                    <a:pt x="0" y="17105"/>
                  </a:lnTo>
                  <a:cubicBezTo>
                    <a:pt x="0" y="12568"/>
                    <a:pt x="1802" y="8218"/>
                    <a:pt x="5010" y="5010"/>
                  </a:cubicBezTo>
                  <a:cubicBezTo>
                    <a:pt x="8218" y="1802"/>
                    <a:pt x="12568" y="0"/>
                    <a:pt x="17105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2026544" cy="472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1078689" y="9061844"/>
            <a:ext cx="6091999" cy="373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719"/>
              </a:lnSpc>
              <a:spcBef>
                <a:spcPct val="0"/>
              </a:spcBef>
            </a:pPr>
            <a:r>
              <a:rPr lang="en-US" sz="23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[O</a:t>
            </a:r>
            <a:r>
              <a:rPr lang="en-US" sz="23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rganization Name / Date]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5672595"/>
            <a:ext cx="6267355" cy="1541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5"/>
              </a:lnSpc>
              <a:spcBef>
                <a:spcPct val="0"/>
              </a:spcBef>
            </a:pPr>
            <a:r>
              <a:rPr lang="en-US" sz="34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How to master the first 90 seconds, beat anxiety, and win the room.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971550"/>
            <a:ext cx="10695876" cy="421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840"/>
              </a:lnSpc>
            </a:pPr>
            <a:r>
              <a:rPr lang="en-US" sz="9345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The</a:t>
            </a:r>
            <a:r>
              <a:rPr lang="en-US" b="true" sz="9345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9345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"ZeroTouch"</a:t>
            </a:r>
            <a:r>
              <a:rPr lang="en-US" b="true" sz="9345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Speed-Mock Interview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851248" y="-689358"/>
            <a:ext cx="8308326" cy="10250805"/>
            <a:chOff x="0" y="0"/>
            <a:chExt cx="2188201" cy="269980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88201" cy="2699801"/>
            </a:xfrm>
            <a:custGeom>
              <a:avLst/>
              <a:gdLst/>
              <a:ahLst/>
              <a:cxnLst/>
              <a:rect r="r" b="b" t="t" l="l"/>
              <a:pathLst>
                <a:path h="2699801" w="2188201">
                  <a:moveTo>
                    <a:pt x="23296" y="0"/>
                  </a:moveTo>
                  <a:lnTo>
                    <a:pt x="2164905" y="0"/>
                  </a:lnTo>
                  <a:cubicBezTo>
                    <a:pt x="2171084" y="0"/>
                    <a:pt x="2177009" y="2454"/>
                    <a:pt x="2181378" y="6823"/>
                  </a:cubicBezTo>
                  <a:cubicBezTo>
                    <a:pt x="2185747" y="11192"/>
                    <a:pt x="2188201" y="17117"/>
                    <a:pt x="2188201" y="23296"/>
                  </a:cubicBezTo>
                  <a:lnTo>
                    <a:pt x="2188201" y="2676505"/>
                  </a:lnTo>
                  <a:cubicBezTo>
                    <a:pt x="2188201" y="2682683"/>
                    <a:pt x="2185747" y="2688609"/>
                    <a:pt x="2181378" y="2692977"/>
                  </a:cubicBezTo>
                  <a:cubicBezTo>
                    <a:pt x="2177009" y="2697346"/>
                    <a:pt x="2171084" y="2699801"/>
                    <a:pt x="2164905" y="2699801"/>
                  </a:cubicBezTo>
                  <a:lnTo>
                    <a:pt x="23296" y="2699801"/>
                  </a:lnTo>
                  <a:cubicBezTo>
                    <a:pt x="17117" y="2699801"/>
                    <a:pt x="11192" y="2697346"/>
                    <a:pt x="6823" y="2692977"/>
                  </a:cubicBezTo>
                  <a:cubicBezTo>
                    <a:pt x="2454" y="2688609"/>
                    <a:pt x="0" y="2682683"/>
                    <a:pt x="0" y="2676505"/>
                  </a:cubicBezTo>
                  <a:lnTo>
                    <a:pt x="0" y="23296"/>
                  </a:lnTo>
                  <a:cubicBezTo>
                    <a:pt x="0" y="17117"/>
                    <a:pt x="2454" y="11192"/>
                    <a:pt x="6823" y="6823"/>
                  </a:cubicBezTo>
                  <a:cubicBezTo>
                    <a:pt x="11192" y="2454"/>
                    <a:pt x="17117" y="0"/>
                    <a:pt x="23296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2188201" cy="275695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2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97195" y="-841758"/>
            <a:ext cx="16362105" cy="3181996"/>
            <a:chOff x="0" y="0"/>
            <a:chExt cx="4309361" cy="83805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309361" cy="838057"/>
            </a:xfrm>
            <a:custGeom>
              <a:avLst/>
              <a:gdLst/>
              <a:ahLst/>
              <a:cxnLst/>
              <a:rect r="r" b="b" t="t" l="l"/>
              <a:pathLst>
                <a:path h="838057" w="4309361">
                  <a:moveTo>
                    <a:pt x="11829" y="0"/>
                  </a:moveTo>
                  <a:lnTo>
                    <a:pt x="4297532" y="0"/>
                  </a:lnTo>
                  <a:cubicBezTo>
                    <a:pt x="4300669" y="0"/>
                    <a:pt x="4303678" y="1246"/>
                    <a:pt x="4305896" y="3465"/>
                  </a:cubicBezTo>
                  <a:cubicBezTo>
                    <a:pt x="4308115" y="5683"/>
                    <a:pt x="4309361" y="8692"/>
                    <a:pt x="4309361" y="11829"/>
                  </a:cubicBezTo>
                  <a:lnTo>
                    <a:pt x="4309361" y="826228"/>
                  </a:lnTo>
                  <a:cubicBezTo>
                    <a:pt x="4309361" y="829365"/>
                    <a:pt x="4308115" y="832374"/>
                    <a:pt x="4305896" y="834592"/>
                  </a:cubicBezTo>
                  <a:cubicBezTo>
                    <a:pt x="4303678" y="836810"/>
                    <a:pt x="4300669" y="838057"/>
                    <a:pt x="4297532" y="838057"/>
                  </a:cubicBezTo>
                  <a:lnTo>
                    <a:pt x="11829" y="838057"/>
                  </a:lnTo>
                  <a:cubicBezTo>
                    <a:pt x="8692" y="838057"/>
                    <a:pt x="5683" y="836810"/>
                    <a:pt x="3465" y="834592"/>
                  </a:cubicBezTo>
                  <a:cubicBezTo>
                    <a:pt x="1246" y="832374"/>
                    <a:pt x="0" y="829365"/>
                    <a:pt x="0" y="826228"/>
                  </a:cubicBezTo>
                  <a:lnTo>
                    <a:pt x="0" y="11829"/>
                  </a:lnTo>
                  <a:cubicBezTo>
                    <a:pt x="0" y="8692"/>
                    <a:pt x="1246" y="5683"/>
                    <a:pt x="3465" y="3465"/>
                  </a:cubicBezTo>
                  <a:cubicBezTo>
                    <a:pt x="5683" y="1246"/>
                    <a:pt x="8692" y="0"/>
                    <a:pt x="11829" y="0"/>
                  </a:cubicBezTo>
                  <a:close/>
                </a:path>
              </a:pathLst>
            </a:custGeom>
            <a:solidFill>
              <a:srgbClr val="003785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4309361" cy="8952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2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28700" y="8276061"/>
            <a:ext cx="8284339" cy="1439243"/>
            <a:chOff x="0" y="0"/>
            <a:chExt cx="11045785" cy="1918991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1045785" cy="1712784"/>
              <a:chOff x="0" y="0"/>
              <a:chExt cx="2181883" cy="338328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2181883" cy="338328"/>
              </a:xfrm>
              <a:custGeom>
                <a:avLst/>
                <a:gdLst/>
                <a:ahLst/>
                <a:cxnLst/>
                <a:rect r="r" b="b" t="t" l="l"/>
                <a:pathLst>
                  <a:path h="338328" w="2181883">
                    <a:moveTo>
                      <a:pt x="23363" y="0"/>
                    </a:moveTo>
                    <a:lnTo>
                      <a:pt x="2158520" y="0"/>
                    </a:lnTo>
                    <a:cubicBezTo>
                      <a:pt x="2164717" y="0"/>
                      <a:pt x="2170659" y="2461"/>
                      <a:pt x="2175041" y="6843"/>
                    </a:cubicBezTo>
                    <a:cubicBezTo>
                      <a:pt x="2179422" y="11224"/>
                      <a:pt x="2181883" y="17167"/>
                      <a:pt x="2181883" y="23363"/>
                    </a:cubicBezTo>
                    <a:lnTo>
                      <a:pt x="2181883" y="314965"/>
                    </a:lnTo>
                    <a:cubicBezTo>
                      <a:pt x="2181883" y="327868"/>
                      <a:pt x="2171423" y="338328"/>
                      <a:pt x="2158520" y="338328"/>
                    </a:cubicBezTo>
                    <a:lnTo>
                      <a:pt x="23363" y="338328"/>
                    </a:lnTo>
                    <a:cubicBezTo>
                      <a:pt x="10460" y="338328"/>
                      <a:pt x="0" y="327868"/>
                      <a:pt x="0" y="314965"/>
                    </a:cubicBezTo>
                    <a:lnTo>
                      <a:pt x="0" y="23363"/>
                    </a:lnTo>
                    <a:cubicBezTo>
                      <a:pt x="0" y="10460"/>
                      <a:pt x="10460" y="0"/>
                      <a:pt x="233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rnd">
                <a:solidFill>
                  <a:srgbClr val="80BFFB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2181883" cy="37642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12"/>
                  </a:lnSpc>
                </a:pPr>
              </a:p>
            </p:txBody>
          </p:sp>
        </p:grpSp>
        <p:sp>
          <p:nvSpPr>
            <p:cNvPr name="TextBox 12" id="12"/>
            <p:cNvSpPr txBox="true"/>
            <p:nvPr/>
          </p:nvSpPr>
          <p:spPr>
            <a:xfrm rot="0">
              <a:off x="469185" y="211520"/>
              <a:ext cx="9882030" cy="17074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40"/>
                </a:lnSpc>
              </a:pPr>
              <a:r>
                <a:rPr lang="en-US" b="true" sz="2457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Action: </a:t>
              </a:r>
              <a:r>
                <a:rPr lang="en-US" sz="2457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Ask [Facilitator Name] about getting a login to practice safely at home tonight</a:t>
              </a:r>
              <a:r>
                <a:rPr lang="en-US" sz="2457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.</a:t>
              </a:r>
            </a:p>
            <a:p>
              <a:pPr algn="l">
                <a:lnSpc>
                  <a:spcPts val="344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9144000" y="3201379"/>
            <a:ext cx="6897586" cy="5353254"/>
          </a:xfrm>
          <a:custGeom>
            <a:avLst/>
            <a:gdLst/>
            <a:ahLst/>
            <a:cxnLst/>
            <a:rect r="r" b="b" t="t" l="l"/>
            <a:pathLst>
              <a:path h="5353254" w="6897586">
                <a:moveTo>
                  <a:pt x="0" y="0"/>
                </a:moveTo>
                <a:lnTo>
                  <a:pt x="6897586" y="0"/>
                </a:lnTo>
                <a:lnTo>
                  <a:pt x="6897586" y="5353254"/>
                </a:lnTo>
                <a:lnTo>
                  <a:pt x="0" y="53532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2727765"/>
            <a:ext cx="7264343" cy="8710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b="true" sz="24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Doing th</a:t>
            </a:r>
            <a:r>
              <a:rPr lang="en-US" b="true" sz="24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is in front of peers is stressful. </a:t>
            </a:r>
          </a:p>
          <a:p>
            <a:pPr algn="l">
              <a:lnSpc>
                <a:spcPts val="3440"/>
              </a:lnSpc>
            </a:pPr>
            <a:r>
              <a:rPr lang="en-US" b="true" sz="24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Big Interview lets you practice in private.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3977029"/>
            <a:ext cx="7515345" cy="3986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</a:t>
            </a:r>
            <a:r>
              <a:rPr lang="en-US" b="true" sz="20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stant AI Feedback: </a:t>
            </a:r>
            <a:r>
              <a:rPr lang="en-US" sz="2057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Counts your "Ums," tracks your eye contact, and measures your speaking pace automatically.</a:t>
            </a:r>
          </a:p>
          <a:p>
            <a:pPr algn="l">
              <a:lnSpc>
                <a:spcPts val="2880"/>
              </a:lnSpc>
            </a:pPr>
          </a:p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Video R</a:t>
            </a:r>
            <a:r>
              <a:rPr lang="en-US" b="true" sz="20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ecording: </a:t>
            </a:r>
            <a:r>
              <a:rPr lang="en-US" sz="2057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Lets you watch yourself back so you can see exactly what the hiring manager sees.</a:t>
            </a:r>
          </a:p>
          <a:p>
            <a:pPr algn="l">
              <a:lnSpc>
                <a:spcPts val="2880"/>
              </a:lnSpc>
            </a:pPr>
          </a:p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Custom Question Banks: </a:t>
            </a:r>
            <a:r>
              <a:rPr lang="en-US" sz="2057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Practice questions specific to your exact industry (from warehouse to office admin).</a:t>
            </a:r>
          </a:p>
          <a:p>
            <a:pPr algn="l">
              <a:lnSpc>
                <a:spcPts val="2880"/>
              </a:lnSpc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474734" y="720666"/>
            <a:ext cx="12336689" cy="18308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Practice Without</a:t>
            </a:r>
            <a:r>
              <a:rPr lang="en-US" b="true" sz="603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the Pressure.</a:t>
            </a:r>
          </a:p>
          <a:p>
            <a:pPr algn="l">
              <a:lnSpc>
                <a:spcPts val="6996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52312" y="-1200132"/>
            <a:ext cx="16183375" cy="5134030"/>
            <a:chOff x="0" y="0"/>
            <a:chExt cx="4262288" cy="13521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62288" cy="1352173"/>
            </a:xfrm>
            <a:custGeom>
              <a:avLst/>
              <a:gdLst/>
              <a:ahLst/>
              <a:cxnLst/>
              <a:rect r="r" b="b" t="t" l="l"/>
              <a:pathLst>
                <a:path h="1352173" w="4262288">
                  <a:moveTo>
                    <a:pt x="11960" y="0"/>
                  </a:moveTo>
                  <a:lnTo>
                    <a:pt x="4250328" y="0"/>
                  </a:lnTo>
                  <a:cubicBezTo>
                    <a:pt x="4256933" y="0"/>
                    <a:pt x="4262288" y="5355"/>
                    <a:pt x="4262288" y="11960"/>
                  </a:cubicBezTo>
                  <a:lnTo>
                    <a:pt x="4262288" y="1340213"/>
                  </a:lnTo>
                  <a:cubicBezTo>
                    <a:pt x="4262288" y="1343385"/>
                    <a:pt x="4261028" y="1346427"/>
                    <a:pt x="4258785" y="1348670"/>
                  </a:cubicBezTo>
                  <a:cubicBezTo>
                    <a:pt x="4256542" y="1350913"/>
                    <a:pt x="4253500" y="1352173"/>
                    <a:pt x="4250328" y="1352173"/>
                  </a:cubicBezTo>
                  <a:lnTo>
                    <a:pt x="11960" y="1352173"/>
                  </a:lnTo>
                  <a:cubicBezTo>
                    <a:pt x="8788" y="1352173"/>
                    <a:pt x="5746" y="1350913"/>
                    <a:pt x="3503" y="1348670"/>
                  </a:cubicBezTo>
                  <a:cubicBezTo>
                    <a:pt x="1260" y="1346427"/>
                    <a:pt x="0" y="1343385"/>
                    <a:pt x="0" y="134021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62288" cy="13902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6368931"/>
            <a:ext cx="5206694" cy="2889369"/>
            <a:chOff x="0" y="0"/>
            <a:chExt cx="1371310" cy="76098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371310" cy="760986"/>
            </a:xfrm>
            <a:custGeom>
              <a:avLst/>
              <a:gdLst/>
              <a:ahLst/>
              <a:cxnLst/>
              <a:rect r="r" b="b" t="t" l="l"/>
              <a:pathLst>
                <a:path h="760986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723813"/>
                  </a:lnTo>
                  <a:cubicBezTo>
                    <a:pt x="1371310" y="733672"/>
                    <a:pt x="1367394" y="743127"/>
                    <a:pt x="1360423" y="750098"/>
                  </a:cubicBezTo>
                  <a:cubicBezTo>
                    <a:pt x="1353451" y="757070"/>
                    <a:pt x="1343996" y="760986"/>
                    <a:pt x="1334137" y="760986"/>
                  </a:cubicBezTo>
                  <a:lnTo>
                    <a:pt x="37173" y="760986"/>
                  </a:lnTo>
                  <a:cubicBezTo>
                    <a:pt x="16643" y="760986"/>
                    <a:pt x="0" y="744343"/>
                    <a:pt x="0" y="723813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371310" cy="7990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6542393" y="6368931"/>
            <a:ext cx="5206694" cy="2889369"/>
            <a:chOff x="0" y="0"/>
            <a:chExt cx="1371310" cy="7609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371310" cy="760986"/>
            </a:xfrm>
            <a:custGeom>
              <a:avLst/>
              <a:gdLst/>
              <a:ahLst/>
              <a:cxnLst/>
              <a:rect r="r" b="b" t="t" l="l"/>
              <a:pathLst>
                <a:path h="760986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723813"/>
                  </a:lnTo>
                  <a:cubicBezTo>
                    <a:pt x="1371310" y="733672"/>
                    <a:pt x="1367394" y="743127"/>
                    <a:pt x="1360423" y="750098"/>
                  </a:cubicBezTo>
                  <a:cubicBezTo>
                    <a:pt x="1353451" y="757070"/>
                    <a:pt x="1343996" y="760986"/>
                    <a:pt x="1334137" y="760986"/>
                  </a:cubicBezTo>
                  <a:lnTo>
                    <a:pt x="37173" y="760986"/>
                  </a:lnTo>
                  <a:cubicBezTo>
                    <a:pt x="16643" y="760986"/>
                    <a:pt x="0" y="744343"/>
                    <a:pt x="0" y="723813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1371310" cy="7990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2052606" y="6368931"/>
            <a:ext cx="5206694" cy="2889369"/>
            <a:chOff x="0" y="0"/>
            <a:chExt cx="1371310" cy="760986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371310" cy="760986"/>
            </a:xfrm>
            <a:custGeom>
              <a:avLst/>
              <a:gdLst/>
              <a:ahLst/>
              <a:cxnLst/>
              <a:rect r="r" b="b" t="t" l="l"/>
              <a:pathLst>
                <a:path h="760986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723813"/>
                  </a:lnTo>
                  <a:cubicBezTo>
                    <a:pt x="1371310" y="733672"/>
                    <a:pt x="1367394" y="743127"/>
                    <a:pt x="1360423" y="750098"/>
                  </a:cubicBezTo>
                  <a:cubicBezTo>
                    <a:pt x="1353451" y="757070"/>
                    <a:pt x="1343996" y="760986"/>
                    <a:pt x="1334137" y="760986"/>
                  </a:cubicBezTo>
                  <a:lnTo>
                    <a:pt x="37173" y="760986"/>
                  </a:lnTo>
                  <a:cubicBezTo>
                    <a:pt x="16643" y="760986"/>
                    <a:pt x="0" y="744343"/>
                    <a:pt x="0" y="723813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371310" cy="7990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3536117" y="612966"/>
            <a:ext cx="2633179" cy="2633179"/>
          </a:xfrm>
          <a:custGeom>
            <a:avLst/>
            <a:gdLst/>
            <a:ahLst/>
            <a:cxnLst/>
            <a:rect r="r" b="b" t="t" l="l"/>
            <a:pathLst>
              <a:path h="2633179" w="2633179">
                <a:moveTo>
                  <a:pt x="0" y="0"/>
                </a:moveTo>
                <a:lnTo>
                  <a:pt x="2633179" y="0"/>
                </a:lnTo>
                <a:lnTo>
                  <a:pt x="2633179" y="2633179"/>
                </a:lnTo>
                <a:lnTo>
                  <a:pt x="0" y="26331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560410" y="618454"/>
            <a:ext cx="8416226" cy="2716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</a:t>
            </a:r>
            <a:r>
              <a:rPr lang="en-US" b="true" sz="603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e Challenge: </a:t>
            </a:r>
          </a:p>
          <a:p>
            <a:pPr algn="l">
              <a:lnSpc>
                <a:spcPts val="6996"/>
              </a:lnSpc>
            </a:pPr>
            <a:r>
              <a:rPr lang="en-US" b="true" sz="6031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You Ar</a:t>
            </a: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e Already Being Scored.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52312" y="4230492"/>
            <a:ext cx="11113664" cy="1354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Hiring manag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ers don't wait for your final answer to make a decision. 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They s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a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rt judgi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g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the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m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oment you sit down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3562"/>
              </a:lnSpc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5556130"/>
            <a:ext cx="1641946" cy="441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Rules: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435305" y="8120459"/>
            <a:ext cx="3421613" cy="668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On th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next slide, a timer will star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913751" y="7796609"/>
            <a:ext cx="4014416" cy="13161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Your goal is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to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introduce yourself to the person next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to y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u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i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ex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a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ctl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y </a:t>
            </a:r>
            <a:r>
              <a:rPr lang="en-US" b="true" sz="2200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60 seconds.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539662" y="8120459"/>
            <a:ext cx="3629633" cy="668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Whe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 th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buzzer sounds,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s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p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alking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immedia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ely.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435305" y="6616934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1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855852" y="6616934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2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481763" y="6616934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294357" y="3335517"/>
            <a:ext cx="13722899" cy="3615965"/>
            <a:chOff x="0" y="0"/>
            <a:chExt cx="3614261" cy="95235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614262" cy="952353"/>
            </a:xfrm>
            <a:custGeom>
              <a:avLst/>
              <a:gdLst/>
              <a:ahLst/>
              <a:cxnLst/>
              <a:rect r="r" b="b" t="t" l="l"/>
              <a:pathLst>
                <a:path h="952353" w="3614262">
                  <a:moveTo>
                    <a:pt x="14104" y="0"/>
                  </a:moveTo>
                  <a:lnTo>
                    <a:pt x="3600157" y="0"/>
                  </a:lnTo>
                  <a:cubicBezTo>
                    <a:pt x="3607947" y="0"/>
                    <a:pt x="3614262" y="6315"/>
                    <a:pt x="3614262" y="14104"/>
                  </a:cubicBezTo>
                  <a:lnTo>
                    <a:pt x="3614262" y="938249"/>
                  </a:lnTo>
                  <a:cubicBezTo>
                    <a:pt x="3614262" y="941990"/>
                    <a:pt x="3612776" y="945577"/>
                    <a:pt x="3610130" y="948222"/>
                  </a:cubicBezTo>
                  <a:cubicBezTo>
                    <a:pt x="3607486" y="950867"/>
                    <a:pt x="3603898" y="952353"/>
                    <a:pt x="3600157" y="952353"/>
                  </a:cubicBezTo>
                  <a:lnTo>
                    <a:pt x="14104" y="952353"/>
                  </a:lnTo>
                  <a:cubicBezTo>
                    <a:pt x="6315" y="952353"/>
                    <a:pt x="0" y="946038"/>
                    <a:pt x="0" y="938249"/>
                  </a:cubicBezTo>
                  <a:lnTo>
                    <a:pt x="0" y="14104"/>
                  </a:lnTo>
                  <a:cubicBezTo>
                    <a:pt x="0" y="10363"/>
                    <a:pt x="1486" y="6776"/>
                    <a:pt x="4131" y="4131"/>
                  </a:cubicBezTo>
                  <a:cubicBezTo>
                    <a:pt x="6776" y="1486"/>
                    <a:pt x="10363" y="0"/>
                    <a:pt x="14104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3614261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192906" y="3335517"/>
            <a:ext cx="15902188" cy="3615965"/>
            <a:chOff x="0" y="0"/>
            <a:chExt cx="4188230" cy="95235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188230" cy="952353"/>
            </a:xfrm>
            <a:custGeom>
              <a:avLst/>
              <a:gdLst/>
              <a:ahLst/>
              <a:cxnLst/>
              <a:rect r="r" b="b" t="t" l="l"/>
              <a:pathLst>
                <a:path h="952353" w="4188230">
                  <a:moveTo>
                    <a:pt x="12171" y="0"/>
                  </a:moveTo>
                  <a:lnTo>
                    <a:pt x="4176059" y="0"/>
                  </a:lnTo>
                  <a:cubicBezTo>
                    <a:pt x="4182781" y="0"/>
                    <a:pt x="4188230" y="5449"/>
                    <a:pt x="4188230" y="12171"/>
                  </a:cubicBezTo>
                  <a:lnTo>
                    <a:pt x="4188230" y="940182"/>
                  </a:lnTo>
                  <a:cubicBezTo>
                    <a:pt x="4188230" y="946904"/>
                    <a:pt x="4182781" y="952353"/>
                    <a:pt x="4176059" y="952353"/>
                  </a:cubicBezTo>
                  <a:lnTo>
                    <a:pt x="12171" y="952353"/>
                  </a:lnTo>
                  <a:cubicBezTo>
                    <a:pt x="5449" y="952353"/>
                    <a:pt x="0" y="946904"/>
                    <a:pt x="0" y="940182"/>
                  </a:cubicBezTo>
                  <a:lnTo>
                    <a:pt x="0" y="12171"/>
                  </a:lnTo>
                  <a:cubicBezTo>
                    <a:pt x="0" y="5449"/>
                    <a:pt x="5449" y="0"/>
                    <a:pt x="12171" y="0"/>
                  </a:cubicBezTo>
                  <a:close/>
                </a:path>
              </a:pathLst>
            </a:custGeom>
            <a:ln w="38100" cap="rnd">
              <a:solidFill>
                <a:srgbClr val="80BFFB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188230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688575" y="3335517"/>
            <a:ext cx="14934463" cy="3615965"/>
            <a:chOff x="0" y="0"/>
            <a:chExt cx="3933357" cy="952353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933357" cy="952353"/>
            </a:xfrm>
            <a:custGeom>
              <a:avLst/>
              <a:gdLst/>
              <a:ahLst/>
              <a:cxnLst/>
              <a:rect r="r" b="b" t="t" l="l"/>
              <a:pathLst>
                <a:path h="952353" w="3933357">
                  <a:moveTo>
                    <a:pt x="12960" y="0"/>
                  </a:moveTo>
                  <a:lnTo>
                    <a:pt x="3920397" y="0"/>
                  </a:lnTo>
                  <a:cubicBezTo>
                    <a:pt x="3923834" y="0"/>
                    <a:pt x="3927130" y="1365"/>
                    <a:pt x="3929561" y="3796"/>
                  </a:cubicBezTo>
                  <a:cubicBezTo>
                    <a:pt x="3931991" y="6226"/>
                    <a:pt x="3933357" y="9523"/>
                    <a:pt x="3933357" y="12960"/>
                  </a:cubicBezTo>
                  <a:lnTo>
                    <a:pt x="3933357" y="939393"/>
                  </a:lnTo>
                  <a:cubicBezTo>
                    <a:pt x="3933357" y="946551"/>
                    <a:pt x="3927554" y="952353"/>
                    <a:pt x="3920397" y="952353"/>
                  </a:cubicBezTo>
                  <a:lnTo>
                    <a:pt x="12960" y="952353"/>
                  </a:lnTo>
                  <a:cubicBezTo>
                    <a:pt x="5802" y="952353"/>
                    <a:pt x="0" y="946551"/>
                    <a:pt x="0" y="939393"/>
                  </a:cubicBezTo>
                  <a:lnTo>
                    <a:pt x="0" y="12960"/>
                  </a:lnTo>
                  <a:cubicBezTo>
                    <a:pt x="0" y="5802"/>
                    <a:pt x="5802" y="0"/>
                    <a:pt x="12960" y="0"/>
                  </a:cubicBezTo>
                  <a:close/>
                </a:path>
              </a:pathLst>
            </a:custGeom>
            <a:ln w="38100" cap="rnd">
              <a:solidFill>
                <a:srgbClr val="80BFFB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3933357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5264167" y="3929605"/>
            <a:ext cx="7783279" cy="234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183"/>
              </a:lnSpc>
            </a:pPr>
            <a:r>
              <a:rPr lang="en-US" sz="14813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Ready?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28700" y="-1200132"/>
            <a:ext cx="16230600" cy="5713112"/>
            <a:chOff x="0" y="0"/>
            <a:chExt cx="4274726" cy="150468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504688"/>
            </a:xfrm>
            <a:custGeom>
              <a:avLst/>
              <a:gdLst/>
              <a:ahLst/>
              <a:cxnLst/>
              <a:rect r="r" b="b" t="t" l="l"/>
              <a:pathLst>
                <a:path h="150468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1492763"/>
                  </a:lnTo>
                  <a:cubicBezTo>
                    <a:pt x="4274726" y="1499349"/>
                    <a:pt x="4269387" y="1504688"/>
                    <a:pt x="4262801" y="1504688"/>
                  </a:cubicBezTo>
                  <a:lnTo>
                    <a:pt x="11925" y="1504688"/>
                  </a:lnTo>
                  <a:cubicBezTo>
                    <a:pt x="5339" y="1504688"/>
                    <a:pt x="0" y="1499349"/>
                    <a:pt x="0" y="149276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74726" cy="15427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5719193"/>
            <a:ext cx="7871434" cy="2155065"/>
            <a:chOff x="0" y="0"/>
            <a:chExt cx="2073135" cy="5675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73135" cy="567589"/>
            </a:xfrm>
            <a:custGeom>
              <a:avLst/>
              <a:gdLst/>
              <a:ahLst/>
              <a:cxnLst/>
              <a:rect r="r" b="b" t="t" l="l"/>
              <a:pathLst>
                <a:path h="567589" w="2073135">
                  <a:moveTo>
                    <a:pt x="24589" y="0"/>
                  </a:moveTo>
                  <a:lnTo>
                    <a:pt x="2048546" y="0"/>
                  </a:lnTo>
                  <a:cubicBezTo>
                    <a:pt x="2055068" y="0"/>
                    <a:pt x="2061322" y="2591"/>
                    <a:pt x="2065933" y="7202"/>
                  </a:cubicBezTo>
                  <a:cubicBezTo>
                    <a:pt x="2070544" y="11813"/>
                    <a:pt x="2073135" y="18067"/>
                    <a:pt x="2073135" y="24589"/>
                  </a:cubicBezTo>
                  <a:lnTo>
                    <a:pt x="2073135" y="543000"/>
                  </a:lnTo>
                  <a:cubicBezTo>
                    <a:pt x="2073135" y="556580"/>
                    <a:pt x="2062126" y="567589"/>
                    <a:pt x="2048546" y="567589"/>
                  </a:cubicBezTo>
                  <a:lnTo>
                    <a:pt x="24589" y="567589"/>
                  </a:lnTo>
                  <a:cubicBezTo>
                    <a:pt x="18067" y="567589"/>
                    <a:pt x="11813" y="564998"/>
                    <a:pt x="7202" y="560387"/>
                  </a:cubicBezTo>
                  <a:cubicBezTo>
                    <a:pt x="2591" y="555776"/>
                    <a:pt x="0" y="549522"/>
                    <a:pt x="0" y="543000"/>
                  </a:cubicBezTo>
                  <a:lnTo>
                    <a:pt x="0" y="24589"/>
                  </a:lnTo>
                  <a:cubicBezTo>
                    <a:pt x="0" y="11009"/>
                    <a:pt x="11009" y="0"/>
                    <a:pt x="24589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073135" cy="6056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64253" y="5719193"/>
            <a:ext cx="7871434" cy="2155065"/>
            <a:chOff x="0" y="0"/>
            <a:chExt cx="2073135" cy="56758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73135" cy="567589"/>
            </a:xfrm>
            <a:custGeom>
              <a:avLst/>
              <a:gdLst/>
              <a:ahLst/>
              <a:cxnLst/>
              <a:rect r="r" b="b" t="t" l="l"/>
              <a:pathLst>
                <a:path h="567589" w="2073135">
                  <a:moveTo>
                    <a:pt x="24589" y="0"/>
                  </a:moveTo>
                  <a:lnTo>
                    <a:pt x="2048546" y="0"/>
                  </a:lnTo>
                  <a:cubicBezTo>
                    <a:pt x="2055068" y="0"/>
                    <a:pt x="2061322" y="2591"/>
                    <a:pt x="2065933" y="7202"/>
                  </a:cubicBezTo>
                  <a:cubicBezTo>
                    <a:pt x="2070544" y="11813"/>
                    <a:pt x="2073135" y="18067"/>
                    <a:pt x="2073135" y="24589"/>
                  </a:cubicBezTo>
                  <a:lnTo>
                    <a:pt x="2073135" y="543000"/>
                  </a:lnTo>
                  <a:cubicBezTo>
                    <a:pt x="2073135" y="556580"/>
                    <a:pt x="2062126" y="567589"/>
                    <a:pt x="2048546" y="567589"/>
                  </a:cubicBezTo>
                  <a:lnTo>
                    <a:pt x="24589" y="567589"/>
                  </a:lnTo>
                  <a:cubicBezTo>
                    <a:pt x="18067" y="567589"/>
                    <a:pt x="11813" y="564998"/>
                    <a:pt x="7202" y="560387"/>
                  </a:cubicBezTo>
                  <a:cubicBezTo>
                    <a:pt x="2591" y="555776"/>
                    <a:pt x="0" y="549522"/>
                    <a:pt x="0" y="543000"/>
                  </a:cubicBezTo>
                  <a:lnTo>
                    <a:pt x="0" y="24589"/>
                  </a:lnTo>
                  <a:cubicBezTo>
                    <a:pt x="0" y="11009"/>
                    <a:pt x="11009" y="0"/>
                    <a:pt x="24589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073135" cy="6056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029463" y="735350"/>
            <a:ext cx="2926150" cy="2926150"/>
          </a:xfrm>
          <a:custGeom>
            <a:avLst/>
            <a:gdLst/>
            <a:ahLst/>
            <a:cxnLst/>
            <a:rect r="r" b="b" t="t" l="l"/>
            <a:pathLst>
              <a:path h="2926150" w="2926150">
                <a:moveTo>
                  <a:pt x="0" y="0"/>
                </a:moveTo>
                <a:lnTo>
                  <a:pt x="2926150" y="0"/>
                </a:lnTo>
                <a:lnTo>
                  <a:pt x="2926150" y="2926151"/>
                </a:lnTo>
                <a:lnTo>
                  <a:pt x="0" y="29261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18310" y="1000125"/>
            <a:ext cx="10612012" cy="945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How </a:t>
            </a: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Did</a:t>
            </a:r>
            <a:r>
              <a:rPr lang="en-US" b="true" sz="6031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That Feel?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618310" y="3047250"/>
            <a:ext cx="7281824" cy="906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If you ramb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led, apologiz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ed, or forgot your own ba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ckground, you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aren't alone.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4900903"/>
            <a:ext cx="2568699" cy="441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Hard Truth: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18310" y="6457508"/>
            <a:ext cx="5482764" cy="678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8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Hiring managers make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subconsci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ous decisions within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the first 90 seconds.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048491" y="6457508"/>
            <a:ext cx="5482764" cy="1011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8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If y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ou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sound unsure of yourself, they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become unsure of you.</a:t>
            </a:r>
          </a:p>
          <a:p>
            <a:pPr algn="l">
              <a:lnSpc>
                <a:spcPts val="2668"/>
              </a:lnSpc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8611110"/>
            <a:ext cx="16206988" cy="879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Today's Goal:  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We aren't doing exhausting 45-minute interviews today. We are mastering the </a:t>
            </a:r>
          </a:p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micro-moments that actually get you hired.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-243934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8939579" y="4090449"/>
            <a:ext cx="624498" cy="624498"/>
          </a:xfrm>
          <a:custGeom>
            <a:avLst/>
            <a:gdLst/>
            <a:ahLst/>
            <a:cxnLst/>
            <a:rect r="r" b="b" t="t" l="l"/>
            <a:pathLst>
              <a:path h="624498" w="624498">
                <a:moveTo>
                  <a:pt x="0" y="0"/>
                </a:moveTo>
                <a:lnTo>
                  <a:pt x="624498" y="0"/>
                </a:lnTo>
                <a:lnTo>
                  <a:pt x="624498" y="624497"/>
                </a:lnTo>
                <a:lnTo>
                  <a:pt x="0" y="624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>
            <a:off x="8939579" y="3741344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8939579" y="6731956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8939579" y="924877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8939579" y="1028700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1" id="11"/>
          <p:cNvGrpSpPr/>
          <p:nvPr/>
        </p:nvGrpSpPr>
        <p:grpSpPr>
          <a:xfrm rot="0">
            <a:off x="773232" y="1647263"/>
            <a:ext cx="3370632" cy="1311447"/>
            <a:chOff x="0" y="0"/>
            <a:chExt cx="887739" cy="345402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773232" y="6815074"/>
            <a:ext cx="1589315" cy="1589315"/>
          </a:xfrm>
          <a:custGeom>
            <a:avLst/>
            <a:gdLst/>
            <a:ahLst/>
            <a:cxnLst/>
            <a:rect r="r" b="b" t="t" l="l"/>
            <a:pathLst>
              <a:path h="1589315" w="1589315">
                <a:moveTo>
                  <a:pt x="0" y="0"/>
                </a:moveTo>
                <a:lnTo>
                  <a:pt x="1589316" y="0"/>
                </a:lnTo>
                <a:lnTo>
                  <a:pt x="1589316" y="1589315"/>
                </a:lnTo>
                <a:lnTo>
                  <a:pt x="0" y="15893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8939579" y="1416987"/>
            <a:ext cx="624498" cy="624498"/>
          </a:xfrm>
          <a:custGeom>
            <a:avLst/>
            <a:gdLst/>
            <a:ahLst/>
            <a:cxnLst/>
            <a:rect r="r" b="b" t="t" l="l"/>
            <a:pathLst>
              <a:path h="624498" w="624498">
                <a:moveTo>
                  <a:pt x="0" y="0"/>
                </a:moveTo>
                <a:lnTo>
                  <a:pt x="624498" y="0"/>
                </a:lnTo>
                <a:lnTo>
                  <a:pt x="624498" y="624498"/>
                </a:lnTo>
                <a:lnTo>
                  <a:pt x="0" y="6244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989444" y="7084381"/>
            <a:ext cx="624498" cy="624498"/>
          </a:xfrm>
          <a:custGeom>
            <a:avLst/>
            <a:gdLst/>
            <a:ahLst/>
            <a:cxnLst/>
            <a:rect r="r" b="b" t="t" l="l"/>
            <a:pathLst>
              <a:path h="624498" w="624498">
                <a:moveTo>
                  <a:pt x="0" y="0"/>
                </a:moveTo>
                <a:lnTo>
                  <a:pt x="624498" y="0"/>
                </a:lnTo>
                <a:lnTo>
                  <a:pt x="624498" y="624498"/>
                </a:lnTo>
                <a:lnTo>
                  <a:pt x="0" y="6244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8989444" y="5087010"/>
            <a:ext cx="7874918" cy="119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Present:</a:t>
            </a:r>
            <a:r>
              <a:rPr lang="en-US" sz="2300" b="true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"Currently,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I am..." 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(What you do now/your core strength).</a:t>
            </a:r>
          </a:p>
          <a:p>
            <a:pPr algn="l">
              <a:lnSpc>
                <a:spcPts val="3220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73232" y="3252859"/>
            <a:ext cx="5933263" cy="2876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Stop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Ramblin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g. S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ta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 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Pitching.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Instruction: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Look at your notes. Cross out anything that sounds like your life story. Stick to this 3-Part Formula: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</p:txBody>
      </p:sp>
      <p:sp>
        <p:nvSpPr>
          <p:cNvPr name="TextBox 20" id="20"/>
          <p:cNvSpPr txBox="true"/>
          <p:nvPr/>
        </p:nvSpPr>
        <p:spPr>
          <a:xfrm rot="0">
            <a:off x="8939579" y="2496447"/>
            <a:ext cx="7120683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Past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: "Before this, I was..." 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(Your background/training).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989444" y="8003879"/>
            <a:ext cx="6556361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Future: 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"And I'm her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today because..." 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(Why you want THIS job).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75482" y="1870418"/>
            <a:ext cx="2766133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1: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914400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AutoShape 6" id="6"/>
          <p:cNvSpPr/>
          <p:nvPr/>
        </p:nvSpPr>
        <p:spPr>
          <a:xfrm>
            <a:off x="1113198" y="2426970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113198" y="101917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1113198" y="383476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1113198" y="584263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1113198" y="9258300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9698247" y="6894305"/>
            <a:ext cx="1589454" cy="1589454"/>
          </a:xfrm>
          <a:custGeom>
            <a:avLst/>
            <a:gdLst/>
            <a:ahLst/>
            <a:cxnLst/>
            <a:rect r="r" b="b" t="t" l="l"/>
            <a:pathLst>
              <a:path h="1589454" w="1589454">
                <a:moveTo>
                  <a:pt x="0" y="0"/>
                </a:moveTo>
                <a:lnTo>
                  <a:pt x="1589454" y="0"/>
                </a:lnTo>
                <a:lnTo>
                  <a:pt x="1589454" y="1589454"/>
                </a:lnTo>
                <a:lnTo>
                  <a:pt x="0" y="15894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6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698247" y="3252859"/>
            <a:ext cx="5282914" cy="2466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Hot Seat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Instruction: 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Turn to your partner. Partner A asks the questi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ons.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Partner B answers.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1361440"/>
            <a:ext cx="5761575" cy="618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b="true" sz="33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he Reviewer Mindset: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2769235"/>
            <a:ext cx="7120683" cy="618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are now the Hiring Manager.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4177030"/>
            <a:ext cx="7120683" cy="1218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are NOT here to be nice. You are here to help them get a job.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13198" y="8192770"/>
            <a:ext cx="2915945" cy="618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B</a:t>
            </a:r>
            <a:r>
              <a:rPr lang="en-US" b="true" sz="33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e Ruthless.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9698247" y="1650200"/>
            <a:ext cx="3370632" cy="1311447"/>
            <a:chOff x="0" y="0"/>
            <a:chExt cx="887739" cy="34540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000496" y="1870418"/>
            <a:ext cx="2766133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2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113198" y="6184900"/>
            <a:ext cx="7691372" cy="1218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If 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ignore their nervous habits today, they lose an offer tomorrow.</a:t>
            </a:r>
          </a:p>
        </p:txBody>
      </p:sp>
      <p:sp>
        <p:nvSpPr>
          <p:cNvPr name="AutoShape 23" id="23"/>
          <p:cNvSpPr/>
          <p:nvPr/>
        </p:nvSpPr>
        <p:spPr>
          <a:xfrm>
            <a:off x="1028700" y="785050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7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113198" y="1068121"/>
            <a:ext cx="5811924" cy="1617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sz="5302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b="true" sz="5302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he "Ruthless" Scorecard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13198" y="3171508"/>
            <a:ext cx="4972846" cy="2876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Instructions: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Take the Scorecard provided to you. We are doing three 2-minute lightning rounds.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If they do any of the following, make a mark in RED ink: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028700" y="8564667"/>
            <a:ext cx="693633" cy="693633"/>
          </a:xfrm>
          <a:custGeom>
            <a:avLst/>
            <a:gdLst/>
            <a:ahLst/>
            <a:cxnLst/>
            <a:rect r="r" b="b" t="t" l="l"/>
            <a:pathLst>
              <a:path h="693633" w="693633">
                <a:moveTo>
                  <a:pt x="0" y="0"/>
                </a:moveTo>
                <a:lnTo>
                  <a:pt x="693633" y="0"/>
                </a:lnTo>
                <a:lnTo>
                  <a:pt x="693633" y="693633"/>
                </a:lnTo>
                <a:lnTo>
                  <a:pt x="0" y="6936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030085" y="8383216"/>
            <a:ext cx="4274493" cy="875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70"/>
              </a:lnSpc>
              <a:spcBef>
                <a:spcPct val="0"/>
              </a:spcBef>
            </a:pPr>
            <a:r>
              <a:rPr lang="en-US" b="true" sz="315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Time</a:t>
            </a:r>
            <a:r>
              <a:rPr lang="en-US" b="true" sz="315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r: 15 Minutes</a:t>
            </a:r>
          </a:p>
          <a:p>
            <a:pPr algn="l">
              <a:lnSpc>
                <a:spcPts val="2640"/>
              </a:lnSpc>
              <a:spcBef>
                <a:spcPct val="0"/>
              </a:spcBef>
            </a:pPr>
            <a:r>
              <a:rPr lang="en-US" sz="20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3 Rounds of 5 Minutes Each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586940" y="1028700"/>
            <a:ext cx="9672360" cy="2002056"/>
            <a:chOff x="0" y="0"/>
            <a:chExt cx="12896480" cy="2669408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2896480" cy="2669408"/>
              <a:chOff x="0" y="0"/>
              <a:chExt cx="2547453" cy="5272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2547453" cy="527290"/>
              </a:xfrm>
              <a:custGeom>
                <a:avLst/>
                <a:gdLst/>
                <a:ahLst/>
                <a:cxnLst/>
                <a:rect r="r" b="b" t="t" l="l"/>
                <a:pathLst>
                  <a:path h="527290" w="2547453">
                    <a:moveTo>
                      <a:pt x="20010" y="0"/>
                    </a:moveTo>
                    <a:lnTo>
                      <a:pt x="2527442" y="0"/>
                    </a:lnTo>
                    <a:cubicBezTo>
                      <a:pt x="2538494" y="0"/>
                      <a:pt x="2547453" y="8959"/>
                      <a:pt x="2547453" y="20010"/>
                    </a:cubicBezTo>
                    <a:lnTo>
                      <a:pt x="2547453" y="507280"/>
                    </a:lnTo>
                    <a:cubicBezTo>
                      <a:pt x="2547453" y="518331"/>
                      <a:pt x="2538494" y="527290"/>
                      <a:pt x="2527442" y="527290"/>
                    </a:cubicBezTo>
                    <a:lnTo>
                      <a:pt x="20010" y="527290"/>
                    </a:lnTo>
                    <a:cubicBezTo>
                      <a:pt x="8959" y="527290"/>
                      <a:pt x="0" y="518331"/>
                      <a:pt x="0" y="507280"/>
                    </a:cubicBezTo>
                    <a:lnTo>
                      <a:pt x="0" y="20010"/>
                    </a:lnTo>
                    <a:cubicBezTo>
                      <a:pt x="0" y="8959"/>
                      <a:pt x="8959" y="0"/>
                      <a:pt x="20010" y="0"/>
                    </a:cubicBezTo>
                    <a:close/>
                  </a:path>
                </a:pathLst>
              </a:custGeom>
              <a:solidFill>
                <a:srgbClr val="F2F6FA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2547453" cy="56539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12"/>
                  </a:lnSpc>
                </a:pPr>
              </a:p>
            </p:txBody>
          </p:sp>
        </p:grpSp>
        <p:sp>
          <p:nvSpPr>
            <p:cNvPr name="AutoShape 12" id="12"/>
            <p:cNvSpPr/>
            <p:nvPr/>
          </p:nvSpPr>
          <p:spPr>
            <a:xfrm flipV="true">
              <a:off x="711309" y="1392222"/>
              <a:ext cx="10724542" cy="0"/>
            </a:xfrm>
            <a:prstGeom prst="line">
              <a:avLst/>
            </a:prstGeom>
            <a:ln cap="flat" w="25400">
              <a:solidFill>
                <a:srgbClr val="C7D3E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13" id="13"/>
            <p:cNvSpPr txBox="true"/>
            <p:nvPr/>
          </p:nvSpPr>
          <p:spPr>
            <a:xfrm rot="0">
              <a:off x="711309" y="556652"/>
              <a:ext cx="8955069" cy="5429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299"/>
                </a:lnSpc>
                <a:spcBef>
                  <a:spcPct val="0"/>
                </a:spcBef>
              </a:pP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T</a:t>
              </a: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he "Um" Tracker: 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711309" y="1561043"/>
              <a:ext cx="9797366" cy="5505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675"/>
                </a:lnSpc>
              </a:pP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Tally ev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ery time they say "Um," "Like," or "You kn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ow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.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"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7586940" y="3291152"/>
            <a:ext cx="9672360" cy="2853376"/>
            <a:chOff x="0" y="0"/>
            <a:chExt cx="12896480" cy="3804501"/>
          </a:xfrm>
        </p:grpSpPr>
        <p:grpSp>
          <p:nvGrpSpPr>
            <p:cNvPr name="Group 16" id="16"/>
            <p:cNvGrpSpPr/>
            <p:nvPr/>
          </p:nvGrpSpPr>
          <p:grpSpPr>
            <a:xfrm rot="0">
              <a:off x="0" y="0"/>
              <a:ext cx="12896480" cy="3804501"/>
              <a:chOff x="0" y="0"/>
              <a:chExt cx="2547453" cy="751506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2547453" cy="751506"/>
              </a:xfrm>
              <a:custGeom>
                <a:avLst/>
                <a:gdLst/>
                <a:ahLst/>
                <a:cxnLst/>
                <a:rect r="r" b="b" t="t" l="l"/>
                <a:pathLst>
                  <a:path h="751506" w="2547453">
                    <a:moveTo>
                      <a:pt x="20010" y="0"/>
                    </a:moveTo>
                    <a:lnTo>
                      <a:pt x="2527442" y="0"/>
                    </a:lnTo>
                    <a:cubicBezTo>
                      <a:pt x="2538494" y="0"/>
                      <a:pt x="2547453" y="8959"/>
                      <a:pt x="2547453" y="20010"/>
                    </a:cubicBezTo>
                    <a:lnTo>
                      <a:pt x="2547453" y="731496"/>
                    </a:lnTo>
                    <a:cubicBezTo>
                      <a:pt x="2547453" y="742547"/>
                      <a:pt x="2538494" y="751506"/>
                      <a:pt x="2527442" y="751506"/>
                    </a:cubicBezTo>
                    <a:lnTo>
                      <a:pt x="20010" y="751506"/>
                    </a:lnTo>
                    <a:cubicBezTo>
                      <a:pt x="8959" y="751506"/>
                      <a:pt x="0" y="742547"/>
                      <a:pt x="0" y="731496"/>
                    </a:cubicBezTo>
                    <a:lnTo>
                      <a:pt x="0" y="20010"/>
                    </a:lnTo>
                    <a:cubicBezTo>
                      <a:pt x="0" y="8959"/>
                      <a:pt x="8959" y="0"/>
                      <a:pt x="20010" y="0"/>
                    </a:cubicBezTo>
                    <a:close/>
                  </a:path>
                </a:pathLst>
              </a:custGeom>
              <a:solidFill>
                <a:srgbClr val="F2F6FA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38100"/>
                <a:ext cx="2547453" cy="7896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12"/>
                  </a:lnSpc>
                </a:pPr>
              </a:p>
            </p:txBody>
          </p:sp>
        </p:grpSp>
        <p:sp>
          <p:nvSpPr>
            <p:cNvPr name="AutoShape 19" id="19"/>
            <p:cNvSpPr/>
            <p:nvPr/>
          </p:nvSpPr>
          <p:spPr>
            <a:xfrm>
              <a:off x="711309" y="1651538"/>
              <a:ext cx="10724542" cy="0"/>
            </a:xfrm>
            <a:prstGeom prst="line">
              <a:avLst/>
            </a:prstGeom>
            <a:ln cap="flat" w="25400">
              <a:solidFill>
                <a:srgbClr val="C7D3E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20" id="20"/>
            <p:cNvSpPr txBox="true"/>
            <p:nvPr/>
          </p:nvSpPr>
          <p:spPr>
            <a:xfrm rot="0">
              <a:off x="711309" y="597966"/>
              <a:ext cx="8955069" cy="5429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299"/>
                </a:lnSpc>
                <a:spcBef>
                  <a:spcPct val="0"/>
                </a:spcBef>
              </a:pP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T</a:t>
              </a: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he Floor Stare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711309" y="2038361"/>
              <a:ext cx="10724542" cy="11728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675"/>
                </a:lnSpc>
              </a:pP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Did they br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eak eye contact and look at the floor? </a:t>
              </a:r>
            </a:p>
            <a:p>
              <a:pPr algn="l">
                <a:lnSpc>
                  <a:spcPts val="3675"/>
                </a:lnSpc>
              </a:pP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Check the box.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7586940" y="6404924"/>
            <a:ext cx="9672360" cy="2853376"/>
            <a:chOff x="0" y="0"/>
            <a:chExt cx="12896480" cy="3804501"/>
          </a:xfrm>
        </p:grpSpPr>
        <p:grpSp>
          <p:nvGrpSpPr>
            <p:cNvPr name="Group 23" id="23"/>
            <p:cNvGrpSpPr/>
            <p:nvPr/>
          </p:nvGrpSpPr>
          <p:grpSpPr>
            <a:xfrm rot="0">
              <a:off x="0" y="0"/>
              <a:ext cx="12896480" cy="3804501"/>
              <a:chOff x="0" y="0"/>
              <a:chExt cx="2547453" cy="751506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2547453" cy="751506"/>
              </a:xfrm>
              <a:custGeom>
                <a:avLst/>
                <a:gdLst/>
                <a:ahLst/>
                <a:cxnLst/>
                <a:rect r="r" b="b" t="t" l="l"/>
                <a:pathLst>
                  <a:path h="751506" w="2547453">
                    <a:moveTo>
                      <a:pt x="20010" y="0"/>
                    </a:moveTo>
                    <a:lnTo>
                      <a:pt x="2527442" y="0"/>
                    </a:lnTo>
                    <a:cubicBezTo>
                      <a:pt x="2538494" y="0"/>
                      <a:pt x="2547453" y="8959"/>
                      <a:pt x="2547453" y="20010"/>
                    </a:cubicBezTo>
                    <a:lnTo>
                      <a:pt x="2547453" y="731496"/>
                    </a:lnTo>
                    <a:cubicBezTo>
                      <a:pt x="2547453" y="742547"/>
                      <a:pt x="2538494" y="751506"/>
                      <a:pt x="2527442" y="751506"/>
                    </a:cubicBezTo>
                    <a:lnTo>
                      <a:pt x="20010" y="751506"/>
                    </a:lnTo>
                    <a:cubicBezTo>
                      <a:pt x="8959" y="751506"/>
                      <a:pt x="0" y="742547"/>
                      <a:pt x="0" y="731496"/>
                    </a:cubicBezTo>
                    <a:lnTo>
                      <a:pt x="0" y="20010"/>
                    </a:lnTo>
                    <a:cubicBezTo>
                      <a:pt x="0" y="8959"/>
                      <a:pt x="8959" y="0"/>
                      <a:pt x="20010" y="0"/>
                    </a:cubicBezTo>
                    <a:close/>
                  </a:path>
                </a:pathLst>
              </a:custGeom>
              <a:solidFill>
                <a:srgbClr val="F2F6FA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2547453" cy="7896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12"/>
                  </a:lnSpc>
                </a:pPr>
              </a:p>
            </p:txBody>
          </p:sp>
        </p:grpSp>
        <p:sp>
          <p:nvSpPr>
            <p:cNvPr name="AutoShape 26" id="26"/>
            <p:cNvSpPr/>
            <p:nvPr/>
          </p:nvSpPr>
          <p:spPr>
            <a:xfrm>
              <a:off x="711309" y="1651538"/>
              <a:ext cx="10724542" cy="0"/>
            </a:xfrm>
            <a:prstGeom prst="line">
              <a:avLst/>
            </a:prstGeom>
            <a:ln cap="flat" w="25400">
              <a:solidFill>
                <a:srgbClr val="C7D3E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27" id="27"/>
            <p:cNvSpPr txBox="true"/>
            <p:nvPr/>
          </p:nvSpPr>
          <p:spPr>
            <a:xfrm rot="0">
              <a:off x="711309" y="597966"/>
              <a:ext cx="8955069" cy="5429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299"/>
                </a:lnSpc>
                <a:spcBef>
                  <a:spcPct val="0"/>
                </a:spcBef>
              </a:pP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T</a:t>
              </a:r>
              <a:r>
                <a:rPr lang="en-US" b="true" sz="2499">
                  <a:solidFill>
                    <a:srgbClr val="00378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he Fidget</a:t>
              </a: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711309" y="2038361"/>
              <a:ext cx="10724542" cy="11728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675"/>
                </a:lnSpc>
              </a:pP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Are they clic</a:t>
              </a:r>
              <a:r>
                <a:rPr lang="en-US" sz="2100">
                  <a:solidFill>
                    <a:srgbClr val="003785"/>
                  </a:solidFill>
                  <a:latin typeface="Poppins"/>
                  <a:ea typeface="Poppins"/>
                  <a:cs typeface="Poppins"/>
                  <a:sym typeface="Poppins"/>
                </a:rPr>
                <a:t>king a pen, swiveling in their chair, or bouncing their leg? Circle it.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-243934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939579" y="7288786"/>
            <a:ext cx="8319721" cy="1969514"/>
            <a:chOff x="0" y="0"/>
            <a:chExt cx="2191202" cy="51872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91202" cy="518720"/>
            </a:xfrm>
            <a:custGeom>
              <a:avLst/>
              <a:gdLst/>
              <a:ahLst/>
              <a:cxnLst/>
              <a:rect r="r" b="b" t="t" l="l"/>
              <a:pathLst>
                <a:path h="518720" w="2191202">
                  <a:moveTo>
                    <a:pt x="23264" y="0"/>
                  </a:moveTo>
                  <a:lnTo>
                    <a:pt x="2167939" y="0"/>
                  </a:lnTo>
                  <a:cubicBezTo>
                    <a:pt x="2180787" y="0"/>
                    <a:pt x="2191202" y="10416"/>
                    <a:pt x="2191202" y="23264"/>
                  </a:cubicBezTo>
                  <a:lnTo>
                    <a:pt x="2191202" y="495456"/>
                  </a:lnTo>
                  <a:cubicBezTo>
                    <a:pt x="2191202" y="501626"/>
                    <a:pt x="2188751" y="507543"/>
                    <a:pt x="2184389" y="511906"/>
                  </a:cubicBezTo>
                  <a:cubicBezTo>
                    <a:pt x="2180026" y="516269"/>
                    <a:pt x="2174109" y="518720"/>
                    <a:pt x="2167939" y="518720"/>
                  </a:cubicBezTo>
                  <a:lnTo>
                    <a:pt x="23264" y="518720"/>
                  </a:lnTo>
                  <a:cubicBezTo>
                    <a:pt x="10416" y="518720"/>
                    <a:pt x="0" y="508304"/>
                    <a:pt x="0" y="495456"/>
                  </a:cubicBezTo>
                  <a:lnTo>
                    <a:pt x="0" y="23264"/>
                  </a:lnTo>
                  <a:cubicBezTo>
                    <a:pt x="0" y="10416"/>
                    <a:pt x="10416" y="0"/>
                    <a:pt x="23264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91202" cy="556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AutoShape 9" id="9"/>
          <p:cNvSpPr/>
          <p:nvPr/>
        </p:nvSpPr>
        <p:spPr>
          <a:xfrm>
            <a:off x="8939579" y="1038225"/>
            <a:ext cx="8319721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8939579" y="3058477"/>
            <a:ext cx="8319721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773232" y="7093706"/>
            <a:ext cx="1565617" cy="1346431"/>
          </a:xfrm>
          <a:custGeom>
            <a:avLst/>
            <a:gdLst/>
            <a:ahLst/>
            <a:cxnLst/>
            <a:rect r="r" b="b" t="t" l="l"/>
            <a:pathLst>
              <a:path h="1346431" w="1565617">
                <a:moveTo>
                  <a:pt x="0" y="0"/>
                </a:moveTo>
                <a:lnTo>
                  <a:pt x="1565617" y="0"/>
                </a:lnTo>
                <a:lnTo>
                  <a:pt x="1565617" y="1346431"/>
                </a:lnTo>
                <a:lnTo>
                  <a:pt x="0" y="13464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653764" y="1557363"/>
            <a:ext cx="3370632" cy="1311447"/>
            <a:chOff x="0" y="0"/>
            <a:chExt cx="887739" cy="34540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AutoShape 15" id="15"/>
          <p:cNvSpPr/>
          <p:nvPr/>
        </p:nvSpPr>
        <p:spPr>
          <a:xfrm>
            <a:off x="8939579" y="5319025"/>
            <a:ext cx="8319721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16171280" y="3395410"/>
            <a:ext cx="560220" cy="560220"/>
          </a:xfrm>
          <a:custGeom>
            <a:avLst/>
            <a:gdLst/>
            <a:ahLst/>
            <a:cxnLst/>
            <a:rect r="r" b="b" t="t" l="l"/>
            <a:pathLst>
              <a:path h="560220" w="560220">
                <a:moveTo>
                  <a:pt x="0" y="0"/>
                </a:moveTo>
                <a:lnTo>
                  <a:pt x="560220" y="0"/>
                </a:lnTo>
                <a:lnTo>
                  <a:pt x="560220" y="560220"/>
                </a:lnTo>
                <a:lnTo>
                  <a:pt x="0" y="560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6171280" y="5652400"/>
            <a:ext cx="595145" cy="595145"/>
          </a:xfrm>
          <a:custGeom>
            <a:avLst/>
            <a:gdLst/>
            <a:ahLst/>
            <a:cxnLst/>
            <a:rect r="r" b="b" t="t" l="l"/>
            <a:pathLst>
              <a:path h="595145" w="595145">
                <a:moveTo>
                  <a:pt x="0" y="0"/>
                </a:moveTo>
                <a:lnTo>
                  <a:pt x="595145" y="0"/>
                </a:lnTo>
                <a:lnTo>
                  <a:pt x="595145" y="595145"/>
                </a:lnTo>
                <a:lnTo>
                  <a:pt x="0" y="5951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6209301" y="1557363"/>
            <a:ext cx="484177" cy="484177"/>
          </a:xfrm>
          <a:custGeom>
            <a:avLst/>
            <a:gdLst/>
            <a:ahLst/>
            <a:cxnLst/>
            <a:rect r="r" b="b" t="t" l="l"/>
            <a:pathLst>
              <a:path h="484177" w="484177">
                <a:moveTo>
                  <a:pt x="0" y="0"/>
                </a:moveTo>
                <a:lnTo>
                  <a:pt x="484178" y="0"/>
                </a:lnTo>
                <a:lnTo>
                  <a:pt x="484178" y="484177"/>
                </a:lnTo>
                <a:lnTo>
                  <a:pt x="0" y="4841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8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747489" y="7818615"/>
            <a:ext cx="6703901" cy="8812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855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Goal: 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Pick one specifi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 physical habit to fix before you leave this 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oom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73232" y="3252859"/>
            <a:ext cx="5720846" cy="1647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he "Triage"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Look at the red marks on your scorecard from your partner. Let's fix the damage.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8939579" y="1500213"/>
            <a:ext cx="5862885" cy="119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b="true" sz="23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you have 10+ "Ums": 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Take a physical breath before you speak. Silence is better than filler.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939579" y="3338260"/>
            <a:ext cx="5195289" cy="1598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b="true" sz="23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you avoided eye contact: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Pick a spot right between the interviewer's eyes (or look directly at the webcam) and lock in.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69812" y="1780518"/>
            <a:ext cx="3154584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3: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39579" y="5595250"/>
            <a:ext cx="4907009" cy="119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b="true" sz="23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you rambled: </a:t>
            </a: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Look at your STAR Story worksheet. Stick to the formula.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28700" y="-1200132"/>
            <a:ext cx="16230600" cy="4512085"/>
            <a:chOff x="0" y="0"/>
            <a:chExt cx="4274726" cy="118836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188368"/>
            </a:xfrm>
            <a:custGeom>
              <a:avLst/>
              <a:gdLst/>
              <a:ahLst/>
              <a:cxnLst/>
              <a:rect r="r" b="b" t="t" l="l"/>
              <a:pathLst>
                <a:path h="118836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1176443"/>
                  </a:lnTo>
                  <a:cubicBezTo>
                    <a:pt x="4274726" y="1183029"/>
                    <a:pt x="4269387" y="1188368"/>
                    <a:pt x="4262801" y="1188368"/>
                  </a:cubicBezTo>
                  <a:lnTo>
                    <a:pt x="11925" y="1188368"/>
                  </a:lnTo>
                  <a:cubicBezTo>
                    <a:pt x="5339" y="1188368"/>
                    <a:pt x="0" y="1183029"/>
                    <a:pt x="0" y="117644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74726" cy="122646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18310" y="5338896"/>
            <a:ext cx="7882902" cy="1841563"/>
            <a:chOff x="0" y="0"/>
            <a:chExt cx="2076155" cy="48502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76155" cy="485021"/>
            </a:xfrm>
            <a:custGeom>
              <a:avLst/>
              <a:gdLst/>
              <a:ahLst/>
              <a:cxnLst/>
              <a:rect r="r" b="b" t="t" l="l"/>
              <a:pathLst>
                <a:path h="485021" w="2076155">
                  <a:moveTo>
                    <a:pt x="24553" y="0"/>
                  </a:moveTo>
                  <a:lnTo>
                    <a:pt x="2051602" y="0"/>
                  </a:lnTo>
                  <a:cubicBezTo>
                    <a:pt x="2058114" y="0"/>
                    <a:pt x="2064359" y="2587"/>
                    <a:pt x="2068964" y="7191"/>
                  </a:cubicBezTo>
                  <a:cubicBezTo>
                    <a:pt x="2073569" y="11796"/>
                    <a:pt x="2076155" y="18041"/>
                    <a:pt x="2076155" y="24553"/>
                  </a:cubicBezTo>
                  <a:lnTo>
                    <a:pt x="2076155" y="460468"/>
                  </a:lnTo>
                  <a:cubicBezTo>
                    <a:pt x="2076155" y="466980"/>
                    <a:pt x="2073569" y="473225"/>
                    <a:pt x="2068964" y="477829"/>
                  </a:cubicBezTo>
                  <a:cubicBezTo>
                    <a:pt x="2064359" y="482434"/>
                    <a:pt x="2058114" y="485021"/>
                    <a:pt x="2051602" y="485021"/>
                  </a:cubicBezTo>
                  <a:lnTo>
                    <a:pt x="24553" y="485021"/>
                  </a:lnTo>
                  <a:cubicBezTo>
                    <a:pt x="18041" y="485021"/>
                    <a:pt x="11796" y="482434"/>
                    <a:pt x="7191" y="477829"/>
                  </a:cubicBezTo>
                  <a:cubicBezTo>
                    <a:pt x="2587" y="473225"/>
                    <a:pt x="0" y="466980"/>
                    <a:pt x="0" y="460468"/>
                  </a:cubicBezTo>
                  <a:lnTo>
                    <a:pt x="0" y="24553"/>
                  </a:lnTo>
                  <a:cubicBezTo>
                    <a:pt x="0" y="18041"/>
                    <a:pt x="2587" y="11796"/>
                    <a:pt x="7191" y="7191"/>
                  </a:cubicBezTo>
                  <a:cubicBezTo>
                    <a:pt x="11796" y="2587"/>
                    <a:pt x="18041" y="0"/>
                    <a:pt x="2455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076155" cy="5231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834559" y="5338896"/>
            <a:ext cx="7882902" cy="1841563"/>
            <a:chOff x="0" y="0"/>
            <a:chExt cx="2076155" cy="48502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76155" cy="485021"/>
            </a:xfrm>
            <a:custGeom>
              <a:avLst/>
              <a:gdLst/>
              <a:ahLst/>
              <a:cxnLst/>
              <a:rect r="r" b="b" t="t" l="l"/>
              <a:pathLst>
                <a:path h="485021" w="2076155">
                  <a:moveTo>
                    <a:pt x="24553" y="0"/>
                  </a:moveTo>
                  <a:lnTo>
                    <a:pt x="2051602" y="0"/>
                  </a:lnTo>
                  <a:cubicBezTo>
                    <a:pt x="2058114" y="0"/>
                    <a:pt x="2064359" y="2587"/>
                    <a:pt x="2068964" y="7191"/>
                  </a:cubicBezTo>
                  <a:cubicBezTo>
                    <a:pt x="2073569" y="11796"/>
                    <a:pt x="2076155" y="18041"/>
                    <a:pt x="2076155" y="24553"/>
                  </a:cubicBezTo>
                  <a:lnTo>
                    <a:pt x="2076155" y="460468"/>
                  </a:lnTo>
                  <a:cubicBezTo>
                    <a:pt x="2076155" y="466980"/>
                    <a:pt x="2073569" y="473225"/>
                    <a:pt x="2068964" y="477829"/>
                  </a:cubicBezTo>
                  <a:cubicBezTo>
                    <a:pt x="2064359" y="482434"/>
                    <a:pt x="2058114" y="485021"/>
                    <a:pt x="2051602" y="485021"/>
                  </a:cubicBezTo>
                  <a:lnTo>
                    <a:pt x="24553" y="485021"/>
                  </a:lnTo>
                  <a:cubicBezTo>
                    <a:pt x="18041" y="485021"/>
                    <a:pt x="11796" y="482434"/>
                    <a:pt x="7191" y="477829"/>
                  </a:cubicBezTo>
                  <a:cubicBezTo>
                    <a:pt x="2587" y="473225"/>
                    <a:pt x="0" y="466980"/>
                    <a:pt x="0" y="460468"/>
                  </a:cubicBezTo>
                  <a:lnTo>
                    <a:pt x="0" y="24553"/>
                  </a:lnTo>
                  <a:cubicBezTo>
                    <a:pt x="0" y="18041"/>
                    <a:pt x="2587" y="11796"/>
                    <a:pt x="7191" y="7191"/>
                  </a:cubicBezTo>
                  <a:cubicBezTo>
                    <a:pt x="11796" y="2587"/>
                    <a:pt x="18041" y="0"/>
                    <a:pt x="2455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076155" cy="5231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2117391" y="5827207"/>
            <a:ext cx="864939" cy="864939"/>
          </a:xfrm>
          <a:custGeom>
            <a:avLst/>
            <a:gdLst/>
            <a:ahLst/>
            <a:cxnLst/>
            <a:rect r="r" b="b" t="t" l="l"/>
            <a:pathLst>
              <a:path h="864939" w="864939">
                <a:moveTo>
                  <a:pt x="0" y="0"/>
                </a:moveTo>
                <a:lnTo>
                  <a:pt x="864939" y="0"/>
                </a:lnTo>
                <a:lnTo>
                  <a:pt x="864939" y="864940"/>
                </a:lnTo>
                <a:lnTo>
                  <a:pt x="0" y="8649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341700" y="5813598"/>
            <a:ext cx="864939" cy="864939"/>
          </a:xfrm>
          <a:custGeom>
            <a:avLst/>
            <a:gdLst/>
            <a:ahLst/>
            <a:cxnLst/>
            <a:rect r="r" b="b" t="t" l="l"/>
            <a:pathLst>
              <a:path h="864939" w="864939">
                <a:moveTo>
                  <a:pt x="0" y="0"/>
                </a:moveTo>
                <a:lnTo>
                  <a:pt x="864939" y="0"/>
                </a:lnTo>
                <a:lnTo>
                  <a:pt x="864939" y="864939"/>
                </a:lnTo>
                <a:lnTo>
                  <a:pt x="0" y="8649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1532855" y="-1597417"/>
            <a:ext cx="4909370" cy="4909370"/>
          </a:xfrm>
          <a:custGeom>
            <a:avLst/>
            <a:gdLst/>
            <a:ahLst/>
            <a:cxnLst/>
            <a:rect r="r" b="b" t="t" l="l"/>
            <a:pathLst>
              <a:path h="4909370" w="4909370">
                <a:moveTo>
                  <a:pt x="0" y="0"/>
                </a:moveTo>
                <a:lnTo>
                  <a:pt x="4909370" y="0"/>
                </a:lnTo>
                <a:lnTo>
                  <a:pt x="4909370" y="4909370"/>
                </a:lnTo>
                <a:lnTo>
                  <a:pt x="0" y="49093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9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618310" y="1000125"/>
            <a:ext cx="10612012" cy="18308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Confidence</a:t>
            </a:r>
            <a:r>
              <a:rPr lang="en-US" b="true" sz="6031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is a Measurable Skill.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18310" y="4048782"/>
            <a:ext cx="9884519" cy="906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We track your progress to show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our funders (and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employers) that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you are </a:t>
            </a:r>
            <a:r>
              <a:rPr lang="en-US" b="true" sz="2544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"Interview Ready."</a:t>
            </a:r>
            <a:r>
              <a:rPr lang="en-US" sz="2544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Before you leave: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448524" y="5619153"/>
            <a:ext cx="4568344" cy="1261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7"/>
              </a:lnSpc>
            </a:pP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nsur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your partner has signed the bottom of your Scor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ecard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673364" y="5619153"/>
            <a:ext cx="5002597" cy="1261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7"/>
              </a:lnSpc>
            </a:pP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Hand your marked-up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Scorecard to the facilitat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i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f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requir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d.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618310" y="7847208"/>
            <a:ext cx="6508648" cy="9301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95"/>
              </a:lnSpc>
            </a:pPr>
            <a:r>
              <a:rPr lang="en-US" sz="30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Goal: </a:t>
            </a:r>
            <a:r>
              <a:rPr lang="en-US" sz="30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Next week, we</a:t>
            </a:r>
            <a:r>
              <a:rPr lang="en-US" sz="30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practice again with zero filler words.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DAHDhQhkdU4</dc:identifier>
  <dcterms:modified xsi:type="dcterms:W3CDTF">2011-08-01T06:04:30Z</dcterms:modified>
  <cp:revision>1</cp:revision>
  <dc:title>60-Minute "Speed-Mock" Slide Deck</dc:title>
</cp:coreProperties>
</file>