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4534" y="450850"/>
            <a:ext cx="9942931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04825" y="6264681"/>
            <a:ext cx="0" cy="261620"/>
          </a:xfrm>
          <a:custGeom>
            <a:avLst/>
            <a:gdLst/>
            <a:ahLst/>
            <a:cxnLst/>
            <a:rect l="l" t="t" r="r" b="b"/>
            <a:pathLst>
              <a:path w="0" h="261620">
                <a:moveTo>
                  <a:pt x="0" y="0"/>
                </a:moveTo>
                <a:lnTo>
                  <a:pt x="0" y="261607"/>
                </a:lnTo>
              </a:path>
            </a:pathLst>
          </a:custGeom>
          <a:ln w="1587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593534" y="1399539"/>
            <a:ext cx="4355465" cy="4343400"/>
          </a:xfrm>
          <a:custGeom>
            <a:avLst/>
            <a:gdLst/>
            <a:ahLst/>
            <a:cxnLst/>
            <a:rect l="l" t="t" r="r" b="b"/>
            <a:pathLst>
              <a:path w="4355465" h="4343400">
                <a:moveTo>
                  <a:pt x="4355147" y="2171700"/>
                </a:moveTo>
                <a:lnTo>
                  <a:pt x="4354639" y="2120900"/>
                </a:lnTo>
                <a:lnTo>
                  <a:pt x="4353115" y="2082800"/>
                </a:lnTo>
                <a:lnTo>
                  <a:pt x="4350448" y="2032000"/>
                </a:lnTo>
                <a:lnTo>
                  <a:pt x="4346765" y="1981200"/>
                </a:lnTo>
                <a:lnTo>
                  <a:pt x="4342066" y="1930400"/>
                </a:lnTo>
                <a:lnTo>
                  <a:pt x="4336351" y="1892300"/>
                </a:lnTo>
                <a:lnTo>
                  <a:pt x="4329620" y="1841500"/>
                </a:lnTo>
                <a:lnTo>
                  <a:pt x="4322000" y="1790700"/>
                </a:lnTo>
                <a:lnTo>
                  <a:pt x="4313237" y="1752600"/>
                </a:lnTo>
                <a:lnTo>
                  <a:pt x="4303712" y="1701800"/>
                </a:lnTo>
                <a:lnTo>
                  <a:pt x="4293044" y="1651000"/>
                </a:lnTo>
                <a:lnTo>
                  <a:pt x="4281487" y="1612900"/>
                </a:lnTo>
                <a:lnTo>
                  <a:pt x="4269041" y="1562100"/>
                </a:lnTo>
                <a:lnTo>
                  <a:pt x="4255579" y="1524000"/>
                </a:lnTo>
                <a:lnTo>
                  <a:pt x="4241355" y="1473200"/>
                </a:lnTo>
                <a:lnTo>
                  <a:pt x="4226115" y="1435100"/>
                </a:lnTo>
                <a:lnTo>
                  <a:pt x="4209986" y="1384300"/>
                </a:lnTo>
                <a:lnTo>
                  <a:pt x="4192968" y="1346200"/>
                </a:lnTo>
                <a:lnTo>
                  <a:pt x="4175188" y="1308100"/>
                </a:lnTo>
                <a:lnTo>
                  <a:pt x="4156392" y="1270000"/>
                </a:lnTo>
                <a:lnTo>
                  <a:pt x="4136834" y="1219200"/>
                </a:lnTo>
                <a:lnTo>
                  <a:pt x="4116514" y="1181100"/>
                </a:lnTo>
                <a:lnTo>
                  <a:pt x="4095305" y="1143000"/>
                </a:lnTo>
                <a:lnTo>
                  <a:pt x="4073207" y="1104900"/>
                </a:lnTo>
                <a:lnTo>
                  <a:pt x="4050347" y="1066800"/>
                </a:lnTo>
                <a:lnTo>
                  <a:pt x="4026725" y="1028700"/>
                </a:lnTo>
                <a:lnTo>
                  <a:pt x="4002341" y="990600"/>
                </a:lnTo>
                <a:lnTo>
                  <a:pt x="3977195" y="952500"/>
                </a:lnTo>
                <a:lnTo>
                  <a:pt x="3951287" y="914400"/>
                </a:lnTo>
                <a:lnTo>
                  <a:pt x="3924490" y="876300"/>
                </a:lnTo>
                <a:lnTo>
                  <a:pt x="3897185" y="838200"/>
                </a:lnTo>
                <a:lnTo>
                  <a:pt x="3868991" y="800100"/>
                </a:lnTo>
                <a:lnTo>
                  <a:pt x="3840162" y="762000"/>
                </a:lnTo>
                <a:lnTo>
                  <a:pt x="3810571" y="736600"/>
                </a:lnTo>
                <a:lnTo>
                  <a:pt x="3780345" y="698500"/>
                </a:lnTo>
                <a:lnTo>
                  <a:pt x="3749357" y="673100"/>
                </a:lnTo>
                <a:lnTo>
                  <a:pt x="3717861" y="635000"/>
                </a:lnTo>
                <a:lnTo>
                  <a:pt x="3685603" y="596900"/>
                </a:lnTo>
                <a:lnTo>
                  <a:pt x="3652583" y="571500"/>
                </a:lnTo>
                <a:lnTo>
                  <a:pt x="3619055" y="546100"/>
                </a:lnTo>
                <a:lnTo>
                  <a:pt x="3584892" y="508000"/>
                </a:lnTo>
                <a:lnTo>
                  <a:pt x="3550094" y="482600"/>
                </a:lnTo>
                <a:lnTo>
                  <a:pt x="3514788" y="457200"/>
                </a:lnTo>
                <a:lnTo>
                  <a:pt x="3478847" y="431800"/>
                </a:lnTo>
                <a:lnTo>
                  <a:pt x="3442271" y="406400"/>
                </a:lnTo>
                <a:lnTo>
                  <a:pt x="3405060" y="381000"/>
                </a:lnTo>
                <a:lnTo>
                  <a:pt x="3329241" y="330200"/>
                </a:lnTo>
                <a:lnTo>
                  <a:pt x="3251136" y="279400"/>
                </a:lnTo>
                <a:lnTo>
                  <a:pt x="3211258" y="254000"/>
                </a:lnTo>
                <a:lnTo>
                  <a:pt x="3170999" y="241300"/>
                </a:lnTo>
                <a:lnTo>
                  <a:pt x="3088830" y="190500"/>
                </a:lnTo>
                <a:lnTo>
                  <a:pt x="3004883" y="165100"/>
                </a:lnTo>
                <a:lnTo>
                  <a:pt x="2962211" y="139700"/>
                </a:lnTo>
                <a:lnTo>
                  <a:pt x="2606103" y="38100"/>
                </a:lnTo>
                <a:lnTo>
                  <a:pt x="2559875" y="25400"/>
                </a:lnTo>
                <a:lnTo>
                  <a:pt x="2513393" y="25400"/>
                </a:lnTo>
                <a:lnTo>
                  <a:pt x="2466530" y="12700"/>
                </a:lnTo>
                <a:lnTo>
                  <a:pt x="2419286" y="12700"/>
                </a:lnTo>
                <a:lnTo>
                  <a:pt x="2371788" y="0"/>
                </a:lnTo>
                <a:lnTo>
                  <a:pt x="1983422" y="0"/>
                </a:lnTo>
                <a:lnTo>
                  <a:pt x="1935924" y="12700"/>
                </a:lnTo>
                <a:lnTo>
                  <a:pt x="1888680" y="12700"/>
                </a:lnTo>
                <a:lnTo>
                  <a:pt x="1841817" y="25400"/>
                </a:lnTo>
                <a:lnTo>
                  <a:pt x="1795335" y="25400"/>
                </a:lnTo>
                <a:lnTo>
                  <a:pt x="1749107" y="38100"/>
                </a:lnTo>
                <a:lnTo>
                  <a:pt x="1392999" y="139700"/>
                </a:lnTo>
                <a:lnTo>
                  <a:pt x="1350327" y="165100"/>
                </a:lnTo>
                <a:lnTo>
                  <a:pt x="1266253" y="190500"/>
                </a:lnTo>
                <a:lnTo>
                  <a:pt x="1184211" y="241300"/>
                </a:lnTo>
                <a:lnTo>
                  <a:pt x="1143825" y="254000"/>
                </a:lnTo>
                <a:lnTo>
                  <a:pt x="1104074" y="279400"/>
                </a:lnTo>
                <a:lnTo>
                  <a:pt x="1025969" y="330200"/>
                </a:lnTo>
                <a:lnTo>
                  <a:pt x="950023" y="381000"/>
                </a:lnTo>
                <a:lnTo>
                  <a:pt x="912939" y="406400"/>
                </a:lnTo>
                <a:lnTo>
                  <a:pt x="876363" y="431800"/>
                </a:lnTo>
                <a:lnTo>
                  <a:pt x="840422" y="457200"/>
                </a:lnTo>
                <a:lnTo>
                  <a:pt x="804989" y="482600"/>
                </a:lnTo>
                <a:lnTo>
                  <a:pt x="770191" y="508000"/>
                </a:lnTo>
                <a:lnTo>
                  <a:pt x="736028" y="546100"/>
                </a:lnTo>
                <a:lnTo>
                  <a:pt x="702500" y="571500"/>
                </a:lnTo>
                <a:lnTo>
                  <a:pt x="669645" y="596900"/>
                </a:lnTo>
                <a:lnTo>
                  <a:pt x="637387" y="635000"/>
                </a:lnTo>
                <a:lnTo>
                  <a:pt x="605777" y="673100"/>
                </a:lnTo>
                <a:lnTo>
                  <a:pt x="574852" y="698500"/>
                </a:lnTo>
                <a:lnTo>
                  <a:pt x="544601" y="736600"/>
                </a:lnTo>
                <a:lnTo>
                  <a:pt x="515048" y="762000"/>
                </a:lnTo>
                <a:lnTo>
                  <a:pt x="486194" y="800100"/>
                </a:lnTo>
                <a:lnTo>
                  <a:pt x="458050" y="838200"/>
                </a:lnTo>
                <a:lnTo>
                  <a:pt x="430631" y="876300"/>
                </a:lnTo>
                <a:lnTo>
                  <a:pt x="403948" y="914400"/>
                </a:lnTo>
                <a:lnTo>
                  <a:pt x="378015" y="952500"/>
                </a:lnTo>
                <a:lnTo>
                  <a:pt x="352844" y="990600"/>
                </a:lnTo>
                <a:lnTo>
                  <a:pt x="328434" y="1028700"/>
                </a:lnTo>
                <a:lnTo>
                  <a:pt x="304812" y="1066800"/>
                </a:lnTo>
                <a:lnTo>
                  <a:pt x="281965" y="1104900"/>
                </a:lnTo>
                <a:lnTo>
                  <a:pt x="259930" y="1143000"/>
                </a:lnTo>
                <a:lnTo>
                  <a:pt x="238721" y="1181100"/>
                </a:lnTo>
                <a:lnTo>
                  <a:pt x="218325" y="1219200"/>
                </a:lnTo>
                <a:lnTo>
                  <a:pt x="198755" y="1270000"/>
                </a:lnTo>
                <a:lnTo>
                  <a:pt x="180047" y="1308100"/>
                </a:lnTo>
                <a:lnTo>
                  <a:pt x="162191" y="1346200"/>
                </a:lnTo>
                <a:lnTo>
                  <a:pt x="145199" y="1384300"/>
                </a:lnTo>
                <a:lnTo>
                  <a:pt x="129095" y="1435100"/>
                </a:lnTo>
                <a:lnTo>
                  <a:pt x="113868" y="1473200"/>
                </a:lnTo>
                <a:lnTo>
                  <a:pt x="99555" y="1524000"/>
                </a:lnTo>
                <a:lnTo>
                  <a:pt x="86156" y="1562100"/>
                </a:lnTo>
                <a:lnTo>
                  <a:pt x="73672" y="1612900"/>
                </a:lnTo>
                <a:lnTo>
                  <a:pt x="62128" y="1651000"/>
                </a:lnTo>
                <a:lnTo>
                  <a:pt x="51523" y="1701800"/>
                </a:lnTo>
                <a:lnTo>
                  <a:pt x="41884" y="1752600"/>
                </a:lnTo>
                <a:lnTo>
                  <a:pt x="33210" y="1790700"/>
                </a:lnTo>
                <a:lnTo>
                  <a:pt x="25514" y="1841500"/>
                </a:lnTo>
                <a:lnTo>
                  <a:pt x="18808" y="1892300"/>
                </a:lnTo>
                <a:lnTo>
                  <a:pt x="13106" y="1930400"/>
                </a:lnTo>
                <a:lnTo>
                  <a:pt x="8420" y="1981200"/>
                </a:lnTo>
                <a:lnTo>
                  <a:pt x="4749" y="2032000"/>
                </a:lnTo>
                <a:lnTo>
                  <a:pt x="2108" y="2082800"/>
                </a:lnTo>
                <a:lnTo>
                  <a:pt x="520" y="2120900"/>
                </a:lnTo>
                <a:lnTo>
                  <a:pt x="0" y="2171700"/>
                </a:lnTo>
                <a:lnTo>
                  <a:pt x="520" y="2222500"/>
                </a:lnTo>
                <a:lnTo>
                  <a:pt x="2108" y="2273300"/>
                </a:lnTo>
                <a:lnTo>
                  <a:pt x="4749" y="2324100"/>
                </a:lnTo>
                <a:lnTo>
                  <a:pt x="13106" y="2413000"/>
                </a:lnTo>
                <a:lnTo>
                  <a:pt x="18808" y="2463800"/>
                </a:lnTo>
                <a:lnTo>
                  <a:pt x="25514" y="2501900"/>
                </a:lnTo>
                <a:lnTo>
                  <a:pt x="33210" y="2552700"/>
                </a:lnTo>
                <a:lnTo>
                  <a:pt x="41884" y="2603500"/>
                </a:lnTo>
                <a:lnTo>
                  <a:pt x="51523" y="2641600"/>
                </a:lnTo>
                <a:lnTo>
                  <a:pt x="62128" y="2692400"/>
                </a:lnTo>
                <a:lnTo>
                  <a:pt x="73672" y="2743200"/>
                </a:lnTo>
                <a:lnTo>
                  <a:pt x="86156" y="2781300"/>
                </a:lnTo>
                <a:lnTo>
                  <a:pt x="99555" y="2832100"/>
                </a:lnTo>
                <a:lnTo>
                  <a:pt x="113868" y="2870200"/>
                </a:lnTo>
                <a:lnTo>
                  <a:pt x="129095" y="2908300"/>
                </a:lnTo>
                <a:lnTo>
                  <a:pt x="145199" y="2959100"/>
                </a:lnTo>
                <a:lnTo>
                  <a:pt x="162191" y="2997200"/>
                </a:lnTo>
                <a:lnTo>
                  <a:pt x="180047" y="3048000"/>
                </a:lnTo>
                <a:lnTo>
                  <a:pt x="198755" y="3086100"/>
                </a:lnTo>
                <a:lnTo>
                  <a:pt x="218325" y="3124200"/>
                </a:lnTo>
                <a:lnTo>
                  <a:pt x="238721" y="3162300"/>
                </a:lnTo>
                <a:lnTo>
                  <a:pt x="259930" y="3200400"/>
                </a:lnTo>
                <a:lnTo>
                  <a:pt x="281965" y="3251200"/>
                </a:lnTo>
                <a:lnTo>
                  <a:pt x="304812" y="3289300"/>
                </a:lnTo>
                <a:lnTo>
                  <a:pt x="328434" y="3327400"/>
                </a:lnTo>
                <a:lnTo>
                  <a:pt x="352844" y="3365500"/>
                </a:lnTo>
                <a:lnTo>
                  <a:pt x="378015" y="3403600"/>
                </a:lnTo>
                <a:lnTo>
                  <a:pt x="403948" y="3441700"/>
                </a:lnTo>
                <a:lnTo>
                  <a:pt x="430631" y="3467100"/>
                </a:lnTo>
                <a:lnTo>
                  <a:pt x="458050" y="3505200"/>
                </a:lnTo>
                <a:lnTo>
                  <a:pt x="486194" y="3543300"/>
                </a:lnTo>
                <a:lnTo>
                  <a:pt x="515048" y="3581400"/>
                </a:lnTo>
                <a:lnTo>
                  <a:pt x="544601" y="3619500"/>
                </a:lnTo>
                <a:lnTo>
                  <a:pt x="574852" y="3644900"/>
                </a:lnTo>
                <a:lnTo>
                  <a:pt x="605777" y="3683000"/>
                </a:lnTo>
                <a:lnTo>
                  <a:pt x="637387" y="3708400"/>
                </a:lnTo>
                <a:lnTo>
                  <a:pt x="669645" y="3746500"/>
                </a:lnTo>
                <a:lnTo>
                  <a:pt x="702500" y="3771900"/>
                </a:lnTo>
                <a:lnTo>
                  <a:pt x="736028" y="3810000"/>
                </a:lnTo>
                <a:lnTo>
                  <a:pt x="770191" y="3835400"/>
                </a:lnTo>
                <a:lnTo>
                  <a:pt x="804989" y="3860800"/>
                </a:lnTo>
                <a:lnTo>
                  <a:pt x="840422" y="3886200"/>
                </a:lnTo>
                <a:lnTo>
                  <a:pt x="876363" y="3924300"/>
                </a:lnTo>
                <a:lnTo>
                  <a:pt x="912939" y="3949700"/>
                </a:lnTo>
                <a:lnTo>
                  <a:pt x="950023" y="3975100"/>
                </a:lnTo>
                <a:lnTo>
                  <a:pt x="1025969" y="4025900"/>
                </a:lnTo>
                <a:lnTo>
                  <a:pt x="1064831" y="4038600"/>
                </a:lnTo>
                <a:lnTo>
                  <a:pt x="1104074" y="4064000"/>
                </a:lnTo>
                <a:lnTo>
                  <a:pt x="1184211" y="4114800"/>
                </a:lnTo>
                <a:lnTo>
                  <a:pt x="1224978" y="4127500"/>
                </a:lnTo>
                <a:lnTo>
                  <a:pt x="1266253" y="4152900"/>
                </a:lnTo>
                <a:lnTo>
                  <a:pt x="1308036" y="4165600"/>
                </a:lnTo>
                <a:lnTo>
                  <a:pt x="1350327" y="4190987"/>
                </a:lnTo>
                <a:lnTo>
                  <a:pt x="1436052" y="4216387"/>
                </a:lnTo>
                <a:lnTo>
                  <a:pt x="1479613" y="4241787"/>
                </a:lnTo>
                <a:lnTo>
                  <a:pt x="1657794" y="4292587"/>
                </a:lnTo>
                <a:lnTo>
                  <a:pt x="1703260" y="4292587"/>
                </a:lnTo>
                <a:lnTo>
                  <a:pt x="1795335" y="4317987"/>
                </a:lnTo>
                <a:lnTo>
                  <a:pt x="1841817" y="4317987"/>
                </a:lnTo>
                <a:lnTo>
                  <a:pt x="1888680" y="4330687"/>
                </a:lnTo>
                <a:lnTo>
                  <a:pt x="1935924" y="4330687"/>
                </a:lnTo>
                <a:lnTo>
                  <a:pt x="1983422" y="4343387"/>
                </a:lnTo>
                <a:lnTo>
                  <a:pt x="2371788" y="4343387"/>
                </a:lnTo>
                <a:lnTo>
                  <a:pt x="2419286" y="4330687"/>
                </a:lnTo>
                <a:lnTo>
                  <a:pt x="2466530" y="4330687"/>
                </a:lnTo>
                <a:lnTo>
                  <a:pt x="2513393" y="4317987"/>
                </a:lnTo>
                <a:lnTo>
                  <a:pt x="2559875" y="4317987"/>
                </a:lnTo>
                <a:lnTo>
                  <a:pt x="2651950" y="4292587"/>
                </a:lnTo>
                <a:lnTo>
                  <a:pt x="2697416" y="4292587"/>
                </a:lnTo>
                <a:lnTo>
                  <a:pt x="2875597" y="4241787"/>
                </a:lnTo>
                <a:lnTo>
                  <a:pt x="2919158" y="4216387"/>
                </a:lnTo>
                <a:lnTo>
                  <a:pt x="3004883" y="4190987"/>
                </a:lnTo>
                <a:lnTo>
                  <a:pt x="3047174" y="4165600"/>
                </a:lnTo>
                <a:lnTo>
                  <a:pt x="3088830" y="4152900"/>
                </a:lnTo>
                <a:lnTo>
                  <a:pt x="3130232" y="4127500"/>
                </a:lnTo>
                <a:lnTo>
                  <a:pt x="3170999" y="4114800"/>
                </a:lnTo>
                <a:lnTo>
                  <a:pt x="3251136" y="4064000"/>
                </a:lnTo>
                <a:lnTo>
                  <a:pt x="3290379" y="4038600"/>
                </a:lnTo>
                <a:lnTo>
                  <a:pt x="3329241" y="4025900"/>
                </a:lnTo>
                <a:lnTo>
                  <a:pt x="3405060" y="3975100"/>
                </a:lnTo>
                <a:lnTo>
                  <a:pt x="3442271" y="3949700"/>
                </a:lnTo>
                <a:lnTo>
                  <a:pt x="3478847" y="3924300"/>
                </a:lnTo>
                <a:lnTo>
                  <a:pt x="3514788" y="3886200"/>
                </a:lnTo>
                <a:lnTo>
                  <a:pt x="3550094" y="3860800"/>
                </a:lnTo>
                <a:lnTo>
                  <a:pt x="3584892" y="3835400"/>
                </a:lnTo>
                <a:lnTo>
                  <a:pt x="3619055" y="3810000"/>
                </a:lnTo>
                <a:lnTo>
                  <a:pt x="3652583" y="3771900"/>
                </a:lnTo>
                <a:lnTo>
                  <a:pt x="3685603" y="3746500"/>
                </a:lnTo>
                <a:lnTo>
                  <a:pt x="3717861" y="3708400"/>
                </a:lnTo>
                <a:lnTo>
                  <a:pt x="3749357" y="3683000"/>
                </a:lnTo>
                <a:lnTo>
                  <a:pt x="3780345" y="3644900"/>
                </a:lnTo>
                <a:lnTo>
                  <a:pt x="3810571" y="3619500"/>
                </a:lnTo>
                <a:lnTo>
                  <a:pt x="3840162" y="3581400"/>
                </a:lnTo>
                <a:lnTo>
                  <a:pt x="3868991" y="3543300"/>
                </a:lnTo>
                <a:lnTo>
                  <a:pt x="3897185" y="3505200"/>
                </a:lnTo>
                <a:lnTo>
                  <a:pt x="3924490" y="3467100"/>
                </a:lnTo>
                <a:lnTo>
                  <a:pt x="3951287" y="3441700"/>
                </a:lnTo>
                <a:lnTo>
                  <a:pt x="3977195" y="3403600"/>
                </a:lnTo>
                <a:lnTo>
                  <a:pt x="4002341" y="3365500"/>
                </a:lnTo>
                <a:lnTo>
                  <a:pt x="4026725" y="3327400"/>
                </a:lnTo>
                <a:lnTo>
                  <a:pt x="4050347" y="3289300"/>
                </a:lnTo>
                <a:lnTo>
                  <a:pt x="4073207" y="3251200"/>
                </a:lnTo>
                <a:lnTo>
                  <a:pt x="4095305" y="3200400"/>
                </a:lnTo>
                <a:lnTo>
                  <a:pt x="4116514" y="3162300"/>
                </a:lnTo>
                <a:lnTo>
                  <a:pt x="4136834" y="3124200"/>
                </a:lnTo>
                <a:lnTo>
                  <a:pt x="4156392" y="3086100"/>
                </a:lnTo>
                <a:lnTo>
                  <a:pt x="4175188" y="3048000"/>
                </a:lnTo>
                <a:lnTo>
                  <a:pt x="4192968" y="2997200"/>
                </a:lnTo>
                <a:lnTo>
                  <a:pt x="4209986" y="2959100"/>
                </a:lnTo>
                <a:lnTo>
                  <a:pt x="4226115" y="2908300"/>
                </a:lnTo>
                <a:lnTo>
                  <a:pt x="4241355" y="2870200"/>
                </a:lnTo>
                <a:lnTo>
                  <a:pt x="4255579" y="2832100"/>
                </a:lnTo>
                <a:lnTo>
                  <a:pt x="4269041" y="2781300"/>
                </a:lnTo>
                <a:lnTo>
                  <a:pt x="4281487" y="2743200"/>
                </a:lnTo>
                <a:lnTo>
                  <a:pt x="4293044" y="2692400"/>
                </a:lnTo>
                <a:lnTo>
                  <a:pt x="4303712" y="2641600"/>
                </a:lnTo>
                <a:lnTo>
                  <a:pt x="4313237" y="2603500"/>
                </a:lnTo>
                <a:lnTo>
                  <a:pt x="4322000" y="2552700"/>
                </a:lnTo>
                <a:lnTo>
                  <a:pt x="4329620" y="2501900"/>
                </a:lnTo>
                <a:lnTo>
                  <a:pt x="4336351" y="2463800"/>
                </a:lnTo>
                <a:lnTo>
                  <a:pt x="4342066" y="2413000"/>
                </a:lnTo>
                <a:lnTo>
                  <a:pt x="4350448" y="2324100"/>
                </a:lnTo>
                <a:lnTo>
                  <a:pt x="4353115" y="2273300"/>
                </a:lnTo>
                <a:lnTo>
                  <a:pt x="4354639" y="2222500"/>
                </a:lnTo>
                <a:lnTo>
                  <a:pt x="4355147" y="2171700"/>
                </a:lnTo>
                <a:close/>
              </a:path>
            </a:pathLst>
          </a:custGeom>
          <a:solidFill>
            <a:srgbClr val="FFFFFF">
              <a:alpha val="619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593534" y="1390522"/>
            <a:ext cx="4355465" cy="4352925"/>
          </a:xfrm>
          <a:custGeom>
            <a:avLst/>
            <a:gdLst/>
            <a:ahLst/>
            <a:cxnLst/>
            <a:rect l="l" t="t" r="r" b="b"/>
            <a:pathLst>
              <a:path w="4355465" h="4352925">
                <a:moveTo>
                  <a:pt x="0" y="2176272"/>
                </a:moveTo>
                <a:lnTo>
                  <a:pt x="520" y="2127630"/>
                </a:lnTo>
                <a:lnTo>
                  <a:pt x="2108" y="2079243"/>
                </a:lnTo>
                <a:lnTo>
                  <a:pt x="4749" y="2031238"/>
                </a:lnTo>
                <a:lnTo>
                  <a:pt x="8420" y="1983486"/>
                </a:lnTo>
                <a:lnTo>
                  <a:pt x="13106" y="1935988"/>
                </a:lnTo>
                <a:lnTo>
                  <a:pt x="18808" y="1888743"/>
                </a:lnTo>
                <a:lnTo>
                  <a:pt x="25514" y="1841880"/>
                </a:lnTo>
                <a:lnTo>
                  <a:pt x="33210" y="1795399"/>
                </a:lnTo>
                <a:lnTo>
                  <a:pt x="41884" y="1749171"/>
                </a:lnTo>
                <a:lnTo>
                  <a:pt x="51523" y="1703324"/>
                </a:lnTo>
                <a:lnTo>
                  <a:pt x="62128" y="1657857"/>
                </a:lnTo>
                <a:lnTo>
                  <a:pt x="73672" y="1612646"/>
                </a:lnTo>
                <a:lnTo>
                  <a:pt x="86156" y="1567941"/>
                </a:lnTo>
                <a:lnTo>
                  <a:pt x="99555" y="1523618"/>
                </a:lnTo>
                <a:lnTo>
                  <a:pt x="113868" y="1479677"/>
                </a:lnTo>
                <a:lnTo>
                  <a:pt x="129095" y="1436115"/>
                </a:lnTo>
                <a:lnTo>
                  <a:pt x="145199" y="1393063"/>
                </a:lnTo>
                <a:lnTo>
                  <a:pt x="162191" y="1350390"/>
                </a:lnTo>
                <a:lnTo>
                  <a:pt x="180047" y="1308100"/>
                </a:lnTo>
                <a:lnTo>
                  <a:pt x="198754" y="1266316"/>
                </a:lnTo>
                <a:lnTo>
                  <a:pt x="218325" y="1225041"/>
                </a:lnTo>
                <a:lnTo>
                  <a:pt x="238721" y="1184275"/>
                </a:lnTo>
                <a:lnTo>
                  <a:pt x="259930" y="1143889"/>
                </a:lnTo>
                <a:lnTo>
                  <a:pt x="281965" y="1104138"/>
                </a:lnTo>
                <a:lnTo>
                  <a:pt x="304812" y="1064894"/>
                </a:lnTo>
                <a:lnTo>
                  <a:pt x="328434" y="1026032"/>
                </a:lnTo>
                <a:lnTo>
                  <a:pt x="352844" y="987805"/>
                </a:lnTo>
                <a:lnTo>
                  <a:pt x="378015" y="950087"/>
                </a:lnTo>
                <a:lnTo>
                  <a:pt x="403948" y="913002"/>
                </a:lnTo>
                <a:lnTo>
                  <a:pt x="430631" y="876426"/>
                </a:lnTo>
                <a:lnTo>
                  <a:pt x="458050" y="840486"/>
                </a:lnTo>
                <a:lnTo>
                  <a:pt x="486194" y="805052"/>
                </a:lnTo>
                <a:lnTo>
                  <a:pt x="515048" y="770254"/>
                </a:lnTo>
                <a:lnTo>
                  <a:pt x="544601" y="736091"/>
                </a:lnTo>
                <a:lnTo>
                  <a:pt x="574852" y="702563"/>
                </a:lnTo>
                <a:lnTo>
                  <a:pt x="605777" y="669671"/>
                </a:lnTo>
                <a:lnTo>
                  <a:pt x="637387" y="637413"/>
                </a:lnTo>
                <a:lnTo>
                  <a:pt x="669645" y="605789"/>
                </a:lnTo>
                <a:lnTo>
                  <a:pt x="702500" y="574928"/>
                </a:lnTo>
                <a:lnTo>
                  <a:pt x="736028" y="544702"/>
                </a:lnTo>
                <a:lnTo>
                  <a:pt x="770191" y="515112"/>
                </a:lnTo>
                <a:lnTo>
                  <a:pt x="804989" y="486282"/>
                </a:lnTo>
                <a:lnTo>
                  <a:pt x="840422" y="458088"/>
                </a:lnTo>
                <a:lnTo>
                  <a:pt x="876363" y="430656"/>
                </a:lnTo>
                <a:lnTo>
                  <a:pt x="912939" y="403987"/>
                </a:lnTo>
                <a:lnTo>
                  <a:pt x="950023" y="378078"/>
                </a:lnTo>
                <a:lnTo>
                  <a:pt x="987742" y="352932"/>
                </a:lnTo>
                <a:lnTo>
                  <a:pt x="1025969" y="328549"/>
                </a:lnTo>
                <a:lnTo>
                  <a:pt x="1064831" y="304926"/>
                </a:lnTo>
                <a:lnTo>
                  <a:pt x="1104074" y="282066"/>
                </a:lnTo>
                <a:lnTo>
                  <a:pt x="1143825" y="259968"/>
                </a:lnTo>
                <a:lnTo>
                  <a:pt x="1184211" y="238760"/>
                </a:lnTo>
                <a:lnTo>
                  <a:pt x="1224978" y="218439"/>
                </a:lnTo>
                <a:lnTo>
                  <a:pt x="1266253" y="198881"/>
                </a:lnTo>
                <a:lnTo>
                  <a:pt x="1308036" y="180086"/>
                </a:lnTo>
                <a:lnTo>
                  <a:pt x="1350327" y="162305"/>
                </a:lnTo>
                <a:lnTo>
                  <a:pt x="1392999" y="145287"/>
                </a:lnTo>
                <a:lnTo>
                  <a:pt x="1436052" y="129159"/>
                </a:lnTo>
                <a:lnTo>
                  <a:pt x="1479613" y="113918"/>
                </a:lnTo>
                <a:lnTo>
                  <a:pt x="1523555" y="99567"/>
                </a:lnTo>
                <a:lnTo>
                  <a:pt x="1567878" y="86232"/>
                </a:lnTo>
                <a:lnTo>
                  <a:pt x="1612582" y="73787"/>
                </a:lnTo>
                <a:lnTo>
                  <a:pt x="1657794" y="62229"/>
                </a:lnTo>
                <a:lnTo>
                  <a:pt x="1703260" y="51562"/>
                </a:lnTo>
                <a:lnTo>
                  <a:pt x="1749107" y="41910"/>
                </a:lnTo>
                <a:lnTo>
                  <a:pt x="1795335" y="33274"/>
                </a:lnTo>
                <a:lnTo>
                  <a:pt x="1841817" y="25526"/>
                </a:lnTo>
                <a:lnTo>
                  <a:pt x="1888680" y="18923"/>
                </a:lnTo>
                <a:lnTo>
                  <a:pt x="1935924" y="13207"/>
                </a:lnTo>
                <a:lnTo>
                  <a:pt x="1983422" y="8509"/>
                </a:lnTo>
                <a:lnTo>
                  <a:pt x="2031174" y="4825"/>
                </a:lnTo>
                <a:lnTo>
                  <a:pt x="2079180" y="2159"/>
                </a:lnTo>
                <a:lnTo>
                  <a:pt x="2127567" y="635"/>
                </a:lnTo>
                <a:lnTo>
                  <a:pt x="2176208" y="0"/>
                </a:lnTo>
                <a:lnTo>
                  <a:pt x="2179002" y="0"/>
                </a:lnTo>
                <a:lnTo>
                  <a:pt x="2227643" y="635"/>
                </a:lnTo>
                <a:lnTo>
                  <a:pt x="2275903" y="2159"/>
                </a:lnTo>
                <a:lnTo>
                  <a:pt x="2324036" y="4825"/>
                </a:lnTo>
                <a:lnTo>
                  <a:pt x="2371788" y="8509"/>
                </a:lnTo>
                <a:lnTo>
                  <a:pt x="2419286" y="13207"/>
                </a:lnTo>
                <a:lnTo>
                  <a:pt x="2466530" y="18923"/>
                </a:lnTo>
                <a:lnTo>
                  <a:pt x="2513393" y="25526"/>
                </a:lnTo>
                <a:lnTo>
                  <a:pt x="2559875" y="33274"/>
                </a:lnTo>
                <a:lnTo>
                  <a:pt x="2606103" y="41910"/>
                </a:lnTo>
                <a:lnTo>
                  <a:pt x="2651950" y="51562"/>
                </a:lnTo>
                <a:lnTo>
                  <a:pt x="2697416" y="62229"/>
                </a:lnTo>
                <a:lnTo>
                  <a:pt x="2742628" y="73787"/>
                </a:lnTo>
                <a:lnTo>
                  <a:pt x="2787332" y="86232"/>
                </a:lnTo>
                <a:lnTo>
                  <a:pt x="2831655" y="99567"/>
                </a:lnTo>
                <a:lnTo>
                  <a:pt x="2875597" y="113918"/>
                </a:lnTo>
                <a:lnTo>
                  <a:pt x="2919158" y="129159"/>
                </a:lnTo>
                <a:lnTo>
                  <a:pt x="2962211" y="145287"/>
                </a:lnTo>
                <a:lnTo>
                  <a:pt x="3004883" y="162305"/>
                </a:lnTo>
                <a:lnTo>
                  <a:pt x="3047174" y="180086"/>
                </a:lnTo>
                <a:lnTo>
                  <a:pt x="3088830" y="198881"/>
                </a:lnTo>
                <a:lnTo>
                  <a:pt x="3130232" y="218439"/>
                </a:lnTo>
                <a:lnTo>
                  <a:pt x="3170999" y="238760"/>
                </a:lnTo>
                <a:lnTo>
                  <a:pt x="3211258" y="259968"/>
                </a:lnTo>
                <a:lnTo>
                  <a:pt x="3251136" y="282066"/>
                </a:lnTo>
                <a:lnTo>
                  <a:pt x="3290379" y="304926"/>
                </a:lnTo>
                <a:lnTo>
                  <a:pt x="3329241" y="328549"/>
                </a:lnTo>
                <a:lnTo>
                  <a:pt x="3367468" y="352932"/>
                </a:lnTo>
                <a:lnTo>
                  <a:pt x="3405060" y="378078"/>
                </a:lnTo>
                <a:lnTo>
                  <a:pt x="3442271" y="403987"/>
                </a:lnTo>
                <a:lnTo>
                  <a:pt x="3478847" y="430656"/>
                </a:lnTo>
                <a:lnTo>
                  <a:pt x="3514788" y="458088"/>
                </a:lnTo>
                <a:lnTo>
                  <a:pt x="3550094" y="486282"/>
                </a:lnTo>
                <a:lnTo>
                  <a:pt x="3584892" y="515112"/>
                </a:lnTo>
                <a:lnTo>
                  <a:pt x="3619055" y="544702"/>
                </a:lnTo>
                <a:lnTo>
                  <a:pt x="3652583" y="574928"/>
                </a:lnTo>
                <a:lnTo>
                  <a:pt x="3685603" y="605789"/>
                </a:lnTo>
                <a:lnTo>
                  <a:pt x="3717861" y="637413"/>
                </a:lnTo>
                <a:lnTo>
                  <a:pt x="3749357" y="669671"/>
                </a:lnTo>
                <a:lnTo>
                  <a:pt x="3780345" y="702563"/>
                </a:lnTo>
                <a:lnTo>
                  <a:pt x="3810571" y="736091"/>
                </a:lnTo>
                <a:lnTo>
                  <a:pt x="3840162" y="770254"/>
                </a:lnTo>
                <a:lnTo>
                  <a:pt x="3868991" y="805052"/>
                </a:lnTo>
                <a:lnTo>
                  <a:pt x="3897185" y="840486"/>
                </a:lnTo>
                <a:lnTo>
                  <a:pt x="3924490" y="876426"/>
                </a:lnTo>
                <a:lnTo>
                  <a:pt x="3951287" y="913002"/>
                </a:lnTo>
                <a:lnTo>
                  <a:pt x="3977195" y="950087"/>
                </a:lnTo>
                <a:lnTo>
                  <a:pt x="4002341" y="987805"/>
                </a:lnTo>
                <a:lnTo>
                  <a:pt x="4026725" y="1026032"/>
                </a:lnTo>
                <a:lnTo>
                  <a:pt x="4050347" y="1064894"/>
                </a:lnTo>
                <a:lnTo>
                  <a:pt x="4073207" y="1104138"/>
                </a:lnTo>
                <a:lnTo>
                  <a:pt x="4095305" y="1143889"/>
                </a:lnTo>
                <a:lnTo>
                  <a:pt x="4116514" y="1184275"/>
                </a:lnTo>
                <a:lnTo>
                  <a:pt x="4136834" y="1225041"/>
                </a:lnTo>
                <a:lnTo>
                  <a:pt x="4156392" y="1266316"/>
                </a:lnTo>
                <a:lnTo>
                  <a:pt x="4175188" y="1308100"/>
                </a:lnTo>
                <a:lnTo>
                  <a:pt x="4192968" y="1350390"/>
                </a:lnTo>
                <a:lnTo>
                  <a:pt x="4209986" y="1393063"/>
                </a:lnTo>
                <a:lnTo>
                  <a:pt x="4226115" y="1436115"/>
                </a:lnTo>
                <a:lnTo>
                  <a:pt x="4241355" y="1479677"/>
                </a:lnTo>
                <a:lnTo>
                  <a:pt x="4255579" y="1523618"/>
                </a:lnTo>
                <a:lnTo>
                  <a:pt x="4269041" y="1567941"/>
                </a:lnTo>
                <a:lnTo>
                  <a:pt x="4281487" y="1612646"/>
                </a:lnTo>
                <a:lnTo>
                  <a:pt x="4293044" y="1657857"/>
                </a:lnTo>
                <a:lnTo>
                  <a:pt x="4303712" y="1703324"/>
                </a:lnTo>
                <a:lnTo>
                  <a:pt x="4313237" y="1749171"/>
                </a:lnTo>
                <a:lnTo>
                  <a:pt x="4322000" y="1795399"/>
                </a:lnTo>
                <a:lnTo>
                  <a:pt x="4329620" y="1841880"/>
                </a:lnTo>
                <a:lnTo>
                  <a:pt x="4336351" y="1888743"/>
                </a:lnTo>
                <a:lnTo>
                  <a:pt x="4342066" y="1935988"/>
                </a:lnTo>
                <a:lnTo>
                  <a:pt x="4346765" y="1983486"/>
                </a:lnTo>
                <a:lnTo>
                  <a:pt x="4350448" y="2031238"/>
                </a:lnTo>
                <a:lnTo>
                  <a:pt x="4353115" y="2079243"/>
                </a:lnTo>
                <a:lnTo>
                  <a:pt x="4354639" y="2127630"/>
                </a:lnTo>
                <a:lnTo>
                  <a:pt x="4355147" y="2176272"/>
                </a:lnTo>
                <a:lnTo>
                  <a:pt x="4354639" y="2224785"/>
                </a:lnTo>
                <a:lnTo>
                  <a:pt x="4353115" y="2273172"/>
                </a:lnTo>
                <a:lnTo>
                  <a:pt x="4350448" y="2321179"/>
                </a:lnTo>
                <a:lnTo>
                  <a:pt x="4346765" y="2369058"/>
                </a:lnTo>
                <a:lnTo>
                  <a:pt x="4342066" y="2416556"/>
                </a:lnTo>
                <a:lnTo>
                  <a:pt x="4336351" y="2463672"/>
                </a:lnTo>
                <a:lnTo>
                  <a:pt x="4329620" y="2510535"/>
                </a:lnTo>
                <a:lnTo>
                  <a:pt x="4322000" y="2557145"/>
                </a:lnTo>
                <a:lnTo>
                  <a:pt x="4313237" y="2603372"/>
                </a:lnTo>
                <a:lnTo>
                  <a:pt x="4303712" y="2649220"/>
                </a:lnTo>
                <a:lnTo>
                  <a:pt x="4293044" y="2694685"/>
                </a:lnTo>
                <a:lnTo>
                  <a:pt x="4281487" y="2739771"/>
                </a:lnTo>
                <a:lnTo>
                  <a:pt x="4269041" y="2784475"/>
                </a:lnTo>
                <a:lnTo>
                  <a:pt x="4255579" y="2828925"/>
                </a:lnTo>
                <a:lnTo>
                  <a:pt x="4241355" y="2872866"/>
                </a:lnTo>
                <a:lnTo>
                  <a:pt x="4226115" y="2916301"/>
                </a:lnTo>
                <a:lnTo>
                  <a:pt x="4209986" y="2959481"/>
                </a:lnTo>
                <a:lnTo>
                  <a:pt x="4192968" y="3002153"/>
                </a:lnTo>
                <a:lnTo>
                  <a:pt x="4175188" y="3044316"/>
                </a:lnTo>
                <a:lnTo>
                  <a:pt x="4156392" y="3086100"/>
                </a:lnTo>
                <a:lnTo>
                  <a:pt x="4136834" y="3127375"/>
                </a:lnTo>
                <a:lnTo>
                  <a:pt x="4116514" y="3168269"/>
                </a:lnTo>
                <a:lnTo>
                  <a:pt x="4095305" y="3208528"/>
                </a:lnTo>
                <a:lnTo>
                  <a:pt x="4073207" y="3248279"/>
                </a:lnTo>
                <a:lnTo>
                  <a:pt x="4050347" y="3287649"/>
                </a:lnTo>
                <a:lnTo>
                  <a:pt x="4026725" y="3326383"/>
                </a:lnTo>
                <a:lnTo>
                  <a:pt x="4002341" y="3364610"/>
                </a:lnTo>
                <a:lnTo>
                  <a:pt x="3977195" y="3402329"/>
                </a:lnTo>
                <a:lnTo>
                  <a:pt x="3951287" y="3439414"/>
                </a:lnTo>
                <a:lnTo>
                  <a:pt x="3924490" y="3475990"/>
                </a:lnTo>
                <a:lnTo>
                  <a:pt x="3897185" y="3511930"/>
                </a:lnTo>
                <a:lnTo>
                  <a:pt x="3868991" y="3547364"/>
                </a:lnTo>
                <a:lnTo>
                  <a:pt x="3840162" y="3582162"/>
                </a:lnTo>
                <a:lnTo>
                  <a:pt x="3810571" y="3616325"/>
                </a:lnTo>
                <a:lnTo>
                  <a:pt x="3780345" y="3649853"/>
                </a:lnTo>
                <a:lnTo>
                  <a:pt x="3749357" y="3682746"/>
                </a:lnTo>
                <a:lnTo>
                  <a:pt x="3717861" y="3715004"/>
                </a:lnTo>
                <a:lnTo>
                  <a:pt x="3685603" y="3746627"/>
                </a:lnTo>
                <a:lnTo>
                  <a:pt x="3652583" y="3777488"/>
                </a:lnTo>
                <a:lnTo>
                  <a:pt x="3619055" y="3807841"/>
                </a:lnTo>
                <a:lnTo>
                  <a:pt x="3584892" y="3837304"/>
                </a:lnTo>
                <a:lnTo>
                  <a:pt x="3550094" y="3866261"/>
                </a:lnTo>
                <a:lnTo>
                  <a:pt x="3514788" y="3894328"/>
                </a:lnTo>
                <a:lnTo>
                  <a:pt x="3478847" y="3921760"/>
                </a:lnTo>
                <a:lnTo>
                  <a:pt x="3442271" y="3948429"/>
                </a:lnTo>
                <a:lnTo>
                  <a:pt x="3405060" y="3974338"/>
                </a:lnTo>
                <a:lnTo>
                  <a:pt x="3367468" y="3999611"/>
                </a:lnTo>
                <a:lnTo>
                  <a:pt x="3329241" y="4023995"/>
                </a:lnTo>
                <a:lnTo>
                  <a:pt x="3290379" y="4047616"/>
                </a:lnTo>
                <a:lnTo>
                  <a:pt x="3251136" y="4070477"/>
                </a:lnTo>
                <a:lnTo>
                  <a:pt x="3211258" y="4092448"/>
                </a:lnTo>
                <a:lnTo>
                  <a:pt x="3170999" y="4113656"/>
                </a:lnTo>
                <a:lnTo>
                  <a:pt x="3130232" y="4134104"/>
                </a:lnTo>
                <a:lnTo>
                  <a:pt x="3088830" y="4153662"/>
                </a:lnTo>
                <a:lnTo>
                  <a:pt x="3047174" y="4172330"/>
                </a:lnTo>
                <a:lnTo>
                  <a:pt x="3004883" y="4190238"/>
                </a:lnTo>
                <a:lnTo>
                  <a:pt x="2962211" y="4207205"/>
                </a:lnTo>
                <a:lnTo>
                  <a:pt x="2919158" y="4223308"/>
                </a:lnTo>
                <a:lnTo>
                  <a:pt x="2875597" y="4238536"/>
                </a:lnTo>
                <a:lnTo>
                  <a:pt x="2831655" y="4252849"/>
                </a:lnTo>
                <a:lnTo>
                  <a:pt x="2787332" y="4266247"/>
                </a:lnTo>
                <a:lnTo>
                  <a:pt x="2742628" y="4278731"/>
                </a:lnTo>
                <a:lnTo>
                  <a:pt x="2697416" y="4290275"/>
                </a:lnTo>
                <a:lnTo>
                  <a:pt x="2651950" y="4300880"/>
                </a:lnTo>
                <a:lnTo>
                  <a:pt x="2606103" y="4310519"/>
                </a:lnTo>
                <a:lnTo>
                  <a:pt x="2559875" y="4319193"/>
                </a:lnTo>
                <a:lnTo>
                  <a:pt x="2513393" y="4326890"/>
                </a:lnTo>
                <a:lnTo>
                  <a:pt x="2466530" y="4333595"/>
                </a:lnTo>
                <a:lnTo>
                  <a:pt x="2419286" y="4339297"/>
                </a:lnTo>
                <a:lnTo>
                  <a:pt x="2371788" y="4343984"/>
                </a:lnTo>
                <a:lnTo>
                  <a:pt x="2324036" y="4347654"/>
                </a:lnTo>
                <a:lnTo>
                  <a:pt x="2275903" y="4350283"/>
                </a:lnTo>
                <a:lnTo>
                  <a:pt x="2227643" y="4351883"/>
                </a:lnTo>
                <a:lnTo>
                  <a:pt x="2179002" y="4352404"/>
                </a:lnTo>
                <a:lnTo>
                  <a:pt x="2176208" y="4352404"/>
                </a:lnTo>
                <a:lnTo>
                  <a:pt x="2127567" y="4351883"/>
                </a:lnTo>
                <a:lnTo>
                  <a:pt x="2079180" y="4350283"/>
                </a:lnTo>
                <a:lnTo>
                  <a:pt x="2031174" y="4347654"/>
                </a:lnTo>
                <a:lnTo>
                  <a:pt x="1983422" y="4343984"/>
                </a:lnTo>
                <a:lnTo>
                  <a:pt x="1935924" y="4339297"/>
                </a:lnTo>
                <a:lnTo>
                  <a:pt x="1888680" y="4333595"/>
                </a:lnTo>
                <a:lnTo>
                  <a:pt x="1841817" y="4326890"/>
                </a:lnTo>
                <a:lnTo>
                  <a:pt x="1795335" y="4319193"/>
                </a:lnTo>
                <a:lnTo>
                  <a:pt x="1749107" y="4310519"/>
                </a:lnTo>
                <a:lnTo>
                  <a:pt x="1703260" y="4300880"/>
                </a:lnTo>
                <a:lnTo>
                  <a:pt x="1657794" y="4290275"/>
                </a:lnTo>
                <a:lnTo>
                  <a:pt x="1612582" y="4278731"/>
                </a:lnTo>
                <a:lnTo>
                  <a:pt x="1567878" y="4266247"/>
                </a:lnTo>
                <a:lnTo>
                  <a:pt x="1523555" y="4252849"/>
                </a:lnTo>
                <a:lnTo>
                  <a:pt x="1479613" y="4238536"/>
                </a:lnTo>
                <a:lnTo>
                  <a:pt x="1436052" y="4223308"/>
                </a:lnTo>
                <a:lnTo>
                  <a:pt x="1392999" y="4207205"/>
                </a:lnTo>
                <a:lnTo>
                  <a:pt x="1350327" y="4190238"/>
                </a:lnTo>
                <a:lnTo>
                  <a:pt x="1308036" y="4172330"/>
                </a:lnTo>
                <a:lnTo>
                  <a:pt x="1266253" y="4153662"/>
                </a:lnTo>
                <a:lnTo>
                  <a:pt x="1224978" y="4134104"/>
                </a:lnTo>
                <a:lnTo>
                  <a:pt x="1184211" y="4113656"/>
                </a:lnTo>
                <a:lnTo>
                  <a:pt x="1143825" y="4092448"/>
                </a:lnTo>
                <a:lnTo>
                  <a:pt x="1104074" y="4070477"/>
                </a:lnTo>
                <a:lnTo>
                  <a:pt x="1064831" y="4047616"/>
                </a:lnTo>
                <a:lnTo>
                  <a:pt x="1025969" y="4023995"/>
                </a:lnTo>
                <a:lnTo>
                  <a:pt x="987742" y="3999611"/>
                </a:lnTo>
                <a:lnTo>
                  <a:pt x="950023" y="3974338"/>
                </a:lnTo>
                <a:lnTo>
                  <a:pt x="912939" y="3948429"/>
                </a:lnTo>
                <a:lnTo>
                  <a:pt x="876363" y="3921760"/>
                </a:lnTo>
                <a:lnTo>
                  <a:pt x="840422" y="3894328"/>
                </a:lnTo>
                <a:lnTo>
                  <a:pt x="804989" y="3866261"/>
                </a:lnTo>
                <a:lnTo>
                  <a:pt x="770191" y="3837304"/>
                </a:lnTo>
                <a:lnTo>
                  <a:pt x="736028" y="3807841"/>
                </a:lnTo>
                <a:lnTo>
                  <a:pt x="702500" y="3777488"/>
                </a:lnTo>
                <a:lnTo>
                  <a:pt x="669645" y="3746627"/>
                </a:lnTo>
                <a:lnTo>
                  <a:pt x="637387" y="3715004"/>
                </a:lnTo>
                <a:lnTo>
                  <a:pt x="605777" y="3682746"/>
                </a:lnTo>
                <a:lnTo>
                  <a:pt x="574852" y="3649853"/>
                </a:lnTo>
                <a:lnTo>
                  <a:pt x="544601" y="3616325"/>
                </a:lnTo>
                <a:lnTo>
                  <a:pt x="515048" y="3582162"/>
                </a:lnTo>
                <a:lnTo>
                  <a:pt x="486194" y="3547364"/>
                </a:lnTo>
                <a:lnTo>
                  <a:pt x="458050" y="3511930"/>
                </a:lnTo>
                <a:lnTo>
                  <a:pt x="430631" y="3475990"/>
                </a:lnTo>
                <a:lnTo>
                  <a:pt x="403948" y="3439414"/>
                </a:lnTo>
                <a:lnTo>
                  <a:pt x="378015" y="3402329"/>
                </a:lnTo>
                <a:lnTo>
                  <a:pt x="352844" y="3364610"/>
                </a:lnTo>
                <a:lnTo>
                  <a:pt x="328434" y="3326383"/>
                </a:lnTo>
                <a:lnTo>
                  <a:pt x="304812" y="3287649"/>
                </a:lnTo>
                <a:lnTo>
                  <a:pt x="281965" y="3248279"/>
                </a:lnTo>
                <a:lnTo>
                  <a:pt x="259930" y="3208528"/>
                </a:lnTo>
                <a:lnTo>
                  <a:pt x="238721" y="3168269"/>
                </a:lnTo>
                <a:lnTo>
                  <a:pt x="218325" y="3127375"/>
                </a:lnTo>
                <a:lnTo>
                  <a:pt x="198754" y="3086100"/>
                </a:lnTo>
                <a:lnTo>
                  <a:pt x="180047" y="3044316"/>
                </a:lnTo>
                <a:lnTo>
                  <a:pt x="162191" y="3002153"/>
                </a:lnTo>
                <a:lnTo>
                  <a:pt x="145199" y="2959481"/>
                </a:lnTo>
                <a:lnTo>
                  <a:pt x="129095" y="2916301"/>
                </a:lnTo>
                <a:lnTo>
                  <a:pt x="113868" y="2872866"/>
                </a:lnTo>
                <a:lnTo>
                  <a:pt x="99555" y="2828925"/>
                </a:lnTo>
                <a:lnTo>
                  <a:pt x="86156" y="2784475"/>
                </a:lnTo>
                <a:lnTo>
                  <a:pt x="73672" y="2739771"/>
                </a:lnTo>
                <a:lnTo>
                  <a:pt x="62128" y="2694685"/>
                </a:lnTo>
                <a:lnTo>
                  <a:pt x="51523" y="2649220"/>
                </a:lnTo>
                <a:lnTo>
                  <a:pt x="41884" y="2603372"/>
                </a:lnTo>
                <a:lnTo>
                  <a:pt x="33210" y="2557145"/>
                </a:lnTo>
                <a:lnTo>
                  <a:pt x="25514" y="2510535"/>
                </a:lnTo>
                <a:lnTo>
                  <a:pt x="18808" y="2463672"/>
                </a:lnTo>
                <a:lnTo>
                  <a:pt x="13106" y="2416556"/>
                </a:lnTo>
                <a:lnTo>
                  <a:pt x="8420" y="2369058"/>
                </a:lnTo>
                <a:lnTo>
                  <a:pt x="4749" y="2321179"/>
                </a:lnTo>
                <a:lnTo>
                  <a:pt x="2108" y="2273172"/>
                </a:lnTo>
                <a:lnTo>
                  <a:pt x="520" y="2224785"/>
                </a:lnTo>
                <a:lnTo>
                  <a:pt x="0" y="2176272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7075" y="1390649"/>
            <a:ext cx="4788154" cy="3854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881"/>
            <a:ext cx="12191999" cy="68562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4540" y="217678"/>
            <a:ext cx="9949815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8935" y="1134618"/>
            <a:ext cx="11654129" cy="5252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F40C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6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Relationship Id="rId3" Type="http://schemas.openxmlformats.org/officeDocument/2006/relationships/image" Target="../media/image8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Relationship Id="rId3" Type="http://schemas.openxmlformats.org/officeDocument/2006/relationships/image" Target="../media/image8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Relationship Id="rId3" Type="http://schemas.openxmlformats.org/officeDocument/2006/relationships/image" Target="../media/image8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8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Relationship Id="rId3" Type="http://schemas.openxmlformats.org/officeDocument/2006/relationships/image" Target="../media/image8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Relationship Id="rId3" Type="http://schemas.openxmlformats.org/officeDocument/2006/relationships/image" Target="../media/image8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4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6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136007" y="4305122"/>
            <a:ext cx="6889750" cy="231838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algn="r" marL="2644775" marR="5080" indent="-966469">
              <a:lnSpc>
                <a:spcPct val="101099"/>
              </a:lnSpc>
              <a:spcBef>
                <a:spcPts val="60"/>
              </a:spcBef>
            </a:pPr>
            <a:r>
              <a:rPr dirty="0" sz="2800" spc="-110" b="1">
                <a:solidFill>
                  <a:srgbClr val="006FC0"/>
                </a:solidFill>
                <a:latin typeface="Arial"/>
                <a:cs typeface="Arial"/>
              </a:rPr>
              <a:t>Nardin</a:t>
            </a:r>
            <a:r>
              <a:rPr dirty="0" sz="2800" spc="-434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140" b="1">
                <a:solidFill>
                  <a:srgbClr val="006FC0"/>
                </a:solidFill>
                <a:latin typeface="Arial"/>
                <a:cs typeface="Arial"/>
              </a:rPr>
              <a:t>Samuel,</a:t>
            </a:r>
            <a:r>
              <a:rPr dirty="0" sz="2800" spc="-45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100" b="1">
                <a:solidFill>
                  <a:srgbClr val="006FC0"/>
                </a:solidFill>
                <a:latin typeface="Arial"/>
                <a:cs typeface="Arial"/>
              </a:rPr>
              <a:t>MD,</a:t>
            </a:r>
            <a:r>
              <a:rPr dirty="0" sz="2800" spc="-4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114" b="1">
                <a:solidFill>
                  <a:srgbClr val="006FC0"/>
                </a:solidFill>
                <a:latin typeface="Arial"/>
                <a:cs typeface="Arial"/>
              </a:rPr>
              <a:t>PhD</a:t>
            </a:r>
            <a:r>
              <a:rPr dirty="0" sz="2800" spc="-21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75" b="1">
                <a:solidFill>
                  <a:srgbClr val="006FC0"/>
                </a:solidFill>
                <a:latin typeface="Arial"/>
                <a:cs typeface="Arial"/>
              </a:rPr>
              <a:t>Resident </a:t>
            </a:r>
            <a:r>
              <a:rPr dirty="0" sz="2800" spc="-130" b="1">
                <a:solidFill>
                  <a:srgbClr val="006FC0"/>
                </a:solidFill>
                <a:latin typeface="Arial"/>
                <a:cs typeface="Arial"/>
              </a:rPr>
              <a:t>Physician,</a:t>
            </a:r>
            <a:r>
              <a:rPr dirty="0" sz="2800" spc="-2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120" b="1">
                <a:solidFill>
                  <a:srgbClr val="006FC0"/>
                </a:solidFill>
                <a:latin typeface="Arial"/>
                <a:cs typeface="Arial"/>
              </a:rPr>
              <a:t>Adult</a:t>
            </a:r>
            <a:r>
              <a:rPr dirty="0" sz="2800" spc="-1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105" b="1">
                <a:solidFill>
                  <a:srgbClr val="006FC0"/>
                </a:solidFill>
                <a:latin typeface="Arial"/>
                <a:cs typeface="Arial"/>
              </a:rPr>
              <a:t>Neurology</a:t>
            </a:r>
            <a:endParaRPr sz="2800">
              <a:latin typeface="Arial"/>
              <a:cs typeface="Arial"/>
            </a:endParaRPr>
          </a:p>
          <a:p>
            <a:pPr algn="r" marR="22225">
              <a:lnSpc>
                <a:spcPct val="100000"/>
              </a:lnSpc>
              <a:spcBef>
                <a:spcPts val="335"/>
              </a:spcBef>
            </a:pPr>
            <a:r>
              <a:rPr dirty="0" sz="2800" spc="-55" b="1">
                <a:solidFill>
                  <a:srgbClr val="006FC0"/>
                </a:solidFill>
                <a:latin typeface="Arial"/>
                <a:cs typeface="Arial"/>
              </a:rPr>
              <a:t>CEO&amp;</a:t>
            </a:r>
            <a:r>
              <a:rPr dirty="0" sz="28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006FC0"/>
                </a:solidFill>
                <a:latin typeface="Arial"/>
                <a:cs typeface="Arial"/>
              </a:rPr>
              <a:t>Co-</a:t>
            </a:r>
            <a:r>
              <a:rPr dirty="0" sz="2800" spc="-150" b="1">
                <a:solidFill>
                  <a:srgbClr val="006FC0"/>
                </a:solidFill>
                <a:latin typeface="Arial"/>
                <a:cs typeface="Arial"/>
              </a:rPr>
              <a:t>Founder,</a:t>
            </a:r>
            <a:r>
              <a:rPr dirty="0" sz="2800" spc="-45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90" b="1">
                <a:solidFill>
                  <a:srgbClr val="006FC0"/>
                </a:solidFill>
                <a:latin typeface="Arial"/>
                <a:cs typeface="Arial"/>
              </a:rPr>
              <a:t>Cove</a:t>
            </a:r>
            <a:r>
              <a:rPr dirty="0" sz="2800" spc="-35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110" b="1">
                <a:solidFill>
                  <a:srgbClr val="006FC0"/>
                </a:solidFill>
                <a:latin typeface="Arial"/>
                <a:cs typeface="Arial"/>
              </a:rPr>
              <a:t>Neuroscience</a:t>
            </a:r>
            <a:r>
              <a:rPr dirty="0" sz="2800" spc="-34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20" b="1">
                <a:solidFill>
                  <a:srgbClr val="006FC0"/>
                </a:solidFill>
                <a:latin typeface="Arial"/>
                <a:cs typeface="Arial"/>
              </a:rPr>
              <a:t>Inc.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9"/>
              </a:spcBef>
            </a:pPr>
            <a:endParaRPr sz="2800">
              <a:latin typeface="Arial"/>
              <a:cs typeface="Arial"/>
            </a:endParaRPr>
          </a:p>
          <a:p>
            <a:pPr algn="r" marR="24130">
              <a:lnSpc>
                <a:spcPct val="100000"/>
              </a:lnSpc>
            </a:pPr>
            <a:r>
              <a:rPr dirty="0" sz="2800" spc="-10" b="1">
                <a:solidFill>
                  <a:srgbClr val="006FC0"/>
                </a:solidFill>
                <a:latin typeface="Arial"/>
                <a:cs typeface="Arial"/>
              </a:rPr>
              <a:t>October</a:t>
            </a:r>
            <a:r>
              <a:rPr dirty="0" sz="2800" spc="-13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006FC0"/>
                </a:solidFill>
                <a:latin typeface="Arial"/>
                <a:cs typeface="Arial"/>
              </a:rPr>
              <a:t>30,</a:t>
            </a:r>
            <a:r>
              <a:rPr dirty="0" sz="2800" spc="-15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20" b="1">
                <a:solidFill>
                  <a:srgbClr val="006FC0"/>
                </a:solidFill>
                <a:latin typeface="Arial"/>
                <a:cs typeface="Arial"/>
              </a:rPr>
              <a:t>2025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8935" y="1134618"/>
            <a:ext cx="7012940" cy="2038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400" spc="-10">
                <a:solidFill>
                  <a:srgbClr val="FFFFFF"/>
                </a:solidFill>
                <a:latin typeface="Arial"/>
                <a:cs typeface="Arial"/>
              </a:rPr>
              <a:t>Data-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Driven</a:t>
            </a:r>
            <a:r>
              <a:rPr dirty="0" sz="44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 spc="-10">
                <a:solidFill>
                  <a:srgbClr val="FFFFFF"/>
                </a:solidFill>
                <a:latin typeface="Arial"/>
                <a:cs typeface="Arial"/>
              </a:rPr>
              <a:t>Medicine: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dirty="0" sz="4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dirty="0" sz="4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dirty="0" sz="4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Shaping</a:t>
            </a:r>
            <a:r>
              <a:rPr dirty="0" sz="4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 spc="-2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Future</a:t>
            </a:r>
            <a:r>
              <a:rPr dirty="0" sz="4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4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Cognitive</a:t>
            </a:r>
            <a:r>
              <a:rPr dirty="0" sz="4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 spc="-1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3800" y="597788"/>
            <a:ext cx="3745992" cy="2929254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736" y="3423234"/>
            <a:ext cx="2927350" cy="1219377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736" y="4813884"/>
            <a:ext cx="1734566" cy="14392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Evolution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Data-Driven</a:t>
            </a:r>
            <a:r>
              <a:rPr dirty="0" spc="-30"/>
              <a:t> </a:t>
            </a:r>
            <a:r>
              <a:rPr dirty="0" spc="-10"/>
              <a:t>Medicine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244853"/>
            <a:ext cx="10333990" cy="5147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From</a:t>
            </a:r>
            <a:r>
              <a:rPr dirty="0" sz="2400" spc="-3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Paper</a:t>
            </a:r>
            <a:r>
              <a:rPr dirty="0" sz="2400" spc="-1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to</a:t>
            </a:r>
            <a:r>
              <a:rPr dirty="0" sz="2400" spc="-5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1F1F1"/>
                </a:solidFill>
                <a:latin typeface="Arial"/>
                <a:cs typeface="Arial"/>
              </a:rPr>
              <a:t>Digital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Shift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from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paper</a:t>
            </a:r>
            <a:r>
              <a:rPr dirty="0" sz="2400" spc="-4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charts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→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Electronic</a:t>
            </a:r>
            <a:r>
              <a:rPr dirty="0" sz="2400" spc="-4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Health</a:t>
            </a:r>
            <a:r>
              <a:rPr dirty="0" sz="2400" spc="-4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Records</a:t>
            </a:r>
            <a:r>
              <a:rPr dirty="0" sz="2400" spc="-5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(EHRs)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Enabled</a:t>
            </a:r>
            <a:r>
              <a:rPr dirty="0" sz="2400" spc="-4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F1F1F1"/>
                </a:solidFill>
                <a:latin typeface="Arial"/>
                <a:cs typeface="Arial"/>
              </a:rPr>
              <a:t>large-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scale</a:t>
            </a:r>
            <a:r>
              <a:rPr dirty="0" sz="2400" spc="-5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data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storage,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interoperability,</a:t>
            </a:r>
            <a:r>
              <a:rPr dirty="0" sz="2400" spc="-3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and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real-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time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access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Foundation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for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analytics,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AI,</a:t>
            </a:r>
            <a:r>
              <a:rPr dirty="0" sz="2400" spc="-8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and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precision</a:t>
            </a:r>
            <a:r>
              <a:rPr dirty="0" sz="2400" spc="-5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medicine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Impact</a:t>
            </a:r>
            <a:r>
              <a:rPr dirty="0" sz="2400" spc="-40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on</a:t>
            </a:r>
            <a:r>
              <a:rPr dirty="0" sz="2400" spc="-50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1F1F1"/>
                </a:solidFill>
                <a:latin typeface="Arial"/>
                <a:cs typeface="Arial"/>
              </a:rPr>
              <a:t>Evidence-</a:t>
            </a: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Based</a:t>
            </a:r>
            <a:r>
              <a:rPr dirty="0" sz="2400" spc="-1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Medicine</a:t>
            </a:r>
            <a:r>
              <a:rPr dirty="0" sz="2400" spc="-60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1F1F1"/>
                </a:solidFill>
                <a:latin typeface="Arial"/>
                <a:cs typeface="Arial"/>
              </a:rPr>
              <a:t>(EBM)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Integration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of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F1F1F1"/>
                </a:solidFill>
                <a:latin typeface="Arial"/>
                <a:cs typeface="Arial"/>
              </a:rPr>
              <a:t>real-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world</a:t>
            </a:r>
            <a:r>
              <a:rPr dirty="0" sz="2400" spc="-4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clinical</a:t>
            </a:r>
            <a:r>
              <a:rPr dirty="0" sz="2400" spc="-3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data</a:t>
            </a:r>
            <a:r>
              <a:rPr dirty="0" sz="2400" spc="-7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with</a:t>
            </a:r>
            <a:r>
              <a:rPr dirty="0" sz="2400" spc="-5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research</a:t>
            </a:r>
            <a:r>
              <a:rPr dirty="0" sz="2400" spc="-7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evidence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Continuous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learning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systems</a:t>
            </a:r>
            <a:r>
              <a:rPr dirty="0" sz="2400" spc="-11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replace</a:t>
            </a:r>
            <a:r>
              <a:rPr dirty="0" sz="2400" spc="-7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static</a:t>
            </a:r>
            <a:r>
              <a:rPr dirty="0" sz="2400" spc="-114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guideline</a:t>
            </a:r>
            <a:r>
              <a:rPr dirty="0" sz="2400" spc="-5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F1F1F1"/>
                </a:solidFill>
                <a:latin typeface="Arial"/>
                <a:cs typeface="Arial"/>
              </a:rPr>
              <a:t>use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Facilitates</a:t>
            </a:r>
            <a:r>
              <a:rPr dirty="0" sz="2400" spc="-11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outcome</a:t>
            </a:r>
            <a:r>
              <a:rPr dirty="0" sz="2400" spc="-12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tracking</a:t>
            </a:r>
            <a:r>
              <a:rPr dirty="0" sz="2400" spc="-12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and</a:t>
            </a:r>
            <a:r>
              <a:rPr dirty="0" sz="2400" spc="-11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personalized</a:t>
            </a:r>
            <a:r>
              <a:rPr dirty="0" sz="2400" spc="-8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recommendations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Impact</a:t>
            </a:r>
            <a:r>
              <a:rPr dirty="0" sz="2400" spc="-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on</a:t>
            </a:r>
            <a:r>
              <a:rPr dirty="0" sz="2400" spc="-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Clinical</a:t>
            </a:r>
            <a:r>
              <a:rPr dirty="0" sz="2400" spc="-1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Arial"/>
                <a:cs typeface="Arial"/>
              </a:rPr>
              <a:t>Decision-Making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2F40C2"/>
                </a:solidFill>
                <a:latin typeface="Arial"/>
                <a:cs typeface="Arial"/>
              </a:rPr>
              <a:t>decision-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support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tools</a:t>
            </a:r>
            <a:r>
              <a:rPr dirty="0" sz="24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enhance</a:t>
            </a:r>
            <a:r>
              <a:rPr dirty="0" sz="24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diagnostic</a:t>
            </a:r>
            <a:r>
              <a:rPr dirty="0" sz="24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accuracy</a:t>
            </a:r>
            <a:r>
              <a:rPr dirty="0" sz="24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4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prediction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Enables</a:t>
            </a:r>
            <a:r>
              <a:rPr dirty="0" sz="2400" spc="-10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individualized,</a:t>
            </a:r>
            <a:r>
              <a:rPr dirty="0" sz="24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F40C2"/>
                </a:solidFill>
                <a:latin typeface="Arial"/>
                <a:cs typeface="Arial"/>
              </a:rPr>
              <a:t>data-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driven</a:t>
            </a:r>
            <a:r>
              <a:rPr dirty="0" sz="2400" spc="-1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treatment</a:t>
            </a:r>
            <a:r>
              <a:rPr dirty="0" sz="2400" spc="-1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planning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Challenges:</a:t>
            </a:r>
            <a:r>
              <a:rPr dirty="0" sz="24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data</a:t>
            </a:r>
            <a:r>
              <a:rPr dirty="0" sz="2400" spc="-1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quality,</a:t>
            </a:r>
            <a:r>
              <a:rPr dirty="0" sz="2400" spc="-9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privacy,</a:t>
            </a:r>
            <a:r>
              <a:rPr dirty="0" sz="2400" spc="-114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algorithm</a:t>
            </a:r>
            <a:r>
              <a:rPr dirty="0" sz="2400" spc="-10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transparency,</a:t>
            </a:r>
            <a:r>
              <a:rPr dirty="0" sz="2400" spc="-1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clinician</a:t>
            </a:r>
            <a:r>
              <a:rPr dirty="0" sz="2400" spc="-8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trust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504825" y="6264681"/>
            <a:ext cx="0" cy="261620"/>
          </a:xfrm>
          <a:custGeom>
            <a:avLst/>
            <a:gdLst/>
            <a:ahLst/>
            <a:cxnLst/>
            <a:rect l="l" t="t" r="r" b="b"/>
            <a:pathLst>
              <a:path w="0" h="261620">
                <a:moveTo>
                  <a:pt x="0" y="0"/>
                </a:moveTo>
                <a:lnTo>
                  <a:pt x="0" y="261607"/>
                </a:lnTo>
              </a:path>
            </a:pathLst>
          </a:custGeom>
          <a:ln w="1587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377075" y="1384172"/>
            <a:ext cx="4788535" cy="4365625"/>
            <a:chOff x="377075" y="1384172"/>
            <a:chExt cx="4788535" cy="4365625"/>
          </a:xfrm>
        </p:grpSpPr>
        <p:sp>
          <p:nvSpPr>
            <p:cNvPr id="5" name="object 5" descr=""/>
            <p:cNvSpPr/>
            <p:nvPr/>
          </p:nvSpPr>
          <p:spPr>
            <a:xfrm>
              <a:off x="593534" y="1399539"/>
              <a:ext cx="4355465" cy="4343400"/>
            </a:xfrm>
            <a:custGeom>
              <a:avLst/>
              <a:gdLst/>
              <a:ahLst/>
              <a:cxnLst/>
              <a:rect l="l" t="t" r="r" b="b"/>
              <a:pathLst>
                <a:path w="4355465" h="4343400">
                  <a:moveTo>
                    <a:pt x="4355147" y="2171700"/>
                  </a:moveTo>
                  <a:lnTo>
                    <a:pt x="4354639" y="2120900"/>
                  </a:lnTo>
                  <a:lnTo>
                    <a:pt x="4353115" y="2082800"/>
                  </a:lnTo>
                  <a:lnTo>
                    <a:pt x="4350448" y="2032000"/>
                  </a:lnTo>
                  <a:lnTo>
                    <a:pt x="4346765" y="1981200"/>
                  </a:lnTo>
                  <a:lnTo>
                    <a:pt x="4342066" y="1930400"/>
                  </a:lnTo>
                  <a:lnTo>
                    <a:pt x="4336351" y="1892300"/>
                  </a:lnTo>
                  <a:lnTo>
                    <a:pt x="4329620" y="1841500"/>
                  </a:lnTo>
                  <a:lnTo>
                    <a:pt x="4322000" y="1790700"/>
                  </a:lnTo>
                  <a:lnTo>
                    <a:pt x="4313237" y="1752600"/>
                  </a:lnTo>
                  <a:lnTo>
                    <a:pt x="4303712" y="1701800"/>
                  </a:lnTo>
                  <a:lnTo>
                    <a:pt x="4293044" y="1651000"/>
                  </a:lnTo>
                  <a:lnTo>
                    <a:pt x="4281487" y="1612900"/>
                  </a:lnTo>
                  <a:lnTo>
                    <a:pt x="4269041" y="1562100"/>
                  </a:lnTo>
                  <a:lnTo>
                    <a:pt x="4255579" y="1524000"/>
                  </a:lnTo>
                  <a:lnTo>
                    <a:pt x="4241355" y="1473200"/>
                  </a:lnTo>
                  <a:lnTo>
                    <a:pt x="4226115" y="1435100"/>
                  </a:lnTo>
                  <a:lnTo>
                    <a:pt x="4209986" y="1384300"/>
                  </a:lnTo>
                  <a:lnTo>
                    <a:pt x="4192968" y="1346200"/>
                  </a:lnTo>
                  <a:lnTo>
                    <a:pt x="4175188" y="1308100"/>
                  </a:lnTo>
                  <a:lnTo>
                    <a:pt x="4156392" y="1270000"/>
                  </a:lnTo>
                  <a:lnTo>
                    <a:pt x="4136834" y="1219200"/>
                  </a:lnTo>
                  <a:lnTo>
                    <a:pt x="4116514" y="1181100"/>
                  </a:lnTo>
                  <a:lnTo>
                    <a:pt x="4095305" y="1143000"/>
                  </a:lnTo>
                  <a:lnTo>
                    <a:pt x="4073207" y="1104900"/>
                  </a:lnTo>
                  <a:lnTo>
                    <a:pt x="4050347" y="1066800"/>
                  </a:lnTo>
                  <a:lnTo>
                    <a:pt x="4026725" y="1028700"/>
                  </a:lnTo>
                  <a:lnTo>
                    <a:pt x="4002341" y="990600"/>
                  </a:lnTo>
                  <a:lnTo>
                    <a:pt x="3977195" y="952500"/>
                  </a:lnTo>
                  <a:lnTo>
                    <a:pt x="3951287" y="914400"/>
                  </a:lnTo>
                  <a:lnTo>
                    <a:pt x="3924490" y="876300"/>
                  </a:lnTo>
                  <a:lnTo>
                    <a:pt x="3897185" y="838200"/>
                  </a:lnTo>
                  <a:lnTo>
                    <a:pt x="3868991" y="800100"/>
                  </a:lnTo>
                  <a:lnTo>
                    <a:pt x="3840162" y="762000"/>
                  </a:lnTo>
                  <a:lnTo>
                    <a:pt x="3810571" y="736600"/>
                  </a:lnTo>
                  <a:lnTo>
                    <a:pt x="3780345" y="698500"/>
                  </a:lnTo>
                  <a:lnTo>
                    <a:pt x="3749357" y="673100"/>
                  </a:lnTo>
                  <a:lnTo>
                    <a:pt x="3717861" y="635000"/>
                  </a:lnTo>
                  <a:lnTo>
                    <a:pt x="3685603" y="596900"/>
                  </a:lnTo>
                  <a:lnTo>
                    <a:pt x="3652583" y="571500"/>
                  </a:lnTo>
                  <a:lnTo>
                    <a:pt x="3619055" y="546100"/>
                  </a:lnTo>
                  <a:lnTo>
                    <a:pt x="3584892" y="508000"/>
                  </a:lnTo>
                  <a:lnTo>
                    <a:pt x="3550094" y="482600"/>
                  </a:lnTo>
                  <a:lnTo>
                    <a:pt x="3514788" y="457200"/>
                  </a:lnTo>
                  <a:lnTo>
                    <a:pt x="3478847" y="431800"/>
                  </a:lnTo>
                  <a:lnTo>
                    <a:pt x="3442271" y="406400"/>
                  </a:lnTo>
                  <a:lnTo>
                    <a:pt x="3405060" y="381000"/>
                  </a:lnTo>
                  <a:lnTo>
                    <a:pt x="3329241" y="330200"/>
                  </a:lnTo>
                  <a:lnTo>
                    <a:pt x="3251136" y="279400"/>
                  </a:lnTo>
                  <a:lnTo>
                    <a:pt x="3211258" y="254000"/>
                  </a:lnTo>
                  <a:lnTo>
                    <a:pt x="3170999" y="241300"/>
                  </a:lnTo>
                  <a:lnTo>
                    <a:pt x="3088830" y="190500"/>
                  </a:lnTo>
                  <a:lnTo>
                    <a:pt x="3004883" y="165100"/>
                  </a:lnTo>
                  <a:lnTo>
                    <a:pt x="2962211" y="139700"/>
                  </a:lnTo>
                  <a:lnTo>
                    <a:pt x="2606103" y="38100"/>
                  </a:lnTo>
                  <a:lnTo>
                    <a:pt x="2559875" y="25400"/>
                  </a:lnTo>
                  <a:lnTo>
                    <a:pt x="2513393" y="25400"/>
                  </a:lnTo>
                  <a:lnTo>
                    <a:pt x="2466530" y="12700"/>
                  </a:lnTo>
                  <a:lnTo>
                    <a:pt x="2419286" y="12700"/>
                  </a:lnTo>
                  <a:lnTo>
                    <a:pt x="2371788" y="0"/>
                  </a:lnTo>
                  <a:lnTo>
                    <a:pt x="1983422" y="0"/>
                  </a:lnTo>
                  <a:lnTo>
                    <a:pt x="1935924" y="12700"/>
                  </a:lnTo>
                  <a:lnTo>
                    <a:pt x="1888680" y="12700"/>
                  </a:lnTo>
                  <a:lnTo>
                    <a:pt x="1841817" y="25400"/>
                  </a:lnTo>
                  <a:lnTo>
                    <a:pt x="1795335" y="25400"/>
                  </a:lnTo>
                  <a:lnTo>
                    <a:pt x="1749107" y="38100"/>
                  </a:lnTo>
                  <a:lnTo>
                    <a:pt x="1392999" y="139700"/>
                  </a:lnTo>
                  <a:lnTo>
                    <a:pt x="1350327" y="165100"/>
                  </a:lnTo>
                  <a:lnTo>
                    <a:pt x="1266253" y="190500"/>
                  </a:lnTo>
                  <a:lnTo>
                    <a:pt x="1184211" y="241300"/>
                  </a:lnTo>
                  <a:lnTo>
                    <a:pt x="1143825" y="254000"/>
                  </a:lnTo>
                  <a:lnTo>
                    <a:pt x="1104074" y="279400"/>
                  </a:lnTo>
                  <a:lnTo>
                    <a:pt x="1025969" y="330200"/>
                  </a:lnTo>
                  <a:lnTo>
                    <a:pt x="950023" y="381000"/>
                  </a:lnTo>
                  <a:lnTo>
                    <a:pt x="912939" y="406400"/>
                  </a:lnTo>
                  <a:lnTo>
                    <a:pt x="876363" y="431800"/>
                  </a:lnTo>
                  <a:lnTo>
                    <a:pt x="840422" y="457200"/>
                  </a:lnTo>
                  <a:lnTo>
                    <a:pt x="804989" y="482600"/>
                  </a:lnTo>
                  <a:lnTo>
                    <a:pt x="770191" y="508000"/>
                  </a:lnTo>
                  <a:lnTo>
                    <a:pt x="736028" y="546100"/>
                  </a:lnTo>
                  <a:lnTo>
                    <a:pt x="702500" y="571500"/>
                  </a:lnTo>
                  <a:lnTo>
                    <a:pt x="669645" y="596900"/>
                  </a:lnTo>
                  <a:lnTo>
                    <a:pt x="637387" y="635000"/>
                  </a:lnTo>
                  <a:lnTo>
                    <a:pt x="605777" y="673100"/>
                  </a:lnTo>
                  <a:lnTo>
                    <a:pt x="574852" y="698500"/>
                  </a:lnTo>
                  <a:lnTo>
                    <a:pt x="544601" y="736600"/>
                  </a:lnTo>
                  <a:lnTo>
                    <a:pt x="515048" y="762000"/>
                  </a:lnTo>
                  <a:lnTo>
                    <a:pt x="486194" y="800100"/>
                  </a:lnTo>
                  <a:lnTo>
                    <a:pt x="458050" y="838200"/>
                  </a:lnTo>
                  <a:lnTo>
                    <a:pt x="430631" y="876300"/>
                  </a:lnTo>
                  <a:lnTo>
                    <a:pt x="403948" y="914400"/>
                  </a:lnTo>
                  <a:lnTo>
                    <a:pt x="378015" y="952500"/>
                  </a:lnTo>
                  <a:lnTo>
                    <a:pt x="352844" y="990600"/>
                  </a:lnTo>
                  <a:lnTo>
                    <a:pt x="328434" y="1028700"/>
                  </a:lnTo>
                  <a:lnTo>
                    <a:pt x="304812" y="1066800"/>
                  </a:lnTo>
                  <a:lnTo>
                    <a:pt x="281965" y="1104900"/>
                  </a:lnTo>
                  <a:lnTo>
                    <a:pt x="259930" y="1143000"/>
                  </a:lnTo>
                  <a:lnTo>
                    <a:pt x="238721" y="1181100"/>
                  </a:lnTo>
                  <a:lnTo>
                    <a:pt x="218325" y="1219200"/>
                  </a:lnTo>
                  <a:lnTo>
                    <a:pt x="198755" y="1270000"/>
                  </a:lnTo>
                  <a:lnTo>
                    <a:pt x="180047" y="1308100"/>
                  </a:lnTo>
                  <a:lnTo>
                    <a:pt x="162191" y="1346200"/>
                  </a:lnTo>
                  <a:lnTo>
                    <a:pt x="145199" y="1384300"/>
                  </a:lnTo>
                  <a:lnTo>
                    <a:pt x="129095" y="1435100"/>
                  </a:lnTo>
                  <a:lnTo>
                    <a:pt x="113868" y="1473200"/>
                  </a:lnTo>
                  <a:lnTo>
                    <a:pt x="99555" y="1524000"/>
                  </a:lnTo>
                  <a:lnTo>
                    <a:pt x="86156" y="1562100"/>
                  </a:lnTo>
                  <a:lnTo>
                    <a:pt x="73672" y="1612900"/>
                  </a:lnTo>
                  <a:lnTo>
                    <a:pt x="62128" y="1651000"/>
                  </a:lnTo>
                  <a:lnTo>
                    <a:pt x="51523" y="1701800"/>
                  </a:lnTo>
                  <a:lnTo>
                    <a:pt x="41884" y="1752600"/>
                  </a:lnTo>
                  <a:lnTo>
                    <a:pt x="33210" y="1790700"/>
                  </a:lnTo>
                  <a:lnTo>
                    <a:pt x="25514" y="1841500"/>
                  </a:lnTo>
                  <a:lnTo>
                    <a:pt x="18808" y="1892300"/>
                  </a:lnTo>
                  <a:lnTo>
                    <a:pt x="13106" y="1930400"/>
                  </a:lnTo>
                  <a:lnTo>
                    <a:pt x="8420" y="1981200"/>
                  </a:lnTo>
                  <a:lnTo>
                    <a:pt x="4749" y="2032000"/>
                  </a:lnTo>
                  <a:lnTo>
                    <a:pt x="2108" y="2082800"/>
                  </a:lnTo>
                  <a:lnTo>
                    <a:pt x="520" y="2120900"/>
                  </a:lnTo>
                  <a:lnTo>
                    <a:pt x="0" y="2171700"/>
                  </a:lnTo>
                  <a:lnTo>
                    <a:pt x="520" y="2222500"/>
                  </a:lnTo>
                  <a:lnTo>
                    <a:pt x="2108" y="2273300"/>
                  </a:lnTo>
                  <a:lnTo>
                    <a:pt x="4749" y="2324100"/>
                  </a:lnTo>
                  <a:lnTo>
                    <a:pt x="13106" y="2413000"/>
                  </a:lnTo>
                  <a:lnTo>
                    <a:pt x="18808" y="2463800"/>
                  </a:lnTo>
                  <a:lnTo>
                    <a:pt x="25514" y="2501900"/>
                  </a:lnTo>
                  <a:lnTo>
                    <a:pt x="33210" y="2552700"/>
                  </a:lnTo>
                  <a:lnTo>
                    <a:pt x="41884" y="2603500"/>
                  </a:lnTo>
                  <a:lnTo>
                    <a:pt x="51523" y="2641600"/>
                  </a:lnTo>
                  <a:lnTo>
                    <a:pt x="62128" y="2692400"/>
                  </a:lnTo>
                  <a:lnTo>
                    <a:pt x="73672" y="2743200"/>
                  </a:lnTo>
                  <a:lnTo>
                    <a:pt x="86156" y="2781300"/>
                  </a:lnTo>
                  <a:lnTo>
                    <a:pt x="99555" y="2832100"/>
                  </a:lnTo>
                  <a:lnTo>
                    <a:pt x="113868" y="2870200"/>
                  </a:lnTo>
                  <a:lnTo>
                    <a:pt x="129095" y="2908300"/>
                  </a:lnTo>
                  <a:lnTo>
                    <a:pt x="145199" y="2959100"/>
                  </a:lnTo>
                  <a:lnTo>
                    <a:pt x="162191" y="2997200"/>
                  </a:lnTo>
                  <a:lnTo>
                    <a:pt x="180047" y="3048000"/>
                  </a:lnTo>
                  <a:lnTo>
                    <a:pt x="198755" y="3086100"/>
                  </a:lnTo>
                  <a:lnTo>
                    <a:pt x="218325" y="3124200"/>
                  </a:lnTo>
                  <a:lnTo>
                    <a:pt x="238721" y="3162300"/>
                  </a:lnTo>
                  <a:lnTo>
                    <a:pt x="259930" y="3200400"/>
                  </a:lnTo>
                  <a:lnTo>
                    <a:pt x="281965" y="3251200"/>
                  </a:lnTo>
                  <a:lnTo>
                    <a:pt x="304812" y="3289300"/>
                  </a:lnTo>
                  <a:lnTo>
                    <a:pt x="328434" y="3327400"/>
                  </a:lnTo>
                  <a:lnTo>
                    <a:pt x="352844" y="3365500"/>
                  </a:lnTo>
                  <a:lnTo>
                    <a:pt x="378015" y="3403600"/>
                  </a:lnTo>
                  <a:lnTo>
                    <a:pt x="403948" y="3441700"/>
                  </a:lnTo>
                  <a:lnTo>
                    <a:pt x="430631" y="3467100"/>
                  </a:lnTo>
                  <a:lnTo>
                    <a:pt x="458050" y="3505200"/>
                  </a:lnTo>
                  <a:lnTo>
                    <a:pt x="486194" y="3543300"/>
                  </a:lnTo>
                  <a:lnTo>
                    <a:pt x="515048" y="3581400"/>
                  </a:lnTo>
                  <a:lnTo>
                    <a:pt x="544601" y="3619500"/>
                  </a:lnTo>
                  <a:lnTo>
                    <a:pt x="574852" y="3644900"/>
                  </a:lnTo>
                  <a:lnTo>
                    <a:pt x="605777" y="3683000"/>
                  </a:lnTo>
                  <a:lnTo>
                    <a:pt x="637387" y="3708400"/>
                  </a:lnTo>
                  <a:lnTo>
                    <a:pt x="669645" y="3746500"/>
                  </a:lnTo>
                  <a:lnTo>
                    <a:pt x="702500" y="3771900"/>
                  </a:lnTo>
                  <a:lnTo>
                    <a:pt x="736028" y="3810000"/>
                  </a:lnTo>
                  <a:lnTo>
                    <a:pt x="770191" y="3835400"/>
                  </a:lnTo>
                  <a:lnTo>
                    <a:pt x="804989" y="3860800"/>
                  </a:lnTo>
                  <a:lnTo>
                    <a:pt x="840422" y="3886200"/>
                  </a:lnTo>
                  <a:lnTo>
                    <a:pt x="876363" y="3924300"/>
                  </a:lnTo>
                  <a:lnTo>
                    <a:pt x="912939" y="3949700"/>
                  </a:lnTo>
                  <a:lnTo>
                    <a:pt x="950023" y="3975100"/>
                  </a:lnTo>
                  <a:lnTo>
                    <a:pt x="1025969" y="4025900"/>
                  </a:lnTo>
                  <a:lnTo>
                    <a:pt x="1064831" y="4038600"/>
                  </a:lnTo>
                  <a:lnTo>
                    <a:pt x="1104074" y="4064000"/>
                  </a:lnTo>
                  <a:lnTo>
                    <a:pt x="1184211" y="4114800"/>
                  </a:lnTo>
                  <a:lnTo>
                    <a:pt x="1224978" y="4127500"/>
                  </a:lnTo>
                  <a:lnTo>
                    <a:pt x="1266253" y="4152900"/>
                  </a:lnTo>
                  <a:lnTo>
                    <a:pt x="1308036" y="4165600"/>
                  </a:lnTo>
                  <a:lnTo>
                    <a:pt x="1350327" y="4190987"/>
                  </a:lnTo>
                  <a:lnTo>
                    <a:pt x="1436052" y="4216387"/>
                  </a:lnTo>
                  <a:lnTo>
                    <a:pt x="1479613" y="4241787"/>
                  </a:lnTo>
                  <a:lnTo>
                    <a:pt x="1657794" y="4292587"/>
                  </a:lnTo>
                  <a:lnTo>
                    <a:pt x="1703260" y="4292587"/>
                  </a:lnTo>
                  <a:lnTo>
                    <a:pt x="1795335" y="4317987"/>
                  </a:lnTo>
                  <a:lnTo>
                    <a:pt x="1841817" y="4317987"/>
                  </a:lnTo>
                  <a:lnTo>
                    <a:pt x="1888680" y="4330687"/>
                  </a:lnTo>
                  <a:lnTo>
                    <a:pt x="1935924" y="4330687"/>
                  </a:lnTo>
                  <a:lnTo>
                    <a:pt x="1983422" y="4343387"/>
                  </a:lnTo>
                  <a:lnTo>
                    <a:pt x="2371788" y="4343387"/>
                  </a:lnTo>
                  <a:lnTo>
                    <a:pt x="2419286" y="4330687"/>
                  </a:lnTo>
                  <a:lnTo>
                    <a:pt x="2466530" y="4330687"/>
                  </a:lnTo>
                  <a:lnTo>
                    <a:pt x="2513393" y="4317987"/>
                  </a:lnTo>
                  <a:lnTo>
                    <a:pt x="2559875" y="4317987"/>
                  </a:lnTo>
                  <a:lnTo>
                    <a:pt x="2651950" y="4292587"/>
                  </a:lnTo>
                  <a:lnTo>
                    <a:pt x="2697416" y="4292587"/>
                  </a:lnTo>
                  <a:lnTo>
                    <a:pt x="2875597" y="4241787"/>
                  </a:lnTo>
                  <a:lnTo>
                    <a:pt x="2919158" y="4216387"/>
                  </a:lnTo>
                  <a:lnTo>
                    <a:pt x="3004883" y="4190987"/>
                  </a:lnTo>
                  <a:lnTo>
                    <a:pt x="3047174" y="4165600"/>
                  </a:lnTo>
                  <a:lnTo>
                    <a:pt x="3088830" y="4152900"/>
                  </a:lnTo>
                  <a:lnTo>
                    <a:pt x="3130232" y="4127500"/>
                  </a:lnTo>
                  <a:lnTo>
                    <a:pt x="3170999" y="4114800"/>
                  </a:lnTo>
                  <a:lnTo>
                    <a:pt x="3251136" y="4064000"/>
                  </a:lnTo>
                  <a:lnTo>
                    <a:pt x="3290379" y="4038600"/>
                  </a:lnTo>
                  <a:lnTo>
                    <a:pt x="3329241" y="4025900"/>
                  </a:lnTo>
                  <a:lnTo>
                    <a:pt x="3405060" y="3975100"/>
                  </a:lnTo>
                  <a:lnTo>
                    <a:pt x="3442271" y="3949700"/>
                  </a:lnTo>
                  <a:lnTo>
                    <a:pt x="3478847" y="3924300"/>
                  </a:lnTo>
                  <a:lnTo>
                    <a:pt x="3514788" y="3886200"/>
                  </a:lnTo>
                  <a:lnTo>
                    <a:pt x="3550094" y="3860800"/>
                  </a:lnTo>
                  <a:lnTo>
                    <a:pt x="3584892" y="3835400"/>
                  </a:lnTo>
                  <a:lnTo>
                    <a:pt x="3619055" y="3810000"/>
                  </a:lnTo>
                  <a:lnTo>
                    <a:pt x="3652583" y="3771900"/>
                  </a:lnTo>
                  <a:lnTo>
                    <a:pt x="3685603" y="3746500"/>
                  </a:lnTo>
                  <a:lnTo>
                    <a:pt x="3717861" y="3708400"/>
                  </a:lnTo>
                  <a:lnTo>
                    <a:pt x="3749357" y="3683000"/>
                  </a:lnTo>
                  <a:lnTo>
                    <a:pt x="3780345" y="3644900"/>
                  </a:lnTo>
                  <a:lnTo>
                    <a:pt x="3810571" y="3619500"/>
                  </a:lnTo>
                  <a:lnTo>
                    <a:pt x="3840162" y="3581400"/>
                  </a:lnTo>
                  <a:lnTo>
                    <a:pt x="3868991" y="3543300"/>
                  </a:lnTo>
                  <a:lnTo>
                    <a:pt x="3897185" y="3505200"/>
                  </a:lnTo>
                  <a:lnTo>
                    <a:pt x="3924490" y="3467100"/>
                  </a:lnTo>
                  <a:lnTo>
                    <a:pt x="3951287" y="3441700"/>
                  </a:lnTo>
                  <a:lnTo>
                    <a:pt x="3977195" y="3403600"/>
                  </a:lnTo>
                  <a:lnTo>
                    <a:pt x="4002341" y="3365500"/>
                  </a:lnTo>
                  <a:lnTo>
                    <a:pt x="4026725" y="3327400"/>
                  </a:lnTo>
                  <a:lnTo>
                    <a:pt x="4050347" y="3289300"/>
                  </a:lnTo>
                  <a:lnTo>
                    <a:pt x="4073207" y="3251200"/>
                  </a:lnTo>
                  <a:lnTo>
                    <a:pt x="4095305" y="3200400"/>
                  </a:lnTo>
                  <a:lnTo>
                    <a:pt x="4116514" y="3162300"/>
                  </a:lnTo>
                  <a:lnTo>
                    <a:pt x="4136834" y="3124200"/>
                  </a:lnTo>
                  <a:lnTo>
                    <a:pt x="4156392" y="3086100"/>
                  </a:lnTo>
                  <a:lnTo>
                    <a:pt x="4175188" y="3048000"/>
                  </a:lnTo>
                  <a:lnTo>
                    <a:pt x="4192968" y="2997200"/>
                  </a:lnTo>
                  <a:lnTo>
                    <a:pt x="4209986" y="2959100"/>
                  </a:lnTo>
                  <a:lnTo>
                    <a:pt x="4226115" y="2908300"/>
                  </a:lnTo>
                  <a:lnTo>
                    <a:pt x="4241355" y="2870200"/>
                  </a:lnTo>
                  <a:lnTo>
                    <a:pt x="4255579" y="2832100"/>
                  </a:lnTo>
                  <a:lnTo>
                    <a:pt x="4269041" y="2781300"/>
                  </a:lnTo>
                  <a:lnTo>
                    <a:pt x="4281487" y="2743200"/>
                  </a:lnTo>
                  <a:lnTo>
                    <a:pt x="4293044" y="2692400"/>
                  </a:lnTo>
                  <a:lnTo>
                    <a:pt x="4303712" y="2641600"/>
                  </a:lnTo>
                  <a:lnTo>
                    <a:pt x="4313237" y="2603500"/>
                  </a:lnTo>
                  <a:lnTo>
                    <a:pt x="4322000" y="2552700"/>
                  </a:lnTo>
                  <a:lnTo>
                    <a:pt x="4329620" y="2501900"/>
                  </a:lnTo>
                  <a:lnTo>
                    <a:pt x="4336351" y="2463800"/>
                  </a:lnTo>
                  <a:lnTo>
                    <a:pt x="4342066" y="2413000"/>
                  </a:lnTo>
                  <a:lnTo>
                    <a:pt x="4350448" y="2324100"/>
                  </a:lnTo>
                  <a:lnTo>
                    <a:pt x="4353115" y="2273300"/>
                  </a:lnTo>
                  <a:lnTo>
                    <a:pt x="4354639" y="2222500"/>
                  </a:lnTo>
                  <a:lnTo>
                    <a:pt x="4355147" y="2171700"/>
                  </a:lnTo>
                  <a:close/>
                </a:path>
              </a:pathLst>
            </a:custGeom>
            <a:solidFill>
              <a:srgbClr val="FFFFFF">
                <a:alpha val="619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93534" y="1390522"/>
              <a:ext cx="4355465" cy="4352925"/>
            </a:xfrm>
            <a:custGeom>
              <a:avLst/>
              <a:gdLst/>
              <a:ahLst/>
              <a:cxnLst/>
              <a:rect l="l" t="t" r="r" b="b"/>
              <a:pathLst>
                <a:path w="4355465" h="4352925">
                  <a:moveTo>
                    <a:pt x="0" y="2176272"/>
                  </a:moveTo>
                  <a:lnTo>
                    <a:pt x="520" y="2127630"/>
                  </a:lnTo>
                  <a:lnTo>
                    <a:pt x="2108" y="2079243"/>
                  </a:lnTo>
                  <a:lnTo>
                    <a:pt x="4749" y="2031238"/>
                  </a:lnTo>
                  <a:lnTo>
                    <a:pt x="8420" y="1983486"/>
                  </a:lnTo>
                  <a:lnTo>
                    <a:pt x="13106" y="1935988"/>
                  </a:lnTo>
                  <a:lnTo>
                    <a:pt x="18808" y="1888743"/>
                  </a:lnTo>
                  <a:lnTo>
                    <a:pt x="25514" y="1841880"/>
                  </a:lnTo>
                  <a:lnTo>
                    <a:pt x="33210" y="1795399"/>
                  </a:lnTo>
                  <a:lnTo>
                    <a:pt x="41884" y="1749171"/>
                  </a:lnTo>
                  <a:lnTo>
                    <a:pt x="51523" y="1703324"/>
                  </a:lnTo>
                  <a:lnTo>
                    <a:pt x="62128" y="1657857"/>
                  </a:lnTo>
                  <a:lnTo>
                    <a:pt x="73672" y="1612646"/>
                  </a:lnTo>
                  <a:lnTo>
                    <a:pt x="86156" y="1567941"/>
                  </a:lnTo>
                  <a:lnTo>
                    <a:pt x="99555" y="1523618"/>
                  </a:lnTo>
                  <a:lnTo>
                    <a:pt x="113868" y="1479677"/>
                  </a:lnTo>
                  <a:lnTo>
                    <a:pt x="129095" y="1436115"/>
                  </a:lnTo>
                  <a:lnTo>
                    <a:pt x="145199" y="1393063"/>
                  </a:lnTo>
                  <a:lnTo>
                    <a:pt x="162191" y="1350390"/>
                  </a:lnTo>
                  <a:lnTo>
                    <a:pt x="180047" y="1308100"/>
                  </a:lnTo>
                  <a:lnTo>
                    <a:pt x="198754" y="1266316"/>
                  </a:lnTo>
                  <a:lnTo>
                    <a:pt x="218325" y="1225041"/>
                  </a:lnTo>
                  <a:lnTo>
                    <a:pt x="238721" y="1184275"/>
                  </a:lnTo>
                  <a:lnTo>
                    <a:pt x="259930" y="1143889"/>
                  </a:lnTo>
                  <a:lnTo>
                    <a:pt x="281965" y="1104138"/>
                  </a:lnTo>
                  <a:lnTo>
                    <a:pt x="304812" y="1064894"/>
                  </a:lnTo>
                  <a:lnTo>
                    <a:pt x="328434" y="1026032"/>
                  </a:lnTo>
                  <a:lnTo>
                    <a:pt x="352844" y="987805"/>
                  </a:lnTo>
                  <a:lnTo>
                    <a:pt x="378015" y="950087"/>
                  </a:lnTo>
                  <a:lnTo>
                    <a:pt x="403948" y="913002"/>
                  </a:lnTo>
                  <a:lnTo>
                    <a:pt x="430631" y="876426"/>
                  </a:lnTo>
                  <a:lnTo>
                    <a:pt x="458050" y="840486"/>
                  </a:lnTo>
                  <a:lnTo>
                    <a:pt x="486194" y="805052"/>
                  </a:lnTo>
                  <a:lnTo>
                    <a:pt x="515048" y="770254"/>
                  </a:lnTo>
                  <a:lnTo>
                    <a:pt x="544601" y="736091"/>
                  </a:lnTo>
                  <a:lnTo>
                    <a:pt x="574852" y="702563"/>
                  </a:lnTo>
                  <a:lnTo>
                    <a:pt x="605777" y="669671"/>
                  </a:lnTo>
                  <a:lnTo>
                    <a:pt x="637387" y="637413"/>
                  </a:lnTo>
                  <a:lnTo>
                    <a:pt x="669645" y="605789"/>
                  </a:lnTo>
                  <a:lnTo>
                    <a:pt x="702500" y="574928"/>
                  </a:lnTo>
                  <a:lnTo>
                    <a:pt x="736028" y="544702"/>
                  </a:lnTo>
                  <a:lnTo>
                    <a:pt x="770191" y="515112"/>
                  </a:lnTo>
                  <a:lnTo>
                    <a:pt x="804989" y="486282"/>
                  </a:lnTo>
                  <a:lnTo>
                    <a:pt x="840422" y="458088"/>
                  </a:lnTo>
                  <a:lnTo>
                    <a:pt x="876363" y="430656"/>
                  </a:lnTo>
                  <a:lnTo>
                    <a:pt x="912939" y="403987"/>
                  </a:lnTo>
                  <a:lnTo>
                    <a:pt x="950023" y="378078"/>
                  </a:lnTo>
                  <a:lnTo>
                    <a:pt x="987742" y="352932"/>
                  </a:lnTo>
                  <a:lnTo>
                    <a:pt x="1025969" y="328549"/>
                  </a:lnTo>
                  <a:lnTo>
                    <a:pt x="1064831" y="304926"/>
                  </a:lnTo>
                  <a:lnTo>
                    <a:pt x="1104074" y="282066"/>
                  </a:lnTo>
                  <a:lnTo>
                    <a:pt x="1143825" y="259968"/>
                  </a:lnTo>
                  <a:lnTo>
                    <a:pt x="1184211" y="238760"/>
                  </a:lnTo>
                  <a:lnTo>
                    <a:pt x="1224978" y="218439"/>
                  </a:lnTo>
                  <a:lnTo>
                    <a:pt x="1266253" y="198881"/>
                  </a:lnTo>
                  <a:lnTo>
                    <a:pt x="1308036" y="180086"/>
                  </a:lnTo>
                  <a:lnTo>
                    <a:pt x="1350327" y="162305"/>
                  </a:lnTo>
                  <a:lnTo>
                    <a:pt x="1392999" y="145287"/>
                  </a:lnTo>
                  <a:lnTo>
                    <a:pt x="1436052" y="129159"/>
                  </a:lnTo>
                  <a:lnTo>
                    <a:pt x="1479613" y="113918"/>
                  </a:lnTo>
                  <a:lnTo>
                    <a:pt x="1523555" y="99567"/>
                  </a:lnTo>
                  <a:lnTo>
                    <a:pt x="1567878" y="86232"/>
                  </a:lnTo>
                  <a:lnTo>
                    <a:pt x="1612582" y="73787"/>
                  </a:lnTo>
                  <a:lnTo>
                    <a:pt x="1657794" y="62229"/>
                  </a:lnTo>
                  <a:lnTo>
                    <a:pt x="1703260" y="51562"/>
                  </a:lnTo>
                  <a:lnTo>
                    <a:pt x="1749107" y="41910"/>
                  </a:lnTo>
                  <a:lnTo>
                    <a:pt x="1795335" y="33274"/>
                  </a:lnTo>
                  <a:lnTo>
                    <a:pt x="1841817" y="25526"/>
                  </a:lnTo>
                  <a:lnTo>
                    <a:pt x="1888680" y="18923"/>
                  </a:lnTo>
                  <a:lnTo>
                    <a:pt x="1935924" y="13207"/>
                  </a:lnTo>
                  <a:lnTo>
                    <a:pt x="1983422" y="8509"/>
                  </a:lnTo>
                  <a:lnTo>
                    <a:pt x="2031174" y="4825"/>
                  </a:lnTo>
                  <a:lnTo>
                    <a:pt x="2079180" y="2159"/>
                  </a:lnTo>
                  <a:lnTo>
                    <a:pt x="2127567" y="635"/>
                  </a:lnTo>
                  <a:lnTo>
                    <a:pt x="2176208" y="0"/>
                  </a:lnTo>
                  <a:lnTo>
                    <a:pt x="2179002" y="0"/>
                  </a:lnTo>
                  <a:lnTo>
                    <a:pt x="2227643" y="635"/>
                  </a:lnTo>
                  <a:lnTo>
                    <a:pt x="2275903" y="2159"/>
                  </a:lnTo>
                  <a:lnTo>
                    <a:pt x="2324036" y="4825"/>
                  </a:lnTo>
                  <a:lnTo>
                    <a:pt x="2371788" y="8509"/>
                  </a:lnTo>
                  <a:lnTo>
                    <a:pt x="2419286" y="13207"/>
                  </a:lnTo>
                  <a:lnTo>
                    <a:pt x="2466530" y="18923"/>
                  </a:lnTo>
                  <a:lnTo>
                    <a:pt x="2513393" y="25526"/>
                  </a:lnTo>
                  <a:lnTo>
                    <a:pt x="2559875" y="33274"/>
                  </a:lnTo>
                  <a:lnTo>
                    <a:pt x="2606103" y="41910"/>
                  </a:lnTo>
                  <a:lnTo>
                    <a:pt x="2651950" y="51562"/>
                  </a:lnTo>
                  <a:lnTo>
                    <a:pt x="2697416" y="62229"/>
                  </a:lnTo>
                  <a:lnTo>
                    <a:pt x="2742628" y="73787"/>
                  </a:lnTo>
                  <a:lnTo>
                    <a:pt x="2787332" y="86232"/>
                  </a:lnTo>
                  <a:lnTo>
                    <a:pt x="2831655" y="99567"/>
                  </a:lnTo>
                  <a:lnTo>
                    <a:pt x="2875597" y="113918"/>
                  </a:lnTo>
                  <a:lnTo>
                    <a:pt x="2919158" y="129159"/>
                  </a:lnTo>
                  <a:lnTo>
                    <a:pt x="2962211" y="145287"/>
                  </a:lnTo>
                  <a:lnTo>
                    <a:pt x="3004883" y="162305"/>
                  </a:lnTo>
                  <a:lnTo>
                    <a:pt x="3047174" y="180086"/>
                  </a:lnTo>
                  <a:lnTo>
                    <a:pt x="3088830" y="198881"/>
                  </a:lnTo>
                  <a:lnTo>
                    <a:pt x="3130232" y="218439"/>
                  </a:lnTo>
                  <a:lnTo>
                    <a:pt x="3170999" y="238760"/>
                  </a:lnTo>
                  <a:lnTo>
                    <a:pt x="3211258" y="259968"/>
                  </a:lnTo>
                  <a:lnTo>
                    <a:pt x="3251136" y="282066"/>
                  </a:lnTo>
                  <a:lnTo>
                    <a:pt x="3290379" y="304926"/>
                  </a:lnTo>
                  <a:lnTo>
                    <a:pt x="3329241" y="328549"/>
                  </a:lnTo>
                  <a:lnTo>
                    <a:pt x="3367468" y="352932"/>
                  </a:lnTo>
                  <a:lnTo>
                    <a:pt x="3405060" y="378078"/>
                  </a:lnTo>
                  <a:lnTo>
                    <a:pt x="3442271" y="403987"/>
                  </a:lnTo>
                  <a:lnTo>
                    <a:pt x="3478847" y="430656"/>
                  </a:lnTo>
                  <a:lnTo>
                    <a:pt x="3514788" y="458088"/>
                  </a:lnTo>
                  <a:lnTo>
                    <a:pt x="3550094" y="486282"/>
                  </a:lnTo>
                  <a:lnTo>
                    <a:pt x="3584892" y="515112"/>
                  </a:lnTo>
                  <a:lnTo>
                    <a:pt x="3619055" y="544702"/>
                  </a:lnTo>
                  <a:lnTo>
                    <a:pt x="3652583" y="574928"/>
                  </a:lnTo>
                  <a:lnTo>
                    <a:pt x="3685603" y="605789"/>
                  </a:lnTo>
                  <a:lnTo>
                    <a:pt x="3717861" y="637413"/>
                  </a:lnTo>
                  <a:lnTo>
                    <a:pt x="3749357" y="669671"/>
                  </a:lnTo>
                  <a:lnTo>
                    <a:pt x="3780345" y="702563"/>
                  </a:lnTo>
                  <a:lnTo>
                    <a:pt x="3810571" y="736091"/>
                  </a:lnTo>
                  <a:lnTo>
                    <a:pt x="3840162" y="770254"/>
                  </a:lnTo>
                  <a:lnTo>
                    <a:pt x="3868991" y="805052"/>
                  </a:lnTo>
                  <a:lnTo>
                    <a:pt x="3897185" y="840486"/>
                  </a:lnTo>
                  <a:lnTo>
                    <a:pt x="3924490" y="876426"/>
                  </a:lnTo>
                  <a:lnTo>
                    <a:pt x="3951287" y="913002"/>
                  </a:lnTo>
                  <a:lnTo>
                    <a:pt x="3977195" y="950087"/>
                  </a:lnTo>
                  <a:lnTo>
                    <a:pt x="4002341" y="987805"/>
                  </a:lnTo>
                  <a:lnTo>
                    <a:pt x="4026725" y="1026032"/>
                  </a:lnTo>
                  <a:lnTo>
                    <a:pt x="4050347" y="1064894"/>
                  </a:lnTo>
                  <a:lnTo>
                    <a:pt x="4073207" y="1104138"/>
                  </a:lnTo>
                  <a:lnTo>
                    <a:pt x="4095305" y="1143889"/>
                  </a:lnTo>
                  <a:lnTo>
                    <a:pt x="4116514" y="1184275"/>
                  </a:lnTo>
                  <a:lnTo>
                    <a:pt x="4136834" y="1225041"/>
                  </a:lnTo>
                  <a:lnTo>
                    <a:pt x="4156392" y="1266316"/>
                  </a:lnTo>
                  <a:lnTo>
                    <a:pt x="4175188" y="1308100"/>
                  </a:lnTo>
                  <a:lnTo>
                    <a:pt x="4192968" y="1350390"/>
                  </a:lnTo>
                  <a:lnTo>
                    <a:pt x="4209986" y="1393063"/>
                  </a:lnTo>
                  <a:lnTo>
                    <a:pt x="4226115" y="1436115"/>
                  </a:lnTo>
                  <a:lnTo>
                    <a:pt x="4241355" y="1479677"/>
                  </a:lnTo>
                  <a:lnTo>
                    <a:pt x="4255579" y="1523618"/>
                  </a:lnTo>
                  <a:lnTo>
                    <a:pt x="4269041" y="1567941"/>
                  </a:lnTo>
                  <a:lnTo>
                    <a:pt x="4281487" y="1612646"/>
                  </a:lnTo>
                  <a:lnTo>
                    <a:pt x="4293044" y="1657857"/>
                  </a:lnTo>
                  <a:lnTo>
                    <a:pt x="4303712" y="1703324"/>
                  </a:lnTo>
                  <a:lnTo>
                    <a:pt x="4313237" y="1749171"/>
                  </a:lnTo>
                  <a:lnTo>
                    <a:pt x="4322000" y="1795399"/>
                  </a:lnTo>
                  <a:lnTo>
                    <a:pt x="4329620" y="1841880"/>
                  </a:lnTo>
                  <a:lnTo>
                    <a:pt x="4336351" y="1888743"/>
                  </a:lnTo>
                  <a:lnTo>
                    <a:pt x="4342066" y="1935988"/>
                  </a:lnTo>
                  <a:lnTo>
                    <a:pt x="4346765" y="1983486"/>
                  </a:lnTo>
                  <a:lnTo>
                    <a:pt x="4350448" y="2031238"/>
                  </a:lnTo>
                  <a:lnTo>
                    <a:pt x="4353115" y="2079243"/>
                  </a:lnTo>
                  <a:lnTo>
                    <a:pt x="4354639" y="2127630"/>
                  </a:lnTo>
                  <a:lnTo>
                    <a:pt x="4355147" y="2176272"/>
                  </a:lnTo>
                  <a:lnTo>
                    <a:pt x="4354639" y="2224785"/>
                  </a:lnTo>
                  <a:lnTo>
                    <a:pt x="4353115" y="2273172"/>
                  </a:lnTo>
                  <a:lnTo>
                    <a:pt x="4350448" y="2321179"/>
                  </a:lnTo>
                  <a:lnTo>
                    <a:pt x="4346765" y="2369058"/>
                  </a:lnTo>
                  <a:lnTo>
                    <a:pt x="4342066" y="2416556"/>
                  </a:lnTo>
                  <a:lnTo>
                    <a:pt x="4336351" y="2463672"/>
                  </a:lnTo>
                  <a:lnTo>
                    <a:pt x="4329620" y="2510535"/>
                  </a:lnTo>
                  <a:lnTo>
                    <a:pt x="4322000" y="2557145"/>
                  </a:lnTo>
                  <a:lnTo>
                    <a:pt x="4313237" y="2603372"/>
                  </a:lnTo>
                  <a:lnTo>
                    <a:pt x="4303712" y="2649220"/>
                  </a:lnTo>
                  <a:lnTo>
                    <a:pt x="4293044" y="2694685"/>
                  </a:lnTo>
                  <a:lnTo>
                    <a:pt x="4281487" y="2739771"/>
                  </a:lnTo>
                  <a:lnTo>
                    <a:pt x="4269041" y="2784475"/>
                  </a:lnTo>
                  <a:lnTo>
                    <a:pt x="4255579" y="2828925"/>
                  </a:lnTo>
                  <a:lnTo>
                    <a:pt x="4241355" y="2872866"/>
                  </a:lnTo>
                  <a:lnTo>
                    <a:pt x="4226115" y="2916301"/>
                  </a:lnTo>
                  <a:lnTo>
                    <a:pt x="4209986" y="2959481"/>
                  </a:lnTo>
                  <a:lnTo>
                    <a:pt x="4192968" y="3002153"/>
                  </a:lnTo>
                  <a:lnTo>
                    <a:pt x="4175188" y="3044316"/>
                  </a:lnTo>
                  <a:lnTo>
                    <a:pt x="4156392" y="3086100"/>
                  </a:lnTo>
                  <a:lnTo>
                    <a:pt x="4136834" y="3127375"/>
                  </a:lnTo>
                  <a:lnTo>
                    <a:pt x="4116514" y="3168269"/>
                  </a:lnTo>
                  <a:lnTo>
                    <a:pt x="4095305" y="3208528"/>
                  </a:lnTo>
                  <a:lnTo>
                    <a:pt x="4073207" y="3248279"/>
                  </a:lnTo>
                  <a:lnTo>
                    <a:pt x="4050347" y="3287649"/>
                  </a:lnTo>
                  <a:lnTo>
                    <a:pt x="4026725" y="3326383"/>
                  </a:lnTo>
                  <a:lnTo>
                    <a:pt x="4002341" y="3364610"/>
                  </a:lnTo>
                  <a:lnTo>
                    <a:pt x="3977195" y="3402329"/>
                  </a:lnTo>
                  <a:lnTo>
                    <a:pt x="3951287" y="3439414"/>
                  </a:lnTo>
                  <a:lnTo>
                    <a:pt x="3924490" y="3475990"/>
                  </a:lnTo>
                  <a:lnTo>
                    <a:pt x="3897185" y="3511930"/>
                  </a:lnTo>
                  <a:lnTo>
                    <a:pt x="3868991" y="3547364"/>
                  </a:lnTo>
                  <a:lnTo>
                    <a:pt x="3840162" y="3582162"/>
                  </a:lnTo>
                  <a:lnTo>
                    <a:pt x="3810571" y="3616325"/>
                  </a:lnTo>
                  <a:lnTo>
                    <a:pt x="3780345" y="3649853"/>
                  </a:lnTo>
                  <a:lnTo>
                    <a:pt x="3749357" y="3682746"/>
                  </a:lnTo>
                  <a:lnTo>
                    <a:pt x="3717861" y="3715004"/>
                  </a:lnTo>
                  <a:lnTo>
                    <a:pt x="3685603" y="3746627"/>
                  </a:lnTo>
                  <a:lnTo>
                    <a:pt x="3652583" y="3777488"/>
                  </a:lnTo>
                  <a:lnTo>
                    <a:pt x="3619055" y="3807841"/>
                  </a:lnTo>
                  <a:lnTo>
                    <a:pt x="3584892" y="3837304"/>
                  </a:lnTo>
                  <a:lnTo>
                    <a:pt x="3550094" y="3866261"/>
                  </a:lnTo>
                  <a:lnTo>
                    <a:pt x="3514788" y="3894328"/>
                  </a:lnTo>
                  <a:lnTo>
                    <a:pt x="3478847" y="3921760"/>
                  </a:lnTo>
                  <a:lnTo>
                    <a:pt x="3442271" y="3948429"/>
                  </a:lnTo>
                  <a:lnTo>
                    <a:pt x="3405060" y="3974338"/>
                  </a:lnTo>
                  <a:lnTo>
                    <a:pt x="3367468" y="3999611"/>
                  </a:lnTo>
                  <a:lnTo>
                    <a:pt x="3329241" y="4023995"/>
                  </a:lnTo>
                  <a:lnTo>
                    <a:pt x="3290379" y="4047616"/>
                  </a:lnTo>
                  <a:lnTo>
                    <a:pt x="3251136" y="4070477"/>
                  </a:lnTo>
                  <a:lnTo>
                    <a:pt x="3211258" y="4092448"/>
                  </a:lnTo>
                  <a:lnTo>
                    <a:pt x="3170999" y="4113656"/>
                  </a:lnTo>
                  <a:lnTo>
                    <a:pt x="3130232" y="4134104"/>
                  </a:lnTo>
                  <a:lnTo>
                    <a:pt x="3088830" y="4153662"/>
                  </a:lnTo>
                  <a:lnTo>
                    <a:pt x="3047174" y="4172330"/>
                  </a:lnTo>
                  <a:lnTo>
                    <a:pt x="3004883" y="4190238"/>
                  </a:lnTo>
                  <a:lnTo>
                    <a:pt x="2962211" y="4207205"/>
                  </a:lnTo>
                  <a:lnTo>
                    <a:pt x="2919158" y="4223308"/>
                  </a:lnTo>
                  <a:lnTo>
                    <a:pt x="2875597" y="4238536"/>
                  </a:lnTo>
                  <a:lnTo>
                    <a:pt x="2831655" y="4252849"/>
                  </a:lnTo>
                  <a:lnTo>
                    <a:pt x="2787332" y="4266247"/>
                  </a:lnTo>
                  <a:lnTo>
                    <a:pt x="2742628" y="4278731"/>
                  </a:lnTo>
                  <a:lnTo>
                    <a:pt x="2697416" y="4290275"/>
                  </a:lnTo>
                  <a:lnTo>
                    <a:pt x="2651950" y="4300880"/>
                  </a:lnTo>
                  <a:lnTo>
                    <a:pt x="2606103" y="4310519"/>
                  </a:lnTo>
                  <a:lnTo>
                    <a:pt x="2559875" y="4319193"/>
                  </a:lnTo>
                  <a:lnTo>
                    <a:pt x="2513393" y="4326890"/>
                  </a:lnTo>
                  <a:lnTo>
                    <a:pt x="2466530" y="4333595"/>
                  </a:lnTo>
                  <a:lnTo>
                    <a:pt x="2419286" y="4339297"/>
                  </a:lnTo>
                  <a:lnTo>
                    <a:pt x="2371788" y="4343984"/>
                  </a:lnTo>
                  <a:lnTo>
                    <a:pt x="2324036" y="4347654"/>
                  </a:lnTo>
                  <a:lnTo>
                    <a:pt x="2275903" y="4350283"/>
                  </a:lnTo>
                  <a:lnTo>
                    <a:pt x="2227643" y="4351883"/>
                  </a:lnTo>
                  <a:lnTo>
                    <a:pt x="2179002" y="4352404"/>
                  </a:lnTo>
                  <a:lnTo>
                    <a:pt x="2176208" y="4352404"/>
                  </a:lnTo>
                  <a:lnTo>
                    <a:pt x="2127567" y="4351883"/>
                  </a:lnTo>
                  <a:lnTo>
                    <a:pt x="2079180" y="4350283"/>
                  </a:lnTo>
                  <a:lnTo>
                    <a:pt x="2031174" y="4347654"/>
                  </a:lnTo>
                  <a:lnTo>
                    <a:pt x="1983422" y="4343984"/>
                  </a:lnTo>
                  <a:lnTo>
                    <a:pt x="1935924" y="4339297"/>
                  </a:lnTo>
                  <a:lnTo>
                    <a:pt x="1888680" y="4333595"/>
                  </a:lnTo>
                  <a:lnTo>
                    <a:pt x="1841817" y="4326890"/>
                  </a:lnTo>
                  <a:lnTo>
                    <a:pt x="1795335" y="4319193"/>
                  </a:lnTo>
                  <a:lnTo>
                    <a:pt x="1749107" y="4310519"/>
                  </a:lnTo>
                  <a:lnTo>
                    <a:pt x="1703260" y="4300880"/>
                  </a:lnTo>
                  <a:lnTo>
                    <a:pt x="1657794" y="4290275"/>
                  </a:lnTo>
                  <a:lnTo>
                    <a:pt x="1612582" y="4278731"/>
                  </a:lnTo>
                  <a:lnTo>
                    <a:pt x="1567878" y="4266247"/>
                  </a:lnTo>
                  <a:lnTo>
                    <a:pt x="1523555" y="4252849"/>
                  </a:lnTo>
                  <a:lnTo>
                    <a:pt x="1479613" y="4238536"/>
                  </a:lnTo>
                  <a:lnTo>
                    <a:pt x="1436052" y="4223308"/>
                  </a:lnTo>
                  <a:lnTo>
                    <a:pt x="1392999" y="4207205"/>
                  </a:lnTo>
                  <a:lnTo>
                    <a:pt x="1350327" y="4190238"/>
                  </a:lnTo>
                  <a:lnTo>
                    <a:pt x="1308036" y="4172330"/>
                  </a:lnTo>
                  <a:lnTo>
                    <a:pt x="1266253" y="4153662"/>
                  </a:lnTo>
                  <a:lnTo>
                    <a:pt x="1224978" y="4134104"/>
                  </a:lnTo>
                  <a:lnTo>
                    <a:pt x="1184211" y="4113656"/>
                  </a:lnTo>
                  <a:lnTo>
                    <a:pt x="1143825" y="4092448"/>
                  </a:lnTo>
                  <a:lnTo>
                    <a:pt x="1104074" y="4070477"/>
                  </a:lnTo>
                  <a:lnTo>
                    <a:pt x="1064831" y="4047616"/>
                  </a:lnTo>
                  <a:lnTo>
                    <a:pt x="1025969" y="4023995"/>
                  </a:lnTo>
                  <a:lnTo>
                    <a:pt x="987742" y="3999611"/>
                  </a:lnTo>
                  <a:lnTo>
                    <a:pt x="950023" y="3974338"/>
                  </a:lnTo>
                  <a:lnTo>
                    <a:pt x="912939" y="3948429"/>
                  </a:lnTo>
                  <a:lnTo>
                    <a:pt x="876363" y="3921760"/>
                  </a:lnTo>
                  <a:lnTo>
                    <a:pt x="840422" y="3894328"/>
                  </a:lnTo>
                  <a:lnTo>
                    <a:pt x="804989" y="3866261"/>
                  </a:lnTo>
                  <a:lnTo>
                    <a:pt x="770191" y="3837304"/>
                  </a:lnTo>
                  <a:lnTo>
                    <a:pt x="736028" y="3807841"/>
                  </a:lnTo>
                  <a:lnTo>
                    <a:pt x="702500" y="3777488"/>
                  </a:lnTo>
                  <a:lnTo>
                    <a:pt x="669645" y="3746627"/>
                  </a:lnTo>
                  <a:lnTo>
                    <a:pt x="637387" y="3715004"/>
                  </a:lnTo>
                  <a:lnTo>
                    <a:pt x="605777" y="3682746"/>
                  </a:lnTo>
                  <a:lnTo>
                    <a:pt x="574852" y="3649853"/>
                  </a:lnTo>
                  <a:lnTo>
                    <a:pt x="544601" y="3616325"/>
                  </a:lnTo>
                  <a:lnTo>
                    <a:pt x="515048" y="3582162"/>
                  </a:lnTo>
                  <a:lnTo>
                    <a:pt x="486194" y="3547364"/>
                  </a:lnTo>
                  <a:lnTo>
                    <a:pt x="458050" y="3511930"/>
                  </a:lnTo>
                  <a:lnTo>
                    <a:pt x="430631" y="3475990"/>
                  </a:lnTo>
                  <a:lnTo>
                    <a:pt x="403948" y="3439414"/>
                  </a:lnTo>
                  <a:lnTo>
                    <a:pt x="378015" y="3402329"/>
                  </a:lnTo>
                  <a:lnTo>
                    <a:pt x="352844" y="3364610"/>
                  </a:lnTo>
                  <a:lnTo>
                    <a:pt x="328434" y="3326383"/>
                  </a:lnTo>
                  <a:lnTo>
                    <a:pt x="304812" y="3287649"/>
                  </a:lnTo>
                  <a:lnTo>
                    <a:pt x="281965" y="3248279"/>
                  </a:lnTo>
                  <a:lnTo>
                    <a:pt x="259930" y="3208528"/>
                  </a:lnTo>
                  <a:lnTo>
                    <a:pt x="238721" y="3168269"/>
                  </a:lnTo>
                  <a:lnTo>
                    <a:pt x="218325" y="3127375"/>
                  </a:lnTo>
                  <a:lnTo>
                    <a:pt x="198754" y="3086100"/>
                  </a:lnTo>
                  <a:lnTo>
                    <a:pt x="180047" y="3044316"/>
                  </a:lnTo>
                  <a:lnTo>
                    <a:pt x="162191" y="3002153"/>
                  </a:lnTo>
                  <a:lnTo>
                    <a:pt x="145199" y="2959481"/>
                  </a:lnTo>
                  <a:lnTo>
                    <a:pt x="129095" y="2916301"/>
                  </a:lnTo>
                  <a:lnTo>
                    <a:pt x="113868" y="2872866"/>
                  </a:lnTo>
                  <a:lnTo>
                    <a:pt x="99555" y="2828925"/>
                  </a:lnTo>
                  <a:lnTo>
                    <a:pt x="86156" y="2784475"/>
                  </a:lnTo>
                  <a:lnTo>
                    <a:pt x="73672" y="2739771"/>
                  </a:lnTo>
                  <a:lnTo>
                    <a:pt x="62128" y="2694685"/>
                  </a:lnTo>
                  <a:lnTo>
                    <a:pt x="51523" y="2649220"/>
                  </a:lnTo>
                  <a:lnTo>
                    <a:pt x="41884" y="2603372"/>
                  </a:lnTo>
                  <a:lnTo>
                    <a:pt x="33210" y="2557145"/>
                  </a:lnTo>
                  <a:lnTo>
                    <a:pt x="25514" y="2510535"/>
                  </a:lnTo>
                  <a:lnTo>
                    <a:pt x="18808" y="2463672"/>
                  </a:lnTo>
                  <a:lnTo>
                    <a:pt x="13106" y="2416556"/>
                  </a:lnTo>
                  <a:lnTo>
                    <a:pt x="8420" y="2369058"/>
                  </a:lnTo>
                  <a:lnTo>
                    <a:pt x="4749" y="2321179"/>
                  </a:lnTo>
                  <a:lnTo>
                    <a:pt x="2108" y="2273172"/>
                  </a:lnTo>
                  <a:lnTo>
                    <a:pt x="520" y="2224785"/>
                  </a:lnTo>
                  <a:lnTo>
                    <a:pt x="0" y="217627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7075" y="1390649"/>
              <a:ext cx="4788154" cy="3854069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641095" y="6304889"/>
            <a:ext cx="1689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latin typeface="Trebuchet MS"/>
                <a:cs typeface="Trebuchet MS"/>
              </a:rPr>
              <a:t>11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676893" y="6330188"/>
            <a:ext cx="19323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Copyright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©</a:t>
            </a:r>
            <a:r>
              <a:rPr dirty="0" sz="1100" spc="-20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All</a:t>
            </a:r>
            <a:r>
              <a:rPr dirty="0" sz="11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rights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ahoma"/>
                <a:cs typeface="Tahoma"/>
              </a:rPr>
              <a:t>Reserved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7927" y="3034664"/>
            <a:ext cx="44608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0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dirty="0" sz="4000" spc="-5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6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4000" spc="-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85">
                <a:solidFill>
                  <a:srgbClr val="FFFFFF"/>
                </a:solidFill>
                <a:latin typeface="Arial"/>
                <a:cs typeface="Arial"/>
              </a:rPr>
              <a:t>Cognitive</a:t>
            </a:r>
            <a:r>
              <a:rPr dirty="0" sz="4000" spc="-6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8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25"/>
              <a:t> </a:t>
            </a:r>
            <a:r>
              <a:rPr dirty="0"/>
              <a:t>Cognitive</a:t>
            </a:r>
            <a:r>
              <a:rPr dirty="0" spc="-30"/>
              <a:t> </a:t>
            </a:r>
            <a:r>
              <a:rPr dirty="0"/>
              <a:t>Health -</a:t>
            </a:r>
            <a:r>
              <a:rPr dirty="0" spc="-35"/>
              <a:t> </a:t>
            </a:r>
            <a:r>
              <a:rPr dirty="0" spc="-10"/>
              <a:t>Diagnostics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33882" rIns="0" bIns="0" rtlCol="0" vert="horz">
            <a:spAutoFit/>
          </a:bodyPr>
          <a:lstStyle/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dirty="0" b="1">
                <a:latin typeface="Calibri"/>
                <a:cs typeface="Calibri"/>
              </a:rPr>
              <a:t>Cognitive</a:t>
            </a:r>
            <a:r>
              <a:rPr dirty="0" spc="-3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Testing</a:t>
            </a:r>
            <a:r>
              <a:rPr dirty="0" spc="-3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&amp;</a:t>
            </a:r>
            <a:r>
              <a:rPr dirty="0" spc="-1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Digital</a:t>
            </a:r>
            <a:r>
              <a:rPr dirty="0" spc="-40" b="1">
                <a:latin typeface="Calibri"/>
                <a:cs typeface="Calibri"/>
              </a:rPr>
              <a:t> </a:t>
            </a:r>
            <a:r>
              <a:rPr dirty="0" spc="-10" b="1">
                <a:latin typeface="Calibri"/>
                <a:cs typeface="Calibri"/>
              </a:rPr>
              <a:t>Biomarkers</a:t>
            </a:r>
          </a:p>
          <a:p>
            <a:pPr marL="355600" marR="5080">
              <a:lnSpc>
                <a:spcPct val="100000"/>
              </a:lnSpc>
            </a:pPr>
            <a:r>
              <a:rPr dirty="0" spc="-10" b="1">
                <a:latin typeface="Calibri"/>
                <a:cs typeface="Calibri"/>
              </a:rPr>
              <a:t>AI-</a:t>
            </a:r>
            <a:r>
              <a:rPr dirty="0" b="1">
                <a:latin typeface="Calibri"/>
                <a:cs typeface="Calibri"/>
              </a:rPr>
              <a:t>based</a:t>
            </a:r>
            <a:r>
              <a:rPr dirty="0" spc="-6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cognitive</a:t>
            </a:r>
            <a:r>
              <a:rPr dirty="0" spc="-5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platforms</a:t>
            </a:r>
            <a:r>
              <a:rPr dirty="0" spc="-85" b="1">
                <a:latin typeface="Calibri"/>
                <a:cs typeface="Calibri"/>
              </a:rPr>
              <a:t> </a:t>
            </a:r>
            <a:r>
              <a:rPr dirty="0"/>
              <a:t>analyze</a:t>
            </a:r>
            <a:r>
              <a:rPr dirty="0" spc="-25"/>
              <a:t> </a:t>
            </a:r>
            <a:r>
              <a:rPr dirty="0"/>
              <a:t>speech,</a:t>
            </a:r>
            <a:r>
              <a:rPr dirty="0" spc="-50"/>
              <a:t> </a:t>
            </a:r>
            <a:r>
              <a:rPr dirty="0"/>
              <a:t>typing,</a:t>
            </a:r>
            <a:r>
              <a:rPr dirty="0" spc="-10"/>
              <a:t> </a:t>
            </a:r>
            <a:r>
              <a:rPr dirty="0"/>
              <a:t>or</a:t>
            </a:r>
            <a:r>
              <a:rPr dirty="0" spc="-25"/>
              <a:t> </a:t>
            </a:r>
            <a:r>
              <a:rPr dirty="0" spc="-10"/>
              <a:t>tablet- </a:t>
            </a:r>
            <a:r>
              <a:rPr dirty="0"/>
              <a:t>based</a:t>
            </a:r>
            <a:r>
              <a:rPr dirty="0" spc="-50"/>
              <a:t> </a:t>
            </a:r>
            <a:r>
              <a:rPr dirty="0"/>
              <a:t>task</a:t>
            </a:r>
            <a:r>
              <a:rPr dirty="0" spc="-50"/>
              <a:t> </a:t>
            </a:r>
            <a:r>
              <a:rPr dirty="0"/>
              <a:t>data</a:t>
            </a:r>
            <a:r>
              <a:rPr dirty="0" spc="-30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detect</a:t>
            </a:r>
            <a:r>
              <a:rPr dirty="0" spc="-40"/>
              <a:t> </a:t>
            </a:r>
            <a:r>
              <a:rPr dirty="0"/>
              <a:t>subtle</a:t>
            </a:r>
            <a:r>
              <a:rPr dirty="0" spc="-25"/>
              <a:t> </a:t>
            </a:r>
            <a:r>
              <a:rPr dirty="0" spc="-10"/>
              <a:t>deficits</a:t>
            </a:r>
          </a:p>
          <a:p>
            <a:pPr marL="355600">
              <a:lnSpc>
                <a:spcPct val="100000"/>
              </a:lnSpc>
              <a:spcBef>
                <a:spcPts val="3840"/>
              </a:spcBef>
            </a:pPr>
            <a:r>
              <a:rPr dirty="0" spc="-10" b="1">
                <a:latin typeface="Calibri"/>
                <a:cs typeface="Calibri"/>
              </a:rPr>
              <a:t>Examples:</a:t>
            </a:r>
          </a:p>
          <a:p>
            <a:pPr marL="812800">
              <a:lnSpc>
                <a:spcPct val="100000"/>
              </a:lnSpc>
              <a:spcBef>
                <a:spcPts val="5"/>
              </a:spcBef>
            </a:pPr>
            <a:r>
              <a:rPr dirty="0" i="1">
                <a:latin typeface="Calibri"/>
                <a:cs typeface="Calibri"/>
              </a:rPr>
              <a:t>CogState,</a:t>
            </a:r>
            <a:r>
              <a:rPr dirty="0" spc="-45" i="1">
                <a:latin typeface="Calibri"/>
                <a:cs typeface="Calibri"/>
              </a:rPr>
              <a:t> </a:t>
            </a:r>
            <a:r>
              <a:rPr dirty="0" i="1">
                <a:latin typeface="Calibri"/>
                <a:cs typeface="Calibri"/>
              </a:rPr>
              <a:t>Linus</a:t>
            </a:r>
            <a:r>
              <a:rPr dirty="0" spc="-20" i="1">
                <a:latin typeface="Calibri"/>
                <a:cs typeface="Calibri"/>
              </a:rPr>
              <a:t> </a:t>
            </a:r>
            <a:r>
              <a:rPr dirty="0" i="1">
                <a:latin typeface="Calibri"/>
                <a:cs typeface="Calibri"/>
              </a:rPr>
              <a:t>Health,</a:t>
            </a:r>
            <a:r>
              <a:rPr dirty="0" spc="-15" i="1">
                <a:latin typeface="Calibri"/>
                <a:cs typeface="Calibri"/>
              </a:rPr>
              <a:t> </a:t>
            </a:r>
            <a:r>
              <a:rPr dirty="0" spc="-10" i="1">
                <a:latin typeface="Calibri"/>
                <a:cs typeface="Calibri"/>
              </a:rPr>
              <a:t>Altoida</a:t>
            </a:r>
            <a:r>
              <a:rPr dirty="0" spc="-10"/>
              <a:t>—</a:t>
            </a:r>
            <a:r>
              <a:rPr dirty="0"/>
              <a:t>use</a:t>
            </a:r>
            <a:r>
              <a:rPr dirty="0" spc="-35"/>
              <a:t> </a:t>
            </a:r>
            <a:r>
              <a:rPr dirty="0"/>
              <a:t>ML</a:t>
            </a:r>
            <a:r>
              <a:rPr dirty="0" spc="-45"/>
              <a:t> </a:t>
            </a:r>
            <a:r>
              <a:rPr dirty="0"/>
              <a:t>to</a:t>
            </a:r>
            <a:r>
              <a:rPr dirty="0" spc="-50"/>
              <a:t> </a:t>
            </a:r>
            <a:r>
              <a:rPr dirty="0"/>
              <a:t>predict</a:t>
            </a:r>
            <a:r>
              <a:rPr dirty="0" spc="-40"/>
              <a:t> </a:t>
            </a:r>
            <a:r>
              <a:rPr dirty="0"/>
              <a:t>MCI</a:t>
            </a:r>
            <a:r>
              <a:rPr dirty="0" spc="-40"/>
              <a:t> </a:t>
            </a:r>
            <a:r>
              <a:rPr dirty="0" spc="-25"/>
              <a:t>and</a:t>
            </a:r>
          </a:p>
          <a:p>
            <a:pPr marL="812800">
              <a:lnSpc>
                <a:spcPct val="100000"/>
              </a:lnSpc>
            </a:pPr>
            <a:r>
              <a:rPr dirty="0"/>
              <a:t>Alzheimer’s</a:t>
            </a:r>
            <a:r>
              <a:rPr dirty="0" spc="-45"/>
              <a:t> </a:t>
            </a:r>
            <a:r>
              <a:rPr dirty="0" spc="-10"/>
              <a:t>progression.</a:t>
            </a:r>
          </a:p>
          <a:p>
            <a:pPr marL="812800" marR="1772285">
              <a:lnSpc>
                <a:spcPct val="100000"/>
              </a:lnSpc>
            </a:pPr>
            <a:r>
              <a:rPr dirty="0" i="1">
                <a:latin typeface="Calibri"/>
                <a:cs typeface="Calibri"/>
              </a:rPr>
              <a:t>Speech</a:t>
            </a:r>
            <a:r>
              <a:rPr dirty="0" spc="-40" i="1">
                <a:latin typeface="Calibri"/>
                <a:cs typeface="Calibri"/>
              </a:rPr>
              <a:t> </a:t>
            </a:r>
            <a:r>
              <a:rPr dirty="0" i="1">
                <a:latin typeface="Calibri"/>
                <a:cs typeface="Calibri"/>
              </a:rPr>
              <a:t>AI</a:t>
            </a:r>
            <a:r>
              <a:rPr dirty="0" spc="-45" i="1">
                <a:latin typeface="Calibri"/>
                <a:cs typeface="Calibri"/>
              </a:rPr>
              <a:t> </a:t>
            </a:r>
            <a:r>
              <a:rPr dirty="0" i="1">
                <a:latin typeface="Calibri"/>
                <a:cs typeface="Calibri"/>
              </a:rPr>
              <a:t>tools</a:t>
            </a:r>
            <a:r>
              <a:rPr dirty="0" spc="-55" i="1">
                <a:latin typeface="Calibri"/>
                <a:cs typeface="Calibri"/>
              </a:rPr>
              <a:t> </a:t>
            </a:r>
            <a:r>
              <a:rPr dirty="0"/>
              <a:t>identify</a:t>
            </a:r>
            <a:r>
              <a:rPr dirty="0" spc="-30"/>
              <a:t> </a:t>
            </a:r>
            <a:r>
              <a:rPr dirty="0"/>
              <a:t>early</a:t>
            </a:r>
            <a:r>
              <a:rPr dirty="0" spc="-45"/>
              <a:t> </a:t>
            </a:r>
            <a:r>
              <a:rPr dirty="0"/>
              <a:t>language</a:t>
            </a:r>
            <a:r>
              <a:rPr dirty="0" spc="-25"/>
              <a:t> </a:t>
            </a:r>
            <a:r>
              <a:rPr dirty="0"/>
              <a:t>changes</a:t>
            </a:r>
            <a:r>
              <a:rPr dirty="0" spc="-50"/>
              <a:t> </a:t>
            </a:r>
            <a:r>
              <a:rPr dirty="0" spc="-25"/>
              <a:t>in </a:t>
            </a:r>
            <a:r>
              <a:rPr dirty="0"/>
              <a:t>frontotemporal</a:t>
            </a:r>
            <a:r>
              <a:rPr dirty="0" spc="-70"/>
              <a:t> </a:t>
            </a:r>
            <a:r>
              <a:rPr dirty="0"/>
              <a:t>dementia</a:t>
            </a:r>
            <a:r>
              <a:rPr dirty="0" spc="-70"/>
              <a:t> </a:t>
            </a:r>
            <a:r>
              <a:rPr dirty="0"/>
              <a:t>and</a:t>
            </a:r>
            <a:r>
              <a:rPr dirty="0" spc="-65"/>
              <a:t> </a:t>
            </a:r>
            <a:r>
              <a:rPr dirty="0" spc="-10"/>
              <a:t>depression.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25"/>
              <a:t> </a:t>
            </a:r>
            <a:r>
              <a:rPr dirty="0"/>
              <a:t>Cognitive</a:t>
            </a:r>
            <a:r>
              <a:rPr dirty="0" spc="-30"/>
              <a:t> </a:t>
            </a:r>
            <a:r>
              <a:rPr dirty="0"/>
              <a:t>Health -</a:t>
            </a:r>
            <a:r>
              <a:rPr dirty="0" spc="-35"/>
              <a:t> </a:t>
            </a:r>
            <a:r>
              <a:rPr dirty="0" spc="-10"/>
              <a:t>Diagnostics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295438"/>
            <a:ext cx="7845806" cy="5119497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25"/>
              <a:t> </a:t>
            </a:r>
            <a:r>
              <a:rPr dirty="0"/>
              <a:t>Cognitive</a:t>
            </a:r>
            <a:r>
              <a:rPr dirty="0" spc="-30"/>
              <a:t> </a:t>
            </a:r>
            <a:r>
              <a:rPr dirty="0"/>
              <a:t>Health -</a:t>
            </a:r>
            <a:r>
              <a:rPr dirty="0" spc="-35"/>
              <a:t> </a:t>
            </a:r>
            <a:r>
              <a:rPr dirty="0" spc="-10"/>
              <a:t>Diagnostics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0" y="1295450"/>
            <a:ext cx="5358130" cy="518312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25"/>
              <a:t> </a:t>
            </a:r>
            <a:r>
              <a:rPr dirty="0"/>
              <a:t>Cognitive</a:t>
            </a:r>
            <a:r>
              <a:rPr dirty="0" spc="-30"/>
              <a:t> </a:t>
            </a:r>
            <a:r>
              <a:rPr dirty="0"/>
              <a:t>Health -</a:t>
            </a:r>
            <a:r>
              <a:rPr dirty="0" spc="-35"/>
              <a:t> </a:t>
            </a:r>
            <a:r>
              <a:rPr dirty="0" spc="-10"/>
              <a:t>Diagnostics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0" y="1219200"/>
            <a:ext cx="5104511" cy="525780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25"/>
              <a:t> </a:t>
            </a:r>
            <a:r>
              <a:rPr dirty="0"/>
              <a:t>Cognitive</a:t>
            </a:r>
            <a:r>
              <a:rPr dirty="0" spc="-30"/>
              <a:t> </a:t>
            </a:r>
            <a:r>
              <a:rPr dirty="0"/>
              <a:t>Health -</a:t>
            </a:r>
            <a:r>
              <a:rPr dirty="0" spc="-35"/>
              <a:t> </a:t>
            </a:r>
            <a:r>
              <a:rPr dirty="0" spc="-10"/>
              <a:t>Diagnostics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1371600"/>
            <a:ext cx="6157722" cy="464820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25"/>
              <a:t> </a:t>
            </a:r>
            <a:r>
              <a:rPr dirty="0"/>
              <a:t>Cognitive</a:t>
            </a:r>
            <a:r>
              <a:rPr dirty="0" spc="-30"/>
              <a:t> </a:t>
            </a:r>
            <a:r>
              <a:rPr dirty="0"/>
              <a:t>Health -</a:t>
            </a:r>
            <a:r>
              <a:rPr dirty="0" spc="-35"/>
              <a:t> </a:t>
            </a:r>
            <a:r>
              <a:rPr dirty="0" spc="-10"/>
              <a:t>Diagnostics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1143000"/>
            <a:ext cx="4309236" cy="533400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200" y="1905000"/>
            <a:ext cx="3819779" cy="350520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25"/>
              <a:t> </a:t>
            </a:r>
            <a:r>
              <a:rPr dirty="0"/>
              <a:t>Cognitive</a:t>
            </a:r>
            <a:r>
              <a:rPr dirty="0" spc="-30"/>
              <a:t> </a:t>
            </a:r>
            <a:r>
              <a:rPr dirty="0"/>
              <a:t>Health -</a:t>
            </a:r>
            <a:r>
              <a:rPr dirty="0" spc="-35"/>
              <a:t> </a:t>
            </a:r>
            <a:r>
              <a:rPr dirty="0" spc="-10"/>
              <a:t>Diagnostics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1371549"/>
            <a:ext cx="6451092" cy="497687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17678"/>
            <a:ext cx="6685280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5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/>
              <a:t>Cognitive</a:t>
            </a:r>
            <a:r>
              <a:rPr dirty="0" spc="-40"/>
              <a:t> </a:t>
            </a:r>
            <a:r>
              <a:rPr dirty="0"/>
              <a:t>Health</a:t>
            </a:r>
            <a:r>
              <a:rPr dirty="0" spc="-5"/>
              <a:t> </a:t>
            </a:r>
            <a:r>
              <a:rPr dirty="0" spc="-50"/>
              <a:t>–</a:t>
            </a:r>
          </a:p>
          <a:p>
            <a:pPr marL="12700">
              <a:lnSpc>
                <a:spcPct val="100000"/>
              </a:lnSpc>
            </a:pPr>
            <a:r>
              <a:rPr dirty="0"/>
              <a:t>Personalized</a:t>
            </a:r>
            <a:r>
              <a:rPr dirty="0" spc="-25"/>
              <a:t> </a:t>
            </a:r>
            <a:r>
              <a:rPr dirty="0" spc="-20"/>
              <a:t>Care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971294"/>
            <a:ext cx="1098105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19075">
              <a:lnSpc>
                <a:spcPct val="100000"/>
              </a:lnSpc>
              <a:spcBef>
                <a:spcPts val="100"/>
              </a:spcBef>
              <a:buChar char="•"/>
              <a:tabLst>
                <a:tab pos="231775" algn="l"/>
              </a:tabLst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Integration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multimodal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(clinical,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neuroimaging,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genetic,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digital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biomarkers)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enhances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accuracy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individualized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risk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assessment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enables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dynamic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adjustment</a:t>
            </a:r>
            <a:r>
              <a:rPr dirty="0" sz="24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care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plans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based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on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predicted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disease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trajectories.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446278"/>
            <a:ext cx="301498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Objectives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93139" y="1680413"/>
            <a:ext cx="10263505" cy="34093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84200" marR="321945" indent="-5721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Understand</a:t>
            </a:r>
            <a:r>
              <a:rPr dirty="0" sz="37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 spc="-10">
                <a:solidFill>
                  <a:srgbClr val="2F40C2"/>
                </a:solidFill>
                <a:latin typeface="Calibri"/>
                <a:cs typeface="Calibri"/>
              </a:rPr>
              <a:t>fundamentals</a:t>
            </a:r>
            <a:r>
              <a:rPr dirty="0" sz="37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3700" spc="-8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AI</a:t>
            </a:r>
            <a:r>
              <a:rPr dirty="0" sz="3700" spc="-8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in</a:t>
            </a:r>
            <a:r>
              <a:rPr dirty="0" sz="3700" spc="-8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the</a:t>
            </a:r>
            <a:r>
              <a:rPr dirty="0" sz="37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 spc="-10">
                <a:solidFill>
                  <a:srgbClr val="2F40C2"/>
                </a:solidFill>
                <a:latin typeface="Calibri"/>
                <a:cs typeface="Calibri"/>
              </a:rPr>
              <a:t>healthcare setting</a:t>
            </a:r>
            <a:endParaRPr sz="3700">
              <a:latin typeface="Calibri"/>
              <a:cs typeface="Calibri"/>
            </a:endParaRPr>
          </a:p>
          <a:p>
            <a:pPr marL="584200" marR="5080" indent="-57213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Discuss</a:t>
            </a:r>
            <a:r>
              <a:rPr dirty="0" sz="3700" spc="-8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current</a:t>
            </a:r>
            <a:r>
              <a:rPr dirty="0" sz="3700" spc="-7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applications</a:t>
            </a:r>
            <a:r>
              <a:rPr dirty="0" sz="37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3700" spc="-9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AI</a:t>
            </a:r>
            <a:r>
              <a:rPr dirty="0" sz="3700" spc="-10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tools</a:t>
            </a:r>
            <a:r>
              <a:rPr dirty="0" sz="3700" spc="-9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in</a:t>
            </a:r>
            <a:r>
              <a:rPr dirty="0" sz="3700" spc="-9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 spc="-10">
                <a:solidFill>
                  <a:srgbClr val="2F40C2"/>
                </a:solidFill>
                <a:latin typeface="Calibri"/>
                <a:cs typeface="Calibri"/>
              </a:rPr>
              <a:t>cognitive health</a:t>
            </a:r>
            <a:endParaRPr sz="37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buFont typeface="Arial"/>
              <a:buChar char="•"/>
              <a:tabLst>
                <a:tab pos="584200" algn="l"/>
              </a:tabLst>
            </a:pP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Review</a:t>
            </a:r>
            <a:r>
              <a:rPr dirty="0" sz="3700" spc="-10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benefits</a:t>
            </a:r>
            <a:r>
              <a:rPr dirty="0" sz="3700" spc="-10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3700" spc="-11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 spc="-10">
                <a:solidFill>
                  <a:srgbClr val="2F40C2"/>
                </a:solidFill>
                <a:latin typeface="Calibri"/>
                <a:cs typeface="Calibri"/>
              </a:rPr>
              <a:t>challenges</a:t>
            </a:r>
            <a:endParaRPr sz="37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buFont typeface="Arial"/>
              <a:buChar char="•"/>
              <a:tabLst>
                <a:tab pos="584200" algn="l"/>
              </a:tabLst>
            </a:pPr>
            <a:r>
              <a:rPr dirty="0" sz="3700">
                <a:solidFill>
                  <a:srgbClr val="2F40C2"/>
                </a:solidFill>
                <a:latin typeface="Calibri"/>
                <a:cs typeface="Calibri"/>
              </a:rPr>
              <a:t>Future</a:t>
            </a:r>
            <a:r>
              <a:rPr dirty="0" sz="3700" spc="-9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3700" spc="-10">
                <a:solidFill>
                  <a:srgbClr val="2F40C2"/>
                </a:solidFill>
                <a:latin typeface="Calibri"/>
                <a:cs typeface="Calibri"/>
              </a:rPr>
              <a:t>directions</a:t>
            </a:r>
            <a:endParaRPr sz="3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17678"/>
            <a:ext cx="6685280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5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/>
              <a:t>Cognitive</a:t>
            </a:r>
            <a:r>
              <a:rPr dirty="0" spc="-40"/>
              <a:t> </a:t>
            </a:r>
            <a:r>
              <a:rPr dirty="0"/>
              <a:t>Health</a:t>
            </a:r>
            <a:r>
              <a:rPr dirty="0" spc="-5"/>
              <a:t> </a:t>
            </a:r>
            <a:r>
              <a:rPr dirty="0" spc="-50"/>
              <a:t>–</a:t>
            </a:r>
          </a:p>
          <a:p>
            <a:pPr marL="12700">
              <a:lnSpc>
                <a:spcPct val="100000"/>
              </a:lnSpc>
            </a:pPr>
            <a:r>
              <a:rPr dirty="0"/>
              <a:t>Personalized</a:t>
            </a:r>
            <a:r>
              <a:rPr dirty="0" spc="-25"/>
              <a:t> </a:t>
            </a:r>
            <a:r>
              <a:rPr dirty="0" spc="-20"/>
              <a:t>Care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971294"/>
            <a:ext cx="10981055" cy="2586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19075">
              <a:lnSpc>
                <a:spcPct val="100000"/>
              </a:lnSpc>
              <a:spcBef>
                <a:spcPts val="100"/>
              </a:spcBef>
              <a:buChar char="•"/>
              <a:tabLst>
                <a:tab pos="231775" algn="l"/>
              </a:tabLst>
            </a:pP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Integration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multimodal</a:t>
            </a:r>
            <a:r>
              <a:rPr dirty="0" sz="2400" spc="-5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data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(clinical,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neuroimaging,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genetic,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dirty="0" sz="2400" spc="-2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digital</a:t>
            </a:r>
            <a:r>
              <a:rPr dirty="0" sz="2400" spc="-5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biomarkers)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enhances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accuracy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individualized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risk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assessment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enables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dynamic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adjustment</a:t>
            </a:r>
            <a:r>
              <a:rPr dirty="0" sz="2400" spc="-7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dirty="0" sz="2400" spc="-6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care</a:t>
            </a:r>
            <a:r>
              <a:rPr dirty="0" sz="2400" spc="-6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plans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based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on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predicted</a:t>
            </a:r>
            <a:r>
              <a:rPr dirty="0" sz="2400" spc="-6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disease</a:t>
            </a:r>
            <a:r>
              <a:rPr dirty="0" sz="2400" spc="-5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trajectories.</a:t>
            </a:r>
            <a:endParaRPr sz="2400">
              <a:latin typeface="Calibri"/>
              <a:cs typeface="Calibri"/>
            </a:endParaRPr>
          </a:p>
          <a:p>
            <a:pPr marL="12700" marR="593725" indent="219075">
              <a:lnSpc>
                <a:spcPct val="100000"/>
              </a:lnSpc>
              <a:spcBef>
                <a:spcPts val="2880"/>
              </a:spcBef>
              <a:buChar char="•"/>
              <a:tabLst>
                <a:tab pos="231775" algn="l"/>
              </a:tabLst>
            </a:pP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AI-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driven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staging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causal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hypothesis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models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show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high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agreement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with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human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experts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biomarker-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based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diagnoses,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with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reported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sensitivity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up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89%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specificity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up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82%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for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predicting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progression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Alzheimer’s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disease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at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24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months.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17678"/>
            <a:ext cx="6685280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5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/>
              <a:t>Cognitive</a:t>
            </a:r>
            <a:r>
              <a:rPr dirty="0" spc="-40"/>
              <a:t> </a:t>
            </a:r>
            <a:r>
              <a:rPr dirty="0"/>
              <a:t>Health</a:t>
            </a:r>
            <a:r>
              <a:rPr dirty="0" spc="-5"/>
              <a:t> </a:t>
            </a:r>
            <a:r>
              <a:rPr dirty="0" spc="-50"/>
              <a:t>–</a:t>
            </a:r>
          </a:p>
          <a:p>
            <a:pPr marL="12700">
              <a:lnSpc>
                <a:spcPct val="100000"/>
              </a:lnSpc>
            </a:pPr>
            <a:r>
              <a:rPr dirty="0"/>
              <a:t>Personalized</a:t>
            </a:r>
            <a:r>
              <a:rPr dirty="0" spc="-25"/>
              <a:t> </a:t>
            </a:r>
            <a:r>
              <a:rPr dirty="0" spc="-20"/>
              <a:t>Care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971294"/>
            <a:ext cx="10981055" cy="44157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19075">
              <a:lnSpc>
                <a:spcPct val="100000"/>
              </a:lnSpc>
              <a:spcBef>
                <a:spcPts val="100"/>
              </a:spcBef>
              <a:buChar char="•"/>
              <a:tabLst>
                <a:tab pos="231775" algn="l"/>
              </a:tabLst>
            </a:pP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Integration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multimodal</a:t>
            </a:r>
            <a:r>
              <a:rPr dirty="0" sz="2400" spc="-5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data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(clinical,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neuroimaging,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genetic,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dirty="0" sz="2400" spc="-2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digital</a:t>
            </a:r>
            <a:r>
              <a:rPr dirty="0" sz="2400" spc="-5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biomarkers)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enhances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accuracy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individualized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risk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assessment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enables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dynamic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adjustment</a:t>
            </a:r>
            <a:r>
              <a:rPr dirty="0" sz="2400" spc="-7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dirty="0" sz="2400" spc="-6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care</a:t>
            </a:r>
            <a:r>
              <a:rPr dirty="0" sz="2400" spc="-6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plans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based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on</a:t>
            </a:r>
            <a:r>
              <a:rPr dirty="0" sz="2400" spc="-6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predicted</a:t>
            </a:r>
            <a:r>
              <a:rPr dirty="0" sz="2400" spc="-6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disease</a:t>
            </a:r>
            <a:r>
              <a:rPr dirty="0" sz="2400" spc="-5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trajectories.</a:t>
            </a:r>
            <a:endParaRPr sz="2400">
              <a:latin typeface="Calibri"/>
              <a:cs typeface="Calibri"/>
            </a:endParaRPr>
          </a:p>
          <a:p>
            <a:pPr marL="12700" marR="593725" indent="219075">
              <a:lnSpc>
                <a:spcPct val="100000"/>
              </a:lnSpc>
              <a:spcBef>
                <a:spcPts val="2880"/>
              </a:spcBef>
              <a:buChar char="•"/>
              <a:tabLst>
                <a:tab pos="231775" algn="l"/>
              </a:tabLst>
            </a:pP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AI-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driven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staging</a:t>
            </a:r>
            <a:r>
              <a:rPr dirty="0" sz="2400" spc="-5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causal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hypothesis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models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show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high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agreement</a:t>
            </a:r>
            <a:r>
              <a:rPr dirty="0" sz="2400" spc="-5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with</a:t>
            </a:r>
            <a:r>
              <a:rPr dirty="0" sz="2400" spc="-5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human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experts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biomarker-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based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diagnoses,</a:t>
            </a:r>
            <a:r>
              <a:rPr dirty="0" sz="2400" spc="-2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with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reported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sensitivity</a:t>
            </a:r>
            <a:r>
              <a:rPr dirty="0" sz="2400" spc="-2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up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89%</a:t>
            </a:r>
            <a:r>
              <a:rPr dirty="0" sz="2400" spc="-5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specificity</a:t>
            </a:r>
            <a:r>
              <a:rPr dirty="0" sz="2400" spc="-5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up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82%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for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predicting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progression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to</a:t>
            </a:r>
            <a:r>
              <a:rPr dirty="0" sz="2400" spc="-5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Alzheimer’s</a:t>
            </a:r>
            <a:r>
              <a:rPr dirty="0" sz="2400" spc="-4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disease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at</a:t>
            </a:r>
            <a:r>
              <a:rPr dirty="0" sz="2400" spc="-35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24</a:t>
            </a:r>
            <a:r>
              <a:rPr dirty="0" sz="2400" spc="-4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months.</a:t>
            </a:r>
            <a:endParaRPr sz="2400">
              <a:latin typeface="Calibri"/>
              <a:cs typeface="Calibri"/>
            </a:endParaRPr>
          </a:p>
          <a:p>
            <a:pPr marL="12700" marR="186055" indent="219075">
              <a:lnSpc>
                <a:spcPct val="100000"/>
              </a:lnSpc>
              <a:spcBef>
                <a:spcPts val="2885"/>
              </a:spcBef>
              <a:buChar char="•"/>
              <a:tabLst>
                <a:tab pos="231775" algn="l"/>
              </a:tabLst>
            </a:pP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AI-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based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risk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calculators</a:t>
            </a:r>
            <a:r>
              <a:rPr dirty="0" sz="2400" spc="-7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decision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support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tools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facilitate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early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identification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of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high-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risk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individuals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support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targeted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intervention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planning,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with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validated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models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showing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robust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performance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in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both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internal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external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cohorts,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though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generalizability</a:t>
            </a:r>
            <a:r>
              <a:rPr dirty="0" sz="24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calibration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remain</a:t>
            </a:r>
            <a:r>
              <a:rPr dirty="0" sz="24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ongoing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challenges.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17678"/>
            <a:ext cx="6685280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35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/>
              <a:t>Cognitive</a:t>
            </a:r>
            <a:r>
              <a:rPr dirty="0" spc="-40"/>
              <a:t> </a:t>
            </a:r>
            <a:r>
              <a:rPr dirty="0"/>
              <a:t>Health</a:t>
            </a:r>
            <a:r>
              <a:rPr dirty="0" spc="-5"/>
              <a:t> </a:t>
            </a:r>
            <a:r>
              <a:rPr dirty="0" spc="-50"/>
              <a:t>–</a:t>
            </a:r>
          </a:p>
          <a:p>
            <a:pPr marL="12700">
              <a:lnSpc>
                <a:spcPct val="100000"/>
              </a:lnSpc>
            </a:pPr>
            <a:r>
              <a:rPr dirty="0"/>
              <a:t>Personalized</a:t>
            </a:r>
            <a:r>
              <a:rPr dirty="0" spc="-25"/>
              <a:t> </a:t>
            </a:r>
            <a:r>
              <a:rPr dirty="0" spc="-20"/>
              <a:t>Care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3030" y="2017014"/>
            <a:ext cx="5345938" cy="461238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41095" y="6304889"/>
            <a:ext cx="1689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latin typeface="Trebuchet MS"/>
                <a:cs typeface="Trebuchet MS"/>
              </a:rPr>
              <a:t>23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676893" y="6330188"/>
            <a:ext cx="19323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Copyright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©</a:t>
            </a:r>
            <a:r>
              <a:rPr dirty="0" sz="1100" spc="-20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All</a:t>
            </a:r>
            <a:r>
              <a:rPr dirty="0" sz="11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rights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ahoma"/>
                <a:cs typeface="Tahoma"/>
              </a:rPr>
              <a:t>Reserved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257927" y="2372105"/>
            <a:ext cx="4340860" cy="2079625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marL="12700" marR="5080">
              <a:lnSpc>
                <a:spcPct val="79000"/>
              </a:lnSpc>
              <a:spcBef>
                <a:spcPts val="1100"/>
              </a:spcBef>
            </a:pPr>
            <a:r>
              <a:rPr dirty="0" sz="4000" spc="-265" b="1">
                <a:solidFill>
                  <a:srgbClr val="FFFFFF"/>
                </a:solidFill>
                <a:latin typeface="Arial"/>
                <a:cs typeface="Arial"/>
              </a:rPr>
              <a:t>Hybrid</a:t>
            </a:r>
            <a:r>
              <a:rPr dirty="0" sz="4000" spc="-6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300" b="1">
                <a:solidFill>
                  <a:srgbClr val="FFFFFF"/>
                </a:solidFill>
                <a:latin typeface="Arial"/>
                <a:cs typeface="Arial"/>
              </a:rPr>
              <a:t>intelligence </a:t>
            </a:r>
            <a:r>
              <a:rPr dirty="0" sz="4000" spc="-280" b="1">
                <a:solidFill>
                  <a:srgbClr val="FFFFFF"/>
                </a:solidFill>
                <a:latin typeface="Arial"/>
                <a:cs typeface="Arial"/>
              </a:rPr>
              <a:t>models,</a:t>
            </a:r>
            <a:r>
              <a:rPr dirty="0" sz="4000" spc="-6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80" b="1">
                <a:solidFill>
                  <a:srgbClr val="FFFFFF"/>
                </a:solidFill>
                <a:latin typeface="Arial"/>
                <a:cs typeface="Arial"/>
              </a:rPr>
              <a:t>benefits</a:t>
            </a:r>
            <a:r>
              <a:rPr dirty="0" sz="4000" spc="-6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50" b="1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4000" spc="-290" b="1">
                <a:solidFill>
                  <a:srgbClr val="FFFFFF"/>
                </a:solidFill>
                <a:latin typeface="Arial"/>
                <a:cs typeface="Arial"/>
              </a:rPr>
              <a:t>challenges</a:t>
            </a:r>
            <a:r>
              <a:rPr dirty="0" sz="4000" spc="-6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65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4000" spc="-5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80" b="1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dirty="0" sz="4000" spc="-5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5" b="1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4000" spc="-280" b="1">
                <a:solidFill>
                  <a:srgbClr val="FFFFFF"/>
                </a:solidFill>
                <a:latin typeface="Arial"/>
                <a:cs typeface="Arial"/>
              </a:rPr>
              <a:t>cognitive</a:t>
            </a:r>
            <a:r>
              <a:rPr dirty="0" sz="4000" spc="-6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75" b="1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Hybrid</a:t>
            </a:r>
            <a:r>
              <a:rPr dirty="0" spc="-90"/>
              <a:t> </a:t>
            </a:r>
            <a:r>
              <a:rPr dirty="0"/>
              <a:t>intelligence</a:t>
            </a:r>
            <a:r>
              <a:rPr dirty="0" spc="-125"/>
              <a:t> </a:t>
            </a:r>
            <a:r>
              <a:rPr dirty="0" spc="-10"/>
              <a:t>models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544777"/>
            <a:ext cx="10250170" cy="34410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9900" marR="377825" indent="-457834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69900" algn="l"/>
              </a:tabLst>
            </a:pPr>
            <a:r>
              <a:rPr dirty="0" sz="3200" b="1">
                <a:solidFill>
                  <a:srgbClr val="2F40C2"/>
                </a:solidFill>
                <a:latin typeface="Arial"/>
                <a:cs typeface="Arial"/>
              </a:rPr>
              <a:t>Hybrid</a:t>
            </a:r>
            <a:r>
              <a:rPr dirty="0" sz="3200" spc="-7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2F40C2"/>
                </a:solidFill>
                <a:latin typeface="Arial"/>
                <a:cs typeface="Arial"/>
              </a:rPr>
              <a:t>intelligence</a:t>
            </a:r>
            <a:r>
              <a:rPr dirty="0" sz="3200" spc="-9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=</a:t>
            </a:r>
            <a:r>
              <a:rPr dirty="0" sz="32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collaboration</a:t>
            </a:r>
            <a:r>
              <a:rPr dirty="0" sz="32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between</a:t>
            </a:r>
            <a:r>
              <a:rPr dirty="0" sz="3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F40C2"/>
                </a:solidFill>
                <a:latin typeface="Arial"/>
                <a:cs typeface="Arial"/>
              </a:rPr>
              <a:t>human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expertise</a:t>
            </a:r>
            <a:r>
              <a:rPr dirty="0" sz="3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32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32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F40C2"/>
                </a:solidFill>
                <a:latin typeface="Arial"/>
                <a:cs typeface="Arial"/>
              </a:rPr>
              <a:t>algorithms.</a:t>
            </a:r>
            <a:endParaRPr sz="3200">
              <a:latin typeface="Arial"/>
              <a:cs typeface="Arial"/>
            </a:endParaRPr>
          </a:p>
          <a:p>
            <a:pPr marL="469900" marR="5080" indent="-457834">
              <a:lnSpc>
                <a:spcPct val="100000"/>
              </a:lnSpc>
              <a:spcBef>
                <a:spcPts val="5"/>
              </a:spcBef>
              <a:buChar char="•"/>
              <a:tabLst>
                <a:tab pos="469900" algn="l"/>
              </a:tabLst>
            </a:pP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Combines</a:t>
            </a:r>
            <a:r>
              <a:rPr dirty="0" sz="3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clinician</a:t>
            </a:r>
            <a:r>
              <a:rPr dirty="0" sz="3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intuition,</a:t>
            </a:r>
            <a:r>
              <a:rPr dirty="0" sz="3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contextual</a:t>
            </a:r>
            <a:r>
              <a:rPr dirty="0" sz="3200" spc="-8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reasoning,</a:t>
            </a:r>
            <a:r>
              <a:rPr dirty="0" sz="32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 spc="-25">
                <a:solidFill>
                  <a:srgbClr val="2F40C2"/>
                </a:solidFill>
                <a:latin typeface="Arial"/>
                <a:cs typeface="Arial"/>
              </a:rPr>
              <a:t>and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ethical</a:t>
            </a:r>
            <a:r>
              <a:rPr dirty="0" sz="32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judgment</a:t>
            </a:r>
            <a:r>
              <a:rPr dirty="0" sz="32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with</a:t>
            </a:r>
            <a:r>
              <a:rPr dirty="0" sz="3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AI’s</a:t>
            </a:r>
            <a:r>
              <a:rPr dirty="0" sz="32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F40C2"/>
                </a:solidFill>
                <a:latin typeface="Arial"/>
                <a:cs typeface="Arial"/>
              </a:rPr>
              <a:t>data-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driven</a:t>
            </a:r>
            <a:r>
              <a:rPr dirty="0" sz="3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precision</a:t>
            </a:r>
            <a:r>
              <a:rPr dirty="0" sz="3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 spc="-25">
                <a:solidFill>
                  <a:srgbClr val="2F40C2"/>
                </a:solidFill>
                <a:latin typeface="Arial"/>
                <a:cs typeface="Arial"/>
              </a:rPr>
              <a:t>and </a:t>
            </a:r>
            <a:r>
              <a:rPr dirty="0" sz="3200" spc="-10">
                <a:solidFill>
                  <a:srgbClr val="2F40C2"/>
                </a:solidFill>
                <a:latin typeface="Arial"/>
                <a:cs typeface="Arial"/>
              </a:rPr>
              <a:t>speed.</a:t>
            </a:r>
            <a:endParaRPr sz="3200">
              <a:latin typeface="Arial"/>
              <a:cs typeface="Arial"/>
            </a:endParaRPr>
          </a:p>
          <a:p>
            <a:pPr marL="469900" marR="1381125" indent="-457834">
              <a:lnSpc>
                <a:spcPct val="100000"/>
              </a:lnSpc>
              <a:buChar char="•"/>
              <a:tabLst>
                <a:tab pos="469900" algn="l"/>
              </a:tabLst>
            </a:pP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Goal:</a:t>
            </a:r>
            <a:r>
              <a:rPr dirty="0" sz="32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enhance,</a:t>
            </a:r>
            <a:r>
              <a:rPr dirty="0" sz="3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rather</a:t>
            </a:r>
            <a:r>
              <a:rPr dirty="0" sz="3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than</a:t>
            </a:r>
            <a:r>
              <a:rPr dirty="0" sz="32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not</a:t>
            </a:r>
            <a:r>
              <a:rPr dirty="0" sz="3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F40C2"/>
                </a:solidFill>
                <a:latin typeface="Arial"/>
                <a:cs typeface="Arial"/>
              </a:rPr>
              <a:t>replace,</a:t>
            </a:r>
            <a:r>
              <a:rPr dirty="0" sz="3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F40C2"/>
                </a:solidFill>
                <a:latin typeface="Arial"/>
                <a:cs typeface="Arial"/>
              </a:rPr>
              <a:t>clinical decision-making.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Joint</a:t>
            </a:r>
            <a:r>
              <a:rPr dirty="0" spc="-140"/>
              <a:t> </a:t>
            </a:r>
            <a:r>
              <a:rPr dirty="0"/>
              <a:t>cognitive</a:t>
            </a:r>
            <a:r>
              <a:rPr dirty="0" spc="-130"/>
              <a:t> </a:t>
            </a:r>
            <a:r>
              <a:rPr dirty="0" spc="-10"/>
              <a:t>systems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29362" rIns="0" bIns="0" rtlCol="0" vert="horz">
            <a:spAutoFit/>
          </a:bodyPr>
          <a:lstStyle/>
          <a:p>
            <a:pPr marL="965200">
              <a:lnSpc>
                <a:spcPct val="100000"/>
              </a:lnSpc>
              <a:spcBef>
                <a:spcPts val="105"/>
              </a:spcBef>
            </a:pPr>
            <a:r>
              <a:rPr dirty="0" b="1">
                <a:latin typeface="Calibri"/>
                <a:cs typeface="Calibri"/>
              </a:rPr>
              <a:t>Radiology:</a:t>
            </a:r>
            <a:r>
              <a:rPr dirty="0" spc="-85" b="1">
                <a:latin typeface="Calibri"/>
                <a:cs typeface="Calibri"/>
              </a:rPr>
              <a:t> </a:t>
            </a:r>
            <a:r>
              <a:rPr dirty="0"/>
              <a:t>AI</a:t>
            </a:r>
            <a:r>
              <a:rPr dirty="0" spc="-65"/>
              <a:t> </a:t>
            </a:r>
            <a:r>
              <a:rPr dirty="0"/>
              <a:t>highlights</a:t>
            </a:r>
            <a:r>
              <a:rPr dirty="0" spc="-15"/>
              <a:t> </a:t>
            </a:r>
            <a:r>
              <a:rPr dirty="0"/>
              <a:t>suspicious</a:t>
            </a:r>
            <a:r>
              <a:rPr dirty="0" spc="-35"/>
              <a:t> </a:t>
            </a:r>
            <a:r>
              <a:rPr dirty="0"/>
              <a:t>brain</a:t>
            </a:r>
            <a:r>
              <a:rPr dirty="0" spc="-50"/>
              <a:t> </a:t>
            </a:r>
            <a:r>
              <a:rPr dirty="0"/>
              <a:t>lesions</a:t>
            </a:r>
            <a:r>
              <a:rPr dirty="0" spc="-55"/>
              <a:t> </a:t>
            </a:r>
            <a:r>
              <a:rPr dirty="0"/>
              <a:t>→</a:t>
            </a:r>
            <a:r>
              <a:rPr dirty="0" spc="-60"/>
              <a:t> </a:t>
            </a:r>
            <a:r>
              <a:rPr dirty="0" spc="-10"/>
              <a:t>clinician</a:t>
            </a:r>
          </a:p>
          <a:p>
            <a:pPr marL="965200">
              <a:lnSpc>
                <a:spcPct val="100000"/>
              </a:lnSpc>
            </a:pPr>
            <a:r>
              <a:rPr dirty="0"/>
              <a:t>confirms</a:t>
            </a:r>
            <a:r>
              <a:rPr dirty="0" spc="-85"/>
              <a:t> </a:t>
            </a:r>
            <a:r>
              <a:rPr dirty="0"/>
              <a:t>and</a:t>
            </a:r>
            <a:r>
              <a:rPr dirty="0" spc="-70"/>
              <a:t> </a:t>
            </a:r>
            <a:r>
              <a:rPr dirty="0"/>
              <a:t>contextualizes</a:t>
            </a:r>
            <a:r>
              <a:rPr dirty="0" spc="-75"/>
              <a:t> </a:t>
            </a:r>
            <a:r>
              <a:rPr dirty="0" spc="-10"/>
              <a:t>findings.</a:t>
            </a:r>
          </a:p>
          <a:p>
            <a:pPr marL="965200">
              <a:lnSpc>
                <a:spcPct val="100000"/>
              </a:lnSpc>
            </a:pPr>
            <a:r>
              <a:rPr dirty="0" b="1">
                <a:latin typeface="Calibri"/>
                <a:cs typeface="Calibri"/>
              </a:rPr>
              <a:t>EEG</a:t>
            </a:r>
            <a:r>
              <a:rPr dirty="0" spc="-4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Analysis:</a:t>
            </a:r>
            <a:r>
              <a:rPr dirty="0" spc="-75" b="1">
                <a:latin typeface="Calibri"/>
                <a:cs typeface="Calibri"/>
              </a:rPr>
              <a:t> </a:t>
            </a:r>
            <a:r>
              <a:rPr dirty="0"/>
              <a:t>Automated</a:t>
            </a:r>
            <a:r>
              <a:rPr dirty="0" spc="-25"/>
              <a:t> </a:t>
            </a:r>
            <a:r>
              <a:rPr dirty="0"/>
              <a:t>spike</a:t>
            </a:r>
            <a:r>
              <a:rPr dirty="0" spc="-40"/>
              <a:t> </a:t>
            </a:r>
            <a:r>
              <a:rPr dirty="0"/>
              <a:t>detection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60"/>
              <a:t> </a:t>
            </a:r>
            <a:r>
              <a:rPr dirty="0"/>
              <a:t>network</a:t>
            </a:r>
            <a:r>
              <a:rPr dirty="0" spc="-55"/>
              <a:t> </a:t>
            </a:r>
            <a:r>
              <a:rPr dirty="0" spc="-10"/>
              <a:t>metrics</a:t>
            </a:r>
          </a:p>
          <a:p>
            <a:pPr marL="965200">
              <a:lnSpc>
                <a:spcPct val="100000"/>
              </a:lnSpc>
            </a:pPr>
            <a:r>
              <a:rPr dirty="0"/>
              <a:t>→</a:t>
            </a:r>
            <a:r>
              <a:rPr dirty="0" spc="-50"/>
              <a:t> </a:t>
            </a:r>
            <a:r>
              <a:rPr dirty="0"/>
              <a:t>neurologist</a:t>
            </a:r>
            <a:r>
              <a:rPr dirty="0" spc="-35"/>
              <a:t> </a:t>
            </a:r>
            <a:r>
              <a:rPr dirty="0"/>
              <a:t>interprets</a:t>
            </a:r>
            <a:r>
              <a:rPr dirty="0" spc="-40"/>
              <a:t> </a:t>
            </a:r>
            <a:r>
              <a:rPr dirty="0"/>
              <a:t>patterns</a:t>
            </a:r>
            <a:r>
              <a:rPr dirty="0" spc="-40"/>
              <a:t> </a:t>
            </a:r>
            <a:r>
              <a:rPr dirty="0" spc="-10"/>
              <a:t>clinically.</a:t>
            </a:r>
          </a:p>
          <a:p>
            <a:pPr marL="965200">
              <a:lnSpc>
                <a:spcPct val="100000"/>
              </a:lnSpc>
            </a:pPr>
            <a:r>
              <a:rPr dirty="0" b="1">
                <a:latin typeface="Calibri"/>
                <a:cs typeface="Calibri"/>
              </a:rPr>
              <a:t>Neuropsychiatry:</a:t>
            </a:r>
            <a:r>
              <a:rPr dirty="0" spc="-85" b="1">
                <a:latin typeface="Calibri"/>
                <a:cs typeface="Calibri"/>
              </a:rPr>
              <a:t> </a:t>
            </a:r>
            <a:r>
              <a:rPr dirty="0" spc="-20"/>
              <a:t>AI-</a:t>
            </a:r>
            <a:r>
              <a:rPr dirty="0"/>
              <a:t>derived</a:t>
            </a:r>
            <a:r>
              <a:rPr dirty="0" spc="-60"/>
              <a:t> </a:t>
            </a:r>
            <a:r>
              <a:rPr dirty="0"/>
              <a:t>cognitive</a:t>
            </a:r>
            <a:r>
              <a:rPr dirty="0" spc="-40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 spc="-10"/>
              <a:t>linguistic</a:t>
            </a:r>
          </a:p>
          <a:p>
            <a:pPr marL="965200">
              <a:lnSpc>
                <a:spcPct val="100000"/>
              </a:lnSpc>
            </a:pPr>
            <a:r>
              <a:rPr dirty="0"/>
              <a:t>biomarkers</a:t>
            </a:r>
            <a:r>
              <a:rPr dirty="0" spc="-65"/>
              <a:t> </a:t>
            </a:r>
            <a:r>
              <a:rPr dirty="0"/>
              <a:t>→</a:t>
            </a:r>
            <a:r>
              <a:rPr dirty="0" spc="-70"/>
              <a:t> </a:t>
            </a:r>
            <a:r>
              <a:rPr dirty="0"/>
              <a:t>psychiatrist</a:t>
            </a:r>
            <a:r>
              <a:rPr dirty="0" spc="-45"/>
              <a:t> </a:t>
            </a:r>
            <a:r>
              <a:rPr dirty="0"/>
              <a:t>integrates</a:t>
            </a:r>
            <a:r>
              <a:rPr dirty="0" spc="-65"/>
              <a:t> </a:t>
            </a:r>
            <a:r>
              <a:rPr dirty="0"/>
              <a:t>with</a:t>
            </a:r>
            <a:r>
              <a:rPr dirty="0" spc="-60"/>
              <a:t> </a:t>
            </a:r>
            <a:r>
              <a:rPr dirty="0" spc="-10"/>
              <a:t>psychosocial</a:t>
            </a:r>
          </a:p>
          <a:p>
            <a:pPr marL="965200">
              <a:lnSpc>
                <a:spcPct val="100000"/>
              </a:lnSpc>
            </a:pPr>
            <a:r>
              <a:rPr dirty="0" spc="-10"/>
              <a:t>context.</a:t>
            </a:r>
          </a:p>
          <a:p>
            <a:pPr marL="965200" marR="482600">
              <a:lnSpc>
                <a:spcPct val="100000"/>
              </a:lnSpc>
            </a:pPr>
            <a:r>
              <a:rPr dirty="0" b="1">
                <a:latin typeface="Calibri"/>
                <a:cs typeface="Calibri"/>
              </a:rPr>
              <a:t>Stroke</a:t>
            </a:r>
            <a:r>
              <a:rPr dirty="0" spc="-5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Care:</a:t>
            </a:r>
            <a:r>
              <a:rPr dirty="0" spc="-25" b="1">
                <a:latin typeface="Calibri"/>
                <a:cs typeface="Calibri"/>
              </a:rPr>
              <a:t> </a:t>
            </a:r>
            <a:r>
              <a:rPr dirty="0" spc="-10"/>
              <a:t>Decision-</a:t>
            </a:r>
            <a:r>
              <a:rPr dirty="0"/>
              <a:t>support</a:t>
            </a:r>
            <a:r>
              <a:rPr dirty="0" spc="-25"/>
              <a:t> </a:t>
            </a:r>
            <a:r>
              <a:rPr dirty="0"/>
              <a:t>tools</a:t>
            </a:r>
            <a:r>
              <a:rPr dirty="0" spc="-35"/>
              <a:t> </a:t>
            </a:r>
            <a:r>
              <a:rPr dirty="0"/>
              <a:t>predict</a:t>
            </a:r>
            <a:r>
              <a:rPr dirty="0" spc="-40"/>
              <a:t> </a:t>
            </a:r>
            <a:r>
              <a:rPr dirty="0"/>
              <a:t>outcomes</a:t>
            </a:r>
            <a:r>
              <a:rPr dirty="0" spc="-35"/>
              <a:t> </a:t>
            </a:r>
            <a:r>
              <a:rPr dirty="0" spc="-25"/>
              <a:t>and </a:t>
            </a:r>
            <a:r>
              <a:rPr dirty="0"/>
              <a:t>guide</a:t>
            </a:r>
            <a:r>
              <a:rPr dirty="0" spc="-100"/>
              <a:t> </a:t>
            </a:r>
            <a:r>
              <a:rPr dirty="0"/>
              <a:t>thrombectomy</a:t>
            </a:r>
            <a:r>
              <a:rPr dirty="0" spc="-85"/>
              <a:t> </a:t>
            </a:r>
            <a:r>
              <a:rPr dirty="0"/>
              <a:t>selection</a:t>
            </a:r>
            <a:r>
              <a:rPr dirty="0" spc="-100"/>
              <a:t> </a:t>
            </a:r>
            <a:r>
              <a:rPr dirty="0"/>
              <a:t>with</a:t>
            </a:r>
            <a:r>
              <a:rPr dirty="0" spc="-90"/>
              <a:t> </a:t>
            </a:r>
            <a:r>
              <a:rPr dirty="0"/>
              <a:t>clinician</a:t>
            </a:r>
            <a:r>
              <a:rPr dirty="0" spc="-80"/>
              <a:t> </a:t>
            </a:r>
            <a:r>
              <a:rPr dirty="0" spc="-10"/>
              <a:t>oversight.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Workflow</a:t>
            </a:r>
            <a:r>
              <a:rPr dirty="0" spc="-265"/>
              <a:t> </a:t>
            </a:r>
            <a:r>
              <a:rPr dirty="0" spc="-10"/>
              <a:t>integration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374394" y="1415034"/>
            <a:ext cx="9066530" cy="38658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95"/>
              </a:spcBef>
              <a:buChar char="•"/>
              <a:tabLst>
                <a:tab pos="469900" algn="l"/>
              </a:tabLst>
            </a:pP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Embedded</a:t>
            </a:r>
            <a:r>
              <a:rPr dirty="0" sz="28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800" spc="-9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tools</a:t>
            </a:r>
            <a:r>
              <a:rPr dirty="0" sz="28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within</a:t>
            </a:r>
            <a:r>
              <a:rPr dirty="0" sz="2800" spc="-8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EHRs,</a:t>
            </a:r>
            <a:r>
              <a:rPr dirty="0" sz="28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imaging</a:t>
            </a:r>
            <a:r>
              <a:rPr dirty="0" sz="28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viewers,</a:t>
            </a:r>
            <a:r>
              <a:rPr dirty="0" sz="2800" spc="-8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 spc="-25">
                <a:solidFill>
                  <a:srgbClr val="2F40C2"/>
                </a:solidFill>
                <a:latin typeface="Arial"/>
                <a:cs typeface="Arial"/>
              </a:rPr>
              <a:t>and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diagnostic</a:t>
            </a:r>
            <a:r>
              <a:rPr dirty="0" sz="2800" spc="-1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Arial"/>
                <a:cs typeface="Arial"/>
              </a:rPr>
              <a:t>dashboards.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2F40C2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469900" marR="219710" indent="-457200">
              <a:lnSpc>
                <a:spcPct val="100000"/>
              </a:lnSpc>
              <a:buChar char="•"/>
              <a:tabLst>
                <a:tab pos="469900" algn="l"/>
              </a:tabLst>
            </a:pP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Active</a:t>
            </a:r>
            <a:r>
              <a:rPr dirty="0" sz="2800" spc="-9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learning</a:t>
            </a:r>
            <a:r>
              <a:rPr dirty="0" sz="28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loops:</a:t>
            </a:r>
            <a:r>
              <a:rPr dirty="0" sz="2800" spc="-10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clinician</a:t>
            </a:r>
            <a:r>
              <a:rPr dirty="0" sz="2800" spc="-9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feedback</a:t>
            </a:r>
            <a:r>
              <a:rPr dirty="0" sz="28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Arial"/>
                <a:cs typeface="Arial"/>
              </a:rPr>
              <a:t>continuously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refines</a:t>
            </a:r>
            <a:r>
              <a:rPr dirty="0" sz="28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8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model</a:t>
            </a:r>
            <a:r>
              <a:rPr dirty="0" sz="28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Arial"/>
                <a:cs typeface="Arial"/>
              </a:rPr>
              <a:t>performance.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Clr>
                <a:srgbClr val="2F40C2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469900" marR="223520" indent="-457200">
              <a:lnSpc>
                <a:spcPct val="100000"/>
              </a:lnSpc>
              <a:buChar char="•"/>
              <a:tabLst>
                <a:tab pos="469900" algn="l"/>
              </a:tabLst>
            </a:pP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Multimodal</a:t>
            </a:r>
            <a:r>
              <a:rPr dirty="0" sz="28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systems:</a:t>
            </a:r>
            <a:r>
              <a:rPr dirty="0" sz="2800" spc="-1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integrate</a:t>
            </a:r>
            <a:r>
              <a:rPr dirty="0" sz="2800" spc="-9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imaging,</a:t>
            </a:r>
            <a:r>
              <a:rPr dirty="0" sz="28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EEG,</a:t>
            </a:r>
            <a:r>
              <a:rPr dirty="0" sz="2800" spc="-9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Arial"/>
                <a:cs typeface="Arial"/>
              </a:rPr>
              <a:t>clinical,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8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behavioral</a:t>
            </a:r>
            <a:r>
              <a:rPr dirty="0" sz="28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data</a:t>
            </a:r>
            <a:r>
              <a:rPr dirty="0" sz="28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into</a:t>
            </a:r>
            <a:r>
              <a:rPr dirty="0" sz="28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F40C2"/>
                </a:solidFill>
                <a:latin typeface="Arial"/>
                <a:cs typeface="Arial"/>
              </a:rPr>
              <a:t>unified</a:t>
            </a:r>
            <a:r>
              <a:rPr dirty="0" sz="28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Arial"/>
                <a:cs typeface="Arial"/>
              </a:rPr>
              <a:t>decision-support platforms.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17678"/>
            <a:ext cx="927989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07615" algn="l"/>
              </a:tabLst>
            </a:pPr>
            <a:r>
              <a:rPr dirty="0" spc="-10"/>
              <a:t>Benefits</a:t>
            </a:r>
            <a:r>
              <a:rPr dirty="0"/>
              <a:t>	of</a:t>
            </a:r>
            <a:r>
              <a:rPr dirty="0" spc="-50"/>
              <a:t> </a:t>
            </a:r>
            <a:r>
              <a:rPr dirty="0"/>
              <a:t>AI</a:t>
            </a:r>
            <a:r>
              <a:rPr dirty="0" spc="-50"/>
              <a:t> </a:t>
            </a:r>
            <a:r>
              <a:rPr dirty="0"/>
              <a:t>in</a:t>
            </a:r>
            <a:r>
              <a:rPr dirty="0" spc="-45"/>
              <a:t> </a:t>
            </a:r>
            <a:r>
              <a:rPr dirty="0"/>
              <a:t>cognitive</a:t>
            </a:r>
            <a:r>
              <a:rPr dirty="0" spc="-50"/>
              <a:t> </a:t>
            </a:r>
            <a:r>
              <a:rPr dirty="0" spc="-10"/>
              <a:t>health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64540" y="1153413"/>
            <a:ext cx="10917555" cy="2159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Improved</a:t>
            </a:r>
            <a:r>
              <a:rPr dirty="0" sz="2800" spc="-8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Patient</a:t>
            </a:r>
            <a:r>
              <a:rPr dirty="0" sz="2800" spc="-8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2F40C2"/>
                </a:solidFill>
                <a:latin typeface="Calibri"/>
                <a:cs typeface="Calibri"/>
              </a:rPr>
              <a:t>Outcomes</a:t>
            </a:r>
            <a:endParaRPr sz="28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buFont typeface="Arial"/>
              <a:buChar char="•"/>
              <a:tabLst>
                <a:tab pos="5842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Earlier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diagnosis</a:t>
            </a: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→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earlier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intervention</a:t>
            </a:r>
            <a:r>
              <a:rPr dirty="0" sz="2800" spc="-1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slower</a:t>
            </a:r>
            <a:r>
              <a:rPr dirty="0" sz="2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disease</a:t>
            </a:r>
            <a:r>
              <a:rPr dirty="0" sz="2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progression.</a:t>
            </a:r>
            <a:endParaRPr sz="2800">
              <a:latin typeface="Calibri"/>
              <a:cs typeface="Calibri"/>
            </a:endParaRPr>
          </a:p>
          <a:p>
            <a:pPr marL="584200" marR="250825" indent="-57213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Personalized</a:t>
            </a:r>
            <a:r>
              <a:rPr dirty="0" sz="2800" spc="-10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treatment</a:t>
            </a:r>
            <a:r>
              <a:rPr dirty="0" sz="2800" spc="-114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recommendations</a:t>
            </a:r>
            <a:r>
              <a:rPr dirty="0" sz="2800" spc="-8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informed</a:t>
            </a:r>
            <a:r>
              <a:rPr dirty="0" sz="2800" spc="-10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by</a:t>
            </a:r>
            <a:r>
              <a:rPr dirty="0" sz="2800" spc="-114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multimodal</a:t>
            </a:r>
            <a:r>
              <a:rPr dirty="0" sz="2800" spc="-9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AI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analysis.</a:t>
            </a:r>
            <a:endParaRPr sz="28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buFont typeface="Arial"/>
              <a:buChar char="•"/>
              <a:tabLst>
                <a:tab pos="5842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Continuous</a:t>
            </a:r>
            <a:r>
              <a:rPr dirty="0" sz="28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monitoring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via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wearable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sensors</a:t>
            </a:r>
            <a:r>
              <a:rPr dirty="0" sz="2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8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digital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cognitive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tools.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17678"/>
            <a:ext cx="927989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07615" algn="l"/>
              </a:tabLst>
            </a:pPr>
            <a:r>
              <a:rPr dirty="0" spc="-10"/>
              <a:t>Benefits</a:t>
            </a:r>
            <a:r>
              <a:rPr dirty="0"/>
              <a:t>	of</a:t>
            </a:r>
            <a:r>
              <a:rPr dirty="0" spc="-50"/>
              <a:t> </a:t>
            </a:r>
            <a:r>
              <a:rPr dirty="0"/>
              <a:t>AI</a:t>
            </a:r>
            <a:r>
              <a:rPr dirty="0" spc="-50"/>
              <a:t> </a:t>
            </a:r>
            <a:r>
              <a:rPr dirty="0"/>
              <a:t>in</a:t>
            </a:r>
            <a:r>
              <a:rPr dirty="0" spc="-45"/>
              <a:t> </a:t>
            </a:r>
            <a:r>
              <a:rPr dirty="0"/>
              <a:t>cognitive</a:t>
            </a:r>
            <a:r>
              <a:rPr dirty="0" spc="-50"/>
              <a:t> </a:t>
            </a:r>
            <a:r>
              <a:rPr dirty="0" spc="-10"/>
              <a:t>health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64540" y="1153413"/>
            <a:ext cx="10917555" cy="51466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Improved</a:t>
            </a:r>
            <a:r>
              <a:rPr dirty="0" sz="2800" spc="-8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Patient</a:t>
            </a:r>
            <a:r>
              <a:rPr dirty="0" sz="2800" spc="-8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2F40C2"/>
                </a:solidFill>
                <a:latin typeface="Calibri"/>
                <a:cs typeface="Calibri"/>
              </a:rPr>
              <a:t>Outcomes</a:t>
            </a:r>
            <a:endParaRPr sz="28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buFont typeface="Arial"/>
              <a:buChar char="•"/>
              <a:tabLst>
                <a:tab pos="5842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Earlier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diagnosis</a:t>
            </a: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→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earlier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intervention</a:t>
            </a:r>
            <a:r>
              <a:rPr dirty="0" sz="2800" spc="-1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slower</a:t>
            </a:r>
            <a:r>
              <a:rPr dirty="0" sz="2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disease</a:t>
            </a:r>
            <a:r>
              <a:rPr dirty="0" sz="2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progression.</a:t>
            </a:r>
            <a:endParaRPr sz="2800">
              <a:latin typeface="Calibri"/>
              <a:cs typeface="Calibri"/>
            </a:endParaRPr>
          </a:p>
          <a:p>
            <a:pPr marL="584200" marR="250825" indent="-57213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Personalized</a:t>
            </a:r>
            <a:r>
              <a:rPr dirty="0" sz="2800" spc="-10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treatment</a:t>
            </a:r>
            <a:r>
              <a:rPr dirty="0" sz="2800" spc="-114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recommendations</a:t>
            </a:r>
            <a:r>
              <a:rPr dirty="0" sz="2800" spc="-8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informed</a:t>
            </a:r>
            <a:r>
              <a:rPr dirty="0" sz="2800" spc="-10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by</a:t>
            </a:r>
            <a:r>
              <a:rPr dirty="0" sz="2800" spc="-114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multimodal</a:t>
            </a:r>
            <a:r>
              <a:rPr dirty="0" sz="2800" spc="-9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AI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analysis.</a:t>
            </a:r>
            <a:endParaRPr sz="28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buFont typeface="Arial"/>
              <a:buChar char="•"/>
              <a:tabLst>
                <a:tab pos="5842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Continuous</a:t>
            </a:r>
            <a:r>
              <a:rPr dirty="0" sz="28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monitoring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via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wearable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sensors</a:t>
            </a:r>
            <a:r>
              <a:rPr dirty="0" sz="2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8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digital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cognitive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tools.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60"/>
              </a:spcBef>
            </a:pP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Expansion</a:t>
            </a:r>
            <a:r>
              <a:rPr dirty="0" sz="2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Clinical</a:t>
            </a:r>
            <a:r>
              <a:rPr dirty="0" sz="2800" spc="-4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Expertise</a:t>
            </a:r>
            <a:r>
              <a:rPr dirty="0" sz="2800" spc="-4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&amp;</a:t>
            </a:r>
            <a:r>
              <a:rPr dirty="0" sz="2800" spc="-5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Access</a:t>
            </a:r>
            <a:r>
              <a:rPr dirty="0" sz="2800" spc="-5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20" b="1">
                <a:solidFill>
                  <a:srgbClr val="2F40C2"/>
                </a:solidFill>
                <a:latin typeface="Calibri"/>
                <a:cs typeface="Calibri"/>
              </a:rPr>
              <a:t>Care</a:t>
            </a:r>
            <a:endParaRPr sz="2800">
              <a:latin typeface="Calibri"/>
              <a:cs typeface="Calibri"/>
            </a:endParaRPr>
          </a:p>
          <a:p>
            <a:pPr marL="469900" marR="82550" indent="-457834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Remote</a:t>
            </a:r>
            <a:r>
              <a:rPr dirty="0" sz="2800" spc="-8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2F40C2"/>
                </a:solidFill>
                <a:latin typeface="Calibri"/>
                <a:cs typeface="Calibri"/>
              </a:rPr>
              <a:t>AI-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assisted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screening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tools</a:t>
            </a:r>
            <a:r>
              <a:rPr dirty="0" sz="2800" spc="-9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extend</a:t>
            </a:r>
            <a:r>
              <a:rPr dirty="0" sz="2800" spc="-7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cognitive</a:t>
            </a:r>
            <a:r>
              <a:rPr dirty="0" sz="2800" spc="-8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testing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800" spc="-7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rural</a:t>
            </a:r>
            <a:r>
              <a:rPr dirty="0" sz="2800" spc="-7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and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underserved</a:t>
            </a:r>
            <a:r>
              <a:rPr dirty="0" sz="2800" spc="-10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areas.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Cloud-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based</a:t>
            </a: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neuroimaging</a:t>
            </a:r>
            <a:r>
              <a:rPr dirty="0" sz="2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platforms</a:t>
            </a:r>
            <a:r>
              <a:rPr dirty="0" sz="2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allow</a:t>
            </a:r>
            <a:r>
              <a:rPr dirty="0" sz="28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centralized</a:t>
            </a:r>
            <a:r>
              <a:rPr dirty="0" sz="28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expert</a:t>
            </a:r>
            <a:r>
              <a:rPr dirty="0" sz="2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review.</a:t>
            </a:r>
            <a:endParaRPr sz="2800">
              <a:latin typeface="Calibri"/>
              <a:cs typeface="Calibri"/>
            </a:endParaRPr>
          </a:p>
          <a:p>
            <a:pPr marL="469900" marR="158115" indent="-457834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Supports</a:t>
            </a:r>
            <a:r>
              <a:rPr dirty="0" sz="2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general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clinicians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allied</a:t>
            </a:r>
            <a:r>
              <a:rPr dirty="0" sz="2800" spc="-8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health</a:t>
            </a:r>
            <a:r>
              <a:rPr dirty="0" sz="28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professionals</a:t>
            </a:r>
            <a:r>
              <a:rPr dirty="0" sz="2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in</a:t>
            </a:r>
            <a:r>
              <a:rPr dirty="0" sz="28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identifying at-</a:t>
            </a:r>
            <a:r>
              <a:rPr dirty="0" sz="2800">
                <a:solidFill>
                  <a:srgbClr val="2F40C2"/>
                </a:solidFill>
                <a:latin typeface="Calibri"/>
                <a:cs typeface="Calibri"/>
              </a:rPr>
              <a:t>risk </a:t>
            </a:r>
            <a:r>
              <a:rPr dirty="0" sz="2800" spc="-10">
                <a:solidFill>
                  <a:srgbClr val="2F40C2"/>
                </a:solidFill>
                <a:latin typeface="Calibri"/>
                <a:cs typeface="Calibri"/>
              </a:rPr>
              <a:t>patients.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Challenges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10"/>
              <a:t> </a:t>
            </a:r>
            <a:r>
              <a:rPr dirty="0"/>
              <a:t>Statistical &amp;</a:t>
            </a:r>
            <a:r>
              <a:rPr dirty="0" spc="-20"/>
              <a:t> </a:t>
            </a:r>
            <a:r>
              <a:rPr dirty="0" spc="-10"/>
              <a:t>Clinical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26440" y="1322578"/>
            <a:ext cx="8438515" cy="5238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2F40C2"/>
                </a:solidFill>
                <a:latin typeface="Arial"/>
                <a:cs typeface="Arial"/>
              </a:rPr>
              <a:t>Generalizability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Models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often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trained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on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limited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or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homogeneous</a:t>
            </a:r>
            <a:r>
              <a:rPr dirty="0" sz="1800" spc="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datasets.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Performance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may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drop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when</a:t>
            </a:r>
            <a:r>
              <a:rPr dirty="0" sz="1800" spc="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applied</a:t>
            </a:r>
            <a:r>
              <a:rPr dirty="0" sz="1800" spc="-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18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new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hospitals,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scanners,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or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populations.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Need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for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external</a:t>
            </a:r>
            <a:r>
              <a:rPr dirty="0" sz="1800" spc="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validation</a:t>
            </a:r>
            <a:r>
              <a:rPr dirty="0" sz="1800" spc="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diverse, 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multi-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site</a:t>
            </a:r>
            <a:r>
              <a:rPr dirty="0" sz="1800" spc="-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data.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2F40C2"/>
              </a:buClr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-10" b="1">
                <a:solidFill>
                  <a:srgbClr val="2F40C2"/>
                </a:solidFill>
                <a:latin typeface="Arial"/>
                <a:cs typeface="Arial"/>
              </a:rPr>
              <a:t>Interpretability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“Black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box” models</a:t>
            </a:r>
            <a:r>
              <a:rPr dirty="0" sz="1800" spc="-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make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it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difficult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for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clinicians</a:t>
            </a:r>
            <a:r>
              <a:rPr dirty="0" sz="1800" spc="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understand</a:t>
            </a:r>
            <a:r>
              <a:rPr dirty="0" sz="1800" spc="-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decision</a:t>
            </a:r>
            <a:r>
              <a:rPr dirty="0" sz="1800" spc="-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logic.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Limits</a:t>
            </a:r>
            <a:r>
              <a:rPr dirty="0" sz="18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trust,</a:t>
            </a:r>
            <a:r>
              <a:rPr dirty="0" sz="18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accountability,</a:t>
            </a:r>
            <a:r>
              <a:rPr dirty="0" sz="1800" spc="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18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clinical</a:t>
            </a:r>
            <a:r>
              <a:rPr dirty="0" sz="18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adoption.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Growth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18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F40C2"/>
                </a:solidFill>
                <a:latin typeface="Arial"/>
                <a:cs typeface="Arial"/>
              </a:rPr>
              <a:t>Explainable</a:t>
            </a:r>
            <a:r>
              <a:rPr dirty="0" sz="1800" spc="-5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F40C2"/>
                </a:solidFill>
                <a:latin typeface="Arial"/>
                <a:cs typeface="Arial"/>
              </a:rPr>
              <a:t>AI (XAI)</a:t>
            </a:r>
            <a:r>
              <a:rPr dirty="0" sz="1800" spc="2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aims</a:t>
            </a:r>
            <a:r>
              <a:rPr dirty="0" sz="18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18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provide</a:t>
            </a:r>
            <a:r>
              <a:rPr dirty="0" sz="18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interpretable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outputs.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2F40C2"/>
              </a:buClr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-10" b="1">
                <a:solidFill>
                  <a:srgbClr val="2F40C2"/>
                </a:solidFill>
                <a:latin typeface="Arial"/>
                <a:cs typeface="Arial"/>
              </a:rPr>
              <a:t>Reproducibility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Variations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in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preprocessing,</a:t>
            </a:r>
            <a:r>
              <a:rPr dirty="0" sz="1800" spc="-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feature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extraction,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code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hinder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reproducibility.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Lack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standardized reporting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across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studies.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Requires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transparent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pipelines</a:t>
            </a:r>
            <a:r>
              <a:rPr dirty="0" sz="1800" spc="-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open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datasets.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2F40C2"/>
              </a:buClr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Arial"/>
                <a:cs typeface="Arial"/>
              </a:rPr>
              <a:t>Population</a:t>
            </a:r>
            <a:r>
              <a:rPr dirty="0" sz="1800" spc="-8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F40C2"/>
                </a:solidFill>
                <a:latin typeface="Arial"/>
                <a:cs typeface="Arial"/>
              </a:rPr>
              <a:t>Inference</a:t>
            </a:r>
            <a:r>
              <a:rPr dirty="0" sz="1800" spc="-6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F40C2"/>
                </a:solidFill>
                <a:latin typeface="Arial"/>
                <a:cs typeface="Arial"/>
              </a:rPr>
              <a:t>vs.</a:t>
            </a:r>
            <a:r>
              <a:rPr dirty="0" sz="1800" spc="-2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F40C2"/>
                </a:solidFill>
                <a:latin typeface="Arial"/>
                <a:cs typeface="Arial"/>
              </a:rPr>
              <a:t>Prediction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Traditional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studies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emphasize</a:t>
            </a:r>
            <a:r>
              <a:rPr dirty="0" sz="18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2F40C2"/>
                </a:solidFill>
                <a:latin typeface="Arial"/>
                <a:cs typeface="Arial"/>
              </a:rPr>
              <a:t>inference</a:t>
            </a:r>
            <a:r>
              <a:rPr dirty="0" sz="1800" spc="-30" i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—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identifying</a:t>
            </a:r>
            <a:r>
              <a:rPr dirty="0" sz="1800" spc="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causes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relationships.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18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emphasizes</a:t>
            </a:r>
            <a:r>
              <a:rPr dirty="0" sz="18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2F40C2"/>
                </a:solidFill>
                <a:latin typeface="Arial"/>
                <a:cs typeface="Arial"/>
              </a:rPr>
              <a:t>prediction</a:t>
            </a:r>
            <a:r>
              <a:rPr dirty="0" sz="1800" spc="-15" i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—</a:t>
            </a:r>
            <a:r>
              <a:rPr dirty="0" sz="18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forecasting</a:t>
            </a:r>
            <a:r>
              <a:rPr dirty="0" sz="18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individual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 outcomes.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Integration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both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is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crucial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for</a:t>
            </a:r>
            <a:r>
              <a:rPr dirty="0" sz="18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safe,</a:t>
            </a:r>
            <a:r>
              <a:rPr dirty="0" sz="18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F40C2"/>
                </a:solidFill>
                <a:latin typeface="Arial"/>
                <a:cs typeface="Arial"/>
              </a:rPr>
              <a:t>clinically meaningful</a:t>
            </a:r>
            <a:r>
              <a:rPr dirty="0" sz="1800" spc="-1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Arial"/>
                <a:cs typeface="Arial"/>
              </a:rPr>
              <a:t>applications.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Defining</a:t>
            </a:r>
            <a:r>
              <a:rPr dirty="0" spc="-70"/>
              <a:t> </a:t>
            </a:r>
            <a:r>
              <a:rPr dirty="0"/>
              <a:t>AI</a:t>
            </a:r>
            <a:r>
              <a:rPr dirty="0" spc="-65"/>
              <a:t> </a:t>
            </a:r>
            <a:r>
              <a:rPr dirty="0"/>
              <a:t>in</a:t>
            </a:r>
            <a:r>
              <a:rPr dirty="0" spc="-65"/>
              <a:t> </a:t>
            </a:r>
            <a:r>
              <a:rPr dirty="0" spc="-10"/>
              <a:t>Medicine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78483" y="1156461"/>
            <a:ext cx="10895965" cy="5147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Artificial</a:t>
            </a:r>
            <a:r>
              <a:rPr dirty="0" sz="2400" spc="-3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Calibri"/>
                <a:cs typeface="Calibri"/>
              </a:rPr>
              <a:t>Intelligence</a:t>
            </a:r>
            <a:r>
              <a:rPr dirty="0" sz="2400" spc="-2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2F40C2"/>
                </a:solidFill>
                <a:latin typeface="Calibri"/>
                <a:cs typeface="Calibri"/>
              </a:rPr>
              <a:t>(AI):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broad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field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computer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science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focused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on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creating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systems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that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can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perform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tasks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that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typically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require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human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intelligence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including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reasoning,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learning,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problem-solving,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perception,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decision-making.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80"/>
              </a:spcBef>
            </a:pP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Machine</a:t>
            </a:r>
            <a:r>
              <a:rPr dirty="0" sz="2400" spc="-7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Learning</a:t>
            </a:r>
            <a:r>
              <a:rPr dirty="0" sz="2400" spc="-8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Calibri"/>
                <a:cs typeface="Calibri"/>
              </a:rPr>
              <a:t>(ML):</a:t>
            </a:r>
            <a:endParaRPr sz="2400">
              <a:latin typeface="Calibri"/>
              <a:cs typeface="Calibri"/>
            </a:endParaRPr>
          </a:p>
          <a:p>
            <a:pPr marL="12700" marR="454025">
              <a:lnSpc>
                <a:spcPct val="100000"/>
              </a:lnSpc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subset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AI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that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enables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computers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learn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from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improve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their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performance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over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time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without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being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explicitly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programmed.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It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uses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algorithms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that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identify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patterns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make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predictions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or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decisions.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85"/>
              </a:spcBef>
            </a:pP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Natural</a:t>
            </a:r>
            <a:r>
              <a:rPr dirty="0" sz="2400" spc="-4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Language</a:t>
            </a:r>
            <a:r>
              <a:rPr dirty="0" sz="2400" spc="-5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Processing</a:t>
            </a:r>
            <a:r>
              <a:rPr dirty="0" sz="2400" spc="-6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Calibri"/>
                <a:cs typeface="Calibri"/>
              </a:rPr>
              <a:t>(NLP):</a:t>
            </a:r>
            <a:endParaRPr sz="2400">
              <a:latin typeface="Calibri"/>
              <a:cs typeface="Calibri"/>
            </a:endParaRPr>
          </a:p>
          <a:p>
            <a:pPr marL="12700" marR="482600">
              <a:lnSpc>
                <a:spcPct val="100000"/>
              </a:lnSpc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branch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AI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that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allows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computers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understand,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interpret,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generate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human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language.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It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powers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applications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such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as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chatbots,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translation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tools,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speech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recognition</a:t>
            </a:r>
            <a:r>
              <a:rPr dirty="0" sz="2400" spc="-9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systems.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Alert</a:t>
            </a:r>
            <a:r>
              <a:rPr dirty="0" spc="-95"/>
              <a:t> </a:t>
            </a:r>
            <a:r>
              <a:rPr dirty="0"/>
              <a:t>fatigue</a:t>
            </a:r>
            <a:r>
              <a:rPr dirty="0" spc="-85"/>
              <a:t> </a:t>
            </a:r>
            <a:r>
              <a:rPr dirty="0"/>
              <a:t>and</a:t>
            </a:r>
            <a:r>
              <a:rPr dirty="0" spc="-110"/>
              <a:t> </a:t>
            </a:r>
            <a:r>
              <a:rPr dirty="0" spc="-10"/>
              <a:t>burnout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69339" y="1407921"/>
            <a:ext cx="10277475" cy="398970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Risks</a:t>
            </a:r>
            <a:r>
              <a:rPr dirty="0" sz="2000" spc="-4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20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F40C2"/>
                </a:solidFill>
                <a:latin typeface="Arial"/>
                <a:cs typeface="Arial"/>
              </a:rPr>
              <a:t>Over-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Reliance</a:t>
            </a:r>
            <a:r>
              <a:rPr dirty="0" sz="2000" spc="-6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on</a:t>
            </a:r>
            <a:r>
              <a:rPr dirty="0" sz="2000" spc="-2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000" spc="-4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Decision</a:t>
            </a:r>
            <a:r>
              <a:rPr dirty="0" sz="2000" spc="-4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F40C2"/>
                </a:solidFill>
                <a:latin typeface="Arial"/>
                <a:cs typeface="Arial"/>
              </a:rPr>
              <a:t>Support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Excessive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or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low-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value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alerts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→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desensitization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missed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critical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warnings.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Overdependence</a:t>
            </a:r>
            <a:r>
              <a:rPr dirty="0" sz="20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on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automated</a:t>
            </a:r>
            <a:r>
              <a:rPr dirty="0" sz="20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outputs</a:t>
            </a:r>
            <a:r>
              <a:rPr dirty="0" sz="20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can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erode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clinical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judgment.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Cognitive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overload</a:t>
            </a:r>
            <a:r>
              <a:rPr dirty="0" sz="20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workflow</a:t>
            </a:r>
            <a:r>
              <a:rPr dirty="0" sz="20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interruptions</a:t>
            </a:r>
            <a:r>
              <a:rPr dirty="0" sz="20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contribute</a:t>
            </a:r>
            <a:r>
              <a:rPr dirty="0" sz="20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clinician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burnout.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Risk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liability</a:t>
            </a:r>
            <a:r>
              <a:rPr dirty="0" sz="20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confusion</a:t>
            </a:r>
            <a:r>
              <a:rPr dirty="0" sz="20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when</a:t>
            </a:r>
            <a:r>
              <a:rPr dirty="0" sz="20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human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0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decisions</a:t>
            </a:r>
            <a:r>
              <a:rPr dirty="0" sz="20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diverge.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2F40C2"/>
              </a:buClr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Strategies</a:t>
            </a:r>
            <a:r>
              <a:rPr dirty="0" sz="2000" spc="-6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0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Mitigate</a:t>
            </a:r>
            <a:r>
              <a:rPr dirty="0" sz="2000" spc="-5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Alert</a:t>
            </a:r>
            <a:r>
              <a:rPr dirty="0" sz="20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F40C2"/>
                </a:solidFill>
                <a:latin typeface="Arial"/>
                <a:cs typeface="Arial"/>
              </a:rPr>
              <a:t>Fatigue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Prioritize</a:t>
            </a:r>
            <a:r>
              <a:rPr dirty="0" sz="2000" spc="-6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relevance:</a:t>
            </a:r>
            <a:r>
              <a:rPr dirty="0" sz="2000" spc="-3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Filter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alerts</a:t>
            </a:r>
            <a:r>
              <a:rPr dirty="0" sz="20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by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clinical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urgency</a:t>
            </a:r>
            <a:r>
              <a:rPr dirty="0" sz="20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context.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Adaptive</a:t>
            </a:r>
            <a:r>
              <a:rPr dirty="0" sz="2000" spc="-2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systems:</a:t>
            </a:r>
            <a:r>
              <a:rPr dirty="0" sz="2000" spc="-1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Use</a:t>
            </a:r>
            <a:r>
              <a:rPr dirty="0" sz="20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000" spc="-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learn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user</a:t>
            </a:r>
            <a:r>
              <a:rPr dirty="0" sz="20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preferences</a:t>
            </a:r>
            <a:r>
              <a:rPr dirty="0" sz="20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suppress</a:t>
            </a:r>
            <a:r>
              <a:rPr dirty="0" sz="20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redundant</a:t>
            </a:r>
            <a:r>
              <a:rPr dirty="0" sz="20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alerts.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000" spc="-10" b="1">
                <a:solidFill>
                  <a:srgbClr val="2F40C2"/>
                </a:solidFill>
                <a:latin typeface="Arial"/>
                <a:cs typeface="Arial"/>
              </a:rPr>
              <a:t>Human-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centered</a:t>
            </a:r>
            <a:r>
              <a:rPr dirty="0" sz="2000" spc="-6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design:</a:t>
            </a:r>
            <a:r>
              <a:rPr dirty="0" sz="2000" spc="-2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Integrate</a:t>
            </a:r>
            <a:r>
              <a:rPr dirty="0" sz="20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seamlessly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into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existing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workflow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(EHR,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imaging).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Feedback</a:t>
            </a:r>
            <a:r>
              <a:rPr dirty="0" sz="20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loops:</a:t>
            </a:r>
            <a:r>
              <a:rPr dirty="0" sz="20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Allow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clinicians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flag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false</a:t>
            </a:r>
            <a:r>
              <a:rPr dirty="0" sz="2000" spc="-3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or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low-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value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alerts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improve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the</a:t>
            </a:r>
            <a:r>
              <a:rPr dirty="0" sz="20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system.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Promote</a:t>
            </a:r>
            <a:r>
              <a:rPr dirty="0" sz="2000" spc="-3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balanced</a:t>
            </a:r>
            <a:r>
              <a:rPr dirty="0" sz="20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F40C2"/>
                </a:solidFill>
                <a:latin typeface="Arial"/>
                <a:cs typeface="Arial"/>
              </a:rPr>
              <a:t>use:</a:t>
            </a:r>
            <a:r>
              <a:rPr dirty="0" sz="2000" spc="-4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Reinforce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clinician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oversight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0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continuous</a:t>
            </a:r>
            <a:r>
              <a:rPr dirty="0" sz="20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education</a:t>
            </a:r>
            <a:r>
              <a:rPr dirty="0" sz="20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F40C2"/>
                </a:solidFill>
                <a:latin typeface="Arial"/>
                <a:cs typeface="Arial"/>
              </a:rPr>
              <a:t>on</a:t>
            </a:r>
            <a:r>
              <a:rPr dirty="0" sz="2000" spc="-25">
                <a:solidFill>
                  <a:srgbClr val="2F40C2"/>
                </a:solidFill>
                <a:latin typeface="Arial"/>
                <a:cs typeface="Arial"/>
              </a:rPr>
              <a:t> AI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dirty="0" sz="2000" spc="-10">
                <a:solidFill>
                  <a:srgbClr val="2F40C2"/>
                </a:solidFill>
                <a:latin typeface="Arial"/>
                <a:cs typeface="Arial"/>
              </a:rPr>
              <a:t>tools.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41095" y="6304889"/>
            <a:ext cx="1689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latin typeface="Trebuchet MS"/>
                <a:cs typeface="Trebuchet MS"/>
              </a:rPr>
              <a:t>31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676893" y="6330188"/>
            <a:ext cx="19323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Copyright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©</a:t>
            </a:r>
            <a:r>
              <a:rPr dirty="0" sz="1100" spc="-20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All</a:t>
            </a:r>
            <a:r>
              <a:rPr dirty="0" sz="11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rights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ahoma"/>
                <a:cs typeface="Tahoma"/>
              </a:rPr>
              <a:t>Reserved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257927" y="3034664"/>
            <a:ext cx="3674745" cy="1116330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marL="12700" marR="5080">
              <a:lnSpc>
                <a:spcPct val="79000"/>
              </a:lnSpc>
              <a:spcBef>
                <a:spcPts val="1100"/>
              </a:spcBef>
            </a:pPr>
            <a:r>
              <a:rPr dirty="0" sz="4000" spc="-22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4000" spc="-6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65" b="1">
                <a:solidFill>
                  <a:srgbClr val="FFFFFF"/>
                </a:solidFill>
                <a:latin typeface="Arial"/>
                <a:cs typeface="Arial"/>
              </a:rPr>
              <a:t>future</a:t>
            </a:r>
            <a:r>
              <a:rPr dirty="0" sz="4000" spc="-6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65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4000" spc="-5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80" b="1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dirty="0" sz="4000" spc="-5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05" b="1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4000" spc="-280" b="1">
                <a:solidFill>
                  <a:srgbClr val="FFFFFF"/>
                </a:solidFill>
                <a:latin typeface="Arial"/>
                <a:cs typeface="Arial"/>
              </a:rPr>
              <a:t>cognitive</a:t>
            </a:r>
            <a:r>
              <a:rPr dirty="0" sz="4000" spc="-6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75" b="1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65"/>
              <a:t> </a:t>
            </a:r>
            <a:r>
              <a:rPr dirty="0"/>
              <a:t>future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65"/>
              <a:t> </a:t>
            </a:r>
            <a:r>
              <a:rPr dirty="0"/>
              <a:t>AI</a:t>
            </a:r>
            <a:r>
              <a:rPr dirty="0" spc="-60"/>
              <a:t> </a:t>
            </a:r>
            <a:r>
              <a:rPr dirty="0"/>
              <a:t>in</a:t>
            </a:r>
            <a:r>
              <a:rPr dirty="0" spc="-60"/>
              <a:t> </a:t>
            </a:r>
            <a:r>
              <a:rPr dirty="0"/>
              <a:t>cognitive</a:t>
            </a:r>
            <a:r>
              <a:rPr dirty="0" spc="-65"/>
              <a:t> </a:t>
            </a:r>
            <a:r>
              <a:rPr dirty="0" spc="-10"/>
              <a:t>health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69339" y="1385061"/>
            <a:ext cx="9693275" cy="4781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Federated</a:t>
            </a:r>
            <a:r>
              <a:rPr dirty="0" sz="2400" spc="-10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Calibri"/>
                <a:cs typeface="Calibri"/>
              </a:rPr>
              <a:t>Learning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Enables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AI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models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to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train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across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institutions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without</a:t>
            </a:r>
            <a:r>
              <a:rPr dirty="0" sz="2400" spc="-3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sharing</a:t>
            </a:r>
            <a:r>
              <a:rPr dirty="0" sz="2400" spc="-3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patient</a:t>
            </a:r>
            <a:r>
              <a:rPr dirty="0" sz="2400" spc="-3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preserving</a:t>
            </a:r>
            <a:r>
              <a:rPr dirty="0" sz="2400" spc="-10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privacy.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Example: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Multi-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site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MRI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EEG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collaboration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for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early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Alzheimer’s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detection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(e.g.,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2F40C2"/>
                </a:solidFill>
                <a:latin typeface="Calibri"/>
                <a:cs typeface="Calibri"/>
              </a:rPr>
              <a:t>Federated</a:t>
            </a:r>
            <a:r>
              <a:rPr dirty="0" sz="2400" spc="-55" i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2F40C2"/>
                </a:solidFill>
                <a:latin typeface="Calibri"/>
                <a:cs typeface="Calibri"/>
              </a:rPr>
              <a:t>ADNI</a:t>
            </a:r>
            <a:r>
              <a:rPr dirty="0" sz="2400" spc="-55" i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2F40C2"/>
                </a:solidFill>
                <a:latin typeface="Calibri"/>
                <a:cs typeface="Calibri"/>
              </a:rPr>
              <a:t>networks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).</a:t>
            </a:r>
            <a:endParaRPr sz="2400">
              <a:latin typeface="Calibri"/>
              <a:cs typeface="Calibri"/>
            </a:endParaRPr>
          </a:p>
          <a:p>
            <a:pPr marL="355600" marR="381000" indent="-34353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Supports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creation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generalizable,</a:t>
            </a:r>
            <a:r>
              <a:rPr dirty="0" sz="2400" spc="-5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Calibri"/>
                <a:cs typeface="Calibri"/>
              </a:rPr>
              <a:t>bias-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resistant</a:t>
            </a:r>
            <a:r>
              <a:rPr dirty="0" sz="2400" spc="-2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models</a:t>
            </a:r>
            <a:r>
              <a:rPr dirty="0" sz="2400" spc="-5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across</a:t>
            </a:r>
            <a:r>
              <a:rPr dirty="0" sz="24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diverse populations.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85"/>
              </a:spcBef>
            </a:pPr>
            <a:r>
              <a:rPr dirty="0" sz="2400" spc="-20" b="1">
                <a:solidFill>
                  <a:srgbClr val="2F40C2"/>
                </a:solidFill>
                <a:latin typeface="Calibri"/>
                <a:cs typeface="Calibri"/>
              </a:rPr>
              <a:t>Self-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Supervised</a:t>
            </a:r>
            <a:r>
              <a:rPr dirty="0" sz="2400" spc="-9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Calibri"/>
                <a:cs typeface="Calibri"/>
              </a:rPr>
              <a:t>Learning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AI</a:t>
            </a:r>
            <a:r>
              <a:rPr dirty="0" sz="24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learns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from</a:t>
            </a:r>
            <a:r>
              <a:rPr dirty="0" sz="24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unlabeled</a:t>
            </a:r>
            <a:r>
              <a:rPr dirty="0" sz="2400" spc="-5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,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reducing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dependence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on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expert</a:t>
            </a:r>
            <a:r>
              <a:rPr dirty="0" sz="2400" spc="-6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annotation.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Example: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Self-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supervised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models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trained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on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raw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brain</a:t>
            </a:r>
            <a:r>
              <a:rPr dirty="0" sz="2400" spc="-1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MRI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or</a:t>
            </a:r>
            <a:r>
              <a:rPr dirty="0" sz="24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EEG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discover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latent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biomarkers</a:t>
            </a:r>
            <a:r>
              <a:rPr dirty="0" sz="24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of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neurodegeneration.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Facilitates</a:t>
            </a:r>
            <a:r>
              <a:rPr dirty="0" sz="2400" spc="-7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continuous</a:t>
            </a:r>
            <a:r>
              <a:rPr dirty="0" sz="24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improvement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from</a:t>
            </a:r>
            <a:r>
              <a:rPr dirty="0" sz="24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routine</a:t>
            </a:r>
            <a:r>
              <a:rPr dirty="0" sz="24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clinical</a:t>
            </a:r>
            <a:r>
              <a:rPr dirty="0" sz="24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24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Calibri"/>
                <a:cs typeface="Calibri"/>
              </a:rPr>
              <a:t>streams.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65"/>
              <a:t> </a:t>
            </a:r>
            <a:r>
              <a:rPr dirty="0"/>
              <a:t>future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65"/>
              <a:t> </a:t>
            </a:r>
            <a:r>
              <a:rPr dirty="0"/>
              <a:t>AI</a:t>
            </a:r>
            <a:r>
              <a:rPr dirty="0" spc="-60"/>
              <a:t> </a:t>
            </a:r>
            <a:r>
              <a:rPr dirty="0"/>
              <a:t>in</a:t>
            </a:r>
            <a:r>
              <a:rPr dirty="0" spc="-60"/>
              <a:t> </a:t>
            </a:r>
            <a:r>
              <a:rPr dirty="0"/>
              <a:t>cognitive</a:t>
            </a:r>
            <a:r>
              <a:rPr dirty="0" spc="-65"/>
              <a:t> </a:t>
            </a:r>
            <a:r>
              <a:rPr dirty="0" spc="-10"/>
              <a:t>health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28243" y="1168654"/>
            <a:ext cx="10730865" cy="53905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Integration</a:t>
            </a:r>
            <a:r>
              <a:rPr dirty="0" sz="2200" spc="-4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with</a:t>
            </a:r>
            <a:r>
              <a:rPr dirty="0" sz="2200" spc="-7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2F40C2"/>
                </a:solidFill>
                <a:latin typeface="Arial"/>
                <a:cs typeface="Arial"/>
              </a:rPr>
              <a:t>Large-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Scale</a:t>
            </a:r>
            <a:r>
              <a:rPr dirty="0" sz="2200" spc="-6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2F40C2"/>
                </a:solidFill>
                <a:latin typeface="Arial"/>
                <a:cs typeface="Arial"/>
              </a:rPr>
              <a:t>Datasets</a:t>
            </a:r>
            <a:endParaRPr sz="2200">
              <a:latin typeface="Arial"/>
              <a:cs typeface="Arial"/>
            </a:endParaRPr>
          </a:p>
          <a:p>
            <a:pPr algn="just"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Combining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multimodal</a:t>
            </a:r>
            <a:r>
              <a:rPr dirty="0" sz="22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data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—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imaging,</a:t>
            </a:r>
            <a:r>
              <a:rPr dirty="0" sz="22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genomics,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EEG,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wearables,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EHRs</a:t>
            </a:r>
            <a:r>
              <a:rPr dirty="0" sz="2200" spc="-1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50">
                <a:solidFill>
                  <a:srgbClr val="2F40C2"/>
                </a:solidFill>
                <a:latin typeface="Arial"/>
                <a:cs typeface="Arial"/>
              </a:rPr>
              <a:t>—</a:t>
            </a:r>
            <a:endParaRPr sz="2200">
              <a:latin typeface="Arial"/>
              <a:cs typeface="Arial"/>
            </a:endParaRPr>
          </a:p>
          <a:p>
            <a:pPr algn="just" marL="355600">
              <a:lnSpc>
                <a:spcPct val="100000"/>
              </a:lnSpc>
            </a:pP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2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model</a:t>
            </a:r>
            <a:r>
              <a:rPr dirty="0" sz="22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disease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trajectories.</a:t>
            </a:r>
            <a:endParaRPr sz="2200">
              <a:latin typeface="Arial"/>
              <a:cs typeface="Arial"/>
            </a:endParaRPr>
          </a:p>
          <a:p>
            <a:pPr algn="just" marL="355600" marR="839469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Example:</a:t>
            </a:r>
            <a:r>
              <a:rPr dirty="0" sz="22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Integrative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platforms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like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UK</a:t>
            </a:r>
            <a:r>
              <a:rPr dirty="0" sz="2200" spc="-7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Biobank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,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ADNI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,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Canadian</a:t>
            </a:r>
            <a:r>
              <a:rPr dirty="0" sz="2200" spc="-6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20" b="1">
                <a:solidFill>
                  <a:srgbClr val="2F40C2"/>
                </a:solidFill>
                <a:latin typeface="Arial"/>
                <a:cs typeface="Arial"/>
              </a:rPr>
              <a:t>Open </a:t>
            </a:r>
            <a:r>
              <a:rPr dirty="0" sz="2200" spc="-10" b="1">
                <a:solidFill>
                  <a:srgbClr val="2F40C2"/>
                </a:solidFill>
                <a:latin typeface="Arial"/>
                <a:cs typeface="Arial"/>
              </a:rPr>
              <a:t>Neuroscience</a:t>
            </a:r>
            <a:r>
              <a:rPr dirty="0" sz="2200" spc="-5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Platform</a:t>
            </a:r>
            <a:r>
              <a:rPr dirty="0" sz="2200" spc="-6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(CONP)</a:t>
            </a:r>
            <a:r>
              <a:rPr dirty="0" sz="2200" spc="-3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used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for</a:t>
            </a:r>
            <a:r>
              <a:rPr dirty="0" sz="22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predicting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conversion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from</a:t>
            </a:r>
            <a:r>
              <a:rPr dirty="0" sz="2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MCI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25">
                <a:solidFill>
                  <a:srgbClr val="2F40C2"/>
                </a:solidFill>
                <a:latin typeface="Arial"/>
                <a:cs typeface="Arial"/>
              </a:rPr>
              <a:t>to </a:t>
            </a: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Alzheimer’s.</a:t>
            </a:r>
            <a:endParaRPr sz="2200">
              <a:latin typeface="Arial"/>
              <a:cs typeface="Arial"/>
            </a:endParaRPr>
          </a:p>
          <a:p>
            <a:pPr algn="just"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Enables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precision</a:t>
            </a:r>
            <a:r>
              <a:rPr dirty="0" sz="2200" spc="-7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neurology</a:t>
            </a:r>
            <a:r>
              <a:rPr dirty="0" sz="22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through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personalized</a:t>
            </a:r>
            <a:r>
              <a:rPr dirty="0" sz="2200" spc="-9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risk</a:t>
            </a:r>
            <a:r>
              <a:rPr dirty="0" sz="22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modeling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intervention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planning.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Policy</a:t>
            </a:r>
            <a:r>
              <a:rPr dirty="0" sz="2200" spc="-5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Innovation</a:t>
            </a:r>
            <a:r>
              <a:rPr dirty="0" sz="2200" spc="-2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&amp;</a:t>
            </a:r>
            <a:r>
              <a:rPr dirty="0" sz="2200" spc="-7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2F40C2"/>
                </a:solidFill>
                <a:latin typeface="Arial"/>
                <a:cs typeface="Arial"/>
              </a:rPr>
              <a:t>Interdisciplinary</a:t>
            </a:r>
            <a:r>
              <a:rPr dirty="0" sz="2200" spc="-2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2F40C2"/>
                </a:solidFill>
                <a:latin typeface="Arial"/>
                <a:cs typeface="Arial"/>
              </a:rPr>
              <a:t>Collaboration</a:t>
            </a:r>
            <a:endParaRPr sz="2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Development</a:t>
            </a:r>
            <a:r>
              <a:rPr dirty="0" sz="2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22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regulatory</a:t>
            </a:r>
            <a:r>
              <a:rPr dirty="0" sz="2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frameworks</a:t>
            </a:r>
            <a:r>
              <a:rPr dirty="0" sz="2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for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safe,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ethical</a:t>
            </a:r>
            <a:r>
              <a:rPr dirty="0" sz="22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2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deployment</a:t>
            </a:r>
            <a:r>
              <a:rPr dirty="0" sz="2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(e.g.,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Health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Canada</a:t>
            </a:r>
            <a:r>
              <a:rPr dirty="0" sz="22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&amp;</a:t>
            </a:r>
            <a:r>
              <a:rPr dirty="0" sz="22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FDA</a:t>
            </a:r>
            <a:r>
              <a:rPr dirty="0" sz="22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AI/ML</a:t>
            </a:r>
            <a:r>
              <a:rPr dirty="0" sz="22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guidelines).</a:t>
            </a:r>
            <a:endParaRPr sz="2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Collaboration</a:t>
            </a:r>
            <a:r>
              <a:rPr dirty="0" sz="2200" spc="-9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between</a:t>
            </a:r>
            <a:r>
              <a:rPr dirty="0" sz="22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clinicians,</a:t>
            </a:r>
            <a:r>
              <a:rPr dirty="0" sz="2200" spc="-7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data</a:t>
            </a:r>
            <a:r>
              <a:rPr dirty="0" sz="2200" spc="-7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scientists,</a:t>
            </a:r>
            <a:r>
              <a:rPr dirty="0" sz="2200" spc="-7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ethicists,</a:t>
            </a:r>
            <a:r>
              <a:rPr dirty="0" sz="2200" spc="-6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200" spc="-8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policymakers</a:t>
            </a:r>
            <a:r>
              <a:rPr dirty="0" sz="2200" spc="-1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25">
                <a:solidFill>
                  <a:srgbClr val="2F40C2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ensure</a:t>
            </a:r>
            <a:r>
              <a:rPr dirty="0" sz="2200" spc="-8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transparency</a:t>
            </a:r>
            <a:r>
              <a:rPr dirty="0" sz="22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2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trust.</a:t>
            </a:r>
            <a:endParaRPr sz="2200">
              <a:latin typeface="Arial"/>
              <a:cs typeface="Arial"/>
            </a:endParaRPr>
          </a:p>
          <a:p>
            <a:pPr marL="355600" marR="7112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Growth</a:t>
            </a:r>
            <a:r>
              <a:rPr dirty="0" sz="22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22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AI</a:t>
            </a:r>
            <a:r>
              <a:rPr dirty="0" sz="2200" spc="-7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literacy</a:t>
            </a:r>
            <a:r>
              <a:rPr dirty="0" sz="2200" spc="-5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2F40C2"/>
                </a:solidFill>
                <a:latin typeface="Arial"/>
                <a:cs typeface="Arial"/>
              </a:rPr>
              <a:t>programs</a:t>
            </a:r>
            <a:r>
              <a:rPr dirty="0" sz="2200" spc="-4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in</a:t>
            </a:r>
            <a:r>
              <a:rPr dirty="0" sz="22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medical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education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2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2F40C2"/>
                </a:solidFill>
                <a:latin typeface="Arial"/>
                <a:cs typeface="Arial"/>
              </a:rPr>
              <a:t>empower</a:t>
            </a:r>
            <a:r>
              <a:rPr dirty="0" sz="22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2F40C2"/>
                </a:solidFill>
                <a:latin typeface="Arial"/>
                <a:cs typeface="Arial"/>
              </a:rPr>
              <a:t>clinician–AI partnerships.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6432" y="0"/>
            <a:ext cx="1615567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504825" y="6264681"/>
            <a:ext cx="0" cy="261620"/>
          </a:xfrm>
          <a:custGeom>
            <a:avLst/>
            <a:gdLst/>
            <a:ahLst/>
            <a:cxnLst/>
            <a:rect l="l" t="t" r="r" b="b"/>
            <a:pathLst>
              <a:path w="0" h="261620">
                <a:moveTo>
                  <a:pt x="0" y="0"/>
                </a:moveTo>
                <a:lnTo>
                  <a:pt x="0" y="261607"/>
                </a:lnTo>
              </a:path>
            </a:pathLst>
          </a:custGeom>
          <a:ln w="1587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4512" y="304622"/>
            <a:ext cx="988377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solidFill>
                  <a:srgbClr val="FFFFFF"/>
                </a:solidFill>
              </a:rPr>
              <a:t>Imagine</a:t>
            </a:r>
            <a:r>
              <a:rPr dirty="0" sz="3600" spc="25">
                <a:solidFill>
                  <a:srgbClr val="FFFFFF"/>
                </a:solidFill>
              </a:rPr>
              <a:t> </a:t>
            </a:r>
            <a:r>
              <a:rPr dirty="0" sz="3600">
                <a:solidFill>
                  <a:srgbClr val="FFFFFF"/>
                </a:solidFill>
              </a:rPr>
              <a:t>a</a:t>
            </a:r>
            <a:r>
              <a:rPr dirty="0" sz="3600" spc="75">
                <a:solidFill>
                  <a:srgbClr val="FFFFFF"/>
                </a:solidFill>
              </a:rPr>
              <a:t> </a:t>
            </a:r>
            <a:r>
              <a:rPr dirty="0" sz="3600" spc="55">
                <a:solidFill>
                  <a:srgbClr val="FFFFFF"/>
                </a:solidFill>
              </a:rPr>
              <a:t>future</a:t>
            </a:r>
            <a:r>
              <a:rPr dirty="0" sz="3600" spc="100">
                <a:solidFill>
                  <a:srgbClr val="FFFFFF"/>
                </a:solidFill>
              </a:rPr>
              <a:t> </a:t>
            </a:r>
            <a:r>
              <a:rPr dirty="0" sz="3600">
                <a:solidFill>
                  <a:srgbClr val="FFFFFF"/>
                </a:solidFill>
              </a:rPr>
              <a:t>where</a:t>
            </a:r>
            <a:r>
              <a:rPr dirty="0" sz="3600" spc="95">
                <a:solidFill>
                  <a:srgbClr val="FFFFFF"/>
                </a:solidFill>
              </a:rPr>
              <a:t> </a:t>
            </a:r>
            <a:r>
              <a:rPr dirty="0" sz="3600" spc="155">
                <a:solidFill>
                  <a:srgbClr val="FFFFFF"/>
                </a:solidFill>
              </a:rPr>
              <a:t>AI-</a:t>
            </a:r>
            <a:r>
              <a:rPr dirty="0" sz="3600">
                <a:solidFill>
                  <a:srgbClr val="FFFFFF"/>
                </a:solidFill>
              </a:rPr>
              <a:t>powered</a:t>
            </a:r>
            <a:r>
              <a:rPr dirty="0" sz="3600" spc="155">
                <a:solidFill>
                  <a:srgbClr val="FFFFFF"/>
                </a:solidFill>
              </a:rPr>
              <a:t> </a:t>
            </a:r>
            <a:r>
              <a:rPr dirty="0" sz="3600">
                <a:solidFill>
                  <a:srgbClr val="FFFFFF"/>
                </a:solidFill>
              </a:rPr>
              <a:t>platforms</a:t>
            </a:r>
            <a:r>
              <a:rPr dirty="0" sz="3600" spc="60">
                <a:solidFill>
                  <a:srgbClr val="FFFFFF"/>
                </a:solidFill>
              </a:rPr>
              <a:t> </a:t>
            </a:r>
            <a:r>
              <a:rPr dirty="0" sz="3600" spc="-20">
                <a:solidFill>
                  <a:srgbClr val="FFFFFF"/>
                </a:solidFill>
              </a:rPr>
              <a:t>can:</a:t>
            </a:r>
            <a:endParaRPr sz="3600"/>
          </a:p>
        </p:txBody>
      </p:sp>
      <p:sp>
        <p:nvSpPr>
          <p:cNvPr id="5" name="object 5" descr=""/>
          <p:cNvSpPr txBox="1"/>
          <p:nvPr/>
        </p:nvSpPr>
        <p:spPr>
          <a:xfrm>
            <a:off x="394512" y="1237945"/>
            <a:ext cx="10876915" cy="45421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3100" spc="65" b="1">
                <a:solidFill>
                  <a:srgbClr val="FFFFFF"/>
                </a:solidFill>
                <a:latin typeface="Calibri"/>
                <a:cs typeface="Calibri"/>
              </a:rPr>
              <a:t>Continuously</a:t>
            </a:r>
            <a:r>
              <a:rPr dirty="0" sz="31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monitor</a:t>
            </a:r>
            <a:r>
              <a:rPr dirty="0" sz="31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dirty="0" sz="31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brain</a:t>
            </a:r>
            <a:r>
              <a:rPr dirty="0" sz="3100" spc="-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health</a:t>
            </a:r>
            <a:endParaRPr sz="3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FFFFFF"/>
              </a:buClr>
              <a:buFont typeface="Arial"/>
              <a:buChar char="•"/>
            </a:pPr>
            <a:endParaRPr sz="3100">
              <a:latin typeface="Calibri"/>
              <a:cs typeface="Calibri"/>
            </a:endParaRPr>
          </a:p>
          <a:p>
            <a:pPr marL="469265" marR="5080" indent="-457200">
              <a:lnSpc>
                <a:spcPts val="3300"/>
              </a:lnSpc>
              <a:buFont typeface="Arial"/>
              <a:buChar char="•"/>
              <a:tabLst>
                <a:tab pos="469265" algn="l"/>
              </a:tabLst>
            </a:pP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Predict</a:t>
            </a:r>
            <a:r>
              <a:rPr dirty="0" sz="3100" spc="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1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60" b="1">
                <a:solidFill>
                  <a:srgbClr val="FFFFFF"/>
                </a:solidFill>
                <a:latin typeface="Calibri"/>
                <a:cs typeface="Calibri"/>
              </a:rPr>
              <a:t>onset</a:t>
            </a:r>
            <a:r>
              <a:rPr dirty="0" sz="3100" spc="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31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neurological</a:t>
            </a:r>
            <a:r>
              <a:rPr dirty="0" sz="31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55" b="1">
                <a:solidFill>
                  <a:srgbClr val="FFFFFF"/>
                </a:solidFill>
                <a:latin typeface="Calibri"/>
                <a:cs typeface="Calibri"/>
              </a:rPr>
              <a:t>conditions</a:t>
            </a:r>
            <a:r>
              <a:rPr dirty="0" sz="3100" spc="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before</a:t>
            </a:r>
            <a:r>
              <a:rPr dirty="0" sz="31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114" b="1">
                <a:solidFill>
                  <a:srgbClr val="FFFFFF"/>
                </a:solidFill>
                <a:latin typeface="Calibri"/>
                <a:cs typeface="Calibri"/>
              </a:rPr>
              <a:t>symptoms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even</a:t>
            </a:r>
            <a:r>
              <a:rPr dirty="0" sz="31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50" b="1">
                <a:solidFill>
                  <a:srgbClr val="FFFFFF"/>
                </a:solidFill>
                <a:latin typeface="Calibri"/>
                <a:cs typeface="Calibri"/>
              </a:rPr>
              <a:t>appear</a:t>
            </a:r>
            <a:endParaRPr sz="3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Clr>
                <a:srgbClr val="FFFFFF"/>
              </a:buClr>
              <a:buFont typeface="Arial"/>
              <a:buChar char="•"/>
            </a:pPr>
            <a:endParaRPr sz="3100">
              <a:latin typeface="Calibri"/>
              <a:cs typeface="Calibri"/>
            </a:endParaRPr>
          </a:p>
          <a:p>
            <a:pPr marL="469265" marR="548640" indent="-457200">
              <a:lnSpc>
                <a:spcPts val="330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Personalize</a:t>
            </a:r>
            <a:r>
              <a:rPr dirty="0" sz="31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treatment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55" b="1">
                <a:solidFill>
                  <a:srgbClr val="FFFFFF"/>
                </a:solidFill>
                <a:latin typeface="Calibri"/>
                <a:cs typeface="Calibri"/>
              </a:rPr>
              <a:t>plans</a:t>
            </a:r>
            <a:r>
              <a:rPr dirty="0" sz="3100" spc="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80" b="1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dirty="0" sz="3100" spc="1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75" b="1">
                <a:solidFill>
                  <a:srgbClr val="FFFFFF"/>
                </a:solidFill>
                <a:latin typeface="Calibri"/>
                <a:cs typeface="Calibri"/>
              </a:rPr>
              <a:t>decoding</a:t>
            </a:r>
            <a:r>
              <a:rPr dirty="0" sz="3100" spc="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1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unique</a:t>
            </a:r>
            <a:r>
              <a:rPr dirty="0" sz="31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neural </a:t>
            </a:r>
            <a:r>
              <a:rPr dirty="0" sz="3100" spc="55" b="1">
                <a:solidFill>
                  <a:srgbClr val="FFFFFF"/>
                </a:solidFill>
                <a:latin typeface="Calibri"/>
                <a:cs typeface="Calibri"/>
              </a:rPr>
              <a:t>signatures</a:t>
            </a:r>
            <a:r>
              <a:rPr dirty="0" sz="31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3100" spc="-1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50" b="1">
                <a:solidFill>
                  <a:srgbClr val="FFFFFF"/>
                </a:solidFill>
                <a:latin typeface="Calibri"/>
                <a:cs typeface="Calibri"/>
              </a:rPr>
              <a:t>each</a:t>
            </a:r>
            <a:r>
              <a:rPr dirty="0" sz="31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patient</a:t>
            </a:r>
            <a:endParaRPr sz="3100">
              <a:latin typeface="Calibri"/>
              <a:cs typeface="Calibri"/>
            </a:endParaRPr>
          </a:p>
          <a:p>
            <a:pPr marL="469265" marR="1183005" indent="-457200">
              <a:lnSpc>
                <a:spcPct val="101000"/>
              </a:lnSpc>
              <a:spcBef>
                <a:spcPts val="304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3100" spc="45" b="1">
                <a:solidFill>
                  <a:srgbClr val="FFFFFF"/>
                </a:solidFill>
                <a:latin typeface="Calibri"/>
                <a:cs typeface="Calibri"/>
              </a:rPr>
              <a:t>Accelerate</a:t>
            </a:r>
            <a:r>
              <a:rPr dirty="0" sz="31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100" spc="-1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60" b="1">
                <a:solidFill>
                  <a:srgbClr val="FFFFFF"/>
                </a:solidFill>
                <a:latin typeface="Calibri"/>
                <a:cs typeface="Calibri"/>
              </a:rPr>
              <a:t>discovery</a:t>
            </a:r>
            <a:r>
              <a:rPr dirty="0" sz="310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55" b="1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31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55" b="1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r>
              <a:rPr dirty="0" sz="31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3100" spc="-1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targeted, </a:t>
            </a:r>
            <a:r>
              <a:rPr dirty="0" sz="3100" b="1">
                <a:solidFill>
                  <a:srgbClr val="FFFFFF"/>
                </a:solidFill>
                <a:latin typeface="Calibri"/>
                <a:cs typeface="Calibri"/>
              </a:rPr>
              <a:t>effective</a:t>
            </a:r>
            <a:r>
              <a:rPr dirty="0" sz="310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00" spc="-10" b="1">
                <a:solidFill>
                  <a:srgbClr val="FFFFFF"/>
                </a:solidFill>
                <a:latin typeface="Calibri"/>
                <a:cs typeface="Calibri"/>
              </a:rPr>
              <a:t>therapies</a:t>
            </a:r>
            <a:endParaRPr sz="3100">
              <a:latin typeface="Calibri"/>
              <a:cs typeface="Calibri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28555" y="339470"/>
            <a:ext cx="2163445" cy="1741424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641095" y="6304889"/>
            <a:ext cx="18097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latin typeface="Trebuchet MS"/>
                <a:cs typeface="Trebuchet MS"/>
              </a:rPr>
              <a:t>34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676893" y="6330188"/>
            <a:ext cx="19323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Copyright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©</a:t>
            </a:r>
            <a:r>
              <a:rPr dirty="0" sz="1100" spc="-20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All</a:t>
            </a:r>
            <a:r>
              <a:rPr dirty="0" sz="11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rights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ahoma"/>
                <a:cs typeface="Tahoma"/>
              </a:rPr>
              <a:t>Reserved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2384">
              <a:lnSpc>
                <a:spcPct val="100000"/>
              </a:lnSpc>
              <a:spcBef>
                <a:spcPts val="100"/>
              </a:spcBef>
              <a:tabLst>
                <a:tab pos="1128395" algn="l"/>
              </a:tabLst>
            </a:pPr>
            <a:r>
              <a:rPr dirty="0" sz="4200" spc="-25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4200">
                <a:solidFill>
                  <a:srgbClr val="FFFFFF"/>
                </a:solidFill>
                <a:latin typeface="Arial"/>
                <a:cs typeface="Arial"/>
              </a:rPr>
              <a:t>	future</a:t>
            </a:r>
            <a:r>
              <a:rPr dirty="0" sz="4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4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>
                <a:solidFill>
                  <a:srgbClr val="FFFFFF"/>
                </a:solidFill>
                <a:latin typeface="Arial"/>
                <a:cs typeface="Arial"/>
              </a:rPr>
              <a:t>neuroscience</a:t>
            </a:r>
            <a:r>
              <a:rPr dirty="0" sz="4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dirty="0" sz="4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sng" sz="4200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AI-driven</a:t>
            </a:r>
            <a:endParaRPr sz="42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721991" y="1523746"/>
            <a:ext cx="676465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95275">
              <a:lnSpc>
                <a:spcPct val="100000"/>
              </a:lnSpc>
              <a:spcBef>
                <a:spcPts val="95"/>
              </a:spcBef>
            </a:pPr>
            <a:r>
              <a:rPr dirty="0" sz="2800" b="1" i="1">
                <a:solidFill>
                  <a:srgbClr val="FFFFFF"/>
                </a:solidFill>
                <a:latin typeface="Arial"/>
                <a:cs typeface="Arial"/>
              </a:rPr>
              <a:t>Unlocking</a:t>
            </a:r>
            <a:r>
              <a:rPr dirty="0" sz="2800" spc="-9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 i="1">
                <a:solidFill>
                  <a:srgbClr val="FFFFFF"/>
                </a:solidFill>
                <a:latin typeface="Arial"/>
                <a:cs typeface="Arial"/>
              </a:rPr>
              <a:t>deeper</a:t>
            </a:r>
            <a:r>
              <a:rPr dirty="0" sz="2800" spc="-9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 i="1">
                <a:solidFill>
                  <a:srgbClr val="FFFFFF"/>
                </a:solidFill>
                <a:latin typeface="Arial"/>
                <a:cs typeface="Arial"/>
              </a:rPr>
              <a:t>brain</a:t>
            </a:r>
            <a:r>
              <a:rPr dirty="0" sz="2800" spc="-12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 i="1">
                <a:solidFill>
                  <a:srgbClr val="FFFFFF"/>
                </a:solidFill>
                <a:latin typeface="Arial"/>
                <a:cs typeface="Arial"/>
              </a:rPr>
              <a:t>insights</a:t>
            </a:r>
            <a:r>
              <a:rPr dirty="0" sz="2800" spc="-9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5" b="1" i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800" spc="-2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 i="1">
                <a:solidFill>
                  <a:srgbClr val="FFFFFF"/>
                </a:solidFill>
                <a:latin typeface="Arial"/>
                <a:cs typeface="Arial"/>
              </a:rPr>
              <a:t>revolutionizing</a:t>
            </a:r>
            <a:r>
              <a:rPr dirty="0" sz="2800" spc="-12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 i="1">
                <a:solidFill>
                  <a:srgbClr val="FFFFFF"/>
                </a:solidFill>
                <a:latin typeface="Arial"/>
                <a:cs typeface="Arial"/>
              </a:rPr>
              <a:t>diagnosis</a:t>
            </a:r>
            <a:r>
              <a:rPr dirty="0" sz="2800" spc="-10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 i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800" spc="-12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0" b="1" i="1">
                <a:solidFill>
                  <a:srgbClr val="FFFFFF"/>
                </a:solidFill>
                <a:latin typeface="Arial"/>
                <a:cs typeface="Arial"/>
              </a:rPr>
              <a:t>treatment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172" y="2920771"/>
            <a:ext cx="4259961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2038" y="1523441"/>
            <a:ext cx="6108700" cy="1366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Thank</a:t>
            </a:r>
            <a:r>
              <a:rPr dirty="0" sz="88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 spc="-20">
                <a:solidFill>
                  <a:srgbClr val="FFFFFF"/>
                </a:solidFill>
                <a:latin typeface="Arial"/>
                <a:cs typeface="Arial"/>
              </a:rPr>
              <a:t>You!</a:t>
            </a:r>
            <a:endParaRPr sz="8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05172" y="2920771"/>
            <a:ext cx="4259961" cy="342900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9200" y="3733749"/>
            <a:ext cx="2927350" cy="121937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39200" y="3702050"/>
            <a:ext cx="1734566" cy="143929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04825" y="6264681"/>
            <a:ext cx="0" cy="261620"/>
          </a:xfrm>
          <a:custGeom>
            <a:avLst/>
            <a:gdLst/>
            <a:ahLst/>
            <a:cxnLst/>
            <a:rect l="l" t="t" r="r" b="b"/>
            <a:pathLst>
              <a:path w="0" h="261620">
                <a:moveTo>
                  <a:pt x="0" y="0"/>
                </a:moveTo>
                <a:lnTo>
                  <a:pt x="0" y="261607"/>
                </a:lnTo>
              </a:path>
            </a:pathLst>
          </a:custGeom>
          <a:ln w="1587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0486" y="482853"/>
            <a:ext cx="592455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90">
                <a:solidFill>
                  <a:srgbClr val="2461FD"/>
                </a:solidFill>
                <a:latin typeface="Trebuchet MS"/>
                <a:cs typeface="Trebuchet MS"/>
              </a:rPr>
              <a:t>I</a:t>
            </a:r>
            <a:r>
              <a:rPr dirty="0" sz="3600" spc="-280">
                <a:solidFill>
                  <a:srgbClr val="2461FD"/>
                </a:solidFill>
                <a:latin typeface="Trebuchet MS"/>
                <a:cs typeface="Trebuchet MS"/>
              </a:rPr>
              <a:t>nt</a:t>
            </a:r>
            <a:r>
              <a:rPr dirty="0" sz="3600" spc="-290">
                <a:solidFill>
                  <a:srgbClr val="2461FD"/>
                </a:solidFill>
                <a:latin typeface="Trebuchet MS"/>
                <a:cs typeface="Trebuchet MS"/>
              </a:rPr>
              <a:t>e</a:t>
            </a:r>
            <a:r>
              <a:rPr dirty="0" sz="3600" spc="-280">
                <a:solidFill>
                  <a:srgbClr val="2461FD"/>
                </a:solidFill>
                <a:latin typeface="Trebuchet MS"/>
                <a:cs typeface="Trebuchet MS"/>
              </a:rPr>
              <a:t>r</a:t>
            </a:r>
            <a:r>
              <a:rPr dirty="0" sz="3600" spc="-285">
                <a:solidFill>
                  <a:srgbClr val="2461FD"/>
                </a:solidFill>
                <a:latin typeface="Trebuchet MS"/>
                <a:cs typeface="Trebuchet MS"/>
              </a:rPr>
              <a:t>p</a:t>
            </a:r>
            <a:r>
              <a:rPr dirty="0" sz="3600" spc="-295">
                <a:solidFill>
                  <a:srgbClr val="2461FD"/>
                </a:solidFill>
                <a:latin typeface="Trebuchet MS"/>
                <a:cs typeface="Trebuchet MS"/>
              </a:rPr>
              <a:t>r</a:t>
            </a:r>
            <a:r>
              <a:rPr dirty="0" sz="3600" spc="-305">
                <a:solidFill>
                  <a:srgbClr val="2461FD"/>
                </a:solidFill>
                <a:latin typeface="Trebuchet MS"/>
                <a:cs typeface="Trebuchet MS"/>
              </a:rPr>
              <a:t>e</a:t>
            </a:r>
            <a:r>
              <a:rPr dirty="0" sz="3600" spc="-270">
                <a:solidFill>
                  <a:srgbClr val="2461FD"/>
                </a:solidFill>
                <a:latin typeface="Trebuchet MS"/>
                <a:cs typeface="Trebuchet MS"/>
              </a:rPr>
              <a:t>t</a:t>
            </a:r>
            <a:r>
              <a:rPr dirty="0" sz="3600" spc="-265">
                <a:solidFill>
                  <a:srgbClr val="2461FD"/>
                </a:solidFill>
                <a:latin typeface="Trebuchet MS"/>
                <a:cs typeface="Trebuchet MS"/>
              </a:rPr>
              <a:t>ab</a:t>
            </a:r>
            <a:r>
              <a:rPr dirty="0" sz="3600" spc="-330">
                <a:solidFill>
                  <a:srgbClr val="2461FD"/>
                </a:solidFill>
                <a:latin typeface="Trebuchet MS"/>
                <a:cs typeface="Trebuchet MS"/>
              </a:rPr>
              <a:t>il</a:t>
            </a:r>
            <a:r>
              <a:rPr dirty="0" sz="3600" spc="-295">
                <a:solidFill>
                  <a:srgbClr val="2461FD"/>
                </a:solidFill>
                <a:latin typeface="Trebuchet MS"/>
                <a:cs typeface="Trebuchet MS"/>
              </a:rPr>
              <a:t>i</a:t>
            </a:r>
            <a:r>
              <a:rPr dirty="0" sz="3600" spc="-290">
                <a:solidFill>
                  <a:srgbClr val="2461FD"/>
                </a:solidFill>
                <a:latin typeface="Trebuchet MS"/>
                <a:cs typeface="Trebuchet MS"/>
              </a:rPr>
              <a:t>t</a:t>
            </a:r>
            <a:r>
              <a:rPr dirty="0" sz="3600" spc="280">
                <a:solidFill>
                  <a:srgbClr val="2461FD"/>
                </a:solidFill>
                <a:latin typeface="Trebuchet MS"/>
                <a:cs typeface="Trebuchet MS"/>
              </a:rPr>
              <a:t>y</a:t>
            </a:r>
            <a:r>
              <a:rPr dirty="0" sz="3600" spc="-260">
                <a:solidFill>
                  <a:srgbClr val="2461FD"/>
                </a:solidFill>
                <a:latin typeface="Trebuchet MS"/>
                <a:cs typeface="Trebuchet MS"/>
              </a:rPr>
              <a:t>o</a:t>
            </a:r>
            <a:r>
              <a:rPr dirty="0" sz="3600" spc="-15">
                <a:solidFill>
                  <a:srgbClr val="2461FD"/>
                </a:solidFill>
                <a:latin typeface="Trebuchet MS"/>
                <a:cs typeface="Trebuchet MS"/>
              </a:rPr>
              <a:t>f</a:t>
            </a:r>
            <a:r>
              <a:rPr dirty="0" sz="3600" spc="-545">
                <a:solidFill>
                  <a:srgbClr val="2461FD"/>
                </a:solidFill>
                <a:latin typeface="Trebuchet MS"/>
                <a:cs typeface="Trebuchet MS"/>
              </a:rPr>
              <a:t> </a:t>
            </a:r>
            <a:r>
              <a:rPr dirty="0" sz="3600" spc="-25">
                <a:solidFill>
                  <a:srgbClr val="2461FD"/>
                </a:solidFill>
                <a:latin typeface="Trebuchet MS"/>
                <a:cs typeface="Trebuchet MS"/>
              </a:rPr>
              <a:t>AI/MLmodels</a:t>
            </a:r>
            <a:endParaRPr sz="3600">
              <a:latin typeface="Trebuchet MS"/>
              <a:cs typeface="Trebuchet MS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4194" y="1146721"/>
            <a:ext cx="7259193" cy="520534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641095" y="6304889"/>
            <a:ext cx="1689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latin typeface="Trebuchet MS"/>
                <a:cs typeface="Trebuchet MS"/>
              </a:rPr>
              <a:t>37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676893" y="6330188"/>
            <a:ext cx="19323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Copyright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©</a:t>
            </a:r>
            <a:r>
              <a:rPr dirty="0" sz="1100" spc="-20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All</a:t>
            </a:r>
            <a:r>
              <a:rPr dirty="0" sz="11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FFFFFF"/>
                </a:solidFill>
                <a:latin typeface="Tahoma"/>
                <a:cs typeface="Tahoma"/>
              </a:rPr>
              <a:t>rights</a:t>
            </a:r>
            <a:r>
              <a:rPr dirty="0" sz="11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ahoma"/>
                <a:cs typeface="Tahoma"/>
              </a:rPr>
              <a:t>Reserved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141478"/>
            <a:ext cx="863981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68240" algn="l"/>
              </a:tabLst>
            </a:pPr>
            <a:r>
              <a:rPr dirty="0"/>
              <a:t>AI</a:t>
            </a:r>
            <a:r>
              <a:rPr dirty="0" spc="-50"/>
              <a:t> </a:t>
            </a:r>
            <a:r>
              <a:rPr dirty="0" spc="-10"/>
              <a:t>Fundamentals</a:t>
            </a:r>
            <a:r>
              <a:rPr dirty="0"/>
              <a:t>	for</a:t>
            </a:r>
            <a:r>
              <a:rPr dirty="0" spc="-85"/>
              <a:t> </a:t>
            </a:r>
            <a:r>
              <a:rPr dirty="0" spc="-10"/>
              <a:t>Clinicians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673100" y="1206500"/>
            <a:ext cx="5207000" cy="2311400"/>
            <a:chOff x="673100" y="1206500"/>
            <a:chExt cx="5207000" cy="2311400"/>
          </a:xfrm>
        </p:grpSpPr>
        <p:sp>
          <p:nvSpPr>
            <p:cNvPr id="4" name="object 4" descr=""/>
            <p:cNvSpPr/>
            <p:nvPr/>
          </p:nvSpPr>
          <p:spPr>
            <a:xfrm>
              <a:off x="685800" y="1219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4800600" y="0"/>
                  </a:moveTo>
                  <a:lnTo>
                    <a:pt x="381012" y="0"/>
                  </a:lnTo>
                  <a:lnTo>
                    <a:pt x="333219" y="2968"/>
                  </a:lnTo>
                  <a:lnTo>
                    <a:pt x="287197" y="11634"/>
                  </a:lnTo>
                  <a:lnTo>
                    <a:pt x="243304" y="25643"/>
                  </a:lnTo>
                  <a:lnTo>
                    <a:pt x="201897" y="44636"/>
                  </a:lnTo>
                  <a:lnTo>
                    <a:pt x="163332" y="68257"/>
                  </a:lnTo>
                  <a:lnTo>
                    <a:pt x="127967" y="96149"/>
                  </a:lnTo>
                  <a:lnTo>
                    <a:pt x="96159" y="127955"/>
                  </a:lnTo>
                  <a:lnTo>
                    <a:pt x="68265" y="163318"/>
                  </a:lnTo>
                  <a:lnTo>
                    <a:pt x="44641" y="201881"/>
                  </a:lnTo>
                  <a:lnTo>
                    <a:pt x="25646" y="243288"/>
                  </a:lnTo>
                  <a:lnTo>
                    <a:pt x="11636" y="287181"/>
                  </a:lnTo>
                  <a:lnTo>
                    <a:pt x="2968" y="333204"/>
                  </a:lnTo>
                  <a:lnTo>
                    <a:pt x="0" y="381000"/>
                  </a:lnTo>
                  <a:lnTo>
                    <a:pt x="0" y="1905000"/>
                  </a:lnTo>
                  <a:lnTo>
                    <a:pt x="2968" y="1952795"/>
                  </a:lnTo>
                  <a:lnTo>
                    <a:pt x="11636" y="1998818"/>
                  </a:lnTo>
                  <a:lnTo>
                    <a:pt x="25646" y="2042711"/>
                  </a:lnTo>
                  <a:lnTo>
                    <a:pt x="44641" y="2084118"/>
                  </a:lnTo>
                  <a:lnTo>
                    <a:pt x="68265" y="2122681"/>
                  </a:lnTo>
                  <a:lnTo>
                    <a:pt x="96159" y="2158044"/>
                  </a:lnTo>
                  <a:lnTo>
                    <a:pt x="127967" y="2189850"/>
                  </a:lnTo>
                  <a:lnTo>
                    <a:pt x="163332" y="2217742"/>
                  </a:lnTo>
                  <a:lnTo>
                    <a:pt x="201897" y="2241363"/>
                  </a:lnTo>
                  <a:lnTo>
                    <a:pt x="243304" y="2260356"/>
                  </a:lnTo>
                  <a:lnTo>
                    <a:pt x="287197" y="2274365"/>
                  </a:lnTo>
                  <a:lnTo>
                    <a:pt x="333219" y="2283031"/>
                  </a:lnTo>
                  <a:lnTo>
                    <a:pt x="381012" y="2286000"/>
                  </a:lnTo>
                  <a:lnTo>
                    <a:pt x="4800600" y="2286000"/>
                  </a:lnTo>
                  <a:lnTo>
                    <a:pt x="4848395" y="2283031"/>
                  </a:lnTo>
                  <a:lnTo>
                    <a:pt x="4894418" y="2274365"/>
                  </a:lnTo>
                  <a:lnTo>
                    <a:pt x="4938311" y="2260356"/>
                  </a:lnTo>
                  <a:lnTo>
                    <a:pt x="4979718" y="2241363"/>
                  </a:lnTo>
                  <a:lnTo>
                    <a:pt x="5018281" y="2217742"/>
                  </a:lnTo>
                  <a:lnTo>
                    <a:pt x="5053644" y="2189850"/>
                  </a:lnTo>
                  <a:lnTo>
                    <a:pt x="5085450" y="2158044"/>
                  </a:lnTo>
                  <a:lnTo>
                    <a:pt x="5113342" y="2122681"/>
                  </a:lnTo>
                  <a:lnTo>
                    <a:pt x="5136963" y="2084118"/>
                  </a:lnTo>
                  <a:lnTo>
                    <a:pt x="5155956" y="2042711"/>
                  </a:lnTo>
                  <a:lnTo>
                    <a:pt x="5169965" y="1998818"/>
                  </a:lnTo>
                  <a:lnTo>
                    <a:pt x="5178631" y="1952795"/>
                  </a:lnTo>
                  <a:lnTo>
                    <a:pt x="5181600" y="1905000"/>
                  </a:lnTo>
                  <a:lnTo>
                    <a:pt x="5181600" y="381000"/>
                  </a:lnTo>
                  <a:lnTo>
                    <a:pt x="5178631" y="333204"/>
                  </a:lnTo>
                  <a:lnTo>
                    <a:pt x="5169965" y="287181"/>
                  </a:lnTo>
                  <a:lnTo>
                    <a:pt x="5155956" y="243288"/>
                  </a:lnTo>
                  <a:lnTo>
                    <a:pt x="5136963" y="201881"/>
                  </a:lnTo>
                  <a:lnTo>
                    <a:pt x="5113342" y="163318"/>
                  </a:lnTo>
                  <a:lnTo>
                    <a:pt x="5085450" y="127955"/>
                  </a:lnTo>
                  <a:lnTo>
                    <a:pt x="5053644" y="96149"/>
                  </a:lnTo>
                  <a:lnTo>
                    <a:pt x="5018281" y="68257"/>
                  </a:lnTo>
                  <a:lnTo>
                    <a:pt x="4979718" y="44636"/>
                  </a:lnTo>
                  <a:lnTo>
                    <a:pt x="4938311" y="25643"/>
                  </a:lnTo>
                  <a:lnTo>
                    <a:pt x="4894418" y="11634"/>
                  </a:lnTo>
                  <a:lnTo>
                    <a:pt x="4848395" y="2968"/>
                  </a:lnTo>
                  <a:lnTo>
                    <a:pt x="48006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85800" y="1219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0" y="381000"/>
                  </a:moveTo>
                  <a:lnTo>
                    <a:pt x="2968" y="333204"/>
                  </a:lnTo>
                  <a:lnTo>
                    <a:pt x="11636" y="287181"/>
                  </a:lnTo>
                  <a:lnTo>
                    <a:pt x="25646" y="243288"/>
                  </a:lnTo>
                  <a:lnTo>
                    <a:pt x="44641" y="201881"/>
                  </a:lnTo>
                  <a:lnTo>
                    <a:pt x="68265" y="163318"/>
                  </a:lnTo>
                  <a:lnTo>
                    <a:pt x="96159" y="127955"/>
                  </a:lnTo>
                  <a:lnTo>
                    <a:pt x="127967" y="96149"/>
                  </a:lnTo>
                  <a:lnTo>
                    <a:pt x="163332" y="68257"/>
                  </a:lnTo>
                  <a:lnTo>
                    <a:pt x="201897" y="44636"/>
                  </a:lnTo>
                  <a:lnTo>
                    <a:pt x="243304" y="25643"/>
                  </a:lnTo>
                  <a:lnTo>
                    <a:pt x="287197" y="11634"/>
                  </a:lnTo>
                  <a:lnTo>
                    <a:pt x="333219" y="2968"/>
                  </a:lnTo>
                  <a:lnTo>
                    <a:pt x="381012" y="0"/>
                  </a:lnTo>
                  <a:lnTo>
                    <a:pt x="4800600" y="0"/>
                  </a:lnTo>
                  <a:lnTo>
                    <a:pt x="4848395" y="2968"/>
                  </a:lnTo>
                  <a:lnTo>
                    <a:pt x="4894418" y="11634"/>
                  </a:lnTo>
                  <a:lnTo>
                    <a:pt x="4938311" y="25643"/>
                  </a:lnTo>
                  <a:lnTo>
                    <a:pt x="4979718" y="44636"/>
                  </a:lnTo>
                  <a:lnTo>
                    <a:pt x="5018281" y="68257"/>
                  </a:lnTo>
                  <a:lnTo>
                    <a:pt x="5053644" y="96149"/>
                  </a:lnTo>
                  <a:lnTo>
                    <a:pt x="5085450" y="127955"/>
                  </a:lnTo>
                  <a:lnTo>
                    <a:pt x="5113342" y="163318"/>
                  </a:lnTo>
                  <a:lnTo>
                    <a:pt x="5136963" y="201881"/>
                  </a:lnTo>
                  <a:lnTo>
                    <a:pt x="5155956" y="243288"/>
                  </a:lnTo>
                  <a:lnTo>
                    <a:pt x="5169965" y="287181"/>
                  </a:lnTo>
                  <a:lnTo>
                    <a:pt x="5178631" y="333204"/>
                  </a:lnTo>
                  <a:lnTo>
                    <a:pt x="5181600" y="381000"/>
                  </a:lnTo>
                  <a:lnTo>
                    <a:pt x="5181600" y="1905000"/>
                  </a:lnTo>
                  <a:lnTo>
                    <a:pt x="5178631" y="1952795"/>
                  </a:lnTo>
                  <a:lnTo>
                    <a:pt x="5169965" y="1998818"/>
                  </a:lnTo>
                  <a:lnTo>
                    <a:pt x="5155956" y="2042711"/>
                  </a:lnTo>
                  <a:lnTo>
                    <a:pt x="5136963" y="2084118"/>
                  </a:lnTo>
                  <a:lnTo>
                    <a:pt x="5113342" y="2122681"/>
                  </a:lnTo>
                  <a:lnTo>
                    <a:pt x="5085450" y="2158044"/>
                  </a:lnTo>
                  <a:lnTo>
                    <a:pt x="5053644" y="2189850"/>
                  </a:lnTo>
                  <a:lnTo>
                    <a:pt x="5018281" y="2217742"/>
                  </a:lnTo>
                  <a:lnTo>
                    <a:pt x="4979718" y="2241363"/>
                  </a:lnTo>
                  <a:lnTo>
                    <a:pt x="4938311" y="2260356"/>
                  </a:lnTo>
                  <a:lnTo>
                    <a:pt x="4894418" y="2274365"/>
                  </a:lnTo>
                  <a:lnTo>
                    <a:pt x="4848395" y="2283031"/>
                  </a:lnTo>
                  <a:lnTo>
                    <a:pt x="4800600" y="2286000"/>
                  </a:lnTo>
                  <a:lnTo>
                    <a:pt x="381012" y="2286000"/>
                  </a:lnTo>
                  <a:lnTo>
                    <a:pt x="333219" y="2283031"/>
                  </a:lnTo>
                  <a:lnTo>
                    <a:pt x="287197" y="2274365"/>
                  </a:lnTo>
                  <a:lnTo>
                    <a:pt x="243304" y="2260356"/>
                  </a:lnTo>
                  <a:lnTo>
                    <a:pt x="201897" y="2241363"/>
                  </a:lnTo>
                  <a:lnTo>
                    <a:pt x="163332" y="2217742"/>
                  </a:lnTo>
                  <a:lnTo>
                    <a:pt x="127967" y="2189850"/>
                  </a:lnTo>
                  <a:lnTo>
                    <a:pt x="96159" y="2158044"/>
                  </a:lnTo>
                  <a:lnTo>
                    <a:pt x="68265" y="2122681"/>
                  </a:lnTo>
                  <a:lnTo>
                    <a:pt x="44641" y="2084118"/>
                  </a:lnTo>
                  <a:lnTo>
                    <a:pt x="25646" y="2042711"/>
                  </a:lnTo>
                  <a:lnTo>
                    <a:pt x="11636" y="1998818"/>
                  </a:lnTo>
                  <a:lnTo>
                    <a:pt x="2968" y="1952795"/>
                  </a:lnTo>
                  <a:lnTo>
                    <a:pt x="0" y="190500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993139" y="1627378"/>
            <a:ext cx="4337685" cy="1397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Supervised</a:t>
            </a:r>
            <a:r>
              <a:rPr dirty="0" sz="18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Learning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Model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trained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labeled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(inputs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with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known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outputs)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prediction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classification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(e.g.,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stroke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risk,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diagnosis)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673100" y="3873500"/>
            <a:ext cx="5207000" cy="2311400"/>
            <a:chOff x="673100" y="3873500"/>
            <a:chExt cx="5207000" cy="2311400"/>
          </a:xfrm>
        </p:grpSpPr>
        <p:sp>
          <p:nvSpPr>
            <p:cNvPr id="8" name="object 8" descr=""/>
            <p:cNvSpPr/>
            <p:nvPr/>
          </p:nvSpPr>
          <p:spPr>
            <a:xfrm>
              <a:off x="685800" y="3886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4800600" y="0"/>
                  </a:moveTo>
                  <a:lnTo>
                    <a:pt x="381012" y="0"/>
                  </a:lnTo>
                  <a:lnTo>
                    <a:pt x="333219" y="2968"/>
                  </a:lnTo>
                  <a:lnTo>
                    <a:pt x="287197" y="11634"/>
                  </a:lnTo>
                  <a:lnTo>
                    <a:pt x="243304" y="25643"/>
                  </a:lnTo>
                  <a:lnTo>
                    <a:pt x="201897" y="44636"/>
                  </a:lnTo>
                  <a:lnTo>
                    <a:pt x="163332" y="68257"/>
                  </a:lnTo>
                  <a:lnTo>
                    <a:pt x="127967" y="96149"/>
                  </a:lnTo>
                  <a:lnTo>
                    <a:pt x="96159" y="127955"/>
                  </a:lnTo>
                  <a:lnTo>
                    <a:pt x="68265" y="163318"/>
                  </a:lnTo>
                  <a:lnTo>
                    <a:pt x="44641" y="201881"/>
                  </a:lnTo>
                  <a:lnTo>
                    <a:pt x="25646" y="243288"/>
                  </a:lnTo>
                  <a:lnTo>
                    <a:pt x="11636" y="287181"/>
                  </a:lnTo>
                  <a:lnTo>
                    <a:pt x="2968" y="333204"/>
                  </a:lnTo>
                  <a:lnTo>
                    <a:pt x="0" y="381000"/>
                  </a:lnTo>
                  <a:lnTo>
                    <a:pt x="0" y="1904987"/>
                  </a:lnTo>
                  <a:lnTo>
                    <a:pt x="2968" y="1952780"/>
                  </a:lnTo>
                  <a:lnTo>
                    <a:pt x="11636" y="1998802"/>
                  </a:lnTo>
                  <a:lnTo>
                    <a:pt x="25646" y="2042695"/>
                  </a:lnTo>
                  <a:lnTo>
                    <a:pt x="44641" y="2084102"/>
                  </a:lnTo>
                  <a:lnTo>
                    <a:pt x="68265" y="2122667"/>
                  </a:lnTo>
                  <a:lnTo>
                    <a:pt x="96159" y="2158032"/>
                  </a:lnTo>
                  <a:lnTo>
                    <a:pt x="127967" y="2189840"/>
                  </a:lnTo>
                  <a:lnTo>
                    <a:pt x="163332" y="2217734"/>
                  </a:lnTo>
                  <a:lnTo>
                    <a:pt x="201897" y="2241358"/>
                  </a:lnTo>
                  <a:lnTo>
                    <a:pt x="243304" y="2260353"/>
                  </a:lnTo>
                  <a:lnTo>
                    <a:pt x="287197" y="2274363"/>
                  </a:lnTo>
                  <a:lnTo>
                    <a:pt x="333219" y="2283031"/>
                  </a:lnTo>
                  <a:lnTo>
                    <a:pt x="381012" y="2286000"/>
                  </a:lnTo>
                  <a:lnTo>
                    <a:pt x="4800600" y="2286000"/>
                  </a:lnTo>
                  <a:lnTo>
                    <a:pt x="4848395" y="2283031"/>
                  </a:lnTo>
                  <a:lnTo>
                    <a:pt x="4894418" y="2274363"/>
                  </a:lnTo>
                  <a:lnTo>
                    <a:pt x="4938311" y="2260353"/>
                  </a:lnTo>
                  <a:lnTo>
                    <a:pt x="4979718" y="2241358"/>
                  </a:lnTo>
                  <a:lnTo>
                    <a:pt x="5018281" y="2217734"/>
                  </a:lnTo>
                  <a:lnTo>
                    <a:pt x="5053644" y="2189840"/>
                  </a:lnTo>
                  <a:lnTo>
                    <a:pt x="5085450" y="2158032"/>
                  </a:lnTo>
                  <a:lnTo>
                    <a:pt x="5113342" y="2122667"/>
                  </a:lnTo>
                  <a:lnTo>
                    <a:pt x="5136963" y="2084102"/>
                  </a:lnTo>
                  <a:lnTo>
                    <a:pt x="5155956" y="2042695"/>
                  </a:lnTo>
                  <a:lnTo>
                    <a:pt x="5169965" y="1998802"/>
                  </a:lnTo>
                  <a:lnTo>
                    <a:pt x="5178631" y="1952780"/>
                  </a:lnTo>
                  <a:lnTo>
                    <a:pt x="5181600" y="1904987"/>
                  </a:lnTo>
                  <a:lnTo>
                    <a:pt x="5181600" y="381000"/>
                  </a:lnTo>
                  <a:lnTo>
                    <a:pt x="5178631" y="333204"/>
                  </a:lnTo>
                  <a:lnTo>
                    <a:pt x="5169965" y="287181"/>
                  </a:lnTo>
                  <a:lnTo>
                    <a:pt x="5155956" y="243288"/>
                  </a:lnTo>
                  <a:lnTo>
                    <a:pt x="5136963" y="201881"/>
                  </a:lnTo>
                  <a:lnTo>
                    <a:pt x="5113342" y="163318"/>
                  </a:lnTo>
                  <a:lnTo>
                    <a:pt x="5085450" y="127955"/>
                  </a:lnTo>
                  <a:lnTo>
                    <a:pt x="5053644" y="96149"/>
                  </a:lnTo>
                  <a:lnTo>
                    <a:pt x="5018281" y="68257"/>
                  </a:lnTo>
                  <a:lnTo>
                    <a:pt x="4979718" y="44636"/>
                  </a:lnTo>
                  <a:lnTo>
                    <a:pt x="4938311" y="25643"/>
                  </a:lnTo>
                  <a:lnTo>
                    <a:pt x="4894418" y="11634"/>
                  </a:lnTo>
                  <a:lnTo>
                    <a:pt x="4848395" y="2968"/>
                  </a:lnTo>
                  <a:lnTo>
                    <a:pt x="48006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85800" y="3886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0" y="381000"/>
                  </a:moveTo>
                  <a:lnTo>
                    <a:pt x="2968" y="333204"/>
                  </a:lnTo>
                  <a:lnTo>
                    <a:pt x="11636" y="287181"/>
                  </a:lnTo>
                  <a:lnTo>
                    <a:pt x="25646" y="243288"/>
                  </a:lnTo>
                  <a:lnTo>
                    <a:pt x="44641" y="201881"/>
                  </a:lnTo>
                  <a:lnTo>
                    <a:pt x="68265" y="163318"/>
                  </a:lnTo>
                  <a:lnTo>
                    <a:pt x="96159" y="127955"/>
                  </a:lnTo>
                  <a:lnTo>
                    <a:pt x="127967" y="96149"/>
                  </a:lnTo>
                  <a:lnTo>
                    <a:pt x="163332" y="68257"/>
                  </a:lnTo>
                  <a:lnTo>
                    <a:pt x="201897" y="44636"/>
                  </a:lnTo>
                  <a:lnTo>
                    <a:pt x="243304" y="25643"/>
                  </a:lnTo>
                  <a:lnTo>
                    <a:pt x="287197" y="11634"/>
                  </a:lnTo>
                  <a:lnTo>
                    <a:pt x="333219" y="2968"/>
                  </a:lnTo>
                  <a:lnTo>
                    <a:pt x="381012" y="0"/>
                  </a:lnTo>
                  <a:lnTo>
                    <a:pt x="4800600" y="0"/>
                  </a:lnTo>
                  <a:lnTo>
                    <a:pt x="4848395" y="2968"/>
                  </a:lnTo>
                  <a:lnTo>
                    <a:pt x="4894418" y="11634"/>
                  </a:lnTo>
                  <a:lnTo>
                    <a:pt x="4938311" y="25643"/>
                  </a:lnTo>
                  <a:lnTo>
                    <a:pt x="4979718" y="44636"/>
                  </a:lnTo>
                  <a:lnTo>
                    <a:pt x="5018281" y="68257"/>
                  </a:lnTo>
                  <a:lnTo>
                    <a:pt x="5053644" y="96149"/>
                  </a:lnTo>
                  <a:lnTo>
                    <a:pt x="5085450" y="127955"/>
                  </a:lnTo>
                  <a:lnTo>
                    <a:pt x="5113342" y="163318"/>
                  </a:lnTo>
                  <a:lnTo>
                    <a:pt x="5136963" y="201881"/>
                  </a:lnTo>
                  <a:lnTo>
                    <a:pt x="5155956" y="243288"/>
                  </a:lnTo>
                  <a:lnTo>
                    <a:pt x="5169965" y="287181"/>
                  </a:lnTo>
                  <a:lnTo>
                    <a:pt x="5178631" y="333204"/>
                  </a:lnTo>
                  <a:lnTo>
                    <a:pt x="5181600" y="381000"/>
                  </a:lnTo>
                  <a:lnTo>
                    <a:pt x="5181600" y="1904987"/>
                  </a:lnTo>
                  <a:lnTo>
                    <a:pt x="5178631" y="1952780"/>
                  </a:lnTo>
                  <a:lnTo>
                    <a:pt x="5169965" y="1998802"/>
                  </a:lnTo>
                  <a:lnTo>
                    <a:pt x="5155956" y="2042695"/>
                  </a:lnTo>
                  <a:lnTo>
                    <a:pt x="5136963" y="2084102"/>
                  </a:lnTo>
                  <a:lnTo>
                    <a:pt x="5113342" y="2122667"/>
                  </a:lnTo>
                  <a:lnTo>
                    <a:pt x="5085450" y="2158032"/>
                  </a:lnTo>
                  <a:lnTo>
                    <a:pt x="5053644" y="2189840"/>
                  </a:lnTo>
                  <a:lnTo>
                    <a:pt x="5018281" y="2217734"/>
                  </a:lnTo>
                  <a:lnTo>
                    <a:pt x="4979718" y="2241358"/>
                  </a:lnTo>
                  <a:lnTo>
                    <a:pt x="4938311" y="2260353"/>
                  </a:lnTo>
                  <a:lnTo>
                    <a:pt x="4894418" y="2274363"/>
                  </a:lnTo>
                  <a:lnTo>
                    <a:pt x="4848395" y="2283031"/>
                  </a:lnTo>
                  <a:lnTo>
                    <a:pt x="4800600" y="2286000"/>
                  </a:lnTo>
                  <a:lnTo>
                    <a:pt x="381012" y="2286000"/>
                  </a:lnTo>
                  <a:lnTo>
                    <a:pt x="333219" y="2283031"/>
                  </a:lnTo>
                  <a:lnTo>
                    <a:pt x="287197" y="2274363"/>
                  </a:lnTo>
                  <a:lnTo>
                    <a:pt x="243304" y="2260353"/>
                  </a:lnTo>
                  <a:lnTo>
                    <a:pt x="201897" y="2241358"/>
                  </a:lnTo>
                  <a:lnTo>
                    <a:pt x="163332" y="2217734"/>
                  </a:lnTo>
                  <a:lnTo>
                    <a:pt x="127967" y="2189840"/>
                  </a:lnTo>
                  <a:lnTo>
                    <a:pt x="96159" y="2158032"/>
                  </a:lnTo>
                  <a:lnTo>
                    <a:pt x="68265" y="2122667"/>
                  </a:lnTo>
                  <a:lnTo>
                    <a:pt x="44641" y="2084102"/>
                  </a:lnTo>
                  <a:lnTo>
                    <a:pt x="25646" y="2042695"/>
                  </a:lnTo>
                  <a:lnTo>
                    <a:pt x="11636" y="1998802"/>
                  </a:lnTo>
                  <a:lnTo>
                    <a:pt x="2968" y="1952780"/>
                  </a:lnTo>
                  <a:lnTo>
                    <a:pt x="0" y="1904987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6311900" y="1206500"/>
            <a:ext cx="5207000" cy="2311400"/>
            <a:chOff x="6311900" y="1206500"/>
            <a:chExt cx="5207000" cy="2311400"/>
          </a:xfrm>
        </p:grpSpPr>
        <p:sp>
          <p:nvSpPr>
            <p:cNvPr id="11" name="object 11" descr=""/>
            <p:cNvSpPr/>
            <p:nvPr/>
          </p:nvSpPr>
          <p:spPr>
            <a:xfrm>
              <a:off x="6324600" y="1219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4800600" y="0"/>
                  </a:moveTo>
                  <a:lnTo>
                    <a:pt x="381000" y="0"/>
                  </a:lnTo>
                  <a:lnTo>
                    <a:pt x="333204" y="2968"/>
                  </a:lnTo>
                  <a:lnTo>
                    <a:pt x="287181" y="11634"/>
                  </a:lnTo>
                  <a:lnTo>
                    <a:pt x="243288" y="25643"/>
                  </a:lnTo>
                  <a:lnTo>
                    <a:pt x="201881" y="44636"/>
                  </a:lnTo>
                  <a:lnTo>
                    <a:pt x="163318" y="68257"/>
                  </a:lnTo>
                  <a:lnTo>
                    <a:pt x="127955" y="96149"/>
                  </a:lnTo>
                  <a:lnTo>
                    <a:pt x="96149" y="127955"/>
                  </a:lnTo>
                  <a:lnTo>
                    <a:pt x="68257" y="163318"/>
                  </a:lnTo>
                  <a:lnTo>
                    <a:pt x="44636" y="201881"/>
                  </a:lnTo>
                  <a:lnTo>
                    <a:pt x="25643" y="243288"/>
                  </a:lnTo>
                  <a:lnTo>
                    <a:pt x="11634" y="287181"/>
                  </a:lnTo>
                  <a:lnTo>
                    <a:pt x="2968" y="333204"/>
                  </a:lnTo>
                  <a:lnTo>
                    <a:pt x="0" y="381000"/>
                  </a:lnTo>
                  <a:lnTo>
                    <a:pt x="0" y="1905000"/>
                  </a:lnTo>
                  <a:lnTo>
                    <a:pt x="2968" y="1952795"/>
                  </a:lnTo>
                  <a:lnTo>
                    <a:pt x="11634" y="1998818"/>
                  </a:lnTo>
                  <a:lnTo>
                    <a:pt x="25643" y="2042711"/>
                  </a:lnTo>
                  <a:lnTo>
                    <a:pt x="44636" y="2084118"/>
                  </a:lnTo>
                  <a:lnTo>
                    <a:pt x="68257" y="2122681"/>
                  </a:lnTo>
                  <a:lnTo>
                    <a:pt x="96149" y="2158044"/>
                  </a:lnTo>
                  <a:lnTo>
                    <a:pt x="127955" y="2189850"/>
                  </a:lnTo>
                  <a:lnTo>
                    <a:pt x="163318" y="2217742"/>
                  </a:lnTo>
                  <a:lnTo>
                    <a:pt x="201881" y="2241363"/>
                  </a:lnTo>
                  <a:lnTo>
                    <a:pt x="243288" y="2260356"/>
                  </a:lnTo>
                  <a:lnTo>
                    <a:pt x="287181" y="2274365"/>
                  </a:lnTo>
                  <a:lnTo>
                    <a:pt x="333204" y="2283031"/>
                  </a:lnTo>
                  <a:lnTo>
                    <a:pt x="381000" y="2286000"/>
                  </a:lnTo>
                  <a:lnTo>
                    <a:pt x="4800600" y="2286000"/>
                  </a:lnTo>
                  <a:lnTo>
                    <a:pt x="4848395" y="2283031"/>
                  </a:lnTo>
                  <a:lnTo>
                    <a:pt x="4894418" y="2274365"/>
                  </a:lnTo>
                  <a:lnTo>
                    <a:pt x="4938311" y="2260356"/>
                  </a:lnTo>
                  <a:lnTo>
                    <a:pt x="4979718" y="2241363"/>
                  </a:lnTo>
                  <a:lnTo>
                    <a:pt x="5018281" y="2217742"/>
                  </a:lnTo>
                  <a:lnTo>
                    <a:pt x="5053644" y="2189850"/>
                  </a:lnTo>
                  <a:lnTo>
                    <a:pt x="5085450" y="2158044"/>
                  </a:lnTo>
                  <a:lnTo>
                    <a:pt x="5113342" y="2122681"/>
                  </a:lnTo>
                  <a:lnTo>
                    <a:pt x="5136963" y="2084118"/>
                  </a:lnTo>
                  <a:lnTo>
                    <a:pt x="5155956" y="2042711"/>
                  </a:lnTo>
                  <a:lnTo>
                    <a:pt x="5169965" y="1998818"/>
                  </a:lnTo>
                  <a:lnTo>
                    <a:pt x="5178631" y="1952795"/>
                  </a:lnTo>
                  <a:lnTo>
                    <a:pt x="5181600" y="1905000"/>
                  </a:lnTo>
                  <a:lnTo>
                    <a:pt x="5181600" y="381000"/>
                  </a:lnTo>
                  <a:lnTo>
                    <a:pt x="5178631" y="333204"/>
                  </a:lnTo>
                  <a:lnTo>
                    <a:pt x="5169965" y="287181"/>
                  </a:lnTo>
                  <a:lnTo>
                    <a:pt x="5155956" y="243288"/>
                  </a:lnTo>
                  <a:lnTo>
                    <a:pt x="5136963" y="201881"/>
                  </a:lnTo>
                  <a:lnTo>
                    <a:pt x="5113342" y="163318"/>
                  </a:lnTo>
                  <a:lnTo>
                    <a:pt x="5085450" y="127955"/>
                  </a:lnTo>
                  <a:lnTo>
                    <a:pt x="5053644" y="96149"/>
                  </a:lnTo>
                  <a:lnTo>
                    <a:pt x="5018281" y="68257"/>
                  </a:lnTo>
                  <a:lnTo>
                    <a:pt x="4979718" y="44636"/>
                  </a:lnTo>
                  <a:lnTo>
                    <a:pt x="4938311" y="25643"/>
                  </a:lnTo>
                  <a:lnTo>
                    <a:pt x="4894418" y="11634"/>
                  </a:lnTo>
                  <a:lnTo>
                    <a:pt x="4848395" y="2968"/>
                  </a:lnTo>
                  <a:lnTo>
                    <a:pt x="48006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324600" y="1219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0" y="381000"/>
                  </a:moveTo>
                  <a:lnTo>
                    <a:pt x="2968" y="333204"/>
                  </a:lnTo>
                  <a:lnTo>
                    <a:pt x="11634" y="287181"/>
                  </a:lnTo>
                  <a:lnTo>
                    <a:pt x="25643" y="243288"/>
                  </a:lnTo>
                  <a:lnTo>
                    <a:pt x="44636" y="201881"/>
                  </a:lnTo>
                  <a:lnTo>
                    <a:pt x="68257" y="163318"/>
                  </a:lnTo>
                  <a:lnTo>
                    <a:pt x="96149" y="127955"/>
                  </a:lnTo>
                  <a:lnTo>
                    <a:pt x="127955" y="96149"/>
                  </a:lnTo>
                  <a:lnTo>
                    <a:pt x="163318" y="68257"/>
                  </a:lnTo>
                  <a:lnTo>
                    <a:pt x="201881" y="44636"/>
                  </a:lnTo>
                  <a:lnTo>
                    <a:pt x="243288" y="25643"/>
                  </a:lnTo>
                  <a:lnTo>
                    <a:pt x="287181" y="11634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4800600" y="0"/>
                  </a:lnTo>
                  <a:lnTo>
                    <a:pt x="4848395" y="2968"/>
                  </a:lnTo>
                  <a:lnTo>
                    <a:pt x="4894418" y="11634"/>
                  </a:lnTo>
                  <a:lnTo>
                    <a:pt x="4938311" y="25643"/>
                  </a:lnTo>
                  <a:lnTo>
                    <a:pt x="4979718" y="44636"/>
                  </a:lnTo>
                  <a:lnTo>
                    <a:pt x="5018281" y="68257"/>
                  </a:lnTo>
                  <a:lnTo>
                    <a:pt x="5053644" y="96149"/>
                  </a:lnTo>
                  <a:lnTo>
                    <a:pt x="5085450" y="127955"/>
                  </a:lnTo>
                  <a:lnTo>
                    <a:pt x="5113342" y="163318"/>
                  </a:lnTo>
                  <a:lnTo>
                    <a:pt x="5136963" y="201881"/>
                  </a:lnTo>
                  <a:lnTo>
                    <a:pt x="5155956" y="243288"/>
                  </a:lnTo>
                  <a:lnTo>
                    <a:pt x="5169965" y="287181"/>
                  </a:lnTo>
                  <a:lnTo>
                    <a:pt x="5178631" y="333204"/>
                  </a:lnTo>
                  <a:lnTo>
                    <a:pt x="5181600" y="381000"/>
                  </a:lnTo>
                  <a:lnTo>
                    <a:pt x="5181600" y="1905000"/>
                  </a:lnTo>
                  <a:lnTo>
                    <a:pt x="5178631" y="1952795"/>
                  </a:lnTo>
                  <a:lnTo>
                    <a:pt x="5169965" y="1998818"/>
                  </a:lnTo>
                  <a:lnTo>
                    <a:pt x="5155956" y="2042711"/>
                  </a:lnTo>
                  <a:lnTo>
                    <a:pt x="5136963" y="2084118"/>
                  </a:lnTo>
                  <a:lnTo>
                    <a:pt x="5113342" y="2122681"/>
                  </a:lnTo>
                  <a:lnTo>
                    <a:pt x="5085450" y="2158044"/>
                  </a:lnTo>
                  <a:lnTo>
                    <a:pt x="5053644" y="2189850"/>
                  </a:lnTo>
                  <a:lnTo>
                    <a:pt x="5018281" y="2217742"/>
                  </a:lnTo>
                  <a:lnTo>
                    <a:pt x="4979718" y="2241363"/>
                  </a:lnTo>
                  <a:lnTo>
                    <a:pt x="4938311" y="2260356"/>
                  </a:lnTo>
                  <a:lnTo>
                    <a:pt x="4894418" y="2274365"/>
                  </a:lnTo>
                  <a:lnTo>
                    <a:pt x="4848395" y="2283031"/>
                  </a:lnTo>
                  <a:lnTo>
                    <a:pt x="4800600" y="2286000"/>
                  </a:lnTo>
                  <a:lnTo>
                    <a:pt x="381000" y="2286000"/>
                  </a:lnTo>
                  <a:lnTo>
                    <a:pt x="333204" y="2283031"/>
                  </a:lnTo>
                  <a:lnTo>
                    <a:pt x="287181" y="2274365"/>
                  </a:lnTo>
                  <a:lnTo>
                    <a:pt x="243288" y="2260356"/>
                  </a:lnTo>
                  <a:lnTo>
                    <a:pt x="201881" y="2241363"/>
                  </a:lnTo>
                  <a:lnTo>
                    <a:pt x="163318" y="2217742"/>
                  </a:lnTo>
                  <a:lnTo>
                    <a:pt x="127955" y="2189850"/>
                  </a:lnTo>
                  <a:lnTo>
                    <a:pt x="96149" y="2158044"/>
                  </a:lnTo>
                  <a:lnTo>
                    <a:pt x="68257" y="2122681"/>
                  </a:lnTo>
                  <a:lnTo>
                    <a:pt x="44636" y="2084118"/>
                  </a:lnTo>
                  <a:lnTo>
                    <a:pt x="25643" y="2042711"/>
                  </a:lnTo>
                  <a:lnTo>
                    <a:pt x="11634" y="1998818"/>
                  </a:lnTo>
                  <a:lnTo>
                    <a:pt x="2968" y="1952795"/>
                  </a:lnTo>
                  <a:lnTo>
                    <a:pt x="0" y="190500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6388100" y="3873500"/>
            <a:ext cx="5207000" cy="2311400"/>
            <a:chOff x="6388100" y="3873500"/>
            <a:chExt cx="5207000" cy="2311400"/>
          </a:xfrm>
        </p:grpSpPr>
        <p:sp>
          <p:nvSpPr>
            <p:cNvPr id="14" name="object 14" descr=""/>
            <p:cNvSpPr/>
            <p:nvPr/>
          </p:nvSpPr>
          <p:spPr>
            <a:xfrm>
              <a:off x="6400800" y="3886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4800600" y="0"/>
                  </a:moveTo>
                  <a:lnTo>
                    <a:pt x="381000" y="0"/>
                  </a:lnTo>
                  <a:lnTo>
                    <a:pt x="333204" y="2968"/>
                  </a:lnTo>
                  <a:lnTo>
                    <a:pt x="287181" y="11634"/>
                  </a:lnTo>
                  <a:lnTo>
                    <a:pt x="243288" y="25643"/>
                  </a:lnTo>
                  <a:lnTo>
                    <a:pt x="201881" y="44636"/>
                  </a:lnTo>
                  <a:lnTo>
                    <a:pt x="163318" y="68257"/>
                  </a:lnTo>
                  <a:lnTo>
                    <a:pt x="127955" y="96149"/>
                  </a:lnTo>
                  <a:lnTo>
                    <a:pt x="96149" y="127955"/>
                  </a:lnTo>
                  <a:lnTo>
                    <a:pt x="68257" y="163318"/>
                  </a:lnTo>
                  <a:lnTo>
                    <a:pt x="44636" y="201881"/>
                  </a:lnTo>
                  <a:lnTo>
                    <a:pt x="25643" y="243288"/>
                  </a:lnTo>
                  <a:lnTo>
                    <a:pt x="11634" y="287181"/>
                  </a:lnTo>
                  <a:lnTo>
                    <a:pt x="2968" y="333204"/>
                  </a:lnTo>
                  <a:lnTo>
                    <a:pt x="0" y="381000"/>
                  </a:lnTo>
                  <a:lnTo>
                    <a:pt x="0" y="1904987"/>
                  </a:lnTo>
                  <a:lnTo>
                    <a:pt x="2968" y="1952780"/>
                  </a:lnTo>
                  <a:lnTo>
                    <a:pt x="11634" y="1998802"/>
                  </a:lnTo>
                  <a:lnTo>
                    <a:pt x="25643" y="2042695"/>
                  </a:lnTo>
                  <a:lnTo>
                    <a:pt x="44636" y="2084102"/>
                  </a:lnTo>
                  <a:lnTo>
                    <a:pt x="68257" y="2122667"/>
                  </a:lnTo>
                  <a:lnTo>
                    <a:pt x="96149" y="2158032"/>
                  </a:lnTo>
                  <a:lnTo>
                    <a:pt x="127955" y="2189840"/>
                  </a:lnTo>
                  <a:lnTo>
                    <a:pt x="163318" y="2217734"/>
                  </a:lnTo>
                  <a:lnTo>
                    <a:pt x="201881" y="2241358"/>
                  </a:lnTo>
                  <a:lnTo>
                    <a:pt x="243288" y="2260353"/>
                  </a:lnTo>
                  <a:lnTo>
                    <a:pt x="287181" y="2274363"/>
                  </a:lnTo>
                  <a:lnTo>
                    <a:pt x="333204" y="2283031"/>
                  </a:lnTo>
                  <a:lnTo>
                    <a:pt x="381000" y="2286000"/>
                  </a:lnTo>
                  <a:lnTo>
                    <a:pt x="4800600" y="2286000"/>
                  </a:lnTo>
                  <a:lnTo>
                    <a:pt x="4848395" y="2283031"/>
                  </a:lnTo>
                  <a:lnTo>
                    <a:pt x="4894418" y="2274363"/>
                  </a:lnTo>
                  <a:lnTo>
                    <a:pt x="4938311" y="2260353"/>
                  </a:lnTo>
                  <a:lnTo>
                    <a:pt x="4979718" y="2241358"/>
                  </a:lnTo>
                  <a:lnTo>
                    <a:pt x="5018281" y="2217734"/>
                  </a:lnTo>
                  <a:lnTo>
                    <a:pt x="5053644" y="2189840"/>
                  </a:lnTo>
                  <a:lnTo>
                    <a:pt x="5085450" y="2158032"/>
                  </a:lnTo>
                  <a:lnTo>
                    <a:pt x="5113342" y="2122667"/>
                  </a:lnTo>
                  <a:lnTo>
                    <a:pt x="5136963" y="2084102"/>
                  </a:lnTo>
                  <a:lnTo>
                    <a:pt x="5155956" y="2042695"/>
                  </a:lnTo>
                  <a:lnTo>
                    <a:pt x="5169965" y="1998802"/>
                  </a:lnTo>
                  <a:lnTo>
                    <a:pt x="5178631" y="1952780"/>
                  </a:lnTo>
                  <a:lnTo>
                    <a:pt x="5181600" y="1904987"/>
                  </a:lnTo>
                  <a:lnTo>
                    <a:pt x="5181600" y="381000"/>
                  </a:lnTo>
                  <a:lnTo>
                    <a:pt x="5178631" y="333204"/>
                  </a:lnTo>
                  <a:lnTo>
                    <a:pt x="5169965" y="287181"/>
                  </a:lnTo>
                  <a:lnTo>
                    <a:pt x="5155956" y="243288"/>
                  </a:lnTo>
                  <a:lnTo>
                    <a:pt x="5136963" y="201881"/>
                  </a:lnTo>
                  <a:lnTo>
                    <a:pt x="5113342" y="163318"/>
                  </a:lnTo>
                  <a:lnTo>
                    <a:pt x="5085450" y="127955"/>
                  </a:lnTo>
                  <a:lnTo>
                    <a:pt x="5053644" y="96149"/>
                  </a:lnTo>
                  <a:lnTo>
                    <a:pt x="5018281" y="68257"/>
                  </a:lnTo>
                  <a:lnTo>
                    <a:pt x="4979718" y="44636"/>
                  </a:lnTo>
                  <a:lnTo>
                    <a:pt x="4938311" y="25643"/>
                  </a:lnTo>
                  <a:lnTo>
                    <a:pt x="4894418" y="11634"/>
                  </a:lnTo>
                  <a:lnTo>
                    <a:pt x="4848395" y="2968"/>
                  </a:lnTo>
                  <a:lnTo>
                    <a:pt x="48006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00800" y="3886200"/>
              <a:ext cx="5181600" cy="2286000"/>
            </a:xfrm>
            <a:custGeom>
              <a:avLst/>
              <a:gdLst/>
              <a:ahLst/>
              <a:cxnLst/>
              <a:rect l="l" t="t" r="r" b="b"/>
              <a:pathLst>
                <a:path w="5181600" h="2286000">
                  <a:moveTo>
                    <a:pt x="0" y="381000"/>
                  </a:moveTo>
                  <a:lnTo>
                    <a:pt x="2968" y="333204"/>
                  </a:lnTo>
                  <a:lnTo>
                    <a:pt x="11634" y="287181"/>
                  </a:lnTo>
                  <a:lnTo>
                    <a:pt x="25643" y="243288"/>
                  </a:lnTo>
                  <a:lnTo>
                    <a:pt x="44636" y="201881"/>
                  </a:lnTo>
                  <a:lnTo>
                    <a:pt x="68257" y="163318"/>
                  </a:lnTo>
                  <a:lnTo>
                    <a:pt x="96149" y="127955"/>
                  </a:lnTo>
                  <a:lnTo>
                    <a:pt x="127955" y="96149"/>
                  </a:lnTo>
                  <a:lnTo>
                    <a:pt x="163318" y="68257"/>
                  </a:lnTo>
                  <a:lnTo>
                    <a:pt x="201881" y="44636"/>
                  </a:lnTo>
                  <a:lnTo>
                    <a:pt x="243288" y="25643"/>
                  </a:lnTo>
                  <a:lnTo>
                    <a:pt x="287181" y="11634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4800600" y="0"/>
                  </a:lnTo>
                  <a:lnTo>
                    <a:pt x="4848395" y="2968"/>
                  </a:lnTo>
                  <a:lnTo>
                    <a:pt x="4894418" y="11634"/>
                  </a:lnTo>
                  <a:lnTo>
                    <a:pt x="4938311" y="25643"/>
                  </a:lnTo>
                  <a:lnTo>
                    <a:pt x="4979718" y="44636"/>
                  </a:lnTo>
                  <a:lnTo>
                    <a:pt x="5018281" y="68257"/>
                  </a:lnTo>
                  <a:lnTo>
                    <a:pt x="5053644" y="96149"/>
                  </a:lnTo>
                  <a:lnTo>
                    <a:pt x="5085450" y="127955"/>
                  </a:lnTo>
                  <a:lnTo>
                    <a:pt x="5113342" y="163318"/>
                  </a:lnTo>
                  <a:lnTo>
                    <a:pt x="5136963" y="201881"/>
                  </a:lnTo>
                  <a:lnTo>
                    <a:pt x="5155956" y="243288"/>
                  </a:lnTo>
                  <a:lnTo>
                    <a:pt x="5169965" y="287181"/>
                  </a:lnTo>
                  <a:lnTo>
                    <a:pt x="5178631" y="333204"/>
                  </a:lnTo>
                  <a:lnTo>
                    <a:pt x="5181600" y="381000"/>
                  </a:lnTo>
                  <a:lnTo>
                    <a:pt x="5181600" y="1904987"/>
                  </a:lnTo>
                  <a:lnTo>
                    <a:pt x="5178631" y="1952780"/>
                  </a:lnTo>
                  <a:lnTo>
                    <a:pt x="5169965" y="1998802"/>
                  </a:lnTo>
                  <a:lnTo>
                    <a:pt x="5155956" y="2042695"/>
                  </a:lnTo>
                  <a:lnTo>
                    <a:pt x="5136963" y="2084102"/>
                  </a:lnTo>
                  <a:lnTo>
                    <a:pt x="5113342" y="2122667"/>
                  </a:lnTo>
                  <a:lnTo>
                    <a:pt x="5085450" y="2158032"/>
                  </a:lnTo>
                  <a:lnTo>
                    <a:pt x="5053644" y="2189840"/>
                  </a:lnTo>
                  <a:lnTo>
                    <a:pt x="5018281" y="2217734"/>
                  </a:lnTo>
                  <a:lnTo>
                    <a:pt x="4979718" y="2241358"/>
                  </a:lnTo>
                  <a:lnTo>
                    <a:pt x="4938311" y="2260353"/>
                  </a:lnTo>
                  <a:lnTo>
                    <a:pt x="4894418" y="2274363"/>
                  </a:lnTo>
                  <a:lnTo>
                    <a:pt x="4848395" y="2283031"/>
                  </a:lnTo>
                  <a:lnTo>
                    <a:pt x="4800600" y="2286000"/>
                  </a:lnTo>
                  <a:lnTo>
                    <a:pt x="381000" y="2286000"/>
                  </a:lnTo>
                  <a:lnTo>
                    <a:pt x="333204" y="2283031"/>
                  </a:lnTo>
                  <a:lnTo>
                    <a:pt x="287181" y="2274363"/>
                  </a:lnTo>
                  <a:lnTo>
                    <a:pt x="243288" y="2260353"/>
                  </a:lnTo>
                  <a:lnTo>
                    <a:pt x="201881" y="2241358"/>
                  </a:lnTo>
                  <a:lnTo>
                    <a:pt x="163318" y="2217734"/>
                  </a:lnTo>
                  <a:lnTo>
                    <a:pt x="127955" y="2189840"/>
                  </a:lnTo>
                  <a:lnTo>
                    <a:pt x="96149" y="2158032"/>
                  </a:lnTo>
                  <a:lnTo>
                    <a:pt x="68257" y="2122667"/>
                  </a:lnTo>
                  <a:lnTo>
                    <a:pt x="44636" y="2084102"/>
                  </a:lnTo>
                  <a:lnTo>
                    <a:pt x="25643" y="2042695"/>
                  </a:lnTo>
                  <a:lnTo>
                    <a:pt x="11634" y="1998802"/>
                  </a:lnTo>
                  <a:lnTo>
                    <a:pt x="2968" y="1952780"/>
                  </a:lnTo>
                  <a:lnTo>
                    <a:pt x="0" y="1904987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6709029" y="1551178"/>
            <a:ext cx="3948429" cy="1397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Unsupervised</a:t>
            </a:r>
            <a:r>
              <a:rPr dirty="0" sz="18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Learning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Model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finds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hidden patterns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clusters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unlabeled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 marL="12700" marR="808355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discovering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subtypes,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phenotypes, or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anomalies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101344" y="4066413"/>
            <a:ext cx="4036695" cy="1946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Neural</a:t>
            </a:r>
            <a:r>
              <a:rPr dirty="0" sz="18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Networks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Computational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models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inspired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brain structure</a:t>
            </a:r>
            <a:endParaRPr sz="1800">
              <a:latin typeface="Arial"/>
              <a:cs typeface="Arial"/>
            </a:endParaRPr>
          </a:p>
          <a:p>
            <a:pPr marL="12700" marR="3175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Learn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complex,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non-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linear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relationships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between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variables</a:t>
            </a:r>
            <a:endParaRPr sz="1800">
              <a:latin typeface="Arial"/>
              <a:cs typeface="Arial"/>
            </a:endParaRPr>
          </a:p>
          <a:p>
            <a:pPr marL="12700" marR="328295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Deep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learning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multi-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layered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neural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networks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(e.g.,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CNNs,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RNNs)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861429" y="4218813"/>
            <a:ext cx="4327525" cy="1397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Computer</a:t>
            </a:r>
            <a:r>
              <a:rPr dirty="0" sz="18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Vision</a:t>
            </a:r>
            <a:endParaRPr sz="1800">
              <a:latin typeface="Arial"/>
              <a:cs typeface="Arial"/>
            </a:endParaRPr>
          </a:p>
          <a:p>
            <a:pPr marL="12700" marR="37211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field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enabling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recognition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interpretation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Applications: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MRI/CT</a:t>
            </a:r>
            <a:r>
              <a:rPr dirty="0" sz="1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segmentation,</a:t>
            </a: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lesion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detection,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retinal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scan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analysis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Clinical</a:t>
            </a:r>
            <a:r>
              <a:rPr dirty="0" sz="4000" spc="-120"/>
              <a:t> </a:t>
            </a:r>
            <a:r>
              <a:rPr dirty="0" sz="4000"/>
              <a:t>reasoning:</a:t>
            </a:r>
            <a:r>
              <a:rPr dirty="0" sz="4000" spc="-114"/>
              <a:t> </a:t>
            </a:r>
            <a:r>
              <a:rPr dirty="0" sz="4000"/>
              <a:t>Traditional</a:t>
            </a:r>
            <a:r>
              <a:rPr dirty="0" sz="4000" spc="-114"/>
              <a:t> </a:t>
            </a:r>
            <a:r>
              <a:rPr dirty="0" sz="4000"/>
              <a:t>statistics</a:t>
            </a:r>
            <a:r>
              <a:rPr dirty="0" sz="4000" spc="-95"/>
              <a:t> </a:t>
            </a:r>
            <a:r>
              <a:rPr dirty="0" sz="4000"/>
              <a:t>vs</a:t>
            </a:r>
            <a:r>
              <a:rPr dirty="0" sz="4000" spc="-140"/>
              <a:t> </a:t>
            </a:r>
            <a:r>
              <a:rPr dirty="0" sz="4000" spc="-25"/>
              <a:t>AI</a:t>
            </a:r>
            <a:endParaRPr sz="40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67716" rIns="0" bIns="0" rtlCol="0" vert="horz">
            <a:spAutoFit/>
          </a:bodyPr>
          <a:lstStyle/>
          <a:p>
            <a:pPr marL="4318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1.</a:t>
            </a:r>
            <a:r>
              <a:rPr dirty="0" sz="1800" spc="-1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Traditional</a:t>
            </a:r>
            <a:r>
              <a:rPr dirty="0" sz="1800" spc="-55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Statistics</a:t>
            </a:r>
            <a:endParaRPr sz="180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</a:pPr>
            <a:r>
              <a:rPr dirty="0" sz="1800" b="1">
                <a:latin typeface="Calibri"/>
                <a:cs typeface="Calibri"/>
              </a:rPr>
              <a:t>Model-driven:</a:t>
            </a:r>
            <a:r>
              <a:rPr dirty="0" sz="1800" spc="-65" b="1">
                <a:latin typeface="Calibri"/>
                <a:cs typeface="Calibri"/>
              </a:rPr>
              <a:t> </a:t>
            </a:r>
            <a:r>
              <a:rPr dirty="0" sz="1800"/>
              <a:t>Begins</a:t>
            </a:r>
            <a:r>
              <a:rPr dirty="0" sz="1800" spc="-55"/>
              <a:t> </a:t>
            </a:r>
            <a:r>
              <a:rPr dirty="0" sz="1800"/>
              <a:t>with</a:t>
            </a:r>
            <a:r>
              <a:rPr dirty="0" sz="1800" spc="-30"/>
              <a:t> </a:t>
            </a:r>
            <a:r>
              <a:rPr dirty="0" sz="1800"/>
              <a:t>a</a:t>
            </a:r>
            <a:r>
              <a:rPr dirty="0" sz="1800" spc="-35"/>
              <a:t> </a:t>
            </a:r>
            <a:r>
              <a:rPr dirty="0" sz="1800"/>
              <a:t>predefined</a:t>
            </a:r>
            <a:r>
              <a:rPr dirty="0" sz="1800" spc="-30"/>
              <a:t> </a:t>
            </a:r>
            <a:r>
              <a:rPr dirty="0" sz="1800"/>
              <a:t>hypothesis</a:t>
            </a:r>
            <a:r>
              <a:rPr dirty="0" sz="1800" spc="-45"/>
              <a:t> </a:t>
            </a:r>
            <a:r>
              <a:rPr dirty="0" sz="1800"/>
              <a:t>or</a:t>
            </a:r>
            <a:r>
              <a:rPr dirty="0" sz="1800" spc="-40"/>
              <a:t> </a:t>
            </a:r>
            <a:r>
              <a:rPr dirty="0" sz="1800"/>
              <a:t>model</a:t>
            </a:r>
            <a:r>
              <a:rPr dirty="0" sz="1800" spc="-35"/>
              <a:t> </a:t>
            </a:r>
            <a:r>
              <a:rPr dirty="0" sz="1800"/>
              <a:t>(e.g.,</a:t>
            </a:r>
            <a:r>
              <a:rPr dirty="0" sz="1800" spc="-40"/>
              <a:t> </a:t>
            </a:r>
            <a:r>
              <a:rPr dirty="0" sz="1800"/>
              <a:t>linear</a:t>
            </a:r>
            <a:r>
              <a:rPr dirty="0" sz="1800" spc="-35"/>
              <a:t> </a:t>
            </a:r>
            <a:r>
              <a:rPr dirty="0" sz="1800" spc="-10"/>
              <a:t>regression)</a:t>
            </a:r>
            <a:r>
              <a:rPr dirty="0" sz="1800" spc="-40"/>
              <a:t> </a:t>
            </a:r>
            <a:r>
              <a:rPr dirty="0" sz="1800"/>
              <a:t>based</a:t>
            </a:r>
            <a:r>
              <a:rPr dirty="0" sz="1800" spc="-40"/>
              <a:t> </a:t>
            </a:r>
            <a:r>
              <a:rPr dirty="0" sz="1800"/>
              <a:t>on</a:t>
            </a:r>
            <a:r>
              <a:rPr dirty="0" sz="1800" spc="-50"/>
              <a:t> </a:t>
            </a:r>
            <a:r>
              <a:rPr dirty="0" sz="1800"/>
              <a:t>prior</a:t>
            </a:r>
            <a:r>
              <a:rPr dirty="0" sz="1800" spc="-25"/>
              <a:t> </a:t>
            </a:r>
            <a:r>
              <a:rPr dirty="0" sz="1800"/>
              <a:t>clinical</a:t>
            </a:r>
            <a:r>
              <a:rPr dirty="0" sz="1800" spc="-15"/>
              <a:t> </a:t>
            </a:r>
            <a:r>
              <a:rPr dirty="0" sz="1800" spc="-10"/>
              <a:t>knowledge.</a:t>
            </a:r>
            <a:endParaRPr sz="180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</a:pPr>
            <a:r>
              <a:rPr dirty="0" sz="1800" b="1">
                <a:latin typeface="Calibri"/>
                <a:cs typeface="Calibri"/>
              </a:rPr>
              <a:t>Focus:</a:t>
            </a:r>
            <a:r>
              <a:rPr dirty="0" sz="1800" spc="-55" b="1">
                <a:latin typeface="Calibri"/>
                <a:cs typeface="Calibri"/>
              </a:rPr>
              <a:t> </a:t>
            </a:r>
            <a:r>
              <a:rPr dirty="0" sz="1800"/>
              <a:t>Tests</a:t>
            </a:r>
            <a:r>
              <a:rPr dirty="0" sz="1800" spc="-45"/>
              <a:t> </a:t>
            </a:r>
            <a:r>
              <a:rPr dirty="0" sz="1800"/>
              <a:t>associations</a:t>
            </a:r>
            <a:r>
              <a:rPr dirty="0" sz="1800" spc="-35"/>
              <a:t> </a:t>
            </a:r>
            <a:r>
              <a:rPr dirty="0" sz="1800"/>
              <a:t>or</a:t>
            </a:r>
            <a:r>
              <a:rPr dirty="0" sz="1800" spc="-30"/>
              <a:t> </a:t>
            </a:r>
            <a:r>
              <a:rPr dirty="0" sz="1800"/>
              <a:t>causal</a:t>
            </a:r>
            <a:r>
              <a:rPr dirty="0" sz="1800" spc="-40"/>
              <a:t> </a:t>
            </a:r>
            <a:r>
              <a:rPr dirty="0" sz="1800"/>
              <a:t>relationships</a:t>
            </a:r>
            <a:r>
              <a:rPr dirty="0" sz="1800" spc="-30"/>
              <a:t> </a:t>
            </a:r>
            <a:r>
              <a:rPr dirty="0" sz="1800"/>
              <a:t>between</a:t>
            </a:r>
            <a:r>
              <a:rPr dirty="0" sz="1800" spc="-25"/>
              <a:t> </a:t>
            </a:r>
            <a:r>
              <a:rPr dirty="0" sz="1800" spc="-10"/>
              <a:t>variables.</a:t>
            </a:r>
            <a:endParaRPr sz="180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</a:pPr>
            <a:r>
              <a:rPr dirty="0" sz="1800" b="1">
                <a:latin typeface="Calibri"/>
                <a:cs typeface="Calibri"/>
              </a:rPr>
              <a:t>Data</a:t>
            </a:r>
            <a:r>
              <a:rPr dirty="0" sz="1800" spc="-4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requirements:</a:t>
            </a:r>
            <a:r>
              <a:rPr dirty="0" sz="1800" spc="-60" b="1">
                <a:latin typeface="Calibri"/>
                <a:cs typeface="Calibri"/>
              </a:rPr>
              <a:t> </a:t>
            </a:r>
            <a:r>
              <a:rPr dirty="0" sz="1800"/>
              <a:t>Typically</a:t>
            </a:r>
            <a:r>
              <a:rPr dirty="0" sz="1800" spc="-30"/>
              <a:t> </a:t>
            </a:r>
            <a:r>
              <a:rPr dirty="0" sz="1800"/>
              <a:t>smaller,</a:t>
            </a:r>
            <a:r>
              <a:rPr dirty="0" sz="1800" spc="-40"/>
              <a:t> </a:t>
            </a:r>
            <a:r>
              <a:rPr dirty="0" sz="1800"/>
              <a:t>structured</a:t>
            </a:r>
            <a:r>
              <a:rPr dirty="0" sz="1800" spc="-35"/>
              <a:t> </a:t>
            </a:r>
            <a:r>
              <a:rPr dirty="0" sz="1800"/>
              <a:t>datasets</a:t>
            </a:r>
            <a:r>
              <a:rPr dirty="0" sz="1800" spc="-50"/>
              <a:t> </a:t>
            </a:r>
            <a:r>
              <a:rPr dirty="0" sz="1800"/>
              <a:t>with</a:t>
            </a:r>
            <a:r>
              <a:rPr dirty="0" sz="1800" spc="-30"/>
              <a:t> </a:t>
            </a:r>
            <a:r>
              <a:rPr dirty="0" sz="1800"/>
              <a:t>clearly</a:t>
            </a:r>
            <a:r>
              <a:rPr dirty="0" sz="1800" spc="-35"/>
              <a:t> </a:t>
            </a:r>
            <a:r>
              <a:rPr dirty="0" sz="1800"/>
              <a:t>defined</a:t>
            </a:r>
            <a:r>
              <a:rPr dirty="0" sz="1800" spc="-20"/>
              <a:t> </a:t>
            </a:r>
            <a:r>
              <a:rPr dirty="0" sz="1800" spc="-10"/>
              <a:t>variables.</a:t>
            </a:r>
            <a:endParaRPr sz="180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</a:pPr>
            <a:r>
              <a:rPr dirty="0" sz="1800" b="1">
                <a:latin typeface="Calibri"/>
                <a:cs typeface="Calibri"/>
              </a:rPr>
              <a:t>Interpretability:</a:t>
            </a:r>
            <a:r>
              <a:rPr dirty="0" sz="1800" spc="-65" b="1">
                <a:latin typeface="Calibri"/>
                <a:cs typeface="Calibri"/>
              </a:rPr>
              <a:t> </a:t>
            </a:r>
            <a:r>
              <a:rPr dirty="0" sz="1800" spc="-10"/>
              <a:t>High—</a:t>
            </a:r>
            <a:r>
              <a:rPr dirty="0" sz="1800"/>
              <a:t>results</a:t>
            </a:r>
            <a:r>
              <a:rPr dirty="0" sz="1800" spc="-50"/>
              <a:t> </a:t>
            </a:r>
            <a:r>
              <a:rPr dirty="0" sz="1800"/>
              <a:t>(e.g.,</a:t>
            </a:r>
            <a:r>
              <a:rPr dirty="0" sz="1800" spc="-40"/>
              <a:t> </a:t>
            </a:r>
            <a:r>
              <a:rPr dirty="0" sz="1800"/>
              <a:t>p-values,</a:t>
            </a:r>
            <a:r>
              <a:rPr dirty="0" sz="1800" spc="-50"/>
              <a:t> </a:t>
            </a:r>
            <a:r>
              <a:rPr dirty="0" sz="1800"/>
              <a:t>confidence</a:t>
            </a:r>
            <a:r>
              <a:rPr dirty="0" sz="1800" spc="-25"/>
              <a:t> </a:t>
            </a:r>
            <a:r>
              <a:rPr dirty="0" sz="1800" spc="-10"/>
              <a:t>intervals)</a:t>
            </a:r>
            <a:r>
              <a:rPr dirty="0" sz="1800" spc="-40"/>
              <a:t> </a:t>
            </a:r>
            <a:r>
              <a:rPr dirty="0" sz="1800"/>
              <a:t>are</a:t>
            </a:r>
            <a:r>
              <a:rPr dirty="0" sz="1800" spc="-35"/>
              <a:t> </a:t>
            </a:r>
            <a:r>
              <a:rPr dirty="0" sz="1800"/>
              <a:t>easily</a:t>
            </a:r>
            <a:r>
              <a:rPr dirty="0" sz="1800" spc="-45"/>
              <a:t> </a:t>
            </a:r>
            <a:r>
              <a:rPr dirty="0" sz="1800"/>
              <a:t>understood</a:t>
            </a:r>
            <a:r>
              <a:rPr dirty="0" sz="1800" spc="-35"/>
              <a:t> </a:t>
            </a:r>
            <a:r>
              <a:rPr dirty="0" sz="1800"/>
              <a:t>and</a:t>
            </a:r>
            <a:r>
              <a:rPr dirty="0" sz="1800" spc="-45"/>
              <a:t> </a:t>
            </a:r>
            <a:r>
              <a:rPr dirty="0" sz="1800" spc="-10"/>
              <a:t>explainable.</a:t>
            </a:r>
            <a:endParaRPr sz="180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</a:pPr>
            <a:r>
              <a:rPr dirty="0" sz="1800" b="1">
                <a:latin typeface="Calibri"/>
                <a:cs typeface="Calibri"/>
              </a:rPr>
              <a:t>Example:</a:t>
            </a:r>
            <a:r>
              <a:rPr dirty="0" sz="1800" spc="-70" b="1">
                <a:latin typeface="Calibri"/>
                <a:cs typeface="Calibri"/>
              </a:rPr>
              <a:t> </a:t>
            </a:r>
            <a:r>
              <a:rPr dirty="0" sz="1800"/>
              <a:t>Determining</a:t>
            </a:r>
            <a:r>
              <a:rPr dirty="0" sz="1800" spc="-15"/>
              <a:t> </a:t>
            </a:r>
            <a:r>
              <a:rPr dirty="0" sz="1800"/>
              <a:t>whether</a:t>
            </a:r>
            <a:r>
              <a:rPr dirty="0" sz="1800" spc="-40"/>
              <a:t> </a:t>
            </a:r>
            <a:r>
              <a:rPr dirty="0" sz="1800" spc="-10"/>
              <a:t>hypertension</a:t>
            </a:r>
            <a:r>
              <a:rPr dirty="0" sz="1800" spc="-30"/>
              <a:t> </a:t>
            </a:r>
            <a:r>
              <a:rPr dirty="0" sz="1800"/>
              <a:t>increases</a:t>
            </a:r>
            <a:r>
              <a:rPr dirty="0" sz="1800" spc="-35"/>
              <a:t> </a:t>
            </a:r>
            <a:r>
              <a:rPr dirty="0" sz="1800"/>
              <a:t>stroke</a:t>
            </a:r>
            <a:r>
              <a:rPr dirty="0" sz="1800" spc="-40"/>
              <a:t> </a:t>
            </a:r>
            <a:r>
              <a:rPr dirty="0" sz="1800"/>
              <a:t>risk</a:t>
            </a:r>
            <a:r>
              <a:rPr dirty="0" sz="1800" spc="-40"/>
              <a:t> </a:t>
            </a:r>
            <a:r>
              <a:rPr dirty="0" sz="1800"/>
              <a:t>using</a:t>
            </a:r>
            <a:r>
              <a:rPr dirty="0" sz="1800" spc="-40"/>
              <a:t> </a:t>
            </a:r>
            <a:r>
              <a:rPr dirty="0" sz="1800"/>
              <a:t>logistic</a:t>
            </a:r>
            <a:r>
              <a:rPr dirty="0" sz="1800" spc="-35"/>
              <a:t> </a:t>
            </a:r>
            <a:r>
              <a:rPr dirty="0" sz="1800" spc="-10"/>
              <a:t>regression.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Clinical</a:t>
            </a:r>
            <a:r>
              <a:rPr dirty="0" sz="4000" spc="-120"/>
              <a:t> </a:t>
            </a:r>
            <a:r>
              <a:rPr dirty="0" sz="4000"/>
              <a:t>reasoning:</a:t>
            </a:r>
            <a:r>
              <a:rPr dirty="0" sz="4000" spc="-114"/>
              <a:t> </a:t>
            </a:r>
            <a:r>
              <a:rPr dirty="0" sz="4000"/>
              <a:t>traditional</a:t>
            </a:r>
            <a:r>
              <a:rPr dirty="0" sz="4000" spc="-105"/>
              <a:t> </a:t>
            </a:r>
            <a:r>
              <a:rPr dirty="0" sz="4000"/>
              <a:t>statistics</a:t>
            </a:r>
            <a:r>
              <a:rPr dirty="0" sz="4000" spc="-95"/>
              <a:t> </a:t>
            </a:r>
            <a:r>
              <a:rPr dirty="0" sz="4000"/>
              <a:t>vs</a:t>
            </a:r>
            <a:r>
              <a:rPr dirty="0" sz="4000" spc="-135"/>
              <a:t> </a:t>
            </a:r>
            <a:r>
              <a:rPr dirty="0" sz="4000" spc="-25"/>
              <a:t>AI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688340" y="1389634"/>
            <a:ext cx="11096625" cy="38665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0665" algn="l"/>
              </a:tabLst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Traditional</a:t>
            </a:r>
            <a:r>
              <a:rPr dirty="0" sz="1800" spc="-6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2F40C2"/>
                </a:solidFill>
                <a:latin typeface="Calibri"/>
                <a:cs typeface="Calibri"/>
              </a:rPr>
              <a:t>Statistics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Model-driven:</a:t>
            </a:r>
            <a:r>
              <a:rPr dirty="0" sz="1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Begins</a:t>
            </a:r>
            <a:r>
              <a:rPr dirty="0" sz="18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with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predefined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hypothesis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or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model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(e.g.,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linear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regression)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based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on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prior</a:t>
            </a:r>
            <a:r>
              <a:rPr dirty="0" sz="1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clinical</a:t>
            </a:r>
            <a:r>
              <a:rPr dirty="0" sz="1800" spc="-1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knowledge.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Focus:</a:t>
            </a:r>
            <a:r>
              <a:rPr dirty="0" sz="1800" spc="-5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Tests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associations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or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causal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relationships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between</a:t>
            </a:r>
            <a:r>
              <a:rPr dirty="0" sz="1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variables.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1800" spc="-4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requirements:</a:t>
            </a:r>
            <a:r>
              <a:rPr dirty="0" sz="1800" spc="-6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Typically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smaller,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structured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datasets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with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clearly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defined</a:t>
            </a:r>
            <a:r>
              <a:rPr dirty="0" sz="1800" spc="-2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variables.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Interpretability:</a:t>
            </a:r>
            <a:r>
              <a:rPr dirty="0" sz="1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High—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results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(e.g.,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p-values,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confidence</a:t>
            </a:r>
            <a:r>
              <a:rPr dirty="0" sz="1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intervals)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are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easily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understood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explainable.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Example:</a:t>
            </a:r>
            <a:r>
              <a:rPr dirty="0" sz="1800" spc="-7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Determining</a:t>
            </a:r>
            <a:r>
              <a:rPr dirty="0" sz="1800" spc="-1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whether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hypertension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increases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stroke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risk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using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logistic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regression.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25"/>
              </a:spcBef>
            </a:pP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AutoNum type="arabicPeriod" startAt="2"/>
              <a:tabLst>
                <a:tab pos="241300" algn="l"/>
              </a:tabLst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Artificial</a:t>
            </a:r>
            <a:r>
              <a:rPr dirty="0" sz="1800" spc="-7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Intelligence</a:t>
            </a:r>
            <a:r>
              <a:rPr dirty="0" sz="1800" spc="-4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(AI)</a:t>
            </a:r>
            <a:r>
              <a:rPr dirty="0" sz="1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2F40C2"/>
                </a:solidFill>
                <a:latin typeface="Calibri"/>
                <a:cs typeface="Calibri"/>
              </a:rPr>
              <a:t>Approaches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spc="-10" b="1">
                <a:solidFill>
                  <a:srgbClr val="2F40C2"/>
                </a:solidFill>
                <a:latin typeface="Calibri"/>
                <a:cs typeface="Calibri"/>
              </a:rPr>
              <a:t>Data-</a:t>
            </a: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driven:</a:t>
            </a:r>
            <a:r>
              <a:rPr dirty="0" sz="1800" spc="-8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Learns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complex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patterns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directly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from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18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without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predefined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hypotheses.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Focus:</a:t>
            </a:r>
            <a:r>
              <a:rPr dirty="0" sz="1800" spc="-7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Prediction,</a:t>
            </a:r>
            <a:r>
              <a:rPr dirty="0" sz="1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pattern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recognition,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classification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rather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than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hypothesis</a:t>
            </a:r>
            <a:r>
              <a:rPr dirty="0" sz="1800" spc="-6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testing.</a:t>
            </a:r>
            <a:endParaRPr sz="1800">
              <a:latin typeface="Calibri"/>
              <a:cs typeface="Calibri"/>
            </a:endParaRPr>
          </a:p>
          <a:p>
            <a:pPr marL="12700" marR="1730375">
              <a:lnSpc>
                <a:spcPct val="100000"/>
              </a:lnSpc>
            </a:pP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1800" spc="-4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requirements:</a:t>
            </a:r>
            <a:r>
              <a:rPr dirty="0" sz="1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Large,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often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unstructured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datasets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(e.g.,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imaging,</a:t>
            </a:r>
            <a:r>
              <a:rPr dirty="0" sz="1800" spc="-2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EEG,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free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text). </a:t>
            </a: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Interpretability:</a:t>
            </a:r>
            <a:r>
              <a:rPr dirty="0" sz="1800" spc="-70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Often</a:t>
            </a:r>
            <a:r>
              <a:rPr dirty="0" sz="1800" spc="-5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lower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(black-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box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models),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though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explainable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AI</a:t>
            </a:r>
            <a:r>
              <a:rPr dirty="0" sz="1800" spc="-5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(XAI)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methods</a:t>
            </a:r>
            <a:r>
              <a:rPr dirty="0" sz="1800" spc="-4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are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emerging. </a:t>
            </a:r>
            <a:r>
              <a:rPr dirty="0" sz="1800" b="1">
                <a:solidFill>
                  <a:srgbClr val="2F40C2"/>
                </a:solidFill>
                <a:latin typeface="Calibri"/>
                <a:cs typeface="Calibri"/>
              </a:rPr>
              <a:t>Example:</a:t>
            </a:r>
            <a:r>
              <a:rPr dirty="0" sz="1800" spc="-65" b="1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Predicting</a:t>
            </a:r>
            <a:r>
              <a:rPr dirty="0" sz="1800" spc="-1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stroke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outcomes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from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multimodal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MRI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and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clinical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data</a:t>
            </a:r>
            <a:r>
              <a:rPr dirty="0" sz="1800" spc="-4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using</a:t>
            </a:r>
            <a:r>
              <a:rPr dirty="0" sz="1800" spc="-30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2F40C2"/>
                </a:solidFill>
                <a:latin typeface="Calibri"/>
                <a:cs typeface="Calibri"/>
              </a:rPr>
              <a:t>deep</a:t>
            </a:r>
            <a:r>
              <a:rPr dirty="0" sz="1800" spc="-35">
                <a:solidFill>
                  <a:srgbClr val="2F40C2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2F40C2"/>
                </a:solidFill>
                <a:latin typeface="Calibri"/>
                <a:cs typeface="Calibri"/>
              </a:rPr>
              <a:t>learning.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Clinical</a:t>
            </a:r>
            <a:r>
              <a:rPr dirty="0" sz="4000" spc="-120"/>
              <a:t> </a:t>
            </a:r>
            <a:r>
              <a:rPr dirty="0" sz="4000"/>
              <a:t>reasoning:</a:t>
            </a:r>
            <a:r>
              <a:rPr dirty="0" sz="4000" spc="-114"/>
              <a:t> </a:t>
            </a:r>
            <a:r>
              <a:rPr dirty="0" sz="4000"/>
              <a:t>traditional</a:t>
            </a:r>
            <a:r>
              <a:rPr dirty="0" sz="4000" spc="-105"/>
              <a:t> </a:t>
            </a:r>
            <a:r>
              <a:rPr dirty="0" sz="4000"/>
              <a:t>statistics</a:t>
            </a:r>
            <a:r>
              <a:rPr dirty="0" sz="4000" spc="-95"/>
              <a:t> </a:t>
            </a:r>
            <a:r>
              <a:rPr dirty="0" sz="4000"/>
              <a:t>vs</a:t>
            </a:r>
            <a:r>
              <a:rPr dirty="0" sz="4000" spc="-135"/>
              <a:t> </a:t>
            </a:r>
            <a:r>
              <a:rPr dirty="0" sz="4000" spc="-25"/>
              <a:t>AI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688340" y="1389634"/>
            <a:ext cx="1109662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1.</a:t>
            </a:r>
            <a:r>
              <a:rPr dirty="0" sz="1800" spc="-1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Traditional</a:t>
            </a:r>
            <a:r>
              <a:rPr dirty="0" sz="1800" spc="-5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D9D9D9"/>
                </a:solidFill>
                <a:latin typeface="Calibri"/>
                <a:cs typeface="Calibri"/>
              </a:rPr>
              <a:t>Statistics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Model-driven:</a:t>
            </a:r>
            <a:r>
              <a:rPr dirty="0" sz="1800" spc="-6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Begins</a:t>
            </a:r>
            <a:r>
              <a:rPr dirty="0" sz="1800" spc="-5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with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predefined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hypothesis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or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model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(e.g.,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linear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regression)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based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on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prior</a:t>
            </a:r>
            <a:r>
              <a:rPr dirty="0" sz="1800" spc="-2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clinical</a:t>
            </a:r>
            <a:r>
              <a:rPr dirty="0" sz="1800" spc="-1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knowledge.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Focus:</a:t>
            </a:r>
            <a:r>
              <a:rPr dirty="0" sz="1800" spc="-40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Tests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752603" y="2487295"/>
            <a:ext cx="8128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lainable.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88340" y="2212975"/>
            <a:ext cx="122999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Data</a:t>
            </a:r>
            <a:r>
              <a:rPr dirty="0" sz="1800" spc="-1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D9D9D9"/>
                </a:solidFill>
                <a:latin typeface="Calibri"/>
                <a:cs typeface="Calibri"/>
              </a:rPr>
              <a:t>require Interpretabil </a:t>
            </a: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Example:</a:t>
            </a:r>
            <a:r>
              <a:rPr dirty="0" sz="1800" spc="-3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88340" y="3584270"/>
            <a:ext cx="125666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2.</a:t>
            </a:r>
            <a:r>
              <a:rPr dirty="0" sz="1800" spc="-2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Artificial</a:t>
            </a:r>
            <a:r>
              <a:rPr dirty="0" sz="1800" spc="-40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50" b="1">
                <a:solidFill>
                  <a:srgbClr val="D9D9D9"/>
                </a:solidFill>
                <a:latin typeface="Calibri"/>
                <a:cs typeface="Calibri"/>
              </a:rPr>
              <a:t>I </a:t>
            </a:r>
            <a:r>
              <a:rPr dirty="0" sz="1800" spc="-10" b="1">
                <a:solidFill>
                  <a:srgbClr val="D9D9D9"/>
                </a:solidFill>
                <a:latin typeface="Calibri"/>
                <a:cs typeface="Calibri"/>
              </a:rPr>
              <a:t>Data-driven: </a:t>
            </a: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Focus:</a:t>
            </a:r>
            <a:r>
              <a:rPr dirty="0" sz="1800" spc="-20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Predic </a:t>
            </a: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Data</a:t>
            </a:r>
            <a:r>
              <a:rPr dirty="0" sz="1800" spc="-1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D9D9D9"/>
                </a:solidFill>
                <a:latin typeface="Calibri"/>
                <a:cs typeface="Calibri"/>
              </a:rPr>
              <a:t>require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64072" y="2007895"/>
            <a:ext cx="8001634" cy="269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9380">
              <a:lnSpc>
                <a:spcPts val="1710"/>
              </a:lnSpc>
            </a:pP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associations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or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causal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relationships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between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variables.</a:t>
            </a:r>
            <a:endParaRPr sz="1800">
              <a:latin typeface="Calibri"/>
              <a:cs typeface="Calibri"/>
            </a:endParaRPr>
          </a:p>
          <a:p>
            <a:pPr marL="132715">
              <a:lnSpc>
                <a:spcPct val="100000"/>
              </a:lnSpc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ments:</a:t>
            </a:r>
            <a:r>
              <a:rPr dirty="0" sz="1800" spc="-6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Typically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smaller,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structured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datasets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with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clearly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defined</a:t>
            </a:r>
            <a:r>
              <a:rPr dirty="0" sz="1800" spc="-2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variables.</a:t>
            </a:r>
            <a:endParaRPr sz="1800">
              <a:latin typeface="Calibri"/>
              <a:cs typeface="Calibri"/>
            </a:endParaRPr>
          </a:p>
          <a:p>
            <a:pPr indent="139700">
              <a:lnSpc>
                <a:spcPct val="100000"/>
              </a:lnSpc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ity:</a:t>
            </a:r>
            <a:r>
              <a:rPr dirty="0" sz="1800" spc="-60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High—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results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(e.g.,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p-values,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confidence</a:t>
            </a:r>
            <a:r>
              <a:rPr dirty="0" sz="1800" spc="-1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intervals)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are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easily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understood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and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D9D9D9"/>
                </a:solidFill>
                <a:latin typeface="Calibri"/>
                <a:cs typeface="Calibri"/>
              </a:rPr>
              <a:t>exp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etermining</a:t>
            </a:r>
            <a:r>
              <a:rPr dirty="0" sz="1800" spc="-2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whether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hypertension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increases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stroke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risk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using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logistic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regression.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25"/>
              </a:spcBef>
            </a:pPr>
            <a:endParaRPr sz="180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ntelligence</a:t>
            </a:r>
            <a:r>
              <a:rPr dirty="0" sz="1800" spc="-4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(AI)</a:t>
            </a:r>
            <a:r>
              <a:rPr dirty="0" sz="1800" spc="-60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D9D9D9"/>
                </a:solidFill>
                <a:latin typeface="Calibri"/>
                <a:cs typeface="Calibri"/>
              </a:rPr>
              <a:t>Approaches</a:t>
            </a:r>
            <a:endParaRPr sz="1800">
              <a:latin typeface="Calibri"/>
              <a:cs typeface="Calibri"/>
            </a:endParaRPr>
          </a:p>
          <a:p>
            <a:pPr marL="132715" marR="772160" indent="41910">
              <a:lnSpc>
                <a:spcPct val="100000"/>
              </a:lnSpc>
            </a:pP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Learns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complex</a:t>
            </a:r>
            <a:r>
              <a:rPr dirty="0" sz="1800" spc="-5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patterns</a:t>
            </a:r>
            <a:r>
              <a:rPr dirty="0" sz="1800" spc="-6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directly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from</a:t>
            </a:r>
            <a:r>
              <a:rPr dirty="0" sz="1800" spc="-6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data</a:t>
            </a:r>
            <a:r>
              <a:rPr dirty="0" sz="1800" spc="-6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without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predefined</a:t>
            </a:r>
            <a:r>
              <a:rPr dirty="0" sz="1800" spc="-5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hypotheses.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tion,</a:t>
            </a:r>
            <a:r>
              <a:rPr dirty="0" sz="1800" spc="-2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pattern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recognition,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and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classification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rather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than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hypothesis</a:t>
            </a:r>
            <a:r>
              <a:rPr dirty="0" sz="1800" spc="-6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testing. </a:t>
            </a: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ments:</a:t>
            </a:r>
            <a:r>
              <a:rPr dirty="0" sz="1800" spc="-70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Large,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often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unstructured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datasets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(e.g.,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imaging,</a:t>
            </a:r>
            <a:r>
              <a:rPr dirty="0" sz="1800" spc="-2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EEG,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free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text).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88340" y="4682108"/>
            <a:ext cx="93713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Interpretability:</a:t>
            </a:r>
            <a:r>
              <a:rPr dirty="0" sz="1800" spc="-70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Often</a:t>
            </a:r>
            <a:r>
              <a:rPr dirty="0" sz="1800" spc="-5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lower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(black-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box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models),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though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explainable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AI</a:t>
            </a:r>
            <a:r>
              <a:rPr dirty="0" sz="1800" spc="-5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(XAI)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methods</a:t>
            </a:r>
            <a:r>
              <a:rPr dirty="0" sz="1800" spc="-4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are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emerging.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D9D9D9"/>
                </a:solidFill>
                <a:latin typeface="Calibri"/>
                <a:cs typeface="Calibri"/>
              </a:rPr>
              <a:t>Example:</a:t>
            </a:r>
            <a:r>
              <a:rPr dirty="0" sz="1800" spc="-65" b="1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Predicting</a:t>
            </a:r>
            <a:r>
              <a:rPr dirty="0" sz="1800" spc="-1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stroke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outcomes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from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multimodal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MRI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and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clinical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data</a:t>
            </a:r>
            <a:r>
              <a:rPr dirty="0" sz="1800" spc="-4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using</a:t>
            </a:r>
            <a:r>
              <a:rPr dirty="0" sz="1800" spc="-3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D9D9D9"/>
                </a:solidFill>
                <a:latin typeface="Calibri"/>
                <a:cs typeface="Calibri"/>
              </a:rPr>
              <a:t>deep</a:t>
            </a:r>
            <a:r>
              <a:rPr dirty="0" sz="1800" spc="-35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Calibri"/>
                <a:cs typeface="Calibri"/>
              </a:rPr>
              <a:t>learning.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875917"/>
            <a:ext cx="7813040" cy="2848482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2286000" y="2362200"/>
            <a:ext cx="6858000" cy="1631314"/>
          </a:xfrm>
          <a:prstGeom prst="rect">
            <a:avLst/>
          </a:prstGeom>
          <a:solidFill>
            <a:srgbClr val="001F5F"/>
          </a:solidFill>
        </p:spPr>
        <p:txBody>
          <a:bodyPr wrap="square" lIns="0" tIns="26034" rIns="0" bIns="0" rtlCol="0" vert="horz">
            <a:spAutoFit/>
          </a:bodyPr>
          <a:lstStyle/>
          <a:p>
            <a:pPr algn="ctr" marL="116205" marR="109220" indent="-635">
              <a:lnSpc>
                <a:spcPct val="100000"/>
              </a:lnSpc>
              <a:spcBef>
                <a:spcPts val="204"/>
              </a:spcBef>
            </a:pP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Traditional</a:t>
            </a:r>
            <a:r>
              <a:rPr dirty="0" sz="25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statistics</a:t>
            </a:r>
            <a:r>
              <a:rPr dirty="0" sz="25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emphasizes</a:t>
            </a:r>
            <a:r>
              <a:rPr dirty="0" sz="25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i="1">
                <a:solidFill>
                  <a:srgbClr val="FFFFFF"/>
                </a:solidFill>
                <a:latin typeface="Calibri"/>
                <a:cs typeface="Calibri"/>
              </a:rPr>
              <a:t>inference</a:t>
            </a:r>
            <a:r>
              <a:rPr dirty="0" sz="2500" spc="-8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spc="-25" i="1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500" spc="-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i="1">
                <a:solidFill>
                  <a:srgbClr val="FFFFFF"/>
                </a:solidFill>
                <a:latin typeface="Calibri"/>
                <a:cs typeface="Calibri"/>
              </a:rPr>
              <a:t>causality:</a:t>
            </a:r>
            <a:r>
              <a:rPr dirty="0" sz="2500" spc="-7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understanding</a:t>
            </a:r>
            <a:r>
              <a:rPr dirty="0" sz="25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i="1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dirty="0" sz="2500" spc="-8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spc="-10">
                <a:solidFill>
                  <a:srgbClr val="FFFFFF"/>
                </a:solidFill>
                <a:latin typeface="Calibri"/>
                <a:cs typeface="Calibri"/>
              </a:rPr>
              <a:t>relationships</a:t>
            </a:r>
            <a:r>
              <a:rPr dirty="0" sz="25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spc="-10">
                <a:solidFill>
                  <a:srgbClr val="FFFFFF"/>
                </a:solidFill>
                <a:latin typeface="Calibri"/>
                <a:cs typeface="Calibri"/>
              </a:rPr>
              <a:t>exist,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whereas</a:t>
            </a:r>
            <a:r>
              <a:rPr dirty="0" sz="25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AI</a:t>
            </a:r>
            <a:r>
              <a:rPr dirty="0" sz="25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emphasizes</a:t>
            </a:r>
            <a:r>
              <a:rPr dirty="0" sz="25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i="1">
                <a:solidFill>
                  <a:srgbClr val="FFFFFF"/>
                </a:solidFill>
                <a:latin typeface="Calibri"/>
                <a:cs typeface="Calibri"/>
              </a:rPr>
              <a:t>prediction</a:t>
            </a:r>
            <a:r>
              <a:rPr dirty="0" sz="2500" spc="-6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i="1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500" spc="-7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spc="-10" i="1">
                <a:solidFill>
                  <a:srgbClr val="FFFFFF"/>
                </a:solidFill>
                <a:latin typeface="Calibri"/>
                <a:cs typeface="Calibri"/>
              </a:rPr>
              <a:t>pattern</a:t>
            </a:r>
            <a:r>
              <a:rPr dirty="0" sz="2500" spc="-1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i="1">
                <a:solidFill>
                  <a:srgbClr val="FFFFFF"/>
                </a:solidFill>
                <a:latin typeface="Calibri"/>
                <a:cs typeface="Calibri"/>
              </a:rPr>
              <a:t>recognition:</a:t>
            </a:r>
            <a:r>
              <a:rPr dirty="0" sz="2500" spc="-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understanding</a:t>
            </a:r>
            <a:r>
              <a:rPr dirty="0" sz="25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i="1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dirty="0" sz="2500" spc="-6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5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likely</a:t>
            </a:r>
            <a:r>
              <a:rPr dirty="0" sz="25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5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spc="-10">
                <a:solidFill>
                  <a:srgbClr val="FFFFFF"/>
                </a:solidFill>
                <a:latin typeface="Calibri"/>
                <a:cs typeface="Calibri"/>
              </a:rPr>
              <a:t>happen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Evolution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Data-Driven</a:t>
            </a:r>
            <a:r>
              <a:rPr dirty="0" spc="-30"/>
              <a:t> </a:t>
            </a:r>
            <a:r>
              <a:rPr dirty="0" spc="-10"/>
              <a:t>Medicine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244853"/>
            <a:ext cx="9983470" cy="148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From</a:t>
            </a:r>
            <a:r>
              <a:rPr dirty="0" sz="2400" spc="-3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Paper</a:t>
            </a:r>
            <a:r>
              <a:rPr dirty="0" sz="2400" spc="-1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to</a:t>
            </a:r>
            <a:r>
              <a:rPr dirty="0" sz="2400" spc="-5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Arial"/>
                <a:cs typeface="Arial"/>
              </a:rPr>
              <a:t>Digital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Shift</a:t>
            </a:r>
            <a:r>
              <a:rPr dirty="0" sz="24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from</a:t>
            </a:r>
            <a:r>
              <a:rPr dirty="0" sz="24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paper</a:t>
            </a:r>
            <a:r>
              <a:rPr dirty="0" sz="24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charts</a:t>
            </a:r>
            <a:r>
              <a:rPr dirty="0" sz="24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→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Electronic</a:t>
            </a:r>
            <a:r>
              <a:rPr dirty="0" sz="24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Health</a:t>
            </a:r>
            <a:r>
              <a:rPr dirty="0" sz="24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Records</a:t>
            </a:r>
            <a:r>
              <a:rPr dirty="0" sz="24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(EHRs)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Enabled</a:t>
            </a:r>
            <a:r>
              <a:rPr dirty="0" sz="2400" spc="-4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F40C2"/>
                </a:solidFill>
                <a:latin typeface="Arial"/>
                <a:cs typeface="Arial"/>
              </a:rPr>
              <a:t>large-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scale</a:t>
            </a:r>
            <a:r>
              <a:rPr dirty="0" sz="24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data</a:t>
            </a:r>
            <a:r>
              <a:rPr dirty="0" sz="24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storage,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interoperability,</a:t>
            </a:r>
            <a:r>
              <a:rPr dirty="0" sz="24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4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real-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time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access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Foundation</a:t>
            </a:r>
            <a:r>
              <a:rPr dirty="0" sz="2400" spc="-6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for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analytics,</a:t>
            </a:r>
            <a:r>
              <a:rPr dirty="0" sz="24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AI,</a:t>
            </a:r>
            <a:r>
              <a:rPr dirty="0" sz="2400" spc="-8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4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precision</a:t>
            </a:r>
            <a:r>
              <a:rPr dirty="0" sz="2400" spc="-5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medicine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Evolution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Data-Driven</a:t>
            </a:r>
            <a:r>
              <a:rPr dirty="0" spc="-30"/>
              <a:t> </a:t>
            </a:r>
            <a:r>
              <a:rPr dirty="0" spc="-10"/>
              <a:t>Medicine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244853"/>
            <a:ext cx="9983470" cy="3317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From</a:t>
            </a:r>
            <a:r>
              <a:rPr dirty="0" sz="2400" spc="-3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Paper</a:t>
            </a:r>
            <a:r>
              <a:rPr dirty="0" sz="2400" spc="-1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1F1F1"/>
                </a:solidFill>
                <a:latin typeface="Arial"/>
                <a:cs typeface="Arial"/>
              </a:rPr>
              <a:t>to</a:t>
            </a:r>
            <a:r>
              <a:rPr dirty="0" sz="2400" spc="-5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1F1F1"/>
                </a:solidFill>
                <a:latin typeface="Arial"/>
                <a:cs typeface="Arial"/>
              </a:rPr>
              <a:t>Digital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Shift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from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paper</a:t>
            </a:r>
            <a:r>
              <a:rPr dirty="0" sz="2400" spc="-4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charts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→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Electronic</a:t>
            </a:r>
            <a:r>
              <a:rPr dirty="0" sz="2400" spc="-4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Health</a:t>
            </a:r>
            <a:r>
              <a:rPr dirty="0" sz="2400" spc="-4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Records</a:t>
            </a:r>
            <a:r>
              <a:rPr dirty="0" sz="2400" spc="-5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(EHRs)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Enabled</a:t>
            </a:r>
            <a:r>
              <a:rPr dirty="0" sz="2400" spc="-4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F1F1F1"/>
                </a:solidFill>
                <a:latin typeface="Arial"/>
                <a:cs typeface="Arial"/>
              </a:rPr>
              <a:t>large-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scale</a:t>
            </a:r>
            <a:r>
              <a:rPr dirty="0" sz="2400" spc="-5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data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storage,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interoperability,</a:t>
            </a:r>
            <a:r>
              <a:rPr dirty="0" sz="2400" spc="-3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and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real-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time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access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Foundation</a:t>
            </a:r>
            <a:r>
              <a:rPr dirty="0" sz="2400" spc="-6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for</a:t>
            </a:r>
            <a:r>
              <a:rPr dirty="0" sz="2400" spc="-6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analytics,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AI,</a:t>
            </a:r>
            <a:r>
              <a:rPr dirty="0" sz="2400" spc="-8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and</a:t>
            </a:r>
            <a:r>
              <a:rPr dirty="0" sz="2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1F1F1"/>
                </a:solidFill>
                <a:latin typeface="Arial"/>
                <a:cs typeface="Arial"/>
              </a:rPr>
              <a:t>precision</a:t>
            </a:r>
            <a:r>
              <a:rPr dirty="0" sz="2400" spc="-55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</a:rPr>
              <a:t>medicine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Impact</a:t>
            </a:r>
            <a:r>
              <a:rPr dirty="0" sz="2400" spc="-4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on</a:t>
            </a:r>
            <a:r>
              <a:rPr dirty="0" sz="2400" spc="-5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Arial"/>
                <a:cs typeface="Arial"/>
              </a:rPr>
              <a:t>Evidence-</a:t>
            </a: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Based</a:t>
            </a:r>
            <a:r>
              <a:rPr dirty="0" sz="2400" spc="-15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40C2"/>
                </a:solidFill>
                <a:latin typeface="Arial"/>
                <a:cs typeface="Arial"/>
              </a:rPr>
              <a:t>Medicine</a:t>
            </a:r>
            <a:r>
              <a:rPr dirty="0" sz="2400" spc="-60" b="1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2F40C2"/>
                </a:solidFill>
                <a:latin typeface="Arial"/>
                <a:cs typeface="Arial"/>
              </a:rPr>
              <a:t>(EBM)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Integration</a:t>
            </a:r>
            <a:r>
              <a:rPr dirty="0" sz="2400" spc="-7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of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F40C2"/>
                </a:solidFill>
                <a:latin typeface="Arial"/>
                <a:cs typeface="Arial"/>
              </a:rPr>
              <a:t>real-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world</a:t>
            </a:r>
            <a:r>
              <a:rPr dirty="0" sz="2400" spc="-4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clinical</a:t>
            </a:r>
            <a:r>
              <a:rPr dirty="0" sz="2400" spc="-3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data</a:t>
            </a:r>
            <a:r>
              <a:rPr dirty="0" sz="24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with</a:t>
            </a:r>
            <a:r>
              <a:rPr dirty="0" sz="24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research</a:t>
            </a:r>
            <a:r>
              <a:rPr dirty="0" sz="24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evidence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Continuous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learning</a:t>
            </a:r>
            <a:r>
              <a:rPr dirty="0" sz="2400" spc="-6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systems</a:t>
            </a:r>
            <a:r>
              <a:rPr dirty="0" sz="2400" spc="-1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replace</a:t>
            </a:r>
            <a:r>
              <a:rPr dirty="0" sz="2400" spc="-7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static</a:t>
            </a:r>
            <a:r>
              <a:rPr dirty="0" sz="2400" spc="-114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guideline</a:t>
            </a:r>
            <a:r>
              <a:rPr dirty="0" sz="2400" spc="-5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2F40C2"/>
                </a:solidFill>
                <a:latin typeface="Arial"/>
                <a:cs typeface="Arial"/>
              </a:rPr>
              <a:t>use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Facilitates</a:t>
            </a:r>
            <a:r>
              <a:rPr dirty="0" sz="2400" spc="-1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outcome</a:t>
            </a:r>
            <a:r>
              <a:rPr dirty="0" sz="2400" spc="-12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tracking</a:t>
            </a:r>
            <a:r>
              <a:rPr dirty="0" sz="2400" spc="-125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and</a:t>
            </a:r>
            <a:r>
              <a:rPr dirty="0" sz="2400" spc="-11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F40C2"/>
                </a:solidFill>
                <a:latin typeface="Arial"/>
                <a:cs typeface="Arial"/>
              </a:rPr>
              <a:t>personalized</a:t>
            </a:r>
            <a:r>
              <a:rPr dirty="0" sz="2400" spc="-80">
                <a:solidFill>
                  <a:srgbClr val="2F40C2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F40C2"/>
                </a:solidFill>
                <a:latin typeface="Arial"/>
                <a:cs typeface="Arial"/>
              </a:rPr>
              <a:t>recommendations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2025-10-29T19:23:20Z</dcterms:created>
  <dcterms:modified xsi:type="dcterms:W3CDTF">2025-10-29T19:23:20Z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2025-10-29T00:00:00Z</vt:filetime>
  </property>
  <property fmtid="{D5CDD505-2E9C-101B-9397-08002B2CF9AE}" pid="5" name="Producer">
    <vt:lpwstr>Microsoft® PowerPoint® for Microsoft 365</vt:lpwstr>
  </property>
</Properties>
</file>