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Inter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Inter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Inter-italic.fntdata"/><Relationship Id="rId14" Type="http://schemas.openxmlformats.org/officeDocument/2006/relationships/font" Target="fonts/Inter-bold.fntdata"/><Relationship Id="rId16" Type="http://schemas.openxmlformats.org/officeDocument/2006/relationships/font" Target="fonts/Inter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7fefa069f9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17fefa069f9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7fefa069f9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7fefa069f9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7fefa069f9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7fefa069f9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7fefa069f9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7fefa069f9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a8af3de3f0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a8af3de3f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7fefa069f9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17fefa069f9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mpamag.com/ca/specialty/alternative-lending/why-is-identifying-an-ideal-client-so-important-for-brokers/425418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894900" y="1369975"/>
            <a:ext cx="7354200" cy="18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Ideal Client Profile (ICP) </a:t>
            </a:r>
            <a:endParaRPr b="1" sz="34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Template</a:t>
            </a:r>
            <a:endParaRPr b="1" sz="34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b="1" i="1" lang="en" sz="2400">
                <a:solidFill>
                  <a:srgbClr val="A3BDC9"/>
                </a:solidFill>
                <a:latin typeface="Inter"/>
                <a:ea typeface="Inter"/>
                <a:cs typeface="Inter"/>
                <a:sym typeface="Inter"/>
              </a:rPr>
              <a:t>For Mortgage Brokers</a:t>
            </a:r>
            <a:endParaRPr b="1" i="1" sz="2400">
              <a:solidFill>
                <a:srgbClr val="A3BDC9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0" y="4686755"/>
            <a:ext cx="9144000" cy="458100"/>
          </a:xfrm>
          <a:prstGeom prst="rect">
            <a:avLst/>
          </a:prstGeom>
          <a:solidFill>
            <a:srgbClr val="213B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989750" y="3419525"/>
            <a:ext cx="5164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To edit it, you need to make your own copy by going to </a:t>
            </a:r>
            <a:r>
              <a:rPr b="1" lang="en" sz="11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File &gt; Make a copy.</a:t>
            </a:r>
            <a:endParaRPr sz="11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pic>
        <p:nvPicPr>
          <p:cNvPr id="57" name="Google Shape;57;p13" title="Icon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51" y="4738800"/>
            <a:ext cx="366701" cy="354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514500" y="4684950"/>
            <a:ext cx="8629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This ICP template was created by Neighbourhood Holdings. You are welcome to customize it for your own business needs. Please do not redistribute, republish, or sell this template without permission.</a:t>
            </a:r>
            <a:endParaRPr i="1" sz="9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0000" y="270000"/>
            <a:ext cx="7421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READ ME</a:t>
            </a:r>
            <a:endParaRPr b="1" sz="27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0000" y="900000"/>
            <a:ext cx="8600400" cy="37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A3BDC9"/>
                </a:solidFill>
                <a:latin typeface="Inter"/>
                <a:ea typeface="Inter"/>
                <a:cs typeface="Inter"/>
                <a:sym typeface="Inter"/>
              </a:rPr>
              <a:t>Here are a few steps to take to create your Ideal Client Profile:   </a:t>
            </a:r>
            <a:endParaRPr b="1" sz="1500">
              <a:solidFill>
                <a:srgbClr val="A3BDC9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0" marL="4572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●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Step 1: Identify Your Specialization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025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100"/>
              <a:buFont typeface="Inter"/>
              <a:buChar char="○"/>
            </a:pPr>
            <a:r>
              <a:rPr lang="en" sz="11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Look into your client base, write down what deals you specialize in (or the common borrower situations you meet).</a:t>
            </a:r>
            <a:endParaRPr sz="11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0" marL="4572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●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Step 2: Identify Client Situation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025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100"/>
              <a:buFont typeface="Inter"/>
              <a:buChar char="○"/>
            </a:pPr>
            <a:r>
              <a:rPr lang="en" sz="11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What is the borrower’s challenge, pain, and/or wish if they come to you in one of the situations you specialize in?</a:t>
            </a:r>
            <a:endParaRPr sz="11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0" marL="4572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●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Step 3: Identify Client Persona 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025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100"/>
              <a:buFont typeface="Inter"/>
              <a:buChar char="○"/>
            </a:pPr>
            <a:r>
              <a:rPr lang="en" sz="11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What does that borrower look like? What are their experiences, behaviors, and lifestyles?</a:t>
            </a:r>
            <a:endParaRPr sz="11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0" marL="4572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●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Step 4: Go out there and test it!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0250" lvl="1" marL="918000" marR="5080" rtl="0" algn="just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100"/>
              <a:buFont typeface="Inter"/>
              <a:buChar char="○"/>
            </a:pPr>
            <a:r>
              <a:rPr lang="en" sz="11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Revise your ICP as needed based on your successful or unproductive business.</a:t>
            </a:r>
            <a:endParaRPr b="1" sz="11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i="1" lang="en" sz="11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For more tips, please read this </a:t>
            </a:r>
            <a:r>
              <a:rPr b="1" i="1" lang="en" sz="1100" u="sng">
                <a:solidFill>
                  <a:srgbClr val="A3BDC9"/>
                </a:solidFill>
                <a:latin typeface="Inter"/>
                <a:ea typeface="Inter"/>
                <a:cs typeface="Inter"/>
                <a:sym typeface="Inter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article</a:t>
            </a:r>
            <a:r>
              <a:rPr b="1" i="1" lang="en" sz="11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 co-produced by CMP and Jared Stanley, our Senior Director at Originations. </a:t>
            </a:r>
            <a:endParaRPr b="1" i="1" sz="11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508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0" y="4686755"/>
            <a:ext cx="9144000" cy="458100"/>
          </a:xfrm>
          <a:prstGeom prst="rect">
            <a:avLst/>
          </a:prstGeom>
          <a:solidFill>
            <a:srgbClr val="213B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6" name="Google Shape;66;p14" title="Icon_Whit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151" y="4738800"/>
            <a:ext cx="366701" cy="35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/>
        </p:nvSpPr>
        <p:spPr>
          <a:xfrm>
            <a:off x="270000" y="270000"/>
            <a:ext cx="7421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STEP 1: Identify Your Specialization</a:t>
            </a:r>
            <a:endParaRPr b="1" sz="27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70000" y="900000"/>
            <a:ext cx="8600400" cy="28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A3BDC9"/>
                </a:solidFill>
                <a:latin typeface="Inter"/>
                <a:ea typeface="Inter"/>
                <a:cs typeface="Inter"/>
                <a:sym typeface="Inter"/>
              </a:rPr>
              <a:t>Look into your client base, write down what deals you specialize in (or the common borrower situations you meet).</a:t>
            </a:r>
            <a:endParaRPr b="1" sz="1500">
              <a:solidFill>
                <a:srgbClr val="A3BDC9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0" marL="4572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●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For Example: 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Business-for-Self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Pre-Sales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Debt Consolidation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Irregular and Unestablished Income 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Divorce and Separation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0" y="4686755"/>
            <a:ext cx="9144000" cy="458100"/>
          </a:xfrm>
          <a:prstGeom prst="rect">
            <a:avLst/>
          </a:prstGeom>
          <a:solidFill>
            <a:srgbClr val="213B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4" name="Google Shape;74;p15" title="Icon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51" y="4738800"/>
            <a:ext cx="366701" cy="35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/>
        </p:nvSpPr>
        <p:spPr>
          <a:xfrm>
            <a:off x="270000" y="270000"/>
            <a:ext cx="7421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STEP 2: Identify Client Situation</a:t>
            </a:r>
            <a:endParaRPr b="1" sz="27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270000" y="900000"/>
            <a:ext cx="8600400" cy="37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A3BDC9"/>
                </a:solidFill>
                <a:latin typeface="Inter"/>
                <a:ea typeface="Inter"/>
                <a:cs typeface="Inter"/>
                <a:sym typeface="Inter"/>
              </a:rPr>
              <a:t>What is the borrower’s challenge, pain, and/or goal if they come to you in one of the situations you specialize in?</a:t>
            </a:r>
            <a:endParaRPr b="1" sz="1500">
              <a:solidFill>
                <a:srgbClr val="A3BDC9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0" marL="4572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●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Take Business-for-Self (BFS) borrower as an example: 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Challenges or Situations: 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2" marL="18288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■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Have a newly established business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2" marL="18288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■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Find it hard to qualify for mortgages that require income verification 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Pains or Fears: 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2" marL="18288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■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High documentation requirements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Dreams or Goals: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2" marL="18288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■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Qualify for a fully open mortgage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2" marL="1828800" marR="508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A3BDC9"/>
              </a:buClr>
              <a:buSzPts val="1200"/>
              <a:buFont typeface="Inter"/>
              <a:buChar char="■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Get quick funding at a lower rate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1" name="Google Shape;81;p16"/>
          <p:cNvSpPr/>
          <p:nvPr/>
        </p:nvSpPr>
        <p:spPr>
          <a:xfrm>
            <a:off x="0" y="4686755"/>
            <a:ext cx="9144000" cy="458100"/>
          </a:xfrm>
          <a:prstGeom prst="rect">
            <a:avLst/>
          </a:prstGeom>
          <a:solidFill>
            <a:srgbClr val="213B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2" name="Google Shape;82;p16" title="Icon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51" y="4738800"/>
            <a:ext cx="366701" cy="35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/>
        </p:nvSpPr>
        <p:spPr>
          <a:xfrm>
            <a:off x="270000" y="270000"/>
            <a:ext cx="7421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STEP 3: Identify Client Persona</a:t>
            </a:r>
            <a:endParaRPr b="1" sz="27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4572000" y="1211475"/>
            <a:ext cx="4063200" cy="17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04800" lvl="0" marL="4572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●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Lifestyle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Hobbies &amp; Interests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Information sources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Social media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0" marL="457200" marR="508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A3BDC9"/>
              </a:buClr>
              <a:buSzPts val="1200"/>
              <a:buFont typeface="Inter"/>
              <a:buChar char="●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And More! 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187800" y="795975"/>
            <a:ext cx="85875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5080" rtl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b="1" lang="en" sz="1500">
                <a:solidFill>
                  <a:srgbClr val="A3BDC9"/>
                </a:solidFill>
                <a:latin typeface="Inter"/>
                <a:ea typeface="Inter"/>
                <a:cs typeface="Inter"/>
                <a:sym typeface="Inter"/>
              </a:rPr>
              <a:t>What does that borrower look like? What are their experiences, behaviors, and lifestyles?</a:t>
            </a:r>
            <a:endParaRPr b="1" sz="1500">
              <a:solidFill>
                <a:srgbClr val="A3BDC9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270000" y="1293250"/>
            <a:ext cx="3942000" cy="30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04800" lvl="0" marL="4572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●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Demographics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Gender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Age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Income Level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Residential Area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4800" lvl="0" marL="4572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●"/>
            </a:pPr>
            <a:r>
              <a:rPr b="1"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Personal Background </a:t>
            </a:r>
            <a:endParaRPr b="1"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Education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Occupation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306600" lvl="1" marL="918000" marR="508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A3BDC9"/>
              </a:buClr>
              <a:buSzPts val="1200"/>
              <a:buFont typeface="Inter"/>
              <a:buChar char="○"/>
            </a:pPr>
            <a:r>
              <a:rPr lang="en" sz="1200">
                <a:solidFill>
                  <a:srgbClr val="334754"/>
                </a:solidFill>
                <a:latin typeface="Inter"/>
                <a:ea typeface="Inter"/>
                <a:cs typeface="Inter"/>
                <a:sym typeface="Inter"/>
              </a:rPr>
              <a:t>Industry</a:t>
            </a:r>
            <a:endParaRPr sz="1200">
              <a:solidFill>
                <a:srgbClr val="334754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0" y="4686755"/>
            <a:ext cx="9144000" cy="458100"/>
          </a:xfrm>
          <a:prstGeom prst="rect">
            <a:avLst/>
          </a:prstGeom>
          <a:solidFill>
            <a:srgbClr val="213B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7" title="Icon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51" y="4738800"/>
            <a:ext cx="366701" cy="35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/>
        </p:nvSpPr>
        <p:spPr>
          <a:xfrm>
            <a:off x="270000" y="270000"/>
            <a:ext cx="7421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Sample Worksheet</a:t>
            </a:r>
            <a:endParaRPr b="1" sz="27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98" name="Google Shape;98;p18"/>
          <p:cNvSpPr/>
          <p:nvPr/>
        </p:nvSpPr>
        <p:spPr>
          <a:xfrm>
            <a:off x="298400" y="898875"/>
            <a:ext cx="3407100" cy="3731700"/>
          </a:xfrm>
          <a:prstGeom prst="roundRect">
            <a:avLst>
              <a:gd fmla="val 6302" name="adj"/>
            </a:avLst>
          </a:prstGeom>
          <a:solidFill>
            <a:srgbClr val="EBE8E0"/>
          </a:solidFill>
          <a:ln cap="flat" cmpd="sng" w="9525">
            <a:solidFill>
              <a:srgbClr val="EBE8E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0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1. I specialize in these kind of deals:</a:t>
            </a:r>
            <a:endParaRPr b="1" i="1" sz="10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0" marL="4572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●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(Deal Type 1)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0" marL="4572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●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(Deal Type 2)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0" marL="4572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●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…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0" marL="4572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●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…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0" marL="4572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●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…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508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i="1" lang="en" sz="10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 2. Deal Type 1 Borrower has the following:</a:t>
            </a:r>
            <a:endParaRPr b="1" i="1" sz="10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0" marL="457200" marR="508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●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Challenges or Situations: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t/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t/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t/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0" marL="4572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●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Pains or Fears: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t/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t/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t/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0" marL="4572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●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Dreams or Goals: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t/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t/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92100" lvl="1" marL="914400" marR="508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3BDC9"/>
              </a:buClr>
              <a:buSzPts val="1000"/>
              <a:buFont typeface="Inter"/>
              <a:buChar char="○"/>
            </a:pPr>
            <a:r>
              <a:t/>
            </a:r>
            <a:endParaRPr i="1" sz="10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9" name="Google Shape;99;p18"/>
          <p:cNvSpPr/>
          <p:nvPr/>
        </p:nvSpPr>
        <p:spPr>
          <a:xfrm>
            <a:off x="3853200" y="898875"/>
            <a:ext cx="4992300" cy="3731700"/>
          </a:xfrm>
          <a:prstGeom prst="roundRect">
            <a:avLst>
              <a:gd fmla="val 5481" name="adj"/>
            </a:avLst>
          </a:prstGeom>
          <a:solidFill>
            <a:srgbClr val="EBE8E0"/>
          </a:solidFill>
          <a:ln cap="flat" cmpd="sng" w="9525">
            <a:solidFill>
              <a:srgbClr val="EBE8E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0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3. Deal Type 1 Borrower:</a:t>
            </a:r>
            <a:endParaRPr b="1" i="1" sz="10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0" marL="4572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●"/>
            </a:pPr>
            <a:r>
              <a:rPr b="1"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Demographics</a:t>
            </a:r>
            <a:endParaRPr b="1"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Gender: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Age: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Income Level: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Residential Area: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0" marL="4572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●"/>
            </a:pPr>
            <a:r>
              <a:rPr b="1"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Personal Background </a:t>
            </a:r>
            <a:endParaRPr b="1"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Education: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Occupation: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Industry: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0" marL="4572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●"/>
            </a:pPr>
            <a:r>
              <a:rPr b="1"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Lifestyle</a:t>
            </a:r>
            <a:endParaRPr b="1"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Hobbies &amp; Interests: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Information sources: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85750" lvl="1" marL="914400" marR="5080" rtl="0" algn="just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A3BDC9"/>
              </a:buClr>
              <a:buSzPts val="900"/>
              <a:buFont typeface="Inter"/>
              <a:buChar char="○"/>
            </a:pP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Social media: 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7202625" y="270000"/>
            <a:ext cx="1704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Tip: </a:t>
            </a: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you can duplicate this page for another persona.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01" name="Google Shape;101;p18"/>
          <p:cNvSpPr/>
          <p:nvPr/>
        </p:nvSpPr>
        <p:spPr>
          <a:xfrm>
            <a:off x="0" y="4686755"/>
            <a:ext cx="9144000" cy="458100"/>
          </a:xfrm>
          <a:prstGeom prst="rect">
            <a:avLst/>
          </a:prstGeom>
          <a:solidFill>
            <a:srgbClr val="213B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18" title="Icon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51" y="4738800"/>
            <a:ext cx="366701" cy="35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/>
          <p:nvPr/>
        </p:nvSpPr>
        <p:spPr>
          <a:xfrm>
            <a:off x="270000" y="270000"/>
            <a:ext cx="7421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Sample Ideal Client Profile</a:t>
            </a:r>
            <a:endParaRPr b="1" sz="27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08" name="Google Shape;108;p19"/>
          <p:cNvSpPr/>
          <p:nvPr/>
        </p:nvSpPr>
        <p:spPr>
          <a:xfrm>
            <a:off x="295175" y="903600"/>
            <a:ext cx="3407100" cy="1142400"/>
          </a:xfrm>
          <a:prstGeom prst="roundRect">
            <a:avLst>
              <a:gd fmla="val 16667" name="adj"/>
            </a:avLst>
          </a:prstGeom>
          <a:solidFill>
            <a:srgbClr val="EBE8E0"/>
          </a:solidFill>
          <a:ln cap="flat" cmpd="sng" w="9525">
            <a:solidFill>
              <a:srgbClr val="EBE8E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508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0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Key Attributes</a:t>
            </a:r>
            <a:endParaRPr b="1" i="1" sz="10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79400" lvl="0" marL="457200" marR="5080" rtl="0" algn="just"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800"/>
              <a:buFont typeface="Inter"/>
              <a:buChar char="●"/>
            </a:pPr>
            <a:r>
              <a:rPr i="1" lang="en" sz="8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Describe this client with simple adjectives</a:t>
            </a:r>
            <a:endParaRPr i="1" sz="8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3B40"/>
              </a:solidFill>
            </a:endParaRPr>
          </a:p>
        </p:txBody>
      </p:sp>
      <p:sp>
        <p:nvSpPr>
          <p:cNvPr id="109" name="Google Shape;109;p19"/>
          <p:cNvSpPr/>
          <p:nvPr/>
        </p:nvSpPr>
        <p:spPr>
          <a:xfrm>
            <a:off x="3841971" y="903600"/>
            <a:ext cx="4992300" cy="1142400"/>
          </a:xfrm>
          <a:prstGeom prst="roundRect">
            <a:avLst>
              <a:gd fmla="val 16667" name="adj"/>
            </a:avLst>
          </a:prstGeom>
          <a:solidFill>
            <a:srgbClr val="EBE8E0"/>
          </a:solidFill>
          <a:ln cap="flat" cmpd="sng" w="9525">
            <a:solidFill>
              <a:srgbClr val="EBE8E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508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0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Short Description</a:t>
            </a:r>
            <a:endParaRPr b="1" i="1" sz="10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79400" lvl="0" marL="457200" marR="5080" rtl="0" algn="just"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800"/>
              <a:buFont typeface="Inter"/>
              <a:buChar char="●"/>
            </a:pPr>
            <a:r>
              <a:rPr i="1" lang="en" sz="8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Describe this client’s situation and backgrounds</a:t>
            </a:r>
            <a:endParaRPr>
              <a:solidFill>
                <a:srgbClr val="213B40"/>
              </a:solidFill>
            </a:endParaRPr>
          </a:p>
        </p:txBody>
      </p:sp>
      <p:sp>
        <p:nvSpPr>
          <p:cNvPr id="110" name="Google Shape;110;p19"/>
          <p:cNvSpPr/>
          <p:nvPr/>
        </p:nvSpPr>
        <p:spPr>
          <a:xfrm>
            <a:off x="295200" y="2153913"/>
            <a:ext cx="4041900" cy="1142400"/>
          </a:xfrm>
          <a:prstGeom prst="roundRect">
            <a:avLst>
              <a:gd fmla="val 16667" name="adj"/>
            </a:avLst>
          </a:prstGeom>
          <a:solidFill>
            <a:srgbClr val="EBE8E0"/>
          </a:solidFill>
          <a:ln cap="flat" cmpd="sng" w="9525">
            <a:solidFill>
              <a:srgbClr val="EBE8E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508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0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Challenges or Situations  </a:t>
            </a:r>
            <a:endParaRPr b="1" i="1" sz="10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79400" lvl="0" marL="457200" marR="5080" rtl="0" algn="just"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800"/>
              <a:buFont typeface="Inter"/>
              <a:buChar char="●"/>
            </a:pPr>
            <a:r>
              <a:rPr i="1" lang="en" sz="8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Determine this client’s financial situations and/or pain points </a:t>
            </a:r>
            <a:endParaRPr i="1" sz="8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3B40"/>
              </a:solidFill>
            </a:endParaRPr>
          </a:p>
        </p:txBody>
      </p:sp>
      <p:sp>
        <p:nvSpPr>
          <p:cNvPr id="111" name="Google Shape;111;p19"/>
          <p:cNvSpPr/>
          <p:nvPr/>
        </p:nvSpPr>
        <p:spPr>
          <a:xfrm>
            <a:off x="295200" y="3378650"/>
            <a:ext cx="8539200" cy="1142400"/>
          </a:xfrm>
          <a:prstGeom prst="roundRect">
            <a:avLst>
              <a:gd fmla="val 16667" name="adj"/>
            </a:avLst>
          </a:prstGeom>
          <a:solidFill>
            <a:srgbClr val="EBE8E0"/>
          </a:solidFill>
          <a:ln cap="flat" cmpd="sng" w="9525">
            <a:solidFill>
              <a:srgbClr val="EBE8E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508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0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Opportunities</a:t>
            </a:r>
            <a:endParaRPr b="1" i="1" sz="10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79400" lvl="0" marL="457200" marR="5080" rtl="0" algn="just"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800"/>
              <a:buFont typeface="Inter"/>
              <a:buChar char="●"/>
            </a:pPr>
            <a:r>
              <a:rPr i="1" lang="en" sz="8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Identify ways you can address the client’s issues</a:t>
            </a:r>
            <a:endParaRPr b="1" i="1" sz="10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2" name="Google Shape;112;p19"/>
          <p:cNvSpPr/>
          <p:nvPr/>
        </p:nvSpPr>
        <p:spPr>
          <a:xfrm>
            <a:off x="4473300" y="2153925"/>
            <a:ext cx="4361100" cy="1142400"/>
          </a:xfrm>
          <a:prstGeom prst="roundRect">
            <a:avLst>
              <a:gd fmla="val 16667" name="adj"/>
            </a:avLst>
          </a:prstGeom>
          <a:solidFill>
            <a:srgbClr val="EBE8E0"/>
          </a:solidFill>
          <a:ln cap="flat" cmpd="sng" w="9525">
            <a:solidFill>
              <a:srgbClr val="EBE8E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508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0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Goals</a:t>
            </a:r>
            <a:endParaRPr b="1" i="1" sz="10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79400" lvl="0" marL="457200" marR="5080" rtl="0" algn="just">
              <a:spcBef>
                <a:spcPts val="1000"/>
              </a:spcBef>
              <a:spcAft>
                <a:spcPts val="0"/>
              </a:spcAft>
              <a:buClr>
                <a:srgbClr val="A3BDC9"/>
              </a:buClr>
              <a:buSzPts val="800"/>
              <a:buFont typeface="Inter"/>
              <a:buChar char="●"/>
            </a:pPr>
            <a:r>
              <a:rPr i="1" lang="en" sz="8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Establish this client’s long-term and/or short-term financial goals</a:t>
            </a:r>
            <a:endParaRPr i="1" sz="8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3B40"/>
              </a:solidFill>
            </a:endParaRPr>
          </a:p>
        </p:txBody>
      </p:sp>
      <p:sp>
        <p:nvSpPr>
          <p:cNvPr id="113" name="Google Shape;113;p19"/>
          <p:cNvSpPr txBox="1"/>
          <p:nvPr/>
        </p:nvSpPr>
        <p:spPr>
          <a:xfrm>
            <a:off x="7202625" y="270000"/>
            <a:ext cx="1704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Tip: </a:t>
            </a: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you can duplicate this page for </a:t>
            </a:r>
            <a:r>
              <a:rPr i="1" lang="en" sz="900">
                <a:solidFill>
                  <a:srgbClr val="213B40"/>
                </a:solidFill>
                <a:latin typeface="Inter"/>
                <a:ea typeface="Inter"/>
                <a:cs typeface="Inter"/>
                <a:sym typeface="Inter"/>
              </a:rPr>
              <a:t>another persona.</a:t>
            </a:r>
            <a:endParaRPr i="1" sz="900">
              <a:solidFill>
                <a:srgbClr val="213B4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4" name="Google Shape;114;p19"/>
          <p:cNvSpPr/>
          <p:nvPr/>
        </p:nvSpPr>
        <p:spPr>
          <a:xfrm>
            <a:off x="0" y="4686755"/>
            <a:ext cx="9144000" cy="458100"/>
          </a:xfrm>
          <a:prstGeom prst="rect">
            <a:avLst/>
          </a:prstGeom>
          <a:solidFill>
            <a:srgbClr val="213B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5" name="Google Shape;115;p19" title="Icon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51" y="4738800"/>
            <a:ext cx="366701" cy="35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