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5" r:id="rId3"/>
    <p:sldId id="266" r:id="rId4"/>
    <p:sldId id="263" r:id="rId5"/>
    <p:sldId id="264" r:id="rId6"/>
    <p:sldId id="268" r:id="rId7"/>
    <p:sldId id="269" r:id="rId8"/>
    <p:sldId id="271" r:id="rId9"/>
    <p:sldId id="270" r:id="rId10"/>
    <p:sldId id="258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2175B-FE70-4FD3-AFC7-37FA022FB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92C6E-5D3F-4EF5-8227-D1B1AB418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F7A32-422B-4C75-94C6-A40172912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629-E705-47D7-B969-A27D91940DE4}" type="datetimeFigureOut">
              <a:rPr lang="ro-RO" smtClean="0"/>
              <a:t>20.05.2020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C252C-E630-4DCB-901E-46C832F0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98121-67B5-4A15-B8C4-99199B51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7068-2752-4319-9A78-24B3F39477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1974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01BCF-A57C-4BAB-A8F0-F6FEC6D5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1172F-B8E1-412B-AA7B-D4B56A1D8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9F251-93CB-42ED-8B39-ECCF0AF5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629-E705-47D7-B969-A27D91940DE4}" type="datetimeFigureOut">
              <a:rPr lang="ro-RO" smtClean="0"/>
              <a:t>20.05.2020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87EBC-952C-440E-8C61-0A95E330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21B7-82A9-41C8-860B-F6B38B78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7068-2752-4319-9A78-24B3F39477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7749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981501-2797-4605-8BEC-EDF425B52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DA4A0-48C7-457D-9E0E-D9A707A5E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1DB3B-760F-4144-A7ED-179FE7E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629-E705-47D7-B969-A27D91940DE4}" type="datetimeFigureOut">
              <a:rPr lang="ro-RO" smtClean="0"/>
              <a:t>20.05.2020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9841A-25C2-4AC1-AA30-F9E442D8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64138-D3C0-45DC-AFC4-DAFD71D7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7068-2752-4319-9A78-24B3F39477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13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4438-6001-4481-AF8D-78075AB8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4E6CD-13C1-4B9B-B17F-626CE43D2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BD2F1-9E36-4FC4-9FAD-804FDE4B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629-E705-47D7-B969-A27D91940DE4}" type="datetimeFigureOut">
              <a:rPr lang="ro-RO" smtClean="0"/>
              <a:t>20.05.2020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CEB52-9DF0-41F4-BA7F-3FCB9A5D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EC681-F073-42D9-968C-D36C3CFD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7068-2752-4319-9A78-24B3F39477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123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9BBC-B533-4F2B-A1B8-59BD3587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B35EB-CD82-4D48-B111-96B090CB1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57D63-B78F-4812-99A4-C6BF6D82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629-E705-47D7-B969-A27D91940DE4}" type="datetimeFigureOut">
              <a:rPr lang="ro-RO" smtClean="0"/>
              <a:t>20.05.2020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E1EF-16F8-4DE9-B28E-15ED6B68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6109D-8D12-4F72-B76D-29C26923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7068-2752-4319-9A78-24B3F39477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0072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273A-15EB-407D-BBF7-7EB3FF84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5C5-41BA-44CF-BF94-47070C800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48C4A-FC6B-4860-AD8C-1AD0BB011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0C83E-374A-4231-B9F5-24090689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629-E705-47D7-B969-A27D91940DE4}" type="datetimeFigureOut">
              <a:rPr lang="ro-RO" smtClean="0"/>
              <a:t>20.05.2020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E167-0FA5-4240-9329-46E52BF0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75245-C4FA-4078-9989-A9844820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7068-2752-4319-9A78-24B3F39477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3525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F6C9-F0D7-4857-B627-234D73CA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B0147-AE62-435E-99AC-3160F0A66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4174E-9B48-415F-B8DA-1C4E0A439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502CB-83C1-46D2-8388-2371AE463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D5C61-472E-43A4-9288-7427DDBA0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DF4B67-DC8A-4B5A-A3B4-99A94593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629-E705-47D7-B969-A27D91940DE4}" type="datetimeFigureOut">
              <a:rPr lang="ro-RO" smtClean="0"/>
              <a:t>20.05.2020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65C59-0405-4C55-A19E-33B97323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95AB15-093B-4C1D-B5D9-2EAAD304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7068-2752-4319-9A78-24B3F39477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894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B9A3-D912-4490-A566-FF9B8E96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BEA63-CD41-447B-9ECF-AF4D4626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629-E705-47D7-B969-A27D91940DE4}" type="datetimeFigureOut">
              <a:rPr lang="ro-RO" smtClean="0"/>
              <a:t>20.05.2020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DAF4E-FA5D-4B4A-8D3D-ADBC5F7B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4A7CA-8C3B-432A-98E2-979B4081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7068-2752-4319-9A78-24B3F39477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56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84BD2A-059A-4C30-9D05-A7F71D56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629-E705-47D7-B969-A27D91940DE4}" type="datetimeFigureOut">
              <a:rPr lang="ro-RO" smtClean="0"/>
              <a:t>20.05.2020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90033-C1D6-4996-A1AE-DB499C02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750AE-8B13-468B-87AD-D0958E74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7068-2752-4319-9A78-24B3F39477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605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42D5-7DEF-4E68-A849-15A3829B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48758-BBD1-4DD2-B58A-E25245BD7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FED9A-0A3D-4891-8E5D-617D0AA45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F799D-0B26-4414-BD62-13082539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629-E705-47D7-B969-A27D91940DE4}" type="datetimeFigureOut">
              <a:rPr lang="ro-RO" smtClean="0"/>
              <a:t>20.05.2020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18190-563C-4D53-9AC7-70F39C476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A3C44-0BBC-4718-83F3-42F0DB05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7068-2752-4319-9A78-24B3F39477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8228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EB6B-1BB8-41F8-BF36-1359342B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E6248-7B4C-47BF-AE7B-4923BCB28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E9624-D610-4AE8-AE98-53688991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EBEED-5396-439B-A7FA-0C9BF535B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629-E705-47D7-B969-A27D91940DE4}" type="datetimeFigureOut">
              <a:rPr lang="ro-RO" smtClean="0"/>
              <a:t>20.05.2020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66D4D-9C7D-4B52-AAA0-C438A6933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97A60-8BC2-4AA5-A8B2-65E047A5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7068-2752-4319-9A78-24B3F39477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6696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B55FE-0CA1-45AF-971B-F70B3CF5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8F4E5-C30D-4705-A186-8F4A78BA1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C4096-CE77-43AD-BF6C-65281522D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E5629-E705-47D7-B969-A27D91940DE4}" type="datetimeFigureOut">
              <a:rPr lang="ro-RO" smtClean="0"/>
              <a:t>20.05.2020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A7583-49FF-4D4B-9B33-3EC825F7B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2E6BB-0E08-463F-8D00-8EB9660F5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E7068-2752-4319-9A78-24B3F39477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24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loud icon">
            <a:extLst>
              <a:ext uri="{FF2B5EF4-FFF2-40B4-BE49-F238E27FC236}">
                <a16:creationId xmlns:a16="http://schemas.microsoft.com/office/drawing/2014/main" id="{FE5C3C42-65AB-44AF-B81F-5322B431E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111062"/>
            <a:ext cx="4204213" cy="420421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E8805-CA61-41F7-A20A-C38E7BC33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662" y="12940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o-RO" dirty="0"/>
              <a:t>„Platforma Software Centralizata pentru Identificare Digitala” („PSCID”)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22869-4FB7-4216-AE06-AD7A05968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145" y="4460035"/>
            <a:ext cx="7293242" cy="546941"/>
          </a:xfrm>
        </p:spPr>
        <p:txBody>
          <a:bodyPr/>
          <a:lstStyle/>
          <a:p>
            <a:r>
              <a:rPr lang="en-US" dirty="0" err="1"/>
              <a:t>Autoritatea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Digitizarea</a:t>
            </a:r>
            <a:r>
              <a:rPr lang="en-US" dirty="0"/>
              <a:t> Rom</a:t>
            </a:r>
            <a:r>
              <a:rPr lang="ro-RO" dirty="0" err="1"/>
              <a:t>âniei</a:t>
            </a:r>
            <a:endParaRPr lang="ro-RO" dirty="0"/>
          </a:p>
        </p:txBody>
      </p:sp>
      <p:pic>
        <p:nvPicPr>
          <p:cNvPr id="1030" name="Picture 6" descr="Image result for mobile scan id document">
            <a:extLst>
              <a:ext uri="{FF2B5EF4-FFF2-40B4-BE49-F238E27FC236}">
                <a16:creationId xmlns:a16="http://schemas.microsoft.com/office/drawing/2014/main" id="{8B8D378A-EA54-4A3E-B2EF-0CDD23F7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58975" y="5035552"/>
            <a:ext cx="803274" cy="80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4">
            <a:extLst>
              <a:ext uri="{FF2B5EF4-FFF2-40B4-BE49-F238E27FC236}">
                <a16:creationId xmlns:a16="http://schemas.microsoft.com/office/drawing/2014/main" id="{3B80C7E5-CDB6-4652-976B-065DE7E0623E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0" y="141211"/>
            <a:ext cx="377190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09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5AB127F-1BB6-4EF2-BD95-E607B6A24389}"/>
              </a:ext>
            </a:extLst>
          </p:cNvPr>
          <p:cNvSpPr/>
          <p:nvPr/>
        </p:nvSpPr>
        <p:spPr>
          <a:xfrm>
            <a:off x="4736211" y="1553718"/>
            <a:ext cx="4279392" cy="4837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ro-RO" dirty="0"/>
              <a:t>Echipa Proiect</a:t>
            </a:r>
          </a:p>
          <a:p>
            <a:r>
              <a:rPr lang="ro-RO" dirty="0"/>
              <a:t>Interoperabilitate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C0E6C6-5F38-4A29-B2EB-340CAE800577}"/>
              </a:ext>
            </a:extLst>
          </p:cNvPr>
          <p:cNvSpPr/>
          <p:nvPr/>
        </p:nvSpPr>
        <p:spPr>
          <a:xfrm>
            <a:off x="4845177" y="485775"/>
            <a:ext cx="16192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Reprezentant Legal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222D3-C244-4A3B-A66A-300CA17ACA29}"/>
              </a:ext>
            </a:extLst>
          </p:cNvPr>
          <p:cNvSpPr/>
          <p:nvPr/>
        </p:nvSpPr>
        <p:spPr>
          <a:xfrm>
            <a:off x="1708753" y="1783328"/>
            <a:ext cx="16192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Direcția generală Politici strategii și reglementări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28AFE-CA50-4284-A932-7AC7545EC5FA}"/>
              </a:ext>
            </a:extLst>
          </p:cNvPr>
          <p:cNvSpPr/>
          <p:nvPr/>
        </p:nvSpPr>
        <p:spPr>
          <a:xfrm>
            <a:off x="1708753" y="2744620"/>
            <a:ext cx="16192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Direcția Programe și Proiecte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E17723-9BE9-468D-9477-103C25819E16}"/>
              </a:ext>
            </a:extLst>
          </p:cNvPr>
          <p:cNvSpPr/>
          <p:nvPr/>
        </p:nvSpPr>
        <p:spPr>
          <a:xfrm>
            <a:off x="1708753" y="3691990"/>
            <a:ext cx="16192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Direcția economică, Achiziții publice și administrativ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04F7D8-0D45-435F-B8E1-547FC9BC58AC}"/>
              </a:ext>
            </a:extLst>
          </p:cNvPr>
          <p:cNvSpPr/>
          <p:nvPr/>
        </p:nvSpPr>
        <p:spPr>
          <a:xfrm>
            <a:off x="1708753" y="4672330"/>
            <a:ext cx="16192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Direcția Juridică Resurse Umane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F6E0A-50C8-4803-85D0-151DB2E6D3FF}"/>
              </a:ext>
            </a:extLst>
          </p:cNvPr>
          <p:cNvSpPr/>
          <p:nvPr/>
        </p:nvSpPr>
        <p:spPr>
          <a:xfrm>
            <a:off x="9420224" y="1675667"/>
            <a:ext cx="1619250" cy="846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200" dirty="0"/>
              <a:t>Direcția Managementul Securității Informației</a:t>
            </a:r>
          </a:p>
          <a:p>
            <a:pPr algn="ctr"/>
            <a:r>
              <a:rPr lang="ro-RO" sz="1200" dirty="0" err="1"/>
              <a:t>Poz</a:t>
            </a:r>
            <a:r>
              <a:rPr lang="ro-RO" sz="1200" dirty="0"/>
              <a:t> obligatorie pt. ISO 27000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A16F10-9C13-40AA-9F26-C5B5CD1BF337}"/>
              </a:ext>
            </a:extLst>
          </p:cNvPr>
          <p:cNvSpPr/>
          <p:nvPr/>
        </p:nvSpPr>
        <p:spPr>
          <a:xfrm>
            <a:off x="9092570" y="3010998"/>
            <a:ext cx="2274558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Echipa PSCID</a:t>
            </a:r>
          </a:p>
          <a:p>
            <a:pPr algn="ctr"/>
            <a:endParaRPr lang="ro-RO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35CEEE-912F-4F90-83C3-3A96C1AF5D8B}"/>
              </a:ext>
            </a:extLst>
          </p:cNvPr>
          <p:cNvSpPr/>
          <p:nvPr/>
        </p:nvSpPr>
        <p:spPr>
          <a:xfrm>
            <a:off x="6851967" y="1675667"/>
            <a:ext cx="16192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Manager de proiect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A667F9-24A5-49E8-A503-376B9778CA47}"/>
              </a:ext>
            </a:extLst>
          </p:cNvPr>
          <p:cNvSpPr/>
          <p:nvPr/>
        </p:nvSpPr>
        <p:spPr>
          <a:xfrm>
            <a:off x="6851967" y="2636959"/>
            <a:ext cx="16192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Manager Tehnic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09E7C-241F-4B65-9C31-43E7AFEAC0CE}"/>
              </a:ext>
            </a:extLst>
          </p:cNvPr>
          <p:cNvSpPr/>
          <p:nvPr/>
        </p:nvSpPr>
        <p:spPr>
          <a:xfrm>
            <a:off x="6851967" y="3584329"/>
            <a:ext cx="16192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Administrator de sistem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ED729E-A94A-42E0-94F5-83669E6A44EA}"/>
              </a:ext>
            </a:extLst>
          </p:cNvPr>
          <p:cNvSpPr/>
          <p:nvPr/>
        </p:nvSpPr>
        <p:spPr>
          <a:xfrm>
            <a:off x="4939018" y="2667730"/>
            <a:ext cx="16192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Responsabil</a:t>
            </a:r>
          </a:p>
          <a:p>
            <a:pPr algn="ctr"/>
            <a:r>
              <a:rPr lang="ro-RO" sz="1400" dirty="0"/>
              <a:t>Financiar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464000-5F2A-4CD8-97F2-C896E97B3071}"/>
              </a:ext>
            </a:extLst>
          </p:cNvPr>
          <p:cNvSpPr/>
          <p:nvPr/>
        </p:nvSpPr>
        <p:spPr>
          <a:xfrm>
            <a:off x="4939018" y="3615100"/>
            <a:ext cx="16192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dirty="0"/>
              <a:t>Responsabil achiziții publice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FC5F19B8-6DCB-43EE-BB24-8C4E735AEDE3}"/>
              </a:ext>
            </a:extLst>
          </p:cNvPr>
          <p:cNvCxnSpPr>
            <a:stCxn id="5" idx="3"/>
            <a:endCxn id="2" idx="1"/>
          </p:cNvCxnSpPr>
          <p:nvPr/>
        </p:nvCxnSpPr>
        <p:spPr>
          <a:xfrm flipV="1">
            <a:off x="3328003" y="866775"/>
            <a:ext cx="1517174" cy="129755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A66A592B-E6B5-400F-B0B0-CB07254453F2}"/>
              </a:ext>
            </a:extLst>
          </p:cNvPr>
          <p:cNvCxnSpPr>
            <a:cxnSpLocks/>
            <a:stCxn id="6" idx="3"/>
            <a:endCxn id="2" idx="1"/>
          </p:cNvCxnSpPr>
          <p:nvPr/>
        </p:nvCxnSpPr>
        <p:spPr>
          <a:xfrm flipV="1">
            <a:off x="3328003" y="866775"/>
            <a:ext cx="1517174" cy="225884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3B5F250E-A561-4E4B-B6E4-1980A96EE8AA}"/>
              </a:ext>
            </a:extLst>
          </p:cNvPr>
          <p:cNvCxnSpPr>
            <a:stCxn id="7" idx="3"/>
            <a:endCxn id="2" idx="1"/>
          </p:cNvCxnSpPr>
          <p:nvPr/>
        </p:nvCxnSpPr>
        <p:spPr>
          <a:xfrm flipV="1">
            <a:off x="3328003" y="866775"/>
            <a:ext cx="1517174" cy="320621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C763CC62-F3AE-44B7-AC38-211A38B619DF}"/>
              </a:ext>
            </a:extLst>
          </p:cNvPr>
          <p:cNvCxnSpPr>
            <a:stCxn id="8" idx="3"/>
            <a:endCxn id="2" idx="1"/>
          </p:cNvCxnSpPr>
          <p:nvPr/>
        </p:nvCxnSpPr>
        <p:spPr>
          <a:xfrm flipV="1">
            <a:off x="3328003" y="866775"/>
            <a:ext cx="1517174" cy="418655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7E9009-55E4-4494-B78B-CE6E023456A4}"/>
              </a:ext>
            </a:extLst>
          </p:cNvPr>
          <p:cNvCxnSpPr>
            <a:stCxn id="7" idx="3"/>
            <a:endCxn id="15" idx="1"/>
          </p:cNvCxnSpPr>
          <p:nvPr/>
        </p:nvCxnSpPr>
        <p:spPr>
          <a:xfrm flipV="1">
            <a:off x="3328003" y="3048730"/>
            <a:ext cx="1611015" cy="10242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15906E-A2EE-4DB3-9D91-A470E80BA750}"/>
              </a:ext>
            </a:extLst>
          </p:cNvPr>
          <p:cNvCxnSpPr>
            <a:stCxn id="7" idx="3"/>
            <a:endCxn id="16" idx="1"/>
          </p:cNvCxnSpPr>
          <p:nvPr/>
        </p:nvCxnSpPr>
        <p:spPr>
          <a:xfrm flipV="1">
            <a:off x="3328003" y="3996100"/>
            <a:ext cx="1611015" cy="768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A99A26E-1992-4426-B6B7-390A3276508B}"/>
              </a:ext>
            </a:extLst>
          </p:cNvPr>
          <p:cNvCxnSpPr>
            <a:stCxn id="2" idx="2"/>
            <a:endCxn id="11" idx="0"/>
          </p:cNvCxnSpPr>
          <p:nvPr/>
        </p:nvCxnSpPr>
        <p:spPr>
          <a:xfrm rot="16200000" flipH="1">
            <a:off x="6444251" y="458326"/>
            <a:ext cx="427892" cy="20067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4827D32B-2FAA-4D42-AA3B-ABB3C94515BE}"/>
              </a:ext>
            </a:extLst>
          </p:cNvPr>
          <p:cNvCxnSpPr>
            <a:stCxn id="2" idx="2"/>
            <a:endCxn id="9" idx="0"/>
          </p:cNvCxnSpPr>
          <p:nvPr/>
        </p:nvCxnSpPr>
        <p:spPr>
          <a:xfrm rot="16200000" flipH="1">
            <a:off x="7728379" y="-825803"/>
            <a:ext cx="427892" cy="457504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FF39CB0C-6D11-42D5-9472-0FD9A879203D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9985314" y="2766462"/>
            <a:ext cx="489071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1A64C3A4-176C-458A-A83C-10F6D87097B5}"/>
              </a:ext>
            </a:extLst>
          </p:cNvPr>
          <p:cNvCxnSpPr>
            <a:cxnSpLocks/>
            <a:endCxn id="12" idx="3"/>
          </p:cNvCxnSpPr>
          <p:nvPr/>
        </p:nvCxnSpPr>
        <p:spPr>
          <a:xfrm rot="5400000">
            <a:off x="8102745" y="2425141"/>
            <a:ext cx="961290" cy="22434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29C8734D-8491-4628-BAB2-1272B1B102B3}"/>
              </a:ext>
            </a:extLst>
          </p:cNvPr>
          <p:cNvCxnSpPr>
            <a:stCxn id="11" idx="3"/>
            <a:endCxn id="13" idx="3"/>
          </p:cNvCxnSpPr>
          <p:nvPr/>
        </p:nvCxnSpPr>
        <p:spPr>
          <a:xfrm>
            <a:off x="8471217" y="2056667"/>
            <a:ext cx="12700" cy="1908662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11354942-AF55-4E83-B518-E9EAB4D5EE7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8471217" y="2056667"/>
            <a:ext cx="12700" cy="2889002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B8F285F0-7322-4AA9-9B4A-EF467AF56AB0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8471217" y="2056667"/>
            <a:ext cx="12700" cy="3758663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A31434D-DBAC-4FD8-9963-048106933715}"/>
              </a:ext>
            </a:extLst>
          </p:cNvPr>
          <p:cNvCxnSpPr>
            <a:stCxn id="15" idx="3"/>
            <a:endCxn id="11" idx="1"/>
          </p:cNvCxnSpPr>
          <p:nvPr/>
        </p:nvCxnSpPr>
        <p:spPr>
          <a:xfrm flipV="1">
            <a:off x="6558268" y="2056667"/>
            <a:ext cx="293699" cy="99206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8BE75521-A16A-4CBE-82AF-8C4CC904659B}"/>
              </a:ext>
            </a:extLst>
          </p:cNvPr>
          <p:cNvCxnSpPr>
            <a:stCxn id="16" idx="3"/>
            <a:endCxn id="11" idx="1"/>
          </p:cNvCxnSpPr>
          <p:nvPr/>
        </p:nvCxnSpPr>
        <p:spPr>
          <a:xfrm flipV="1">
            <a:off x="6558268" y="2056667"/>
            <a:ext cx="293699" cy="193943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ine 4">
            <a:extLst>
              <a:ext uri="{FF2B5EF4-FFF2-40B4-BE49-F238E27FC236}">
                <a16:creationId xmlns:a16="http://schemas.microsoft.com/office/drawing/2014/main" id="{7A49C6FC-1E21-4242-A5F8-85E95DA9650A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0" y="141211"/>
            <a:ext cx="377190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83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9F3F-0B91-4BE0-BA3C-38694041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ro-RO" dirty="0"/>
              <a:t>Proiect similar: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2984D9-E8E2-489D-A5C9-F69BF2398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57727"/>
            <a:ext cx="3578087" cy="1729691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DCCA633-A2E6-4D2A-BC06-A20CBDE5E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357" y="102920"/>
            <a:ext cx="8494643" cy="57913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În prezent, există cinci furnizori de identitate acreditați pentru eliberarea de </a:t>
            </a:r>
            <a:r>
              <a:rPr kumimoji="0" lang="ro-RO" altLang="ro-RO" sz="1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</a:rPr>
              <a:t>credentiale</a:t>
            </a:r>
            <a:r>
              <a:rPr kumimoji="0" lang="ro-RO" altLang="ro-RO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</a:t>
            </a:r>
            <a:r>
              <a:rPr kumimoji="0" lang="ro-RO" altLang="ro-RO" sz="1400" b="1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SPID.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Prin alegerea unuia dintre furnizori - </a:t>
            </a:r>
            <a:r>
              <a:rPr lang="ro-RO" altLang="ro-RO" sz="1400" dirty="0" err="1">
                <a:solidFill>
                  <a:srgbClr val="222222"/>
                </a:solidFill>
              </a:rPr>
              <a:t>Infocert</a:t>
            </a:r>
            <a:r>
              <a:rPr lang="ro-RO" altLang="ro-RO" sz="1400" dirty="0">
                <a:solidFill>
                  <a:srgbClr val="222222"/>
                </a:solidFill>
              </a:rPr>
              <a:t>, </a:t>
            </a:r>
            <a:r>
              <a:rPr lang="ro-RO" altLang="ro-RO" sz="1400" dirty="0" err="1">
                <a:solidFill>
                  <a:srgbClr val="222222"/>
                </a:solidFill>
              </a:rPr>
              <a:t>Poste</a:t>
            </a:r>
            <a:r>
              <a:rPr lang="ro-RO" altLang="ro-RO" sz="1400" dirty="0">
                <a:solidFill>
                  <a:srgbClr val="222222"/>
                </a:solidFill>
              </a:rPr>
              <a:t> </a:t>
            </a:r>
            <a:r>
              <a:rPr lang="ro-RO" altLang="ro-RO" sz="1400" dirty="0" err="1">
                <a:solidFill>
                  <a:srgbClr val="222222"/>
                </a:solidFill>
              </a:rPr>
              <a:t>Italiane</a:t>
            </a:r>
            <a:r>
              <a:rPr lang="ro-RO" altLang="ro-RO" sz="1400" dirty="0">
                <a:solidFill>
                  <a:srgbClr val="222222"/>
                </a:solidFill>
              </a:rPr>
              <a:t>, TIM, Aruba și </a:t>
            </a:r>
            <a:r>
              <a:rPr lang="ro-RO" altLang="ro-RO" sz="1400" dirty="0" err="1">
                <a:solidFill>
                  <a:srgbClr val="222222"/>
                </a:solidFill>
              </a:rPr>
              <a:t>Sielte</a:t>
            </a:r>
            <a:r>
              <a:rPr lang="ro-RO" altLang="ro-RO" sz="1400" dirty="0">
                <a:solidFill>
                  <a:srgbClr val="222222"/>
                </a:solidFill>
              </a:rPr>
              <a:t> se poate </a:t>
            </a:r>
            <a:r>
              <a:rPr lang="ro-RO" altLang="ro-RO" sz="1400" dirty="0" err="1">
                <a:solidFill>
                  <a:srgbClr val="222222"/>
                </a:solidFill>
              </a:rPr>
              <a:t>obtine</a:t>
            </a:r>
            <a:r>
              <a:rPr lang="ro-RO" altLang="ro-RO" sz="1400" dirty="0">
                <a:solidFill>
                  <a:srgbClr val="222222"/>
                </a:solidFill>
              </a:rPr>
              <a:t> o identitate digitala unică.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Alegerea furnizorului poate porni de la paginile de informații ale site-ului oficial SPID, de la care pot fi accesați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furnizorii de identitate. Furnizorii activi pot fi accesați și de pe site-ul </a:t>
            </a:r>
            <a:r>
              <a:rPr lang="ro-RO" altLang="ro-RO" sz="1400" dirty="0" err="1">
                <a:solidFill>
                  <a:srgbClr val="222222"/>
                </a:solidFill>
              </a:rPr>
              <a:t>Agid</a:t>
            </a:r>
            <a:r>
              <a:rPr lang="en-US" altLang="ro-RO" sz="1400" dirty="0">
                <a:solidFill>
                  <a:srgbClr val="222222"/>
                </a:solidFill>
              </a:rPr>
              <a:t> </a:t>
            </a:r>
            <a:r>
              <a:rPr lang="ro-RO" altLang="ro-RO" sz="1400" dirty="0">
                <a:solidFill>
                  <a:srgbClr val="222222"/>
                </a:solidFill>
              </a:rPr>
              <a:t>(ADR-</a:t>
            </a:r>
            <a:r>
              <a:rPr lang="ro-RO" altLang="ro-RO" sz="1400" dirty="0" err="1">
                <a:solidFill>
                  <a:srgbClr val="222222"/>
                </a:solidFill>
              </a:rPr>
              <a:t>ul</a:t>
            </a:r>
            <a:r>
              <a:rPr lang="ro-RO" altLang="ro-RO" sz="1400" dirty="0">
                <a:solidFill>
                  <a:srgbClr val="222222"/>
                </a:solidFill>
              </a:rPr>
              <a:t> Italian) printr-un link specific.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o-RO" altLang="ro-RO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In mod practic utilizatorul italian are nevoie de </a:t>
            </a:r>
            <a:r>
              <a:rPr lang="ro-RO" altLang="ro-RO" sz="1400" dirty="0">
                <a:solidFill>
                  <a:srgbClr val="222222"/>
                </a:solidFill>
              </a:rPr>
              <a:t>: document de identitate, card de sănătate,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adresă de e-mail și număr de telefon mobil. </a:t>
            </a:r>
            <a:endParaRPr lang="ro-RO" altLang="ro-RO" sz="14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o-RO" altLang="ro-RO" sz="1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Furnizori SPID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 err="1">
                <a:solidFill>
                  <a:srgbClr val="222222"/>
                </a:solidFill>
              </a:rPr>
              <a:t>Poste</a:t>
            </a:r>
            <a:r>
              <a:rPr lang="ro-RO" altLang="ro-RO" sz="1400" dirty="0">
                <a:solidFill>
                  <a:srgbClr val="222222"/>
                </a:solidFill>
              </a:rPr>
              <a:t> </a:t>
            </a:r>
            <a:r>
              <a:rPr lang="ro-RO" altLang="ro-RO" sz="1400" dirty="0" err="1">
                <a:solidFill>
                  <a:srgbClr val="222222"/>
                </a:solidFill>
              </a:rPr>
              <a:t>Italiane</a:t>
            </a:r>
            <a:r>
              <a:rPr lang="ro-RO" altLang="ro-RO" sz="1400" dirty="0">
                <a:solidFill>
                  <a:srgbClr val="222222"/>
                </a:solidFill>
              </a:rPr>
              <a:t>: Procedură gratuită online, prin aplicație (</a:t>
            </a:r>
            <a:r>
              <a:rPr lang="ro-RO" altLang="ro-RO" sz="1400" dirty="0" err="1">
                <a:solidFill>
                  <a:srgbClr val="222222"/>
                </a:solidFill>
              </a:rPr>
              <a:t>Poste</a:t>
            </a:r>
            <a:r>
              <a:rPr lang="ro-RO" altLang="ro-RO" sz="1400" dirty="0">
                <a:solidFill>
                  <a:srgbClr val="222222"/>
                </a:solidFill>
              </a:rPr>
              <a:t> ID), SMS (pentru cei cu numere de tel certificat),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cititor </a:t>
            </a:r>
            <a:r>
              <a:rPr lang="ro-RO" altLang="ro-RO" sz="1400" dirty="0" err="1">
                <a:solidFill>
                  <a:srgbClr val="222222"/>
                </a:solidFill>
              </a:rPr>
              <a:t>BancoPosta</a:t>
            </a:r>
            <a:r>
              <a:rPr lang="ro-RO" altLang="ro-RO" sz="1400" dirty="0">
                <a:solidFill>
                  <a:srgbClr val="222222"/>
                </a:solidFill>
              </a:rPr>
              <a:t>, Card National De </a:t>
            </a:r>
            <a:r>
              <a:rPr lang="ro-RO" altLang="ro-RO" sz="1400" dirty="0" err="1">
                <a:solidFill>
                  <a:srgbClr val="222222"/>
                </a:solidFill>
              </a:rPr>
              <a:t>Sanatate</a:t>
            </a:r>
            <a:r>
              <a:rPr lang="ro-RO" altLang="ro-RO" sz="1400" dirty="0">
                <a:solidFill>
                  <a:srgbClr val="222222"/>
                </a:solidFill>
              </a:rPr>
              <a:t> sau carte de identitate electronică, semnătură digitală.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Este posibil să introduceți datele online și apoi să mergeți la cel mai apropiat birou poștal pentru recunoaștere.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Serviciu plătit la domiciliu (14,50 €).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 err="1">
                <a:solidFill>
                  <a:srgbClr val="222222"/>
                </a:solidFill>
              </a:rPr>
              <a:t>Infocert</a:t>
            </a:r>
            <a:r>
              <a:rPr lang="ro-RO" altLang="ro-RO" sz="1400" dirty="0">
                <a:solidFill>
                  <a:srgbClr val="222222"/>
                </a:solidFill>
              </a:rPr>
              <a:t>: acreditare online contra cost, prin </a:t>
            </a:r>
            <a:r>
              <a:rPr lang="ro-RO" altLang="ro-RO" sz="1400" dirty="0" err="1">
                <a:solidFill>
                  <a:srgbClr val="222222"/>
                </a:solidFill>
              </a:rPr>
              <a:t>webcam</a:t>
            </a:r>
            <a:r>
              <a:rPr lang="ro-RO" altLang="ro-RO" sz="1400" dirty="0">
                <a:solidFill>
                  <a:srgbClr val="222222"/>
                </a:solidFill>
              </a:rPr>
              <a:t> (19,90 euro; 9,90 pentru tineri de 18 ani), semnătura digitală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sau prin aplicație. Pentru eliberarea gratuită trebuie să mergeți la birou.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 err="1">
                <a:solidFill>
                  <a:srgbClr val="222222"/>
                </a:solidFill>
              </a:rPr>
              <a:t>Sielte</a:t>
            </a:r>
            <a:r>
              <a:rPr lang="ro-RO" altLang="ro-RO" sz="1400" dirty="0">
                <a:solidFill>
                  <a:srgbClr val="222222"/>
                </a:solidFill>
              </a:rPr>
              <a:t>: procedura întotdeauna gratuită, online cu recunoaștere prin web sau accesând un birou.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TIM: pentru deținătorii TIM </a:t>
            </a:r>
            <a:r>
              <a:rPr lang="ro-RO" altLang="ro-RO" sz="1400" dirty="0" err="1">
                <a:solidFill>
                  <a:srgbClr val="222222"/>
                </a:solidFill>
              </a:rPr>
              <a:t>TIM</a:t>
            </a:r>
            <a:r>
              <a:rPr lang="ro-RO" altLang="ro-RO" sz="1400" dirty="0">
                <a:solidFill>
                  <a:srgbClr val="222222"/>
                </a:solidFill>
              </a:rPr>
              <a:t>, trebuie doar să mergeți la un dealer oficial și să activați identitatea digitală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 (număr de telefon + PIN cu 6 cifre). Din noiembrie alte metode de acreditare.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Aruba: procedura online, prin </a:t>
            </a:r>
            <a:r>
              <a:rPr lang="ro-RO" altLang="ro-RO" sz="1400" dirty="0" err="1">
                <a:solidFill>
                  <a:srgbClr val="222222"/>
                </a:solidFill>
              </a:rPr>
              <a:t>webcam</a:t>
            </a:r>
            <a:r>
              <a:rPr lang="ro-RO" altLang="ro-RO" sz="1400" dirty="0">
                <a:solidFill>
                  <a:srgbClr val="222222"/>
                </a:solidFill>
              </a:rPr>
              <a:t> și plată, până la 814,90 + TVA).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sz="1400" dirty="0">
              <a:solidFill>
                <a:srgbClr val="222222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Alte metode: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Cealaltă metodă de eliberare a SPID implică utilizarea unei semnături digitale, a unei cărți de identitate electronică (CIE) sau a unei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cărți de servicii naționale italiene (CNS) activate anterior pentru utilizarea serviciilor online.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În aceste cazuri, în plus, utilizatorul va avea nevoie de un cititor de carduri inteligente.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Servicii SPID-activate: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400" dirty="0">
                <a:solidFill>
                  <a:srgbClr val="222222"/>
                </a:solidFill>
              </a:rPr>
              <a:t>există peste 3.500 de administrații care furnizează servicii activate SPID.</a:t>
            </a:r>
            <a:endParaRPr kumimoji="0" lang="ro-RO" altLang="ro-RO" sz="1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B007E32-8713-4AEE-8FA7-1BFB7EA16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0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ine 4">
            <a:extLst>
              <a:ext uri="{FF2B5EF4-FFF2-40B4-BE49-F238E27FC236}">
                <a16:creationId xmlns:a16="http://schemas.microsoft.com/office/drawing/2014/main" id="{7A49C6FC-1E21-4242-A5F8-85E95DA9650A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0" y="141211"/>
            <a:ext cx="37719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0" y="1419011"/>
            <a:ext cx="9940802" cy="54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7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ine 4">
            <a:extLst>
              <a:ext uri="{FF2B5EF4-FFF2-40B4-BE49-F238E27FC236}">
                <a16:creationId xmlns:a16="http://schemas.microsoft.com/office/drawing/2014/main" id="{7A49C6FC-1E21-4242-A5F8-85E95DA9650A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0" y="141211"/>
            <a:ext cx="37719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710"/>
            <a:ext cx="6076950" cy="3419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1275710"/>
            <a:ext cx="6076950" cy="3419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185"/>
            <a:ext cx="6076950" cy="341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4695184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0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6CFF7304-14A6-438E-B47C-4FF38AAD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39131"/>
            <a:ext cx="9144000" cy="4624318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Scopul</a:t>
            </a:r>
            <a:r>
              <a:rPr lang="en-US" b="1" dirty="0"/>
              <a:t> </a:t>
            </a:r>
            <a:r>
              <a:rPr lang="en-US" dirty="0" err="1"/>
              <a:t>acestui</a:t>
            </a:r>
            <a:r>
              <a:rPr lang="en-US" dirty="0"/>
              <a:t> </a:t>
            </a:r>
            <a:r>
              <a:rPr lang="en-US" dirty="0" err="1"/>
              <a:t>proiect</a:t>
            </a:r>
            <a:r>
              <a:rPr lang="en-US" dirty="0"/>
              <a:t> </a:t>
            </a:r>
            <a:r>
              <a:rPr lang="en-US" dirty="0" err="1"/>
              <a:t>constă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implementarea</a:t>
            </a:r>
            <a:r>
              <a:rPr lang="en-US" dirty="0"/>
              <a:t> </a:t>
            </a:r>
            <a:r>
              <a:rPr lang="en-US" i="1" dirty="0" err="1"/>
              <a:t>Platformei</a:t>
            </a:r>
            <a:r>
              <a:rPr lang="en-US" i="1" dirty="0"/>
              <a:t> Software </a:t>
            </a:r>
            <a:r>
              <a:rPr lang="en-US" i="1" dirty="0" err="1"/>
              <a:t>Centralizata</a:t>
            </a:r>
            <a:r>
              <a:rPr lang="en-US" i="1" dirty="0"/>
              <a:t> </a:t>
            </a:r>
            <a:r>
              <a:rPr lang="en-US" i="1" dirty="0" err="1"/>
              <a:t>pentru</a:t>
            </a:r>
            <a:r>
              <a:rPr lang="en-US" i="1" dirty="0"/>
              <a:t> </a:t>
            </a:r>
            <a:r>
              <a:rPr lang="en-US" i="1" dirty="0" err="1"/>
              <a:t>Identificare</a:t>
            </a:r>
            <a:r>
              <a:rPr lang="en-US" i="1" dirty="0"/>
              <a:t> </a:t>
            </a:r>
            <a:r>
              <a:rPr lang="en-US" i="1" dirty="0" err="1"/>
              <a:t>Digitala</a:t>
            </a:r>
            <a:r>
              <a:rPr lang="en-US" i="1" dirty="0"/>
              <a:t> (PSCID) </a:t>
            </a:r>
            <a:r>
              <a:rPr lang="en-US" dirty="0"/>
              <a:t>care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asigure</a:t>
            </a:r>
            <a:r>
              <a:rPr lang="en-US" dirty="0"/>
              <a:t> </a:t>
            </a:r>
            <a:r>
              <a:rPr lang="en-US" dirty="0" err="1"/>
              <a:t>poarta</a:t>
            </a:r>
            <a:r>
              <a:rPr lang="en-US" dirty="0"/>
              <a:t> de </a:t>
            </a:r>
            <a:r>
              <a:rPr lang="en-US" dirty="0" err="1"/>
              <a:t>acces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securizare</a:t>
            </a:r>
            <a:r>
              <a:rPr lang="en-US" dirty="0"/>
              <a:t> a </a:t>
            </a:r>
            <a:r>
              <a:rPr lang="en-US" dirty="0" err="1"/>
              <a:t>serviciilor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de </a:t>
            </a:r>
            <a:r>
              <a:rPr lang="en-US" dirty="0" err="1"/>
              <a:t>eGuvernare</a:t>
            </a:r>
            <a:r>
              <a:rPr lang="en-US" dirty="0"/>
              <a:t>.</a:t>
            </a:r>
            <a:r>
              <a:rPr lang="en-US" b="1" dirty="0"/>
              <a:t> </a:t>
            </a:r>
            <a:r>
              <a:rPr lang="ro-RO" dirty="0"/>
              <a:t>Prin implementarea</a:t>
            </a:r>
            <a:r>
              <a:rPr lang="ro-RO" b="1" dirty="0"/>
              <a:t> </a:t>
            </a:r>
            <a:r>
              <a:rPr lang="ro-RO" dirty="0"/>
              <a:t>PSCID se asigura instrumente si </a:t>
            </a:r>
            <a:r>
              <a:rPr lang="ro-RO" dirty="0" err="1"/>
              <a:t>modalitati</a:t>
            </a:r>
            <a:r>
              <a:rPr lang="ro-RO" dirty="0"/>
              <a:t> mai puternice si sigure de autentificare electronica pentru accesarea si utilizarea </a:t>
            </a:r>
            <a:r>
              <a:rPr lang="ro-RO" dirty="0" err="1"/>
              <a:t>servicilor</a:t>
            </a:r>
            <a:r>
              <a:rPr lang="ro-RO" dirty="0"/>
              <a:t> electronice publice si de gestionare unitara si centralizata a </a:t>
            </a:r>
            <a:r>
              <a:rPr lang="ro-RO" dirty="0" err="1"/>
              <a:t>identitatilor</a:t>
            </a:r>
            <a:r>
              <a:rPr lang="ro-RO" dirty="0"/>
              <a:t> electronice ale </a:t>
            </a:r>
            <a:r>
              <a:rPr lang="ro-RO" dirty="0" err="1"/>
              <a:t>cetatenilor</a:t>
            </a:r>
            <a:r>
              <a:rPr lang="ro-RO" dirty="0"/>
              <a:t>, </a:t>
            </a:r>
            <a:r>
              <a:rPr lang="ro-RO" dirty="0" err="1"/>
              <a:t>credentialelor</a:t>
            </a:r>
            <a:r>
              <a:rPr lang="ro-RO" dirty="0"/>
              <a:t> acestora si </a:t>
            </a:r>
            <a:r>
              <a:rPr lang="ro-RO" dirty="0" err="1"/>
              <a:t>provizionarea</a:t>
            </a:r>
            <a:r>
              <a:rPr lang="ro-RO" dirty="0"/>
              <a:t> </a:t>
            </a:r>
            <a:r>
              <a:rPr lang="ro-RO" dirty="0" err="1"/>
              <a:t>identitatilor</a:t>
            </a:r>
            <a:r>
              <a:rPr lang="ro-RO" dirty="0"/>
              <a:t> in sistemele </a:t>
            </a:r>
            <a:r>
              <a:rPr lang="ro-RO" dirty="0" err="1"/>
              <a:t>tinta</a:t>
            </a:r>
            <a:r>
              <a:rPr lang="ro-RO" dirty="0"/>
              <a:t> care </a:t>
            </a:r>
            <a:r>
              <a:rPr lang="ro-RO" dirty="0" err="1"/>
              <a:t>ofera</a:t>
            </a:r>
            <a:r>
              <a:rPr lang="ro-RO" dirty="0"/>
              <a:t> servicii electronice. </a:t>
            </a:r>
          </a:p>
          <a:p>
            <a:r>
              <a:rPr lang="en-US" b="1" dirty="0" err="1"/>
              <a:t>Obiectivul</a:t>
            </a:r>
            <a:r>
              <a:rPr lang="en-US" b="1" dirty="0"/>
              <a:t> general</a:t>
            </a:r>
            <a:r>
              <a:rPr lang="en-US" dirty="0"/>
              <a:t> al </a:t>
            </a:r>
            <a:r>
              <a:rPr lang="en-US" dirty="0" err="1"/>
              <a:t>proiectului</a:t>
            </a:r>
            <a:r>
              <a:rPr lang="en-US" dirty="0"/>
              <a:t> </a:t>
            </a:r>
            <a:r>
              <a:rPr lang="en-US" dirty="0" err="1"/>
              <a:t>consta</a:t>
            </a:r>
            <a:r>
              <a:rPr lang="en-US" dirty="0"/>
              <a:t> in </a:t>
            </a:r>
            <a:r>
              <a:rPr lang="en-US" dirty="0" err="1"/>
              <a:t>imbunatatirea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automatizarea</a:t>
            </a:r>
            <a:r>
              <a:rPr lang="en-US" dirty="0"/>
              <a:t> </a:t>
            </a:r>
            <a:r>
              <a:rPr lang="en-US" dirty="0" err="1"/>
              <a:t>modalitatii</a:t>
            </a:r>
            <a:r>
              <a:rPr lang="en-US" dirty="0"/>
              <a:t> de </a:t>
            </a:r>
            <a:r>
              <a:rPr lang="en-US" dirty="0" err="1"/>
              <a:t>acces</a:t>
            </a:r>
            <a:r>
              <a:rPr lang="en-US" dirty="0"/>
              <a:t> a </a:t>
            </a:r>
            <a:r>
              <a:rPr lang="en-US" dirty="0" err="1"/>
              <a:t>serviciilor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</a:t>
            </a:r>
            <a:r>
              <a:rPr lang="en-US" dirty="0" err="1"/>
              <a:t>guvernamentale</a:t>
            </a:r>
            <a:r>
              <a:rPr lang="en-US" dirty="0"/>
              <a:t> de </a:t>
            </a:r>
            <a:r>
              <a:rPr lang="en-US" dirty="0" err="1"/>
              <a:t>catre</a:t>
            </a:r>
            <a:r>
              <a:rPr lang="en-US" dirty="0"/>
              <a:t> </a:t>
            </a:r>
            <a:r>
              <a:rPr lang="en-US" dirty="0" err="1"/>
              <a:t>cetateni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asigurarea</a:t>
            </a:r>
            <a:r>
              <a:rPr lang="en-US" dirty="0"/>
              <a:t> </a:t>
            </a:r>
            <a:r>
              <a:rPr lang="en-US" dirty="0" err="1"/>
              <a:t>identitatii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</a:t>
            </a:r>
            <a:r>
              <a:rPr lang="en-US" dirty="0" err="1"/>
              <a:t>unice</a:t>
            </a:r>
            <a:r>
              <a:rPr lang="en-US" dirty="0"/>
              <a:t> ale </a:t>
            </a:r>
            <a:r>
              <a:rPr lang="en-US" dirty="0" err="1"/>
              <a:t>fiecarui</a:t>
            </a:r>
            <a:r>
              <a:rPr lang="en-US" dirty="0"/>
              <a:t> </a:t>
            </a:r>
            <a:r>
              <a:rPr lang="en-US" dirty="0" err="1"/>
              <a:t>cetatean</a:t>
            </a:r>
            <a:r>
              <a:rPr lang="en-US" dirty="0"/>
              <a:t> care </a:t>
            </a:r>
            <a:r>
              <a:rPr lang="en-US" dirty="0" err="1"/>
              <a:t>utilizeaza</a:t>
            </a:r>
            <a:r>
              <a:rPr lang="en-US" dirty="0"/>
              <a:t> </a:t>
            </a:r>
            <a:r>
              <a:rPr lang="en-US" dirty="0" err="1"/>
              <a:t>servicii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de </a:t>
            </a:r>
            <a:r>
              <a:rPr lang="en-US" dirty="0" err="1"/>
              <a:t>eGuvernare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10EC7-B038-4DD1-9976-9BD0F5836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1055"/>
            <a:ext cx="9144000" cy="803152"/>
          </a:xfrm>
        </p:spPr>
        <p:txBody>
          <a:bodyPr>
            <a:normAutofit fontScale="90000"/>
          </a:bodyPr>
          <a:lstStyle/>
          <a:p>
            <a:r>
              <a:rPr lang="ro-RO" dirty="0"/>
              <a:t>Scop</a:t>
            </a:r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44F10515-3F5D-4CCD-BD4D-B3E31263CBD7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0" y="141211"/>
            <a:ext cx="377190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65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B0A3C-5D8C-4D55-99BD-75D35006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138" y="1571348"/>
            <a:ext cx="7154661" cy="119340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Obiective specifice ale proiectului</a:t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DF097-C4F1-4681-86A7-4A2A151E0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err="1"/>
              <a:t>Obiectivele</a:t>
            </a:r>
            <a:r>
              <a:rPr lang="en-US" b="1" dirty="0"/>
              <a:t> </a:t>
            </a:r>
            <a:r>
              <a:rPr lang="en-US" b="1" dirty="0" err="1"/>
              <a:t>specifice</a:t>
            </a:r>
            <a:r>
              <a:rPr lang="en-US" dirty="0"/>
              <a:t> ale </a:t>
            </a:r>
            <a:r>
              <a:rPr lang="en-US" dirty="0" err="1"/>
              <a:t>proiectului</a:t>
            </a:r>
            <a:r>
              <a:rPr lang="en-US" dirty="0"/>
              <a:t> sunt:</a:t>
            </a:r>
            <a:endParaRPr lang="ro-RO" dirty="0"/>
          </a:p>
          <a:p>
            <a:pPr lvl="1"/>
            <a:r>
              <a:rPr lang="ro-RO" dirty="0"/>
              <a:t>Constituirea </a:t>
            </a:r>
            <a:r>
              <a:rPr lang="ro-RO" b="1" dirty="0"/>
              <a:t>Registrului Electronic National de </a:t>
            </a:r>
            <a:r>
              <a:rPr lang="ro-RO" b="1" dirty="0" err="1"/>
              <a:t>Identitati</a:t>
            </a:r>
            <a:r>
              <a:rPr lang="ro-RO" b="1" dirty="0"/>
              <a:t> Electronice</a:t>
            </a:r>
            <a:r>
              <a:rPr lang="ro-RO" dirty="0"/>
              <a:t> in cadrul </a:t>
            </a:r>
            <a:r>
              <a:rPr lang="ro-RO" dirty="0" err="1"/>
              <a:t>caruia</a:t>
            </a:r>
            <a:r>
              <a:rPr lang="ro-RO" dirty="0"/>
              <a:t> se vor </a:t>
            </a:r>
            <a:r>
              <a:rPr lang="ro-RO" dirty="0" err="1"/>
              <a:t>regasi</a:t>
            </a:r>
            <a:r>
              <a:rPr lang="ro-RO" dirty="0"/>
              <a:t> </a:t>
            </a:r>
            <a:r>
              <a:rPr lang="ro-RO" dirty="0" err="1"/>
              <a:t>Identitatile</a:t>
            </a:r>
            <a:r>
              <a:rPr lang="ro-RO" dirty="0"/>
              <a:t> Electronice ale tuturor consumatorilor de servicii electronice de </a:t>
            </a:r>
            <a:r>
              <a:rPr lang="ro-RO" dirty="0" err="1"/>
              <a:t>eGuvernare</a:t>
            </a:r>
            <a:r>
              <a:rPr lang="ro-RO" dirty="0"/>
              <a:t>; </a:t>
            </a:r>
          </a:p>
          <a:p>
            <a:pPr lvl="1"/>
            <a:r>
              <a:rPr lang="ro-RO" dirty="0"/>
              <a:t>Interconectarea cu portalul de acces unitar si securizat la serviciile electronice de </a:t>
            </a:r>
            <a:r>
              <a:rPr lang="ro-RO" dirty="0" err="1"/>
              <a:t>eGuvernare</a:t>
            </a:r>
            <a:r>
              <a:rPr lang="ro-RO" dirty="0"/>
              <a:t> si </a:t>
            </a:r>
            <a:r>
              <a:rPr lang="ro-RO" dirty="0" err="1"/>
              <a:t>inrolarea</a:t>
            </a:r>
            <a:r>
              <a:rPr lang="ro-RO" dirty="0"/>
              <a:t> </a:t>
            </a:r>
            <a:r>
              <a:rPr lang="ro-RO" dirty="0" err="1"/>
              <a:t>cetatenilor</a:t>
            </a:r>
            <a:r>
              <a:rPr lang="ro-RO" dirty="0"/>
              <a:t> la serviciile dorite;</a:t>
            </a:r>
          </a:p>
          <a:p>
            <a:pPr lvl="1"/>
            <a:r>
              <a:rPr lang="ro-RO" dirty="0"/>
              <a:t>Interconectarea cu </a:t>
            </a:r>
            <a:r>
              <a:rPr lang="ro-RO" b="1" dirty="0"/>
              <a:t>Catalogul Serviciilor Electronice de </a:t>
            </a:r>
            <a:r>
              <a:rPr lang="ro-RO" b="1" dirty="0" err="1"/>
              <a:t>eGuvernare</a:t>
            </a:r>
            <a:r>
              <a:rPr lang="ro-RO" b="1" dirty="0"/>
              <a:t> </a:t>
            </a:r>
            <a:r>
              <a:rPr lang="ro-RO" dirty="0"/>
              <a:t>la care </a:t>
            </a:r>
            <a:r>
              <a:rPr lang="ro-RO" dirty="0" err="1"/>
              <a:t>cetatenii</a:t>
            </a:r>
            <a:r>
              <a:rPr lang="ro-RO" dirty="0"/>
              <a:t> se vor </a:t>
            </a:r>
            <a:r>
              <a:rPr lang="ro-RO" dirty="0" err="1"/>
              <a:t>inrola</a:t>
            </a:r>
            <a:r>
              <a:rPr lang="ro-RO" dirty="0"/>
              <a:t> prin intermediul PSCID;</a:t>
            </a:r>
          </a:p>
          <a:p>
            <a:pPr lvl="1"/>
            <a:r>
              <a:rPr lang="ro-RO" dirty="0" err="1"/>
              <a:t>Cresterea</a:t>
            </a:r>
            <a:r>
              <a:rPr lang="ro-RO" dirty="0"/>
              <a:t> gradului de utilizare a serviciilor de </a:t>
            </a:r>
            <a:r>
              <a:rPr lang="ro-RO" dirty="0" err="1"/>
              <a:t>eGuvernare</a:t>
            </a:r>
            <a:r>
              <a:rPr lang="ro-RO" dirty="0"/>
              <a:t> printr-o modalitate consecventa si simplificata de autentificare si accesare (inclusiv </a:t>
            </a:r>
            <a:r>
              <a:rPr lang="ro-RO" b="1" dirty="0"/>
              <a:t>SSO – Single </a:t>
            </a:r>
            <a:r>
              <a:rPr lang="ro-RO" b="1" dirty="0" err="1"/>
              <a:t>Sign</a:t>
            </a:r>
            <a:r>
              <a:rPr lang="ro-RO" b="1" dirty="0"/>
              <a:t> O</a:t>
            </a:r>
            <a:r>
              <a:rPr lang="en-US" b="1" dirty="0"/>
              <a:t>n</a:t>
            </a:r>
            <a:r>
              <a:rPr lang="ro-RO" dirty="0"/>
              <a:t>);</a:t>
            </a:r>
          </a:p>
          <a:p>
            <a:pPr lvl="1"/>
            <a:r>
              <a:rPr lang="ro-RO" dirty="0" err="1"/>
              <a:t>Inrolarea</a:t>
            </a:r>
            <a:r>
              <a:rPr lang="ro-RO" dirty="0"/>
              <a:t> in cadrul PSCID a sistemelor si serviciilor electronice de </a:t>
            </a:r>
            <a:r>
              <a:rPr lang="ro-RO" dirty="0" err="1"/>
              <a:t>eGuvernare</a:t>
            </a:r>
            <a:r>
              <a:rPr lang="ro-RO" dirty="0"/>
              <a:t> din Romania;</a:t>
            </a:r>
          </a:p>
          <a:p>
            <a:pPr lvl="1"/>
            <a:r>
              <a:rPr lang="ro-RO" dirty="0" err="1"/>
              <a:t>Inrolarea</a:t>
            </a:r>
            <a:r>
              <a:rPr lang="ro-RO" dirty="0"/>
              <a:t> in cadrul PSCID a furnizorilor de identitate (publici si </a:t>
            </a:r>
            <a:r>
              <a:rPr lang="ro-RO" dirty="0" err="1"/>
              <a:t>privati</a:t>
            </a:r>
            <a:r>
              <a:rPr lang="ro-RO" dirty="0"/>
              <a:t>) </a:t>
            </a:r>
            <a:r>
              <a:rPr lang="ro-RO" dirty="0" err="1"/>
              <a:t>existenti</a:t>
            </a:r>
            <a:r>
              <a:rPr lang="ro-RO" dirty="0"/>
              <a:t>;</a:t>
            </a:r>
          </a:p>
          <a:p>
            <a:pPr lvl="1"/>
            <a:r>
              <a:rPr lang="ro-RO" dirty="0"/>
              <a:t>Interconectarea PSCID cu nodul </a:t>
            </a:r>
            <a:r>
              <a:rPr lang="ro-RO" dirty="0" err="1"/>
              <a:t>eIDAS</a:t>
            </a:r>
            <a:r>
              <a:rPr lang="ro-RO" dirty="0"/>
              <a:t> </a:t>
            </a:r>
            <a:r>
              <a:rPr lang="ro-RO" dirty="0" err="1"/>
              <a:t>national</a:t>
            </a:r>
            <a:r>
              <a:rPr lang="ro-RO" dirty="0"/>
              <a:t>;</a:t>
            </a:r>
          </a:p>
          <a:p>
            <a:pPr lvl="1"/>
            <a:r>
              <a:rPr lang="ro-RO" dirty="0"/>
              <a:t>Reducerea riscului  in utilizarea serviciilor de </a:t>
            </a:r>
            <a:r>
              <a:rPr lang="ro-RO" dirty="0" err="1"/>
              <a:t>eGuvernare</a:t>
            </a:r>
            <a:r>
              <a:rPr lang="ro-RO" dirty="0"/>
              <a:t> si diminuarea </a:t>
            </a:r>
            <a:r>
              <a:rPr lang="ro-RO" dirty="0" err="1"/>
              <a:t>posibilitatii</a:t>
            </a:r>
            <a:r>
              <a:rPr lang="ro-RO" dirty="0"/>
              <a:t> de furt de identitate.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9137F3E1-D97A-4E14-B299-1651B599DA75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0" y="141211"/>
            <a:ext cx="377190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83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0BC89-B4DB-4B1B-9E6F-818FE984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788" y="365125"/>
            <a:ext cx="5823012" cy="1325563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Arhitectura funcțională a sistemului</a:t>
            </a:r>
            <a:br>
              <a:rPr lang="ro-RO" b="1" dirty="0"/>
            </a:br>
            <a:endParaRPr lang="ro-RO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2C43A35A-33CD-4FCF-85D2-52F7AC3D76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28" y="1825625"/>
            <a:ext cx="61847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1F69C4-5F59-450D-A8D3-06414F3F0E1B}"/>
              </a:ext>
            </a:extLst>
          </p:cNvPr>
          <p:cNvSpPr txBox="1"/>
          <p:nvPr/>
        </p:nvSpPr>
        <p:spPr>
          <a:xfrm>
            <a:off x="514905" y="1690688"/>
            <a:ext cx="501588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400" dirty="0"/>
              <a:t>Un utilizator este autentificat in PSCID în scopul de a accesa serviciile de </a:t>
            </a:r>
            <a:r>
              <a:rPr lang="ro-RO" sz="1400" dirty="0" err="1"/>
              <a:t>eGuvernare</a:t>
            </a:r>
            <a:r>
              <a:rPr lang="ro-RO" sz="1400" dirty="0"/>
              <a:t> </a:t>
            </a:r>
            <a:r>
              <a:rPr lang="ro-RO" sz="1400" dirty="0" err="1"/>
              <a:t>utilizand</a:t>
            </a:r>
            <a:r>
              <a:rPr lang="ro-RO" sz="1400" dirty="0"/>
              <a:t> un </a:t>
            </a:r>
            <a:r>
              <a:rPr lang="ro-RO" sz="1400" dirty="0" err="1"/>
              <a:t>credential</a:t>
            </a:r>
            <a:r>
              <a:rPr lang="ro-RO" sz="1400" dirty="0"/>
              <a:t> si mai departe ii este asigurat accesul la serviciile electronice oferite de </a:t>
            </a:r>
            <a:r>
              <a:rPr lang="ro-RO" sz="1400" dirty="0" err="1"/>
              <a:t>institutiile</a:t>
            </a:r>
            <a:r>
              <a:rPr lang="ro-RO" sz="1400" dirty="0"/>
              <a:t> publice. Infrastructura PSCID permite accesul la mai multe </a:t>
            </a:r>
            <a:r>
              <a:rPr lang="ro-RO" sz="1400" dirty="0" err="1"/>
              <a:t>institutii</a:t>
            </a:r>
            <a:r>
              <a:rPr lang="ro-RO" sz="1400" dirty="0"/>
              <a:t> publice pe baza accesului federalizat si al </a:t>
            </a:r>
            <a:r>
              <a:rPr lang="ro-RO" sz="1400" dirty="0" err="1"/>
              <a:t>relatiei</a:t>
            </a:r>
            <a:r>
              <a:rPr lang="ro-RO" sz="1400" dirty="0"/>
              <a:t> de </a:t>
            </a:r>
            <a:r>
              <a:rPr lang="ro-RO" sz="1400" dirty="0" err="1"/>
              <a:t>incredere</a:t>
            </a:r>
            <a:r>
              <a:rPr lang="ro-RO" sz="1400" dirty="0"/>
              <a:t> stabilita intre furnizorii de servicii, furnizorul de identitate digitala si furnizorii de </a:t>
            </a:r>
            <a:r>
              <a:rPr lang="ro-RO" sz="1400" dirty="0" err="1"/>
              <a:t>credentiale</a:t>
            </a:r>
            <a:r>
              <a:rPr lang="ro-RO" sz="1400" dirty="0"/>
              <a:t> </a:t>
            </a:r>
            <a:r>
              <a:rPr lang="ro-RO" sz="1400" dirty="0" err="1"/>
              <a:t>autorizati</a:t>
            </a:r>
            <a:r>
              <a:rPr lang="ro-RO" sz="1400" dirty="0"/>
              <a:t> si de </a:t>
            </a:r>
            <a:r>
              <a:rPr lang="ro-RO" sz="1400" dirty="0" err="1"/>
              <a:t>incredere</a:t>
            </a:r>
            <a:r>
              <a:rPr lang="ro-RO" sz="1400" dirty="0"/>
              <a:t>. </a:t>
            </a:r>
          </a:p>
          <a:p>
            <a:pPr algn="just"/>
            <a:r>
              <a:rPr lang="ro-RO" sz="1400" dirty="0"/>
              <a:t>Un alt aspect important </a:t>
            </a:r>
            <a:r>
              <a:rPr lang="ro-RO" sz="1400" dirty="0" err="1"/>
              <a:t>intr-o</a:t>
            </a:r>
            <a:r>
              <a:rPr lang="ro-RO" sz="1400" dirty="0"/>
              <a:t> astfel de arhitectura este acela ca in </a:t>
            </a:r>
            <a:r>
              <a:rPr lang="ro-RO" sz="1400" dirty="0" err="1"/>
              <a:t>situatia</a:t>
            </a:r>
            <a:r>
              <a:rPr lang="ro-RO" sz="1400" dirty="0"/>
              <a:t> in care furnizorul de servicii electronice </a:t>
            </a:r>
            <a:r>
              <a:rPr lang="ro-RO" sz="1400" dirty="0" err="1"/>
              <a:t>utilizeaza</a:t>
            </a:r>
            <a:r>
              <a:rPr lang="ro-RO" sz="1400" dirty="0"/>
              <a:t> </a:t>
            </a:r>
            <a:r>
              <a:rPr lang="ro-RO" sz="1400" dirty="0" err="1"/>
              <a:t>credentialele</a:t>
            </a:r>
            <a:r>
              <a:rPr lang="ro-RO" sz="1400" dirty="0"/>
              <a:t> emise de un </a:t>
            </a:r>
            <a:r>
              <a:rPr lang="ro-RO" sz="1400" dirty="0" err="1"/>
              <a:t>tert</a:t>
            </a:r>
            <a:r>
              <a:rPr lang="ro-RO" sz="1400" dirty="0"/>
              <a:t> (furnizor de certificate digitale calificate sau furnizor de certificate digitale necalificate emise de </a:t>
            </a:r>
            <a:r>
              <a:rPr lang="ro-RO" sz="1400" dirty="0" err="1"/>
              <a:t>institutie</a:t>
            </a:r>
            <a:r>
              <a:rPr lang="ro-RO" sz="1400" dirty="0"/>
              <a:t> publica de </a:t>
            </a:r>
            <a:r>
              <a:rPr lang="ro-RO" sz="1400" dirty="0" err="1"/>
              <a:t>incredere</a:t>
            </a:r>
            <a:r>
              <a:rPr lang="ro-RO" sz="1400" dirty="0"/>
              <a:t>) atunci trebuie realizata o integrare intre fiecare furnizor de servicii si furnizorii de </a:t>
            </a:r>
            <a:r>
              <a:rPr lang="ro-RO" sz="1400" dirty="0" err="1"/>
              <a:t>credentiale</a:t>
            </a:r>
            <a:r>
              <a:rPr lang="ro-RO" sz="1400" dirty="0"/>
              <a:t> in parte.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D1E714B-1049-4EE5-95EA-C4D0BE568843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0" y="141211"/>
            <a:ext cx="377190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46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0BC89-B4DB-4B1B-9E6F-818FE984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78" y="365125"/>
            <a:ext cx="5938421" cy="1325563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Arhitectura software a sistemului</a:t>
            </a:r>
            <a:br>
              <a:rPr lang="ro-RO" b="1" dirty="0"/>
            </a:br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95F6E-DF53-416B-9BED-D04257038F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0" y="1882066"/>
            <a:ext cx="6554331" cy="461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70FA7C30-3173-4E83-8825-8410B56724F4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0" y="141211"/>
            <a:ext cx="377190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84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61E33E-CA5C-4DA7-BFD7-422062E2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766" y="1543679"/>
            <a:ext cx="5017443" cy="4072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53453-A00F-40B7-AD17-463391C3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1" y="1543678"/>
            <a:ext cx="6455081" cy="3647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221FA0-B897-490C-AEC6-9B8384522EC5}"/>
              </a:ext>
            </a:extLst>
          </p:cNvPr>
          <p:cNvSpPr txBox="1"/>
          <p:nvPr/>
        </p:nvSpPr>
        <p:spPr>
          <a:xfrm>
            <a:off x="899810" y="4155483"/>
            <a:ext cx="4622101" cy="199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pic>
        <p:nvPicPr>
          <p:cNvPr id="7" name="Imagine 4">
            <a:extLst>
              <a:ext uri="{FF2B5EF4-FFF2-40B4-BE49-F238E27FC236}">
                <a16:creationId xmlns:a16="http://schemas.microsoft.com/office/drawing/2014/main" id="{5D4CFE8E-ED90-43BD-A1BD-4F8209993967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0" y="141211"/>
            <a:ext cx="377190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71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221FA0-B897-490C-AEC6-9B8384522EC5}"/>
              </a:ext>
            </a:extLst>
          </p:cNvPr>
          <p:cNvSpPr txBox="1"/>
          <p:nvPr/>
        </p:nvSpPr>
        <p:spPr>
          <a:xfrm>
            <a:off x="899810" y="4155483"/>
            <a:ext cx="4622101" cy="199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D7F4008-82EF-4A6D-94DB-5C843B30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810" y="14327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DCBBFE1-ABCB-4E6F-8A14-A044A453D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44872"/>
              </p:ext>
            </p:extLst>
          </p:nvPr>
        </p:nvGraphicFramePr>
        <p:xfrm>
          <a:off x="1369668" y="1847127"/>
          <a:ext cx="6815543" cy="473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Visio" r:id="rId3" imgW="6772155" imgH="4705297" progId="Visio.Drawing.15">
                  <p:embed/>
                </p:oleObj>
              </mc:Choice>
              <mc:Fallback>
                <p:oleObj name="Visio" r:id="rId3" imgW="6772155" imgH="470529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668" y="1847127"/>
                        <a:ext cx="6815543" cy="4736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433F3506-2079-4FA6-ABAD-4375A11D1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161" y="5326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9" name="Imagine 4">
            <a:extLst>
              <a:ext uri="{FF2B5EF4-FFF2-40B4-BE49-F238E27FC236}">
                <a16:creationId xmlns:a16="http://schemas.microsoft.com/office/drawing/2014/main" id="{BE6F7463-4836-4281-AEF4-D6E23A1E7C17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0" y="141211"/>
            <a:ext cx="377190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41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221FA0-B897-490C-AEC6-9B8384522EC5}"/>
              </a:ext>
            </a:extLst>
          </p:cNvPr>
          <p:cNvSpPr txBox="1"/>
          <p:nvPr/>
        </p:nvSpPr>
        <p:spPr>
          <a:xfrm>
            <a:off x="899810" y="4155483"/>
            <a:ext cx="4622101" cy="199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D7F4008-82EF-4A6D-94DB-5C843B30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810" y="14327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3F3506-2079-4FA6-ABAD-4375A11D1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161" y="5326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2614DD7-24A4-4C9E-8425-4FCC9D231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639192"/>
              </p:ext>
            </p:extLst>
          </p:nvPr>
        </p:nvGraphicFramePr>
        <p:xfrm>
          <a:off x="2175028" y="1153792"/>
          <a:ext cx="9232778" cy="5781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Visio" r:id="rId3" imgW="9534538" imgH="5552969" progId="Visio.Drawing.15">
                  <p:embed/>
                </p:oleObj>
              </mc:Choice>
              <mc:Fallback>
                <p:oleObj name="Visio" r:id="rId3" imgW="9534538" imgH="5552969" progId="Visio.Drawing.15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2614DD7-24A4-4C9E-8425-4FCC9D2312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028" y="1153792"/>
                        <a:ext cx="9232778" cy="5781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ine 4">
            <a:extLst>
              <a:ext uri="{FF2B5EF4-FFF2-40B4-BE49-F238E27FC236}">
                <a16:creationId xmlns:a16="http://schemas.microsoft.com/office/drawing/2014/main" id="{BE6F7463-4836-4281-AEF4-D6E23A1E7C17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0" y="141211"/>
            <a:ext cx="377190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41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2EC8-72DE-4BB8-9BFF-7712E71CE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850" y="1198486"/>
            <a:ext cx="6329039" cy="1325563"/>
          </a:xfrm>
        </p:spPr>
        <p:txBody>
          <a:bodyPr>
            <a:noAutofit/>
          </a:bodyPr>
          <a:lstStyle/>
          <a:p>
            <a:r>
              <a:rPr lang="ro-RO" sz="2400" dirty="0"/>
              <a:t>Înregistrarea în PSCID a consumatorilor prin scanarea </a:t>
            </a:r>
            <a:r>
              <a:rPr lang="ro-RO" sz="2400" dirty="0" err="1"/>
              <a:t>carții</a:t>
            </a:r>
            <a:r>
              <a:rPr lang="ro-RO" sz="2400" dirty="0"/>
              <a:t> de ide</a:t>
            </a:r>
            <a:r>
              <a:rPr lang="en-US" sz="2400" dirty="0"/>
              <a:t>n</a:t>
            </a:r>
            <a:r>
              <a:rPr lang="ro-RO" sz="2400" dirty="0" err="1"/>
              <a:t>titate</a:t>
            </a:r>
            <a:r>
              <a:rPr lang="ro-RO" sz="2400" dirty="0"/>
              <a:t> si preluarea informațiilor din MRZ (</a:t>
            </a:r>
            <a:r>
              <a:rPr lang="ro-RO" sz="2400" dirty="0" err="1"/>
              <a:t>Machine</a:t>
            </a:r>
            <a:r>
              <a:rPr lang="ro-RO" sz="2400" dirty="0"/>
              <a:t> </a:t>
            </a:r>
            <a:r>
              <a:rPr lang="ro-RO" sz="2400" dirty="0" err="1"/>
              <a:t>Readable</a:t>
            </a:r>
            <a:r>
              <a:rPr lang="ro-RO" sz="2400" dirty="0"/>
              <a:t> Zone) cu ajutorul camerei telefonului mobil;</a:t>
            </a:r>
            <a:br>
              <a:rPr lang="ro-RO" sz="2400" dirty="0"/>
            </a:br>
            <a:endParaRPr lang="ro-RO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21DCC5-44E0-4FA7-9227-386CF6177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418" y="1971675"/>
            <a:ext cx="1264389" cy="1900238"/>
          </a:xfrm>
          <a:prstGeom prst="rect">
            <a:avLst/>
          </a:prstGeom>
        </p:spPr>
      </p:pic>
      <p:pic>
        <p:nvPicPr>
          <p:cNvPr id="4098" name="Picture 2" descr="Image result for mobile scan id document">
            <a:extLst>
              <a:ext uri="{FF2B5EF4-FFF2-40B4-BE49-F238E27FC236}">
                <a16:creationId xmlns:a16="http://schemas.microsoft.com/office/drawing/2014/main" id="{E670338E-FEF7-4095-98D9-CCFDA54C4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18" y="46958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A0ADB-9851-4FEE-9AB3-4066EFB24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256" y="3267075"/>
            <a:ext cx="1179320" cy="51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719BB7-43A7-4DE6-8267-59A9306D1B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922" t="14582" r="5781" b="29306"/>
          <a:stretch/>
        </p:blipFill>
        <p:spPr>
          <a:xfrm>
            <a:off x="5534025" y="4607728"/>
            <a:ext cx="3171825" cy="1688297"/>
          </a:xfrm>
          <a:prstGeom prst="rect">
            <a:avLst/>
          </a:prstGeom>
        </p:spPr>
      </p:pic>
      <p:pic>
        <p:nvPicPr>
          <p:cNvPr id="7" name="Imagine 4">
            <a:extLst>
              <a:ext uri="{FF2B5EF4-FFF2-40B4-BE49-F238E27FC236}">
                <a16:creationId xmlns:a16="http://schemas.microsoft.com/office/drawing/2014/main" id="{F259234F-75D1-4044-BF42-A6292B1FDB96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0" y="141211"/>
            <a:ext cx="377190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717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856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Visio</vt:lpstr>
      <vt:lpstr>„Platforma Software Centralizata pentru Identificare Digitala” („PSCID”)</vt:lpstr>
      <vt:lpstr>Scop</vt:lpstr>
      <vt:lpstr>Obiective specifice ale proiectului </vt:lpstr>
      <vt:lpstr>Arhitectura funcțională a sistemului </vt:lpstr>
      <vt:lpstr>Arhitectura software a sistemului </vt:lpstr>
      <vt:lpstr>PowerPoint Presentation</vt:lpstr>
      <vt:lpstr>PowerPoint Presentation</vt:lpstr>
      <vt:lpstr>PowerPoint Presentation</vt:lpstr>
      <vt:lpstr>Înregistrarea în PSCID a consumatorilor prin scanarea carții de identitate si preluarea informațiilor din MRZ (Machine Readable Zone) cu ajutorul camerei telefonului mobil; </vt:lpstr>
      <vt:lpstr>PowerPoint Presentation</vt:lpstr>
      <vt:lpstr>Proiect similar: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Chirita</dc:creator>
  <cp:lastModifiedBy>Cristian Chirita</cp:lastModifiedBy>
  <cp:revision>32</cp:revision>
  <dcterms:created xsi:type="dcterms:W3CDTF">2017-06-09T12:24:29Z</dcterms:created>
  <dcterms:modified xsi:type="dcterms:W3CDTF">2020-05-20T06:33:19Z</dcterms:modified>
</cp:coreProperties>
</file>