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01" r:id="rId2"/>
    <p:sldId id="316" r:id="rId3"/>
    <p:sldId id="320" r:id="rId4"/>
    <p:sldId id="319" r:id="rId5"/>
    <p:sldId id="256" r:id="rId6"/>
    <p:sldId id="318" r:id="rId7"/>
  </p:sldIdLst>
  <p:sldSz cx="18288000" cy="10287000"/>
  <p:notesSz cx="6858000" cy="9144000"/>
  <p:embeddedFontLst>
    <p:embeddedFont>
      <p:font typeface="Dm Sans" pitchFamily="2" charset="0"/>
      <p:regular r:id="rId9"/>
    </p:embeddedFont>
    <p:embeddedFont>
      <p:font typeface="Open Sans Extra Bold" panose="020B0604020202020204" charset="0"/>
      <p:regular r:id="rId10"/>
      <p:bold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569"/>
    <a:srgbClr val="2E487D"/>
    <a:srgbClr val="0B3D5B"/>
    <a:srgbClr val="235DA0"/>
    <a:srgbClr val="FFFFFF"/>
    <a:srgbClr val="FCFFFF"/>
    <a:srgbClr val="FFD04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3" autoAdjust="0"/>
    <p:restoredTop sz="94716" autoAdjust="0"/>
  </p:normalViewPr>
  <p:slideViewPr>
    <p:cSldViewPr>
      <p:cViewPr varScale="1">
        <p:scale>
          <a:sx n="70" d="100"/>
          <a:sy n="70" d="100"/>
        </p:scale>
        <p:origin x="11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300F1-09CB-E446-812E-FB6D3B4E9651}" type="datetimeFigureOut">
              <a:rPr lang="en-RO" smtClean="0"/>
              <a:t>03/03/2026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41AC3-53C8-C146-A38B-0F6309E9991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909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41AC3-53C8-C146-A38B-0F6309E99917}" type="slidenum">
              <a:rPr lang="en-RO" smtClean="0"/>
              <a:t>2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1048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E8311-97F1-F048-72F4-056029D7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2EC32-4774-56FA-E9F9-0C788E60C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AF7A7-8EE1-38DD-CBF4-A4432EEF1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3ADFE-2895-2FC3-F92C-B1FE453E8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41AC3-53C8-C146-A38B-0F6309E99917}" type="slidenum">
              <a:rPr lang="en-RO" smtClean="0"/>
              <a:t>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318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2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7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391331" y="3298747"/>
            <a:ext cx="9810069" cy="1534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819"/>
              </a:lnSpc>
              <a:spcBef>
                <a:spcPct val="0"/>
              </a:spcBef>
            </a:pPr>
            <a:r>
              <a:rPr lang="ro-RO" sz="9156" noProof="0" dirty="0">
                <a:solidFill>
                  <a:schemeClr val="bg1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Portalul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47857" y="-643475"/>
            <a:ext cx="1286950" cy="128695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ro-RO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ro-RO" noProof="0" dirty="0"/>
            </a:p>
          </p:txBody>
        </p:sp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7E0975ED-D29B-F1BE-94D9-A8F9C8CFED42}"/>
              </a:ext>
            </a:extLst>
          </p:cNvPr>
          <p:cNvGrpSpPr/>
          <p:nvPr/>
        </p:nvGrpSpPr>
        <p:grpSpPr>
          <a:xfrm>
            <a:off x="6097502" y="5590237"/>
            <a:ext cx="14099416" cy="14099416"/>
            <a:chOff x="0" y="0"/>
            <a:chExt cx="812800" cy="812800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D2EC1D0D-5051-1E2B-9A49-48AD4C4F0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ro-RO" noProof="0" dirty="0"/>
            </a:p>
          </p:txBody>
        </p:sp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BFFAB2C4-8956-807C-85B2-66AAA87508D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ro-RO" noProof="0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A3B58BD-3643-931F-145F-1EED1C46A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07" y="7353593"/>
            <a:ext cx="2677856" cy="66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F3303E-E5A3-A31C-A6A7-D380A613E7CF}"/>
              </a:ext>
            </a:extLst>
          </p:cNvPr>
          <p:cNvGrpSpPr/>
          <p:nvPr/>
        </p:nvGrpSpPr>
        <p:grpSpPr>
          <a:xfrm>
            <a:off x="9829800" y="8581577"/>
            <a:ext cx="6216776" cy="924118"/>
            <a:chOff x="9829800" y="8581577"/>
            <a:chExt cx="6216776" cy="924118"/>
          </a:xfrm>
        </p:grpSpPr>
        <p:pic>
          <p:nvPicPr>
            <p:cNvPr id="30" name="Picture 29" descr="A blue and white logo&#10;&#10;Description automatically generated">
              <a:extLst>
                <a:ext uri="{FF2B5EF4-FFF2-40B4-BE49-F238E27FC236}">
                  <a16:creationId xmlns:a16="http://schemas.microsoft.com/office/drawing/2014/main" id="{2EC03EDD-CED5-F168-703C-14FF07992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8581577"/>
              <a:ext cx="878210" cy="92411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4BCE379-40AE-67A1-25B0-845C006E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5766" y="8765915"/>
              <a:ext cx="2939316" cy="54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 descr="A blue and red logo&#10;&#10;Description automatically generated">
              <a:extLst>
                <a:ext uri="{FF2B5EF4-FFF2-40B4-BE49-F238E27FC236}">
                  <a16:creationId xmlns:a16="http://schemas.microsoft.com/office/drawing/2014/main" id="{F95A56F6-19CF-5B18-1DEE-958C14097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2838" y="8675839"/>
              <a:ext cx="1723738" cy="733304"/>
            </a:xfrm>
            <a:prstGeom prst="rect">
              <a:avLst/>
            </a:prstGeom>
          </p:spPr>
        </p:pic>
      </p:grpSp>
      <p:sp>
        <p:nvSpPr>
          <p:cNvPr id="34" name="Freeform 3">
            <a:extLst>
              <a:ext uri="{FF2B5EF4-FFF2-40B4-BE49-F238E27FC236}">
                <a16:creationId xmlns:a16="http://schemas.microsoft.com/office/drawing/2014/main" id="{2D51A4C4-0505-67D5-1AC2-7B556E3EBDBE}"/>
              </a:ext>
            </a:extLst>
          </p:cNvPr>
          <p:cNvSpPr/>
          <p:nvPr/>
        </p:nvSpPr>
        <p:spPr>
          <a:xfrm>
            <a:off x="-531386" y="7761505"/>
            <a:ext cx="3404230" cy="3295276"/>
          </a:xfrm>
          <a:custGeom>
            <a:avLst/>
            <a:gdLst/>
            <a:ahLst/>
            <a:cxnLst/>
            <a:rect l="l" t="t" r="r" b="b"/>
            <a:pathLst>
              <a:path w="4945374" h="5104902">
                <a:moveTo>
                  <a:pt x="0" y="0"/>
                </a:moveTo>
                <a:lnTo>
                  <a:pt x="4945374" y="0"/>
                </a:lnTo>
                <a:lnTo>
                  <a:pt x="4945374" y="5104902"/>
                </a:lnTo>
                <a:lnTo>
                  <a:pt x="0" y="5104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14FF0A4-0556-4298-A513-AD746536B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6999" y="3314700"/>
            <a:ext cx="4990091" cy="1448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4E4392-63D3-BA2D-DA08-3ABB32621A55}"/>
              </a:ext>
            </a:extLst>
          </p:cNvPr>
          <p:cNvSpPr txBox="1"/>
          <p:nvPr/>
        </p:nvSpPr>
        <p:spPr>
          <a:xfrm>
            <a:off x="6400800" y="4588743"/>
            <a:ext cx="10369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FFFFFF"/>
                </a:solidFill>
                <a:effectLst/>
                <a:latin typeface="Dm Sans" pitchFamily="2" charset="77"/>
              </a:rPr>
              <a:t>Punct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Dm Sans" pitchFamily="2" charset="77"/>
              </a:rPr>
              <a:t>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Dm Sans" pitchFamily="2" charset="77"/>
              </a:rPr>
              <a:t>unic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Dm Sans" pitchFamily="2" charset="77"/>
              </a:rPr>
              <a:t> de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Dm Sans" pitchFamily="2" charset="77"/>
              </a:rPr>
              <a:t>acces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Dm Sans" pitchFamily="2" charset="77"/>
              </a:rPr>
              <a:t> la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Dm Sans" pitchFamily="2" charset="77"/>
              </a:rPr>
              <a:t>servicii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Dm Sans" pitchFamily="2" charset="77"/>
              </a:rPr>
              <a:t>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Dm Sans" pitchFamily="2" charset="77"/>
              </a:rPr>
              <a:t>publice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F9FBA-48A5-D5F9-CAC5-56B48969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C9E7F-F396-B3A4-3CEF-B421DE67E878}"/>
              </a:ext>
            </a:extLst>
          </p:cNvPr>
          <p:cNvSpPr txBox="1"/>
          <p:nvPr/>
        </p:nvSpPr>
        <p:spPr>
          <a:xfrm>
            <a:off x="946951" y="776210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noProof="0" dirty="0">
                <a:solidFill>
                  <a:srgbClr val="002060"/>
                </a:solidFill>
                <a:latin typeface="Open Sans Extra Bold"/>
                <a:ea typeface="Open Sans Extra Bold"/>
                <a:cs typeface="Open Sans Extra Bold"/>
              </a:rPr>
              <a:t>Elemente de noutate</a:t>
            </a:r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0790B1EA-7302-F9E9-DF68-631A0F41BCFD}"/>
              </a:ext>
            </a:extLst>
          </p:cNvPr>
          <p:cNvSpPr/>
          <p:nvPr/>
        </p:nvSpPr>
        <p:spPr>
          <a:xfrm rot="10800000">
            <a:off x="10094222" y="1038469"/>
            <a:ext cx="16764016" cy="5334000"/>
          </a:xfrm>
          <a:custGeom>
            <a:avLst/>
            <a:gdLst/>
            <a:ahLst/>
            <a:cxnLst/>
            <a:rect l="l" t="t" r="r" b="b"/>
            <a:pathLst>
              <a:path w="18962602" h="6274898">
                <a:moveTo>
                  <a:pt x="0" y="0"/>
                </a:moveTo>
                <a:lnTo>
                  <a:pt x="18962602" y="0"/>
                </a:lnTo>
                <a:lnTo>
                  <a:pt x="18962602" y="6274898"/>
                </a:lnTo>
                <a:lnTo>
                  <a:pt x="0" y="627489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1BF52710-18AF-3A5B-6486-282902A9BBD4}"/>
              </a:ext>
            </a:extLst>
          </p:cNvPr>
          <p:cNvSpPr/>
          <p:nvPr/>
        </p:nvSpPr>
        <p:spPr>
          <a:xfrm rot="10800000">
            <a:off x="3025552" y="-4364390"/>
            <a:ext cx="16764016" cy="5334000"/>
          </a:xfrm>
          <a:custGeom>
            <a:avLst/>
            <a:gdLst/>
            <a:ahLst/>
            <a:cxnLst/>
            <a:rect l="l" t="t" r="r" b="b"/>
            <a:pathLst>
              <a:path w="18962602" h="6274898">
                <a:moveTo>
                  <a:pt x="0" y="0"/>
                </a:moveTo>
                <a:lnTo>
                  <a:pt x="18962603" y="0"/>
                </a:lnTo>
                <a:lnTo>
                  <a:pt x="18962603" y="6274897"/>
                </a:lnTo>
                <a:lnTo>
                  <a:pt x="0" y="6274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B8AC51-86E0-5E84-C668-A74C07AF5E7E}"/>
              </a:ext>
            </a:extLst>
          </p:cNvPr>
          <p:cNvSpPr/>
          <p:nvPr/>
        </p:nvSpPr>
        <p:spPr>
          <a:xfrm rot="10800000">
            <a:off x="7696200" y="-1326201"/>
            <a:ext cx="12634898" cy="4020191"/>
          </a:xfrm>
          <a:custGeom>
            <a:avLst/>
            <a:gdLst/>
            <a:ahLst/>
            <a:cxnLst/>
            <a:rect l="l" t="t" r="r" b="b"/>
            <a:pathLst>
              <a:path w="14291954" h="4729338">
                <a:moveTo>
                  <a:pt x="0" y="0"/>
                </a:moveTo>
                <a:lnTo>
                  <a:pt x="14291955" y="0"/>
                </a:lnTo>
                <a:lnTo>
                  <a:pt x="14291955" y="4729338"/>
                </a:lnTo>
                <a:lnTo>
                  <a:pt x="0" y="472933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pic>
        <p:nvPicPr>
          <p:cNvPr id="71" name="Picture 70" descr="A diagram of a diagram of a road&#10;&#10;AI-generated content may be incorrect.">
            <a:extLst>
              <a:ext uri="{FF2B5EF4-FFF2-40B4-BE49-F238E27FC236}">
                <a16:creationId xmlns:a16="http://schemas.microsoft.com/office/drawing/2014/main" id="{D614E167-5CAB-F11C-CC83-0F97FD957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1"/>
          <a:stretch>
            <a:fillRect/>
          </a:stretch>
        </p:blipFill>
        <p:spPr>
          <a:xfrm>
            <a:off x="8963628" y="1866889"/>
            <a:ext cx="9432704" cy="7443907"/>
          </a:xfrm>
          <a:prstGeom prst="rect">
            <a:avLst/>
          </a:prstGeom>
        </p:spPr>
      </p:pic>
      <p:sp>
        <p:nvSpPr>
          <p:cNvPr id="78" name="Text 6">
            <a:extLst>
              <a:ext uri="{FF2B5EF4-FFF2-40B4-BE49-F238E27FC236}">
                <a16:creationId xmlns:a16="http://schemas.microsoft.com/office/drawing/2014/main" id="{59858626-244E-3DE7-39C4-F09E226618D1}"/>
              </a:ext>
            </a:extLst>
          </p:cNvPr>
          <p:cNvSpPr/>
          <p:nvPr/>
        </p:nvSpPr>
        <p:spPr>
          <a:xfrm>
            <a:off x="1610237" y="4697821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o-RO" b="1" noProof="0" dirty="0"/>
              <a:t>Autentificare cu </a:t>
            </a:r>
            <a:r>
              <a:rPr lang="ro-RO" b="1" noProof="0" dirty="0" err="1"/>
              <a:t>ROeID</a:t>
            </a:r>
            <a:endParaRPr lang="ro-RO" b="1" noProof="0" dirty="0"/>
          </a:p>
        </p:txBody>
      </p:sp>
      <p:sp>
        <p:nvSpPr>
          <p:cNvPr id="39" name="Shape 2">
            <a:extLst>
              <a:ext uri="{FF2B5EF4-FFF2-40B4-BE49-F238E27FC236}">
                <a16:creationId xmlns:a16="http://schemas.microsoft.com/office/drawing/2014/main" id="{1FD1C582-8353-2021-7C0F-21C6B06819A0}"/>
              </a:ext>
            </a:extLst>
          </p:cNvPr>
          <p:cNvSpPr/>
          <p:nvPr/>
        </p:nvSpPr>
        <p:spPr>
          <a:xfrm>
            <a:off x="501722" y="1966812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40" name="Image 0" descr="preencoded.png">
            <a:extLst>
              <a:ext uri="{FF2B5EF4-FFF2-40B4-BE49-F238E27FC236}">
                <a16:creationId xmlns:a16="http://schemas.microsoft.com/office/drawing/2014/main" id="{388462E7-FB12-6672-5A85-FF5488ED0A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799" y="2094770"/>
            <a:ext cx="496261" cy="496260"/>
          </a:xfrm>
          <a:prstGeom prst="rect">
            <a:avLst/>
          </a:prstGeom>
        </p:spPr>
      </p:pic>
      <p:sp>
        <p:nvSpPr>
          <p:cNvPr id="41" name="Text 3">
            <a:extLst>
              <a:ext uri="{FF2B5EF4-FFF2-40B4-BE49-F238E27FC236}">
                <a16:creationId xmlns:a16="http://schemas.microsoft.com/office/drawing/2014/main" id="{9EF4C4B2-64C5-C8B1-E976-7F3C17DB0648}"/>
              </a:ext>
            </a:extLst>
          </p:cNvPr>
          <p:cNvSpPr/>
          <p:nvPr/>
        </p:nvSpPr>
        <p:spPr>
          <a:xfrm>
            <a:off x="1636201" y="1985903"/>
            <a:ext cx="1543921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o-RO" b="1" noProof="0" dirty="0" err="1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</a:t>
            </a: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-Stop-Shop -  Ghișeul Digital Unic</a:t>
            </a:r>
            <a:endParaRPr lang="ro-RO" noProof="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A3D29214-B8BB-4A47-B00A-0BC581739049}"/>
              </a:ext>
            </a:extLst>
          </p:cNvPr>
          <p:cNvSpPr/>
          <p:nvPr/>
        </p:nvSpPr>
        <p:spPr>
          <a:xfrm>
            <a:off x="1607025" y="2267625"/>
            <a:ext cx="743449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Eliminarea fragmentării serviciilor publice și crearea unei interfețe unice de interacțiune (Single </a:t>
            </a:r>
            <a:r>
              <a:rPr lang="ro-RO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Eliminarea fragmentării serviciilor publice prin crearea unei interfețe unice, care va funcționa ca poartă de acces la toate serviciile publice, prin trei tipuri de integrări: integrare exclusivă prin </a:t>
            </a:r>
            <a:r>
              <a:rPr lang="ro-RO" sz="1600" dirty="0" err="1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ROeID</a:t>
            </a:r>
            <a:r>
              <a:rPr lang="ro-RO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</a:t>
            </a:r>
            <a:r>
              <a:rPr lang="ro-RO" sz="1600" dirty="0" err="1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ROePAS</a:t>
            </a:r>
            <a:r>
              <a:rPr lang="ro-RO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integrare cu aplicațiile de back-</a:t>
            </a:r>
            <a:r>
              <a:rPr lang="ro-RO" sz="1600" dirty="0" err="1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</a:t>
            </a:r>
            <a:r>
              <a:rPr lang="ro-RO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ale instituțiilor și redirecționare către portalurile </a:t>
            </a:r>
            <a:r>
              <a:rPr lang="ro-RO" sz="1600" dirty="0" err="1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existente.național</a:t>
            </a:r>
            <a:r>
              <a:rPr lang="ro-RO" sz="1600" noProof="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ro-RO" sz="1600" noProof="0" dirty="0"/>
          </a:p>
        </p:txBody>
      </p:sp>
      <p:sp>
        <p:nvSpPr>
          <p:cNvPr id="43" name="Shape 5">
            <a:extLst>
              <a:ext uri="{FF2B5EF4-FFF2-40B4-BE49-F238E27FC236}">
                <a16:creationId xmlns:a16="http://schemas.microsoft.com/office/drawing/2014/main" id="{5AE5F987-CE2C-577E-CB51-D23E32191EF2}"/>
              </a:ext>
            </a:extLst>
          </p:cNvPr>
          <p:cNvSpPr/>
          <p:nvPr/>
        </p:nvSpPr>
        <p:spPr>
          <a:xfrm>
            <a:off x="533400" y="3503100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sp>
        <p:nvSpPr>
          <p:cNvPr id="45" name="Text 6">
            <a:extLst>
              <a:ext uri="{FF2B5EF4-FFF2-40B4-BE49-F238E27FC236}">
                <a16:creationId xmlns:a16="http://schemas.microsoft.com/office/drawing/2014/main" id="{11E77B4B-953E-2551-B47E-029D0B6B192A}"/>
              </a:ext>
            </a:extLst>
          </p:cNvPr>
          <p:cNvSpPr/>
          <p:nvPr/>
        </p:nvSpPr>
        <p:spPr>
          <a:xfrm>
            <a:off x="1636201" y="3503100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Principiul "</a:t>
            </a:r>
            <a:r>
              <a:rPr lang="ro-RO" b="1" noProof="0" dirty="0" err="1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Once-Only</a:t>
            </a: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 (OOTS) European - Interoperabilitate Transfrontalieră</a:t>
            </a:r>
            <a:endParaRPr lang="ro-RO" noProof="0" dirty="0"/>
          </a:p>
          <a:p>
            <a:pPr marL="0" indent="0" algn="l">
              <a:buNone/>
            </a:pPr>
            <a:endParaRPr lang="ro-RO" noProof="0" dirty="0"/>
          </a:p>
        </p:txBody>
      </p:sp>
      <p:sp>
        <p:nvSpPr>
          <p:cNvPr id="46" name="Text 7">
            <a:extLst>
              <a:ext uri="{FF2B5EF4-FFF2-40B4-BE49-F238E27FC236}">
                <a16:creationId xmlns:a16="http://schemas.microsoft.com/office/drawing/2014/main" id="{7854718C-AC64-8DC3-F234-0441678B0F6A}"/>
              </a:ext>
            </a:extLst>
          </p:cNvPr>
          <p:cNvSpPr/>
          <p:nvPr/>
        </p:nvSpPr>
        <p:spPr>
          <a:xfrm>
            <a:off x="1636201" y="3812758"/>
            <a:ext cx="7327426" cy="774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dirty="0"/>
              <a:t>Portalul permite utilizarea mecanismului european „</a:t>
            </a:r>
            <a:r>
              <a:rPr lang="ro-RO" sz="1600" dirty="0" err="1"/>
              <a:t>Once-Only</a:t>
            </a:r>
            <a:r>
              <a:rPr lang="ro-RO" sz="1600" dirty="0"/>
              <a:t>” (OOTS), prin preluarea și schimbul securizat, configurabil, al dovezilor între instituții, astfel încât datele să fie furnizate o singură dată și reutilizate inclusiv în context transfrontalier.</a:t>
            </a:r>
            <a:endParaRPr lang="ro-RO" sz="1600" noProof="0" dirty="0"/>
          </a:p>
        </p:txBody>
      </p:sp>
      <p:sp>
        <p:nvSpPr>
          <p:cNvPr id="49" name="Text 9">
            <a:extLst>
              <a:ext uri="{FF2B5EF4-FFF2-40B4-BE49-F238E27FC236}">
                <a16:creationId xmlns:a16="http://schemas.microsoft.com/office/drawing/2014/main" id="{7748D9AE-FABC-E320-1080-6EF1DCEC3781}"/>
              </a:ext>
            </a:extLst>
          </p:cNvPr>
          <p:cNvSpPr/>
          <p:nvPr/>
        </p:nvSpPr>
        <p:spPr>
          <a:xfrm>
            <a:off x="1636201" y="4605900"/>
            <a:ext cx="1543921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o-RO" noProof="0" dirty="0"/>
          </a:p>
        </p:txBody>
      </p:sp>
      <p:sp>
        <p:nvSpPr>
          <p:cNvPr id="50" name="Text 10">
            <a:extLst>
              <a:ext uri="{FF2B5EF4-FFF2-40B4-BE49-F238E27FC236}">
                <a16:creationId xmlns:a16="http://schemas.microsoft.com/office/drawing/2014/main" id="{A2712243-742F-6A6F-2D72-B3C947E6ECDF}"/>
              </a:ext>
            </a:extLst>
          </p:cNvPr>
          <p:cNvSpPr/>
          <p:nvPr/>
        </p:nvSpPr>
        <p:spPr>
          <a:xfrm>
            <a:off x="1607025" y="5000785"/>
            <a:ext cx="7327426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/>
              <a:t>Un singur cont și un singur </a:t>
            </a:r>
            <a:r>
              <a:rPr lang="ro-RO" sz="1600" noProof="0" dirty="0" err="1"/>
              <a:t>login</a:t>
            </a:r>
            <a:r>
              <a:rPr lang="ro-RO" sz="1600" noProof="0" dirty="0"/>
              <a:t> pentru toate serviciile statului. Te autentifici o dată, iar sistemul te recunoaște automat — fără conturi multiple, parole și verificări repetate.</a:t>
            </a:r>
          </a:p>
        </p:txBody>
      </p:sp>
      <p:sp>
        <p:nvSpPr>
          <p:cNvPr id="59" name="Shape 17">
            <a:extLst>
              <a:ext uri="{FF2B5EF4-FFF2-40B4-BE49-F238E27FC236}">
                <a16:creationId xmlns:a16="http://schemas.microsoft.com/office/drawing/2014/main" id="{DD34EF23-E32D-D8B3-960E-9E56845209D0}"/>
              </a:ext>
            </a:extLst>
          </p:cNvPr>
          <p:cNvSpPr/>
          <p:nvPr/>
        </p:nvSpPr>
        <p:spPr>
          <a:xfrm>
            <a:off x="533401" y="5698654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60" name="Image 5" descr="preencoded.png">
            <a:extLst>
              <a:ext uri="{FF2B5EF4-FFF2-40B4-BE49-F238E27FC236}">
                <a16:creationId xmlns:a16="http://schemas.microsoft.com/office/drawing/2014/main" id="{62A413E6-AC37-F5BB-5082-32A82B55E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821" y="5864074"/>
            <a:ext cx="496261" cy="496260"/>
          </a:xfrm>
          <a:prstGeom prst="rect">
            <a:avLst/>
          </a:prstGeom>
        </p:spPr>
      </p:pic>
      <p:sp>
        <p:nvSpPr>
          <p:cNvPr id="61" name="Text 18">
            <a:extLst>
              <a:ext uri="{FF2B5EF4-FFF2-40B4-BE49-F238E27FC236}">
                <a16:creationId xmlns:a16="http://schemas.microsoft.com/office/drawing/2014/main" id="{E57D8946-274F-28CC-B7C8-57A8589B738B}"/>
              </a:ext>
            </a:extLst>
          </p:cNvPr>
          <p:cNvSpPr/>
          <p:nvPr/>
        </p:nvSpPr>
        <p:spPr>
          <a:xfrm>
            <a:off x="1636202" y="5698654"/>
            <a:ext cx="6059998" cy="31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Proceduri reutilizabile pentru administrația locală </a:t>
            </a:r>
            <a:endParaRPr lang="ro-RO" noProof="0" dirty="0"/>
          </a:p>
        </p:txBody>
      </p:sp>
      <p:sp>
        <p:nvSpPr>
          <p:cNvPr id="62" name="Text 19">
            <a:extLst>
              <a:ext uri="{FF2B5EF4-FFF2-40B4-BE49-F238E27FC236}">
                <a16:creationId xmlns:a16="http://schemas.microsoft.com/office/drawing/2014/main" id="{3CF86DBE-C6C7-9138-9B0D-764A1171FD22}"/>
              </a:ext>
            </a:extLst>
          </p:cNvPr>
          <p:cNvSpPr/>
          <p:nvPr/>
        </p:nvSpPr>
        <p:spPr>
          <a:xfrm>
            <a:off x="1636202" y="7054754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o-RO" sz="1600" noProof="0" dirty="0"/>
          </a:p>
        </p:txBody>
      </p:sp>
      <p:sp>
        <p:nvSpPr>
          <p:cNvPr id="63" name="Shape 20">
            <a:extLst>
              <a:ext uri="{FF2B5EF4-FFF2-40B4-BE49-F238E27FC236}">
                <a16:creationId xmlns:a16="http://schemas.microsoft.com/office/drawing/2014/main" id="{AC2728DF-7C46-B587-8671-C92EB794E057}"/>
              </a:ext>
            </a:extLst>
          </p:cNvPr>
          <p:cNvSpPr/>
          <p:nvPr/>
        </p:nvSpPr>
        <p:spPr>
          <a:xfrm>
            <a:off x="533401" y="6801454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64" name="Image 6" descr="preencoded.png">
            <a:extLst>
              <a:ext uri="{FF2B5EF4-FFF2-40B4-BE49-F238E27FC236}">
                <a16:creationId xmlns:a16="http://schemas.microsoft.com/office/drawing/2014/main" id="{7ECDE772-FE4D-DED7-66DE-55982DA1C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821" y="6966874"/>
            <a:ext cx="496261" cy="496260"/>
          </a:xfrm>
          <a:prstGeom prst="rect">
            <a:avLst/>
          </a:prstGeom>
        </p:spPr>
      </p:pic>
      <p:sp>
        <p:nvSpPr>
          <p:cNvPr id="65" name="Text 21">
            <a:extLst>
              <a:ext uri="{FF2B5EF4-FFF2-40B4-BE49-F238E27FC236}">
                <a16:creationId xmlns:a16="http://schemas.microsoft.com/office/drawing/2014/main" id="{A651F737-99A6-F393-09B2-33FB734AF1C0}"/>
              </a:ext>
            </a:extLst>
          </p:cNvPr>
          <p:cNvSpPr/>
          <p:nvPr/>
        </p:nvSpPr>
        <p:spPr>
          <a:xfrm>
            <a:off x="1636202" y="6873493"/>
            <a:ext cx="6440998" cy="304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portal informativ la platformă operațională – Self Service</a:t>
            </a:r>
            <a:endParaRPr lang="ro-RO" noProof="0" dirty="0"/>
          </a:p>
        </p:txBody>
      </p:sp>
      <p:sp>
        <p:nvSpPr>
          <p:cNvPr id="66" name="Text 22">
            <a:extLst>
              <a:ext uri="{FF2B5EF4-FFF2-40B4-BE49-F238E27FC236}">
                <a16:creationId xmlns:a16="http://schemas.microsoft.com/office/drawing/2014/main" id="{0FD4A05B-D40C-B0A1-4B10-0F6C92E67ED8}"/>
              </a:ext>
            </a:extLst>
          </p:cNvPr>
          <p:cNvSpPr/>
          <p:nvPr/>
        </p:nvSpPr>
        <p:spPr>
          <a:xfrm>
            <a:off x="1636202" y="7169054"/>
            <a:ext cx="750779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/>
              <a:t>Nu doar informații, ci acțiuni concrete: depui, plătești, primești documente, totul într-un singur flux online pentru Cetățeni, Companii și Instituții Publice</a:t>
            </a:r>
          </a:p>
        </p:txBody>
      </p:sp>
      <p:sp>
        <p:nvSpPr>
          <p:cNvPr id="47" name="Shape 8">
            <a:extLst>
              <a:ext uri="{FF2B5EF4-FFF2-40B4-BE49-F238E27FC236}">
                <a16:creationId xmlns:a16="http://schemas.microsoft.com/office/drawing/2014/main" id="{260D156F-0880-B802-44F0-5F4EF120E756}"/>
              </a:ext>
            </a:extLst>
          </p:cNvPr>
          <p:cNvSpPr/>
          <p:nvPr/>
        </p:nvSpPr>
        <p:spPr>
          <a:xfrm>
            <a:off x="533400" y="4605900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44" name="Image 1" descr="preencoded.png">
            <a:extLst>
              <a:ext uri="{FF2B5EF4-FFF2-40B4-BE49-F238E27FC236}">
                <a16:creationId xmlns:a16="http://schemas.microsoft.com/office/drawing/2014/main" id="{3A2A6439-CC61-82AA-E297-5C9E6014F0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820" y="4771322"/>
            <a:ext cx="496261" cy="496260"/>
          </a:xfrm>
          <a:prstGeom prst="rect">
            <a:avLst/>
          </a:prstGeom>
        </p:spPr>
      </p:pic>
      <p:pic>
        <p:nvPicPr>
          <p:cNvPr id="77" name="Image 2" descr="preencoded.png">
            <a:extLst>
              <a:ext uri="{FF2B5EF4-FFF2-40B4-BE49-F238E27FC236}">
                <a16:creationId xmlns:a16="http://schemas.microsoft.com/office/drawing/2014/main" id="{7AA37587-F9A0-03FE-B710-1AD80F8673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266" y="3651356"/>
            <a:ext cx="496261" cy="496260"/>
          </a:xfrm>
          <a:prstGeom prst="rect">
            <a:avLst/>
          </a:prstGeom>
        </p:spPr>
      </p:pic>
      <p:sp>
        <p:nvSpPr>
          <p:cNvPr id="3" name="Text 22">
            <a:extLst>
              <a:ext uri="{FF2B5EF4-FFF2-40B4-BE49-F238E27FC236}">
                <a16:creationId xmlns:a16="http://schemas.microsoft.com/office/drawing/2014/main" id="{2AD02123-50CF-9FAA-A12D-9035C61F61A3}"/>
              </a:ext>
            </a:extLst>
          </p:cNvPr>
          <p:cNvSpPr/>
          <p:nvPr/>
        </p:nvSpPr>
        <p:spPr>
          <a:xfrm>
            <a:off x="1636202" y="5986053"/>
            <a:ext cx="7507799" cy="575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/>
              <a:t>Furnizarea de formulare și proceduri reutilizabile pentru instituțiile publice, bazate pe colectarea de date structurate de la solicitanți și generarea automată a cererilor tipizate (ex.: certificat de urbanism, atestat fiscal, etc).</a:t>
            </a:r>
          </a:p>
        </p:txBody>
      </p:sp>
      <p:sp>
        <p:nvSpPr>
          <p:cNvPr id="2" name="Text 19">
            <a:extLst>
              <a:ext uri="{FF2B5EF4-FFF2-40B4-BE49-F238E27FC236}">
                <a16:creationId xmlns:a16="http://schemas.microsoft.com/office/drawing/2014/main" id="{B975B629-FB1B-2C3B-1337-C6429F0284CA}"/>
              </a:ext>
            </a:extLst>
          </p:cNvPr>
          <p:cNvSpPr/>
          <p:nvPr/>
        </p:nvSpPr>
        <p:spPr>
          <a:xfrm>
            <a:off x="1722262" y="8181782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o-RO" sz="1600" noProof="0" dirty="0"/>
          </a:p>
        </p:txBody>
      </p:sp>
      <p:sp>
        <p:nvSpPr>
          <p:cNvPr id="6" name="Text 21">
            <a:extLst>
              <a:ext uri="{FF2B5EF4-FFF2-40B4-BE49-F238E27FC236}">
                <a16:creationId xmlns:a16="http://schemas.microsoft.com/office/drawing/2014/main" id="{438DA7B8-0F02-FE36-A050-0C991500F227}"/>
              </a:ext>
            </a:extLst>
          </p:cNvPr>
          <p:cNvSpPr/>
          <p:nvPr/>
        </p:nvSpPr>
        <p:spPr>
          <a:xfrm>
            <a:off x="1722262" y="8000521"/>
            <a:ext cx="6440998" cy="304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Registratură intrări – ieșiri și flux de lucru cu documente</a:t>
            </a:r>
            <a:endParaRPr lang="ro-RO" noProof="0" dirty="0"/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37D18A3A-2C36-2682-6580-F701A64BA237}"/>
              </a:ext>
            </a:extLst>
          </p:cNvPr>
          <p:cNvSpPr/>
          <p:nvPr/>
        </p:nvSpPr>
        <p:spPr>
          <a:xfrm>
            <a:off x="526473" y="7944130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88DC1D5B-209F-DA03-62F1-96F73CA3F089}"/>
              </a:ext>
            </a:extLst>
          </p:cNvPr>
          <p:cNvSpPr/>
          <p:nvPr/>
        </p:nvSpPr>
        <p:spPr>
          <a:xfrm>
            <a:off x="1722262" y="8304933"/>
            <a:ext cx="750779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/>
              <a:t>Preluare documentelor fizice sau electronice, înregistrarea în registrul de intrări, parcurgerea circuitului de avizare – întocmire – semnare electronică, înregistrare în registratura de ieșire</a:t>
            </a:r>
          </a:p>
        </p:txBody>
      </p:sp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196FCDB2-E658-9D0B-8CD2-59B242C682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2097" y="8063875"/>
            <a:ext cx="587610" cy="5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39AF4-4C7B-9D8D-1C15-982983D95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F88CF-32BA-2712-140D-510C11458F98}"/>
              </a:ext>
            </a:extLst>
          </p:cNvPr>
          <p:cNvSpPr txBox="1"/>
          <p:nvPr/>
        </p:nvSpPr>
        <p:spPr>
          <a:xfrm>
            <a:off x="946951" y="776210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noProof="0" dirty="0">
                <a:solidFill>
                  <a:srgbClr val="002060"/>
                </a:solidFill>
                <a:latin typeface="Open Sans Extra Bold"/>
                <a:ea typeface="Open Sans Extra Bold"/>
                <a:cs typeface="Open Sans Extra Bold"/>
              </a:rPr>
              <a:t>Elemente de noutate</a:t>
            </a:r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233A824B-6803-D029-F60F-675977D994DE}"/>
              </a:ext>
            </a:extLst>
          </p:cNvPr>
          <p:cNvSpPr/>
          <p:nvPr/>
        </p:nvSpPr>
        <p:spPr>
          <a:xfrm rot="10800000">
            <a:off x="10094222" y="1038469"/>
            <a:ext cx="16764016" cy="5334000"/>
          </a:xfrm>
          <a:custGeom>
            <a:avLst/>
            <a:gdLst/>
            <a:ahLst/>
            <a:cxnLst/>
            <a:rect l="l" t="t" r="r" b="b"/>
            <a:pathLst>
              <a:path w="18962602" h="6274898">
                <a:moveTo>
                  <a:pt x="0" y="0"/>
                </a:moveTo>
                <a:lnTo>
                  <a:pt x="18962602" y="0"/>
                </a:lnTo>
                <a:lnTo>
                  <a:pt x="18962602" y="6274898"/>
                </a:lnTo>
                <a:lnTo>
                  <a:pt x="0" y="627489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428ACE98-BD0E-99CF-000B-FCC64E38AA78}"/>
              </a:ext>
            </a:extLst>
          </p:cNvPr>
          <p:cNvSpPr/>
          <p:nvPr/>
        </p:nvSpPr>
        <p:spPr>
          <a:xfrm rot="10800000">
            <a:off x="3025552" y="-4364390"/>
            <a:ext cx="16764016" cy="5334000"/>
          </a:xfrm>
          <a:custGeom>
            <a:avLst/>
            <a:gdLst/>
            <a:ahLst/>
            <a:cxnLst/>
            <a:rect l="l" t="t" r="r" b="b"/>
            <a:pathLst>
              <a:path w="18962602" h="6274898">
                <a:moveTo>
                  <a:pt x="0" y="0"/>
                </a:moveTo>
                <a:lnTo>
                  <a:pt x="18962603" y="0"/>
                </a:lnTo>
                <a:lnTo>
                  <a:pt x="18962603" y="6274897"/>
                </a:lnTo>
                <a:lnTo>
                  <a:pt x="0" y="6274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D1D3F7D-9B24-ACE0-494B-1198B9532588}"/>
              </a:ext>
            </a:extLst>
          </p:cNvPr>
          <p:cNvSpPr/>
          <p:nvPr/>
        </p:nvSpPr>
        <p:spPr>
          <a:xfrm rot="10800000">
            <a:off x="7696200" y="-1326201"/>
            <a:ext cx="12634898" cy="4020191"/>
          </a:xfrm>
          <a:custGeom>
            <a:avLst/>
            <a:gdLst/>
            <a:ahLst/>
            <a:cxnLst/>
            <a:rect l="l" t="t" r="r" b="b"/>
            <a:pathLst>
              <a:path w="14291954" h="4729338">
                <a:moveTo>
                  <a:pt x="0" y="0"/>
                </a:moveTo>
                <a:lnTo>
                  <a:pt x="14291955" y="0"/>
                </a:lnTo>
                <a:lnTo>
                  <a:pt x="14291955" y="4729338"/>
                </a:lnTo>
                <a:lnTo>
                  <a:pt x="0" y="472933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o-RO" noProof="0" dirty="0"/>
          </a:p>
        </p:txBody>
      </p:sp>
      <p:pic>
        <p:nvPicPr>
          <p:cNvPr id="71" name="Picture 70" descr="A diagram of a diagram of a road&#10;&#10;AI-generated content may be incorrect.">
            <a:extLst>
              <a:ext uri="{FF2B5EF4-FFF2-40B4-BE49-F238E27FC236}">
                <a16:creationId xmlns:a16="http://schemas.microsoft.com/office/drawing/2014/main" id="{304688FE-4C09-D4C4-83CA-91C9DD4E81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1"/>
          <a:stretch>
            <a:fillRect/>
          </a:stretch>
        </p:blipFill>
        <p:spPr>
          <a:xfrm>
            <a:off x="8963628" y="1866889"/>
            <a:ext cx="9432704" cy="7443907"/>
          </a:xfrm>
          <a:prstGeom prst="rect">
            <a:avLst/>
          </a:prstGeom>
        </p:spPr>
      </p:pic>
      <p:sp>
        <p:nvSpPr>
          <p:cNvPr id="39" name="Shape 2">
            <a:extLst>
              <a:ext uri="{FF2B5EF4-FFF2-40B4-BE49-F238E27FC236}">
                <a16:creationId xmlns:a16="http://schemas.microsoft.com/office/drawing/2014/main" id="{F76FCEF3-720F-9F1D-27AA-9582C4240562}"/>
              </a:ext>
            </a:extLst>
          </p:cNvPr>
          <p:cNvSpPr/>
          <p:nvPr/>
        </p:nvSpPr>
        <p:spPr>
          <a:xfrm>
            <a:off x="533400" y="2400300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40" name="Image 0" descr="preencoded.png">
            <a:extLst>
              <a:ext uri="{FF2B5EF4-FFF2-40B4-BE49-F238E27FC236}">
                <a16:creationId xmlns:a16="http://schemas.microsoft.com/office/drawing/2014/main" id="{34C2BA50-4599-22A1-D89B-BFD380464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820" y="2565720"/>
            <a:ext cx="496261" cy="496260"/>
          </a:xfrm>
          <a:prstGeom prst="rect">
            <a:avLst/>
          </a:prstGeom>
        </p:spPr>
      </p:pic>
      <p:sp>
        <p:nvSpPr>
          <p:cNvPr id="41" name="Text 3">
            <a:extLst>
              <a:ext uri="{FF2B5EF4-FFF2-40B4-BE49-F238E27FC236}">
                <a16:creationId xmlns:a16="http://schemas.microsoft.com/office/drawing/2014/main" id="{E1EDE775-2C28-E57A-578D-C983D3AEC791}"/>
              </a:ext>
            </a:extLst>
          </p:cNvPr>
          <p:cNvSpPr/>
          <p:nvPr/>
        </p:nvSpPr>
        <p:spPr>
          <a:xfrm>
            <a:off x="1636201" y="2400300"/>
            <a:ext cx="1543921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Rapoarte și tablouri de bord</a:t>
            </a:r>
            <a:endParaRPr lang="ro-RO" noProof="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72E107DB-8376-42F0-7201-436BF646CECE}"/>
              </a:ext>
            </a:extLst>
          </p:cNvPr>
          <p:cNvSpPr/>
          <p:nvPr/>
        </p:nvSpPr>
        <p:spPr>
          <a:xfrm>
            <a:off x="1636201" y="2712201"/>
            <a:ext cx="743449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Rapoarte operaționale și tablouri de bord </a:t>
            </a:r>
            <a:r>
              <a:rPr lang="ro-RO" sz="1600" dirty="0"/>
              <a:t>puse la dispoziția instituțiilor publice pentru analiza solicitărilor primite în portal, a tichetelor de suport, a utilizatorilor din instituție și a procedurilor gestionate la nivel instituțional.</a:t>
            </a:r>
            <a:endParaRPr lang="ro-RO" sz="1600" noProof="0" dirty="0"/>
          </a:p>
        </p:txBody>
      </p:sp>
      <p:sp>
        <p:nvSpPr>
          <p:cNvPr id="43" name="Shape 5">
            <a:extLst>
              <a:ext uri="{FF2B5EF4-FFF2-40B4-BE49-F238E27FC236}">
                <a16:creationId xmlns:a16="http://schemas.microsoft.com/office/drawing/2014/main" id="{46DD5F04-B5E0-FF4F-A6FE-978F706E5658}"/>
              </a:ext>
            </a:extLst>
          </p:cNvPr>
          <p:cNvSpPr/>
          <p:nvPr/>
        </p:nvSpPr>
        <p:spPr>
          <a:xfrm>
            <a:off x="533400" y="3718854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sp>
        <p:nvSpPr>
          <p:cNvPr id="45" name="Text 6">
            <a:extLst>
              <a:ext uri="{FF2B5EF4-FFF2-40B4-BE49-F238E27FC236}">
                <a16:creationId xmlns:a16="http://schemas.microsoft.com/office/drawing/2014/main" id="{DFE5EB55-C760-D367-3F34-90D19C428BB1}"/>
              </a:ext>
            </a:extLst>
          </p:cNvPr>
          <p:cNvSpPr/>
          <p:nvPr/>
        </p:nvSpPr>
        <p:spPr>
          <a:xfrm>
            <a:off x="1577849" y="3739483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</a:t>
            </a:r>
            <a:r>
              <a:rPr lang="en-US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ANAF, </a:t>
            </a: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ONRC</a:t>
            </a:r>
            <a:r>
              <a:rPr lang="en-US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b="1" noProof="0" dirty="0" err="1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Ghi</a:t>
            </a:r>
            <a:r>
              <a:rPr lang="ro-RO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șeul.ro, just.ro</a:t>
            </a:r>
            <a:endParaRPr lang="ro-RO" noProof="0" dirty="0"/>
          </a:p>
          <a:p>
            <a:pPr marL="0" indent="0" algn="l">
              <a:buNone/>
            </a:pPr>
            <a:endParaRPr lang="ro-RO" noProof="0" dirty="0"/>
          </a:p>
        </p:txBody>
      </p:sp>
      <p:sp>
        <p:nvSpPr>
          <p:cNvPr id="46" name="Text 7">
            <a:extLst>
              <a:ext uri="{FF2B5EF4-FFF2-40B4-BE49-F238E27FC236}">
                <a16:creationId xmlns:a16="http://schemas.microsoft.com/office/drawing/2014/main" id="{9470CC23-94FA-5AFF-E434-F46325CE1430}"/>
              </a:ext>
            </a:extLst>
          </p:cNvPr>
          <p:cNvSpPr/>
          <p:nvPr/>
        </p:nvSpPr>
        <p:spPr>
          <a:xfrm>
            <a:off x="1577849" y="4004945"/>
            <a:ext cx="7327426" cy="1381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</a:t>
            </a:r>
            <a:r>
              <a:rPr lang="pt-BR" sz="1600" dirty="0"/>
              <a:t> </a:t>
            </a:r>
            <a:r>
              <a:rPr lang="pt-BR" sz="1600" b="1" dirty="0"/>
              <a:t>Agenția Națională de Administrare Fiscală</a:t>
            </a:r>
            <a:r>
              <a:rPr lang="ro-RO" sz="1600" b="1" dirty="0"/>
              <a:t> </a:t>
            </a:r>
            <a:r>
              <a:rPr lang="ro-RO" sz="1600" dirty="0"/>
              <a:t>pentru eficientizarea procesului de înrolare instituții publice în portal</a:t>
            </a:r>
            <a:endParaRPr lang="ro-RO" sz="1600" noProof="0" dirty="0"/>
          </a:p>
          <a:p>
            <a:r>
              <a:rPr lang="ro-RO" sz="1600" noProof="0" dirty="0"/>
              <a:t>Integrare cu </a:t>
            </a:r>
            <a:r>
              <a:rPr lang="it-IT" sz="1600" dirty="0"/>
              <a:t> </a:t>
            </a:r>
            <a:r>
              <a:rPr lang="it-IT" sz="1600" b="1" dirty="0"/>
              <a:t>Oficiul National al Registrului Comertului</a:t>
            </a:r>
            <a:r>
              <a:rPr lang="ro-RO" sz="1600" b="1" dirty="0"/>
              <a:t> </a:t>
            </a:r>
            <a:r>
              <a:rPr lang="ro-RO" sz="1600" dirty="0"/>
              <a:t>pentru înrolarea</a:t>
            </a:r>
          </a:p>
          <a:p>
            <a:r>
              <a:rPr lang="ro-RO" sz="1600" dirty="0"/>
              <a:t>Integrare </a:t>
            </a:r>
            <a:r>
              <a:rPr lang="ro-RO" sz="1600" b="1" dirty="0"/>
              <a:t>Ghișeul.ro</a:t>
            </a:r>
            <a:r>
              <a:rPr lang="ro-RO" sz="1600" dirty="0"/>
              <a:t> pentru procesare de plăți online</a:t>
            </a:r>
          </a:p>
          <a:p>
            <a:r>
              <a:rPr lang="ro-RO" sz="1600" dirty="0"/>
              <a:t>Integrare cu </a:t>
            </a:r>
            <a:r>
              <a:rPr lang="ro-RO" sz="1600" b="1" dirty="0"/>
              <a:t>portalul legislativ</a:t>
            </a:r>
            <a:r>
              <a:rPr lang="ro-RO" sz="1600" dirty="0"/>
              <a:t> pentru preluarea actelor normative actualizate</a:t>
            </a:r>
          </a:p>
          <a:p>
            <a:r>
              <a:rPr lang="ro-RO" sz="1600" dirty="0"/>
              <a:t> automată a persoanelor juridice în portal</a:t>
            </a:r>
            <a:endParaRPr lang="ro-RO" sz="1600" noProof="0" dirty="0"/>
          </a:p>
        </p:txBody>
      </p:sp>
      <p:sp>
        <p:nvSpPr>
          <p:cNvPr id="49" name="Text 9">
            <a:extLst>
              <a:ext uri="{FF2B5EF4-FFF2-40B4-BE49-F238E27FC236}">
                <a16:creationId xmlns:a16="http://schemas.microsoft.com/office/drawing/2014/main" id="{285FDD47-3027-D960-9B5C-CEB011D63D90}"/>
              </a:ext>
            </a:extLst>
          </p:cNvPr>
          <p:cNvSpPr/>
          <p:nvPr/>
        </p:nvSpPr>
        <p:spPr>
          <a:xfrm>
            <a:off x="1636201" y="4605900"/>
            <a:ext cx="1543921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o-RO" noProof="0" dirty="0"/>
          </a:p>
        </p:txBody>
      </p:sp>
      <p:sp>
        <p:nvSpPr>
          <p:cNvPr id="59" name="Shape 17">
            <a:extLst>
              <a:ext uri="{FF2B5EF4-FFF2-40B4-BE49-F238E27FC236}">
                <a16:creationId xmlns:a16="http://schemas.microsoft.com/office/drawing/2014/main" id="{2C979028-C8A3-84CC-AB3F-76676B03EFCD}"/>
              </a:ext>
            </a:extLst>
          </p:cNvPr>
          <p:cNvSpPr/>
          <p:nvPr/>
        </p:nvSpPr>
        <p:spPr>
          <a:xfrm>
            <a:off x="533401" y="5698654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60" name="Image 5" descr="preencoded.png">
            <a:extLst>
              <a:ext uri="{FF2B5EF4-FFF2-40B4-BE49-F238E27FC236}">
                <a16:creationId xmlns:a16="http://schemas.microsoft.com/office/drawing/2014/main" id="{7927BBDA-2625-5503-2A3F-5B88897C1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821" y="5864074"/>
            <a:ext cx="496261" cy="496260"/>
          </a:xfrm>
          <a:prstGeom prst="rect">
            <a:avLst/>
          </a:prstGeom>
        </p:spPr>
      </p:pic>
      <p:sp>
        <p:nvSpPr>
          <p:cNvPr id="61" name="Text 18">
            <a:extLst>
              <a:ext uri="{FF2B5EF4-FFF2-40B4-BE49-F238E27FC236}">
                <a16:creationId xmlns:a16="http://schemas.microsoft.com/office/drawing/2014/main" id="{4F1DEE1B-20C4-7121-890D-293299B8920C}"/>
              </a:ext>
            </a:extLst>
          </p:cNvPr>
          <p:cNvSpPr/>
          <p:nvPr/>
        </p:nvSpPr>
        <p:spPr>
          <a:xfrm>
            <a:off x="1636202" y="5698654"/>
            <a:ext cx="6059998" cy="31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Definire de șabloane pentru instituțiile publice</a:t>
            </a:r>
            <a:endParaRPr lang="ro-RO" noProof="0" dirty="0"/>
          </a:p>
        </p:txBody>
      </p:sp>
      <p:sp>
        <p:nvSpPr>
          <p:cNvPr id="62" name="Text 19">
            <a:extLst>
              <a:ext uri="{FF2B5EF4-FFF2-40B4-BE49-F238E27FC236}">
                <a16:creationId xmlns:a16="http://schemas.microsoft.com/office/drawing/2014/main" id="{B0C8948A-CC4F-3634-16E1-A2E042456803}"/>
              </a:ext>
            </a:extLst>
          </p:cNvPr>
          <p:cNvSpPr/>
          <p:nvPr/>
        </p:nvSpPr>
        <p:spPr>
          <a:xfrm>
            <a:off x="1636202" y="7054754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o-RO" sz="1600" noProof="0" dirty="0"/>
          </a:p>
        </p:txBody>
      </p:sp>
      <p:sp>
        <p:nvSpPr>
          <p:cNvPr id="63" name="Shape 20">
            <a:extLst>
              <a:ext uri="{FF2B5EF4-FFF2-40B4-BE49-F238E27FC236}">
                <a16:creationId xmlns:a16="http://schemas.microsoft.com/office/drawing/2014/main" id="{16F3364F-F74D-4F32-7480-8D238FAC8AA2}"/>
              </a:ext>
            </a:extLst>
          </p:cNvPr>
          <p:cNvSpPr/>
          <p:nvPr/>
        </p:nvSpPr>
        <p:spPr>
          <a:xfrm>
            <a:off x="533401" y="6801454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pic>
        <p:nvPicPr>
          <p:cNvPr id="64" name="Image 6" descr="preencoded.png">
            <a:extLst>
              <a:ext uri="{FF2B5EF4-FFF2-40B4-BE49-F238E27FC236}">
                <a16:creationId xmlns:a16="http://schemas.microsoft.com/office/drawing/2014/main" id="{F9569458-78A5-0CC9-A336-0FFDEEE6E0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821" y="6966874"/>
            <a:ext cx="496261" cy="496260"/>
          </a:xfrm>
          <a:prstGeom prst="rect">
            <a:avLst/>
          </a:prstGeom>
        </p:spPr>
      </p:pic>
      <p:sp>
        <p:nvSpPr>
          <p:cNvPr id="65" name="Text 21">
            <a:extLst>
              <a:ext uri="{FF2B5EF4-FFF2-40B4-BE49-F238E27FC236}">
                <a16:creationId xmlns:a16="http://schemas.microsoft.com/office/drawing/2014/main" id="{AB691E77-FB42-446F-9388-63E67A30FBEB}"/>
              </a:ext>
            </a:extLst>
          </p:cNvPr>
          <p:cNvSpPr/>
          <p:nvPr/>
        </p:nvSpPr>
        <p:spPr>
          <a:xfrm>
            <a:off x="1636202" y="6873493"/>
            <a:ext cx="6440998" cy="304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</a:t>
            </a:r>
            <a:r>
              <a:rPr lang="en-US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</a:t>
            </a:r>
            <a:r>
              <a:rPr lang="ro-RO" b="1" noProof="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soluționare tichete suport</a:t>
            </a:r>
            <a:endParaRPr lang="ro-RO" noProof="0" dirty="0"/>
          </a:p>
        </p:txBody>
      </p:sp>
      <p:sp>
        <p:nvSpPr>
          <p:cNvPr id="66" name="Text 22">
            <a:extLst>
              <a:ext uri="{FF2B5EF4-FFF2-40B4-BE49-F238E27FC236}">
                <a16:creationId xmlns:a16="http://schemas.microsoft.com/office/drawing/2014/main" id="{3A0B7334-8704-26B9-31EF-17938AEDE412}"/>
              </a:ext>
            </a:extLst>
          </p:cNvPr>
          <p:cNvSpPr/>
          <p:nvPr/>
        </p:nvSpPr>
        <p:spPr>
          <a:xfrm>
            <a:off x="1636202" y="7169054"/>
            <a:ext cx="750779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/>
              <a:t>Modul dedicat soluționării tichetelor de suport inițiate de cetățeni, persoane juridice și instituții publice</a:t>
            </a:r>
          </a:p>
        </p:txBody>
      </p:sp>
      <p:pic>
        <p:nvPicPr>
          <p:cNvPr id="77" name="Image 2" descr="preencoded.png">
            <a:extLst>
              <a:ext uri="{FF2B5EF4-FFF2-40B4-BE49-F238E27FC236}">
                <a16:creationId xmlns:a16="http://schemas.microsoft.com/office/drawing/2014/main" id="{0452DE38-39AD-4E3D-CBB3-D4C457FBF6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436" y="3883840"/>
            <a:ext cx="496261" cy="496260"/>
          </a:xfrm>
          <a:prstGeom prst="rect">
            <a:avLst/>
          </a:prstGeom>
        </p:spPr>
      </p:pic>
      <p:sp>
        <p:nvSpPr>
          <p:cNvPr id="3" name="Text 22">
            <a:extLst>
              <a:ext uri="{FF2B5EF4-FFF2-40B4-BE49-F238E27FC236}">
                <a16:creationId xmlns:a16="http://schemas.microsoft.com/office/drawing/2014/main" id="{E3D90339-112F-9DA0-BF25-69ADFBD935D4}"/>
              </a:ext>
            </a:extLst>
          </p:cNvPr>
          <p:cNvSpPr/>
          <p:nvPr/>
        </p:nvSpPr>
        <p:spPr>
          <a:xfrm>
            <a:off x="1636202" y="5986053"/>
            <a:ext cx="7507799" cy="575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dirty="0"/>
              <a:t>Configurarea de șabloane reutilizabile pentru procedurile oferite online către cetățeni și persoane juridice</a:t>
            </a:r>
            <a:endParaRPr lang="ro-RO" sz="1600" noProof="0" dirty="0"/>
          </a:p>
        </p:txBody>
      </p:sp>
      <p:sp>
        <p:nvSpPr>
          <p:cNvPr id="2" name="Text 19">
            <a:extLst>
              <a:ext uri="{FF2B5EF4-FFF2-40B4-BE49-F238E27FC236}">
                <a16:creationId xmlns:a16="http://schemas.microsoft.com/office/drawing/2014/main" id="{650DF69D-C669-40B7-C21E-9809BD61EA35}"/>
              </a:ext>
            </a:extLst>
          </p:cNvPr>
          <p:cNvSpPr/>
          <p:nvPr/>
        </p:nvSpPr>
        <p:spPr>
          <a:xfrm>
            <a:off x="1722262" y="8181782"/>
            <a:ext cx="7269074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o-RO" sz="1600" noProof="0" dirty="0"/>
          </a:p>
        </p:txBody>
      </p:sp>
      <p:sp>
        <p:nvSpPr>
          <p:cNvPr id="6" name="Text 21">
            <a:extLst>
              <a:ext uri="{FF2B5EF4-FFF2-40B4-BE49-F238E27FC236}">
                <a16:creationId xmlns:a16="http://schemas.microsoft.com/office/drawing/2014/main" id="{ECBEDF1C-2466-C866-F2F2-C44A23019C74}"/>
              </a:ext>
            </a:extLst>
          </p:cNvPr>
          <p:cNvSpPr/>
          <p:nvPr/>
        </p:nvSpPr>
        <p:spPr>
          <a:xfrm>
            <a:off x="1722262" y="8000521"/>
            <a:ext cx="6440998" cy="304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Centralizator documente </a:t>
            </a:r>
            <a:endParaRPr lang="ro-RO" noProof="0" dirty="0"/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B51B68CA-6ADF-D473-54AC-25B55A9630EB}"/>
              </a:ext>
            </a:extLst>
          </p:cNvPr>
          <p:cNvSpPr/>
          <p:nvPr/>
        </p:nvSpPr>
        <p:spPr>
          <a:xfrm>
            <a:off x="508342" y="7937333"/>
            <a:ext cx="827101" cy="8271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ro-RO" sz="2800" noProof="0" dirty="0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3E289D90-52B7-29A8-6387-2FC104B5B8C2}"/>
              </a:ext>
            </a:extLst>
          </p:cNvPr>
          <p:cNvSpPr/>
          <p:nvPr/>
        </p:nvSpPr>
        <p:spPr>
          <a:xfrm>
            <a:off x="1722262" y="8304933"/>
            <a:ext cx="7507799" cy="4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o-RO" sz="1600" noProof="0" dirty="0"/>
              <a:t>Centralizator de documente folosite în solicitări și emise de instituțiile publice prin intermediul platformei </a:t>
            </a:r>
            <a:r>
              <a:rPr lang="ro-RO" sz="1600" noProof="0" dirty="0" err="1"/>
              <a:t>ROePAS</a:t>
            </a:r>
            <a:endParaRPr lang="ro-RO" sz="1600" noProof="0" dirty="0"/>
          </a:p>
        </p:txBody>
      </p:sp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1B697999-48ED-E291-1D94-375A396C36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087" y="8057078"/>
            <a:ext cx="587610" cy="5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5D45382-CCEC-3FA3-EF48-11A6AAA2E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17228"/>
          <a:stretch>
            <a:fillRect/>
          </a:stretch>
        </p:blipFill>
        <p:spPr>
          <a:xfrm>
            <a:off x="866455" y="636495"/>
            <a:ext cx="16555089" cy="8804217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9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28600" y="-120396"/>
            <a:ext cx="18592800" cy="1301496"/>
          </a:xfrm>
          <a:prstGeom prst="rect">
            <a:avLst/>
          </a:prstGeom>
          <a:solidFill>
            <a:srgbClr val="2E487D"/>
          </a:solidFill>
          <a:ln/>
        </p:spPr>
        <p:txBody>
          <a:bodyPr/>
          <a:lstStyle/>
          <a:p>
            <a:endParaRPr lang="ro-RO" sz="3600" noProof="0" dirty="0"/>
          </a:p>
        </p:txBody>
      </p:sp>
      <p:sp>
        <p:nvSpPr>
          <p:cNvPr id="3" name="Text 1"/>
          <p:cNvSpPr/>
          <p:nvPr/>
        </p:nvSpPr>
        <p:spPr>
          <a:xfrm>
            <a:off x="914400" y="190500"/>
            <a:ext cx="12801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o-RO" sz="4400" b="1" noProof="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Tipuri de integrare</a:t>
            </a:r>
            <a:endParaRPr lang="ro-RO" sz="4400" noProof="0" dirty="0"/>
          </a:p>
        </p:txBody>
      </p:sp>
      <p:sp>
        <p:nvSpPr>
          <p:cNvPr id="4" name="Text 2"/>
          <p:cNvSpPr/>
          <p:nvPr/>
        </p:nvSpPr>
        <p:spPr>
          <a:xfrm>
            <a:off x="10058400" y="26670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ro-RO" sz="2200" noProof="0" dirty="0">
                <a:solidFill>
                  <a:srgbClr val="94C5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Comparație între cele 3 tipuri de integrare</a:t>
            </a:r>
            <a:endParaRPr lang="ro-RO" sz="2200" noProof="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625BA12-A632-4351-EC07-C2729A7D451E}"/>
              </a:ext>
            </a:extLst>
          </p:cNvPr>
          <p:cNvGrpSpPr/>
          <p:nvPr/>
        </p:nvGrpSpPr>
        <p:grpSpPr>
          <a:xfrm>
            <a:off x="960120" y="1790700"/>
            <a:ext cx="16184880" cy="7040880"/>
            <a:chOff x="640080" y="2011680"/>
            <a:chExt cx="16184880" cy="7040880"/>
          </a:xfrm>
        </p:grpSpPr>
        <p:sp>
          <p:nvSpPr>
            <p:cNvPr id="5" name="Shape 3"/>
            <p:cNvSpPr/>
            <p:nvPr/>
          </p:nvSpPr>
          <p:spPr>
            <a:xfrm>
              <a:off x="640080" y="2011680"/>
              <a:ext cx="5212080" cy="7040880"/>
            </a:xfrm>
            <a:prstGeom prst="roundRect">
              <a:avLst>
                <a:gd name="adj" fmla="val 4211"/>
              </a:avLst>
            </a:prstGeom>
            <a:solidFill>
              <a:srgbClr val="FFFFFF"/>
            </a:solidFill>
            <a:ln/>
            <a:effectLst>
              <a:outerShdw blurRad="101600" dist="25400" dir="81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6" name="Shape 4"/>
            <p:cNvSpPr/>
            <p:nvPr/>
          </p:nvSpPr>
          <p:spPr>
            <a:xfrm>
              <a:off x="640080" y="2011680"/>
              <a:ext cx="5212080" cy="109728"/>
            </a:xfrm>
            <a:prstGeom prst="rect">
              <a:avLst/>
            </a:prstGeom>
            <a:solidFill>
              <a:srgbClr val="0891B2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7" name="Shape 5"/>
            <p:cNvSpPr/>
            <p:nvPr/>
          </p:nvSpPr>
          <p:spPr>
            <a:xfrm>
              <a:off x="1005840" y="2377440"/>
              <a:ext cx="1005840" cy="1005840"/>
            </a:xfrm>
            <a:prstGeom prst="ellipse">
              <a:avLst/>
            </a:prstGeom>
            <a:solidFill>
              <a:srgbClr val="ECFEFF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pic>
          <p:nvPicPr>
            <p:cNvPr id="8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584" y="2615184"/>
              <a:ext cx="548640" cy="548640"/>
            </a:xfrm>
            <a:prstGeom prst="rect">
              <a:avLst/>
            </a:prstGeom>
          </p:spPr>
        </p:pic>
        <p:sp>
          <p:nvSpPr>
            <p:cNvPr id="9" name="Text 6"/>
            <p:cNvSpPr/>
            <p:nvPr/>
          </p:nvSpPr>
          <p:spPr>
            <a:xfrm>
              <a:off x="2194560" y="2377440"/>
              <a:ext cx="3291840" cy="51206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2000" b="1" noProof="0" dirty="0">
                  <a:solidFill>
                    <a:srgbClr val="0891B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Tip integrare 1</a:t>
              </a:r>
              <a:endParaRPr lang="ro-RO" sz="2000" noProof="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2194560" y="2798064"/>
              <a:ext cx="3291840" cy="5852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2600" b="1" noProof="0" dirty="0">
                  <a:solidFill>
                    <a:srgbClr val="0F172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Exclusiv în </a:t>
              </a:r>
              <a:r>
                <a:rPr lang="ro-RO" sz="2600" b="1" noProof="0" dirty="0" err="1">
                  <a:solidFill>
                    <a:srgbClr val="0F172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ROePAS</a:t>
              </a:r>
              <a:endParaRPr lang="ro-RO" sz="2600" noProof="0" dirty="0"/>
            </a:p>
          </p:txBody>
        </p:sp>
        <p:sp>
          <p:nvSpPr>
            <p:cNvPr id="11" name="Shape 8"/>
            <p:cNvSpPr/>
            <p:nvPr/>
          </p:nvSpPr>
          <p:spPr>
            <a:xfrm>
              <a:off x="1005840" y="3840480"/>
              <a:ext cx="4480560" cy="0"/>
            </a:xfrm>
            <a:prstGeom prst="line">
              <a:avLst/>
            </a:prstGeom>
            <a:noFill/>
            <a:ln w="9525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1005840" y="4023360"/>
              <a:ext cx="448056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ro-RO" noProof="0" dirty="0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Instituția utilizează integral platforma </a:t>
              </a:r>
              <a:r>
                <a:rPr lang="ro-RO" noProof="0" dirty="0" err="1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ROePAS</a:t>
              </a:r>
              <a:r>
                <a:rPr lang="ro-RO" noProof="0" dirty="0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pentru gestionarea procedurilor și soluționarea solicitărilor.</a:t>
              </a:r>
              <a:endParaRPr lang="ro-RO" noProof="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1005840" y="5212080"/>
              <a:ext cx="448056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1500" b="1" kern="0" spc="400" noProof="0" dirty="0">
                  <a:solidFill>
                    <a:srgbClr val="94A3B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FLUX PROCESARE</a:t>
              </a:r>
              <a:endParaRPr lang="ro-RO" sz="1500" noProof="0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D657ECB-673A-1332-884F-A9AA79B43655}"/>
                </a:ext>
              </a:extLst>
            </p:cNvPr>
            <p:cNvGrpSpPr/>
            <p:nvPr/>
          </p:nvGrpSpPr>
          <p:grpSpPr>
            <a:xfrm>
              <a:off x="1005840" y="5577840"/>
              <a:ext cx="4480560" cy="658368"/>
              <a:chOff x="1005840" y="5669280"/>
              <a:chExt cx="4480560" cy="658368"/>
            </a:xfrm>
          </p:grpSpPr>
          <p:sp>
            <p:nvSpPr>
              <p:cNvPr id="14" name="Shape 11"/>
              <p:cNvSpPr/>
              <p:nvPr/>
            </p:nvSpPr>
            <p:spPr>
              <a:xfrm>
                <a:off x="1005840" y="5669280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ECFEFF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15" name="Image 1" descr="preencode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296" y="5833872"/>
                <a:ext cx="438912" cy="438912"/>
              </a:xfrm>
              <a:prstGeom prst="rect">
                <a:avLst/>
              </a:prstGeom>
            </p:spPr>
          </p:pic>
          <p:sp>
            <p:nvSpPr>
              <p:cNvPr id="16" name="Text 12"/>
              <p:cNvSpPr/>
              <p:nvPr/>
            </p:nvSpPr>
            <p:spPr>
              <a:xfrm>
                <a:off x="1700784" y="5788152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0891B2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1</a:t>
                </a:r>
                <a:endParaRPr lang="ro-RO" sz="1600" noProof="0" dirty="0"/>
              </a:p>
            </p:txBody>
          </p:sp>
          <p:sp>
            <p:nvSpPr>
              <p:cNvPr id="17" name="Text 13"/>
              <p:cNvSpPr/>
              <p:nvPr/>
            </p:nvSpPr>
            <p:spPr>
              <a:xfrm>
                <a:off x="2066544" y="5705856"/>
                <a:ext cx="3328416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Solicitantul trimite cererea în </a:t>
                </a:r>
                <a:r>
                  <a:rPr lang="ro-RO" sz="1700" noProof="0" dirty="0" err="1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ROePAS</a:t>
                </a:r>
                <a:endParaRPr lang="ro-RO" sz="1700" noProof="0" dirty="0"/>
              </a:p>
            </p:txBody>
          </p:sp>
        </p:grpSp>
        <p:pic>
          <p:nvPicPr>
            <p:cNvPr id="18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7728" y="6210300"/>
              <a:ext cx="176784" cy="182880"/>
            </a:xfrm>
            <a:prstGeom prst="rect">
              <a:avLst/>
            </a:prstGeom>
          </p:spPr>
        </p:pic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1FB4022-2F3D-09FC-D8D3-78EFA18F499A}"/>
                </a:ext>
              </a:extLst>
            </p:cNvPr>
            <p:cNvGrpSpPr/>
            <p:nvPr/>
          </p:nvGrpSpPr>
          <p:grpSpPr>
            <a:xfrm>
              <a:off x="1005840" y="6409679"/>
              <a:ext cx="4480560" cy="658368"/>
              <a:chOff x="1005840" y="6473952"/>
              <a:chExt cx="4480560" cy="658368"/>
            </a:xfrm>
          </p:grpSpPr>
          <p:sp>
            <p:nvSpPr>
              <p:cNvPr id="19" name="Shape 14"/>
              <p:cNvSpPr/>
              <p:nvPr/>
            </p:nvSpPr>
            <p:spPr>
              <a:xfrm>
                <a:off x="1005840" y="6473952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ECFEFF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20" name="Image 3" descr="preencod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5296" y="6638544"/>
                <a:ext cx="438912" cy="438912"/>
              </a:xfrm>
              <a:prstGeom prst="rect">
                <a:avLst/>
              </a:prstGeom>
            </p:spPr>
          </p:pic>
          <p:sp>
            <p:nvSpPr>
              <p:cNvPr id="21" name="Text 15"/>
              <p:cNvSpPr/>
              <p:nvPr/>
            </p:nvSpPr>
            <p:spPr>
              <a:xfrm>
                <a:off x="1700784" y="6588981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0891B2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2</a:t>
                </a:r>
                <a:endParaRPr lang="ro-RO" sz="1600" noProof="0" dirty="0"/>
              </a:p>
            </p:txBody>
          </p:sp>
          <p:sp>
            <p:nvSpPr>
              <p:cNvPr id="22" name="Text 16"/>
              <p:cNvSpPr/>
              <p:nvPr/>
            </p:nvSpPr>
            <p:spPr>
              <a:xfrm>
                <a:off x="2066544" y="6510528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 err="1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ROePAS</a:t>
                </a:r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procesează în </a:t>
                </a:r>
                <a:r>
                  <a:rPr lang="ro-RO" sz="1700" noProof="0" dirty="0" err="1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Backoffice</a:t>
                </a:r>
                <a:endParaRPr lang="ro-RO" sz="1700" noProof="0" dirty="0"/>
              </a:p>
            </p:txBody>
          </p:sp>
        </p:grpSp>
        <p:pic>
          <p:nvPicPr>
            <p:cNvPr id="23" name="Image 4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7728" y="7065528"/>
              <a:ext cx="176784" cy="213095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57BD795-B4AC-2E4B-CD0B-914DC14023A0}"/>
                </a:ext>
              </a:extLst>
            </p:cNvPr>
            <p:cNvGrpSpPr/>
            <p:nvPr/>
          </p:nvGrpSpPr>
          <p:grpSpPr>
            <a:xfrm>
              <a:off x="1005840" y="7277100"/>
              <a:ext cx="4480560" cy="658368"/>
              <a:chOff x="1005840" y="7315200"/>
              <a:chExt cx="4480560" cy="658368"/>
            </a:xfrm>
          </p:grpSpPr>
          <p:sp>
            <p:nvSpPr>
              <p:cNvPr id="24" name="Shape 17"/>
              <p:cNvSpPr/>
              <p:nvPr/>
            </p:nvSpPr>
            <p:spPr>
              <a:xfrm>
                <a:off x="1005840" y="7315200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ECFEFF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25" name="Image 5" descr="preencod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5296" y="7443216"/>
                <a:ext cx="438912" cy="438912"/>
              </a:xfrm>
              <a:prstGeom prst="rect">
                <a:avLst/>
              </a:prstGeom>
            </p:spPr>
          </p:pic>
          <p:sp>
            <p:nvSpPr>
              <p:cNvPr id="26" name="Text 18"/>
              <p:cNvSpPr/>
              <p:nvPr/>
            </p:nvSpPr>
            <p:spPr>
              <a:xfrm>
                <a:off x="1694688" y="7404718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0891B2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3</a:t>
                </a:r>
                <a:endParaRPr lang="ro-RO" sz="1600" noProof="0" dirty="0"/>
              </a:p>
            </p:txBody>
          </p:sp>
          <p:sp>
            <p:nvSpPr>
              <p:cNvPr id="27" name="Text 19"/>
              <p:cNvSpPr/>
              <p:nvPr/>
            </p:nvSpPr>
            <p:spPr>
              <a:xfrm>
                <a:off x="2066544" y="7315200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Registru electronic I/E</a:t>
                </a:r>
                <a:endParaRPr lang="ro-RO" sz="1700" noProof="0" dirty="0"/>
              </a:p>
            </p:txBody>
          </p:sp>
        </p:grpSp>
        <p:sp>
          <p:nvSpPr>
            <p:cNvPr id="28" name="Shape 20"/>
            <p:cNvSpPr/>
            <p:nvPr/>
          </p:nvSpPr>
          <p:spPr>
            <a:xfrm>
              <a:off x="1005840" y="8046720"/>
              <a:ext cx="4480560" cy="694944"/>
            </a:xfrm>
            <a:prstGeom prst="roundRect">
              <a:avLst>
                <a:gd name="adj" fmla="val 15789"/>
              </a:avLst>
            </a:prstGeom>
            <a:solidFill>
              <a:srgbClr val="0891B2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30" name="Text 21"/>
            <p:cNvSpPr/>
            <p:nvPr/>
          </p:nvSpPr>
          <p:spPr>
            <a:xfrm>
              <a:off x="1737360" y="8046720"/>
              <a:ext cx="3474720" cy="6949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b="1" noProof="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Răspunsul este primit în </a:t>
              </a:r>
              <a:r>
                <a:rPr lang="ro-RO" b="1" noProof="0" dirty="0" err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ROePAS</a:t>
              </a:r>
              <a:endParaRPr lang="ro-RO" noProof="0" dirty="0"/>
            </a:p>
          </p:txBody>
        </p:sp>
        <p:sp>
          <p:nvSpPr>
            <p:cNvPr id="31" name="Shape 22"/>
            <p:cNvSpPr/>
            <p:nvPr/>
          </p:nvSpPr>
          <p:spPr>
            <a:xfrm>
              <a:off x="6126480" y="2011680"/>
              <a:ext cx="5212080" cy="7040880"/>
            </a:xfrm>
            <a:prstGeom prst="roundRect">
              <a:avLst>
                <a:gd name="adj" fmla="val 4211"/>
              </a:avLst>
            </a:prstGeom>
            <a:solidFill>
              <a:srgbClr val="FFFFFF"/>
            </a:solidFill>
            <a:ln/>
            <a:effectLst>
              <a:outerShdw blurRad="101600" dist="25400" dir="81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32" name="Shape 23"/>
            <p:cNvSpPr/>
            <p:nvPr/>
          </p:nvSpPr>
          <p:spPr>
            <a:xfrm>
              <a:off x="6126480" y="2011680"/>
              <a:ext cx="5212080" cy="109728"/>
            </a:xfrm>
            <a:prstGeom prst="rect">
              <a:avLst/>
            </a:prstGeom>
            <a:solidFill>
              <a:srgbClr val="D97706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33" name="Shape 24"/>
            <p:cNvSpPr/>
            <p:nvPr/>
          </p:nvSpPr>
          <p:spPr>
            <a:xfrm>
              <a:off x="6492240" y="2377440"/>
              <a:ext cx="1005840" cy="1005840"/>
            </a:xfrm>
            <a:prstGeom prst="ellipse">
              <a:avLst/>
            </a:prstGeom>
            <a:solidFill>
              <a:srgbClr val="FFFBEB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pic>
          <p:nvPicPr>
            <p:cNvPr id="34" name="Image 7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9984" y="2615184"/>
              <a:ext cx="548640" cy="548640"/>
            </a:xfrm>
            <a:prstGeom prst="rect">
              <a:avLst/>
            </a:prstGeom>
          </p:spPr>
        </p:pic>
        <p:sp>
          <p:nvSpPr>
            <p:cNvPr id="35" name="Text 25"/>
            <p:cNvSpPr/>
            <p:nvPr/>
          </p:nvSpPr>
          <p:spPr>
            <a:xfrm>
              <a:off x="7680960" y="2377440"/>
              <a:ext cx="3291840" cy="51206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2000" b="1" noProof="0" dirty="0">
                  <a:solidFill>
                    <a:srgbClr val="D9770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Tip integrare 2</a:t>
              </a:r>
              <a:endParaRPr lang="ro-RO" sz="2000" noProof="0" dirty="0"/>
            </a:p>
          </p:txBody>
        </p:sp>
        <p:sp>
          <p:nvSpPr>
            <p:cNvPr id="36" name="Text 26"/>
            <p:cNvSpPr/>
            <p:nvPr/>
          </p:nvSpPr>
          <p:spPr>
            <a:xfrm>
              <a:off x="7680960" y="2798064"/>
              <a:ext cx="3291840" cy="5852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2600" b="1" noProof="0" dirty="0">
                  <a:solidFill>
                    <a:srgbClr val="0F172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Integrare Sistem</a:t>
              </a:r>
              <a:endParaRPr lang="ro-RO" sz="2600" noProof="0" dirty="0"/>
            </a:p>
          </p:txBody>
        </p:sp>
        <p:sp>
          <p:nvSpPr>
            <p:cNvPr id="37" name="Shape 27"/>
            <p:cNvSpPr/>
            <p:nvPr/>
          </p:nvSpPr>
          <p:spPr>
            <a:xfrm>
              <a:off x="6492240" y="3840480"/>
              <a:ext cx="4480560" cy="0"/>
            </a:xfrm>
            <a:prstGeom prst="line">
              <a:avLst/>
            </a:prstGeom>
            <a:noFill/>
            <a:ln w="9525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38" name="Text 28"/>
            <p:cNvSpPr/>
            <p:nvPr/>
          </p:nvSpPr>
          <p:spPr>
            <a:xfrm>
              <a:off x="6492240" y="4023360"/>
              <a:ext cx="448056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ro-RO" noProof="0" dirty="0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Solicitările sunt preluate automat de sistemul informatic intern al instituției prin integrare API, dar solicitantul nu părăsește CCI.</a:t>
              </a:r>
              <a:endParaRPr lang="ro-RO" noProof="0" dirty="0"/>
            </a:p>
          </p:txBody>
        </p:sp>
        <p:sp>
          <p:nvSpPr>
            <p:cNvPr id="39" name="Text 29"/>
            <p:cNvSpPr/>
            <p:nvPr/>
          </p:nvSpPr>
          <p:spPr>
            <a:xfrm>
              <a:off x="6492240" y="5212080"/>
              <a:ext cx="448056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1500" b="1" kern="0" spc="400" noProof="0" dirty="0">
                  <a:solidFill>
                    <a:srgbClr val="94A3B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FLUX PROCESARE</a:t>
              </a:r>
              <a:endParaRPr lang="ro-RO" sz="1500" noProof="0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6BE0C08-FB72-EEFB-F34D-A9F9CC3DB799}"/>
                </a:ext>
              </a:extLst>
            </p:cNvPr>
            <p:cNvGrpSpPr/>
            <p:nvPr/>
          </p:nvGrpSpPr>
          <p:grpSpPr>
            <a:xfrm>
              <a:off x="6492240" y="5549083"/>
              <a:ext cx="4480560" cy="658368"/>
              <a:chOff x="6492240" y="5669280"/>
              <a:chExt cx="4480560" cy="658368"/>
            </a:xfrm>
          </p:grpSpPr>
          <p:sp>
            <p:nvSpPr>
              <p:cNvPr id="40" name="Shape 30"/>
              <p:cNvSpPr/>
              <p:nvPr/>
            </p:nvSpPr>
            <p:spPr>
              <a:xfrm>
                <a:off x="6492240" y="5669280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FFFBEB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41" name="Image 8" descr="preencoded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1696" y="5833872"/>
                <a:ext cx="438912" cy="438912"/>
              </a:xfrm>
              <a:prstGeom prst="rect">
                <a:avLst/>
              </a:prstGeom>
            </p:spPr>
          </p:pic>
          <p:sp>
            <p:nvSpPr>
              <p:cNvPr id="42" name="Text 31"/>
              <p:cNvSpPr/>
              <p:nvPr/>
            </p:nvSpPr>
            <p:spPr>
              <a:xfrm>
                <a:off x="7191160" y="5776358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D97706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1</a:t>
                </a:r>
                <a:endParaRPr lang="ro-RO" sz="1600" noProof="0" dirty="0"/>
              </a:p>
            </p:txBody>
          </p:sp>
          <p:sp>
            <p:nvSpPr>
              <p:cNvPr id="43" name="Text 32"/>
              <p:cNvSpPr/>
              <p:nvPr/>
            </p:nvSpPr>
            <p:spPr>
              <a:xfrm>
                <a:off x="7552944" y="5705856"/>
                <a:ext cx="3328416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Solicitantul trimite cererea în </a:t>
                </a:r>
                <a:r>
                  <a:rPr lang="ro-RO" sz="1700" noProof="0" dirty="0" err="1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ROePAS</a:t>
                </a:r>
                <a:endParaRPr lang="ro-RO" sz="1700" noProof="0" dirty="0"/>
              </a:p>
            </p:txBody>
          </p:sp>
        </p:grpSp>
        <p:pic>
          <p:nvPicPr>
            <p:cNvPr id="44" name="Image 9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4128" y="6190422"/>
              <a:ext cx="176784" cy="182880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BD2729A-BDA8-754A-7088-6BE9EA2D6E67}"/>
                </a:ext>
              </a:extLst>
            </p:cNvPr>
            <p:cNvGrpSpPr/>
            <p:nvPr/>
          </p:nvGrpSpPr>
          <p:grpSpPr>
            <a:xfrm>
              <a:off x="6501384" y="6382247"/>
              <a:ext cx="4480560" cy="658368"/>
              <a:chOff x="6492240" y="6473952"/>
              <a:chExt cx="4480560" cy="658368"/>
            </a:xfrm>
          </p:grpSpPr>
          <p:sp>
            <p:nvSpPr>
              <p:cNvPr id="45" name="Shape 33"/>
              <p:cNvSpPr/>
              <p:nvPr/>
            </p:nvSpPr>
            <p:spPr>
              <a:xfrm>
                <a:off x="6492240" y="6473952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FFFBEB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46" name="Image 10" descr="preencoded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1696" y="6638544"/>
                <a:ext cx="438912" cy="438912"/>
              </a:xfrm>
              <a:prstGeom prst="rect">
                <a:avLst/>
              </a:prstGeom>
            </p:spPr>
          </p:pic>
          <p:sp>
            <p:nvSpPr>
              <p:cNvPr id="47" name="Text 34"/>
              <p:cNvSpPr/>
              <p:nvPr/>
            </p:nvSpPr>
            <p:spPr>
              <a:xfrm>
                <a:off x="7187184" y="6589909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D97706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2</a:t>
                </a:r>
                <a:endParaRPr lang="ro-RO" sz="1600" noProof="0" dirty="0"/>
              </a:p>
            </p:txBody>
          </p:sp>
          <p:sp>
            <p:nvSpPr>
              <p:cNvPr id="48" name="Text 35"/>
              <p:cNvSpPr/>
              <p:nvPr/>
            </p:nvSpPr>
            <p:spPr>
              <a:xfrm>
                <a:off x="7552944" y="6510528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 err="1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ROePAS</a:t>
                </a:r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transmite prin API</a:t>
                </a:r>
                <a:endParaRPr lang="ro-RO" sz="1700" noProof="0" dirty="0"/>
              </a:p>
            </p:txBody>
          </p:sp>
        </p:grpSp>
        <p:pic>
          <p:nvPicPr>
            <p:cNvPr id="49" name="Image 11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4128" y="7040880"/>
              <a:ext cx="176784" cy="182880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E37CB6A-7EED-4620-25BE-5D53DB2864D0}"/>
                </a:ext>
              </a:extLst>
            </p:cNvPr>
            <p:cNvGrpSpPr/>
            <p:nvPr/>
          </p:nvGrpSpPr>
          <p:grpSpPr>
            <a:xfrm>
              <a:off x="6505360" y="7219784"/>
              <a:ext cx="4480560" cy="658368"/>
              <a:chOff x="6492240" y="7278624"/>
              <a:chExt cx="4480560" cy="658368"/>
            </a:xfrm>
          </p:grpSpPr>
          <p:sp>
            <p:nvSpPr>
              <p:cNvPr id="50" name="Shape 36"/>
              <p:cNvSpPr/>
              <p:nvPr/>
            </p:nvSpPr>
            <p:spPr>
              <a:xfrm>
                <a:off x="6492240" y="7278624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FFFBEB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51" name="Image 12" descr="preencoded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1696" y="7443216"/>
                <a:ext cx="438912" cy="438912"/>
              </a:xfrm>
              <a:prstGeom prst="rect">
                <a:avLst/>
              </a:prstGeom>
            </p:spPr>
          </p:pic>
          <p:sp>
            <p:nvSpPr>
              <p:cNvPr id="52" name="Text 37"/>
              <p:cNvSpPr/>
              <p:nvPr/>
            </p:nvSpPr>
            <p:spPr>
              <a:xfrm>
                <a:off x="7187184" y="7406640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D97706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3</a:t>
                </a:r>
                <a:endParaRPr lang="ro-RO" sz="1600" noProof="0" dirty="0"/>
              </a:p>
            </p:txBody>
          </p:sp>
          <p:sp>
            <p:nvSpPr>
              <p:cNvPr id="53" name="Text 38"/>
              <p:cNvSpPr/>
              <p:nvPr/>
            </p:nvSpPr>
            <p:spPr>
              <a:xfrm>
                <a:off x="7552944" y="7315200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Sistemul intern procesează</a:t>
                </a:r>
                <a:endParaRPr lang="ro-RO" sz="1700" noProof="0" dirty="0"/>
              </a:p>
            </p:txBody>
          </p:sp>
        </p:grpSp>
        <p:sp>
          <p:nvSpPr>
            <p:cNvPr id="54" name="Shape 39"/>
            <p:cNvSpPr/>
            <p:nvPr/>
          </p:nvSpPr>
          <p:spPr>
            <a:xfrm>
              <a:off x="6492240" y="8046720"/>
              <a:ext cx="4480560" cy="694944"/>
            </a:xfrm>
            <a:prstGeom prst="roundRect">
              <a:avLst>
                <a:gd name="adj" fmla="val 15789"/>
              </a:avLst>
            </a:prstGeom>
            <a:solidFill>
              <a:srgbClr val="D97706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pic>
          <p:nvPicPr>
            <p:cNvPr id="55" name="Image 13" descr="preencoded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1696" y="8174736"/>
              <a:ext cx="438912" cy="438912"/>
            </a:xfrm>
            <a:prstGeom prst="rect">
              <a:avLst/>
            </a:prstGeom>
          </p:spPr>
        </p:pic>
        <p:sp>
          <p:nvSpPr>
            <p:cNvPr id="56" name="Text 40"/>
            <p:cNvSpPr/>
            <p:nvPr/>
          </p:nvSpPr>
          <p:spPr>
            <a:xfrm>
              <a:off x="7223760" y="8046720"/>
              <a:ext cx="3474720" cy="6949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b="1" noProof="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Răspunsul este primit în </a:t>
              </a:r>
              <a:r>
                <a:rPr lang="ro-RO" b="1" noProof="0" dirty="0" err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ROePAS</a:t>
              </a:r>
              <a:endParaRPr lang="ro-RO" noProof="0" dirty="0"/>
            </a:p>
          </p:txBody>
        </p:sp>
        <p:sp>
          <p:nvSpPr>
            <p:cNvPr id="57" name="Shape 41"/>
            <p:cNvSpPr/>
            <p:nvPr/>
          </p:nvSpPr>
          <p:spPr>
            <a:xfrm>
              <a:off x="11612880" y="2011680"/>
              <a:ext cx="5212080" cy="7040880"/>
            </a:xfrm>
            <a:prstGeom prst="roundRect">
              <a:avLst>
                <a:gd name="adj" fmla="val 4211"/>
              </a:avLst>
            </a:prstGeom>
            <a:solidFill>
              <a:srgbClr val="FFFFFF"/>
            </a:solidFill>
            <a:ln/>
            <a:effectLst>
              <a:outerShdw blurRad="101600" dist="25400" dir="81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58" name="Shape 42"/>
            <p:cNvSpPr/>
            <p:nvPr/>
          </p:nvSpPr>
          <p:spPr>
            <a:xfrm>
              <a:off x="11612880" y="2011680"/>
              <a:ext cx="5212080" cy="109728"/>
            </a:xfrm>
            <a:prstGeom prst="rect">
              <a:avLst/>
            </a:prstGeom>
            <a:solidFill>
              <a:srgbClr val="7C3AED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59" name="Shape 43"/>
            <p:cNvSpPr/>
            <p:nvPr/>
          </p:nvSpPr>
          <p:spPr>
            <a:xfrm>
              <a:off x="11978640" y="2377440"/>
              <a:ext cx="1005840" cy="1005840"/>
            </a:xfrm>
            <a:prstGeom prst="ellipse">
              <a:avLst/>
            </a:prstGeom>
            <a:solidFill>
              <a:srgbClr val="F5F3FF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pic>
          <p:nvPicPr>
            <p:cNvPr id="60" name="Image 14" descr="preencoded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216384" y="2615184"/>
              <a:ext cx="548640" cy="548640"/>
            </a:xfrm>
            <a:prstGeom prst="rect">
              <a:avLst/>
            </a:prstGeom>
          </p:spPr>
        </p:pic>
        <p:sp>
          <p:nvSpPr>
            <p:cNvPr id="61" name="Text 44"/>
            <p:cNvSpPr/>
            <p:nvPr/>
          </p:nvSpPr>
          <p:spPr>
            <a:xfrm>
              <a:off x="13167360" y="2377440"/>
              <a:ext cx="3291840" cy="51206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2000" b="1" noProof="0" dirty="0">
                  <a:solidFill>
                    <a:srgbClr val="7C3AE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Tip </a:t>
              </a:r>
              <a:r>
                <a:rPr lang="ro-RO" sz="2000" b="1" noProof="0" dirty="0" err="1">
                  <a:solidFill>
                    <a:srgbClr val="7C3AE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integare</a:t>
              </a:r>
              <a:r>
                <a:rPr lang="ro-RO" sz="2000" b="1" noProof="0" dirty="0">
                  <a:solidFill>
                    <a:srgbClr val="7C3AE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3</a:t>
              </a:r>
              <a:endParaRPr lang="ro-RO" sz="2000" noProof="0" dirty="0"/>
            </a:p>
          </p:txBody>
        </p:sp>
        <p:sp>
          <p:nvSpPr>
            <p:cNvPr id="62" name="Text 45"/>
            <p:cNvSpPr/>
            <p:nvPr/>
          </p:nvSpPr>
          <p:spPr>
            <a:xfrm>
              <a:off x="13167360" y="2798064"/>
              <a:ext cx="3291840" cy="5852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2600" b="1" noProof="0" dirty="0">
                  <a:solidFill>
                    <a:srgbClr val="0F172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Redirecționare</a:t>
              </a:r>
              <a:endParaRPr lang="ro-RO" sz="2600" noProof="0" dirty="0"/>
            </a:p>
          </p:txBody>
        </p:sp>
        <p:sp>
          <p:nvSpPr>
            <p:cNvPr id="63" name="Shape 46"/>
            <p:cNvSpPr/>
            <p:nvPr/>
          </p:nvSpPr>
          <p:spPr>
            <a:xfrm>
              <a:off x="11978640" y="3840480"/>
              <a:ext cx="4480560" cy="0"/>
            </a:xfrm>
            <a:prstGeom prst="line">
              <a:avLst/>
            </a:prstGeom>
            <a:noFill/>
            <a:ln w="9525">
              <a:solidFill>
                <a:srgbClr val="E2E8F0"/>
              </a:solidFill>
              <a:prstDash val="solid"/>
            </a:ln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64" name="Text 47"/>
            <p:cNvSpPr/>
            <p:nvPr/>
          </p:nvSpPr>
          <p:spPr>
            <a:xfrm>
              <a:off x="11978640" y="4023360"/>
              <a:ext cx="448056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ro-RO" noProof="0" dirty="0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Solicitantul este redirecționat automat către portalul instituției. </a:t>
              </a:r>
              <a:r>
                <a:rPr lang="ro-RO" noProof="0" dirty="0" err="1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ROePAS</a:t>
              </a:r>
              <a:r>
                <a:rPr lang="ro-RO" noProof="0" dirty="0">
                  <a:solidFill>
                    <a:srgbClr val="475569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rămâne sincronizat în timp real.</a:t>
              </a:r>
              <a:endParaRPr lang="ro-RO" noProof="0" dirty="0"/>
            </a:p>
          </p:txBody>
        </p:sp>
        <p:sp>
          <p:nvSpPr>
            <p:cNvPr id="65" name="Text 48"/>
            <p:cNvSpPr/>
            <p:nvPr/>
          </p:nvSpPr>
          <p:spPr>
            <a:xfrm>
              <a:off x="11978640" y="5212080"/>
              <a:ext cx="448056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sz="1500" b="1" kern="0" spc="400" noProof="0" dirty="0">
                  <a:solidFill>
                    <a:srgbClr val="94A3B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FLUX PROCESARE</a:t>
              </a:r>
              <a:endParaRPr lang="ro-RO" sz="1500" noProof="0" dirty="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B9226E9-52E5-DC7B-A51E-3D53D4DA3C3A}"/>
                </a:ext>
              </a:extLst>
            </p:cNvPr>
            <p:cNvGrpSpPr/>
            <p:nvPr/>
          </p:nvGrpSpPr>
          <p:grpSpPr>
            <a:xfrm>
              <a:off x="11978640" y="5550408"/>
              <a:ext cx="4480560" cy="658368"/>
              <a:chOff x="11978640" y="5669280"/>
              <a:chExt cx="4480560" cy="658368"/>
            </a:xfrm>
          </p:grpSpPr>
          <p:sp>
            <p:nvSpPr>
              <p:cNvPr id="66" name="Shape 49"/>
              <p:cNvSpPr/>
              <p:nvPr/>
            </p:nvSpPr>
            <p:spPr>
              <a:xfrm>
                <a:off x="11978640" y="5669280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F5F3FF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67" name="Image 15" descr="preencoded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98096" y="5833872"/>
                <a:ext cx="438912" cy="438912"/>
              </a:xfrm>
              <a:prstGeom prst="rect">
                <a:avLst/>
              </a:prstGeom>
            </p:spPr>
          </p:pic>
          <p:sp>
            <p:nvSpPr>
              <p:cNvPr id="68" name="Text 50"/>
              <p:cNvSpPr/>
              <p:nvPr/>
            </p:nvSpPr>
            <p:spPr>
              <a:xfrm>
                <a:off x="12677560" y="5795639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7C3AE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1</a:t>
                </a:r>
                <a:endParaRPr lang="ro-RO" sz="1600" noProof="0" dirty="0"/>
              </a:p>
            </p:txBody>
          </p:sp>
          <p:sp>
            <p:nvSpPr>
              <p:cNvPr id="69" name="Text 51"/>
              <p:cNvSpPr/>
              <p:nvPr/>
            </p:nvSpPr>
            <p:spPr>
              <a:xfrm>
                <a:off x="13039344" y="5705856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Solicitantul este redirecționat în portalul instituției</a:t>
                </a:r>
                <a:endParaRPr lang="ro-RO" sz="1700" noProof="0" dirty="0"/>
              </a:p>
            </p:txBody>
          </p:sp>
        </p:grpSp>
        <p:pic>
          <p:nvPicPr>
            <p:cNvPr id="70" name="Image 16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30528" y="6193934"/>
              <a:ext cx="176784" cy="182880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D2C7CD1-FBEF-E83C-807D-0E2E1D708244}"/>
                </a:ext>
              </a:extLst>
            </p:cNvPr>
            <p:cNvGrpSpPr/>
            <p:nvPr/>
          </p:nvGrpSpPr>
          <p:grpSpPr>
            <a:xfrm>
              <a:off x="11978640" y="6380591"/>
              <a:ext cx="4480560" cy="658368"/>
              <a:chOff x="11978640" y="6473952"/>
              <a:chExt cx="4480560" cy="658368"/>
            </a:xfrm>
          </p:grpSpPr>
          <p:sp>
            <p:nvSpPr>
              <p:cNvPr id="71" name="Shape 52"/>
              <p:cNvSpPr/>
              <p:nvPr/>
            </p:nvSpPr>
            <p:spPr>
              <a:xfrm>
                <a:off x="11978640" y="6473952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F5F3FF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72" name="Image 17" descr="preencoded.png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98096" y="6638544"/>
                <a:ext cx="438912" cy="438912"/>
              </a:xfrm>
              <a:prstGeom prst="rect">
                <a:avLst/>
              </a:prstGeom>
            </p:spPr>
          </p:pic>
          <p:sp>
            <p:nvSpPr>
              <p:cNvPr id="73" name="Text 53"/>
              <p:cNvSpPr/>
              <p:nvPr/>
            </p:nvSpPr>
            <p:spPr>
              <a:xfrm>
                <a:off x="12673584" y="6601968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7C3AE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2</a:t>
                </a:r>
                <a:endParaRPr lang="ro-RO" sz="1600" noProof="0" dirty="0"/>
              </a:p>
            </p:txBody>
          </p:sp>
          <p:sp>
            <p:nvSpPr>
              <p:cNvPr id="74" name="Text 54"/>
              <p:cNvSpPr/>
              <p:nvPr/>
            </p:nvSpPr>
            <p:spPr>
              <a:xfrm>
                <a:off x="13039344" y="6510528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Completare cerere în portal instituție</a:t>
                </a:r>
                <a:endParaRPr lang="ro-RO" sz="1700" noProof="0" dirty="0"/>
              </a:p>
            </p:txBody>
          </p:sp>
        </p:grpSp>
        <p:pic>
          <p:nvPicPr>
            <p:cNvPr id="75" name="Image 18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30528" y="7035579"/>
              <a:ext cx="176784" cy="182880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7724064-5FC5-A74E-83D4-F6A99683FC05}"/>
                </a:ext>
              </a:extLst>
            </p:cNvPr>
            <p:cNvGrpSpPr/>
            <p:nvPr/>
          </p:nvGrpSpPr>
          <p:grpSpPr>
            <a:xfrm>
              <a:off x="11978640" y="7238469"/>
              <a:ext cx="4480560" cy="658368"/>
              <a:chOff x="11978640" y="7278624"/>
              <a:chExt cx="4480560" cy="658368"/>
            </a:xfrm>
          </p:grpSpPr>
          <p:sp>
            <p:nvSpPr>
              <p:cNvPr id="76" name="Shape 55"/>
              <p:cNvSpPr/>
              <p:nvPr/>
            </p:nvSpPr>
            <p:spPr>
              <a:xfrm>
                <a:off x="11978640" y="7278624"/>
                <a:ext cx="4480560" cy="658368"/>
              </a:xfrm>
              <a:prstGeom prst="roundRect">
                <a:avLst>
                  <a:gd name="adj" fmla="val 16667"/>
                </a:avLst>
              </a:prstGeom>
              <a:solidFill>
                <a:srgbClr val="F5F3FF"/>
              </a:solidFill>
              <a:ln/>
            </p:spPr>
            <p:txBody>
              <a:bodyPr/>
              <a:lstStyle/>
              <a:p>
                <a:endParaRPr lang="ro-RO" sz="3600" noProof="0" dirty="0"/>
              </a:p>
            </p:txBody>
          </p:sp>
          <p:pic>
            <p:nvPicPr>
              <p:cNvPr id="77" name="Image 19" descr="preencoded.png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98096" y="7443216"/>
                <a:ext cx="438912" cy="438912"/>
              </a:xfrm>
              <a:prstGeom prst="rect">
                <a:avLst/>
              </a:prstGeom>
            </p:spPr>
          </p:pic>
          <p:sp>
            <p:nvSpPr>
              <p:cNvPr id="78" name="Text 56"/>
              <p:cNvSpPr/>
              <p:nvPr/>
            </p:nvSpPr>
            <p:spPr>
              <a:xfrm>
                <a:off x="12673584" y="7406640"/>
                <a:ext cx="402336" cy="4023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o-RO" sz="1600" b="1" noProof="0" dirty="0">
                    <a:solidFill>
                      <a:srgbClr val="7C3AE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3</a:t>
                </a:r>
                <a:endParaRPr lang="ro-RO" sz="1600" noProof="0" dirty="0"/>
              </a:p>
            </p:txBody>
          </p:sp>
          <p:sp>
            <p:nvSpPr>
              <p:cNvPr id="79" name="Text 57"/>
              <p:cNvSpPr/>
              <p:nvPr/>
            </p:nvSpPr>
            <p:spPr>
              <a:xfrm>
                <a:off x="13039344" y="7315200"/>
                <a:ext cx="3017520" cy="58521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ro-RO" sz="1700" noProof="0" dirty="0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Sincronizare status în </a:t>
                </a:r>
                <a:r>
                  <a:rPr lang="ro-RO" sz="1700" noProof="0" dirty="0" err="1">
                    <a:solidFill>
                      <a:srgbClr val="0F172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ROePAS</a:t>
                </a:r>
                <a:endParaRPr lang="ro-RO" sz="1700" noProof="0" dirty="0"/>
              </a:p>
            </p:txBody>
          </p:sp>
        </p:grpSp>
        <p:sp>
          <p:nvSpPr>
            <p:cNvPr id="80" name="Shape 58"/>
            <p:cNvSpPr/>
            <p:nvPr/>
          </p:nvSpPr>
          <p:spPr>
            <a:xfrm>
              <a:off x="11978640" y="8046720"/>
              <a:ext cx="4480560" cy="694944"/>
            </a:xfrm>
            <a:prstGeom prst="roundRect">
              <a:avLst>
                <a:gd name="adj" fmla="val 15789"/>
              </a:avLst>
            </a:prstGeom>
            <a:solidFill>
              <a:srgbClr val="7C3AED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pic>
          <p:nvPicPr>
            <p:cNvPr id="81" name="Image 20" descr="preencoded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198096" y="8174736"/>
              <a:ext cx="438912" cy="438912"/>
            </a:xfrm>
            <a:prstGeom prst="rect">
              <a:avLst/>
            </a:prstGeom>
          </p:spPr>
        </p:pic>
        <p:sp>
          <p:nvSpPr>
            <p:cNvPr id="82" name="Text 59"/>
            <p:cNvSpPr/>
            <p:nvPr/>
          </p:nvSpPr>
          <p:spPr>
            <a:xfrm>
              <a:off x="12710160" y="8046720"/>
              <a:ext cx="3474720" cy="6949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o-RO" b="1" noProof="0" dirty="0">
                  <a:solidFill>
                    <a:schemeClr val="bg1"/>
                  </a:solidFill>
                </a:rPr>
                <a:t>Răspunsul este primit și în </a:t>
              </a:r>
              <a:r>
                <a:rPr lang="ro-RO" b="1" noProof="0" dirty="0" err="1">
                  <a:solidFill>
                    <a:schemeClr val="bg1"/>
                  </a:solidFill>
                </a:rPr>
                <a:t>ROePAS</a:t>
              </a:r>
              <a:endParaRPr lang="ro-RO" b="1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FF450E-9C5B-1C4C-0BD5-E63AEB20276E}"/>
              </a:ext>
            </a:extLst>
          </p:cNvPr>
          <p:cNvGrpSpPr/>
          <p:nvPr/>
        </p:nvGrpSpPr>
        <p:grpSpPr>
          <a:xfrm>
            <a:off x="914400" y="9425940"/>
            <a:ext cx="16230600" cy="539496"/>
            <a:chOff x="640080" y="9235440"/>
            <a:chExt cx="17007840" cy="822960"/>
          </a:xfrm>
        </p:grpSpPr>
        <p:sp>
          <p:nvSpPr>
            <p:cNvPr id="83" name="Shape 60"/>
            <p:cNvSpPr/>
            <p:nvPr/>
          </p:nvSpPr>
          <p:spPr>
            <a:xfrm>
              <a:off x="640080" y="9235440"/>
              <a:ext cx="17007840" cy="822960"/>
            </a:xfrm>
            <a:prstGeom prst="roundRect">
              <a:avLst>
                <a:gd name="adj" fmla="val 13333"/>
              </a:avLst>
            </a:prstGeom>
            <a:solidFill>
              <a:srgbClr val="2E487D"/>
            </a:solidFill>
            <a:ln/>
          </p:spPr>
          <p:txBody>
            <a:bodyPr/>
            <a:lstStyle/>
            <a:p>
              <a:endParaRPr lang="ro-RO" sz="3600" noProof="0" dirty="0"/>
            </a:p>
          </p:txBody>
        </p:sp>
        <p:sp>
          <p:nvSpPr>
            <p:cNvPr id="84" name="Text 61"/>
            <p:cNvSpPr/>
            <p:nvPr/>
          </p:nvSpPr>
          <p:spPr>
            <a:xfrm>
              <a:off x="1188720" y="9305182"/>
              <a:ext cx="15910561" cy="704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o-RO" sz="1600" b="1" noProof="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Precondiție comună: </a:t>
              </a:r>
              <a:r>
                <a:rPr lang="ro-RO" sz="1600" noProof="0" dirty="0">
                  <a:solidFill>
                    <a:srgbClr val="CBD5E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În toate cele 3 tipuri de integrare, instituția, trebuie să fie înrolată în </a:t>
              </a:r>
              <a:r>
                <a:rPr lang="ro-RO" sz="1600" b="1" noProof="0" dirty="0">
                  <a:solidFill>
                    <a:srgbClr val="06B6D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Portalul </a:t>
              </a:r>
              <a:r>
                <a:rPr lang="ro-RO" sz="1600" b="1" noProof="0" dirty="0" err="1">
                  <a:solidFill>
                    <a:srgbClr val="06B6D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ROePAS</a:t>
              </a:r>
              <a:r>
                <a:rPr lang="ro-RO" sz="1600" b="1" noProof="0" dirty="0">
                  <a:solidFill>
                    <a:srgbClr val="06B6D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ro-RO" sz="1600" noProof="0" dirty="0">
                  <a:solidFill>
                    <a:srgbClr val="CBD5E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pentru configurarea serviciilor și structurii organizatorice.</a:t>
              </a:r>
              <a:endParaRPr lang="ro-RO" sz="1600" noProof="0" dirty="0"/>
            </a:p>
          </p:txBody>
        </p:sp>
      </p:grpSp>
      <p:pic>
        <p:nvPicPr>
          <p:cNvPr id="89" name="Graphic 88">
            <a:extLst>
              <a:ext uri="{FF2B5EF4-FFF2-40B4-BE49-F238E27FC236}">
                <a16:creationId xmlns:a16="http://schemas.microsoft.com/office/drawing/2014/main" id="{DD80C678-67DD-1C2C-5B96-38394F7421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80109" y="353598"/>
            <a:ext cx="2340998" cy="6796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42DE6E-8B4E-8B8D-158D-88A54FFE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84" y="7970554"/>
            <a:ext cx="405316" cy="4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0128127F-BCAE-CF50-A697-D4E266CA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54" y="7976718"/>
            <a:ext cx="405316" cy="4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>
            <a:extLst>
              <a:ext uri="{FF2B5EF4-FFF2-40B4-BE49-F238E27FC236}">
                <a16:creationId xmlns:a16="http://schemas.microsoft.com/office/drawing/2014/main" id="{87BD4405-CB40-462F-3DB2-A15E6174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84" y="7987352"/>
            <a:ext cx="405316" cy="4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0">
            <a:extLst>
              <a:ext uri="{FF2B5EF4-FFF2-40B4-BE49-F238E27FC236}">
                <a16:creationId xmlns:a16="http://schemas.microsoft.com/office/drawing/2014/main" id="{595427AC-62C7-A31C-A872-775C9EF10059}"/>
              </a:ext>
            </a:extLst>
          </p:cNvPr>
          <p:cNvSpPr/>
          <p:nvPr/>
        </p:nvSpPr>
        <p:spPr>
          <a:xfrm>
            <a:off x="-228600" y="-120396"/>
            <a:ext cx="18592800" cy="1301496"/>
          </a:xfrm>
          <a:prstGeom prst="rect">
            <a:avLst/>
          </a:prstGeom>
          <a:solidFill>
            <a:srgbClr val="2E487D"/>
          </a:solidFill>
          <a:ln/>
        </p:spPr>
        <p:txBody>
          <a:bodyPr/>
          <a:lstStyle/>
          <a:p>
            <a:endParaRPr lang="ro-RO" sz="3600" noProof="0" dirty="0"/>
          </a:p>
        </p:txBody>
      </p:sp>
      <p:sp>
        <p:nvSpPr>
          <p:cNvPr id="3" name="Text 1"/>
          <p:cNvSpPr/>
          <p:nvPr/>
        </p:nvSpPr>
        <p:spPr>
          <a:xfrm>
            <a:off x="914400" y="99060"/>
            <a:ext cx="9144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Concluzii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8229600" y="190500"/>
            <a:ext cx="9144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2200" dirty="0" err="1">
                <a:solidFill>
                  <a:srgbClr val="94C5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Platforma</a:t>
            </a:r>
            <a:r>
              <a:rPr lang="en-US" sz="2200" dirty="0">
                <a:solidFill>
                  <a:srgbClr val="94C5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dirty="0" err="1">
                <a:solidFill>
                  <a:srgbClr val="94C5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ROePAS</a:t>
            </a:r>
            <a:r>
              <a:rPr lang="en-US" sz="2200" dirty="0">
                <a:solidFill>
                  <a:srgbClr val="94C5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pregătită pentru viitor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640080" y="2103120"/>
            <a:ext cx="9144000" cy="283464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" name="Shape 4"/>
          <p:cNvSpPr/>
          <p:nvPr/>
        </p:nvSpPr>
        <p:spPr>
          <a:xfrm>
            <a:off x="640080" y="2103120"/>
            <a:ext cx="128016" cy="283464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7" name="Shape 5"/>
          <p:cNvSpPr/>
          <p:nvPr/>
        </p:nvSpPr>
        <p:spPr>
          <a:xfrm>
            <a:off x="1097280" y="2468880"/>
            <a:ext cx="1005840" cy="1005840"/>
          </a:xfrm>
          <a:prstGeom prst="ellipse">
            <a:avLst/>
          </a:prstGeom>
          <a:solidFill>
            <a:srgbClr val="F0F9FF"/>
          </a:solidFill>
          <a:ln/>
        </p:spPr>
        <p:txBody>
          <a:bodyPr/>
          <a:lstStyle/>
          <a:p>
            <a:endParaRPr lang="en-US" sz="360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2724912"/>
            <a:ext cx="512064" cy="51206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2377440" y="2377440"/>
            <a:ext cx="6949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0B3D5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Casa este construită.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2377440" y="3017520"/>
            <a:ext cx="694944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o-RO" sz="1900" noProof="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Platforma </a:t>
            </a:r>
            <a:r>
              <a:rPr lang="ro-RO" sz="1900" noProof="0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ROePAS</a:t>
            </a:r>
            <a:r>
              <a:rPr lang="ro-RO" sz="1900" noProof="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este funcțională, testată și pregătită. Ceea ce urmează este mobilarea ei — integrarea cu sistemele instituțiilor care o va transforma într-un ecosistem digital complet.</a:t>
            </a:r>
            <a:endParaRPr lang="ro-RO" sz="1900" noProof="0" dirty="0"/>
          </a:p>
        </p:txBody>
      </p:sp>
      <p:sp>
        <p:nvSpPr>
          <p:cNvPr id="11" name="Shape 8"/>
          <p:cNvSpPr/>
          <p:nvPr/>
        </p:nvSpPr>
        <p:spPr>
          <a:xfrm>
            <a:off x="640080" y="5303520"/>
            <a:ext cx="9144000" cy="128016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2" name="Shape 9"/>
          <p:cNvSpPr/>
          <p:nvPr/>
        </p:nvSpPr>
        <p:spPr>
          <a:xfrm>
            <a:off x="640080" y="5303520"/>
            <a:ext cx="128016" cy="128016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US" sz="360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577840"/>
            <a:ext cx="585216" cy="58521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956816" y="5449824"/>
            <a:ext cx="7132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0F17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Platformă complet funcțională</a:t>
            </a:r>
            <a:endParaRPr lang="en-US" sz="2100" dirty="0"/>
          </a:p>
        </p:txBody>
      </p:sp>
      <p:sp>
        <p:nvSpPr>
          <p:cNvPr id="15" name="Text 11"/>
          <p:cNvSpPr/>
          <p:nvPr/>
        </p:nvSpPr>
        <p:spPr>
          <a:xfrm>
            <a:off x="1956816" y="5753100"/>
            <a:ext cx="7132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Modulele CCI, Instituție și Backoffice sunt operaționale și validate.</a:t>
            </a:r>
            <a:endParaRPr lang="en-US" sz="1700" dirty="0"/>
          </a:p>
        </p:txBody>
      </p:sp>
      <p:sp>
        <p:nvSpPr>
          <p:cNvPr id="16" name="Shape 12"/>
          <p:cNvSpPr/>
          <p:nvPr/>
        </p:nvSpPr>
        <p:spPr>
          <a:xfrm>
            <a:off x="640080" y="6803136"/>
            <a:ext cx="9144000" cy="128016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7" name="Shape 13"/>
          <p:cNvSpPr/>
          <p:nvPr/>
        </p:nvSpPr>
        <p:spPr>
          <a:xfrm>
            <a:off x="640080" y="6803136"/>
            <a:ext cx="128016" cy="128016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 sz="360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7077456"/>
            <a:ext cx="585216" cy="585216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956816" y="6949440"/>
            <a:ext cx="7132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0F17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Pregătită pentru integrare</a:t>
            </a:r>
            <a:endParaRPr lang="en-US" sz="2100" dirty="0"/>
          </a:p>
        </p:txBody>
      </p:sp>
      <p:sp>
        <p:nvSpPr>
          <p:cNvPr id="20" name="Text 15"/>
          <p:cNvSpPr/>
          <p:nvPr/>
        </p:nvSpPr>
        <p:spPr>
          <a:xfrm>
            <a:off x="1956816" y="7298436"/>
            <a:ext cx="7132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RESTful disponibil, capabil să conecteze orice sistem instituțional.</a:t>
            </a:r>
            <a:endParaRPr lang="en-US" sz="1700" dirty="0"/>
          </a:p>
        </p:txBody>
      </p:sp>
      <p:sp>
        <p:nvSpPr>
          <p:cNvPr id="21" name="Shape 16"/>
          <p:cNvSpPr/>
          <p:nvPr/>
        </p:nvSpPr>
        <p:spPr>
          <a:xfrm>
            <a:off x="640080" y="8302752"/>
            <a:ext cx="9144000" cy="128016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22" name="Shape 17"/>
          <p:cNvSpPr/>
          <p:nvPr/>
        </p:nvSpPr>
        <p:spPr>
          <a:xfrm>
            <a:off x="640080" y="8302752"/>
            <a:ext cx="128016" cy="128016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 sz="360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8577072"/>
            <a:ext cx="585216" cy="585216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956816" y="8449056"/>
            <a:ext cx="7132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0F17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Următorul pas: mobilarea</a:t>
            </a:r>
            <a:endParaRPr lang="en-US" sz="2100" dirty="0"/>
          </a:p>
        </p:txBody>
      </p:sp>
      <p:sp>
        <p:nvSpPr>
          <p:cNvPr id="25" name="Text 19"/>
          <p:cNvSpPr/>
          <p:nvPr/>
        </p:nvSpPr>
        <p:spPr>
          <a:xfrm>
            <a:off x="1926336" y="8898636"/>
            <a:ext cx="72176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o-RO" sz="1700" noProof="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Integrarea cu instituțiile va aduce valoare reală cetățenilor și administrației. Infrastructura digitală este gata.</a:t>
            </a:r>
            <a:endParaRPr lang="ro-RO" sz="1700" noProof="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4520" y="4480560"/>
            <a:ext cx="1280160" cy="128016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1155680" y="5943600"/>
            <a:ext cx="557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b="1" dirty="0">
                <a:solidFill>
                  <a:srgbClr val="94A3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Ilustrație</a:t>
            </a:r>
            <a:endParaRPr lang="en-US" sz="2600" dirty="0"/>
          </a:p>
        </p:txBody>
      </p:sp>
      <p:sp>
        <p:nvSpPr>
          <p:cNvPr id="30" name="Text 23"/>
          <p:cNvSpPr/>
          <p:nvPr/>
        </p:nvSpPr>
        <p:spPr>
          <a:xfrm>
            <a:off x="11155680" y="6492240"/>
            <a:ext cx="5577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i="1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Casa construită, mobila pe drum</a:t>
            </a:r>
            <a:endParaRPr lang="en-US" dirty="0"/>
          </a:p>
        </p:txBody>
      </p:sp>
      <p:pic>
        <p:nvPicPr>
          <p:cNvPr id="35" name="Picture 34" descr="A building with a cloud and a truck going through it&#10;&#10;AI-generated content may be incorrect.">
            <a:extLst>
              <a:ext uri="{FF2B5EF4-FFF2-40B4-BE49-F238E27FC236}">
                <a16:creationId xmlns:a16="http://schemas.microsoft.com/office/drawing/2014/main" id="{12A4391B-6895-8238-02DA-E2AFDAE7E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r="16902"/>
          <a:stretch>
            <a:fillRect/>
          </a:stretch>
        </p:blipFill>
        <p:spPr>
          <a:xfrm>
            <a:off x="9757145" y="2629830"/>
            <a:ext cx="8530855" cy="6664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713</Words>
  <Application>Microsoft Office PowerPoint</Application>
  <PresentationFormat>Custom</PresentationFormat>
  <Paragraphs>82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Extra Bold</vt:lpstr>
      <vt:lpstr>Aptos</vt:lpstr>
      <vt:lpstr>Dm Sans</vt:lpstr>
      <vt:lpstr>Calibri</vt:lpstr>
      <vt:lpstr>Trebuchet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Professional Modern Technology Pitch Deck Presentation</dc:title>
  <dc:creator>shakila h</dc:creator>
  <cp:lastModifiedBy>roozbeh davani</cp:lastModifiedBy>
  <cp:revision>82</cp:revision>
  <dcterms:created xsi:type="dcterms:W3CDTF">2006-08-16T00:00:00Z</dcterms:created>
  <dcterms:modified xsi:type="dcterms:W3CDTF">2026-03-03T08:45:29Z</dcterms:modified>
  <dc:identifier>DAGe4fyruqo</dc:identifier>
</cp:coreProperties>
</file>