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11" Type="http://schemas.openxmlformats.org/officeDocument/2006/relationships/slide" Target="slides/slide6.xml"/><Relationship Id="rId22" Type="http://schemas.openxmlformats.org/officeDocument/2006/relationships/font" Target="fonts/Nunito-italic.fntdata"/><Relationship Id="rId10" Type="http://schemas.openxmlformats.org/officeDocument/2006/relationships/slide" Target="slides/slide5.xml"/><Relationship Id="rId21" Type="http://schemas.openxmlformats.org/officeDocument/2006/relationships/font" Target="fonts/Nuni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1767bd138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1767bd138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1767bd138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1767bd138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1767bd13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1767bd13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1767bd138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1767bd138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1767bd138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1767bd138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1767bd13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1767bd13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767bd13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767bd13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767bd138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767bd138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1767bd138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1767bd138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767bd138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1767bd138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1767bd138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1767bd138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1767bd138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1767bd138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1767bd138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1767bd138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care-cambodia.org" TargetMode="External"/><Relationship Id="rId4" Type="http://schemas.openxmlformats.org/officeDocument/2006/relationships/hyperlink" Target="https://www.care-cambodia.org" TargetMode="External"/><Relationship Id="rId5" Type="http://schemas.openxmlformats.org/officeDocument/2006/relationships/hyperlink" Target="https://www.roomtoread.org" TargetMode="External"/><Relationship Id="rId6" Type="http://schemas.openxmlformats.org/officeDocument/2006/relationships/hyperlink" Target="https://www.roomtoread.org" TargetMode="External"/><Relationship Id="rId7" Type="http://schemas.openxmlformats.org/officeDocument/2006/relationships/hyperlink" Target="https://www.kiva.org" TargetMode="External"/><Relationship Id="rId8" Type="http://schemas.openxmlformats.org/officeDocument/2006/relationships/hyperlink" Target="https://www.kiv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3"/>
          <p:cNvPicPr preferRelativeResize="0"/>
          <p:nvPr/>
        </p:nvPicPr>
        <p:blipFill>
          <a:blip r:embed="rId3">
            <a:alphaModFix/>
          </a:blip>
          <a:stretch>
            <a:fillRect/>
          </a:stretch>
        </p:blipFill>
        <p:spPr>
          <a:xfrm>
            <a:off x="0" y="-828375"/>
            <a:ext cx="9144000" cy="6096000"/>
          </a:xfrm>
          <a:prstGeom prst="rect">
            <a:avLst/>
          </a:prstGeom>
          <a:noFill/>
          <a:ln>
            <a:noFill/>
          </a:ln>
        </p:spPr>
      </p:pic>
      <p:sp>
        <p:nvSpPr>
          <p:cNvPr id="129" name="Google Shape;129;p13"/>
          <p:cNvSpPr/>
          <p:nvPr/>
        </p:nvSpPr>
        <p:spPr>
          <a:xfrm>
            <a:off x="1794600" y="1293000"/>
            <a:ext cx="5554800" cy="2875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0" name="Google Shape;130;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highlight>
                  <a:schemeClr val="dk1"/>
                </a:highlight>
              </a:rPr>
              <a:t>Ethical Implications of NGOs in Cambodia </a:t>
            </a:r>
            <a:endParaRPr>
              <a:highlight>
                <a:schemeClr val="dk1"/>
              </a:highlight>
            </a:endParaRPr>
          </a:p>
        </p:txBody>
      </p:sp>
      <p:sp>
        <p:nvSpPr>
          <p:cNvPr id="131" name="Google Shape;131;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highlight>
                  <a:schemeClr val="dk1"/>
                </a:highlight>
              </a:rPr>
              <a:t>Jack Hoye - Ethics </a:t>
            </a:r>
            <a:endParaRPr>
              <a:highlight>
                <a:schemeClr val="dk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819150" y="4525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Virtue Ethics </a:t>
            </a:r>
            <a:endParaRPr/>
          </a:p>
        </p:txBody>
      </p:sp>
      <p:sp>
        <p:nvSpPr>
          <p:cNvPr id="192" name="Google Shape;192;p22"/>
          <p:cNvSpPr txBox="1"/>
          <p:nvPr>
            <p:ph idx="1" type="body"/>
          </p:nvPr>
        </p:nvSpPr>
        <p:spPr>
          <a:xfrm>
            <a:off x="819150" y="1199900"/>
            <a:ext cx="7505700" cy="2835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rPr lang="en" sz="1305"/>
              <a:t>Virtue Ethics Analysis</a:t>
            </a:r>
            <a:endParaRPr sz="1305"/>
          </a:p>
          <a:p>
            <a:pPr indent="0" lvl="0" marL="0" rtl="0" algn="l">
              <a:lnSpc>
                <a:spcPct val="105000"/>
              </a:lnSpc>
              <a:spcBef>
                <a:spcPts val="1200"/>
              </a:spcBef>
              <a:spcAft>
                <a:spcPts val="0"/>
              </a:spcAft>
              <a:buSzPts val="935"/>
              <a:buNone/>
            </a:pPr>
            <a:r>
              <a:rPr lang="en" sz="1305"/>
              <a:t>Compassion and Alturism, NGOs by definition demonstrate compassion through their work, inspiring international support for those in need while balancing </a:t>
            </a:r>
            <a:r>
              <a:rPr lang="en" sz="1305"/>
              <a:t>promoting</a:t>
            </a:r>
            <a:r>
              <a:rPr lang="en" sz="1305"/>
              <a:t> local authorities</a:t>
            </a:r>
            <a:r>
              <a:rPr lang="en" sz="1305"/>
              <a:t> to continue their pathway.</a:t>
            </a:r>
            <a:endParaRPr sz="1305"/>
          </a:p>
          <a:p>
            <a:pPr indent="0" lvl="0" marL="0" rtl="0" algn="l">
              <a:lnSpc>
                <a:spcPct val="105000"/>
              </a:lnSpc>
              <a:spcBef>
                <a:spcPts val="1200"/>
              </a:spcBef>
              <a:spcAft>
                <a:spcPts val="0"/>
              </a:spcAft>
              <a:buSzPts val="935"/>
              <a:buNone/>
            </a:pPr>
            <a:r>
              <a:rPr lang="en" sz="1305"/>
              <a:t>-While different depending on organization, a properly structured NGO focuses on empowering local communities through skill building, and education to encourage communities to become self-reliant </a:t>
            </a:r>
            <a:endParaRPr sz="1305"/>
          </a:p>
          <a:p>
            <a:pPr indent="0" lvl="0" marL="0" rtl="0" algn="l">
              <a:lnSpc>
                <a:spcPct val="105000"/>
              </a:lnSpc>
              <a:spcBef>
                <a:spcPts val="1200"/>
              </a:spcBef>
              <a:spcAft>
                <a:spcPts val="0"/>
              </a:spcAft>
              <a:buSzPts val="935"/>
              <a:buNone/>
            </a:pPr>
            <a:r>
              <a:rPr lang="en" sz="1305"/>
              <a:t>Shortcomings </a:t>
            </a:r>
            <a:endParaRPr sz="1305"/>
          </a:p>
          <a:p>
            <a:pPr indent="0" lvl="0" marL="0" rtl="0" algn="l">
              <a:lnSpc>
                <a:spcPct val="105000"/>
              </a:lnSpc>
              <a:spcBef>
                <a:spcPts val="1200"/>
              </a:spcBef>
              <a:spcAft>
                <a:spcPts val="1200"/>
              </a:spcAft>
              <a:buSzPts val="935"/>
              <a:buNone/>
            </a:pPr>
            <a:r>
              <a:rPr lang="en" sz="1305"/>
              <a:t>Programs that do offer aid without training systems or education to local communities on how to operate without foreign support </a:t>
            </a:r>
            <a:r>
              <a:rPr lang="en" sz="1305"/>
              <a:t>unintentionally</a:t>
            </a:r>
            <a:r>
              <a:rPr lang="en" sz="1305"/>
              <a:t> create a system of dependence. While NGOs on paper promote valuable virtues a big emphasis should remain on empowering </a:t>
            </a:r>
            <a:r>
              <a:rPr lang="en" sz="1305"/>
              <a:t>communities</a:t>
            </a:r>
            <a:r>
              <a:rPr lang="en" sz="1305"/>
              <a:t> without compromising cultural identity and creating dependence.</a:t>
            </a:r>
            <a:endParaRPr sz="130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311700" y="16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Ethical Framework for Solutions </a:t>
            </a:r>
            <a:endParaRPr/>
          </a:p>
        </p:txBody>
      </p:sp>
      <p:sp>
        <p:nvSpPr>
          <p:cNvPr id="198" name="Google Shape;198;p23"/>
          <p:cNvSpPr txBox="1"/>
          <p:nvPr>
            <p:ph idx="1" type="body"/>
          </p:nvPr>
        </p:nvSpPr>
        <p:spPr>
          <a:xfrm>
            <a:off x="311700" y="572700"/>
            <a:ext cx="8520600" cy="448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Transparency</a:t>
            </a:r>
            <a:endParaRPr/>
          </a:p>
          <a:p>
            <a:pPr indent="0" lvl="0" marL="0" rtl="0" algn="l">
              <a:spcBef>
                <a:spcPts val="1200"/>
              </a:spcBef>
              <a:spcAft>
                <a:spcPts val="0"/>
              </a:spcAft>
              <a:buNone/>
            </a:pPr>
            <a:r>
              <a:rPr lang="en"/>
              <a:t>	-Clear reporting and transparent release of information on funding sources, spending and project outcomes is essential for keeping organizations </a:t>
            </a:r>
            <a:r>
              <a:rPr lang="en"/>
              <a:t>accountable</a:t>
            </a:r>
            <a:r>
              <a:rPr lang="en"/>
              <a:t> for their real impacts on </a:t>
            </a:r>
            <a:r>
              <a:rPr lang="en"/>
              <a:t>community</a:t>
            </a:r>
            <a:r>
              <a:rPr lang="en"/>
              <a:t>. An open line of communication should be created with government bodies and local communities to make sure their agenda is </a:t>
            </a:r>
            <a:r>
              <a:rPr lang="en"/>
              <a:t>aligned</a:t>
            </a:r>
            <a:r>
              <a:rPr lang="en"/>
              <a:t> with local goals and needs.</a:t>
            </a:r>
            <a:endParaRPr/>
          </a:p>
          <a:p>
            <a:pPr indent="0" lvl="0" marL="0" rtl="0" algn="l">
              <a:spcBef>
                <a:spcPts val="1200"/>
              </a:spcBef>
              <a:spcAft>
                <a:spcPts val="0"/>
              </a:spcAft>
              <a:buNone/>
            </a:pPr>
            <a:r>
              <a:rPr lang="en"/>
              <a:t>Community integration</a:t>
            </a:r>
            <a:endParaRPr/>
          </a:p>
          <a:p>
            <a:pPr indent="0" lvl="0" marL="0" rtl="0" algn="l">
              <a:spcBef>
                <a:spcPts val="1200"/>
              </a:spcBef>
              <a:spcAft>
                <a:spcPts val="0"/>
              </a:spcAft>
              <a:buNone/>
            </a:pPr>
            <a:r>
              <a:rPr lang="en"/>
              <a:t>-Working closely with community leaders and local structures fosters sustainable development that can create long-term good and uphold local customs and values.</a:t>
            </a:r>
            <a:endParaRPr/>
          </a:p>
          <a:p>
            <a:pPr indent="0" lvl="0" marL="0" rtl="0" algn="l">
              <a:spcBef>
                <a:spcPts val="1200"/>
              </a:spcBef>
              <a:spcAft>
                <a:spcPts val="0"/>
              </a:spcAft>
              <a:buNone/>
            </a:pPr>
            <a:r>
              <a:rPr lang="en"/>
              <a:t>Empowerment over blind support</a:t>
            </a:r>
            <a:endParaRPr/>
          </a:p>
          <a:p>
            <a:pPr indent="0" lvl="0" marL="0" rtl="0" algn="l">
              <a:spcBef>
                <a:spcPts val="1200"/>
              </a:spcBef>
              <a:spcAft>
                <a:spcPts val="0"/>
              </a:spcAft>
              <a:buNone/>
            </a:pPr>
            <a:r>
              <a:rPr lang="en"/>
              <a:t>-Programs that encourage skill </a:t>
            </a:r>
            <a:r>
              <a:rPr lang="en"/>
              <a:t>development</a:t>
            </a:r>
            <a:r>
              <a:rPr lang="en"/>
              <a:t> with locals rather than short term solutions will prove more sustainable over time. Structure aid to gradually reduce direct support and create self-reliance over time </a:t>
            </a:r>
            <a:endParaRPr/>
          </a:p>
          <a:p>
            <a:pPr indent="0" lvl="0" marL="0" rtl="0" algn="l">
              <a:spcBef>
                <a:spcPts val="1200"/>
              </a:spcBef>
              <a:spcAft>
                <a:spcPts val="0"/>
              </a:spcAft>
              <a:buNone/>
            </a:pPr>
            <a:r>
              <a:rPr lang="en"/>
              <a:t>EXIT Strategies and ethical intent</a:t>
            </a:r>
            <a:endParaRPr/>
          </a:p>
          <a:p>
            <a:pPr indent="0" lvl="0" marL="0" rtl="0" algn="l">
              <a:spcBef>
                <a:spcPts val="1200"/>
              </a:spcBef>
              <a:spcAft>
                <a:spcPts val="1200"/>
              </a:spcAft>
              <a:buNone/>
            </a:pPr>
            <a:r>
              <a:rPr lang="en"/>
              <a:t>-Develop clear gradual exit strategies with an intent to pass </a:t>
            </a:r>
            <a:r>
              <a:rPr lang="en"/>
              <a:t>responsibilities</a:t>
            </a:r>
            <a:r>
              <a:rPr lang="en"/>
              <a:t> to local organizations. Ensure that organizations are providing aid with the right motivations and benefit the </a:t>
            </a:r>
            <a:r>
              <a:rPr lang="en"/>
              <a:t>community</a:t>
            </a:r>
            <a:r>
              <a:rPr lang="en"/>
              <a:t> rather than following their own agenda.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311700" y="126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Promoting Human Values in NGO work </a:t>
            </a:r>
            <a:endParaRPr/>
          </a:p>
        </p:txBody>
      </p:sp>
      <p:sp>
        <p:nvSpPr>
          <p:cNvPr id="204" name="Google Shape;204;p24"/>
          <p:cNvSpPr txBox="1"/>
          <p:nvPr>
            <p:ph idx="1" type="body"/>
          </p:nvPr>
        </p:nvSpPr>
        <p:spPr>
          <a:xfrm>
            <a:off x="311700" y="698975"/>
            <a:ext cx="4591200" cy="428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Dignity</a:t>
            </a:r>
            <a:endParaRPr/>
          </a:p>
          <a:p>
            <a:pPr indent="0" lvl="0" marL="0" rtl="0" algn="l">
              <a:spcBef>
                <a:spcPts val="1200"/>
              </a:spcBef>
              <a:spcAft>
                <a:spcPts val="0"/>
              </a:spcAft>
              <a:buNone/>
            </a:pPr>
            <a:r>
              <a:rPr lang="en"/>
              <a:t>	-Respect independence and unique cultural identity of local populations,</a:t>
            </a:r>
            <a:endParaRPr/>
          </a:p>
          <a:p>
            <a:pPr indent="0" lvl="0" marL="0" rtl="0" algn="l">
              <a:spcBef>
                <a:spcPts val="1200"/>
              </a:spcBef>
              <a:spcAft>
                <a:spcPts val="0"/>
              </a:spcAft>
              <a:buNone/>
            </a:pPr>
            <a:r>
              <a:rPr lang="en"/>
              <a:t>	-Engage in cultural sensitive practices that honor local customs</a:t>
            </a:r>
            <a:endParaRPr/>
          </a:p>
          <a:p>
            <a:pPr indent="0" lvl="0" marL="0" rtl="0" algn="l">
              <a:spcBef>
                <a:spcPts val="1200"/>
              </a:spcBef>
              <a:spcAft>
                <a:spcPts val="0"/>
              </a:spcAft>
              <a:buNone/>
            </a:pPr>
            <a:r>
              <a:rPr lang="en"/>
              <a:t>Equity</a:t>
            </a:r>
            <a:endParaRPr/>
          </a:p>
          <a:p>
            <a:pPr indent="0" lvl="0" marL="0" rtl="0" algn="l">
              <a:spcBef>
                <a:spcPts val="1200"/>
              </a:spcBef>
              <a:spcAft>
                <a:spcPts val="0"/>
              </a:spcAft>
              <a:buNone/>
            </a:pPr>
            <a:r>
              <a:rPr lang="en"/>
              <a:t>	-Ensure equal access to resource and fair treatment particularly for </a:t>
            </a:r>
            <a:r>
              <a:rPr lang="en"/>
              <a:t>marginalized</a:t>
            </a:r>
            <a:r>
              <a:rPr lang="en"/>
              <a:t> groups and </a:t>
            </a:r>
            <a:r>
              <a:rPr lang="en"/>
              <a:t>distribute</a:t>
            </a:r>
            <a:r>
              <a:rPr lang="en"/>
              <a:t> aid without discrimination</a:t>
            </a:r>
            <a:endParaRPr/>
          </a:p>
          <a:p>
            <a:pPr indent="0" lvl="0" marL="0" rtl="0" algn="l">
              <a:spcBef>
                <a:spcPts val="1200"/>
              </a:spcBef>
              <a:spcAft>
                <a:spcPts val="0"/>
              </a:spcAft>
              <a:buNone/>
            </a:pPr>
            <a:r>
              <a:rPr lang="en"/>
              <a:t>Justice</a:t>
            </a:r>
            <a:endParaRPr/>
          </a:p>
          <a:p>
            <a:pPr indent="0" lvl="0" marL="0" rtl="0" algn="l">
              <a:spcBef>
                <a:spcPts val="1200"/>
              </a:spcBef>
              <a:spcAft>
                <a:spcPts val="1200"/>
              </a:spcAft>
              <a:buNone/>
            </a:pPr>
            <a:r>
              <a:rPr lang="en"/>
              <a:t>	-Support systems and structures that empower communities rather than control or undermine them and advocate for policies that protect rights and encourage self governance </a:t>
            </a:r>
            <a:endParaRPr/>
          </a:p>
        </p:txBody>
      </p:sp>
      <p:pic>
        <p:nvPicPr>
          <p:cNvPr id="205" name="Google Shape;205;p24"/>
          <p:cNvPicPr preferRelativeResize="0"/>
          <p:nvPr/>
        </p:nvPicPr>
        <p:blipFill rotWithShape="1">
          <a:blip r:embed="rId3">
            <a:alphaModFix/>
          </a:blip>
          <a:srcRect b="0" l="45796" r="0" t="0"/>
          <a:stretch/>
        </p:blipFill>
        <p:spPr>
          <a:xfrm>
            <a:off x="5161500" y="967913"/>
            <a:ext cx="3550824" cy="37434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819150" y="4111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and Final Ethical Reflection</a:t>
            </a:r>
            <a:endParaRPr/>
          </a:p>
        </p:txBody>
      </p:sp>
      <p:sp>
        <p:nvSpPr>
          <p:cNvPr id="211" name="Google Shape;211;p25"/>
          <p:cNvSpPr txBox="1"/>
          <p:nvPr>
            <p:ph idx="1" type="body"/>
          </p:nvPr>
        </p:nvSpPr>
        <p:spPr>
          <a:xfrm>
            <a:off x="819150" y="1266650"/>
            <a:ext cx="7505700" cy="342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Summary of Ethical Implications</a:t>
            </a:r>
            <a:endParaRPr sz="1700"/>
          </a:p>
          <a:p>
            <a:pPr indent="0" lvl="0" marL="0" rtl="0" algn="l">
              <a:spcBef>
                <a:spcPts val="1200"/>
              </a:spcBef>
              <a:spcAft>
                <a:spcPts val="0"/>
              </a:spcAft>
              <a:buNone/>
            </a:pPr>
            <a:r>
              <a:rPr lang="en" sz="1700"/>
              <a:t>	-NGOs must navigate a fine line between aid and dependency</a:t>
            </a:r>
            <a:endParaRPr sz="1700"/>
          </a:p>
          <a:p>
            <a:pPr indent="0" lvl="0" marL="0" rtl="0" algn="l">
              <a:spcBef>
                <a:spcPts val="1200"/>
              </a:spcBef>
              <a:spcAft>
                <a:spcPts val="0"/>
              </a:spcAft>
              <a:buNone/>
            </a:pPr>
            <a:r>
              <a:rPr lang="en" sz="1700"/>
              <a:t>Key Takeaways</a:t>
            </a:r>
            <a:endParaRPr sz="1700"/>
          </a:p>
          <a:p>
            <a:pPr indent="0" lvl="0" marL="0" rtl="0" algn="l">
              <a:spcBef>
                <a:spcPts val="1200"/>
              </a:spcBef>
              <a:spcAft>
                <a:spcPts val="0"/>
              </a:spcAft>
              <a:buNone/>
            </a:pPr>
            <a:r>
              <a:rPr lang="en" sz="1700"/>
              <a:t>	-An ethically grounded approach require balancing local involvement, impact and </a:t>
            </a:r>
            <a:r>
              <a:rPr lang="en" sz="1700"/>
              <a:t>intent</a:t>
            </a:r>
            <a:r>
              <a:rPr lang="en" sz="1700"/>
              <a:t> </a:t>
            </a:r>
            <a:endParaRPr sz="1700"/>
          </a:p>
          <a:p>
            <a:pPr indent="0" lvl="0" marL="0" rtl="0" algn="l">
              <a:spcBef>
                <a:spcPts val="1200"/>
              </a:spcBef>
              <a:spcAft>
                <a:spcPts val="0"/>
              </a:spcAft>
              <a:buNone/>
            </a:pPr>
            <a:r>
              <a:rPr lang="en" sz="1700"/>
              <a:t>Future Considerations </a:t>
            </a:r>
            <a:endParaRPr sz="1700"/>
          </a:p>
          <a:p>
            <a:pPr indent="0" lvl="0" marL="0" rtl="0" algn="l">
              <a:spcBef>
                <a:spcPts val="1200"/>
              </a:spcBef>
              <a:spcAft>
                <a:spcPts val="1200"/>
              </a:spcAft>
              <a:buNone/>
            </a:pPr>
            <a:r>
              <a:rPr lang="en" sz="1700"/>
              <a:t>	-NGOs should evolve practices to enhance transparency, partnership and accountability </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a:t>
            </a:r>
            <a:endParaRPr/>
          </a:p>
        </p:txBody>
      </p:sp>
      <p:sp>
        <p:nvSpPr>
          <p:cNvPr id="217" name="Google Shape;217;p2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1100">
                <a:solidFill>
                  <a:srgbClr val="000000"/>
                </a:solidFill>
              </a:rPr>
              <a:t>-Bentham, J. (1789). </a:t>
            </a:r>
            <a:r>
              <a:rPr i="1" lang="en" sz="1100">
                <a:solidFill>
                  <a:srgbClr val="000000"/>
                </a:solidFill>
              </a:rPr>
              <a:t>An Introduction to the Principles of Morals and Legislation</a:t>
            </a:r>
            <a:r>
              <a:rPr lang="en" sz="1100">
                <a:solidFill>
                  <a:srgbClr val="000000"/>
                </a:solidFill>
              </a:rPr>
              <a:t>. Oxford: Clarendon Press.</a:t>
            </a:r>
            <a:endParaRPr sz="1100">
              <a:solidFill>
                <a:srgbClr val="000000"/>
              </a:solidFill>
            </a:endParaRPr>
          </a:p>
          <a:p>
            <a:pPr indent="0" lvl="0" marL="0" rtl="0" algn="l">
              <a:spcBef>
                <a:spcPts val="1200"/>
              </a:spcBef>
              <a:spcAft>
                <a:spcPts val="0"/>
              </a:spcAft>
              <a:buNone/>
            </a:pPr>
            <a:r>
              <a:rPr lang="en" sz="1100">
                <a:solidFill>
                  <a:srgbClr val="000000"/>
                </a:solidFill>
              </a:rPr>
              <a:t>-</a:t>
            </a:r>
            <a:r>
              <a:rPr i="1" lang="en" sz="1100">
                <a:solidFill>
                  <a:srgbClr val="000000"/>
                </a:solidFill>
              </a:rPr>
              <a:t>CARE International in Cambodia</a:t>
            </a:r>
            <a:r>
              <a:rPr lang="en" sz="1100">
                <a:solidFill>
                  <a:srgbClr val="000000"/>
                </a:solidFill>
              </a:rPr>
              <a:t>. (2022). CARE in Cambodia: Programs and Impact. Retrieved from</a:t>
            </a:r>
            <a:r>
              <a:rPr lang="en" sz="1100">
                <a:solidFill>
                  <a:srgbClr val="000000"/>
                </a:solidFill>
                <a:uFill>
                  <a:noFill/>
                </a:uFill>
                <a:hlinkClick r:id="rId3">
                  <a:extLst>
                    <a:ext uri="{A12FA001-AC4F-418D-AE19-62706E023703}">
                      <ahyp:hlinkClr val="tx"/>
                    </a:ext>
                  </a:extLst>
                </a:hlinkClick>
              </a:rPr>
              <a:t> </a:t>
            </a:r>
            <a:r>
              <a:rPr lang="en" sz="1100" u="sng">
                <a:solidFill>
                  <a:srgbClr val="000000"/>
                </a:solidFill>
                <a:hlinkClick r:id="rId4">
                  <a:extLst>
                    <a:ext uri="{A12FA001-AC4F-418D-AE19-62706E023703}">
                      <ahyp:hlinkClr val="tx"/>
                    </a:ext>
                  </a:extLst>
                </a:hlinkClick>
              </a:rPr>
              <a:t>https://www.care-cambodia.org</a:t>
            </a:r>
            <a:endParaRPr sz="1100">
              <a:solidFill>
                <a:srgbClr val="000000"/>
              </a:solidFill>
            </a:endParaRPr>
          </a:p>
          <a:p>
            <a:pPr indent="0" lvl="0" marL="0" rtl="0" algn="l">
              <a:spcBef>
                <a:spcPts val="1200"/>
              </a:spcBef>
              <a:spcAft>
                <a:spcPts val="0"/>
              </a:spcAft>
              <a:buNone/>
            </a:pPr>
            <a:r>
              <a:rPr lang="en" sz="1100">
                <a:solidFill>
                  <a:srgbClr val="000000"/>
                </a:solidFill>
              </a:rPr>
              <a:t>-Jenkins, R. (2012). "The Cultural Politics of NGOs in Cambodia: Local Values and International Influence." </a:t>
            </a:r>
            <a:r>
              <a:rPr i="1" lang="en" sz="1100">
                <a:solidFill>
                  <a:srgbClr val="000000"/>
                </a:solidFill>
              </a:rPr>
              <a:t>International NGO Journal</a:t>
            </a:r>
            <a:r>
              <a:rPr lang="en" sz="1100">
                <a:solidFill>
                  <a:srgbClr val="000000"/>
                </a:solidFill>
              </a:rPr>
              <a:t>, 7(3), 55-66.</a:t>
            </a:r>
            <a:endParaRPr sz="1100">
              <a:solidFill>
                <a:srgbClr val="000000"/>
              </a:solidFill>
            </a:endParaRPr>
          </a:p>
          <a:p>
            <a:pPr indent="0" lvl="0" marL="0" rtl="0" algn="l">
              <a:spcBef>
                <a:spcPts val="1200"/>
              </a:spcBef>
              <a:spcAft>
                <a:spcPts val="0"/>
              </a:spcAft>
              <a:buNone/>
            </a:pPr>
            <a:r>
              <a:rPr lang="en" sz="1100">
                <a:solidFill>
                  <a:srgbClr val="000000"/>
                </a:solidFill>
              </a:rPr>
              <a:t>-Room to Read Cambodia. (2022). Literacy Program Overview. Retrieved from</a:t>
            </a:r>
            <a:r>
              <a:rPr lang="en" sz="1100">
                <a:solidFill>
                  <a:srgbClr val="000000"/>
                </a:solidFill>
                <a:uFill>
                  <a:noFill/>
                </a:uFill>
                <a:hlinkClick r:id="rId5">
                  <a:extLst>
                    <a:ext uri="{A12FA001-AC4F-418D-AE19-62706E023703}">
                      <ahyp:hlinkClr val="tx"/>
                    </a:ext>
                  </a:extLst>
                </a:hlinkClick>
              </a:rPr>
              <a:t> </a:t>
            </a:r>
            <a:r>
              <a:rPr lang="en" sz="1100" u="sng">
                <a:solidFill>
                  <a:srgbClr val="000000"/>
                </a:solidFill>
                <a:hlinkClick r:id="rId6">
                  <a:extLst>
                    <a:ext uri="{A12FA001-AC4F-418D-AE19-62706E023703}">
                      <ahyp:hlinkClr val="tx"/>
                    </a:ext>
                  </a:extLst>
                </a:hlinkClick>
              </a:rPr>
              <a:t>https://www.roomtoread.org</a:t>
            </a:r>
            <a:endParaRPr sz="1100">
              <a:solidFill>
                <a:srgbClr val="000000"/>
              </a:solidFill>
            </a:endParaRPr>
          </a:p>
          <a:p>
            <a:pPr indent="0" lvl="0" marL="0" rtl="0" algn="l">
              <a:spcBef>
                <a:spcPts val="1200"/>
              </a:spcBef>
              <a:spcAft>
                <a:spcPts val="0"/>
              </a:spcAft>
              <a:buNone/>
            </a:pPr>
            <a:r>
              <a:rPr lang="en" sz="1100">
                <a:solidFill>
                  <a:srgbClr val="000000"/>
                </a:solidFill>
              </a:rPr>
              <a:t>-Kiva. (2023). "Empowering Local Entrepreneurs in Cambodia." </a:t>
            </a:r>
            <a:r>
              <a:rPr i="1" lang="en" sz="1100">
                <a:solidFill>
                  <a:srgbClr val="000000"/>
                </a:solidFill>
              </a:rPr>
              <a:t>Kiva Annual Impact Report</a:t>
            </a:r>
            <a:r>
              <a:rPr lang="en" sz="1100">
                <a:solidFill>
                  <a:srgbClr val="000000"/>
                </a:solidFill>
              </a:rPr>
              <a:t>. Retrieved from</a:t>
            </a:r>
            <a:r>
              <a:rPr lang="en" sz="1100">
                <a:solidFill>
                  <a:srgbClr val="000000"/>
                </a:solidFill>
                <a:uFill>
                  <a:noFill/>
                </a:uFill>
                <a:hlinkClick r:id="rId7">
                  <a:extLst>
                    <a:ext uri="{A12FA001-AC4F-418D-AE19-62706E023703}">
                      <ahyp:hlinkClr val="tx"/>
                    </a:ext>
                  </a:extLst>
                </a:hlinkClick>
              </a:rPr>
              <a:t> </a:t>
            </a:r>
            <a:r>
              <a:rPr lang="en" sz="1100" u="sng">
                <a:solidFill>
                  <a:srgbClr val="000000"/>
                </a:solidFill>
                <a:hlinkClick r:id="rId8">
                  <a:extLst>
                    <a:ext uri="{A12FA001-AC4F-418D-AE19-62706E023703}">
                      <ahyp:hlinkClr val="tx"/>
                    </a:ext>
                  </a:extLst>
                </a:hlinkClick>
              </a:rPr>
              <a:t>https://www.kiva.org</a:t>
            </a:r>
            <a:endParaRPr sz="1100">
              <a:solidFill>
                <a:srgbClr val="000000"/>
              </a:solidFill>
            </a:endParaRPr>
          </a:p>
          <a:p>
            <a:pPr indent="0" lvl="0" marL="0" rtl="0" algn="l">
              <a:spcBef>
                <a:spcPts val="1200"/>
              </a:spcBef>
              <a:spcAft>
                <a:spcPts val="0"/>
              </a:spcAft>
              <a:buNone/>
            </a:pPr>
            <a:r>
              <a:rPr lang="en" sz="1100">
                <a:solidFill>
                  <a:srgbClr val="000000"/>
                </a:solidFill>
              </a:rPr>
              <a:t>-Singer, P. (1999). </a:t>
            </a:r>
            <a:r>
              <a:rPr i="1" lang="en" sz="1100">
                <a:solidFill>
                  <a:srgbClr val="000000"/>
                </a:solidFill>
              </a:rPr>
              <a:t>Practical Ethics</a:t>
            </a:r>
            <a:r>
              <a:rPr lang="en" sz="1100">
                <a:solidFill>
                  <a:srgbClr val="000000"/>
                </a:solidFill>
              </a:rPr>
              <a:t>. Cambridge: Cambridge University Press.</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1200"/>
              </a:spcAft>
              <a:buNone/>
            </a:pPr>
            <a:r>
              <a:t/>
            </a:r>
            <a:endParaRPr sz="11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4215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and Background </a:t>
            </a:r>
            <a:endParaRPr/>
          </a:p>
        </p:txBody>
      </p:sp>
      <p:sp>
        <p:nvSpPr>
          <p:cNvPr id="137" name="Google Shape;137;p14"/>
          <p:cNvSpPr txBox="1"/>
          <p:nvPr>
            <p:ph idx="1" type="body"/>
          </p:nvPr>
        </p:nvSpPr>
        <p:spPr>
          <a:xfrm>
            <a:off x="311700" y="1152475"/>
            <a:ext cx="6908400" cy="3788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500"/>
              <a:t>Overview of NGOs in Cambodia</a:t>
            </a:r>
            <a:endParaRPr sz="1500"/>
          </a:p>
          <a:p>
            <a:pPr indent="0" lvl="0" marL="0" rtl="0" algn="l">
              <a:spcBef>
                <a:spcPts val="1200"/>
              </a:spcBef>
              <a:spcAft>
                <a:spcPts val="0"/>
              </a:spcAft>
              <a:buNone/>
            </a:pPr>
            <a:r>
              <a:rPr lang="en" sz="1500"/>
              <a:t>-Non-governmental organizations (NGOs) in Cambodia are non-profit groups that focus on a range of topics, including poverty alleviation, healthcare, education, environmental protection, and economic empowerment.</a:t>
            </a:r>
            <a:endParaRPr sz="1500"/>
          </a:p>
          <a:p>
            <a:pPr indent="0" lvl="0" marL="0" rtl="0" algn="l">
              <a:spcBef>
                <a:spcPts val="1200"/>
              </a:spcBef>
              <a:spcAft>
                <a:spcPts val="0"/>
              </a:spcAft>
              <a:buNone/>
            </a:pPr>
            <a:r>
              <a:rPr lang="en" sz="1500"/>
              <a:t>-Due to the necessity for reconstruction following a conflict, Cambodia has become a popular target for foreign aid since the 1990s. The number of NGOs in the nation is among the greatest in the world per capita.</a:t>
            </a:r>
            <a:endParaRPr sz="1500"/>
          </a:p>
          <a:p>
            <a:pPr indent="0" lvl="0" marL="0" rtl="0" algn="l">
              <a:spcBef>
                <a:spcPts val="1200"/>
              </a:spcBef>
              <a:spcAft>
                <a:spcPts val="0"/>
              </a:spcAft>
              <a:buNone/>
            </a:pPr>
            <a:r>
              <a:rPr lang="en" sz="1500"/>
              <a:t>Importance of Ethical Analysis </a:t>
            </a:r>
            <a:endParaRPr sz="1500"/>
          </a:p>
          <a:p>
            <a:pPr indent="0" lvl="0" marL="0" rtl="0" algn="l">
              <a:spcBef>
                <a:spcPts val="1200"/>
              </a:spcBef>
              <a:spcAft>
                <a:spcPts val="0"/>
              </a:spcAft>
              <a:buNone/>
            </a:pPr>
            <a:r>
              <a:rPr lang="en" sz="1500"/>
              <a:t>-NGOs aim to do good but needs to be examined whether they create united </a:t>
            </a:r>
            <a:r>
              <a:rPr lang="en" sz="1500"/>
              <a:t>cycles of dependency</a:t>
            </a:r>
            <a:endParaRPr sz="1500"/>
          </a:p>
          <a:p>
            <a:pPr indent="0" lvl="0" marL="0" rtl="0" algn="l">
              <a:spcBef>
                <a:spcPts val="1200"/>
              </a:spcBef>
              <a:spcAft>
                <a:spcPts val="0"/>
              </a:spcAft>
              <a:buNone/>
            </a:pPr>
            <a:r>
              <a:rPr lang="en" sz="1500"/>
              <a:t>-Are NGOs empowering people or inadvertently creating dependence? Are they imposing foreign ideals and practices, or are they strengthening local autonomy?</a:t>
            </a:r>
            <a:endParaRPr sz="1500"/>
          </a:p>
          <a:p>
            <a:pPr indent="0" lvl="0" marL="0" rtl="0" algn="l">
              <a:spcBef>
                <a:spcPts val="1200"/>
              </a:spcBef>
              <a:spcAft>
                <a:spcPts val="1200"/>
              </a:spcAft>
              <a:buNone/>
            </a:pPr>
            <a:r>
              <a:rPr lang="en" sz="1500"/>
              <a:t>-Ethical analysis helps uncover true impacts and guide NGOs to create a more positive impact</a:t>
            </a:r>
            <a:endParaRPr sz="1500"/>
          </a:p>
        </p:txBody>
      </p:sp>
      <p:pic>
        <p:nvPicPr>
          <p:cNvPr id="138" name="Google Shape;138;p14"/>
          <p:cNvPicPr preferRelativeResize="0"/>
          <p:nvPr/>
        </p:nvPicPr>
        <p:blipFill>
          <a:blip r:embed="rId3">
            <a:alphaModFix/>
          </a:blip>
          <a:stretch>
            <a:fillRect/>
          </a:stretch>
        </p:blipFill>
        <p:spPr>
          <a:xfrm>
            <a:off x="7041475" y="235500"/>
            <a:ext cx="1895650" cy="1895650"/>
          </a:xfrm>
          <a:prstGeom prst="rect">
            <a:avLst/>
          </a:prstGeom>
          <a:noFill/>
          <a:ln>
            <a:noFill/>
          </a:ln>
        </p:spPr>
      </p:pic>
      <p:pic>
        <p:nvPicPr>
          <p:cNvPr id="139" name="Google Shape;139;p14"/>
          <p:cNvPicPr preferRelativeResize="0"/>
          <p:nvPr/>
        </p:nvPicPr>
        <p:blipFill>
          <a:blip r:embed="rId4">
            <a:alphaModFix/>
          </a:blip>
          <a:stretch>
            <a:fillRect/>
          </a:stretch>
        </p:blipFill>
        <p:spPr>
          <a:xfrm>
            <a:off x="7179750" y="2749025"/>
            <a:ext cx="1619100" cy="16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819150" y="1422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Defining Key Concepts</a:t>
            </a:r>
            <a:endParaRPr/>
          </a:p>
        </p:txBody>
      </p:sp>
      <p:sp>
        <p:nvSpPr>
          <p:cNvPr id="145" name="Google Shape;145;p15"/>
          <p:cNvSpPr txBox="1"/>
          <p:nvPr>
            <p:ph idx="1" type="body"/>
          </p:nvPr>
        </p:nvSpPr>
        <p:spPr>
          <a:xfrm>
            <a:off x="311700" y="889700"/>
            <a:ext cx="8520600" cy="3922800"/>
          </a:xfrm>
          <a:prstGeom prst="rect">
            <a:avLst/>
          </a:prstGeom>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lang="en" sz="1600"/>
              <a:t>Non-Governmental Organization (NGO)</a:t>
            </a:r>
            <a:endParaRPr sz="1600"/>
          </a:p>
          <a:p>
            <a:pPr indent="0" lvl="0" marL="0" rtl="0" algn="l">
              <a:lnSpc>
                <a:spcPct val="105000"/>
              </a:lnSpc>
              <a:spcBef>
                <a:spcPts val="1200"/>
              </a:spcBef>
              <a:spcAft>
                <a:spcPts val="0"/>
              </a:spcAft>
              <a:buNone/>
            </a:pPr>
            <a:r>
              <a:rPr lang="en" sz="1600"/>
              <a:t>-nonprofit groups that work to solve social, environmental, and economic problems without interference from governments. Stress that grants and contributions are frequently used by NGOs to finance their activities.</a:t>
            </a:r>
            <a:endParaRPr sz="1600"/>
          </a:p>
          <a:p>
            <a:pPr indent="0" lvl="0" marL="0" rtl="0" algn="l">
              <a:lnSpc>
                <a:spcPct val="105000"/>
              </a:lnSpc>
              <a:spcBef>
                <a:spcPts val="1200"/>
              </a:spcBef>
              <a:spcAft>
                <a:spcPts val="0"/>
              </a:spcAft>
              <a:buNone/>
            </a:pPr>
            <a:r>
              <a:rPr lang="en" sz="1600"/>
              <a:t>-ex. Habitat for Humanity, Oxfam, Halo Trust, Landmine Relief Fund, Room to Read, Friends International</a:t>
            </a:r>
            <a:endParaRPr sz="1600"/>
          </a:p>
          <a:p>
            <a:pPr indent="0" lvl="0" marL="0" rtl="0" algn="l">
              <a:lnSpc>
                <a:spcPct val="105000"/>
              </a:lnSpc>
              <a:spcBef>
                <a:spcPts val="1200"/>
              </a:spcBef>
              <a:spcAft>
                <a:spcPts val="0"/>
              </a:spcAft>
              <a:buNone/>
            </a:pPr>
            <a:r>
              <a:rPr lang="en" sz="1600"/>
              <a:t>Ethical Principles in Business and Humanitarian Work</a:t>
            </a:r>
            <a:endParaRPr sz="1600"/>
          </a:p>
          <a:p>
            <a:pPr indent="0" lvl="0" marL="0" rtl="0" algn="l">
              <a:lnSpc>
                <a:spcPct val="105000"/>
              </a:lnSpc>
              <a:spcBef>
                <a:spcPts val="1200"/>
              </a:spcBef>
              <a:spcAft>
                <a:spcPts val="0"/>
              </a:spcAft>
              <a:buNone/>
            </a:pPr>
            <a:r>
              <a:rPr lang="en" sz="1600"/>
              <a:t>Some key ethical principles that apply to NGOs are empowering justice in its distribution of resources, respecting the independence and autonomy of </a:t>
            </a:r>
            <a:r>
              <a:rPr lang="en" sz="1600"/>
              <a:t>communities</a:t>
            </a:r>
            <a:r>
              <a:rPr lang="en" sz="1600"/>
              <a:t>, acting in a way that promotes the well being of others and ensuring actions do not cause harm or dependency.</a:t>
            </a:r>
            <a:endParaRPr sz="1600"/>
          </a:p>
          <a:p>
            <a:pPr indent="0" lvl="0" marL="0" rtl="0" algn="l">
              <a:lnSpc>
                <a:spcPct val="105000"/>
              </a:lnSpc>
              <a:spcBef>
                <a:spcPts val="1200"/>
              </a:spcBef>
              <a:spcAft>
                <a:spcPts val="0"/>
              </a:spcAft>
              <a:buNone/>
            </a:pPr>
            <a:r>
              <a:rPr lang="en" sz="1600"/>
              <a:t>Framework for analysis</a:t>
            </a:r>
            <a:endParaRPr sz="1600"/>
          </a:p>
          <a:p>
            <a:pPr indent="0" lvl="0" marL="0" rtl="0" algn="l">
              <a:lnSpc>
                <a:spcPct val="105000"/>
              </a:lnSpc>
              <a:spcBef>
                <a:spcPts val="1200"/>
              </a:spcBef>
              <a:spcAft>
                <a:spcPts val="1200"/>
              </a:spcAft>
              <a:buNone/>
            </a:pPr>
            <a:r>
              <a:rPr lang="en" sz="1600"/>
              <a:t>-Three main ethical theories will guide the analysis, </a:t>
            </a:r>
            <a:r>
              <a:rPr lang="en" sz="1600"/>
              <a:t>Utilitarianism</a:t>
            </a:r>
            <a:r>
              <a:rPr lang="en" sz="1600"/>
              <a:t>, Deontology, and Virtue Ethics</a:t>
            </a:r>
            <a:endParaRPr sz="1600"/>
          </a:p>
        </p:txBody>
      </p:sp>
      <p:pic>
        <p:nvPicPr>
          <p:cNvPr id="146" name="Google Shape;146;p15"/>
          <p:cNvPicPr preferRelativeResize="0"/>
          <p:nvPr/>
        </p:nvPicPr>
        <p:blipFill>
          <a:blip r:embed="rId3">
            <a:alphaModFix/>
          </a:blip>
          <a:stretch>
            <a:fillRect/>
          </a:stretch>
        </p:blipFill>
        <p:spPr>
          <a:xfrm>
            <a:off x="4963900" y="0"/>
            <a:ext cx="2418176" cy="1360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19150" y="2973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 of Ethical Questions</a:t>
            </a:r>
            <a:endParaRPr/>
          </a:p>
        </p:txBody>
      </p:sp>
      <p:sp>
        <p:nvSpPr>
          <p:cNvPr id="152" name="Google Shape;152;p16"/>
          <p:cNvSpPr txBox="1"/>
          <p:nvPr>
            <p:ph idx="1" type="body"/>
          </p:nvPr>
        </p:nvSpPr>
        <p:spPr>
          <a:xfrm>
            <a:off x="311700" y="1152475"/>
            <a:ext cx="5129100" cy="386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Significant ethical questions </a:t>
            </a:r>
            <a:endParaRPr/>
          </a:p>
          <a:p>
            <a:pPr indent="0" lvl="0" marL="0" rtl="0" algn="l">
              <a:spcBef>
                <a:spcPts val="1200"/>
              </a:spcBef>
              <a:spcAft>
                <a:spcPts val="0"/>
              </a:spcAft>
              <a:buNone/>
            </a:pPr>
            <a:r>
              <a:rPr lang="en"/>
              <a:t>	-Do NGOs foster self-</a:t>
            </a:r>
            <a:r>
              <a:rPr lang="en"/>
              <a:t>sufficiency</a:t>
            </a:r>
            <a:r>
              <a:rPr lang="en"/>
              <a:t> or create dependency</a:t>
            </a:r>
            <a:endParaRPr/>
          </a:p>
          <a:p>
            <a:pPr indent="0" lvl="0" marL="0" rtl="0" algn="l">
              <a:spcBef>
                <a:spcPts val="1200"/>
              </a:spcBef>
              <a:spcAft>
                <a:spcPts val="0"/>
              </a:spcAft>
              <a:buNone/>
            </a:pPr>
            <a:r>
              <a:rPr lang="en"/>
              <a:t>		-does the support enable </a:t>
            </a:r>
            <a:r>
              <a:rPr lang="en"/>
              <a:t>communities</a:t>
            </a:r>
            <a:r>
              <a:rPr lang="en"/>
              <a:t> to sustain themselves or does it lead to reliance</a:t>
            </a:r>
            <a:endParaRPr/>
          </a:p>
          <a:p>
            <a:pPr indent="0" lvl="0" marL="0" rtl="0" algn="l">
              <a:spcBef>
                <a:spcPts val="1200"/>
              </a:spcBef>
              <a:spcAft>
                <a:spcPts val="0"/>
              </a:spcAft>
              <a:buNone/>
            </a:pPr>
            <a:r>
              <a:rPr lang="en"/>
              <a:t>	-Are NGO’s goals truly centered on empowering local people?</a:t>
            </a:r>
            <a:endParaRPr/>
          </a:p>
          <a:p>
            <a:pPr indent="0" lvl="0" marL="0" rtl="0" algn="l">
              <a:spcBef>
                <a:spcPts val="1200"/>
              </a:spcBef>
              <a:spcAft>
                <a:spcPts val="0"/>
              </a:spcAft>
              <a:buNone/>
            </a:pPr>
            <a:r>
              <a:rPr lang="en"/>
              <a:t>		-potential for unintended consequences such as paternalism or undermining local governance </a:t>
            </a:r>
            <a:endParaRPr/>
          </a:p>
          <a:p>
            <a:pPr indent="0" lvl="0" marL="0" rtl="0" algn="l">
              <a:spcBef>
                <a:spcPts val="1200"/>
              </a:spcBef>
              <a:spcAft>
                <a:spcPts val="0"/>
              </a:spcAft>
              <a:buNone/>
            </a:pPr>
            <a:r>
              <a:rPr lang="en"/>
              <a:t>	-How does the story of “doing good” fit in with moral business practices</a:t>
            </a:r>
            <a:endParaRPr/>
          </a:p>
          <a:p>
            <a:pPr indent="0" lvl="0" marL="0" rtl="0" algn="l">
              <a:spcBef>
                <a:spcPts val="1200"/>
              </a:spcBef>
              <a:spcAft>
                <a:spcPts val="1200"/>
              </a:spcAft>
              <a:buNone/>
            </a:pPr>
            <a:r>
              <a:rPr lang="en"/>
              <a:t>		-good intentions alone </a:t>
            </a:r>
            <a:r>
              <a:rPr lang="en"/>
              <a:t>doesn't</a:t>
            </a:r>
            <a:r>
              <a:rPr lang="en"/>
              <a:t> always justify NGO practices and the outcome decides what is true </a:t>
            </a:r>
            <a:r>
              <a:rPr lang="en"/>
              <a:t>ethical</a:t>
            </a:r>
            <a:r>
              <a:rPr lang="en"/>
              <a:t> business </a:t>
            </a:r>
            <a:endParaRPr/>
          </a:p>
        </p:txBody>
      </p:sp>
      <p:pic>
        <p:nvPicPr>
          <p:cNvPr id="153" name="Google Shape;153;p16"/>
          <p:cNvPicPr preferRelativeResize="0"/>
          <p:nvPr/>
        </p:nvPicPr>
        <p:blipFill>
          <a:blip r:embed="rId3">
            <a:alphaModFix/>
          </a:blip>
          <a:stretch>
            <a:fillRect/>
          </a:stretch>
        </p:blipFill>
        <p:spPr>
          <a:xfrm>
            <a:off x="5496299" y="986450"/>
            <a:ext cx="3182226" cy="2357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508850" y="3284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Study NGOs in Cambodia </a:t>
            </a:r>
            <a:endParaRPr/>
          </a:p>
        </p:txBody>
      </p:sp>
      <p:sp>
        <p:nvSpPr>
          <p:cNvPr id="159" name="Google Shape;159;p17"/>
          <p:cNvSpPr txBox="1"/>
          <p:nvPr>
            <p:ph idx="1" type="body"/>
          </p:nvPr>
        </p:nvSpPr>
        <p:spPr>
          <a:xfrm>
            <a:off x="819150" y="1432150"/>
            <a:ext cx="7505700" cy="3191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310"/>
              <a:t>Examples of NGO activities </a:t>
            </a:r>
            <a:endParaRPr sz="1310"/>
          </a:p>
          <a:p>
            <a:pPr indent="0" lvl="0" marL="0" rtl="0" algn="l">
              <a:lnSpc>
                <a:spcPct val="95000"/>
              </a:lnSpc>
              <a:spcBef>
                <a:spcPts val="1200"/>
              </a:spcBef>
              <a:spcAft>
                <a:spcPts val="0"/>
              </a:spcAft>
              <a:buSzPts val="770"/>
              <a:buNone/>
            </a:pPr>
            <a:r>
              <a:rPr lang="en" sz="1310"/>
              <a:t>Education programs: Schools, scholarships, teacher </a:t>
            </a:r>
            <a:r>
              <a:rPr lang="en" sz="1310"/>
              <a:t>training</a:t>
            </a:r>
            <a:r>
              <a:rPr lang="en" sz="1310"/>
              <a:t> with Room to Read</a:t>
            </a:r>
            <a:endParaRPr sz="1310"/>
          </a:p>
          <a:p>
            <a:pPr indent="0" lvl="0" marL="0" rtl="0" algn="l">
              <a:lnSpc>
                <a:spcPct val="95000"/>
              </a:lnSpc>
              <a:spcBef>
                <a:spcPts val="1200"/>
              </a:spcBef>
              <a:spcAft>
                <a:spcPts val="0"/>
              </a:spcAft>
              <a:buSzPts val="770"/>
              <a:buNone/>
            </a:pPr>
            <a:r>
              <a:rPr lang="en" sz="1310"/>
              <a:t>Healthcare: child health, vaccinations and clinics with Doctors without Borders</a:t>
            </a:r>
            <a:endParaRPr sz="1310"/>
          </a:p>
          <a:p>
            <a:pPr indent="0" lvl="0" marL="0" rtl="0" algn="l">
              <a:lnSpc>
                <a:spcPct val="95000"/>
              </a:lnSpc>
              <a:spcBef>
                <a:spcPts val="1200"/>
              </a:spcBef>
              <a:spcAft>
                <a:spcPts val="0"/>
              </a:spcAft>
              <a:buSzPts val="770"/>
              <a:buNone/>
            </a:pPr>
            <a:r>
              <a:rPr lang="en" sz="1310"/>
              <a:t>Economic: Job placement, microloans and more with Friends-International</a:t>
            </a:r>
            <a:endParaRPr sz="1310"/>
          </a:p>
          <a:p>
            <a:pPr indent="0" lvl="0" marL="0" rtl="0" algn="l">
              <a:lnSpc>
                <a:spcPct val="95000"/>
              </a:lnSpc>
              <a:spcBef>
                <a:spcPts val="1200"/>
              </a:spcBef>
              <a:spcAft>
                <a:spcPts val="0"/>
              </a:spcAft>
              <a:buSzPts val="770"/>
              <a:buNone/>
            </a:pPr>
            <a:r>
              <a:rPr lang="en" sz="1310"/>
              <a:t>Observed Impacts</a:t>
            </a:r>
            <a:endParaRPr sz="1310"/>
          </a:p>
          <a:p>
            <a:pPr indent="0" lvl="0" marL="0" rtl="0" algn="l">
              <a:lnSpc>
                <a:spcPct val="95000"/>
              </a:lnSpc>
              <a:spcBef>
                <a:spcPts val="1200"/>
              </a:spcBef>
              <a:spcAft>
                <a:spcPts val="0"/>
              </a:spcAft>
              <a:buSzPts val="770"/>
              <a:buNone/>
            </a:pPr>
            <a:r>
              <a:rPr lang="en" sz="1310"/>
              <a:t>Positive</a:t>
            </a:r>
            <a:r>
              <a:rPr lang="en" sz="1310"/>
              <a:t> impacts from these NGOs are of course -increased education and healthcare and economic improvement with skill building programs leading to higher income </a:t>
            </a:r>
            <a:endParaRPr sz="1310"/>
          </a:p>
          <a:p>
            <a:pPr indent="0" lvl="0" marL="0" rtl="0" algn="l">
              <a:lnSpc>
                <a:spcPct val="95000"/>
              </a:lnSpc>
              <a:spcBef>
                <a:spcPts val="1200"/>
              </a:spcBef>
              <a:spcAft>
                <a:spcPts val="1200"/>
              </a:spcAft>
              <a:buSzPts val="770"/>
              <a:buNone/>
            </a:pPr>
            <a:r>
              <a:rPr lang="en" sz="1310"/>
              <a:t>Negative impacts: communities rely on NGO services and risk loss of care if NGOs leave. NGOs also reduce the local drive for long term government support as the NGOs fill the gaps. The NGOs also disrupt local markets and take market away from local organizations, while simultaneously conflicting with local culture and community values which is at risk of being lost </a:t>
            </a:r>
            <a:endParaRPr sz="1310"/>
          </a:p>
        </p:txBody>
      </p:sp>
      <p:pic>
        <p:nvPicPr>
          <p:cNvPr id="160" name="Google Shape;160;p17"/>
          <p:cNvPicPr preferRelativeResize="0"/>
          <p:nvPr/>
        </p:nvPicPr>
        <p:blipFill>
          <a:blip r:embed="rId3">
            <a:alphaModFix/>
          </a:blip>
          <a:stretch>
            <a:fillRect/>
          </a:stretch>
        </p:blipFill>
        <p:spPr>
          <a:xfrm>
            <a:off x="6348625" y="421575"/>
            <a:ext cx="2448000" cy="244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311700" y="186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Framework for Analysis Dependency vs. Opportunity Creation</a:t>
            </a:r>
            <a:endParaRPr/>
          </a:p>
        </p:txBody>
      </p:sp>
      <p:sp>
        <p:nvSpPr>
          <p:cNvPr id="166" name="Google Shape;166;p18"/>
          <p:cNvSpPr txBox="1"/>
          <p:nvPr>
            <p:ph idx="1" type="body"/>
          </p:nvPr>
        </p:nvSpPr>
        <p:spPr>
          <a:xfrm>
            <a:off x="311700" y="1115600"/>
            <a:ext cx="8520600" cy="3825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Defining dependency </a:t>
            </a:r>
            <a:endParaRPr/>
          </a:p>
          <a:p>
            <a:pPr indent="0" lvl="0" marL="0" rtl="0" algn="l">
              <a:spcBef>
                <a:spcPts val="1200"/>
              </a:spcBef>
              <a:spcAft>
                <a:spcPts val="0"/>
              </a:spcAft>
              <a:buNone/>
            </a:pPr>
            <a:r>
              <a:rPr lang="en"/>
              <a:t>-NGOs providing healthcare services reduce illness and improve quality of life but may provide dependency by not </a:t>
            </a:r>
            <a:r>
              <a:rPr lang="en"/>
              <a:t>encouraging</a:t>
            </a:r>
            <a:r>
              <a:rPr lang="en"/>
              <a:t> government-led solutions. Long term outcome leaves communities vulnerable when NGOs depart. A more autonomous approach may </a:t>
            </a:r>
            <a:r>
              <a:rPr lang="en"/>
              <a:t>involve</a:t>
            </a:r>
            <a:r>
              <a:rPr lang="en"/>
              <a:t> training local healthcare workers and collaborating with government to establish sustainable locally managed health services </a:t>
            </a:r>
            <a:endParaRPr/>
          </a:p>
          <a:p>
            <a:pPr indent="0" lvl="0" marL="0" rtl="0" algn="l">
              <a:spcBef>
                <a:spcPts val="1200"/>
              </a:spcBef>
              <a:spcAft>
                <a:spcPts val="0"/>
              </a:spcAft>
              <a:buNone/>
            </a:pPr>
            <a:r>
              <a:rPr lang="en"/>
              <a:t>Defining </a:t>
            </a:r>
            <a:r>
              <a:rPr lang="en"/>
              <a:t>Opportunity</a:t>
            </a:r>
            <a:r>
              <a:rPr lang="en"/>
              <a:t> Creation</a:t>
            </a:r>
            <a:endParaRPr/>
          </a:p>
          <a:p>
            <a:pPr indent="0" lvl="0" marL="0" rtl="0" algn="l">
              <a:spcBef>
                <a:spcPts val="1200"/>
              </a:spcBef>
              <a:spcAft>
                <a:spcPts val="0"/>
              </a:spcAft>
              <a:buNone/>
            </a:pPr>
            <a:r>
              <a:rPr lang="en"/>
              <a:t>-Instead of just providing fish, teach them how to fish. Programs that offer economic empowerment is more beneficial, offering training and microloans to create </a:t>
            </a:r>
            <a:r>
              <a:rPr lang="en"/>
              <a:t>opportunities</a:t>
            </a:r>
            <a:r>
              <a:rPr lang="en"/>
              <a:t> for individuals to gain self-serving skills and teach locals to work in the local community. Economic NGOs are a better example of beneficence allowing locals to support themselves independently</a:t>
            </a:r>
            <a:endParaRPr/>
          </a:p>
          <a:p>
            <a:pPr indent="0" lvl="0" marL="0" rtl="0" algn="l">
              <a:spcBef>
                <a:spcPts val="1200"/>
              </a:spcBef>
              <a:spcAft>
                <a:spcPts val="0"/>
              </a:spcAft>
              <a:buNone/>
            </a:pPr>
            <a:r>
              <a:rPr lang="en"/>
              <a:t>Key Concepts </a:t>
            </a:r>
            <a:endParaRPr/>
          </a:p>
          <a:p>
            <a:pPr indent="0" lvl="0" marL="0" rtl="0" algn="l">
              <a:spcBef>
                <a:spcPts val="1200"/>
              </a:spcBef>
              <a:spcAft>
                <a:spcPts val="1200"/>
              </a:spcAft>
              <a:buNone/>
            </a:pPr>
            <a:r>
              <a:rPr lang="en"/>
              <a:t>NGOs focused on creating </a:t>
            </a:r>
            <a:r>
              <a:rPr lang="en"/>
              <a:t>opportunity</a:t>
            </a:r>
            <a:r>
              <a:rPr lang="en"/>
              <a:t> still face hurdles and have an ethical responsibility to implement their aid in an intelligent way that promote local self reliance and empowering a community rather than making them dependent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311700" y="146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Ethical Issues in NGO operations </a:t>
            </a:r>
            <a:endParaRPr/>
          </a:p>
        </p:txBody>
      </p:sp>
      <p:sp>
        <p:nvSpPr>
          <p:cNvPr id="172" name="Google Shape;172;p19"/>
          <p:cNvSpPr txBox="1"/>
          <p:nvPr>
            <p:ph idx="1" type="body"/>
          </p:nvPr>
        </p:nvSpPr>
        <p:spPr>
          <a:xfrm>
            <a:off x="311700" y="718900"/>
            <a:ext cx="8520600" cy="424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Autonomy</a:t>
            </a:r>
            <a:endParaRPr/>
          </a:p>
          <a:p>
            <a:pPr indent="0" lvl="0" marL="0" rtl="0" algn="l">
              <a:spcBef>
                <a:spcPts val="1200"/>
              </a:spcBef>
              <a:spcAft>
                <a:spcPts val="0"/>
              </a:spcAft>
              <a:buNone/>
            </a:pPr>
            <a:r>
              <a:rPr lang="en"/>
              <a:t>In rural cambodia, some NGOs such as room to read operate with limited government collaboration. While offering </a:t>
            </a:r>
            <a:r>
              <a:rPr lang="en"/>
              <a:t>immediate</a:t>
            </a:r>
            <a:r>
              <a:rPr lang="en"/>
              <a:t> access to education, they bypass local education priorities reducing the role of cambodian </a:t>
            </a:r>
            <a:r>
              <a:rPr lang="en"/>
              <a:t>authorities</a:t>
            </a:r>
            <a:r>
              <a:rPr lang="en"/>
              <a:t> in shaping school management and curriculum. By putting themselves in the role of government, NGOs take power away from local authority making it harder for them to take control when NGOs leave</a:t>
            </a:r>
            <a:endParaRPr/>
          </a:p>
          <a:p>
            <a:pPr indent="0" lvl="0" marL="0" rtl="0" algn="l">
              <a:spcBef>
                <a:spcPts val="1200"/>
              </a:spcBef>
              <a:spcAft>
                <a:spcPts val="0"/>
              </a:spcAft>
              <a:buNone/>
            </a:pPr>
            <a:r>
              <a:rPr lang="en"/>
              <a:t>Transparency and Accountability</a:t>
            </a:r>
            <a:endParaRPr/>
          </a:p>
          <a:p>
            <a:pPr indent="0" lvl="0" marL="0" rtl="0" algn="l">
              <a:spcBef>
                <a:spcPts val="1200"/>
              </a:spcBef>
              <a:spcAft>
                <a:spcPts val="0"/>
              </a:spcAft>
              <a:buNone/>
            </a:pPr>
            <a:r>
              <a:rPr lang="en"/>
              <a:t>Instead of pressure from local communities, NGOs rely on funding from international donors, which puts more focus on the organizations to report metrics such as number of schools built or people served instead of analyzing long term impacts. NGOs often </a:t>
            </a:r>
            <a:r>
              <a:rPr lang="en"/>
              <a:t>distribute</a:t>
            </a:r>
            <a:r>
              <a:rPr lang="en"/>
              <a:t> short term solutions for good numbers which </a:t>
            </a:r>
            <a:r>
              <a:rPr lang="en"/>
              <a:t>does not</a:t>
            </a:r>
            <a:r>
              <a:rPr lang="en"/>
              <a:t> create long term infrastructure for communities. NGOs do not meet or gather feedback from local communities and base their operations completely on their own priorities instead of local input</a:t>
            </a:r>
            <a:endParaRPr/>
          </a:p>
          <a:p>
            <a:pPr indent="0" lvl="0" marL="0" rtl="0" algn="l">
              <a:spcBef>
                <a:spcPts val="1200"/>
              </a:spcBef>
              <a:spcAft>
                <a:spcPts val="0"/>
              </a:spcAft>
              <a:buNone/>
            </a:pPr>
            <a:r>
              <a:rPr lang="en"/>
              <a:t>Cultural Sensitivity </a:t>
            </a:r>
            <a:endParaRPr/>
          </a:p>
          <a:p>
            <a:pPr indent="0" lvl="0" marL="0" rtl="0" algn="l">
              <a:spcBef>
                <a:spcPts val="1200"/>
              </a:spcBef>
              <a:spcAft>
                <a:spcPts val="1200"/>
              </a:spcAft>
              <a:buNone/>
            </a:pPr>
            <a:r>
              <a:rPr lang="en"/>
              <a:t>-Especially in education pushing western values such as individualism and academic </a:t>
            </a:r>
            <a:r>
              <a:rPr lang="en"/>
              <a:t>competition</a:t>
            </a:r>
            <a:r>
              <a:rPr lang="en"/>
              <a:t>. NGOs with religious values also conflict with local Cambodian values.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311700" y="126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Utilitarian Perspective</a:t>
            </a:r>
            <a:endParaRPr/>
          </a:p>
        </p:txBody>
      </p:sp>
      <p:sp>
        <p:nvSpPr>
          <p:cNvPr id="178" name="Google Shape;178;p20"/>
          <p:cNvSpPr txBox="1"/>
          <p:nvPr>
            <p:ph idx="1" type="body"/>
          </p:nvPr>
        </p:nvSpPr>
        <p:spPr>
          <a:xfrm>
            <a:off x="311700" y="698975"/>
            <a:ext cx="8520600" cy="422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Utilitarian Analysis of NGOs </a:t>
            </a:r>
            <a:endParaRPr sz="1400"/>
          </a:p>
          <a:p>
            <a:pPr indent="0" lvl="0" marL="0" rtl="0" algn="l">
              <a:spcBef>
                <a:spcPts val="1200"/>
              </a:spcBef>
              <a:spcAft>
                <a:spcPts val="0"/>
              </a:spcAft>
              <a:buNone/>
            </a:pPr>
            <a:r>
              <a:rPr lang="en" sz="1400"/>
              <a:t>-On its surface, NGOs seem to focus solely on maximizing the welfare of the greatest number of people, </a:t>
            </a:r>
            <a:r>
              <a:rPr lang="en" sz="1400"/>
              <a:t>addressing</a:t>
            </a:r>
            <a:r>
              <a:rPr lang="en" sz="1400"/>
              <a:t> social issues that are often not </a:t>
            </a:r>
            <a:r>
              <a:rPr lang="en" sz="1400"/>
              <a:t>addressed</a:t>
            </a:r>
            <a:r>
              <a:rPr lang="en" sz="1400"/>
              <a:t> in rural Cambodia. Programs such as Cambodian League for Promotion and Defence of Human rights, work to protect vulnerable groups and provide legal aid which improved labor rights and protections for marginalized communities by and large, while other NGOs fall short in </a:t>
            </a:r>
            <a:r>
              <a:rPr lang="en" sz="1400"/>
              <a:t>unintentionally</a:t>
            </a:r>
            <a:r>
              <a:rPr lang="en" sz="1400"/>
              <a:t> causing non-sustainable support </a:t>
            </a:r>
            <a:endParaRPr sz="1400"/>
          </a:p>
          <a:p>
            <a:pPr indent="0" lvl="0" marL="0" rtl="0" algn="l">
              <a:spcBef>
                <a:spcPts val="1200"/>
              </a:spcBef>
              <a:spcAft>
                <a:spcPts val="1200"/>
              </a:spcAft>
              <a:buNone/>
            </a:pPr>
            <a:r>
              <a:rPr lang="en" sz="1400"/>
              <a:t>-Other organizations such as Room to Read </a:t>
            </a:r>
            <a:r>
              <a:rPr lang="en" sz="1400"/>
              <a:t>unintentionally</a:t>
            </a:r>
            <a:r>
              <a:rPr lang="en" sz="1400"/>
              <a:t> undermine local government efforts and instead of building infrastructure for communities to become self-sustainable create an </a:t>
            </a:r>
            <a:r>
              <a:rPr lang="en" sz="1400"/>
              <a:t>environment</a:t>
            </a:r>
            <a:r>
              <a:rPr lang="en" sz="1400"/>
              <a:t> that is dependent on foreign support. Education programs also interfere with cultural values and introduce foreign </a:t>
            </a:r>
            <a:r>
              <a:rPr lang="en" sz="1400"/>
              <a:t>curriculum</a:t>
            </a:r>
            <a:r>
              <a:rPr lang="en" sz="1400"/>
              <a:t> to Cambodian locals </a:t>
            </a:r>
            <a:endParaRPr sz="1400"/>
          </a:p>
        </p:txBody>
      </p:sp>
      <p:pic>
        <p:nvPicPr>
          <p:cNvPr id="179" name="Google Shape;179;p20"/>
          <p:cNvPicPr preferRelativeResize="0"/>
          <p:nvPr/>
        </p:nvPicPr>
        <p:blipFill>
          <a:blip r:embed="rId3">
            <a:alphaModFix/>
          </a:blip>
          <a:stretch>
            <a:fillRect/>
          </a:stretch>
        </p:blipFill>
        <p:spPr>
          <a:xfrm>
            <a:off x="6882725" y="3320633"/>
            <a:ext cx="2063350" cy="17504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322650" y="3077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Deontological Perspective</a:t>
            </a:r>
            <a:endParaRPr/>
          </a:p>
        </p:txBody>
      </p:sp>
      <p:sp>
        <p:nvSpPr>
          <p:cNvPr id="185" name="Google Shape;185;p21"/>
          <p:cNvSpPr txBox="1"/>
          <p:nvPr>
            <p:ph idx="1" type="body"/>
          </p:nvPr>
        </p:nvSpPr>
        <p:spPr>
          <a:xfrm>
            <a:off x="3289350" y="1008050"/>
            <a:ext cx="5668200" cy="369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Deontological analysis of NGO ethics</a:t>
            </a:r>
            <a:endParaRPr sz="1600"/>
          </a:p>
          <a:p>
            <a:pPr indent="0" lvl="0" marL="0" rtl="0" algn="l">
              <a:spcBef>
                <a:spcPts val="1200"/>
              </a:spcBef>
              <a:spcAft>
                <a:spcPts val="0"/>
              </a:spcAft>
              <a:buNone/>
            </a:pPr>
            <a:r>
              <a:rPr lang="en" sz="1600"/>
              <a:t>-Deontology focus on duty and moral obligation over outcomes</a:t>
            </a:r>
            <a:endParaRPr sz="1600"/>
          </a:p>
          <a:p>
            <a:pPr indent="0" lvl="0" marL="0" rtl="0" algn="l">
              <a:spcBef>
                <a:spcPts val="1200"/>
              </a:spcBef>
              <a:spcAft>
                <a:spcPts val="1200"/>
              </a:spcAft>
              <a:buNone/>
            </a:pPr>
            <a:r>
              <a:rPr lang="en" sz="1600"/>
              <a:t>-NGOs on paper see it as their moral duty to </a:t>
            </a:r>
            <a:r>
              <a:rPr lang="en" sz="1600"/>
              <a:t>address</a:t>
            </a:r>
            <a:r>
              <a:rPr lang="en" sz="1600"/>
              <a:t> education, health and poverty issues. The agenda of some organizations however prompts us to question if these programs act from a true sense of duty or if other motives such as increasing funding and enhancing their image play a role. Some NGOs may promote agendas and focus solely on </a:t>
            </a:r>
            <a:r>
              <a:rPr lang="en" sz="1600"/>
              <a:t>positive</a:t>
            </a:r>
            <a:r>
              <a:rPr lang="en" sz="1600"/>
              <a:t> metrics to show to their donors that conflict with local autonomy and values.</a:t>
            </a:r>
            <a:endParaRPr sz="1600"/>
          </a:p>
        </p:txBody>
      </p:sp>
      <p:pic>
        <p:nvPicPr>
          <p:cNvPr id="186" name="Google Shape;186;p21"/>
          <p:cNvPicPr preferRelativeResize="0"/>
          <p:nvPr/>
        </p:nvPicPr>
        <p:blipFill rotWithShape="1">
          <a:blip r:embed="rId3">
            <a:alphaModFix/>
          </a:blip>
          <a:srcRect b="0" l="0" r="37683" t="0"/>
          <a:stretch/>
        </p:blipFill>
        <p:spPr>
          <a:xfrm>
            <a:off x="225950" y="1218200"/>
            <a:ext cx="2941625" cy="3146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