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5BAE"/>
    <a:srgbClr val="0070C0"/>
    <a:srgbClr val="009193"/>
    <a:srgbClr val="DC0605"/>
    <a:srgbClr val="FFFF00"/>
    <a:srgbClr val="C219C9"/>
    <a:srgbClr val="156082"/>
    <a:srgbClr val="FF4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43"/>
    <p:restoredTop sz="94659"/>
  </p:normalViewPr>
  <p:slideViewPr>
    <p:cSldViewPr snapToGrid="0">
      <p:cViewPr varScale="1">
        <p:scale>
          <a:sx n="104" d="100"/>
          <a:sy n="104" d="100"/>
        </p:scale>
        <p:origin x="232" y="11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422B0-A943-84DF-B82E-93D9BB6CEA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477DB54-DCBA-4F26-9364-DF16727B423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5610F2F-6958-3C63-9F16-95982952BCBA}"/>
              </a:ext>
            </a:extLst>
          </p:cNvPr>
          <p:cNvSpPr>
            <a:spLocks noGrp="1"/>
          </p:cNvSpPr>
          <p:nvPr>
            <p:ph type="dt" sz="half" idx="10"/>
          </p:nvPr>
        </p:nvSpPr>
        <p:spPr/>
        <p:txBody>
          <a:bodyPr/>
          <a:lstStyle/>
          <a:p>
            <a:fld id="{218DA454-EB47-9E4C-B4E8-B6022B005068}" type="datetimeFigureOut">
              <a:rPr lang="en-US" smtClean="0"/>
              <a:t>9/16/26</a:t>
            </a:fld>
            <a:endParaRPr lang="en-US"/>
          </a:p>
        </p:txBody>
      </p:sp>
      <p:sp>
        <p:nvSpPr>
          <p:cNvPr id="5" name="Footer Placeholder 4">
            <a:extLst>
              <a:ext uri="{FF2B5EF4-FFF2-40B4-BE49-F238E27FC236}">
                <a16:creationId xmlns:a16="http://schemas.microsoft.com/office/drawing/2014/main" id="{70372EC1-95CC-4B33-ED5B-25B0CF093A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96E78A-3A1D-0D88-3BAB-D7E9D60C194C}"/>
              </a:ext>
            </a:extLst>
          </p:cNvPr>
          <p:cNvSpPr>
            <a:spLocks noGrp="1"/>
          </p:cNvSpPr>
          <p:nvPr>
            <p:ph type="sldNum" sz="quarter" idx="12"/>
          </p:nvPr>
        </p:nvSpPr>
        <p:spPr/>
        <p:txBody>
          <a:bodyPr/>
          <a:lstStyle/>
          <a:p>
            <a:fld id="{478D3E22-2E62-FE4C-A813-AB1130EC3814}" type="slidenum">
              <a:rPr lang="en-US" smtClean="0"/>
              <a:t>‹#›</a:t>
            </a:fld>
            <a:endParaRPr lang="en-US"/>
          </a:p>
        </p:txBody>
      </p:sp>
    </p:spTree>
    <p:extLst>
      <p:ext uri="{BB962C8B-B14F-4D97-AF65-F5344CB8AC3E}">
        <p14:creationId xmlns:p14="http://schemas.microsoft.com/office/powerpoint/2010/main" val="1956896275"/>
      </p:ext>
    </p:extLst>
  </p:cSld>
  <p:clrMapOvr>
    <a:masterClrMapping/>
  </p:clrMapOvr>
  <mc:AlternateContent xmlns:mc="http://schemas.openxmlformats.org/markup-compatibility/2006">
    <mc:Choice xmlns:p14="http://schemas.microsoft.com/office/powerpoint/2010/main" Requires="p14">
      <p:transition p14:dur="100" advClick="0" advTm="3000">
        <p:cut/>
      </p:transition>
    </mc:Choice>
    <mc:Fallback>
      <p:transition advClick="0" advTm="3000">
        <p:cu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9B784-AF9F-BF6D-22A5-34740295FA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51E7C70-3209-B9F4-78E2-4353784F28B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385E0C-D920-9206-B210-F7A9D57FDDA5}"/>
              </a:ext>
            </a:extLst>
          </p:cNvPr>
          <p:cNvSpPr>
            <a:spLocks noGrp="1"/>
          </p:cNvSpPr>
          <p:nvPr>
            <p:ph type="dt" sz="half" idx="10"/>
          </p:nvPr>
        </p:nvSpPr>
        <p:spPr/>
        <p:txBody>
          <a:bodyPr/>
          <a:lstStyle/>
          <a:p>
            <a:fld id="{218DA454-EB47-9E4C-B4E8-B6022B005068}" type="datetimeFigureOut">
              <a:rPr lang="en-US" smtClean="0"/>
              <a:t>9/16/26</a:t>
            </a:fld>
            <a:endParaRPr lang="en-US"/>
          </a:p>
        </p:txBody>
      </p:sp>
      <p:sp>
        <p:nvSpPr>
          <p:cNvPr id="5" name="Footer Placeholder 4">
            <a:extLst>
              <a:ext uri="{FF2B5EF4-FFF2-40B4-BE49-F238E27FC236}">
                <a16:creationId xmlns:a16="http://schemas.microsoft.com/office/drawing/2014/main" id="{6D4657C5-4600-B0AD-3F37-F3C748E06B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77119D-2D23-9893-4C1D-C020A6AA1ACE}"/>
              </a:ext>
            </a:extLst>
          </p:cNvPr>
          <p:cNvSpPr>
            <a:spLocks noGrp="1"/>
          </p:cNvSpPr>
          <p:nvPr>
            <p:ph type="sldNum" sz="quarter" idx="12"/>
          </p:nvPr>
        </p:nvSpPr>
        <p:spPr/>
        <p:txBody>
          <a:bodyPr/>
          <a:lstStyle/>
          <a:p>
            <a:fld id="{478D3E22-2E62-FE4C-A813-AB1130EC3814}" type="slidenum">
              <a:rPr lang="en-US" smtClean="0"/>
              <a:t>‹#›</a:t>
            </a:fld>
            <a:endParaRPr lang="en-US"/>
          </a:p>
        </p:txBody>
      </p:sp>
    </p:spTree>
    <p:extLst>
      <p:ext uri="{BB962C8B-B14F-4D97-AF65-F5344CB8AC3E}">
        <p14:creationId xmlns:p14="http://schemas.microsoft.com/office/powerpoint/2010/main" val="305649016"/>
      </p:ext>
    </p:extLst>
  </p:cSld>
  <p:clrMapOvr>
    <a:masterClrMapping/>
  </p:clrMapOvr>
  <mc:AlternateContent xmlns:mc="http://schemas.openxmlformats.org/markup-compatibility/2006">
    <mc:Choice xmlns:p14="http://schemas.microsoft.com/office/powerpoint/2010/main" Requires="p14">
      <p:transition p14:dur="100" advClick="0" advTm="3000">
        <p:cut/>
      </p:transition>
    </mc:Choice>
    <mc:Fallback>
      <p:transition advClick="0" advTm="3000">
        <p:cu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4A71A-D959-E3C4-3805-D56F6A92A60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3101C60-27DC-0665-4C92-B0FA2D5A45B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DAC256D-0172-EB3A-0473-D8383116FA5A}"/>
              </a:ext>
            </a:extLst>
          </p:cNvPr>
          <p:cNvSpPr>
            <a:spLocks noGrp="1"/>
          </p:cNvSpPr>
          <p:nvPr>
            <p:ph type="dt" sz="half" idx="10"/>
          </p:nvPr>
        </p:nvSpPr>
        <p:spPr/>
        <p:txBody>
          <a:bodyPr/>
          <a:lstStyle/>
          <a:p>
            <a:fld id="{218DA454-EB47-9E4C-B4E8-B6022B005068}" type="datetimeFigureOut">
              <a:rPr lang="en-US" smtClean="0"/>
              <a:t>9/16/26</a:t>
            </a:fld>
            <a:endParaRPr lang="en-US"/>
          </a:p>
        </p:txBody>
      </p:sp>
      <p:sp>
        <p:nvSpPr>
          <p:cNvPr id="5" name="Footer Placeholder 4">
            <a:extLst>
              <a:ext uri="{FF2B5EF4-FFF2-40B4-BE49-F238E27FC236}">
                <a16:creationId xmlns:a16="http://schemas.microsoft.com/office/drawing/2014/main" id="{21A4156C-DBDD-3F3B-19A0-6A7088254F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C5156F-36C6-C6E3-F07A-4BEEC6C40CAC}"/>
              </a:ext>
            </a:extLst>
          </p:cNvPr>
          <p:cNvSpPr>
            <a:spLocks noGrp="1"/>
          </p:cNvSpPr>
          <p:nvPr>
            <p:ph type="sldNum" sz="quarter" idx="12"/>
          </p:nvPr>
        </p:nvSpPr>
        <p:spPr/>
        <p:txBody>
          <a:bodyPr/>
          <a:lstStyle/>
          <a:p>
            <a:fld id="{478D3E22-2E62-FE4C-A813-AB1130EC3814}" type="slidenum">
              <a:rPr lang="en-US" smtClean="0"/>
              <a:t>‹#›</a:t>
            </a:fld>
            <a:endParaRPr lang="en-US"/>
          </a:p>
        </p:txBody>
      </p:sp>
    </p:spTree>
    <p:extLst>
      <p:ext uri="{BB962C8B-B14F-4D97-AF65-F5344CB8AC3E}">
        <p14:creationId xmlns:p14="http://schemas.microsoft.com/office/powerpoint/2010/main" val="2978837501"/>
      </p:ext>
    </p:extLst>
  </p:cSld>
  <p:clrMapOvr>
    <a:masterClrMapping/>
  </p:clrMapOvr>
  <mc:AlternateContent xmlns:mc="http://schemas.openxmlformats.org/markup-compatibility/2006">
    <mc:Choice xmlns:p14="http://schemas.microsoft.com/office/powerpoint/2010/main" Requires="p14">
      <p:transition p14:dur="100" advClick="0" advTm="3000">
        <p:cut/>
      </p:transition>
    </mc:Choice>
    <mc:Fallback>
      <p:transition advClick="0" advTm="3000">
        <p:cu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B8B1A-BAAE-3911-BB11-CF6EA070FA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4ACE9B5-3150-D917-C0D7-CD9D56603C2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EDF5347-9DB1-A042-19CF-B2BAB428110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157E423-2398-281E-4FB7-37D4A8D602CB}"/>
              </a:ext>
            </a:extLst>
          </p:cNvPr>
          <p:cNvSpPr>
            <a:spLocks noGrp="1"/>
          </p:cNvSpPr>
          <p:nvPr>
            <p:ph type="dt" sz="half" idx="10"/>
          </p:nvPr>
        </p:nvSpPr>
        <p:spPr/>
        <p:txBody>
          <a:bodyPr/>
          <a:lstStyle/>
          <a:p>
            <a:fld id="{218DA454-EB47-9E4C-B4E8-B6022B005068}" type="datetimeFigureOut">
              <a:rPr lang="en-US" smtClean="0"/>
              <a:t>9/16/26</a:t>
            </a:fld>
            <a:endParaRPr lang="en-US"/>
          </a:p>
        </p:txBody>
      </p:sp>
      <p:sp>
        <p:nvSpPr>
          <p:cNvPr id="6" name="Footer Placeholder 5">
            <a:extLst>
              <a:ext uri="{FF2B5EF4-FFF2-40B4-BE49-F238E27FC236}">
                <a16:creationId xmlns:a16="http://schemas.microsoft.com/office/drawing/2014/main" id="{094A9F66-A7D1-791C-2FA9-A78BD2E912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C5216F-853C-E760-B954-C252ECA2D03B}"/>
              </a:ext>
            </a:extLst>
          </p:cNvPr>
          <p:cNvSpPr>
            <a:spLocks noGrp="1"/>
          </p:cNvSpPr>
          <p:nvPr>
            <p:ph type="sldNum" sz="quarter" idx="12"/>
          </p:nvPr>
        </p:nvSpPr>
        <p:spPr/>
        <p:txBody>
          <a:bodyPr/>
          <a:lstStyle/>
          <a:p>
            <a:fld id="{478D3E22-2E62-FE4C-A813-AB1130EC3814}" type="slidenum">
              <a:rPr lang="en-US" smtClean="0"/>
              <a:t>‹#›</a:t>
            </a:fld>
            <a:endParaRPr lang="en-US"/>
          </a:p>
        </p:txBody>
      </p:sp>
    </p:spTree>
    <p:extLst>
      <p:ext uri="{BB962C8B-B14F-4D97-AF65-F5344CB8AC3E}">
        <p14:creationId xmlns:p14="http://schemas.microsoft.com/office/powerpoint/2010/main" val="2073478716"/>
      </p:ext>
    </p:extLst>
  </p:cSld>
  <p:clrMapOvr>
    <a:masterClrMapping/>
  </p:clrMapOvr>
  <mc:AlternateContent xmlns:mc="http://schemas.openxmlformats.org/markup-compatibility/2006">
    <mc:Choice xmlns:p14="http://schemas.microsoft.com/office/powerpoint/2010/main" Requires="p14">
      <p:transition p14:dur="100" advClick="0" advTm="3000">
        <p:cut/>
      </p:transition>
    </mc:Choice>
    <mc:Fallback>
      <p:transition advClick="0" advTm="3000">
        <p:cu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DD8E9-A101-2032-4D8E-0FE1B8CF681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4821AE6-6B54-53B5-C6E7-ED2E002D16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5F7B97-DB91-5E9C-D6A8-866D825B66D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02F01B0-FB1D-7C06-D89C-FBAD47E98F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7A6DBE7-2F42-1020-C9BC-D99058AAA66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D5D942D-B95D-9BC5-8695-20A561B4230D}"/>
              </a:ext>
            </a:extLst>
          </p:cNvPr>
          <p:cNvSpPr>
            <a:spLocks noGrp="1"/>
          </p:cNvSpPr>
          <p:nvPr>
            <p:ph type="dt" sz="half" idx="10"/>
          </p:nvPr>
        </p:nvSpPr>
        <p:spPr/>
        <p:txBody>
          <a:bodyPr/>
          <a:lstStyle/>
          <a:p>
            <a:fld id="{218DA454-EB47-9E4C-B4E8-B6022B005068}" type="datetimeFigureOut">
              <a:rPr lang="en-US" smtClean="0"/>
              <a:t>9/16/26</a:t>
            </a:fld>
            <a:endParaRPr lang="en-US"/>
          </a:p>
        </p:txBody>
      </p:sp>
      <p:sp>
        <p:nvSpPr>
          <p:cNvPr id="8" name="Footer Placeholder 7">
            <a:extLst>
              <a:ext uri="{FF2B5EF4-FFF2-40B4-BE49-F238E27FC236}">
                <a16:creationId xmlns:a16="http://schemas.microsoft.com/office/drawing/2014/main" id="{7EDCC316-2A41-A415-5D4E-876F8DB3A99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B7C920C-E1B1-EC1A-81A6-123471480185}"/>
              </a:ext>
            </a:extLst>
          </p:cNvPr>
          <p:cNvSpPr>
            <a:spLocks noGrp="1"/>
          </p:cNvSpPr>
          <p:nvPr>
            <p:ph type="sldNum" sz="quarter" idx="12"/>
          </p:nvPr>
        </p:nvSpPr>
        <p:spPr/>
        <p:txBody>
          <a:bodyPr/>
          <a:lstStyle/>
          <a:p>
            <a:fld id="{478D3E22-2E62-FE4C-A813-AB1130EC3814}" type="slidenum">
              <a:rPr lang="en-US" smtClean="0"/>
              <a:t>‹#›</a:t>
            </a:fld>
            <a:endParaRPr lang="en-US"/>
          </a:p>
        </p:txBody>
      </p:sp>
    </p:spTree>
    <p:extLst>
      <p:ext uri="{BB962C8B-B14F-4D97-AF65-F5344CB8AC3E}">
        <p14:creationId xmlns:p14="http://schemas.microsoft.com/office/powerpoint/2010/main" val="3348265225"/>
      </p:ext>
    </p:extLst>
  </p:cSld>
  <p:clrMapOvr>
    <a:masterClrMapping/>
  </p:clrMapOvr>
  <mc:AlternateContent xmlns:mc="http://schemas.openxmlformats.org/markup-compatibility/2006">
    <mc:Choice xmlns:p14="http://schemas.microsoft.com/office/powerpoint/2010/main" Requires="p14">
      <p:transition p14:dur="100" advClick="0" advTm="3000">
        <p:cut/>
      </p:transition>
    </mc:Choice>
    <mc:Fallback>
      <p:transition advClick="0" advTm="3000">
        <p:cu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AAD79-0460-BF53-6FF9-859F3E41291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B2D8B8D-0602-5183-CC1D-F53F6CF309DF}"/>
              </a:ext>
            </a:extLst>
          </p:cNvPr>
          <p:cNvSpPr>
            <a:spLocks noGrp="1"/>
          </p:cNvSpPr>
          <p:nvPr>
            <p:ph type="dt" sz="half" idx="10"/>
          </p:nvPr>
        </p:nvSpPr>
        <p:spPr/>
        <p:txBody>
          <a:bodyPr/>
          <a:lstStyle/>
          <a:p>
            <a:fld id="{218DA454-EB47-9E4C-B4E8-B6022B005068}" type="datetimeFigureOut">
              <a:rPr lang="en-US" smtClean="0"/>
              <a:t>9/16/26</a:t>
            </a:fld>
            <a:endParaRPr lang="en-US"/>
          </a:p>
        </p:txBody>
      </p:sp>
      <p:sp>
        <p:nvSpPr>
          <p:cNvPr id="4" name="Footer Placeholder 3">
            <a:extLst>
              <a:ext uri="{FF2B5EF4-FFF2-40B4-BE49-F238E27FC236}">
                <a16:creationId xmlns:a16="http://schemas.microsoft.com/office/drawing/2014/main" id="{5E38FCB0-C671-2110-A4A1-1F87838D728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A61006D-4F62-80E8-4425-227C6151DC69}"/>
              </a:ext>
            </a:extLst>
          </p:cNvPr>
          <p:cNvSpPr>
            <a:spLocks noGrp="1"/>
          </p:cNvSpPr>
          <p:nvPr>
            <p:ph type="sldNum" sz="quarter" idx="12"/>
          </p:nvPr>
        </p:nvSpPr>
        <p:spPr/>
        <p:txBody>
          <a:bodyPr/>
          <a:lstStyle/>
          <a:p>
            <a:fld id="{478D3E22-2E62-FE4C-A813-AB1130EC3814}" type="slidenum">
              <a:rPr lang="en-US" smtClean="0"/>
              <a:t>‹#›</a:t>
            </a:fld>
            <a:endParaRPr lang="en-US"/>
          </a:p>
        </p:txBody>
      </p:sp>
    </p:spTree>
    <p:extLst>
      <p:ext uri="{BB962C8B-B14F-4D97-AF65-F5344CB8AC3E}">
        <p14:creationId xmlns:p14="http://schemas.microsoft.com/office/powerpoint/2010/main" val="1422936192"/>
      </p:ext>
    </p:extLst>
  </p:cSld>
  <p:clrMapOvr>
    <a:masterClrMapping/>
  </p:clrMapOvr>
  <mc:AlternateContent xmlns:mc="http://schemas.openxmlformats.org/markup-compatibility/2006">
    <mc:Choice xmlns:p14="http://schemas.microsoft.com/office/powerpoint/2010/main" Requires="p14">
      <p:transition p14:dur="100" advClick="0" advTm="3000">
        <p:cut/>
      </p:transition>
    </mc:Choice>
    <mc:Fallback>
      <p:transition advClick="0" advTm="3000">
        <p:cu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73E0F7-3F4D-C978-C668-208A1EC44761}"/>
              </a:ext>
            </a:extLst>
          </p:cNvPr>
          <p:cNvSpPr>
            <a:spLocks noGrp="1"/>
          </p:cNvSpPr>
          <p:nvPr>
            <p:ph type="dt" sz="half" idx="10"/>
          </p:nvPr>
        </p:nvSpPr>
        <p:spPr/>
        <p:txBody>
          <a:bodyPr/>
          <a:lstStyle/>
          <a:p>
            <a:fld id="{218DA454-EB47-9E4C-B4E8-B6022B005068}" type="datetimeFigureOut">
              <a:rPr lang="en-US" smtClean="0"/>
              <a:t>9/16/26</a:t>
            </a:fld>
            <a:endParaRPr lang="en-US"/>
          </a:p>
        </p:txBody>
      </p:sp>
      <p:sp>
        <p:nvSpPr>
          <p:cNvPr id="3" name="Footer Placeholder 2">
            <a:extLst>
              <a:ext uri="{FF2B5EF4-FFF2-40B4-BE49-F238E27FC236}">
                <a16:creationId xmlns:a16="http://schemas.microsoft.com/office/drawing/2014/main" id="{3B35359D-E063-0AF2-6F62-1E2F82411EE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B0C0537-F944-DEF7-685B-5A70CA9D9282}"/>
              </a:ext>
            </a:extLst>
          </p:cNvPr>
          <p:cNvSpPr>
            <a:spLocks noGrp="1"/>
          </p:cNvSpPr>
          <p:nvPr>
            <p:ph type="sldNum" sz="quarter" idx="12"/>
          </p:nvPr>
        </p:nvSpPr>
        <p:spPr/>
        <p:txBody>
          <a:bodyPr/>
          <a:lstStyle/>
          <a:p>
            <a:fld id="{478D3E22-2E62-FE4C-A813-AB1130EC3814}" type="slidenum">
              <a:rPr lang="en-US" smtClean="0"/>
              <a:t>‹#›</a:t>
            </a:fld>
            <a:endParaRPr lang="en-US"/>
          </a:p>
        </p:txBody>
      </p:sp>
    </p:spTree>
    <p:extLst>
      <p:ext uri="{BB962C8B-B14F-4D97-AF65-F5344CB8AC3E}">
        <p14:creationId xmlns:p14="http://schemas.microsoft.com/office/powerpoint/2010/main" val="3166869337"/>
      </p:ext>
    </p:extLst>
  </p:cSld>
  <p:clrMapOvr>
    <a:masterClrMapping/>
  </p:clrMapOvr>
  <mc:AlternateContent xmlns:mc="http://schemas.openxmlformats.org/markup-compatibility/2006">
    <mc:Choice xmlns:p14="http://schemas.microsoft.com/office/powerpoint/2010/main" Requires="p14">
      <p:transition p14:dur="100" advClick="0" advTm="3000">
        <p:cut/>
      </p:transition>
    </mc:Choice>
    <mc:Fallback>
      <p:transition advClick="0" advTm="3000">
        <p:cu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3802E-92CB-51EF-F64A-C4EEC0A250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AD54BCE-6F51-D87C-6D7E-D59ACEC12D3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B7CE274-EB09-1CC3-63EB-C4CD229855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B82A75-96DE-8D9C-956C-E003FDC70B63}"/>
              </a:ext>
            </a:extLst>
          </p:cNvPr>
          <p:cNvSpPr>
            <a:spLocks noGrp="1"/>
          </p:cNvSpPr>
          <p:nvPr>
            <p:ph type="dt" sz="half" idx="10"/>
          </p:nvPr>
        </p:nvSpPr>
        <p:spPr/>
        <p:txBody>
          <a:bodyPr/>
          <a:lstStyle/>
          <a:p>
            <a:fld id="{218DA454-EB47-9E4C-B4E8-B6022B005068}" type="datetimeFigureOut">
              <a:rPr lang="en-US" smtClean="0"/>
              <a:t>9/16/26</a:t>
            </a:fld>
            <a:endParaRPr lang="en-US"/>
          </a:p>
        </p:txBody>
      </p:sp>
      <p:sp>
        <p:nvSpPr>
          <p:cNvPr id="6" name="Footer Placeholder 5">
            <a:extLst>
              <a:ext uri="{FF2B5EF4-FFF2-40B4-BE49-F238E27FC236}">
                <a16:creationId xmlns:a16="http://schemas.microsoft.com/office/drawing/2014/main" id="{33A26CE7-3EDB-165A-2FE7-75E629BB11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49FFCA-9634-F48C-3674-1ACF436DEA6C}"/>
              </a:ext>
            </a:extLst>
          </p:cNvPr>
          <p:cNvSpPr>
            <a:spLocks noGrp="1"/>
          </p:cNvSpPr>
          <p:nvPr>
            <p:ph type="sldNum" sz="quarter" idx="12"/>
          </p:nvPr>
        </p:nvSpPr>
        <p:spPr/>
        <p:txBody>
          <a:bodyPr/>
          <a:lstStyle/>
          <a:p>
            <a:fld id="{478D3E22-2E62-FE4C-A813-AB1130EC3814}" type="slidenum">
              <a:rPr lang="en-US" smtClean="0"/>
              <a:t>‹#›</a:t>
            </a:fld>
            <a:endParaRPr lang="en-US"/>
          </a:p>
        </p:txBody>
      </p:sp>
    </p:spTree>
    <p:extLst>
      <p:ext uri="{BB962C8B-B14F-4D97-AF65-F5344CB8AC3E}">
        <p14:creationId xmlns:p14="http://schemas.microsoft.com/office/powerpoint/2010/main" val="2935594775"/>
      </p:ext>
    </p:extLst>
  </p:cSld>
  <p:clrMapOvr>
    <a:masterClrMapping/>
  </p:clrMapOvr>
  <mc:AlternateContent xmlns:mc="http://schemas.openxmlformats.org/markup-compatibility/2006">
    <mc:Choice xmlns:p14="http://schemas.microsoft.com/office/powerpoint/2010/main" Requires="p14">
      <p:transition p14:dur="100" advClick="0" advTm="3000">
        <p:cut/>
      </p:transition>
    </mc:Choice>
    <mc:Fallback>
      <p:transition advClick="0" advTm="3000">
        <p:cu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56144-E0EA-B45E-CE03-53526DE4B4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6FBFE99-E277-E0F4-5804-1A969A3F26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FE63870-1A6D-86AA-95DD-FE89649184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C019CB-6660-8332-E91A-00BFCDC9A68A}"/>
              </a:ext>
            </a:extLst>
          </p:cNvPr>
          <p:cNvSpPr>
            <a:spLocks noGrp="1"/>
          </p:cNvSpPr>
          <p:nvPr>
            <p:ph type="dt" sz="half" idx="10"/>
          </p:nvPr>
        </p:nvSpPr>
        <p:spPr/>
        <p:txBody>
          <a:bodyPr/>
          <a:lstStyle/>
          <a:p>
            <a:fld id="{218DA454-EB47-9E4C-B4E8-B6022B005068}" type="datetimeFigureOut">
              <a:rPr lang="en-US" smtClean="0"/>
              <a:t>9/16/26</a:t>
            </a:fld>
            <a:endParaRPr lang="en-US"/>
          </a:p>
        </p:txBody>
      </p:sp>
      <p:sp>
        <p:nvSpPr>
          <p:cNvPr id="6" name="Footer Placeholder 5">
            <a:extLst>
              <a:ext uri="{FF2B5EF4-FFF2-40B4-BE49-F238E27FC236}">
                <a16:creationId xmlns:a16="http://schemas.microsoft.com/office/drawing/2014/main" id="{59401771-CCA7-248B-6A0A-274EA3E182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D45C79-9E25-E331-4F3E-5E707AB308E3}"/>
              </a:ext>
            </a:extLst>
          </p:cNvPr>
          <p:cNvSpPr>
            <a:spLocks noGrp="1"/>
          </p:cNvSpPr>
          <p:nvPr>
            <p:ph type="sldNum" sz="quarter" idx="12"/>
          </p:nvPr>
        </p:nvSpPr>
        <p:spPr/>
        <p:txBody>
          <a:bodyPr/>
          <a:lstStyle/>
          <a:p>
            <a:fld id="{478D3E22-2E62-FE4C-A813-AB1130EC3814}" type="slidenum">
              <a:rPr lang="en-US" smtClean="0"/>
              <a:t>‹#›</a:t>
            </a:fld>
            <a:endParaRPr lang="en-US"/>
          </a:p>
        </p:txBody>
      </p:sp>
    </p:spTree>
    <p:extLst>
      <p:ext uri="{BB962C8B-B14F-4D97-AF65-F5344CB8AC3E}">
        <p14:creationId xmlns:p14="http://schemas.microsoft.com/office/powerpoint/2010/main" val="2753066998"/>
      </p:ext>
    </p:extLst>
  </p:cSld>
  <p:clrMapOvr>
    <a:masterClrMapping/>
  </p:clrMapOvr>
  <mc:AlternateContent xmlns:mc="http://schemas.openxmlformats.org/markup-compatibility/2006">
    <mc:Choice xmlns:p14="http://schemas.microsoft.com/office/powerpoint/2010/main" Requires="p14">
      <p:transition p14:dur="100" advClick="0" advTm="3000">
        <p:cut/>
      </p:transition>
    </mc:Choice>
    <mc:Fallback>
      <p:transition advClick="0" advTm="3000">
        <p:cu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1CA4A-9C40-DD84-F12F-3703741373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281110D-A3A4-A10B-686C-E5B656BAD8B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9BEEC5-F4A2-08A5-37FE-87C2C9F5D1DD}"/>
              </a:ext>
            </a:extLst>
          </p:cNvPr>
          <p:cNvSpPr>
            <a:spLocks noGrp="1"/>
          </p:cNvSpPr>
          <p:nvPr>
            <p:ph type="dt" sz="half" idx="10"/>
          </p:nvPr>
        </p:nvSpPr>
        <p:spPr/>
        <p:txBody>
          <a:bodyPr/>
          <a:lstStyle/>
          <a:p>
            <a:fld id="{218DA454-EB47-9E4C-B4E8-B6022B005068}" type="datetimeFigureOut">
              <a:rPr lang="en-US" smtClean="0"/>
              <a:t>9/16/26</a:t>
            </a:fld>
            <a:endParaRPr lang="en-US"/>
          </a:p>
        </p:txBody>
      </p:sp>
      <p:sp>
        <p:nvSpPr>
          <p:cNvPr id="5" name="Footer Placeholder 4">
            <a:extLst>
              <a:ext uri="{FF2B5EF4-FFF2-40B4-BE49-F238E27FC236}">
                <a16:creationId xmlns:a16="http://schemas.microsoft.com/office/drawing/2014/main" id="{F6125484-190A-952B-4E4E-03F3A10609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125BB8-C999-0CF4-3225-28B0C9805426}"/>
              </a:ext>
            </a:extLst>
          </p:cNvPr>
          <p:cNvSpPr>
            <a:spLocks noGrp="1"/>
          </p:cNvSpPr>
          <p:nvPr>
            <p:ph type="sldNum" sz="quarter" idx="12"/>
          </p:nvPr>
        </p:nvSpPr>
        <p:spPr/>
        <p:txBody>
          <a:bodyPr/>
          <a:lstStyle/>
          <a:p>
            <a:fld id="{478D3E22-2E62-FE4C-A813-AB1130EC3814}" type="slidenum">
              <a:rPr lang="en-US" smtClean="0"/>
              <a:t>‹#›</a:t>
            </a:fld>
            <a:endParaRPr lang="en-US"/>
          </a:p>
        </p:txBody>
      </p:sp>
    </p:spTree>
    <p:extLst>
      <p:ext uri="{BB962C8B-B14F-4D97-AF65-F5344CB8AC3E}">
        <p14:creationId xmlns:p14="http://schemas.microsoft.com/office/powerpoint/2010/main" val="3784398436"/>
      </p:ext>
    </p:extLst>
  </p:cSld>
  <p:clrMapOvr>
    <a:masterClrMapping/>
  </p:clrMapOvr>
  <mc:AlternateContent xmlns:mc="http://schemas.openxmlformats.org/markup-compatibility/2006">
    <mc:Choice xmlns:p14="http://schemas.microsoft.com/office/powerpoint/2010/main" Requires="p14">
      <p:transition p14:dur="100" advClick="0" advTm="3000">
        <p:cut/>
      </p:transition>
    </mc:Choice>
    <mc:Fallback>
      <p:transition advClick="0" advTm="3000">
        <p:cu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D0C07CA-20D8-B3B5-2696-3552D473438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BD3408-0F60-8060-797C-5FAAFDFD0B9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3B998F-8AC9-66D7-7D88-D26E19908304}"/>
              </a:ext>
            </a:extLst>
          </p:cNvPr>
          <p:cNvSpPr>
            <a:spLocks noGrp="1"/>
          </p:cNvSpPr>
          <p:nvPr>
            <p:ph type="dt" sz="half" idx="10"/>
          </p:nvPr>
        </p:nvSpPr>
        <p:spPr/>
        <p:txBody>
          <a:bodyPr/>
          <a:lstStyle/>
          <a:p>
            <a:fld id="{218DA454-EB47-9E4C-B4E8-B6022B005068}" type="datetimeFigureOut">
              <a:rPr lang="en-US" smtClean="0"/>
              <a:t>9/16/26</a:t>
            </a:fld>
            <a:endParaRPr lang="en-US"/>
          </a:p>
        </p:txBody>
      </p:sp>
      <p:sp>
        <p:nvSpPr>
          <p:cNvPr id="5" name="Footer Placeholder 4">
            <a:extLst>
              <a:ext uri="{FF2B5EF4-FFF2-40B4-BE49-F238E27FC236}">
                <a16:creationId xmlns:a16="http://schemas.microsoft.com/office/drawing/2014/main" id="{9DB2308F-AC74-6953-F8DC-B748BED063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0A17DE-38E2-B4FF-8A96-540458F58074}"/>
              </a:ext>
            </a:extLst>
          </p:cNvPr>
          <p:cNvSpPr>
            <a:spLocks noGrp="1"/>
          </p:cNvSpPr>
          <p:nvPr>
            <p:ph type="sldNum" sz="quarter" idx="12"/>
          </p:nvPr>
        </p:nvSpPr>
        <p:spPr/>
        <p:txBody>
          <a:bodyPr/>
          <a:lstStyle/>
          <a:p>
            <a:fld id="{478D3E22-2E62-FE4C-A813-AB1130EC3814}" type="slidenum">
              <a:rPr lang="en-US" smtClean="0"/>
              <a:t>‹#›</a:t>
            </a:fld>
            <a:endParaRPr lang="en-US"/>
          </a:p>
        </p:txBody>
      </p:sp>
    </p:spTree>
    <p:extLst>
      <p:ext uri="{BB962C8B-B14F-4D97-AF65-F5344CB8AC3E}">
        <p14:creationId xmlns:p14="http://schemas.microsoft.com/office/powerpoint/2010/main" val="3864184721"/>
      </p:ext>
    </p:extLst>
  </p:cSld>
  <p:clrMapOvr>
    <a:masterClrMapping/>
  </p:clrMapOvr>
  <mc:AlternateContent xmlns:mc="http://schemas.openxmlformats.org/markup-compatibility/2006">
    <mc:Choice xmlns:p14="http://schemas.microsoft.com/office/powerpoint/2010/main" Requires="p14">
      <p:transition p14:dur="100" advClick="0" advTm="3000">
        <p:cut/>
      </p:transition>
    </mc:Choice>
    <mc:Fallback>
      <p:transition advClick="0" advTm="3000">
        <p:cu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419B52-0B36-F7E6-41DC-E4D8785E59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42BE8DD-F09B-E0AB-8AAF-BD4774E878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DA20B7-1893-D009-E5DA-16C4B1D9FA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8DA454-EB47-9E4C-B4E8-B6022B005068}" type="datetimeFigureOut">
              <a:rPr lang="en-US" smtClean="0"/>
              <a:t>9/16/26</a:t>
            </a:fld>
            <a:endParaRPr lang="en-US"/>
          </a:p>
        </p:txBody>
      </p:sp>
      <p:sp>
        <p:nvSpPr>
          <p:cNvPr id="5" name="Footer Placeholder 4">
            <a:extLst>
              <a:ext uri="{FF2B5EF4-FFF2-40B4-BE49-F238E27FC236}">
                <a16:creationId xmlns:a16="http://schemas.microsoft.com/office/drawing/2014/main" id="{15BBF611-E327-786F-0CA3-F6204448B6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7B2952E-961C-AB47-8917-397C41EBCF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78D3E22-2E62-FE4C-A813-AB1130EC3814}" type="slidenum">
              <a:rPr lang="en-US" smtClean="0"/>
              <a:t>‹#›</a:t>
            </a:fld>
            <a:endParaRPr lang="en-US"/>
          </a:p>
        </p:txBody>
      </p:sp>
    </p:spTree>
    <p:extLst>
      <p:ext uri="{BB962C8B-B14F-4D97-AF65-F5344CB8AC3E}">
        <p14:creationId xmlns:p14="http://schemas.microsoft.com/office/powerpoint/2010/main" val="16855000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p14:dur="100" advClick="0" advTm="3000">
        <p:cut/>
      </p:transition>
    </mc:Choice>
    <mc:Fallback>
      <p:transition advClick="0" advTm="3000">
        <p:cu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93557E9-3DD4-9FBA-F553-5EB0B7BCC5CA}"/>
              </a:ext>
            </a:extLst>
          </p:cNvPr>
          <p:cNvSpPr/>
          <p:nvPr/>
        </p:nvSpPr>
        <p:spPr>
          <a:xfrm>
            <a:off x="0" y="0"/>
            <a:ext cx="12192000" cy="685800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A1E2F1FC-E1D0-BB2A-3482-EA1BCEAAE967}"/>
              </a:ext>
            </a:extLst>
          </p:cNvPr>
          <p:cNvSpPr>
            <a:spLocks noGrp="1"/>
          </p:cNvSpPr>
          <p:nvPr>
            <p:ph type="subTitle" idx="1"/>
          </p:nvPr>
        </p:nvSpPr>
        <p:spPr>
          <a:xfrm>
            <a:off x="1524000" y="4154932"/>
            <a:ext cx="9144000" cy="1655762"/>
          </a:xfrm>
        </p:spPr>
        <p:txBody>
          <a:bodyPr>
            <a:normAutofit fontScale="92500" lnSpcReduction="20000"/>
          </a:bodyPr>
          <a:lstStyle/>
          <a:p>
            <a:r>
              <a:rPr lang="en-US" sz="7800" dirty="0">
                <a:ln w="19050">
                  <a:solidFill>
                    <a:srgbClr val="0070C0"/>
                  </a:solidFill>
                </a:ln>
                <a:solidFill>
                  <a:srgbClr val="E25BAE"/>
                </a:solidFill>
                <a:latin typeface="ADLaM Display" panose="02010000000000000000" pitchFamily="2" charset="77"/>
                <a:ea typeface="ADLaM Display" panose="02010000000000000000" pitchFamily="2" charset="77"/>
                <a:cs typeface="ADLaM Display" panose="02010000000000000000" pitchFamily="2" charset="77"/>
              </a:rPr>
              <a:t>Love Smarts Quiz</a:t>
            </a:r>
          </a:p>
          <a:p>
            <a:r>
              <a:rPr lang="en-US" sz="5200" i="1" dirty="0">
                <a:solidFill>
                  <a:schemeClr val="bg2">
                    <a:lumMod val="50000"/>
                  </a:schemeClr>
                </a:solidFill>
                <a:latin typeface="ADLaM Display" panose="02010000000000000000" pitchFamily="2" charset="77"/>
                <a:ea typeface="ADLaM Display" panose="02010000000000000000" pitchFamily="2" charset="77"/>
                <a:cs typeface="ADLaM Display" panose="02010000000000000000" pitchFamily="2" charset="77"/>
              </a:rPr>
              <a:t>enter here...</a:t>
            </a:r>
          </a:p>
        </p:txBody>
      </p:sp>
      <p:pic>
        <p:nvPicPr>
          <p:cNvPr id="9" name="Picture 8">
            <a:extLst>
              <a:ext uri="{FF2B5EF4-FFF2-40B4-BE49-F238E27FC236}">
                <a16:creationId xmlns:a16="http://schemas.microsoft.com/office/drawing/2014/main" id="{C1A9CD80-09C1-1489-EE23-B76AC682522E}"/>
              </a:ext>
            </a:extLst>
          </p:cNvPr>
          <p:cNvPicPr>
            <a:picLocks noChangeAspect="1"/>
          </p:cNvPicPr>
          <p:nvPr/>
        </p:nvPicPr>
        <p:blipFill>
          <a:blip r:embed="rId2"/>
          <a:srcRect/>
          <a:stretch>
            <a:fillRect/>
          </a:stretch>
        </p:blipFill>
        <p:spPr>
          <a:xfrm>
            <a:off x="1303638" y="489849"/>
            <a:ext cx="9584724" cy="2846824"/>
          </a:xfrm>
          <a:prstGeom prst="rect">
            <a:avLst/>
          </a:prstGeom>
        </p:spPr>
      </p:pic>
    </p:spTree>
    <p:extLst>
      <p:ext uri="{BB962C8B-B14F-4D97-AF65-F5344CB8AC3E}">
        <p14:creationId xmlns:p14="http://schemas.microsoft.com/office/powerpoint/2010/main" val="3966086775"/>
      </p:ext>
    </p:extLst>
  </p:cSld>
  <p:clrMapOvr>
    <a:masterClrMapping/>
  </p:clrMapOvr>
  <p:transition spd="slow" advTm="100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89ECA68-FB4E-E671-27F7-E3C2E0E77C0B}"/>
              </a:ext>
            </a:extLst>
          </p:cNvPr>
          <p:cNvSpPr/>
          <p:nvPr/>
        </p:nvSpPr>
        <p:spPr>
          <a:xfrm>
            <a:off x="0" y="0"/>
            <a:ext cx="12192000" cy="6858000"/>
          </a:xfrm>
          <a:prstGeom prst="rect">
            <a:avLst/>
          </a:prstGeom>
          <a:solidFill>
            <a:srgbClr val="156082">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BA3776-1F0F-F01B-DD9E-90A664E5F0BA}"/>
              </a:ext>
            </a:extLst>
          </p:cNvPr>
          <p:cNvSpPr>
            <a:spLocks noGrp="1"/>
          </p:cNvSpPr>
          <p:nvPr>
            <p:ph type="title"/>
          </p:nvPr>
        </p:nvSpPr>
        <p:spPr>
          <a:xfrm>
            <a:off x="838200" y="617198"/>
            <a:ext cx="10515600" cy="1325563"/>
          </a:xfrm>
        </p:spPr>
        <p:txBody>
          <a:bodyPr>
            <a:normAutofit/>
          </a:bodyPr>
          <a:lstStyle/>
          <a:p>
            <a:pPr>
              <a:lnSpc>
                <a:spcPct val="110000"/>
              </a:lnSpc>
            </a:pPr>
            <a:r>
              <a:rPr lang="en-US" sz="3200" b="1" dirty="0">
                <a:ln w="9525">
                  <a:solidFill>
                    <a:schemeClr val="accent1">
                      <a:lumMod val="50000"/>
                    </a:schemeClr>
                  </a:solidFill>
                </a:ln>
                <a:solidFill>
                  <a:srgbClr val="E25BAE"/>
                </a:solidFill>
              </a:rPr>
              <a:t>1. Your partner does something that hurts your feelings. How would you handle it?</a:t>
            </a:r>
            <a:endParaRPr lang="en-US" sz="3200" dirty="0"/>
          </a:p>
        </p:txBody>
      </p:sp>
      <p:sp>
        <p:nvSpPr>
          <p:cNvPr id="3" name="TextBox 2">
            <a:extLst>
              <a:ext uri="{FF2B5EF4-FFF2-40B4-BE49-F238E27FC236}">
                <a16:creationId xmlns:a16="http://schemas.microsoft.com/office/drawing/2014/main" id="{34D37581-302A-9C44-4B99-AC6E1CB59867}"/>
              </a:ext>
            </a:extLst>
          </p:cNvPr>
          <p:cNvSpPr txBox="1"/>
          <p:nvPr/>
        </p:nvSpPr>
        <p:spPr>
          <a:xfrm>
            <a:off x="838200" y="2009553"/>
            <a:ext cx="9877646" cy="2031325"/>
          </a:xfrm>
          <a:prstGeom prst="rect">
            <a:avLst/>
          </a:prstGeom>
          <a:noFill/>
        </p:spPr>
        <p:txBody>
          <a:bodyPr wrap="square" rtlCol="0">
            <a:spAutoFit/>
          </a:bodyPr>
          <a:lstStyle/>
          <a:p>
            <a:pPr marL="342900" indent="-342900">
              <a:buAutoNum type="alphaUcParenBoth"/>
            </a:pPr>
            <a:r>
              <a:rPr lang="en-US" dirty="0"/>
              <a:t>Ignore it and hope they realize what they did wrong.</a:t>
            </a:r>
          </a:p>
          <a:p>
            <a:endParaRPr lang="en-US" dirty="0"/>
          </a:p>
          <a:p>
            <a:r>
              <a:rPr lang="en-US" dirty="0"/>
              <a:t>(B) Bring it up calmly using an "I-statement" (e.g., </a:t>
            </a:r>
            <a:r>
              <a:rPr lang="en-US" i="1" dirty="0"/>
              <a:t>"I felt hurt when..."</a:t>
            </a:r>
            <a:r>
              <a:rPr lang="en-US" dirty="0"/>
              <a:t>) to explain how it affected you.</a:t>
            </a:r>
          </a:p>
          <a:p>
            <a:endParaRPr lang="en-US" dirty="0"/>
          </a:p>
          <a:p>
            <a:r>
              <a:rPr lang="en-US" dirty="0"/>
              <a:t>(C) Post a vague, upset quote on social media so they get the hint.</a:t>
            </a:r>
          </a:p>
          <a:p>
            <a:endParaRPr lang="en-US" dirty="0"/>
          </a:p>
          <a:p>
            <a:r>
              <a:rPr lang="en-US" dirty="0"/>
              <a:t>(D) Bring up everything they’ve ever done wrong in the past to even the score.</a:t>
            </a:r>
          </a:p>
        </p:txBody>
      </p:sp>
      <p:sp>
        <p:nvSpPr>
          <p:cNvPr id="4" name="TextBox 3">
            <a:extLst>
              <a:ext uri="{FF2B5EF4-FFF2-40B4-BE49-F238E27FC236}">
                <a16:creationId xmlns:a16="http://schemas.microsoft.com/office/drawing/2014/main" id="{9573D16B-3785-A809-2338-7E55A9AB5AB1}"/>
              </a:ext>
            </a:extLst>
          </p:cNvPr>
          <p:cNvSpPr txBox="1"/>
          <p:nvPr/>
        </p:nvSpPr>
        <p:spPr>
          <a:xfrm>
            <a:off x="838200" y="5378711"/>
            <a:ext cx="8378456" cy="646331"/>
          </a:xfrm>
          <a:prstGeom prst="rect">
            <a:avLst/>
          </a:prstGeom>
          <a:noFill/>
        </p:spPr>
        <p:txBody>
          <a:bodyPr wrap="square" rtlCol="0">
            <a:spAutoFit/>
          </a:bodyPr>
          <a:lstStyle/>
          <a:p>
            <a:r>
              <a:rPr lang="en-US" b="1" dirty="0"/>
              <a:t>B: </a:t>
            </a:r>
            <a:r>
              <a:rPr lang="en-US" i="1" dirty="0"/>
              <a:t>Use an "I-statement." Healthy communication means taking for your feelings and speaking openly without attacking your partner.</a:t>
            </a:r>
            <a:r>
              <a:rPr lang="en-US" i="1" dirty="0">
                <a:effectLst/>
              </a:rPr>
              <a:t> </a:t>
            </a:r>
            <a:r>
              <a:rPr lang="en-US" i="1" dirty="0"/>
              <a:t>responsibility</a:t>
            </a:r>
          </a:p>
        </p:txBody>
      </p:sp>
      <p:sp>
        <p:nvSpPr>
          <p:cNvPr id="6" name="TextBox 5">
            <a:extLst>
              <a:ext uri="{FF2B5EF4-FFF2-40B4-BE49-F238E27FC236}">
                <a16:creationId xmlns:a16="http://schemas.microsoft.com/office/drawing/2014/main" id="{37F8BD80-8389-1152-D2AE-4D0FAC21BFA1}"/>
              </a:ext>
            </a:extLst>
          </p:cNvPr>
          <p:cNvSpPr txBox="1"/>
          <p:nvPr/>
        </p:nvSpPr>
        <p:spPr>
          <a:xfrm>
            <a:off x="838200" y="4836504"/>
            <a:ext cx="2115879" cy="408623"/>
          </a:xfrm>
          <a:prstGeom prst="roundRect">
            <a:avLst/>
          </a:prstGeom>
          <a:solidFill>
            <a:srgbClr val="E25BAE"/>
          </a:solidFill>
          <a:ln w="19050">
            <a:solidFill>
              <a:schemeClr val="bg1"/>
            </a:solidFill>
          </a:ln>
        </p:spPr>
        <p:txBody>
          <a:bodyPr wrap="square" rtlCol="0">
            <a:spAutoFit/>
          </a:bodyPr>
          <a:lstStyle/>
          <a:p>
            <a:r>
              <a:rPr lang="en-US" dirty="0">
                <a:solidFill>
                  <a:schemeClr val="bg1"/>
                </a:solidFill>
              </a:rPr>
              <a:t>Click for Answer</a:t>
            </a:r>
          </a:p>
        </p:txBody>
      </p:sp>
    </p:spTree>
    <p:extLst>
      <p:ext uri="{BB962C8B-B14F-4D97-AF65-F5344CB8AC3E}">
        <p14:creationId xmlns:p14="http://schemas.microsoft.com/office/powerpoint/2010/main" val="3343497090"/>
      </p:ext>
    </p:extLst>
  </p:cSld>
  <p:clrMapOvr>
    <a:masterClrMapping/>
  </p:clrMapOvr>
  <p:transition spd="med" advTm="8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300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300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20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4" dur="2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300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20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20" dur="2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300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20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26" dur="20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par>
                          <p:cTn id="27" fill="hold">
                            <p:stCondLst>
                              <p:cond delay="5000"/>
                            </p:stCondLst>
                            <p:childTnLst>
                              <p:par>
                                <p:cTn id="28" presetID="2" presetClass="entr" presetSubtype="4" fill="hold" grpId="0" nodeType="afterEffect">
                                  <p:stCondLst>
                                    <p:cond delay="300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2000" fill="hold"/>
                                        <p:tgtEl>
                                          <p:spTgt spid="6"/>
                                        </p:tgtEl>
                                        <p:attrNameLst>
                                          <p:attrName>ppt_x</p:attrName>
                                        </p:attrNameLst>
                                      </p:cBhvr>
                                      <p:tavLst>
                                        <p:tav tm="0">
                                          <p:val>
                                            <p:strVal val="#ppt_x"/>
                                          </p:val>
                                        </p:tav>
                                        <p:tav tm="100000">
                                          <p:val>
                                            <p:strVal val="#ppt_x"/>
                                          </p:val>
                                        </p:tav>
                                      </p:tavLst>
                                    </p:anim>
                                    <p:anim calcmode="lin" valueType="num">
                                      <p:cBhvr additive="base">
                                        <p:cTn id="31" dur="2000" fill="hold"/>
                                        <p:tgtEl>
                                          <p:spTgt spid="6"/>
                                        </p:tgtEl>
                                        <p:attrNameLst>
                                          <p:attrName>ppt_y</p:attrName>
                                        </p:attrNameLst>
                                      </p:cBhvr>
                                      <p:tavLst>
                                        <p:tav tm="0">
                                          <p:val>
                                            <p:strVal val="1+#ppt_h/2"/>
                                          </p:val>
                                        </p:tav>
                                        <p:tav tm="100000">
                                          <p:val>
                                            <p:strVal val="#ppt_y"/>
                                          </p:val>
                                        </p:tav>
                                      </p:tavLst>
                                    </p:anim>
                                  </p:childTnLst>
                                </p:cTn>
                              </p:par>
                            </p:childTnLst>
                          </p:cTn>
                        </p:par>
                        <p:par>
                          <p:cTn id="32" fill="hold">
                            <p:stCondLst>
                              <p:cond delay="10000"/>
                            </p:stCondLst>
                            <p:childTnLst>
                              <p:par>
                                <p:cTn id="33" presetID="20" presetClass="entr" presetSubtype="0" fill="hold" grpId="0" nodeType="afterEffect">
                                  <p:stCondLst>
                                    <p:cond delay="6000"/>
                                  </p:stCondLst>
                                  <p:childTnLst>
                                    <p:set>
                                      <p:cBhvr>
                                        <p:cTn id="34" dur="1" fill="hold">
                                          <p:stCondLst>
                                            <p:cond delay="0"/>
                                          </p:stCondLst>
                                        </p:cTn>
                                        <p:tgtEl>
                                          <p:spTgt spid="4"/>
                                        </p:tgtEl>
                                        <p:attrNameLst>
                                          <p:attrName>style.visibility</p:attrName>
                                        </p:attrNameLst>
                                      </p:cBhvr>
                                      <p:to>
                                        <p:strVal val="visible"/>
                                      </p:to>
                                    </p:set>
                                    <p:animEffect transition="in" filter="wedge">
                                      <p:cBhvr>
                                        <p:cTn id="3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D95348-BE96-0EA1-57CC-09BFF8E3524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CA034BE-1A95-E24F-2588-66B125303161}"/>
              </a:ext>
            </a:extLst>
          </p:cNvPr>
          <p:cNvSpPr/>
          <p:nvPr/>
        </p:nvSpPr>
        <p:spPr>
          <a:xfrm>
            <a:off x="0" y="0"/>
            <a:ext cx="12192000" cy="6858000"/>
          </a:xfrm>
          <a:prstGeom prst="rect">
            <a:avLst/>
          </a:prstGeom>
          <a:solidFill>
            <a:srgbClr val="C219C9">
              <a:alpha val="63529"/>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1E52FE-65BD-B73D-BECE-22E8142F76F4}"/>
              </a:ext>
            </a:extLst>
          </p:cNvPr>
          <p:cNvSpPr>
            <a:spLocks noGrp="1"/>
          </p:cNvSpPr>
          <p:nvPr>
            <p:ph type="title"/>
          </p:nvPr>
        </p:nvSpPr>
        <p:spPr>
          <a:xfrm>
            <a:off x="838200" y="746461"/>
            <a:ext cx="10515600" cy="2031325"/>
          </a:xfrm>
          <a:ln>
            <a:noFill/>
          </a:ln>
        </p:spPr>
        <p:txBody>
          <a:bodyPr>
            <a:noAutofit/>
          </a:bodyPr>
          <a:lstStyle/>
          <a:p>
            <a:pPr>
              <a:lnSpc>
                <a:spcPct val="110000"/>
              </a:lnSpc>
            </a:pPr>
            <a:r>
              <a:rPr lang="en-US" sz="2800" b="1" dirty="0">
                <a:ln w="9525">
                  <a:solidFill>
                    <a:srgbClr val="0070C0"/>
                  </a:solidFill>
                </a:ln>
                <a:solidFill>
                  <a:schemeClr val="bg1"/>
                </a:solidFill>
              </a:rPr>
              <a:t>2. </a:t>
            </a:r>
            <a:r>
              <a:rPr lang="en-US" sz="2800" b="1" dirty="0">
                <a:ln>
                  <a:solidFill>
                    <a:srgbClr val="0070C0"/>
                  </a:solidFill>
                </a:ln>
                <a:solidFill>
                  <a:schemeClr val="bg1"/>
                </a:solidFill>
              </a:rPr>
              <a:t>You and someone you've been casually seeing start hanging out every single day, eventually moving in together or becoming exclusive simply because it's convenient, without ever talking about your future goals. This is an example of:</a:t>
            </a:r>
            <a:endParaRPr lang="en-US" sz="2800" dirty="0"/>
          </a:p>
        </p:txBody>
      </p:sp>
      <p:sp>
        <p:nvSpPr>
          <p:cNvPr id="3" name="TextBox 2">
            <a:extLst>
              <a:ext uri="{FF2B5EF4-FFF2-40B4-BE49-F238E27FC236}">
                <a16:creationId xmlns:a16="http://schemas.microsoft.com/office/drawing/2014/main" id="{F1CA55BB-1A7F-9E29-0407-89ABA2A6B413}"/>
              </a:ext>
            </a:extLst>
          </p:cNvPr>
          <p:cNvSpPr txBox="1"/>
          <p:nvPr/>
        </p:nvSpPr>
        <p:spPr>
          <a:xfrm>
            <a:off x="838200" y="3046771"/>
            <a:ext cx="9877646" cy="2031325"/>
          </a:xfrm>
          <a:prstGeom prst="rect">
            <a:avLst/>
          </a:prstGeom>
          <a:noFill/>
        </p:spPr>
        <p:txBody>
          <a:bodyPr wrap="square" rtlCol="0">
            <a:spAutoFit/>
          </a:bodyPr>
          <a:lstStyle/>
          <a:p>
            <a:pPr marL="342900" indent="-342900">
              <a:buAutoNum type="alphaUcParenBoth"/>
            </a:pPr>
            <a:r>
              <a:rPr lang="en-US" dirty="0"/>
              <a:t>Deciding—making a conscious, mutual choice about the relationship's direction.</a:t>
            </a:r>
          </a:p>
          <a:p>
            <a:pPr marL="342900" indent="-342900">
              <a:buAutoNum type="alphaUcParenBoth"/>
            </a:pPr>
            <a:endParaRPr lang="en-US" dirty="0"/>
          </a:p>
          <a:p>
            <a:r>
              <a:rPr lang="en-US" dirty="0"/>
              <a:t>(B) Sliding—letting the relationship progress naturally without intentional communication.</a:t>
            </a:r>
          </a:p>
          <a:p>
            <a:endParaRPr lang="en-US" dirty="0"/>
          </a:p>
          <a:p>
            <a:r>
              <a:rPr lang="en-US" dirty="0"/>
              <a:t>(C) True love—real connection doesn't need to be talked about.</a:t>
            </a:r>
          </a:p>
          <a:p>
            <a:endParaRPr lang="en-US" dirty="0"/>
          </a:p>
          <a:p>
            <a:r>
              <a:rPr lang="en-US" dirty="0"/>
              <a:t>(D) Compromise—going with the flow to keep the peace.</a:t>
            </a:r>
          </a:p>
        </p:txBody>
      </p:sp>
      <p:sp>
        <p:nvSpPr>
          <p:cNvPr id="4" name="TextBox 3">
            <a:extLst>
              <a:ext uri="{FF2B5EF4-FFF2-40B4-BE49-F238E27FC236}">
                <a16:creationId xmlns:a16="http://schemas.microsoft.com/office/drawing/2014/main" id="{16CC6E77-C0F1-4834-DA38-8846ACBF94ED}"/>
              </a:ext>
            </a:extLst>
          </p:cNvPr>
          <p:cNvSpPr txBox="1"/>
          <p:nvPr/>
        </p:nvSpPr>
        <p:spPr>
          <a:xfrm>
            <a:off x="838200" y="5851695"/>
            <a:ext cx="8378456" cy="646331"/>
          </a:xfrm>
          <a:prstGeom prst="rect">
            <a:avLst/>
          </a:prstGeom>
          <a:noFill/>
        </p:spPr>
        <p:txBody>
          <a:bodyPr wrap="square" rtlCol="0">
            <a:spAutoFit/>
          </a:bodyPr>
          <a:lstStyle/>
          <a:p>
            <a:r>
              <a:rPr lang="en-US" b="1" dirty="0"/>
              <a:t>B: </a:t>
            </a:r>
            <a:r>
              <a:rPr lang="en-US" i="1" dirty="0"/>
              <a:t>"Sliding" into major commitments without discussing them first often leads to mismatching expectations down the road.</a:t>
            </a:r>
          </a:p>
        </p:txBody>
      </p:sp>
      <p:sp>
        <p:nvSpPr>
          <p:cNvPr id="6" name="TextBox 5">
            <a:extLst>
              <a:ext uri="{FF2B5EF4-FFF2-40B4-BE49-F238E27FC236}">
                <a16:creationId xmlns:a16="http://schemas.microsoft.com/office/drawing/2014/main" id="{5751380B-13C3-560C-B84B-F69782C88149}"/>
              </a:ext>
            </a:extLst>
          </p:cNvPr>
          <p:cNvSpPr txBox="1"/>
          <p:nvPr/>
        </p:nvSpPr>
        <p:spPr>
          <a:xfrm>
            <a:off x="838200" y="5260584"/>
            <a:ext cx="2115879" cy="408623"/>
          </a:xfrm>
          <a:prstGeom prst="roundRect">
            <a:avLst/>
          </a:prstGeom>
          <a:solidFill>
            <a:srgbClr val="0070C0"/>
          </a:solidFill>
          <a:ln w="19050">
            <a:solidFill>
              <a:schemeClr val="bg1"/>
            </a:solidFill>
          </a:ln>
        </p:spPr>
        <p:txBody>
          <a:bodyPr wrap="square" rtlCol="0">
            <a:spAutoFit/>
          </a:bodyPr>
          <a:lstStyle/>
          <a:p>
            <a:r>
              <a:rPr lang="en-US" dirty="0">
                <a:solidFill>
                  <a:schemeClr val="bg1"/>
                </a:solidFill>
              </a:rPr>
              <a:t>Click for Answer</a:t>
            </a:r>
          </a:p>
        </p:txBody>
      </p:sp>
    </p:spTree>
    <p:extLst>
      <p:ext uri="{BB962C8B-B14F-4D97-AF65-F5344CB8AC3E}">
        <p14:creationId xmlns:p14="http://schemas.microsoft.com/office/powerpoint/2010/main" val="1126304450"/>
      </p:ext>
    </p:extLst>
  </p:cSld>
  <p:clrMapOvr>
    <a:masterClrMapping/>
  </p:clrMapOvr>
  <p:transition spd="med" advTm="8000">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300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300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20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4" dur="2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300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20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20" dur="2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300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20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26" dur="20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par>
                          <p:cTn id="27" fill="hold">
                            <p:stCondLst>
                              <p:cond delay="5000"/>
                            </p:stCondLst>
                            <p:childTnLst>
                              <p:par>
                                <p:cTn id="28" presetID="2" presetClass="entr" presetSubtype="4" fill="hold" grpId="0" nodeType="afterEffect">
                                  <p:stCondLst>
                                    <p:cond delay="300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2000" fill="hold"/>
                                        <p:tgtEl>
                                          <p:spTgt spid="6"/>
                                        </p:tgtEl>
                                        <p:attrNameLst>
                                          <p:attrName>ppt_x</p:attrName>
                                        </p:attrNameLst>
                                      </p:cBhvr>
                                      <p:tavLst>
                                        <p:tav tm="0">
                                          <p:val>
                                            <p:strVal val="#ppt_x"/>
                                          </p:val>
                                        </p:tav>
                                        <p:tav tm="100000">
                                          <p:val>
                                            <p:strVal val="#ppt_x"/>
                                          </p:val>
                                        </p:tav>
                                      </p:tavLst>
                                    </p:anim>
                                    <p:anim calcmode="lin" valueType="num">
                                      <p:cBhvr additive="base">
                                        <p:cTn id="31" dur="2000" fill="hold"/>
                                        <p:tgtEl>
                                          <p:spTgt spid="6"/>
                                        </p:tgtEl>
                                        <p:attrNameLst>
                                          <p:attrName>ppt_y</p:attrName>
                                        </p:attrNameLst>
                                      </p:cBhvr>
                                      <p:tavLst>
                                        <p:tav tm="0">
                                          <p:val>
                                            <p:strVal val="1+#ppt_h/2"/>
                                          </p:val>
                                        </p:tav>
                                        <p:tav tm="100000">
                                          <p:val>
                                            <p:strVal val="#ppt_y"/>
                                          </p:val>
                                        </p:tav>
                                      </p:tavLst>
                                    </p:anim>
                                  </p:childTnLst>
                                </p:cTn>
                              </p:par>
                            </p:childTnLst>
                          </p:cTn>
                        </p:par>
                        <p:par>
                          <p:cTn id="32" fill="hold">
                            <p:stCondLst>
                              <p:cond delay="10000"/>
                            </p:stCondLst>
                            <p:childTnLst>
                              <p:par>
                                <p:cTn id="33" presetID="20" presetClass="entr" presetSubtype="0" fill="hold" grpId="0" nodeType="afterEffect">
                                  <p:stCondLst>
                                    <p:cond delay="6000"/>
                                  </p:stCondLst>
                                  <p:childTnLst>
                                    <p:set>
                                      <p:cBhvr>
                                        <p:cTn id="34" dur="1" fill="hold">
                                          <p:stCondLst>
                                            <p:cond delay="0"/>
                                          </p:stCondLst>
                                        </p:cTn>
                                        <p:tgtEl>
                                          <p:spTgt spid="4"/>
                                        </p:tgtEl>
                                        <p:attrNameLst>
                                          <p:attrName>style.visibility</p:attrName>
                                        </p:attrNameLst>
                                      </p:cBhvr>
                                      <p:to>
                                        <p:strVal val="visible"/>
                                      </p:to>
                                    </p:set>
                                    <p:animEffect transition="in" filter="wedge">
                                      <p:cBhvr>
                                        <p:cTn id="3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36BB2-E111-60B8-7666-73B62AFEC26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066F830-3127-7157-24C7-2FBCAE8986DC}"/>
              </a:ext>
            </a:extLst>
          </p:cNvPr>
          <p:cNvSpPr/>
          <p:nvPr/>
        </p:nvSpPr>
        <p:spPr>
          <a:xfrm>
            <a:off x="0" y="0"/>
            <a:ext cx="12192000" cy="6858000"/>
          </a:xfrm>
          <a:prstGeom prst="rect">
            <a:avLst/>
          </a:prstGeom>
          <a:solidFill>
            <a:srgbClr val="0070C0">
              <a:alpha val="62745"/>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63F105-8510-8CF4-6982-C83D271DBC67}"/>
              </a:ext>
            </a:extLst>
          </p:cNvPr>
          <p:cNvSpPr>
            <a:spLocks noGrp="1"/>
          </p:cNvSpPr>
          <p:nvPr>
            <p:ph type="title"/>
          </p:nvPr>
        </p:nvSpPr>
        <p:spPr>
          <a:xfrm>
            <a:off x="838200" y="690803"/>
            <a:ext cx="10515600" cy="1690604"/>
          </a:xfrm>
          <a:ln>
            <a:noFill/>
          </a:ln>
        </p:spPr>
        <p:txBody>
          <a:bodyPr>
            <a:normAutofit/>
          </a:bodyPr>
          <a:lstStyle/>
          <a:p>
            <a:pPr>
              <a:lnSpc>
                <a:spcPct val="110000"/>
              </a:lnSpc>
            </a:pPr>
            <a:r>
              <a:rPr lang="en-US" sz="2800" b="1" dirty="0">
                <a:ln>
                  <a:solidFill>
                    <a:schemeClr val="bg1"/>
                  </a:solidFill>
                </a:ln>
                <a:solidFill>
                  <a:srgbClr val="E25BAE"/>
                </a:solidFill>
              </a:rPr>
              <a:t>3. Your partner asks for your social media passwords to "prove your trust" because they have been hurt in the past. A healthy response is to:</a:t>
            </a:r>
            <a:endParaRPr lang="en-US" sz="2800" dirty="0"/>
          </a:p>
        </p:txBody>
      </p:sp>
      <p:sp>
        <p:nvSpPr>
          <p:cNvPr id="3" name="TextBox 2">
            <a:extLst>
              <a:ext uri="{FF2B5EF4-FFF2-40B4-BE49-F238E27FC236}">
                <a16:creationId xmlns:a16="http://schemas.microsoft.com/office/drawing/2014/main" id="{86D49C7C-C050-8E49-4B7D-0D67AF4E1FE7}"/>
              </a:ext>
            </a:extLst>
          </p:cNvPr>
          <p:cNvSpPr txBox="1"/>
          <p:nvPr/>
        </p:nvSpPr>
        <p:spPr>
          <a:xfrm>
            <a:off x="838200" y="2311379"/>
            <a:ext cx="9877646" cy="2308324"/>
          </a:xfrm>
          <a:prstGeom prst="rect">
            <a:avLst/>
          </a:prstGeom>
          <a:noFill/>
        </p:spPr>
        <p:txBody>
          <a:bodyPr wrap="square" rtlCol="0">
            <a:spAutoFit/>
          </a:bodyPr>
          <a:lstStyle/>
          <a:p>
            <a:pPr marL="342900" indent="-342900">
              <a:buAutoNum type="alphaUcParenBoth"/>
            </a:pPr>
            <a:r>
              <a:rPr lang="en-US" dirty="0"/>
              <a:t>Give them the passwords immediately to make them feel secure.</a:t>
            </a:r>
          </a:p>
          <a:p>
            <a:endParaRPr lang="en-US" dirty="0"/>
          </a:p>
          <a:p>
            <a:r>
              <a:rPr lang="en-US" dirty="0"/>
              <a:t>(B) Change your passwords but feel guilty about keeping secrets.</a:t>
            </a:r>
          </a:p>
          <a:p>
            <a:endParaRPr lang="en-US" dirty="0"/>
          </a:p>
          <a:p>
            <a:r>
              <a:rPr lang="en-US" dirty="0"/>
              <a:t>(C) Politely refuse, explaining that trust is built on actions, and everyone is entitled to digital privacy and boundaries.</a:t>
            </a:r>
          </a:p>
          <a:p>
            <a:endParaRPr lang="en-US" dirty="0"/>
          </a:p>
          <a:p>
            <a:r>
              <a:rPr lang="en-US" dirty="0"/>
              <a:t>(D) Break up on the spot without talking it through.</a:t>
            </a:r>
          </a:p>
        </p:txBody>
      </p:sp>
      <p:sp>
        <p:nvSpPr>
          <p:cNvPr id="4" name="TextBox 3">
            <a:extLst>
              <a:ext uri="{FF2B5EF4-FFF2-40B4-BE49-F238E27FC236}">
                <a16:creationId xmlns:a16="http://schemas.microsoft.com/office/drawing/2014/main" id="{BCCA113B-0AAD-A9DD-1E53-28483EFCA498}"/>
              </a:ext>
            </a:extLst>
          </p:cNvPr>
          <p:cNvSpPr txBox="1"/>
          <p:nvPr/>
        </p:nvSpPr>
        <p:spPr>
          <a:xfrm>
            <a:off x="838200" y="5616926"/>
            <a:ext cx="8378456" cy="646331"/>
          </a:xfrm>
          <a:prstGeom prst="rect">
            <a:avLst/>
          </a:prstGeom>
          <a:noFill/>
        </p:spPr>
        <p:txBody>
          <a:bodyPr wrap="square" rtlCol="0">
            <a:spAutoFit/>
          </a:bodyPr>
          <a:lstStyle/>
          <a:p>
            <a:pPr>
              <a:lnSpc>
                <a:spcPct val="100000"/>
              </a:lnSpc>
            </a:pPr>
            <a:r>
              <a:rPr lang="en-US" b="1" i="1" dirty="0"/>
              <a:t>C: </a:t>
            </a:r>
            <a:r>
              <a:rPr lang="en-US" i="1" dirty="0"/>
              <a:t>Healthy relationships require mutual trust. Demanding access to passwords or tracking apps is a sign of control or insecurity rather than true trust.</a:t>
            </a:r>
            <a:r>
              <a:rPr lang="en-US" i="1" dirty="0">
                <a:effectLst/>
              </a:rPr>
              <a:t> </a:t>
            </a:r>
            <a:endParaRPr lang="en-US" i="1" dirty="0"/>
          </a:p>
        </p:txBody>
      </p:sp>
      <p:sp>
        <p:nvSpPr>
          <p:cNvPr id="6" name="TextBox 5">
            <a:extLst>
              <a:ext uri="{FF2B5EF4-FFF2-40B4-BE49-F238E27FC236}">
                <a16:creationId xmlns:a16="http://schemas.microsoft.com/office/drawing/2014/main" id="{9FA7A93C-9C22-43BA-15B0-86E7C06E93E5}"/>
              </a:ext>
            </a:extLst>
          </p:cNvPr>
          <p:cNvSpPr txBox="1"/>
          <p:nvPr/>
        </p:nvSpPr>
        <p:spPr>
          <a:xfrm>
            <a:off x="838200" y="5058963"/>
            <a:ext cx="2115879" cy="408623"/>
          </a:xfrm>
          <a:prstGeom prst="roundRect">
            <a:avLst/>
          </a:prstGeom>
          <a:solidFill>
            <a:srgbClr val="E25BAE"/>
          </a:solidFill>
          <a:ln w="19050">
            <a:solidFill>
              <a:schemeClr val="bg1"/>
            </a:solidFill>
          </a:ln>
        </p:spPr>
        <p:txBody>
          <a:bodyPr wrap="square" rtlCol="0">
            <a:spAutoFit/>
          </a:bodyPr>
          <a:lstStyle/>
          <a:p>
            <a:r>
              <a:rPr lang="en-US" dirty="0">
                <a:solidFill>
                  <a:schemeClr val="bg1"/>
                </a:solidFill>
              </a:rPr>
              <a:t>Click for Answer</a:t>
            </a:r>
          </a:p>
        </p:txBody>
      </p:sp>
    </p:spTree>
    <p:extLst>
      <p:ext uri="{BB962C8B-B14F-4D97-AF65-F5344CB8AC3E}">
        <p14:creationId xmlns:p14="http://schemas.microsoft.com/office/powerpoint/2010/main" val="106721010"/>
      </p:ext>
    </p:extLst>
  </p:cSld>
  <p:clrMapOvr>
    <a:masterClrMapping/>
  </p:clrMapOvr>
  <p:transition spd="med" advTm="8000">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300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300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20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4" dur="2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300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20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20" dur="2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300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20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26" dur="20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par>
                          <p:cTn id="27" fill="hold">
                            <p:stCondLst>
                              <p:cond delay="5000"/>
                            </p:stCondLst>
                            <p:childTnLst>
                              <p:par>
                                <p:cTn id="28" presetID="2" presetClass="entr" presetSubtype="4" fill="hold" grpId="0" nodeType="afterEffect">
                                  <p:stCondLst>
                                    <p:cond delay="300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2000" fill="hold"/>
                                        <p:tgtEl>
                                          <p:spTgt spid="6"/>
                                        </p:tgtEl>
                                        <p:attrNameLst>
                                          <p:attrName>ppt_x</p:attrName>
                                        </p:attrNameLst>
                                      </p:cBhvr>
                                      <p:tavLst>
                                        <p:tav tm="0">
                                          <p:val>
                                            <p:strVal val="#ppt_x"/>
                                          </p:val>
                                        </p:tav>
                                        <p:tav tm="100000">
                                          <p:val>
                                            <p:strVal val="#ppt_x"/>
                                          </p:val>
                                        </p:tav>
                                      </p:tavLst>
                                    </p:anim>
                                    <p:anim calcmode="lin" valueType="num">
                                      <p:cBhvr additive="base">
                                        <p:cTn id="31" dur="2000" fill="hold"/>
                                        <p:tgtEl>
                                          <p:spTgt spid="6"/>
                                        </p:tgtEl>
                                        <p:attrNameLst>
                                          <p:attrName>ppt_y</p:attrName>
                                        </p:attrNameLst>
                                      </p:cBhvr>
                                      <p:tavLst>
                                        <p:tav tm="0">
                                          <p:val>
                                            <p:strVal val="1+#ppt_h/2"/>
                                          </p:val>
                                        </p:tav>
                                        <p:tav tm="100000">
                                          <p:val>
                                            <p:strVal val="#ppt_y"/>
                                          </p:val>
                                        </p:tav>
                                      </p:tavLst>
                                    </p:anim>
                                  </p:childTnLst>
                                </p:cTn>
                              </p:par>
                            </p:childTnLst>
                          </p:cTn>
                        </p:par>
                        <p:par>
                          <p:cTn id="32" fill="hold">
                            <p:stCondLst>
                              <p:cond delay="10000"/>
                            </p:stCondLst>
                            <p:childTnLst>
                              <p:par>
                                <p:cTn id="33" presetID="20" presetClass="entr" presetSubtype="0" fill="hold" grpId="0" nodeType="afterEffect">
                                  <p:stCondLst>
                                    <p:cond delay="6000"/>
                                  </p:stCondLst>
                                  <p:childTnLst>
                                    <p:set>
                                      <p:cBhvr>
                                        <p:cTn id="34" dur="1" fill="hold">
                                          <p:stCondLst>
                                            <p:cond delay="0"/>
                                          </p:stCondLst>
                                        </p:cTn>
                                        <p:tgtEl>
                                          <p:spTgt spid="4"/>
                                        </p:tgtEl>
                                        <p:attrNameLst>
                                          <p:attrName>style.visibility</p:attrName>
                                        </p:attrNameLst>
                                      </p:cBhvr>
                                      <p:to>
                                        <p:strVal val="visible"/>
                                      </p:to>
                                    </p:set>
                                    <p:animEffect transition="in" filter="wedge">
                                      <p:cBhvr>
                                        <p:cTn id="3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9C169-13F2-D585-27E6-D00B9CC3FDE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922449F-63AB-0BD2-BAF7-E13D056325E5}"/>
              </a:ext>
            </a:extLst>
          </p:cNvPr>
          <p:cNvSpPr/>
          <p:nvPr/>
        </p:nvSpPr>
        <p:spPr>
          <a:xfrm>
            <a:off x="0" y="0"/>
            <a:ext cx="12192000" cy="6858000"/>
          </a:xfrm>
          <a:prstGeom prst="rect">
            <a:avLst/>
          </a:prstGeom>
          <a:solidFill>
            <a:srgbClr val="FFFF00">
              <a:alpha val="4470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BA5270-3D53-86DB-0BFB-8BCA442D4DD8}"/>
              </a:ext>
            </a:extLst>
          </p:cNvPr>
          <p:cNvSpPr>
            <a:spLocks noGrp="1"/>
          </p:cNvSpPr>
          <p:nvPr>
            <p:ph type="title"/>
          </p:nvPr>
        </p:nvSpPr>
        <p:spPr>
          <a:xfrm>
            <a:off x="838200" y="832958"/>
            <a:ext cx="10515600" cy="2112261"/>
          </a:xfrm>
        </p:spPr>
        <p:txBody>
          <a:bodyPr>
            <a:normAutofit fontScale="90000"/>
          </a:bodyPr>
          <a:lstStyle/>
          <a:p>
            <a:r>
              <a:rPr lang="en-US" sz="3100" b="1" dirty="0">
                <a:solidFill>
                  <a:srgbClr val="009193"/>
                </a:solidFill>
              </a:rPr>
              <a:t>4. In the READY4Life framework, which sequence of life events is strongly associated with long-term financial security and family stability?</a:t>
            </a:r>
            <a:r>
              <a:rPr lang="en-US" sz="3100" dirty="0">
                <a:solidFill>
                  <a:srgbClr val="009193"/>
                </a:solidFill>
                <a:effectLst/>
              </a:rPr>
              <a:t> </a:t>
            </a:r>
            <a:br>
              <a:rPr lang="en-US" dirty="0"/>
            </a:br>
            <a:br>
              <a:rPr lang="en-US" dirty="0"/>
            </a:br>
            <a:endParaRPr lang="en-US" dirty="0"/>
          </a:p>
        </p:txBody>
      </p:sp>
      <p:sp>
        <p:nvSpPr>
          <p:cNvPr id="3" name="TextBox 2">
            <a:extLst>
              <a:ext uri="{FF2B5EF4-FFF2-40B4-BE49-F238E27FC236}">
                <a16:creationId xmlns:a16="http://schemas.microsoft.com/office/drawing/2014/main" id="{E32AD41E-86FF-56DC-489C-2443FE8F71B4}"/>
              </a:ext>
            </a:extLst>
          </p:cNvPr>
          <p:cNvSpPr txBox="1"/>
          <p:nvPr/>
        </p:nvSpPr>
        <p:spPr>
          <a:xfrm>
            <a:off x="838200" y="2207536"/>
            <a:ext cx="9877646" cy="2308324"/>
          </a:xfrm>
          <a:prstGeom prst="rect">
            <a:avLst/>
          </a:prstGeom>
          <a:noFill/>
        </p:spPr>
        <p:txBody>
          <a:bodyPr wrap="square" rtlCol="0">
            <a:spAutoFit/>
          </a:bodyPr>
          <a:lstStyle/>
          <a:p>
            <a:pPr marL="342900" indent="-342900">
              <a:buAutoNum type="alphaUcParenR"/>
            </a:pPr>
            <a:r>
              <a:rPr lang="en-US" dirty="0"/>
              <a:t>Having children, getting a job, finishing school, getting married.</a:t>
            </a:r>
          </a:p>
          <a:p>
            <a:endParaRPr lang="en-US" dirty="0"/>
          </a:p>
          <a:p>
            <a:r>
              <a:rPr lang="en-US" dirty="0"/>
              <a:t>B) Finishing high school/education, getting a full-time job, getting married, and then having children.</a:t>
            </a:r>
          </a:p>
          <a:p>
            <a:endParaRPr lang="en-US" dirty="0"/>
          </a:p>
          <a:p>
            <a:r>
              <a:rPr lang="en-US" dirty="0"/>
              <a:t>C) Moving in together, buying a house, getting a job, finishing school.</a:t>
            </a:r>
          </a:p>
          <a:p>
            <a:endParaRPr lang="en-US" dirty="0"/>
          </a:p>
          <a:p>
            <a:r>
              <a:rPr lang="en-US" dirty="0"/>
              <a:t>D) Traveling the world, finding a partner, getting married, finding a job.</a:t>
            </a:r>
          </a:p>
        </p:txBody>
      </p:sp>
      <p:sp>
        <p:nvSpPr>
          <p:cNvPr id="4" name="TextBox 3">
            <a:extLst>
              <a:ext uri="{FF2B5EF4-FFF2-40B4-BE49-F238E27FC236}">
                <a16:creationId xmlns:a16="http://schemas.microsoft.com/office/drawing/2014/main" id="{BB71D6EF-7D75-F4C3-575E-4396FF682040}"/>
              </a:ext>
            </a:extLst>
          </p:cNvPr>
          <p:cNvSpPr txBox="1"/>
          <p:nvPr/>
        </p:nvSpPr>
        <p:spPr>
          <a:xfrm>
            <a:off x="838200" y="5454102"/>
            <a:ext cx="9684488" cy="646331"/>
          </a:xfrm>
          <a:prstGeom prst="rect">
            <a:avLst/>
          </a:prstGeom>
          <a:noFill/>
        </p:spPr>
        <p:txBody>
          <a:bodyPr wrap="square" rtlCol="0">
            <a:spAutoFit/>
          </a:bodyPr>
          <a:lstStyle/>
          <a:p>
            <a:r>
              <a:rPr lang="en-US" b="1" dirty="0"/>
              <a:t>B: </a:t>
            </a:r>
            <a:r>
              <a:rPr lang="en-US" i="1" dirty="0"/>
              <a:t>This timeline represents the traditional "Success Sequence" taught in many READY4Life financial and family stability modules to lower the risk of future financial strain. </a:t>
            </a:r>
          </a:p>
        </p:txBody>
      </p:sp>
      <p:sp>
        <p:nvSpPr>
          <p:cNvPr id="6" name="TextBox 5">
            <a:extLst>
              <a:ext uri="{FF2B5EF4-FFF2-40B4-BE49-F238E27FC236}">
                <a16:creationId xmlns:a16="http://schemas.microsoft.com/office/drawing/2014/main" id="{9022642B-79F0-7505-9583-2E13EAFD23B3}"/>
              </a:ext>
            </a:extLst>
          </p:cNvPr>
          <p:cNvSpPr txBox="1"/>
          <p:nvPr/>
        </p:nvSpPr>
        <p:spPr>
          <a:xfrm>
            <a:off x="838200" y="4934245"/>
            <a:ext cx="2115879" cy="408623"/>
          </a:xfrm>
          <a:prstGeom prst="roundRect">
            <a:avLst/>
          </a:prstGeom>
          <a:solidFill>
            <a:srgbClr val="009193"/>
          </a:solidFill>
          <a:ln w="19050">
            <a:solidFill>
              <a:schemeClr val="bg1"/>
            </a:solidFill>
          </a:ln>
        </p:spPr>
        <p:txBody>
          <a:bodyPr wrap="square" rtlCol="0">
            <a:spAutoFit/>
          </a:bodyPr>
          <a:lstStyle/>
          <a:p>
            <a:r>
              <a:rPr lang="en-US" dirty="0">
                <a:solidFill>
                  <a:schemeClr val="bg1"/>
                </a:solidFill>
              </a:rPr>
              <a:t>Click for Answer</a:t>
            </a:r>
          </a:p>
        </p:txBody>
      </p:sp>
    </p:spTree>
    <p:extLst>
      <p:ext uri="{BB962C8B-B14F-4D97-AF65-F5344CB8AC3E}">
        <p14:creationId xmlns:p14="http://schemas.microsoft.com/office/powerpoint/2010/main" val="804605382"/>
      </p:ext>
    </p:extLst>
  </p:cSld>
  <p:clrMapOvr>
    <a:masterClrMapping/>
  </p:clrMapOvr>
  <p:transition spd="med" advTm="8000">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300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300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20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4" dur="2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300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20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20" dur="2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300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20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26" dur="20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par>
                          <p:cTn id="27" fill="hold">
                            <p:stCondLst>
                              <p:cond delay="5000"/>
                            </p:stCondLst>
                            <p:childTnLst>
                              <p:par>
                                <p:cTn id="28" presetID="2" presetClass="entr" presetSubtype="4" fill="hold" grpId="0" nodeType="afterEffect">
                                  <p:stCondLst>
                                    <p:cond delay="300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2000" fill="hold"/>
                                        <p:tgtEl>
                                          <p:spTgt spid="6"/>
                                        </p:tgtEl>
                                        <p:attrNameLst>
                                          <p:attrName>ppt_x</p:attrName>
                                        </p:attrNameLst>
                                      </p:cBhvr>
                                      <p:tavLst>
                                        <p:tav tm="0">
                                          <p:val>
                                            <p:strVal val="#ppt_x"/>
                                          </p:val>
                                        </p:tav>
                                        <p:tav tm="100000">
                                          <p:val>
                                            <p:strVal val="#ppt_x"/>
                                          </p:val>
                                        </p:tav>
                                      </p:tavLst>
                                    </p:anim>
                                    <p:anim calcmode="lin" valueType="num">
                                      <p:cBhvr additive="base">
                                        <p:cTn id="31" dur="2000" fill="hold"/>
                                        <p:tgtEl>
                                          <p:spTgt spid="6"/>
                                        </p:tgtEl>
                                        <p:attrNameLst>
                                          <p:attrName>ppt_y</p:attrName>
                                        </p:attrNameLst>
                                      </p:cBhvr>
                                      <p:tavLst>
                                        <p:tav tm="0">
                                          <p:val>
                                            <p:strVal val="1+#ppt_h/2"/>
                                          </p:val>
                                        </p:tav>
                                        <p:tav tm="100000">
                                          <p:val>
                                            <p:strVal val="#ppt_y"/>
                                          </p:val>
                                        </p:tav>
                                      </p:tavLst>
                                    </p:anim>
                                  </p:childTnLst>
                                </p:cTn>
                              </p:par>
                            </p:childTnLst>
                          </p:cTn>
                        </p:par>
                        <p:par>
                          <p:cTn id="32" fill="hold">
                            <p:stCondLst>
                              <p:cond delay="10000"/>
                            </p:stCondLst>
                            <p:childTnLst>
                              <p:par>
                                <p:cTn id="33" presetID="20" presetClass="entr" presetSubtype="0" fill="hold" grpId="0" nodeType="afterEffect">
                                  <p:stCondLst>
                                    <p:cond delay="6000"/>
                                  </p:stCondLst>
                                  <p:childTnLst>
                                    <p:set>
                                      <p:cBhvr>
                                        <p:cTn id="34" dur="1" fill="hold">
                                          <p:stCondLst>
                                            <p:cond delay="0"/>
                                          </p:stCondLst>
                                        </p:cTn>
                                        <p:tgtEl>
                                          <p:spTgt spid="4"/>
                                        </p:tgtEl>
                                        <p:attrNameLst>
                                          <p:attrName>style.visibility</p:attrName>
                                        </p:attrNameLst>
                                      </p:cBhvr>
                                      <p:to>
                                        <p:strVal val="visible"/>
                                      </p:to>
                                    </p:set>
                                    <p:animEffect transition="in" filter="wedge">
                                      <p:cBhvr>
                                        <p:cTn id="3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01195-200E-61CE-E37A-44EA5F32154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F96B958-9176-2F7F-8F60-CABBC850516E}"/>
              </a:ext>
            </a:extLst>
          </p:cNvPr>
          <p:cNvSpPr/>
          <p:nvPr/>
        </p:nvSpPr>
        <p:spPr>
          <a:xfrm>
            <a:off x="0" y="0"/>
            <a:ext cx="12192000" cy="6858000"/>
          </a:xfrm>
          <a:prstGeom prst="rect">
            <a:avLst/>
          </a:prstGeom>
          <a:solidFill>
            <a:srgbClr val="009193">
              <a:alpha val="4470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51D552-7D37-6DCE-AB66-AE9EB0DB97EA}"/>
              </a:ext>
            </a:extLst>
          </p:cNvPr>
          <p:cNvSpPr>
            <a:spLocks noGrp="1"/>
          </p:cNvSpPr>
          <p:nvPr>
            <p:ph type="title"/>
          </p:nvPr>
        </p:nvSpPr>
        <p:spPr>
          <a:xfrm>
            <a:off x="838200" y="641573"/>
            <a:ext cx="10515600" cy="1565964"/>
          </a:xfrm>
        </p:spPr>
        <p:txBody>
          <a:bodyPr>
            <a:normAutofit/>
          </a:bodyPr>
          <a:lstStyle/>
          <a:p>
            <a:r>
              <a:rPr lang="en-US" sz="2800" b="1" dirty="0">
                <a:solidFill>
                  <a:srgbClr val="DC0605"/>
                </a:solidFill>
              </a:rPr>
              <a:t>5. Which of the following is considered an early warning sign (red flag) of an unhealthy relationship?</a:t>
            </a:r>
            <a:br>
              <a:rPr lang="en-US" dirty="0"/>
            </a:br>
            <a:endParaRPr lang="en-US" dirty="0"/>
          </a:p>
        </p:txBody>
      </p:sp>
      <p:sp>
        <p:nvSpPr>
          <p:cNvPr id="3" name="TextBox 2">
            <a:extLst>
              <a:ext uri="{FF2B5EF4-FFF2-40B4-BE49-F238E27FC236}">
                <a16:creationId xmlns:a16="http://schemas.microsoft.com/office/drawing/2014/main" id="{1B2505C3-0A1D-6EAA-3400-ECEBF4989B76}"/>
              </a:ext>
            </a:extLst>
          </p:cNvPr>
          <p:cNvSpPr txBox="1"/>
          <p:nvPr/>
        </p:nvSpPr>
        <p:spPr>
          <a:xfrm>
            <a:off x="838200" y="2207536"/>
            <a:ext cx="9877646" cy="2308324"/>
          </a:xfrm>
          <a:prstGeom prst="rect">
            <a:avLst/>
          </a:prstGeom>
          <a:noFill/>
        </p:spPr>
        <p:txBody>
          <a:bodyPr wrap="square" rtlCol="0">
            <a:spAutoFit/>
          </a:bodyPr>
          <a:lstStyle/>
          <a:p>
            <a:pPr marL="342900" indent="-342900">
              <a:buAutoNum type="alphaUcParenBoth"/>
            </a:pPr>
            <a:r>
              <a:rPr lang="en-US" dirty="0"/>
              <a:t>Your partner wants to spend time with their own friends on the weekend.</a:t>
            </a:r>
          </a:p>
          <a:p>
            <a:endParaRPr lang="en-US" dirty="0"/>
          </a:p>
          <a:p>
            <a:r>
              <a:rPr lang="en-US" dirty="0"/>
              <a:t>(B) Your partner respects your decision when you say "no" to an activity.</a:t>
            </a:r>
          </a:p>
          <a:p>
            <a:endParaRPr lang="en-US" dirty="0"/>
          </a:p>
          <a:p>
            <a:r>
              <a:rPr lang="en-US" dirty="0"/>
              <a:t>(C) Your partner gets intensely jealous, constantly checks your location, or tries to isolate you from family.</a:t>
            </a:r>
          </a:p>
          <a:p>
            <a:endParaRPr lang="en-US" dirty="0"/>
          </a:p>
          <a:p>
            <a:r>
              <a:rPr lang="en-US" dirty="0"/>
              <a:t>(D) Your partner wants to wait a few months before introducing you to their parents</a:t>
            </a:r>
            <a:r>
              <a:rPr lang="en-US" dirty="0">
                <a:effectLst/>
              </a:rPr>
              <a:t> </a:t>
            </a:r>
            <a:endParaRPr lang="en-US" dirty="0"/>
          </a:p>
        </p:txBody>
      </p:sp>
      <p:sp>
        <p:nvSpPr>
          <p:cNvPr id="4" name="TextBox 3">
            <a:extLst>
              <a:ext uri="{FF2B5EF4-FFF2-40B4-BE49-F238E27FC236}">
                <a16:creationId xmlns:a16="http://schemas.microsoft.com/office/drawing/2014/main" id="{889E52C0-BAA8-1303-FD9C-BE4A0E32E627}"/>
              </a:ext>
            </a:extLst>
          </p:cNvPr>
          <p:cNvSpPr txBox="1"/>
          <p:nvPr/>
        </p:nvSpPr>
        <p:spPr>
          <a:xfrm>
            <a:off x="838200" y="5363764"/>
            <a:ext cx="9684488" cy="646331"/>
          </a:xfrm>
          <a:prstGeom prst="rect">
            <a:avLst/>
          </a:prstGeom>
          <a:noFill/>
        </p:spPr>
        <p:txBody>
          <a:bodyPr wrap="square" rtlCol="0">
            <a:spAutoFit/>
          </a:bodyPr>
          <a:lstStyle/>
          <a:p>
            <a:r>
              <a:rPr lang="en-US" b="1" dirty="0"/>
              <a:t>C: </a:t>
            </a:r>
            <a:r>
              <a:rPr lang="en-US" i="1" dirty="0"/>
              <a:t>Healthy relationships involve independence and support for your life outside the relationship. Controlling behaviors are red flags.</a:t>
            </a:r>
            <a:r>
              <a:rPr lang="en-US" i="1" dirty="0">
                <a:effectLst/>
              </a:rPr>
              <a:t> </a:t>
            </a:r>
            <a:endParaRPr lang="en-US" i="1" dirty="0"/>
          </a:p>
        </p:txBody>
      </p:sp>
      <p:sp>
        <p:nvSpPr>
          <p:cNvPr id="6" name="TextBox 5">
            <a:extLst>
              <a:ext uri="{FF2B5EF4-FFF2-40B4-BE49-F238E27FC236}">
                <a16:creationId xmlns:a16="http://schemas.microsoft.com/office/drawing/2014/main" id="{A2A6AE3F-F65E-DEB5-E4F9-026B86CE0408}"/>
              </a:ext>
            </a:extLst>
          </p:cNvPr>
          <p:cNvSpPr txBox="1"/>
          <p:nvPr/>
        </p:nvSpPr>
        <p:spPr>
          <a:xfrm>
            <a:off x="838200" y="4934245"/>
            <a:ext cx="2115879" cy="408623"/>
          </a:xfrm>
          <a:prstGeom prst="roundRect">
            <a:avLst/>
          </a:prstGeom>
          <a:solidFill>
            <a:srgbClr val="DC0605"/>
          </a:solidFill>
          <a:ln w="19050">
            <a:solidFill>
              <a:schemeClr val="bg1"/>
            </a:solidFill>
          </a:ln>
        </p:spPr>
        <p:txBody>
          <a:bodyPr wrap="square" rtlCol="0">
            <a:spAutoFit/>
          </a:bodyPr>
          <a:lstStyle/>
          <a:p>
            <a:r>
              <a:rPr lang="en-US" dirty="0">
                <a:solidFill>
                  <a:schemeClr val="bg1"/>
                </a:solidFill>
              </a:rPr>
              <a:t>Click for Answer</a:t>
            </a:r>
          </a:p>
        </p:txBody>
      </p:sp>
    </p:spTree>
    <p:extLst>
      <p:ext uri="{BB962C8B-B14F-4D97-AF65-F5344CB8AC3E}">
        <p14:creationId xmlns:p14="http://schemas.microsoft.com/office/powerpoint/2010/main" val="10212942"/>
      </p:ext>
    </p:extLst>
  </p:cSld>
  <p:clrMapOvr>
    <a:masterClrMapping/>
  </p:clrMapOvr>
  <p:transition spd="med" advTm="8000">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300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300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20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4" dur="2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300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20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20" dur="2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300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20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26" dur="20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par>
                          <p:cTn id="27" fill="hold">
                            <p:stCondLst>
                              <p:cond delay="5000"/>
                            </p:stCondLst>
                            <p:childTnLst>
                              <p:par>
                                <p:cTn id="28" presetID="2" presetClass="entr" presetSubtype="4" fill="hold" grpId="0" nodeType="afterEffect">
                                  <p:stCondLst>
                                    <p:cond delay="300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2000" fill="hold"/>
                                        <p:tgtEl>
                                          <p:spTgt spid="6"/>
                                        </p:tgtEl>
                                        <p:attrNameLst>
                                          <p:attrName>ppt_x</p:attrName>
                                        </p:attrNameLst>
                                      </p:cBhvr>
                                      <p:tavLst>
                                        <p:tav tm="0">
                                          <p:val>
                                            <p:strVal val="#ppt_x"/>
                                          </p:val>
                                        </p:tav>
                                        <p:tav tm="100000">
                                          <p:val>
                                            <p:strVal val="#ppt_x"/>
                                          </p:val>
                                        </p:tav>
                                      </p:tavLst>
                                    </p:anim>
                                    <p:anim calcmode="lin" valueType="num">
                                      <p:cBhvr additive="base">
                                        <p:cTn id="31" dur="2000" fill="hold"/>
                                        <p:tgtEl>
                                          <p:spTgt spid="6"/>
                                        </p:tgtEl>
                                        <p:attrNameLst>
                                          <p:attrName>ppt_y</p:attrName>
                                        </p:attrNameLst>
                                      </p:cBhvr>
                                      <p:tavLst>
                                        <p:tav tm="0">
                                          <p:val>
                                            <p:strVal val="1+#ppt_h/2"/>
                                          </p:val>
                                        </p:tav>
                                        <p:tav tm="100000">
                                          <p:val>
                                            <p:strVal val="#ppt_y"/>
                                          </p:val>
                                        </p:tav>
                                      </p:tavLst>
                                    </p:anim>
                                  </p:childTnLst>
                                </p:cTn>
                              </p:par>
                            </p:childTnLst>
                          </p:cTn>
                        </p:par>
                        <p:par>
                          <p:cTn id="32" fill="hold">
                            <p:stCondLst>
                              <p:cond delay="10000"/>
                            </p:stCondLst>
                            <p:childTnLst>
                              <p:par>
                                <p:cTn id="33" presetID="20" presetClass="entr" presetSubtype="0" fill="hold" grpId="0" nodeType="afterEffect">
                                  <p:stCondLst>
                                    <p:cond delay="6000"/>
                                  </p:stCondLst>
                                  <p:childTnLst>
                                    <p:set>
                                      <p:cBhvr>
                                        <p:cTn id="34" dur="1" fill="hold">
                                          <p:stCondLst>
                                            <p:cond delay="0"/>
                                          </p:stCondLst>
                                        </p:cTn>
                                        <p:tgtEl>
                                          <p:spTgt spid="4"/>
                                        </p:tgtEl>
                                        <p:attrNameLst>
                                          <p:attrName>style.visibility</p:attrName>
                                        </p:attrNameLst>
                                      </p:cBhvr>
                                      <p:to>
                                        <p:strVal val="visible"/>
                                      </p:to>
                                    </p:set>
                                    <p:animEffect transition="in" filter="wedge">
                                      <p:cBhvr>
                                        <p:cTn id="3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044F3-A4E1-1AF4-1285-DE07A2263470}"/>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9BFA56C0-38FA-AB2A-3FCC-C3FF26877104}"/>
              </a:ext>
            </a:extLst>
          </p:cNvPr>
          <p:cNvSpPr/>
          <p:nvPr/>
        </p:nvSpPr>
        <p:spPr>
          <a:xfrm>
            <a:off x="0" y="0"/>
            <a:ext cx="12192000" cy="685800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689291FC-45B5-DE21-9E79-E66FC475675B}"/>
              </a:ext>
            </a:extLst>
          </p:cNvPr>
          <p:cNvSpPr>
            <a:spLocks noGrp="1"/>
          </p:cNvSpPr>
          <p:nvPr>
            <p:ph type="subTitle" idx="1"/>
          </p:nvPr>
        </p:nvSpPr>
        <p:spPr>
          <a:xfrm>
            <a:off x="0" y="284205"/>
            <a:ext cx="12192000" cy="6573795"/>
          </a:xfrm>
        </p:spPr>
        <p:txBody>
          <a:bodyPr>
            <a:normAutofit/>
          </a:bodyPr>
          <a:lstStyle/>
          <a:p>
            <a:r>
              <a:rPr lang="en-US" sz="6000" dirty="0">
                <a:ln w="19050">
                  <a:solidFill>
                    <a:srgbClr val="0070C0"/>
                  </a:solidFill>
                </a:ln>
                <a:solidFill>
                  <a:srgbClr val="E25BAE"/>
                </a:solidFill>
                <a:latin typeface="ADLaM Display" panose="02010000000000000000" pitchFamily="2" charset="77"/>
                <a:ea typeface="ADLaM Display" panose="02010000000000000000" pitchFamily="2" charset="77"/>
                <a:cs typeface="ADLaM Display" panose="02010000000000000000" pitchFamily="2" charset="77"/>
              </a:rPr>
              <a:t>You Can Learn More</a:t>
            </a:r>
          </a:p>
          <a:p>
            <a:r>
              <a:rPr lang="en-US" sz="6000" dirty="0">
                <a:ln w="19050">
                  <a:solidFill>
                    <a:srgbClr val="0070C0"/>
                  </a:solidFill>
                </a:ln>
                <a:solidFill>
                  <a:srgbClr val="E25BAE"/>
                </a:solidFill>
                <a:latin typeface="ADLaM Display" panose="02010000000000000000" pitchFamily="2" charset="77"/>
                <a:ea typeface="ADLaM Display" panose="02010000000000000000" pitchFamily="2" charset="77"/>
                <a:cs typeface="ADLaM Display" panose="02010000000000000000" pitchFamily="2" charset="77"/>
              </a:rPr>
              <a:t>About</a:t>
            </a:r>
          </a:p>
          <a:p>
            <a:r>
              <a:rPr lang="en-US" sz="6000" dirty="0">
                <a:ln w="19050">
                  <a:solidFill>
                    <a:srgbClr val="0070C0"/>
                  </a:solidFill>
                </a:ln>
                <a:solidFill>
                  <a:srgbClr val="E25BAE"/>
                </a:solidFill>
                <a:latin typeface="ADLaM Display" panose="02010000000000000000" pitchFamily="2" charset="77"/>
                <a:ea typeface="ADLaM Display" panose="02010000000000000000" pitchFamily="2" charset="77"/>
                <a:cs typeface="ADLaM Display" panose="02010000000000000000" pitchFamily="2" charset="77"/>
              </a:rPr>
              <a:t>HEALTHY RELATIONSHIPS</a:t>
            </a:r>
          </a:p>
          <a:p>
            <a:r>
              <a:rPr lang="en-US" sz="3200" dirty="0">
                <a:ln w="19050">
                  <a:noFill/>
                </a:ln>
                <a:solidFill>
                  <a:schemeClr val="tx1">
                    <a:lumMod val="65000"/>
                    <a:lumOff val="35000"/>
                  </a:schemeClr>
                </a:solidFill>
                <a:latin typeface="ADLaM Display" panose="02010000000000000000" pitchFamily="2" charset="77"/>
                <a:ea typeface="ADLaM Display" panose="02010000000000000000" pitchFamily="2" charset="77"/>
                <a:cs typeface="ADLaM Display" panose="02010000000000000000" pitchFamily="2" charset="77"/>
              </a:rPr>
              <a:t>(for friendships AND romantic relationships)</a:t>
            </a:r>
          </a:p>
          <a:p>
            <a:endParaRPr lang="en-US" sz="4100" dirty="0">
              <a:ln w="19050">
                <a:noFill/>
              </a:ln>
              <a:solidFill>
                <a:schemeClr val="tx1">
                  <a:lumMod val="65000"/>
                  <a:lumOff val="35000"/>
                </a:schemeClr>
              </a:solidFill>
              <a:latin typeface="ADLaM Display" panose="02010000000000000000" pitchFamily="2" charset="77"/>
              <a:ea typeface="ADLaM Display" panose="02010000000000000000" pitchFamily="2" charset="77"/>
              <a:cs typeface="ADLaM Display" panose="02010000000000000000" pitchFamily="2" charset="77"/>
            </a:endParaRPr>
          </a:p>
          <a:p>
            <a:endParaRPr lang="en-US" sz="4100" dirty="0">
              <a:ln w="19050">
                <a:noFill/>
              </a:ln>
              <a:solidFill>
                <a:schemeClr val="tx1">
                  <a:lumMod val="65000"/>
                  <a:lumOff val="35000"/>
                </a:schemeClr>
              </a:solidFill>
              <a:latin typeface="ADLaM Display" panose="02010000000000000000" pitchFamily="2" charset="77"/>
              <a:ea typeface="ADLaM Display" panose="02010000000000000000" pitchFamily="2" charset="77"/>
              <a:cs typeface="ADLaM Display" panose="02010000000000000000" pitchFamily="2" charset="77"/>
            </a:endParaRPr>
          </a:p>
          <a:p>
            <a:pPr>
              <a:spcBef>
                <a:spcPts val="3400"/>
              </a:spcBef>
            </a:pPr>
            <a:r>
              <a:rPr lang="en-US" sz="4100" dirty="0">
                <a:ln w="19050">
                  <a:noFill/>
                </a:ln>
                <a:solidFill>
                  <a:schemeClr val="tx1">
                    <a:lumMod val="65000"/>
                    <a:lumOff val="35000"/>
                  </a:schemeClr>
                </a:solidFill>
                <a:latin typeface="ADLaM Display" panose="02010000000000000000" pitchFamily="2" charset="77"/>
                <a:ea typeface="ADLaM Display" panose="02010000000000000000" pitchFamily="2" charset="77"/>
                <a:cs typeface="ADLaM Display" panose="02010000000000000000" pitchFamily="2" charset="77"/>
              </a:rPr>
              <a:t>an after-school program for</a:t>
            </a:r>
          </a:p>
          <a:p>
            <a:pPr>
              <a:spcBef>
                <a:spcPts val="0"/>
              </a:spcBef>
            </a:pPr>
            <a:r>
              <a:rPr lang="en-US" sz="4100" dirty="0">
                <a:ln w="19050">
                  <a:noFill/>
                </a:ln>
                <a:solidFill>
                  <a:schemeClr val="tx1">
                    <a:lumMod val="65000"/>
                    <a:lumOff val="35000"/>
                  </a:schemeClr>
                </a:solidFill>
                <a:latin typeface="ADLaM Display" panose="02010000000000000000" pitchFamily="2" charset="77"/>
                <a:ea typeface="ADLaM Display" panose="02010000000000000000" pitchFamily="2" charset="77"/>
                <a:cs typeface="ADLaM Display" panose="02010000000000000000" pitchFamily="2" charset="77"/>
              </a:rPr>
              <a:t>New Britain high school students.</a:t>
            </a:r>
          </a:p>
        </p:txBody>
      </p:sp>
      <p:pic>
        <p:nvPicPr>
          <p:cNvPr id="4" name="Picture 3">
            <a:extLst>
              <a:ext uri="{FF2B5EF4-FFF2-40B4-BE49-F238E27FC236}">
                <a16:creationId xmlns:a16="http://schemas.microsoft.com/office/drawing/2014/main" id="{B934DFB1-E9BA-5A70-1828-E7A1F5D1D4ED}"/>
              </a:ext>
            </a:extLst>
          </p:cNvPr>
          <p:cNvPicPr>
            <a:picLocks noChangeAspect="1"/>
          </p:cNvPicPr>
          <p:nvPr/>
        </p:nvPicPr>
        <p:blipFill>
          <a:blip r:embed="rId2"/>
          <a:srcRect/>
          <a:stretch>
            <a:fillRect/>
          </a:stretch>
        </p:blipFill>
        <p:spPr>
          <a:xfrm>
            <a:off x="4762545" y="3818237"/>
            <a:ext cx="2666910" cy="1397687"/>
          </a:xfrm>
          <a:prstGeom prst="rect">
            <a:avLst/>
          </a:prstGeom>
        </p:spPr>
      </p:pic>
    </p:spTree>
    <p:extLst>
      <p:ext uri="{BB962C8B-B14F-4D97-AF65-F5344CB8AC3E}">
        <p14:creationId xmlns:p14="http://schemas.microsoft.com/office/powerpoint/2010/main" val="3239553770"/>
      </p:ext>
    </p:extLst>
  </p:cSld>
  <p:clrMapOvr>
    <a:masterClrMapping/>
  </p:clrMapOvr>
  <p:transition spd="slow" advTm="8000"/>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86</TotalTime>
  <Words>636</Words>
  <Application>Microsoft Macintosh PowerPoint</Application>
  <PresentationFormat>Widescreen</PresentationFormat>
  <Paragraphs>60</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ADLaM Display</vt:lpstr>
      <vt:lpstr>Aptos</vt:lpstr>
      <vt:lpstr>Aptos Display</vt:lpstr>
      <vt:lpstr>Arial</vt:lpstr>
      <vt:lpstr>Office Theme</vt:lpstr>
      <vt:lpstr>PowerPoint Presentation</vt:lpstr>
      <vt:lpstr>1. Your partner does something that hurts your feelings. How would you handle it?</vt:lpstr>
      <vt:lpstr>2. You and someone you've been casually seeing start hanging out every single day, eventually moving in together or becoming exclusive simply because it's convenient, without ever talking about your future goals. This is an example of:</vt:lpstr>
      <vt:lpstr>3. Your partner asks for your social media passwords to "prove your trust" because they have been hurt in the past. A healthy response is to:</vt:lpstr>
      <vt:lpstr>4. In the READY4Life framework, which sequence of life events is strongly associated with long-term financial security and family stability?   </vt:lpstr>
      <vt:lpstr>5. Which of the following is considered an early warning sign (red flag) of an unhealthy relationship?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Melanie Meile</dc:creator>
  <cp:lastModifiedBy>Melanie Meile</cp:lastModifiedBy>
  <cp:revision>2</cp:revision>
  <dcterms:created xsi:type="dcterms:W3CDTF">2026-09-17T00:22:36Z</dcterms:created>
  <dcterms:modified xsi:type="dcterms:W3CDTF">2026-09-17T01:49:25Z</dcterms:modified>
</cp:coreProperties>
</file>