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6" r:id="rId11"/>
    <p:sldId id="266" r:id="rId12"/>
    <p:sldId id="267" r:id="rId13"/>
    <p:sldId id="268" r:id="rId14"/>
    <p:sldId id="269" r:id="rId15"/>
    <p:sldId id="271" r:id="rId16"/>
    <p:sldId id="272" r:id="rId17"/>
    <p:sldId id="273" r:id="rId18"/>
    <p:sldId id="274" r:id="rId19"/>
  </p:sldIdLst>
  <p:sldSz cx="18288000" cy="10287000"/>
  <p:notesSz cx="6858000" cy="9144000"/>
  <p:embeddedFontLst>
    <p:embeddedFont>
      <p:font typeface="Inter Tight" pitchFamily="2" charset="0"/>
      <p:regular r:id="rId21"/>
      <p:bold r:id="rId22"/>
      <p:italic r:id="rId23"/>
      <p:boldItalic r:id="rId24"/>
    </p:embeddedFont>
    <p:embeddedFont>
      <p:font typeface="Literata 1 Light" pitchFamily="2" charset="0"/>
      <p:regular r:id="rId25"/>
      <p:bold r:id="rId26"/>
      <p:italic r:id="rId27"/>
      <p:boldItalic r:id="rId28"/>
    </p:embeddedFont>
    <p:embeddedFont>
      <p:font typeface="Literata 2 Light" pitchFamily="2" charset="0"/>
      <p:regular r:id="rId29"/>
      <p:bold r:id="rId30"/>
      <p:italic r:id="rId31"/>
      <p:boldItalic r:id="rId32"/>
    </p:embeddedFont>
    <p:embeddedFont>
      <p:font typeface="Literata 3" pitchFamily="2" charset="0"/>
      <p:regular r:id="rId33"/>
      <p:bold r:id="rId34"/>
      <p:italic r:id="rId35"/>
      <p:boldItalic r:id="rId36"/>
    </p:embeddedFont>
    <p:embeddedFont>
      <p:font typeface="Special Gothic Condensed Semi-Bold" pitchFamily="2" charset="77"/>
      <p:regular r:id="rId37"/>
      <p:bold r:id="rId38"/>
    </p:embeddedFont>
    <p:embeddedFont>
      <p:font typeface="Trebuchet MS" panose="020B0703020202090204" pitchFamily="34" charset="0"/>
      <p:regular r:id="rId39"/>
      <p:bold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2366" autoAdjust="0"/>
  </p:normalViewPr>
  <p:slideViewPr>
    <p:cSldViewPr>
      <p:cViewPr varScale="1">
        <p:scale>
          <a:sx n="89" d="100"/>
          <a:sy n="89" d="100"/>
        </p:scale>
        <p:origin x="2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57617-3031-0B48-BCFD-BF189B5FF661}" type="datetimeFigureOut">
              <a:rPr lang="en-US" smtClean="0"/>
              <a:t>2/19/26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2553C-F054-9046-9264-8AFEA387079A}" type="slidenum">
              <a:rPr lang="en-US" smtClean="0"/>
              <a:t>‹#›</a:t>
            </a:fld>
            <a:endParaRPr lang="en-US"/>
          </a:p>
        </p:txBody>
      </p:sp>
    </p:spTree>
    <p:extLst>
      <p:ext uri="{BB962C8B-B14F-4D97-AF65-F5344CB8AC3E}">
        <p14:creationId xmlns:p14="http://schemas.microsoft.com/office/powerpoint/2010/main" val="109068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hchr.org/Documents/AboutUs/CivilSociety/ReportHC/75_The%20Louis%20D.%20Brandeis%20Center%20_Fact%20Sheet%20Anti-Semitism.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i="1" dirty="0"/>
              <a:t>“</a:t>
            </a:r>
            <a:r>
              <a:rPr lang="en-GB" sz="1200" dirty="0">
                <a:latin typeface="Arial"/>
                <a:ea typeface="Arial"/>
                <a:cs typeface="Arial"/>
                <a:sym typeface="Arial"/>
              </a:rPr>
              <a:t>Good morning, everybody. As you may have seen, Israel-Palestine has become prominent in our news headlines again this week. As a school we care about the people there who have been suffering due to the violence, and about those in our own school community who may affected in any way.</a:t>
            </a:r>
          </a:p>
          <a:p>
            <a:pPr marL="0" lvl="0" indent="0" algn="l" rtl="0">
              <a:lnSpc>
                <a:spcPct val="100000"/>
              </a:lnSpc>
              <a:spcBef>
                <a:spcPts val="0"/>
              </a:spcBef>
              <a:spcAft>
                <a:spcPts val="0"/>
              </a:spcAft>
              <a:buSzPts val="1400"/>
              <a:buNone/>
            </a:pPr>
            <a:endParaRPr lang="en-GB" dirty="0">
              <a:latin typeface="Arial"/>
              <a:ea typeface="Arial"/>
              <a:cs typeface="Arial"/>
              <a:sym typeface="Arial"/>
            </a:endParaRPr>
          </a:p>
          <a:p>
            <a:pPr marL="0" lvl="0" indent="0" algn="l" rtl="0">
              <a:lnSpc>
                <a:spcPct val="100000"/>
              </a:lnSpc>
              <a:spcBef>
                <a:spcPts val="0"/>
              </a:spcBef>
              <a:spcAft>
                <a:spcPts val="0"/>
              </a:spcAft>
              <a:buSzPts val="1400"/>
              <a:buNone/>
            </a:pPr>
            <a:r>
              <a:rPr lang="en-GB" dirty="0">
                <a:solidFill>
                  <a:srgbClr val="222222"/>
                </a:solidFill>
                <a:latin typeface="Trebuchet MS" panose="020B0703020202090204" pitchFamily="34" charset="0"/>
                <a:cs typeface="Arial"/>
              </a:rPr>
              <a:t>It is important this morning to </a:t>
            </a:r>
            <a:r>
              <a:rPr lang="en-GB" dirty="0">
                <a:latin typeface="Arial"/>
                <a:cs typeface="Arial"/>
              </a:rPr>
              <a:t>acknowledge that the conflict and the loss of life that we are seeing in the news is deeply upsetting, and it's okay to be angry, sad, confused, or any other emotion. Please be aware that staff are here to support you if you are struggling with this issue.”</a:t>
            </a:r>
            <a:endParaRPr lang="en-GB" dirty="0">
              <a:latin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lang="en-GB" i="1" dirty="0"/>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2</a:t>
            </a:fld>
            <a:endParaRPr lang="en-US"/>
          </a:p>
        </p:txBody>
      </p:sp>
    </p:spTree>
    <p:extLst>
      <p:ext uri="{BB962C8B-B14F-4D97-AF65-F5344CB8AC3E}">
        <p14:creationId xmlns:p14="http://schemas.microsoft.com/office/powerpoint/2010/main" val="22069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that we are able to discuss our views on this issue openly, but also avoiding hate speech, particularly against Jews, Muslims, Palestinians or Israelis. </a:t>
            </a:r>
          </a:p>
          <a:p>
            <a:endParaRPr lang="en-US" dirty="0"/>
          </a:p>
          <a:p>
            <a:pPr algn="l">
              <a:lnSpc>
                <a:spcPts val="3919"/>
              </a:lnSpc>
            </a:pPr>
            <a:r>
              <a:rPr lang="en-US" sz="2799" dirty="0">
                <a:solidFill>
                  <a:srgbClr val="181818"/>
                </a:solidFill>
                <a:latin typeface="Literata 3"/>
                <a:ea typeface="Literata 3"/>
                <a:cs typeface="Literata 3"/>
                <a:sym typeface="Literata 3"/>
              </a:rPr>
              <a:t>Political speech: </a:t>
            </a:r>
            <a:r>
              <a:rPr lang="en-US" sz="2799" dirty="0" err="1">
                <a:solidFill>
                  <a:srgbClr val="181818"/>
                </a:solidFill>
                <a:latin typeface="Literata 3"/>
                <a:ea typeface="Literata 3"/>
                <a:cs typeface="Literata 3"/>
                <a:sym typeface="Literata 3"/>
              </a:rPr>
              <a:t>Criticises</a:t>
            </a:r>
            <a:r>
              <a:rPr lang="en-US" sz="2799" dirty="0">
                <a:solidFill>
                  <a:srgbClr val="181818"/>
                </a:solidFill>
                <a:latin typeface="Literata 3"/>
                <a:ea typeface="Literata 3"/>
                <a:cs typeface="Literata 3"/>
                <a:sym typeface="Literata 3"/>
              </a:rPr>
              <a:t> ideas, policies, actions or institutions. It could be opposing or supporting Israel, Palestine, or any state’s actions. For example:</a:t>
            </a:r>
          </a:p>
          <a:p>
            <a:pPr algn="l">
              <a:lnSpc>
                <a:spcPts val="3919"/>
              </a:lnSpc>
            </a:pPr>
            <a:endParaRPr lang="en-US" sz="2799" dirty="0">
              <a:solidFill>
                <a:srgbClr val="181818"/>
              </a:solidFill>
              <a:latin typeface="Literata 3"/>
              <a:ea typeface="Literata 3"/>
              <a:cs typeface="Literata 3"/>
              <a:sym typeface="Literata 3"/>
            </a:endParaRPr>
          </a:p>
          <a:p>
            <a:pPr algn="l">
              <a:lnSpc>
                <a:spcPts val="3919"/>
              </a:lnSpc>
            </a:pPr>
            <a:r>
              <a:rPr lang="en-US" sz="2799" dirty="0">
                <a:solidFill>
                  <a:srgbClr val="181818"/>
                </a:solidFill>
                <a:latin typeface="Literata 3"/>
                <a:ea typeface="Literata 3"/>
                <a:cs typeface="Literata 3"/>
                <a:sym typeface="Literata 3"/>
              </a:rPr>
              <a:t>“I strongly oppose the policies of the Israeli government” or “the actions of Hamas.”</a:t>
            </a:r>
          </a:p>
          <a:p>
            <a:endParaRPr lang="en-US" dirty="0"/>
          </a:p>
          <a:p>
            <a:pPr algn="l">
              <a:lnSpc>
                <a:spcPts val="3919"/>
              </a:lnSpc>
            </a:pPr>
            <a:r>
              <a:rPr lang="en-US" sz="2799" dirty="0">
                <a:solidFill>
                  <a:srgbClr val="181818"/>
                </a:solidFill>
                <a:latin typeface="Literata 3"/>
                <a:ea typeface="Literata 3"/>
                <a:cs typeface="Literata 3"/>
                <a:sym typeface="Literata 3"/>
              </a:rPr>
              <a:t>Hate speech: Attacks people based on identity. It:</a:t>
            </a:r>
          </a:p>
          <a:p>
            <a:pPr algn="l">
              <a:lnSpc>
                <a:spcPts val="3919"/>
              </a:lnSpc>
            </a:pP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err="1">
                <a:solidFill>
                  <a:srgbClr val="181818"/>
                </a:solidFill>
                <a:latin typeface="Literata 3"/>
                <a:ea typeface="Literata 3"/>
                <a:cs typeface="Literata 3"/>
                <a:sym typeface="Literata 3"/>
              </a:rPr>
              <a:t>Dehumanises</a:t>
            </a: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err="1">
                <a:solidFill>
                  <a:srgbClr val="181818"/>
                </a:solidFill>
                <a:latin typeface="Literata 3"/>
                <a:ea typeface="Literata 3"/>
                <a:cs typeface="Literata 3"/>
                <a:sym typeface="Literata 3"/>
              </a:rPr>
              <a:t>Demonises</a:t>
            </a: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a:solidFill>
                  <a:srgbClr val="181818"/>
                </a:solidFill>
                <a:latin typeface="Literata 3"/>
                <a:ea typeface="Literata 3"/>
                <a:cs typeface="Literata 3"/>
                <a:sym typeface="Literata 3"/>
              </a:rPr>
              <a:t>Encourages hostility, discrimination, or violence</a:t>
            </a:r>
          </a:p>
          <a:p>
            <a:pPr marL="302259" lvl="1" indent="0" algn="l">
              <a:lnSpc>
                <a:spcPts val="3919"/>
              </a:lnSpc>
              <a:buFont typeface="Arial"/>
              <a:buNone/>
            </a:pPr>
            <a:endParaRPr lang="en-US" sz="2799" dirty="0">
              <a:solidFill>
                <a:srgbClr val="181818"/>
              </a:solidFill>
              <a:latin typeface="Literata 3"/>
              <a:ea typeface="Literata 3"/>
              <a:cs typeface="Literata 3"/>
              <a:sym typeface="Literata 3"/>
            </a:endParaRPr>
          </a:p>
          <a:p>
            <a:pPr marL="0" lvl="0" indent="-154941" algn="l">
              <a:lnSpc>
                <a:spcPts val="3919"/>
              </a:lnSpc>
              <a:buFont typeface="Arial"/>
              <a:buNone/>
            </a:pPr>
            <a:r>
              <a:rPr lang="en-US" sz="2799" dirty="0">
                <a:solidFill>
                  <a:srgbClr val="181818"/>
                </a:solidFill>
                <a:latin typeface="Literata 3"/>
                <a:ea typeface="Literata 3"/>
                <a:cs typeface="Literata 3"/>
                <a:sym typeface="Literata 3"/>
              </a:rPr>
              <a:t>For example:</a:t>
            </a:r>
          </a:p>
          <a:p>
            <a:pPr algn="l">
              <a:lnSpc>
                <a:spcPts val="3919"/>
              </a:lnSpc>
            </a:pPr>
            <a:endParaRPr lang="en-US" sz="2799" dirty="0">
              <a:solidFill>
                <a:srgbClr val="181818"/>
              </a:solidFill>
              <a:latin typeface="Literata 3"/>
              <a:ea typeface="Literata 3"/>
              <a:cs typeface="Literata 3"/>
              <a:sym typeface="Literata 3"/>
            </a:endParaRPr>
          </a:p>
          <a:p>
            <a:pPr algn="l">
              <a:lnSpc>
                <a:spcPts val="3919"/>
              </a:lnSpc>
            </a:pPr>
            <a:r>
              <a:rPr lang="en-US" sz="2799" dirty="0">
                <a:solidFill>
                  <a:srgbClr val="181818"/>
                </a:solidFill>
                <a:latin typeface="Literata 3"/>
                <a:ea typeface="Literata 3"/>
                <a:cs typeface="Literata 3"/>
                <a:sym typeface="Literata 3"/>
              </a:rPr>
              <a:t>“People from that religion are evil and don’t belong here.”</a:t>
            </a:r>
          </a:p>
          <a:p>
            <a:pPr algn="l">
              <a:lnSpc>
                <a:spcPts val="3919"/>
              </a:lnSpc>
            </a:pPr>
            <a:endParaRPr lang="en-US" sz="2799" dirty="0">
              <a:solidFill>
                <a:srgbClr val="181818"/>
              </a:solidFill>
              <a:latin typeface="Literata 3"/>
              <a:ea typeface="Literata 3"/>
              <a:cs typeface="Literata 3"/>
              <a:sym typeface="Literata 3"/>
            </a:endParaRPr>
          </a:p>
          <a:p>
            <a:pPr marL="0" marR="0" lvl="0" indent="0" algn="l" defTabSz="914400" rtl="0" eaLnBrk="1" fontAlgn="auto" latinLnBrk="0" hangingPunct="1">
              <a:lnSpc>
                <a:spcPts val="3919"/>
              </a:lnSpc>
              <a:spcBef>
                <a:spcPts val="0"/>
              </a:spcBef>
              <a:spcAft>
                <a:spcPts val="0"/>
              </a:spcAft>
              <a:buClrTx/>
              <a:buSzTx/>
              <a:buFontTx/>
              <a:buNone/>
              <a:tabLst/>
              <a:defRPr/>
            </a:pPr>
            <a:r>
              <a:rPr lang="en-US" sz="2799" dirty="0">
                <a:solidFill>
                  <a:srgbClr val="181818"/>
                </a:solidFill>
                <a:latin typeface="Literata 3"/>
                <a:ea typeface="Literata 3"/>
                <a:cs typeface="Literata 3"/>
                <a:sym typeface="Literata 3"/>
              </a:rPr>
              <a:t>Before you voice your opinions, ask yourself: </a:t>
            </a:r>
            <a:r>
              <a:rPr lang="en-US" sz="2800" dirty="0">
                <a:solidFill>
                  <a:srgbClr val="000000"/>
                </a:solidFill>
                <a:latin typeface="Literata 3"/>
                <a:ea typeface="Literata 3"/>
                <a:cs typeface="Literata 3"/>
                <a:sym typeface="Literata 3"/>
              </a:rPr>
              <a:t>“Am I </a:t>
            </a:r>
            <a:r>
              <a:rPr lang="en-US" sz="2800" dirty="0" err="1">
                <a:solidFill>
                  <a:srgbClr val="000000"/>
                </a:solidFill>
                <a:latin typeface="Literata 3"/>
                <a:ea typeface="Literata 3"/>
                <a:cs typeface="Literata 3"/>
                <a:sym typeface="Literata 3"/>
              </a:rPr>
              <a:t>criticising</a:t>
            </a:r>
            <a:r>
              <a:rPr lang="en-US" sz="2800" dirty="0">
                <a:solidFill>
                  <a:srgbClr val="000000"/>
                </a:solidFill>
                <a:latin typeface="Literata 3"/>
                <a:ea typeface="Literata 3"/>
                <a:cs typeface="Literata 3"/>
                <a:sym typeface="Literata 3"/>
              </a:rPr>
              <a:t> an idea—or attacking a group of people?”</a:t>
            </a:r>
          </a:p>
          <a:p>
            <a:pPr algn="l">
              <a:lnSpc>
                <a:spcPts val="3919"/>
              </a:lnSpc>
            </a:pPr>
            <a:endParaRPr lang="en-US" sz="2799" dirty="0">
              <a:solidFill>
                <a:srgbClr val="181818"/>
              </a:solidFill>
              <a:latin typeface="Literata 3"/>
              <a:ea typeface="Literata 3"/>
              <a:cs typeface="Literata 3"/>
              <a:sym typeface="Literata 3"/>
            </a:endParaRP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11</a:t>
            </a:fld>
            <a:endParaRPr lang="en-US"/>
          </a:p>
        </p:txBody>
      </p:sp>
    </p:spTree>
    <p:extLst>
      <p:ext uri="{BB962C8B-B14F-4D97-AF65-F5344CB8AC3E}">
        <p14:creationId xmlns:p14="http://schemas.microsoft.com/office/powerpoint/2010/main" val="327398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chemeClr val="tx1"/>
                </a:solidFill>
                <a:effectLst/>
                <a:latin typeface="Calibri" panose="020F0502020204030204" pitchFamily="34" charset="0"/>
                <a:cs typeface="Calibri" panose="020F0502020204030204" pitchFamily="34" charset="0"/>
              </a:rPr>
              <a:t>“Be clear about what you mean when using labels: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Jewish and Muslim refers to two minority groups in Europe and some other regions who experience racism, and this tends to get worse when violence in the Middle East hits our news headlines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Palestinian or Israeli are national identities </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GB" b="0" i="0" dirty="0">
                <a:solidFill>
                  <a:schemeClr val="tx1"/>
                </a:solidFill>
                <a:effectLst/>
                <a:latin typeface="Calibri" panose="020F0502020204030204" pitchFamily="34" charset="0"/>
                <a:cs typeface="Calibri" panose="020F0502020204030204" pitchFamily="34" charset="0"/>
              </a:rPr>
              <a:t>Arab is a grouping of people whose mother tongue is Arabic and there is great diversity across the Arab World (e.g. Jordan can’t simply become Palestine just because they are Arabs)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Zionism is the belief in the right of the Jewish people to self-determination (and not all people who call themselves Zionist share the same opinion about the exact territory, principles, etc. of the state of Israel). ‘Zionist’ or ‘Zio’ should not be used as a term of abuse</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Islamism is an academic term with French origins that refers to a broad spectrum of political ideologies. Islamism is not a synonym for terrorism and should not be used as such”</a:t>
            </a:r>
          </a:p>
          <a:p>
            <a:pPr marL="0" lvl="0" indent="0" algn="l" rtl="0">
              <a:lnSpc>
                <a:spcPct val="100000"/>
              </a:lnSpc>
              <a:spcBef>
                <a:spcPts val="0"/>
              </a:spcBef>
              <a:spcAft>
                <a:spcPts val="0"/>
              </a:spcAft>
              <a:buSzPts val="1400"/>
              <a:buNone/>
            </a:pPr>
            <a:endParaRPr lang="en-GB" dirty="0"/>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12</a:t>
            </a:fld>
            <a:endParaRPr lang="en-US"/>
          </a:p>
        </p:txBody>
      </p:sp>
    </p:spTree>
    <p:extLst>
      <p:ext uri="{BB962C8B-B14F-4D97-AF65-F5344CB8AC3E}">
        <p14:creationId xmlns:p14="http://schemas.microsoft.com/office/powerpoint/2010/main" val="52787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Ds to think about when avoiding hateful speech: </a:t>
            </a:r>
          </a:p>
          <a:p>
            <a:endParaRPr lang="en-US" sz="4670" dirty="0">
              <a:solidFill>
                <a:srgbClr val="181818"/>
              </a:solidFill>
              <a:latin typeface="Literata 3"/>
              <a:ea typeface="Literata 3"/>
              <a:cs typeface="Literata 3"/>
              <a:sym typeface="Literata 3"/>
            </a:endParaRPr>
          </a:p>
          <a:p>
            <a:r>
              <a:rPr lang="en-US" sz="4670" dirty="0">
                <a:solidFill>
                  <a:srgbClr val="181818"/>
                </a:solidFill>
                <a:latin typeface="Literata 3"/>
                <a:ea typeface="Literata 3"/>
                <a:cs typeface="Literata 3"/>
                <a:sym typeface="Literata 3"/>
              </a:rPr>
              <a:t> 1. </a:t>
            </a:r>
            <a:r>
              <a:rPr lang="en-US" sz="4670" dirty="0" err="1">
                <a:solidFill>
                  <a:srgbClr val="181818"/>
                </a:solidFill>
                <a:latin typeface="Literata 3"/>
                <a:ea typeface="Literata 3"/>
                <a:cs typeface="Literata 3"/>
                <a:sym typeface="Literata 3"/>
              </a:rPr>
              <a:t>Demonisation</a:t>
            </a:r>
            <a:endParaRPr lang="en-US" sz="4670" dirty="0">
              <a:solidFill>
                <a:srgbClr val="181818"/>
              </a:solidFill>
              <a:latin typeface="Literata 3"/>
              <a:ea typeface="Literata 3"/>
              <a:cs typeface="Literata 3"/>
              <a:sym typeface="Literata 3"/>
            </a:endParaRPr>
          </a:p>
          <a:p>
            <a:pPr marL="47025" lvl="0" algn="l">
              <a:lnSpc>
                <a:spcPts val="6025"/>
              </a:lnSpc>
            </a:pPr>
            <a:endParaRPr lang="en-US" sz="4670" dirty="0">
              <a:solidFill>
                <a:srgbClr val="181818"/>
              </a:solidFill>
              <a:latin typeface="Literata 3"/>
              <a:ea typeface="Literata 3"/>
              <a:cs typeface="Literata 3"/>
              <a:sym typeface="Literata 3"/>
            </a:endParaRPr>
          </a:p>
          <a:p>
            <a:pPr marL="47025" lvl="0" algn="l">
              <a:lnSpc>
                <a:spcPts val="6025"/>
              </a:lnSpc>
            </a:pPr>
            <a:r>
              <a:rPr lang="en-US" sz="4670" dirty="0">
                <a:solidFill>
                  <a:srgbClr val="181818"/>
                </a:solidFill>
                <a:latin typeface="Literata 3"/>
                <a:ea typeface="Literata 3"/>
                <a:cs typeface="Literata 3"/>
                <a:sym typeface="Literata 3"/>
              </a:rPr>
              <a:t>2. </a:t>
            </a:r>
            <a:r>
              <a:rPr lang="en-US" sz="4670" dirty="0" err="1">
                <a:solidFill>
                  <a:srgbClr val="181818"/>
                </a:solidFill>
                <a:latin typeface="Literata 3"/>
                <a:ea typeface="Literata 3"/>
                <a:cs typeface="Literata 3"/>
                <a:sym typeface="Literata 3"/>
              </a:rPr>
              <a:t>Delegitimisation</a:t>
            </a:r>
            <a:endParaRPr lang="en-US" sz="4670" dirty="0">
              <a:solidFill>
                <a:srgbClr val="181818"/>
              </a:solidFill>
              <a:latin typeface="Literata 3"/>
              <a:ea typeface="Literata 3"/>
              <a:cs typeface="Literata 3"/>
              <a:sym typeface="Literata 3"/>
            </a:endParaRPr>
          </a:p>
          <a:p>
            <a:pPr algn="l">
              <a:lnSpc>
                <a:spcPts val="6025"/>
              </a:lnSpc>
            </a:pPr>
            <a:endParaRPr lang="en-US" sz="4670" dirty="0">
              <a:solidFill>
                <a:srgbClr val="181818"/>
              </a:solidFill>
              <a:latin typeface="Literata 3"/>
              <a:ea typeface="Literata 3"/>
              <a:cs typeface="Literata 3"/>
              <a:sym typeface="Literata 3"/>
            </a:endParaRPr>
          </a:p>
          <a:p>
            <a:pPr marL="47025" lvl="0" algn="l">
              <a:lnSpc>
                <a:spcPts val="6025"/>
              </a:lnSpc>
            </a:pPr>
            <a:r>
              <a:rPr lang="en-US" sz="4670" dirty="0">
                <a:solidFill>
                  <a:srgbClr val="181818"/>
                </a:solidFill>
                <a:latin typeface="Literata 3"/>
                <a:ea typeface="Literata 3"/>
                <a:cs typeface="Literata 3"/>
                <a:sym typeface="Literata 3"/>
              </a:rPr>
              <a:t>3. Double standards</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13</a:t>
            </a:fld>
            <a:endParaRPr lang="en-US"/>
          </a:p>
        </p:txBody>
      </p:sp>
    </p:spTree>
    <p:extLst>
      <p:ext uri="{BB962C8B-B14F-4D97-AF65-F5344CB8AC3E}">
        <p14:creationId xmlns:p14="http://schemas.microsoft.com/office/powerpoint/2010/main" val="232891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a:t>
            </a:r>
            <a:r>
              <a:rPr lang="en-US" dirty="0" err="1"/>
              <a:t>demonisation</a:t>
            </a:r>
            <a:r>
              <a:rPr lang="en-US" dirty="0"/>
              <a:t> to avoid would be:</a:t>
            </a:r>
          </a:p>
          <a:p>
            <a:pPr marL="228600" indent="0" algn="l"/>
            <a:endParaRPr lang="en-US" dirty="0"/>
          </a:p>
          <a:p>
            <a:pPr marL="228600" indent="0" algn="l"/>
            <a:r>
              <a:rPr lang="en-GB" dirty="0"/>
              <a:t>Israel is not a conspiracy to take over the Middle East or the World, and Palestine is not a conspiracy to enforce a Caliphate on Israel/Europe/the World. These are two national identities who both want to exist in the same piece of land.</a:t>
            </a:r>
          </a:p>
          <a:p>
            <a:pPr marL="228600" indent="0" algn="l"/>
            <a:endParaRPr lang="en-GB" dirty="0"/>
          </a:p>
          <a:p>
            <a:pPr marL="228600" indent="0" algn="l"/>
            <a:r>
              <a:rPr lang="en-GB" dirty="0"/>
              <a:t>Israel is not Nazi Germany. Palestine is not Daesh/ISIS.</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14</a:t>
            </a:fld>
            <a:endParaRPr lang="en-US"/>
          </a:p>
        </p:txBody>
      </p:sp>
    </p:spTree>
    <p:extLst>
      <p:ext uri="{BB962C8B-B14F-4D97-AF65-F5344CB8AC3E}">
        <p14:creationId xmlns:p14="http://schemas.microsoft.com/office/powerpoint/2010/main" val="241415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a:t>
            </a:r>
            <a:r>
              <a:rPr lang="en-GB" dirty="0" err="1"/>
              <a:t>delegitimisation</a:t>
            </a:r>
            <a:r>
              <a:rPr lang="en-GB" dirty="0"/>
              <a:t> to avoid would be:</a:t>
            </a:r>
          </a:p>
          <a:p>
            <a:endParaRPr lang="en-GB" dirty="0"/>
          </a:p>
          <a:p>
            <a:r>
              <a:rPr lang="en-GB" dirty="0"/>
              <a:t>Do not state that Muslims should leave Palestine because they have the whole of the rest of the Middle East or that Israeli Jews should ‘go back to where they came from.</a:t>
            </a:r>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15</a:t>
            </a:fld>
            <a:endParaRPr lang="en-US"/>
          </a:p>
        </p:txBody>
      </p:sp>
    </p:spTree>
    <p:extLst>
      <p:ext uri="{BB962C8B-B14F-4D97-AF65-F5344CB8AC3E}">
        <p14:creationId xmlns:p14="http://schemas.microsoft.com/office/powerpoint/2010/main" val="194161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double standards would be:</a:t>
            </a:r>
          </a:p>
          <a:p>
            <a:pPr marL="228600" indent="0" algn="l"/>
            <a:endParaRPr lang="en-US" b="0" i="0" dirty="0">
              <a:solidFill>
                <a:schemeClr val="tx1"/>
              </a:solidFill>
              <a:effectLst/>
              <a:latin typeface="+mn-lt"/>
              <a:cs typeface="+mn-cs"/>
            </a:endParaRPr>
          </a:p>
          <a:p>
            <a:pPr marL="228600" indent="0" algn="l"/>
            <a:r>
              <a:rPr lang="en-GB" b="0" i="0" dirty="0">
                <a:solidFill>
                  <a:schemeClr val="tx1"/>
                </a:solidFill>
                <a:effectLst/>
                <a:latin typeface="Calibri" panose="020F0502020204030204" pitchFamily="34" charset="0"/>
                <a:cs typeface="Calibri" panose="020F0502020204030204" pitchFamily="34" charset="0"/>
              </a:rPr>
              <a:t>Do not hold Jews responsible for the decisions of the Israeli leaders, or Muslims responsible for the decisions of the Palestinian leaders</a:t>
            </a:r>
          </a:p>
          <a:p>
            <a:pPr marL="228600" indent="0" algn="l"/>
            <a:r>
              <a:rPr lang="en-GB" b="0" i="0" dirty="0">
                <a:solidFill>
                  <a:schemeClr val="tx1"/>
                </a:solidFill>
                <a:effectLst/>
                <a:latin typeface="Calibri" panose="020F0502020204030204" pitchFamily="34" charset="0"/>
                <a:cs typeface="Calibri" panose="020F0502020204030204" pitchFamily="34" charset="0"/>
              </a:rPr>
              <a:t>Do not demand that Jews or Muslims must take a certain political position on the issue</a:t>
            </a:r>
          </a:p>
          <a:p>
            <a:pPr marL="228600" indent="0" algn="l"/>
            <a:r>
              <a:rPr lang="en-GB" b="0" i="0" dirty="0">
                <a:solidFill>
                  <a:schemeClr val="tx1"/>
                </a:solidFill>
                <a:effectLst/>
                <a:latin typeface="Calibri" panose="020F0502020204030204" pitchFamily="34" charset="0"/>
                <a:cs typeface="Calibri" panose="020F0502020204030204" pitchFamily="34" charset="0"/>
              </a:rPr>
              <a:t>Do not assume that all Palestinians or Israelis support the actions of their governments</a:t>
            </a:r>
          </a:p>
          <a:p>
            <a:pPr marL="228600" indent="0" algn="l"/>
            <a:r>
              <a:rPr lang="en-GB" b="0" i="0" dirty="0">
                <a:solidFill>
                  <a:schemeClr val="tx1"/>
                </a:solidFill>
                <a:effectLst/>
                <a:latin typeface="Calibri" panose="020F0502020204030204" pitchFamily="34" charset="0"/>
                <a:cs typeface="Calibri" panose="020F0502020204030204" pitchFamily="34" charset="0"/>
              </a:rPr>
              <a:t>Anti-Zionism is not always antisemitic (for example if someone is generally anti-nationalism and believes in abolishing nation-states), but it can be, for example if criticism of Israel goes beyond that of its government policies and uses </a:t>
            </a:r>
            <a:r>
              <a:rPr lang="en-GB"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antisemitic tropes</a:t>
            </a:r>
            <a:r>
              <a:rPr lang="en-GB" b="0" i="0" dirty="0">
                <a:solidFill>
                  <a:schemeClr val="tx1"/>
                </a:solidFill>
                <a:effectLst/>
                <a:latin typeface="Calibri" panose="020F0502020204030204" pitchFamily="34" charset="0"/>
                <a:cs typeface="Calibri" panose="020F0502020204030204" pitchFamily="34" charset="0"/>
              </a:rPr>
              <a:t> (these include stereotypes about Jewish people being connected to wealth, power and global domination)</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16</a:t>
            </a:fld>
            <a:endParaRPr lang="en-US"/>
          </a:p>
        </p:txBody>
      </p:sp>
    </p:spTree>
    <p:extLst>
      <p:ext uri="{BB962C8B-B14F-4D97-AF65-F5344CB8AC3E}">
        <p14:creationId xmlns:p14="http://schemas.microsoft.com/office/powerpoint/2010/main" val="116191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259205" lvl="0" indent="0">
              <a:lnSpc>
                <a:spcPct val="107000"/>
              </a:lnSpc>
              <a:spcBef>
                <a:spcPts val="1200"/>
              </a:spcBef>
              <a:spcAft>
                <a:spcPts val="600"/>
              </a:spcAft>
            </a:pPr>
            <a:r>
              <a:rPr lang="en-GB" dirty="0"/>
              <a:t>Finally, remember that the media has many different voices on this issue and a lot are biased towards one side or the other. You can follow SNS online for more information and resources. Every week, they issue a news update on current events in Palestine-Israel that draws from diverse news sources so that you can get a broader picture of what is going on. They also have other opportunities for you to learn more and get involved on this issue, and we as a school can let you know about other organisations that provide multiple perspectives, as well. We are committed as a school to ensure that learning and discussion can take place on this issue and is not shut down, and that we ensure a safe and brave space for everyone in our school community.</a:t>
            </a:r>
          </a:p>
          <a:p>
            <a:pPr marL="0" lvl="0" indent="0" rtl="0">
              <a:lnSpc>
                <a:spcPct val="100000"/>
              </a:lnSpc>
              <a:spcBef>
                <a:spcPts val="0"/>
              </a:spcBef>
              <a:spcAft>
                <a:spcPts val="0"/>
              </a:spcAft>
              <a:buSzPts val="1400"/>
              <a:buNone/>
            </a:pPr>
            <a:endParaRPr lang="en-GB" dirty="0"/>
          </a:p>
          <a:p>
            <a:pPr marL="0" lvl="0" indent="0" rtl="0">
              <a:lnSpc>
                <a:spcPct val="100000"/>
              </a:lnSpc>
              <a:spcBef>
                <a:spcPts val="0"/>
              </a:spcBef>
              <a:spcAft>
                <a:spcPts val="0"/>
              </a:spcAft>
              <a:buSzPts val="1400"/>
              <a:buNone/>
            </a:pPr>
            <a:r>
              <a:rPr lang="en-GB" dirty="0"/>
              <a:t>Thank you for your attention this morning and let’s be mindful of those around us who feel strongly about this important international issue in the coming days.</a:t>
            </a:r>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17</a:t>
            </a:fld>
            <a:endParaRPr lang="en-US"/>
          </a:p>
        </p:txBody>
      </p:sp>
    </p:spTree>
    <p:extLst>
      <p:ext uri="{BB962C8B-B14F-4D97-AF65-F5344CB8AC3E}">
        <p14:creationId xmlns:p14="http://schemas.microsoft.com/office/powerpoint/2010/main" val="197391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a:latin typeface="Arial"/>
                <a:ea typeface="Arial"/>
                <a:cs typeface="Arial"/>
                <a:sym typeface="Arial"/>
              </a:rPr>
              <a:t>“As part of that support, today, we are using these slides from an </a:t>
            </a:r>
            <a:r>
              <a:rPr lang="en-US" sz="1200" dirty="0" err="1">
                <a:latin typeface="Arial"/>
                <a:ea typeface="Arial"/>
                <a:cs typeface="Arial"/>
                <a:sym typeface="Arial"/>
              </a:rPr>
              <a:t>organisation</a:t>
            </a:r>
            <a:r>
              <a:rPr lang="en-US" sz="1200" dirty="0">
                <a:latin typeface="Arial"/>
                <a:ea typeface="Arial"/>
                <a:cs typeface="Arial"/>
                <a:sym typeface="Arial"/>
              </a:rPr>
              <a:t> called SNS to:</a:t>
            </a:r>
            <a:endParaRPr lang="en-US" dirty="0"/>
          </a:p>
          <a:p>
            <a:pPr marL="0" lvl="0" indent="0" algn="l" rtl="0">
              <a:lnSpc>
                <a:spcPct val="100000"/>
              </a:lnSpc>
              <a:spcBef>
                <a:spcPts val="0"/>
              </a:spcBef>
              <a:spcAft>
                <a:spcPts val="0"/>
              </a:spcAft>
              <a:buSzPts val="1400"/>
              <a:buNone/>
            </a:pPr>
            <a:endParaRPr lang="en-US" sz="1200" dirty="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Learn, as a school, how to express concern about this issue in a way that is civil and respectful to all members of our community</a:t>
            </a:r>
            <a:endParaRPr lang="en-US"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Reflect on how ordinary people are affected by violence in the region</a:t>
            </a:r>
            <a:endParaRPr lang="en-US"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Consider an approach that is </a:t>
            </a:r>
            <a:r>
              <a:rPr lang="en-US" sz="1200" dirty="0" err="1">
                <a:latin typeface="Arial"/>
                <a:ea typeface="Arial"/>
                <a:cs typeface="Arial"/>
                <a:sym typeface="Arial"/>
              </a:rPr>
              <a:t>centred</a:t>
            </a:r>
            <a:r>
              <a:rPr lang="en-US" sz="1200" dirty="0">
                <a:latin typeface="Arial"/>
                <a:ea typeface="Arial"/>
                <a:cs typeface="Arial"/>
                <a:sym typeface="Arial"/>
              </a:rPr>
              <a:t> on finding solutions rather than supporting one side to win against the other</a:t>
            </a:r>
            <a:endParaRPr lang="en-US" dirty="0"/>
          </a:p>
          <a:p>
            <a:pPr marL="457200" lvl="0" indent="-381000" algn="l" rtl="0">
              <a:lnSpc>
                <a:spcPct val="100000"/>
              </a:lnSpc>
              <a:spcBef>
                <a:spcPts val="0"/>
              </a:spcBef>
              <a:spcAft>
                <a:spcPts val="0"/>
              </a:spcAft>
              <a:buClr>
                <a:schemeClr val="dk1"/>
              </a:buClr>
              <a:buSzPts val="1200"/>
              <a:buFont typeface="Calibri"/>
              <a:buNone/>
            </a:pPr>
            <a:endParaRPr lang="en-US"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Let’s start with taking a moment to reflect on whether this issue is important to us personally, and if so, why we feel that it is important. (Allow 10 secs silence).”</a:t>
            </a:r>
            <a:endParaRPr lang="en-US" dirty="0"/>
          </a:p>
          <a:p>
            <a:pPr marL="342900" marR="0" lvl="0" indent="-190500" algn="l" rtl="0">
              <a:lnSpc>
                <a:spcPct val="100000"/>
              </a:lnSpc>
              <a:spcBef>
                <a:spcPts val="0"/>
              </a:spcBef>
              <a:spcAft>
                <a:spcPts val="0"/>
              </a:spcAft>
              <a:buClr>
                <a:schemeClr val="dk1"/>
              </a:buClr>
              <a:buSzPts val="2400"/>
              <a:buFont typeface="Noto Sans Symbols"/>
              <a:buNone/>
            </a:pPr>
            <a:endParaRPr lang="en-US" sz="1200"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3</a:t>
            </a:fld>
            <a:endParaRPr lang="en-US"/>
          </a:p>
        </p:txBody>
      </p:sp>
    </p:spTree>
    <p:extLst>
      <p:ext uri="{BB962C8B-B14F-4D97-AF65-F5344CB8AC3E}">
        <p14:creationId xmlns:p14="http://schemas.microsoft.com/office/powerpoint/2010/main" val="365125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region we are seeing in the news at the moment is located here on the far eastern side of the Mediterranean Sea. The borders you see here for Israel and Palestine are outlined in International Law but have not been officially agreed upon or implemented by the Israeli and Palestinian leaders. They are disputed borders. The situation is complex, and as a school we will be providing opportunities for you to learn a lot more about it from both perspectives. But for today’s assembly, we will be reflecting on the people of the region who are just like us, and who are most affected by what is going on.”</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4</a:t>
            </a:fld>
            <a:endParaRPr lang="en-US"/>
          </a:p>
        </p:txBody>
      </p:sp>
    </p:spTree>
    <p:extLst>
      <p:ext uri="{BB962C8B-B14F-4D97-AF65-F5344CB8AC3E}">
        <p14:creationId xmlns:p14="http://schemas.microsoft.com/office/powerpoint/2010/main" val="105694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3" dirty="0">
                <a:solidFill>
                  <a:srgbClr val="181818"/>
                </a:solidFill>
                <a:latin typeface="Literata 1 Light"/>
                <a:ea typeface="Literata 1 Light"/>
                <a:cs typeface="Literata 1 Light"/>
                <a:sym typeface="Literata 1 Light"/>
              </a:rPr>
              <a:t>The yellow shaded area is the area </a:t>
            </a:r>
            <a:r>
              <a:rPr lang="en-US" sz="1200" spc="-23" dirty="0" err="1">
                <a:solidFill>
                  <a:srgbClr val="181818"/>
                </a:solidFill>
                <a:latin typeface="Literata 1 Light"/>
                <a:ea typeface="Literata 1 Light"/>
                <a:cs typeface="Literata 1 Light"/>
                <a:sym typeface="Literata 1 Light"/>
              </a:rPr>
              <a:t>recognised</a:t>
            </a:r>
            <a:r>
              <a:rPr lang="en-US" sz="1200" spc="-23" dirty="0">
                <a:solidFill>
                  <a:srgbClr val="181818"/>
                </a:solidFill>
                <a:latin typeface="Literata 1 Light"/>
                <a:ea typeface="Literata 1 Light"/>
                <a:cs typeface="Literata 1 Light"/>
                <a:sym typeface="Literata 1 Light"/>
              </a:rPr>
              <a:t> as the State of Israel by the UN and the UK Government.</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5</a:t>
            </a:fld>
            <a:endParaRPr lang="en-US"/>
          </a:p>
        </p:txBody>
      </p:sp>
    </p:spTree>
    <p:extLst>
      <p:ext uri="{BB962C8B-B14F-4D97-AF65-F5344CB8AC3E}">
        <p14:creationId xmlns:p14="http://schemas.microsoft.com/office/powerpoint/2010/main" val="227515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3" dirty="0">
                <a:solidFill>
                  <a:srgbClr val="181818"/>
                </a:solidFill>
                <a:latin typeface="Literata 1 Light"/>
                <a:ea typeface="Literata 1 Light"/>
                <a:cs typeface="Literata 1 Light"/>
                <a:sym typeface="Literata 1 Light"/>
              </a:rPr>
              <a:t>The green shaded area is the area </a:t>
            </a:r>
            <a:r>
              <a:rPr lang="en-US" sz="1200" spc="-23" dirty="0" err="1">
                <a:solidFill>
                  <a:srgbClr val="181818"/>
                </a:solidFill>
                <a:latin typeface="Literata 1 Light"/>
                <a:ea typeface="Literata 1 Light"/>
                <a:cs typeface="Literata 1 Light"/>
                <a:sym typeface="Literata 1 Light"/>
              </a:rPr>
              <a:t>recognised</a:t>
            </a:r>
            <a:r>
              <a:rPr lang="en-US" sz="1200" spc="-23" dirty="0">
                <a:solidFill>
                  <a:srgbClr val="181818"/>
                </a:solidFill>
                <a:latin typeface="Literata 1 Light"/>
                <a:ea typeface="Literata 1 Light"/>
                <a:cs typeface="Literata 1 Light"/>
                <a:sym typeface="Literata 1 Light"/>
              </a:rPr>
              <a:t> as the Occupied Palestinian Territories or Palestine by the UN and the UK Government.</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6</a:t>
            </a:fld>
            <a:endParaRPr lang="en-US"/>
          </a:p>
        </p:txBody>
      </p:sp>
    </p:spTree>
    <p:extLst>
      <p:ext uri="{BB962C8B-B14F-4D97-AF65-F5344CB8AC3E}">
        <p14:creationId xmlns:p14="http://schemas.microsoft.com/office/powerpoint/2010/main" val="330226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we care about the people of Palestine and Israel, we want to see a future in which there is a just and peaceful solution for them. If we support one side to win against the other (so all of the land for Israel or all of the land for Palestine) then the violence and pain will continue and so will the current situation of…”</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7</a:t>
            </a:fld>
            <a:endParaRPr lang="en-US"/>
          </a:p>
        </p:txBody>
      </p:sp>
    </p:spTree>
    <p:extLst>
      <p:ext uri="{BB962C8B-B14F-4D97-AF65-F5344CB8AC3E}">
        <p14:creationId xmlns:p14="http://schemas.microsoft.com/office/powerpoint/2010/main" val="173469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“…lose-lose. That is why from a humanitarian perspective, the approach we are suggesting that we take as a school is to support an outcome that is…”</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8</a:t>
            </a:fld>
            <a:endParaRPr lang="en-US"/>
          </a:p>
        </p:txBody>
      </p:sp>
    </p:spTree>
    <p:extLst>
      <p:ext uri="{BB962C8B-B14F-4D97-AF65-F5344CB8AC3E}">
        <p14:creationId xmlns:p14="http://schemas.microsoft.com/office/powerpoint/2010/main" val="4878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solidFill>
                  <a:schemeClr val="dk1"/>
                </a:solidFill>
                <a:latin typeface="Calibri"/>
                <a:ea typeface="Calibri"/>
                <a:cs typeface="Calibri"/>
                <a:sym typeface="Calibri"/>
              </a:rPr>
              <a:t>“…win-win, where the people on both sides get their human rights and security guaranteed and the land is shared. We are now going to watch a short film that illustrates for us the cost of lose-lose for the people living there, and why it is so important that we promote the values of non-violence, equality, and the rejection of hatred when we talk about and engage in activism on this issue. The film is called Rage, Revenge and Repair and includes the theme of bereavement. If for any reason you find watching this an emotional experience, please feel free to leave your seat during or after the film, and a member of staff will accompany you to another room and support you. We will have 20 seconds at the end of the film for reflection on the issues raised, and I would ask you to maintain silence for that time as we consider these people’s story.”</a:t>
            </a:r>
            <a:endParaRPr lang="en-GB" dirty="0"/>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9</a:t>
            </a:fld>
            <a:endParaRPr lang="en-US"/>
          </a:p>
        </p:txBody>
      </p:sp>
    </p:spTree>
    <p:extLst>
      <p:ext uri="{BB962C8B-B14F-4D97-AF65-F5344CB8AC3E}">
        <p14:creationId xmlns:p14="http://schemas.microsoft.com/office/powerpoint/2010/main" val="5213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watching and reflecting on this important issue that many of our students and staff care about. Hopefully, this film has helped all of us understand how people can be affected and as we now go about our day, we would ask everyone to bear in mind that this is a sensitive issue for some of our school community. As a school, we care about this issue, but also each other. Respectful discussion about the topic is encouraged, and if you would like a member of staff to help mediate a discussion on this, then please don’t hesitate to approach a teacher. Before we finish this assembly, we are now going to run through some guidelines that we would like you all to respect when having conversations about this.” </a:t>
            </a:r>
            <a:r>
              <a:rPr lang="en-GB" i="1" dirty="0"/>
              <a:t>(Read through following slides).</a:t>
            </a:r>
          </a:p>
          <a:p>
            <a:endParaRPr lang="en-US" dirty="0"/>
          </a:p>
        </p:txBody>
      </p:sp>
      <p:sp>
        <p:nvSpPr>
          <p:cNvPr id="4" name="Slide Number Placeholder 3"/>
          <p:cNvSpPr>
            <a:spLocks noGrp="1"/>
          </p:cNvSpPr>
          <p:nvPr>
            <p:ph type="sldNum" sz="quarter" idx="5"/>
          </p:nvPr>
        </p:nvSpPr>
        <p:spPr/>
        <p:txBody>
          <a:bodyPr/>
          <a:lstStyle/>
          <a:p>
            <a:fld id="{B902553C-F054-9046-9264-8AFEA387079A}" type="slidenum">
              <a:rPr lang="en-US" smtClean="0"/>
              <a:t>10</a:t>
            </a:fld>
            <a:endParaRPr lang="en-US"/>
          </a:p>
        </p:txBody>
      </p:sp>
    </p:spTree>
    <p:extLst>
      <p:ext uri="{BB962C8B-B14F-4D97-AF65-F5344CB8AC3E}">
        <p14:creationId xmlns:p14="http://schemas.microsoft.com/office/powerpoint/2010/main" val="251628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vimeo.com/solutionsnotsides/rage-revenge-repair"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sp>
        <p:nvSpPr>
          <p:cNvPr id="2" name="Freeform 2"/>
          <p:cNvSpPr/>
          <p:nvPr/>
        </p:nvSpPr>
        <p:spPr>
          <a:xfrm rot="-10800000">
            <a:off x="1000125" y="7538924"/>
            <a:ext cx="16287750" cy="2681401"/>
          </a:xfrm>
          <a:custGeom>
            <a:avLst/>
            <a:gdLst/>
            <a:ahLst/>
            <a:cxnLst/>
            <a:rect l="l" t="t" r="r" b="b"/>
            <a:pathLst>
              <a:path w="16287750" h="2681401">
                <a:moveTo>
                  <a:pt x="0" y="0"/>
                </a:moveTo>
                <a:lnTo>
                  <a:pt x="16287750" y="0"/>
                </a:lnTo>
                <a:lnTo>
                  <a:pt x="16287750" y="2681401"/>
                </a:lnTo>
                <a:lnTo>
                  <a:pt x="0" y="2681401"/>
                </a:lnTo>
                <a:lnTo>
                  <a:pt x="0" y="0"/>
                </a:lnTo>
                <a:close/>
              </a:path>
            </a:pathLst>
          </a:custGeom>
          <a:blipFill>
            <a:blip r:embed="rId2"/>
            <a:stretch>
              <a:fillRect/>
            </a:stretch>
          </a:blipFill>
        </p:spPr>
        <p:txBody>
          <a:bodyPr/>
          <a:lstStyle/>
          <a:p>
            <a:endParaRPr lang="en-US" dirty="0"/>
          </a:p>
        </p:txBody>
      </p:sp>
      <p:grpSp>
        <p:nvGrpSpPr>
          <p:cNvPr id="3" name="Group 3"/>
          <p:cNvGrpSpPr/>
          <p:nvPr/>
        </p:nvGrpSpPr>
        <p:grpSpPr>
          <a:xfrm>
            <a:off x="495300" y="9286875"/>
            <a:ext cx="519890" cy="535495"/>
            <a:chOff x="0" y="0"/>
            <a:chExt cx="136926" cy="141036"/>
          </a:xfrm>
        </p:grpSpPr>
        <p:sp>
          <p:nvSpPr>
            <p:cNvPr id="4" name="Freeform 4"/>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5" name="TextBox 5"/>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6" name="Group 6"/>
          <p:cNvGrpSpPr/>
          <p:nvPr/>
        </p:nvGrpSpPr>
        <p:grpSpPr>
          <a:xfrm>
            <a:off x="996140" y="9286875"/>
            <a:ext cx="4989199" cy="535495"/>
            <a:chOff x="0" y="0"/>
            <a:chExt cx="1314028" cy="141036"/>
          </a:xfrm>
        </p:grpSpPr>
        <p:sp>
          <p:nvSpPr>
            <p:cNvPr id="7" name="Freeform 7"/>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8" name="TextBox 8"/>
            <p:cNvSpPr txBox="1"/>
            <p:nvPr/>
          </p:nvSpPr>
          <p:spPr>
            <a:xfrm>
              <a:off x="19807" y="71730"/>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9" name="Freeform 9"/>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641168" y="936444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1</a:t>
            </a:r>
          </a:p>
        </p:txBody>
      </p:sp>
      <p:sp>
        <p:nvSpPr>
          <p:cNvPr id="11" name="TextBox 11"/>
          <p:cNvSpPr txBox="1"/>
          <p:nvPr/>
        </p:nvSpPr>
        <p:spPr>
          <a:xfrm>
            <a:off x="2026548" y="770573"/>
            <a:ext cx="14922146" cy="1252247"/>
          </a:xfrm>
          <a:prstGeom prst="rect">
            <a:avLst/>
          </a:prstGeom>
        </p:spPr>
        <p:txBody>
          <a:bodyPr lIns="0" tIns="0" rIns="0" bIns="0" rtlCol="0" anchor="t">
            <a:spAutoFit/>
          </a:bodyPr>
          <a:lstStyle/>
          <a:p>
            <a:pPr algn="l">
              <a:lnSpc>
                <a:spcPts val="9354"/>
              </a:lnSpc>
            </a:pPr>
            <a:r>
              <a:rPr lang="en-US" sz="9354" b="1" spc="-84">
                <a:solidFill>
                  <a:srgbClr val="181818"/>
                </a:solidFill>
                <a:latin typeface="Special Gothic Condensed Semi-Bold"/>
                <a:ea typeface="Special Gothic Condensed Semi-Bold"/>
                <a:cs typeface="Special Gothic Condensed Semi-Bold"/>
                <a:sym typeface="Special Gothic Condensed Semi-Bold"/>
              </a:rPr>
              <a:t>Briefing slide (not for presentation)</a:t>
            </a:r>
          </a:p>
        </p:txBody>
      </p:sp>
      <p:sp>
        <p:nvSpPr>
          <p:cNvPr id="12" name="TextBox 12"/>
          <p:cNvSpPr txBox="1"/>
          <p:nvPr/>
        </p:nvSpPr>
        <p:spPr>
          <a:xfrm>
            <a:off x="1195820" y="2290928"/>
            <a:ext cx="15896360" cy="6536726"/>
          </a:xfrm>
          <a:prstGeom prst="rect">
            <a:avLst/>
          </a:prstGeom>
        </p:spPr>
        <p:txBody>
          <a:bodyPr lIns="0" tIns="0" rIns="0" bIns="0" rtlCol="0" anchor="t">
            <a:spAutoFit/>
          </a:bodyPr>
          <a:lstStyle/>
          <a:p>
            <a:pPr algn="just">
              <a:lnSpc>
                <a:spcPts val="3220"/>
              </a:lnSpc>
            </a:pPr>
            <a:r>
              <a:rPr lang="en-US" sz="2300" dirty="0">
                <a:solidFill>
                  <a:srgbClr val="000000"/>
                </a:solidFill>
                <a:latin typeface="Literata 2 Light"/>
                <a:ea typeface="Literata 2 Light"/>
                <a:cs typeface="Literata 2 Light"/>
                <a:sym typeface="Literata 2 Light"/>
              </a:rPr>
              <a:t>For an understanding of how the issue of Israel-Palestine may be affecting your students, please refer to our teacher resources (available for download on the ‘Classroom Learning Resources’ page of our website).</a:t>
            </a:r>
          </a:p>
          <a:p>
            <a:pPr algn="just">
              <a:lnSpc>
                <a:spcPts val="3220"/>
              </a:lnSpc>
            </a:pPr>
            <a:r>
              <a:rPr lang="en-US" sz="2300" dirty="0">
                <a:solidFill>
                  <a:srgbClr val="000000"/>
                </a:solidFill>
                <a:latin typeface="Literata 2 Light"/>
                <a:ea typeface="Literata 2 Light"/>
                <a:cs typeface="Literata 2 Light"/>
                <a:sym typeface="Literata 2 Light"/>
              </a:rPr>
              <a:t> </a:t>
            </a:r>
          </a:p>
          <a:p>
            <a:pPr algn="just">
              <a:lnSpc>
                <a:spcPts val="3220"/>
              </a:lnSpc>
            </a:pPr>
            <a:r>
              <a:rPr lang="en-US" sz="2300" dirty="0">
                <a:solidFill>
                  <a:srgbClr val="000000"/>
                </a:solidFill>
                <a:latin typeface="Literata 2 Light"/>
                <a:ea typeface="Literata 2 Light"/>
                <a:cs typeface="Literata 2 Light"/>
                <a:sym typeface="Literata 2 Light"/>
              </a:rPr>
              <a:t>This presentation is intended for a 30/40-minute school assembly at any time when the issue of the Israeli-Palestinian conflict hits our media headlines and students come into school with strong emotional responses to what they are seeing in the news. The following slides have a script in the slide notes for you to use, please do not deviate from the script when delivering our resources.</a:t>
            </a:r>
          </a:p>
          <a:p>
            <a:pPr algn="just">
              <a:lnSpc>
                <a:spcPts val="3220"/>
              </a:lnSpc>
            </a:pPr>
            <a:r>
              <a:rPr lang="en-US" sz="2300" dirty="0">
                <a:solidFill>
                  <a:srgbClr val="000000"/>
                </a:solidFill>
                <a:latin typeface="Literata 2 Light"/>
                <a:ea typeface="Literata 2 Light"/>
                <a:cs typeface="Literata 2 Light"/>
                <a:sym typeface="Literata 2 Light"/>
              </a:rPr>
              <a:t> </a:t>
            </a:r>
          </a:p>
          <a:p>
            <a:pPr algn="just">
              <a:lnSpc>
                <a:spcPts val="3220"/>
              </a:lnSpc>
            </a:pPr>
            <a:r>
              <a:rPr lang="en-US" sz="2300" dirty="0">
                <a:solidFill>
                  <a:srgbClr val="000000"/>
                </a:solidFill>
                <a:latin typeface="Literata 2 Light"/>
                <a:ea typeface="Literata 2 Light"/>
                <a:cs typeface="Literata 2 Light"/>
                <a:sym typeface="Literata 2 Light"/>
              </a:rPr>
              <a:t>It is better to provide a space for students to learn about and express their views on this issue than to shut it down. That space should be both safe and brave. We can also provide a 2-hour training session for teachers on how to create and maintain that space in your school, please see our website for more details.</a:t>
            </a:r>
          </a:p>
          <a:p>
            <a:pPr algn="just">
              <a:lnSpc>
                <a:spcPts val="3220"/>
              </a:lnSpc>
            </a:pPr>
            <a:endParaRPr lang="en-US" sz="2300" dirty="0">
              <a:solidFill>
                <a:srgbClr val="000000"/>
              </a:solidFill>
              <a:latin typeface="Literata 2 Light"/>
              <a:ea typeface="Literata 2 Light"/>
              <a:cs typeface="Literata 2 Light"/>
              <a:sym typeface="Literata 2 Light"/>
            </a:endParaRPr>
          </a:p>
          <a:p>
            <a:pPr algn="just">
              <a:lnSpc>
                <a:spcPts val="3220"/>
              </a:lnSpc>
            </a:pPr>
            <a:r>
              <a:rPr lang="en-US" sz="2300" dirty="0">
                <a:solidFill>
                  <a:srgbClr val="000000"/>
                </a:solidFill>
                <a:latin typeface="Literata 2 Light"/>
                <a:ea typeface="Literata 2 Light"/>
                <a:cs typeface="Literata 2 Light"/>
                <a:sym typeface="Literata 2 Light"/>
              </a:rPr>
              <a:t>Under no circumstances should our resources be used to silence or disempower students who feel strongly about this issue. It is strongly recommended that you provide deeper learning opportunities for students who feel strongly about this at some point during the academic year. Please visit our website to book a session.</a:t>
            </a:r>
          </a:p>
          <a:p>
            <a:pPr algn="just">
              <a:lnSpc>
                <a:spcPts val="3220"/>
              </a:lnSpc>
            </a:pPr>
            <a:endParaRPr lang="en-US" sz="2300" dirty="0">
              <a:solidFill>
                <a:srgbClr val="000000"/>
              </a:solidFill>
              <a:latin typeface="Literata 2 Light"/>
              <a:ea typeface="Literata 2 Light"/>
              <a:cs typeface="Literata 2 Light"/>
              <a:sym typeface="Literata 2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a:extLst>
            <a:ext uri="{FF2B5EF4-FFF2-40B4-BE49-F238E27FC236}">
              <a16:creationId xmlns:a16="http://schemas.microsoft.com/office/drawing/2014/main" id="{C28CD266-F88F-8E17-4D69-694825DF38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0CAFCC-33F1-BA24-8C98-1F45FCDB6081}"/>
              </a:ext>
            </a:extLst>
          </p:cNvPr>
          <p:cNvSpPr/>
          <p:nvPr/>
        </p:nvSpPr>
        <p:spPr>
          <a:xfrm rot="-10800000">
            <a:off x="1000125" y="7538924"/>
            <a:ext cx="16287750" cy="2681401"/>
          </a:xfrm>
          <a:custGeom>
            <a:avLst/>
            <a:gdLst/>
            <a:ahLst/>
            <a:cxnLst/>
            <a:rect l="l" t="t" r="r" b="b"/>
            <a:pathLst>
              <a:path w="16287750" h="2681401">
                <a:moveTo>
                  <a:pt x="0" y="0"/>
                </a:moveTo>
                <a:lnTo>
                  <a:pt x="16287750" y="0"/>
                </a:lnTo>
                <a:lnTo>
                  <a:pt x="16287750" y="2681401"/>
                </a:lnTo>
                <a:lnTo>
                  <a:pt x="0" y="2681401"/>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EBE4F257-837D-69DF-962A-64F2DDECA801}"/>
              </a:ext>
            </a:extLst>
          </p:cNvPr>
          <p:cNvGrpSpPr/>
          <p:nvPr/>
        </p:nvGrpSpPr>
        <p:grpSpPr>
          <a:xfrm>
            <a:off x="495300" y="9286875"/>
            <a:ext cx="519890" cy="535495"/>
            <a:chOff x="0" y="0"/>
            <a:chExt cx="136926" cy="141036"/>
          </a:xfrm>
        </p:grpSpPr>
        <p:sp>
          <p:nvSpPr>
            <p:cNvPr id="4" name="Freeform 4">
              <a:extLst>
                <a:ext uri="{FF2B5EF4-FFF2-40B4-BE49-F238E27FC236}">
                  <a16:creationId xmlns:a16="http://schemas.microsoft.com/office/drawing/2014/main" id="{C9F72B9A-4B22-FC20-B571-7964EC060EA8}"/>
                </a:ext>
              </a:extLst>
            </p:cNvPr>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5" name="TextBox 5">
              <a:extLst>
                <a:ext uri="{FF2B5EF4-FFF2-40B4-BE49-F238E27FC236}">
                  <a16:creationId xmlns:a16="http://schemas.microsoft.com/office/drawing/2014/main" id="{6B996737-4FCA-BA9D-62D2-60C91805BBE4}"/>
                </a:ext>
              </a:extLst>
            </p:cNvPr>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6" name="Group 6">
            <a:extLst>
              <a:ext uri="{FF2B5EF4-FFF2-40B4-BE49-F238E27FC236}">
                <a16:creationId xmlns:a16="http://schemas.microsoft.com/office/drawing/2014/main" id="{103A8EA4-717D-13E5-662E-764E0CBA6F22}"/>
              </a:ext>
            </a:extLst>
          </p:cNvPr>
          <p:cNvGrpSpPr/>
          <p:nvPr/>
        </p:nvGrpSpPr>
        <p:grpSpPr>
          <a:xfrm>
            <a:off x="996140" y="9286875"/>
            <a:ext cx="5021282" cy="535495"/>
            <a:chOff x="0" y="0"/>
            <a:chExt cx="1322478" cy="141036"/>
          </a:xfrm>
        </p:grpSpPr>
        <p:sp>
          <p:nvSpPr>
            <p:cNvPr id="7" name="Freeform 7">
              <a:extLst>
                <a:ext uri="{FF2B5EF4-FFF2-40B4-BE49-F238E27FC236}">
                  <a16:creationId xmlns:a16="http://schemas.microsoft.com/office/drawing/2014/main" id="{A26E6046-AB52-12FA-4790-F58544862558}"/>
                </a:ext>
              </a:extLst>
            </p:cNvPr>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dirty="0"/>
            </a:p>
          </p:txBody>
        </p:sp>
        <p:sp>
          <p:nvSpPr>
            <p:cNvPr id="8" name="TextBox 8">
              <a:extLst>
                <a:ext uri="{FF2B5EF4-FFF2-40B4-BE49-F238E27FC236}">
                  <a16:creationId xmlns:a16="http://schemas.microsoft.com/office/drawing/2014/main" id="{5F8F3A8A-D955-3664-CDD0-2B7B2C01076A}"/>
                </a:ext>
              </a:extLst>
            </p:cNvPr>
            <p:cNvSpPr txBox="1"/>
            <p:nvPr/>
          </p:nvSpPr>
          <p:spPr>
            <a:xfrm>
              <a:off x="28257" y="7051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9" name="Freeform 9">
            <a:extLst>
              <a:ext uri="{FF2B5EF4-FFF2-40B4-BE49-F238E27FC236}">
                <a16:creationId xmlns:a16="http://schemas.microsoft.com/office/drawing/2014/main" id="{9381795E-DCCD-9F72-D742-3CF89B57582E}"/>
              </a:ext>
            </a:extLst>
          </p:cNvPr>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4"/>
            <a:stretch>
              <a:fillRect/>
            </a:stretch>
          </a:blipFill>
        </p:spPr>
        <p:txBody>
          <a:bodyPr/>
          <a:lstStyle/>
          <a:p>
            <a:endParaRPr lang="en-US"/>
          </a:p>
        </p:txBody>
      </p:sp>
      <p:sp>
        <p:nvSpPr>
          <p:cNvPr id="10" name="TextBox 10">
            <a:extLst>
              <a:ext uri="{FF2B5EF4-FFF2-40B4-BE49-F238E27FC236}">
                <a16:creationId xmlns:a16="http://schemas.microsoft.com/office/drawing/2014/main" id="{2EB64684-4FFF-C5B7-AA5A-DBC63CECE273}"/>
              </a:ext>
            </a:extLst>
          </p:cNvPr>
          <p:cNvSpPr txBox="1"/>
          <p:nvPr/>
        </p:nvSpPr>
        <p:spPr>
          <a:xfrm>
            <a:off x="603555" y="9364440"/>
            <a:ext cx="227627" cy="317972"/>
          </a:xfrm>
          <a:prstGeom prst="rect">
            <a:avLst/>
          </a:prstGeom>
        </p:spPr>
        <p:txBody>
          <a:bodyPr wrap="none" lIns="0" tIns="0" rIns="0" bIns="0" rtlCol="0" anchor="t">
            <a:spAutoFit/>
          </a:bodyPr>
          <a:lstStyle/>
          <a:p>
            <a:pPr algn="ctr">
              <a:lnSpc>
                <a:spcPts val="2659"/>
              </a:lnSpc>
              <a:spcBef>
                <a:spcPct val="0"/>
              </a:spcBef>
            </a:pPr>
            <a:r>
              <a:rPr lang="en-US" sz="1899" dirty="0">
                <a:solidFill>
                  <a:srgbClr val="000000"/>
                </a:solidFill>
                <a:latin typeface="Inter Tight"/>
                <a:ea typeface="Inter Tight"/>
                <a:cs typeface="Inter Tight"/>
                <a:sym typeface="Inter Tight"/>
              </a:rPr>
              <a:t>10</a:t>
            </a:r>
          </a:p>
        </p:txBody>
      </p:sp>
    </p:spTree>
    <p:extLst>
      <p:ext uri="{BB962C8B-B14F-4D97-AF65-F5344CB8AC3E}">
        <p14:creationId xmlns:p14="http://schemas.microsoft.com/office/powerpoint/2010/main" val="113904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61117" cy="535495"/>
            <a:chOff x="0" y="0"/>
            <a:chExt cx="1306632"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12411" y="73110"/>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Freeform 9"/>
          <p:cNvSpPr/>
          <p:nvPr/>
        </p:nvSpPr>
        <p:spPr>
          <a:xfrm>
            <a:off x="15923155" y="608104"/>
            <a:ext cx="1364720" cy="2558851"/>
          </a:xfrm>
          <a:custGeom>
            <a:avLst/>
            <a:gdLst/>
            <a:ahLst/>
            <a:cxnLst/>
            <a:rect l="l" t="t" r="r" b="b"/>
            <a:pathLst>
              <a:path w="1364720" h="2558851">
                <a:moveTo>
                  <a:pt x="0" y="0"/>
                </a:moveTo>
                <a:lnTo>
                  <a:pt x="1364720" y="0"/>
                </a:lnTo>
                <a:lnTo>
                  <a:pt x="1364720" y="2558851"/>
                </a:lnTo>
                <a:lnTo>
                  <a:pt x="0" y="2558851"/>
                </a:lnTo>
                <a:lnTo>
                  <a:pt x="0" y="0"/>
                </a:lnTo>
                <a:close/>
              </a:path>
            </a:pathLst>
          </a:custGeom>
          <a:blipFill>
            <a:blip r:embed="rId4"/>
            <a:stretch>
              <a:fillRect/>
            </a:stretch>
          </a:blipFill>
        </p:spPr>
        <p:txBody>
          <a:bodyPr/>
          <a:lstStyle/>
          <a:p>
            <a:endParaRPr lang="en-US"/>
          </a:p>
        </p:txBody>
      </p:sp>
      <p:grpSp>
        <p:nvGrpSpPr>
          <p:cNvPr id="10" name="Group 10"/>
          <p:cNvGrpSpPr/>
          <p:nvPr/>
        </p:nvGrpSpPr>
        <p:grpSpPr>
          <a:xfrm>
            <a:off x="996140" y="1887529"/>
            <a:ext cx="15038220" cy="6974193"/>
            <a:chOff x="0" y="0"/>
            <a:chExt cx="20050960" cy="9298924"/>
          </a:xfrm>
        </p:grpSpPr>
        <p:grpSp>
          <p:nvGrpSpPr>
            <p:cNvPr id="11" name="Group 11"/>
            <p:cNvGrpSpPr/>
            <p:nvPr/>
          </p:nvGrpSpPr>
          <p:grpSpPr>
            <a:xfrm>
              <a:off x="0" y="0"/>
              <a:ext cx="9814529" cy="7781357"/>
              <a:chOff x="0" y="0"/>
              <a:chExt cx="1862228" cy="1476450"/>
            </a:xfrm>
          </p:grpSpPr>
          <p:sp>
            <p:nvSpPr>
              <p:cNvPr id="12" name="Freeform 12"/>
              <p:cNvSpPr/>
              <p:nvPr/>
            </p:nvSpPr>
            <p:spPr>
              <a:xfrm>
                <a:off x="0" y="0"/>
                <a:ext cx="1862228" cy="1476450"/>
              </a:xfrm>
              <a:custGeom>
                <a:avLst/>
                <a:gdLst/>
                <a:ahLst/>
                <a:cxnLst/>
                <a:rect l="l" t="t" r="r" b="b"/>
                <a:pathLst>
                  <a:path w="1862228" h="1476450">
                    <a:moveTo>
                      <a:pt x="38915" y="0"/>
                    </a:moveTo>
                    <a:lnTo>
                      <a:pt x="1823312" y="0"/>
                    </a:lnTo>
                    <a:cubicBezTo>
                      <a:pt x="1833633" y="0"/>
                      <a:pt x="1843532" y="4100"/>
                      <a:pt x="1850830" y="11398"/>
                    </a:cubicBezTo>
                    <a:cubicBezTo>
                      <a:pt x="1858128" y="18696"/>
                      <a:pt x="1862228" y="28594"/>
                      <a:pt x="1862228" y="38915"/>
                    </a:cubicBezTo>
                    <a:lnTo>
                      <a:pt x="1862228" y="1437534"/>
                    </a:lnTo>
                    <a:cubicBezTo>
                      <a:pt x="1862228" y="1459027"/>
                      <a:pt x="1844805" y="1476450"/>
                      <a:pt x="1823312" y="1476450"/>
                    </a:cubicBezTo>
                    <a:lnTo>
                      <a:pt x="38915" y="1476450"/>
                    </a:lnTo>
                    <a:cubicBezTo>
                      <a:pt x="17423" y="1476450"/>
                      <a:pt x="0" y="1459027"/>
                      <a:pt x="0" y="1437534"/>
                    </a:cubicBezTo>
                    <a:lnTo>
                      <a:pt x="0" y="38915"/>
                    </a:lnTo>
                    <a:cubicBezTo>
                      <a:pt x="0" y="17423"/>
                      <a:pt x="17423" y="0"/>
                      <a:pt x="38915" y="0"/>
                    </a:cubicBezTo>
                    <a:close/>
                  </a:path>
                </a:pathLst>
              </a:custGeom>
              <a:solidFill>
                <a:srgbClr val="50EAFF"/>
              </a:solidFill>
            </p:spPr>
            <p:txBody>
              <a:bodyPr/>
              <a:lstStyle/>
              <a:p>
                <a:endParaRPr lang="en-US"/>
              </a:p>
            </p:txBody>
          </p:sp>
          <p:sp>
            <p:nvSpPr>
              <p:cNvPr id="13" name="TextBox 13"/>
              <p:cNvSpPr txBox="1"/>
              <p:nvPr/>
            </p:nvSpPr>
            <p:spPr>
              <a:xfrm>
                <a:off x="0" y="-28575"/>
                <a:ext cx="1862228" cy="1505025"/>
              </a:xfrm>
              <a:prstGeom prst="rect">
                <a:avLst/>
              </a:prstGeom>
            </p:spPr>
            <p:txBody>
              <a:bodyPr lIns="50800" tIns="50800" rIns="50800" bIns="50800" rtlCol="0" anchor="ctr"/>
              <a:lstStyle/>
              <a:p>
                <a:pPr algn="ctr">
                  <a:lnSpc>
                    <a:spcPts val="2520"/>
                  </a:lnSpc>
                </a:pPr>
                <a:endParaRPr/>
              </a:p>
            </p:txBody>
          </p:sp>
        </p:grpSp>
        <p:sp>
          <p:nvSpPr>
            <p:cNvPr id="14" name="TextBox 14"/>
            <p:cNvSpPr txBox="1"/>
            <p:nvPr/>
          </p:nvSpPr>
          <p:spPr>
            <a:xfrm>
              <a:off x="862163" y="604495"/>
              <a:ext cx="8090204" cy="8694430"/>
            </a:xfrm>
            <a:prstGeom prst="rect">
              <a:avLst/>
            </a:prstGeom>
          </p:spPr>
          <p:txBody>
            <a:bodyPr lIns="0" tIns="0" rIns="0" bIns="0" rtlCol="0" anchor="t">
              <a:spAutoFit/>
            </a:bodyPr>
            <a:lstStyle/>
            <a:p>
              <a:pPr algn="l">
                <a:lnSpc>
                  <a:spcPts val="3919"/>
                </a:lnSpc>
              </a:pPr>
              <a:r>
                <a:rPr lang="en-US" sz="2799" dirty="0">
                  <a:solidFill>
                    <a:srgbClr val="181818"/>
                  </a:solidFill>
                  <a:latin typeface="Literata 3"/>
                  <a:ea typeface="Literata 3"/>
                  <a:cs typeface="Literata 3"/>
                  <a:sym typeface="Literata 3"/>
                </a:rPr>
                <a:t>Political speech: </a:t>
              </a:r>
              <a:r>
                <a:rPr lang="en-US" sz="2799" dirty="0" err="1">
                  <a:solidFill>
                    <a:srgbClr val="181818"/>
                  </a:solidFill>
                  <a:latin typeface="Literata 3"/>
                  <a:ea typeface="Literata 3"/>
                  <a:cs typeface="Literata 3"/>
                  <a:sym typeface="Literata 3"/>
                </a:rPr>
                <a:t>Criticises</a:t>
              </a:r>
              <a:r>
                <a:rPr lang="en-US" sz="2799" dirty="0">
                  <a:solidFill>
                    <a:srgbClr val="181818"/>
                  </a:solidFill>
                  <a:latin typeface="Literata 3"/>
                  <a:ea typeface="Literata 3"/>
                  <a:cs typeface="Literata 3"/>
                  <a:sym typeface="Literata 3"/>
                </a:rPr>
                <a:t> ideas, policies, actions or institutions</a:t>
              </a:r>
            </a:p>
            <a:p>
              <a:pPr algn="l">
                <a:lnSpc>
                  <a:spcPts val="3919"/>
                </a:lnSpc>
              </a:pP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a:solidFill>
                    <a:srgbClr val="181818"/>
                  </a:solidFill>
                  <a:latin typeface="Literata 3"/>
                  <a:ea typeface="Literata 3"/>
                  <a:cs typeface="Literata 3"/>
                  <a:sym typeface="Literata 3"/>
                </a:rPr>
                <a:t>Opposing or supporting Israel, Palestine, or any state’s actions</a:t>
              </a:r>
            </a:p>
            <a:p>
              <a:pPr algn="l">
                <a:lnSpc>
                  <a:spcPts val="3919"/>
                </a:lnSpc>
              </a:pPr>
              <a:endParaRPr lang="en-US" sz="2799" dirty="0">
                <a:solidFill>
                  <a:srgbClr val="181818"/>
                </a:solidFill>
                <a:latin typeface="Literata 3"/>
                <a:ea typeface="Literata 3"/>
                <a:cs typeface="Literata 3"/>
                <a:sym typeface="Literata 3"/>
              </a:endParaRPr>
            </a:p>
            <a:p>
              <a:pPr algn="l">
                <a:lnSpc>
                  <a:spcPts val="3919"/>
                </a:lnSpc>
              </a:pPr>
              <a:r>
                <a:rPr lang="en-US" sz="2799" dirty="0">
                  <a:solidFill>
                    <a:srgbClr val="181818"/>
                  </a:solidFill>
                  <a:latin typeface="Literata 3"/>
                  <a:ea typeface="Literata 3"/>
                  <a:cs typeface="Literata 3"/>
                  <a:sym typeface="Literata 3"/>
                </a:rPr>
                <a:t>“I strongly oppose the policies of the Israeli government” or “the actions of Hamas.”</a:t>
              </a:r>
            </a:p>
            <a:p>
              <a:pPr algn="l">
                <a:lnSpc>
                  <a:spcPts val="3919"/>
                </a:lnSpc>
              </a:pPr>
              <a:endParaRPr lang="en-US" sz="2799" dirty="0">
                <a:solidFill>
                  <a:srgbClr val="181818"/>
                </a:solidFill>
                <a:latin typeface="Literata 3"/>
                <a:ea typeface="Literata 3"/>
                <a:cs typeface="Literata 3"/>
                <a:sym typeface="Literata 3"/>
              </a:endParaRPr>
            </a:p>
            <a:p>
              <a:pPr algn="l">
                <a:lnSpc>
                  <a:spcPts val="3919"/>
                </a:lnSpc>
              </a:pPr>
              <a:endParaRPr lang="en-US" sz="2799" dirty="0">
                <a:solidFill>
                  <a:srgbClr val="181818"/>
                </a:solidFill>
                <a:latin typeface="Literata 3"/>
                <a:ea typeface="Literata 3"/>
                <a:cs typeface="Literata 3"/>
                <a:sym typeface="Literata 3"/>
              </a:endParaRPr>
            </a:p>
            <a:p>
              <a:pPr algn="l">
                <a:lnSpc>
                  <a:spcPts val="4374"/>
                </a:lnSpc>
              </a:pPr>
              <a:endParaRPr lang="en-US" sz="2799" dirty="0">
                <a:solidFill>
                  <a:srgbClr val="181818"/>
                </a:solidFill>
                <a:latin typeface="Literata 3"/>
                <a:ea typeface="Literata 3"/>
                <a:cs typeface="Literata 3"/>
                <a:sym typeface="Literata 3"/>
              </a:endParaRPr>
            </a:p>
            <a:p>
              <a:pPr algn="l">
                <a:lnSpc>
                  <a:spcPts val="4374"/>
                </a:lnSpc>
              </a:pPr>
              <a:endParaRPr lang="en-US" sz="2799" dirty="0">
                <a:solidFill>
                  <a:srgbClr val="181818"/>
                </a:solidFill>
                <a:latin typeface="Literata 3"/>
                <a:ea typeface="Literata 3"/>
                <a:cs typeface="Literata 3"/>
                <a:sym typeface="Literata 3"/>
              </a:endParaRPr>
            </a:p>
          </p:txBody>
        </p:sp>
        <p:grpSp>
          <p:nvGrpSpPr>
            <p:cNvPr id="15" name="Group 15"/>
            <p:cNvGrpSpPr/>
            <p:nvPr/>
          </p:nvGrpSpPr>
          <p:grpSpPr>
            <a:xfrm>
              <a:off x="10138573" y="13163"/>
              <a:ext cx="9912388" cy="7730971"/>
              <a:chOff x="0" y="0"/>
              <a:chExt cx="1971455" cy="1537597"/>
            </a:xfrm>
          </p:grpSpPr>
          <p:sp>
            <p:nvSpPr>
              <p:cNvPr id="16" name="Freeform 16"/>
              <p:cNvSpPr/>
              <p:nvPr/>
            </p:nvSpPr>
            <p:spPr>
              <a:xfrm>
                <a:off x="0" y="0"/>
                <a:ext cx="1971455" cy="1537597"/>
              </a:xfrm>
              <a:custGeom>
                <a:avLst/>
                <a:gdLst/>
                <a:ahLst/>
                <a:cxnLst/>
                <a:rect l="l" t="t" r="r" b="b"/>
                <a:pathLst>
                  <a:path w="1971455" h="1537597">
                    <a:moveTo>
                      <a:pt x="38531" y="0"/>
                    </a:moveTo>
                    <a:lnTo>
                      <a:pt x="1932924" y="0"/>
                    </a:lnTo>
                    <a:cubicBezTo>
                      <a:pt x="1943143" y="0"/>
                      <a:pt x="1952943" y="4060"/>
                      <a:pt x="1960169" y="11285"/>
                    </a:cubicBezTo>
                    <a:cubicBezTo>
                      <a:pt x="1967395" y="18511"/>
                      <a:pt x="1971455" y="28312"/>
                      <a:pt x="1971455" y="38531"/>
                    </a:cubicBezTo>
                    <a:lnTo>
                      <a:pt x="1971455" y="1499066"/>
                    </a:lnTo>
                    <a:cubicBezTo>
                      <a:pt x="1971455" y="1520346"/>
                      <a:pt x="1954204" y="1537597"/>
                      <a:pt x="1932924" y="1537597"/>
                    </a:cubicBezTo>
                    <a:lnTo>
                      <a:pt x="38531" y="1537597"/>
                    </a:lnTo>
                    <a:cubicBezTo>
                      <a:pt x="17251" y="1537597"/>
                      <a:pt x="0" y="1520346"/>
                      <a:pt x="0" y="1499066"/>
                    </a:cubicBezTo>
                    <a:lnTo>
                      <a:pt x="0" y="38531"/>
                    </a:lnTo>
                    <a:cubicBezTo>
                      <a:pt x="0" y="17251"/>
                      <a:pt x="17251" y="0"/>
                      <a:pt x="38531" y="0"/>
                    </a:cubicBezTo>
                    <a:close/>
                  </a:path>
                </a:pathLst>
              </a:custGeom>
              <a:solidFill>
                <a:srgbClr val="B6B3B0"/>
              </a:solidFill>
            </p:spPr>
            <p:txBody>
              <a:bodyPr/>
              <a:lstStyle/>
              <a:p>
                <a:endParaRPr lang="en-US"/>
              </a:p>
            </p:txBody>
          </p:sp>
          <p:sp>
            <p:nvSpPr>
              <p:cNvPr id="17" name="TextBox 17"/>
              <p:cNvSpPr txBox="1"/>
              <p:nvPr/>
            </p:nvSpPr>
            <p:spPr>
              <a:xfrm>
                <a:off x="0" y="-38100"/>
                <a:ext cx="1971455" cy="1575697"/>
              </a:xfrm>
              <a:prstGeom prst="rect">
                <a:avLst/>
              </a:prstGeom>
            </p:spPr>
            <p:txBody>
              <a:bodyPr lIns="48464" tIns="48464" rIns="48464" bIns="48464" rtlCol="0" anchor="ctr"/>
              <a:lstStyle/>
              <a:p>
                <a:pPr algn="l">
                  <a:lnSpc>
                    <a:spcPts val="3079"/>
                  </a:lnSpc>
                </a:pPr>
                <a:endParaRPr/>
              </a:p>
            </p:txBody>
          </p:sp>
        </p:grpSp>
        <p:sp>
          <p:nvSpPr>
            <p:cNvPr id="18" name="TextBox 18"/>
            <p:cNvSpPr txBox="1"/>
            <p:nvPr/>
          </p:nvSpPr>
          <p:spPr>
            <a:xfrm>
              <a:off x="10675869" y="517411"/>
              <a:ext cx="9149354" cy="7226723"/>
            </a:xfrm>
            <a:prstGeom prst="rect">
              <a:avLst/>
            </a:prstGeom>
          </p:spPr>
          <p:txBody>
            <a:bodyPr lIns="0" tIns="0" rIns="0" bIns="0" rtlCol="0" anchor="t">
              <a:spAutoFit/>
            </a:bodyPr>
            <a:lstStyle/>
            <a:p>
              <a:pPr algn="l">
                <a:lnSpc>
                  <a:spcPts val="3919"/>
                </a:lnSpc>
              </a:pPr>
              <a:r>
                <a:rPr lang="en-US" sz="2799" dirty="0">
                  <a:solidFill>
                    <a:srgbClr val="181818"/>
                  </a:solidFill>
                  <a:latin typeface="Literata 3"/>
                  <a:ea typeface="Literata 3"/>
                  <a:cs typeface="Literata 3"/>
                  <a:sym typeface="Literata 3"/>
                </a:rPr>
                <a:t>Hate speech: Attacks people based on identity</a:t>
              </a:r>
            </a:p>
            <a:p>
              <a:pPr algn="l">
                <a:lnSpc>
                  <a:spcPts val="3919"/>
                </a:lnSpc>
              </a:pP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err="1">
                  <a:solidFill>
                    <a:srgbClr val="181818"/>
                  </a:solidFill>
                  <a:latin typeface="Literata 3"/>
                  <a:ea typeface="Literata 3"/>
                  <a:cs typeface="Literata 3"/>
                  <a:sym typeface="Literata 3"/>
                </a:rPr>
                <a:t>Dehumanises</a:t>
              </a: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err="1">
                  <a:solidFill>
                    <a:srgbClr val="181818"/>
                  </a:solidFill>
                  <a:latin typeface="Literata 3"/>
                  <a:ea typeface="Literata 3"/>
                  <a:cs typeface="Literata 3"/>
                  <a:sym typeface="Literata 3"/>
                </a:rPr>
                <a:t>Demonises</a:t>
              </a:r>
              <a:endParaRPr lang="en-US" sz="2799" dirty="0">
                <a:solidFill>
                  <a:srgbClr val="181818"/>
                </a:solidFill>
                <a:latin typeface="Literata 3"/>
                <a:ea typeface="Literata 3"/>
                <a:cs typeface="Literata 3"/>
                <a:sym typeface="Literata 3"/>
              </a:endParaRPr>
            </a:p>
            <a:p>
              <a:pPr marL="604519" lvl="1" indent="-302260" algn="l">
                <a:lnSpc>
                  <a:spcPts val="3919"/>
                </a:lnSpc>
                <a:buFont typeface="Arial"/>
                <a:buChar char="•"/>
              </a:pPr>
              <a:r>
                <a:rPr lang="en-US" sz="2799" dirty="0">
                  <a:solidFill>
                    <a:srgbClr val="181818"/>
                  </a:solidFill>
                  <a:latin typeface="Literata 3"/>
                  <a:ea typeface="Literata 3"/>
                  <a:cs typeface="Literata 3"/>
                  <a:sym typeface="Literata 3"/>
                </a:rPr>
                <a:t>Encourages hostility, discrimination, or violence</a:t>
              </a:r>
            </a:p>
            <a:p>
              <a:pPr algn="l">
                <a:lnSpc>
                  <a:spcPts val="3919"/>
                </a:lnSpc>
              </a:pPr>
              <a:endParaRPr lang="en-US" sz="2799" dirty="0">
                <a:solidFill>
                  <a:srgbClr val="181818"/>
                </a:solidFill>
                <a:latin typeface="Literata 3"/>
                <a:ea typeface="Literata 3"/>
                <a:cs typeface="Literata 3"/>
                <a:sym typeface="Literata 3"/>
              </a:endParaRPr>
            </a:p>
            <a:p>
              <a:pPr algn="l">
                <a:lnSpc>
                  <a:spcPts val="3919"/>
                </a:lnSpc>
              </a:pPr>
              <a:r>
                <a:rPr lang="en-US" sz="2799" dirty="0">
                  <a:solidFill>
                    <a:srgbClr val="181818"/>
                  </a:solidFill>
                  <a:latin typeface="Literata 3"/>
                  <a:ea typeface="Literata 3"/>
                  <a:cs typeface="Literata 3"/>
                  <a:sym typeface="Literata 3"/>
                </a:rPr>
                <a:t>“People from that religion are evil and don’t belong here.”</a:t>
              </a:r>
            </a:p>
            <a:p>
              <a:pPr algn="l">
                <a:lnSpc>
                  <a:spcPts val="3919"/>
                </a:lnSpc>
              </a:pPr>
              <a:endParaRPr lang="en-US" sz="2799" dirty="0">
                <a:solidFill>
                  <a:srgbClr val="181818"/>
                </a:solidFill>
                <a:latin typeface="Literata 3"/>
                <a:ea typeface="Literata 3"/>
                <a:cs typeface="Literata 3"/>
                <a:sym typeface="Literata 3"/>
              </a:endParaRPr>
            </a:p>
          </p:txBody>
        </p:sp>
      </p:grpSp>
      <p:sp>
        <p:nvSpPr>
          <p:cNvPr id="19" name="Freeform 19"/>
          <p:cNvSpPr/>
          <p:nvPr/>
        </p:nvSpPr>
        <p:spPr>
          <a:xfrm>
            <a:off x="14420920" y="7810761"/>
            <a:ext cx="1946205" cy="2249948"/>
          </a:xfrm>
          <a:custGeom>
            <a:avLst/>
            <a:gdLst/>
            <a:ahLst/>
            <a:cxnLst/>
            <a:rect l="l" t="t" r="r" b="b"/>
            <a:pathLst>
              <a:path w="1946205" h="2249948">
                <a:moveTo>
                  <a:pt x="0" y="0"/>
                </a:moveTo>
                <a:lnTo>
                  <a:pt x="1946205" y="0"/>
                </a:lnTo>
                <a:lnTo>
                  <a:pt x="1946205" y="2249947"/>
                </a:lnTo>
                <a:lnTo>
                  <a:pt x="0" y="22499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2285359" y="7846471"/>
            <a:ext cx="223532" cy="1248055"/>
          </a:xfrm>
          <a:custGeom>
            <a:avLst/>
            <a:gdLst/>
            <a:ahLst/>
            <a:cxnLst/>
            <a:rect l="l" t="t" r="r" b="b"/>
            <a:pathLst>
              <a:path w="223532" h="1248055">
                <a:moveTo>
                  <a:pt x="0" y="0"/>
                </a:moveTo>
                <a:lnTo>
                  <a:pt x="223532" y="0"/>
                </a:lnTo>
                <a:lnTo>
                  <a:pt x="223532" y="1248055"/>
                </a:lnTo>
                <a:lnTo>
                  <a:pt x="0" y="1248055"/>
                </a:lnTo>
                <a:lnTo>
                  <a:pt x="0" y="0"/>
                </a:lnTo>
                <a:close/>
              </a:path>
            </a:pathLst>
          </a:custGeom>
          <a:blipFill>
            <a:blip r:embed="rId7"/>
            <a:stretch>
              <a:fillRect/>
            </a:stretch>
          </a:blipFill>
        </p:spPr>
        <p:txBody>
          <a:bodyPr/>
          <a:lstStyle/>
          <a:p>
            <a:endParaRPr lang="en-US"/>
          </a:p>
        </p:txBody>
      </p:sp>
      <p:sp>
        <p:nvSpPr>
          <p:cNvPr id="21" name="TextBox 21"/>
          <p:cNvSpPr txBox="1"/>
          <p:nvPr/>
        </p:nvSpPr>
        <p:spPr>
          <a:xfrm>
            <a:off x="3099770" y="543024"/>
            <a:ext cx="11394105" cy="1142802"/>
          </a:xfrm>
          <a:prstGeom prst="rect">
            <a:avLst/>
          </a:prstGeom>
        </p:spPr>
        <p:txBody>
          <a:bodyPr lIns="0" tIns="0" rIns="0" bIns="0" rtlCol="0" anchor="t">
            <a:spAutoFit/>
          </a:bodyPr>
          <a:lstStyle/>
          <a:p>
            <a:pPr algn="l">
              <a:lnSpc>
                <a:spcPts val="8689"/>
              </a:lnSpc>
            </a:pPr>
            <a:r>
              <a:rPr lang="en-US" sz="8689" b="1">
                <a:solidFill>
                  <a:srgbClr val="181818"/>
                </a:solidFill>
                <a:latin typeface="Special Gothic Condensed Semi-Bold"/>
                <a:ea typeface="Special Gothic Condensed Semi-Bold"/>
                <a:cs typeface="Special Gothic Condensed Semi-Bold"/>
                <a:sym typeface="Special Gothic Condensed Semi-Bold"/>
              </a:rPr>
              <a:t>Where is the line?</a:t>
            </a:r>
          </a:p>
        </p:txBody>
      </p:sp>
      <p:sp>
        <p:nvSpPr>
          <p:cNvPr id="22" name="TextBox 22"/>
          <p:cNvSpPr txBox="1"/>
          <p:nvPr/>
        </p:nvSpPr>
        <p:spPr>
          <a:xfrm>
            <a:off x="6834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11</a:t>
            </a:r>
          </a:p>
        </p:txBody>
      </p:sp>
      <p:sp>
        <p:nvSpPr>
          <p:cNvPr id="23" name="TextBox 23"/>
          <p:cNvSpPr txBox="1"/>
          <p:nvPr/>
        </p:nvSpPr>
        <p:spPr>
          <a:xfrm>
            <a:off x="3099770" y="8176702"/>
            <a:ext cx="10917213" cy="530443"/>
          </a:xfrm>
          <a:prstGeom prst="rect">
            <a:avLst/>
          </a:prstGeom>
        </p:spPr>
        <p:txBody>
          <a:bodyPr lIns="0" tIns="0" rIns="0" bIns="0" rtlCol="0" anchor="t">
            <a:spAutoFit/>
          </a:bodyPr>
          <a:lstStyle/>
          <a:p>
            <a:pPr algn="ctr">
              <a:lnSpc>
                <a:spcPts val="4363"/>
              </a:lnSpc>
              <a:spcBef>
                <a:spcPct val="0"/>
              </a:spcBef>
            </a:pPr>
            <a:r>
              <a:rPr lang="en-US" sz="3116" dirty="0">
                <a:solidFill>
                  <a:srgbClr val="000000"/>
                </a:solidFill>
                <a:latin typeface="Literata 3"/>
                <a:ea typeface="Literata 3"/>
                <a:cs typeface="Literata 3"/>
                <a:sym typeface="Literata 3"/>
              </a:rPr>
              <a:t>“Am I </a:t>
            </a:r>
            <a:r>
              <a:rPr lang="en-US" sz="3116" dirty="0" err="1">
                <a:solidFill>
                  <a:srgbClr val="000000"/>
                </a:solidFill>
                <a:latin typeface="Literata 3"/>
                <a:ea typeface="Literata 3"/>
                <a:cs typeface="Literata 3"/>
                <a:sym typeface="Literata 3"/>
              </a:rPr>
              <a:t>criticising</a:t>
            </a:r>
            <a:r>
              <a:rPr lang="en-US" sz="3116" dirty="0">
                <a:solidFill>
                  <a:srgbClr val="000000"/>
                </a:solidFill>
                <a:latin typeface="Literata 3"/>
                <a:ea typeface="Literata 3"/>
                <a:cs typeface="Literata 3"/>
                <a:sym typeface="Literata 3"/>
              </a:rPr>
              <a:t> an idea—or attacking a group of people?”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41825" cy="535495"/>
            <a:chOff x="0" y="0"/>
            <a:chExt cx="1301551"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7330" y="6902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Freeform 9"/>
          <p:cNvSpPr/>
          <p:nvPr/>
        </p:nvSpPr>
        <p:spPr>
          <a:xfrm>
            <a:off x="3794125" y="2153161"/>
            <a:ext cx="6704928" cy="305022"/>
          </a:xfrm>
          <a:custGeom>
            <a:avLst/>
            <a:gdLst/>
            <a:ahLst/>
            <a:cxnLst/>
            <a:rect l="l" t="t" r="r" b="b"/>
            <a:pathLst>
              <a:path w="6704928" h="305022">
                <a:moveTo>
                  <a:pt x="0" y="0"/>
                </a:moveTo>
                <a:lnTo>
                  <a:pt x="6704928" y="0"/>
                </a:lnTo>
                <a:lnTo>
                  <a:pt x="6704928" y="305021"/>
                </a:lnTo>
                <a:lnTo>
                  <a:pt x="0" y="305021"/>
                </a:lnTo>
                <a:lnTo>
                  <a:pt x="0" y="0"/>
                </a:lnTo>
                <a:close/>
              </a:path>
            </a:pathLst>
          </a:custGeom>
          <a:blipFill>
            <a:blip r:embed="rId4"/>
            <a:stretch>
              <a:fillRect/>
            </a:stretch>
          </a:blipFill>
        </p:spPr>
        <p:txBody>
          <a:bodyPr/>
          <a:lstStyle/>
          <a:p>
            <a:endParaRPr lang="en-US"/>
          </a:p>
        </p:txBody>
      </p:sp>
      <p:grpSp>
        <p:nvGrpSpPr>
          <p:cNvPr id="10" name="Group 10"/>
          <p:cNvGrpSpPr/>
          <p:nvPr/>
        </p:nvGrpSpPr>
        <p:grpSpPr>
          <a:xfrm>
            <a:off x="1485184" y="2811508"/>
            <a:ext cx="12999883" cy="6124922"/>
            <a:chOff x="0" y="0"/>
            <a:chExt cx="17333177" cy="8166562"/>
          </a:xfrm>
        </p:grpSpPr>
        <p:grpSp>
          <p:nvGrpSpPr>
            <p:cNvPr id="11" name="Group 11"/>
            <p:cNvGrpSpPr/>
            <p:nvPr/>
          </p:nvGrpSpPr>
          <p:grpSpPr>
            <a:xfrm>
              <a:off x="0" y="0"/>
              <a:ext cx="17333177" cy="8166562"/>
              <a:chOff x="0" y="0"/>
              <a:chExt cx="3288830" cy="1549539"/>
            </a:xfrm>
          </p:grpSpPr>
          <p:sp>
            <p:nvSpPr>
              <p:cNvPr id="12" name="Freeform 12"/>
              <p:cNvSpPr/>
              <p:nvPr/>
            </p:nvSpPr>
            <p:spPr>
              <a:xfrm>
                <a:off x="0" y="0"/>
                <a:ext cx="3288830" cy="1549539"/>
              </a:xfrm>
              <a:custGeom>
                <a:avLst/>
                <a:gdLst/>
                <a:ahLst/>
                <a:cxnLst/>
                <a:rect l="l" t="t" r="r" b="b"/>
                <a:pathLst>
                  <a:path w="3288830" h="1549539">
                    <a:moveTo>
                      <a:pt x="22035" y="0"/>
                    </a:moveTo>
                    <a:lnTo>
                      <a:pt x="3266796" y="0"/>
                    </a:lnTo>
                    <a:cubicBezTo>
                      <a:pt x="3272639" y="0"/>
                      <a:pt x="3278244" y="2322"/>
                      <a:pt x="3282376" y="6454"/>
                    </a:cubicBezTo>
                    <a:cubicBezTo>
                      <a:pt x="3286509" y="10586"/>
                      <a:pt x="3288830" y="16191"/>
                      <a:pt x="3288830" y="22035"/>
                    </a:cubicBezTo>
                    <a:lnTo>
                      <a:pt x="3288830" y="1527504"/>
                    </a:lnTo>
                    <a:cubicBezTo>
                      <a:pt x="3288830" y="1539674"/>
                      <a:pt x="3278965" y="1549539"/>
                      <a:pt x="3266796" y="1549539"/>
                    </a:cubicBezTo>
                    <a:lnTo>
                      <a:pt x="22035" y="1549539"/>
                    </a:lnTo>
                    <a:cubicBezTo>
                      <a:pt x="9865" y="1549539"/>
                      <a:pt x="0" y="1539674"/>
                      <a:pt x="0" y="1527504"/>
                    </a:cubicBezTo>
                    <a:lnTo>
                      <a:pt x="0" y="22035"/>
                    </a:lnTo>
                    <a:cubicBezTo>
                      <a:pt x="0" y="9865"/>
                      <a:pt x="9865" y="0"/>
                      <a:pt x="22035" y="0"/>
                    </a:cubicBezTo>
                    <a:close/>
                  </a:path>
                </a:pathLst>
              </a:custGeom>
              <a:solidFill>
                <a:srgbClr val="FD6CFF"/>
              </a:solidFill>
            </p:spPr>
            <p:txBody>
              <a:bodyPr/>
              <a:lstStyle/>
              <a:p>
                <a:endParaRPr lang="en-US"/>
              </a:p>
            </p:txBody>
          </p:sp>
          <p:sp>
            <p:nvSpPr>
              <p:cNvPr id="13" name="TextBox 13"/>
              <p:cNvSpPr txBox="1"/>
              <p:nvPr/>
            </p:nvSpPr>
            <p:spPr>
              <a:xfrm>
                <a:off x="0" y="-28575"/>
                <a:ext cx="3288830" cy="1578114"/>
              </a:xfrm>
              <a:prstGeom prst="rect">
                <a:avLst/>
              </a:prstGeom>
            </p:spPr>
            <p:txBody>
              <a:bodyPr lIns="50800" tIns="50800" rIns="50800" bIns="50800" rtlCol="0" anchor="ctr"/>
              <a:lstStyle/>
              <a:p>
                <a:pPr algn="ctr">
                  <a:lnSpc>
                    <a:spcPts val="2520"/>
                  </a:lnSpc>
                </a:pPr>
                <a:endParaRPr/>
              </a:p>
            </p:txBody>
          </p:sp>
        </p:grpSp>
        <p:sp>
          <p:nvSpPr>
            <p:cNvPr id="14" name="TextBox 14"/>
            <p:cNvSpPr txBox="1"/>
            <p:nvPr/>
          </p:nvSpPr>
          <p:spPr>
            <a:xfrm>
              <a:off x="491063" y="565372"/>
              <a:ext cx="16351050" cy="6960466"/>
            </a:xfrm>
            <a:prstGeom prst="rect">
              <a:avLst/>
            </a:prstGeom>
          </p:spPr>
          <p:txBody>
            <a:bodyPr lIns="0" tIns="0" rIns="0" bIns="0" rtlCol="0" anchor="t">
              <a:spAutoFit/>
            </a:bodyPr>
            <a:lstStyle/>
            <a:p>
              <a:pPr marL="804103" lvl="1" indent="-402052" algn="l">
                <a:lnSpc>
                  <a:spcPts val="5214"/>
                </a:lnSpc>
                <a:buFont typeface="Arial"/>
                <a:buChar char="•"/>
              </a:pPr>
              <a:r>
                <a:rPr lang="en-US" sz="3724">
                  <a:solidFill>
                    <a:srgbClr val="181818"/>
                  </a:solidFill>
                  <a:latin typeface="Literata 3"/>
                  <a:ea typeface="Literata 3"/>
                  <a:cs typeface="Literata 3"/>
                  <a:sym typeface="Literata 3"/>
                </a:rPr>
                <a:t>Be clear about what you mean when using labels:</a:t>
              </a:r>
            </a:p>
            <a:p>
              <a:pPr algn="l">
                <a:lnSpc>
                  <a:spcPts val="5214"/>
                </a:lnSpc>
              </a:pPr>
              <a:endParaRPr lang="en-US" sz="3724">
                <a:solidFill>
                  <a:srgbClr val="181818"/>
                </a:solidFill>
                <a:latin typeface="Literata 3"/>
                <a:ea typeface="Literata 3"/>
                <a:cs typeface="Literata 3"/>
                <a:sym typeface="Literata 3"/>
              </a:endParaRPr>
            </a:p>
            <a:p>
              <a:pPr marL="1608207" lvl="2" indent="-536069" algn="l">
                <a:lnSpc>
                  <a:spcPts val="5214"/>
                </a:lnSpc>
                <a:buFont typeface="Arial"/>
                <a:buChar char="⚬"/>
              </a:pPr>
              <a:r>
                <a:rPr lang="en-US" sz="3724">
                  <a:solidFill>
                    <a:srgbClr val="181818"/>
                  </a:solidFill>
                  <a:latin typeface="Literata 3"/>
                  <a:ea typeface="Literata 3"/>
                  <a:cs typeface="Literata 3"/>
                  <a:sym typeface="Literata 3"/>
                </a:rPr>
                <a:t>Jewish and Muslim </a:t>
              </a:r>
            </a:p>
            <a:p>
              <a:pPr marL="1608207" lvl="2" indent="-536069" algn="l">
                <a:lnSpc>
                  <a:spcPts val="5214"/>
                </a:lnSpc>
                <a:buFont typeface="Arial"/>
                <a:buChar char="⚬"/>
              </a:pPr>
              <a:r>
                <a:rPr lang="en-US" sz="3724">
                  <a:solidFill>
                    <a:srgbClr val="181818"/>
                  </a:solidFill>
                  <a:latin typeface="Literata 3"/>
                  <a:ea typeface="Literata 3"/>
                  <a:cs typeface="Literata 3"/>
                  <a:sym typeface="Literata 3"/>
                </a:rPr>
                <a:t>Palestinian or Israeli </a:t>
              </a:r>
            </a:p>
            <a:p>
              <a:pPr marL="1608207" lvl="2" indent="-536069" algn="l">
                <a:lnSpc>
                  <a:spcPts val="5214"/>
                </a:lnSpc>
                <a:buFont typeface="Arial"/>
                <a:buChar char="⚬"/>
              </a:pPr>
              <a:r>
                <a:rPr lang="en-US" sz="3724">
                  <a:solidFill>
                    <a:srgbClr val="181818"/>
                  </a:solidFill>
                  <a:latin typeface="Literata 3"/>
                  <a:ea typeface="Literata 3"/>
                  <a:cs typeface="Literata 3"/>
                  <a:sym typeface="Literata 3"/>
                </a:rPr>
                <a:t>Arab </a:t>
              </a:r>
            </a:p>
            <a:p>
              <a:pPr marL="1608207" lvl="2" indent="-536069" algn="l">
                <a:lnSpc>
                  <a:spcPts val="5214"/>
                </a:lnSpc>
                <a:buFont typeface="Arial"/>
                <a:buChar char="⚬"/>
              </a:pPr>
              <a:r>
                <a:rPr lang="en-US" sz="3724">
                  <a:solidFill>
                    <a:srgbClr val="181818"/>
                  </a:solidFill>
                  <a:latin typeface="Literata 3"/>
                  <a:ea typeface="Literata 3"/>
                  <a:cs typeface="Literata 3"/>
                  <a:sym typeface="Literata 3"/>
                </a:rPr>
                <a:t>Zionism</a:t>
              </a:r>
            </a:p>
            <a:p>
              <a:pPr marL="1608207" lvl="2" indent="-536069" algn="l">
                <a:lnSpc>
                  <a:spcPts val="5214"/>
                </a:lnSpc>
                <a:buFont typeface="Arial"/>
                <a:buChar char="⚬"/>
              </a:pPr>
              <a:r>
                <a:rPr lang="en-US" sz="3724">
                  <a:solidFill>
                    <a:srgbClr val="181818"/>
                  </a:solidFill>
                  <a:latin typeface="Literata 3"/>
                  <a:ea typeface="Literata 3"/>
                  <a:cs typeface="Literata 3"/>
                  <a:sym typeface="Literata 3"/>
                </a:rPr>
                <a:t>Islamism </a:t>
              </a:r>
            </a:p>
            <a:p>
              <a:pPr algn="l">
                <a:lnSpc>
                  <a:spcPts val="5214"/>
                </a:lnSpc>
              </a:pPr>
              <a:endParaRPr lang="en-US" sz="3724">
                <a:solidFill>
                  <a:srgbClr val="181818"/>
                </a:solidFill>
                <a:latin typeface="Literata 3"/>
                <a:ea typeface="Literata 3"/>
                <a:cs typeface="Literata 3"/>
                <a:sym typeface="Literata 3"/>
              </a:endParaRPr>
            </a:p>
          </p:txBody>
        </p:sp>
      </p:grpSp>
      <p:sp>
        <p:nvSpPr>
          <p:cNvPr id="15" name="Freeform 15"/>
          <p:cNvSpPr/>
          <p:nvPr/>
        </p:nvSpPr>
        <p:spPr>
          <a:xfrm>
            <a:off x="15268122" y="3296382"/>
            <a:ext cx="923315" cy="5155173"/>
          </a:xfrm>
          <a:custGeom>
            <a:avLst/>
            <a:gdLst/>
            <a:ahLst/>
            <a:cxnLst/>
            <a:rect l="l" t="t" r="r" b="b"/>
            <a:pathLst>
              <a:path w="923315" h="5155173">
                <a:moveTo>
                  <a:pt x="0" y="0"/>
                </a:moveTo>
                <a:lnTo>
                  <a:pt x="923314" y="0"/>
                </a:lnTo>
                <a:lnTo>
                  <a:pt x="923314" y="5155173"/>
                </a:lnTo>
                <a:lnTo>
                  <a:pt x="0" y="5155173"/>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3099770" y="877289"/>
            <a:ext cx="6976711" cy="1010240"/>
          </a:xfrm>
          <a:prstGeom prst="rect">
            <a:avLst/>
          </a:prstGeom>
        </p:spPr>
        <p:txBody>
          <a:bodyPr lIns="0" tIns="0" rIns="0" bIns="0" rtlCol="0" anchor="t">
            <a:spAutoFit/>
          </a:bodyPr>
          <a:lstStyle/>
          <a:p>
            <a:pPr algn="l">
              <a:lnSpc>
                <a:spcPts val="7623"/>
              </a:lnSpc>
            </a:pPr>
            <a:r>
              <a:rPr lang="en-US" sz="7623" b="1">
                <a:solidFill>
                  <a:srgbClr val="181818"/>
                </a:solidFill>
                <a:latin typeface="Special Gothic Condensed Semi-Bold"/>
                <a:ea typeface="Special Gothic Condensed Semi-Bold"/>
                <a:cs typeface="Special Gothic Condensed Semi-Bold"/>
                <a:sym typeface="Special Gothic Condensed Semi-Bold"/>
              </a:rPr>
              <a:t>Clarify labels</a:t>
            </a:r>
          </a:p>
        </p:txBody>
      </p:sp>
      <p:sp>
        <p:nvSpPr>
          <p:cNvPr id="17" name="TextBox 17"/>
          <p:cNvSpPr txBox="1"/>
          <p:nvPr/>
        </p:nvSpPr>
        <p:spPr>
          <a:xfrm>
            <a:off x="6834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0EAFF"/>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85022" cy="535495"/>
            <a:chOff x="0" y="0"/>
            <a:chExt cx="1312928"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18707" y="69809"/>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920875" y="3398075"/>
            <a:ext cx="16155869" cy="4566236"/>
          </a:xfrm>
          <a:prstGeom prst="rect">
            <a:avLst/>
          </a:prstGeom>
        </p:spPr>
        <p:txBody>
          <a:bodyPr lIns="0" tIns="0" rIns="0" bIns="0" rtlCol="0" anchor="t">
            <a:spAutoFit/>
          </a:bodyPr>
          <a:lstStyle/>
          <a:p>
            <a:pPr algn="l">
              <a:lnSpc>
                <a:spcPts val="6025"/>
              </a:lnSpc>
            </a:pPr>
            <a:endParaRPr dirty="0"/>
          </a:p>
          <a:p>
            <a:pPr marL="1008451" lvl="1" indent="-504226" algn="l">
              <a:lnSpc>
                <a:spcPts val="6025"/>
              </a:lnSpc>
              <a:buAutoNum type="arabicPeriod"/>
            </a:pPr>
            <a:r>
              <a:rPr lang="en-US" sz="4670" dirty="0" err="1">
                <a:solidFill>
                  <a:srgbClr val="181818"/>
                </a:solidFill>
                <a:latin typeface="Literata 3"/>
                <a:ea typeface="Literata 3"/>
                <a:cs typeface="Literata 3"/>
                <a:sym typeface="Literata 3"/>
              </a:rPr>
              <a:t>Demonisation</a:t>
            </a:r>
            <a:endParaRPr lang="en-US" sz="4670" dirty="0">
              <a:solidFill>
                <a:srgbClr val="181818"/>
              </a:solidFill>
              <a:latin typeface="Literata 3"/>
              <a:ea typeface="Literata 3"/>
              <a:cs typeface="Literata 3"/>
              <a:sym typeface="Literata 3"/>
            </a:endParaRPr>
          </a:p>
          <a:p>
            <a:pPr algn="l">
              <a:lnSpc>
                <a:spcPts val="6025"/>
              </a:lnSpc>
            </a:pPr>
            <a:endParaRPr lang="en-US" sz="4670" dirty="0">
              <a:solidFill>
                <a:srgbClr val="181818"/>
              </a:solidFill>
              <a:latin typeface="Literata 3"/>
              <a:ea typeface="Literata 3"/>
              <a:cs typeface="Literata 3"/>
              <a:sym typeface="Literata 3"/>
            </a:endParaRPr>
          </a:p>
          <a:p>
            <a:pPr marL="504225" lvl="1" algn="l">
              <a:lnSpc>
                <a:spcPts val="6025"/>
              </a:lnSpc>
            </a:pPr>
            <a:r>
              <a:rPr lang="en-US" sz="4670" dirty="0">
                <a:solidFill>
                  <a:srgbClr val="181818"/>
                </a:solidFill>
                <a:latin typeface="Literata 3"/>
                <a:ea typeface="Literata 3"/>
                <a:cs typeface="Literata 3"/>
                <a:sym typeface="Literata 3"/>
              </a:rPr>
              <a:t>2. </a:t>
            </a:r>
            <a:r>
              <a:rPr lang="en-US" sz="4670" dirty="0" err="1">
                <a:solidFill>
                  <a:srgbClr val="181818"/>
                </a:solidFill>
                <a:latin typeface="Literata 3"/>
                <a:ea typeface="Literata 3"/>
                <a:cs typeface="Literata 3"/>
                <a:sym typeface="Literata 3"/>
              </a:rPr>
              <a:t>Delegitimisation</a:t>
            </a:r>
            <a:endParaRPr lang="en-US" sz="4670" dirty="0">
              <a:solidFill>
                <a:srgbClr val="181818"/>
              </a:solidFill>
              <a:latin typeface="Literata 3"/>
              <a:ea typeface="Literata 3"/>
              <a:cs typeface="Literata 3"/>
              <a:sym typeface="Literata 3"/>
            </a:endParaRPr>
          </a:p>
          <a:p>
            <a:pPr algn="l">
              <a:lnSpc>
                <a:spcPts val="6025"/>
              </a:lnSpc>
            </a:pPr>
            <a:endParaRPr lang="en-US" sz="4670" dirty="0">
              <a:solidFill>
                <a:srgbClr val="181818"/>
              </a:solidFill>
              <a:latin typeface="Literata 3"/>
              <a:ea typeface="Literata 3"/>
              <a:cs typeface="Literata 3"/>
              <a:sym typeface="Literata 3"/>
            </a:endParaRPr>
          </a:p>
          <a:p>
            <a:pPr marL="504225" lvl="1" algn="l">
              <a:lnSpc>
                <a:spcPts val="6025"/>
              </a:lnSpc>
            </a:pPr>
            <a:r>
              <a:rPr lang="en-US" sz="4670" dirty="0">
                <a:solidFill>
                  <a:srgbClr val="181818"/>
                </a:solidFill>
                <a:latin typeface="Literata 3"/>
                <a:ea typeface="Literata 3"/>
                <a:cs typeface="Literata 3"/>
                <a:sym typeface="Literata 3"/>
              </a:rPr>
              <a:t>3. Double standards</a:t>
            </a:r>
          </a:p>
        </p:txBody>
      </p:sp>
      <p:grpSp>
        <p:nvGrpSpPr>
          <p:cNvPr id="10" name="Group 10"/>
          <p:cNvGrpSpPr/>
          <p:nvPr/>
        </p:nvGrpSpPr>
        <p:grpSpPr>
          <a:xfrm>
            <a:off x="4693927" y="584875"/>
            <a:ext cx="8261198" cy="2738145"/>
            <a:chOff x="0" y="0"/>
            <a:chExt cx="11014931" cy="3650860"/>
          </a:xfrm>
        </p:grpSpPr>
        <p:sp>
          <p:nvSpPr>
            <p:cNvPr id="11" name="Freeform 11"/>
            <p:cNvSpPr/>
            <p:nvPr/>
          </p:nvSpPr>
          <p:spPr>
            <a:xfrm>
              <a:off x="0" y="2443807"/>
              <a:ext cx="11014931" cy="1207053"/>
            </a:xfrm>
            <a:custGeom>
              <a:avLst/>
              <a:gdLst/>
              <a:ahLst/>
              <a:cxnLst/>
              <a:rect l="l" t="t" r="r" b="b"/>
              <a:pathLst>
                <a:path w="11014931" h="1207053">
                  <a:moveTo>
                    <a:pt x="0" y="0"/>
                  </a:moveTo>
                  <a:lnTo>
                    <a:pt x="11014931" y="0"/>
                  </a:lnTo>
                  <a:lnTo>
                    <a:pt x="11014931" y="1207053"/>
                  </a:lnTo>
                  <a:lnTo>
                    <a:pt x="0" y="1207053"/>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2601494" y="-171450"/>
              <a:ext cx="7790292" cy="1927251"/>
            </a:xfrm>
            <a:prstGeom prst="rect">
              <a:avLst/>
            </a:prstGeom>
          </p:spPr>
          <p:txBody>
            <a:bodyPr lIns="0" tIns="0" rIns="0" bIns="0" rtlCol="0" anchor="t">
              <a:spAutoFit/>
            </a:bodyPr>
            <a:lstStyle/>
            <a:p>
              <a:pPr algn="ctr">
                <a:lnSpc>
                  <a:spcPts val="12111"/>
                </a:lnSpc>
              </a:pPr>
              <a:r>
                <a:rPr lang="en-US" sz="8651" b="1">
                  <a:solidFill>
                    <a:srgbClr val="181818"/>
                  </a:solidFill>
                  <a:latin typeface="Special Gothic Condensed Semi-Bold"/>
                  <a:ea typeface="Special Gothic Condensed Semi-Bold"/>
                  <a:cs typeface="Special Gothic Condensed Semi-Bold"/>
                  <a:sym typeface="Special Gothic Condensed Semi-Bold"/>
                </a:rPr>
                <a:t>Apply the 3 Ds</a:t>
              </a:r>
            </a:p>
          </p:txBody>
        </p:sp>
      </p:grpSp>
      <p:sp>
        <p:nvSpPr>
          <p:cNvPr id="13" name="TextBox 13"/>
          <p:cNvSpPr txBox="1"/>
          <p:nvPr/>
        </p:nvSpPr>
        <p:spPr>
          <a:xfrm>
            <a:off x="642582"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13</a:t>
            </a:r>
          </a:p>
        </p:txBody>
      </p:sp>
      <p:sp>
        <p:nvSpPr>
          <p:cNvPr id="14" name="Freeform 14"/>
          <p:cNvSpPr/>
          <p:nvPr/>
        </p:nvSpPr>
        <p:spPr>
          <a:xfrm>
            <a:off x="13335000" y="3941375"/>
            <a:ext cx="2317750" cy="4345781"/>
          </a:xfrm>
          <a:custGeom>
            <a:avLst/>
            <a:gdLst/>
            <a:ahLst/>
            <a:cxnLst/>
            <a:rect l="l" t="t" r="r" b="b"/>
            <a:pathLst>
              <a:path w="2317750" h="4345781">
                <a:moveTo>
                  <a:pt x="0" y="0"/>
                </a:moveTo>
                <a:lnTo>
                  <a:pt x="2317750" y="0"/>
                </a:lnTo>
                <a:lnTo>
                  <a:pt x="2317750" y="4345781"/>
                </a:lnTo>
                <a:lnTo>
                  <a:pt x="0" y="4345781"/>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88511" cy="535495"/>
            <a:chOff x="0" y="0"/>
            <a:chExt cx="1313847"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19626" y="68979"/>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959884" y="3296382"/>
            <a:ext cx="19323882" cy="5563281"/>
            <a:chOff x="0" y="0"/>
            <a:chExt cx="25765177" cy="7417708"/>
          </a:xfrm>
        </p:grpSpPr>
        <p:grpSp>
          <p:nvGrpSpPr>
            <p:cNvPr id="10" name="Group 10"/>
            <p:cNvGrpSpPr/>
            <p:nvPr/>
          </p:nvGrpSpPr>
          <p:grpSpPr>
            <a:xfrm>
              <a:off x="0" y="0"/>
              <a:ext cx="16065687" cy="7246098"/>
              <a:chOff x="0" y="0"/>
              <a:chExt cx="3214692" cy="1449921"/>
            </a:xfrm>
          </p:grpSpPr>
          <p:sp>
            <p:nvSpPr>
              <p:cNvPr id="11" name="Freeform 11"/>
              <p:cNvSpPr/>
              <p:nvPr/>
            </p:nvSpPr>
            <p:spPr>
              <a:xfrm>
                <a:off x="0" y="0"/>
                <a:ext cx="3214692" cy="1449921"/>
              </a:xfrm>
              <a:custGeom>
                <a:avLst/>
                <a:gdLst/>
                <a:ahLst/>
                <a:cxnLst/>
                <a:rect l="l" t="t" r="r" b="b"/>
                <a:pathLst>
                  <a:path w="3214692" h="1449921">
                    <a:moveTo>
                      <a:pt x="22543" y="0"/>
                    </a:moveTo>
                    <a:lnTo>
                      <a:pt x="3192149" y="0"/>
                    </a:lnTo>
                    <a:cubicBezTo>
                      <a:pt x="3198128" y="0"/>
                      <a:pt x="3203862" y="2375"/>
                      <a:pt x="3208089" y="6603"/>
                    </a:cubicBezTo>
                    <a:cubicBezTo>
                      <a:pt x="3212317" y="10830"/>
                      <a:pt x="3214692" y="16564"/>
                      <a:pt x="3214692" y="22543"/>
                    </a:cubicBezTo>
                    <a:lnTo>
                      <a:pt x="3214692" y="1427378"/>
                    </a:lnTo>
                    <a:cubicBezTo>
                      <a:pt x="3214692" y="1433356"/>
                      <a:pt x="3212317" y="1439090"/>
                      <a:pt x="3208089" y="1443318"/>
                    </a:cubicBezTo>
                    <a:cubicBezTo>
                      <a:pt x="3203862" y="1447546"/>
                      <a:pt x="3198128" y="1449921"/>
                      <a:pt x="3192149" y="1449921"/>
                    </a:cubicBezTo>
                    <a:lnTo>
                      <a:pt x="22543" y="1449921"/>
                    </a:lnTo>
                    <a:cubicBezTo>
                      <a:pt x="16564" y="1449921"/>
                      <a:pt x="10830" y="1447546"/>
                      <a:pt x="6603" y="1443318"/>
                    </a:cubicBezTo>
                    <a:cubicBezTo>
                      <a:pt x="2375" y="1439090"/>
                      <a:pt x="0" y="1433356"/>
                      <a:pt x="0" y="1427378"/>
                    </a:cubicBezTo>
                    <a:lnTo>
                      <a:pt x="0" y="22543"/>
                    </a:lnTo>
                    <a:cubicBezTo>
                      <a:pt x="0" y="16564"/>
                      <a:pt x="2375" y="10830"/>
                      <a:pt x="6603" y="6603"/>
                    </a:cubicBezTo>
                    <a:cubicBezTo>
                      <a:pt x="10830" y="2375"/>
                      <a:pt x="16564" y="0"/>
                      <a:pt x="22543" y="0"/>
                    </a:cubicBezTo>
                    <a:close/>
                  </a:path>
                </a:pathLst>
              </a:custGeom>
              <a:solidFill>
                <a:srgbClr val="FFD400"/>
              </a:solidFill>
            </p:spPr>
            <p:txBody>
              <a:bodyPr/>
              <a:lstStyle/>
              <a:p>
                <a:endParaRPr lang="en-US"/>
              </a:p>
            </p:txBody>
          </p:sp>
          <p:sp>
            <p:nvSpPr>
              <p:cNvPr id="12" name="TextBox 12"/>
              <p:cNvSpPr txBox="1"/>
              <p:nvPr/>
            </p:nvSpPr>
            <p:spPr>
              <a:xfrm>
                <a:off x="0" y="-28575"/>
                <a:ext cx="3214692" cy="1478496"/>
              </a:xfrm>
              <a:prstGeom prst="rect">
                <a:avLst/>
              </a:prstGeom>
            </p:spPr>
            <p:txBody>
              <a:bodyPr lIns="50800" tIns="50800" rIns="50800" bIns="50800" rtlCol="0" anchor="ctr"/>
              <a:lstStyle/>
              <a:p>
                <a:pPr algn="ctr">
                  <a:lnSpc>
                    <a:spcPts val="2519"/>
                  </a:lnSpc>
                </a:pPr>
                <a:endParaRPr/>
              </a:p>
            </p:txBody>
          </p:sp>
        </p:grpSp>
        <p:sp>
          <p:nvSpPr>
            <p:cNvPr id="13" name="TextBox 13"/>
            <p:cNvSpPr txBox="1"/>
            <p:nvPr/>
          </p:nvSpPr>
          <p:spPr>
            <a:xfrm>
              <a:off x="894444" y="773225"/>
              <a:ext cx="24870733" cy="6644483"/>
            </a:xfrm>
            <a:prstGeom prst="rect">
              <a:avLst/>
            </a:prstGeom>
          </p:spPr>
          <p:txBody>
            <a:bodyPr lIns="0" tIns="0" rIns="0" bIns="0" rtlCol="0" anchor="t">
              <a:spAutoFit/>
            </a:bodyPr>
            <a:lstStyle/>
            <a:p>
              <a:pPr marL="1226664" lvl="1" indent="-613332" algn="l">
                <a:lnSpc>
                  <a:spcPts val="7954"/>
                </a:lnSpc>
                <a:buFont typeface="Arial"/>
                <a:buChar char="•"/>
              </a:pPr>
              <a:r>
                <a:rPr lang="en-US" sz="5681">
                  <a:solidFill>
                    <a:srgbClr val="181818"/>
                  </a:solidFill>
                  <a:latin typeface="Literata 3"/>
                  <a:ea typeface="Literata 3"/>
                  <a:cs typeface="Literata 3"/>
                  <a:sym typeface="Literata 3"/>
                </a:rPr>
                <a:t>Palestine = Caliphate </a:t>
              </a:r>
            </a:p>
            <a:p>
              <a:pPr marL="1226664" lvl="1" indent="-613332" algn="l">
                <a:lnSpc>
                  <a:spcPts val="7954"/>
                </a:lnSpc>
                <a:buFont typeface="Arial"/>
                <a:buChar char="•"/>
              </a:pPr>
              <a:r>
                <a:rPr lang="en-US" sz="5681">
                  <a:solidFill>
                    <a:srgbClr val="181818"/>
                  </a:solidFill>
                  <a:latin typeface="Literata 3"/>
                  <a:ea typeface="Literata 3"/>
                  <a:cs typeface="Literata 3"/>
                  <a:sym typeface="Literata 3"/>
                </a:rPr>
                <a:t>Israel = long arm of USA</a:t>
              </a:r>
            </a:p>
            <a:p>
              <a:pPr marL="1226664" lvl="1" indent="-613332" algn="l">
                <a:lnSpc>
                  <a:spcPts val="7954"/>
                </a:lnSpc>
                <a:buFont typeface="Arial"/>
                <a:buChar char="•"/>
              </a:pPr>
              <a:r>
                <a:rPr lang="en-US" sz="5681">
                  <a:solidFill>
                    <a:srgbClr val="181818"/>
                  </a:solidFill>
                  <a:latin typeface="Literata 3"/>
                  <a:ea typeface="Literata 3"/>
                  <a:cs typeface="Literata 3"/>
                  <a:sym typeface="Literata 3"/>
                </a:rPr>
                <a:t>Palestine = Al Qaeda/ISIS</a:t>
              </a:r>
            </a:p>
            <a:p>
              <a:pPr marL="1226664" lvl="1" indent="-613332" algn="l">
                <a:lnSpc>
                  <a:spcPts val="7954"/>
                </a:lnSpc>
                <a:buFont typeface="Arial"/>
                <a:buChar char="•"/>
              </a:pPr>
              <a:r>
                <a:rPr lang="en-US" sz="5681">
                  <a:solidFill>
                    <a:srgbClr val="181818"/>
                  </a:solidFill>
                  <a:latin typeface="Literata 3"/>
                  <a:ea typeface="Literata 3"/>
                  <a:cs typeface="Literata 3"/>
                  <a:sym typeface="Literata 3"/>
                </a:rPr>
                <a:t>Israel = Nazi Germany</a:t>
              </a:r>
            </a:p>
            <a:p>
              <a:pPr algn="l">
                <a:lnSpc>
                  <a:spcPts val="7954"/>
                </a:lnSpc>
              </a:pPr>
              <a:endParaRPr lang="en-US" sz="5681">
                <a:solidFill>
                  <a:srgbClr val="181818"/>
                </a:solidFill>
                <a:latin typeface="Literata 3"/>
                <a:ea typeface="Literata 3"/>
                <a:cs typeface="Literata 3"/>
                <a:sym typeface="Literata 3"/>
              </a:endParaRPr>
            </a:p>
          </p:txBody>
        </p:sp>
      </p:grpSp>
      <p:sp>
        <p:nvSpPr>
          <p:cNvPr id="14" name="Freeform 14"/>
          <p:cNvSpPr/>
          <p:nvPr/>
        </p:nvSpPr>
        <p:spPr>
          <a:xfrm>
            <a:off x="13573125" y="3296382"/>
            <a:ext cx="4138637" cy="5185081"/>
          </a:xfrm>
          <a:custGeom>
            <a:avLst/>
            <a:gdLst/>
            <a:ahLst/>
            <a:cxnLst/>
            <a:rect l="l" t="t" r="r" b="b"/>
            <a:pathLst>
              <a:path w="4138637" h="5185081">
                <a:moveTo>
                  <a:pt x="0" y="0"/>
                </a:moveTo>
                <a:lnTo>
                  <a:pt x="4138637" y="0"/>
                </a:lnTo>
                <a:lnTo>
                  <a:pt x="4138637" y="5185081"/>
                </a:lnTo>
                <a:lnTo>
                  <a:pt x="0" y="51850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2806486" y="645832"/>
            <a:ext cx="1293301" cy="2007854"/>
          </a:xfrm>
          <a:custGeom>
            <a:avLst/>
            <a:gdLst/>
            <a:ahLst/>
            <a:cxnLst/>
            <a:rect l="l" t="t" r="r" b="b"/>
            <a:pathLst>
              <a:path w="1293301" h="2007854">
                <a:moveTo>
                  <a:pt x="0" y="0"/>
                </a:moveTo>
                <a:lnTo>
                  <a:pt x="1293301" y="0"/>
                </a:lnTo>
                <a:lnTo>
                  <a:pt x="1293301" y="2007855"/>
                </a:lnTo>
                <a:lnTo>
                  <a:pt x="0" y="2007855"/>
                </a:lnTo>
                <a:lnTo>
                  <a:pt x="0" y="0"/>
                </a:lnTo>
                <a:close/>
              </a:path>
            </a:pathLst>
          </a:custGeom>
          <a:blipFill>
            <a:blip r:embed="rId6"/>
            <a:stretch>
              <a:fillRect/>
            </a:stretch>
          </a:blipFill>
        </p:spPr>
        <p:txBody>
          <a:bodyPr/>
          <a:lstStyle/>
          <a:p>
            <a:endParaRPr lang="en-US"/>
          </a:p>
        </p:txBody>
      </p:sp>
      <p:grpSp>
        <p:nvGrpSpPr>
          <p:cNvPr id="16" name="Group 16"/>
          <p:cNvGrpSpPr/>
          <p:nvPr/>
        </p:nvGrpSpPr>
        <p:grpSpPr>
          <a:xfrm>
            <a:off x="5191125" y="787876"/>
            <a:ext cx="7399284" cy="1723768"/>
            <a:chOff x="0" y="0"/>
            <a:chExt cx="9865712" cy="2298358"/>
          </a:xfrm>
        </p:grpSpPr>
        <p:sp>
          <p:nvSpPr>
            <p:cNvPr id="17" name="Freeform 17"/>
            <p:cNvSpPr/>
            <p:nvPr/>
          </p:nvSpPr>
          <p:spPr>
            <a:xfrm>
              <a:off x="925807" y="1891662"/>
              <a:ext cx="8939905" cy="406695"/>
            </a:xfrm>
            <a:custGeom>
              <a:avLst/>
              <a:gdLst/>
              <a:ahLst/>
              <a:cxnLst/>
              <a:rect l="l" t="t" r="r" b="b"/>
              <a:pathLst>
                <a:path w="8939905" h="406695">
                  <a:moveTo>
                    <a:pt x="0" y="0"/>
                  </a:moveTo>
                  <a:lnTo>
                    <a:pt x="8939905" y="0"/>
                  </a:lnTo>
                  <a:lnTo>
                    <a:pt x="8939905" y="406696"/>
                  </a:lnTo>
                  <a:lnTo>
                    <a:pt x="0" y="406696"/>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0" y="142875"/>
              <a:ext cx="9302281" cy="1394612"/>
            </a:xfrm>
            <a:prstGeom prst="rect">
              <a:avLst/>
            </a:prstGeom>
          </p:spPr>
          <p:txBody>
            <a:bodyPr lIns="0" tIns="0" rIns="0" bIns="0" rtlCol="0" anchor="t">
              <a:spAutoFit/>
            </a:bodyPr>
            <a:lstStyle/>
            <a:p>
              <a:pPr algn="l">
                <a:lnSpc>
                  <a:spcPts val="7623"/>
                </a:lnSpc>
              </a:pPr>
              <a:r>
                <a:rPr lang="en-US" sz="7623" b="1">
                  <a:solidFill>
                    <a:srgbClr val="181818"/>
                  </a:solidFill>
                  <a:latin typeface="Special Gothic Condensed Semi-Bold"/>
                  <a:ea typeface="Special Gothic Condensed Semi-Bold"/>
                  <a:cs typeface="Special Gothic Condensed Semi-Bold"/>
                  <a:sym typeface="Special Gothic Condensed Semi-Bold"/>
                </a:rPr>
                <a:t>Demonisation</a:t>
              </a:r>
            </a:p>
          </p:txBody>
        </p:sp>
      </p:grpSp>
      <p:sp>
        <p:nvSpPr>
          <p:cNvPr id="19" name="TextBox 19"/>
          <p:cNvSpPr txBox="1"/>
          <p:nvPr/>
        </p:nvSpPr>
        <p:spPr>
          <a:xfrm>
            <a:off x="6834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5021282" cy="535495"/>
            <a:chOff x="0" y="0"/>
            <a:chExt cx="1322478"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28257" y="58509"/>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6362695" y="787876"/>
            <a:ext cx="7399284" cy="1723768"/>
            <a:chOff x="0" y="0"/>
            <a:chExt cx="9865712" cy="2298358"/>
          </a:xfrm>
        </p:grpSpPr>
        <p:sp>
          <p:nvSpPr>
            <p:cNvPr id="10" name="Freeform 10"/>
            <p:cNvSpPr/>
            <p:nvPr/>
          </p:nvSpPr>
          <p:spPr>
            <a:xfrm>
              <a:off x="925807" y="1891662"/>
              <a:ext cx="8939905" cy="406695"/>
            </a:xfrm>
            <a:custGeom>
              <a:avLst/>
              <a:gdLst/>
              <a:ahLst/>
              <a:cxnLst/>
              <a:rect l="l" t="t" r="r" b="b"/>
              <a:pathLst>
                <a:path w="8939905" h="406695">
                  <a:moveTo>
                    <a:pt x="0" y="0"/>
                  </a:moveTo>
                  <a:lnTo>
                    <a:pt x="8939905" y="0"/>
                  </a:lnTo>
                  <a:lnTo>
                    <a:pt x="8939905" y="406696"/>
                  </a:lnTo>
                  <a:lnTo>
                    <a:pt x="0" y="406696"/>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0" y="142875"/>
              <a:ext cx="9302281" cy="1394612"/>
            </a:xfrm>
            <a:prstGeom prst="rect">
              <a:avLst/>
            </a:prstGeom>
          </p:spPr>
          <p:txBody>
            <a:bodyPr lIns="0" tIns="0" rIns="0" bIns="0" rtlCol="0" anchor="t">
              <a:spAutoFit/>
            </a:bodyPr>
            <a:lstStyle/>
            <a:p>
              <a:pPr algn="l">
                <a:lnSpc>
                  <a:spcPts val="7623"/>
                </a:lnSpc>
              </a:pPr>
              <a:r>
                <a:rPr lang="en-US" sz="7623" b="1">
                  <a:solidFill>
                    <a:srgbClr val="181818"/>
                  </a:solidFill>
                  <a:latin typeface="Special Gothic Condensed Semi-Bold"/>
                  <a:ea typeface="Special Gothic Condensed Semi-Bold"/>
                  <a:cs typeface="Special Gothic Condensed Semi-Bold"/>
                  <a:sym typeface="Special Gothic Condensed Semi-Bold"/>
                </a:rPr>
                <a:t>Delegitimisation</a:t>
              </a:r>
            </a:p>
          </p:txBody>
        </p:sp>
      </p:grpSp>
      <p:grpSp>
        <p:nvGrpSpPr>
          <p:cNvPr id="12" name="Group 12"/>
          <p:cNvGrpSpPr/>
          <p:nvPr/>
        </p:nvGrpSpPr>
        <p:grpSpPr>
          <a:xfrm>
            <a:off x="1811677" y="3279150"/>
            <a:ext cx="15296678" cy="5434573"/>
            <a:chOff x="0" y="0"/>
            <a:chExt cx="20395571" cy="7246098"/>
          </a:xfrm>
        </p:grpSpPr>
        <p:grpSp>
          <p:nvGrpSpPr>
            <p:cNvPr id="13" name="Group 13"/>
            <p:cNvGrpSpPr/>
            <p:nvPr/>
          </p:nvGrpSpPr>
          <p:grpSpPr>
            <a:xfrm>
              <a:off x="0" y="0"/>
              <a:ext cx="19724717" cy="7246098"/>
              <a:chOff x="0" y="0"/>
              <a:chExt cx="3946852" cy="1449921"/>
            </a:xfrm>
          </p:grpSpPr>
          <p:sp>
            <p:nvSpPr>
              <p:cNvPr id="14" name="Freeform 14"/>
              <p:cNvSpPr/>
              <p:nvPr/>
            </p:nvSpPr>
            <p:spPr>
              <a:xfrm>
                <a:off x="0" y="0"/>
                <a:ext cx="3946852" cy="1449921"/>
              </a:xfrm>
              <a:custGeom>
                <a:avLst/>
                <a:gdLst/>
                <a:ahLst/>
                <a:cxnLst/>
                <a:rect l="l" t="t" r="r" b="b"/>
                <a:pathLst>
                  <a:path w="3946852" h="1449921">
                    <a:moveTo>
                      <a:pt x="18361" y="0"/>
                    </a:moveTo>
                    <a:lnTo>
                      <a:pt x="3928490" y="0"/>
                    </a:lnTo>
                    <a:cubicBezTo>
                      <a:pt x="3933360" y="0"/>
                      <a:pt x="3938031" y="1934"/>
                      <a:pt x="3941474" y="5378"/>
                    </a:cubicBezTo>
                    <a:cubicBezTo>
                      <a:pt x="3944917" y="8821"/>
                      <a:pt x="3946852" y="13492"/>
                      <a:pt x="3946852" y="18361"/>
                    </a:cubicBezTo>
                    <a:lnTo>
                      <a:pt x="3946852" y="1431559"/>
                    </a:lnTo>
                    <a:cubicBezTo>
                      <a:pt x="3946852" y="1441700"/>
                      <a:pt x="3938631" y="1449921"/>
                      <a:pt x="3928490" y="1449921"/>
                    </a:cubicBezTo>
                    <a:lnTo>
                      <a:pt x="18361" y="1449921"/>
                    </a:lnTo>
                    <a:cubicBezTo>
                      <a:pt x="8221" y="1449921"/>
                      <a:pt x="0" y="1441700"/>
                      <a:pt x="0" y="1431559"/>
                    </a:cubicBezTo>
                    <a:lnTo>
                      <a:pt x="0" y="18361"/>
                    </a:lnTo>
                    <a:cubicBezTo>
                      <a:pt x="0" y="8221"/>
                      <a:pt x="8221" y="0"/>
                      <a:pt x="18361" y="0"/>
                    </a:cubicBezTo>
                    <a:close/>
                  </a:path>
                </a:pathLst>
              </a:custGeom>
              <a:solidFill>
                <a:srgbClr val="FD6CFF"/>
              </a:solidFill>
            </p:spPr>
            <p:txBody>
              <a:bodyPr/>
              <a:lstStyle/>
              <a:p>
                <a:endParaRPr lang="en-US"/>
              </a:p>
            </p:txBody>
          </p:sp>
          <p:sp>
            <p:nvSpPr>
              <p:cNvPr id="15" name="TextBox 15"/>
              <p:cNvSpPr txBox="1"/>
              <p:nvPr/>
            </p:nvSpPr>
            <p:spPr>
              <a:xfrm>
                <a:off x="0" y="-28575"/>
                <a:ext cx="3946852" cy="1478496"/>
              </a:xfrm>
              <a:prstGeom prst="rect">
                <a:avLst/>
              </a:prstGeom>
            </p:spPr>
            <p:txBody>
              <a:bodyPr lIns="50800" tIns="50800" rIns="50800" bIns="50800" rtlCol="0" anchor="ctr"/>
              <a:lstStyle/>
              <a:p>
                <a:pPr algn="ctr">
                  <a:lnSpc>
                    <a:spcPts val="2519"/>
                  </a:lnSpc>
                </a:pPr>
                <a:endParaRPr/>
              </a:p>
            </p:txBody>
          </p:sp>
        </p:grpSp>
        <p:sp>
          <p:nvSpPr>
            <p:cNvPr id="16" name="TextBox 16"/>
            <p:cNvSpPr txBox="1"/>
            <p:nvPr/>
          </p:nvSpPr>
          <p:spPr>
            <a:xfrm>
              <a:off x="465651" y="897083"/>
              <a:ext cx="19929920" cy="5309099"/>
            </a:xfrm>
            <a:prstGeom prst="rect">
              <a:avLst/>
            </a:prstGeom>
          </p:spPr>
          <p:txBody>
            <a:bodyPr lIns="0" tIns="0" rIns="0" bIns="0" rtlCol="0" anchor="t">
              <a:spAutoFit/>
            </a:bodyPr>
            <a:lstStyle/>
            <a:p>
              <a:pPr marL="982976" lvl="1" indent="-491488" algn="l">
                <a:lnSpc>
                  <a:spcPts val="6374"/>
                </a:lnSpc>
                <a:buFont typeface="Arial"/>
                <a:buChar char="•"/>
              </a:pPr>
              <a:r>
                <a:rPr lang="en-US" sz="4552">
                  <a:solidFill>
                    <a:srgbClr val="181818"/>
                  </a:solidFill>
                  <a:latin typeface="Literata 3"/>
                  <a:ea typeface="Literata 3"/>
                  <a:cs typeface="Literata 3"/>
                  <a:sym typeface="Literata 3"/>
                </a:rPr>
                <a:t>Don't demand population transfer:</a:t>
              </a:r>
            </a:p>
            <a:p>
              <a:pPr marL="1965951" lvl="2" indent="-655317" algn="l">
                <a:lnSpc>
                  <a:spcPts val="6374"/>
                </a:lnSpc>
                <a:buFont typeface="Arial"/>
                <a:buChar char="⚬"/>
              </a:pPr>
              <a:r>
                <a:rPr lang="en-US" sz="4552">
                  <a:solidFill>
                    <a:srgbClr val="181818"/>
                  </a:solidFill>
                  <a:latin typeface="Literata 3"/>
                  <a:ea typeface="Literata 3"/>
                  <a:cs typeface="Literata 3"/>
                  <a:sym typeface="Literata 3"/>
                </a:rPr>
                <a:t>Palestinians to other Muslim countries </a:t>
              </a:r>
            </a:p>
            <a:p>
              <a:pPr marL="1965951" lvl="2" indent="-655317" algn="l">
                <a:lnSpc>
                  <a:spcPts val="6374"/>
                </a:lnSpc>
                <a:buFont typeface="Arial"/>
                <a:buChar char="⚬"/>
              </a:pPr>
              <a:r>
                <a:rPr lang="en-US" sz="4552">
                  <a:solidFill>
                    <a:srgbClr val="181818"/>
                  </a:solidFill>
                  <a:latin typeface="Literata 3"/>
                  <a:ea typeface="Literata 3"/>
                  <a:cs typeface="Literata 3"/>
                  <a:sym typeface="Literata 3"/>
                </a:rPr>
                <a:t>Israelis to 'wherever they came from' or another country</a:t>
              </a:r>
            </a:p>
            <a:p>
              <a:pPr algn="l">
                <a:lnSpc>
                  <a:spcPts val="6374"/>
                </a:lnSpc>
              </a:pPr>
              <a:endParaRPr lang="en-US" sz="4552">
                <a:solidFill>
                  <a:srgbClr val="181818"/>
                </a:solidFill>
                <a:latin typeface="Literata 3"/>
                <a:ea typeface="Literata 3"/>
                <a:cs typeface="Literata 3"/>
                <a:sym typeface="Literata 3"/>
              </a:endParaRPr>
            </a:p>
          </p:txBody>
        </p:sp>
      </p:grpSp>
      <p:sp>
        <p:nvSpPr>
          <p:cNvPr id="17" name="Freeform 17"/>
          <p:cNvSpPr/>
          <p:nvPr/>
        </p:nvSpPr>
        <p:spPr>
          <a:xfrm>
            <a:off x="4016375" y="591426"/>
            <a:ext cx="1397000" cy="2116667"/>
          </a:xfrm>
          <a:custGeom>
            <a:avLst/>
            <a:gdLst/>
            <a:ahLst/>
            <a:cxnLst/>
            <a:rect l="l" t="t" r="r" b="b"/>
            <a:pathLst>
              <a:path w="1397000" h="2116667">
                <a:moveTo>
                  <a:pt x="0" y="0"/>
                </a:moveTo>
                <a:lnTo>
                  <a:pt x="1397000" y="0"/>
                </a:lnTo>
                <a:lnTo>
                  <a:pt x="1397000" y="2116667"/>
                </a:lnTo>
                <a:lnTo>
                  <a:pt x="0" y="2116667"/>
                </a:lnTo>
                <a:lnTo>
                  <a:pt x="0" y="0"/>
                </a:lnTo>
                <a:close/>
              </a:path>
            </a:pathLst>
          </a:custGeom>
          <a:blipFill>
            <a:blip r:embed="rId5"/>
            <a:stretch>
              <a:fillRect/>
            </a:stretch>
          </a:blipFill>
        </p:spPr>
        <p:txBody>
          <a:bodyPr/>
          <a:lstStyle/>
          <a:p>
            <a:endParaRPr lang="en-US"/>
          </a:p>
        </p:txBody>
      </p:sp>
      <p:sp>
        <p:nvSpPr>
          <p:cNvPr id="18" name="TextBox 18"/>
          <p:cNvSpPr txBox="1"/>
          <p:nvPr/>
        </p:nvSpPr>
        <p:spPr>
          <a:xfrm>
            <a:off x="649028" y="9371870"/>
            <a:ext cx="221214" cy="317972"/>
          </a:xfrm>
          <a:prstGeom prst="rect">
            <a:avLst/>
          </a:prstGeom>
        </p:spPr>
        <p:txBody>
          <a:bodyPr wrap="none" lIns="0" tIns="0" rIns="0" bIns="0" rtlCol="0" anchor="t">
            <a:spAutoFit/>
          </a:bodyPr>
          <a:lstStyle/>
          <a:p>
            <a:pPr algn="ctr">
              <a:lnSpc>
                <a:spcPts val="2659"/>
              </a:lnSpc>
              <a:spcBef>
                <a:spcPct val="0"/>
              </a:spcBef>
            </a:pPr>
            <a:r>
              <a:rPr lang="en-US" sz="1899" dirty="0">
                <a:solidFill>
                  <a:srgbClr val="000000"/>
                </a:solidFill>
                <a:latin typeface="Inter Tight"/>
                <a:ea typeface="Inter Tight"/>
                <a:cs typeface="Inter Tight"/>
                <a:sym typeface="Inter Tight"/>
              </a:rPr>
              <a:t>15</a:t>
            </a:r>
          </a:p>
        </p:txBody>
      </p:sp>
      <p:sp>
        <p:nvSpPr>
          <p:cNvPr id="19" name="Freeform 19"/>
          <p:cNvSpPr/>
          <p:nvPr/>
        </p:nvSpPr>
        <p:spPr>
          <a:xfrm>
            <a:off x="13321744" y="6582173"/>
            <a:ext cx="2484670" cy="3112912"/>
          </a:xfrm>
          <a:custGeom>
            <a:avLst/>
            <a:gdLst/>
            <a:ahLst/>
            <a:cxnLst/>
            <a:rect l="l" t="t" r="r" b="b"/>
            <a:pathLst>
              <a:path w="2484670" h="3112912">
                <a:moveTo>
                  <a:pt x="0" y="0"/>
                </a:moveTo>
                <a:lnTo>
                  <a:pt x="2484669" y="0"/>
                </a:lnTo>
                <a:lnTo>
                  <a:pt x="2484669" y="3112912"/>
                </a:lnTo>
                <a:lnTo>
                  <a:pt x="0" y="31129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41825" cy="535495"/>
            <a:chOff x="0" y="0"/>
            <a:chExt cx="1301551"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7330" y="64505"/>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5910134" y="787876"/>
            <a:ext cx="7399284" cy="1723768"/>
            <a:chOff x="0" y="0"/>
            <a:chExt cx="9865712" cy="2298358"/>
          </a:xfrm>
        </p:grpSpPr>
        <p:sp>
          <p:nvSpPr>
            <p:cNvPr id="10" name="Freeform 10"/>
            <p:cNvSpPr/>
            <p:nvPr/>
          </p:nvSpPr>
          <p:spPr>
            <a:xfrm>
              <a:off x="925807" y="1891662"/>
              <a:ext cx="8939905" cy="406695"/>
            </a:xfrm>
            <a:custGeom>
              <a:avLst/>
              <a:gdLst/>
              <a:ahLst/>
              <a:cxnLst/>
              <a:rect l="l" t="t" r="r" b="b"/>
              <a:pathLst>
                <a:path w="8939905" h="406695">
                  <a:moveTo>
                    <a:pt x="0" y="0"/>
                  </a:moveTo>
                  <a:lnTo>
                    <a:pt x="8939905" y="0"/>
                  </a:lnTo>
                  <a:lnTo>
                    <a:pt x="8939905" y="406696"/>
                  </a:lnTo>
                  <a:lnTo>
                    <a:pt x="0" y="406696"/>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0" y="142875"/>
              <a:ext cx="9302281" cy="1394612"/>
            </a:xfrm>
            <a:prstGeom prst="rect">
              <a:avLst/>
            </a:prstGeom>
          </p:spPr>
          <p:txBody>
            <a:bodyPr lIns="0" tIns="0" rIns="0" bIns="0" rtlCol="0" anchor="t">
              <a:spAutoFit/>
            </a:bodyPr>
            <a:lstStyle/>
            <a:p>
              <a:pPr algn="l">
                <a:lnSpc>
                  <a:spcPts val="7623"/>
                </a:lnSpc>
              </a:pPr>
              <a:r>
                <a:rPr lang="en-US" sz="7623" b="1">
                  <a:solidFill>
                    <a:srgbClr val="181818"/>
                  </a:solidFill>
                  <a:latin typeface="Special Gothic Condensed Semi-Bold"/>
                  <a:ea typeface="Special Gothic Condensed Semi-Bold"/>
                  <a:cs typeface="Special Gothic Condensed Semi-Bold"/>
                  <a:sym typeface="Special Gothic Condensed Semi-Bold"/>
                </a:rPr>
                <a:t>Double standards</a:t>
              </a:r>
            </a:p>
          </p:txBody>
        </p:sp>
      </p:grpSp>
      <p:grpSp>
        <p:nvGrpSpPr>
          <p:cNvPr id="12" name="Group 12"/>
          <p:cNvGrpSpPr/>
          <p:nvPr/>
        </p:nvGrpSpPr>
        <p:grpSpPr>
          <a:xfrm>
            <a:off x="1821550" y="2945888"/>
            <a:ext cx="12327150" cy="5851186"/>
            <a:chOff x="0" y="0"/>
            <a:chExt cx="16436200" cy="7801581"/>
          </a:xfrm>
        </p:grpSpPr>
        <p:grpSp>
          <p:nvGrpSpPr>
            <p:cNvPr id="13" name="Group 13"/>
            <p:cNvGrpSpPr/>
            <p:nvPr/>
          </p:nvGrpSpPr>
          <p:grpSpPr>
            <a:xfrm>
              <a:off x="0" y="0"/>
              <a:ext cx="16436200" cy="7801581"/>
              <a:chOff x="0" y="0"/>
              <a:chExt cx="3288830" cy="1561071"/>
            </a:xfrm>
          </p:grpSpPr>
          <p:sp>
            <p:nvSpPr>
              <p:cNvPr id="14" name="Freeform 14"/>
              <p:cNvSpPr/>
              <p:nvPr/>
            </p:nvSpPr>
            <p:spPr>
              <a:xfrm>
                <a:off x="0" y="0"/>
                <a:ext cx="3288830" cy="1561071"/>
              </a:xfrm>
              <a:custGeom>
                <a:avLst/>
                <a:gdLst/>
                <a:ahLst/>
                <a:cxnLst/>
                <a:rect l="l" t="t" r="r" b="b"/>
                <a:pathLst>
                  <a:path w="3288830" h="1561071">
                    <a:moveTo>
                      <a:pt x="22035" y="0"/>
                    </a:moveTo>
                    <a:lnTo>
                      <a:pt x="3266796" y="0"/>
                    </a:lnTo>
                    <a:cubicBezTo>
                      <a:pt x="3272639" y="0"/>
                      <a:pt x="3278244" y="2322"/>
                      <a:pt x="3282376" y="6454"/>
                    </a:cubicBezTo>
                    <a:cubicBezTo>
                      <a:pt x="3286509" y="10586"/>
                      <a:pt x="3288830" y="16191"/>
                      <a:pt x="3288830" y="22035"/>
                    </a:cubicBezTo>
                    <a:lnTo>
                      <a:pt x="3288830" y="1539036"/>
                    </a:lnTo>
                    <a:cubicBezTo>
                      <a:pt x="3288830" y="1551206"/>
                      <a:pt x="3278965" y="1561071"/>
                      <a:pt x="3266796" y="1561071"/>
                    </a:cubicBezTo>
                    <a:lnTo>
                      <a:pt x="22035" y="1561071"/>
                    </a:lnTo>
                    <a:cubicBezTo>
                      <a:pt x="9865" y="1561071"/>
                      <a:pt x="0" y="1551206"/>
                      <a:pt x="0" y="1539036"/>
                    </a:cubicBezTo>
                    <a:lnTo>
                      <a:pt x="0" y="22035"/>
                    </a:lnTo>
                    <a:cubicBezTo>
                      <a:pt x="0" y="9865"/>
                      <a:pt x="9865" y="0"/>
                      <a:pt x="22035" y="0"/>
                    </a:cubicBezTo>
                    <a:close/>
                  </a:path>
                </a:pathLst>
              </a:custGeom>
              <a:solidFill>
                <a:srgbClr val="50EAFF"/>
              </a:solidFill>
            </p:spPr>
            <p:txBody>
              <a:bodyPr/>
              <a:lstStyle/>
              <a:p>
                <a:endParaRPr lang="en-US"/>
              </a:p>
            </p:txBody>
          </p:sp>
          <p:sp>
            <p:nvSpPr>
              <p:cNvPr id="15" name="TextBox 15"/>
              <p:cNvSpPr txBox="1"/>
              <p:nvPr/>
            </p:nvSpPr>
            <p:spPr>
              <a:xfrm>
                <a:off x="0" y="-28575"/>
                <a:ext cx="3288830" cy="1589646"/>
              </a:xfrm>
              <a:prstGeom prst="rect">
                <a:avLst/>
              </a:prstGeom>
            </p:spPr>
            <p:txBody>
              <a:bodyPr lIns="50800" tIns="50800" rIns="50800" bIns="50800" rtlCol="0" anchor="ctr"/>
              <a:lstStyle/>
              <a:p>
                <a:pPr algn="ctr">
                  <a:lnSpc>
                    <a:spcPts val="2519"/>
                  </a:lnSpc>
                </a:pPr>
                <a:endParaRPr/>
              </a:p>
            </p:txBody>
          </p:sp>
        </p:grpSp>
        <p:sp>
          <p:nvSpPr>
            <p:cNvPr id="16" name="TextBox 16"/>
            <p:cNvSpPr txBox="1"/>
            <p:nvPr/>
          </p:nvSpPr>
          <p:spPr>
            <a:xfrm>
              <a:off x="465651" y="897083"/>
              <a:ext cx="15504898" cy="6661843"/>
            </a:xfrm>
            <a:prstGeom prst="rect">
              <a:avLst/>
            </a:prstGeom>
          </p:spPr>
          <p:txBody>
            <a:bodyPr lIns="0" tIns="0" rIns="0" bIns="0" rtlCol="0" anchor="t">
              <a:spAutoFit/>
            </a:bodyPr>
            <a:lstStyle/>
            <a:p>
              <a:pPr marL="764726" lvl="1" indent="-382363" algn="l">
                <a:lnSpc>
                  <a:spcPts val="4958"/>
                </a:lnSpc>
                <a:buFont typeface="Arial"/>
                <a:buChar char="•"/>
              </a:pPr>
              <a:r>
                <a:rPr lang="en-US" sz="3542">
                  <a:solidFill>
                    <a:srgbClr val="181818"/>
                  </a:solidFill>
                  <a:latin typeface="Literata 3"/>
                  <a:ea typeface="Literata 3"/>
                  <a:cs typeface="Literata 3"/>
                  <a:sym typeface="Literata 3"/>
                </a:rPr>
                <a:t>Don't transfer accountability or put pressure:</a:t>
              </a:r>
            </a:p>
            <a:p>
              <a:pPr marL="1529453" lvl="2" indent="-509818" algn="l">
                <a:lnSpc>
                  <a:spcPts val="4958"/>
                </a:lnSpc>
                <a:buFont typeface="Arial"/>
                <a:buChar char="⚬"/>
              </a:pPr>
              <a:r>
                <a:rPr lang="en-US" sz="3542">
                  <a:solidFill>
                    <a:srgbClr val="181818"/>
                  </a:solidFill>
                  <a:latin typeface="Literata 3"/>
                  <a:ea typeface="Literata 3"/>
                  <a:cs typeface="Literata 3"/>
                  <a:sym typeface="Literata 3"/>
                </a:rPr>
                <a:t>Jewish or Muslim </a:t>
              </a:r>
            </a:p>
            <a:p>
              <a:pPr marL="1529453" lvl="2" indent="-509818" algn="l">
                <a:lnSpc>
                  <a:spcPts val="4958"/>
                </a:lnSpc>
                <a:buFont typeface="Arial"/>
                <a:buChar char="⚬"/>
              </a:pPr>
              <a:r>
                <a:rPr lang="en-US" sz="3542">
                  <a:solidFill>
                    <a:srgbClr val="181818"/>
                  </a:solidFill>
                  <a:latin typeface="Literata 3"/>
                  <a:ea typeface="Literata 3"/>
                  <a:cs typeface="Literata 3"/>
                  <a:sym typeface="Literata 3"/>
                </a:rPr>
                <a:t>Palestinian or Israeli </a:t>
              </a:r>
            </a:p>
            <a:p>
              <a:pPr algn="l">
                <a:lnSpc>
                  <a:spcPts val="4958"/>
                </a:lnSpc>
              </a:pPr>
              <a:endParaRPr lang="en-US" sz="3542">
                <a:solidFill>
                  <a:srgbClr val="181818"/>
                </a:solidFill>
                <a:latin typeface="Literata 3"/>
                <a:ea typeface="Literata 3"/>
                <a:cs typeface="Literata 3"/>
                <a:sym typeface="Literata 3"/>
              </a:endParaRPr>
            </a:p>
            <a:p>
              <a:pPr marL="764726" lvl="1" indent="-382363" algn="l">
                <a:lnSpc>
                  <a:spcPts val="4958"/>
                </a:lnSpc>
                <a:buFont typeface="Arial"/>
                <a:buChar char="•"/>
              </a:pPr>
              <a:r>
                <a:rPr lang="en-US" sz="3542">
                  <a:solidFill>
                    <a:srgbClr val="181818"/>
                  </a:solidFill>
                  <a:latin typeface="Literata 3"/>
                  <a:ea typeface="Literata 3"/>
                  <a:cs typeface="Literata 3"/>
                  <a:sym typeface="Literata 3"/>
                </a:rPr>
                <a:t>Anti-Zionism</a:t>
              </a:r>
            </a:p>
            <a:p>
              <a:pPr marL="1529453" lvl="2" indent="-509818" algn="l">
                <a:lnSpc>
                  <a:spcPts val="4958"/>
                </a:lnSpc>
                <a:buFont typeface="Arial"/>
                <a:buChar char="⚬"/>
              </a:pPr>
              <a:r>
                <a:rPr lang="en-US" sz="3542">
                  <a:solidFill>
                    <a:srgbClr val="181818"/>
                  </a:solidFill>
                  <a:latin typeface="Literata 3"/>
                  <a:ea typeface="Literata 3"/>
                  <a:cs typeface="Literata 3"/>
                  <a:sym typeface="Literata 3"/>
                </a:rPr>
                <a:t>Why? </a:t>
              </a:r>
            </a:p>
            <a:p>
              <a:pPr marL="1529453" lvl="2" indent="-509818" algn="l">
                <a:lnSpc>
                  <a:spcPts val="4958"/>
                </a:lnSpc>
                <a:buFont typeface="Arial"/>
                <a:buChar char="⚬"/>
              </a:pPr>
              <a:r>
                <a:rPr lang="en-US" sz="3542">
                  <a:solidFill>
                    <a:srgbClr val="181818"/>
                  </a:solidFill>
                  <a:latin typeface="Literata 3"/>
                  <a:ea typeface="Literata 3"/>
                  <a:cs typeface="Literata 3"/>
                  <a:sym typeface="Literata 3"/>
                </a:rPr>
                <a:t>Tropes</a:t>
              </a:r>
            </a:p>
            <a:p>
              <a:pPr algn="l">
                <a:lnSpc>
                  <a:spcPts val="4958"/>
                </a:lnSpc>
              </a:pPr>
              <a:endParaRPr lang="en-US" sz="3542">
                <a:solidFill>
                  <a:srgbClr val="181818"/>
                </a:solidFill>
                <a:latin typeface="Literata 3"/>
                <a:ea typeface="Literata 3"/>
                <a:cs typeface="Literata 3"/>
                <a:sym typeface="Literata 3"/>
              </a:endParaRPr>
            </a:p>
          </p:txBody>
        </p:sp>
      </p:grpSp>
      <p:sp>
        <p:nvSpPr>
          <p:cNvPr id="17" name="Freeform 17"/>
          <p:cNvSpPr/>
          <p:nvPr/>
        </p:nvSpPr>
        <p:spPr>
          <a:xfrm>
            <a:off x="3794125" y="448794"/>
            <a:ext cx="1393451" cy="2062849"/>
          </a:xfrm>
          <a:custGeom>
            <a:avLst/>
            <a:gdLst/>
            <a:ahLst/>
            <a:cxnLst/>
            <a:rect l="l" t="t" r="r" b="b"/>
            <a:pathLst>
              <a:path w="1393451" h="2062849">
                <a:moveTo>
                  <a:pt x="0" y="0"/>
                </a:moveTo>
                <a:lnTo>
                  <a:pt x="1393451" y="0"/>
                </a:lnTo>
                <a:lnTo>
                  <a:pt x="1393451" y="2062850"/>
                </a:lnTo>
                <a:lnTo>
                  <a:pt x="0" y="2062850"/>
                </a:lnTo>
                <a:lnTo>
                  <a:pt x="0" y="0"/>
                </a:lnTo>
                <a:close/>
              </a:path>
            </a:pathLst>
          </a:custGeom>
          <a:blipFill>
            <a:blip r:embed="rId5"/>
            <a:stretch>
              <a:fillRect/>
            </a:stretch>
          </a:blipFill>
        </p:spPr>
        <p:txBody>
          <a:bodyPr/>
          <a:lstStyle/>
          <a:p>
            <a:endParaRPr lang="en-US"/>
          </a:p>
        </p:txBody>
      </p:sp>
      <p:sp>
        <p:nvSpPr>
          <p:cNvPr id="18" name="TextBox 18"/>
          <p:cNvSpPr txBox="1"/>
          <p:nvPr/>
        </p:nvSpPr>
        <p:spPr>
          <a:xfrm>
            <a:off x="647425" y="9371870"/>
            <a:ext cx="224421" cy="317972"/>
          </a:xfrm>
          <a:prstGeom prst="rect">
            <a:avLst/>
          </a:prstGeom>
        </p:spPr>
        <p:txBody>
          <a:bodyPr wrap="none" lIns="0" tIns="0" rIns="0" bIns="0" rtlCol="0" anchor="t">
            <a:spAutoFit/>
          </a:bodyPr>
          <a:lstStyle/>
          <a:p>
            <a:pPr algn="ctr">
              <a:lnSpc>
                <a:spcPts val="2659"/>
              </a:lnSpc>
              <a:spcBef>
                <a:spcPct val="0"/>
              </a:spcBef>
            </a:pPr>
            <a:r>
              <a:rPr lang="en-US" sz="1899" dirty="0">
                <a:solidFill>
                  <a:srgbClr val="000000"/>
                </a:solidFill>
                <a:latin typeface="Inter Tight"/>
                <a:ea typeface="Inter Tight"/>
                <a:cs typeface="Inter Tight"/>
                <a:sym typeface="Inter Tight"/>
              </a:rPr>
              <a:t>16</a:t>
            </a:r>
          </a:p>
        </p:txBody>
      </p:sp>
      <p:sp>
        <p:nvSpPr>
          <p:cNvPr id="19" name="Freeform 19"/>
          <p:cNvSpPr/>
          <p:nvPr/>
        </p:nvSpPr>
        <p:spPr>
          <a:xfrm>
            <a:off x="12483479" y="5237434"/>
            <a:ext cx="3330442" cy="4172536"/>
          </a:xfrm>
          <a:custGeom>
            <a:avLst/>
            <a:gdLst/>
            <a:ahLst/>
            <a:cxnLst/>
            <a:rect l="l" t="t" r="r" b="b"/>
            <a:pathLst>
              <a:path w="3330442" h="4172536">
                <a:moveTo>
                  <a:pt x="0" y="0"/>
                </a:moveTo>
                <a:lnTo>
                  <a:pt x="3330442" y="0"/>
                </a:lnTo>
                <a:lnTo>
                  <a:pt x="3330442" y="4172536"/>
                </a:lnTo>
                <a:lnTo>
                  <a:pt x="0" y="41725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10779125" y="3961421"/>
            <a:ext cx="6480175" cy="4340282"/>
            <a:chOff x="0" y="0"/>
            <a:chExt cx="679231" cy="454934"/>
          </a:xfrm>
        </p:grpSpPr>
        <p:sp>
          <p:nvSpPr>
            <p:cNvPr id="3" name="Freeform 3"/>
            <p:cNvSpPr/>
            <p:nvPr/>
          </p:nvSpPr>
          <p:spPr>
            <a:xfrm>
              <a:off x="0" y="0"/>
              <a:ext cx="679231" cy="454934"/>
            </a:xfrm>
            <a:custGeom>
              <a:avLst/>
              <a:gdLst/>
              <a:ahLst/>
              <a:cxnLst/>
              <a:rect l="l" t="t" r="r" b="b"/>
              <a:pathLst>
                <a:path w="679231" h="454934">
                  <a:moveTo>
                    <a:pt x="0" y="0"/>
                  </a:moveTo>
                  <a:lnTo>
                    <a:pt x="679231" y="0"/>
                  </a:lnTo>
                  <a:lnTo>
                    <a:pt x="679231" y="454934"/>
                  </a:lnTo>
                  <a:lnTo>
                    <a:pt x="0" y="454934"/>
                  </a:lnTo>
                  <a:close/>
                </a:path>
              </a:pathLst>
            </a:custGeom>
            <a:blipFill>
              <a:blip r:embed="rId3"/>
              <a:stretch>
                <a:fillRect t="-5924" b="-5924"/>
              </a:stretch>
            </a:blipFill>
            <a:ln w="38100" cap="sq">
              <a:solidFill>
                <a:srgbClr val="000000"/>
              </a:solidFill>
              <a:prstDash val="solid"/>
              <a:miter/>
            </a:ln>
          </p:spPr>
          <p:txBody>
            <a:bodyPr/>
            <a:lstStyle/>
            <a:p>
              <a:endParaRPr lang="en-US"/>
            </a:p>
          </p:txBody>
        </p:sp>
      </p:grpSp>
      <p:grpSp>
        <p:nvGrpSpPr>
          <p:cNvPr id="4" name="Group 4"/>
          <p:cNvGrpSpPr/>
          <p:nvPr/>
        </p:nvGrpSpPr>
        <p:grpSpPr>
          <a:xfrm>
            <a:off x="862730" y="5047281"/>
            <a:ext cx="5949553" cy="3984883"/>
            <a:chOff x="0" y="0"/>
            <a:chExt cx="679231" cy="454934"/>
          </a:xfrm>
        </p:grpSpPr>
        <p:sp>
          <p:nvSpPr>
            <p:cNvPr id="5" name="Freeform 5"/>
            <p:cNvSpPr/>
            <p:nvPr/>
          </p:nvSpPr>
          <p:spPr>
            <a:xfrm>
              <a:off x="0" y="0"/>
              <a:ext cx="679231" cy="454934"/>
            </a:xfrm>
            <a:custGeom>
              <a:avLst/>
              <a:gdLst/>
              <a:ahLst/>
              <a:cxnLst/>
              <a:rect l="l" t="t" r="r" b="b"/>
              <a:pathLst>
                <a:path w="679231" h="454934">
                  <a:moveTo>
                    <a:pt x="0" y="0"/>
                  </a:moveTo>
                  <a:lnTo>
                    <a:pt x="679231" y="0"/>
                  </a:lnTo>
                  <a:lnTo>
                    <a:pt x="679231" y="454934"/>
                  </a:lnTo>
                  <a:lnTo>
                    <a:pt x="0" y="454934"/>
                  </a:lnTo>
                  <a:close/>
                </a:path>
              </a:pathLst>
            </a:custGeom>
            <a:blipFill>
              <a:blip r:embed="rId4"/>
              <a:stretch>
                <a:fillRect t="-5923" b="-5923"/>
              </a:stretch>
            </a:blipFill>
            <a:ln w="38100" cap="sq">
              <a:solidFill>
                <a:srgbClr val="000000"/>
              </a:solidFill>
              <a:prstDash val="solid"/>
              <a:miter/>
            </a:ln>
          </p:spPr>
          <p:txBody>
            <a:bodyPr/>
            <a:lstStyle/>
            <a:p>
              <a:endParaRPr lang="en-US"/>
            </a:p>
          </p:txBody>
        </p:sp>
      </p:grpSp>
      <p:grpSp>
        <p:nvGrpSpPr>
          <p:cNvPr id="6" name="Group 6"/>
          <p:cNvGrpSpPr/>
          <p:nvPr/>
        </p:nvGrpSpPr>
        <p:grpSpPr>
          <a:xfrm>
            <a:off x="862730" y="2437697"/>
            <a:ext cx="14837117" cy="2240147"/>
            <a:chOff x="0" y="0"/>
            <a:chExt cx="19782823" cy="2986863"/>
          </a:xfrm>
        </p:grpSpPr>
        <p:sp>
          <p:nvSpPr>
            <p:cNvPr id="7" name="Freeform 7"/>
            <p:cNvSpPr/>
            <p:nvPr/>
          </p:nvSpPr>
          <p:spPr>
            <a:xfrm>
              <a:off x="52966" y="1067709"/>
              <a:ext cx="1808534" cy="1919153"/>
            </a:xfrm>
            <a:custGeom>
              <a:avLst/>
              <a:gdLst/>
              <a:ahLst/>
              <a:cxnLst/>
              <a:rect l="l" t="t" r="r" b="b"/>
              <a:pathLst>
                <a:path w="1808534" h="1919153">
                  <a:moveTo>
                    <a:pt x="0" y="0"/>
                  </a:moveTo>
                  <a:lnTo>
                    <a:pt x="1808534" y="0"/>
                  </a:lnTo>
                  <a:lnTo>
                    <a:pt x="1808534" y="1919154"/>
                  </a:lnTo>
                  <a:lnTo>
                    <a:pt x="0" y="1919154"/>
                  </a:lnTo>
                  <a:lnTo>
                    <a:pt x="0" y="0"/>
                  </a:lnTo>
                  <a:close/>
                </a:path>
              </a:pathLst>
            </a:custGeom>
            <a:blipFill>
              <a:blip r:embed="rId5"/>
              <a:stretch>
                <a:fillRect t="-405" b="-405"/>
              </a:stretch>
            </a:blipFill>
          </p:spPr>
          <p:txBody>
            <a:bodyPr/>
            <a:lstStyle/>
            <a:p>
              <a:endParaRPr lang="en-US"/>
            </a:p>
          </p:txBody>
        </p:sp>
        <p:sp>
          <p:nvSpPr>
            <p:cNvPr id="8" name="Freeform 8"/>
            <p:cNvSpPr/>
            <p:nvPr/>
          </p:nvSpPr>
          <p:spPr>
            <a:xfrm>
              <a:off x="2194185" y="1138049"/>
              <a:ext cx="1686296" cy="1848814"/>
            </a:xfrm>
            <a:custGeom>
              <a:avLst/>
              <a:gdLst/>
              <a:ahLst/>
              <a:cxnLst/>
              <a:rect l="l" t="t" r="r" b="b"/>
              <a:pathLst>
                <a:path w="1686296" h="1848814">
                  <a:moveTo>
                    <a:pt x="0" y="0"/>
                  </a:moveTo>
                  <a:lnTo>
                    <a:pt x="1686296" y="0"/>
                  </a:lnTo>
                  <a:lnTo>
                    <a:pt x="1686296" y="1848814"/>
                  </a:lnTo>
                  <a:lnTo>
                    <a:pt x="0" y="1848814"/>
                  </a:lnTo>
                  <a:lnTo>
                    <a:pt x="0" y="0"/>
                  </a:lnTo>
                  <a:close/>
                </a:path>
              </a:pathLst>
            </a:custGeom>
            <a:blipFill>
              <a:blip r:embed="rId6"/>
              <a:stretch>
                <a:fillRect t="-405" b="-405"/>
              </a:stretch>
            </a:blipFill>
          </p:spPr>
          <p:txBody>
            <a:bodyPr/>
            <a:lstStyle/>
            <a:p>
              <a:endParaRPr lang="en-US"/>
            </a:p>
          </p:txBody>
        </p:sp>
        <p:sp>
          <p:nvSpPr>
            <p:cNvPr id="9" name="Freeform 9"/>
            <p:cNvSpPr/>
            <p:nvPr/>
          </p:nvSpPr>
          <p:spPr>
            <a:xfrm>
              <a:off x="4387320" y="1067709"/>
              <a:ext cx="1737291" cy="1919153"/>
            </a:xfrm>
            <a:custGeom>
              <a:avLst/>
              <a:gdLst/>
              <a:ahLst/>
              <a:cxnLst/>
              <a:rect l="l" t="t" r="r" b="b"/>
              <a:pathLst>
                <a:path w="1737291" h="1919153">
                  <a:moveTo>
                    <a:pt x="0" y="0"/>
                  </a:moveTo>
                  <a:lnTo>
                    <a:pt x="1737291" y="0"/>
                  </a:lnTo>
                  <a:lnTo>
                    <a:pt x="1737291" y="1919154"/>
                  </a:lnTo>
                  <a:lnTo>
                    <a:pt x="0" y="1919154"/>
                  </a:lnTo>
                  <a:lnTo>
                    <a:pt x="0" y="0"/>
                  </a:lnTo>
                  <a:close/>
                </a:path>
              </a:pathLst>
            </a:custGeom>
            <a:blipFill>
              <a:blip r:embed="rId7"/>
              <a:stretch>
                <a:fillRect t="-405" b="-405"/>
              </a:stretch>
            </a:blipFill>
          </p:spPr>
          <p:txBody>
            <a:bodyPr/>
            <a:lstStyle/>
            <a:p>
              <a:endParaRPr lang="en-US"/>
            </a:p>
          </p:txBody>
        </p:sp>
        <p:sp>
          <p:nvSpPr>
            <p:cNvPr id="10" name="TextBox 10"/>
            <p:cNvSpPr txBox="1"/>
            <p:nvPr/>
          </p:nvSpPr>
          <p:spPr>
            <a:xfrm>
              <a:off x="0" y="-9525"/>
              <a:ext cx="19782823" cy="651561"/>
            </a:xfrm>
            <a:prstGeom prst="rect">
              <a:avLst/>
            </a:prstGeom>
          </p:spPr>
          <p:txBody>
            <a:bodyPr lIns="0" tIns="0" rIns="0" bIns="0" rtlCol="0" anchor="t">
              <a:spAutoFit/>
            </a:bodyPr>
            <a:lstStyle/>
            <a:p>
              <a:pPr algn="l">
                <a:lnSpc>
                  <a:spcPts val="3824"/>
                </a:lnSpc>
              </a:pPr>
              <a:r>
                <a:rPr lang="en-US" sz="3187" spc="-31">
                  <a:solidFill>
                    <a:srgbClr val="181818"/>
                  </a:solidFill>
                  <a:latin typeface="Literata 1 Light"/>
                  <a:ea typeface="Literata 1 Light"/>
                  <a:cs typeface="Literata 1 Light"/>
                  <a:sym typeface="Literata 1 Light"/>
                </a:rPr>
                <a:t>Follow us online!</a:t>
              </a:r>
            </a:p>
          </p:txBody>
        </p:sp>
      </p:grpSp>
      <p:sp>
        <p:nvSpPr>
          <p:cNvPr id="11" name="Freeform 11"/>
          <p:cNvSpPr/>
          <p:nvPr/>
        </p:nvSpPr>
        <p:spPr>
          <a:xfrm>
            <a:off x="14656170" y="954640"/>
            <a:ext cx="2603130" cy="2603130"/>
          </a:xfrm>
          <a:custGeom>
            <a:avLst/>
            <a:gdLst/>
            <a:ahLst/>
            <a:cxnLst/>
            <a:rect l="l" t="t" r="r" b="b"/>
            <a:pathLst>
              <a:path w="2603130" h="2603130">
                <a:moveTo>
                  <a:pt x="0" y="0"/>
                </a:moveTo>
                <a:lnTo>
                  <a:pt x="2603130" y="0"/>
                </a:lnTo>
                <a:lnTo>
                  <a:pt x="2603130" y="2603131"/>
                </a:lnTo>
                <a:lnTo>
                  <a:pt x="0" y="2603131"/>
                </a:lnTo>
                <a:lnTo>
                  <a:pt x="0" y="0"/>
                </a:lnTo>
                <a:close/>
              </a:path>
            </a:pathLst>
          </a:custGeom>
          <a:blipFill>
            <a:blip r:embed="rId8"/>
            <a:stretch>
              <a:fillRect/>
            </a:stretch>
          </a:blipFill>
        </p:spPr>
        <p:txBody>
          <a:bodyPr/>
          <a:lstStyle/>
          <a:p>
            <a:endParaRPr lang="en-US"/>
          </a:p>
        </p:txBody>
      </p:sp>
      <p:sp>
        <p:nvSpPr>
          <p:cNvPr id="12" name="Freeform 12"/>
          <p:cNvSpPr/>
          <p:nvPr/>
        </p:nvSpPr>
        <p:spPr>
          <a:xfrm rot="3513519">
            <a:off x="12579271" y="2195953"/>
            <a:ext cx="1030362" cy="1537854"/>
          </a:xfrm>
          <a:custGeom>
            <a:avLst/>
            <a:gdLst/>
            <a:ahLst/>
            <a:cxnLst/>
            <a:rect l="l" t="t" r="r" b="b"/>
            <a:pathLst>
              <a:path w="1030362" h="1537854">
                <a:moveTo>
                  <a:pt x="0" y="0"/>
                </a:moveTo>
                <a:lnTo>
                  <a:pt x="1030362" y="0"/>
                </a:lnTo>
                <a:lnTo>
                  <a:pt x="1030362" y="1537854"/>
                </a:lnTo>
                <a:lnTo>
                  <a:pt x="0" y="15378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rot="3984006" flipH="1">
            <a:off x="7702651" y="6861445"/>
            <a:ext cx="564948" cy="1457930"/>
          </a:xfrm>
          <a:custGeom>
            <a:avLst/>
            <a:gdLst/>
            <a:ahLst/>
            <a:cxnLst/>
            <a:rect l="l" t="t" r="r" b="b"/>
            <a:pathLst>
              <a:path w="564948" h="1457930">
                <a:moveTo>
                  <a:pt x="564948" y="0"/>
                </a:moveTo>
                <a:lnTo>
                  <a:pt x="0" y="0"/>
                </a:lnTo>
                <a:lnTo>
                  <a:pt x="0" y="1457930"/>
                </a:lnTo>
                <a:lnTo>
                  <a:pt x="564948" y="1457930"/>
                </a:lnTo>
                <a:lnTo>
                  <a:pt x="564948"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TextBox 14"/>
          <p:cNvSpPr txBox="1"/>
          <p:nvPr/>
        </p:nvSpPr>
        <p:spPr>
          <a:xfrm>
            <a:off x="2669826" y="728610"/>
            <a:ext cx="16608826" cy="1364749"/>
          </a:xfrm>
          <a:prstGeom prst="rect">
            <a:avLst/>
          </a:prstGeom>
        </p:spPr>
        <p:txBody>
          <a:bodyPr lIns="0" tIns="0" rIns="0" bIns="0" rtlCol="0" anchor="t">
            <a:spAutoFit/>
          </a:bodyPr>
          <a:lstStyle/>
          <a:p>
            <a:pPr algn="l">
              <a:lnSpc>
                <a:spcPts val="10381"/>
              </a:lnSpc>
            </a:pPr>
            <a:r>
              <a:rPr lang="en-US" sz="10381" b="1">
                <a:solidFill>
                  <a:srgbClr val="181818"/>
                </a:solidFill>
                <a:latin typeface="Special Gothic Condensed Semi-Bold"/>
                <a:ea typeface="Special Gothic Condensed Semi-Bold"/>
                <a:cs typeface="Special Gothic Condensed Semi-Bold"/>
                <a:sym typeface="Special Gothic Condensed Semi-Bold"/>
              </a:rPr>
              <a:t>Follow up opportunities!</a:t>
            </a:r>
          </a:p>
        </p:txBody>
      </p:sp>
      <p:sp>
        <p:nvSpPr>
          <p:cNvPr id="15" name="TextBox 15"/>
          <p:cNvSpPr txBox="1"/>
          <p:nvPr/>
        </p:nvSpPr>
        <p:spPr>
          <a:xfrm rot="-1325863">
            <a:off x="8701715" y="2738973"/>
            <a:ext cx="3927062" cy="442990"/>
          </a:xfrm>
          <a:prstGeom prst="rect">
            <a:avLst/>
          </a:prstGeom>
        </p:spPr>
        <p:txBody>
          <a:bodyPr lIns="0" tIns="0" rIns="0" bIns="0" rtlCol="0" anchor="t">
            <a:spAutoFit/>
          </a:bodyPr>
          <a:lstStyle/>
          <a:p>
            <a:pPr algn="l">
              <a:lnSpc>
                <a:spcPts val="3442"/>
              </a:lnSpc>
            </a:pPr>
            <a:r>
              <a:rPr lang="en-US" sz="2868" spc="-28">
                <a:solidFill>
                  <a:srgbClr val="181818"/>
                </a:solidFill>
                <a:latin typeface="Literata 1 Light"/>
                <a:ea typeface="Literata 1 Light"/>
                <a:cs typeface="Literata 1 Light"/>
                <a:sym typeface="Literata 1 Light"/>
              </a:rPr>
              <a:t>Check out our website</a:t>
            </a:r>
          </a:p>
        </p:txBody>
      </p:sp>
      <p:sp>
        <p:nvSpPr>
          <p:cNvPr id="16" name="TextBox 16"/>
          <p:cNvSpPr txBox="1"/>
          <p:nvPr/>
        </p:nvSpPr>
        <p:spPr>
          <a:xfrm rot="1404851">
            <a:off x="7375308" y="5301939"/>
            <a:ext cx="3679065" cy="1624365"/>
          </a:xfrm>
          <a:prstGeom prst="rect">
            <a:avLst/>
          </a:prstGeom>
        </p:spPr>
        <p:txBody>
          <a:bodyPr lIns="0" tIns="0" rIns="0" bIns="0" rtlCol="0" anchor="t">
            <a:spAutoFit/>
          </a:bodyPr>
          <a:lstStyle/>
          <a:p>
            <a:pPr algn="l">
              <a:lnSpc>
                <a:spcPts val="3225"/>
              </a:lnSpc>
            </a:pPr>
            <a:r>
              <a:rPr lang="en-US" sz="2687" spc="-26">
                <a:solidFill>
                  <a:srgbClr val="181818"/>
                </a:solidFill>
                <a:latin typeface="Literata 1 Light"/>
                <a:ea typeface="Literata 1 Light"/>
                <a:cs typeface="Literata 1 Light"/>
                <a:sym typeface="Literata 1 Light"/>
              </a:rPr>
              <a:t>Aged 16–19?</a:t>
            </a:r>
          </a:p>
          <a:p>
            <a:pPr algn="l">
              <a:lnSpc>
                <a:spcPts val="3225"/>
              </a:lnSpc>
            </a:pPr>
            <a:endParaRPr lang="en-US" sz="2687" spc="-26">
              <a:solidFill>
                <a:srgbClr val="181818"/>
              </a:solidFill>
              <a:latin typeface="Literata 1 Light"/>
              <a:ea typeface="Literata 1 Light"/>
              <a:cs typeface="Literata 1 Light"/>
              <a:sym typeface="Literata 1 Light"/>
            </a:endParaRPr>
          </a:p>
          <a:p>
            <a:pPr algn="l">
              <a:lnSpc>
                <a:spcPts val="3225"/>
              </a:lnSpc>
            </a:pPr>
            <a:r>
              <a:rPr lang="en-US" sz="2687" spc="-26">
                <a:solidFill>
                  <a:srgbClr val="181818"/>
                </a:solidFill>
                <a:latin typeface="Literata 1 Light"/>
                <a:ea typeface="Literata 1 Light"/>
                <a:cs typeface="Literata 1 Light"/>
                <a:sym typeface="Literata 1 Light"/>
              </a:rPr>
              <a:t>Apply to our Bridge Builders Programme!</a:t>
            </a:r>
          </a:p>
        </p:txBody>
      </p:sp>
      <p:sp>
        <p:nvSpPr>
          <p:cNvPr id="17" name="TextBox 17"/>
          <p:cNvSpPr txBox="1"/>
          <p:nvPr/>
        </p:nvSpPr>
        <p:spPr>
          <a:xfrm>
            <a:off x="10779125" y="8610469"/>
            <a:ext cx="6779138" cy="1084616"/>
          </a:xfrm>
          <a:prstGeom prst="rect">
            <a:avLst/>
          </a:prstGeom>
        </p:spPr>
        <p:txBody>
          <a:bodyPr lIns="0" tIns="0" rIns="0" bIns="0" rtlCol="0" anchor="t">
            <a:spAutoFit/>
          </a:bodyPr>
          <a:lstStyle/>
          <a:p>
            <a:pPr algn="l">
              <a:lnSpc>
                <a:spcPts val="4307"/>
              </a:lnSpc>
            </a:pPr>
            <a:r>
              <a:rPr lang="en-US" sz="3589" spc="-35">
                <a:solidFill>
                  <a:srgbClr val="181818"/>
                </a:solidFill>
                <a:latin typeface="Literata 1 Light"/>
                <a:ea typeface="Literata 1 Light"/>
                <a:cs typeface="Literata 1 Light"/>
                <a:sym typeface="Literata 1 Light"/>
              </a:rPr>
              <a:t>Sign up for our weekly media literacy tool at www.sns.space</a:t>
            </a:r>
          </a:p>
        </p:txBody>
      </p:sp>
      <p:sp>
        <p:nvSpPr>
          <p:cNvPr id="18" name="Freeform 1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13"/>
            <a:stretch>
              <a:fillRect/>
            </a:stretch>
          </a:blipFill>
        </p:spPr>
        <p:txBody>
          <a:bodyPr/>
          <a:lstStyle/>
          <a:p>
            <a:endParaRPr lang="en-US"/>
          </a:p>
        </p:txBody>
      </p:sp>
      <p:grpSp>
        <p:nvGrpSpPr>
          <p:cNvPr id="19" name="Group 19"/>
          <p:cNvGrpSpPr/>
          <p:nvPr/>
        </p:nvGrpSpPr>
        <p:grpSpPr>
          <a:xfrm>
            <a:off x="495300" y="9284780"/>
            <a:ext cx="519890" cy="535495"/>
            <a:chOff x="0" y="0"/>
            <a:chExt cx="136926" cy="141036"/>
          </a:xfrm>
        </p:grpSpPr>
        <p:sp>
          <p:nvSpPr>
            <p:cNvPr id="20" name="Freeform 20"/>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21" name="TextBox 21"/>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22" name="Group 22"/>
          <p:cNvGrpSpPr/>
          <p:nvPr/>
        </p:nvGrpSpPr>
        <p:grpSpPr>
          <a:xfrm>
            <a:off x="1015190" y="9288715"/>
            <a:ext cx="5043080" cy="535495"/>
            <a:chOff x="33172" y="0"/>
            <a:chExt cx="1328219" cy="141036"/>
          </a:xfrm>
        </p:grpSpPr>
        <p:sp>
          <p:nvSpPr>
            <p:cNvPr id="23" name="Freeform 23"/>
            <p:cNvSpPr/>
            <p:nvPr/>
          </p:nvSpPr>
          <p:spPr>
            <a:xfrm>
              <a:off x="33172"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dirty="0"/>
            </a:p>
          </p:txBody>
        </p:sp>
        <p:sp>
          <p:nvSpPr>
            <p:cNvPr id="24" name="TextBox 24"/>
            <p:cNvSpPr txBox="1"/>
            <p:nvPr/>
          </p:nvSpPr>
          <p:spPr>
            <a:xfrm>
              <a:off x="67170" y="64505"/>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25" name="TextBox 25"/>
          <p:cNvSpPr txBox="1"/>
          <p:nvPr/>
        </p:nvSpPr>
        <p:spPr>
          <a:xfrm>
            <a:off x="663437" y="9371870"/>
            <a:ext cx="211597" cy="317972"/>
          </a:xfrm>
          <a:prstGeom prst="rect">
            <a:avLst/>
          </a:prstGeom>
        </p:spPr>
        <p:txBody>
          <a:bodyPr wrap="none" lIns="0" tIns="0" rIns="0" bIns="0" rtlCol="0" anchor="t">
            <a:spAutoFit/>
          </a:bodyPr>
          <a:lstStyle/>
          <a:p>
            <a:pPr algn="ctr">
              <a:lnSpc>
                <a:spcPts val="2659"/>
              </a:lnSpc>
              <a:spcBef>
                <a:spcPct val="0"/>
              </a:spcBef>
            </a:pPr>
            <a:r>
              <a:rPr lang="en-US" sz="1899" dirty="0">
                <a:solidFill>
                  <a:srgbClr val="000000"/>
                </a:solidFill>
                <a:latin typeface="Inter Tight"/>
                <a:ea typeface="Inter Tight"/>
                <a:cs typeface="Inter Tight"/>
                <a:sym typeface="Inter Tight"/>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00125" y="7538924"/>
            <a:ext cx="16287750" cy="2681401"/>
          </a:xfrm>
          <a:custGeom>
            <a:avLst/>
            <a:gdLst/>
            <a:ahLst/>
            <a:cxnLst/>
            <a:rect l="l" t="t" r="r" b="b"/>
            <a:pathLst>
              <a:path w="16287750" h="2681401">
                <a:moveTo>
                  <a:pt x="0" y="0"/>
                </a:moveTo>
                <a:lnTo>
                  <a:pt x="16287750" y="0"/>
                </a:lnTo>
                <a:lnTo>
                  <a:pt x="16287750" y="2681401"/>
                </a:lnTo>
                <a:lnTo>
                  <a:pt x="0" y="268140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495300" y="9286875"/>
            <a:ext cx="519890" cy="535495"/>
            <a:chOff x="0" y="0"/>
            <a:chExt cx="136926" cy="141036"/>
          </a:xfrm>
        </p:grpSpPr>
        <p:sp>
          <p:nvSpPr>
            <p:cNvPr id="4" name="Freeform 4"/>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5" name="TextBox 5"/>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6" name="Group 6"/>
          <p:cNvGrpSpPr/>
          <p:nvPr/>
        </p:nvGrpSpPr>
        <p:grpSpPr>
          <a:xfrm>
            <a:off x="996140" y="9286875"/>
            <a:ext cx="5060853" cy="535495"/>
            <a:chOff x="0" y="0"/>
            <a:chExt cx="1332900" cy="141036"/>
          </a:xfrm>
        </p:grpSpPr>
        <p:sp>
          <p:nvSpPr>
            <p:cNvPr id="7" name="Freeform 7"/>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dirty="0"/>
            </a:p>
          </p:txBody>
        </p:sp>
        <p:sp>
          <p:nvSpPr>
            <p:cNvPr id="8" name="TextBox 8"/>
            <p:cNvSpPr txBox="1"/>
            <p:nvPr/>
          </p:nvSpPr>
          <p:spPr>
            <a:xfrm>
              <a:off x="38679" y="7051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sp>
        <p:nvSpPr>
          <p:cNvPr id="9" name="Freeform 9"/>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93940" y="3551263"/>
            <a:ext cx="6514935" cy="2033121"/>
          </a:xfrm>
          <a:prstGeom prst="rect">
            <a:avLst/>
          </a:prstGeom>
        </p:spPr>
        <p:txBody>
          <a:bodyPr lIns="0" tIns="0" rIns="0" bIns="0" rtlCol="0" anchor="t">
            <a:spAutoFit/>
          </a:bodyPr>
          <a:lstStyle/>
          <a:p>
            <a:pPr algn="l">
              <a:lnSpc>
                <a:spcPts val="15235"/>
              </a:lnSpc>
            </a:pPr>
            <a:r>
              <a:rPr lang="en-US" sz="15235" b="1" spc="-137" dirty="0">
                <a:solidFill>
                  <a:srgbClr val="181818"/>
                </a:solidFill>
                <a:latin typeface="Special Gothic Condensed Semi-Bold"/>
                <a:ea typeface="Special Gothic Condensed Semi-Bold"/>
                <a:cs typeface="Special Gothic Condensed Semi-Bold"/>
                <a:sym typeface="Special Gothic Condensed Semi-Bold"/>
              </a:rPr>
              <a:t>Thank you</a:t>
            </a:r>
          </a:p>
        </p:txBody>
      </p:sp>
      <p:sp>
        <p:nvSpPr>
          <p:cNvPr id="11" name="Freeform 11"/>
          <p:cNvSpPr/>
          <p:nvPr/>
        </p:nvSpPr>
        <p:spPr>
          <a:xfrm>
            <a:off x="7999997" y="4347662"/>
            <a:ext cx="1681893" cy="249226"/>
          </a:xfrm>
          <a:custGeom>
            <a:avLst/>
            <a:gdLst/>
            <a:ahLst/>
            <a:cxnLst/>
            <a:rect l="l" t="t" r="r" b="b"/>
            <a:pathLst>
              <a:path w="1681893" h="249226">
                <a:moveTo>
                  <a:pt x="0" y="0"/>
                </a:moveTo>
                <a:lnTo>
                  <a:pt x="1681893" y="0"/>
                </a:lnTo>
                <a:lnTo>
                  <a:pt x="1681893" y="249226"/>
                </a:lnTo>
                <a:lnTo>
                  <a:pt x="0" y="249226"/>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581941" y="9364440"/>
            <a:ext cx="224421" cy="317972"/>
          </a:xfrm>
          <a:prstGeom prst="rect">
            <a:avLst/>
          </a:prstGeom>
        </p:spPr>
        <p:txBody>
          <a:bodyPr wrap="none" lIns="0" tIns="0" rIns="0" bIns="0" rtlCol="0" anchor="t">
            <a:spAutoFit/>
          </a:bodyPr>
          <a:lstStyle/>
          <a:p>
            <a:pPr algn="ctr">
              <a:lnSpc>
                <a:spcPts val="2659"/>
              </a:lnSpc>
              <a:spcBef>
                <a:spcPct val="0"/>
              </a:spcBef>
            </a:pPr>
            <a:r>
              <a:rPr lang="en-US" sz="1899" dirty="0">
                <a:solidFill>
                  <a:srgbClr val="000000"/>
                </a:solidFill>
                <a:latin typeface="Inter Tight"/>
                <a:ea typeface="Inter Tight"/>
                <a:cs typeface="Inter Tight"/>
                <a:sym typeface="Inter Tight"/>
              </a:rPr>
              <a:t>18</a:t>
            </a:r>
          </a:p>
        </p:txBody>
      </p:sp>
      <p:sp>
        <p:nvSpPr>
          <p:cNvPr id="13" name="TextBox 13"/>
          <p:cNvSpPr txBox="1"/>
          <p:nvPr/>
        </p:nvSpPr>
        <p:spPr>
          <a:xfrm>
            <a:off x="10302875" y="3898459"/>
            <a:ext cx="6985000" cy="1714500"/>
          </a:xfrm>
          <a:prstGeom prst="rect">
            <a:avLst/>
          </a:prstGeom>
        </p:spPr>
        <p:txBody>
          <a:bodyPr lIns="0" tIns="0" rIns="0" bIns="0" rtlCol="0" anchor="t">
            <a:spAutoFit/>
          </a:bodyPr>
          <a:lstStyle/>
          <a:p>
            <a:pPr algn="l">
              <a:lnSpc>
                <a:spcPts val="4559"/>
              </a:lnSpc>
            </a:pPr>
            <a:r>
              <a:rPr lang="en-US" sz="3799" spc="-75">
                <a:solidFill>
                  <a:srgbClr val="181818"/>
                </a:solidFill>
                <a:latin typeface="Literata 1 Light"/>
                <a:ea typeface="Literata 1 Light"/>
                <a:cs typeface="Literata 1 Light"/>
                <a:sym typeface="Literata 1 Light"/>
              </a:rPr>
              <a:t>@sns</a:t>
            </a:r>
          </a:p>
          <a:p>
            <a:pPr algn="l">
              <a:lnSpc>
                <a:spcPts val="4559"/>
              </a:lnSpc>
            </a:pPr>
            <a:r>
              <a:rPr lang="en-US" sz="3799" spc="-75">
                <a:solidFill>
                  <a:srgbClr val="181818"/>
                </a:solidFill>
                <a:latin typeface="Literata 1 Light"/>
                <a:ea typeface="Literata 1 Light"/>
                <a:cs typeface="Literata 1 Light"/>
                <a:sym typeface="Literata 1 Light"/>
              </a:rPr>
              <a:t>team@sns.space</a:t>
            </a:r>
          </a:p>
          <a:p>
            <a:pPr algn="l">
              <a:lnSpc>
                <a:spcPts val="4559"/>
              </a:lnSpc>
            </a:pPr>
            <a:r>
              <a:rPr lang="en-US" sz="3799" spc="-75">
                <a:solidFill>
                  <a:srgbClr val="181818"/>
                </a:solidFill>
                <a:latin typeface="Literata 1 Light"/>
                <a:ea typeface="Literata 1 Light"/>
                <a:cs typeface="Literata 1 Light"/>
                <a:sym typeface="Literata 1 Light"/>
              </a:rPr>
              <a:t>sns.space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93940" y="2696675"/>
            <a:ext cx="1403185" cy="849397"/>
            <a:chOff x="0" y="0"/>
            <a:chExt cx="369563" cy="223710"/>
          </a:xfrm>
        </p:grpSpPr>
        <p:sp>
          <p:nvSpPr>
            <p:cNvPr id="4" name="Freeform 4"/>
            <p:cNvSpPr/>
            <p:nvPr/>
          </p:nvSpPr>
          <p:spPr>
            <a:xfrm>
              <a:off x="0" y="0"/>
              <a:ext cx="369563" cy="223710"/>
            </a:xfrm>
            <a:custGeom>
              <a:avLst/>
              <a:gdLst/>
              <a:ahLst/>
              <a:cxnLst/>
              <a:rect l="l" t="t" r="r" b="b"/>
              <a:pathLst>
                <a:path w="369563" h="130487">
                  <a:moveTo>
                    <a:pt x="0" y="0"/>
                  </a:moveTo>
                  <a:lnTo>
                    <a:pt x="369563" y="0"/>
                  </a:lnTo>
                  <a:lnTo>
                    <a:pt x="369563" y="130487"/>
                  </a:lnTo>
                  <a:lnTo>
                    <a:pt x="0" y="130487"/>
                  </a:lnTo>
                  <a:close/>
                </a:path>
              </a:pathLst>
            </a:custGeom>
            <a:solidFill>
              <a:srgbClr val="181818"/>
            </a:solidFill>
            <a:ln cap="sq">
              <a:noFill/>
              <a:prstDash val="solid"/>
              <a:miter/>
            </a:ln>
          </p:spPr>
          <p:txBody>
            <a:bodyPr/>
            <a:lstStyle/>
            <a:p>
              <a:endParaRPr lang="en-US"/>
            </a:p>
          </p:txBody>
        </p:sp>
        <p:sp>
          <p:nvSpPr>
            <p:cNvPr id="5" name="TextBox 5"/>
            <p:cNvSpPr txBox="1"/>
            <p:nvPr/>
          </p:nvSpPr>
          <p:spPr>
            <a:xfrm>
              <a:off x="0" y="123825"/>
              <a:ext cx="369563" cy="6662"/>
            </a:xfrm>
            <a:prstGeom prst="rect">
              <a:avLst/>
            </a:prstGeom>
          </p:spPr>
          <p:txBody>
            <a:bodyPr lIns="38100" tIns="38100" rIns="38100" bIns="38100" rtlCol="0" anchor="t"/>
            <a:lstStyle/>
            <a:p>
              <a:pPr algn="ctr">
                <a:lnSpc>
                  <a:spcPts val="949"/>
                </a:lnSpc>
              </a:pPr>
              <a:r>
                <a:rPr lang="en-US" sz="1899" spc="-9">
                  <a:solidFill>
                    <a:srgbClr val="FFFFFF"/>
                  </a:solidFill>
                  <a:latin typeface="Literata 1 Light"/>
                  <a:ea typeface="Literata 1 Light"/>
                  <a:cs typeface="Literata 1 Light"/>
                  <a:sym typeface="Literata 1 Light"/>
                </a:rPr>
                <a:t>2025–2026</a:t>
              </a:r>
            </a:p>
          </p:txBody>
        </p:sp>
      </p:grpSp>
      <p:sp>
        <p:nvSpPr>
          <p:cNvPr id="6" name="Freeform 6"/>
          <p:cNvSpPr/>
          <p:nvPr/>
        </p:nvSpPr>
        <p:spPr>
          <a:xfrm>
            <a:off x="12944157" y="-479368"/>
            <a:ext cx="8706486" cy="11017540"/>
          </a:xfrm>
          <a:custGeom>
            <a:avLst/>
            <a:gdLst/>
            <a:ahLst/>
            <a:cxnLst/>
            <a:rect l="l" t="t" r="r" b="b"/>
            <a:pathLst>
              <a:path w="8706486" h="11017540">
                <a:moveTo>
                  <a:pt x="0" y="0"/>
                </a:moveTo>
                <a:lnTo>
                  <a:pt x="8706486" y="0"/>
                </a:lnTo>
                <a:lnTo>
                  <a:pt x="8706486" y="11017540"/>
                </a:lnTo>
                <a:lnTo>
                  <a:pt x="0" y="11017540"/>
                </a:lnTo>
                <a:lnTo>
                  <a:pt x="0" y="0"/>
                </a:lnTo>
                <a:close/>
              </a:path>
            </a:pathLst>
          </a:custGeom>
          <a:blipFill>
            <a:blip r:embed="rId4"/>
            <a:stretch>
              <a:fillRect b="-1818"/>
            </a:stretch>
          </a:blipFill>
        </p:spPr>
        <p:txBody>
          <a:bodyPr/>
          <a:lstStyle/>
          <a:p>
            <a:endParaRPr lang="en-US"/>
          </a:p>
        </p:txBody>
      </p:sp>
      <p:sp>
        <p:nvSpPr>
          <p:cNvPr id="7" name="Freeform 7"/>
          <p:cNvSpPr/>
          <p:nvPr/>
        </p:nvSpPr>
        <p:spPr>
          <a:xfrm>
            <a:off x="9406024" y="1028700"/>
            <a:ext cx="2794000" cy="2826186"/>
          </a:xfrm>
          <a:custGeom>
            <a:avLst/>
            <a:gdLst/>
            <a:ahLst/>
            <a:cxnLst/>
            <a:rect l="l" t="t" r="r" b="b"/>
            <a:pathLst>
              <a:path w="2794000" h="2826186">
                <a:moveTo>
                  <a:pt x="0" y="0"/>
                </a:moveTo>
                <a:lnTo>
                  <a:pt x="2794000" y="0"/>
                </a:lnTo>
                <a:lnTo>
                  <a:pt x="2794000" y="2826186"/>
                </a:lnTo>
                <a:lnTo>
                  <a:pt x="0" y="2826186"/>
                </a:lnTo>
                <a:lnTo>
                  <a:pt x="0" y="0"/>
                </a:lnTo>
                <a:close/>
              </a:path>
            </a:pathLst>
          </a:custGeom>
          <a:blipFill>
            <a:blip r:embed="rId5"/>
            <a:stretch>
              <a:fillRect r="-790"/>
            </a:stretch>
          </a:blipFill>
        </p:spPr>
        <p:txBody>
          <a:bodyPr/>
          <a:lstStyle/>
          <a:p>
            <a:endParaRPr lang="en-US"/>
          </a:p>
        </p:txBody>
      </p:sp>
      <p:grpSp>
        <p:nvGrpSpPr>
          <p:cNvPr id="8" name="Group 8"/>
          <p:cNvGrpSpPr/>
          <p:nvPr/>
        </p:nvGrpSpPr>
        <p:grpSpPr>
          <a:xfrm>
            <a:off x="7985125" y="7484593"/>
            <a:ext cx="2794000" cy="2814297"/>
            <a:chOff x="0" y="0"/>
            <a:chExt cx="735868" cy="741214"/>
          </a:xfrm>
        </p:grpSpPr>
        <p:sp>
          <p:nvSpPr>
            <p:cNvPr id="9" name="Freeform 9"/>
            <p:cNvSpPr/>
            <p:nvPr/>
          </p:nvSpPr>
          <p:spPr>
            <a:xfrm>
              <a:off x="0" y="0"/>
              <a:ext cx="735868" cy="741214"/>
            </a:xfrm>
            <a:custGeom>
              <a:avLst/>
              <a:gdLst/>
              <a:ahLst/>
              <a:cxnLst/>
              <a:rect l="l" t="t" r="r" b="b"/>
              <a:pathLst>
                <a:path w="735868" h="741214">
                  <a:moveTo>
                    <a:pt x="0" y="0"/>
                  </a:moveTo>
                  <a:lnTo>
                    <a:pt x="735868" y="0"/>
                  </a:lnTo>
                  <a:lnTo>
                    <a:pt x="735868" y="741214"/>
                  </a:lnTo>
                  <a:lnTo>
                    <a:pt x="0" y="741214"/>
                  </a:lnTo>
                  <a:close/>
                </a:path>
              </a:pathLst>
            </a:custGeom>
            <a:solidFill>
              <a:srgbClr val="B6B3B0"/>
            </a:solidFill>
          </p:spPr>
          <p:txBody>
            <a:bodyPr/>
            <a:lstStyle/>
            <a:p>
              <a:endParaRPr lang="en-US"/>
            </a:p>
          </p:txBody>
        </p:sp>
        <p:sp>
          <p:nvSpPr>
            <p:cNvPr id="10" name="TextBox 10"/>
            <p:cNvSpPr txBox="1"/>
            <p:nvPr/>
          </p:nvSpPr>
          <p:spPr>
            <a:xfrm>
              <a:off x="0" y="-38100"/>
              <a:ext cx="735868" cy="77931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4979650" y="5424995"/>
            <a:ext cx="2794000" cy="2794000"/>
            <a:chOff x="0" y="0"/>
            <a:chExt cx="735868" cy="735868"/>
          </a:xfrm>
        </p:grpSpPr>
        <p:sp>
          <p:nvSpPr>
            <p:cNvPr id="12" name="Freeform 12"/>
            <p:cNvSpPr/>
            <p:nvPr/>
          </p:nvSpPr>
          <p:spPr>
            <a:xfrm>
              <a:off x="0" y="0"/>
              <a:ext cx="735868" cy="735868"/>
            </a:xfrm>
            <a:custGeom>
              <a:avLst/>
              <a:gdLst/>
              <a:ahLst/>
              <a:cxnLst/>
              <a:rect l="l" t="t" r="r" b="b"/>
              <a:pathLst>
                <a:path w="735868" h="735868">
                  <a:moveTo>
                    <a:pt x="0" y="0"/>
                  </a:moveTo>
                  <a:lnTo>
                    <a:pt x="735868" y="0"/>
                  </a:lnTo>
                  <a:lnTo>
                    <a:pt x="735868" y="735868"/>
                  </a:lnTo>
                  <a:lnTo>
                    <a:pt x="0" y="735868"/>
                  </a:lnTo>
                  <a:close/>
                </a:path>
              </a:pathLst>
            </a:custGeom>
            <a:solidFill>
              <a:srgbClr val="FFFFFF"/>
            </a:solidFill>
          </p:spPr>
          <p:txBody>
            <a:bodyPr/>
            <a:lstStyle/>
            <a:p>
              <a:endParaRPr lang="en-US"/>
            </a:p>
          </p:txBody>
        </p:sp>
        <p:sp>
          <p:nvSpPr>
            <p:cNvPr id="13" name="TextBox 13"/>
            <p:cNvSpPr txBox="1"/>
            <p:nvPr/>
          </p:nvSpPr>
          <p:spPr>
            <a:xfrm>
              <a:off x="0" y="-38100"/>
              <a:ext cx="735868" cy="77396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1298602" y="4335642"/>
            <a:ext cx="2794000" cy="2794000"/>
          </a:xfrm>
          <a:custGeom>
            <a:avLst/>
            <a:gdLst/>
            <a:ahLst/>
            <a:cxnLst/>
            <a:rect l="l" t="t" r="r" b="b"/>
            <a:pathLst>
              <a:path w="2794000" h="2794000">
                <a:moveTo>
                  <a:pt x="0" y="0"/>
                </a:moveTo>
                <a:lnTo>
                  <a:pt x="2794000" y="0"/>
                </a:lnTo>
                <a:lnTo>
                  <a:pt x="2794000" y="2794000"/>
                </a:lnTo>
                <a:lnTo>
                  <a:pt x="0" y="2794000"/>
                </a:lnTo>
                <a:lnTo>
                  <a:pt x="0" y="0"/>
                </a:lnTo>
                <a:close/>
              </a:path>
            </a:pathLst>
          </a:custGeom>
          <a:blipFill>
            <a:blip r:embed="rId6"/>
            <a:stretch>
              <a:fillRect/>
            </a:stretch>
          </a:blipFill>
        </p:spPr>
        <p:txBody>
          <a:bodyPr/>
          <a:lstStyle/>
          <a:p>
            <a:endParaRPr lang="en-US"/>
          </a:p>
        </p:txBody>
      </p:sp>
      <p:sp>
        <p:nvSpPr>
          <p:cNvPr id="15" name="Freeform 15"/>
          <p:cNvSpPr/>
          <p:nvPr/>
        </p:nvSpPr>
        <p:spPr>
          <a:xfrm>
            <a:off x="14970125" y="5424995"/>
            <a:ext cx="2794000" cy="2794000"/>
          </a:xfrm>
          <a:custGeom>
            <a:avLst/>
            <a:gdLst/>
            <a:ahLst/>
            <a:cxnLst/>
            <a:rect l="l" t="t" r="r" b="b"/>
            <a:pathLst>
              <a:path w="2794000" h="2794000">
                <a:moveTo>
                  <a:pt x="0" y="0"/>
                </a:moveTo>
                <a:lnTo>
                  <a:pt x="2794000" y="0"/>
                </a:lnTo>
                <a:lnTo>
                  <a:pt x="2794000" y="2794000"/>
                </a:lnTo>
                <a:lnTo>
                  <a:pt x="0" y="2794000"/>
                </a:lnTo>
                <a:lnTo>
                  <a:pt x="0" y="0"/>
                </a:lnTo>
                <a:close/>
              </a:path>
            </a:pathLst>
          </a:custGeom>
          <a:blipFill>
            <a:blip r:embed="rId7"/>
            <a:stretch>
              <a:fillRect/>
            </a:stretch>
          </a:blipFill>
        </p:spPr>
        <p:txBody>
          <a:bodyPr/>
          <a:lstStyle/>
          <a:p>
            <a:endParaRPr lang="en-US"/>
          </a:p>
        </p:txBody>
      </p:sp>
      <p:sp>
        <p:nvSpPr>
          <p:cNvPr id="16" name="Freeform 16"/>
          <p:cNvSpPr/>
          <p:nvPr/>
        </p:nvSpPr>
        <p:spPr>
          <a:xfrm>
            <a:off x="8139132" y="7663401"/>
            <a:ext cx="2533783" cy="2399338"/>
          </a:xfrm>
          <a:custGeom>
            <a:avLst/>
            <a:gdLst/>
            <a:ahLst/>
            <a:cxnLst/>
            <a:rect l="l" t="t" r="r" b="b"/>
            <a:pathLst>
              <a:path w="2533783" h="2399338">
                <a:moveTo>
                  <a:pt x="0" y="0"/>
                </a:moveTo>
                <a:lnTo>
                  <a:pt x="2533783" y="0"/>
                </a:lnTo>
                <a:lnTo>
                  <a:pt x="2533783" y="2399338"/>
                </a:lnTo>
                <a:lnTo>
                  <a:pt x="0" y="2399338"/>
                </a:lnTo>
                <a:lnTo>
                  <a:pt x="0" y="0"/>
                </a:lnTo>
                <a:close/>
              </a:path>
            </a:pathLst>
          </a:custGeom>
          <a:blipFill>
            <a:blip r:embed="rId8"/>
            <a:stretch>
              <a:fillRect l="-6078" t="-7102" r="-4191" b="-9346"/>
            </a:stretch>
          </a:blipFill>
        </p:spPr>
        <p:txBody>
          <a:bodyPr/>
          <a:lstStyle/>
          <a:p>
            <a:endParaRPr lang="en-US"/>
          </a:p>
        </p:txBody>
      </p:sp>
      <p:sp>
        <p:nvSpPr>
          <p:cNvPr id="17" name="TextBox 17"/>
          <p:cNvSpPr txBox="1"/>
          <p:nvPr/>
        </p:nvSpPr>
        <p:spPr>
          <a:xfrm>
            <a:off x="993940" y="4000526"/>
            <a:ext cx="9785185" cy="3344018"/>
          </a:xfrm>
          <a:prstGeom prst="rect">
            <a:avLst/>
          </a:prstGeom>
        </p:spPr>
        <p:txBody>
          <a:bodyPr lIns="0" tIns="0" rIns="0" bIns="0" rtlCol="0" anchor="t">
            <a:spAutoFit/>
          </a:bodyPr>
          <a:lstStyle/>
          <a:p>
            <a:pPr algn="l">
              <a:lnSpc>
                <a:spcPts val="8654"/>
              </a:lnSpc>
            </a:pPr>
            <a:r>
              <a:rPr lang="en-US" sz="8654" b="1" spc="-77">
                <a:solidFill>
                  <a:srgbClr val="181818"/>
                </a:solidFill>
                <a:latin typeface="Special Gothic Condensed Semi-Bold"/>
                <a:ea typeface="Special Gothic Condensed Semi-Bold"/>
                <a:cs typeface="Special Gothic Condensed Semi-Bold"/>
                <a:sym typeface="Special Gothic Condensed Semi-Bold"/>
              </a:rPr>
              <a:t>Listening to Palestinian and Israeli people when we see violence in the media</a:t>
            </a:r>
          </a:p>
        </p:txBody>
      </p:sp>
      <p:sp>
        <p:nvSpPr>
          <p:cNvPr id="18" name="Freeform 18"/>
          <p:cNvSpPr/>
          <p:nvPr/>
        </p:nvSpPr>
        <p:spPr>
          <a:xfrm>
            <a:off x="14706978" y="1294660"/>
            <a:ext cx="2794000" cy="2804030"/>
          </a:xfrm>
          <a:custGeom>
            <a:avLst/>
            <a:gdLst/>
            <a:ahLst/>
            <a:cxnLst/>
            <a:rect l="l" t="t" r="r" b="b"/>
            <a:pathLst>
              <a:path w="2794000" h="2804030">
                <a:moveTo>
                  <a:pt x="0" y="0"/>
                </a:moveTo>
                <a:lnTo>
                  <a:pt x="2794000" y="0"/>
                </a:lnTo>
                <a:lnTo>
                  <a:pt x="2794000" y="2804030"/>
                </a:lnTo>
                <a:lnTo>
                  <a:pt x="0" y="2804030"/>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6CFF"/>
        </a:solidFill>
        <a:effectLst/>
      </p:bgPr>
    </p:bg>
    <p:spTree>
      <p:nvGrpSpPr>
        <p:cNvPr id="1" name=""/>
        <p:cNvGrpSpPr/>
        <p:nvPr/>
      </p:nvGrpSpPr>
      <p:grpSpPr>
        <a:xfrm>
          <a:off x="0" y="0"/>
          <a:ext cx="0" cy="0"/>
          <a:chOff x="0" y="0"/>
          <a:chExt cx="0" cy="0"/>
        </a:xfrm>
      </p:grpSpPr>
      <p:grpSp>
        <p:nvGrpSpPr>
          <p:cNvPr id="2" name="Group 2"/>
          <p:cNvGrpSpPr/>
          <p:nvPr/>
        </p:nvGrpSpPr>
        <p:grpSpPr>
          <a:xfrm>
            <a:off x="993940" y="9284780"/>
            <a:ext cx="5021563" cy="535495"/>
            <a:chOff x="0" y="0"/>
            <a:chExt cx="1322552" cy="141036"/>
          </a:xfrm>
        </p:grpSpPr>
        <p:sp>
          <p:nvSpPr>
            <p:cNvPr id="3" name="Freeform 3"/>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ln w="19050" cap="sq">
              <a:solidFill>
                <a:srgbClr val="181818"/>
              </a:solidFill>
              <a:prstDash val="solid"/>
              <a:miter/>
            </a:ln>
          </p:spPr>
          <p:txBody>
            <a:bodyPr/>
            <a:lstStyle/>
            <a:p>
              <a:endParaRPr lang="en-US"/>
            </a:p>
          </p:txBody>
        </p:sp>
        <p:sp>
          <p:nvSpPr>
            <p:cNvPr id="4" name="TextBox 4"/>
            <p:cNvSpPr txBox="1"/>
            <p:nvPr/>
          </p:nvSpPr>
          <p:spPr>
            <a:xfrm>
              <a:off x="28331" y="61912"/>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5" name="Group 5"/>
          <p:cNvGrpSpPr/>
          <p:nvPr/>
        </p:nvGrpSpPr>
        <p:grpSpPr>
          <a:xfrm>
            <a:off x="493100" y="9284780"/>
            <a:ext cx="519890" cy="535495"/>
            <a:chOff x="0" y="0"/>
            <a:chExt cx="136926" cy="141036"/>
          </a:xfrm>
        </p:grpSpPr>
        <p:sp>
          <p:nvSpPr>
            <p:cNvPr id="6" name="Freeform 6"/>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ln w="19050" cap="sq">
              <a:solidFill>
                <a:srgbClr val="181818"/>
              </a:solidFill>
              <a:prstDash val="solid"/>
              <a:miter/>
            </a:ln>
          </p:spPr>
          <p:txBody>
            <a:bodyPr/>
            <a:lstStyle/>
            <a:p>
              <a:endParaRPr lang="en-US"/>
            </a:p>
          </p:txBody>
        </p:sp>
        <p:sp>
          <p:nvSpPr>
            <p:cNvPr id="7" name="TextBox 7"/>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1508" y="2837287"/>
            <a:ext cx="16014455" cy="6373798"/>
          </a:xfrm>
          <a:prstGeom prst="rect">
            <a:avLst/>
          </a:prstGeom>
        </p:spPr>
        <p:txBody>
          <a:bodyPr lIns="0" tIns="0" rIns="0" bIns="0" rtlCol="0" anchor="t">
            <a:spAutoFit/>
          </a:bodyPr>
          <a:lstStyle/>
          <a:p>
            <a:pPr algn="l">
              <a:lnSpc>
                <a:spcPts val="4638"/>
              </a:lnSpc>
            </a:pPr>
            <a:endParaRPr/>
          </a:p>
          <a:p>
            <a:pPr algn="l">
              <a:lnSpc>
                <a:spcPts val="4638"/>
              </a:lnSpc>
              <a:spcBef>
                <a:spcPct val="0"/>
              </a:spcBef>
            </a:pPr>
            <a:r>
              <a:rPr lang="en-US" sz="3313">
                <a:solidFill>
                  <a:srgbClr val="000000"/>
                </a:solidFill>
                <a:latin typeface="Literata 1 Light"/>
                <a:ea typeface="Literata 1 Light"/>
                <a:cs typeface="Literata 1 Light"/>
                <a:sym typeface="Literata 1 Light"/>
              </a:rPr>
              <a:t>1. Learn, as a school, how to express concern about this issue in a way that is civil and respectful to all members of our community</a:t>
            </a:r>
          </a:p>
          <a:p>
            <a:pPr algn="l">
              <a:lnSpc>
                <a:spcPts val="4638"/>
              </a:lnSpc>
              <a:spcBef>
                <a:spcPct val="0"/>
              </a:spcBef>
            </a:pPr>
            <a:endParaRPr lang="en-US" sz="3313">
              <a:solidFill>
                <a:srgbClr val="000000"/>
              </a:solidFill>
              <a:latin typeface="Literata 1 Light"/>
              <a:ea typeface="Literata 1 Light"/>
              <a:cs typeface="Literata 1 Light"/>
              <a:sym typeface="Literata 1 Light"/>
            </a:endParaRPr>
          </a:p>
          <a:p>
            <a:pPr algn="l">
              <a:lnSpc>
                <a:spcPts val="4638"/>
              </a:lnSpc>
              <a:spcBef>
                <a:spcPct val="0"/>
              </a:spcBef>
            </a:pPr>
            <a:r>
              <a:rPr lang="en-US" sz="3313">
                <a:solidFill>
                  <a:srgbClr val="000000"/>
                </a:solidFill>
                <a:latin typeface="Literata 1 Light"/>
                <a:ea typeface="Literata 1 Light"/>
                <a:cs typeface="Literata 1 Light"/>
                <a:sym typeface="Literata 1 Light"/>
              </a:rPr>
              <a:t>2. Reflect on how ordinary people are affected by violence in the region</a:t>
            </a:r>
          </a:p>
          <a:p>
            <a:pPr algn="l">
              <a:lnSpc>
                <a:spcPts val="4638"/>
              </a:lnSpc>
              <a:spcBef>
                <a:spcPct val="0"/>
              </a:spcBef>
            </a:pPr>
            <a:endParaRPr lang="en-US" sz="3313">
              <a:solidFill>
                <a:srgbClr val="000000"/>
              </a:solidFill>
              <a:latin typeface="Literata 1 Light"/>
              <a:ea typeface="Literata 1 Light"/>
              <a:cs typeface="Literata 1 Light"/>
              <a:sym typeface="Literata 1 Light"/>
            </a:endParaRPr>
          </a:p>
          <a:p>
            <a:pPr algn="l">
              <a:lnSpc>
                <a:spcPts val="4638"/>
              </a:lnSpc>
              <a:spcBef>
                <a:spcPct val="0"/>
              </a:spcBef>
            </a:pPr>
            <a:r>
              <a:rPr lang="en-US" sz="3313">
                <a:solidFill>
                  <a:srgbClr val="000000"/>
                </a:solidFill>
                <a:latin typeface="Literata 1 Light"/>
                <a:ea typeface="Literata 1 Light"/>
                <a:cs typeface="Literata 1 Light"/>
                <a:sym typeface="Literata 1 Light"/>
              </a:rPr>
              <a:t>3. Consider an approach that is centred on finding solutions rather than supporting one side to win against the other</a:t>
            </a:r>
          </a:p>
          <a:p>
            <a:pPr algn="l">
              <a:lnSpc>
                <a:spcPts val="4638"/>
              </a:lnSpc>
              <a:spcBef>
                <a:spcPct val="0"/>
              </a:spcBef>
            </a:pPr>
            <a:endParaRPr lang="en-US" sz="3313">
              <a:solidFill>
                <a:srgbClr val="000000"/>
              </a:solidFill>
              <a:latin typeface="Literata 1 Light"/>
              <a:ea typeface="Literata 1 Light"/>
              <a:cs typeface="Literata 1 Light"/>
              <a:sym typeface="Literata 1 Light"/>
            </a:endParaRPr>
          </a:p>
          <a:p>
            <a:pPr algn="l">
              <a:lnSpc>
                <a:spcPts val="4638"/>
              </a:lnSpc>
              <a:spcBef>
                <a:spcPct val="0"/>
              </a:spcBef>
            </a:pPr>
            <a:endParaRPr lang="en-US" sz="3313">
              <a:solidFill>
                <a:srgbClr val="000000"/>
              </a:solidFill>
              <a:latin typeface="Literata 1 Light"/>
              <a:ea typeface="Literata 1 Light"/>
              <a:cs typeface="Literata 1 Light"/>
              <a:sym typeface="Literata 1 Light"/>
            </a:endParaRPr>
          </a:p>
          <a:p>
            <a:pPr algn="l">
              <a:lnSpc>
                <a:spcPts val="4638"/>
              </a:lnSpc>
              <a:spcBef>
                <a:spcPct val="0"/>
              </a:spcBef>
            </a:pPr>
            <a:endParaRPr lang="en-US" sz="3313">
              <a:solidFill>
                <a:srgbClr val="000000"/>
              </a:solidFill>
              <a:latin typeface="Literata 1 Light"/>
              <a:ea typeface="Literata 1 Light"/>
              <a:cs typeface="Literata 1 Light"/>
              <a:sym typeface="Literata 1 Light"/>
            </a:endParaRPr>
          </a:p>
        </p:txBody>
      </p:sp>
      <p:sp>
        <p:nvSpPr>
          <p:cNvPr id="10" name="Freeform 10"/>
          <p:cNvSpPr/>
          <p:nvPr/>
        </p:nvSpPr>
        <p:spPr>
          <a:xfrm>
            <a:off x="7101180" y="2734668"/>
            <a:ext cx="4015112" cy="182656"/>
          </a:xfrm>
          <a:custGeom>
            <a:avLst/>
            <a:gdLst/>
            <a:ahLst/>
            <a:cxnLst/>
            <a:rect l="l" t="t" r="r" b="b"/>
            <a:pathLst>
              <a:path w="4015112" h="182656">
                <a:moveTo>
                  <a:pt x="0" y="0"/>
                </a:moveTo>
                <a:lnTo>
                  <a:pt x="4015112" y="0"/>
                </a:lnTo>
                <a:lnTo>
                  <a:pt x="4015112" y="182656"/>
                </a:lnTo>
                <a:lnTo>
                  <a:pt x="0" y="182656"/>
                </a:lnTo>
                <a:lnTo>
                  <a:pt x="0" y="0"/>
                </a:lnTo>
                <a:close/>
              </a:path>
            </a:pathLst>
          </a:custGeom>
          <a:blipFill>
            <a:blip r:embed="rId4"/>
            <a:stretch>
              <a:fillRect/>
            </a:stretch>
          </a:blipFill>
        </p:spPr>
        <p:txBody>
          <a:bodyPr/>
          <a:lstStyle/>
          <a:p>
            <a:endParaRPr lang="en-US"/>
          </a:p>
        </p:txBody>
      </p:sp>
      <p:sp>
        <p:nvSpPr>
          <p:cNvPr id="11" name="Freeform 11"/>
          <p:cNvSpPr/>
          <p:nvPr/>
        </p:nvSpPr>
        <p:spPr>
          <a:xfrm rot="1492923">
            <a:off x="14780865" y="6793106"/>
            <a:ext cx="2880359" cy="2880359"/>
          </a:xfrm>
          <a:custGeom>
            <a:avLst/>
            <a:gdLst/>
            <a:ahLst/>
            <a:cxnLst/>
            <a:rect l="l" t="t" r="r" b="b"/>
            <a:pathLst>
              <a:path w="2880359" h="2880359">
                <a:moveTo>
                  <a:pt x="0" y="0"/>
                </a:moveTo>
                <a:lnTo>
                  <a:pt x="2880358" y="0"/>
                </a:lnTo>
                <a:lnTo>
                  <a:pt x="2880358" y="2880359"/>
                </a:lnTo>
                <a:lnTo>
                  <a:pt x="0" y="2880359"/>
                </a:lnTo>
                <a:lnTo>
                  <a:pt x="0" y="0"/>
                </a:lnTo>
                <a:close/>
              </a:path>
            </a:pathLst>
          </a:custGeom>
          <a:blipFill>
            <a:blip r:embed="rId5"/>
            <a:stretch>
              <a:fillRect/>
            </a:stretch>
          </a:blipFill>
        </p:spPr>
        <p:txBody>
          <a:bodyPr/>
          <a:lstStyle/>
          <a:p>
            <a:endParaRPr lang="en-US"/>
          </a:p>
        </p:txBody>
      </p:sp>
      <p:sp>
        <p:nvSpPr>
          <p:cNvPr id="12" name="Freeform 12"/>
          <p:cNvSpPr/>
          <p:nvPr/>
        </p:nvSpPr>
        <p:spPr>
          <a:xfrm rot="-1427031">
            <a:off x="13500261" y="557784"/>
            <a:ext cx="2534147" cy="2534147"/>
          </a:xfrm>
          <a:custGeom>
            <a:avLst/>
            <a:gdLst/>
            <a:ahLst/>
            <a:cxnLst/>
            <a:rect l="l" t="t" r="r" b="b"/>
            <a:pathLst>
              <a:path w="2534147" h="2534147">
                <a:moveTo>
                  <a:pt x="0" y="0"/>
                </a:moveTo>
                <a:lnTo>
                  <a:pt x="2534147" y="0"/>
                </a:lnTo>
                <a:lnTo>
                  <a:pt x="2534147" y="2534147"/>
                </a:lnTo>
                <a:lnTo>
                  <a:pt x="0" y="2534147"/>
                </a:lnTo>
                <a:lnTo>
                  <a:pt x="0" y="0"/>
                </a:lnTo>
                <a:close/>
              </a:path>
            </a:pathLst>
          </a:custGeom>
          <a:blipFill>
            <a:blip r:embed="rId6"/>
            <a:stretch>
              <a:fillRect/>
            </a:stretch>
          </a:blipFill>
        </p:spPr>
        <p:txBody>
          <a:bodyPr/>
          <a:lstStyle/>
          <a:p>
            <a:endParaRPr lang="en-US"/>
          </a:p>
        </p:txBody>
      </p:sp>
      <p:sp>
        <p:nvSpPr>
          <p:cNvPr id="13" name="Freeform 13"/>
          <p:cNvSpPr/>
          <p:nvPr/>
        </p:nvSpPr>
        <p:spPr>
          <a:xfrm rot="-1494031">
            <a:off x="10145219" y="7340155"/>
            <a:ext cx="2410209" cy="2410209"/>
          </a:xfrm>
          <a:custGeom>
            <a:avLst/>
            <a:gdLst/>
            <a:ahLst/>
            <a:cxnLst/>
            <a:rect l="l" t="t" r="r" b="b"/>
            <a:pathLst>
              <a:path w="2410209" h="2410209">
                <a:moveTo>
                  <a:pt x="0" y="0"/>
                </a:moveTo>
                <a:lnTo>
                  <a:pt x="2410209" y="0"/>
                </a:lnTo>
                <a:lnTo>
                  <a:pt x="2410209" y="2410209"/>
                </a:lnTo>
                <a:lnTo>
                  <a:pt x="0" y="2410209"/>
                </a:lnTo>
                <a:lnTo>
                  <a:pt x="0" y="0"/>
                </a:lnTo>
                <a:close/>
              </a:path>
            </a:pathLst>
          </a:custGeom>
          <a:blipFill>
            <a:blip r:embed="rId7"/>
            <a:stretch>
              <a:fillRect/>
            </a:stretch>
          </a:blipFill>
        </p:spPr>
        <p:txBody>
          <a:bodyPr/>
          <a:lstStyle/>
          <a:p>
            <a:endParaRPr lang="en-US"/>
          </a:p>
        </p:txBody>
      </p:sp>
      <p:sp>
        <p:nvSpPr>
          <p:cNvPr id="14" name="TextBox 14"/>
          <p:cNvSpPr txBox="1"/>
          <p:nvPr/>
        </p:nvSpPr>
        <p:spPr>
          <a:xfrm>
            <a:off x="681236" y="9362345"/>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3</a:t>
            </a:r>
          </a:p>
        </p:txBody>
      </p:sp>
      <p:sp>
        <p:nvSpPr>
          <p:cNvPr id="15" name="TextBox 15"/>
          <p:cNvSpPr txBox="1"/>
          <p:nvPr/>
        </p:nvSpPr>
        <p:spPr>
          <a:xfrm>
            <a:off x="1726767" y="1482422"/>
            <a:ext cx="10223439" cy="1252247"/>
          </a:xfrm>
          <a:prstGeom prst="rect">
            <a:avLst/>
          </a:prstGeom>
        </p:spPr>
        <p:txBody>
          <a:bodyPr lIns="0" tIns="0" rIns="0" bIns="0" rtlCol="0" anchor="t">
            <a:spAutoFit/>
          </a:bodyPr>
          <a:lstStyle/>
          <a:p>
            <a:pPr algn="l">
              <a:lnSpc>
                <a:spcPts val="9354"/>
              </a:lnSpc>
            </a:pPr>
            <a:r>
              <a:rPr lang="en-US" sz="9354" b="1" spc="-84">
                <a:solidFill>
                  <a:srgbClr val="181818"/>
                </a:solidFill>
                <a:latin typeface="Special Gothic Condensed Semi-Bold"/>
                <a:ea typeface="Special Gothic Condensed Semi-Bold"/>
                <a:cs typeface="Special Gothic Condensed Semi-Bold"/>
                <a:sym typeface="Special Gothic Condensed Semi-Bold"/>
              </a:rPr>
              <a:t>AS A SCHOOL, WE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44806" cy="535495"/>
            <a:chOff x="0" y="0"/>
            <a:chExt cx="1302336"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8115" y="73110"/>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8" name="Group 8"/>
          <p:cNvGrpSpPr/>
          <p:nvPr/>
        </p:nvGrpSpPr>
        <p:grpSpPr>
          <a:xfrm>
            <a:off x="6111875" y="0"/>
            <a:ext cx="12176125" cy="10287000"/>
            <a:chOff x="0" y="0"/>
            <a:chExt cx="1082322" cy="914400"/>
          </a:xfrm>
        </p:grpSpPr>
        <p:sp>
          <p:nvSpPr>
            <p:cNvPr id="9" name="Freeform 9"/>
            <p:cNvSpPr/>
            <p:nvPr/>
          </p:nvSpPr>
          <p:spPr>
            <a:xfrm>
              <a:off x="0" y="0"/>
              <a:ext cx="1082322" cy="914400"/>
            </a:xfrm>
            <a:custGeom>
              <a:avLst/>
              <a:gdLst/>
              <a:ahLst/>
              <a:cxnLst/>
              <a:rect l="l" t="t" r="r" b="b"/>
              <a:pathLst>
                <a:path w="1082322" h="914400">
                  <a:moveTo>
                    <a:pt x="0" y="0"/>
                  </a:moveTo>
                  <a:lnTo>
                    <a:pt x="1082322" y="0"/>
                  </a:lnTo>
                  <a:lnTo>
                    <a:pt x="1082322" y="914400"/>
                  </a:lnTo>
                  <a:lnTo>
                    <a:pt x="0" y="914400"/>
                  </a:lnTo>
                  <a:close/>
                </a:path>
              </a:pathLst>
            </a:custGeom>
            <a:blipFill>
              <a:blip r:embed="rId3"/>
              <a:stretch>
                <a:fillRect l="-10024" r="-10024"/>
              </a:stretch>
            </a:blipFill>
          </p:spPr>
          <p:txBody>
            <a:bodyPr/>
            <a:lstStyle/>
            <a:p>
              <a:endParaRPr lang="en-US"/>
            </a:p>
          </p:txBody>
        </p:sp>
      </p:grpSp>
      <p:sp>
        <p:nvSpPr>
          <p:cNvPr id="10" name="Freeform 10"/>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4"/>
            <a:stretch>
              <a:fillRect/>
            </a:stretch>
          </a:blipFill>
        </p:spPr>
        <p:txBody>
          <a:bodyPr/>
          <a:lstStyle/>
          <a:p>
            <a:endParaRPr lang="en-US"/>
          </a:p>
        </p:txBody>
      </p:sp>
      <p:sp>
        <p:nvSpPr>
          <p:cNvPr id="11" name="Freeform 11"/>
          <p:cNvSpPr/>
          <p:nvPr/>
        </p:nvSpPr>
        <p:spPr>
          <a:xfrm>
            <a:off x="1850093" y="5720114"/>
            <a:ext cx="2668858" cy="282608"/>
          </a:xfrm>
          <a:custGeom>
            <a:avLst/>
            <a:gdLst/>
            <a:ahLst/>
            <a:cxnLst/>
            <a:rect l="l" t="t" r="r" b="b"/>
            <a:pathLst>
              <a:path w="2668858" h="282608">
                <a:moveTo>
                  <a:pt x="0" y="0"/>
                </a:moveTo>
                <a:lnTo>
                  <a:pt x="2668858" y="0"/>
                </a:lnTo>
                <a:lnTo>
                  <a:pt x="2668858" y="282608"/>
                </a:lnTo>
                <a:lnTo>
                  <a:pt x="0" y="282608"/>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282947" y="4021288"/>
            <a:ext cx="3803149" cy="1447181"/>
          </a:xfrm>
          <a:prstGeom prst="rect">
            <a:avLst/>
          </a:prstGeom>
        </p:spPr>
        <p:txBody>
          <a:bodyPr lIns="0" tIns="0" rIns="0" bIns="0" rtlCol="0" anchor="t">
            <a:spAutoFit/>
          </a:bodyPr>
          <a:lstStyle/>
          <a:p>
            <a:pPr algn="l">
              <a:lnSpc>
                <a:spcPts val="5600"/>
              </a:lnSpc>
            </a:pPr>
            <a:r>
              <a:rPr lang="en-US" sz="5600" b="1">
                <a:solidFill>
                  <a:srgbClr val="181818"/>
                </a:solidFill>
                <a:latin typeface="Special Gothic Condensed Semi-Bold"/>
                <a:ea typeface="Special Gothic Condensed Semi-Bold"/>
                <a:cs typeface="Special Gothic Condensed Semi-Bold"/>
                <a:sym typeface="Special Gothic Condensed Semi-Bold"/>
              </a:rPr>
              <a:t>Where in the world?</a:t>
            </a:r>
          </a:p>
        </p:txBody>
      </p:sp>
      <p:sp>
        <p:nvSpPr>
          <p:cNvPr id="13" name="TextBox 13"/>
          <p:cNvSpPr txBox="1"/>
          <p:nvPr/>
        </p:nvSpPr>
        <p:spPr>
          <a:xfrm>
            <a:off x="6834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5083748" cy="535495"/>
            <a:chOff x="0" y="0"/>
            <a:chExt cx="1338930"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44709" y="73110"/>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8" name="Group 8"/>
          <p:cNvGrpSpPr/>
          <p:nvPr/>
        </p:nvGrpSpPr>
        <p:grpSpPr>
          <a:xfrm>
            <a:off x="9382125" y="0"/>
            <a:ext cx="8905875" cy="10287000"/>
            <a:chOff x="0" y="0"/>
            <a:chExt cx="791633" cy="914400"/>
          </a:xfrm>
        </p:grpSpPr>
        <p:sp>
          <p:nvSpPr>
            <p:cNvPr id="9" name="Freeform 9"/>
            <p:cNvSpPr/>
            <p:nvPr/>
          </p:nvSpPr>
          <p:spPr>
            <a:xfrm>
              <a:off x="0" y="0"/>
              <a:ext cx="791633" cy="914400"/>
            </a:xfrm>
            <a:custGeom>
              <a:avLst/>
              <a:gdLst/>
              <a:ahLst/>
              <a:cxnLst/>
              <a:rect l="l" t="t" r="r" b="b"/>
              <a:pathLst>
                <a:path w="791633" h="914400">
                  <a:moveTo>
                    <a:pt x="0" y="0"/>
                  </a:moveTo>
                  <a:lnTo>
                    <a:pt x="791633" y="0"/>
                  </a:lnTo>
                  <a:lnTo>
                    <a:pt x="791633" y="914400"/>
                  </a:lnTo>
                  <a:lnTo>
                    <a:pt x="0" y="914400"/>
                  </a:lnTo>
                  <a:close/>
                </a:path>
              </a:pathLst>
            </a:custGeom>
            <a:blipFill>
              <a:blip r:embed="rId3"/>
              <a:stretch>
                <a:fillRect l="-71618" r="-3062"/>
              </a:stretch>
            </a:blipFill>
          </p:spPr>
          <p:txBody>
            <a:bodyPr/>
            <a:lstStyle/>
            <a:p>
              <a:endParaRPr lang="en-US"/>
            </a:p>
          </p:txBody>
        </p:sp>
      </p:grpSp>
      <p:sp>
        <p:nvSpPr>
          <p:cNvPr id="10" name="Freeform 10"/>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96140" y="4378237"/>
            <a:ext cx="6512735" cy="1160145"/>
          </a:xfrm>
          <a:prstGeom prst="rect">
            <a:avLst/>
          </a:prstGeom>
        </p:spPr>
        <p:txBody>
          <a:bodyPr lIns="0" tIns="0" rIns="0" bIns="0" rtlCol="0" anchor="t">
            <a:spAutoFit/>
          </a:bodyPr>
          <a:lstStyle/>
          <a:p>
            <a:pPr algn="l">
              <a:lnSpc>
                <a:spcPts val="3119"/>
              </a:lnSpc>
            </a:pPr>
            <a:r>
              <a:rPr lang="en-US" sz="2399" spc="-23" dirty="0">
                <a:solidFill>
                  <a:srgbClr val="181818"/>
                </a:solidFill>
                <a:latin typeface="Literata 1 Light"/>
                <a:ea typeface="Literata 1 Light"/>
                <a:cs typeface="Literata 1 Light"/>
                <a:sym typeface="Literata 1 Light"/>
              </a:rPr>
              <a:t>The yellow shaded area is the area </a:t>
            </a:r>
            <a:r>
              <a:rPr lang="en-US" sz="2399" spc="-23" dirty="0" err="1">
                <a:solidFill>
                  <a:srgbClr val="181818"/>
                </a:solidFill>
                <a:latin typeface="Literata 1 Light"/>
                <a:ea typeface="Literata 1 Light"/>
                <a:cs typeface="Literata 1 Light"/>
                <a:sym typeface="Literata 1 Light"/>
              </a:rPr>
              <a:t>recognised</a:t>
            </a:r>
            <a:r>
              <a:rPr lang="en-US" sz="2399" spc="-23" dirty="0">
                <a:solidFill>
                  <a:srgbClr val="181818"/>
                </a:solidFill>
                <a:latin typeface="Literata 1 Light"/>
                <a:ea typeface="Literata 1 Light"/>
                <a:cs typeface="Literata 1 Light"/>
                <a:sym typeface="Literata 1 Light"/>
              </a:rPr>
              <a:t> as the State of Israel by the UN and the UK Government.</a:t>
            </a:r>
          </a:p>
        </p:txBody>
      </p:sp>
      <p:sp>
        <p:nvSpPr>
          <p:cNvPr id="12" name="TextBox 12"/>
          <p:cNvSpPr txBox="1"/>
          <p:nvPr/>
        </p:nvSpPr>
        <p:spPr>
          <a:xfrm>
            <a:off x="6930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5</a:t>
            </a:r>
          </a:p>
        </p:txBody>
      </p:sp>
      <p:grpSp>
        <p:nvGrpSpPr>
          <p:cNvPr id="13" name="Group 13"/>
          <p:cNvGrpSpPr/>
          <p:nvPr/>
        </p:nvGrpSpPr>
        <p:grpSpPr>
          <a:xfrm>
            <a:off x="996140" y="2730447"/>
            <a:ext cx="6512735" cy="1114931"/>
            <a:chOff x="0" y="0"/>
            <a:chExt cx="8683647" cy="1486574"/>
          </a:xfrm>
        </p:grpSpPr>
        <p:sp>
          <p:nvSpPr>
            <p:cNvPr id="14" name="Freeform 14"/>
            <p:cNvSpPr/>
            <p:nvPr/>
          </p:nvSpPr>
          <p:spPr>
            <a:xfrm>
              <a:off x="778224" y="1156350"/>
              <a:ext cx="2952423" cy="330224"/>
            </a:xfrm>
            <a:custGeom>
              <a:avLst/>
              <a:gdLst/>
              <a:ahLst/>
              <a:cxnLst/>
              <a:rect l="l" t="t" r="r" b="b"/>
              <a:pathLst>
                <a:path w="2952423" h="330224">
                  <a:moveTo>
                    <a:pt x="0" y="0"/>
                  </a:moveTo>
                  <a:lnTo>
                    <a:pt x="2952423" y="0"/>
                  </a:lnTo>
                  <a:lnTo>
                    <a:pt x="2952423" y="330224"/>
                  </a:lnTo>
                  <a:lnTo>
                    <a:pt x="0" y="330224"/>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0" y="0"/>
              <a:ext cx="8683647" cy="762000"/>
            </a:xfrm>
            <a:prstGeom prst="rect">
              <a:avLst/>
            </a:prstGeom>
          </p:spPr>
          <p:txBody>
            <a:bodyPr lIns="0" tIns="0" rIns="0" bIns="0" rtlCol="0" anchor="t">
              <a:spAutoFit/>
            </a:bodyPr>
            <a:lstStyle/>
            <a:p>
              <a:pPr algn="l">
                <a:lnSpc>
                  <a:spcPts val="4559"/>
                </a:lnSpc>
              </a:pPr>
              <a:r>
                <a:rPr lang="en-US" sz="3799" spc="-75">
                  <a:solidFill>
                    <a:srgbClr val="181818"/>
                  </a:solidFill>
                  <a:latin typeface="Literata 1 Light"/>
                  <a:ea typeface="Literata 1 Light"/>
                  <a:cs typeface="Literata 1 Light"/>
                  <a:sym typeface="Literata 1 Light"/>
                </a:rPr>
                <a:t>Map of Israel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B"/>
        </a:solidFill>
        <a:effectLst/>
      </p:bgPr>
    </p:bg>
    <p:spTree>
      <p:nvGrpSpPr>
        <p:cNvPr id="1" name=""/>
        <p:cNvGrpSpPr/>
        <p:nvPr/>
      </p:nvGrpSpPr>
      <p:grpSpPr>
        <a:xfrm>
          <a:off x="0" y="0"/>
          <a:ext cx="0" cy="0"/>
          <a:chOff x="0" y="0"/>
          <a:chExt cx="0" cy="0"/>
        </a:xfrm>
      </p:grpSpPr>
      <p:grpSp>
        <p:nvGrpSpPr>
          <p:cNvPr id="2" name="Group 2"/>
          <p:cNvGrpSpPr/>
          <p:nvPr/>
        </p:nvGrpSpPr>
        <p:grpSpPr>
          <a:xfrm>
            <a:off x="495300" y="9284780"/>
            <a:ext cx="519890" cy="535495"/>
            <a:chOff x="0" y="0"/>
            <a:chExt cx="136926" cy="141036"/>
          </a:xfrm>
        </p:grpSpPr>
        <p:sp>
          <p:nvSpPr>
            <p:cNvPr id="3" name="Freeform 3"/>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4" name="TextBox 4"/>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grpSp>
        <p:nvGrpSpPr>
          <p:cNvPr id="5" name="Group 5"/>
          <p:cNvGrpSpPr/>
          <p:nvPr/>
        </p:nvGrpSpPr>
        <p:grpSpPr>
          <a:xfrm>
            <a:off x="996140" y="9284780"/>
            <a:ext cx="4961026" cy="535495"/>
            <a:chOff x="0" y="0"/>
            <a:chExt cx="1306608" cy="141036"/>
          </a:xfrm>
        </p:grpSpPr>
        <p:sp>
          <p:nvSpPr>
            <p:cNvPr id="6" name="Freeform 6"/>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solidFill>
              <a:srgbClr val="F5F1EB"/>
            </a:solidFill>
            <a:ln w="19050" cap="sq">
              <a:solidFill>
                <a:srgbClr val="181818"/>
              </a:solidFill>
              <a:prstDash val="solid"/>
              <a:miter/>
            </a:ln>
          </p:spPr>
          <p:txBody>
            <a:bodyPr/>
            <a:lstStyle/>
            <a:p>
              <a:endParaRPr lang="en-US"/>
            </a:p>
          </p:txBody>
        </p:sp>
        <p:sp>
          <p:nvSpPr>
            <p:cNvPr id="7" name="TextBox 7"/>
            <p:cNvSpPr txBox="1"/>
            <p:nvPr/>
          </p:nvSpPr>
          <p:spPr>
            <a:xfrm>
              <a:off x="12387" y="7051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8" name="Group 8"/>
          <p:cNvGrpSpPr/>
          <p:nvPr/>
        </p:nvGrpSpPr>
        <p:grpSpPr>
          <a:xfrm>
            <a:off x="9382125" y="0"/>
            <a:ext cx="8905875" cy="10287000"/>
            <a:chOff x="0" y="0"/>
            <a:chExt cx="791633" cy="914400"/>
          </a:xfrm>
        </p:grpSpPr>
        <p:sp>
          <p:nvSpPr>
            <p:cNvPr id="9" name="Freeform 9"/>
            <p:cNvSpPr/>
            <p:nvPr/>
          </p:nvSpPr>
          <p:spPr>
            <a:xfrm>
              <a:off x="0" y="0"/>
              <a:ext cx="791633" cy="914400"/>
            </a:xfrm>
            <a:custGeom>
              <a:avLst/>
              <a:gdLst/>
              <a:ahLst/>
              <a:cxnLst/>
              <a:rect l="l" t="t" r="r" b="b"/>
              <a:pathLst>
                <a:path w="791633" h="914400">
                  <a:moveTo>
                    <a:pt x="0" y="0"/>
                  </a:moveTo>
                  <a:lnTo>
                    <a:pt x="791633" y="0"/>
                  </a:lnTo>
                  <a:lnTo>
                    <a:pt x="791633" y="914400"/>
                  </a:lnTo>
                  <a:lnTo>
                    <a:pt x="0" y="914400"/>
                  </a:lnTo>
                  <a:close/>
                </a:path>
              </a:pathLst>
            </a:custGeom>
            <a:blipFill>
              <a:blip r:embed="rId3"/>
              <a:stretch>
                <a:fillRect l="-87297" t="-3611" b="-3611"/>
              </a:stretch>
            </a:blipFill>
          </p:spPr>
          <p:txBody>
            <a:bodyPr/>
            <a:lstStyle/>
            <a:p>
              <a:endParaRPr lang="en-US"/>
            </a:p>
          </p:txBody>
        </p:sp>
      </p:grpSp>
      <p:sp>
        <p:nvSpPr>
          <p:cNvPr id="10" name="Freeform 10"/>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4"/>
            <a:stretch>
              <a:fillRect/>
            </a:stretch>
          </a:blipFill>
        </p:spPr>
        <p:txBody>
          <a:bodyPr/>
          <a:lstStyle/>
          <a:p>
            <a:endParaRPr lang="en-US"/>
          </a:p>
        </p:txBody>
      </p:sp>
      <p:sp>
        <p:nvSpPr>
          <p:cNvPr id="11" name="Freeform 11"/>
          <p:cNvSpPr/>
          <p:nvPr/>
        </p:nvSpPr>
        <p:spPr>
          <a:xfrm>
            <a:off x="1579808" y="3597710"/>
            <a:ext cx="2214317" cy="247668"/>
          </a:xfrm>
          <a:custGeom>
            <a:avLst/>
            <a:gdLst/>
            <a:ahLst/>
            <a:cxnLst/>
            <a:rect l="l" t="t" r="r" b="b"/>
            <a:pathLst>
              <a:path w="2214317" h="247668">
                <a:moveTo>
                  <a:pt x="0" y="0"/>
                </a:moveTo>
                <a:lnTo>
                  <a:pt x="2214317" y="0"/>
                </a:lnTo>
                <a:lnTo>
                  <a:pt x="2214317" y="247667"/>
                </a:lnTo>
                <a:lnTo>
                  <a:pt x="0" y="247667"/>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996140" y="4378237"/>
            <a:ext cx="6988985" cy="1160145"/>
          </a:xfrm>
          <a:prstGeom prst="rect">
            <a:avLst/>
          </a:prstGeom>
        </p:spPr>
        <p:txBody>
          <a:bodyPr lIns="0" tIns="0" rIns="0" bIns="0" rtlCol="0" anchor="t">
            <a:spAutoFit/>
          </a:bodyPr>
          <a:lstStyle/>
          <a:p>
            <a:pPr algn="l">
              <a:lnSpc>
                <a:spcPts val="3119"/>
              </a:lnSpc>
            </a:pPr>
            <a:r>
              <a:rPr lang="en-US" sz="2399" spc="-23" dirty="0">
                <a:solidFill>
                  <a:srgbClr val="181818"/>
                </a:solidFill>
                <a:latin typeface="Literata 1 Light"/>
                <a:ea typeface="Literata 1 Light"/>
                <a:cs typeface="Literata 1 Light"/>
                <a:sym typeface="Literata 1 Light"/>
              </a:rPr>
              <a:t>The green shaded area is the area </a:t>
            </a:r>
            <a:r>
              <a:rPr lang="en-US" sz="2399" spc="-23" dirty="0" err="1">
                <a:solidFill>
                  <a:srgbClr val="181818"/>
                </a:solidFill>
                <a:latin typeface="Literata 1 Light"/>
                <a:ea typeface="Literata 1 Light"/>
                <a:cs typeface="Literata 1 Light"/>
                <a:sym typeface="Literata 1 Light"/>
              </a:rPr>
              <a:t>recognised</a:t>
            </a:r>
            <a:r>
              <a:rPr lang="en-US" sz="2399" spc="-23" dirty="0">
                <a:solidFill>
                  <a:srgbClr val="181818"/>
                </a:solidFill>
                <a:latin typeface="Literata 1 Light"/>
                <a:ea typeface="Literata 1 Light"/>
                <a:cs typeface="Literata 1 Light"/>
                <a:sym typeface="Literata 1 Light"/>
              </a:rPr>
              <a:t> as the Occupied Palestinian Territories or Palestine by the UN and the UK Government.</a:t>
            </a:r>
          </a:p>
        </p:txBody>
      </p:sp>
      <p:sp>
        <p:nvSpPr>
          <p:cNvPr id="13" name="TextBox 13"/>
          <p:cNvSpPr txBox="1"/>
          <p:nvPr/>
        </p:nvSpPr>
        <p:spPr>
          <a:xfrm>
            <a:off x="693035" y="9371870"/>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6</a:t>
            </a:r>
          </a:p>
        </p:txBody>
      </p:sp>
      <p:sp>
        <p:nvSpPr>
          <p:cNvPr id="14" name="TextBox 14"/>
          <p:cNvSpPr txBox="1"/>
          <p:nvPr/>
        </p:nvSpPr>
        <p:spPr>
          <a:xfrm>
            <a:off x="996140" y="2730447"/>
            <a:ext cx="6512735" cy="571500"/>
          </a:xfrm>
          <a:prstGeom prst="rect">
            <a:avLst/>
          </a:prstGeom>
        </p:spPr>
        <p:txBody>
          <a:bodyPr lIns="0" tIns="0" rIns="0" bIns="0" rtlCol="0" anchor="t">
            <a:spAutoFit/>
          </a:bodyPr>
          <a:lstStyle/>
          <a:p>
            <a:pPr algn="l">
              <a:lnSpc>
                <a:spcPts val="4559"/>
              </a:lnSpc>
            </a:pPr>
            <a:r>
              <a:rPr lang="en-US" sz="3799" spc="-75">
                <a:solidFill>
                  <a:srgbClr val="181818"/>
                </a:solidFill>
                <a:latin typeface="Literata 1 Light"/>
                <a:ea typeface="Literata 1 Light"/>
                <a:cs typeface="Literata 1 Light"/>
                <a:sym typeface="Literata 1 Light"/>
              </a:rPr>
              <a:t>Map of Palestine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0EAFF"/>
        </a:solidFill>
        <a:effectLst/>
      </p:bgPr>
    </p:bg>
    <p:spTree>
      <p:nvGrpSpPr>
        <p:cNvPr id="1" name=""/>
        <p:cNvGrpSpPr/>
        <p:nvPr/>
      </p:nvGrpSpPr>
      <p:grpSpPr>
        <a:xfrm>
          <a:off x="0" y="0"/>
          <a:ext cx="0" cy="0"/>
          <a:chOff x="0" y="0"/>
          <a:chExt cx="0" cy="0"/>
        </a:xfrm>
      </p:grpSpPr>
      <p:grpSp>
        <p:nvGrpSpPr>
          <p:cNvPr id="2" name="Group 2"/>
          <p:cNvGrpSpPr/>
          <p:nvPr/>
        </p:nvGrpSpPr>
        <p:grpSpPr>
          <a:xfrm>
            <a:off x="993940" y="9284780"/>
            <a:ext cx="5023484" cy="535495"/>
            <a:chOff x="0" y="0"/>
            <a:chExt cx="1323058" cy="141036"/>
          </a:xfrm>
        </p:grpSpPr>
        <p:sp>
          <p:nvSpPr>
            <p:cNvPr id="3" name="Freeform 3"/>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ln w="19050" cap="sq">
              <a:solidFill>
                <a:srgbClr val="181818"/>
              </a:solidFill>
              <a:prstDash val="solid"/>
              <a:miter/>
            </a:ln>
          </p:spPr>
          <p:txBody>
            <a:bodyPr/>
            <a:lstStyle/>
            <a:p>
              <a:endParaRPr lang="en-US"/>
            </a:p>
          </p:txBody>
        </p:sp>
        <p:sp>
          <p:nvSpPr>
            <p:cNvPr id="4" name="TextBox 4"/>
            <p:cNvSpPr txBox="1"/>
            <p:nvPr/>
          </p:nvSpPr>
          <p:spPr>
            <a:xfrm>
              <a:off x="28837" y="7051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5" name="Group 5"/>
          <p:cNvGrpSpPr/>
          <p:nvPr/>
        </p:nvGrpSpPr>
        <p:grpSpPr>
          <a:xfrm>
            <a:off x="493100" y="9284780"/>
            <a:ext cx="519890" cy="535495"/>
            <a:chOff x="0" y="0"/>
            <a:chExt cx="136926" cy="141036"/>
          </a:xfrm>
        </p:grpSpPr>
        <p:sp>
          <p:nvSpPr>
            <p:cNvPr id="6" name="Freeform 6"/>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ln w="19050" cap="sq">
              <a:solidFill>
                <a:srgbClr val="181818"/>
              </a:solidFill>
              <a:prstDash val="solid"/>
              <a:miter/>
            </a:ln>
          </p:spPr>
          <p:txBody>
            <a:bodyPr/>
            <a:lstStyle/>
            <a:p>
              <a:endParaRPr lang="en-US"/>
            </a:p>
          </p:txBody>
        </p:sp>
        <p:sp>
          <p:nvSpPr>
            <p:cNvPr id="7" name="TextBox 7"/>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Freeform 9"/>
          <p:cNvSpPr/>
          <p:nvPr/>
        </p:nvSpPr>
        <p:spPr>
          <a:xfrm>
            <a:off x="2026548" y="1000125"/>
            <a:ext cx="12800268" cy="7792163"/>
          </a:xfrm>
          <a:custGeom>
            <a:avLst/>
            <a:gdLst/>
            <a:ahLst/>
            <a:cxnLst/>
            <a:rect l="l" t="t" r="r" b="b"/>
            <a:pathLst>
              <a:path w="12800268" h="7792163">
                <a:moveTo>
                  <a:pt x="0" y="0"/>
                </a:moveTo>
                <a:lnTo>
                  <a:pt x="12800269" y="0"/>
                </a:lnTo>
                <a:lnTo>
                  <a:pt x="12800269" y="7792163"/>
                </a:lnTo>
                <a:lnTo>
                  <a:pt x="0" y="7792163"/>
                </a:lnTo>
                <a:lnTo>
                  <a:pt x="0" y="0"/>
                </a:lnTo>
                <a:close/>
              </a:path>
            </a:pathLst>
          </a:custGeom>
          <a:blipFill>
            <a:blip r:embed="rId4"/>
            <a:stretch>
              <a:fillRect/>
            </a:stretch>
          </a:blipFill>
          <a:ln w="38100" cap="sq">
            <a:solidFill>
              <a:srgbClr val="000000"/>
            </a:solidFill>
            <a:prstDash val="solid"/>
            <a:miter/>
          </a:ln>
        </p:spPr>
        <p:txBody>
          <a:bodyPr/>
          <a:lstStyle/>
          <a:p>
            <a:endParaRPr lang="en-US"/>
          </a:p>
        </p:txBody>
      </p:sp>
      <p:sp>
        <p:nvSpPr>
          <p:cNvPr id="10" name="Freeform 10"/>
          <p:cNvSpPr/>
          <p:nvPr/>
        </p:nvSpPr>
        <p:spPr>
          <a:xfrm rot="720563">
            <a:off x="16126803" y="2115154"/>
            <a:ext cx="695092" cy="3880933"/>
          </a:xfrm>
          <a:custGeom>
            <a:avLst/>
            <a:gdLst/>
            <a:ahLst/>
            <a:cxnLst/>
            <a:rect l="l" t="t" r="r" b="b"/>
            <a:pathLst>
              <a:path w="695092" h="3880933">
                <a:moveTo>
                  <a:pt x="0" y="0"/>
                </a:moveTo>
                <a:lnTo>
                  <a:pt x="695093" y="0"/>
                </a:lnTo>
                <a:lnTo>
                  <a:pt x="695093" y="3880933"/>
                </a:lnTo>
                <a:lnTo>
                  <a:pt x="0" y="3880933"/>
                </a:lnTo>
                <a:lnTo>
                  <a:pt x="0" y="0"/>
                </a:lnTo>
                <a:close/>
              </a:path>
            </a:pathLst>
          </a:custGeom>
          <a:blipFill>
            <a:blip r:embed="rId5"/>
            <a:stretch>
              <a:fillRect/>
            </a:stretch>
          </a:blipFill>
        </p:spPr>
        <p:txBody>
          <a:bodyPr/>
          <a:lstStyle/>
          <a:p>
            <a:endParaRPr lang="en-US"/>
          </a:p>
        </p:txBody>
      </p:sp>
      <p:sp>
        <p:nvSpPr>
          <p:cNvPr id="11" name="Freeform 11"/>
          <p:cNvSpPr/>
          <p:nvPr/>
        </p:nvSpPr>
        <p:spPr>
          <a:xfrm>
            <a:off x="8638129" y="9104768"/>
            <a:ext cx="7836221" cy="876468"/>
          </a:xfrm>
          <a:custGeom>
            <a:avLst/>
            <a:gdLst/>
            <a:ahLst/>
            <a:cxnLst/>
            <a:rect l="l" t="t" r="r" b="b"/>
            <a:pathLst>
              <a:path w="7836221" h="876468">
                <a:moveTo>
                  <a:pt x="0" y="0"/>
                </a:moveTo>
                <a:lnTo>
                  <a:pt x="7836221" y="0"/>
                </a:lnTo>
                <a:lnTo>
                  <a:pt x="7836221" y="876468"/>
                </a:lnTo>
                <a:lnTo>
                  <a:pt x="0" y="876468"/>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685998" y="9362345"/>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00"/>
        </a:solidFill>
        <a:effectLst/>
      </p:bgPr>
    </p:bg>
    <p:spTree>
      <p:nvGrpSpPr>
        <p:cNvPr id="1" name=""/>
        <p:cNvGrpSpPr/>
        <p:nvPr/>
      </p:nvGrpSpPr>
      <p:grpSpPr>
        <a:xfrm>
          <a:off x="0" y="0"/>
          <a:ext cx="0" cy="0"/>
          <a:chOff x="0" y="0"/>
          <a:chExt cx="0" cy="0"/>
        </a:xfrm>
      </p:grpSpPr>
      <p:grpSp>
        <p:nvGrpSpPr>
          <p:cNvPr id="2" name="Group 2"/>
          <p:cNvGrpSpPr/>
          <p:nvPr/>
        </p:nvGrpSpPr>
        <p:grpSpPr>
          <a:xfrm>
            <a:off x="993940" y="9284780"/>
            <a:ext cx="5023484" cy="535495"/>
            <a:chOff x="0" y="0"/>
            <a:chExt cx="1323058" cy="141036"/>
          </a:xfrm>
        </p:grpSpPr>
        <p:sp>
          <p:nvSpPr>
            <p:cNvPr id="3" name="Freeform 3"/>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ln w="19050" cap="sq">
              <a:solidFill>
                <a:srgbClr val="181818"/>
              </a:solidFill>
              <a:prstDash val="solid"/>
              <a:miter/>
            </a:ln>
          </p:spPr>
          <p:txBody>
            <a:bodyPr/>
            <a:lstStyle/>
            <a:p>
              <a:endParaRPr lang="en-US"/>
            </a:p>
          </p:txBody>
        </p:sp>
        <p:sp>
          <p:nvSpPr>
            <p:cNvPr id="4" name="TextBox 4"/>
            <p:cNvSpPr txBox="1"/>
            <p:nvPr/>
          </p:nvSpPr>
          <p:spPr>
            <a:xfrm>
              <a:off x="28837" y="70518"/>
              <a:ext cx="1294221" cy="17211"/>
            </a:xfrm>
            <a:prstGeom prst="rect">
              <a:avLst/>
            </a:prstGeom>
          </p:spPr>
          <p:txBody>
            <a:bodyPr lIns="38100" tIns="38100" rIns="38100" bIns="38100" rtlCol="0" anchor="t"/>
            <a:lstStyle/>
            <a:p>
              <a:pPr algn="l">
                <a:lnSpc>
                  <a:spcPts val="949"/>
                </a:lnSpc>
              </a:pPr>
              <a:r>
                <a:rPr lang="en-US" sz="1899" spc="-9" dirty="0">
                  <a:solidFill>
                    <a:srgbClr val="181818"/>
                  </a:solidFill>
                  <a:latin typeface="Literata 1 Light"/>
                  <a:ea typeface="Literata 1 Light"/>
                  <a:cs typeface="Literata 1 Light"/>
                  <a:sym typeface="Literata 1 Light"/>
                </a:rPr>
                <a:t>ASSEMBLY PACK</a:t>
              </a:r>
            </a:p>
          </p:txBody>
        </p:sp>
      </p:grpSp>
      <p:grpSp>
        <p:nvGrpSpPr>
          <p:cNvPr id="5" name="Group 5"/>
          <p:cNvGrpSpPr/>
          <p:nvPr/>
        </p:nvGrpSpPr>
        <p:grpSpPr>
          <a:xfrm>
            <a:off x="493100" y="9284780"/>
            <a:ext cx="519890" cy="535495"/>
            <a:chOff x="0" y="0"/>
            <a:chExt cx="136926" cy="141036"/>
          </a:xfrm>
        </p:grpSpPr>
        <p:sp>
          <p:nvSpPr>
            <p:cNvPr id="6" name="Freeform 6"/>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ln w="19050" cap="sq">
              <a:solidFill>
                <a:srgbClr val="181818"/>
              </a:solidFill>
              <a:prstDash val="solid"/>
              <a:miter/>
            </a:ln>
          </p:spPr>
          <p:txBody>
            <a:bodyPr/>
            <a:lstStyle/>
            <a:p>
              <a:endParaRPr lang="en-US"/>
            </a:p>
          </p:txBody>
        </p:sp>
        <p:sp>
          <p:nvSpPr>
            <p:cNvPr id="7" name="TextBox 7"/>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Freeform 9"/>
          <p:cNvSpPr/>
          <p:nvPr/>
        </p:nvSpPr>
        <p:spPr>
          <a:xfrm>
            <a:off x="2874276" y="1028700"/>
            <a:ext cx="12860518" cy="7668084"/>
          </a:xfrm>
          <a:custGeom>
            <a:avLst/>
            <a:gdLst/>
            <a:ahLst/>
            <a:cxnLst/>
            <a:rect l="l" t="t" r="r" b="b"/>
            <a:pathLst>
              <a:path w="12860518" h="7668084">
                <a:moveTo>
                  <a:pt x="0" y="0"/>
                </a:moveTo>
                <a:lnTo>
                  <a:pt x="12860518" y="0"/>
                </a:lnTo>
                <a:lnTo>
                  <a:pt x="12860518" y="7668084"/>
                </a:lnTo>
                <a:lnTo>
                  <a:pt x="0" y="7668084"/>
                </a:lnTo>
                <a:lnTo>
                  <a:pt x="0" y="0"/>
                </a:lnTo>
                <a:close/>
              </a:path>
            </a:pathLst>
          </a:custGeom>
          <a:blipFill>
            <a:blip r:embed="rId4"/>
            <a:stretch>
              <a:fillRect/>
            </a:stretch>
          </a:blipFill>
          <a:ln w="38100" cap="sq">
            <a:solidFill>
              <a:srgbClr val="000000"/>
            </a:solidFill>
            <a:prstDash val="solid"/>
            <a:miter/>
          </a:ln>
        </p:spPr>
        <p:txBody>
          <a:bodyPr/>
          <a:lstStyle/>
          <a:p>
            <a:endParaRPr lang="en-US"/>
          </a:p>
        </p:txBody>
      </p:sp>
      <p:sp>
        <p:nvSpPr>
          <p:cNvPr id="10" name="TextBox 10"/>
          <p:cNvSpPr txBox="1"/>
          <p:nvPr/>
        </p:nvSpPr>
        <p:spPr>
          <a:xfrm>
            <a:off x="685998" y="9362345"/>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8</a:t>
            </a:r>
          </a:p>
        </p:txBody>
      </p:sp>
      <p:sp>
        <p:nvSpPr>
          <p:cNvPr id="11" name="Freeform 11"/>
          <p:cNvSpPr/>
          <p:nvPr/>
        </p:nvSpPr>
        <p:spPr>
          <a:xfrm>
            <a:off x="8638129" y="9104768"/>
            <a:ext cx="7836221" cy="876468"/>
          </a:xfrm>
          <a:custGeom>
            <a:avLst/>
            <a:gdLst/>
            <a:ahLst/>
            <a:cxnLst/>
            <a:rect l="l" t="t" r="r" b="b"/>
            <a:pathLst>
              <a:path w="7836221" h="876468">
                <a:moveTo>
                  <a:pt x="0" y="0"/>
                </a:moveTo>
                <a:lnTo>
                  <a:pt x="7836221" y="0"/>
                </a:lnTo>
                <a:lnTo>
                  <a:pt x="7836221" y="876468"/>
                </a:lnTo>
                <a:lnTo>
                  <a:pt x="0" y="87646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6CFF"/>
        </a:solidFill>
        <a:effectLst/>
      </p:bgPr>
    </p:bg>
    <p:spTree>
      <p:nvGrpSpPr>
        <p:cNvPr id="1" name=""/>
        <p:cNvGrpSpPr/>
        <p:nvPr/>
      </p:nvGrpSpPr>
      <p:grpSpPr>
        <a:xfrm>
          <a:off x="0" y="0"/>
          <a:ext cx="0" cy="0"/>
          <a:chOff x="0" y="0"/>
          <a:chExt cx="0" cy="0"/>
        </a:xfrm>
      </p:grpSpPr>
      <p:grpSp>
        <p:nvGrpSpPr>
          <p:cNvPr id="2" name="Group 2"/>
          <p:cNvGrpSpPr/>
          <p:nvPr/>
        </p:nvGrpSpPr>
        <p:grpSpPr>
          <a:xfrm>
            <a:off x="993940" y="9284780"/>
            <a:ext cx="4983435" cy="535495"/>
            <a:chOff x="0" y="0"/>
            <a:chExt cx="1312510" cy="141036"/>
          </a:xfrm>
        </p:grpSpPr>
        <p:sp>
          <p:nvSpPr>
            <p:cNvPr id="3" name="Freeform 3"/>
            <p:cNvSpPr/>
            <p:nvPr/>
          </p:nvSpPr>
          <p:spPr>
            <a:xfrm>
              <a:off x="0" y="0"/>
              <a:ext cx="1294221" cy="141036"/>
            </a:xfrm>
            <a:custGeom>
              <a:avLst/>
              <a:gdLst/>
              <a:ahLst/>
              <a:cxnLst/>
              <a:rect l="l" t="t" r="r" b="b"/>
              <a:pathLst>
                <a:path w="1294221" h="141036">
                  <a:moveTo>
                    <a:pt x="0" y="0"/>
                  </a:moveTo>
                  <a:lnTo>
                    <a:pt x="1294221" y="0"/>
                  </a:lnTo>
                  <a:lnTo>
                    <a:pt x="1294221" y="141036"/>
                  </a:lnTo>
                  <a:lnTo>
                    <a:pt x="0" y="141036"/>
                  </a:lnTo>
                  <a:close/>
                </a:path>
              </a:pathLst>
            </a:custGeom>
            <a:ln w="19050" cap="sq">
              <a:solidFill>
                <a:srgbClr val="181818"/>
              </a:solidFill>
              <a:prstDash val="solid"/>
              <a:miter/>
            </a:ln>
          </p:spPr>
          <p:txBody>
            <a:bodyPr/>
            <a:lstStyle/>
            <a:p>
              <a:endParaRPr lang="en-US"/>
            </a:p>
          </p:txBody>
        </p:sp>
        <p:sp>
          <p:nvSpPr>
            <p:cNvPr id="4" name="TextBox 4"/>
            <p:cNvSpPr txBox="1"/>
            <p:nvPr/>
          </p:nvSpPr>
          <p:spPr>
            <a:xfrm>
              <a:off x="18289" y="70518"/>
              <a:ext cx="1294221" cy="17211"/>
            </a:xfrm>
            <a:prstGeom prst="rect">
              <a:avLst/>
            </a:prstGeom>
          </p:spPr>
          <p:txBody>
            <a:bodyPr lIns="38100" tIns="38100" rIns="38100" bIns="38100" rtlCol="0" anchor="t"/>
            <a:lstStyle/>
            <a:p>
              <a:pPr algn="l">
                <a:lnSpc>
                  <a:spcPts val="949"/>
                </a:lnSpc>
              </a:pPr>
              <a:r>
                <a:rPr lang="en-US" sz="1899" spc="-9">
                  <a:solidFill>
                    <a:srgbClr val="181818"/>
                  </a:solidFill>
                  <a:latin typeface="Literata 1 Light"/>
                  <a:ea typeface="Literata 1 Light"/>
                  <a:cs typeface="Literata 1 Light"/>
                  <a:sym typeface="Literata 1 Light"/>
                </a:rPr>
                <a:t>ASSEMBLY PACK</a:t>
              </a:r>
            </a:p>
          </p:txBody>
        </p:sp>
      </p:grpSp>
      <p:grpSp>
        <p:nvGrpSpPr>
          <p:cNvPr id="5" name="Group 5"/>
          <p:cNvGrpSpPr/>
          <p:nvPr/>
        </p:nvGrpSpPr>
        <p:grpSpPr>
          <a:xfrm>
            <a:off x="493100" y="9284780"/>
            <a:ext cx="519890" cy="535495"/>
            <a:chOff x="0" y="0"/>
            <a:chExt cx="136926" cy="141036"/>
          </a:xfrm>
        </p:grpSpPr>
        <p:sp>
          <p:nvSpPr>
            <p:cNvPr id="6" name="Freeform 6"/>
            <p:cNvSpPr/>
            <p:nvPr/>
          </p:nvSpPr>
          <p:spPr>
            <a:xfrm>
              <a:off x="0" y="0"/>
              <a:ext cx="136926" cy="141036"/>
            </a:xfrm>
            <a:custGeom>
              <a:avLst/>
              <a:gdLst/>
              <a:ahLst/>
              <a:cxnLst/>
              <a:rect l="l" t="t" r="r" b="b"/>
              <a:pathLst>
                <a:path w="136926" h="141036">
                  <a:moveTo>
                    <a:pt x="0" y="0"/>
                  </a:moveTo>
                  <a:lnTo>
                    <a:pt x="136926" y="0"/>
                  </a:lnTo>
                  <a:lnTo>
                    <a:pt x="136926" y="141036"/>
                  </a:lnTo>
                  <a:lnTo>
                    <a:pt x="0" y="141036"/>
                  </a:lnTo>
                  <a:close/>
                </a:path>
              </a:pathLst>
            </a:custGeom>
            <a:ln w="19050" cap="sq">
              <a:solidFill>
                <a:srgbClr val="181818"/>
              </a:solidFill>
              <a:prstDash val="solid"/>
              <a:miter/>
            </a:ln>
          </p:spPr>
          <p:txBody>
            <a:bodyPr/>
            <a:lstStyle/>
            <a:p>
              <a:endParaRPr lang="en-US"/>
            </a:p>
          </p:txBody>
        </p:sp>
        <p:sp>
          <p:nvSpPr>
            <p:cNvPr id="7" name="TextBox 7"/>
            <p:cNvSpPr txBox="1"/>
            <p:nvPr/>
          </p:nvSpPr>
          <p:spPr>
            <a:xfrm>
              <a:off x="0" y="-38100"/>
              <a:ext cx="136926" cy="179136"/>
            </a:xfrm>
            <a:prstGeom prst="rect">
              <a:avLst/>
            </a:prstGeom>
          </p:spPr>
          <p:txBody>
            <a:bodyPr lIns="38100" tIns="38100" rIns="38100" bIns="38100" rtlCol="0" anchor="t"/>
            <a:lstStyle/>
            <a:p>
              <a:pPr algn="l">
                <a:lnSpc>
                  <a:spcPts val="2659"/>
                </a:lnSpc>
              </a:pPr>
              <a:endParaRPr/>
            </a:p>
          </p:txBody>
        </p:sp>
      </p:grpSp>
      <p:sp>
        <p:nvSpPr>
          <p:cNvPr id="8" name="Freeform 8"/>
          <p:cNvSpPr/>
          <p:nvPr/>
        </p:nvSpPr>
        <p:spPr>
          <a:xfrm>
            <a:off x="180313" y="264779"/>
            <a:ext cx="1846235" cy="1046192"/>
          </a:xfrm>
          <a:custGeom>
            <a:avLst/>
            <a:gdLst/>
            <a:ahLst/>
            <a:cxnLst/>
            <a:rect l="l" t="t" r="r" b="b"/>
            <a:pathLst>
              <a:path w="1846235" h="1046192">
                <a:moveTo>
                  <a:pt x="0" y="0"/>
                </a:moveTo>
                <a:lnTo>
                  <a:pt x="1846235" y="0"/>
                </a:lnTo>
                <a:lnTo>
                  <a:pt x="1846235" y="1046193"/>
                </a:lnTo>
                <a:lnTo>
                  <a:pt x="0" y="1046193"/>
                </a:lnTo>
                <a:lnTo>
                  <a:pt x="0" y="0"/>
                </a:lnTo>
                <a:close/>
              </a:path>
            </a:pathLst>
          </a:custGeom>
          <a:blipFill>
            <a:blip r:embed="rId3"/>
            <a:stretch>
              <a:fillRect/>
            </a:stretch>
          </a:blipFill>
        </p:spPr>
        <p:txBody>
          <a:bodyPr/>
          <a:lstStyle/>
          <a:p>
            <a:endParaRPr lang="en-US"/>
          </a:p>
        </p:txBody>
      </p:sp>
      <p:sp>
        <p:nvSpPr>
          <p:cNvPr id="9" name="Freeform 9"/>
          <p:cNvSpPr/>
          <p:nvPr/>
        </p:nvSpPr>
        <p:spPr>
          <a:xfrm>
            <a:off x="2882042" y="1000125"/>
            <a:ext cx="12523916" cy="7780483"/>
          </a:xfrm>
          <a:custGeom>
            <a:avLst/>
            <a:gdLst/>
            <a:ahLst/>
            <a:cxnLst/>
            <a:rect l="l" t="t" r="r" b="b"/>
            <a:pathLst>
              <a:path w="12523916" h="7780483">
                <a:moveTo>
                  <a:pt x="0" y="0"/>
                </a:moveTo>
                <a:lnTo>
                  <a:pt x="12523916" y="0"/>
                </a:lnTo>
                <a:lnTo>
                  <a:pt x="12523916" y="7780483"/>
                </a:lnTo>
                <a:lnTo>
                  <a:pt x="0" y="7780483"/>
                </a:lnTo>
                <a:lnTo>
                  <a:pt x="0" y="0"/>
                </a:lnTo>
                <a:close/>
              </a:path>
            </a:pathLst>
          </a:custGeom>
          <a:blipFill>
            <a:blip r:embed="rId4"/>
            <a:stretch>
              <a:fillRect/>
            </a:stretch>
          </a:blipFill>
          <a:ln w="38100" cap="sq">
            <a:solidFill>
              <a:srgbClr val="000000"/>
            </a:solidFill>
            <a:prstDash val="solid"/>
            <a:miter/>
          </a:ln>
        </p:spPr>
        <p:txBody>
          <a:bodyPr/>
          <a:lstStyle/>
          <a:p>
            <a:endParaRPr lang="en-US"/>
          </a:p>
        </p:txBody>
      </p:sp>
      <p:sp>
        <p:nvSpPr>
          <p:cNvPr id="10" name="Freeform 10"/>
          <p:cNvSpPr/>
          <p:nvPr/>
        </p:nvSpPr>
        <p:spPr>
          <a:xfrm>
            <a:off x="10201807" y="7588047"/>
            <a:ext cx="7728310" cy="2496761"/>
          </a:xfrm>
          <a:custGeom>
            <a:avLst/>
            <a:gdLst/>
            <a:ahLst/>
            <a:cxnLst/>
            <a:rect l="l" t="t" r="r" b="b"/>
            <a:pathLst>
              <a:path w="7728310" h="2496761">
                <a:moveTo>
                  <a:pt x="0" y="0"/>
                </a:moveTo>
                <a:lnTo>
                  <a:pt x="7728310" y="0"/>
                </a:lnTo>
                <a:lnTo>
                  <a:pt x="7728310" y="2496761"/>
                </a:lnTo>
                <a:lnTo>
                  <a:pt x="0" y="249676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685998" y="9362345"/>
            <a:ext cx="152400" cy="190500"/>
          </a:xfrm>
          <a:prstGeom prst="rect">
            <a:avLst/>
          </a:prstGeom>
        </p:spPr>
        <p:txBody>
          <a:bodyPr wrap="none" lIns="0" tIns="0" rIns="0" bIns="0" rtlCol="0" anchor="t">
            <a:spAutoFit/>
          </a:bodyPr>
          <a:lstStyle/>
          <a:p>
            <a:pPr algn="ctr">
              <a:lnSpc>
                <a:spcPts val="2659"/>
              </a:lnSpc>
              <a:spcBef>
                <a:spcPct val="0"/>
              </a:spcBef>
            </a:pPr>
            <a:r>
              <a:rPr lang="en-US" sz="1899">
                <a:solidFill>
                  <a:srgbClr val="000000"/>
                </a:solidFill>
                <a:latin typeface="Inter Tight"/>
                <a:ea typeface="Inter Tight"/>
                <a:cs typeface="Inter Tight"/>
                <a:sym typeface="Inter Tight"/>
              </a:rPr>
              <a:t>9</a:t>
            </a:r>
          </a:p>
        </p:txBody>
      </p:sp>
      <p:sp>
        <p:nvSpPr>
          <p:cNvPr id="12" name="TextBox 12"/>
          <p:cNvSpPr txBox="1"/>
          <p:nvPr/>
        </p:nvSpPr>
        <p:spPr>
          <a:xfrm>
            <a:off x="10407148" y="8808091"/>
            <a:ext cx="7317627" cy="505502"/>
          </a:xfrm>
          <a:prstGeom prst="rect">
            <a:avLst/>
          </a:prstGeom>
        </p:spPr>
        <p:txBody>
          <a:bodyPr wrap="square" lIns="0" tIns="0" rIns="0" bIns="0" rtlCol="0" anchor="t">
            <a:spAutoFit/>
          </a:bodyPr>
          <a:lstStyle/>
          <a:p>
            <a:pPr algn="ctr">
              <a:lnSpc>
                <a:spcPts val="4162"/>
              </a:lnSpc>
              <a:spcBef>
                <a:spcPct val="0"/>
              </a:spcBef>
            </a:pPr>
            <a:r>
              <a:rPr lang="en-US" sz="2973" u="sng" dirty="0">
                <a:latin typeface="Literata 1 Light"/>
                <a:ea typeface="Literata 1 Light"/>
                <a:cs typeface="Literata 1 Light"/>
                <a:sym typeface="Literata 1 Light"/>
                <a:hlinkClick r:id="rId6" tooltip="https://vimeo.com/solutionsnotsides/rage-revenge-repair">
                  <a:extLst>
                    <a:ext uri="{A12FA001-AC4F-418D-AE19-62706E023703}">
                      <ahyp:hlinkClr xmlns:ahyp="http://schemas.microsoft.com/office/drawing/2018/hyperlinkcolor" val="tx"/>
                    </a:ext>
                  </a:extLst>
                </a:hlinkClick>
              </a:rPr>
              <a:t>Watch the video: Rage, Revenge &amp; Repair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2237</Words>
  <Application>Microsoft Macintosh PowerPoint</Application>
  <PresentationFormat>Custom</PresentationFormat>
  <Paragraphs>198</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Literata 3</vt:lpstr>
      <vt:lpstr>Arial</vt:lpstr>
      <vt:lpstr>Calibri</vt:lpstr>
      <vt:lpstr>Aptos</vt:lpstr>
      <vt:lpstr>Literata 2 Light</vt:lpstr>
      <vt:lpstr>Inter Tight</vt:lpstr>
      <vt:lpstr>Trebuchet MS</vt:lpstr>
      <vt:lpstr>Literata 1 Light</vt:lpstr>
      <vt:lpstr>Special Gothic Condensed Semi-Bold</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pack</dc:title>
  <cp:lastModifiedBy>Sharon Booth</cp:lastModifiedBy>
  <cp:revision>2</cp:revision>
  <dcterms:created xsi:type="dcterms:W3CDTF">2006-08-16T00:00:00Z</dcterms:created>
  <dcterms:modified xsi:type="dcterms:W3CDTF">2026-02-19T15:51:32Z</dcterms:modified>
  <dc:identifier>DAHBx7HftPA</dc:identifier>
</cp:coreProperties>
</file>