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2"/>
  </p:handoutMasterIdLst>
  <p:sldIdLst>
    <p:sldId id="256" r:id="rId2"/>
    <p:sldId id="299" r:id="rId3"/>
    <p:sldId id="259" r:id="rId4"/>
    <p:sldId id="260" r:id="rId5"/>
    <p:sldId id="261" r:id="rId6"/>
    <p:sldId id="262" r:id="rId7"/>
    <p:sldId id="264" r:id="rId8"/>
    <p:sldId id="266" r:id="rId9"/>
    <p:sldId id="265" r:id="rId10"/>
    <p:sldId id="268" r:id="rId11"/>
    <p:sldId id="267" r:id="rId12"/>
    <p:sldId id="269" r:id="rId13"/>
    <p:sldId id="300" r:id="rId14"/>
    <p:sldId id="270" r:id="rId15"/>
    <p:sldId id="274" r:id="rId16"/>
    <p:sldId id="276" r:id="rId17"/>
    <p:sldId id="275" r:id="rId18"/>
    <p:sldId id="301" r:id="rId19"/>
    <p:sldId id="277" r:id="rId20"/>
    <p:sldId id="302" r:id="rId21"/>
    <p:sldId id="296" r:id="rId22"/>
    <p:sldId id="293" r:id="rId23"/>
    <p:sldId id="295" r:id="rId24"/>
    <p:sldId id="284" r:id="rId25"/>
    <p:sldId id="283" r:id="rId26"/>
    <p:sldId id="285" r:id="rId27"/>
    <p:sldId id="288" r:id="rId28"/>
    <p:sldId id="290" r:id="rId29"/>
    <p:sldId id="297" r:id="rId30"/>
    <p:sldId id="298" r:id="rId3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CF58-A466-46B4-9DAD-CDBA96DFE7D1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E13AF-1815-4480-9CD6-275CF2D2F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37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922"/>
            <a:ext cx="10396882" cy="1151965"/>
          </a:xfrm>
        </p:spPr>
        <p:txBody>
          <a:bodyPr/>
          <a:lstStyle>
            <a:lvl1pPr>
              <a:defRPr>
                <a:latin typeface="Franklin Gothic Heavy" panose="020B09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awesome stuff about autism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 smtClean="0"/>
              <a:t>#Be YOu</a:t>
            </a:r>
            <a:endParaRPr lang="en-US" sz="4800" dirty="0"/>
          </a:p>
        </p:txBody>
      </p:sp>
      <p:pic>
        <p:nvPicPr>
          <p:cNvPr id="5" name="Picture 4" descr="Autistic Pride Day - June 18, 2019 | eVero Corporati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19495"/>
          <a:stretch/>
        </p:blipFill>
        <p:spPr bwMode="auto">
          <a:xfrm rot="21417509">
            <a:off x="70392" y="2608020"/>
            <a:ext cx="4656908" cy="277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. </a:t>
            </a:r>
            <a:r>
              <a:rPr lang="en-US" b="1" dirty="0"/>
              <a:t>Autistic people are smart.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2108" y="1580070"/>
            <a:ext cx="10394707" cy="3311189"/>
          </a:xfrm>
        </p:spPr>
        <p:txBody>
          <a:bodyPr>
            <a:noAutofit/>
          </a:bodyPr>
          <a:lstStyle/>
          <a:p>
            <a:r>
              <a:rPr lang="en-US" sz="3200" dirty="0"/>
              <a:t>Many have above-average intelligence. </a:t>
            </a:r>
            <a:r>
              <a:rPr lang="en-US" sz="3200" dirty="0" smtClean="0"/>
              <a:t>This includes some </a:t>
            </a:r>
            <a:r>
              <a:rPr lang="en-US" sz="3200" dirty="0"/>
              <a:t>non-verbal autistic </a:t>
            </a:r>
            <a:r>
              <a:rPr lang="en-US" sz="3200" dirty="0" smtClean="0"/>
              <a:t>people.</a:t>
            </a:r>
            <a:r>
              <a:rPr lang="en-US" sz="3200" dirty="0"/>
              <a:t> </a:t>
            </a:r>
            <a:endParaRPr lang="en-US" sz="3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Non-verbal means that the person does not speak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Does this sound like you? How SO? 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Intelligent clipart intelligent brain, Picture #2850176 intelligent clipart  intelligent b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940" y="3334753"/>
            <a:ext cx="2066059" cy="217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4535"/>
            <a:ext cx="10396882" cy="1151965"/>
          </a:xfrm>
        </p:spPr>
        <p:txBody>
          <a:bodyPr>
            <a:noAutofit/>
          </a:bodyPr>
          <a:lstStyle/>
          <a:p>
            <a:r>
              <a:rPr lang="en-US" sz="4600" b="1" dirty="0"/>
              <a:t>9</a:t>
            </a:r>
            <a:r>
              <a:rPr lang="en-US" sz="4600" b="1" dirty="0" smtClean="0"/>
              <a:t>. </a:t>
            </a:r>
            <a:r>
              <a:rPr lang="en-US" sz="4600" b="1" dirty="0"/>
              <a:t>Autistic people aren't afraid to be themselves.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9892939" cy="3311189"/>
          </a:xfrm>
        </p:spPr>
        <p:txBody>
          <a:bodyPr>
            <a:noAutofit/>
          </a:bodyPr>
          <a:lstStyle/>
          <a:p>
            <a:r>
              <a:rPr lang="en-US" sz="3100" dirty="0"/>
              <a:t>They're unique and </a:t>
            </a:r>
            <a:r>
              <a:rPr lang="en-US" sz="3100" dirty="0" smtClean="0"/>
              <a:t>“quirky,” </a:t>
            </a:r>
            <a:r>
              <a:rPr lang="en-US" sz="3100" dirty="0"/>
              <a:t>and don't get </a:t>
            </a:r>
            <a:r>
              <a:rPr lang="en-US" sz="3100" dirty="0" smtClean="0"/>
              <a:t>as bothered </a:t>
            </a:r>
            <a:r>
              <a:rPr lang="en-US" sz="3100" dirty="0"/>
              <a:t>by what other people think of them. They just continue to be </a:t>
            </a:r>
            <a:r>
              <a:rPr lang="en-US" sz="3100" dirty="0" smtClean="0"/>
              <a:t>their </a:t>
            </a:r>
            <a:r>
              <a:rPr lang="en-US" sz="3100" dirty="0"/>
              <a:t>unique </a:t>
            </a:r>
            <a:r>
              <a:rPr lang="en-US" sz="3100" dirty="0" smtClean="0"/>
              <a:t>selves and share </a:t>
            </a:r>
            <a:r>
              <a:rPr lang="en-US" sz="3100" dirty="0"/>
              <a:t>their passions with the world</a:t>
            </a:r>
            <a:r>
              <a:rPr lang="en-US" sz="3100" dirty="0" smtClean="0"/>
              <a:t>.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Does this sound like you?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In what ways? 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Unique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931" y="3461657"/>
            <a:ext cx="2964823" cy="207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dirty="0" smtClean="0"/>
              <a:t>10. Others benefit from having a relationship with an autistic person 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116415"/>
            <a:ext cx="8942294" cy="3311189"/>
          </a:xfrm>
        </p:spPr>
        <p:txBody>
          <a:bodyPr>
            <a:normAutofit/>
          </a:bodyPr>
          <a:lstStyle/>
          <a:p>
            <a:r>
              <a:rPr lang="en-US" sz="2400" dirty="0"/>
              <a:t>They Open New </a:t>
            </a:r>
            <a:r>
              <a:rPr lang="en-US" sz="2400" dirty="0" smtClean="0"/>
              <a:t>“Doors” </a:t>
            </a:r>
            <a:r>
              <a:rPr lang="en-US" sz="2400" dirty="0"/>
              <a:t>for </a:t>
            </a:r>
            <a:r>
              <a:rPr lang="en-US" sz="2400" dirty="0" smtClean="0"/>
              <a:t>Neuro-typical People!</a:t>
            </a:r>
          </a:p>
          <a:p>
            <a:r>
              <a:rPr lang="en-US" sz="2400" dirty="0" smtClean="0"/>
              <a:t>For most neuro-typical </a:t>
            </a:r>
            <a:r>
              <a:rPr lang="en-US" sz="2400" dirty="0"/>
              <a:t>people, having an autistic person in their life has had a profound positive impact on their perceptions, beliefs, and expectations. </a:t>
            </a:r>
            <a:r>
              <a:rPr lang="en-US" sz="2400" dirty="0" smtClean="0"/>
              <a:t>In other words, autistic people help neuro-typical people experience the world in unique and wonderful ways. </a:t>
            </a:r>
            <a:r>
              <a:rPr lang="en-US" sz="2800" b="1" dirty="0" smtClean="0">
                <a:sym typeface="Wingdings" panose="05000000000000000000" pitchFamily="2" charset="2"/>
              </a:rPr>
              <a:t></a:t>
            </a:r>
            <a:endParaRPr lang="en-US" sz="2400" b="1" dirty="0"/>
          </a:p>
        </p:txBody>
      </p:sp>
      <p:pic>
        <p:nvPicPr>
          <p:cNvPr id="4" name="Picture 2" descr="Business Opportunity Entrepreneurship Clip Art, PNG, 500x500px, Business  Opportunity, Area, Brand, Business Development, Business Idea Downloa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77" y="3328257"/>
            <a:ext cx="3722915" cy="22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25" y="2462349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Different ways of talking </a:t>
            </a:r>
            <a:r>
              <a:rPr lang="en-US" sz="6000" dirty="0" smtClean="0"/>
              <a:t>about autism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092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“Autistic person” or “person with autism”?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There are two common ways that people talk about autism. They either use “identity-first” language, “Person-First language,” or both.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u="sng" dirty="0" smtClean="0"/>
              <a:t>Identity-first</a:t>
            </a:r>
            <a:r>
              <a:rPr lang="en-US" sz="2800" dirty="0" smtClean="0"/>
              <a:t> language: “Autistic person”/ “I’m autistic”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u="sng" dirty="0" smtClean="0"/>
              <a:t>Person-first</a:t>
            </a:r>
            <a:r>
              <a:rPr lang="en-US" sz="2800" dirty="0" smtClean="0"/>
              <a:t> Language: “Person with autism”/ “I have autism”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005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Preference for identity-first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2050333"/>
            <a:ext cx="10394707" cy="331118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recent study </a:t>
            </a:r>
            <a:r>
              <a:rPr lang="en-US" sz="4000" dirty="0"/>
              <a:t>found that the term “</a:t>
            </a:r>
            <a:r>
              <a:rPr lang="en-US" sz="4000" b="1" dirty="0"/>
              <a:t>autistic</a:t>
            </a:r>
            <a:r>
              <a:rPr lang="en-US" sz="4000" dirty="0"/>
              <a:t>” was preferred by the majority of </a:t>
            </a:r>
            <a:r>
              <a:rPr lang="en-US" sz="4000" b="1" dirty="0"/>
              <a:t>autistic</a:t>
            </a:r>
            <a:r>
              <a:rPr lang="en-US" sz="4000" dirty="0"/>
              <a:t> </a:t>
            </a:r>
            <a:r>
              <a:rPr lang="en-US" sz="4000" dirty="0" smtClean="0"/>
              <a:t>adults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69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267015"/>
            <a:ext cx="10394707" cy="791076"/>
          </a:xfrm>
        </p:spPr>
        <p:txBody>
          <a:bodyPr>
            <a:noAutofit/>
          </a:bodyPr>
          <a:lstStyle/>
          <a:p>
            <a:r>
              <a:rPr lang="en-US" sz="3600" dirty="0"/>
              <a:t>Arguments for “autistic” </a:t>
            </a:r>
            <a:r>
              <a:rPr lang="en-US" sz="3600" dirty="0" smtClean="0"/>
              <a:t>rather than </a:t>
            </a:r>
            <a:r>
              <a:rPr lang="en-US" sz="3600" dirty="0"/>
              <a:t>“Has autism”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2127" y="999037"/>
            <a:ext cx="4856158" cy="679994"/>
          </a:xfrm>
        </p:spPr>
        <p:txBody>
          <a:bodyPr/>
          <a:lstStyle/>
          <a:p>
            <a:r>
              <a:rPr lang="en-US" dirty="0" smtClean="0"/>
              <a:t>Autistic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98273" y="1679031"/>
            <a:ext cx="6141715" cy="2512852"/>
          </a:xfrm>
        </p:spPr>
        <p:txBody>
          <a:bodyPr>
            <a:noAutofit/>
          </a:bodyPr>
          <a:lstStyle/>
          <a:p>
            <a:r>
              <a:rPr lang="en-US" sz="1900" dirty="0" smtClean="0">
                <a:latin typeface="Franklin Gothic Medium" panose="020B0603020102020204" pitchFamily="34" charset="0"/>
              </a:rPr>
              <a:t>autism </a:t>
            </a:r>
            <a:r>
              <a:rPr lang="en-US" sz="1900" dirty="0">
                <a:latin typeface="Franklin Gothic Medium" panose="020B0603020102020204" pitchFamily="34" charset="0"/>
              </a:rPr>
              <a:t>is an inherent part of a person’s </a:t>
            </a:r>
            <a:r>
              <a:rPr lang="en-US" sz="1900" u="sng" dirty="0">
                <a:latin typeface="Franklin Gothic Medium" panose="020B0603020102020204" pitchFamily="34" charset="0"/>
              </a:rPr>
              <a:t>identity</a:t>
            </a:r>
            <a:r>
              <a:rPr lang="en-US" sz="1900" dirty="0">
                <a:latin typeface="Franklin Gothic Medium" panose="020B0603020102020204" pitchFamily="34" charset="0"/>
              </a:rPr>
              <a:t>, just as being shy, outgoing, athletic, jewish/Christian/</a:t>
            </a:r>
            <a:r>
              <a:rPr lang="en-US" sz="1900" dirty="0" err="1">
                <a:latin typeface="Franklin Gothic Medium" panose="020B0603020102020204" pitchFamily="34" charset="0"/>
              </a:rPr>
              <a:t>muslim</a:t>
            </a:r>
            <a:r>
              <a:rPr lang="en-US" sz="1900" dirty="0">
                <a:latin typeface="Franklin Gothic Medium" panose="020B0603020102020204" pitchFamily="34" charset="0"/>
              </a:rPr>
              <a:t>, etc. </a:t>
            </a:r>
          </a:p>
          <a:p>
            <a:r>
              <a:rPr lang="en-US" sz="1900" dirty="0" smtClean="0">
                <a:latin typeface="Franklin Gothic Medium" panose="020B0603020102020204" pitchFamily="34" charset="0"/>
              </a:rPr>
              <a:t>Autism is part of a person’s </a:t>
            </a:r>
            <a:r>
              <a:rPr lang="en-US" sz="1900" u="sng" dirty="0" smtClean="0">
                <a:latin typeface="Franklin Gothic Medium" panose="020B0603020102020204" pitchFamily="34" charset="0"/>
              </a:rPr>
              <a:t>biological make-up </a:t>
            </a:r>
            <a:r>
              <a:rPr lang="en-US" sz="1900" dirty="0" smtClean="0">
                <a:latin typeface="Franklin Gothic Medium" panose="020B0603020102020204" pitchFamily="34" charset="0"/>
              </a:rPr>
              <a:t>which shapes a person’s way of understanding the world and how they interact with it.</a:t>
            </a:r>
          </a:p>
          <a:p>
            <a:r>
              <a:rPr lang="en-US" sz="1900" dirty="0" smtClean="0">
                <a:latin typeface="Franklin Gothic Medium" panose="020B0603020102020204" pitchFamily="34" charset="0"/>
              </a:rPr>
              <a:t>The </a:t>
            </a:r>
            <a:r>
              <a:rPr lang="en-US" sz="1900" dirty="0">
                <a:latin typeface="Franklin Gothic Medium" panose="020B0603020102020204" pitchFamily="34" charset="0"/>
              </a:rPr>
              <a:t>person cannot be separated from their autism, just like a person cannot be separated from their skin color. </a:t>
            </a:r>
            <a:r>
              <a:rPr lang="en-US" sz="1900" u="sng" dirty="0">
                <a:latin typeface="Franklin Gothic Medium" panose="020B0603020102020204" pitchFamily="34" charset="0"/>
              </a:rPr>
              <a:t>it is a part of them</a:t>
            </a:r>
            <a:r>
              <a:rPr lang="en-US" sz="1900" dirty="0">
                <a:latin typeface="Franklin Gothic Medium" panose="020B0603020102020204" pitchFamily="34" charset="0"/>
              </a:rPr>
              <a:t>. 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98995" y="999037"/>
            <a:ext cx="2029223" cy="679994"/>
          </a:xfrm>
        </p:spPr>
        <p:txBody>
          <a:bodyPr/>
          <a:lstStyle/>
          <a:p>
            <a:r>
              <a:rPr lang="en-US" dirty="0" smtClean="0"/>
              <a:t>Has autism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704375" y="1679031"/>
            <a:ext cx="4809455" cy="2512852"/>
          </a:xfrm>
        </p:spPr>
        <p:txBody>
          <a:bodyPr>
            <a:noAutofit/>
          </a:bodyPr>
          <a:lstStyle/>
          <a:p>
            <a:r>
              <a:rPr lang="en-US" sz="1900" dirty="0">
                <a:latin typeface="Franklin Gothic Medium" panose="020B0603020102020204" pitchFamily="34" charset="0"/>
              </a:rPr>
              <a:t>Diseases, unlike autism (which is not </a:t>
            </a:r>
            <a:r>
              <a:rPr lang="en-US" sz="1900" dirty="0" smtClean="0">
                <a:latin typeface="Franklin Gothic Medium" panose="020B0603020102020204" pitchFamily="34" charset="0"/>
              </a:rPr>
              <a:t>a disease </a:t>
            </a:r>
            <a:r>
              <a:rPr lang="en-US" sz="1900" dirty="0">
                <a:latin typeface="Franklin Gothic Medium" panose="020B0603020102020204" pitchFamily="34" charset="0"/>
              </a:rPr>
              <a:t>or illness), are often labelled through the use of “</a:t>
            </a:r>
            <a:r>
              <a:rPr lang="en-US" sz="1900" dirty="0" smtClean="0">
                <a:latin typeface="Franklin Gothic Medium" panose="020B0603020102020204" pitchFamily="34" charset="0"/>
              </a:rPr>
              <a:t>with,” </a:t>
            </a:r>
            <a:r>
              <a:rPr lang="en-US" sz="1900" dirty="0">
                <a:latin typeface="Franklin Gothic Medium" panose="020B0603020102020204" pitchFamily="34" charset="0"/>
              </a:rPr>
              <a:t>such as, “person with cancer”. </a:t>
            </a:r>
            <a:endParaRPr lang="en-US" sz="1900" dirty="0" smtClean="0">
              <a:latin typeface="Franklin Gothic Medium" panose="020B0603020102020204" pitchFamily="34" charset="0"/>
            </a:endParaRPr>
          </a:p>
          <a:p>
            <a:r>
              <a:rPr lang="en-US" sz="1900" dirty="0" smtClean="0">
                <a:latin typeface="Franklin Gothic Medium" panose="020B0603020102020204" pitchFamily="34" charset="0"/>
              </a:rPr>
              <a:t>labelling </a:t>
            </a:r>
            <a:r>
              <a:rPr lang="en-US" sz="1900" dirty="0">
                <a:latin typeface="Franklin Gothic Medium" panose="020B0603020102020204" pitchFamily="34" charset="0"/>
              </a:rPr>
              <a:t>autistic people in the same way you would someone with a disease </a:t>
            </a:r>
            <a:r>
              <a:rPr lang="en-US" sz="1900" dirty="0" smtClean="0">
                <a:latin typeface="Franklin Gothic Medium" panose="020B0603020102020204" pitchFamily="34" charset="0"/>
              </a:rPr>
              <a:t>makes </a:t>
            </a:r>
            <a:r>
              <a:rPr lang="en-US" sz="1900" dirty="0">
                <a:latin typeface="Franklin Gothic Medium" panose="020B0603020102020204" pitchFamily="34" charset="0"/>
              </a:rPr>
              <a:t>autism </a:t>
            </a:r>
            <a:r>
              <a:rPr lang="en-US" sz="1900" dirty="0" smtClean="0">
                <a:latin typeface="Franklin Gothic Medium" panose="020B0603020102020204" pitchFamily="34" charset="0"/>
              </a:rPr>
              <a:t>seem unfortunate, </a:t>
            </a:r>
            <a:r>
              <a:rPr lang="en-US" sz="1900" dirty="0">
                <a:latin typeface="Franklin Gothic Medium" panose="020B0603020102020204" pitchFamily="34" charset="0"/>
              </a:rPr>
              <a:t>just like a disease, which could not be </a:t>
            </a:r>
            <a:r>
              <a:rPr lang="en-US" sz="1900" dirty="0" err="1" smtClean="0">
                <a:latin typeface="Franklin Gothic Medium" panose="020B0603020102020204" pitchFamily="34" charset="0"/>
              </a:rPr>
              <a:t>fUrther</a:t>
            </a:r>
            <a:r>
              <a:rPr lang="en-US" sz="1900" dirty="0" smtClean="0">
                <a:latin typeface="Franklin Gothic Medium" panose="020B0603020102020204" pitchFamily="34" charset="0"/>
              </a:rPr>
              <a:t> </a:t>
            </a:r>
            <a:r>
              <a:rPr lang="en-US" sz="1900" dirty="0">
                <a:latin typeface="Franklin Gothic Medium" panose="020B0603020102020204" pitchFamily="34" charset="0"/>
              </a:rPr>
              <a:t>from the truth.</a:t>
            </a:r>
          </a:p>
          <a:p>
            <a:endParaRPr lang="en-US" sz="19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923"/>
            <a:ext cx="10396882" cy="5811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Arguments for “autistic” vs. “Has autism”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identity-first </a:t>
            </a:r>
            <a:r>
              <a:rPr lang="en-US" sz="2800" dirty="0"/>
              <a:t>language is a choice for empowerment, </a:t>
            </a:r>
            <a:r>
              <a:rPr lang="en-US" sz="2800" dirty="0" smtClean="0"/>
              <a:t>culture </a:t>
            </a:r>
            <a:r>
              <a:rPr lang="en-US" sz="2800" dirty="0"/>
              <a:t>and identity.  It speaks to the fact that being autistic is nothing to be ashamed of and differences are to be </a:t>
            </a:r>
            <a:r>
              <a:rPr lang="en-US" sz="2800" u="sng" dirty="0"/>
              <a:t>respected and </a:t>
            </a:r>
            <a:r>
              <a:rPr lang="en-US" sz="2800" u="sng" dirty="0" smtClean="0"/>
              <a:t>celebrated</a:t>
            </a:r>
            <a:r>
              <a:rPr lang="en-US" sz="2800" dirty="0" smtClean="0"/>
              <a:t>- </a:t>
            </a:r>
            <a:r>
              <a:rPr lang="en-US" sz="2800" i="1" dirty="0"/>
              <a:t>not </a:t>
            </a:r>
            <a:r>
              <a:rPr lang="en-US" sz="2800" i="1" dirty="0" smtClean="0"/>
              <a:t>criticized</a:t>
            </a:r>
            <a:r>
              <a:rPr lang="en-US" sz="2800" dirty="0" smtClean="0"/>
              <a:t>.</a:t>
            </a:r>
          </a:p>
          <a:p>
            <a:r>
              <a:rPr lang="en-US" sz="3200" b="1" dirty="0" smtClean="0"/>
              <a:t>IT is your choice!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Do you have a preference? 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4" name="Picture 2" descr="Autistic Pride Day 2020: Here Are Some Messages That You Can Share in  Celebration of The 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3950" r="9566" b="22284"/>
          <a:stretch/>
        </p:blipFill>
        <p:spPr bwMode="auto">
          <a:xfrm>
            <a:off x="8018504" y="4336867"/>
            <a:ext cx="3062003" cy="184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75" y="392742"/>
            <a:ext cx="10396882" cy="1151965"/>
          </a:xfrm>
        </p:spPr>
        <p:txBody>
          <a:bodyPr>
            <a:noAutofit/>
          </a:bodyPr>
          <a:lstStyle/>
          <a:p>
            <a:r>
              <a:rPr lang="en-US" sz="4400" dirty="0" smtClean="0"/>
              <a:t>Oh wait!- and there’s a third way to talk about autism-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2610413"/>
            <a:ext cx="8077202" cy="32822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like a “middle of the road” way to talk about autism. It’s technically person-first language (which is not the preference of most autistic adults), but it doesn’t use the word “with” or “has,” which are commonly used to talk about diseases or illnesses</a:t>
            </a:r>
            <a:endParaRPr lang="en-US" sz="2400" dirty="0"/>
          </a:p>
        </p:txBody>
      </p:sp>
      <p:pic>
        <p:nvPicPr>
          <p:cNvPr id="4" name="Picture 2" descr="Students on the Spectrum Club: Articles: Indiana Resource Center for  Autism: Indiana University Bloomington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 b="24309"/>
          <a:stretch/>
        </p:blipFill>
        <p:spPr bwMode="auto">
          <a:xfrm>
            <a:off x="8374387" y="4462910"/>
            <a:ext cx="3054587" cy="10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6138" y="678746"/>
            <a:ext cx="10702836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Some people prefer “ Person on the spectrum”/ “I’m on the spectrum”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8480459" y="3989935"/>
            <a:ext cx="2842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ON THE SPECTRUM</a:t>
            </a:r>
            <a:endParaRPr lang="en-US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6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12" y="766712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Hey! Did you know that these famous people are autistic?</a:t>
            </a:r>
            <a:endParaRPr lang="en-US" dirty="0"/>
          </a:p>
        </p:txBody>
      </p:sp>
      <p:pic>
        <p:nvPicPr>
          <p:cNvPr id="5" name="Picture 2" descr="101 Fascinating Facts about Real Estate - BallenVegas.co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45" y="1638580"/>
            <a:ext cx="4466301" cy="42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922"/>
            <a:ext cx="10396882" cy="6594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15202"/>
            <a:ext cx="10394707" cy="3311189"/>
          </a:xfrm>
        </p:spPr>
        <p:txBody>
          <a:bodyPr>
            <a:noAutofit/>
          </a:bodyPr>
          <a:lstStyle/>
          <a:p>
            <a:r>
              <a:rPr lang="en-US" sz="2400" dirty="0" smtClean="0"/>
              <a:t>People on the autism spectrum are </a:t>
            </a:r>
            <a:r>
              <a:rPr lang="en-US" sz="2400" i="1" dirty="0" smtClean="0"/>
              <a:t>individuals</a:t>
            </a:r>
            <a:r>
              <a:rPr lang="en-US" sz="2400" dirty="0" smtClean="0"/>
              <a:t>. This means that there is no one kind of autistic person. Everyone is different and unique! </a:t>
            </a:r>
            <a:r>
              <a:rPr lang="en-US" sz="2800" b="1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Now that we are clear that there is </a:t>
            </a:r>
            <a:r>
              <a:rPr lang="en-US" sz="2400" u="sng" dirty="0" smtClean="0">
                <a:sym typeface="Wingdings" panose="05000000000000000000" pitchFamily="2" charset="2"/>
              </a:rPr>
              <a:t>no one way to be a person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r>
              <a:rPr lang="en-US" sz="2400" i="1" dirty="0" smtClean="0">
                <a:sym typeface="Wingdings" panose="05000000000000000000" pitchFamily="2" charset="2"/>
              </a:rPr>
              <a:t>(or to be autistic, or to be an autistic person, or a person with autism, or a person on the autism spectrum…), </a:t>
            </a:r>
            <a:r>
              <a:rPr lang="en-US" sz="2800" b="1" dirty="0" smtClean="0">
                <a:sym typeface="Wingdings" panose="05000000000000000000" pitchFamily="2" charset="2"/>
              </a:rPr>
              <a:t>here are 10 really cool things that </a:t>
            </a:r>
            <a:r>
              <a:rPr lang="en-US" sz="2800" b="1" i="1" dirty="0" smtClean="0">
                <a:sym typeface="Wingdings" panose="05000000000000000000" pitchFamily="2" charset="2"/>
              </a:rPr>
              <a:t>lots</a:t>
            </a:r>
            <a:r>
              <a:rPr lang="en-US" sz="2800" b="1" dirty="0" smtClean="0">
                <a:sym typeface="Wingdings" panose="05000000000000000000" pitchFamily="2" charset="2"/>
              </a:rPr>
              <a:t> of autistic people have in common: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01304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5179422" cy="1158140"/>
          </a:xfrm>
        </p:spPr>
        <p:txBody>
          <a:bodyPr>
            <a:noAutofit/>
          </a:bodyPr>
          <a:lstStyle/>
          <a:p>
            <a:r>
              <a:rPr lang="en-US" sz="4300" dirty="0" smtClean="0">
                <a:latin typeface="Franklin Gothic Heavy" panose="020B0903020102020204" pitchFamily="34" charset="0"/>
              </a:rPr>
              <a:t>Armani Williams-</a:t>
            </a:r>
            <a:r>
              <a:rPr lang="en-US" sz="36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NASCAR driver</a:t>
            </a:r>
            <a:endParaRPr lang="en-US" sz="3600" dirty="0">
              <a:solidFill>
                <a:schemeClr val="tx1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23554" name="Picture 2" descr="armani-williams-nascar-autism.jog.jpe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"/>
          <a:stretch/>
        </p:blipFill>
        <p:spPr bwMode="auto">
          <a:xfrm>
            <a:off x="1520477" y="1902712"/>
            <a:ext cx="2202438" cy="35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29156" y="494156"/>
            <a:ext cx="5179422" cy="1541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 smtClean="0">
                <a:latin typeface="Franklin Gothic Heavy" panose="020B0903020102020204" pitchFamily="34" charset="0"/>
              </a:rPr>
              <a:t>Jerry </a:t>
            </a:r>
            <a:r>
              <a:rPr lang="en-US" sz="4300" dirty="0" err="1" smtClean="0">
                <a:latin typeface="Franklin Gothic Heavy" panose="020B0903020102020204" pitchFamily="34" charset="0"/>
              </a:rPr>
              <a:t>seinfeld</a:t>
            </a:r>
            <a:r>
              <a:rPr lang="en-US" sz="4300" dirty="0" smtClean="0">
                <a:latin typeface="Franklin Gothic Heavy" panose="020B0903020102020204" pitchFamily="34" charset="0"/>
              </a:rPr>
              <a:t>-</a:t>
            </a:r>
            <a:r>
              <a:rPr lang="en-US" sz="37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comedian</a:t>
            </a:r>
            <a:r>
              <a:rPr lang="en-US" sz="4300" dirty="0" smtClean="0">
                <a:latin typeface="Franklin Gothic Heavy" panose="020B0903020102020204" pitchFamily="34" charset="0"/>
              </a:rPr>
              <a:t> </a:t>
            </a:r>
            <a:endParaRPr lang="en-US" sz="4300" dirty="0">
              <a:latin typeface="Franklin Gothic Heavy" panose="020B0903020102020204" pitchFamily="34" charset="0"/>
            </a:endParaRPr>
          </a:p>
        </p:txBody>
      </p:sp>
      <p:pic>
        <p:nvPicPr>
          <p:cNvPr id="9" name="Picture 2" descr="Jerry Seinfeld - IMDb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1"/>
          <a:stretch/>
        </p:blipFill>
        <p:spPr bwMode="auto">
          <a:xfrm>
            <a:off x="7086156" y="1902712"/>
            <a:ext cx="2789363" cy="34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scar Logo PNG Images, Free Transparent Nascar Logo Download - Kind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00" y="3987325"/>
            <a:ext cx="2711889" cy="151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1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038682"/>
            <a:ext cx="5845629" cy="1151965"/>
          </a:xfrm>
        </p:spPr>
        <p:txBody>
          <a:bodyPr>
            <a:noAutofit/>
          </a:bodyPr>
          <a:lstStyle/>
          <a:p>
            <a:r>
              <a:rPr lang="en-US" sz="4300" dirty="0"/>
              <a:t>Lewis </a:t>
            </a:r>
            <a:r>
              <a:rPr lang="en-US" sz="4300" dirty="0" smtClean="0"/>
              <a:t>Carroll- </a:t>
            </a:r>
            <a:r>
              <a:rPr lang="en-US" sz="3600" dirty="0">
                <a:solidFill>
                  <a:schemeClr val="tx1"/>
                </a:solidFill>
              </a:rPr>
              <a:t>Author of “Alice in Wonderland”</a:t>
            </a:r>
            <a:r>
              <a:rPr lang="en-US" sz="4300" dirty="0">
                <a:solidFill>
                  <a:schemeClr val="tx1"/>
                </a:solidFill>
              </a:rPr>
              <a:t/>
            </a:r>
            <a:br>
              <a:rPr lang="en-US" sz="4300" dirty="0">
                <a:solidFill>
                  <a:schemeClr val="tx1"/>
                </a:solidFill>
              </a:rPr>
            </a:br>
            <a:endParaRPr lang="en-US" sz="43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Lewis Carroll and his “child-friends”: revelations about Alice and her  wonderland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5" b="9884"/>
          <a:stretch/>
        </p:blipFill>
        <p:spPr bwMode="auto">
          <a:xfrm>
            <a:off x="685800" y="2403566"/>
            <a:ext cx="4759584" cy="29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564x/01/c6/52/01c6521017c8f4c47137a77e7dac0b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51" y="1803901"/>
            <a:ext cx="2651760" cy="35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08424" y="411660"/>
            <a:ext cx="5179422" cy="1541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 smtClean="0">
                <a:latin typeface="Franklin Gothic Heavy" panose="020B0903020102020204" pitchFamily="34" charset="0"/>
              </a:rPr>
              <a:t>Emily </a:t>
            </a:r>
            <a:r>
              <a:rPr lang="en-US" sz="4300" dirty="0" err="1" smtClean="0">
                <a:latin typeface="Franklin Gothic Heavy" panose="020B0903020102020204" pitchFamily="34" charset="0"/>
              </a:rPr>
              <a:t>dickinson</a:t>
            </a:r>
            <a:r>
              <a:rPr lang="en-US" sz="4300" dirty="0" smtClean="0">
                <a:latin typeface="Franklin Gothic Heavy" panose="020B0903020102020204" pitchFamily="34" charset="0"/>
              </a:rPr>
              <a:t>-</a:t>
            </a:r>
            <a:r>
              <a:rPr lang="en-US" sz="37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poet</a:t>
            </a:r>
            <a:r>
              <a:rPr lang="en-US" sz="4300" dirty="0" smtClean="0">
                <a:latin typeface="Franklin Gothic Heavy" panose="020B0903020102020204" pitchFamily="34" charset="0"/>
              </a:rPr>
              <a:t> </a:t>
            </a:r>
            <a:endParaRPr lang="en-US" sz="4300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742" y="1003224"/>
            <a:ext cx="6616337" cy="1151965"/>
          </a:xfrm>
        </p:spPr>
        <p:txBody>
          <a:bodyPr>
            <a:noAutofit/>
          </a:bodyPr>
          <a:lstStyle/>
          <a:p>
            <a:r>
              <a:rPr lang="en-US" sz="4300" dirty="0"/>
              <a:t>Charles </a:t>
            </a:r>
            <a:r>
              <a:rPr lang="en-US" sz="4300" dirty="0" smtClean="0"/>
              <a:t>Darwin- </a:t>
            </a:r>
            <a:r>
              <a:rPr lang="en-US" sz="3600" dirty="0">
                <a:solidFill>
                  <a:schemeClr val="tx1"/>
                </a:solidFill>
              </a:rPr>
              <a:t>Naturalist, Geologist</a:t>
            </a:r>
            <a:r>
              <a:rPr lang="en-US" sz="3600" dirty="0" smtClean="0">
                <a:solidFill>
                  <a:schemeClr val="tx1"/>
                </a:solidFill>
              </a:rPr>
              <a:t>,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and Biologist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pic>
        <p:nvPicPr>
          <p:cNvPr id="17410" name="Picture 2" descr="Biography of Charles Darwin, 19th Century Naturalis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2" y="2155189"/>
            <a:ext cx="441591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teve Jobs, Bill Gates: How to be successf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02" y="2155188"/>
            <a:ext cx="414480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141902" y="1003222"/>
            <a:ext cx="487462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sz="4300" dirty="0" smtClean="0"/>
              <a:t>Steve jobs- </a:t>
            </a:r>
            <a:r>
              <a:rPr lang="en-US" sz="3600" dirty="0" smtClean="0">
                <a:solidFill>
                  <a:schemeClr val="tx1"/>
                </a:solidFill>
              </a:rPr>
              <a:t>formal </a:t>
            </a:r>
            <a:r>
              <a:rPr lang="en-US" sz="3600" dirty="0" err="1" smtClean="0">
                <a:solidFill>
                  <a:schemeClr val="tx1"/>
                </a:solidFill>
              </a:rPr>
              <a:t>ceo</a:t>
            </a:r>
            <a:r>
              <a:rPr lang="en-US" sz="3600" dirty="0" smtClean="0">
                <a:solidFill>
                  <a:schemeClr val="tx1"/>
                </a:solidFill>
              </a:rPr>
              <a:t> of apple</a:t>
            </a:r>
            <a:r>
              <a:rPr lang="en-US" sz="4300" dirty="0" smtClean="0"/>
              <a:t/>
            </a:r>
            <a:br>
              <a:rPr lang="en-US" sz="4300" dirty="0" smtClean="0"/>
            </a:br>
            <a:endParaRPr lang="en-US" sz="4300" dirty="0"/>
          </a:p>
        </p:txBody>
      </p:sp>
      <p:pic>
        <p:nvPicPr>
          <p:cNvPr id="6" name="Picture 4" descr="How to type Apple logo  on iPhone, Mac, Apple TV, Windows &amp; mo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63" y="4473754"/>
            <a:ext cx="851588" cy="9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922"/>
            <a:ext cx="4931229" cy="115196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Tim </a:t>
            </a:r>
            <a:r>
              <a:rPr lang="en-US" sz="4800" dirty="0" smtClean="0"/>
              <a:t>Burton- </a:t>
            </a:r>
            <a:r>
              <a:rPr lang="en-US" sz="4000" dirty="0">
                <a:solidFill>
                  <a:schemeClr val="tx1"/>
                </a:solidFill>
              </a:rPr>
              <a:t>Movie Director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ere's what you need to know about director Tim Burton's race controversy -  Expression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20505"/>
            <a:ext cx="4555215" cy="261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reanna-clark-autism-champ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91" y="2220505"/>
            <a:ext cx="3866606" cy="26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29156" y="494156"/>
            <a:ext cx="5179422" cy="1541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 smtClean="0">
                <a:latin typeface="Franklin Gothic Heavy" panose="020B0903020102020204" pitchFamily="34" charset="0"/>
              </a:rPr>
              <a:t>Breanna </a:t>
            </a:r>
            <a:r>
              <a:rPr lang="en-US" sz="4300" dirty="0" err="1" smtClean="0">
                <a:latin typeface="Franklin Gothic Heavy" panose="020B0903020102020204" pitchFamily="34" charset="0"/>
              </a:rPr>
              <a:t>clark</a:t>
            </a:r>
            <a:r>
              <a:rPr lang="en-US" sz="4300" dirty="0" smtClean="0">
                <a:latin typeface="Franklin Gothic Heavy" panose="020B0903020102020204" pitchFamily="34" charset="0"/>
              </a:rPr>
              <a:t>-</a:t>
            </a:r>
            <a:r>
              <a:rPr lang="en-US" sz="37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Olympic</a:t>
            </a:r>
            <a:r>
              <a:rPr lang="en-US" sz="4300" dirty="0" smtClean="0">
                <a:latin typeface="Franklin Gothic Heavy" panose="020B0903020102020204" pitchFamily="34" charset="0"/>
              </a:rPr>
              <a:t> </a:t>
            </a:r>
            <a:r>
              <a:rPr lang="en-US" sz="3700" dirty="0" smtClean="0">
                <a:solidFill>
                  <a:schemeClr val="tx1"/>
                </a:solidFill>
                <a:latin typeface="Franklin Gothic Heavy" panose="020B0903020102020204" pitchFamily="34" charset="0"/>
              </a:rPr>
              <a:t>athlete</a:t>
            </a:r>
            <a:endParaRPr lang="en-US" sz="3700" dirty="0">
              <a:solidFill>
                <a:schemeClr val="tx1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69" y="672921"/>
            <a:ext cx="5754189" cy="1151965"/>
          </a:xfrm>
        </p:spPr>
        <p:txBody>
          <a:bodyPr>
            <a:noAutofit/>
          </a:bodyPr>
          <a:lstStyle/>
          <a:p>
            <a:r>
              <a:rPr lang="en-US" sz="4300" dirty="0"/>
              <a:t>Bobby </a:t>
            </a:r>
            <a:r>
              <a:rPr lang="en-US" sz="4300" dirty="0" smtClean="0"/>
              <a:t>Fischer- </a:t>
            </a:r>
            <a:r>
              <a:rPr lang="en-US" sz="3600" dirty="0">
                <a:solidFill>
                  <a:schemeClr val="tx1"/>
                </a:solidFill>
              </a:rPr>
              <a:t>Chess Grandmaster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pic>
        <p:nvPicPr>
          <p:cNvPr id="12290" name="Picture 2" descr="Former chess champion, Cold War icon Bobby Fischer, dead at 64 | KBOI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r="1458"/>
          <a:stretch/>
        </p:blipFill>
        <p:spPr bwMode="auto">
          <a:xfrm>
            <a:off x="374469" y="1985372"/>
            <a:ext cx="5081451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omas Jefferson | Biography, Political Career, &amp; Facts | Britann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5"/>
          <a:stretch/>
        </p:blipFill>
        <p:spPr bwMode="auto">
          <a:xfrm>
            <a:off x="6413864" y="1985372"/>
            <a:ext cx="4751241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24156" y="655944"/>
            <a:ext cx="5754189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sz="4300" dirty="0" smtClean="0"/>
              <a:t>Thomas Jefferson-</a:t>
            </a:r>
            <a:r>
              <a:rPr lang="en-US" sz="3600" dirty="0" smtClean="0">
                <a:solidFill>
                  <a:schemeClr val="tx1"/>
                </a:solidFill>
              </a:rPr>
              <a:t>American president</a:t>
            </a:r>
            <a:r>
              <a:rPr lang="en-US" sz="4300" dirty="0" smtClean="0"/>
              <a:t/>
            </a:r>
            <a:br>
              <a:rPr lang="en-US" sz="4300" dirty="0" smtClean="0"/>
            </a:b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4659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00547"/>
            <a:ext cx="6067697" cy="1151965"/>
          </a:xfrm>
        </p:spPr>
        <p:txBody>
          <a:bodyPr>
            <a:noAutofit/>
          </a:bodyPr>
          <a:lstStyle/>
          <a:p>
            <a:r>
              <a:rPr lang="en-US" sz="4300" dirty="0"/>
              <a:t>Albert </a:t>
            </a:r>
            <a:r>
              <a:rPr lang="en-US" sz="4300" dirty="0" smtClean="0"/>
              <a:t>Einstein- </a:t>
            </a:r>
            <a:r>
              <a:rPr lang="en-US" sz="3600" dirty="0">
                <a:solidFill>
                  <a:schemeClr val="tx1"/>
                </a:solidFill>
              </a:rPr>
              <a:t>Scientist &amp; Mathematician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pic>
        <p:nvPicPr>
          <p:cNvPr id="13314" name="Picture 2" descr="Ten Ways to Learn More about Einstein and General Relativity | OpenMind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r="6526"/>
          <a:stretch/>
        </p:blipFill>
        <p:spPr bwMode="auto">
          <a:xfrm>
            <a:off x="685800" y="2152512"/>
            <a:ext cx="4689566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28806" y="752353"/>
            <a:ext cx="6067697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sz="4300" dirty="0" smtClean="0"/>
              <a:t>Temple Grandin-</a:t>
            </a:r>
            <a:r>
              <a:rPr lang="en-US" sz="3600" dirty="0" smtClean="0">
                <a:solidFill>
                  <a:schemeClr val="tx1"/>
                </a:solidFill>
              </a:rPr>
              <a:t>animal scientist</a:t>
            </a:r>
            <a:r>
              <a:rPr lang="en-US" sz="4300" dirty="0" smtClean="0"/>
              <a:t/>
            </a:r>
            <a:br>
              <a:rPr lang="en-US" sz="4300" dirty="0" smtClean="0"/>
            </a:br>
            <a:endParaRPr lang="en-US" sz="4300" dirty="0"/>
          </a:p>
        </p:txBody>
      </p:sp>
      <p:pic>
        <p:nvPicPr>
          <p:cNvPr id="5" name="Picture 2" descr="Alumni Interview: Temple Grandin University of Illinois Alumni Asso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06" y="2079487"/>
            <a:ext cx="497027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2" y="1143185"/>
            <a:ext cx="3775165" cy="1151965"/>
          </a:xfrm>
        </p:spPr>
        <p:txBody>
          <a:bodyPr>
            <a:noAutofit/>
          </a:bodyPr>
          <a:lstStyle/>
          <a:p>
            <a:r>
              <a:rPr lang="en-US" sz="4300" dirty="0"/>
              <a:t>Bill </a:t>
            </a:r>
            <a:r>
              <a:rPr lang="en-US" sz="4300" dirty="0" smtClean="0"/>
              <a:t>Gates- </a:t>
            </a:r>
            <a:r>
              <a:rPr lang="en-US" sz="3600" dirty="0">
                <a:solidFill>
                  <a:schemeClr val="tx1"/>
                </a:solidFill>
              </a:rPr>
              <a:t>Co-founder of the Microsoft Corporation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pic>
        <p:nvPicPr>
          <p:cNvPr id="11266" name="Picture 2" descr="Bill Gates | Penguin Random House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r="5416" b="12485"/>
          <a:stretch/>
        </p:blipFill>
        <p:spPr bwMode="auto">
          <a:xfrm>
            <a:off x="783772" y="2599948"/>
            <a:ext cx="3487783" cy="258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67819" y="842739"/>
            <a:ext cx="7413171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pt-BR" sz="4300" smtClean="0">
                <a:solidFill>
                  <a:srgbClr val="C00000"/>
                </a:solidFill>
              </a:rPr>
              <a:t>Wolfgang Amadeus Mozart – </a:t>
            </a:r>
            <a:r>
              <a:rPr lang="pt-BR" sz="3600" smtClean="0">
                <a:solidFill>
                  <a:schemeClr val="tx1"/>
                </a:solidFill>
              </a:rPr>
              <a:t>Classical Composer</a:t>
            </a:r>
            <a:r>
              <a:rPr lang="pt-BR" sz="4300" smtClean="0"/>
              <a:t/>
            </a:r>
            <a:br>
              <a:rPr lang="pt-BR" sz="4300" smtClean="0"/>
            </a:br>
            <a:endParaRPr lang="en-US" sz="4300" dirty="0"/>
          </a:p>
        </p:txBody>
      </p:sp>
      <p:pic>
        <p:nvPicPr>
          <p:cNvPr id="5" name="Picture 2" descr="Wolfgang Amadeus Mozart, 225 Years Top of the Pops, Alleluia | The Culture  Concept 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07" y="2115233"/>
            <a:ext cx="4149769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Microsoft logo - 2012 (vertical).sv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9" y="3878570"/>
            <a:ext cx="1174410" cy="15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1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9581"/>
            <a:ext cx="5545183" cy="1151965"/>
          </a:xfrm>
        </p:spPr>
        <p:txBody>
          <a:bodyPr>
            <a:noAutofit/>
          </a:bodyPr>
          <a:lstStyle/>
          <a:p>
            <a:r>
              <a:rPr lang="en-US" sz="4300" dirty="0"/>
              <a:t>Sir Isaac Newton – </a:t>
            </a:r>
            <a:r>
              <a:rPr lang="en-US" sz="3600" dirty="0">
                <a:solidFill>
                  <a:schemeClr val="tx1"/>
                </a:solidFill>
              </a:rPr>
              <a:t>Mathematician, </a:t>
            </a:r>
            <a:r>
              <a:rPr lang="en-US" sz="3600" dirty="0" smtClean="0">
                <a:solidFill>
                  <a:schemeClr val="tx1"/>
                </a:solidFill>
              </a:rPr>
              <a:t>Astronomer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&amp; </a:t>
            </a:r>
            <a:r>
              <a:rPr lang="en-US" sz="3600" dirty="0">
                <a:solidFill>
                  <a:schemeClr val="tx1"/>
                </a:solidFill>
              </a:rPr>
              <a:t>Physicist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pic>
        <p:nvPicPr>
          <p:cNvPr id="8194" name="Picture 2" descr="Isaac Newton: Who He Was, Why Google Apples Are Falli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45" y="2447080"/>
            <a:ext cx="4469689" cy="30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ohn-howard-doomsday-aut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0" y="2211546"/>
            <a:ext cx="301596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93583" y="900271"/>
            <a:ext cx="5026381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sz="4300" dirty="0" smtClean="0"/>
              <a:t>John </a:t>
            </a:r>
            <a:r>
              <a:rPr lang="en-US" sz="4300" dirty="0" err="1" smtClean="0"/>
              <a:t>howard</a:t>
            </a:r>
            <a:r>
              <a:rPr lang="en-US" sz="4300" dirty="0" smtClean="0"/>
              <a:t>-</a:t>
            </a:r>
            <a:r>
              <a:rPr lang="en-US" sz="3600" dirty="0" smtClean="0">
                <a:solidFill>
                  <a:schemeClr val="tx1"/>
                </a:solidFill>
              </a:rPr>
              <a:t>mixed martial arts competitor</a:t>
            </a:r>
            <a:r>
              <a:rPr lang="en-US" sz="4300" dirty="0" smtClean="0"/>
              <a:t/>
            </a:r>
            <a:br>
              <a:rPr lang="en-US" sz="4300" dirty="0" smtClean="0"/>
            </a:b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673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73368"/>
            <a:ext cx="6590211" cy="1151965"/>
          </a:xfrm>
        </p:spPr>
        <p:txBody>
          <a:bodyPr>
            <a:noAutofit/>
          </a:bodyPr>
          <a:lstStyle/>
          <a:p>
            <a:r>
              <a:rPr lang="en-US" sz="4300" dirty="0" smtClean="0"/>
              <a:t>Michelangelo- </a:t>
            </a:r>
            <a:r>
              <a:rPr lang="en-US" sz="3600" dirty="0">
                <a:solidFill>
                  <a:schemeClr val="tx1"/>
                </a:solidFill>
              </a:rPr>
              <a:t>Sculptor, Painter, Architect, Poet</a:t>
            </a:r>
            <a:r>
              <a:rPr lang="en-US" sz="4300" dirty="0"/>
              <a:t/>
            </a:r>
            <a:br>
              <a:rPr lang="en-US" sz="4300" dirty="0"/>
            </a:br>
            <a:endParaRPr lang="en-US" sz="4300" dirty="0"/>
          </a:p>
        </p:txBody>
      </p:sp>
      <p:pic>
        <p:nvPicPr>
          <p:cNvPr id="6146" name="Picture 2" descr="10 Things I learned about Michelangelo on the Vatican tour | Through  Eternity Tours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r="3895"/>
          <a:stretch/>
        </p:blipFill>
        <p:spPr bwMode="auto">
          <a:xfrm>
            <a:off x="619140" y="2289074"/>
            <a:ext cx="5123127" cy="296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215998" y="809627"/>
            <a:ext cx="5724990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sz="4300" dirty="0" smtClean="0"/>
              <a:t>Stanley Kubrick- </a:t>
            </a:r>
            <a:r>
              <a:rPr lang="en-US" sz="3600" dirty="0" smtClean="0">
                <a:solidFill>
                  <a:schemeClr val="tx1"/>
                </a:solidFill>
              </a:rPr>
              <a:t>Film Director</a:t>
            </a:r>
            <a:r>
              <a:rPr lang="en-US" sz="4300" dirty="0" smtClean="0"/>
              <a:t/>
            </a:r>
            <a:br>
              <a:rPr lang="en-US" sz="4300" dirty="0" smtClean="0"/>
            </a:br>
            <a:endParaRPr lang="en-US" sz="4300" dirty="0"/>
          </a:p>
        </p:txBody>
      </p:sp>
      <p:pic>
        <p:nvPicPr>
          <p:cNvPr id="5" name="Picture 2" descr="Before Stanley Kubrick Was Famous He Took These Stunning Photos Of New York  In The 194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83" y="1961592"/>
            <a:ext cx="2483643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659" y="79048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Satoshi </a:t>
            </a:r>
            <a:r>
              <a:rPr lang="en-US" dirty="0" err="1"/>
              <a:t>Tajiri</a:t>
            </a:r>
            <a:r>
              <a:rPr lang="en-US" dirty="0"/>
              <a:t> – Creator </a:t>
            </a:r>
            <a:r>
              <a:rPr lang="en-US" dirty="0" smtClean="0"/>
              <a:t>of Nintendo’s Pokémon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Famous People On The Spectrum - Satoshi Tajiri | Verbal Behavior Associat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5" y="1795634"/>
            <a:ext cx="4363797" cy="35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Pokémo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24" y="2364378"/>
            <a:ext cx="5335430" cy="19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737"/>
            <a:ext cx="10260874" cy="115196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lin Gothic Heavy" panose="020B0903020102020204" pitchFamily="34" charset="0"/>
              </a:rPr>
              <a:t>1. Autistic people are extremely passionate about what interests them.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220150"/>
            <a:ext cx="8962326" cy="3311189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This awesome quality leads to</a:t>
            </a:r>
            <a:r>
              <a:rPr lang="en-US" sz="4000" dirty="0" smtClean="0">
                <a:latin typeface="Franklin Gothic Medium" panose="020B0603020102020204" pitchFamily="34" charset="0"/>
              </a:rPr>
              <a:t> hyper-focusing </a:t>
            </a:r>
            <a:r>
              <a:rPr lang="en-US" sz="4000" dirty="0">
                <a:latin typeface="Franklin Gothic Medium" panose="020B0603020102020204" pitchFamily="34" charset="0"/>
              </a:rPr>
              <a:t>and </a:t>
            </a:r>
            <a:r>
              <a:rPr lang="en-US" sz="4000" dirty="0" smtClean="0">
                <a:latin typeface="Franklin Gothic Medium" panose="020B0603020102020204" pitchFamily="34" charset="0"/>
              </a:rPr>
              <a:t>avidly </a:t>
            </a:r>
            <a:r>
              <a:rPr lang="en-US" sz="4000" dirty="0">
                <a:latin typeface="Franklin Gothic Medium" panose="020B0603020102020204" pitchFamily="34" charset="0"/>
              </a:rPr>
              <a:t>researching those interests until they have a deep understanding of the subject matter</a:t>
            </a:r>
            <a:r>
              <a:rPr lang="en-US" sz="4000" dirty="0" smtClean="0">
                <a:latin typeface="Franklin Gothic Medium" panose="020B0603020102020204" pitchFamily="34" charset="0"/>
              </a:rPr>
              <a:t>.</a:t>
            </a:r>
          </a:p>
          <a:p>
            <a:r>
              <a:rPr lang="en-US" sz="4000" dirty="0" smtClean="0"/>
              <a:t>Autistic people have </a:t>
            </a:r>
            <a:r>
              <a:rPr lang="en-US" sz="4100" b="1" dirty="0" smtClean="0"/>
              <a:t>great expertise </a:t>
            </a:r>
            <a:r>
              <a:rPr lang="en-US" sz="4000" dirty="0" smtClean="0"/>
              <a:t>in their areas of interest. </a:t>
            </a:r>
          </a:p>
          <a:p>
            <a:pPr marL="0" indent="0">
              <a:buNone/>
            </a:pPr>
            <a:r>
              <a:rPr lang="en-US" sz="4000" i="1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Does this sound like you? </a:t>
            </a:r>
            <a:r>
              <a:rPr lang="en-US" sz="4000" i="1" dirty="0" smtClean="0">
                <a:solidFill>
                  <a:srgbClr val="0070C0"/>
                </a:solidFill>
              </a:rPr>
              <a:t>what topics are you very knowledgeable about? </a:t>
            </a:r>
            <a:r>
              <a:rPr lang="en-US" sz="4000" i="1" dirty="0" smtClean="0">
                <a:solidFill>
                  <a:srgbClr val="0070C0"/>
                </a:solidFill>
                <a:latin typeface="Franklin Gothic Medium" panose="020B0603020102020204" pitchFamily="34" charset="0"/>
              </a:rPr>
              <a:t> </a:t>
            </a:r>
            <a:endParaRPr lang="en-US" sz="4000" i="1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Picture 2" descr="Position Yourself As An Expert Clipart - Full Size Clipart (#1106877) -  Pin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3273288"/>
            <a:ext cx="2220687" cy="22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57" y="2461397"/>
            <a:ext cx="4580705" cy="1151965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In summary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en-US" sz="3600" dirty="0" smtClean="0"/>
              <a:t>People on the autism spectrum are unique, important, capable, loved, and known to excel in </a:t>
            </a:r>
            <a:r>
              <a:rPr lang="en-US" sz="3600" i="1" dirty="0" smtClean="0"/>
              <a:t>many areas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468" t="18342" r="17945" b="14799"/>
          <a:stretch/>
        </p:blipFill>
        <p:spPr>
          <a:xfrm>
            <a:off x="5042262" y="246268"/>
            <a:ext cx="6139543" cy="5294843"/>
          </a:xfrm>
          <a:prstGeom prst="rect">
            <a:avLst/>
          </a:prstGeom>
        </p:spPr>
      </p:pic>
      <p:pic>
        <p:nvPicPr>
          <p:cNvPr id="4" name="Picture 3" descr="Autistic Pride Day - June 18, 2019 | eVero Corporatio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191919"/>
              </a:clrFrom>
              <a:clrTo>
                <a:srgbClr val="19191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4" b="19495"/>
          <a:stretch/>
        </p:blipFill>
        <p:spPr bwMode="auto">
          <a:xfrm rot="21417509">
            <a:off x="2305116" y="4708990"/>
            <a:ext cx="2391558" cy="142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922"/>
            <a:ext cx="9882051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2. They are straightforward, direct and honest.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191863"/>
            <a:ext cx="8614954" cy="33111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Autistic people rarely lie.</a:t>
            </a:r>
          </a:p>
          <a:p>
            <a:r>
              <a:rPr lang="en-US" sz="3200" dirty="0" smtClean="0"/>
              <a:t>They </a:t>
            </a:r>
            <a:r>
              <a:rPr lang="en-US" sz="3200" dirty="0"/>
              <a:t>mean what they say </a:t>
            </a:r>
            <a:r>
              <a:rPr lang="en-US" sz="3200" dirty="0" smtClean="0"/>
              <a:t>and will tell others what </a:t>
            </a:r>
            <a:r>
              <a:rPr lang="en-US" sz="3200" dirty="0"/>
              <a:t>they truly think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Does this sound like you? why or why not?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6" descr="Honest - Free People Icons #1546662 - PNG Images - PNGi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54" y="3240451"/>
            <a:ext cx="2148252" cy="214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1238003"/>
            <a:ext cx="10195560" cy="1151965"/>
          </a:xfrm>
        </p:spPr>
        <p:txBody>
          <a:bodyPr>
            <a:noAutofit/>
          </a:bodyPr>
          <a:lstStyle/>
          <a:p>
            <a:r>
              <a:rPr lang="en-US" sz="4800" dirty="0"/>
              <a:t>3. Autistic people perceive the world differently and process information in unique ways.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612036"/>
            <a:ext cx="8599716" cy="3311189"/>
          </a:xfrm>
        </p:spPr>
        <p:txBody>
          <a:bodyPr>
            <a:normAutofit/>
          </a:bodyPr>
          <a:lstStyle/>
          <a:p>
            <a:r>
              <a:rPr lang="en-US" sz="3200" dirty="0"/>
              <a:t>As a result, they are independent and creative thinkers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Does this sound like you? How so?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8" descr="A Unique Design Clipart - Full Size Clipart (#1941950) - Pin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46" y="3122995"/>
            <a:ext cx="1939975" cy="22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931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4. They are detail-oriented and they pay attention to the finer details that others often miss.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5" y="3135086"/>
            <a:ext cx="8273145" cy="2265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>
                <a:solidFill>
                  <a:srgbClr val="0070C0"/>
                </a:solidFill>
              </a:rPr>
              <a:t>Does this sound like you? What details do you tend to notice that others might miss?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4" name="Picture 14" descr="Clipart Panda - Free Clipart Imag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76" y="3036689"/>
            <a:ext cx="2462417" cy="246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2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617" y="1430382"/>
            <a:ext cx="10796451" cy="11519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</a:t>
            </a:r>
            <a:r>
              <a:rPr lang="en-US" b="1" dirty="0" smtClean="0"/>
              <a:t>. They have a strong memory and </a:t>
            </a:r>
            <a:r>
              <a:rPr lang="en-US" b="1" dirty="0"/>
              <a:t>an amazing ability to recall facts.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5172" y="2582347"/>
            <a:ext cx="8131629" cy="2487694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Does this sound like you? do others tell you what an incredible memory you have? what are some facts that you are able to recall? 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25" t="40529" r="44783" b="13754"/>
          <a:stretch/>
        </p:blipFill>
        <p:spPr>
          <a:xfrm>
            <a:off x="8686801" y="3344092"/>
            <a:ext cx="2736155" cy="20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2" y="516168"/>
            <a:ext cx="11162211" cy="11519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. People on the Autism spectrum also </a:t>
            </a:r>
            <a:r>
              <a:rPr lang="en-US" b="1" dirty="0"/>
              <a:t>tend to be visual thinkers.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8234" y="2063395"/>
            <a:ext cx="8419011" cy="331118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As a result, they can visualize solutions to problems, as well as other things, better than most people can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Does this sound like you?</a:t>
            </a:r>
          </a:p>
          <a:p>
            <a:pPr marL="0" indent="0">
              <a:buNone/>
            </a:pPr>
            <a:r>
              <a:rPr lang="en-US" sz="3200" i="1" dirty="0" smtClean="0">
                <a:solidFill>
                  <a:srgbClr val="0070C0"/>
                </a:solidFill>
              </a:rPr>
              <a:t>why or why not? 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Visual Learning Style - Evelyn Learning Syst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805" y="3629324"/>
            <a:ext cx="3520440" cy="17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79208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7</a:t>
            </a:r>
            <a:r>
              <a:rPr lang="en-US" b="1" dirty="0" smtClean="0"/>
              <a:t>. they are unlikely to </a:t>
            </a:r>
            <a:r>
              <a:rPr lang="en-US" b="1" dirty="0"/>
              <a:t>bully people, judge others or get easily swayed by peer pressure</a:t>
            </a:r>
            <a:r>
              <a:rPr lang="en-US" b="1" dirty="0" smtClean="0"/>
              <a:t>.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3135086"/>
            <a:ext cx="7343688" cy="2265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>
                <a:solidFill>
                  <a:srgbClr val="0070C0"/>
                </a:solidFill>
              </a:rPr>
              <a:t>Does this sound like you? which part or parts? 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4" name="Picture 4" descr="Random Acts Of Kindness Clipart - Full Size Clipart (#2416666) - Pin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83" y="3039974"/>
            <a:ext cx="2569999" cy="23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299</TotalTime>
  <Words>1084</Words>
  <Application>Microsoft Office PowerPoint</Application>
  <PresentationFormat>Widescreen</PresentationFormat>
  <Paragraphs>81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Franklin Gothic Heavy</vt:lpstr>
      <vt:lpstr>Franklin Gothic Medium</vt:lpstr>
      <vt:lpstr>Impact</vt:lpstr>
      <vt:lpstr>Wingdings</vt:lpstr>
      <vt:lpstr>Main Event</vt:lpstr>
      <vt:lpstr>Some awesome stuff about autism</vt:lpstr>
      <vt:lpstr>First…</vt:lpstr>
      <vt:lpstr>1. Autistic people are extremely passionate about what interests them.</vt:lpstr>
      <vt:lpstr>2. They are straightforward, direct and honest.</vt:lpstr>
      <vt:lpstr>3. Autistic people perceive the world differently and process information in unique ways.</vt:lpstr>
      <vt:lpstr>4. They are detail-oriented and they pay attention to the finer details that others often miss.</vt:lpstr>
      <vt:lpstr>5. They have a strong memory and an amazing ability to recall facts.  </vt:lpstr>
      <vt:lpstr>6. People on the Autism spectrum also tend to be visual thinkers.</vt:lpstr>
      <vt:lpstr>7. they are unlikely to bully people, judge others or get easily swayed by peer pressure. </vt:lpstr>
      <vt:lpstr>8. Autistic people are smart.</vt:lpstr>
      <vt:lpstr>9. Autistic people aren't afraid to be themselves.</vt:lpstr>
      <vt:lpstr>10. Others benefit from having a relationship with an autistic person </vt:lpstr>
      <vt:lpstr>Different ways of talking about autism</vt:lpstr>
      <vt:lpstr>“Autistic person” or “person with autism”?</vt:lpstr>
      <vt:lpstr>Preference for identity-first language </vt:lpstr>
      <vt:lpstr>Arguments for “autistic” rather than “Has autism”</vt:lpstr>
      <vt:lpstr>Arguments for “autistic” vs. “Has autism”</vt:lpstr>
      <vt:lpstr>Oh wait!- and there’s a third way to talk about autism-</vt:lpstr>
      <vt:lpstr>Hey! Did you know that these famous people are autistic?</vt:lpstr>
      <vt:lpstr>Armani Williams-NASCAR driver</vt:lpstr>
      <vt:lpstr>Lewis Carroll- Author of “Alice in Wonderland” </vt:lpstr>
      <vt:lpstr>Charles Darwin- Naturalist, Geologist, and Biologist </vt:lpstr>
      <vt:lpstr>Tim Burton- Movie Director</vt:lpstr>
      <vt:lpstr>Bobby Fischer- Chess Grandmaster </vt:lpstr>
      <vt:lpstr>Albert Einstein- Scientist &amp; Mathematician </vt:lpstr>
      <vt:lpstr>Bill Gates- Co-founder of the Microsoft Corporation </vt:lpstr>
      <vt:lpstr>Sir Isaac Newton – Mathematician, Astronomer &amp; Physicist </vt:lpstr>
      <vt:lpstr>Michelangelo- Sculptor, Painter, Architect, Poet </vt:lpstr>
      <vt:lpstr>Satoshi Tajiri – Creator of Nintendo’s Pokémon </vt:lpstr>
      <vt:lpstr>In summary:  People on the autism spectrum are unique, important, capable, loved, and known to excel in many areas!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cool stuff about autism</dc:title>
  <dc:creator>Lizzy Donovan</dc:creator>
  <cp:lastModifiedBy>Lizzy Donovan</cp:lastModifiedBy>
  <cp:revision>58</cp:revision>
  <cp:lastPrinted>2021-04-01T17:02:51Z</cp:lastPrinted>
  <dcterms:created xsi:type="dcterms:W3CDTF">2021-03-26T15:05:52Z</dcterms:created>
  <dcterms:modified xsi:type="dcterms:W3CDTF">2021-04-01T18:01:01Z</dcterms:modified>
</cp:coreProperties>
</file>