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27"/>
  </p:notesMasterIdLst>
  <p:sldIdLst>
    <p:sldId id="256" r:id="rId2"/>
    <p:sldId id="257" r:id="rId3"/>
    <p:sldId id="258" r:id="rId4"/>
    <p:sldId id="259" r:id="rId5"/>
    <p:sldId id="260" r:id="rId6"/>
    <p:sldId id="261" r:id="rId7"/>
    <p:sldId id="262" r:id="rId8"/>
    <p:sldId id="279" r:id="rId9"/>
    <p:sldId id="263" r:id="rId10"/>
    <p:sldId id="280" r:id="rId11"/>
    <p:sldId id="281"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Lst>
  <p:sldSz cx="9144000" cy="5143500" type="screen16x9"/>
  <p:notesSz cx="6858000" cy="9144000"/>
  <p:embeddedFontLst>
    <p:embeddedFont>
      <p:font typeface="Calibri" panose="020F0502020204030204" pitchFamily="34" charset="0"/>
      <p:regular r:id="rId28"/>
      <p:bold r:id="rId29"/>
      <p:italic r:id="rId30"/>
      <p:boldItalic r:id="rId31"/>
    </p:embeddedFont>
    <p:embeddedFont>
      <p:font typeface="Corbel" panose="020B0503020204020204" pitchFamily="34" charset="0"/>
      <p:regular r:id="rId32"/>
      <p:bold r:id="rId33"/>
      <p:italic r:id="rId34"/>
      <p:boldItalic r:id="rId35"/>
    </p:embeddedFont>
    <p:embeddedFont>
      <p:font typeface="Nunito" pitchFamily="2" charset="0"/>
      <p:regular r:id="rId36"/>
      <p:bold r:id="rId37"/>
      <p:italic r:id="rId38"/>
      <p:boldItalic r:id="rId39"/>
    </p:embeddedFont>
    <p:embeddedFont>
      <p:font typeface="Playfair Display" panose="00000500000000000000" pitchFamily="2" charset="0"/>
      <p:regular r:id="rId40"/>
      <p:bold r:id="rId41"/>
      <p:italic r:id="rId42"/>
      <p:boldItalic r:id="rId43"/>
    </p:embeddedFont>
    <p:embeddedFont>
      <p:font typeface="Roboto" panose="02000000000000000000" pitchFamily="2" charset="0"/>
      <p:regular r:id="rId44"/>
      <p:bold r:id="rId45"/>
      <p:italic r:id="rId46"/>
      <p:boldItalic r:id="rId4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DFC1677-7718-4A0F-9383-1ADE6BE181A0}">
  <a:tblStyle styleId="{8DFC1677-7718-4A0F-9383-1ADE6BE181A0}"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38" d="100"/>
          <a:sy n="138" d="100"/>
        </p:scale>
        <p:origin x="114" y="13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2.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7.fntdata"/><Relationship Id="rId42" Type="http://schemas.openxmlformats.org/officeDocument/2006/relationships/font" Target="fonts/font15.fntdata"/><Relationship Id="rId47" Type="http://schemas.openxmlformats.org/officeDocument/2006/relationships/font" Target="fonts/font20.fntdata"/><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font" Target="fonts/font11.fntdata"/><Relationship Id="rId46" Type="http://schemas.openxmlformats.org/officeDocument/2006/relationships/font" Target="fonts/font19.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41"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font" Target="fonts/font13.fntdata"/><Relationship Id="rId45" Type="http://schemas.openxmlformats.org/officeDocument/2006/relationships/font" Target="fonts/font1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font" Target="fonts/font9.fntdata"/><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4" Type="http://schemas.openxmlformats.org/officeDocument/2006/relationships/font" Target="fonts/font1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font" Target="fonts/font16.fntdata"/><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14695b84a94_1_1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14695b84a94_1_1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14695b84a94_1_2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g14695b84a94_1_2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14695b84a94_1_3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4" name="Google Shape;204;g14695b84a94_1_3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14695b84a94_1_34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 name="Google Shape;210;g14695b84a94_1_3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14695b84a94_1_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 name="Google Shape;216;g14695b84a94_1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14695b84a94_1_3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 name="Google Shape;222;g14695b84a94_1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14695b84a94_1_3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 name="Google Shape;228;g14695b84a94_1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14695b84a94_1_4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4" name="Google Shape;234;g14695b84a94_1_4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14695b84a94_1_4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 name="Google Shape;240;g14695b84a94_1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14a71aa8e87_0_3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 name="Google Shape;246;g14a71aa8e87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14a71aa8e87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14a71aa8e87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14a71aa8e87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 name="Google Shape;252;g14a71aa8e87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14a71aa8e87_0_3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8" name="Google Shape;258;g14a71aa8e87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1495a5148a5_0_3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4" name="Google Shape;264;g1495a5148a5_0_3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14a71aa8e87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14a71aa8e87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14695b84a9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14695b84a9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14695b84a94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14695b84a94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14695b84a94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14695b84a94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14695b84a94_1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14695b84a94_1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14695b84a94_1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14695b84a94_1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14695b84a94_1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6" name="Google Shape;186;g14695b84a94_1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6"/>
        </a:solidFill>
        <a:effectLst/>
      </p:bgPr>
    </p:bg>
    <p:spTree>
      <p:nvGrpSpPr>
        <p:cNvPr id="1" name="Shape 9"/>
        <p:cNvGrpSpPr/>
        <p:nvPr/>
      </p:nvGrpSpPr>
      <p:grpSpPr>
        <a:xfrm>
          <a:off x="0" y="0"/>
          <a:ext cx="0" cy="0"/>
          <a:chOff x="0" y="0"/>
          <a:chExt cx="0" cy="0"/>
        </a:xfrm>
      </p:grpSpPr>
      <p:sp>
        <p:nvSpPr>
          <p:cNvPr id="10" name="Google Shape;10;p2"/>
          <p:cNvSpPr/>
          <p:nvPr/>
        </p:nvSpPr>
        <p:spPr>
          <a:xfrm>
            <a:off x="31" y="2824500"/>
            <a:ext cx="7370400" cy="23190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flipH="1">
            <a:off x="3582600" y="1550700"/>
            <a:ext cx="5561400" cy="35928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rot="10800000">
            <a:off x="5058905" y="0"/>
            <a:ext cx="4085100" cy="20526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20327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 name="Google Shape;14;p2"/>
          <p:cNvGrpSpPr/>
          <p:nvPr/>
        </p:nvGrpSpPr>
        <p:grpSpPr>
          <a:xfrm>
            <a:off x="255200" y="592"/>
            <a:ext cx="2250363" cy="1044300"/>
            <a:chOff x="255200" y="592"/>
            <a:chExt cx="2250363" cy="1044300"/>
          </a:xfrm>
        </p:grpSpPr>
        <p:sp>
          <p:nvSpPr>
            <p:cNvPr id="15" name="Google Shape;15;p2"/>
            <p:cNvSpPr/>
            <p:nvPr/>
          </p:nvSpPr>
          <p:spPr>
            <a:xfrm>
              <a:off x="764063"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509632"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255200"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 name="Google Shape;18;p2"/>
          <p:cNvGrpSpPr/>
          <p:nvPr/>
        </p:nvGrpSpPr>
        <p:grpSpPr>
          <a:xfrm>
            <a:off x="905395" y="592"/>
            <a:ext cx="2250363" cy="1044300"/>
            <a:chOff x="905395" y="592"/>
            <a:chExt cx="2250363" cy="1044300"/>
          </a:xfrm>
        </p:grpSpPr>
        <p:sp>
          <p:nvSpPr>
            <p:cNvPr id="19" name="Google Shape;19;p2"/>
            <p:cNvSpPr/>
            <p:nvPr/>
          </p:nvSpPr>
          <p:spPr>
            <a:xfrm>
              <a:off x="1414258"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1159826"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905395"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 name="Google Shape;22;p2"/>
          <p:cNvGrpSpPr/>
          <p:nvPr/>
        </p:nvGrpSpPr>
        <p:grpSpPr>
          <a:xfrm>
            <a:off x="7057468" y="5088"/>
            <a:ext cx="1851282" cy="752108"/>
            <a:chOff x="6917201" y="0"/>
            <a:chExt cx="2227777" cy="863400"/>
          </a:xfrm>
        </p:grpSpPr>
        <p:sp>
          <p:nvSpPr>
            <p:cNvPr id="23" name="Google Shape;23;p2"/>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 name="Google Shape;26;p2"/>
          <p:cNvGrpSpPr/>
          <p:nvPr/>
        </p:nvGrpSpPr>
        <p:grpSpPr>
          <a:xfrm>
            <a:off x="6553032" y="4217852"/>
            <a:ext cx="2389068" cy="925737"/>
            <a:chOff x="6917201" y="0"/>
            <a:chExt cx="2227777" cy="863400"/>
          </a:xfrm>
        </p:grpSpPr>
        <p:sp>
          <p:nvSpPr>
            <p:cNvPr id="27" name="Google Shape;27;p2"/>
            <p:cNvSpPr/>
            <p:nvPr/>
          </p:nvSpPr>
          <p:spPr>
            <a:xfrm>
              <a:off x="7641677"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7279439"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6917201"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 name="Google Shape;30;p2"/>
          <p:cNvGrpSpPr/>
          <p:nvPr/>
        </p:nvGrpSpPr>
        <p:grpSpPr>
          <a:xfrm>
            <a:off x="199149" y="4055652"/>
            <a:ext cx="2795414" cy="1083308"/>
            <a:chOff x="6917201" y="0"/>
            <a:chExt cx="2227777" cy="863400"/>
          </a:xfrm>
        </p:grpSpPr>
        <p:sp>
          <p:nvSpPr>
            <p:cNvPr id="31" name="Google Shape;31;p2"/>
            <p:cNvSpPr/>
            <p:nvPr/>
          </p:nvSpPr>
          <p:spPr>
            <a:xfrm>
              <a:off x="7641677"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7279439"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6917201"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 name="Google Shape;34;p2"/>
          <p:cNvSpPr txBox="1">
            <a:spLocks noGrp="1"/>
          </p:cNvSpPr>
          <p:nvPr>
            <p:ph type="ctrTitle"/>
          </p:nvPr>
        </p:nvSpPr>
        <p:spPr>
          <a:xfrm>
            <a:off x="1858703" y="1822833"/>
            <a:ext cx="5361300" cy="14481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a:endParaRPr/>
          </a:p>
        </p:txBody>
      </p:sp>
      <p:sp>
        <p:nvSpPr>
          <p:cNvPr id="35" name="Google Shape;35;p2"/>
          <p:cNvSpPr txBox="1">
            <a:spLocks noGrp="1"/>
          </p:cNvSpPr>
          <p:nvPr>
            <p:ph type="subTitle" idx="1"/>
          </p:nvPr>
        </p:nvSpPr>
        <p:spPr>
          <a:xfrm>
            <a:off x="1858700" y="3413158"/>
            <a:ext cx="5361300" cy="52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Clr>
                <a:schemeClr val="lt1"/>
              </a:buClr>
              <a:buSzPts val="1600"/>
              <a:buNone/>
              <a:defRPr sz="1600">
                <a:solidFill>
                  <a:schemeClr val="lt1"/>
                </a:solidFill>
              </a:defRPr>
            </a:lvl1pPr>
            <a:lvl2pPr lvl="1" algn="ctr">
              <a:lnSpc>
                <a:spcPct val="100000"/>
              </a:lnSpc>
              <a:spcBef>
                <a:spcPts val="0"/>
              </a:spcBef>
              <a:spcAft>
                <a:spcPts val="0"/>
              </a:spcAft>
              <a:buClr>
                <a:schemeClr val="lt1"/>
              </a:buClr>
              <a:buSzPts val="1600"/>
              <a:buNone/>
              <a:defRPr sz="1600">
                <a:solidFill>
                  <a:schemeClr val="lt1"/>
                </a:solidFill>
              </a:defRPr>
            </a:lvl2pPr>
            <a:lvl3pPr lvl="2" algn="ctr">
              <a:lnSpc>
                <a:spcPct val="100000"/>
              </a:lnSpc>
              <a:spcBef>
                <a:spcPts val="0"/>
              </a:spcBef>
              <a:spcAft>
                <a:spcPts val="0"/>
              </a:spcAft>
              <a:buClr>
                <a:schemeClr val="lt1"/>
              </a:buClr>
              <a:buSzPts val="1600"/>
              <a:buNone/>
              <a:defRPr sz="1600">
                <a:solidFill>
                  <a:schemeClr val="lt1"/>
                </a:solidFill>
              </a:defRPr>
            </a:lvl3pPr>
            <a:lvl4pPr lvl="3" algn="ctr">
              <a:lnSpc>
                <a:spcPct val="100000"/>
              </a:lnSpc>
              <a:spcBef>
                <a:spcPts val="0"/>
              </a:spcBef>
              <a:spcAft>
                <a:spcPts val="0"/>
              </a:spcAft>
              <a:buClr>
                <a:schemeClr val="lt1"/>
              </a:buClr>
              <a:buSzPts val="1600"/>
              <a:buNone/>
              <a:defRPr sz="1600">
                <a:solidFill>
                  <a:schemeClr val="lt1"/>
                </a:solidFill>
              </a:defRPr>
            </a:lvl4pPr>
            <a:lvl5pPr lvl="4" algn="ctr">
              <a:lnSpc>
                <a:spcPct val="100000"/>
              </a:lnSpc>
              <a:spcBef>
                <a:spcPts val="0"/>
              </a:spcBef>
              <a:spcAft>
                <a:spcPts val="0"/>
              </a:spcAft>
              <a:buClr>
                <a:schemeClr val="lt1"/>
              </a:buClr>
              <a:buSzPts val="1600"/>
              <a:buNone/>
              <a:defRPr sz="1600">
                <a:solidFill>
                  <a:schemeClr val="lt1"/>
                </a:solidFill>
              </a:defRPr>
            </a:lvl5pPr>
            <a:lvl6pPr lvl="5" algn="ctr">
              <a:lnSpc>
                <a:spcPct val="100000"/>
              </a:lnSpc>
              <a:spcBef>
                <a:spcPts val="0"/>
              </a:spcBef>
              <a:spcAft>
                <a:spcPts val="0"/>
              </a:spcAft>
              <a:buClr>
                <a:schemeClr val="lt1"/>
              </a:buClr>
              <a:buSzPts val="1600"/>
              <a:buNone/>
              <a:defRPr sz="1600">
                <a:solidFill>
                  <a:schemeClr val="lt1"/>
                </a:solidFill>
              </a:defRPr>
            </a:lvl6pPr>
            <a:lvl7pPr lvl="6" algn="ctr">
              <a:lnSpc>
                <a:spcPct val="100000"/>
              </a:lnSpc>
              <a:spcBef>
                <a:spcPts val="0"/>
              </a:spcBef>
              <a:spcAft>
                <a:spcPts val="0"/>
              </a:spcAft>
              <a:buClr>
                <a:schemeClr val="lt1"/>
              </a:buClr>
              <a:buSzPts val="1600"/>
              <a:buNone/>
              <a:defRPr sz="1600">
                <a:solidFill>
                  <a:schemeClr val="lt1"/>
                </a:solidFill>
              </a:defRPr>
            </a:lvl7pPr>
            <a:lvl8pPr lvl="7" algn="ctr">
              <a:lnSpc>
                <a:spcPct val="100000"/>
              </a:lnSpc>
              <a:spcBef>
                <a:spcPts val="0"/>
              </a:spcBef>
              <a:spcAft>
                <a:spcPts val="0"/>
              </a:spcAft>
              <a:buClr>
                <a:schemeClr val="lt1"/>
              </a:buClr>
              <a:buSzPts val="1600"/>
              <a:buNone/>
              <a:defRPr sz="1600">
                <a:solidFill>
                  <a:schemeClr val="lt1"/>
                </a:solidFill>
              </a:defRPr>
            </a:lvl8pPr>
            <a:lvl9pPr lvl="8" algn="ctr">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36" name="Google Shape;36;p2"/>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accent3"/>
        </a:solidFill>
        <a:effectLst/>
      </p:bgPr>
    </p:bg>
    <p:spTree>
      <p:nvGrpSpPr>
        <p:cNvPr id="1" name="Shape 109"/>
        <p:cNvGrpSpPr/>
        <p:nvPr/>
      </p:nvGrpSpPr>
      <p:grpSpPr>
        <a:xfrm>
          <a:off x="0" y="0"/>
          <a:ext cx="0" cy="0"/>
          <a:chOff x="0" y="0"/>
          <a:chExt cx="0" cy="0"/>
        </a:xfrm>
      </p:grpSpPr>
      <p:sp>
        <p:nvSpPr>
          <p:cNvPr id="110" name="Google Shape;110;p11"/>
          <p:cNvSpPr/>
          <p:nvPr/>
        </p:nvSpPr>
        <p:spPr>
          <a:xfrm flipH="1">
            <a:off x="5569200" y="2834075"/>
            <a:ext cx="3574800" cy="2309400"/>
          </a:xfrm>
          <a:prstGeom prst="rtTriangl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1" name="Google Shape;111;p11"/>
          <p:cNvGrpSpPr/>
          <p:nvPr/>
        </p:nvGrpSpPr>
        <p:grpSpPr>
          <a:xfrm>
            <a:off x="5959222" y="4119576"/>
            <a:ext cx="2520952" cy="1024165"/>
            <a:chOff x="6917201" y="0"/>
            <a:chExt cx="2227777" cy="863400"/>
          </a:xfrm>
        </p:grpSpPr>
        <p:sp>
          <p:nvSpPr>
            <p:cNvPr id="112" name="Google Shape;112;p11"/>
            <p:cNvSpPr/>
            <p:nvPr/>
          </p:nvSpPr>
          <p:spPr>
            <a:xfrm>
              <a:off x="7641677"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1"/>
            <p:cNvSpPr/>
            <p:nvPr/>
          </p:nvSpPr>
          <p:spPr>
            <a:xfrm>
              <a:off x="7279439"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1"/>
            <p:cNvSpPr/>
            <p:nvPr/>
          </p:nvSpPr>
          <p:spPr>
            <a:xfrm>
              <a:off x="6917201"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5" name="Google Shape;115;p11"/>
          <p:cNvGrpSpPr/>
          <p:nvPr/>
        </p:nvGrpSpPr>
        <p:grpSpPr>
          <a:xfrm>
            <a:off x="199149" y="2"/>
            <a:ext cx="2795414" cy="1083308"/>
            <a:chOff x="6917201" y="0"/>
            <a:chExt cx="2227777" cy="863400"/>
          </a:xfrm>
        </p:grpSpPr>
        <p:sp>
          <p:nvSpPr>
            <p:cNvPr id="116" name="Google Shape;116;p11"/>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1"/>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1"/>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9" name="Google Shape;119;p11"/>
          <p:cNvSpPr txBox="1">
            <a:spLocks noGrp="1"/>
          </p:cNvSpPr>
          <p:nvPr>
            <p:ph type="title" hasCustomPrompt="1"/>
          </p:nvPr>
        </p:nvSpPr>
        <p:spPr>
          <a:xfrm>
            <a:off x="1385850" y="1383850"/>
            <a:ext cx="6372300" cy="13797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dk2"/>
              </a:buClr>
              <a:buSzPts val="8600"/>
              <a:buNone/>
              <a:defRPr sz="8600">
                <a:solidFill>
                  <a:schemeClr val="dk2"/>
                </a:solidFill>
              </a:defRPr>
            </a:lvl1pPr>
            <a:lvl2pPr lvl="1" algn="ctr">
              <a:spcBef>
                <a:spcPts val="0"/>
              </a:spcBef>
              <a:spcAft>
                <a:spcPts val="0"/>
              </a:spcAft>
              <a:buClr>
                <a:schemeClr val="dk2"/>
              </a:buClr>
              <a:buSzPts val="8600"/>
              <a:buNone/>
              <a:defRPr sz="8600">
                <a:solidFill>
                  <a:schemeClr val="dk2"/>
                </a:solidFill>
              </a:defRPr>
            </a:lvl2pPr>
            <a:lvl3pPr lvl="2" algn="ctr">
              <a:spcBef>
                <a:spcPts val="0"/>
              </a:spcBef>
              <a:spcAft>
                <a:spcPts val="0"/>
              </a:spcAft>
              <a:buClr>
                <a:schemeClr val="dk2"/>
              </a:buClr>
              <a:buSzPts val="8600"/>
              <a:buNone/>
              <a:defRPr sz="8600">
                <a:solidFill>
                  <a:schemeClr val="dk2"/>
                </a:solidFill>
              </a:defRPr>
            </a:lvl3pPr>
            <a:lvl4pPr lvl="3" algn="ctr">
              <a:spcBef>
                <a:spcPts val="0"/>
              </a:spcBef>
              <a:spcAft>
                <a:spcPts val="0"/>
              </a:spcAft>
              <a:buClr>
                <a:schemeClr val="dk2"/>
              </a:buClr>
              <a:buSzPts val="8600"/>
              <a:buNone/>
              <a:defRPr sz="8600">
                <a:solidFill>
                  <a:schemeClr val="dk2"/>
                </a:solidFill>
              </a:defRPr>
            </a:lvl4pPr>
            <a:lvl5pPr lvl="4" algn="ctr">
              <a:spcBef>
                <a:spcPts val="0"/>
              </a:spcBef>
              <a:spcAft>
                <a:spcPts val="0"/>
              </a:spcAft>
              <a:buClr>
                <a:schemeClr val="dk2"/>
              </a:buClr>
              <a:buSzPts val="8600"/>
              <a:buNone/>
              <a:defRPr sz="8600">
                <a:solidFill>
                  <a:schemeClr val="dk2"/>
                </a:solidFill>
              </a:defRPr>
            </a:lvl5pPr>
            <a:lvl6pPr lvl="5" algn="ctr">
              <a:spcBef>
                <a:spcPts val="0"/>
              </a:spcBef>
              <a:spcAft>
                <a:spcPts val="0"/>
              </a:spcAft>
              <a:buClr>
                <a:schemeClr val="dk2"/>
              </a:buClr>
              <a:buSzPts val="8600"/>
              <a:buNone/>
              <a:defRPr sz="8600">
                <a:solidFill>
                  <a:schemeClr val="dk2"/>
                </a:solidFill>
              </a:defRPr>
            </a:lvl6pPr>
            <a:lvl7pPr lvl="6" algn="ctr">
              <a:spcBef>
                <a:spcPts val="0"/>
              </a:spcBef>
              <a:spcAft>
                <a:spcPts val="0"/>
              </a:spcAft>
              <a:buClr>
                <a:schemeClr val="dk2"/>
              </a:buClr>
              <a:buSzPts val="8600"/>
              <a:buNone/>
              <a:defRPr sz="8600">
                <a:solidFill>
                  <a:schemeClr val="dk2"/>
                </a:solidFill>
              </a:defRPr>
            </a:lvl7pPr>
            <a:lvl8pPr lvl="7" algn="ctr">
              <a:spcBef>
                <a:spcPts val="0"/>
              </a:spcBef>
              <a:spcAft>
                <a:spcPts val="0"/>
              </a:spcAft>
              <a:buClr>
                <a:schemeClr val="dk2"/>
              </a:buClr>
              <a:buSzPts val="8600"/>
              <a:buNone/>
              <a:defRPr sz="8600">
                <a:solidFill>
                  <a:schemeClr val="dk2"/>
                </a:solidFill>
              </a:defRPr>
            </a:lvl8pPr>
            <a:lvl9pPr lvl="8" algn="ctr">
              <a:spcBef>
                <a:spcPts val="0"/>
              </a:spcBef>
              <a:spcAft>
                <a:spcPts val="0"/>
              </a:spcAft>
              <a:buClr>
                <a:schemeClr val="dk2"/>
              </a:buClr>
              <a:buSzPts val="8600"/>
              <a:buNone/>
              <a:defRPr sz="8600">
                <a:solidFill>
                  <a:schemeClr val="dk2"/>
                </a:solidFill>
              </a:defRPr>
            </a:lvl9pPr>
          </a:lstStyle>
          <a:p>
            <a:r>
              <a:t>xx%</a:t>
            </a:r>
          </a:p>
        </p:txBody>
      </p:sp>
      <p:sp>
        <p:nvSpPr>
          <p:cNvPr id="120" name="Google Shape;120;p11"/>
          <p:cNvSpPr txBox="1">
            <a:spLocks noGrp="1"/>
          </p:cNvSpPr>
          <p:nvPr>
            <p:ph type="body" idx="1"/>
          </p:nvPr>
        </p:nvSpPr>
        <p:spPr>
          <a:xfrm>
            <a:off x="1385850" y="2863850"/>
            <a:ext cx="6372300" cy="641100"/>
          </a:xfrm>
          <a:prstGeom prst="rect">
            <a:avLst/>
          </a:prstGeom>
        </p:spPr>
        <p:txBody>
          <a:bodyPr spcFirstLastPara="1" wrap="square" lIns="91425" tIns="91425" rIns="91425" bIns="91425" anchor="t" anchorCtr="0">
            <a:normAutofit/>
          </a:bodyPr>
          <a:lstStyle>
            <a:lvl1pPr marL="457200" lvl="0" indent="-311150" algn="ctr">
              <a:spcBef>
                <a:spcPts val="0"/>
              </a:spcBef>
              <a:spcAft>
                <a:spcPts val="0"/>
              </a:spcAft>
              <a:buSzPts val="1300"/>
              <a:buChar char="●"/>
              <a:defRPr/>
            </a:lvl1pPr>
            <a:lvl2pPr marL="914400" lvl="1" indent="-298450" algn="ctr">
              <a:spcBef>
                <a:spcPts val="0"/>
              </a:spcBef>
              <a:spcAft>
                <a:spcPts val="0"/>
              </a:spcAft>
              <a:buSzPts val="1100"/>
              <a:buChar char="○"/>
              <a:defRPr/>
            </a:lvl2pPr>
            <a:lvl3pPr marL="1371600" lvl="2" indent="-298450" algn="ctr">
              <a:spcBef>
                <a:spcPts val="0"/>
              </a:spcBef>
              <a:spcAft>
                <a:spcPts val="0"/>
              </a:spcAft>
              <a:buSzPts val="1100"/>
              <a:buChar char="■"/>
              <a:defRPr/>
            </a:lvl3pPr>
            <a:lvl4pPr marL="1828800" lvl="3" indent="-298450" algn="ctr">
              <a:spcBef>
                <a:spcPts val="0"/>
              </a:spcBef>
              <a:spcAft>
                <a:spcPts val="0"/>
              </a:spcAft>
              <a:buSzPts val="1100"/>
              <a:buChar char="●"/>
              <a:defRPr/>
            </a:lvl4pPr>
            <a:lvl5pPr marL="2286000" lvl="4" indent="-298450" algn="ctr">
              <a:spcBef>
                <a:spcPts val="0"/>
              </a:spcBef>
              <a:spcAft>
                <a:spcPts val="0"/>
              </a:spcAft>
              <a:buSzPts val="1100"/>
              <a:buChar char="○"/>
              <a:defRPr/>
            </a:lvl5pPr>
            <a:lvl6pPr marL="2743200" lvl="5" indent="-298450" algn="ctr">
              <a:spcBef>
                <a:spcPts val="0"/>
              </a:spcBef>
              <a:spcAft>
                <a:spcPts val="0"/>
              </a:spcAft>
              <a:buSzPts val="1100"/>
              <a:buChar char="■"/>
              <a:defRPr/>
            </a:lvl6pPr>
            <a:lvl7pPr marL="3200400" lvl="6" indent="-298450" algn="ctr">
              <a:spcBef>
                <a:spcPts val="0"/>
              </a:spcBef>
              <a:spcAft>
                <a:spcPts val="0"/>
              </a:spcAft>
              <a:buSzPts val="1100"/>
              <a:buChar char="●"/>
              <a:defRPr/>
            </a:lvl7pPr>
            <a:lvl8pPr marL="3657600" lvl="7" indent="-298450" algn="ctr">
              <a:spcBef>
                <a:spcPts val="0"/>
              </a:spcBef>
              <a:spcAft>
                <a:spcPts val="0"/>
              </a:spcAft>
              <a:buSzPts val="1100"/>
              <a:buChar char="○"/>
              <a:defRPr/>
            </a:lvl8pPr>
            <a:lvl9pPr marL="4114800" lvl="8" indent="-298450" algn="ctr">
              <a:spcBef>
                <a:spcPts val="0"/>
              </a:spcBef>
              <a:spcAft>
                <a:spcPts val="0"/>
              </a:spcAft>
              <a:buSzPts val="1100"/>
              <a:buChar char="■"/>
              <a:defRPr/>
            </a:lvl9pPr>
          </a:lstStyle>
          <a:p>
            <a:endParaRPr/>
          </a:p>
        </p:txBody>
      </p:sp>
      <p:sp>
        <p:nvSpPr>
          <p:cNvPr id="121" name="Google Shape;121;p11"/>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2"/>
        <p:cNvGrpSpPr/>
        <p:nvPr/>
      </p:nvGrpSpPr>
      <p:grpSpPr>
        <a:xfrm>
          <a:off x="0" y="0"/>
          <a:ext cx="0" cy="0"/>
          <a:chOff x="0" y="0"/>
          <a:chExt cx="0" cy="0"/>
        </a:xfrm>
      </p:grpSpPr>
      <p:sp>
        <p:nvSpPr>
          <p:cNvPr id="123" name="Google Shape;123;p12"/>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24"/>
        <p:cNvGrpSpPr/>
        <p:nvPr/>
      </p:nvGrpSpPr>
      <p:grpSpPr>
        <a:xfrm>
          <a:off x="0" y="0"/>
          <a:ext cx="0" cy="0"/>
          <a:chOff x="0" y="0"/>
          <a:chExt cx="0" cy="0"/>
        </a:xfrm>
      </p:grpSpPr>
      <p:sp>
        <p:nvSpPr>
          <p:cNvPr id="125" name="Google Shape;125;p13"/>
          <p:cNvSpPr txBox="1">
            <a:spLocks noGrp="1"/>
          </p:cNvSpPr>
          <p:nvPr>
            <p:ph type="title"/>
          </p:nvPr>
        </p:nvSpPr>
        <p:spPr>
          <a:xfrm>
            <a:off x="1113233" y="514350"/>
            <a:ext cx="7514100" cy="1314600"/>
          </a:xfrm>
          <a:prstGeom prst="rect">
            <a:avLst/>
          </a:prstGeom>
          <a:noFill/>
          <a:ln>
            <a:noFill/>
          </a:ln>
        </p:spPr>
        <p:txBody>
          <a:bodyPr spcFirstLastPara="1" wrap="square" lIns="68575" tIns="34275" rIns="68575" bIns="34275" anchor="ctr" anchorCtr="0">
            <a:normAutofit/>
          </a:bodyPr>
          <a:lstStyle>
            <a:lvl1pPr lvl="0" algn="ctr" rtl="0">
              <a:spcBef>
                <a:spcPts val="0"/>
              </a:spcBef>
              <a:spcAft>
                <a:spcPts val="0"/>
              </a:spcAft>
              <a:buClr>
                <a:schemeClr val="dk1"/>
              </a:buClr>
              <a:buSzPts val="1400"/>
              <a:buNone/>
              <a:defRPr/>
            </a:lvl1pPr>
            <a:lvl2pPr lvl="1" algn="l" rtl="0">
              <a:spcBef>
                <a:spcPts val="0"/>
              </a:spcBef>
              <a:spcAft>
                <a:spcPts val="0"/>
              </a:spcAft>
              <a:buSzPts val="2800"/>
              <a:buNone/>
              <a:defRPr/>
            </a:lvl2pPr>
            <a:lvl3pPr lvl="2" algn="l" rtl="0">
              <a:spcBef>
                <a:spcPts val="0"/>
              </a:spcBef>
              <a:spcAft>
                <a:spcPts val="0"/>
              </a:spcAft>
              <a:buSzPts val="2800"/>
              <a:buNone/>
              <a:defRPr/>
            </a:lvl3pPr>
            <a:lvl4pPr lvl="3" algn="l" rtl="0">
              <a:spcBef>
                <a:spcPts val="0"/>
              </a:spcBef>
              <a:spcAft>
                <a:spcPts val="0"/>
              </a:spcAft>
              <a:buSzPts val="2800"/>
              <a:buNone/>
              <a:defRPr/>
            </a:lvl4pPr>
            <a:lvl5pPr lvl="4" algn="l" rtl="0">
              <a:spcBef>
                <a:spcPts val="0"/>
              </a:spcBef>
              <a:spcAft>
                <a:spcPts val="0"/>
              </a:spcAft>
              <a:buSzPts val="2800"/>
              <a:buNone/>
              <a:defRPr/>
            </a:lvl5pPr>
            <a:lvl6pPr lvl="5" algn="l" rtl="0">
              <a:spcBef>
                <a:spcPts val="0"/>
              </a:spcBef>
              <a:spcAft>
                <a:spcPts val="0"/>
              </a:spcAft>
              <a:buSzPts val="2800"/>
              <a:buNone/>
              <a:defRPr/>
            </a:lvl6pPr>
            <a:lvl7pPr lvl="6" algn="l" rtl="0">
              <a:spcBef>
                <a:spcPts val="0"/>
              </a:spcBef>
              <a:spcAft>
                <a:spcPts val="0"/>
              </a:spcAft>
              <a:buSzPts val="2800"/>
              <a:buNone/>
              <a:defRPr/>
            </a:lvl7pPr>
            <a:lvl8pPr lvl="7" algn="l" rtl="0">
              <a:spcBef>
                <a:spcPts val="0"/>
              </a:spcBef>
              <a:spcAft>
                <a:spcPts val="0"/>
              </a:spcAft>
              <a:buSzPts val="2800"/>
              <a:buNone/>
              <a:defRPr/>
            </a:lvl8pPr>
            <a:lvl9pPr lvl="8" algn="l" rtl="0">
              <a:spcBef>
                <a:spcPts val="0"/>
              </a:spcBef>
              <a:spcAft>
                <a:spcPts val="0"/>
              </a:spcAft>
              <a:buSzPts val="2800"/>
              <a:buNone/>
              <a:defRPr/>
            </a:lvl9pPr>
          </a:lstStyle>
          <a:p>
            <a:endParaRPr/>
          </a:p>
        </p:txBody>
      </p:sp>
      <p:sp>
        <p:nvSpPr>
          <p:cNvPr id="126" name="Google Shape;126;p13"/>
          <p:cNvSpPr txBox="1">
            <a:spLocks noGrp="1"/>
          </p:cNvSpPr>
          <p:nvPr>
            <p:ph type="body" idx="1"/>
          </p:nvPr>
        </p:nvSpPr>
        <p:spPr>
          <a:xfrm>
            <a:off x="1113232" y="2000249"/>
            <a:ext cx="7514100" cy="2343300"/>
          </a:xfrm>
          <a:prstGeom prst="rect">
            <a:avLst/>
          </a:prstGeom>
          <a:noFill/>
          <a:ln>
            <a:noFill/>
          </a:ln>
        </p:spPr>
        <p:txBody>
          <a:bodyPr spcFirstLastPara="1" wrap="square" lIns="68575" tIns="34275" rIns="68575" bIns="34275" anchor="ctr" anchorCtr="0">
            <a:normAutofit/>
          </a:bodyPr>
          <a:lstStyle>
            <a:lvl1pPr marL="457200" lvl="0" indent="-355600" algn="l" rtl="0">
              <a:spcBef>
                <a:spcPts val="300"/>
              </a:spcBef>
              <a:spcAft>
                <a:spcPts val="0"/>
              </a:spcAft>
              <a:buSzPts val="2000"/>
              <a:buChar char="●"/>
              <a:defRPr/>
            </a:lvl1pPr>
            <a:lvl2pPr marL="914400" lvl="1" indent="-355600" algn="l" rtl="0">
              <a:spcBef>
                <a:spcPts val="500"/>
              </a:spcBef>
              <a:spcAft>
                <a:spcPts val="0"/>
              </a:spcAft>
              <a:buSzPts val="2000"/>
              <a:buChar char="○"/>
              <a:defRPr/>
            </a:lvl2pPr>
            <a:lvl3pPr marL="1371600" lvl="2" indent="-355600" algn="l" rtl="0">
              <a:spcBef>
                <a:spcPts val="500"/>
              </a:spcBef>
              <a:spcAft>
                <a:spcPts val="0"/>
              </a:spcAft>
              <a:buSzPts val="2000"/>
              <a:buChar char="■"/>
              <a:defRPr/>
            </a:lvl3pPr>
            <a:lvl4pPr marL="1828800" lvl="3" indent="-355600" algn="l" rtl="0">
              <a:spcBef>
                <a:spcPts val="500"/>
              </a:spcBef>
              <a:spcAft>
                <a:spcPts val="0"/>
              </a:spcAft>
              <a:buSzPts val="2000"/>
              <a:buChar char="●"/>
              <a:defRPr/>
            </a:lvl4pPr>
            <a:lvl5pPr marL="2286000" lvl="4" indent="-355600" algn="l" rtl="0">
              <a:spcBef>
                <a:spcPts val="500"/>
              </a:spcBef>
              <a:spcAft>
                <a:spcPts val="0"/>
              </a:spcAft>
              <a:buSzPts val="2000"/>
              <a:buChar char="○"/>
              <a:defRPr/>
            </a:lvl5pPr>
            <a:lvl6pPr marL="2743200" lvl="5" indent="-355600" algn="l" rtl="0">
              <a:spcBef>
                <a:spcPts val="500"/>
              </a:spcBef>
              <a:spcAft>
                <a:spcPts val="0"/>
              </a:spcAft>
              <a:buSzPts val="2000"/>
              <a:buChar char="■"/>
              <a:defRPr/>
            </a:lvl6pPr>
            <a:lvl7pPr marL="3200400" lvl="6" indent="-355600" algn="l" rtl="0">
              <a:spcBef>
                <a:spcPts val="500"/>
              </a:spcBef>
              <a:spcAft>
                <a:spcPts val="0"/>
              </a:spcAft>
              <a:buSzPts val="2000"/>
              <a:buChar char="●"/>
              <a:defRPr/>
            </a:lvl7pPr>
            <a:lvl8pPr marL="3657600" lvl="7" indent="-355600" algn="l" rtl="0">
              <a:spcBef>
                <a:spcPts val="500"/>
              </a:spcBef>
              <a:spcAft>
                <a:spcPts val="0"/>
              </a:spcAft>
              <a:buSzPts val="2000"/>
              <a:buChar char="○"/>
              <a:defRPr/>
            </a:lvl8pPr>
            <a:lvl9pPr marL="4114800" lvl="8" indent="-355600" algn="l" rtl="0">
              <a:spcBef>
                <a:spcPts val="500"/>
              </a:spcBef>
              <a:spcAft>
                <a:spcPts val="500"/>
              </a:spcAft>
              <a:buSzPts val="2000"/>
              <a:buChar char="■"/>
              <a:defRPr/>
            </a:lvl9pPr>
          </a:lstStyle>
          <a:p>
            <a:endParaRPr/>
          </a:p>
        </p:txBody>
      </p:sp>
      <p:sp>
        <p:nvSpPr>
          <p:cNvPr id="127" name="Google Shape;127;p13"/>
          <p:cNvSpPr txBox="1">
            <a:spLocks noGrp="1"/>
          </p:cNvSpPr>
          <p:nvPr>
            <p:ph type="dt" idx="10"/>
          </p:nvPr>
        </p:nvSpPr>
        <p:spPr>
          <a:xfrm>
            <a:off x="7299492" y="4412456"/>
            <a:ext cx="857400" cy="273900"/>
          </a:xfrm>
          <a:prstGeom prst="rect">
            <a:avLst/>
          </a:prstGeom>
          <a:noFill/>
          <a:ln>
            <a:noFill/>
          </a:ln>
        </p:spPr>
        <p:txBody>
          <a:bodyPr spcFirstLastPara="1" wrap="square" lIns="68575" tIns="34275" rIns="68575" bIns="34275" anchor="ctr" anchorCtr="0">
            <a:noAutofit/>
          </a:bodyPr>
          <a:lstStyle>
            <a:lvl1pPr lvl="0" algn="r" rtl="0">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128" name="Google Shape;128;p13"/>
          <p:cNvSpPr txBox="1">
            <a:spLocks noGrp="1"/>
          </p:cNvSpPr>
          <p:nvPr>
            <p:ph type="ftr" idx="11"/>
          </p:nvPr>
        </p:nvSpPr>
        <p:spPr>
          <a:xfrm>
            <a:off x="1929209" y="4412456"/>
            <a:ext cx="53133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129" name="Google Shape;129;p13"/>
          <p:cNvSpPr txBox="1">
            <a:spLocks noGrp="1"/>
          </p:cNvSpPr>
          <p:nvPr>
            <p:ph type="sldNum" idx="12"/>
          </p:nvPr>
        </p:nvSpPr>
        <p:spPr>
          <a:xfrm>
            <a:off x="8213892" y="4400348"/>
            <a:ext cx="413400" cy="273900"/>
          </a:xfrm>
          <a:prstGeom prst="rect">
            <a:avLst/>
          </a:prstGeom>
          <a:noFill/>
          <a:ln>
            <a:noFill/>
          </a:ln>
        </p:spPr>
        <p:txBody>
          <a:bodyPr spcFirstLastPara="1" wrap="square" lIns="68575" tIns="34275" rIns="68575" bIns="34275" anchor="ctr" anchorCtr="0">
            <a:norm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3"/>
        </a:solidFill>
        <a:effectLst/>
      </p:bgPr>
    </p:bg>
    <p:spTree>
      <p:nvGrpSpPr>
        <p:cNvPr id="1" name="Shape 37"/>
        <p:cNvGrpSpPr/>
        <p:nvPr/>
      </p:nvGrpSpPr>
      <p:grpSpPr>
        <a:xfrm>
          <a:off x="0" y="0"/>
          <a:ext cx="0" cy="0"/>
          <a:chOff x="0" y="0"/>
          <a:chExt cx="0" cy="0"/>
        </a:xfrm>
      </p:grpSpPr>
      <p:sp>
        <p:nvSpPr>
          <p:cNvPr id="38" name="Google Shape;38;p3"/>
          <p:cNvSpPr/>
          <p:nvPr/>
        </p:nvSpPr>
        <p:spPr>
          <a:xfrm flipH="1">
            <a:off x="4757100" y="2309400"/>
            <a:ext cx="4386900" cy="2834100"/>
          </a:xfrm>
          <a:prstGeom prst="rtTriangl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 name="Google Shape;39;p3"/>
          <p:cNvGrpSpPr/>
          <p:nvPr/>
        </p:nvGrpSpPr>
        <p:grpSpPr>
          <a:xfrm>
            <a:off x="5594191" y="3961115"/>
            <a:ext cx="2910145" cy="1182340"/>
            <a:chOff x="6917201" y="0"/>
            <a:chExt cx="2227777" cy="863400"/>
          </a:xfrm>
        </p:grpSpPr>
        <p:sp>
          <p:nvSpPr>
            <p:cNvPr id="40" name="Google Shape;40;p3"/>
            <p:cNvSpPr/>
            <p:nvPr/>
          </p:nvSpPr>
          <p:spPr>
            <a:xfrm>
              <a:off x="7641677"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3"/>
            <p:cNvSpPr/>
            <p:nvPr/>
          </p:nvSpPr>
          <p:spPr>
            <a:xfrm>
              <a:off x="7279439"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3"/>
            <p:cNvSpPr/>
            <p:nvPr/>
          </p:nvSpPr>
          <p:spPr>
            <a:xfrm>
              <a:off x="6917201"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 name="Google Shape;43;p3"/>
          <p:cNvGrpSpPr/>
          <p:nvPr/>
        </p:nvGrpSpPr>
        <p:grpSpPr>
          <a:xfrm>
            <a:off x="199149" y="2"/>
            <a:ext cx="2795414" cy="1083308"/>
            <a:chOff x="6917201" y="0"/>
            <a:chExt cx="2227777" cy="863400"/>
          </a:xfrm>
        </p:grpSpPr>
        <p:sp>
          <p:nvSpPr>
            <p:cNvPr id="44" name="Google Shape;44;p3"/>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3"/>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3"/>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47;p3"/>
          <p:cNvSpPr txBox="1">
            <a:spLocks noGrp="1"/>
          </p:cNvSpPr>
          <p:nvPr>
            <p:ph type="title"/>
          </p:nvPr>
        </p:nvSpPr>
        <p:spPr>
          <a:xfrm>
            <a:off x="1888684" y="1746100"/>
            <a:ext cx="5377500" cy="16461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dk2"/>
              </a:buClr>
              <a:buSzPts val="3200"/>
              <a:buNone/>
              <a:defRPr sz="3200">
                <a:solidFill>
                  <a:schemeClr val="dk2"/>
                </a:solidFill>
              </a:defRPr>
            </a:lvl1pPr>
            <a:lvl2pPr lvl="1" algn="ctr">
              <a:spcBef>
                <a:spcPts val="0"/>
              </a:spcBef>
              <a:spcAft>
                <a:spcPts val="0"/>
              </a:spcAft>
              <a:buClr>
                <a:schemeClr val="dk2"/>
              </a:buClr>
              <a:buSzPts val="3200"/>
              <a:buNone/>
              <a:defRPr sz="3200">
                <a:solidFill>
                  <a:schemeClr val="dk2"/>
                </a:solidFill>
              </a:defRPr>
            </a:lvl2pPr>
            <a:lvl3pPr lvl="2" algn="ctr">
              <a:spcBef>
                <a:spcPts val="0"/>
              </a:spcBef>
              <a:spcAft>
                <a:spcPts val="0"/>
              </a:spcAft>
              <a:buClr>
                <a:schemeClr val="dk2"/>
              </a:buClr>
              <a:buSzPts val="3200"/>
              <a:buNone/>
              <a:defRPr sz="3200">
                <a:solidFill>
                  <a:schemeClr val="dk2"/>
                </a:solidFill>
              </a:defRPr>
            </a:lvl3pPr>
            <a:lvl4pPr lvl="3" algn="ctr">
              <a:spcBef>
                <a:spcPts val="0"/>
              </a:spcBef>
              <a:spcAft>
                <a:spcPts val="0"/>
              </a:spcAft>
              <a:buClr>
                <a:schemeClr val="dk2"/>
              </a:buClr>
              <a:buSzPts val="3200"/>
              <a:buNone/>
              <a:defRPr sz="3200">
                <a:solidFill>
                  <a:schemeClr val="dk2"/>
                </a:solidFill>
              </a:defRPr>
            </a:lvl4pPr>
            <a:lvl5pPr lvl="4" algn="ctr">
              <a:spcBef>
                <a:spcPts val="0"/>
              </a:spcBef>
              <a:spcAft>
                <a:spcPts val="0"/>
              </a:spcAft>
              <a:buClr>
                <a:schemeClr val="dk2"/>
              </a:buClr>
              <a:buSzPts val="3200"/>
              <a:buNone/>
              <a:defRPr sz="3200">
                <a:solidFill>
                  <a:schemeClr val="dk2"/>
                </a:solidFill>
              </a:defRPr>
            </a:lvl5pPr>
            <a:lvl6pPr lvl="5" algn="ctr">
              <a:spcBef>
                <a:spcPts val="0"/>
              </a:spcBef>
              <a:spcAft>
                <a:spcPts val="0"/>
              </a:spcAft>
              <a:buClr>
                <a:schemeClr val="dk2"/>
              </a:buClr>
              <a:buSzPts val="3200"/>
              <a:buNone/>
              <a:defRPr sz="3200">
                <a:solidFill>
                  <a:schemeClr val="dk2"/>
                </a:solidFill>
              </a:defRPr>
            </a:lvl6pPr>
            <a:lvl7pPr lvl="6" algn="ctr">
              <a:spcBef>
                <a:spcPts val="0"/>
              </a:spcBef>
              <a:spcAft>
                <a:spcPts val="0"/>
              </a:spcAft>
              <a:buClr>
                <a:schemeClr val="dk2"/>
              </a:buClr>
              <a:buSzPts val="3200"/>
              <a:buNone/>
              <a:defRPr sz="3200">
                <a:solidFill>
                  <a:schemeClr val="dk2"/>
                </a:solidFill>
              </a:defRPr>
            </a:lvl7pPr>
            <a:lvl8pPr lvl="7" algn="ctr">
              <a:spcBef>
                <a:spcPts val="0"/>
              </a:spcBef>
              <a:spcAft>
                <a:spcPts val="0"/>
              </a:spcAft>
              <a:buClr>
                <a:schemeClr val="dk2"/>
              </a:buClr>
              <a:buSzPts val="3200"/>
              <a:buNone/>
              <a:defRPr sz="3200">
                <a:solidFill>
                  <a:schemeClr val="dk2"/>
                </a:solidFill>
              </a:defRPr>
            </a:lvl8pPr>
            <a:lvl9pPr lvl="8" algn="ctr">
              <a:spcBef>
                <a:spcPts val="0"/>
              </a:spcBef>
              <a:spcAft>
                <a:spcPts val="0"/>
              </a:spcAft>
              <a:buClr>
                <a:schemeClr val="dk2"/>
              </a:buClr>
              <a:buSzPts val="3200"/>
              <a:buNone/>
              <a:defRPr sz="3200">
                <a:solidFill>
                  <a:schemeClr val="dk2"/>
                </a:solidFill>
              </a:defRPr>
            </a:lvl9pPr>
          </a:lstStyle>
          <a:p>
            <a:endParaRPr/>
          </a:p>
        </p:txBody>
      </p:sp>
      <p:sp>
        <p:nvSpPr>
          <p:cNvPr id="48" name="Google Shape;48;p3"/>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dk2"/>
        </a:solidFill>
        <a:effectLst/>
      </p:bgPr>
    </p:bg>
    <p:spTree>
      <p:nvGrpSpPr>
        <p:cNvPr id="1" name="Shape 49"/>
        <p:cNvGrpSpPr/>
        <p:nvPr/>
      </p:nvGrpSpPr>
      <p:grpSpPr>
        <a:xfrm>
          <a:off x="0" y="0"/>
          <a:ext cx="0" cy="0"/>
          <a:chOff x="0" y="0"/>
          <a:chExt cx="0" cy="0"/>
        </a:xfrm>
      </p:grpSpPr>
      <p:sp>
        <p:nvSpPr>
          <p:cNvPr id="50" name="Google Shape;50;p4"/>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4"/>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4"/>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4"/>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54" name="Google Shape;54;p4"/>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55" name="Google Shape;55;p4"/>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solidFill>
          <a:schemeClr val="dk2"/>
        </a:solidFill>
        <a:effectLst/>
      </p:bgPr>
    </p:bg>
    <p:spTree>
      <p:nvGrpSpPr>
        <p:cNvPr id="1" name="Shape 56"/>
        <p:cNvGrpSpPr/>
        <p:nvPr/>
      </p:nvGrpSpPr>
      <p:grpSpPr>
        <a:xfrm>
          <a:off x="0" y="0"/>
          <a:ext cx="0" cy="0"/>
          <a:chOff x="0" y="0"/>
          <a:chExt cx="0" cy="0"/>
        </a:xfrm>
      </p:grpSpPr>
      <p:sp>
        <p:nvSpPr>
          <p:cNvPr id="57" name="Google Shape;57;p5"/>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5"/>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5"/>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5"/>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61" name="Google Shape;61;p5"/>
          <p:cNvSpPr txBox="1">
            <a:spLocks noGrp="1"/>
          </p:cNvSpPr>
          <p:nvPr>
            <p:ph type="body" idx="1"/>
          </p:nvPr>
        </p:nvSpPr>
        <p:spPr>
          <a:xfrm>
            <a:off x="819150" y="1990725"/>
            <a:ext cx="3686100" cy="24480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62" name="Google Shape;62;p5"/>
          <p:cNvSpPr txBox="1">
            <a:spLocks noGrp="1"/>
          </p:cNvSpPr>
          <p:nvPr>
            <p:ph type="body" idx="2"/>
          </p:nvPr>
        </p:nvSpPr>
        <p:spPr>
          <a:xfrm>
            <a:off x="4638675" y="1990725"/>
            <a:ext cx="3686100" cy="24480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63" name="Google Shape;63;p5"/>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solidFill>
          <a:schemeClr val="dk2"/>
        </a:solidFill>
        <a:effectLst/>
      </p:bgPr>
    </p:bg>
    <p:spTree>
      <p:nvGrpSpPr>
        <p:cNvPr id="1" name="Shape 64"/>
        <p:cNvGrpSpPr/>
        <p:nvPr/>
      </p:nvGrpSpPr>
      <p:grpSpPr>
        <a:xfrm>
          <a:off x="0" y="0"/>
          <a:ext cx="0" cy="0"/>
          <a:chOff x="0" y="0"/>
          <a:chExt cx="0" cy="0"/>
        </a:xfrm>
      </p:grpSpPr>
      <p:sp>
        <p:nvSpPr>
          <p:cNvPr id="65" name="Google Shape;65;p6"/>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6"/>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6"/>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6"/>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69" name="Google Shape;69;p6"/>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solidFill>
          <a:schemeClr val="accent3"/>
        </a:solidFill>
        <a:effectLst/>
      </p:bgPr>
    </p:bg>
    <p:spTree>
      <p:nvGrpSpPr>
        <p:cNvPr id="1" name="Shape 70"/>
        <p:cNvGrpSpPr/>
        <p:nvPr/>
      </p:nvGrpSpPr>
      <p:grpSpPr>
        <a:xfrm>
          <a:off x="0" y="0"/>
          <a:ext cx="0" cy="0"/>
          <a:chOff x="0" y="0"/>
          <a:chExt cx="0" cy="0"/>
        </a:xfrm>
      </p:grpSpPr>
      <p:sp>
        <p:nvSpPr>
          <p:cNvPr id="71" name="Google Shape;71;p7"/>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7"/>
          <p:cNvSpPr/>
          <p:nvPr/>
        </p:nvSpPr>
        <p:spPr>
          <a:xfrm>
            <a:off x="31" y="2824500"/>
            <a:ext cx="7370400" cy="23190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7"/>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7"/>
          <p:cNvSpPr txBox="1">
            <a:spLocks noGrp="1"/>
          </p:cNvSpPr>
          <p:nvPr>
            <p:ph type="title"/>
          </p:nvPr>
        </p:nvSpPr>
        <p:spPr>
          <a:xfrm>
            <a:off x="819150" y="845600"/>
            <a:ext cx="3709200" cy="13830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75" name="Google Shape;75;p7"/>
          <p:cNvSpPr txBox="1">
            <a:spLocks noGrp="1"/>
          </p:cNvSpPr>
          <p:nvPr>
            <p:ph type="body" idx="1"/>
          </p:nvPr>
        </p:nvSpPr>
        <p:spPr>
          <a:xfrm>
            <a:off x="830700" y="2319050"/>
            <a:ext cx="3709200" cy="21198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76" name="Google Shape;76;p7"/>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1"/>
        </a:solidFill>
        <a:effectLst/>
      </p:bgPr>
    </p:bg>
    <p:spTree>
      <p:nvGrpSpPr>
        <p:cNvPr id="1" name="Shape 77"/>
        <p:cNvGrpSpPr/>
        <p:nvPr/>
      </p:nvGrpSpPr>
      <p:grpSpPr>
        <a:xfrm>
          <a:off x="0" y="0"/>
          <a:ext cx="0" cy="0"/>
          <a:chOff x="0" y="0"/>
          <a:chExt cx="0" cy="0"/>
        </a:xfrm>
      </p:grpSpPr>
      <p:sp>
        <p:nvSpPr>
          <p:cNvPr id="78" name="Google Shape;78;p8"/>
          <p:cNvSpPr/>
          <p:nvPr/>
        </p:nvSpPr>
        <p:spPr>
          <a:xfrm>
            <a:off x="0" y="2823144"/>
            <a:ext cx="7369200" cy="23169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8"/>
          <p:cNvSpPr/>
          <p:nvPr/>
        </p:nvSpPr>
        <p:spPr>
          <a:xfrm flipH="1">
            <a:off x="3583210" y="1554113"/>
            <a:ext cx="5560500" cy="35895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0" name="Google Shape;80;p8"/>
          <p:cNvGrpSpPr/>
          <p:nvPr/>
        </p:nvGrpSpPr>
        <p:grpSpPr>
          <a:xfrm>
            <a:off x="255991" y="-118"/>
            <a:ext cx="2251347" cy="1043408"/>
            <a:chOff x="3961956" y="4383950"/>
            <a:chExt cx="1160548" cy="548700"/>
          </a:xfrm>
        </p:grpSpPr>
        <p:sp>
          <p:nvSpPr>
            <p:cNvPr id="81" name="Google Shape;81;p8"/>
            <p:cNvSpPr/>
            <p:nvPr/>
          </p:nvSpPr>
          <p:spPr>
            <a:xfrm>
              <a:off x="4224904"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8"/>
            <p:cNvSpPr/>
            <p:nvPr/>
          </p:nvSpPr>
          <p:spPr>
            <a:xfrm>
              <a:off x="4093430"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8"/>
            <p:cNvSpPr/>
            <p:nvPr/>
          </p:nvSpPr>
          <p:spPr>
            <a:xfrm>
              <a:off x="3961956"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4" name="Google Shape;84;p8"/>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5" name="Google Shape;85;p8"/>
          <p:cNvGrpSpPr/>
          <p:nvPr/>
        </p:nvGrpSpPr>
        <p:grpSpPr>
          <a:xfrm>
            <a:off x="34934" y="4522125"/>
            <a:ext cx="1593306" cy="617072"/>
            <a:chOff x="6917201" y="0"/>
            <a:chExt cx="2227777" cy="863400"/>
          </a:xfrm>
        </p:grpSpPr>
        <p:sp>
          <p:nvSpPr>
            <p:cNvPr id="86" name="Google Shape;86;p8"/>
            <p:cNvSpPr/>
            <p:nvPr/>
          </p:nvSpPr>
          <p:spPr>
            <a:xfrm>
              <a:off x="7641677"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8"/>
            <p:cNvSpPr/>
            <p:nvPr/>
          </p:nvSpPr>
          <p:spPr>
            <a:xfrm>
              <a:off x="7279439"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8"/>
            <p:cNvSpPr/>
            <p:nvPr/>
          </p:nvSpPr>
          <p:spPr>
            <a:xfrm>
              <a:off x="6917201"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 name="Google Shape;89;p8"/>
          <p:cNvGrpSpPr/>
          <p:nvPr/>
        </p:nvGrpSpPr>
        <p:grpSpPr>
          <a:xfrm>
            <a:off x="5886353" y="1243"/>
            <a:ext cx="3257455" cy="1261514"/>
            <a:chOff x="6917201" y="0"/>
            <a:chExt cx="2227777" cy="863400"/>
          </a:xfrm>
        </p:grpSpPr>
        <p:sp>
          <p:nvSpPr>
            <p:cNvPr id="90" name="Google Shape;90;p8"/>
            <p:cNvSpPr/>
            <p:nvPr/>
          </p:nvSpPr>
          <p:spPr>
            <a:xfrm>
              <a:off x="7641677"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8"/>
            <p:cNvSpPr/>
            <p:nvPr/>
          </p:nvSpPr>
          <p:spPr>
            <a:xfrm>
              <a:off x="7279439"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8"/>
            <p:cNvSpPr/>
            <p:nvPr/>
          </p:nvSpPr>
          <p:spPr>
            <a:xfrm>
              <a:off x="6917201"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3" name="Google Shape;93;p8"/>
          <p:cNvSpPr txBox="1">
            <a:spLocks noGrp="1"/>
          </p:cNvSpPr>
          <p:nvPr>
            <p:ph type="title"/>
          </p:nvPr>
        </p:nvSpPr>
        <p:spPr>
          <a:xfrm>
            <a:off x="1393929" y="1301146"/>
            <a:ext cx="6366900" cy="25392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200"/>
              <a:buNone/>
              <a:defRPr sz="3200"/>
            </a:lvl1pPr>
            <a:lvl2pPr lvl="1" algn="ctr">
              <a:spcBef>
                <a:spcPts val="0"/>
              </a:spcBef>
              <a:spcAft>
                <a:spcPts val="0"/>
              </a:spcAft>
              <a:buSzPts val="3200"/>
              <a:buNone/>
              <a:defRPr sz="3200"/>
            </a:lvl2pPr>
            <a:lvl3pPr lvl="2" algn="ctr">
              <a:spcBef>
                <a:spcPts val="0"/>
              </a:spcBef>
              <a:spcAft>
                <a:spcPts val="0"/>
              </a:spcAft>
              <a:buSzPts val="3200"/>
              <a:buNone/>
              <a:defRPr sz="3200"/>
            </a:lvl3pPr>
            <a:lvl4pPr lvl="3" algn="ctr">
              <a:spcBef>
                <a:spcPts val="0"/>
              </a:spcBef>
              <a:spcAft>
                <a:spcPts val="0"/>
              </a:spcAft>
              <a:buSzPts val="3200"/>
              <a:buNone/>
              <a:defRPr sz="3200"/>
            </a:lvl4pPr>
            <a:lvl5pPr lvl="4" algn="ctr">
              <a:spcBef>
                <a:spcPts val="0"/>
              </a:spcBef>
              <a:spcAft>
                <a:spcPts val="0"/>
              </a:spcAft>
              <a:buSzPts val="3200"/>
              <a:buNone/>
              <a:defRPr sz="3200"/>
            </a:lvl5pPr>
            <a:lvl6pPr lvl="5" algn="ctr">
              <a:spcBef>
                <a:spcPts val="0"/>
              </a:spcBef>
              <a:spcAft>
                <a:spcPts val="0"/>
              </a:spcAft>
              <a:buSzPts val="3200"/>
              <a:buNone/>
              <a:defRPr sz="3200"/>
            </a:lvl6pPr>
            <a:lvl7pPr lvl="6" algn="ctr">
              <a:spcBef>
                <a:spcPts val="0"/>
              </a:spcBef>
              <a:spcAft>
                <a:spcPts val="0"/>
              </a:spcAft>
              <a:buSzPts val="3200"/>
              <a:buNone/>
              <a:defRPr sz="3200"/>
            </a:lvl7pPr>
            <a:lvl8pPr lvl="7" algn="ctr">
              <a:spcBef>
                <a:spcPts val="0"/>
              </a:spcBef>
              <a:spcAft>
                <a:spcPts val="0"/>
              </a:spcAft>
              <a:buSzPts val="3200"/>
              <a:buNone/>
              <a:defRPr sz="3200"/>
            </a:lvl8pPr>
            <a:lvl9pPr lvl="8" algn="ctr">
              <a:spcBef>
                <a:spcPts val="0"/>
              </a:spcBef>
              <a:spcAft>
                <a:spcPts val="0"/>
              </a:spcAft>
              <a:buSzPts val="3200"/>
              <a:buNone/>
              <a:defRPr sz="3200"/>
            </a:lvl9pPr>
          </a:lstStyle>
          <a:p>
            <a:endParaRPr/>
          </a:p>
        </p:txBody>
      </p:sp>
      <p:sp>
        <p:nvSpPr>
          <p:cNvPr id="94" name="Google Shape;94;p8"/>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dk2"/>
        </a:solidFill>
        <a:effectLst/>
      </p:bgPr>
    </p:bg>
    <p:spTree>
      <p:nvGrpSpPr>
        <p:cNvPr id="1" name="Shape 95"/>
        <p:cNvGrpSpPr/>
        <p:nvPr/>
      </p:nvGrpSpPr>
      <p:grpSpPr>
        <a:xfrm>
          <a:off x="0" y="0"/>
          <a:ext cx="0" cy="0"/>
          <a:chOff x="0" y="0"/>
          <a:chExt cx="0" cy="0"/>
        </a:xfrm>
      </p:grpSpPr>
      <p:sp>
        <p:nvSpPr>
          <p:cNvPr id="96" name="Google Shape;96;p9"/>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9"/>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9"/>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9"/>
          <p:cNvSpPr txBox="1">
            <a:spLocks noGrp="1"/>
          </p:cNvSpPr>
          <p:nvPr>
            <p:ph type="title"/>
          </p:nvPr>
        </p:nvSpPr>
        <p:spPr>
          <a:xfrm>
            <a:off x="819150" y="845600"/>
            <a:ext cx="6424200" cy="7050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100" name="Google Shape;100;p9"/>
          <p:cNvSpPr txBox="1">
            <a:spLocks noGrp="1"/>
          </p:cNvSpPr>
          <p:nvPr>
            <p:ph type="subTitle" idx="1"/>
          </p:nvPr>
        </p:nvSpPr>
        <p:spPr>
          <a:xfrm>
            <a:off x="819150" y="1550700"/>
            <a:ext cx="5859900" cy="3936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101" name="Google Shape;101;p9"/>
          <p:cNvSpPr txBox="1">
            <a:spLocks noGrp="1"/>
          </p:cNvSpPr>
          <p:nvPr>
            <p:ph type="body" idx="2"/>
          </p:nvPr>
        </p:nvSpPr>
        <p:spPr>
          <a:xfrm>
            <a:off x="819150" y="2467050"/>
            <a:ext cx="5859900" cy="20955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102" name="Google Shape;102;p9"/>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bg>
      <p:bgPr>
        <a:solidFill>
          <a:schemeClr val="accent1"/>
        </a:solidFill>
        <a:effectLst/>
      </p:bgPr>
    </p:bg>
    <p:spTree>
      <p:nvGrpSpPr>
        <p:cNvPr id="1" name="Shape 103"/>
        <p:cNvGrpSpPr/>
        <p:nvPr/>
      </p:nvGrpSpPr>
      <p:grpSpPr>
        <a:xfrm>
          <a:off x="0" y="0"/>
          <a:ext cx="0" cy="0"/>
          <a:chOff x="0" y="0"/>
          <a:chExt cx="0" cy="0"/>
        </a:xfrm>
      </p:grpSpPr>
      <p:sp>
        <p:nvSpPr>
          <p:cNvPr id="104" name="Google Shape;104;p10"/>
          <p:cNvSpPr/>
          <p:nvPr/>
        </p:nvSpPr>
        <p:spPr>
          <a:xfrm>
            <a:off x="31" y="2824500"/>
            <a:ext cx="7370400" cy="23190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0"/>
          <p:cNvSpPr/>
          <p:nvPr/>
        </p:nvSpPr>
        <p:spPr>
          <a:xfrm flipH="1">
            <a:off x="3582600" y="1550700"/>
            <a:ext cx="5561400" cy="35928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0"/>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0"/>
          <p:cNvSpPr txBox="1">
            <a:spLocks noGrp="1"/>
          </p:cNvSpPr>
          <p:nvPr>
            <p:ph type="body" idx="1"/>
          </p:nvPr>
        </p:nvSpPr>
        <p:spPr>
          <a:xfrm>
            <a:off x="328025" y="4163500"/>
            <a:ext cx="7415100" cy="605100"/>
          </a:xfrm>
          <a:prstGeom prst="rect">
            <a:avLst/>
          </a:prstGeom>
        </p:spPr>
        <p:txBody>
          <a:bodyPr spcFirstLastPara="1" wrap="square" lIns="91425" tIns="91425" rIns="91425" bIns="91425" anchor="b" anchorCtr="0">
            <a:normAutofit/>
          </a:bodyPr>
          <a:lstStyle>
            <a:lvl1pPr marL="457200" lvl="0" indent="-228600">
              <a:lnSpc>
                <a:spcPct val="100000"/>
              </a:lnSpc>
              <a:spcBef>
                <a:spcPts val="0"/>
              </a:spcBef>
              <a:spcAft>
                <a:spcPts val="0"/>
              </a:spcAft>
              <a:buSzPts val="1300"/>
              <a:buNone/>
              <a:defRPr/>
            </a:lvl1pPr>
          </a:lstStyle>
          <a:p>
            <a:endParaRPr/>
          </a:p>
        </p:txBody>
      </p:sp>
      <p:sp>
        <p:nvSpPr>
          <p:cNvPr id="108" name="Google Shape;108;p10"/>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hift">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1pPr>
            <a:lvl2pPr lvl="1">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2pPr>
            <a:lvl3pPr lvl="2">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3pPr>
            <a:lvl4pPr lvl="3">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4pPr>
            <a:lvl5pPr lvl="4">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5pPr>
            <a:lvl6pPr lvl="5">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6pPr>
            <a:lvl7pPr lvl="6">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7pPr>
            <a:lvl8pPr lvl="7">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8pPr>
            <a:lvl9pPr lvl="8">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9pPr>
          </a:lstStyle>
          <a:p>
            <a:endParaRPr/>
          </a:p>
        </p:txBody>
      </p:sp>
      <p:sp>
        <p:nvSpPr>
          <p:cNvPr id="7" name="Google Shape;7;p1"/>
          <p:cNvSpPr txBox="1">
            <a:spLocks noGrp="1"/>
          </p:cNvSpPr>
          <p:nvPr>
            <p:ph type="body" idx="1"/>
          </p:nvPr>
        </p:nvSpPr>
        <p:spPr>
          <a:xfrm>
            <a:off x="311700" y="1152475"/>
            <a:ext cx="8520600" cy="3391200"/>
          </a:xfrm>
          <a:prstGeom prst="rect">
            <a:avLst/>
          </a:prstGeom>
          <a:noFill/>
          <a:ln>
            <a:noFill/>
          </a:ln>
        </p:spPr>
        <p:txBody>
          <a:bodyPr spcFirstLastPara="1" wrap="square" lIns="91425" tIns="91425" rIns="91425" bIns="91425" anchor="t" anchorCtr="0">
            <a:normAutofit/>
          </a:bodyPr>
          <a:lstStyle>
            <a:lvl1pPr marL="457200" lvl="0" indent="-311150">
              <a:lnSpc>
                <a:spcPct val="115000"/>
              </a:lnSpc>
              <a:spcBef>
                <a:spcPts val="0"/>
              </a:spcBef>
              <a:spcAft>
                <a:spcPts val="0"/>
              </a:spcAft>
              <a:buClr>
                <a:schemeClr val="dk2"/>
              </a:buClr>
              <a:buSzPts val="1300"/>
              <a:buFont typeface="Calibri"/>
              <a:buChar char="●"/>
              <a:defRPr sz="1300">
                <a:solidFill>
                  <a:schemeClr val="dk2"/>
                </a:solidFill>
                <a:latin typeface="Calibri"/>
                <a:ea typeface="Calibri"/>
                <a:cs typeface="Calibri"/>
                <a:sym typeface="Calibri"/>
              </a:defRPr>
            </a:lvl1pPr>
            <a:lvl2pPr marL="914400" lvl="1"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2pPr>
            <a:lvl3pPr marL="1371600" lvl="2"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3pPr>
            <a:lvl4pPr marL="1828800" lvl="3"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4pPr>
            <a:lvl5pPr marL="2286000" lvl="4"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5pPr>
            <a:lvl6pPr marL="2743200" lvl="5"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6pPr>
            <a:lvl7pPr marL="3200400" lvl="6"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7pPr>
            <a:lvl8pPr marL="3657600" lvl="7"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8pPr>
            <a:lvl9pPr marL="4114800" lvl="8"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9pPr>
          </a:lstStyle>
          <a:p>
            <a:endParaRPr/>
          </a:p>
        </p:txBody>
      </p:sp>
      <p:sp>
        <p:nvSpPr>
          <p:cNvPr id="8" name="Google Shape;8;p1"/>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latin typeface="Nunito"/>
                <a:ea typeface="Nunito"/>
                <a:cs typeface="Nunito"/>
                <a:sym typeface="Nunito"/>
              </a:defRPr>
            </a:lvl1pPr>
            <a:lvl2pPr lvl="1" algn="r">
              <a:buNone/>
              <a:defRPr sz="1000">
                <a:solidFill>
                  <a:schemeClr val="dk2"/>
                </a:solidFill>
                <a:latin typeface="Nunito"/>
                <a:ea typeface="Nunito"/>
                <a:cs typeface="Nunito"/>
                <a:sym typeface="Nunito"/>
              </a:defRPr>
            </a:lvl2pPr>
            <a:lvl3pPr lvl="2" algn="r">
              <a:buNone/>
              <a:defRPr sz="1000">
                <a:solidFill>
                  <a:schemeClr val="dk2"/>
                </a:solidFill>
                <a:latin typeface="Nunito"/>
                <a:ea typeface="Nunito"/>
                <a:cs typeface="Nunito"/>
                <a:sym typeface="Nunito"/>
              </a:defRPr>
            </a:lvl3pPr>
            <a:lvl4pPr lvl="3" algn="r">
              <a:buNone/>
              <a:defRPr sz="1000">
                <a:solidFill>
                  <a:schemeClr val="dk2"/>
                </a:solidFill>
                <a:latin typeface="Nunito"/>
                <a:ea typeface="Nunito"/>
                <a:cs typeface="Nunito"/>
                <a:sym typeface="Nunito"/>
              </a:defRPr>
            </a:lvl4pPr>
            <a:lvl5pPr lvl="4" algn="r">
              <a:buNone/>
              <a:defRPr sz="1000">
                <a:solidFill>
                  <a:schemeClr val="dk2"/>
                </a:solidFill>
                <a:latin typeface="Nunito"/>
                <a:ea typeface="Nunito"/>
                <a:cs typeface="Nunito"/>
                <a:sym typeface="Nunito"/>
              </a:defRPr>
            </a:lvl5pPr>
            <a:lvl6pPr lvl="5" algn="r">
              <a:buNone/>
              <a:defRPr sz="1000">
                <a:solidFill>
                  <a:schemeClr val="dk2"/>
                </a:solidFill>
                <a:latin typeface="Nunito"/>
                <a:ea typeface="Nunito"/>
                <a:cs typeface="Nunito"/>
                <a:sym typeface="Nunito"/>
              </a:defRPr>
            </a:lvl6pPr>
            <a:lvl7pPr lvl="6" algn="r">
              <a:buNone/>
              <a:defRPr sz="1000">
                <a:solidFill>
                  <a:schemeClr val="dk2"/>
                </a:solidFill>
                <a:latin typeface="Nunito"/>
                <a:ea typeface="Nunito"/>
                <a:cs typeface="Nunito"/>
                <a:sym typeface="Nunito"/>
              </a:defRPr>
            </a:lvl7pPr>
            <a:lvl8pPr lvl="7" algn="r">
              <a:buNone/>
              <a:defRPr sz="1000">
                <a:solidFill>
                  <a:schemeClr val="dk2"/>
                </a:solidFill>
                <a:latin typeface="Nunito"/>
                <a:ea typeface="Nunito"/>
                <a:cs typeface="Nunito"/>
                <a:sym typeface="Nunito"/>
              </a:defRPr>
            </a:lvl8pPr>
            <a:lvl9pPr lvl="8" algn="r">
              <a:buNone/>
              <a:defRPr sz="1000">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hyperlink" Target="https://www.understood.org/en/school-learning/special-services/ieps/iep-transition-planning-preparing-for-young-adulthood" TargetMode="External"/><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hyperlink" Target="https://drive.google.com/file/d/1zEynWKgL2Pfxn_uPtaIrs0M7AiNaBTl_/view?usp=sharing"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hyperlink" Target="https://www.senate.gov/senators/senators-contact.htm"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 Id="rId5" Type="http://schemas.openxmlformats.org/officeDocument/2006/relationships/hyperlink" Target="https://openstates.org/find_your_legislator/" TargetMode="External"/><Relationship Id="rId4" Type="http://schemas.openxmlformats.org/officeDocument/2006/relationships/hyperlink" Target="https://www.house.gov/representatives/find-your-representative" TargetMode="External"/></Relationships>
</file>

<file path=ppt/slides/_rels/slide23.xml.rels><?xml version="1.0" encoding="UTF-8" standalone="yes"?>
<Relationships xmlns="http://schemas.openxmlformats.org/package/2006/relationships"><Relationship Id="rId8" Type="http://schemas.openxmlformats.org/officeDocument/2006/relationships/hyperlink" Target="https://docs.google.com/document/d/1mewFfWK2sG-TYbVgZ4avk8piT3uttCsBtgsQVnk25P0/edit?usp=sharing" TargetMode="External"/><Relationship Id="rId3" Type="http://schemas.openxmlformats.org/officeDocument/2006/relationships/hyperlink" Target="https://docs.google.com/document/d/13N0-aa7jIBp18LJhu8gl856mQDaeWw4XsXUENKwrU-8/edit?usp=sharing" TargetMode="External"/><Relationship Id="rId7" Type="http://schemas.openxmlformats.org/officeDocument/2006/relationships/hyperlink" Target="https://docs.google.com/document/d/1RtVfCq4Q0osEv9b4AepBgMmYxmW6WA_f6JdK9hfTMEY/edit?usp=sharing"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hyperlink" Target="https://docs.google.com/document/d/1m9_RlSEz6_WyHrHOQZr54A5lvbUDrUqrjKAs5LKlhcc/edit?usp=sharing" TargetMode="External"/><Relationship Id="rId5" Type="http://schemas.openxmlformats.org/officeDocument/2006/relationships/hyperlink" Target="https://docs.google.com/document/d/1RFEBYcyYNzAvy9XLmlncfhYlqIR3nfwN4bI5fr8cSHY/edit?usp=sharing" TargetMode="External"/><Relationship Id="rId4" Type="http://schemas.openxmlformats.org/officeDocument/2006/relationships/hyperlink" Target="https://docs.google.com/document/d/1dVrINzOvOmqjzF5xJbmTS1o3W0hleRFErL4CgaQldQg/edit?usp=sharing"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docs.google.com/document/d/1UeZ9-v41dbKNgLB67ki6sUqYBeP8lyNjFiYsZLjkWhM/edit?usp=sharing" TargetMode="External"/><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hyperlink" Target="mailto:thehartungs1@gmail.com" TargetMode="External"/><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hyperlink" Target="mailto:amycyoung6@gmail.com" TargetMode="External"/><Relationship Id="rId5" Type="http://schemas.openxmlformats.org/officeDocument/2006/relationships/hyperlink" Target="mailto:westburygrr@yahoo.com" TargetMode="External"/><Relationship Id="rId4" Type="http://schemas.openxmlformats.org/officeDocument/2006/relationships/hyperlink" Target="mailto:woodburymaine@roadrunner.com"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s://sites.ed.gov/idea/regs/b/b/300.111"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hyperlink" Target="https://wapave.org/student-rights-special-education-during-covid-19-and-beyond/" TargetMode="External"/><Relationship Id="rId4" Type="http://schemas.openxmlformats.org/officeDocument/2006/relationships/hyperlink" Target="https://wapave.org/sample-letter-to-request-evaluation/"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k12.wa.us/student-success/special-education/guidance-families-special-education-washington-state/parent-and-student-rights"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hyperlink" Target="https://www.understood.org/en/school-learning/choosing-starting-school/finding-right-school/6-things-to-know-about-private-schools-and-special-education"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hyperlink" Target="https://www.understood.org/en/school-learning/special-services/ieps/understanding-individualized-education-program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14"/>
          <p:cNvSpPr txBox="1">
            <a:spLocks noGrp="1"/>
          </p:cNvSpPr>
          <p:nvPr>
            <p:ph type="ctrTitle"/>
          </p:nvPr>
        </p:nvSpPr>
        <p:spPr>
          <a:xfrm>
            <a:off x="1858703" y="1822833"/>
            <a:ext cx="5361300" cy="1448100"/>
          </a:xfrm>
          <a:prstGeom prst="rect">
            <a:avLst/>
          </a:prstGeom>
        </p:spPr>
        <p:txBody>
          <a:bodyPr spcFirstLastPara="1" wrap="square" lIns="91425" tIns="91425" rIns="91425" bIns="91425" anchor="ctr" anchorCtr="0">
            <a:normAutofit fontScale="90000"/>
          </a:bodyPr>
          <a:lstStyle/>
          <a:p>
            <a:pPr marL="0" lvl="0" indent="0" algn="ctr" rtl="0">
              <a:spcBef>
                <a:spcPts val="0"/>
              </a:spcBef>
              <a:spcAft>
                <a:spcPts val="0"/>
              </a:spcAft>
              <a:buNone/>
            </a:pPr>
            <a:r>
              <a:rPr lang="en"/>
              <a:t>Advocacy</a:t>
            </a:r>
            <a:endParaRPr/>
          </a:p>
          <a:p>
            <a:pPr marL="0" lvl="0" indent="0" algn="ctr" rtl="0">
              <a:spcBef>
                <a:spcPts val="0"/>
              </a:spcBef>
              <a:spcAft>
                <a:spcPts val="0"/>
              </a:spcAft>
              <a:buNone/>
            </a:pPr>
            <a:endParaRPr sz="1550" b="1"/>
          </a:p>
          <a:p>
            <a:pPr marL="0" lvl="0" indent="0" algn="ctr" rtl="0">
              <a:spcBef>
                <a:spcPts val="0"/>
              </a:spcBef>
              <a:spcAft>
                <a:spcPts val="0"/>
              </a:spcAft>
              <a:buNone/>
            </a:pPr>
            <a:r>
              <a:rPr lang="en" sz="1550" b="1">
                <a:solidFill>
                  <a:srgbClr val="202124"/>
                </a:solidFill>
                <a:highlight>
                  <a:srgbClr val="FFFFFF"/>
                </a:highlight>
                <a:latin typeface="Roboto"/>
                <a:ea typeface="Roboto"/>
                <a:cs typeface="Roboto"/>
                <a:sym typeface="Roboto"/>
              </a:rPr>
              <a:t>Every parent or guardian has the right to advocate for their child, either by themselves or with the help of a parent advocate.  All parents play an important role throughout their child's life.</a:t>
            </a:r>
            <a:endParaRPr sz="1550" b="1">
              <a:solidFill>
                <a:srgbClr val="202124"/>
              </a:solidFill>
              <a:highlight>
                <a:srgbClr val="FFFFFF"/>
              </a:highlight>
              <a:latin typeface="Roboto"/>
              <a:ea typeface="Roboto"/>
              <a:cs typeface="Roboto"/>
              <a:sym typeface="Roboto"/>
            </a:endParaRPr>
          </a:p>
          <a:p>
            <a:pPr marL="0" lvl="0" indent="0" algn="ctr" rtl="0">
              <a:spcBef>
                <a:spcPts val="0"/>
              </a:spcBef>
              <a:spcAft>
                <a:spcPts val="0"/>
              </a:spcAft>
              <a:buNone/>
            </a:pPr>
            <a:endParaRPr sz="1550" b="1">
              <a:solidFill>
                <a:srgbClr val="202124"/>
              </a:solidFill>
              <a:highlight>
                <a:srgbClr val="FFFFFF"/>
              </a:highlight>
              <a:latin typeface="Roboto"/>
              <a:ea typeface="Roboto"/>
              <a:cs typeface="Roboto"/>
              <a:sym typeface="Roboto"/>
            </a:endParaRPr>
          </a:p>
          <a:p>
            <a:pPr marL="0" lvl="0" indent="0" algn="ctr" rtl="0">
              <a:spcBef>
                <a:spcPts val="0"/>
              </a:spcBef>
              <a:spcAft>
                <a:spcPts val="0"/>
              </a:spcAft>
              <a:buNone/>
            </a:pPr>
            <a:r>
              <a:rPr lang="en" sz="1550" b="1">
                <a:solidFill>
                  <a:srgbClr val="202124"/>
                </a:solidFill>
                <a:highlight>
                  <a:srgbClr val="FFFFFF"/>
                </a:highlight>
                <a:latin typeface="Roboto"/>
                <a:ea typeface="Roboto"/>
                <a:cs typeface="Roboto"/>
                <a:sym typeface="Roboto"/>
              </a:rPr>
              <a:t>The Advocacy Committee is here to help you</a:t>
            </a:r>
            <a:endParaRPr sz="1550" b="1">
              <a:solidFill>
                <a:srgbClr val="202124"/>
              </a:solidFill>
              <a:highlight>
                <a:srgbClr val="FFFFFF"/>
              </a:highlight>
              <a:latin typeface="Roboto"/>
              <a:ea typeface="Roboto"/>
              <a:cs typeface="Roboto"/>
              <a:sym typeface="Roboto"/>
            </a:endParaRPr>
          </a:p>
        </p:txBody>
      </p:sp>
      <p:sp>
        <p:nvSpPr>
          <p:cNvPr id="135" name="Google Shape;135;p14"/>
          <p:cNvSpPr txBox="1">
            <a:spLocks noGrp="1"/>
          </p:cNvSpPr>
          <p:nvPr>
            <p:ph type="subTitle" idx="1"/>
          </p:nvPr>
        </p:nvSpPr>
        <p:spPr>
          <a:xfrm>
            <a:off x="1858700" y="3413158"/>
            <a:ext cx="5361300" cy="522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endParaRPr/>
          </a:p>
          <a:p>
            <a:pPr marL="0" lvl="0" indent="0" algn="ctr" rtl="0">
              <a:spcBef>
                <a:spcPts val="0"/>
              </a:spcBef>
              <a:spcAft>
                <a:spcPts val="0"/>
              </a:spcAft>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C0ECA1-D192-E9A4-20AA-4FDBFE1CBA0F}"/>
              </a:ext>
            </a:extLst>
          </p:cNvPr>
          <p:cNvSpPr>
            <a:spLocks noGrp="1"/>
          </p:cNvSpPr>
          <p:nvPr>
            <p:ph type="title"/>
          </p:nvPr>
        </p:nvSpPr>
        <p:spPr>
          <a:xfrm>
            <a:off x="713642" y="325315"/>
            <a:ext cx="7505700" cy="954600"/>
          </a:xfrm>
        </p:spPr>
        <p:txBody>
          <a:bodyPr/>
          <a:lstStyle/>
          <a:p>
            <a:r>
              <a:rPr lang="en-US" dirty="0"/>
              <a:t>Private Schools</a:t>
            </a:r>
          </a:p>
        </p:txBody>
      </p:sp>
      <p:sp>
        <p:nvSpPr>
          <p:cNvPr id="3" name="Text Placeholder 2">
            <a:extLst>
              <a:ext uri="{FF2B5EF4-FFF2-40B4-BE49-F238E27FC236}">
                <a16:creationId xmlns:a16="http://schemas.microsoft.com/office/drawing/2014/main" id="{CDF1841D-4868-4D91-3D61-0D53F5346B86}"/>
              </a:ext>
            </a:extLst>
          </p:cNvPr>
          <p:cNvSpPr>
            <a:spLocks noGrp="1"/>
          </p:cNvSpPr>
          <p:nvPr>
            <p:ph type="body" idx="1"/>
          </p:nvPr>
        </p:nvSpPr>
        <p:spPr>
          <a:xfrm>
            <a:off x="544830" y="935647"/>
            <a:ext cx="7505700" cy="3882537"/>
          </a:xfrm>
        </p:spPr>
        <p:txBody>
          <a:bodyPr>
            <a:normAutofit fontScale="32500" lnSpcReduction="20000"/>
          </a:bodyPr>
          <a:lstStyle/>
          <a:p>
            <a:pPr marL="146050" indent="0" rtl="0">
              <a:spcBef>
                <a:spcPts val="0"/>
              </a:spcBef>
              <a:spcAft>
                <a:spcPts val="0"/>
              </a:spcAft>
              <a:buNone/>
            </a:pPr>
            <a:r>
              <a:rPr lang="en-US" sz="3500" b="0" i="0" u="none" strike="noStrike" dirty="0">
                <a:solidFill>
                  <a:srgbClr val="233A44"/>
                </a:solidFill>
                <a:effectLst/>
                <a:latin typeface="Calibri" panose="020F0502020204030204" pitchFamily="34" charset="0"/>
              </a:rPr>
              <a:t>You are entitled to services at Private Schools - but there are differences.</a:t>
            </a:r>
            <a:endParaRPr lang="en-US" sz="3500" b="0" dirty="0">
              <a:effectLst/>
            </a:endParaRPr>
          </a:p>
          <a:p>
            <a:pPr marL="146050" indent="0" rtl="0">
              <a:spcBef>
                <a:spcPts val="1200"/>
              </a:spcBef>
              <a:spcAft>
                <a:spcPts val="0"/>
              </a:spcAft>
              <a:buNone/>
            </a:pPr>
            <a:r>
              <a:rPr lang="en-US" sz="3500" b="0" i="0" u="none" strike="noStrike" dirty="0">
                <a:solidFill>
                  <a:srgbClr val="002938"/>
                </a:solidFill>
                <a:effectLst/>
                <a:latin typeface="Calibri" panose="020F0502020204030204" pitchFamily="34" charset="0"/>
              </a:rPr>
              <a:t>Private schools can offer special education, but they aren’t required to. This is also an area where decisions are made state by state, and even town by town.</a:t>
            </a:r>
            <a:endParaRPr lang="en-US" sz="3500" b="0" dirty="0">
              <a:effectLst/>
            </a:endParaRPr>
          </a:p>
          <a:p>
            <a:pPr marL="146050" indent="0" rtl="0">
              <a:spcBef>
                <a:spcPts val="1200"/>
              </a:spcBef>
              <a:spcAft>
                <a:spcPts val="0"/>
              </a:spcAft>
              <a:buNone/>
            </a:pPr>
            <a:r>
              <a:rPr lang="en-US" sz="3500" b="0" i="0" u="none" strike="noStrike" dirty="0">
                <a:solidFill>
                  <a:srgbClr val="002938"/>
                </a:solidFill>
                <a:effectLst/>
                <a:latin typeface="Calibri" panose="020F0502020204030204" pitchFamily="34" charset="0"/>
              </a:rPr>
              <a:t>Maryland: some private schools may offer an Instructional Services Plan or an Individual Service Plan, both known as ISPs. That happens when the private school works to provide specialized services within their own system.  But it’s important to know that if your child chooses a private school, he most likely will get what’s called a</a:t>
            </a:r>
            <a:r>
              <a:rPr lang="en-US" sz="3500" b="0" i="1" u="none" strike="noStrike" dirty="0">
                <a:solidFill>
                  <a:srgbClr val="002938"/>
                </a:solidFill>
                <a:effectLst/>
                <a:latin typeface="Calibri" panose="020F0502020204030204" pitchFamily="34" charset="0"/>
              </a:rPr>
              <a:t> service plan</a:t>
            </a:r>
            <a:r>
              <a:rPr lang="en-US" sz="3500" b="0" i="0" u="none" strike="noStrike" dirty="0">
                <a:solidFill>
                  <a:srgbClr val="002938"/>
                </a:solidFill>
                <a:effectLst/>
                <a:latin typeface="Calibri" panose="020F0502020204030204" pitchFamily="34" charset="0"/>
              </a:rPr>
              <a:t> through your local education agency (LEA)—not through the private school itself.</a:t>
            </a:r>
            <a:endParaRPr lang="en-US" sz="3500" b="0" dirty="0">
              <a:effectLst/>
            </a:endParaRPr>
          </a:p>
          <a:p>
            <a:pPr marL="146050" indent="0" rtl="0">
              <a:spcBef>
                <a:spcPts val="1200"/>
              </a:spcBef>
              <a:spcAft>
                <a:spcPts val="0"/>
              </a:spcAft>
              <a:buNone/>
            </a:pPr>
            <a:r>
              <a:rPr lang="en-US" sz="3500" b="0" i="0" u="none" strike="noStrike" dirty="0">
                <a:solidFill>
                  <a:srgbClr val="002938"/>
                </a:solidFill>
                <a:effectLst/>
                <a:latin typeface="Calibri" panose="020F0502020204030204" pitchFamily="34" charset="0"/>
              </a:rPr>
              <a:t>Connecticut: if a child with an IEP goes to a private school that does not specialize  in special education, the private school is not responsible for implementing any type of service for the child.   If the private school is state approved as a special education school, then typically the IEP transfers over from the public school.  The public school district does not HAVE to send the   </a:t>
            </a:r>
            <a:endParaRPr lang="en-US" sz="3500" b="0" dirty="0">
              <a:effectLst/>
            </a:endParaRPr>
          </a:p>
          <a:p>
            <a:pPr marL="146050" indent="0" rtl="0">
              <a:spcBef>
                <a:spcPts val="1200"/>
              </a:spcBef>
              <a:spcAft>
                <a:spcPts val="0"/>
              </a:spcAft>
              <a:buNone/>
            </a:pPr>
            <a:r>
              <a:rPr lang="en-US" sz="3500" b="0" i="0" u="none" strike="noStrike" dirty="0">
                <a:solidFill>
                  <a:srgbClr val="002938"/>
                </a:solidFill>
                <a:effectLst/>
                <a:latin typeface="Calibri" panose="020F0502020204030204" pitchFamily="34" charset="0"/>
              </a:rPr>
              <a:t>California: if you attend a private school you are entitled to an IEP IF you bring your child to the public school for services. Otherwise you get up to two 1 hour sessions per IEP.</a:t>
            </a:r>
            <a:endParaRPr lang="en-US" sz="3500" b="0" dirty="0">
              <a:effectLst/>
            </a:endParaRPr>
          </a:p>
          <a:p>
            <a:pPr marL="146050" indent="0" rtl="0">
              <a:spcBef>
                <a:spcPts val="1200"/>
              </a:spcBef>
              <a:spcAft>
                <a:spcPts val="0"/>
              </a:spcAft>
              <a:buNone/>
            </a:pPr>
            <a:r>
              <a:rPr lang="en-US" sz="3500" b="0" i="0" u="none" strike="noStrike" dirty="0">
                <a:solidFill>
                  <a:srgbClr val="002938"/>
                </a:solidFill>
                <a:effectLst/>
                <a:latin typeface="Calibri" panose="020F0502020204030204" pitchFamily="34" charset="0"/>
              </a:rPr>
              <a:t>Maine:  I don’t know of any special ed student who has ever attended a private school in northern Maine because there are so few.   However, the regulations state that a student enrolled in a private school by the parents will be provided special ed and related services with the amount to be expended for those services by the SAU equal to a proportionate amount of Federal funds made available.  State and local funds may supplement but in no case supplant the proportionate amount of Federal funds.  </a:t>
            </a:r>
          </a:p>
          <a:p>
            <a:pPr marL="146050" indent="0" rtl="0">
              <a:spcBef>
                <a:spcPts val="1200"/>
              </a:spcBef>
              <a:spcAft>
                <a:spcPts val="0"/>
              </a:spcAft>
              <a:buNone/>
            </a:pPr>
            <a:endParaRPr lang="en-US" b="0" dirty="0">
              <a:effectLst/>
            </a:endParaRPr>
          </a:p>
          <a:p>
            <a:endParaRPr lang="en-US" dirty="0"/>
          </a:p>
        </p:txBody>
      </p:sp>
    </p:spTree>
    <p:extLst>
      <p:ext uri="{BB962C8B-B14F-4D97-AF65-F5344CB8AC3E}">
        <p14:creationId xmlns:p14="http://schemas.microsoft.com/office/powerpoint/2010/main" val="9393306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B6CC30-F928-321A-7F55-7DDF1EBF8E69}"/>
              </a:ext>
            </a:extLst>
          </p:cNvPr>
          <p:cNvSpPr>
            <a:spLocks noGrp="1"/>
          </p:cNvSpPr>
          <p:nvPr>
            <p:ph type="title"/>
          </p:nvPr>
        </p:nvSpPr>
        <p:spPr/>
        <p:txBody>
          <a:bodyPr>
            <a:normAutofit/>
          </a:bodyPr>
          <a:lstStyle/>
          <a:p>
            <a:r>
              <a:rPr lang="en-US" sz="2000" b="0" i="0" u="none" strike="noStrike" dirty="0">
                <a:solidFill>
                  <a:srgbClr val="AF7B51"/>
                </a:solidFill>
                <a:effectLst/>
                <a:latin typeface="Nunito" pitchFamily="2" charset="0"/>
              </a:rPr>
              <a:t>General “Good Practice” Guidelines for Parents</a:t>
            </a:r>
            <a:endParaRPr lang="en-US" sz="2000" dirty="0"/>
          </a:p>
        </p:txBody>
      </p:sp>
      <p:sp>
        <p:nvSpPr>
          <p:cNvPr id="3" name="Text Placeholder 2">
            <a:extLst>
              <a:ext uri="{FF2B5EF4-FFF2-40B4-BE49-F238E27FC236}">
                <a16:creationId xmlns:a16="http://schemas.microsoft.com/office/drawing/2014/main" id="{FF197A75-D055-3046-2CC8-217BAD71BBF5}"/>
              </a:ext>
            </a:extLst>
          </p:cNvPr>
          <p:cNvSpPr>
            <a:spLocks noGrp="1"/>
          </p:cNvSpPr>
          <p:nvPr>
            <p:ph type="body" idx="1"/>
          </p:nvPr>
        </p:nvSpPr>
        <p:spPr>
          <a:xfrm>
            <a:off x="819150" y="1301262"/>
            <a:ext cx="7505700" cy="3137463"/>
          </a:xfrm>
        </p:spPr>
        <p:txBody>
          <a:bodyPr>
            <a:normAutofit fontScale="85000" lnSpcReduction="20000"/>
          </a:bodyPr>
          <a:lstStyle/>
          <a:p>
            <a:pPr rtl="0" fontAlgn="base">
              <a:spcBef>
                <a:spcPts val="300"/>
              </a:spcBef>
              <a:spcAft>
                <a:spcPts val="0"/>
              </a:spcAft>
              <a:buFont typeface="Arial" panose="020B0604020202020204" pitchFamily="34" charset="0"/>
              <a:buChar char="•"/>
            </a:pPr>
            <a:r>
              <a:rPr lang="en-US" sz="1800" b="0" i="0" u="none" strike="noStrike" dirty="0">
                <a:solidFill>
                  <a:srgbClr val="233A44"/>
                </a:solidFill>
                <a:effectLst/>
                <a:latin typeface="Calibri" panose="020F0502020204030204" pitchFamily="34" charset="0"/>
              </a:rPr>
              <a:t>Request to see your child’s file – each state has a different title for this request</a:t>
            </a:r>
          </a:p>
          <a:p>
            <a:pPr rtl="0" fontAlgn="base">
              <a:spcBef>
                <a:spcPts val="0"/>
              </a:spcBef>
              <a:spcAft>
                <a:spcPts val="0"/>
              </a:spcAft>
              <a:buFont typeface="Arial" panose="020B0604020202020204" pitchFamily="34" charset="0"/>
              <a:buChar char="•"/>
            </a:pPr>
            <a:r>
              <a:rPr lang="en-US" sz="1800" b="0" i="0" u="none" strike="noStrike" dirty="0">
                <a:solidFill>
                  <a:srgbClr val="233A44"/>
                </a:solidFill>
                <a:effectLst/>
                <a:latin typeface="Calibri" panose="020F0502020204030204" pitchFamily="34" charset="0"/>
              </a:rPr>
              <a:t>Start a journal to record dates and subject matter of all related phone calls, appointments, meetings and informal discussions.</a:t>
            </a:r>
          </a:p>
          <a:p>
            <a:pPr rtl="0" fontAlgn="base">
              <a:spcBef>
                <a:spcPts val="0"/>
              </a:spcBef>
              <a:spcAft>
                <a:spcPts val="0"/>
              </a:spcAft>
              <a:buFont typeface="Arial" panose="020B0604020202020204" pitchFamily="34" charset="0"/>
              <a:buChar char="•"/>
            </a:pPr>
            <a:r>
              <a:rPr lang="en-US" sz="1800" b="0" i="0" u="none" strike="noStrike" dirty="0">
                <a:solidFill>
                  <a:srgbClr val="233A44"/>
                </a:solidFill>
                <a:effectLst/>
                <a:latin typeface="Calibri" panose="020F0502020204030204" pitchFamily="34" charset="0"/>
              </a:rPr>
              <a:t>Keep all records for your child in a binder or an online folder (i.e. IEPs, meeting invitations, evaluations, meeting notes, progress reports)</a:t>
            </a:r>
          </a:p>
          <a:p>
            <a:pPr rtl="0" fontAlgn="base">
              <a:spcBef>
                <a:spcPts val="0"/>
              </a:spcBef>
              <a:spcAft>
                <a:spcPts val="0"/>
              </a:spcAft>
              <a:buFont typeface="Arial" panose="020B0604020202020204" pitchFamily="34" charset="0"/>
              <a:buChar char="•"/>
            </a:pPr>
            <a:r>
              <a:rPr lang="en-US" sz="1800" b="0" i="0" u="none" strike="noStrike" dirty="0">
                <a:solidFill>
                  <a:srgbClr val="233A44"/>
                </a:solidFill>
                <a:effectLst/>
                <a:latin typeface="Calibri" panose="020F0502020204030204" pitchFamily="34" charset="0"/>
              </a:rPr>
              <a:t>All communication with school personnel should be written down </a:t>
            </a:r>
          </a:p>
          <a:p>
            <a:pPr rtl="0" fontAlgn="base">
              <a:spcBef>
                <a:spcPts val="0"/>
              </a:spcBef>
              <a:spcAft>
                <a:spcPts val="0"/>
              </a:spcAft>
              <a:buFont typeface="Arial" panose="020B0604020202020204" pitchFamily="34" charset="0"/>
              <a:buChar char="•"/>
            </a:pPr>
            <a:r>
              <a:rPr lang="en-US" sz="1800" b="0" i="0" u="none" strike="noStrike" dirty="0">
                <a:solidFill>
                  <a:srgbClr val="233A44"/>
                </a:solidFill>
                <a:effectLst/>
                <a:latin typeface="Calibri" panose="020F0502020204030204" pitchFamily="34" charset="0"/>
              </a:rPr>
              <a:t>If you hire an outside advocate, review the current IEP Plan and develop a list of questions/concerns.  If you don’t hire an advocate, you should do this prior to an IEP meeting to discuss with the school team</a:t>
            </a:r>
          </a:p>
          <a:p>
            <a:pPr rtl="0" fontAlgn="base">
              <a:spcBef>
                <a:spcPts val="0"/>
              </a:spcBef>
              <a:spcAft>
                <a:spcPts val="0"/>
              </a:spcAft>
              <a:buFont typeface="Arial" panose="020B0604020202020204" pitchFamily="34" charset="0"/>
              <a:buChar char="•"/>
            </a:pPr>
            <a:r>
              <a:rPr lang="en-US" sz="1800" b="0" i="0" u="none" strike="noStrike" dirty="0">
                <a:solidFill>
                  <a:srgbClr val="233A44"/>
                </a:solidFill>
                <a:effectLst/>
                <a:latin typeface="Calibri" panose="020F0502020204030204" pitchFamily="34" charset="0"/>
              </a:rPr>
              <a:t>Prior to an IEP meeting, prepare an opening statement to deliver verbally, reflecting your concerns and desires for your child. </a:t>
            </a:r>
          </a:p>
          <a:p>
            <a:pPr rtl="0" fontAlgn="base">
              <a:spcBef>
                <a:spcPts val="300"/>
              </a:spcBef>
              <a:spcAft>
                <a:spcPts val="0"/>
              </a:spcAft>
              <a:buFont typeface="Arial" panose="020B0604020202020204" pitchFamily="34" charset="0"/>
              <a:buChar char="•"/>
            </a:pPr>
            <a:r>
              <a:rPr lang="en-US" sz="1800" b="0" i="0" u="none" strike="noStrike" dirty="0">
                <a:solidFill>
                  <a:srgbClr val="233A44"/>
                </a:solidFill>
                <a:effectLst/>
                <a:latin typeface="Calibri" panose="020F0502020204030204" pitchFamily="34" charset="0"/>
              </a:rPr>
              <a:t>Record your IEP meetings</a:t>
            </a:r>
          </a:p>
          <a:p>
            <a:pPr marL="146050" indent="0">
              <a:buNone/>
            </a:pPr>
            <a:endParaRPr lang="en-US" dirty="0"/>
          </a:p>
        </p:txBody>
      </p:sp>
    </p:spTree>
    <p:extLst>
      <p:ext uri="{BB962C8B-B14F-4D97-AF65-F5344CB8AC3E}">
        <p14:creationId xmlns:p14="http://schemas.microsoft.com/office/powerpoint/2010/main" val="757244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23"/>
          <p:cNvSpPr txBox="1">
            <a:spLocks noGrp="1"/>
          </p:cNvSpPr>
          <p:nvPr>
            <p:ph type="title"/>
          </p:nvPr>
        </p:nvSpPr>
        <p:spPr>
          <a:xfrm>
            <a:off x="814950" y="155693"/>
            <a:ext cx="7514100" cy="665700"/>
          </a:xfrm>
          <a:prstGeom prst="rect">
            <a:avLst/>
          </a:prstGeom>
          <a:noFill/>
          <a:ln>
            <a:noFill/>
          </a:ln>
        </p:spPr>
        <p:txBody>
          <a:bodyPr spcFirstLastPara="1" wrap="square" lIns="68575" tIns="34275" rIns="68575" bIns="34275" anchor="ctr" anchorCtr="0">
            <a:normAutofit fontScale="90000"/>
          </a:bodyPr>
          <a:lstStyle/>
          <a:p>
            <a:pPr marL="0" lvl="0" indent="0" algn="ctr" rtl="0">
              <a:spcBef>
                <a:spcPts val="0"/>
              </a:spcBef>
              <a:spcAft>
                <a:spcPts val="0"/>
              </a:spcAft>
              <a:buClr>
                <a:schemeClr val="dk1"/>
              </a:buClr>
              <a:buSzPct val="107142"/>
              <a:buFont typeface="Corbel"/>
              <a:buNone/>
            </a:pPr>
            <a:r>
              <a:rPr lang="en" dirty="0"/>
              <a:t>Up through age 21-are services are an ENTITLEMENT</a:t>
            </a:r>
            <a:endParaRPr dirty="0"/>
          </a:p>
        </p:txBody>
      </p:sp>
      <p:sp>
        <p:nvSpPr>
          <p:cNvPr id="189" name="Google Shape;189;p23"/>
          <p:cNvSpPr txBox="1">
            <a:spLocks noGrp="1"/>
          </p:cNvSpPr>
          <p:nvPr>
            <p:ph type="body" idx="1"/>
          </p:nvPr>
        </p:nvSpPr>
        <p:spPr>
          <a:xfrm>
            <a:off x="1224875" y="488633"/>
            <a:ext cx="7514100" cy="2584500"/>
          </a:xfrm>
          <a:prstGeom prst="rect">
            <a:avLst/>
          </a:prstGeom>
          <a:noFill/>
          <a:ln>
            <a:noFill/>
          </a:ln>
        </p:spPr>
        <p:txBody>
          <a:bodyPr spcFirstLastPara="1" wrap="square" lIns="68575" tIns="34275" rIns="68575" bIns="34275" anchor="ctr" anchorCtr="0">
            <a:normAutofit/>
          </a:bodyPr>
          <a:lstStyle/>
          <a:p>
            <a:pPr marL="0" lvl="0" indent="0" algn="l" rtl="0">
              <a:lnSpc>
                <a:spcPct val="80000"/>
              </a:lnSpc>
              <a:spcBef>
                <a:spcPts val="0"/>
              </a:spcBef>
              <a:spcAft>
                <a:spcPts val="0"/>
              </a:spcAft>
              <a:buSzPts val="2400"/>
              <a:buNone/>
            </a:pPr>
            <a:endParaRPr sz="1700" dirty="0"/>
          </a:p>
          <a:p>
            <a:pPr marL="215900" lvl="0" indent="-215900" algn="l" rtl="0">
              <a:lnSpc>
                <a:spcPct val="80000"/>
              </a:lnSpc>
              <a:spcBef>
                <a:spcPts val="800"/>
              </a:spcBef>
              <a:spcAft>
                <a:spcPts val="0"/>
              </a:spcAft>
              <a:buSzPts val="2400"/>
              <a:buChar char="●"/>
            </a:pPr>
            <a:r>
              <a:rPr lang="en" sz="1700" dirty="0"/>
              <a:t>Special education services, some good, some not as good.</a:t>
            </a:r>
            <a:endParaRPr sz="1700" dirty="0"/>
          </a:p>
          <a:p>
            <a:pPr marL="215900" lvl="0" indent="-215900" algn="l" rtl="0">
              <a:lnSpc>
                <a:spcPct val="80000"/>
              </a:lnSpc>
              <a:spcBef>
                <a:spcPts val="800"/>
              </a:spcBef>
              <a:spcAft>
                <a:spcPts val="0"/>
              </a:spcAft>
              <a:buSzPts val="2400"/>
              <a:buChar char="●"/>
            </a:pPr>
            <a:r>
              <a:rPr lang="en" sz="1700" dirty="0"/>
              <a:t>Remember this:  An IEP is a contract between you and the school, when the contract is not enforced, the student needs to be compensated.</a:t>
            </a:r>
            <a:endParaRPr sz="1700" dirty="0"/>
          </a:p>
          <a:p>
            <a:pPr marL="215900" lvl="0" indent="-215900" algn="l" rtl="0">
              <a:lnSpc>
                <a:spcPct val="80000"/>
              </a:lnSpc>
              <a:spcBef>
                <a:spcPts val="800"/>
              </a:spcBef>
              <a:spcAft>
                <a:spcPts val="0"/>
              </a:spcAft>
              <a:buSzPts val="2400"/>
              <a:buChar char="●"/>
            </a:pPr>
            <a:r>
              <a:rPr lang="en" sz="1700" dirty="0"/>
              <a:t>A program is only as good as the teacher, and teachers change.  Trust your instincts.  Visit programs and see where you see other children like yours.  Are they happy?  Are they learning? Are they learning the skills they need?</a:t>
            </a:r>
            <a:endParaRPr sz="1700" dirty="0"/>
          </a:p>
          <a:p>
            <a:pPr marL="215900" lvl="0" indent="-215900" algn="l" rtl="0">
              <a:lnSpc>
                <a:spcPct val="80000"/>
              </a:lnSpc>
              <a:spcBef>
                <a:spcPts val="800"/>
              </a:spcBef>
              <a:spcAft>
                <a:spcPts val="0"/>
              </a:spcAft>
              <a:buSzPts val="2400"/>
              <a:buChar char="●"/>
            </a:pPr>
            <a:r>
              <a:rPr lang="en" sz="1700" dirty="0"/>
              <a:t>Start keeping a notebook</a:t>
            </a:r>
            <a:endParaRPr sz="1700" dirty="0"/>
          </a:p>
          <a:p>
            <a:pPr marL="0" lvl="0" indent="0" algn="l" rtl="0">
              <a:lnSpc>
                <a:spcPct val="80000"/>
              </a:lnSpc>
              <a:spcBef>
                <a:spcPts val="800"/>
              </a:spcBef>
              <a:spcAft>
                <a:spcPts val="0"/>
              </a:spcAft>
              <a:buSzPts val="2400"/>
              <a:buNone/>
            </a:pPr>
            <a:endParaRPr sz="1700" dirty="0"/>
          </a:p>
        </p:txBody>
      </p:sp>
      <p:sp>
        <p:nvSpPr>
          <p:cNvPr id="190" name="Google Shape;190;p23"/>
          <p:cNvSpPr txBox="1"/>
          <p:nvPr/>
        </p:nvSpPr>
        <p:spPr>
          <a:xfrm>
            <a:off x="1233279" y="4695413"/>
            <a:ext cx="3696000" cy="2223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orbel"/>
              <a:ea typeface="Corbel"/>
              <a:cs typeface="Corbel"/>
              <a:sym typeface="Corbel"/>
            </a:endParaRPr>
          </a:p>
        </p:txBody>
      </p:sp>
      <p:pic>
        <p:nvPicPr>
          <p:cNvPr id="191" name="Google Shape;191;p23" descr="Image result for iep"/>
          <p:cNvPicPr preferRelativeResize="0"/>
          <p:nvPr/>
        </p:nvPicPr>
        <p:blipFill rotWithShape="1">
          <a:blip r:embed="rId3">
            <a:alphaModFix/>
          </a:blip>
          <a:srcRect l="8181" t="16742"/>
          <a:stretch/>
        </p:blipFill>
        <p:spPr>
          <a:xfrm>
            <a:off x="2077630" y="3223100"/>
            <a:ext cx="5805798" cy="1694703"/>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graphicFrame>
        <p:nvGraphicFramePr>
          <p:cNvPr id="196" name="Google Shape;196;p24"/>
          <p:cNvGraphicFramePr/>
          <p:nvPr/>
        </p:nvGraphicFramePr>
        <p:xfrm>
          <a:off x="995925" y="1156059"/>
          <a:ext cx="7991325" cy="3511475"/>
        </p:xfrm>
        <a:graphic>
          <a:graphicData uri="http://schemas.openxmlformats.org/drawingml/2006/table">
            <a:tbl>
              <a:tblPr>
                <a:solidFill>
                  <a:srgbClr val="FAFAFA"/>
                </a:solidFill>
                <a:tableStyleId>{8DFC1677-7718-4A0F-9383-1ADE6BE181A0}</a:tableStyleId>
              </a:tblPr>
              <a:tblGrid>
                <a:gridCol w="1197875">
                  <a:extLst>
                    <a:ext uri="{9D8B030D-6E8A-4147-A177-3AD203B41FA5}">
                      <a16:colId xmlns:a16="http://schemas.microsoft.com/office/drawing/2014/main" val="20000"/>
                    </a:ext>
                  </a:extLst>
                </a:gridCol>
                <a:gridCol w="3037850">
                  <a:extLst>
                    <a:ext uri="{9D8B030D-6E8A-4147-A177-3AD203B41FA5}">
                      <a16:colId xmlns:a16="http://schemas.microsoft.com/office/drawing/2014/main" val="20001"/>
                    </a:ext>
                  </a:extLst>
                </a:gridCol>
                <a:gridCol w="3755600">
                  <a:extLst>
                    <a:ext uri="{9D8B030D-6E8A-4147-A177-3AD203B41FA5}">
                      <a16:colId xmlns:a16="http://schemas.microsoft.com/office/drawing/2014/main" val="20002"/>
                    </a:ext>
                  </a:extLst>
                </a:gridCol>
              </a:tblGrid>
              <a:tr h="3511475">
                <a:tc>
                  <a:txBody>
                    <a:bodyPr/>
                    <a:lstStyle/>
                    <a:p>
                      <a:pPr marL="0" lvl="0" indent="0" algn="l" rtl="0">
                        <a:lnSpc>
                          <a:spcPct val="162500"/>
                        </a:lnSpc>
                        <a:spcBef>
                          <a:spcPts val="0"/>
                        </a:spcBef>
                        <a:spcAft>
                          <a:spcPts val="900"/>
                        </a:spcAft>
                        <a:buNone/>
                      </a:pPr>
                      <a:r>
                        <a:rPr lang="en" sz="2000">
                          <a:solidFill>
                            <a:srgbClr val="002938"/>
                          </a:solidFill>
                          <a:highlight>
                            <a:srgbClr val="FAFAFA"/>
                          </a:highlight>
                        </a:rPr>
                        <a:t>Age of eligibility</a:t>
                      </a:r>
                      <a:endParaRPr sz="2000">
                        <a:solidFill>
                          <a:srgbClr val="002938"/>
                        </a:solidFill>
                        <a:highlight>
                          <a:srgbClr val="FAFAFA"/>
                        </a:highlight>
                      </a:endParaRPr>
                    </a:p>
                  </a:txBody>
                  <a:tcPr marL="68575" marR="68575" marT="68575" marB="68575">
                    <a:lnL w="9525" cap="flat" cmpd="sng">
                      <a:solidFill>
                        <a:srgbClr val="DED9D6"/>
                      </a:solidFill>
                      <a:prstDash val="solid"/>
                      <a:round/>
                      <a:headEnd type="none" w="sm" len="sm"/>
                      <a:tailEnd type="none" w="sm" len="sm"/>
                    </a:lnL>
                    <a:lnR w="9525" cap="flat" cmpd="sng">
                      <a:solidFill>
                        <a:srgbClr val="DED9D6"/>
                      </a:solidFill>
                      <a:prstDash val="solid"/>
                      <a:round/>
                      <a:headEnd type="none" w="sm" len="sm"/>
                      <a:tailEnd type="none" w="sm" len="sm"/>
                    </a:lnR>
                    <a:lnT w="9525" cap="flat" cmpd="sng">
                      <a:solidFill>
                        <a:srgbClr val="DED9D6"/>
                      </a:solidFill>
                      <a:prstDash val="solid"/>
                      <a:round/>
                      <a:headEnd type="none" w="sm" len="sm"/>
                      <a:tailEnd type="none" w="sm" len="sm"/>
                    </a:lnT>
                    <a:lnB w="9525" cap="flat" cmpd="sng">
                      <a:solidFill>
                        <a:srgbClr val="DED9D6"/>
                      </a:solidFill>
                      <a:prstDash val="solid"/>
                      <a:round/>
                      <a:headEnd type="none" w="sm" len="sm"/>
                      <a:tailEnd type="none" w="sm" len="sm"/>
                    </a:lnB>
                  </a:tcPr>
                </a:tc>
                <a:tc>
                  <a:txBody>
                    <a:bodyPr/>
                    <a:lstStyle/>
                    <a:p>
                      <a:pPr marL="0" lvl="0" indent="0" algn="l" rtl="0">
                        <a:lnSpc>
                          <a:spcPct val="162500"/>
                        </a:lnSpc>
                        <a:spcBef>
                          <a:spcPts val="0"/>
                        </a:spcBef>
                        <a:spcAft>
                          <a:spcPts val="900"/>
                        </a:spcAft>
                        <a:buNone/>
                      </a:pPr>
                      <a:r>
                        <a:rPr lang="en" sz="2000">
                          <a:solidFill>
                            <a:srgbClr val="002938"/>
                          </a:solidFill>
                          <a:highlight>
                            <a:srgbClr val="FAFAFA"/>
                          </a:highlight>
                        </a:rPr>
                        <a:t>IDEA says educational services must be provided to students with disabilities who are in school until the age of 21.</a:t>
                      </a:r>
                      <a:endParaRPr sz="2000">
                        <a:solidFill>
                          <a:srgbClr val="002938"/>
                        </a:solidFill>
                        <a:highlight>
                          <a:srgbClr val="FAFAFA"/>
                        </a:highlight>
                      </a:endParaRPr>
                    </a:p>
                  </a:txBody>
                  <a:tcPr marL="68575" marR="68575" marT="68575" marB="68575">
                    <a:lnL w="9525" cap="flat" cmpd="sng">
                      <a:solidFill>
                        <a:srgbClr val="DED9D6"/>
                      </a:solidFill>
                      <a:prstDash val="solid"/>
                      <a:round/>
                      <a:headEnd type="none" w="sm" len="sm"/>
                      <a:tailEnd type="none" w="sm" len="sm"/>
                    </a:lnL>
                    <a:lnR w="9525" cap="flat" cmpd="sng">
                      <a:solidFill>
                        <a:srgbClr val="DED9D6"/>
                      </a:solidFill>
                      <a:prstDash val="solid"/>
                      <a:round/>
                      <a:headEnd type="none" w="sm" len="sm"/>
                      <a:tailEnd type="none" w="sm" len="sm"/>
                    </a:lnR>
                    <a:lnT w="9525" cap="flat" cmpd="sng">
                      <a:solidFill>
                        <a:srgbClr val="DED9D6"/>
                      </a:solidFill>
                      <a:prstDash val="solid"/>
                      <a:round/>
                      <a:headEnd type="none" w="sm" len="sm"/>
                      <a:tailEnd type="none" w="sm" len="sm"/>
                    </a:lnT>
                    <a:lnB w="9525" cap="flat" cmpd="sng">
                      <a:solidFill>
                        <a:srgbClr val="DED9D6"/>
                      </a:solidFill>
                      <a:prstDash val="solid"/>
                      <a:round/>
                      <a:headEnd type="none" w="sm" len="sm"/>
                      <a:tailEnd type="none" w="sm" len="sm"/>
                    </a:lnB>
                  </a:tcPr>
                </a:tc>
                <a:tc>
                  <a:txBody>
                    <a:bodyPr/>
                    <a:lstStyle/>
                    <a:p>
                      <a:pPr marL="0" lvl="0" indent="0" algn="l" rtl="0">
                        <a:lnSpc>
                          <a:spcPct val="162500"/>
                        </a:lnSpc>
                        <a:spcBef>
                          <a:spcPts val="0"/>
                        </a:spcBef>
                        <a:spcAft>
                          <a:spcPts val="900"/>
                        </a:spcAft>
                        <a:buNone/>
                      </a:pPr>
                      <a:r>
                        <a:rPr lang="en" sz="2000">
                          <a:solidFill>
                            <a:srgbClr val="002938"/>
                          </a:solidFill>
                          <a:highlight>
                            <a:srgbClr val="FAFAFA"/>
                          </a:highlight>
                        </a:rPr>
                        <a:t>States can choose to limit or extend eligibility for kids who are 18 or older. Most states provide services until the age of 21. But a few end services earlier or later.</a:t>
                      </a:r>
                      <a:endParaRPr sz="2000">
                        <a:solidFill>
                          <a:srgbClr val="002938"/>
                        </a:solidFill>
                        <a:highlight>
                          <a:srgbClr val="FAFAFA"/>
                        </a:highlight>
                      </a:endParaRPr>
                    </a:p>
                  </a:txBody>
                  <a:tcPr marL="68575" marR="68575" marT="68575" marB="68575">
                    <a:lnL w="9525" cap="flat" cmpd="sng">
                      <a:solidFill>
                        <a:srgbClr val="DED9D6"/>
                      </a:solidFill>
                      <a:prstDash val="solid"/>
                      <a:round/>
                      <a:headEnd type="none" w="sm" len="sm"/>
                      <a:tailEnd type="none" w="sm" len="sm"/>
                    </a:lnL>
                    <a:lnR w="9525" cap="flat" cmpd="sng">
                      <a:solidFill>
                        <a:srgbClr val="DED9D6"/>
                      </a:solidFill>
                      <a:prstDash val="solid"/>
                      <a:round/>
                      <a:headEnd type="none" w="sm" len="sm"/>
                      <a:tailEnd type="none" w="sm" len="sm"/>
                    </a:lnR>
                    <a:lnT w="9525" cap="flat" cmpd="sng">
                      <a:solidFill>
                        <a:srgbClr val="DED9D6"/>
                      </a:solidFill>
                      <a:prstDash val="solid"/>
                      <a:round/>
                      <a:headEnd type="none" w="sm" len="sm"/>
                      <a:tailEnd type="none" w="sm" len="sm"/>
                    </a:lnT>
                    <a:lnB w="9525" cap="flat" cmpd="sng">
                      <a:solidFill>
                        <a:srgbClr val="DED9D6"/>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
        <p:nvSpPr>
          <p:cNvPr id="4" name="Title 3">
            <a:extLst>
              <a:ext uri="{FF2B5EF4-FFF2-40B4-BE49-F238E27FC236}">
                <a16:creationId xmlns:a16="http://schemas.microsoft.com/office/drawing/2014/main" id="{D405D9AD-1550-52C2-B42F-32313F2A93CF}"/>
              </a:ext>
            </a:extLst>
          </p:cNvPr>
          <p:cNvSpPr>
            <a:spLocks noGrp="1"/>
          </p:cNvSpPr>
          <p:nvPr>
            <p:ph type="title"/>
          </p:nvPr>
        </p:nvSpPr>
        <p:spPr>
          <a:xfrm>
            <a:off x="557892" y="309336"/>
            <a:ext cx="7505700" cy="954600"/>
          </a:xfrm>
        </p:spPr>
        <p:txBody>
          <a:bodyPr/>
          <a:lstStyle/>
          <a:p>
            <a:r>
              <a:rPr lang="en-US" dirty="0"/>
              <a:t>After Entitlement Your Child is </a:t>
            </a:r>
            <a:r>
              <a:rPr lang="en-US" dirty="0" err="1"/>
              <a:t>Eligibile</a:t>
            </a:r>
            <a:endParaRPr lang="en-US" dirty="0"/>
          </a:p>
        </p:txBody>
      </p:sp>
      <p:sp>
        <p:nvSpPr>
          <p:cNvPr id="5" name="Text Placeholder 4">
            <a:extLst>
              <a:ext uri="{FF2B5EF4-FFF2-40B4-BE49-F238E27FC236}">
                <a16:creationId xmlns:a16="http://schemas.microsoft.com/office/drawing/2014/main" id="{25C2AD08-F560-2C2C-F9A5-3C4D1800F79A}"/>
              </a:ext>
            </a:extLst>
          </p:cNvPr>
          <p:cNvSpPr>
            <a:spLocks noGrp="1"/>
          </p:cNvSpPr>
          <p:nvPr>
            <p:ph type="body" idx="1"/>
          </p:nvPr>
        </p:nvSpPr>
        <p:spPr/>
        <p:txBody>
          <a:bodyPr/>
          <a:lstStyle/>
          <a:p>
            <a:endParaRPr lang="en-US"/>
          </a:p>
        </p:txBody>
      </p:sp>
      <p:sp>
        <p:nvSpPr>
          <p:cNvPr id="6" name="Text Placeholder 5">
            <a:extLst>
              <a:ext uri="{FF2B5EF4-FFF2-40B4-BE49-F238E27FC236}">
                <a16:creationId xmlns:a16="http://schemas.microsoft.com/office/drawing/2014/main" id="{B86A58A5-5A07-059F-888B-A800F8E1DB5F}"/>
              </a:ext>
            </a:extLst>
          </p:cNvPr>
          <p:cNvSpPr>
            <a:spLocks noGrp="1"/>
          </p:cNvSpPr>
          <p:nvPr>
            <p:ph type="body" idx="2"/>
          </p:nvPr>
        </p:nvSpPr>
        <p:spPr/>
        <p:txBody>
          <a:bodyPr/>
          <a:lstStyle/>
          <a:p>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graphicFrame>
        <p:nvGraphicFramePr>
          <p:cNvPr id="201" name="Google Shape;201;p25"/>
          <p:cNvGraphicFramePr/>
          <p:nvPr/>
        </p:nvGraphicFramePr>
        <p:xfrm>
          <a:off x="871125" y="957488"/>
          <a:ext cx="8183050" cy="2833725"/>
        </p:xfrm>
        <a:graphic>
          <a:graphicData uri="http://schemas.openxmlformats.org/drawingml/2006/table">
            <a:tbl>
              <a:tblPr>
                <a:solidFill>
                  <a:srgbClr val="FAFAFA"/>
                </a:solidFill>
                <a:tableStyleId>{8DFC1677-7718-4A0F-9383-1ADE6BE181A0}</a:tableStyleId>
              </a:tblPr>
              <a:tblGrid>
                <a:gridCol w="1337000">
                  <a:extLst>
                    <a:ext uri="{9D8B030D-6E8A-4147-A177-3AD203B41FA5}">
                      <a16:colId xmlns:a16="http://schemas.microsoft.com/office/drawing/2014/main" val="20000"/>
                    </a:ext>
                  </a:extLst>
                </a:gridCol>
                <a:gridCol w="2942050">
                  <a:extLst>
                    <a:ext uri="{9D8B030D-6E8A-4147-A177-3AD203B41FA5}">
                      <a16:colId xmlns:a16="http://schemas.microsoft.com/office/drawing/2014/main" val="20001"/>
                    </a:ext>
                  </a:extLst>
                </a:gridCol>
                <a:gridCol w="3904000">
                  <a:extLst>
                    <a:ext uri="{9D8B030D-6E8A-4147-A177-3AD203B41FA5}">
                      <a16:colId xmlns:a16="http://schemas.microsoft.com/office/drawing/2014/main" val="20002"/>
                    </a:ext>
                  </a:extLst>
                </a:gridCol>
              </a:tblGrid>
              <a:tr h="2833725">
                <a:tc>
                  <a:txBody>
                    <a:bodyPr/>
                    <a:lstStyle/>
                    <a:p>
                      <a:pPr marL="0" lvl="0" indent="0" algn="l" rtl="0">
                        <a:lnSpc>
                          <a:spcPct val="162500"/>
                        </a:lnSpc>
                        <a:spcBef>
                          <a:spcPts val="0"/>
                        </a:spcBef>
                        <a:spcAft>
                          <a:spcPts val="900"/>
                        </a:spcAft>
                        <a:buNone/>
                      </a:pPr>
                      <a:r>
                        <a:rPr lang="en" sz="1600">
                          <a:solidFill>
                            <a:srgbClr val="002938"/>
                          </a:solidFill>
                          <a:highlight>
                            <a:srgbClr val="FAFAFA"/>
                          </a:highlight>
                        </a:rPr>
                        <a:t>Age of </a:t>
                      </a:r>
                      <a:r>
                        <a:rPr lang="en" sz="2100" u="sng">
                          <a:solidFill>
                            <a:schemeClr val="hlink"/>
                          </a:solidFill>
                          <a:highlight>
                            <a:srgbClr val="FAFAFA"/>
                          </a:highlight>
                          <a:hlinkClick r:id="rId3"/>
                        </a:rPr>
                        <a:t>transition services</a:t>
                      </a:r>
                      <a:endParaRPr sz="2100" u="sng">
                        <a:solidFill>
                          <a:schemeClr val="hlink"/>
                        </a:solidFill>
                        <a:highlight>
                          <a:srgbClr val="FAFAFA"/>
                        </a:highlight>
                      </a:endParaRPr>
                    </a:p>
                  </a:txBody>
                  <a:tcPr marL="68575" marR="68575" marT="68575" marB="68575">
                    <a:lnL w="9525" cap="flat" cmpd="sng">
                      <a:solidFill>
                        <a:srgbClr val="DED9D6"/>
                      </a:solidFill>
                      <a:prstDash val="solid"/>
                      <a:round/>
                      <a:headEnd type="none" w="sm" len="sm"/>
                      <a:tailEnd type="none" w="sm" len="sm"/>
                    </a:lnL>
                    <a:lnR w="9525" cap="flat" cmpd="sng">
                      <a:solidFill>
                        <a:srgbClr val="DED9D6"/>
                      </a:solidFill>
                      <a:prstDash val="solid"/>
                      <a:round/>
                      <a:headEnd type="none" w="sm" len="sm"/>
                      <a:tailEnd type="none" w="sm" len="sm"/>
                    </a:lnR>
                    <a:lnT w="9525" cap="flat" cmpd="sng">
                      <a:solidFill>
                        <a:srgbClr val="DED9D6"/>
                      </a:solidFill>
                      <a:prstDash val="solid"/>
                      <a:round/>
                      <a:headEnd type="none" w="sm" len="sm"/>
                      <a:tailEnd type="none" w="sm" len="sm"/>
                    </a:lnT>
                    <a:lnB w="9525" cap="flat" cmpd="sng">
                      <a:solidFill>
                        <a:srgbClr val="DED9D6"/>
                      </a:solidFill>
                      <a:prstDash val="solid"/>
                      <a:round/>
                      <a:headEnd type="none" w="sm" len="sm"/>
                      <a:tailEnd type="none" w="sm" len="sm"/>
                    </a:lnB>
                  </a:tcPr>
                </a:tc>
                <a:tc>
                  <a:txBody>
                    <a:bodyPr/>
                    <a:lstStyle/>
                    <a:p>
                      <a:pPr marL="0" lvl="0" indent="0" algn="l" rtl="0">
                        <a:lnSpc>
                          <a:spcPct val="162500"/>
                        </a:lnSpc>
                        <a:spcBef>
                          <a:spcPts val="0"/>
                        </a:spcBef>
                        <a:spcAft>
                          <a:spcPts val="900"/>
                        </a:spcAft>
                        <a:buNone/>
                      </a:pPr>
                      <a:r>
                        <a:rPr lang="en" sz="2000">
                          <a:solidFill>
                            <a:srgbClr val="002938"/>
                          </a:solidFill>
                          <a:highlight>
                            <a:srgbClr val="FAFAFA"/>
                          </a:highlight>
                        </a:rPr>
                        <a:t>Federal law says schools must start transition planning for after high school at the age of 16.</a:t>
                      </a:r>
                      <a:endParaRPr sz="2000">
                        <a:solidFill>
                          <a:srgbClr val="002938"/>
                        </a:solidFill>
                        <a:highlight>
                          <a:srgbClr val="FAFAFA"/>
                        </a:highlight>
                      </a:endParaRPr>
                    </a:p>
                  </a:txBody>
                  <a:tcPr marL="68575" marR="68575" marT="68575" marB="68575">
                    <a:lnL w="9525" cap="flat" cmpd="sng">
                      <a:solidFill>
                        <a:srgbClr val="DED9D6"/>
                      </a:solidFill>
                      <a:prstDash val="solid"/>
                      <a:round/>
                      <a:headEnd type="none" w="sm" len="sm"/>
                      <a:tailEnd type="none" w="sm" len="sm"/>
                    </a:lnL>
                    <a:lnR w="9525" cap="flat" cmpd="sng">
                      <a:solidFill>
                        <a:srgbClr val="DED9D6"/>
                      </a:solidFill>
                      <a:prstDash val="solid"/>
                      <a:round/>
                      <a:headEnd type="none" w="sm" len="sm"/>
                      <a:tailEnd type="none" w="sm" len="sm"/>
                    </a:lnR>
                    <a:lnT w="9525" cap="flat" cmpd="sng">
                      <a:solidFill>
                        <a:srgbClr val="DED9D6"/>
                      </a:solidFill>
                      <a:prstDash val="solid"/>
                      <a:round/>
                      <a:headEnd type="none" w="sm" len="sm"/>
                      <a:tailEnd type="none" w="sm" len="sm"/>
                    </a:lnT>
                    <a:lnB w="9525" cap="flat" cmpd="sng">
                      <a:solidFill>
                        <a:srgbClr val="DED9D6"/>
                      </a:solidFill>
                      <a:prstDash val="solid"/>
                      <a:round/>
                      <a:headEnd type="none" w="sm" len="sm"/>
                      <a:tailEnd type="none" w="sm" len="sm"/>
                    </a:lnB>
                  </a:tcPr>
                </a:tc>
                <a:tc>
                  <a:txBody>
                    <a:bodyPr/>
                    <a:lstStyle/>
                    <a:p>
                      <a:pPr marL="0" lvl="0" indent="0" algn="l" rtl="0">
                        <a:lnSpc>
                          <a:spcPct val="162500"/>
                        </a:lnSpc>
                        <a:spcBef>
                          <a:spcPts val="0"/>
                        </a:spcBef>
                        <a:spcAft>
                          <a:spcPts val="900"/>
                        </a:spcAft>
                        <a:buNone/>
                      </a:pPr>
                      <a:r>
                        <a:rPr lang="en" sz="2000">
                          <a:solidFill>
                            <a:srgbClr val="002938"/>
                          </a:solidFill>
                          <a:highlight>
                            <a:srgbClr val="FAFAFA"/>
                          </a:highlight>
                        </a:rPr>
                        <a:t>Some states choose to start earlier. In Maryland, for instance, schools must provide transition services starting at age 14.</a:t>
                      </a:r>
                      <a:endParaRPr sz="2000">
                        <a:solidFill>
                          <a:srgbClr val="002938"/>
                        </a:solidFill>
                        <a:highlight>
                          <a:srgbClr val="FAFAFA"/>
                        </a:highlight>
                      </a:endParaRPr>
                    </a:p>
                  </a:txBody>
                  <a:tcPr marL="68575" marR="68575" marT="68575" marB="68575">
                    <a:lnL w="9525" cap="flat" cmpd="sng">
                      <a:solidFill>
                        <a:srgbClr val="DED9D6"/>
                      </a:solidFill>
                      <a:prstDash val="solid"/>
                      <a:round/>
                      <a:headEnd type="none" w="sm" len="sm"/>
                      <a:tailEnd type="none" w="sm" len="sm"/>
                    </a:lnL>
                    <a:lnR w="9525" cap="flat" cmpd="sng">
                      <a:solidFill>
                        <a:srgbClr val="DED9D6"/>
                      </a:solidFill>
                      <a:prstDash val="solid"/>
                      <a:round/>
                      <a:headEnd type="none" w="sm" len="sm"/>
                      <a:tailEnd type="none" w="sm" len="sm"/>
                    </a:lnR>
                    <a:lnT w="9525" cap="flat" cmpd="sng">
                      <a:solidFill>
                        <a:srgbClr val="DED9D6"/>
                      </a:solidFill>
                      <a:prstDash val="solid"/>
                      <a:round/>
                      <a:headEnd type="none" w="sm" len="sm"/>
                      <a:tailEnd type="none" w="sm" len="sm"/>
                    </a:lnT>
                    <a:lnB w="9525" cap="flat" cmpd="sng">
                      <a:solidFill>
                        <a:srgbClr val="DED9D6"/>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26"/>
          <p:cNvSpPr txBox="1">
            <a:spLocks noGrp="1"/>
          </p:cNvSpPr>
          <p:nvPr>
            <p:ph type="title"/>
          </p:nvPr>
        </p:nvSpPr>
        <p:spPr>
          <a:xfrm>
            <a:off x="1367643" y="149327"/>
            <a:ext cx="7514100" cy="835200"/>
          </a:xfrm>
          <a:prstGeom prst="rect">
            <a:avLst/>
          </a:prstGeom>
          <a:noFill/>
          <a:ln>
            <a:noFill/>
          </a:ln>
        </p:spPr>
        <p:txBody>
          <a:bodyPr spcFirstLastPara="1" wrap="square" lIns="68575" tIns="34275" rIns="68575" bIns="34275" anchor="ctr" anchorCtr="0">
            <a:normAutofit/>
          </a:bodyPr>
          <a:lstStyle/>
          <a:p>
            <a:pPr marL="0" lvl="0" indent="0" algn="ctr" rtl="0">
              <a:spcBef>
                <a:spcPts val="0"/>
              </a:spcBef>
              <a:spcAft>
                <a:spcPts val="0"/>
              </a:spcAft>
              <a:buClr>
                <a:schemeClr val="dk1"/>
              </a:buClr>
              <a:buSzPts val="3000"/>
              <a:buFont typeface="Corbel"/>
              <a:buNone/>
            </a:pPr>
            <a:r>
              <a:rPr lang="en"/>
              <a:t>Educate yourself  on your state’s services</a:t>
            </a:r>
            <a:endParaRPr/>
          </a:p>
        </p:txBody>
      </p:sp>
      <p:sp>
        <p:nvSpPr>
          <p:cNvPr id="207" name="Google Shape;207;p26"/>
          <p:cNvSpPr txBox="1">
            <a:spLocks noGrp="1"/>
          </p:cNvSpPr>
          <p:nvPr>
            <p:ph type="body" idx="1"/>
          </p:nvPr>
        </p:nvSpPr>
        <p:spPr>
          <a:xfrm>
            <a:off x="1113232" y="984455"/>
            <a:ext cx="7514100" cy="3359100"/>
          </a:xfrm>
          <a:prstGeom prst="rect">
            <a:avLst/>
          </a:prstGeom>
          <a:noFill/>
          <a:ln>
            <a:noFill/>
          </a:ln>
        </p:spPr>
        <p:txBody>
          <a:bodyPr spcFirstLastPara="1" wrap="square" lIns="68575" tIns="34275" rIns="68575" bIns="34275" anchor="ctr" anchorCtr="0">
            <a:normAutofit lnSpcReduction="10000"/>
          </a:bodyPr>
          <a:lstStyle/>
          <a:p>
            <a:pPr marL="215900" lvl="0" indent="-201612" algn="l" rtl="0">
              <a:spcBef>
                <a:spcPts val="0"/>
              </a:spcBef>
              <a:spcAft>
                <a:spcPts val="0"/>
              </a:spcAft>
              <a:buSzPct val="142857"/>
              <a:buChar char="●"/>
            </a:pPr>
            <a:r>
              <a:rPr lang="en" sz="2100"/>
              <a:t>Every state has an HCBS waiver - The Medicaid </a:t>
            </a:r>
            <a:r>
              <a:rPr lang="en" sz="2100" b="1"/>
              <a:t>Home- and Community</a:t>
            </a:r>
            <a:r>
              <a:rPr lang="en" sz="2100"/>
              <a:t>-</a:t>
            </a:r>
            <a:r>
              <a:rPr lang="en" sz="2100" b="1"/>
              <a:t>Based</a:t>
            </a:r>
            <a:r>
              <a:rPr lang="en" sz="2100"/>
              <a:t> Services (HCBS) </a:t>
            </a:r>
            <a:r>
              <a:rPr lang="en" sz="2100" b="1"/>
              <a:t>waiver</a:t>
            </a:r>
            <a:r>
              <a:rPr lang="en" sz="2100"/>
              <a:t> program was authorized under Section 1915(c) of the Social Security Act. Through this program, states can help provide different services that allow those who need care to receive services in their </a:t>
            </a:r>
            <a:r>
              <a:rPr lang="en" sz="2100" b="1"/>
              <a:t>homes</a:t>
            </a:r>
            <a:r>
              <a:rPr lang="en" sz="2100"/>
              <a:t> or </a:t>
            </a:r>
            <a:r>
              <a:rPr lang="en" sz="2100" b="1"/>
              <a:t>communities.</a:t>
            </a:r>
            <a:endParaRPr/>
          </a:p>
          <a:p>
            <a:pPr marL="215900" lvl="0" indent="-201612" algn="l" rtl="0">
              <a:spcBef>
                <a:spcPts val="900"/>
              </a:spcBef>
              <a:spcAft>
                <a:spcPts val="0"/>
              </a:spcAft>
              <a:buSzPct val="142857"/>
              <a:buChar char="●"/>
            </a:pPr>
            <a:r>
              <a:rPr lang="en" sz="2100" b="1"/>
              <a:t>Some states have Medicaid Autism Waivers</a:t>
            </a:r>
            <a:endParaRPr/>
          </a:p>
          <a:p>
            <a:pPr marL="215900" lvl="0" indent="-201612" algn="l" rtl="0">
              <a:spcBef>
                <a:spcPts val="900"/>
              </a:spcBef>
              <a:spcAft>
                <a:spcPts val="0"/>
              </a:spcAft>
              <a:buSzPct val="142857"/>
              <a:buChar char="●"/>
            </a:pPr>
            <a:r>
              <a:rPr lang="en" sz="2100" b="1"/>
              <a:t>Most communities have local programs – recreation, respite, etc.</a:t>
            </a:r>
            <a:endParaRPr sz="21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pic>
        <p:nvPicPr>
          <p:cNvPr id="212" name="Google Shape;212;p27"/>
          <p:cNvPicPr preferRelativeResize="0"/>
          <p:nvPr/>
        </p:nvPicPr>
        <p:blipFill>
          <a:blip r:embed="rId3">
            <a:alphaModFix/>
          </a:blip>
          <a:stretch>
            <a:fillRect/>
          </a:stretch>
        </p:blipFill>
        <p:spPr>
          <a:xfrm>
            <a:off x="1439475" y="192919"/>
            <a:ext cx="6050194" cy="4085850"/>
          </a:xfrm>
          <a:prstGeom prst="rect">
            <a:avLst/>
          </a:prstGeom>
          <a:noFill/>
          <a:ln>
            <a:noFill/>
          </a:ln>
        </p:spPr>
      </p:pic>
      <p:sp>
        <p:nvSpPr>
          <p:cNvPr id="213" name="Google Shape;213;p27"/>
          <p:cNvSpPr txBox="1"/>
          <p:nvPr/>
        </p:nvSpPr>
        <p:spPr>
          <a:xfrm>
            <a:off x="2122519" y="4278769"/>
            <a:ext cx="7165800" cy="754800"/>
          </a:xfrm>
          <a:prstGeom prst="rect">
            <a:avLst/>
          </a:prstGeom>
          <a:noFill/>
          <a:ln>
            <a:noFill/>
          </a:ln>
        </p:spPr>
        <p:txBody>
          <a:bodyPr spcFirstLastPara="1" wrap="square" lIns="68575" tIns="68575" rIns="68575" bIns="68575" anchor="t" anchorCtr="0">
            <a:noAutofit/>
          </a:bodyPr>
          <a:lstStyle/>
          <a:p>
            <a:pPr marL="0" lvl="0" indent="0" algn="l" rtl="0">
              <a:spcBef>
                <a:spcPts val="0"/>
              </a:spcBef>
              <a:spcAft>
                <a:spcPts val="0"/>
              </a:spcAft>
              <a:buNone/>
            </a:pPr>
            <a:r>
              <a:rPr lang="en" sz="3100">
                <a:latin typeface="Corbel"/>
                <a:ea typeface="Corbel"/>
                <a:cs typeface="Corbel"/>
                <a:sym typeface="Corbel"/>
              </a:rPr>
              <a:t>medicaidwaiver. org - state by state listing</a:t>
            </a:r>
            <a:endParaRPr sz="3100">
              <a:latin typeface="Corbel"/>
              <a:ea typeface="Corbel"/>
              <a:cs typeface="Corbel"/>
              <a:sym typeface="Corbe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28"/>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Getting Services - Your Worst Day</a:t>
            </a:r>
            <a:endParaRPr/>
          </a:p>
        </p:txBody>
      </p:sp>
      <p:sp>
        <p:nvSpPr>
          <p:cNvPr id="219" name="Google Shape;219;p28"/>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29"/>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Getting medical documentation - doctor letters</a:t>
            </a:r>
            <a:endParaRPr/>
          </a:p>
        </p:txBody>
      </p:sp>
      <p:sp>
        <p:nvSpPr>
          <p:cNvPr id="225" name="Google Shape;225;p29"/>
          <p:cNvSpPr txBox="1">
            <a:spLocks noGrp="1"/>
          </p:cNvSpPr>
          <p:nvPr>
            <p:ph type="body" idx="1"/>
          </p:nvPr>
        </p:nvSpPr>
        <p:spPr>
          <a:xfrm>
            <a:off x="819150" y="1404075"/>
            <a:ext cx="7505700" cy="30345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1800"/>
              <a:t>Doctor’s letters are extremely strong forms of documentation, but they are very busy people.</a:t>
            </a:r>
            <a:endParaRPr sz="1800"/>
          </a:p>
          <a:p>
            <a:pPr marL="0" lvl="0" indent="0" algn="l" rtl="0">
              <a:spcBef>
                <a:spcPts val="1200"/>
              </a:spcBef>
              <a:spcAft>
                <a:spcPts val="1200"/>
              </a:spcAft>
              <a:buNone/>
            </a:pPr>
            <a:r>
              <a:rPr lang="en" sz="1800"/>
              <a:t>Suggest drafting a letter for your doctor’s signature and asking them to edit it, put it on their letterhead.</a:t>
            </a:r>
            <a:endParaRPr sz="18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30"/>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Emergency Scripts</a:t>
            </a:r>
            <a:endParaRPr/>
          </a:p>
        </p:txBody>
      </p:sp>
      <p:sp>
        <p:nvSpPr>
          <p:cNvPr id="231" name="Google Shape;231;p30"/>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sz="2400" u="sng" dirty="0">
                <a:solidFill>
                  <a:schemeClr val="hlink"/>
                </a:solidFill>
                <a:hlinkClick r:id="rId3"/>
              </a:rPr>
              <a:t>Wandering 911 Script</a:t>
            </a:r>
            <a:endParaRPr sz="2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15"/>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On a larger scale…..</a:t>
            </a:r>
            <a:endParaRPr/>
          </a:p>
        </p:txBody>
      </p:sp>
      <p:sp>
        <p:nvSpPr>
          <p:cNvPr id="141" name="Google Shape;141;p15"/>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1800">
                <a:solidFill>
                  <a:srgbClr val="48525B"/>
                </a:solidFill>
                <a:highlight>
                  <a:srgbClr val="FFFFFF"/>
                </a:highlight>
              </a:rPr>
              <a:t>If you genuinely care about your cause, you have the potential to be an effective advocate. Advocacy requires a great deal of patience, perseverance and persuasion. When you are passionate about your cause, this will be evident to your audience, and your message will come across more strongly and clearly. (Grand Canyon University)</a:t>
            </a:r>
            <a:endParaRPr sz="1800">
              <a:solidFill>
                <a:srgbClr val="48525B"/>
              </a:solidFill>
              <a:highlight>
                <a:srgbClr val="FFFFFF"/>
              </a:highlight>
            </a:endParaRPr>
          </a:p>
          <a:p>
            <a:pPr marL="0" lvl="0" indent="0" algn="l" rtl="0">
              <a:spcBef>
                <a:spcPts val="1200"/>
              </a:spcBef>
              <a:spcAft>
                <a:spcPts val="1200"/>
              </a:spcAft>
              <a:buNone/>
            </a:pPr>
            <a:endParaRPr sz="1200">
              <a:solidFill>
                <a:srgbClr val="48525B"/>
              </a:solidFill>
              <a:highlight>
                <a:srgbClr val="FFFFFF"/>
              </a:highlight>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31"/>
          <p:cNvSpPr txBox="1">
            <a:spLocks noGrp="1"/>
          </p:cNvSpPr>
          <p:nvPr>
            <p:ph type="title"/>
          </p:nvPr>
        </p:nvSpPr>
        <p:spPr>
          <a:xfrm>
            <a:off x="834925" y="385763"/>
            <a:ext cx="5635500" cy="986100"/>
          </a:xfrm>
          <a:prstGeom prst="rect">
            <a:avLst/>
          </a:prstGeom>
          <a:noFill/>
          <a:ln>
            <a:noFill/>
          </a:ln>
        </p:spPr>
        <p:txBody>
          <a:bodyPr spcFirstLastPara="1" wrap="square" lIns="68575" tIns="34275" rIns="68575" bIns="34275" anchor="ctr" anchorCtr="0">
            <a:normAutofit fontScale="90000"/>
          </a:bodyPr>
          <a:lstStyle/>
          <a:p>
            <a:pPr marL="0" lvl="0" indent="0" algn="ctr" rtl="0">
              <a:spcBef>
                <a:spcPts val="0"/>
              </a:spcBef>
              <a:spcAft>
                <a:spcPts val="0"/>
              </a:spcAft>
              <a:buClr>
                <a:schemeClr val="dk1"/>
              </a:buClr>
              <a:buSzPct val="107142"/>
              <a:buFont typeface="Corbel"/>
              <a:buNone/>
            </a:pPr>
            <a:endParaRPr dirty="0"/>
          </a:p>
          <a:p>
            <a:pPr marL="0" lvl="0" indent="0" algn="ctr" rtl="0">
              <a:spcBef>
                <a:spcPts val="0"/>
              </a:spcBef>
              <a:spcAft>
                <a:spcPts val="0"/>
              </a:spcAft>
              <a:buClr>
                <a:schemeClr val="dk1"/>
              </a:buClr>
              <a:buSzPct val="107142"/>
              <a:buFont typeface="Corbel"/>
              <a:buNone/>
            </a:pPr>
            <a:r>
              <a:rPr lang="en" dirty="0"/>
              <a:t>Guardianship –– Surrogate Decision- Conservatorship  - what is in your state?    </a:t>
            </a:r>
            <a:endParaRPr dirty="0"/>
          </a:p>
        </p:txBody>
      </p:sp>
      <p:sp>
        <p:nvSpPr>
          <p:cNvPr id="237" name="Google Shape;237;p31"/>
          <p:cNvSpPr txBox="1">
            <a:spLocks noGrp="1"/>
          </p:cNvSpPr>
          <p:nvPr>
            <p:ph type="body" idx="1"/>
          </p:nvPr>
        </p:nvSpPr>
        <p:spPr>
          <a:xfrm>
            <a:off x="1070250" y="1844750"/>
            <a:ext cx="6435000" cy="2845500"/>
          </a:xfrm>
          <a:prstGeom prst="rect">
            <a:avLst/>
          </a:prstGeom>
          <a:noFill/>
          <a:ln>
            <a:noFill/>
          </a:ln>
        </p:spPr>
        <p:txBody>
          <a:bodyPr spcFirstLastPara="1" wrap="square" lIns="68575" tIns="34275" rIns="68575" bIns="34275" anchor="ctr" anchorCtr="0">
            <a:normAutofit/>
          </a:bodyPr>
          <a:lstStyle/>
          <a:p>
            <a:pPr marL="215900" lvl="0" indent="-165100" algn="l" rtl="0">
              <a:lnSpc>
                <a:spcPct val="90000"/>
              </a:lnSpc>
              <a:spcBef>
                <a:spcPts val="0"/>
              </a:spcBef>
              <a:spcAft>
                <a:spcPts val="0"/>
              </a:spcAft>
              <a:buSzPts val="1800"/>
              <a:buChar char="●"/>
            </a:pPr>
            <a:r>
              <a:rPr lang="en" sz="1800"/>
              <a:t>Tough decisions, you need to make up your own mind about these.   Understand you will need to hire a lawyer for you, and for your child if you choose guardianship</a:t>
            </a:r>
            <a:endParaRPr sz="1800"/>
          </a:p>
          <a:p>
            <a:pPr marL="215900" lvl="0" indent="-50800" algn="l" rtl="0">
              <a:lnSpc>
                <a:spcPct val="90000"/>
              </a:lnSpc>
              <a:spcBef>
                <a:spcPts val="800"/>
              </a:spcBef>
              <a:spcAft>
                <a:spcPts val="0"/>
              </a:spcAft>
              <a:buSzPts val="2600"/>
              <a:buNone/>
            </a:pPr>
            <a:endParaRPr sz="1800"/>
          </a:p>
          <a:p>
            <a:pPr marL="215900" lvl="0" indent="-165100" algn="l" rtl="0">
              <a:lnSpc>
                <a:spcPct val="90000"/>
              </a:lnSpc>
              <a:spcBef>
                <a:spcPts val="800"/>
              </a:spcBef>
              <a:spcAft>
                <a:spcPts val="0"/>
              </a:spcAft>
              <a:buSzPts val="1800"/>
              <a:buChar char="●"/>
            </a:pPr>
            <a:r>
              <a:rPr lang="en" sz="1800"/>
              <a:t>A </a:t>
            </a:r>
            <a:r>
              <a:rPr lang="en" sz="1800" b="1"/>
              <a:t>surrogate decision maker</a:t>
            </a:r>
            <a:r>
              <a:rPr lang="en" sz="1800"/>
              <a:t>, also known as a health care proxy agents, is an advocate for “incompetent patients”. If a patient is unable to make </a:t>
            </a:r>
            <a:r>
              <a:rPr lang="en" sz="1800" b="1"/>
              <a:t>decisions</a:t>
            </a:r>
            <a:r>
              <a:rPr lang="en" sz="1800"/>
              <a:t> for themselves about personal care, some agent must make </a:t>
            </a:r>
            <a:r>
              <a:rPr lang="en" sz="1800" b="1"/>
              <a:t>decisions</a:t>
            </a:r>
            <a:r>
              <a:rPr lang="en" sz="1800"/>
              <a:t> for them.</a:t>
            </a:r>
            <a:endParaRPr sz="1800"/>
          </a:p>
          <a:p>
            <a:pPr marL="215900" lvl="0" indent="-50800" algn="l" rtl="0">
              <a:lnSpc>
                <a:spcPct val="90000"/>
              </a:lnSpc>
              <a:spcBef>
                <a:spcPts val="800"/>
              </a:spcBef>
              <a:spcAft>
                <a:spcPts val="0"/>
              </a:spcAft>
              <a:buSzPts val="2600"/>
              <a:buNone/>
            </a:pP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32"/>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Get connected</a:t>
            </a:r>
            <a:endParaRPr/>
          </a:p>
        </p:txBody>
      </p:sp>
      <p:sp>
        <p:nvSpPr>
          <p:cNvPr id="243" name="Google Shape;243;p32"/>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sz="3000"/>
              <a:t>Know who is making the laws and allocating funds where you live.</a:t>
            </a:r>
            <a:endParaRPr sz="30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33"/>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Know who makes your laws and spends your taxes</a:t>
            </a:r>
            <a:endParaRPr/>
          </a:p>
        </p:txBody>
      </p:sp>
      <p:sp>
        <p:nvSpPr>
          <p:cNvPr id="249" name="Google Shape;249;p33"/>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Clr>
                <a:schemeClr val="dk1"/>
              </a:buClr>
              <a:buSzPts val="1100"/>
              <a:buFont typeface="Arial"/>
              <a:buNone/>
            </a:pPr>
            <a:r>
              <a:rPr lang="en" u="sng">
                <a:solidFill>
                  <a:srgbClr val="1155CC"/>
                </a:solidFill>
                <a:hlinkClick r:id="rId3">
                  <a:extLst>
                    <a:ext uri="{A12FA001-AC4F-418D-AE19-62706E023703}">
                      <ahyp:hlinkClr xmlns:ahyp="http://schemas.microsoft.com/office/drawing/2018/hyperlinkcolor" val="tx"/>
                    </a:ext>
                  </a:extLst>
                </a:hlinkClick>
              </a:rPr>
              <a:t>Find State Senators</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 u="sng">
                <a:solidFill>
                  <a:srgbClr val="1155CC"/>
                </a:solidFill>
                <a:hlinkClick r:id="rId4">
                  <a:extLst>
                    <a:ext uri="{A12FA001-AC4F-418D-AE19-62706E023703}">
                      <ahyp:hlinkClr xmlns:ahyp="http://schemas.microsoft.com/office/drawing/2018/hyperlinkcolor" val="tx"/>
                    </a:ext>
                  </a:extLst>
                </a:hlinkClick>
              </a:rPr>
              <a:t>Find Your Representatives</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 u="sng">
                <a:solidFill>
                  <a:srgbClr val="1155CC"/>
                </a:solidFill>
                <a:hlinkClick r:id="rId5">
                  <a:extLst>
                    <a:ext uri="{A12FA001-AC4F-418D-AE19-62706E023703}">
                      <ahyp:hlinkClr xmlns:ahyp="http://schemas.microsoft.com/office/drawing/2018/hyperlinkcolor" val="tx"/>
                    </a:ext>
                  </a:extLst>
                </a:hlinkClick>
              </a:rPr>
              <a:t>Find Your Legislators</a:t>
            </a:r>
            <a:endParaRPr>
              <a:solidFill>
                <a:schemeClr val="dk1"/>
              </a:solidFill>
            </a:endParaRPr>
          </a:p>
          <a:p>
            <a:pPr marL="0" lvl="0" indent="0" algn="l" rtl="0">
              <a:spcBef>
                <a:spcPts val="0"/>
              </a:spcBef>
              <a:spcAft>
                <a:spcPts val="1200"/>
              </a:spcAft>
              <a:buNone/>
            </a:pP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34"/>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Sample Letters</a:t>
            </a:r>
            <a:endParaRPr/>
          </a:p>
        </p:txBody>
      </p:sp>
      <p:sp>
        <p:nvSpPr>
          <p:cNvPr id="255" name="Google Shape;255;p34"/>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0"/>
              </a:spcAft>
              <a:buNone/>
            </a:pPr>
            <a:r>
              <a:rPr lang="en" u="sng">
                <a:solidFill>
                  <a:schemeClr val="hlink"/>
                </a:solidFill>
                <a:hlinkClick r:id="rId3"/>
              </a:rPr>
              <a:t>Peer Advocate</a:t>
            </a:r>
            <a:endParaRPr/>
          </a:p>
          <a:p>
            <a:pPr marL="0" lvl="0" indent="0" algn="l" rtl="0">
              <a:spcBef>
                <a:spcPts val="1200"/>
              </a:spcBef>
              <a:spcAft>
                <a:spcPts val="0"/>
              </a:spcAft>
              <a:buNone/>
            </a:pPr>
            <a:r>
              <a:rPr lang="en" u="sng">
                <a:solidFill>
                  <a:schemeClr val="hlink"/>
                </a:solidFill>
                <a:hlinkClick r:id="rId4"/>
              </a:rPr>
              <a:t>Citizen Letter</a:t>
            </a:r>
            <a:endParaRPr/>
          </a:p>
          <a:p>
            <a:pPr marL="0" lvl="0" indent="0" algn="l" rtl="0">
              <a:spcBef>
                <a:spcPts val="1200"/>
              </a:spcBef>
              <a:spcAft>
                <a:spcPts val="0"/>
              </a:spcAft>
              <a:buNone/>
            </a:pPr>
            <a:r>
              <a:rPr lang="en" u="sng">
                <a:solidFill>
                  <a:schemeClr val="hlink"/>
                </a:solidFill>
                <a:hlinkClick r:id="rId5"/>
              </a:rPr>
              <a:t>Medical Advocacy Letter</a:t>
            </a:r>
            <a:endParaRPr/>
          </a:p>
          <a:p>
            <a:pPr marL="0" lvl="0" indent="0" algn="l" rtl="0">
              <a:spcBef>
                <a:spcPts val="1200"/>
              </a:spcBef>
              <a:spcAft>
                <a:spcPts val="0"/>
              </a:spcAft>
              <a:buNone/>
            </a:pPr>
            <a:r>
              <a:rPr lang="en" u="sng">
                <a:solidFill>
                  <a:schemeClr val="hlink"/>
                </a:solidFill>
                <a:hlinkClick r:id="rId6"/>
              </a:rPr>
              <a:t>Medical Charges Appeal Letter</a:t>
            </a:r>
            <a:endParaRPr/>
          </a:p>
          <a:p>
            <a:pPr marL="0" lvl="0" indent="0" algn="l" rtl="0">
              <a:spcBef>
                <a:spcPts val="1200"/>
              </a:spcBef>
              <a:spcAft>
                <a:spcPts val="0"/>
              </a:spcAft>
              <a:buNone/>
            </a:pPr>
            <a:r>
              <a:rPr lang="en" u="sng">
                <a:solidFill>
                  <a:schemeClr val="hlink"/>
                </a:solidFill>
                <a:hlinkClick r:id="rId7"/>
              </a:rPr>
              <a:t>DDA Policy Letter</a:t>
            </a:r>
            <a:endParaRPr/>
          </a:p>
          <a:p>
            <a:pPr marL="0" lvl="0" indent="0" algn="l" rtl="0">
              <a:spcBef>
                <a:spcPts val="1200"/>
              </a:spcBef>
              <a:spcAft>
                <a:spcPts val="1200"/>
              </a:spcAft>
              <a:buNone/>
            </a:pPr>
            <a:r>
              <a:rPr lang="en" u="sng">
                <a:solidFill>
                  <a:schemeClr val="hlink"/>
                </a:solidFill>
                <a:hlinkClick r:id="rId8"/>
              </a:rPr>
              <a:t>Letter to Government Officials</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35"/>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Citizen Advocacy - Top Ten List of things Parents Need to Know</a:t>
            </a:r>
            <a:endParaRPr/>
          </a:p>
        </p:txBody>
      </p:sp>
      <p:sp>
        <p:nvSpPr>
          <p:cNvPr id="261" name="Google Shape;261;p35"/>
          <p:cNvSpPr txBox="1">
            <a:spLocks noGrp="1"/>
          </p:cNvSpPr>
          <p:nvPr>
            <p:ph type="body" idx="1"/>
          </p:nvPr>
        </p:nvSpPr>
        <p:spPr>
          <a:xfrm>
            <a:off x="673100" y="2043350"/>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sz="2400" u="sng">
                <a:solidFill>
                  <a:schemeClr val="hlink"/>
                </a:solidFill>
                <a:hlinkClick r:id="rId3"/>
              </a:rPr>
              <a:t>Montgomery County</a:t>
            </a:r>
            <a:endParaRPr sz="240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36"/>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Contact Us:</a:t>
            </a:r>
            <a:endParaRPr/>
          </a:p>
        </p:txBody>
      </p:sp>
      <p:sp>
        <p:nvSpPr>
          <p:cNvPr id="267" name="Google Shape;267;p36"/>
          <p:cNvSpPr txBox="1">
            <a:spLocks noGrp="1"/>
          </p:cNvSpPr>
          <p:nvPr>
            <p:ph type="body" idx="1"/>
          </p:nvPr>
        </p:nvSpPr>
        <p:spPr>
          <a:xfrm>
            <a:off x="819150" y="1491175"/>
            <a:ext cx="7505700" cy="2947550"/>
          </a:xfrm>
          <a:prstGeom prst="rect">
            <a:avLst/>
          </a:prstGeom>
        </p:spPr>
        <p:txBody>
          <a:bodyPr spcFirstLastPara="1" wrap="square" lIns="91425" tIns="91425" rIns="91425" bIns="91425" anchor="t" anchorCtr="0">
            <a:normAutofit fontScale="92500" lnSpcReduction="10000"/>
          </a:bodyPr>
          <a:lstStyle/>
          <a:p>
            <a:pPr marL="0" lvl="0" indent="0" algn="l" rtl="0">
              <a:spcBef>
                <a:spcPts val="0"/>
              </a:spcBef>
              <a:spcAft>
                <a:spcPts val="0"/>
              </a:spcAft>
              <a:buNone/>
            </a:pPr>
            <a:r>
              <a:rPr lang="en" sz="1900" dirty="0">
                <a:solidFill>
                  <a:schemeClr val="accent6">
                    <a:lumMod val="50000"/>
                  </a:schemeClr>
                </a:solidFill>
              </a:rPr>
              <a:t>Susan Hartung: </a:t>
            </a:r>
            <a:r>
              <a:rPr lang="en" sz="1900" u="sng" dirty="0">
                <a:solidFill>
                  <a:schemeClr val="accent6">
                    <a:lumMod val="50000"/>
                  </a:schemeClr>
                </a:solidFill>
                <a:hlinkClick r:id="rId3">
                  <a:extLst>
                    <a:ext uri="{A12FA001-AC4F-418D-AE19-62706E023703}">
                      <ahyp:hlinkClr xmlns:ahyp="http://schemas.microsoft.com/office/drawing/2018/hyperlinkcolor" val="tx"/>
                    </a:ext>
                  </a:extLst>
                </a:hlinkClick>
              </a:rPr>
              <a:t>thehartungs1@gmail.co</a:t>
            </a:r>
            <a:r>
              <a:rPr lang="en" sz="1900" dirty="0">
                <a:solidFill>
                  <a:schemeClr val="accent6">
                    <a:lumMod val="50000"/>
                  </a:schemeClr>
                </a:solidFill>
              </a:rPr>
              <a:t>m    240-372-3106</a:t>
            </a:r>
          </a:p>
          <a:p>
            <a:pPr marL="0" lvl="0" indent="0" algn="l" rtl="0">
              <a:spcBef>
                <a:spcPts val="0"/>
              </a:spcBef>
              <a:spcAft>
                <a:spcPts val="0"/>
              </a:spcAft>
              <a:buNone/>
            </a:pPr>
            <a:endParaRPr lang="en-US" sz="1800" b="0" i="0" u="none" strike="noStrike" dirty="0">
              <a:solidFill>
                <a:schemeClr val="accent6">
                  <a:lumMod val="50000"/>
                </a:schemeClr>
              </a:solidFill>
              <a:effectLst/>
              <a:latin typeface="Calibri" panose="020F0502020204030204" pitchFamily="34" charset="0"/>
            </a:endParaRPr>
          </a:p>
          <a:p>
            <a:pPr marL="0" lvl="0" indent="0" algn="l" rtl="0">
              <a:spcBef>
                <a:spcPts val="0"/>
              </a:spcBef>
              <a:spcAft>
                <a:spcPts val="0"/>
              </a:spcAft>
              <a:buNone/>
            </a:pPr>
            <a:r>
              <a:rPr lang="en-US" sz="1800" b="0" i="0" u="none" strike="noStrike" dirty="0">
                <a:solidFill>
                  <a:schemeClr val="accent6">
                    <a:lumMod val="50000"/>
                  </a:schemeClr>
                </a:solidFill>
                <a:effectLst/>
                <a:latin typeface="Calibri" panose="020F0502020204030204" pitchFamily="34" charset="0"/>
              </a:rPr>
              <a:t>Beth Woodbury: </a:t>
            </a:r>
            <a:r>
              <a:rPr lang="en-US" sz="1800" b="0" i="0" u="sng" strike="noStrike" dirty="0">
                <a:solidFill>
                  <a:schemeClr val="accent6">
                    <a:lumMod val="50000"/>
                  </a:schemeClr>
                </a:solidFill>
                <a:effectLst/>
                <a:latin typeface="Arial" panose="020B0604020202020204" pitchFamily="34" charset="0"/>
                <a:hlinkClick r:id="rId4">
                  <a:extLst>
                    <a:ext uri="{A12FA001-AC4F-418D-AE19-62706E023703}">
                      <ahyp:hlinkClr xmlns:ahyp="http://schemas.microsoft.com/office/drawing/2018/hyperlinkcolor" val="tx"/>
                    </a:ext>
                  </a:extLst>
                </a:hlinkClick>
              </a:rPr>
              <a:t>woodburymaine@roadrunner.com</a:t>
            </a:r>
            <a:r>
              <a:rPr lang="en-US" sz="1800" b="0" i="0" u="none" strike="noStrike" dirty="0">
                <a:solidFill>
                  <a:schemeClr val="accent6">
                    <a:lumMod val="50000"/>
                  </a:schemeClr>
                </a:solidFill>
                <a:effectLst/>
                <a:latin typeface="Arial" panose="020B0604020202020204" pitchFamily="34" charset="0"/>
              </a:rPr>
              <a:t>    207 723 3759. Home: 207 794 0268</a:t>
            </a:r>
            <a:endParaRPr lang="en-US" dirty="0">
              <a:solidFill>
                <a:schemeClr val="accent6">
                  <a:lumMod val="50000"/>
                </a:schemeClr>
              </a:solidFill>
            </a:endParaRPr>
          </a:p>
          <a:p>
            <a:pPr marL="0" lvl="0" indent="0" algn="l" rtl="0">
              <a:spcBef>
                <a:spcPts val="0"/>
              </a:spcBef>
              <a:spcAft>
                <a:spcPts val="0"/>
              </a:spcAft>
              <a:buNone/>
            </a:pPr>
            <a:endParaRPr lang="en-US" sz="1800" b="0" i="0" u="none" strike="noStrike" dirty="0">
              <a:solidFill>
                <a:schemeClr val="accent6">
                  <a:lumMod val="50000"/>
                </a:schemeClr>
              </a:solidFill>
              <a:effectLst/>
              <a:latin typeface="Arial" panose="020B0604020202020204" pitchFamily="34" charset="0"/>
            </a:endParaRPr>
          </a:p>
          <a:p>
            <a:pPr marL="0" lvl="0" indent="0" algn="l" rtl="0">
              <a:spcBef>
                <a:spcPts val="0"/>
              </a:spcBef>
              <a:spcAft>
                <a:spcPts val="0"/>
              </a:spcAft>
              <a:buNone/>
            </a:pPr>
            <a:r>
              <a:rPr lang="en-US" sz="1800" b="0" i="0" u="none" strike="noStrike" dirty="0">
                <a:solidFill>
                  <a:schemeClr val="accent6">
                    <a:lumMod val="50000"/>
                  </a:schemeClr>
                </a:solidFill>
                <a:effectLst/>
                <a:latin typeface="Arial" panose="020B0604020202020204" pitchFamily="34" charset="0"/>
              </a:rPr>
              <a:t>Sue Carpenter: </a:t>
            </a:r>
            <a:r>
              <a:rPr lang="en-US" sz="1800" b="0" i="0" u="sng" strike="noStrike" dirty="0">
                <a:solidFill>
                  <a:schemeClr val="accent6">
                    <a:lumMod val="50000"/>
                  </a:schemeClr>
                </a:solidFill>
                <a:effectLst/>
                <a:latin typeface="Arial" panose="020B0604020202020204" pitchFamily="34" charset="0"/>
                <a:hlinkClick r:id="rId5">
                  <a:extLst>
                    <a:ext uri="{A12FA001-AC4F-418D-AE19-62706E023703}">
                      <ahyp:hlinkClr xmlns:ahyp="http://schemas.microsoft.com/office/drawing/2018/hyperlinkcolor" val="tx"/>
                    </a:ext>
                  </a:extLst>
                </a:hlinkClick>
              </a:rPr>
              <a:t>westburygrr@yahoo.com</a:t>
            </a:r>
            <a:r>
              <a:rPr lang="en-US" sz="1800" b="0" i="0" u="none" strike="noStrike" dirty="0">
                <a:solidFill>
                  <a:schemeClr val="accent6">
                    <a:lumMod val="50000"/>
                  </a:schemeClr>
                </a:solidFill>
                <a:effectLst/>
                <a:latin typeface="Arial" panose="020B0604020202020204" pitchFamily="34" charset="0"/>
              </a:rPr>
              <a:t>  408-896-7710 (West Coast)</a:t>
            </a:r>
            <a:endParaRPr dirty="0">
              <a:solidFill>
                <a:schemeClr val="accent6">
                  <a:lumMod val="50000"/>
                </a:schemeClr>
              </a:solidFill>
            </a:endParaRPr>
          </a:p>
          <a:p>
            <a:pPr marL="0" lvl="0" indent="0" algn="l" rtl="0">
              <a:spcBef>
                <a:spcPts val="1200"/>
              </a:spcBef>
              <a:spcAft>
                <a:spcPts val="0"/>
              </a:spcAft>
              <a:buNone/>
            </a:pPr>
            <a:endParaRPr dirty="0">
              <a:solidFill>
                <a:schemeClr val="accent6">
                  <a:lumMod val="50000"/>
                </a:schemeClr>
              </a:solidFill>
            </a:endParaRPr>
          </a:p>
          <a:p>
            <a:pPr marL="0" lvl="0" indent="0" algn="l" rtl="0">
              <a:spcBef>
                <a:spcPts val="1200"/>
              </a:spcBef>
              <a:spcAft>
                <a:spcPts val="1200"/>
              </a:spcAft>
              <a:buNone/>
            </a:pPr>
            <a:r>
              <a:rPr lang="en-US" sz="1800" b="0" i="0" u="none" strike="noStrike" dirty="0">
                <a:solidFill>
                  <a:schemeClr val="accent6">
                    <a:lumMod val="50000"/>
                  </a:schemeClr>
                </a:solidFill>
                <a:effectLst/>
                <a:latin typeface="Arial" panose="020B0604020202020204" pitchFamily="34" charset="0"/>
              </a:rPr>
              <a:t>Amy Young: </a:t>
            </a:r>
            <a:r>
              <a:rPr lang="en-US" sz="1800" b="0" i="0" u="sng" strike="noStrike" dirty="0">
                <a:solidFill>
                  <a:schemeClr val="accent6">
                    <a:lumMod val="50000"/>
                  </a:schemeClr>
                </a:solidFill>
                <a:effectLst/>
                <a:latin typeface="Arial" panose="020B0604020202020204" pitchFamily="34" charset="0"/>
                <a:hlinkClick r:id="rId6">
                  <a:extLst>
                    <a:ext uri="{A12FA001-AC4F-418D-AE19-62706E023703}">
                      <ahyp:hlinkClr xmlns:ahyp="http://schemas.microsoft.com/office/drawing/2018/hyperlinkcolor" val="tx"/>
                    </a:ext>
                  </a:extLst>
                </a:hlinkClick>
              </a:rPr>
              <a:t>amycyoung6@gmail.com</a:t>
            </a:r>
            <a:r>
              <a:rPr lang="en-US" sz="1800" b="0" i="0" u="none" strike="noStrike" dirty="0">
                <a:solidFill>
                  <a:schemeClr val="accent6">
                    <a:lumMod val="50000"/>
                  </a:schemeClr>
                </a:solidFill>
                <a:effectLst/>
                <a:latin typeface="Arial" panose="020B0604020202020204" pitchFamily="34" charset="0"/>
              </a:rPr>
              <a:t>  203-536-7428</a:t>
            </a:r>
            <a:endParaRPr sz="1050" dirty="0">
              <a:solidFill>
                <a:schemeClr val="accent6">
                  <a:lumMod val="50000"/>
                </a:schemeClr>
              </a:solidFill>
              <a:highlight>
                <a:srgbClr val="FFFFFF"/>
              </a:highlight>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16"/>
          <p:cNvSpPr txBox="1">
            <a:spLocks noGrp="1"/>
          </p:cNvSpPr>
          <p:nvPr>
            <p:ph type="title"/>
          </p:nvPr>
        </p:nvSpPr>
        <p:spPr>
          <a:xfrm>
            <a:off x="353000" y="16770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Characteristics of a good advocate</a:t>
            </a:r>
            <a:endParaRPr/>
          </a:p>
        </p:txBody>
      </p:sp>
      <p:sp>
        <p:nvSpPr>
          <p:cNvPr id="147" name="Google Shape;147;p16"/>
          <p:cNvSpPr txBox="1">
            <a:spLocks noGrp="1"/>
          </p:cNvSpPr>
          <p:nvPr>
            <p:ph type="body" idx="1"/>
          </p:nvPr>
        </p:nvSpPr>
        <p:spPr>
          <a:xfrm>
            <a:off x="311700" y="859398"/>
            <a:ext cx="8520600" cy="3717793"/>
          </a:xfrm>
          <a:prstGeom prst="rect">
            <a:avLst/>
          </a:prstGeom>
        </p:spPr>
        <p:txBody>
          <a:bodyPr spcFirstLastPara="1" wrap="square" lIns="91425" tIns="91425" rIns="91425" bIns="91425" anchor="t" anchorCtr="0">
            <a:normAutofit fontScale="92500" lnSpcReduction="10000"/>
          </a:bodyPr>
          <a:lstStyle/>
          <a:p>
            <a:pPr rtl="0" fontAlgn="base">
              <a:spcBef>
                <a:spcPts val="0"/>
              </a:spcBef>
              <a:spcAft>
                <a:spcPts val="0"/>
              </a:spcAft>
              <a:buFont typeface="Arial" panose="020B0604020202020204" pitchFamily="34" charset="0"/>
              <a:buChar char="•"/>
            </a:pPr>
            <a:r>
              <a:rPr lang="en-US" sz="1800" b="1" i="1" u="none" strike="noStrike" dirty="0">
                <a:solidFill>
                  <a:srgbClr val="313131"/>
                </a:solidFill>
                <a:effectLst/>
                <a:latin typeface="Calibri" panose="020F0502020204030204" pitchFamily="34" charset="0"/>
              </a:rPr>
              <a:t>Always listens and learns</a:t>
            </a:r>
          </a:p>
          <a:p>
            <a:pPr rtl="0" fontAlgn="base">
              <a:spcBef>
                <a:spcPts val="0"/>
              </a:spcBef>
              <a:spcAft>
                <a:spcPts val="0"/>
              </a:spcAft>
              <a:buFont typeface="Arial" panose="020B0604020202020204" pitchFamily="34" charset="0"/>
              <a:buChar char="•"/>
            </a:pPr>
            <a:r>
              <a:rPr lang="en-US" sz="1800" b="1" i="1" u="none" strike="noStrike" dirty="0">
                <a:solidFill>
                  <a:srgbClr val="313131"/>
                </a:solidFill>
                <a:effectLst/>
                <a:latin typeface="Calibri" panose="020F0502020204030204" pitchFamily="34" charset="0"/>
              </a:rPr>
              <a:t>Deliberate focus on long-term goals</a:t>
            </a:r>
          </a:p>
          <a:p>
            <a:pPr rtl="0" fontAlgn="base">
              <a:spcBef>
                <a:spcPts val="0"/>
              </a:spcBef>
              <a:spcAft>
                <a:spcPts val="0"/>
              </a:spcAft>
              <a:buFont typeface="Arial" panose="020B0604020202020204" pitchFamily="34" charset="0"/>
              <a:buChar char="•"/>
            </a:pPr>
            <a:r>
              <a:rPr lang="en-US" sz="1800" b="1" i="1" u="none" strike="noStrike" dirty="0">
                <a:solidFill>
                  <a:srgbClr val="313131"/>
                </a:solidFill>
                <a:effectLst/>
                <a:latin typeface="Calibri" panose="020F0502020204030204" pitchFamily="34" charset="0"/>
              </a:rPr>
              <a:t>Values support from others</a:t>
            </a:r>
          </a:p>
          <a:p>
            <a:pPr rtl="0" fontAlgn="base">
              <a:spcBef>
                <a:spcPts val="0"/>
              </a:spcBef>
              <a:spcAft>
                <a:spcPts val="0"/>
              </a:spcAft>
              <a:buFont typeface="Arial" panose="020B0604020202020204" pitchFamily="34" charset="0"/>
              <a:buChar char="•"/>
            </a:pPr>
            <a:r>
              <a:rPr lang="en-US" sz="1800" b="1" i="1" u="none" strike="noStrike" dirty="0">
                <a:solidFill>
                  <a:srgbClr val="313131"/>
                </a:solidFill>
                <a:effectLst/>
                <a:latin typeface="Calibri" panose="020F0502020204030204" pitchFamily="34" charset="0"/>
              </a:rPr>
              <a:t>Openness to different ways to share your message</a:t>
            </a:r>
          </a:p>
          <a:p>
            <a:pPr rtl="0" fontAlgn="base">
              <a:spcBef>
                <a:spcPts val="0"/>
              </a:spcBef>
              <a:spcAft>
                <a:spcPts val="0"/>
              </a:spcAft>
              <a:buFont typeface="Arial" panose="020B0604020202020204" pitchFamily="34" charset="0"/>
              <a:buChar char="•"/>
            </a:pPr>
            <a:r>
              <a:rPr lang="en-US" sz="1800" b="1" i="1" u="none" strike="noStrike" dirty="0">
                <a:solidFill>
                  <a:srgbClr val="313131"/>
                </a:solidFill>
                <a:effectLst/>
                <a:latin typeface="Calibri" panose="020F0502020204030204" pitchFamily="34" charset="0"/>
              </a:rPr>
              <a:t>Commitment to partner with different and like-minded individuals</a:t>
            </a:r>
          </a:p>
          <a:p>
            <a:pPr rtl="0" fontAlgn="base">
              <a:spcBef>
                <a:spcPts val="0"/>
              </a:spcBef>
              <a:spcAft>
                <a:spcPts val="0"/>
              </a:spcAft>
              <a:buFont typeface="Arial" panose="020B0604020202020204" pitchFamily="34" charset="0"/>
              <a:buChar char="•"/>
            </a:pPr>
            <a:r>
              <a:rPr lang="en-US" sz="1800" b="1" i="1" u="none" strike="noStrike" dirty="0">
                <a:solidFill>
                  <a:srgbClr val="313131"/>
                </a:solidFill>
                <a:effectLst/>
                <a:latin typeface="Calibri" panose="020F0502020204030204" pitchFamily="34" charset="0"/>
              </a:rPr>
              <a:t>Ability to look at and respond to positions and an issue</a:t>
            </a:r>
          </a:p>
          <a:p>
            <a:pPr rtl="0" fontAlgn="base">
              <a:spcBef>
                <a:spcPts val="0"/>
              </a:spcBef>
              <a:spcAft>
                <a:spcPts val="0"/>
              </a:spcAft>
              <a:buFont typeface="Arial" panose="020B0604020202020204" pitchFamily="34" charset="0"/>
              <a:buChar char="•"/>
            </a:pPr>
            <a:r>
              <a:rPr lang="en-US" sz="1800" b="1" i="1" u="none" strike="noStrike" dirty="0">
                <a:solidFill>
                  <a:srgbClr val="313131"/>
                </a:solidFill>
                <a:effectLst/>
                <a:latin typeface="Calibri" panose="020F0502020204030204" pitchFamily="34" charset="0"/>
              </a:rPr>
              <a:t>Tenacity to bounce back from negative responses</a:t>
            </a:r>
          </a:p>
          <a:p>
            <a:pPr rtl="0" fontAlgn="base">
              <a:spcBef>
                <a:spcPts val="0"/>
              </a:spcBef>
              <a:spcAft>
                <a:spcPts val="0"/>
              </a:spcAft>
              <a:buFont typeface="Arial" panose="020B0604020202020204" pitchFamily="34" charset="0"/>
              <a:buChar char="•"/>
            </a:pPr>
            <a:r>
              <a:rPr lang="en-US" sz="1800" b="1" i="1" u="none" strike="noStrike" dirty="0">
                <a:solidFill>
                  <a:srgbClr val="313131"/>
                </a:solidFill>
                <a:effectLst/>
                <a:latin typeface="Calibri" panose="020F0502020204030204" pitchFamily="34" charset="0"/>
              </a:rPr>
              <a:t>Engages the public and stakeholders</a:t>
            </a:r>
          </a:p>
          <a:p>
            <a:pPr rtl="0" fontAlgn="base">
              <a:spcBef>
                <a:spcPts val="0"/>
              </a:spcBef>
              <a:spcAft>
                <a:spcPts val="0"/>
              </a:spcAft>
              <a:buFont typeface="Arial" panose="020B0604020202020204" pitchFamily="34" charset="0"/>
              <a:buChar char="•"/>
            </a:pPr>
            <a:r>
              <a:rPr lang="en-US" sz="1800" b="1" i="1" u="none" strike="noStrike" dirty="0">
                <a:solidFill>
                  <a:srgbClr val="313131"/>
                </a:solidFill>
                <a:effectLst/>
                <a:latin typeface="Calibri" panose="020F0502020204030204" pitchFamily="34" charset="0"/>
              </a:rPr>
              <a:t>Collaboration</a:t>
            </a:r>
          </a:p>
          <a:p>
            <a:pPr marL="146050" indent="0" algn="ctr" rtl="0">
              <a:spcBef>
                <a:spcPts val="0"/>
              </a:spcBef>
              <a:spcAft>
                <a:spcPts val="0"/>
              </a:spcAft>
              <a:buNone/>
            </a:pPr>
            <a:endParaRPr lang="en-US" sz="1800" b="0" i="0" u="none" strike="noStrike" dirty="0">
              <a:solidFill>
                <a:srgbClr val="4D5156"/>
              </a:solidFill>
              <a:effectLst/>
              <a:latin typeface="Roboto" panose="02000000000000000000" pitchFamily="2" charset="0"/>
            </a:endParaRPr>
          </a:p>
          <a:p>
            <a:pPr marL="146050" indent="0" algn="ctr" rtl="0">
              <a:spcBef>
                <a:spcPts val="0"/>
              </a:spcBef>
              <a:spcAft>
                <a:spcPts val="0"/>
              </a:spcAft>
              <a:buNone/>
            </a:pPr>
            <a:r>
              <a:rPr lang="en-US" sz="1800" b="0" i="0" u="none" strike="noStrike" dirty="0">
                <a:solidFill>
                  <a:srgbClr val="4D5156"/>
                </a:solidFill>
                <a:effectLst/>
                <a:latin typeface="Roboto" panose="02000000000000000000" pitchFamily="2" charset="0"/>
              </a:rPr>
              <a:t>Persuade - Don’t Argue</a:t>
            </a:r>
            <a:endParaRPr lang="en-US" b="0" dirty="0">
              <a:effectLst/>
            </a:endParaRPr>
          </a:p>
          <a:p>
            <a:br>
              <a:rPr lang="en-US" dirty="0"/>
            </a:b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17"/>
          <p:cNvSpPr txBox="1">
            <a:spLocks noGrp="1"/>
          </p:cNvSpPr>
          <p:nvPr>
            <p:ph type="title"/>
          </p:nvPr>
        </p:nvSpPr>
        <p:spPr>
          <a:xfrm>
            <a:off x="331725" y="215250"/>
            <a:ext cx="7505700" cy="6090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Types of Advocacy</a:t>
            </a:r>
            <a:endParaRPr/>
          </a:p>
        </p:txBody>
      </p:sp>
      <p:sp>
        <p:nvSpPr>
          <p:cNvPr id="153" name="Google Shape;153;p17"/>
          <p:cNvSpPr txBox="1">
            <a:spLocks noGrp="1"/>
          </p:cNvSpPr>
          <p:nvPr>
            <p:ph type="body" idx="1"/>
          </p:nvPr>
        </p:nvSpPr>
        <p:spPr>
          <a:xfrm>
            <a:off x="414199" y="601097"/>
            <a:ext cx="7845600" cy="3387600"/>
          </a:xfrm>
          <a:prstGeom prst="rect">
            <a:avLst/>
          </a:prstGeom>
        </p:spPr>
        <p:txBody>
          <a:bodyPr spcFirstLastPara="1" wrap="square" lIns="91425" tIns="91425" rIns="91425" bIns="91425" anchor="t" anchorCtr="0">
            <a:noAutofit/>
          </a:bodyPr>
          <a:lstStyle/>
          <a:p>
            <a:pPr marL="0" lvl="0" indent="0" algn="l" rtl="0">
              <a:lnSpc>
                <a:spcPct val="140000"/>
              </a:lnSpc>
              <a:spcBef>
                <a:spcPts val="0"/>
              </a:spcBef>
              <a:spcAft>
                <a:spcPts val="0"/>
              </a:spcAft>
              <a:buClr>
                <a:schemeClr val="dk1"/>
              </a:buClr>
              <a:buSzPts val="1100"/>
              <a:buFont typeface="Arial"/>
              <a:buNone/>
            </a:pPr>
            <a:r>
              <a:rPr lang="en" sz="1200" b="1" dirty="0">
                <a:solidFill>
                  <a:srgbClr val="303030"/>
                </a:solidFill>
              </a:rPr>
              <a:t>Self-advocacy r</a:t>
            </a:r>
            <a:r>
              <a:rPr lang="en" sz="1200" dirty="0">
                <a:solidFill>
                  <a:srgbClr val="303030"/>
                </a:solidFill>
              </a:rPr>
              <a:t>efers to an individual’s ability to effectively communicate his or her own interests, desires, needs and rights. </a:t>
            </a:r>
            <a:endParaRPr sz="1200" dirty="0">
              <a:solidFill>
                <a:srgbClr val="303030"/>
              </a:solidFill>
            </a:endParaRPr>
          </a:p>
          <a:p>
            <a:pPr marL="0" lvl="0" indent="0" algn="l" rtl="0">
              <a:spcBef>
                <a:spcPts val="1100"/>
              </a:spcBef>
              <a:spcAft>
                <a:spcPts val="0"/>
              </a:spcAft>
              <a:buClr>
                <a:schemeClr val="dk1"/>
              </a:buClr>
              <a:buSzPts val="1100"/>
              <a:buFont typeface="Arial"/>
              <a:buNone/>
            </a:pPr>
            <a:r>
              <a:rPr lang="en" sz="1200" b="1" dirty="0">
                <a:solidFill>
                  <a:srgbClr val="303030"/>
                </a:solidFill>
              </a:rPr>
              <a:t>Group advocacy </a:t>
            </a:r>
            <a:r>
              <a:rPr lang="en" sz="1200" dirty="0">
                <a:solidFill>
                  <a:srgbClr val="303030"/>
                </a:solidFill>
              </a:rPr>
              <a:t>involves people with shared experiences, positions or values coming together in groups to talk and listen to each other and speak up collectively about issues that are important to them. These groups aim to influence public opinion, policy and service provision. </a:t>
            </a:r>
            <a:endParaRPr sz="1200" dirty="0">
              <a:solidFill>
                <a:srgbClr val="1155CC"/>
              </a:solidFill>
            </a:endParaRPr>
          </a:p>
          <a:p>
            <a:pPr marL="0" lvl="0" indent="0" algn="l" rtl="0">
              <a:spcBef>
                <a:spcPts val="0"/>
              </a:spcBef>
              <a:spcAft>
                <a:spcPts val="0"/>
              </a:spcAft>
              <a:buClr>
                <a:schemeClr val="dk1"/>
              </a:buClr>
              <a:buSzPts val="1100"/>
              <a:buFont typeface="Arial"/>
              <a:buNone/>
            </a:pPr>
            <a:endParaRPr sz="1200" dirty="0">
              <a:solidFill>
                <a:srgbClr val="303030"/>
              </a:solidFill>
            </a:endParaRPr>
          </a:p>
          <a:p>
            <a:pPr marL="0" lvl="0" indent="0" algn="l" rtl="0">
              <a:spcBef>
                <a:spcPts val="0"/>
              </a:spcBef>
              <a:spcAft>
                <a:spcPts val="0"/>
              </a:spcAft>
              <a:buClr>
                <a:schemeClr val="dk1"/>
              </a:buClr>
              <a:buSzPts val="1100"/>
              <a:buFont typeface="Arial"/>
              <a:buNone/>
            </a:pPr>
            <a:r>
              <a:rPr lang="en" sz="1200" b="1" dirty="0">
                <a:solidFill>
                  <a:srgbClr val="303030"/>
                </a:solidFill>
              </a:rPr>
              <a:t>Citizen advocacy </a:t>
            </a:r>
            <a:r>
              <a:rPr lang="en" sz="1200" dirty="0">
                <a:solidFill>
                  <a:srgbClr val="303030"/>
                </a:solidFill>
              </a:rPr>
              <a:t>aims to involve people in their local community by enabling them to have a voice and to make decisions about the things that affect their lives. </a:t>
            </a:r>
            <a:endParaRPr sz="1200" dirty="0">
              <a:solidFill>
                <a:srgbClr val="303030"/>
              </a:solidFill>
            </a:endParaRPr>
          </a:p>
          <a:p>
            <a:pPr marL="0" lvl="0" indent="0" algn="l" rtl="0">
              <a:spcBef>
                <a:spcPts val="0"/>
              </a:spcBef>
              <a:spcAft>
                <a:spcPts val="0"/>
              </a:spcAft>
              <a:buClr>
                <a:schemeClr val="dk1"/>
              </a:buClr>
              <a:buSzPts val="1100"/>
              <a:buFont typeface="Arial"/>
              <a:buNone/>
            </a:pPr>
            <a:endParaRPr sz="1200" dirty="0">
              <a:solidFill>
                <a:srgbClr val="303030"/>
              </a:solidFill>
            </a:endParaRPr>
          </a:p>
          <a:p>
            <a:pPr marL="0" lvl="0" indent="0" algn="l" rtl="0">
              <a:spcBef>
                <a:spcPts val="0"/>
              </a:spcBef>
              <a:spcAft>
                <a:spcPts val="0"/>
              </a:spcAft>
              <a:buClr>
                <a:schemeClr val="dk1"/>
              </a:buClr>
              <a:buSzPts val="1100"/>
              <a:buFont typeface="Arial"/>
              <a:buNone/>
            </a:pPr>
            <a:r>
              <a:rPr lang="en" sz="1200" b="1" dirty="0">
                <a:solidFill>
                  <a:srgbClr val="303030"/>
                </a:solidFill>
              </a:rPr>
              <a:t>Peer advocacy</a:t>
            </a:r>
            <a:r>
              <a:rPr lang="en" sz="1200" dirty="0">
                <a:solidFill>
                  <a:srgbClr val="303030"/>
                </a:solidFill>
              </a:rPr>
              <a:t> refers to one-to-one support provided by advocates with a similar disability or experience to a person using services. Trained and supported volunteers often provide peer advocacy as part of a coordinated project. </a:t>
            </a:r>
            <a:endParaRPr sz="1200" dirty="0">
              <a:solidFill>
                <a:srgbClr val="303030"/>
              </a:solidFill>
            </a:endParaRPr>
          </a:p>
          <a:p>
            <a:pPr marL="0" lvl="0" indent="0" algn="l" rtl="0">
              <a:spcBef>
                <a:spcPts val="0"/>
              </a:spcBef>
              <a:spcAft>
                <a:spcPts val="0"/>
              </a:spcAft>
              <a:buClr>
                <a:schemeClr val="dk1"/>
              </a:buClr>
              <a:buSzPts val="1100"/>
              <a:buFont typeface="Arial"/>
              <a:buNone/>
            </a:pPr>
            <a:endParaRPr sz="1200" dirty="0">
              <a:solidFill>
                <a:srgbClr val="303030"/>
              </a:solidFill>
            </a:endParaRPr>
          </a:p>
          <a:p>
            <a:pPr marL="0" lvl="0" indent="0" algn="l" rtl="0">
              <a:spcBef>
                <a:spcPts val="0"/>
              </a:spcBef>
              <a:spcAft>
                <a:spcPts val="0"/>
              </a:spcAft>
              <a:buClr>
                <a:schemeClr val="dk1"/>
              </a:buClr>
              <a:buSzPts val="1100"/>
              <a:buFont typeface="Arial"/>
              <a:buNone/>
            </a:pPr>
            <a:r>
              <a:rPr lang="en" sz="1200" b="1" dirty="0">
                <a:solidFill>
                  <a:srgbClr val="202124"/>
                </a:solidFill>
                <a:highlight>
                  <a:srgbClr val="FFFFFF"/>
                </a:highlight>
              </a:rPr>
              <a:t>Educational Advocacy </a:t>
            </a:r>
            <a:r>
              <a:rPr lang="en" sz="1200" dirty="0">
                <a:solidFill>
                  <a:srgbClr val="202124"/>
                </a:solidFill>
                <a:highlight>
                  <a:srgbClr val="FFFFFF"/>
                </a:highlight>
              </a:rPr>
              <a:t>- An educational advocate is someone with extensive knowledge about special education programs, 504 Plans, IEPs, and academic support that students can receive. This person educates parents, children and teens about the resources available to them and how to acquire each resource, as needed.  </a:t>
            </a:r>
            <a:endParaRPr sz="1200" dirty="0">
              <a:solidFill>
                <a:srgbClr val="202124"/>
              </a:solidFill>
              <a:highlight>
                <a:srgbClr val="FFFFFF"/>
              </a:highlight>
            </a:endParaRPr>
          </a:p>
          <a:p>
            <a:pPr marL="0" lvl="0" indent="0" algn="l" rtl="0">
              <a:spcBef>
                <a:spcPts val="0"/>
              </a:spcBef>
              <a:spcAft>
                <a:spcPts val="0"/>
              </a:spcAft>
              <a:buClr>
                <a:schemeClr val="dk1"/>
              </a:buClr>
              <a:buSzPts val="1100"/>
              <a:buFont typeface="Arial"/>
              <a:buNone/>
            </a:pPr>
            <a:endParaRPr sz="1200" dirty="0">
              <a:solidFill>
                <a:srgbClr val="202124"/>
              </a:solidFill>
              <a:highlight>
                <a:srgbClr val="FFFFFF"/>
              </a:highlight>
            </a:endParaRPr>
          </a:p>
          <a:p>
            <a:pPr marL="0" lvl="0" indent="0" algn="l" rtl="0">
              <a:spcBef>
                <a:spcPts val="0"/>
              </a:spcBef>
              <a:spcAft>
                <a:spcPts val="0"/>
              </a:spcAft>
              <a:buClr>
                <a:schemeClr val="dk1"/>
              </a:buClr>
              <a:buSzPts val="1100"/>
              <a:buFont typeface="Arial"/>
              <a:buNone/>
            </a:pPr>
            <a:r>
              <a:rPr lang="en" sz="1200" b="1" dirty="0">
                <a:solidFill>
                  <a:srgbClr val="4D4D4D"/>
                </a:solidFill>
                <a:highlight>
                  <a:srgbClr val="FFFFFF"/>
                </a:highlight>
              </a:rPr>
              <a:t>Parental advocacy</a:t>
            </a:r>
            <a:r>
              <a:rPr lang="en" sz="1200" dirty="0">
                <a:solidFill>
                  <a:srgbClr val="4D4D4D"/>
                </a:solidFill>
                <a:highlight>
                  <a:srgbClr val="FFFFFF"/>
                </a:highlight>
              </a:rPr>
              <a:t> is the single most important thing that can improve the quality of life for your child with special needs. Your everyday advocacy can impact every area of your child’s life— from his ability to function and progress in school, to his ability to experience great joy and contentment. Identifying and harnessing the wealth of experts and resources regarding your child’s special needs care will help you in becoming the most effective parent advocate possible. </a:t>
            </a:r>
            <a:endParaRPr sz="12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18"/>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US" dirty="0"/>
              <a:t>It all depends on where you live</a:t>
            </a:r>
            <a:endParaRPr dirty="0"/>
          </a:p>
        </p:txBody>
      </p:sp>
      <p:sp>
        <p:nvSpPr>
          <p:cNvPr id="159" name="Google Shape;159;p18"/>
          <p:cNvSpPr txBox="1">
            <a:spLocks noGrp="1"/>
          </p:cNvSpPr>
          <p:nvPr>
            <p:ph type="body" idx="1"/>
          </p:nvPr>
        </p:nvSpPr>
        <p:spPr>
          <a:xfrm>
            <a:off x="819150" y="1430040"/>
            <a:ext cx="7505700" cy="3416968"/>
          </a:xfrm>
          <a:prstGeom prst="rect">
            <a:avLst/>
          </a:prstGeom>
        </p:spPr>
        <p:txBody>
          <a:bodyPr spcFirstLastPara="1" wrap="square" lIns="91425" tIns="91425" rIns="91425" bIns="91425" anchor="t" anchorCtr="0">
            <a:normAutofit fontScale="40000" lnSpcReduction="20000"/>
          </a:bodyPr>
          <a:lstStyle/>
          <a:p>
            <a:pPr marL="146050" indent="0" rtl="0">
              <a:spcBef>
                <a:spcPts val="0"/>
              </a:spcBef>
              <a:spcAft>
                <a:spcPts val="0"/>
              </a:spcAft>
              <a:buNone/>
            </a:pPr>
            <a:r>
              <a:rPr lang="en-US" sz="2600" b="0" i="0" u="none" strike="noStrike" dirty="0">
                <a:solidFill>
                  <a:srgbClr val="233A44"/>
                </a:solidFill>
                <a:effectLst/>
                <a:latin typeface="Calibri" panose="020F0502020204030204" pitchFamily="34" charset="0"/>
              </a:rPr>
              <a:t>We want to make sure we say this at the beginning because it’s so true.  There are federal laws, but there are also state laws. </a:t>
            </a:r>
            <a:endParaRPr lang="en-US" sz="2600" b="0" dirty="0">
              <a:effectLst/>
            </a:endParaRPr>
          </a:p>
          <a:p>
            <a:pPr marL="146050" indent="0" rtl="0">
              <a:spcBef>
                <a:spcPts val="0"/>
              </a:spcBef>
              <a:spcAft>
                <a:spcPts val="0"/>
              </a:spcAft>
              <a:buNone/>
            </a:pPr>
            <a:endParaRPr lang="en-US" sz="2600" b="0" i="1" u="none" strike="noStrike" dirty="0">
              <a:solidFill>
                <a:srgbClr val="222222"/>
              </a:solidFill>
              <a:effectLst/>
              <a:latin typeface="Calibri" panose="020F0502020204030204" pitchFamily="34" charset="0"/>
            </a:endParaRPr>
          </a:p>
          <a:p>
            <a:pPr marL="146050" indent="0" rtl="0">
              <a:spcBef>
                <a:spcPts val="0"/>
              </a:spcBef>
              <a:spcAft>
                <a:spcPts val="0"/>
              </a:spcAft>
              <a:buNone/>
            </a:pPr>
            <a:r>
              <a:rPr lang="en-US" sz="2600" b="0" i="1" u="none" strike="noStrike" dirty="0">
                <a:solidFill>
                  <a:srgbClr val="222222"/>
                </a:solidFill>
                <a:effectLst/>
                <a:latin typeface="Calibri" panose="020F0502020204030204" pitchFamily="34" charset="0"/>
              </a:rPr>
              <a:t>The Individuals with Disabilities Education Act (IDEA) 60-day timeline applies only to the initial evaluation and does not include the time required to determine eligibility, to obtain parent consent for the initial provision of special education and related services, or to implement the individualized education program (IEP). </a:t>
            </a:r>
            <a:endParaRPr lang="en-US" sz="2600" b="0" dirty="0">
              <a:effectLst/>
            </a:endParaRPr>
          </a:p>
          <a:p>
            <a:pPr marL="146050" indent="0" rtl="0">
              <a:spcBef>
                <a:spcPts val="0"/>
              </a:spcBef>
              <a:spcAft>
                <a:spcPts val="0"/>
              </a:spcAft>
              <a:buNone/>
            </a:pPr>
            <a:r>
              <a:rPr lang="en-US" sz="2600" b="0" i="0" u="none" strike="noStrike" dirty="0">
                <a:solidFill>
                  <a:srgbClr val="222222"/>
                </a:solidFill>
                <a:effectLst/>
                <a:latin typeface="Calibri" panose="020F0502020204030204" pitchFamily="34" charset="0"/>
              </a:rPr>
              <a:t>HOWEVER, an</a:t>
            </a:r>
            <a:r>
              <a:rPr lang="en-US" sz="2600" b="0" i="0" u="none" strike="noStrike" dirty="0">
                <a:solidFill>
                  <a:srgbClr val="233A44"/>
                </a:solidFill>
                <a:effectLst/>
                <a:latin typeface="Calibri" panose="020F0502020204030204" pitchFamily="34" charset="0"/>
              </a:rPr>
              <a:t> example of where states differ is as follows:</a:t>
            </a:r>
            <a:endParaRPr lang="en-US" sz="2600" b="0" dirty="0">
              <a:effectLst/>
            </a:endParaRPr>
          </a:p>
          <a:p>
            <a:pPr marL="146050" indent="0" rtl="0">
              <a:spcBef>
                <a:spcPts val="0"/>
              </a:spcBef>
              <a:spcAft>
                <a:spcPts val="0"/>
              </a:spcAft>
              <a:buNone/>
            </a:pPr>
            <a:endParaRPr lang="en-US" sz="2600" b="0" i="0" u="none" strike="noStrike" dirty="0">
              <a:solidFill>
                <a:srgbClr val="233A44"/>
              </a:solidFill>
              <a:effectLst/>
              <a:latin typeface="Calibri" panose="020F0502020204030204" pitchFamily="34" charset="0"/>
            </a:endParaRPr>
          </a:p>
          <a:p>
            <a:pPr marL="146050" indent="0" rtl="0">
              <a:spcBef>
                <a:spcPts val="0"/>
              </a:spcBef>
              <a:spcAft>
                <a:spcPts val="0"/>
              </a:spcAft>
              <a:buNone/>
            </a:pPr>
            <a:r>
              <a:rPr lang="en-US" sz="2600" b="0" i="0" u="none" strike="noStrike" dirty="0">
                <a:solidFill>
                  <a:srgbClr val="233A44"/>
                </a:solidFill>
                <a:effectLst/>
                <a:latin typeface="Calibri" panose="020F0502020204030204" pitchFamily="34" charset="0"/>
              </a:rPr>
              <a:t>-In Connecticut, a school district has 45 school days from the first time a parent emails/calls/inquires about conducting an initial evaluation for their child to complete the evaluations and meet back as a team at a PPT (planning and placement team) meeting to determine whether or not the child qualifies for special education services</a:t>
            </a:r>
            <a:endParaRPr lang="en-US" sz="2600" b="0" dirty="0">
              <a:effectLst/>
            </a:endParaRPr>
          </a:p>
          <a:p>
            <a:pPr marL="146050" indent="0" rtl="0">
              <a:spcBef>
                <a:spcPts val="0"/>
              </a:spcBef>
              <a:spcAft>
                <a:spcPts val="0"/>
              </a:spcAft>
              <a:buNone/>
            </a:pPr>
            <a:r>
              <a:rPr lang="en-US" sz="2600" b="0" i="0" u="none" strike="noStrike" dirty="0">
                <a:solidFill>
                  <a:srgbClr val="233A44"/>
                </a:solidFill>
                <a:effectLst/>
                <a:latin typeface="Calibri" panose="020F0502020204030204" pitchFamily="34" charset="0"/>
              </a:rPr>
              <a:t>-In California, an SST (student study team meeting) must be held within 15 days, and assessment plan given then or letter as to refusal given by district at that date. Assessment has 60 days from day of signature to IEP. weekends are included in that 60 days, only vacations over 5 days are excluded in the 60 day count.</a:t>
            </a:r>
            <a:endParaRPr lang="en-US" sz="2600" b="0" dirty="0">
              <a:effectLst/>
            </a:endParaRPr>
          </a:p>
          <a:p>
            <a:pPr marL="146050" indent="0" rtl="0">
              <a:spcBef>
                <a:spcPts val="0"/>
              </a:spcBef>
              <a:spcAft>
                <a:spcPts val="0"/>
              </a:spcAft>
              <a:buNone/>
            </a:pPr>
            <a:r>
              <a:rPr lang="en-US" sz="2600" b="0" i="0" u="none" strike="noStrike" dirty="0">
                <a:solidFill>
                  <a:srgbClr val="233A44"/>
                </a:solidFill>
                <a:effectLst/>
                <a:latin typeface="Calibri" panose="020F0502020204030204" pitchFamily="34" charset="0"/>
              </a:rPr>
              <a:t>-In Maryland, </a:t>
            </a:r>
            <a:r>
              <a:rPr lang="en-US" sz="2600" b="0" i="0" u="none" strike="noStrike" dirty="0">
                <a:solidFill>
                  <a:srgbClr val="202124"/>
                </a:solidFill>
                <a:effectLst/>
                <a:latin typeface="Calibri" panose="020F0502020204030204" pitchFamily="34" charset="0"/>
              </a:rPr>
              <a:t>the IEP team must complete the evaluation process, including the initial meeting, completion of the assessments, </a:t>
            </a:r>
            <a:r>
              <a:rPr lang="en-US" sz="2600" b="1" i="0" u="none" strike="noStrike" dirty="0">
                <a:solidFill>
                  <a:srgbClr val="202124"/>
                </a:solidFill>
                <a:effectLst/>
                <a:latin typeface="Calibri" panose="020F0502020204030204" pitchFamily="34" charset="0"/>
              </a:rPr>
              <a:t>within 90 days</a:t>
            </a:r>
            <a:r>
              <a:rPr lang="en-US" sz="2600" b="0" i="0" u="none" strike="noStrike" dirty="0">
                <a:solidFill>
                  <a:srgbClr val="202124"/>
                </a:solidFill>
                <a:effectLst/>
                <a:latin typeface="Calibri" panose="020F0502020204030204" pitchFamily="34" charset="0"/>
              </a:rPr>
              <a:t> of receiving the written request for an evaluation</a:t>
            </a:r>
            <a:endParaRPr lang="en-US" sz="2600" b="0" dirty="0">
              <a:effectLst/>
            </a:endParaRPr>
          </a:p>
          <a:p>
            <a:pPr marL="146050" indent="0" rtl="0">
              <a:spcBef>
                <a:spcPts val="0"/>
              </a:spcBef>
              <a:spcAft>
                <a:spcPts val="0"/>
              </a:spcAft>
              <a:buNone/>
            </a:pPr>
            <a:r>
              <a:rPr lang="en-US" sz="2600" b="0" i="0" u="none" strike="noStrike" dirty="0">
                <a:solidFill>
                  <a:srgbClr val="202124"/>
                </a:solidFill>
                <a:effectLst/>
                <a:latin typeface="Calibri" panose="020F0502020204030204" pitchFamily="34" charset="0"/>
              </a:rPr>
              <a:t>-In Maine, an initial evaluation must be conducted within 60 calendar days of receiving parental consent for children in the Child Development Services system OR within 45 school days of receiving parental consent for children 5-20 under the responsibility of the public school system.  Within the above timeframe the agency or SAU shall proceed to determine if the child is a child with a disability under 39 CFR 300.8.</a:t>
            </a:r>
            <a:endParaRPr lang="en-US" sz="2600" b="0" dirty="0">
              <a:effectLst/>
            </a:endParaRPr>
          </a:p>
          <a:p>
            <a:br>
              <a:rPr lang="en-US" dirty="0"/>
            </a:b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19"/>
          <p:cNvSpPr txBox="1">
            <a:spLocks noGrp="1"/>
          </p:cNvSpPr>
          <p:nvPr>
            <p:ph type="title"/>
          </p:nvPr>
        </p:nvSpPr>
        <p:spPr>
          <a:xfrm>
            <a:off x="306475" y="265700"/>
            <a:ext cx="7505700" cy="954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dirty="0"/>
              <a:t>But Every Family is Entitled to Child Find</a:t>
            </a:r>
            <a:endParaRPr dirty="0"/>
          </a:p>
        </p:txBody>
      </p:sp>
      <p:sp>
        <p:nvSpPr>
          <p:cNvPr id="165" name="Google Shape;165;p19"/>
          <p:cNvSpPr txBox="1">
            <a:spLocks noGrp="1"/>
          </p:cNvSpPr>
          <p:nvPr>
            <p:ph type="body" idx="1"/>
          </p:nvPr>
        </p:nvSpPr>
        <p:spPr>
          <a:xfrm>
            <a:off x="609050" y="889725"/>
            <a:ext cx="7505700" cy="2448000"/>
          </a:xfrm>
          <a:prstGeom prst="rect">
            <a:avLst/>
          </a:prstGeom>
        </p:spPr>
        <p:txBody>
          <a:bodyPr spcFirstLastPara="1" wrap="square" lIns="91425" tIns="91425" rIns="91425" bIns="91425" anchor="t" anchorCtr="0">
            <a:normAutofit fontScale="25000" lnSpcReduction="20000"/>
          </a:bodyPr>
          <a:lstStyle/>
          <a:p>
            <a:pPr marL="0" lvl="0" indent="0" algn="l" rtl="0">
              <a:lnSpc>
                <a:spcPct val="120000"/>
              </a:lnSpc>
              <a:spcBef>
                <a:spcPts val="0"/>
              </a:spcBef>
              <a:spcAft>
                <a:spcPts val="0"/>
              </a:spcAft>
              <a:buClr>
                <a:schemeClr val="dk1"/>
              </a:buClr>
              <a:buSzPts val="275"/>
              <a:buFont typeface="Arial"/>
              <a:buNone/>
            </a:pPr>
            <a:r>
              <a:rPr lang="en" sz="5600" b="1" dirty="0">
                <a:solidFill>
                  <a:srgbClr val="222222"/>
                </a:solidFill>
                <a:latin typeface="Playfair Display"/>
                <a:ea typeface="Playfair Display"/>
                <a:cs typeface="Playfair Display"/>
                <a:sym typeface="Playfair Display"/>
              </a:rPr>
              <a:t>Child Find: Schools Have a Legal Duty to Evaluate Children Impacted by Disability</a:t>
            </a:r>
            <a:endParaRPr sz="5600" b="1" dirty="0">
              <a:solidFill>
                <a:srgbClr val="222222"/>
              </a:solidFill>
              <a:latin typeface="Playfair Display"/>
              <a:ea typeface="Playfair Display"/>
              <a:cs typeface="Playfair Display"/>
              <a:sym typeface="Playfair Display"/>
            </a:endParaRPr>
          </a:p>
          <a:p>
            <a:pPr marL="0" lvl="0" indent="0" algn="l" rtl="0">
              <a:spcBef>
                <a:spcPts val="0"/>
              </a:spcBef>
              <a:spcAft>
                <a:spcPts val="0"/>
              </a:spcAft>
              <a:buClr>
                <a:schemeClr val="dk1"/>
              </a:buClr>
              <a:buSzPts val="275"/>
              <a:buFont typeface="Arial"/>
              <a:buNone/>
            </a:pPr>
            <a:r>
              <a:rPr lang="en" sz="5600" b="1" dirty="0">
                <a:solidFill>
                  <a:srgbClr val="222222"/>
                </a:solidFill>
              </a:rPr>
              <a:t>A Brief Overview</a:t>
            </a:r>
            <a:endParaRPr sz="5600" b="1" dirty="0">
              <a:solidFill>
                <a:srgbClr val="222222"/>
              </a:solidFill>
            </a:endParaRPr>
          </a:p>
          <a:p>
            <a:pPr marL="685800" lvl="0" indent="-304800" algn="l" rtl="0">
              <a:spcBef>
                <a:spcPts val="1800"/>
              </a:spcBef>
              <a:spcAft>
                <a:spcPts val="0"/>
              </a:spcAft>
              <a:buClr>
                <a:srgbClr val="222222"/>
              </a:buClr>
              <a:buSzPct val="100000"/>
              <a:buChar char="●"/>
            </a:pPr>
            <a:r>
              <a:rPr lang="en" sz="4800" dirty="0">
                <a:solidFill>
                  <a:srgbClr val="222222"/>
                </a:solidFill>
              </a:rPr>
              <a:t>School districts have an affirmative duty to locate, evaluate and potentially serve any infant, toddler or school-aged student impacted by disability under the </a:t>
            </a:r>
            <a:r>
              <a:rPr lang="en" sz="4800" u="sng" dirty="0">
                <a:solidFill>
                  <a:srgbClr val="263A91"/>
                </a:solidFill>
                <a:hlinkClick r:id="rId3">
                  <a:extLst>
                    <a:ext uri="{A12FA001-AC4F-418D-AE19-62706E023703}">
                      <ahyp:hlinkClr xmlns:ahyp="http://schemas.microsoft.com/office/drawing/2018/hyperlinkcolor" val="tx"/>
                    </a:ext>
                  </a:extLst>
                </a:hlinkClick>
              </a:rPr>
              <a:t>Child Find Mandate</a:t>
            </a:r>
            <a:r>
              <a:rPr lang="en" sz="4800" dirty="0">
                <a:solidFill>
                  <a:srgbClr val="222222"/>
                </a:solidFill>
              </a:rPr>
              <a:t> — part of special education law.</a:t>
            </a:r>
            <a:endParaRPr sz="4800" dirty="0">
              <a:solidFill>
                <a:srgbClr val="222222"/>
              </a:solidFill>
            </a:endParaRPr>
          </a:p>
          <a:p>
            <a:pPr marL="685800" lvl="0" indent="-304800" algn="l" rtl="0">
              <a:spcBef>
                <a:spcPts val="0"/>
              </a:spcBef>
              <a:spcAft>
                <a:spcPts val="0"/>
              </a:spcAft>
              <a:buClr>
                <a:srgbClr val="222222"/>
              </a:buClr>
              <a:buSzPct val="100000"/>
              <a:buChar char="●"/>
            </a:pPr>
            <a:r>
              <a:rPr lang="en" sz="4800" dirty="0">
                <a:solidFill>
                  <a:srgbClr val="222222"/>
                </a:solidFill>
              </a:rPr>
              <a:t>The duty to evaluate is based on a known or suspected disability that may significantly impact access to learning. Data from evaluation then determines eligibility. PAVE recommends making referrals in writing and provides a </a:t>
            </a:r>
            <a:r>
              <a:rPr lang="en" sz="4800" u="sng" dirty="0">
                <a:solidFill>
                  <a:srgbClr val="263A91"/>
                </a:solidFill>
                <a:hlinkClick r:id="rId4">
                  <a:extLst>
                    <a:ext uri="{A12FA001-AC4F-418D-AE19-62706E023703}">
                      <ahyp:hlinkClr xmlns:ahyp="http://schemas.microsoft.com/office/drawing/2018/hyperlinkcolor" val="tx"/>
                    </a:ext>
                  </a:extLst>
                </a:hlinkClick>
              </a:rPr>
              <a:t>sample letter</a:t>
            </a:r>
            <a:r>
              <a:rPr lang="en" sz="4800" dirty="0">
                <a:solidFill>
                  <a:srgbClr val="222222"/>
                </a:solidFill>
              </a:rPr>
              <a:t>.</a:t>
            </a:r>
            <a:endParaRPr sz="4800" dirty="0">
              <a:solidFill>
                <a:srgbClr val="222222"/>
              </a:solidFill>
            </a:endParaRPr>
          </a:p>
          <a:p>
            <a:pPr marL="685800" lvl="0" indent="-304800" algn="l" rtl="0">
              <a:spcBef>
                <a:spcPts val="0"/>
              </a:spcBef>
              <a:spcAft>
                <a:spcPts val="0"/>
              </a:spcAft>
              <a:buClr>
                <a:srgbClr val="222222"/>
              </a:buClr>
              <a:buSzPct val="100000"/>
              <a:buChar char="●"/>
            </a:pPr>
            <a:r>
              <a:rPr lang="en" sz="4800" dirty="0">
                <a:solidFill>
                  <a:srgbClr val="222222"/>
                </a:solidFill>
              </a:rPr>
              <a:t>Public school districts provide evaluations and special education services at no cost to the family.</a:t>
            </a:r>
            <a:endParaRPr sz="4800" dirty="0">
              <a:solidFill>
                <a:srgbClr val="222222"/>
              </a:solidFill>
            </a:endParaRPr>
          </a:p>
          <a:p>
            <a:pPr marL="685800" lvl="0" indent="-304800" algn="l" rtl="0">
              <a:spcBef>
                <a:spcPts val="0"/>
              </a:spcBef>
              <a:spcAft>
                <a:spcPts val="0"/>
              </a:spcAft>
              <a:buClr>
                <a:srgbClr val="222222"/>
              </a:buClr>
              <a:buSzPct val="100000"/>
              <a:buChar char="●"/>
            </a:pPr>
            <a:r>
              <a:rPr lang="en" sz="4800" dirty="0">
                <a:solidFill>
                  <a:srgbClr val="222222"/>
                </a:solidFill>
              </a:rPr>
              <a:t>Child Find is intact during the pandemic, as are all student rights and protections. For more information, PAVE provides a training video: </a:t>
            </a:r>
            <a:r>
              <a:rPr lang="en" sz="4800" u="sng" dirty="0">
                <a:solidFill>
                  <a:srgbClr val="263A91"/>
                </a:solidFill>
                <a:hlinkClick r:id="rId5">
                  <a:extLst>
                    <a:ext uri="{A12FA001-AC4F-418D-AE19-62706E023703}">
                      <ahyp:hlinkClr xmlns:ahyp="http://schemas.microsoft.com/office/drawing/2018/hyperlinkcolor" val="tx"/>
                    </a:ext>
                  </a:extLst>
                </a:hlinkClick>
              </a:rPr>
              <a:t>Student Rights: Special Education During COVID-19 and Beyond.</a:t>
            </a:r>
            <a:endParaRPr sz="4800" u="sng" dirty="0">
              <a:solidFill>
                <a:srgbClr val="263A91"/>
              </a:solidFill>
            </a:endParaRPr>
          </a:p>
          <a:p>
            <a:pPr marL="0" lvl="0" indent="0" algn="l" rtl="0">
              <a:spcBef>
                <a:spcPts val="4000"/>
              </a:spcBef>
              <a:spcAft>
                <a:spcPts val="0"/>
              </a:spcAft>
              <a:buNone/>
            </a:pPr>
            <a:r>
              <a:rPr lang="en" sz="4800" dirty="0">
                <a:solidFill>
                  <a:srgbClr val="222222"/>
                </a:solidFill>
              </a:rPr>
              <a:t>The Child Find Mandate requires states to implement programs to locate children who might need more support, particularly those who might need services as infants or toddlers. Child Find is written into the IDEA in “Part C,” which protects children 0-3 with known or suspected disabilities in need of early intervention. However, Child Find applies to all children who might need services—through age 21 or until high-school graduation.</a:t>
            </a:r>
            <a:r>
              <a:rPr lang="en" sz="4800" dirty="0">
                <a:solidFill>
                  <a:srgbClr val="202124"/>
                </a:solidFill>
                <a:highlight>
                  <a:srgbClr val="FFFFFF"/>
                </a:highlight>
                <a:latin typeface="Roboto"/>
                <a:ea typeface="Roboto"/>
                <a:cs typeface="Roboto"/>
                <a:sym typeface="Roboto"/>
              </a:rPr>
              <a:t>The timeline requires the following occur </a:t>
            </a:r>
            <a:r>
              <a:rPr lang="en" sz="4800" b="1" dirty="0">
                <a:solidFill>
                  <a:srgbClr val="202124"/>
                </a:solidFill>
                <a:highlight>
                  <a:srgbClr val="FFFFFF"/>
                </a:highlight>
                <a:latin typeface="Roboto"/>
                <a:ea typeface="Roboto"/>
                <a:cs typeface="Roboto"/>
                <a:sym typeface="Roboto"/>
              </a:rPr>
              <a:t>within 45 days of a child's referral</a:t>
            </a:r>
            <a:r>
              <a:rPr lang="en" sz="4800" dirty="0">
                <a:solidFill>
                  <a:srgbClr val="202124"/>
                </a:solidFill>
                <a:highlight>
                  <a:srgbClr val="FFFFFF"/>
                </a:highlight>
                <a:latin typeface="Roboto"/>
                <a:ea typeface="Roboto"/>
                <a:cs typeface="Roboto"/>
                <a:sym typeface="Roboto"/>
              </a:rPr>
              <a:t>: (1) any screening offered by the State; (2) the initial evaluation; (3) the initial child and family assessment; and (4) the initial IFSP (Individual Family Service Plan) meeting.</a:t>
            </a:r>
            <a:endParaRPr sz="4800" dirty="0">
              <a:solidFill>
                <a:srgbClr val="222222"/>
              </a:solidFill>
            </a:endParaRPr>
          </a:p>
          <a:p>
            <a:pPr marL="0" lvl="0" indent="0" algn="l" rtl="0">
              <a:spcBef>
                <a:spcPts val="1200"/>
              </a:spcBef>
              <a:spcAft>
                <a:spcPts val="0"/>
              </a:spcAft>
              <a:buClr>
                <a:schemeClr val="dk1"/>
              </a:buClr>
              <a:buSzPct val="91666"/>
              <a:buFont typeface="Arial"/>
              <a:buNone/>
            </a:pPr>
            <a:endParaRPr sz="1200" b="1" dirty="0">
              <a:solidFill>
                <a:srgbClr val="222222"/>
              </a:solidFill>
              <a:highlight>
                <a:srgbClr val="EEEEEE"/>
              </a:highlight>
            </a:endParaRPr>
          </a:p>
          <a:p>
            <a:pPr marL="0" lvl="0" indent="0" algn="l" rtl="0">
              <a:spcBef>
                <a:spcPts val="1800"/>
              </a:spcBef>
              <a:spcAft>
                <a:spcPts val="1200"/>
              </a:spcAft>
              <a:buNone/>
            </a:pP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20"/>
          <p:cNvSpPr txBox="1">
            <a:spLocks noGrp="1"/>
          </p:cNvSpPr>
          <p:nvPr>
            <p:ph type="title"/>
          </p:nvPr>
        </p:nvSpPr>
        <p:spPr>
          <a:xfrm>
            <a:off x="373725" y="374950"/>
            <a:ext cx="7505700" cy="954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Assessments</a:t>
            </a:r>
            <a:endParaRPr/>
          </a:p>
        </p:txBody>
      </p:sp>
      <p:sp>
        <p:nvSpPr>
          <p:cNvPr id="171" name="Google Shape;171;p20"/>
          <p:cNvSpPr txBox="1">
            <a:spLocks noGrp="1"/>
          </p:cNvSpPr>
          <p:nvPr>
            <p:ph type="body" idx="1"/>
          </p:nvPr>
        </p:nvSpPr>
        <p:spPr>
          <a:xfrm>
            <a:off x="819150" y="1017475"/>
            <a:ext cx="7505700" cy="3421200"/>
          </a:xfrm>
          <a:prstGeom prst="rect">
            <a:avLst/>
          </a:prstGeom>
        </p:spPr>
        <p:txBody>
          <a:bodyPr spcFirstLastPara="1" wrap="square" lIns="91425" tIns="91425" rIns="91425" bIns="91425" anchor="t" anchorCtr="0">
            <a:normAutofit fontScale="62500" lnSpcReduction="20000"/>
          </a:bodyPr>
          <a:lstStyle/>
          <a:p>
            <a:pPr marL="146050" indent="0" rtl="0">
              <a:spcBef>
                <a:spcPts val="0"/>
              </a:spcBef>
              <a:spcAft>
                <a:spcPts val="0"/>
              </a:spcAft>
              <a:buNone/>
            </a:pPr>
            <a:r>
              <a:rPr lang="en-US" sz="1900" b="0" i="0" u="none" strike="noStrike" dirty="0">
                <a:solidFill>
                  <a:srgbClr val="222222"/>
                </a:solidFill>
                <a:effectLst/>
                <a:latin typeface="Calibri" panose="020F0502020204030204" pitchFamily="34" charset="0"/>
              </a:rPr>
              <a:t>For a child ages 3-21, an evaluation determines whether a disability is significantly impacting access to school and whether specially designed instruction is necessary for the student to access learning at school.</a:t>
            </a:r>
            <a:endParaRPr lang="en-US" sz="1900" b="0" dirty="0">
              <a:effectLst/>
            </a:endParaRPr>
          </a:p>
          <a:p>
            <a:pPr marL="146050" indent="0" rtl="0">
              <a:spcBef>
                <a:spcPts val="0"/>
              </a:spcBef>
              <a:spcAft>
                <a:spcPts val="0"/>
              </a:spcAft>
              <a:buNone/>
            </a:pPr>
            <a:br>
              <a:rPr lang="en-US" sz="1900" b="0" dirty="0">
                <a:effectLst/>
              </a:rPr>
            </a:br>
            <a:r>
              <a:rPr lang="en-US" sz="1900" b="0" i="0" u="none" strike="noStrike" dirty="0">
                <a:solidFill>
                  <a:srgbClr val="222222"/>
                </a:solidFill>
                <a:effectLst/>
                <a:latin typeface="Calibri" panose="020F0502020204030204" pitchFamily="34" charset="0"/>
              </a:rPr>
              <a:t>It should be noted that the referral process and timeline for special education is state specific.</a:t>
            </a:r>
            <a:endParaRPr lang="en-US" sz="1900" b="0" dirty="0">
              <a:effectLst/>
            </a:endParaRPr>
          </a:p>
          <a:p>
            <a:pPr marL="146050" indent="0" rtl="0">
              <a:spcBef>
                <a:spcPts val="0"/>
              </a:spcBef>
              <a:spcAft>
                <a:spcPts val="0"/>
              </a:spcAft>
              <a:buNone/>
            </a:pPr>
            <a:endParaRPr lang="en-US" sz="1900" i="0" u="none" strike="noStrike" dirty="0">
              <a:solidFill>
                <a:srgbClr val="222222"/>
              </a:solidFill>
              <a:latin typeface="Calibri" panose="020F0502020204030204" pitchFamily="34" charset="0"/>
            </a:endParaRPr>
          </a:p>
          <a:p>
            <a:pPr marL="146050" indent="0" rtl="0">
              <a:spcBef>
                <a:spcPts val="0"/>
              </a:spcBef>
              <a:spcAft>
                <a:spcPts val="0"/>
              </a:spcAft>
              <a:buNone/>
            </a:pPr>
            <a:r>
              <a:rPr lang="en-US" sz="1900" b="0" i="0" u="none" strike="noStrike" dirty="0">
                <a:solidFill>
                  <a:srgbClr val="222222"/>
                </a:solidFill>
                <a:effectLst/>
                <a:latin typeface="Calibri" panose="020F0502020204030204" pitchFamily="34" charset="0"/>
              </a:rPr>
              <a:t>The Federal Law states: The Individuals with Disabilities Education Act (IDEA) 60-day timeline applies only to the initial evaluation and does not include the time required to determine eligibility, to obtain parent consent for the initial provision of special education and related services, or to implement the individualized education program (IEP). </a:t>
            </a:r>
            <a:endParaRPr lang="en-US" sz="1900" b="0" dirty="0">
              <a:effectLst/>
            </a:endParaRPr>
          </a:p>
          <a:p>
            <a:pPr marL="146050" indent="0" rtl="0">
              <a:spcBef>
                <a:spcPts val="1800"/>
              </a:spcBef>
              <a:spcAft>
                <a:spcPts val="1200"/>
              </a:spcAft>
              <a:buNone/>
            </a:pPr>
            <a:r>
              <a:rPr lang="en-US" sz="1900" b="0" i="0" u="none" strike="noStrike" dirty="0">
                <a:solidFill>
                  <a:srgbClr val="222222"/>
                </a:solidFill>
                <a:effectLst/>
                <a:latin typeface="Calibri" panose="020F0502020204030204" pitchFamily="34" charset="0"/>
              </a:rPr>
              <a:t>If a school district refuses to evaluate, family caregivers can request an explanation in writing and have the right to dispute that decision by exercising </a:t>
            </a:r>
            <a:r>
              <a:rPr lang="en-US" sz="1900" b="0" i="0" u="sng" strike="noStrike" dirty="0">
                <a:solidFill>
                  <a:srgbClr val="263A91"/>
                </a:solidFill>
                <a:effectLst/>
                <a:latin typeface="Calibri" panose="020F0502020204030204" pitchFamily="34" charset="0"/>
                <a:hlinkClick r:id="rId3"/>
              </a:rPr>
              <a:t>Procedural Safeguards</a:t>
            </a:r>
            <a:r>
              <a:rPr lang="en-US" sz="1900" b="0" i="0" u="none" strike="noStrike" dirty="0">
                <a:solidFill>
                  <a:srgbClr val="222222"/>
                </a:solidFill>
                <a:effectLst/>
                <a:latin typeface="Calibri" panose="020F0502020204030204" pitchFamily="34" charset="0"/>
              </a:rPr>
              <a:t>.</a:t>
            </a:r>
            <a:endParaRPr lang="en-US" sz="1900" b="0" dirty="0">
              <a:effectLst/>
            </a:endParaRPr>
          </a:p>
          <a:p>
            <a:pPr marL="146050" indent="0" rtl="0">
              <a:spcBef>
                <a:spcPts val="1800"/>
              </a:spcBef>
              <a:spcAft>
                <a:spcPts val="0"/>
              </a:spcAft>
              <a:buNone/>
            </a:pPr>
            <a:r>
              <a:rPr lang="en-US" sz="1900" b="0" i="0" u="none" strike="noStrike" dirty="0">
                <a:solidFill>
                  <a:srgbClr val="222222"/>
                </a:solidFill>
                <a:effectLst/>
                <a:latin typeface="Calibri" panose="020F0502020204030204" pitchFamily="34" charset="0"/>
              </a:rPr>
              <a:t>The type of assessments schools use to evaluate vary state to state, but ALL schools use data to determine whether a child is eligible for services.</a:t>
            </a:r>
            <a:endParaRPr lang="en-US" sz="1900" b="0" dirty="0">
              <a:effectLst/>
            </a:endParaRPr>
          </a:p>
          <a:p>
            <a:pPr marL="146050" indent="0">
              <a:buNone/>
            </a:pPr>
            <a:br>
              <a:rPr lang="en-US" sz="2000" dirty="0"/>
            </a:br>
            <a:endParaRPr sz="14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6B187CD-87D6-8285-C1B2-67AFD0CF4B6E}"/>
              </a:ext>
            </a:extLst>
          </p:cNvPr>
          <p:cNvSpPr>
            <a:spLocks noGrp="1"/>
          </p:cNvSpPr>
          <p:nvPr>
            <p:ph type="title"/>
          </p:nvPr>
        </p:nvSpPr>
        <p:spPr>
          <a:xfrm>
            <a:off x="344437" y="114933"/>
            <a:ext cx="7505700" cy="954600"/>
          </a:xfrm>
        </p:spPr>
        <p:txBody>
          <a:bodyPr>
            <a:normAutofit fontScale="90000"/>
          </a:bodyPr>
          <a:lstStyle/>
          <a:p>
            <a:pPr rtl="0">
              <a:spcBef>
                <a:spcPts val="0"/>
              </a:spcBef>
              <a:spcAft>
                <a:spcPts val="0"/>
              </a:spcAft>
            </a:pPr>
            <a:r>
              <a:rPr lang="en-US" sz="2700" b="0" i="0" u="none" strike="noStrike" dirty="0">
                <a:solidFill>
                  <a:srgbClr val="AF7B51"/>
                </a:solidFill>
                <a:effectLst/>
                <a:latin typeface="Nunito" pitchFamily="2" charset="0"/>
              </a:rPr>
              <a:t>A few examples of assessments:</a:t>
            </a:r>
            <a:br>
              <a:rPr lang="en-US" b="0" dirty="0">
                <a:effectLst/>
              </a:rPr>
            </a:br>
            <a:r>
              <a:rPr lang="en-US" sz="2200" b="0" i="0" u="none" strike="noStrike" dirty="0">
                <a:solidFill>
                  <a:srgbClr val="222222"/>
                </a:solidFill>
                <a:effectLst/>
                <a:latin typeface="Calibri" panose="020F0502020204030204" pitchFamily="34" charset="0"/>
              </a:rPr>
              <a:t>In Connecticut: school psychologist administers tests to determine student’s cognitive ability and possibly also uses  rating scales to look at executive functioning, social/emotional needs, attentional issues, etc.  Speech &amp; Language Pathologist administers tests focusing on receptive language, expressive language, and pragmatic language.   Special Education Teacher administered tests looking at student’s abilities in reading, writing, phonological awareness and math</a:t>
            </a:r>
            <a:br>
              <a:rPr lang="en-US" sz="2200" b="0" dirty="0">
                <a:effectLst/>
              </a:rPr>
            </a:br>
            <a:br>
              <a:rPr lang="en-US" dirty="0"/>
            </a:br>
            <a:endParaRPr lang="en-US" dirty="0"/>
          </a:p>
        </p:txBody>
      </p:sp>
      <p:sp>
        <p:nvSpPr>
          <p:cNvPr id="5" name="Text Placeholder 4">
            <a:extLst>
              <a:ext uri="{FF2B5EF4-FFF2-40B4-BE49-F238E27FC236}">
                <a16:creationId xmlns:a16="http://schemas.microsoft.com/office/drawing/2014/main" id="{3BA65BBD-4324-AF0D-48E0-C218CE1648DD}"/>
              </a:ext>
            </a:extLst>
          </p:cNvPr>
          <p:cNvSpPr>
            <a:spLocks noGrp="1"/>
          </p:cNvSpPr>
          <p:nvPr>
            <p:ph type="body" idx="1"/>
          </p:nvPr>
        </p:nvSpPr>
        <p:spPr>
          <a:xfrm>
            <a:off x="1163809" y="2183970"/>
            <a:ext cx="3686100" cy="2448000"/>
          </a:xfrm>
        </p:spPr>
        <p:txBody>
          <a:bodyPr>
            <a:normAutofit fontScale="25000" lnSpcReduction="20000"/>
          </a:bodyPr>
          <a:lstStyle/>
          <a:p>
            <a:pPr marL="146050" indent="0" rtl="0" fontAlgn="base">
              <a:spcBef>
                <a:spcPts val="4800"/>
              </a:spcBef>
              <a:spcAft>
                <a:spcPts val="0"/>
              </a:spcAft>
              <a:buNone/>
            </a:pPr>
            <a:r>
              <a:rPr lang="en-US" sz="5600" b="1" i="0" u="none" strike="noStrike" dirty="0">
                <a:solidFill>
                  <a:srgbClr val="1E1E1E"/>
                </a:solidFill>
                <a:effectLst/>
                <a:latin typeface="Roboto" panose="02000000000000000000" pitchFamily="2" charset="0"/>
              </a:rPr>
              <a:t>Widely Used Intelligence Tests:</a:t>
            </a:r>
            <a:endParaRPr lang="en-US" sz="5600" b="0" i="0" u="none" strike="noStrike" dirty="0">
              <a:solidFill>
                <a:srgbClr val="1E1E1E"/>
              </a:solidFill>
              <a:effectLst/>
              <a:latin typeface="Roboto" panose="02000000000000000000" pitchFamily="2" charset="0"/>
            </a:endParaRPr>
          </a:p>
          <a:p>
            <a:pPr rtl="0" fontAlgn="base">
              <a:spcBef>
                <a:spcPts val="0"/>
              </a:spcBef>
              <a:spcAft>
                <a:spcPts val="0"/>
              </a:spcAft>
              <a:buFont typeface="Arial" panose="020B0604020202020204" pitchFamily="34" charset="0"/>
              <a:buChar char="•"/>
            </a:pPr>
            <a:r>
              <a:rPr lang="en-US" sz="5600" b="0" i="0" u="none" strike="noStrike" dirty="0">
                <a:solidFill>
                  <a:srgbClr val="1E1E1E"/>
                </a:solidFill>
                <a:effectLst/>
                <a:latin typeface="Roboto" panose="02000000000000000000" pitchFamily="2" charset="0"/>
              </a:rPr>
              <a:t>Wechsler Adult Intelligence Scale or Wechsler Intelligence Scale for Children</a:t>
            </a:r>
          </a:p>
          <a:p>
            <a:pPr rtl="0" fontAlgn="base">
              <a:spcBef>
                <a:spcPts val="0"/>
              </a:spcBef>
              <a:spcAft>
                <a:spcPts val="0"/>
              </a:spcAft>
              <a:buFont typeface="Arial" panose="020B0604020202020204" pitchFamily="34" charset="0"/>
              <a:buChar char="•"/>
            </a:pPr>
            <a:r>
              <a:rPr lang="en-US" sz="5600" b="0" i="0" u="none" strike="noStrike" dirty="0">
                <a:solidFill>
                  <a:srgbClr val="1E1E1E"/>
                </a:solidFill>
                <a:effectLst/>
                <a:latin typeface="Roboto" panose="02000000000000000000" pitchFamily="2" charset="0"/>
              </a:rPr>
              <a:t>Woodcock-Johnson Tests of Cognitive Abilities</a:t>
            </a:r>
          </a:p>
          <a:p>
            <a:pPr rtl="0" fontAlgn="base">
              <a:spcBef>
                <a:spcPts val="0"/>
              </a:spcBef>
              <a:spcAft>
                <a:spcPts val="0"/>
              </a:spcAft>
              <a:buFont typeface="Arial" panose="020B0604020202020204" pitchFamily="34" charset="0"/>
              <a:buChar char="•"/>
            </a:pPr>
            <a:r>
              <a:rPr lang="en-US" sz="5600" b="0" i="0" u="none" strike="noStrike" dirty="0">
                <a:solidFill>
                  <a:srgbClr val="1E1E1E"/>
                </a:solidFill>
                <a:effectLst/>
                <a:latin typeface="Roboto" panose="02000000000000000000" pitchFamily="2" charset="0"/>
              </a:rPr>
              <a:t>Stanford Binet Intelligence Scales (when individually administered)</a:t>
            </a:r>
          </a:p>
          <a:p>
            <a:pPr rtl="0" fontAlgn="base">
              <a:spcBef>
                <a:spcPts val="0"/>
              </a:spcBef>
              <a:spcAft>
                <a:spcPts val="4800"/>
              </a:spcAft>
              <a:buFont typeface="Arial" panose="020B0604020202020204" pitchFamily="34" charset="0"/>
              <a:buChar char="•"/>
            </a:pPr>
            <a:r>
              <a:rPr lang="en-US" sz="5600" b="0" i="0" u="none" strike="noStrike" dirty="0">
                <a:solidFill>
                  <a:srgbClr val="1E1E1E"/>
                </a:solidFill>
                <a:effectLst/>
                <a:latin typeface="Roboto" panose="02000000000000000000" pitchFamily="2" charset="0"/>
              </a:rPr>
              <a:t>Kaufman Assessment Battery for Children</a:t>
            </a:r>
          </a:p>
          <a:p>
            <a:pPr rtl="0" fontAlgn="base">
              <a:spcBef>
                <a:spcPts val="4800"/>
              </a:spcBef>
              <a:spcAft>
                <a:spcPts val="0"/>
              </a:spcAft>
              <a:buFont typeface="Arial" panose="020B0604020202020204" pitchFamily="34" charset="0"/>
              <a:buChar char="•"/>
            </a:pPr>
            <a:r>
              <a:rPr lang="en-US" sz="1800" b="0" i="0" u="none" strike="noStrike" dirty="0">
                <a:solidFill>
                  <a:srgbClr val="1E1E1E"/>
                </a:solidFill>
                <a:effectLst/>
                <a:latin typeface="Roboto" panose="02000000000000000000" pitchFamily="2" charset="0"/>
              </a:rPr>
              <a:t>Differential Ability Scales</a:t>
            </a:r>
          </a:p>
          <a:p>
            <a:endParaRPr lang="en-US" dirty="0"/>
          </a:p>
        </p:txBody>
      </p:sp>
      <p:sp>
        <p:nvSpPr>
          <p:cNvPr id="6" name="Text Placeholder 5">
            <a:extLst>
              <a:ext uri="{FF2B5EF4-FFF2-40B4-BE49-F238E27FC236}">
                <a16:creationId xmlns:a16="http://schemas.microsoft.com/office/drawing/2014/main" id="{33E58693-8E6E-D0AC-018E-6C13240B0B29}"/>
              </a:ext>
            </a:extLst>
          </p:cNvPr>
          <p:cNvSpPr>
            <a:spLocks noGrp="1"/>
          </p:cNvSpPr>
          <p:nvPr>
            <p:ph type="body" idx="2"/>
          </p:nvPr>
        </p:nvSpPr>
        <p:spPr>
          <a:xfrm>
            <a:off x="4849909" y="1990723"/>
            <a:ext cx="3686100" cy="2834493"/>
          </a:xfrm>
        </p:spPr>
        <p:txBody>
          <a:bodyPr>
            <a:normAutofit fontScale="25000" lnSpcReduction="20000"/>
          </a:bodyPr>
          <a:lstStyle/>
          <a:p>
            <a:pPr marL="146050" indent="0" rtl="0" fontAlgn="base">
              <a:spcBef>
                <a:spcPts val="4800"/>
              </a:spcBef>
              <a:spcAft>
                <a:spcPts val="0"/>
              </a:spcAft>
              <a:buNone/>
            </a:pPr>
            <a:r>
              <a:rPr lang="en-US" sz="5600" b="1" i="0" u="none" strike="noStrike" dirty="0">
                <a:solidFill>
                  <a:srgbClr val="1E1E1E"/>
                </a:solidFill>
                <a:effectLst/>
                <a:latin typeface="Roboto" panose="02000000000000000000" pitchFamily="2" charset="0"/>
              </a:rPr>
              <a:t>Widely Used Academic Tests:</a:t>
            </a:r>
          </a:p>
          <a:p>
            <a:pPr rtl="0" fontAlgn="base">
              <a:spcBef>
                <a:spcPts val="0"/>
              </a:spcBef>
              <a:spcAft>
                <a:spcPts val="0"/>
              </a:spcAft>
              <a:buFont typeface="Arial" panose="020B0604020202020204" pitchFamily="34" charset="0"/>
              <a:buChar char="•"/>
            </a:pPr>
            <a:r>
              <a:rPr lang="en-US" sz="5600" b="0" i="0" u="none" strike="noStrike" dirty="0">
                <a:solidFill>
                  <a:srgbClr val="1E1E1E"/>
                </a:solidFill>
                <a:effectLst/>
                <a:latin typeface="Roboto" panose="02000000000000000000" pitchFamily="2" charset="0"/>
              </a:rPr>
              <a:t>Woodcock-Johnson Tests of Achievement (general and extended batteries that include fluency measures)</a:t>
            </a:r>
          </a:p>
          <a:p>
            <a:pPr rtl="0" fontAlgn="base">
              <a:spcBef>
                <a:spcPts val="0"/>
              </a:spcBef>
              <a:spcAft>
                <a:spcPts val="0"/>
              </a:spcAft>
              <a:buFont typeface="Arial" panose="020B0604020202020204" pitchFamily="34" charset="0"/>
              <a:buChar char="•"/>
            </a:pPr>
            <a:r>
              <a:rPr lang="en-US" sz="5600" b="0" i="0" u="none" strike="noStrike" dirty="0">
                <a:solidFill>
                  <a:srgbClr val="1E1E1E"/>
                </a:solidFill>
                <a:effectLst/>
                <a:latin typeface="Roboto" panose="02000000000000000000" pitchFamily="2" charset="0"/>
              </a:rPr>
              <a:t>Scholastic Abilities Test for Adults</a:t>
            </a:r>
          </a:p>
          <a:p>
            <a:pPr rtl="0" fontAlgn="base">
              <a:spcBef>
                <a:spcPts val="0"/>
              </a:spcBef>
              <a:spcAft>
                <a:spcPts val="0"/>
              </a:spcAft>
              <a:buFont typeface="Arial" panose="020B0604020202020204" pitchFamily="34" charset="0"/>
              <a:buChar char="•"/>
            </a:pPr>
            <a:r>
              <a:rPr lang="en-US" sz="5600" b="0" i="0" u="none" strike="noStrike" dirty="0">
                <a:solidFill>
                  <a:srgbClr val="1E1E1E"/>
                </a:solidFill>
                <a:effectLst/>
                <a:latin typeface="Roboto" panose="02000000000000000000" pitchFamily="2" charset="0"/>
              </a:rPr>
              <a:t>Wechsler Individual Achievement Test, with reading rate measure</a:t>
            </a:r>
          </a:p>
          <a:p>
            <a:pPr rtl="0" fontAlgn="base">
              <a:spcBef>
                <a:spcPts val="0"/>
              </a:spcBef>
              <a:spcAft>
                <a:spcPts val="0"/>
              </a:spcAft>
              <a:buFont typeface="Arial" panose="020B0604020202020204" pitchFamily="34" charset="0"/>
              <a:buChar char="•"/>
            </a:pPr>
            <a:r>
              <a:rPr lang="en-US" sz="5600" b="0" i="0" u="none" strike="noStrike" dirty="0">
                <a:solidFill>
                  <a:srgbClr val="1E1E1E"/>
                </a:solidFill>
                <a:effectLst/>
                <a:latin typeface="Roboto" panose="02000000000000000000" pitchFamily="2" charset="0"/>
              </a:rPr>
              <a:t>Kaufman Test of Educational Achievement</a:t>
            </a:r>
          </a:p>
          <a:p>
            <a:pPr rtl="0" fontAlgn="base">
              <a:spcBef>
                <a:spcPts val="0"/>
              </a:spcBef>
              <a:spcAft>
                <a:spcPts val="4800"/>
              </a:spcAft>
              <a:buFont typeface="Arial" panose="020B0604020202020204" pitchFamily="34" charset="0"/>
              <a:buChar char="•"/>
            </a:pPr>
            <a:r>
              <a:rPr lang="en-US" sz="5600" b="0" i="0" u="none" strike="noStrike" dirty="0">
                <a:solidFill>
                  <a:srgbClr val="1E1E1E"/>
                </a:solidFill>
                <a:effectLst/>
                <a:latin typeface="Roboto" panose="02000000000000000000" pitchFamily="2" charset="0"/>
              </a:rPr>
              <a:t>Nelson Denny Reading Test</a:t>
            </a:r>
          </a:p>
          <a:p>
            <a:endParaRPr lang="en-US" dirty="0"/>
          </a:p>
        </p:txBody>
      </p:sp>
    </p:spTree>
    <p:extLst>
      <p:ext uri="{BB962C8B-B14F-4D97-AF65-F5344CB8AC3E}">
        <p14:creationId xmlns:p14="http://schemas.microsoft.com/office/powerpoint/2010/main" val="28600610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21"/>
          <p:cNvSpPr txBox="1">
            <a:spLocks noGrp="1"/>
          </p:cNvSpPr>
          <p:nvPr>
            <p:ph type="title"/>
          </p:nvPr>
        </p:nvSpPr>
        <p:spPr>
          <a:xfrm>
            <a:off x="390525" y="341325"/>
            <a:ext cx="7505700" cy="954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Private Schools</a:t>
            </a:r>
            <a:endParaRPr/>
          </a:p>
        </p:txBody>
      </p:sp>
      <p:sp>
        <p:nvSpPr>
          <p:cNvPr id="177" name="Google Shape;177;p21"/>
          <p:cNvSpPr txBox="1">
            <a:spLocks noGrp="1"/>
          </p:cNvSpPr>
          <p:nvPr>
            <p:ph type="body" idx="1"/>
          </p:nvPr>
        </p:nvSpPr>
        <p:spPr>
          <a:xfrm>
            <a:off x="819150" y="1051100"/>
            <a:ext cx="7505700" cy="3387600"/>
          </a:xfrm>
          <a:prstGeom prst="rect">
            <a:avLst/>
          </a:prstGeom>
        </p:spPr>
        <p:txBody>
          <a:bodyPr spcFirstLastPara="1" wrap="square" lIns="91425" tIns="91425" rIns="91425" bIns="91425" anchor="t" anchorCtr="0">
            <a:noAutofit/>
          </a:bodyPr>
          <a:lstStyle/>
          <a:p>
            <a:pPr marL="146050" indent="0" rtl="0">
              <a:spcBef>
                <a:spcPts val="0"/>
              </a:spcBef>
              <a:spcAft>
                <a:spcPts val="0"/>
              </a:spcAft>
              <a:buNone/>
            </a:pPr>
            <a:r>
              <a:rPr lang="en-US" sz="1400" b="0" i="0" u="none" strike="noStrike" dirty="0">
                <a:solidFill>
                  <a:srgbClr val="002938"/>
                </a:solidFill>
                <a:effectLst/>
                <a:latin typeface="Calibri" panose="020F0502020204030204" pitchFamily="34" charset="0"/>
              </a:rPr>
              <a:t>The LEA (Local Education Agency)  manages services and funding for schools in the local area it covers. (“Local” can mean different things in different areas. It could be state, regional or individual school districts.)</a:t>
            </a:r>
            <a:endParaRPr lang="en-US" sz="1400" b="0" dirty="0">
              <a:effectLst/>
            </a:endParaRPr>
          </a:p>
          <a:p>
            <a:pPr marL="146050" indent="0" rtl="0">
              <a:spcBef>
                <a:spcPts val="1500"/>
              </a:spcBef>
              <a:spcAft>
                <a:spcPts val="0"/>
              </a:spcAft>
              <a:buNone/>
            </a:pPr>
            <a:r>
              <a:rPr lang="en-US" sz="1400" b="0" i="0" u="sng" dirty="0">
                <a:solidFill>
                  <a:srgbClr val="002938"/>
                </a:solidFill>
                <a:effectLst/>
                <a:latin typeface="Calibri" panose="020F0502020204030204" pitchFamily="34" charset="0"/>
              </a:rPr>
              <a:t>The Individuals with Disabilities Education Act</a:t>
            </a:r>
            <a:r>
              <a:rPr lang="en-US" sz="1400" b="0" i="0" u="none" strike="noStrike" dirty="0">
                <a:solidFill>
                  <a:srgbClr val="002938"/>
                </a:solidFill>
                <a:effectLst/>
                <a:latin typeface="Calibri" panose="020F0502020204030204" pitchFamily="34" charset="0"/>
              </a:rPr>
              <a:t> (IDEA) requires that LEAs set aside funding for students with disabilities whose parents choose to send them to private school.</a:t>
            </a:r>
            <a:endParaRPr lang="en-US" sz="1400" b="0" dirty="0">
              <a:effectLst/>
            </a:endParaRPr>
          </a:p>
          <a:p>
            <a:pPr marL="146050" indent="0" rtl="0">
              <a:spcBef>
                <a:spcPts val="1500"/>
              </a:spcBef>
              <a:spcAft>
                <a:spcPts val="0"/>
              </a:spcAft>
              <a:buNone/>
            </a:pPr>
            <a:r>
              <a:rPr lang="en-US" sz="1400" b="0" i="0" u="none" strike="noStrike" dirty="0">
                <a:solidFill>
                  <a:srgbClr val="002938"/>
                </a:solidFill>
                <a:effectLst/>
                <a:latin typeface="Calibri" panose="020F0502020204030204" pitchFamily="34" charset="0"/>
              </a:rPr>
              <a:t>Because this money is limited, your child will receive “</a:t>
            </a:r>
            <a:r>
              <a:rPr lang="en-US" sz="1400" b="0" i="0" u="sng" strike="noStrike" dirty="0">
                <a:solidFill>
                  <a:srgbClr val="3D4594"/>
                </a:solidFill>
                <a:effectLst/>
                <a:latin typeface="Calibri" panose="020F0502020204030204" pitchFamily="34" charset="0"/>
                <a:hlinkClick r:id="rId3"/>
              </a:rPr>
              <a:t>equitable services</a:t>
            </a:r>
            <a:r>
              <a:rPr lang="en-US" sz="1400" b="0" i="0" u="none" strike="noStrike" dirty="0">
                <a:solidFill>
                  <a:srgbClr val="002938"/>
                </a:solidFill>
                <a:effectLst/>
                <a:latin typeface="Calibri" panose="020F0502020204030204" pitchFamily="34" charset="0"/>
              </a:rPr>
              <a:t>.” These services can be similar to the ones in an </a:t>
            </a:r>
            <a:r>
              <a:rPr lang="en-US" sz="1400" b="0" i="0" u="sng" strike="noStrike" dirty="0">
                <a:solidFill>
                  <a:srgbClr val="3D4594"/>
                </a:solidFill>
                <a:effectLst/>
                <a:latin typeface="Calibri" panose="020F0502020204030204" pitchFamily="34" charset="0"/>
                <a:hlinkClick r:id="rId4"/>
              </a:rPr>
              <a:t>IEP</a:t>
            </a:r>
            <a:r>
              <a:rPr lang="en-US" sz="1400" b="0" i="0" u="none" strike="noStrike" dirty="0">
                <a:solidFill>
                  <a:srgbClr val="002938"/>
                </a:solidFill>
                <a:effectLst/>
                <a:latin typeface="Calibri" panose="020F0502020204030204" pitchFamily="34" charset="0"/>
              </a:rPr>
              <a:t>, but these services may be fewer than if he went to public school. </a:t>
            </a:r>
            <a:endParaRPr lang="en-US" sz="1400" b="0" dirty="0">
              <a:effectLst/>
            </a:endParaRPr>
          </a:p>
          <a:p>
            <a:pPr marL="146050" indent="0" rtl="0">
              <a:spcBef>
                <a:spcPts val="1500"/>
              </a:spcBef>
              <a:spcAft>
                <a:spcPts val="1200"/>
              </a:spcAft>
              <a:buNone/>
            </a:pPr>
            <a:r>
              <a:rPr lang="en-US" sz="1400" b="0" i="0" u="none" strike="noStrike" dirty="0">
                <a:solidFill>
                  <a:srgbClr val="233A44"/>
                </a:solidFill>
                <a:effectLst/>
                <a:latin typeface="Calibri" panose="020F0502020204030204" pitchFamily="34" charset="0"/>
              </a:rPr>
              <a:t>It is also important to know that just because your child may end up at a private school, it is still the public school’s responsibility to conduct triennial reviews, review/revise the IEP, conduct annual reviews, etc.  </a:t>
            </a:r>
            <a:endParaRPr lang="en-US" sz="1400" b="0" dirty="0">
              <a:effectLst/>
            </a:endParaRPr>
          </a:p>
          <a:p>
            <a:pPr marL="146050" indent="0">
              <a:buNone/>
            </a:pPr>
            <a:br>
              <a:rPr lang="en-US" sz="2400" dirty="0"/>
            </a:br>
            <a:endParaRPr sz="1800" dirty="0"/>
          </a:p>
        </p:txBody>
      </p:sp>
    </p:spTree>
  </p:cSld>
  <p:clrMapOvr>
    <a:masterClrMapping/>
  </p:clrMapOvr>
</p:sld>
</file>

<file path=ppt/theme/theme1.xml><?xml version="1.0" encoding="utf-8"?>
<a:theme xmlns:a="http://schemas.openxmlformats.org/drawingml/2006/main" name="Shift">
  <a:themeElements>
    <a:clrScheme name="Shift">
      <a:dk1>
        <a:srgbClr val="FFFFFF"/>
      </a:dk1>
      <a:lt1>
        <a:srgbClr val="AF7B51"/>
      </a:lt1>
      <a:dk2>
        <a:srgbClr val="233A44"/>
      </a:dk2>
      <a:lt2>
        <a:srgbClr val="D9D9D9"/>
      </a:lt2>
      <a:accent1>
        <a:srgbClr val="00796B"/>
      </a:accent1>
      <a:accent2>
        <a:srgbClr val="D9563F"/>
      </a:accent2>
      <a:accent3>
        <a:srgbClr val="C4A15A"/>
      </a:accent3>
      <a:accent4>
        <a:srgbClr val="14F597"/>
      </a:accent4>
      <a:accent5>
        <a:srgbClr val="3D4594"/>
      </a:accent5>
      <a:accent6>
        <a:srgbClr val="163EF5"/>
      </a:accent6>
      <a:hlink>
        <a:srgbClr val="3D4594"/>
      </a:hlink>
      <a:folHlink>
        <a:srgbClr val="3D45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135</TotalTime>
  <Words>2590</Words>
  <Application>Microsoft Office PowerPoint</Application>
  <PresentationFormat>On-screen Show (16:9)</PresentationFormat>
  <Paragraphs>146</Paragraphs>
  <Slides>25</Slides>
  <Notes>22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Roboto</vt:lpstr>
      <vt:lpstr>Arial</vt:lpstr>
      <vt:lpstr>Corbel</vt:lpstr>
      <vt:lpstr>Playfair Display</vt:lpstr>
      <vt:lpstr>Nunito</vt:lpstr>
      <vt:lpstr>Calibri</vt:lpstr>
      <vt:lpstr>Shift</vt:lpstr>
      <vt:lpstr>Advocacy  Every parent or guardian has the right to advocate for their child, either by themselves or with the help of a parent advocate.  All parents play an important role throughout their child's life.  The Advocacy Committee is here to help you</vt:lpstr>
      <vt:lpstr>On a larger scale…..</vt:lpstr>
      <vt:lpstr>Characteristics of a good advocate</vt:lpstr>
      <vt:lpstr>Types of Advocacy</vt:lpstr>
      <vt:lpstr>It all depends on where you live</vt:lpstr>
      <vt:lpstr>But Every Family is Entitled to Child Find</vt:lpstr>
      <vt:lpstr>Assessments</vt:lpstr>
      <vt:lpstr>A few examples of assessments: In Connecticut: school psychologist administers tests to determine student’s cognitive ability and possibly also uses  rating scales to look at executive functioning, social/emotional needs, attentional issues, etc.  Speech &amp; Language Pathologist administers tests focusing on receptive language, expressive language, and pragmatic language.   Special Education Teacher administered tests looking at student’s abilities in reading, writing, phonological awareness and math  </vt:lpstr>
      <vt:lpstr>Private Schools</vt:lpstr>
      <vt:lpstr>Private Schools</vt:lpstr>
      <vt:lpstr>General “Good Practice” Guidelines for Parents</vt:lpstr>
      <vt:lpstr>Up through age 21-are services are an ENTITLEMENT</vt:lpstr>
      <vt:lpstr>After Entitlement Your Child is Eligibile</vt:lpstr>
      <vt:lpstr>PowerPoint Presentation</vt:lpstr>
      <vt:lpstr>Educate yourself  on your state’s services</vt:lpstr>
      <vt:lpstr>PowerPoint Presentation</vt:lpstr>
      <vt:lpstr>Getting Services - Your Worst Day</vt:lpstr>
      <vt:lpstr>Getting medical documentation - doctor letters</vt:lpstr>
      <vt:lpstr>Emergency Scripts</vt:lpstr>
      <vt:lpstr> Guardianship –– Surrogate Decision- Conservatorship  - what is in your state?    </vt:lpstr>
      <vt:lpstr>Get connected</vt:lpstr>
      <vt:lpstr>Know who makes your laws and spends your taxes</vt:lpstr>
      <vt:lpstr>Sample Letters</vt:lpstr>
      <vt:lpstr>Citizen Advocacy - Top Ten List of things Parents Need to Know</vt:lpstr>
      <vt:lpstr>Contact 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Advocacy  Every parent or guardian has the right to advocate for their child, either by themselves or with the help of a parent advocate.  All parents play an important role throughout their child's life.  The Advocacy Committee is here to help you</dc:title>
  <dc:creator>Sue and George</dc:creator>
  <cp:lastModifiedBy>Susan Hartung</cp:lastModifiedBy>
  <cp:revision>5</cp:revision>
  <dcterms:modified xsi:type="dcterms:W3CDTF">2022-10-12T04:41:51Z</dcterms:modified>
</cp:coreProperties>
</file>