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1444978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44978" cy="812800"/>
            </a:xfrm>
            <a:custGeom>
              <a:avLst/>
              <a:gdLst/>
              <a:ahLst/>
              <a:cxnLst/>
              <a:rect r="r" b="b" t="t" l="l"/>
              <a:pathLst>
                <a:path h="812800" w="1444978">
                  <a:moveTo>
                    <a:pt x="0" y="0"/>
                  </a:moveTo>
                  <a:lnTo>
                    <a:pt x="1444978" y="0"/>
                  </a:lnTo>
                  <a:lnTo>
                    <a:pt x="1444978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>
                <a:alphaModFix amt="85000"/>
              </a:blip>
              <a:stretch>
                <a:fillRect l="0" t="-43397" r="0" b="-3438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807748"/>
            <a:ext cx="16230600" cy="1422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>
                <a:solidFill>
                  <a:srgbClr val="F9F9F9"/>
                </a:solidFill>
                <a:latin typeface="Interstate 1"/>
                <a:ea typeface="Interstate 1"/>
                <a:cs typeface="Interstate 1"/>
                <a:sym typeface="Interstate 1"/>
              </a:rPr>
              <a:t>LE GRAND ABOUKIR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97447"/>
            <a:ext cx="13880855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Locaux indépendants flexibles</a:t>
            </a: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100% privatifs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2613958"/>
            <a:ext cx="6064616" cy="5258847"/>
            <a:chOff x="0" y="0"/>
            <a:chExt cx="8086155" cy="701179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47625"/>
              <a:ext cx="5714268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000000"/>
                  </a:solidFill>
                  <a:latin typeface="Interstate 1"/>
                  <a:ea typeface="Interstate 1"/>
                  <a:cs typeface="Interstate 1"/>
                  <a:sym typeface="Interstate 1"/>
                </a:rPr>
                <a:t>Informations pratiques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809974"/>
              <a:ext cx="7569340" cy="31506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31801" indent="-215900" lvl="1">
                <a:lnSpc>
                  <a:spcPts val="32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Interstate 1"/>
                  <a:ea typeface="Interstate 1"/>
                  <a:cs typeface="Interstate 1"/>
                  <a:sym typeface="Interstate 1"/>
                </a:rPr>
                <a:t>Disponibilité : Septembre 2026</a:t>
              </a:r>
            </a:p>
            <a:p>
              <a:pPr algn="l" marL="431801" indent="-215900" lvl="1">
                <a:lnSpc>
                  <a:spcPts val="32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Interstate 1"/>
                  <a:ea typeface="Interstate 1"/>
                  <a:cs typeface="Interstate 1"/>
                  <a:sym typeface="Interstate 1"/>
                </a:rPr>
                <a:t>104 rue d’Aboukir, Paris 2e</a:t>
              </a:r>
            </a:p>
            <a:p>
              <a:pPr algn="l" marL="431801" indent="-215900" lvl="1">
                <a:lnSpc>
                  <a:spcPts val="32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Interstate 1"/>
                  <a:ea typeface="Interstate 1"/>
                  <a:cs typeface="Interstate 1"/>
                  <a:sym typeface="Interstate 1"/>
                </a:rPr>
                <a:t>126 postes de travail</a:t>
              </a:r>
            </a:p>
            <a:p>
              <a:pPr algn="l" marL="431801" indent="-215900" lvl="1">
                <a:lnSpc>
                  <a:spcPts val="32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Interstate 1"/>
                  <a:ea typeface="Interstate 1"/>
                  <a:cs typeface="Interstate 1"/>
                  <a:sym typeface="Interstate 1"/>
                </a:rPr>
                <a:t>10 salles de réunion</a:t>
              </a:r>
            </a:p>
            <a:p>
              <a:pPr algn="l" marL="431801" indent="-215900" lvl="1">
                <a:lnSpc>
                  <a:spcPts val="32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Interstate 1"/>
                  <a:ea typeface="Interstate 1"/>
                  <a:cs typeface="Interstate 1"/>
                  <a:sym typeface="Interstate 1"/>
                </a:rPr>
                <a:t>10 phoneboxes</a:t>
              </a:r>
            </a:p>
            <a:p>
              <a:pPr algn="l" marL="431801" indent="-215900" lvl="1">
                <a:lnSpc>
                  <a:spcPts val="32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Interstate 1"/>
                  <a:ea typeface="Interstate 1"/>
                  <a:cs typeface="Interstate 1"/>
                  <a:sym typeface="Interstate 1"/>
                </a:rPr>
                <a:t>3 niveaux : R-1, RDC, R+1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603739"/>
              <a:ext cx="3915025" cy="569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000000"/>
                  </a:solidFill>
                  <a:latin typeface="Interstate 1"/>
                  <a:ea typeface="Interstate 1"/>
                  <a:cs typeface="Interstate 1"/>
                  <a:sym typeface="Interstate 1"/>
                </a:rPr>
                <a:t>Les grands plus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5461338"/>
              <a:ext cx="8086155" cy="1550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31801" indent="-215900" lvl="1">
                <a:lnSpc>
                  <a:spcPts val="32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Interstate 1"/>
                  <a:ea typeface="Interstate 1"/>
                  <a:cs typeface="Interstate 1"/>
                  <a:sym typeface="Interstate 1"/>
                </a:rPr>
                <a:t>2 douches</a:t>
              </a:r>
            </a:p>
            <a:p>
              <a:pPr algn="l" marL="431801" indent="-215900" lvl="1">
                <a:lnSpc>
                  <a:spcPts val="32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Interstate 1"/>
                  <a:ea typeface="Interstate 1"/>
                  <a:cs typeface="Interstate 1"/>
                  <a:sym typeface="Interstate 1"/>
                </a:rPr>
                <a:t>Espace tisanerie</a:t>
              </a:r>
            </a:p>
            <a:p>
              <a:pPr algn="l" marL="431801" indent="-215900" lvl="1">
                <a:lnSpc>
                  <a:spcPts val="32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Interstate 1"/>
                  <a:ea typeface="Interstate 1"/>
                  <a:cs typeface="Interstate 1"/>
                  <a:sym typeface="Interstate 1"/>
                </a:rPr>
                <a:t>Un grand espace de vie / showroom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144000" y="777199"/>
            <a:ext cx="7903965" cy="4258649"/>
            <a:chOff x="0" y="0"/>
            <a:chExt cx="1669769" cy="8996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69769" cy="899670"/>
            </a:xfrm>
            <a:custGeom>
              <a:avLst/>
              <a:gdLst/>
              <a:ahLst/>
              <a:cxnLst/>
              <a:rect r="r" b="b" t="t" l="l"/>
              <a:pathLst>
                <a:path h="899670" w="1669769">
                  <a:moveTo>
                    <a:pt x="0" y="0"/>
                  </a:moveTo>
                  <a:lnTo>
                    <a:pt x="1669769" y="0"/>
                  </a:lnTo>
                  <a:lnTo>
                    <a:pt x="1669769" y="899670"/>
                  </a:lnTo>
                  <a:lnTo>
                    <a:pt x="0" y="899670"/>
                  </a:lnTo>
                  <a:close/>
                </a:path>
              </a:pathLst>
            </a:custGeom>
            <a:blipFill>
              <a:blip r:embed="rId2"/>
              <a:stretch>
                <a:fillRect l="0" t="-58841" r="0" b="-26756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144000" y="5251152"/>
            <a:ext cx="7903965" cy="4258649"/>
            <a:chOff x="0" y="0"/>
            <a:chExt cx="1669769" cy="89967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69769" cy="899670"/>
            </a:xfrm>
            <a:custGeom>
              <a:avLst/>
              <a:gdLst/>
              <a:ahLst/>
              <a:cxnLst/>
              <a:rect r="r" b="b" t="t" l="l"/>
              <a:pathLst>
                <a:path h="899670" w="1669769">
                  <a:moveTo>
                    <a:pt x="0" y="0"/>
                  </a:moveTo>
                  <a:lnTo>
                    <a:pt x="1669769" y="0"/>
                  </a:lnTo>
                  <a:lnTo>
                    <a:pt x="1669769" y="899670"/>
                  </a:lnTo>
                  <a:lnTo>
                    <a:pt x="0" y="899670"/>
                  </a:lnTo>
                  <a:close/>
                </a:path>
              </a:pathLst>
            </a:custGeom>
            <a:blipFill>
              <a:blip r:embed="rId3"/>
              <a:stretch>
                <a:fillRect l="0" t="-55668" r="0" b="-29929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39250" y="550289"/>
            <a:ext cx="7781657" cy="4491483"/>
            <a:chOff x="0" y="0"/>
            <a:chExt cx="1679872" cy="9696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79872" cy="969603"/>
            </a:xfrm>
            <a:custGeom>
              <a:avLst/>
              <a:gdLst/>
              <a:ahLst/>
              <a:cxnLst/>
              <a:rect r="r" b="b" t="t" l="l"/>
              <a:pathLst>
                <a:path h="969603" w="1679872">
                  <a:moveTo>
                    <a:pt x="0" y="0"/>
                  </a:moveTo>
                  <a:lnTo>
                    <a:pt x="1679872" y="0"/>
                  </a:lnTo>
                  <a:lnTo>
                    <a:pt x="1679872" y="969603"/>
                  </a:lnTo>
                  <a:lnTo>
                    <a:pt x="0" y="969603"/>
                  </a:lnTo>
                  <a:close/>
                </a:path>
              </a:pathLst>
            </a:custGeom>
            <a:blipFill>
              <a:blip r:embed="rId2"/>
              <a:stretch>
                <a:fillRect l="0" t="-40850" r="0" b="-32402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67093" y="550289"/>
            <a:ext cx="7781657" cy="4491483"/>
            <a:chOff x="0" y="0"/>
            <a:chExt cx="1679872" cy="96960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679872" cy="969603"/>
            </a:xfrm>
            <a:custGeom>
              <a:avLst/>
              <a:gdLst/>
              <a:ahLst/>
              <a:cxnLst/>
              <a:rect r="r" b="b" t="t" l="l"/>
              <a:pathLst>
                <a:path h="969603" w="1679872">
                  <a:moveTo>
                    <a:pt x="0" y="0"/>
                  </a:moveTo>
                  <a:lnTo>
                    <a:pt x="1679872" y="0"/>
                  </a:lnTo>
                  <a:lnTo>
                    <a:pt x="1679872" y="969603"/>
                  </a:lnTo>
                  <a:lnTo>
                    <a:pt x="0" y="969603"/>
                  </a:lnTo>
                  <a:close/>
                </a:path>
              </a:pathLst>
            </a:custGeom>
            <a:blipFill>
              <a:blip r:embed="rId3"/>
              <a:stretch>
                <a:fillRect l="0" t="-34507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67093" y="5245229"/>
            <a:ext cx="7781657" cy="4491483"/>
            <a:chOff x="0" y="0"/>
            <a:chExt cx="1679872" cy="96960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79872" cy="969603"/>
            </a:xfrm>
            <a:custGeom>
              <a:avLst/>
              <a:gdLst/>
              <a:ahLst/>
              <a:cxnLst/>
              <a:rect r="r" b="b" t="t" l="l"/>
              <a:pathLst>
                <a:path h="969603" w="1679872">
                  <a:moveTo>
                    <a:pt x="0" y="0"/>
                  </a:moveTo>
                  <a:lnTo>
                    <a:pt x="1679872" y="0"/>
                  </a:lnTo>
                  <a:lnTo>
                    <a:pt x="1679872" y="969603"/>
                  </a:lnTo>
                  <a:lnTo>
                    <a:pt x="0" y="969603"/>
                  </a:lnTo>
                  <a:close/>
                </a:path>
              </a:pathLst>
            </a:custGeom>
            <a:blipFill>
              <a:blip r:embed="rId4"/>
              <a:stretch>
                <a:fillRect l="0" t="-7173" r="0" b="-7173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9239250" y="5245229"/>
            <a:ext cx="7781657" cy="4491483"/>
            <a:chOff x="0" y="0"/>
            <a:chExt cx="1679872" cy="96960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79872" cy="969603"/>
            </a:xfrm>
            <a:custGeom>
              <a:avLst/>
              <a:gdLst/>
              <a:ahLst/>
              <a:cxnLst/>
              <a:rect r="r" b="b" t="t" l="l"/>
              <a:pathLst>
                <a:path h="969603" w="1679872">
                  <a:moveTo>
                    <a:pt x="0" y="0"/>
                  </a:moveTo>
                  <a:lnTo>
                    <a:pt x="1679872" y="0"/>
                  </a:lnTo>
                  <a:lnTo>
                    <a:pt x="1679872" y="969603"/>
                  </a:lnTo>
                  <a:lnTo>
                    <a:pt x="0" y="969603"/>
                  </a:lnTo>
                  <a:close/>
                </a:path>
              </a:pathLst>
            </a:custGeom>
            <a:blipFill>
              <a:blip r:embed="rId5"/>
              <a:stretch>
                <a:fillRect l="0" t="-14103" r="0" b="-14103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3308985" y="87374"/>
            <a:ext cx="3711922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VTC Carrie"/>
                <a:ea typeface="VTC Carrie"/>
                <a:cs typeface="VTC Carrie"/>
                <a:sym typeface="VTC Carrie"/>
              </a:rPr>
              <a:t>IMAGES 3D NON CONTRACTUELLES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97447"/>
            <a:ext cx="6757845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20"/>
              </a:lnSpc>
              <a:spcBef>
                <a:spcPct val="0"/>
              </a:spcBef>
            </a:pPr>
            <a:r>
              <a:rPr lang="en-US" sz="3600" strike="noStrike" u="none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Plan de l’espace</a:t>
            </a:r>
          </a:p>
          <a:p>
            <a:pPr algn="l" marL="0" indent="0" lvl="0">
              <a:lnSpc>
                <a:spcPts val="4320"/>
              </a:lnSpc>
              <a:spcBef>
                <a:spcPct val="0"/>
              </a:spcBef>
            </a:pPr>
            <a:r>
              <a:rPr lang="en-US" sz="3600" strike="noStrike" u="none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R-1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5953411" y="2618868"/>
            <a:ext cx="6182708" cy="5719005"/>
          </a:xfrm>
          <a:custGeom>
            <a:avLst/>
            <a:gdLst/>
            <a:ahLst/>
            <a:cxnLst/>
            <a:rect r="r" b="b" t="t" l="l"/>
            <a:pathLst>
              <a:path h="5719005" w="6182708">
                <a:moveTo>
                  <a:pt x="0" y="0"/>
                </a:moveTo>
                <a:lnTo>
                  <a:pt x="6182708" y="0"/>
                </a:lnTo>
                <a:lnTo>
                  <a:pt x="6182708" y="5719005"/>
                </a:lnTo>
                <a:lnTo>
                  <a:pt x="0" y="5719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flipV="true">
            <a:off x="9339507" y="2399518"/>
            <a:ext cx="0" cy="1647426"/>
          </a:xfrm>
          <a:prstGeom prst="line">
            <a:avLst/>
          </a:prstGeom>
          <a:ln cap="rnd" w="28575">
            <a:solidFill>
              <a:srgbClr val="F837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0948633" y="4047206"/>
            <a:ext cx="1466643" cy="0"/>
          </a:xfrm>
          <a:prstGeom prst="line">
            <a:avLst/>
          </a:prstGeom>
          <a:ln cap="rnd" w="28575">
            <a:solidFill>
              <a:srgbClr val="F837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0948633" y="6051222"/>
            <a:ext cx="1466643" cy="0"/>
          </a:xfrm>
          <a:prstGeom prst="line">
            <a:avLst/>
          </a:prstGeom>
          <a:ln cap="rnd" w="28575">
            <a:solidFill>
              <a:srgbClr val="F837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10948633" y="7183276"/>
            <a:ext cx="1466643" cy="0"/>
          </a:xfrm>
          <a:prstGeom prst="line">
            <a:avLst/>
          </a:prstGeom>
          <a:ln cap="rnd" w="28575">
            <a:solidFill>
              <a:srgbClr val="F837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5953411" y="3725459"/>
            <a:ext cx="1564390" cy="0"/>
          </a:xfrm>
          <a:prstGeom prst="line">
            <a:avLst/>
          </a:prstGeom>
          <a:ln cap="rnd" w="28575">
            <a:solidFill>
              <a:srgbClr val="F837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flipV="true">
            <a:off x="9486421" y="6861529"/>
            <a:ext cx="0" cy="1394455"/>
          </a:xfrm>
          <a:prstGeom prst="line">
            <a:avLst/>
          </a:prstGeom>
          <a:ln cap="rnd" w="28575">
            <a:solidFill>
              <a:srgbClr val="F837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5953411" y="6486806"/>
            <a:ext cx="1564390" cy="0"/>
          </a:xfrm>
          <a:prstGeom prst="line">
            <a:avLst/>
          </a:prstGeom>
          <a:ln cap="rnd" w="28575">
            <a:solidFill>
              <a:srgbClr val="F837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1" id="11"/>
          <p:cNvSpPr txBox="true"/>
          <p:nvPr/>
        </p:nvSpPr>
        <p:spPr>
          <a:xfrm rot="0">
            <a:off x="8609497" y="1590168"/>
            <a:ext cx="1460019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5"/>
              </a:lnSpc>
            </a:pPr>
            <a:r>
              <a:rPr lang="en-US" sz="2171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SDR 1</a:t>
            </a:r>
          </a:p>
          <a:p>
            <a:pPr algn="ctr">
              <a:lnSpc>
                <a:spcPts val="2605"/>
              </a:lnSpc>
            </a:pPr>
            <a:r>
              <a:rPr lang="en-US" sz="2171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8 places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605776" y="3723356"/>
            <a:ext cx="1529189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5"/>
              </a:lnSpc>
            </a:pPr>
            <a:r>
              <a:rPr lang="en-US" sz="2171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SDR 2</a:t>
            </a:r>
          </a:p>
          <a:p>
            <a:pPr algn="l">
              <a:lnSpc>
                <a:spcPts val="2605"/>
              </a:lnSpc>
            </a:pPr>
            <a:r>
              <a:rPr lang="en-US" sz="2171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6 places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605776" y="5727372"/>
            <a:ext cx="1529189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5"/>
              </a:lnSpc>
            </a:pPr>
            <a:r>
              <a:rPr lang="en-US" sz="2171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SDR 3</a:t>
            </a:r>
          </a:p>
          <a:p>
            <a:pPr algn="l">
              <a:lnSpc>
                <a:spcPts val="2605"/>
              </a:lnSpc>
            </a:pPr>
            <a:r>
              <a:rPr lang="en-US" sz="2171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4 places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605776" y="6859426"/>
            <a:ext cx="1529189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5"/>
              </a:lnSpc>
            </a:pPr>
            <a:r>
              <a:rPr lang="en-US" sz="2171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SDR 4</a:t>
            </a:r>
          </a:p>
          <a:p>
            <a:pPr algn="l">
              <a:lnSpc>
                <a:spcPts val="2605"/>
              </a:lnSpc>
            </a:pPr>
            <a:r>
              <a:rPr lang="en-US" sz="2171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4 places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148956" y="3401609"/>
            <a:ext cx="1609875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05"/>
              </a:lnSpc>
            </a:pPr>
            <a:r>
              <a:rPr lang="en-US" sz="2171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5 WC +</a:t>
            </a:r>
          </a:p>
          <a:p>
            <a:pPr algn="r">
              <a:lnSpc>
                <a:spcPts val="2605"/>
              </a:lnSpc>
            </a:pPr>
            <a:r>
              <a:rPr lang="en-US" sz="2171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1 douche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756411" y="8446485"/>
            <a:ext cx="1460019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5"/>
              </a:lnSpc>
            </a:pPr>
            <a:r>
              <a:rPr lang="en-US" sz="2171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SDR 5</a:t>
            </a:r>
          </a:p>
          <a:p>
            <a:pPr algn="ctr">
              <a:lnSpc>
                <a:spcPts val="2605"/>
              </a:lnSpc>
            </a:pPr>
            <a:r>
              <a:rPr lang="en-US" sz="2171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4 places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148956" y="6162956"/>
            <a:ext cx="1609875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05"/>
              </a:lnSpc>
            </a:pPr>
            <a:r>
              <a:rPr lang="en-US" sz="2171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6 WC +</a:t>
            </a:r>
          </a:p>
          <a:p>
            <a:pPr algn="r">
              <a:lnSpc>
                <a:spcPts val="2605"/>
              </a:lnSpc>
            </a:pPr>
            <a:r>
              <a:rPr lang="en-US" sz="2171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1 douche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97447"/>
            <a:ext cx="6757845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20"/>
              </a:lnSpc>
              <a:spcBef>
                <a:spcPct val="0"/>
              </a:spcBef>
            </a:pPr>
            <a:r>
              <a:rPr lang="en-US" sz="3600" strike="noStrike" u="none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Plan de l’espace</a:t>
            </a:r>
          </a:p>
          <a:p>
            <a:pPr algn="l" marL="0" indent="0" lvl="0">
              <a:lnSpc>
                <a:spcPts val="4320"/>
              </a:lnSpc>
              <a:spcBef>
                <a:spcPct val="0"/>
              </a:spcBef>
            </a:pPr>
            <a:r>
              <a:rPr lang="en-US" sz="3600" strike="noStrike" u="none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RDC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4464148" y="2497622"/>
            <a:ext cx="9606228" cy="6256056"/>
          </a:xfrm>
          <a:custGeom>
            <a:avLst/>
            <a:gdLst/>
            <a:ahLst/>
            <a:cxnLst/>
            <a:rect r="r" b="b" t="t" l="l"/>
            <a:pathLst>
              <a:path h="6256056" w="9606228">
                <a:moveTo>
                  <a:pt x="0" y="0"/>
                </a:moveTo>
                <a:lnTo>
                  <a:pt x="9606228" y="0"/>
                </a:lnTo>
                <a:lnTo>
                  <a:pt x="9606228" y="6256056"/>
                </a:lnTo>
                <a:lnTo>
                  <a:pt x="0" y="6256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12459909" y="5965289"/>
            <a:ext cx="1823383" cy="0"/>
          </a:xfrm>
          <a:prstGeom prst="line">
            <a:avLst/>
          </a:prstGeom>
          <a:ln cap="rnd" w="28575">
            <a:solidFill>
              <a:srgbClr val="F837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2183333" y="3971071"/>
            <a:ext cx="2099959" cy="0"/>
          </a:xfrm>
          <a:prstGeom prst="line">
            <a:avLst/>
          </a:prstGeom>
          <a:ln cap="rnd" w="28575">
            <a:solidFill>
              <a:srgbClr val="F837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flipV="true">
            <a:off x="9791273" y="7383076"/>
            <a:ext cx="0" cy="1549749"/>
          </a:xfrm>
          <a:prstGeom prst="line">
            <a:avLst/>
          </a:prstGeom>
          <a:ln cap="rnd" w="28575">
            <a:solidFill>
              <a:srgbClr val="F837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flipV="true">
            <a:off x="4089881" y="4702809"/>
            <a:ext cx="3093999" cy="0"/>
          </a:xfrm>
          <a:prstGeom prst="line">
            <a:avLst/>
          </a:prstGeom>
          <a:ln cap="rnd" w="28575">
            <a:solidFill>
              <a:srgbClr val="F837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14456177" y="5612864"/>
            <a:ext cx="1964586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292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Open space 2</a:t>
            </a:r>
          </a:p>
          <a:p>
            <a:pPr algn="l">
              <a:lnSpc>
                <a:spcPts val="2750"/>
              </a:lnSpc>
            </a:pPr>
            <a:r>
              <a:rPr lang="en-US" sz="2292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12 postes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456177" y="3618646"/>
            <a:ext cx="1964586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292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Cuisine &amp; espace de vie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020669" y="9096184"/>
            <a:ext cx="1541209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</a:pPr>
            <a:r>
              <a:rPr lang="en-US" sz="2292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Entrée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75041" y="4350384"/>
            <a:ext cx="1941956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50"/>
              </a:lnSpc>
            </a:pPr>
            <a:r>
              <a:rPr lang="en-US" sz="2292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Open space 1</a:t>
            </a:r>
          </a:p>
          <a:p>
            <a:pPr algn="r">
              <a:lnSpc>
                <a:spcPts val="2750"/>
              </a:lnSpc>
            </a:pPr>
            <a:r>
              <a:rPr lang="en-US" sz="2292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40 postes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97447"/>
            <a:ext cx="6757845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20"/>
              </a:lnSpc>
              <a:spcBef>
                <a:spcPct val="0"/>
              </a:spcBef>
            </a:pPr>
            <a:r>
              <a:rPr lang="en-US" sz="3600" strike="noStrike" u="none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Plan de l’espace</a:t>
            </a:r>
          </a:p>
          <a:p>
            <a:pPr algn="l" marL="0" indent="0" lvl="0">
              <a:lnSpc>
                <a:spcPts val="4320"/>
              </a:lnSpc>
              <a:spcBef>
                <a:spcPct val="0"/>
              </a:spcBef>
            </a:pPr>
            <a:r>
              <a:rPr lang="en-US" sz="3600" strike="noStrike" u="none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R+1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4713505" y="2533287"/>
            <a:ext cx="9333284" cy="5984969"/>
          </a:xfrm>
          <a:custGeom>
            <a:avLst/>
            <a:gdLst/>
            <a:ahLst/>
            <a:cxnLst/>
            <a:rect r="r" b="b" t="t" l="l"/>
            <a:pathLst>
              <a:path h="5984969" w="9333284">
                <a:moveTo>
                  <a:pt x="0" y="0"/>
                </a:moveTo>
                <a:lnTo>
                  <a:pt x="9333284" y="0"/>
                </a:lnTo>
                <a:lnTo>
                  <a:pt x="9333284" y="5984968"/>
                </a:lnTo>
                <a:lnTo>
                  <a:pt x="0" y="5984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flipH="true" flipV="true">
            <a:off x="7262836" y="2445679"/>
            <a:ext cx="0" cy="1329891"/>
          </a:xfrm>
          <a:prstGeom prst="line">
            <a:avLst/>
          </a:prstGeom>
          <a:ln cap="rnd" w="28575">
            <a:solidFill>
              <a:srgbClr val="F837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flipH="true" flipV="true">
            <a:off x="8696206" y="2445679"/>
            <a:ext cx="0" cy="1329891"/>
          </a:xfrm>
          <a:prstGeom prst="line">
            <a:avLst/>
          </a:prstGeom>
          <a:ln cap="rnd" w="28575">
            <a:solidFill>
              <a:srgbClr val="F837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flipV="true">
            <a:off x="10756112" y="2445679"/>
            <a:ext cx="0" cy="1329891"/>
          </a:xfrm>
          <a:prstGeom prst="line">
            <a:avLst/>
          </a:prstGeom>
          <a:ln cap="rnd" w="28575">
            <a:solidFill>
              <a:srgbClr val="F837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12383304" y="5810289"/>
            <a:ext cx="1723127" cy="0"/>
          </a:xfrm>
          <a:prstGeom prst="line">
            <a:avLst/>
          </a:prstGeom>
          <a:ln cap="rnd" w="28575">
            <a:solidFill>
              <a:srgbClr val="F837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12249796" y="3925720"/>
            <a:ext cx="1856635" cy="0"/>
          </a:xfrm>
          <a:prstGeom prst="line">
            <a:avLst/>
          </a:prstGeom>
          <a:ln cap="rnd" w="28575">
            <a:solidFill>
              <a:srgbClr val="F837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flipV="true">
            <a:off x="9534643" y="7466320"/>
            <a:ext cx="0" cy="1148339"/>
          </a:xfrm>
          <a:prstGeom prst="line">
            <a:avLst/>
          </a:prstGeom>
          <a:ln cap="rnd" w="28575">
            <a:solidFill>
              <a:srgbClr val="F837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flipV="true">
            <a:off x="7452528" y="5489325"/>
            <a:ext cx="0" cy="3125335"/>
          </a:xfrm>
          <a:prstGeom prst="line">
            <a:avLst/>
          </a:prstGeom>
          <a:ln cap="rnd" w="28575">
            <a:solidFill>
              <a:srgbClr val="F837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4391800" y="5622002"/>
            <a:ext cx="1744551" cy="0"/>
          </a:xfrm>
          <a:prstGeom prst="line">
            <a:avLst/>
          </a:prstGeom>
          <a:ln cap="rnd" w="28575">
            <a:solidFill>
              <a:srgbClr val="F837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4391800" y="4429340"/>
            <a:ext cx="3567424" cy="0"/>
          </a:xfrm>
          <a:prstGeom prst="line">
            <a:avLst/>
          </a:prstGeom>
          <a:ln cap="rnd" w="28575">
            <a:solidFill>
              <a:srgbClr val="F837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3" id="13"/>
          <p:cNvSpPr txBox="true"/>
          <p:nvPr/>
        </p:nvSpPr>
        <p:spPr>
          <a:xfrm rot="0">
            <a:off x="6726423" y="1644125"/>
            <a:ext cx="1072828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2166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SDR 6</a:t>
            </a:r>
          </a:p>
          <a:p>
            <a:pPr algn="ctr">
              <a:lnSpc>
                <a:spcPts val="2599"/>
              </a:lnSpc>
            </a:pPr>
            <a:r>
              <a:rPr lang="en-US" sz="2166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8 places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761942" y="1644125"/>
            <a:ext cx="1868528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2166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SDR 7</a:t>
            </a:r>
          </a:p>
          <a:p>
            <a:pPr algn="ctr">
              <a:lnSpc>
                <a:spcPts val="2599"/>
              </a:lnSpc>
            </a:pPr>
            <a:r>
              <a:rPr lang="en-US" sz="2166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8 places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821848" y="1644125"/>
            <a:ext cx="1868528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2166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Open space 4</a:t>
            </a:r>
          </a:p>
          <a:p>
            <a:pPr algn="ctr">
              <a:lnSpc>
                <a:spcPts val="2599"/>
              </a:lnSpc>
            </a:pPr>
            <a:r>
              <a:rPr lang="en-US" sz="2166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10 postes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269810" y="5495964"/>
            <a:ext cx="187583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2166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Open space 6</a:t>
            </a:r>
          </a:p>
          <a:p>
            <a:pPr algn="l">
              <a:lnSpc>
                <a:spcPts val="2599"/>
              </a:lnSpc>
            </a:pPr>
            <a:r>
              <a:rPr lang="en-US" sz="2166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16 postes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269810" y="3611395"/>
            <a:ext cx="187583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2166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Open space 5</a:t>
            </a:r>
          </a:p>
          <a:p>
            <a:pPr algn="l">
              <a:lnSpc>
                <a:spcPts val="2599"/>
              </a:lnSpc>
            </a:pPr>
            <a:r>
              <a:rPr lang="en-US" sz="2166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16 postes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644704" y="8787563"/>
            <a:ext cx="1779877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2166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Open space 7</a:t>
            </a:r>
          </a:p>
          <a:p>
            <a:pPr algn="ctr">
              <a:lnSpc>
                <a:spcPts val="2599"/>
              </a:lnSpc>
            </a:pPr>
            <a:r>
              <a:rPr lang="en-US" sz="2166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10 postes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724294" y="8787563"/>
            <a:ext cx="1456468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2166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Phonebox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352954" y="5307677"/>
            <a:ext cx="1875468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99"/>
              </a:lnSpc>
            </a:pPr>
            <a:r>
              <a:rPr lang="en-US" sz="2166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Open space 3</a:t>
            </a:r>
          </a:p>
          <a:p>
            <a:pPr algn="r">
              <a:lnSpc>
                <a:spcPts val="2599"/>
              </a:lnSpc>
            </a:pPr>
            <a:r>
              <a:rPr lang="en-US" sz="2166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22 postes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352954" y="4276940"/>
            <a:ext cx="1875468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99"/>
              </a:lnSpc>
            </a:pPr>
            <a:r>
              <a:rPr lang="en-US" sz="2166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3 phoneboxes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200008"/>
            <a:ext cx="9869805" cy="238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Frais d'entrée (état des lieux d'entrée et sortie, signalétique) : 1 150€ HT</a:t>
            </a:r>
          </a:p>
          <a:p>
            <a:pPr algn="l" marL="431801" indent="-215900" lvl="1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Contrat de prestations de services</a:t>
            </a:r>
          </a:p>
          <a:p>
            <a:pPr algn="l" marL="431801" indent="-215900" lvl="1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Engagement minimum 12 mois</a:t>
            </a:r>
          </a:p>
          <a:p>
            <a:pPr algn="l" marL="431801" indent="-215900" lvl="1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Dépôt de garantie : 3 mois</a:t>
            </a:r>
          </a:p>
          <a:p>
            <a:pPr algn="l" marL="431801" indent="-215900" lvl="1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Paiement trimestriel d'avance</a:t>
            </a:r>
          </a:p>
          <a:p>
            <a:pPr algn="l" marL="431801" indent="-215900" lvl="1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Préavis de départ : 6 mois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6797573"/>
            <a:ext cx="3321061" cy="1653085"/>
            <a:chOff x="0" y="0"/>
            <a:chExt cx="2684645" cy="13362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84644" cy="1336270"/>
            </a:xfrm>
            <a:custGeom>
              <a:avLst/>
              <a:gdLst/>
              <a:ahLst/>
              <a:cxnLst/>
              <a:rect r="r" b="b" t="t" l="l"/>
              <a:pathLst>
                <a:path h="1336270" w="2684644">
                  <a:moveTo>
                    <a:pt x="2684644" y="11656"/>
                  </a:moveTo>
                  <a:lnTo>
                    <a:pt x="2684644" y="1324615"/>
                  </a:lnTo>
                  <a:cubicBezTo>
                    <a:pt x="2684644" y="1327706"/>
                    <a:pt x="2683416" y="1330671"/>
                    <a:pt x="2681231" y="1332857"/>
                  </a:cubicBezTo>
                  <a:cubicBezTo>
                    <a:pt x="2679045" y="1335042"/>
                    <a:pt x="2676080" y="1336270"/>
                    <a:pt x="2672989" y="1336270"/>
                  </a:cubicBezTo>
                  <a:lnTo>
                    <a:pt x="11656" y="1336270"/>
                  </a:lnTo>
                  <a:cubicBezTo>
                    <a:pt x="8564" y="1336270"/>
                    <a:pt x="5600" y="1335042"/>
                    <a:pt x="3414" y="1332857"/>
                  </a:cubicBezTo>
                  <a:cubicBezTo>
                    <a:pt x="1228" y="1330671"/>
                    <a:pt x="0" y="1327706"/>
                    <a:pt x="0" y="1324615"/>
                  </a:cubicBezTo>
                  <a:lnTo>
                    <a:pt x="0" y="11656"/>
                  </a:lnTo>
                  <a:cubicBezTo>
                    <a:pt x="0" y="8564"/>
                    <a:pt x="1228" y="5600"/>
                    <a:pt x="3414" y="3414"/>
                  </a:cubicBezTo>
                  <a:cubicBezTo>
                    <a:pt x="5600" y="1228"/>
                    <a:pt x="8564" y="0"/>
                    <a:pt x="11656" y="0"/>
                  </a:cubicBezTo>
                  <a:lnTo>
                    <a:pt x="2672989" y="0"/>
                  </a:lnTo>
                  <a:cubicBezTo>
                    <a:pt x="2676080" y="0"/>
                    <a:pt x="2679045" y="1228"/>
                    <a:pt x="2681231" y="3414"/>
                  </a:cubicBezTo>
                  <a:cubicBezTo>
                    <a:pt x="2683416" y="5600"/>
                    <a:pt x="2684644" y="8564"/>
                    <a:pt x="2684644" y="11656"/>
                  </a:cubicBez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684645" cy="13838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139316" y="6962955"/>
            <a:ext cx="109983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u="sng">
                <a:solidFill>
                  <a:srgbClr val="000000"/>
                </a:solidFill>
                <a:latin typeface="Interstate 2"/>
                <a:ea typeface="Interstate 2"/>
                <a:cs typeface="Interstate 2"/>
                <a:sym typeface="Interstate 2"/>
              </a:rPr>
              <a:t>Option 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49251" y="7523276"/>
            <a:ext cx="2879958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Interstate 2"/>
                <a:ea typeface="Interstate 2"/>
                <a:cs typeface="Interstate 2"/>
                <a:sym typeface="Interstate 2"/>
              </a:rPr>
              <a:t>88</a:t>
            </a:r>
            <a:r>
              <a:rPr lang="en-US" sz="2000">
                <a:solidFill>
                  <a:srgbClr val="000000"/>
                </a:solidFill>
                <a:latin typeface="Interstate 2"/>
                <a:ea typeface="Interstate 2"/>
                <a:cs typeface="Interstate 2"/>
                <a:sym typeface="Interstate 2"/>
              </a:rPr>
              <a:t> 200€ HT/mois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Interstate 2"/>
                <a:ea typeface="Interstate 2"/>
                <a:cs typeface="Interstate 2"/>
                <a:sym typeface="Interstate 2"/>
              </a:rPr>
              <a:t>Engagement 12 mois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4597937" y="6797573"/>
            <a:ext cx="3321061" cy="1653085"/>
            <a:chOff x="0" y="0"/>
            <a:chExt cx="2684645" cy="13362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684644" cy="1336270"/>
            </a:xfrm>
            <a:custGeom>
              <a:avLst/>
              <a:gdLst/>
              <a:ahLst/>
              <a:cxnLst/>
              <a:rect r="r" b="b" t="t" l="l"/>
              <a:pathLst>
                <a:path h="1336270" w="2684644">
                  <a:moveTo>
                    <a:pt x="2684644" y="11656"/>
                  </a:moveTo>
                  <a:lnTo>
                    <a:pt x="2684644" y="1324615"/>
                  </a:lnTo>
                  <a:cubicBezTo>
                    <a:pt x="2684644" y="1327706"/>
                    <a:pt x="2683416" y="1330671"/>
                    <a:pt x="2681231" y="1332857"/>
                  </a:cubicBezTo>
                  <a:cubicBezTo>
                    <a:pt x="2679045" y="1335042"/>
                    <a:pt x="2676080" y="1336270"/>
                    <a:pt x="2672989" y="1336270"/>
                  </a:cubicBezTo>
                  <a:lnTo>
                    <a:pt x="11656" y="1336270"/>
                  </a:lnTo>
                  <a:cubicBezTo>
                    <a:pt x="8564" y="1336270"/>
                    <a:pt x="5600" y="1335042"/>
                    <a:pt x="3414" y="1332857"/>
                  </a:cubicBezTo>
                  <a:cubicBezTo>
                    <a:pt x="1228" y="1330671"/>
                    <a:pt x="0" y="1327706"/>
                    <a:pt x="0" y="1324615"/>
                  </a:cubicBezTo>
                  <a:lnTo>
                    <a:pt x="0" y="11656"/>
                  </a:lnTo>
                  <a:cubicBezTo>
                    <a:pt x="0" y="8564"/>
                    <a:pt x="1228" y="5600"/>
                    <a:pt x="3414" y="3414"/>
                  </a:cubicBezTo>
                  <a:cubicBezTo>
                    <a:pt x="5600" y="1228"/>
                    <a:pt x="8564" y="0"/>
                    <a:pt x="11656" y="0"/>
                  </a:cubicBezTo>
                  <a:lnTo>
                    <a:pt x="2672989" y="0"/>
                  </a:lnTo>
                  <a:cubicBezTo>
                    <a:pt x="2676080" y="0"/>
                    <a:pt x="2679045" y="1228"/>
                    <a:pt x="2681231" y="3414"/>
                  </a:cubicBezTo>
                  <a:cubicBezTo>
                    <a:pt x="2683416" y="5600"/>
                    <a:pt x="2684644" y="8564"/>
                    <a:pt x="2684644" y="11656"/>
                  </a:cubicBez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2684645" cy="13838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5708552" y="6962955"/>
            <a:ext cx="109983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u="sng">
                <a:solidFill>
                  <a:srgbClr val="000000"/>
                </a:solidFill>
                <a:latin typeface="Interstate 2"/>
                <a:ea typeface="Interstate 2"/>
                <a:cs typeface="Interstate 2"/>
                <a:sym typeface="Interstate 2"/>
              </a:rPr>
              <a:t>Option 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860648" y="7523276"/>
            <a:ext cx="2795638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Interstate 2"/>
                <a:ea typeface="Interstate 2"/>
                <a:cs typeface="Interstate 2"/>
                <a:sym typeface="Interstate 2"/>
              </a:rPr>
              <a:t>81 9</a:t>
            </a:r>
            <a:r>
              <a:rPr lang="en-US" sz="2000">
                <a:solidFill>
                  <a:srgbClr val="000000"/>
                </a:solidFill>
                <a:latin typeface="Interstate 2"/>
                <a:ea typeface="Interstate 2"/>
                <a:cs typeface="Interstate 2"/>
                <a:sym typeface="Interstate 2"/>
              </a:rPr>
              <a:t>00€ HT/mois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Interstate 2"/>
                <a:ea typeface="Interstate 2"/>
                <a:cs typeface="Interstate 2"/>
                <a:sym typeface="Interstate 2"/>
              </a:rPr>
              <a:t>Engagement 24 mois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097447"/>
            <a:ext cx="9738343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2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Conditions financières et juridiques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2566333"/>
            <a:ext cx="3922221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Informations pratiques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6082563"/>
            <a:ext cx="3922221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P</a:t>
            </a:r>
            <a:r>
              <a:rPr lang="en-US" sz="26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rix de location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200008"/>
            <a:ext cx="5763520" cy="398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Experience manager : interlocuteur dédié et réactif pour tous les sujets liés aux locaux</a:t>
            </a:r>
          </a:p>
          <a:p>
            <a:pPr algn="l" marL="431801" indent="-215900" lvl="1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W</a:t>
            </a: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if</a:t>
            </a: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i</a:t>
            </a:r>
          </a:p>
          <a:p>
            <a:pPr algn="l" marL="431801" indent="-215900" lvl="1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Im</a:t>
            </a: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p</a:t>
            </a: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rima</a:t>
            </a: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n</a:t>
            </a: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t</a:t>
            </a: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e</a:t>
            </a:r>
          </a:p>
          <a:p>
            <a:pPr algn="l" marL="431801" indent="-215900" lvl="1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Café</a:t>
            </a:r>
          </a:p>
          <a:p>
            <a:pPr algn="l" marL="431801" indent="-215900" lvl="1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Ménag</a:t>
            </a: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e</a:t>
            </a:r>
          </a:p>
          <a:p>
            <a:pPr algn="l" marL="431801" indent="-215900" lvl="1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Accès 24/7</a:t>
            </a:r>
          </a:p>
          <a:p>
            <a:pPr algn="l" marL="431801" indent="-215900" lvl="1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Télésu</a:t>
            </a: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rveillance</a:t>
            </a:r>
          </a:p>
          <a:p>
            <a:pPr algn="l" marL="431801" indent="-215900" lvl="1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M</a:t>
            </a: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a</a:t>
            </a: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int</a:t>
            </a: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en</a:t>
            </a: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ance</a:t>
            </a:r>
          </a:p>
          <a:p>
            <a:pPr algn="l" marL="431801" indent="-215900" lvl="1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Charges (taxes, eau, électricité, chauffage...)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097447"/>
            <a:ext cx="9738343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Services inclus et en option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324557" y="3200008"/>
            <a:ext cx="7580080" cy="2784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Petit déjeuner, panier de fruits, snack bar...</a:t>
            </a:r>
          </a:p>
          <a:p>
            <a:pPr algn="l" marL="431801" indent="-215900" lvl="1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Branding</a:t>
            </a:r>
          </a:p>
          <a:p>
            <a:pPr algn="l" marL="431801" indent="-215900" lvl="1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Végétalisation</a:t>
            </a:r>
          </a:p>
          <a:p>
            <a:pPr algn="l" marL="431801" indent="-215900" lvl="1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Cours de yoga</a:t>
            </a:r>
          </a:p>
          <a:p>
            <a:pPr algn="l" marL="431801" indent="-215900" lvl="1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Événementiel</a:t>
            </a:r>
          </a:p>
          <a:p>
            <a:pPr algn="l" marL="431801" indent="-215900" lvl="1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Déménagement</a:t>
            </a:r>
          </a:p>
          <a:p>
            <a:pPr algn="l" marL="431801" indent="-215900" lvl="1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Etc.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566333"/>
            <a:ext cx="7130908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Services inclus dans le contrat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324557" y="2566333"/>
            <a:ext cx="7130908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Interstate 1"/>
                <a:ea typeface="Interstate 1"/>
                <a:cs typeface="Interstate 1"/>
                <a:sym typeface="Interstate 1"/>
              </a:rPr>
              <a:t>Services extras sur mesure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DAHG6GVTnG8</dc:identifier>
  <dcterms:modified xsi:type="dcterms:W3CDTF">2011-08-01T06:04:30Z</dcterms:modified>
  <cp:revision>1</cp:revision>
  <dc:title>104ABKG - Brokers</dc:title>
</cp:coreProperties>
</file>